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 id="2147483680" r:id="rId3"/>
  </p:sldMasterIdLst>
  <p:notesMasterIdLst>
    <p:notesMasterId r:id="rId60"/>
  </p:notesMasterIdLst>
  <p:sldIdLst>
    <p:sldId id="480" r:id="rId4"/>
    <p:sldId id="303" r:id="rId5"/>
    <p:sldId id="538" r:id="rId6"/>
    <p:sldId id="521" r:id="rId7"/>
    <p:sldId id="271" r:id="rId8"/>
    <p:sldId id="256" r:id="rId9"/>
    <p:sldId id="482" r:id="rId10"/>
    <p:sldId id="483" r:id="rId11"/>
    <p:sldId id="485" r:id="rId12"/>
    <p:sldId id="486" r:id="rId13"/>
    <p:sldId id="487" r:id="rId14"/>
    <p:sldId id="522" r:id="rId15"/>
    <p:sldId id="539" r:id="rId16"/>
    <p:sldId id="488" r:id="rId17"/>
    <p:sldId id="503" r:id="rId18"/>
    <p:sldId id="489" r:id="rId19"/>
    <p:sldId id="528" r:id="rId20"/>
    <p:sldId id="493" r:id="rId21"/>
    <p:sldId id="540" r:id="rId22"/>
    <p:sldId id="529" r:id="rId23"/>
    <p:sldId id="498" r:id="rId24"/>
    <p:sldId id="530" r:id="rId25"/>
    <p:sldId id="499" r:id="rId26"/>
    <p:sldId id="502" r:id="rId27"/>
    <p:sldId id="500" r:id="rId28"/>
    <p:sldId id="506" r:id="rId29"/>
    <p:sldId id="507" r:id="rId30"/>
    <p:sldId id="508" r:id="rId31"/>
    <p:sldId id="527" r:id="rId32"/>
    <p:sldId id="526" r:id="rId33"/>
    <p:sldId id="510" r:id="rId34"/>
    <p:sldId id="505" r:id="rId35"/>
    <p:sldId id="511" r:id="rId36"/>
    <p:sldId id="513" r:id="rId37"/>
    <p:sldId id="514" r:id="rId38"/>
    <p:sldId id="515" r:id="rId39"/>
    <p:sldId id="516" r:id="rId40"/>
    <p:sldId id="517" r:id="rId41"/>
    <p:sldId id="518" r:id="rId42"/>
    <p:sldId id="504" r:id="rId43"/>
    <p:sldId id="496" r:id="rId44"/>
    <p:sldId id="519" r:id="rId45"/>
    <p:sldId id="497" r:id="rId46"/>
    <p:sldId id="520" r:id="rId47"/>
    <p:sldId id="523" r:id="rId48"/>
    <p:sldId id="524" r:id="rId49"/>
    <p:sldId id="531" r:id="rId50"/>
    <p:sldId id="525" r:id="rId51"/>
    <p:sldId id="532" r:id="rId52"/>
    <p:sldId id="541" r:id="rId53"/>
    <p:sldId id="533" r:id="rId54"/>
    <p:sldId id="534" r:id="rId55"/>
    <p:sldId id="535" r:id="rId56"/>
    <p:sldId id="536" r:id="rId57"/>
    <p:sldId id="537"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8"/>
            <p14:sldId id="521"/>
            <p14:sldId id="271"/>
            <p14:sldId id="256"/>
            <p14:sldId id="482"/>
            <p14:sldId id="483"/>
            <p14:sldId id="485"/>
            <p14:sldId id="486"/>
            <p14:sldId id="487"/>
            <p14:sldId id="522"/>
            <p14:sldId id="539"/>
            <p14:sldId id="488"/>
            <p14:sldId id="503"/>
            <p14:sldId id="489"/>
            <p14:sldId id="528"/>
            <p14:sldId id="493"/>
            <p14:sldId id="540"/>
            <p14:sldId id="529"/>
            <p14:sldId id="498"/>
            <p14:sldId id="530"/>
            <p14:sldId id="499"/>
            <p14:sldId id="502"/>
            <p14:sldId id="500"/>
            <p14:sldId id="506"/>
            <p14:sldId id="507"/>
            <p14:sldId id="508"/>
            <p14:sldId id="527"/>
            <p14:sldId id="526"/>
            <p14:sldId id="510"/>
            <p14:sldId id="505"/>
            <p14:sldId id="511"/>
            <p14:sldId id="513"/>
            <p14:sldId id="514"/>
            <p14:sldId id="515"/>
            <p14:sldId id="516"/>
            <p14:sldId id="517"/>
            <p14:sldId id="518"/>
            <p14:sldId id="504"/>
            <p14:sldId id="496"/>
            <p14:sldId id="519"/>
            <p14:sldId id="497"/>
            <p14:sldId id="520"/>
            <p14:sldId id="523"/>
            <p14:sldId id="524"/>
            <p14:sldId id="531"/>
            <p14:sldId id="525"/>
            <p14:sldId id="532"/>
            <p14:sldId id="541"/>
            <p14:sldId id="533"/>
            <p14:sldId id="534"/>
            <p14:sldId id="535"/>
            <p14:sldId id="536"/>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99" autoAdjust="0"/>
    <p:restoredTop sz="93738" autoAdjust="0"/>
  </p:normalViewPr>
  <p:slideViewPr>
    <p:cSldViewPr snapToGrid="0">
      <p:cViewPr varScale="1">
        <p:scale>
          <a:sx n="74" d="100"/>
          <a:sy n="74"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FBF638-82A7-4A8A-9F25-80F325B9FDE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FC482C4E-72E8-40D8-AC57-56D1F35A56E9}">
      <dgm:prSet phldrT="[Text]" custT="1"/>
      <dgm:spPr/>
      <dgm:t>
        <a:bodyPr/>
        <a:lstStyle/>
        <a:p>
          <a:r>
            <a:rPr lang="ar-SA" sz="2400" dirty="0"/>
            <a:t>بات واضحاً </a:t>
          </a:r>
          <a:r>
            <a:rPr lang="ar-JO" sz="2400" dirty="0"/>
            <a:t>أ</a:t>
          </a:r>
          <a:r>
            <a:rPr lang="ar-SA" sz="2400" dirty="0"/>
            <a:t>ن الادارة بالاستثناء ليست نمطا اداريا يمكن لأي قائد ان يستخدمه في اي منظمة، وفي اي وقت إنه اسلوب اداري يحتاج تطبيقه الى توافر مجموعة من المتطلبات والظروف، بعضعا خاص بالقائد، وبعضها خاص بطبيعة العاملين، وبعضها ذو علاقة بالمنظمة ، وظروفها، وذلك على النحو التالي: </a:t>
          </a:r>
          <a:endParaRPr lang="en-US" sz="2400" dirty="0">
            <a:solidFill>
              <a:schemeClr val="tx1"/>
            </a:solidFill>
          </a:endParaRPr>
        </a:p>
      </dgm:t>
    </dgm:pt>
    <dgm:pt modelId="{3CFCE175-3E02-4DEE-AB1A-129AEB15CA3B}" type="parTrans" cxnId="{5E8325DE-BA92-4244-85CA-A50E77831E8A}">
      <dgm:prSet/>
      <dgm:spPr/>
      <dgm:t>
        <a:bodyPr/>
        <a:lstStyle/>
        <a:p>
          <a:endParaRPr lang="en-US"/>
        </a:p>
      </dgm:t>
    </dgm:pt>
    <dgm:pt modelId="{370DEA90-81E5-433B-BBF6-4610CA32208F}" type="sibTrans" cxnId="{5E8325DE-BA92-4244-85CA-A50E77831E8A}">
      <dgm:prSet/>
      <dgm:spPr/>
      <dgm:t>
        <a:bodyPr/>
        <a:lstStyle/>
        <a:p>
          <a:endParaRPr lang="en-US"/>
        </a:p>
      </dgm:t>
    </dgm:pt>
    <dgm:pt modelId="{33975BC5-D7C9-41F5-8F08-8A8DDB2297AB}">
      <dgm:prSet/>
      <dgm:spPr/>
      <dgm:t>
        <a:bodyPr/>
        <a:lstStyle/>
        <a:p>
          <a:r>
            <a:rPr lang="ar-SA" dirty="0"/>
            <a:t>شروط تتعلق بالادارة العليا</a:t>
          </a:r>
          <a:endParaRPr lang="en-US" dirty="0"/>
        </a:p>
      </dgm:t>
    </dgm:pt>
    <dgm:pt modelId="{305E5670-1AAF-49E3-A7DF-4F20E558F578}" type="parTrans" cxnId="{DDF5E33F-B967-4C17-BD45-F83A9A08D398}">
      <dgm:prSet/>
      <dgm:spPr/>
      <dgm:t>
        <a:bodyPr/>
        <a:lstStyle/>
        <a:p>
          <a:endParaRPr lang="en-US"/>
        </a:p>
      </dgm:t>
    </dgm:pt>
    <dgm:pt modelId="{79317BD9-59EF-4068-B6AD-0B7C6A9A68FC}" type="sibTrans" cxnId="{DDF5E33F-B967-4C17-BD45-F83A9A08D398}">
      <dgm:prSet/>
      <dgm:spPr/>
      <dgm:t>
        <a:bodyPr/>
        <a:lstStyle/>
        <a:p>
          <a:endParaRPr lang="en-US"/>
        </a:p>
      </dgm:t>
    </dgm:pt>
    <dgm:pt modelId="{8ED0728A-BC1F-4445-B616-977DD2933817}">
      <dgm:prSet/>
      <dgm:spPr/>
      <dgm:t>
        <a:bodyPr/>
        <a:lstStyle/>
        <a:p>
          <a:r>
            <a:rPr lang="ar-SA" dirty="0"/>
            <a:t>شروط تتعلق بالعاملين</a:t>
          </a:r>
          <a:endParaRPr lang="en-US" dirty="0"/>
        </a:p>
      </dgm:t>
    </dgm:pt>
    <dgm:pt modelId="{A1BAA903-4DC7-4ACE-A719-163D9BFA99AF}" type="parTrans" cxnId="{3DF8ED43-6775-4AB7-B1DC-DF4CE86E4963}">
      <dgm:prSet/>
      <dgm:spPr/>
      <dgm:t>
        <a:bodyPr/>
        <a:lstStyle/>
        <a:p>
          <a:endParaRPr lang="en-US"/>
        </a:p>
      </dgm:t>
    </dgm:pt>
    <dgm:pt modelId="{13A7EE8A-DC7F-43F5-B69A-C4B9CBD03680}" type="sibTrans" cxnId="{3DF8ED43-6775-4AB7-B1DC-DF4CE86E4963}">
      <dgm:prSet/>
      <dgm:spPr/>
      <dgm:t>
        <a:bodyPr/>
        <a:lstStyle/>
        <a:p>
          <a:endParaRPr lang="en-US"/>
        </a:p>
      </dgm:t>
    </dgm:pt>
    <dgm:pt modelId="{D48AF14F-E4BC-43A7-9665-91F3A78D1EAD}">
      <dgm:prSet/>
      <dgm:spPr/>
      <dgm:t>
        <a:bodyPr/>
        <a:lstStyle/>
        <a:p>
          <a:r>
            <a:rPr lang="ar-SA" dirty="0"/>
            <a:t>شروط تتعلق بالمنظمة</a:t>
          </a:r>
          <a:endParaRPr lang="en-US" dirty="0"/>
        </a:p>
      </dgm:t>
    </dgm:pt>
    <dgm:pt modelId="{271CC4A7-236B-4FC6-A5D2-3A864778D85D}" type="parTrans" cxnId="{864E1BB1-5785-4A7A-BA1E-B5983C2FF6D6}">
      <dgm:prSet/>
      <dgm:spPr/>
      <dgm:t>
        <a:bodyPr/>
        <a:lstStyle/>
        <a:p>
          <a:endParaRPr lang="en-US"/>
        </a:p>
      </dgm:t>
    </dgm:pt>
    <dgm:pt modelId="{B424F29B-71C2-4486-8A24-9CFEE8A4143F}" type="sibTrans" cxnId="{864E1BB1-5785-4A7A-BA1E-B5983C2FF6D6}">
      <dgm:prSet/>
      <dgm:spPr/>
      <dgm:t>
        <a:bodyPr/>
        <a:lstStyle/>
        <a:p>
          <a:endParaRPr lang="en-US"/>
        </a:p>
      </dgm:t>
    </dgm:pt>
    <dgm:pt modelId="{789510AD-EDAD-455A-8999-4AEBC1B20881}" type="pres">
      <dgm:prSet presAssocID="{8EFBF638-82A7-4A8A-9F25-80F325B9FDEF}" presName="diagram" presStyleCnt="0">
        <dgm:presLayoutVars>
          <dgm:chPref val="1"/>
          <dgm:dir/>
          <dgm:animOne val="branch"/>
          <dgm:animLvl val="lvl"/>
          <dgm:resizeHandles/>
        </dgm:presLayoutVars>
      </dgm:prSet>
      <dgm:spPr/>
      <dgm:t>
        <a:bodyPr/>
        <a:lstStyle/>
        <a:p>
          <a:pPr rtl="1"/>
          <a:endParaRPr lang="ar-SA"/>
        </a:p>
      </dgm:t>
    </dgm:pt>
    <dgm:pt modelId="{FFF8212F-6D55-4F5F-97C3-3332B265AF6F}" type="pres">
      <dgm:prSet presAssocID="{FC482C4E-72E8-40D8-AC57-56D1F35A56E9}" presName="root" presStyleCnt="0"/>
      <dgm:spPr/>
    </dgm:pt>
    <dgm:pt modelId="{C73787CB-C5E1-4E64-82FE-53266A3AC11A}" type="pres">
      <dgm:prSet presAssocID="{FC482C4E-72E8-40D8-AC57-56D1F35A56E9}" presName="rootComposite" presStyleCnt="0"/>
      <dgm:spPr/>
    </dgm:pt>
    <dgm:pt modelId="{E64A0962-E649-4835-B997-EA11A48E33A7}" type="pres">
      <dgm:prSet presAssocID="{FC482C4E-72E8-40D8-AC57-56D1F35A56E9}" presName="rootText" presStyleLbl="node1" presStyleIdx="0" presStyleCnt="1" custScaleX="395367" custScaleY="136405"/>
      <dgm:spPr/>
      <dgm:t>
        <a:bodyPr/>
        <a:lstStyle/>
        <a:p>
          <a:pPr rtl="1"/>
          <a:endParaRPr lang="ar-SA"/>
        </a:p>
      </dgm:t>
    </dgm:pt>
    <dgm:pt modelId="{F934A15A-FC5C-4A72-B991-5B7BA2067E41}" type="pres">
      <dgm:prSet presAssocID="{FC482C4E-72E8-40D8-AC57-56D1F35A56E9}" presName="rootConnector" presStyleLbl="node1" presStyleIdx="0" presStyleCnt="1"/>
      <dgm:spPr/>
      <dgm:t>
        <a:bodyPr/>
        <a:lstStyle/>
        <a:p>
          <a:pPr rtl="1"/>
          <a:endParaRPr lang="ar-SA"/>
        </a:p>
      </dgm:t>
    </dgm:pt>
    <dgm:pt modelId="{BA1CF7AE-0F10-4FFA-B50B-15B7FF43605F}" type="pres">
      <dgm:prSet presAssocID="{FC482C4E-72E8-40D8-AC57-56D1F35A56E9}" presName="childShape" presStyleCnt="0"/>
      <dgm:spPr/>
    </dgm:pt>
    <dgm:pt modelId="{B556D64E-3AAD-4F70-8794-02EE002E78E8}" type="pres">
      <dgm:prSet presAssocID="{305E5670-1AAF-49E3-A7DF-4F20E558F578}" presName="Name13" presStyleLbl="parChTrans1D2" presStyleIdx="0" presStyleCnt="3"/>
      <dgm:spPr/>
      <dgm:t>
        <a:bodyPr/>
        <a:lstStyle/>
        <a:p>
          <a:pPr rtl="1"/>
          <a:endParaRPr lang="ar-SA"/>
        </a:p>
      </dgm:t>
    </dgm:pt>
    <dgm:pt modelId="{4EB8048C-DDB6-4422-9D04-878CD0C8795C}" type="pres">
      <dgm:prSet presAssocID="{33975BC5-D7C9-41F5-8F08-8A8DDB2297AB}" presName="childText" presStyleLbl="bgAcc1" presStyleIdx="0" presStyleCnt="3" custScaleX="219551">
        <dgm:presLayoutVars>
          <dgm:bulletEnabled val="1"/>
        </dgm:presLayoutVars>
      </dgm:prSet>
      <dgm:spPr/>
      <dgm:t>
        <a:bodyPr/>
        <a:lstStyle/>
        <a:p>
          <a:pPr rtl="1"/>
          <a:endParaRPr lang="ar-SA"/>
        </a:p>
      </dgm:t>
    </dgm:pt>
    <dgm:pt modelId="{D6E6B6E2-4309-4900-945F-AA050BA664CE}" type="pres">
      <dgm:prSet presAssocID="{A1BAA903-4DC7-4ACE-A719-163D9BFA99AF}" presName="Name13" presStyleLbl="parChTrans1D2" presStyleIdx="1" presStyleCnt="3"/>
      <dgm:spPr/>
      <dgm:t>
        <a:bodyPr/>
        <a:lstStyle/>
        <a:p>
          <a:pPr rtl="1"/>
          <a:endParaRPr lang="ar-SA"/>
        </a:p>
      </dgm:t>
    </dgm:pt>
    <dgm:pt modelId="{4A38CD35-AE87-4662-AE81-83786B8C71F0}" type="pres">
      <dgm:prSet presAssocID="{8ED0728A-BC1F-4445-B616-977DD2933817}" presName="childText" presStyleLbl="bgAcc1" presStyleIdx="1" presStyleCnt="3" custScaleX="212721">
        <dgm:presLayoutVars>
          <dgm:bulletEnabled val="1"/>
        </dgm:presLayoutVars>
      </dgm:prSet>
      <dgm:spPr/>
      <dgm:t>
        <a:bodyPr/>
        <a:lstStyle/>
        <a:p>
          <a:pPr rtl="1"/>
          <a:endParaRPr lang="ar-SA"/>
        </a:p>
      </dgm:t>
    </dgm:pt>
    <dgm:pt modelId="{B0D85CCA-788F-4BE7-9F1C-E85D8F7C56E3}" type="pres">
      <dgm:prSet presAssocID="{271CC4A7-236B-4FC6-A5D2-3A864778D85D}" presName="Name13" presStyleLbl="parChTrans1D2" presStyleIdx="2" presStyleCnt="3"/>
      <dgm:spPr/>
      <dgm:t>
        <a:bodyPr/>
        <a:lstStyle/>
        <a:p>
          <a:pPr rtl="1"/>
          <a:endParaRPr lang="ar-SA"/>
        </a:p>
      </dgm:t>
    </dgm:pt>
    <dgm:pt modelId="{76D2DFF9-6343-4DE3-B325-C898E7D6C3BA}" type="pres">
      <dgm:prSet presAssocID="{D48AF14F-E4BC-43A7-9665-91F3A78D1EAD}" presName="childText" presStyleLbl="bgAcc1" presStyleIdx="2" presStyleCnt="3" custScaleX="219454">
        <dgm:presLayoutVars>
          <dgm:bulletEnabled val="1"/>
        </dgm:presLayoutVars>
      </dgm:prSet>
      <dgm:spPr/>
      <dgm:t>
        <a:bodyPr/>
        <a:lstStyle/>
        <a:p>
          <a:pPr rtl="1"/>
          <a:endParaRPr lang="ar-SA"/>
        </a:p>
      </dgm:t>
    </dgm:pt>
  </dgm:ptLst>
  <dgm:cxnLst>
    <dgm:cxn modelId="{5E8325DE-BA92-4244-85CA-A50E77831E8A}" srcId="{8EFBF638-82A7-4A8A-9F25-80F325B9FDEF}" destId="{FC482C4E-72E8-40D8-AC57-56D1F35A56E9}" srcOrd="0" destOrd="0" parTransId="{3CFCE175-3E02-4DEE-AB1A-129AEB15CA3B}" sibTransId="{370DEA90-81E5-433B-BBF6-4610CA32208F}"/>
    <dgm:cxn modelId="{864E1BB1-5785-4A7A-BA1E-B5983C2FF6D6}" srcId="{FC482C4E-72E8-40D8-AC57-56D1F35A56E9}" destId="{D48AF14F-E4BC-43A7-9665-91F3A78D1EAD}" srcOrd="2" destOrd="0" parTransId="{271CC4A7-236B-4FC6-A5D2-3A864778D85D}" sibTransId="{B424F29B-71C2-4486-8A24-9CFEE8A4143F}"/>
    <dgm:cxn modelId="{F2E61651-AAEF-41F0-BE39-DE1BE53FA8ED}" type="presOf" srcId="{305E5670-1AAF-49E3-A7DF-4F20E558F578}" destId="{B556D64E-3AAD-4F70-8794-02EE002E78E8}" srcOrd="0" destOrd="0" presId="urn:microsoft.com/office/officeart/2005/8/layout/hierarchy3"/>
    <dgm:cxn modelId="{3DF8ED43-6775-4AB7-B1DC-DF4CE86E4963}" srcId="{FC482C4E-72E8-40D8-AC57-56D1F35A56E9}" destId="{8ED0728A-BC1F-4445-B616-977DD2933817}" srcOrd="1" destOrd="0" parTransId="{A1BAA903-4DC7-4ACE-A719-163D9BFA99AF}" sibTransId="{13A7EE8A-DC7F-43F5-B69A-C4B9CBD03680}"/>
    <dgm:cxn modelId="{3DBA851D-7A7D-4DEE-8119-BBC313E32493}" type="presOf" srcId="{8ED0728A-BC1F-4445-B616-977DD2933817}" destId="{4A38CD35-AE87-4662-AE81-83786B8C71F0}" srcOrd="0" destOrd="0" presId="urn:microsoft.com/office/officeart/2005/8/layout/hierarchy3"/>
    <dgm:cxn modelId="{757F05F3-0C60-4F30-8D55-4D01FE1075AC}" type="presOf" srcId="{FC482C4E-72E8-40D8-AC57-56D1F35A56E9}" destId="{E64A0962-E649-4835-B997-EA11A48E33A7}" srcOrd="0" destOrd="0" presId="urn:microsoft.com/office/officeart/2005/8/layout/hierarchy3"/>
    <dgm:cxn modelId="{CDC1A819-3C73-451C-93F6-E2A83F01972A}" type="presOf" srcId="{A1BAA903-4DC7-4ACE-A719-163D9BFA99AF}" destId="{D6E6B6E2-4309-4900-945F-AA050BA664CE}" srcOrd="0" destOrd="0" presId="urn:microsoft.com/office/officeart/2005/8/layout/hierarchy3"/>
    <dgm:cxn modelId="{DDF5E33F-B967-4C17-BD45-F83A9A08D398}" srcId="{FC482C4E-72E8-40D8-AC57-56D1F35A56E9}" destId="{33975BC5-D7C9-41F5-8F08-8A8DDB2297AB}" srcOrd="0" destOrd="0" parTransId="{305E5670-1AAF-49E3-A7DF-4F20E558F578}" sibTransId="{79317BD9-59EF-4068-B6AD-0B7C6A9A68FC}"/>
    <dgm:cxn modelId="{7FCB5918-0BEE-4574-91DF-CCE604729BB6}" type="presOf" srcId="{33975BC5-D7C9-41F5-8F08-8A8DDB2297AB}" destId="{4EB8048C-DDB6-4422-9D04-878CD0C8795C}" srcOrd="0" destOrd="0" presId="urn:microsoft.com/office/officeart/2005/8/layout/hierarchy3"/>
    <dgm:cxn modelId="{58B17733-3541-4C67-A552-AF2E32C701BA}" type="presOf" srcId="{8EFBF638-82A7-4A8A-9F25-80F325B9FDEF}" destId="{789510AD-EDAD-455A-8999-4AEBC1B20881}" srcOrd="0" destOrd="0" presId="urn:microsoft.com/office/officeart/2005/8/layout/hierarchy3"/>
    <dgm:cxn modelId="{0F4B9647-1D6A-4CEA-967A-36AE581AF50F}" type="presOf" srcId="{FC482C4E-72E8-40D8-AC57-56D1F35A56E9}" destId="{F934A15A-FC5C-4A72-B991-5B7BA2067E41}" srcOrd="1" destOrd="0" presId="urn:microsoft.com/office/officeart/2005/8/layout/hierarchy3"/>
    <dgm:cxn modelId="{6CBC89D1-BE57-429D-AFBE-631EB5C5D771}" type="presOf" srcId="{D48AF14F-E4BC-43A7-9665-91F3A78D1EAD}" destId="{76D2DFF9-6343-4DE3-B325-C898E7D6C3BA}" srcOrd="0" destOrd="0" presId="urn:microsoft.com/office/officeart/2005/8/layout/hierarchy3"/>
    <dgm:cxn modelId="{B7F881D2-9311-421F-8FF7-383282C0E490}" type="presOf" srcId="{271CC4A7-236B-4FC6-A5D2-3A864778D85D}" destId="{B0D85CCA-788F-4BE7-9F1C-E85D8F7C56E3}" srcOrd="0" destOrd="0" presId="urn:microsoft.com/office/officeart/2005/8/layout/hierarchy3"/>
    <dgm:cxn modelId="{98B09734-CCE5-4372-A1D9-BC43F0BA5645}" type="presParOf" srcId="{789510AD-EDAD-455A-8999-4AEBC1B20881}" destId="{FFF8212F-6D55-4F5F-97C3-3332B265AF6F}" srcOrd="0" destOrd="0" presId="urn:microsoft.com/office/officeart/2005/8/layout/hierarchy3"/>
    <dgm:cxn modelId="{3988178F-816C-4DAF-8386-C6C0B7FC8B0A}" type="presParOf" srcId="{FFF8212F-6D55-4F5F-97C3-3332B265AF6F}" destId="{C73787CB-C5E1-4E64-82FE-53266A3AC11A}" srcOrd="0" destOrd="0" presId="urn:microsoft.com/office/officeart/2005/8/layout/hierarchy3"/>
    <dgm:cxn modelId="{51C3CBAB-DB49-479D-873E-6410FAF69956}" type="presParOf" srcId="{C73787CB-C5E1-4E64-82FE-53266A3AC11A}" destId="{E64A0962-E649-4835-B997-EA11A48E33A7}" srcOrd="0" destOrd="0" presId="urn:microsoft.com/office/officeart/2005/8/layout/hierarchy3"/>
    <dgm:cxn modelId="{6276F5C9-469D-41CA-8CFA-AF48A936F503}" type="presParOf" srcId="{C73787CB-C5E1-4E64-82FE-53266A3AC11A}" destId="{F934A15A-FC5C-4A72-B991-5B7BA2067E41}" srcOrd="1" destOrd="0" presId="urn:microsoft.com/office/officeart/2005/8/layout/hierarchy3"/>
    <dgm:cxn modelId="{231F038E-3558-4BA8-91A4-95ED407E52CD}" type="presParOf" srcId="{FFF8212F-6D55-4F5F-97C3-3332B265AF6F}" destId="{BA1CF7AE-0F10-4FFA-B50B-15B7FF43605F}" srcOrd="1" destOrd="0" presId="urn:microsoft.com/office/officeart/2005/8/layout/hierarchy3"/>
    <dgm:cxn modelId="{2E8AA24C-CCFB-4326-893E-DBFBFC893A54}" type="presParOf" srcId="{BA1CF7AE-0F10-4FFA-B50B-15B7FF43605F}" destId="{B556D64E-3AAD-4F70-8794-02EE002E78E8}" srcOrd="0" destOrd="0" presId="urn:microsoft.com/office/officeart/2005/8/layout/hierarchy3"/>
    <dgm:cxn modelId="{8B5CB8EF-437C-431C-84F9-6F50CD5EE8CE}" type="presParOf" srcId="{BA1CF7AE-0F10-4FFA-B50B-15B7FF43605F}" destId="{4EB8048C-DDB6-4422-9D04-878CD0C8795C}" srcOrd="1" destOrd="0" presId="urn:microsoft.com/office/officeart/2005/8/layout/hierarchy3"/>
    <dgm:cxn modelId="{CDAE47C7-FF4B-4A59-8DB5-C154FE68A9E3}" type="presParOf" srcId="{BA1CF7AE-0F10-4FFA-B50B-15B7FF43605F}" destId="{D6E6B6E2-4309-4900-945F-AA050BA664CE}" srcOrd="2" destOrd="0" presId="urn:microsoft.com/office/officeart/2005/8/layout/hierarchy3"/>
    <dgm:cxn modelId="{6BAC1347-475E-4838-8699-A71A54C9744E}" type="presParOf" srcId="{BA1CF7AE-0F10-4FFA-B50B-15B7FF43605F}" destId="{4A38CD35-AE87-4662-AE81-83786B8C71F0}" srcOrd="3" destOrd="0" presId="urn:microsoft.com/office/officeart/2005/8/layout/hierarchy3"/>
    <dgm:cxn modelId="{EB4DD095-F630-4555-A151-2EC0CAE2D5E6}" type="presParOf" srcId="{BA1CF7AE-0F10-4FFA-B50B-15B7FF43605F}" destId="{B0D85CCA-788F-4BE7-9F1C-E85D8F7C56E3}" srcOrd="4" destOrd="0" presId="urn:microsoft.com/office/officeart/2005/8/layout/hierarchy3"/>
    <dgm:cxn modelId="{32A62DB2-FDE2-4C08-A956-D3A2766A50D1}" type="presParOf" srcId="{BA1CF7AE-0F10-4FFA-B50B-15B7FF43605F}" destId="{76D2DFF9-6343-4DE3-B325-C898E7D6C3BA}"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054882-5D1F-43B3-82C8-417202B2D38C}" type="doc">
      <dgm:prSet loTypeId="urn:microsoft.com/office/officeart/2005/8/layout/bProcess2" loCatId="process" qsTypeId="urn:microsoft.com/office/officeart/2005/8/quickstyle/simple1" qsCatId="simple" csTypeId="urn:microsoft.com/office/officeart/2005/8/colors/accent1_2" csCatId="accent1" phldr="1"/>
      <dgm:spPr/>
      <dgm:t>
        <a:bodyPr/>
        <a:lstStyle/>
        <a:p>
          <a:endParaRPr lang="en-US"/>
        </a:p>
      </dgm:t>
    </dgm:pt>
    <dgm:pt modelId="{D41103E3-394C-4442-9839-ECA657A1A5E7}">
      <dgm:prSet phldrT="[Text]" custT="1"/>
      <dgm:spPr/>
      <dgm:t>
        <a:bodyPr/>
        <a:lstStyle/>
        <a:p>
          <a:r>
            <a:rPr lang="ar-SA" sz="2800" b="1" dirty="0">
              <a:solidFill>
                <a:schemeClr val="tx1"/>
              </a:solidFill>
            </a:rPr>
            <a:t>أنواع الحب تندرج ضمن خمسة أنواع هي: </a:t>
          </a:r>
          <a:endParaRPr lang="en-US" sz="2800" b="1" dirty="0">
            <a:solidFill>
              <a:schemeClr val="tx1"/>
            </a:solidFill>
          </a:endParaRPr>
        </a:p>
      </dgm:t>
    </dgm:pt>
    <dgm:pt modelId="{6CCDCCDC-7FB9-40BC-A21B-26673220D2EA}" type="parTrans" cxnId="{EAD48410-E548-43F2-BC13-640F58296EA9}">
      <dgm:prSet/>
      <dgm:spPr/>
      <dgm:t>
        <a:bodyPr/>
        <a:lstStyle/>
        <a:p>
          <a:endParaRPr lang="en-US"/>
        </a:p>
      </dgm:t>
    </dgm:pt>
    <dgm:pt modelId="{9BF441B5-AD8F-450D-934C-D8A53B15E18B}" type="sibTrans" cxnId="{EAD48410-E548-43F2-BC13-640F58296EA9}">
      <dgm:prSet/>
      <dgm:spPr/>
      <dgm:t>
        <a:bodyPr/>
        <a:lstStyle/>
        <a:p>
          <a:endParaRPr lang="en-US"/>
        </a:p>
      </dgm:t>
    </dgm:pt>
    <dgm:pt modelId="{5A8DA3F7-D65D-4C7A-8279-A5F51555A911}">
      <dgm:prSet custT="1"/>
      <dgm:spPr/>
      <dgm:t>
        <a:bodyPr/>
        <a:lstStyle/>
        <a:p>
          <a:r>
            <a:rPr lang="ar-SA" sz="2400" dirty="0"/>
            <a:t>حب المؤسسة</a:t>
          </a:r>
          <a:endParaRPr lang="en-US" sz="2400" dirty="0"/>
        </a:p>
      </dgm:t>
    </dgm:pt>
    <dgm:pt modelId="{705222AA-17E5-4CED-A0F0-46D6068EFC35}" type="parTrans" cxnId="{7F17CB06-02A1-4C81-AB2C-E033819B437E}">
      <dgm:prSet/>
      <dgm:spPr/>
      <dgm:t>
        <a:bodyPr/>
        <a:lstStyle/>
        <a:p>
          <a:endParaRPr lang="en-US"/>
        </a:p>
      </dgm:t>
    </dgm:pt>
    <dgm:pt modelId="{2DFEFA4B-4472-48AC-BEB4-77541D30F0A1}" type="sibTrans" cxnId="{7F17CB06-02A1-4C81-AB2C-E033819B437E}">
      <dgm:prSet/>
      <dgm:spPr/>
      <dgm:t>
        <a:bodyPr/>
        <a:lstStyle/>
        <a:p>
          <a:endParaRPr lang="en-US"/>
        </a:p>
      </dgm:t>
    </dgm:pt>
    <dgm:pt modelId="{15F4B38A-5020-4A5D-9259-995D2504036E}">
      <dgm:prSet custT="1"/>
      <dgm:spPr/>
      <dgm:t>
        <a:bodyPr/>
        <a:lstStyle/>
        <a:p>
          <a:r>
            <a:rPr lang="ar-SA" sz="2400" dirty="0"/>
            <a:t>حب العاملين </a:t>
          </a:r>
          <a:endParaRPr lang="en-US" sz="2400" dirty="0"/>
        </a:p>
      </dgm:t>
    </dgm:pt>
    <dgm:pt modelId="{A91E65A3-92F9-4072-A4D7-6C55C1D7BEC1}" type="parTrans" cxnId="{E71DB077-C675-4A29-A325-F9C57AD6247B}">
      <dgm:prSet/>
      <dgm:spPr/>
      <dgm:t>
        <a:bodyPr/>
        <a:lstStyle/>
        <a:p>
          <a:endParaRPr lang="en-US"/>
        </a:p>
      </dgm:t>
    </dgm:pt>
    <dgm:pt modelId="{C83003B1-F302-49D0-8C1B-FBE3518B54A9}" type="sibTrans" cxnId="{E71DB077-C675-4A29-A325-F9C57AD6247B}">
      <dgm:prSet/>
      <dgm:spPr/>
      <dgm:t>
        <a:bodyPr/>
        <a:lstStyle/>
        <a:p>
          <a:endParaRPr lang="en-US"/>
        </a:p>
      </dgm:t>
    </dgm:pt>
    <dgm:pt modelId="{59E42168-DA3A-4C15-80E9-DE9EF43CE55B}">
      <dgm:prSet custT="1"/>
      <dgm:spPr/>
      <dgm:t>
        <a:bodyPr/>
        <a:lstStyle/>
        <a:p>
          <a:r>
            <a:rPr lang="ar-SA" sz="2400" dirty="0"/>
            <a:t>حب العملاء المستفيدين من خدمات المؤسسة؛ كالطلبة </a:t>
          </a:r>
          <a:endParaRPr lang="en-US" sz="2400" dirty="0"/>
        </a:p>
      </dgm:t>
    </dgm:pt>
    <dgm:pt modelId="{BA693492-C19A-43F6-869F-F227F3B1198A}" type="parTrans" cxnId="{7A616D12-E2F8-419C-90FB-17774DA1ECD2}">
      <dgm:prSet/>
      <dgm:spPr/>
      <dgm:t>
        <a:bodyPr/>
        <a:lstStyle/>
        <a:p>
          <a:endParaRPr lang="en-US"/>
        </a:p>
      </dgm:t>
    </dgm:pt>
    <dgm:pt modelId="{0BDA06CA-4DAD-4081-A0C3-38293478EC37}" type="sibTrans" cxnId="{7A616D12-E2F8-419C-90FB-17774DA1ECD2}">
      <dgm:prSet/>
      <dgm:spPr/>
      <dgm:t>
        <a:bodyPr/>
        <a:lstStyle/>
        <a:p>
          <a:endParaRPr lang="en-US"/>
        </a:p>
      </dgm:t>
    </dgm:pt>
    <dgm:pt modelId="{75499CBD-DBE5-401A-B2CA-3BA24DA46BA1}">
      <dgm:prSet custT="1"/>
      <dgm:spPr/>
      <dgm:t>
        <a:bodyPr/>
        <a:lstStyle/>
        <a:p>
          <a:r>
            <a:rPr lang="ar-SA" sz="2400" dirty="0"/>
            <a:t>حب المجتمع المحيط بالمؤسسة</a:t>
          </a:r>
          <a:endParaRPr lang="en-US" sz="2400" dirty="0"/>
        </a:p>
      </dgm:t>
    </dgm:pt>
    <dgm:pt modelId="{3DA460CF-B06A-4119-9252-B8AF6DDD39AA}" type="parTrans" cxnId="{FA25DE0D-7F1F-47AE-A02E-6915636AD8AC}">
      <dgm:prSet/>
      <dgm:spPr/>
      <dgm:t>
        <a:bodyPr/>
        <a:lstStyle/>
        <a:p>
          <a:endParaRPr lang="en-US"/>
        </a:p>
      </dgm:t>
    </dgm:pt>
    <dgm:pt modelId="{23AEEAEA-43DA-4F42-A8CA-53E20D20736D}" type="sibTrans" cxnId="{FA25DE0D-7F1F-47AE-A02E-6915636AD8AC}">
      <dgm:prSet/>
      <dgm:spPr/>
      <dgm:t>
        <a:bodyPr/>
        <a:lstStyle/>
        <a:p>
          <a:endParaRPr lang="en-US"/>
        </a:p>
      </dgm:t>
    </dgm:pt>
    <dgm:pt modelId="{B724E0C7-684A-456C-BEF2-4744EA15C78F}">
      <dgm:prSet custT="1"/>
      <dgm:spPr/>
      <dgm:t>
        <a:bodyPr/>
        <a:lstStyle/>
        <a:p>
          <a:r>
            <a:rPr lang="ar-SA" sz="2400" dirty="0"/>
            <a:t>حب القائد لنفسه</a:t>
          </a:r>
          <a:endParaRPr lang="en-US" sz="2400" dirty="0"/>
        </a:p>
      </dgm:t>
    </dgm:pt>
    <dgm:pt modelId="{834EC4C8-D92F-499C-A451-896C6EB9C608}" type="parTrans" cxnId="{7D7CDE86-DC67-431B-936E-CB6F7AE516B3}">
      <dgm:prSet/>
      <dgm:spPr/>
      <dgm:t>
        <a:bodyPr/>
        <a:lstStyle/>
        <a:p>
          <a:endParaRPr lang="en-US"/>
        </a:p>
      </dgm:t>
    </dgm:pt>
    <dgm:pt modelId="{D4829624-859A-4AC8-8756-F47833B762F8}" type="sibTrans" cxnId="{7D7CDE86-DC67-431B-936E-CB6F7AE516B3}">
      <dgm:prSet/>
      <dgm:spPr/>
      <dgm:t>
        <a:bodyPr/>
        <a:lstStyle/>
        <a:p>
          <a:endParaRPr lang="en-US"/>
        </a:p>
      </dgm:t>
    </dgm:pt>
    <dgm:pt modelId="{67961474-FAF5-4D58-80D1-5D2813C6C742}" type="pres">
      <dgm:prSet presAssocID="{2D054882-5D1F-43B3-82C8-417202B2D38C}" presName="diagram" presStyleCnt="0">
        <dgm:presLayoutVars>
          <dgm:dir/>
          <dgm:resizeHandles/>
        </dgm:presLayoutVars>
      </dgm:prSet>
      <dgm:spPr/>
      <dgm:t>
        <a:bodyPr/>
        <a:lstStyle/>
        <a:p>
          <a:pPr rtl="1"/>
          <a:endParaRPr lang="ar-SA"/>
        </a:p>
      </dgm:t>
    </dgm:pt>
    <dgm:pt modelId="{09509084-AD43-4943-8442-821EAD81F5DF}" type="pres">
      <dgm:prSet presAssocID="{D41103E3-394C-4442-9839-ECA657A1A5E7}" presName="firstNode" presStyleLbl="node1" presStyleIdx="0" presStyleCnt="6" custScaleX="141747">
        <dgm:presLayoutVars>
          <dgm:bulletEnabled val="1"/>
        </dgm:presLayoutVars>
      </dgm:prSet>
      <dgm:spPr/>
      <dgm:t>
        <a:bodyPr/>
        <a:lstStyle/>
        <a:p>
          <a:pPr rtl="1"/>
          <a:endParaRPr lang="ar-SA"/>
        </a:p>
      </dgm:t>
    </dgm:pt>
    <dgm:pt modelId="{2CBF1E4C-2A54-4E2D-BC0A-D54F1A5B715E}" type="pres">
      <dgm:prSet presAssocID="{9BF441B5-AD8F-450D-934C-D8A53B15E18B}" presName="sibTrans" presStyleLbl="sibTrans2D1" presStyleIdx="0" presStyleCnt="5"/>
      <dgm:spPr/>
      <dgm:t>
        <a:bodyPr/>
        <a:lstStyle/>
        <a:p>
          <a:pPr rtl="1"/>
          <a:endParaRPr lang="ar-SA"/>
        </a:p>
      </dgm:t>
    </dgm:pt>
    <dgm:pt modelId="{57BD37E2-F9F0-41D1-A2AA-047751ABAA02}" type="pres">
      <dgm:prSet presAssocID="{5A8DA3F7-D65D-4C7A-8279-A5F51555A911}" presName="middleNode" presStyleCnt="0"/>
      <dgm:spPr/>
    </dgm:pt>
    <dgm:pt modelId="{B5B84E31-E481-4DF2-AD38-956037C4CAC4}" type="pres">
      <dgm:prSet presAssocID="{5A8DA3F7-D65D-4C7A-8279-A5F51555A911}" presName="padding" presStyleLbl="node1" presStyleIdx="0" presStyleCnt="6"/>
      <dgm:spPr/>
    </dgm:pt>
    <dgm:pt modelId="{96931500-113B-4F81-8DAF-87C96D39A74C}" type="pres">
      <dgm:prSet presAssocID="{5A8DA3F7-D65D-4C7A-8279-A5F51555A911}" presName="shape" presStyleLbl="node1" presStyleIdx="1" presStyleCnt="6">
        <dgm:presLayoutVars>
          <dgm:bulletEnabled val="1"/>
        </dgm:presLayoutVars>
      </dgm:prSet>
      <dgm:spPr/>
      <dgm:t>
        <a:bodyPr/>
        <a:lstStyle/>
        <a:p>
          <a:pPr rtl="1"/>
          <a:endParaRPr lang="ar-SA"/>
        </a:p>
      </dgm:t>
    </dgm:pt>
    <dgm:pt modelId="{C1C31FEF-0512-4DED-B7FA-F57367307D36}" type="pres">
      <dgm:prSet presAssocID="{2DFEFA4B-4472-48AC-BEB4-77541D30F0A1}" presName="sibTrans" presStyleLbl="sibTrans2D1" presStyleIdx="1" presStyleCnt="5"/>
      <dgm:spPr/>
      <dgm:t>
        <a:bodyPr/>
        <a:lstStyle/>
        <a:p>
          <a:pPr rtl="1"/>
          <a:endParaRPr lang="ar-SA"/>
        </a:p>
      </dgm:t>
    </dgm:pt>
    <dgm:pt modelId="{744EF3A7-0BF6-4D56-A924-DB802A2CBC27}" type="pres">
      <dgm:prSet presAssocID="{15F4B38A-5020-4A5D-9259-995D2504036E}" presName="middleNode" presStyleCnt="0"/>
      <dgm:spPr/>
    </dgm:pt>
    <dgm:pt modelId="{24F8FF4C-1367-432E-AD31-AEE4EBBA287F}" type="pres">
      <dgm:prSet presAssocID="{15F4B38A-5020-4A5D-9259-995D2504036E}" presName="padding" presStyleLbl="node1" presStyleIdx="1" presStyleCnt="6"/>
      <dgm:spPr/>
    </dgm:pt>
    <dgm:pt modelId="{8B77FDB8-7703-494E-B3D3-B78E9C1F7A8C}" type="pres">
      <dgm:prSet presAssocID="{15F4B38A-5020-4A5D-9259-995D2504036E}" presName="shape" presStyleLbl="node1" presStyleIdx="2" presStyleCnt="6">
        <dgm:presLayoutVars>
          <dgm:bulletEnabled val="1"/>
        </dgm:presLayoutVars>
      </dgm:prSet>
      <dgm:spPr/>
      <dgm:t>
        <a:bodyPr/>
        <a:lstStyle/>
        <a:p>
          <a:pPr rtl="1"/>
          <a:endParaRPr lang="ar-SA"/>
        </a:p>
      </dgm:t>
    </dgm:pt>
    <dgm:pt modelId="{8C584690-BB7B-4F7A-A58D-2FEA34D7E3AC}" type="pres">
      <dgm:prSet presAssocID="{C83003B1-F302-49D0-8C1B-FBE3518B54A9}" presName="sibTrans" presStyleLbl="sibTrans2D1" presStyleIdx="2" presStyleCnt="5"/>
      <dgm:spPr/>
      <dgm:t>
        <a:bodyPr/>
        <a:lstStyle/>
        <a:p>
          <a:pPr rtl="1"/>
          <a:endParaRPr lang="ar-SA"/>
        </a:p>
      </dgm:t>
    </dgm:pt>
    <dgm:pt modelId="{D889F3C0-A176-451A-8EBE-AF1DE45B5E76}" type="pres">
      <dgm:prSet presAssocID="{59E42168-DA3A-4C15-80E9-DE9EF43CE55B}" presName="middleNode" presStyleCnt="0"/>
      <dgm:spPr/>
    </dgm:pt>
    <dgm:pt modelId="{18E29701-FDE3-44DB-8206-DBEBA7D34E8A}" type="pres">
      <dgm:prSet presAssocID="{59E42168-DA3A-4C15-80E9-DE9EF43CE55B}" presName="padding" presStyleLbl="node1" presStyleIdx="2" presStyleCnt="6"/>
      <dgm:spPr/>
    </dgm:pt>
    <dgm:pt modelId="{EA227801-48CF-4018-BD3A-D2FB68BA4484}" type="pres">
      <dgm:prSet presAssocID="{59E42168-DA3A-4C15-80E9-DE9EF43CE55B}" presName="shape" presStyleLbl="node1" presStyleIdx="3" presStyleCnt="6" custScaleX="185732">
        <dgm:presLayoutVars>
          <dgm:bulletEnabled val="1"/>
        </dgm:presLayoutVars>
      </dgm:prSet>
      <dgm:spPr/>
      <dgm:t>
        <a:bodyPr/>
        <a:lstStyle/>
        <a:p>
          <a:pPr rtl="1"/>
          <a:endParaRPr lang="ar-SA"/>
        </a:p>
      </dgm:t>
    </dgm:pt>
    <dgm:pt modelId="{B9D91585-EAFD-455B-A3D9-A85F151CC0E2}" type="pres">
      <dgm:prSet presAssocID="{0BDA06CA-4DAD-4081-A0C3-38293478EC37}" presName="sibTrans" presStyleLbl="sibTrans2D1" presStyleIdx="3" presStyleCnt="5"/>
      <dgm:spPr/>
      <dgm:t>
        <a:bodyPr/>
        <a:lstStyle/>
        <a:p>
          <a:pPr rtl="1"/>
          <a:endParaRPr lang="ar-SA"/>
        </a:p>
      </dgm:t>
    </dgm:pt>
    <dgm:pt modelId="{8AA56BD8-08DA-43DA-9163-64A4946965B6}" type="pres">
      <dgm:prSet presAssocID="{75499CBD-DBE5-401A-B2CA-3BA24DA46BA1}" presName="middleNode" presStyleCnt="0"/>
      <dgm:spPr/>
    </dgm:pt>
    <dgm:pt modelId="{F16F8D43-8523-422E-9D18-27F5760DA580}" type="pres">
      <dgm:prSet presAssocID="{75499CBD-DBE5-401A-B2CA-3BA24DA46BA1}" presName="padding" presStyleLbl="node1" presStyleIdx="3" presStyleCnt="6"/>
      <dgm:spPr/>
    </dgm:pt>
    <dgm:pt modelId="{F0589233-5263-4068-8277-C448B49CB5BE}" type="pres">
      <dgm:prSet presAssocID="{75499CBD-DBE5-401A-B2CA-3BA24DA46BA1}" presName="shape" presStyleLbl="node1" presStyleIdx="4" presStyleCnt="6">
        <dgm:presLayoutVars>
          <dgm:bulletEnabled val="1"/>
        </dgm:presLayoutVars>
      </dgm:prSet>
      <dgm:spPr/>
      <dgm:t>
        <a:bodyPr/>
        <a:lstStyle/>
        <a:p>
          <a:pPr rtl="1"/>
          <a:endParaRPr lang="ar-SA"/>
        </a:p>
      </dgm:t>
    </dgm:pt>
    <dgm:pt modelId="{8C107CCA-34E4-45D4-9B28-D924DDD86EDC}" type="pres">
      <dgm:prSet presAssocID="{23AEEAEA-43DA-4F42-A8CA-53E20D20736D}" presName="sibTrans" presStyleLbl="sibTrans2D1" presStyleIdx="4" presStyleCnt="5"/>
      <dgm:spPr/>
      <dgm:t>
        <a:bodyPr/>
        <a:lstStyle/>
        <a:p>
          <a:pPr rtl="1"/>
          <a:endParaRPr lang="ar-SA"/>
        </a:p>
      </dgm:t>
    </dgm:pt>
    <dgm:pt modelId="{D52A8B0F-3900-43DD-AC74-39FDF9129989}" type="pres">
      <dgm:prSet presAssocID="{B724E0C7-684A-456C-BEF2-4744EA15C78F}" presName="lastNode" presStyleLbl="node1" presStyleIdx="5" presStyleCnt="6">
        <dgm:presLayoutVars>
          <dgm:bulletEnabled val="1"/>
        </dgm:presLayoutVars>
      </dgm:prSet>
      <dgm:spPr/>
      <dgm:t>
        <a:bodyPr/>
        <a:lstStyle/>
        <a:p>
          <a:pPr rtl="1"/>
          <a:endParaRPr lang="ar-SA"/>
        </a:p>
      </dgm:t>
    </dgm:pt>
  </dgm:ptLst>
  <dgm:cxnLst>
    <dgm:cxn modelId="{7D7CDE86-DC67-431B-936E-CB6F7AE516B3}" srcId="{2D054882-5D1F-43B3-82C8-417202B2D38C}" destId="{B724E0C7-684A-456C-BEF2-4744EA15C78F}" srcOrd="5" destOrd="0" parTransId="{834EC4C8-D92F-499C-A451-896C6EB9C608}" sibTransId="{D4829624-859A-4AC8-8756-F47833B762F8}"/>
    <dgm:cxn modelId="{3BFEA991-552B-4BAB-BC19-9983905CDB48}" type="presOf" srcId="{5A8DA3F7-D65D-4C7A-8279-A5F51555A911}" destId="{96931500-113B-4F81-8DAF-87C96D39A74C}" srcOrd="0" destOrd="0" presId="urn:microsoft.com/office/officeart/2005/8/layout/bProcess2"/>
    <dgm:cxn modelId="{C1AC9226-8DA0-47EB-AF19-80840DDC2560}" type="presOf" srcId="{2D054882-5D1F-43B3-82C8-417202B2D38C}" destId="{67961474-FAF5-4D58-80D1-5D2813C6C742}" srcOrd="0" destOrd="0" presId="urn:microsoft.com/office/officeart/2005/8/layout/bProcess2"/>
    <dgm:cxn modelId="{131982EA-C1BD-4CB5-9BE1-93D89A98CE18}" type="presOf" srcId="{B724E0C7-684A-456C-BEF2-4744EA15C78F}" destId="{D52A8B0F-3900-43DD-AC74-39FDF9129989}" srcOrd="0" destOrd="0" presId="urn:microsoft.com/office/officeart/2005/8/layout/bProcess2"/>
    <dgm:cxn modelId="{7F17CB06-02A1-4C81-AB2C-E033819B437E}" srcId="{2D054882-5D1F-43B3-82C8-417202B2D38C}" destId="{5A8DA3F7-D65D-4C7A-8279-A5F51555A911}" srcOrd="1" destOrd="0" parTransId="{705222AA-17E5-4CED-A0F0-46D6068EFC35}" sibTransId="{2DFEFA4B-4472-48AC-BEB4-77541D30F0A1}"/>
    <dgm:cxn modelId="{A4836639-676A-475D-976C-57E063A7FDA5}" type="presOf" srcId="{0BDA06CA-4DAD-4081-A0C3-38293478EC37}" destId="{B9D91585-EAFD-455B-A3D9-A85F151CC0E2}" srcOrd="0" destOrd="0" presId="urn:microsoft.com/office/officeart/2005/8/layout/bProcess2"/>
    <dgm:cxn modelId="{B0F6C3B5-DE11-4E3B-9E52-8205372B57B0}" type="presOf" srcId="{75499CBD-DBE5-401A-B2CA-3BA24DA46BA1}" destId="{F0589233-5263-4068-8277-C448B49CB5BE}" srcOrd="0" destOrd="0" presId="urn:microsoft.com/office/officeart/2005/8/layout/bProcess2"/>
    <dgm:cxn modelId="{384DCAFF-917E-47BA-BBCB-BC998BFE0EAE}" type="presOf" srcId="{15F4B38A-5020-4A5D-9259-995D2504036E}" destId="{8B77FDB8-7703-494E-B3D3-B78E9C1F7A8C}" srcOrd="0" destOrd="0" presId="urn:microsoft.com/office/officeart/2005/8/layout/bProcess2"/>
    <dgm:cxn modelId="{E71DB077-C675-4A29-A325-F9C57AD6247B}" srcId="{2D054882-5D1F-43B3-82C8-417202B2D38C}" destId="{15F4B38A-5020-4A5D-9259-995D2504036E}" srcOrd="2" destOrd="0" parTransId="{A91E65A3-92F9-4072-A4D7-6C55C1D7BEC1}" sibTransId="{C83003B1-F302-49D0-8C1B-FBE3518B54A9}"/>
    <dgm:cxn modelId="{3A1BE186-53CD-45BA-BF23-F2440C2D6122}" type="presOf" srcId="{59E42168-DA3A-4C15-80E9-DE9EF43CE55B}" destId="{EA227801-48CF-4018-BD3A-D2FB68BA4484}" srcOrd="0" destOrd="0" presId="urn:microsoft.com/office/officeart/2005/8/layout/bProcess2"/>
    <dgm:cxn modelId="{EAD48410-E548-43F2-BC13-640F58296EA9}" srcId="{2D054882-5D1F-43B3-82C8-417202B2D38C}" destId="{D41103E3-394C-4442-9839-ECA657A1A5E7}" srcOrd="0" destOrd="0" parTransId="{6CCDCCDC-7FB9-40BC-A21B-26673220D2EA}" sibTransId="{9BF441B5-AD8F-450D-934C-D8A53B15E18B}"/>
    <dgm:cxn modelId="{EEF8D370-9792-4A57-BC24-15DB445925EF}" type="presOf" srcId="{D41103E3-394C-4442-9839-ECA657A1A5E7}" destId="{09509084-AD43-4943-8442-821EAD81F5DF}" srcOrd="0" destOrd="0" presId="urn:microsoft.com/office/officeart/2005/8/layout/bProcess2"/>
    <dgm:cxn modelId="{7A616D12-E2F8-419C-90FB-17774DA1ECD2}" srcId="{2D054882-5D1F-43B3-82C8-417202B2D38C}" destId="{59E42168-DA3A-4C15-80E9-DE9EF43CE55B}" srcOrd="3" destOrd="0" parTransId="{BA693492-C19A-43F6-869F-F227F3B1198A}" sibTransId="{0BDA06CA-4DAD-4081-A0C3-38293478EC37}"/>
    <dgm:cxn modelId="{681272A0-0238-4587-8722-C10FEDB8FFA3}" type="presOf" srcId="{C83003B1-F302-49D0-8C1B-FBE3518B54A9}" destId="{8C584690-BB7B-4F7A-A58D-2FEA34D7E3AC}" srcOrd="0" destOrd="0" presId="urn:microsoft.com/office/officeart/2005/8/layout/bProcess2"/>
    <dgm:cxn modelId="{3E10753B-1EF4-4EFC-A40D-80A7B83B0C3F}" type="presOf" srcId="{2DFEFA4B-4472-48AC-BEB4-77541D30F0A1}" destId="{C1C31FEF-0512-4DED-B7FA-F57367307D36}" srcOrd="0" destOrd="0" presId="urn:microsoft.com/office/officeart/2005/8/layout/bProcess2"/>
    <dgm:cxn modelId="{FA25DE0D-7F1F-47AE-A02E-6915636AD8AC}" srcId="{2D054882-5D1F-43B3-82C8-417202B2D38C}" destId="{75499CBD-DBE5-401A-B2CA-3BA24DA46BA1}" srcOrd="4" destOrd="0" parTransId="{3DA460CF-B06A-4119-9252-B8AF6DDD39AA}" sibTransId="{23AEEAEA-43DA-4F42-A8CA-53E20D20736D}"/>
    <dgm:cxn modelId="{5E1C0833-FD0F-4EE3-B7EE-85DE21E7A86A}" type="presOf" srcId="{23AEEAEA-43DA-4F42-A8CA-53E20D20736D}" destId="{8C107CCA-34E4-45D4-9B28-D924DDD86EDC}" srcOrd="0" destOrd="0" presId="urn:microsoft.com/office/officeart/2005/8/layout/bProcess2"/>
    <dgm:cxn modelId="{559785FF-302C-4138-874F-189343B88CEB}" type="presOf" srcId="{9BF441B5-AD8F-450D-934C-D8A53B15E18B}" destId="{2CBF1E4C-2A54-4E2D-BC0A-D54F1A5B715E}" srcOrd="0" destOrd="0" presId="urn:microsoft.com/office/officeart/2005/8/layout/bProcess2"/>
    <dgm:cxn modelId="{10B89FDA-C0E4-41E6-B702-05DD350926FE}" type="presParOf" srcId="{67961474-FAF5-4D58-80D1-5D2813C6C742}" destId="{09509084-AD43-4943-8442-821EAD81F5DF}" srcOrd="0" destOrd="0" presId="urn:microsoft.com/office/officeart/2005/8/layout/bProcess2"/>
    <dgm:cxn modelId="{403C9482-D9EA-4115-AE9B-14859834A78A}" type="presParOf" srcId="{67961474-FAF5-4D58-80D1-5D2813C6C742}" destId="{2CBF1E4C-2A54-4E2D-BC0A-D54F1A5B715E}" srcOrd="1" destOrd="0" presId="urn:microsoft.com/office/officeart/2005/8/layout/bProcess2"/>
    <dgm:cxn modelId="{EF3F5222-D45B-4925-B532-B4D2E5FFBABC}" type="presParOf" srcId="{67961474-FAF5-4D58-80D1-5D2813C6C742}" destId="{57BD37E2-F9F0-41D1-A2AA-047751ABAA02}" srcOrd="2" destOrd="0" presId="urn:microsoft.com/office/officeart/2005/8/layout/bProcess2"/>
    <dgm:cxn modelId="{11727BC6-033D-47D9-938C-07FB8AF5D9AA}" type="presParOf" srcId="{57BD37E2-F9F0-41D1-A2AA-047751ABAA02}" destId="{B5B84E31-E481-4DF2-AD38-956037C4CAC4}" srcOrd="0" destOrd="0" presId="urn:microsoft.com/office/officeart/2005/8/layout/bProcess2"/>
    <dgm:cxn modelId="{2D291E62-6F79-46E8-ABA5-B4DFE569ABBE}" type="presParOf" srcId="{57BD37E2-F9F0-41D1-A2AA-047751ABAA02}" destId="{96931500-113B-4F81-8DAF-87C96D39A74C}" srcOrd="1" destOrd="0" presId="urn:microsoft.com/office/officeart/2005/8/layout/bProcess2"/>
    <dgm:cxn modelId="{2EDD6C02-C389-4582-A926-081ACB99239D}" type="presParOf" srcId="{67961474-FAF5-4D58-80D1-5D2813C6C742}" destId="{C1C31FEF-0512-4DED-B7FA-F57367307D36}" srcOrd="3" destOrd="0" presId="urn:microsoft.com/office/officeart/2005/8/layout/bProcess2"/>
    <dgm:cxn modelId="{E77FD36A-1198-45E8-801F-90E45AF9E35B}" type="presParOf" srcId="{67961474-FAF5-4D58-80D1-5D2813C6C742}" destId="{744EF3A7-0BF6-4D56-A924-DB802A2CBC27}" srcOrd="4" destOrd="0" presId="urn:microsoft.com/office/officeart/2005/8/layout/bProcess2"/>
    <dgm:cxn modelId="{BDA70CED-E2CB-4864-85A4-2D2F8394F3DC}" type="presParOf" srcId="{744EF3A7-0BF6-4D56-A924-DB802A2CBC27}" destId="{24F8FF4C-1367-432E-AD31-AEE4EBBA287F}" srcOrd="0" destOrd="0" presId="urn:microsoft.com/office/officeart/2005/8/layout/bProcess2"/>
    <dgm:cxn modelId="{CA4DA304-EA31-4824-B59E-1E542E209E00}" type="presParOf" srcId="{744EF3A7-0BF6-4D56-A924-DB802A2CBC27}" destId="{8B77FDB8-7703-494E-B3D3-B78E9C1F7A8C}" srcOrd="1" destOrd="0" presId="urn:microsoft.com/office/officeart/2005/8/layout/bProcess2"/>
    <dgm:cxn modelId="{2BD633CE-A8F5-4880-9CBD-8B549731E7A7}" type="presParOf" srcId="{67961474-FAF5-4D58-80D1-5D2813C6C742}" destId="{8C584690-BB7B-4F7A-A58D-2FEA34D7E3AC}" srcOrd="5" destOrd="0" presId="urn:microsoft.com/office/officeart/2005/8/layout/bProcess2"/>
    <dgm:cxn modelId="{0F034979-774A-4CE7-8E63-0875FF3EFC61}" type="presParOf" srcId="{67961474-FAF5-4D58-80D1-5D2813C6C742}" destId="{D889F3C0-A176-451A-8EBE-AF1DE45B5E76}" srcOrd="6" destOrd="0" presId="urn:microsoft.com/office/officeart/2005/8/layout/bProcess2"/>
    <dgm:cxn modelId="{C07EF194-6460-4EA7-9F9F-067037BC15A7}" type="presParOf" srcId="{D889F3C0-A176-451A-8EBE-AF1DE45B5E76}" destId="{18E29701-FDE3-44DB-8206-DBEBA7D34E8A}" srcOrd="0" destOrd="0" presId="urn:microsoft.com/office/officeart/2005/8/layout/bProcess2"/>
    <dgm:cxn modelId="{92739BBA-5465-4756-857B-154D94953FF4}" type="presParOf" srcId="{D889F3C0-A176-451A-8EBE-AF1DE45B5E76}" destId="{EA227801-48CF-4018-BD3A-D2FB68BA4484}" srcOrd="1" destOrd="0" presId="urn:microsoft.com/office/officeart/2005/8/layout/bProcess2"/>
    <dgm:cxn modelId="{ABEBACED-7989-4F31-AD25-7F5C18E110AF}" type="presParOf" srcId="{67961474-FAF5-4D58-80D1-5D2813C6C742}" destId="{B9D91585-EAFD-455B-A3D9-A85F151CC0E2}" srcOrd="7" destOrd="0" presId="urn:microsoft.com/office/officeart/2005/8/layout/bProcess2"/>
    <dgm:cxn modelId="{D60B5DDF-3471-4053-B1E6-14787D2F7D59}" type="presParOf" srcId="{67961474-FAF5-4D58-80D1-5D2813C6C742}" destId="{8AA56BD8-08DA-43DA-9163-64A4946965B6}" srcOrd="8" destOrd="0" presId="urn:microsoft.com/office/officeart/2005/8/layout/bProcess2"/>
    <dgm:cxn modelId="{F28E4BEE-BDA0-4A86-9822-C688673F4EB2}" type="presParOf" srcId="{8AA56BD8-08DA-43DA-9163-64A4946965B6}" destId="{F16F8D43-8523-422E-9D18-27F5760DA580}" srcOrd="0" destOrd="0" presId="urn:microsoft.com/office/officeart/2005/8/layout/bProcess2"/>
    <dgm:cxn modelId="{A85E7108-51A6-4090-9058-90853FFF6B6D}" type="presParOf" srcId="{8AA56BD8-08DA-43DA-9163-64A4946965B6}" destId="{F0589233-5263-4068-8277-C448B49CB5BE}" srcOrd="1" destOrd="0" presId="urn:microsoft.com/office/officeart/2005/8/layout/bProcess2"/>
    <dgm:cxn modelId="{578AB52F-0DB7-41D2-9F54-DF37B9060DB6}" type="presParOf" srcId="{67961474-FAF5-4D58-80D1-5D2813C6C742}" destId="{8C107CCA-34E4-45D4-9B28-D924DDD86EDC}" srcOrd="9" destOrd="0" presId="urn:microsoft.com/office/officeart/2005/8/layout/bProcess2"/>
    <dgm:cxn modelId="{C35881DA-D095-46AD-BA9E-99F96C23B99B}" type="presParOf" srcId="{67961474-FAF5-4D58-80D1-5D2813C6C742}" destId="{D52A8B0F-3900-43DD-AC74-39FDF9129989}" srcOrd="10"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4A0962-E649-4835-B997-EA11A48E33A7}">
      <dsp:nvSpPr>
        <dsp:cNvPr id="0" name=""/>
        <dsp:cNvSpPr/>
      </dsp:nvSpPr>
      <dsp:spPr>
        <a:xfrm>
          <a:off x="264732" y="162"/>
          <a:ext cx="8317794" cy="143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ar-SA" sz="2400" kern="1200" dirty="0"/>
            <a:t>بات واضحاً </a:t>
          </a:r>
          <a:r>
            <a:rPr lang="ar-JO" sz="2400" kern="1200" dirty="0"/>
            <a:t>أ</a:t>
          </a:r>
          <a:r>
            <a:rPr lang="ar-SA" sz="2400" kern="1200" dirty="0"/>
            <a:t>ن الادارة بالاستثناء ليست نمطا اداريا يمكن لأي قائد ان يستخدمه في اي منظمة، وفي اي وقت إنه اسلوب اداري يحتاج تطبيقه الى توافر مجموعة من المتطلبات والظروف، بعضعا خاص بالقائد، وبعضها خاص بطبيعة العاملين، وبعضها ذو علاقة بالمنظمة ، وظروفها، وذلك على النحو التالي: </a:t>
          </a:r>
          <a:endParaRPr lang="en-US" sz="2400" kern="1200" dirty="0">
            <a:solidFill>
              <a:schemeClr val="tx1"/>
            </a:solidFill>
          </a:endParaRPr>
        </a:p>
      </dsp:txBody>
      <dsp:txXfrm>
        <a:off x="306757" y="42187"/>
        <a:ext cx="8233744" cy="1350805"/>
      </dsp:txXfrm>
    </dsp:sp>
    <dsp:sp modelId="{B556D64E-3AAD-4F70-8794-02EE002E78E8}">
      <dsp:nvSpPr>
        <dsp:cNvPr id="0" name=""/>
        <dsp:cNvSpPr/>
      </dsp:nvSpPr>
      <dsp:spPr>
        <a:xfrm>
          <a:off x="1096511" y="1435018"/>
          <a:ext cx="831779" cy="788930"/>
        </a:xfrm>
        <a:custGeom>
          <a:avLst/>
          <a:gdLst/>
          <a:ahLst/>
          <a:cxnLst/>
          <a:rect l="0" t="0" r="0" b="0"/>
          <a:pathLst>
            <a:path>
              <a:moveTo>
                <a:pt x="0" y="0"/>
              </a:moveTo>
              <a:lnTo>
                <a:pt x="0" y="788930"/>
              </a:lnTo>
              <a:lnTo>
                <a:pt x="831779" y="7889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EB8048C-DDB6-4422-9D04-878CD0C8795C}">
      <dsp:nvSpPr>
        <dsp:cNvPr id="0" name=""/>
        <dsp:cNvSpPr/>
      </dsp:nvSpPr>
      <dsp:spPr>
        <a:xfrm>
          <a:off x="1928291" y="1697995"/>
          <a:ext cx="3695159" cy="10519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ar-SA" sz="3300" kern="1200" dirty="0"/>
            <a:t>شروط تتعلق بالادارة العليا</a:t>
          </a:r>
          <a:endParaRPr lang="en-US" sz="3300" kern="1200" dirty="0"/>
        </a:p>
      </dsp:txBody>
      <dsp:txXfrm>
        <a:off x="1959100" y="1728804"/>
        <a:ext cx="3633541" cy="990289"/>
      </dsp:txXfrm>
    </dsp:sp>
    <dsp:sp modelId="{D6E6B6E2-4309-4900-945F-AA050BA664CE}">
      <dsp:nvSpPr>
        <dsp:cNvPr id="0" name=""/>
        <dsp:cNvSpPr/>
      </dsp:nvSpPr>
      <dsp:spPr>
        <a:xfrm>
          <a:off x="1096511" y="1435018"/>
          <a:ext cx="831779" cy="2103815"/>
        </a:xfrm>
        <a:custGeom>
          <a:avLst/>
          <a:gdLst/>
          <a:ahLst/>
          <a:cxnLst/>
          <a:rect l="0" t="0" r="0" b="0"/>
          <a:pathLst>
            <a:path>
              <a:moveTo>
                <a:pt x="0" y="0"/>
              </a:moveTo>
              <a:lnTo>
                <a:pt x="0" y="2103815"/>
              </a:lnTo>
              <a:lnTo>
                <a:pt x="831779" y="210381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38CD35-AE87-4662-AE81-83786B8C71F0}">
      <dsp:nvSpPr>
        <dsp:cNvPr id="0" name=""/>
        <dsp:cNvSpPr/>
      </dsp:nvSpPr>
      <dsp:spPr>
        <a:xfrm>
          <a:off x="1928291" y="3012880"/>
          <a:ext cx="3580206" cy="10519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ar-SA" sz="3300" kern="1200" dirty="0"/>
            <a:t>شروط تتعلق بالعاملين</a:t>
          </a:r>
          <a:endParaRPr lang="en-US" sz="3300" kern="1200" dirty="0"/>
        </a:p>
      </dsp:txBody>
      <dsp:txXfrm>
        <a:off x="1959100" y="3043689"/>
        <a:ext cx="3518588" cy="990289"/>
      </dsp:txXfrm>
    </dsp:sp>
    <dsp:sp modelId="{B0D85CCA-788F-4BE7-9F1C-E85D8F7C56E3}">
      <dsp:nvSpPr>
        <dsp:cNvPr id="0" name=""/>
        <dsp:cNvSpPr/>
      </dsp:nvSpPr>
      <dsp:spPr>
        <a:xfrm>
          <a:off x="1096511" y="1435018"/>
          <a:ext cx="831779" cy="3418700"/>
        </a:xfrm>
        <a:custGeom>
          <a:avLst/>
          <a:gdLst/>
          <a:ahLst/>
          <a:cxnLst/>
          <a:rect l="0" t="0" r="0" b="0"/>
          <a:pathLst>
            <a:path>
              <a:moveTo>
                <a:pt x="0" y="0"/>
              </a:moveTo>
              <a:lnTo>
                <a:pt x="0" y="3418700"/>
              </a:lnTo>
              <a:lnTo>
                <a:pt x="831779" y="34187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D2DFF9-6343-4DE3-B325-C898E7D6C3BA}">
      <dsp:nvSpPr>
        <dsp:cNvPr id="0" name=""/>
        <dsp:cNvSpPr/>
      </dsp:nvSpPr>
      <dsp:spPr>
        <a:xfrm>
          <a:off x="1928291" y="4327765"/>
          <a:ext cx="3693526" cy="10519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ar-SA" sz="3300" kern="1200" dirty="0"/>
            <a:t>شروط تتعلق بالمنظمة</a:t>
          </a:r>
          <a:endParaRPr lang="en-US" sz="3300" kern="1200" dirty="0"/>
        </a:p>
      </dsp:txBody>
      <dsp:txXfrm>
        <a:off x="1959100" y="4358574"/>
        <a:ext cx="3631908" cy="9902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509084-AD43-4943-8442-821EAD81F5DF}">
      <dsp:nvSpPr>
        <dsp:cNvPr id="0" name=""/>
        <dsp:cNvSpPr/>
      </dsp:nvSpPr>
      <dsp:spPr>
        <a:xfrm>
          <a:off x="57558" y="2622"/>
          <a:ext cx="3153546" cy="222477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ar-SA" sz="2800" b="1" kern="1200" dirty="0">
              <a:solidFill>
                <a:schemeClr val="tx1"/>
              </a:solidFill>
            </a:rPr>
            <a:t>أنواع الحب تندرج ضمن خمسة أنواع هي: </a:t>
          </a:r>
          <a:endParaRPr lang="en-US" sz="2800" b="1" kern="1200" dirty="0">
            <a:solidFill>
              <a:schemeClr val="tx1"/>
            </a:solidFill>
          </a:endParaRPr>
        </a:p>
      </dsp:txBody>
      <dsp:txXfrm>
        <a:off x="519384" y="328432"/>
        <a:ext cx="2229894" cy="1573151"/>
      </dsp:txXfrm>
    </dsp:sp>
    <dsp:sp modelId="{2CBF1E4C-2A54-4E2D-BC0A-D54F1A5B715E}">
      <dsp:nvSpPr>
        <dsp:cNvPr id="0" name=""/>
        <dsp:cNvSpPr/>
      </dsp:nvSpPr>
      <dsp:spPr>
        <a:xfrm rot="10800000">
          <a:off x="1244997" y="2514667"/>
          <a:ext cx="778669" cy="609019"/>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6931500-113B-4F81-8DAF-87C96D39A74C}">
      <dsp:nvSpPr>
        <dsp:cNvPr id="0" name=""/>
        <dsp:cNvSpPr/>
      </dsp:nvSpPr>
      <dsp:spPr>
        <a:xfrm>
          <a:off x="892370" y="3376488"/>
          <a:ext cx="1483922" cy="14839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ar-SA" sz="2400" kern="1200" dirty="0"/>
            <a:t>حب المؤسسة</a:t>
          </a:r>
          <a:endParaRPr lang="en-US" sz="2400" kern="1200" dirty="0"/>
        </a:p>
      </dsp:txBody>
      <dsp:txXfrm>
        <a:off x="1109685" y="3593803"/>
        <a:ext cx="1049292" cy="1049292"/>
      </dsp:txXfrm>
    </dsp:sp>
    <dsp:sp modelId="{C1C31FEF-0512-4DED-B7FA-F57367307D36}">
      <dsp:nvSpPr>
        <dsp:cNvPr id="0" name=""/>
        <dsp:cNvSpPr/>
      </dsp:nvSpPr>
      <dsp:spPr>
        <a:xfrm rot="5400000">
          <a:off x="3295842" y="3813939"/>
          <a:ext cx="778669" cy="609019"/>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B77FDB8-7703-494E-B3D3-B78E9C1F7A8C}">
      <dsp:nvSpPr>
        <dsp:cNvPr id="0" name=""/>
        <dsp:cNvSpPr/>
      </dsp:nvSpPr>
      <dsp:spPr>
        <a:xfrm>
          <a:off x="4959588" y="3376488"/>
          <a:ext cx="1483922" cy="14839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ar-SA" sz="2400" kern="1200" dirty="0"/>
            <a:t>حب العاملين </a:t>
          </a:r>
          <a:endParaRPr lang="en-US" sz="2400" kern="1200" dirty="0"/>
        </a:p>
      </dsp:txBody>
      <dsp:txXfrm>
        <a:off x="5176903" y="3593803"/>
        <a:ext cx="1049292" cy="1049292"/>
      </dsp:txXfrm>
    </dsp:sp>
    <dsp:sp modelId="{8C584690-BB7B-4F7A-A58D-2FEA34D7E3AC}">
      <dsp:nvSpPr>
        <dsp:cNvPr id="0" name=""/>
        <dsp:cNvSpPr/>
      </dsp:nvSpPr>
      <dsp:spPr>
        <a:xfrm>
          <a:off x="5312215" y="2294982"/>
          <a:ext cx="778669" cy="609019"/>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A227801-48CF-4018-BD3A-D2FB68BA4484}">
      <dsp:nvSpPr>
        <dsp:cNvPr id="0" name=""/>
        <dsp:cNvSpPr/>
      </dsp:nvSpPr>
      <dsp:spPr>
        <a:xfrm>
          <a:off x="4323490" y="373047"/>
          <a:ext cx="2756118" cy="14839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ar-SA" sz="2400" kern="1200" dirty="0"/>
            <a:t>حب العملاء المستفيدين من خدمات المؤسسة؛ كالطلبة </a:t>
          </a:r>
          <a:endParaRPr lang="en-US" sz="2400" kern="1200" dirty="0"/>
        </a:p>
      </dsp:txBody>
      <dsp:txXfrm>
        <a:off x="4727114" y="590362"/>
        <a:ext cx="1948870" cy="1049292"/>
      </dsp:txXfrm>
    </dsp:sp>
    <dsp:sp modelId="{B9D91585-EAFD-455B-A3D9-A85F151CC0E2}">
      <dsp:nvSpPr>
        <dsp:cNvPr id="0" name=""/>
        <dsp:cNvSpPr/>
      </dsp:nvSpPr>
      <dsp:spPr>
        <a:xfrm rot="5400000">
          <a:off x="7448915" y="810498"/>
          <a:ext cx="778669" cy="609019"/>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0589233-5263-4068-8277-C448B49CB5BE}">
      <dsp:nvSpPr>
        <dsp:cNvPr id="0" name=""/>
        <dsp:cNvSpPr/>
      </dsp:nvSpPr>
      <dsp:spPr>
        <a:xfrm>
          <a:off x="8562419" y="373047"/>
          <a:ext cx="1483922" cy="14839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ar-SA" sz="2400" kern="1200" dirty="0"/>
            <a:t>حب المجتمع المحيط بالمؤسسة</a:t>
          </a:r>
          <a:endParaRPr lang="en-US" sz="2400" kern="1200" dirty="0"/>
        </a:p>
      </dsp:txBody>
      <dsp:txXfrm>
        <a:off x="8779734" y="590362"/>
        <a:ext cx="1049292" cy="1049292"/>
      </dsp:txXfrm>
    </dsp:sp>
    <dsp:sp modelId="{8C107CCA-34E4-45D4-9B28-D924DDD86EDC}">
      <dsp:nvSpPr>
        <dsp:cNvPr id="0" name=""/>
        <dsp:cNvSpPr/>
      </dsp:nvSpPr>
      <dsp:spPr>
        <a:xfrm rot="10800000">
          <a:off x="8915045" y="2144243"/>
          <a:ext cx="778669" cy="609019"/>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52A8B0F-3900-43DD-AC74-39FDF9129989}">
      <dsp:nvSpPr>
        <dsp:cNvPr id="0" name=""/>
        <dsp:cNvSpPr/>
      </dsp:nvSpPr>
      <dsp:spPr>
        <a:xfrm>
          <a:off x="8191995" y="3006063"/>
          <a:ext cx="2224771" cy="222477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ar-SA" sz="2400" kern="1200" dirty="0"/>
            <a:t>حب القائد لنفسه</a:t>
          </a:r>
          <a:endParaRPr lang="en-US" sz="2400" kern="1200" dirty="0"/>
        </a:p>
      </dsp:txBody>
      <dsp:txXfrm>
        <a:off x="8517805" y="3331873"/>
        <a:ext cx="1573151" cy="157315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3030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90077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24279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74761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00870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88582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14491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63396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00449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67135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02969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19419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51529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22652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44880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46709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619929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55767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30354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19843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39106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11349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26043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0529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851542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591173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jfif"/></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3.jf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15.jfif"/><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6.jf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5.jf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8.jf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20.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149680" y="-720725"/>
            <a:ext cx="5991658"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3871983"/>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Alaa</a:t>
            </a:r>
            <a:r>
              <a:rPr lang="en-US" sz="2400" dirty="0">
                <a:solidFill>
                  <a:schemeClr val="bg1"/>
                </a:solidFill>
                <a:latin typeface="Times New Roman" panose="02020603050405020304" pitchFamily="18" charset="0"/>
                <a:cs typeface="Times New Roman" panose="02020603050405020304" pitchFamily="18" charset="0"/>
              </a:rPr>
              <a:t> Tariq </a:t>
            </a:r>
            <a:r>
              <a:rPr lang="en-US" sz="2400" dirty="0" err="1">
                <a:solidFill>
                  <a:schemeClr val="bg1"/>
                </a:solidFill>
                <a:latin typeface="Times New Roman" panose="02020603050405020304" pitchFamily="18" charset="0"/>
                <a:cs typeface="Times New Roman" panose="02020603050405020304" pitchFamily="18" charset="0"/>
              </a:rPr>
              <a:t>Eldmrat</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59807" y="5613771"/>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936396" y="4576681"/>
            <a:ext cx="633507"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 723</a:t>
            </a:r>
          </a:p>
        </p:txBody>
      </p:sp>
      <p:sp>
        <p:nvSpPr>
          <p:cNvPr id="14" name="Oval 13">
            <a:extLst>
              <a:ext uri="{FF2B5EF4-FFF2-40B4-BE49-F238E27FC236}">
                <a16:creationId xmlns:a16="http://schemas.microsoft.com/office/drawing/2014/main" id="{46F3C90B-EB3F-EA91-08C5-03400C278827}"/>
              </a:ext>
            </a:extLst>
          </p:cNvPr>
          <p:cNvSpPr/>
          <p:nvPr/>
        </p:nvSpPr>
        <p:spPr>
          <a:xfrm>
            <a:off x="6110772" y="-720725"/>
            <a:ext cx="6144057" cy="757872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782820" y="2939761"/>
            <a:ext cx="3234599" cy="523220"/>
          </a:xfrm>
          <a:prstGeom prst="rect">
            <a:avLst/>
          </a:prstGeom>
        </p:spPr>
        <p:txBody>
          <a:bodyPr wrap="square">
            <a:spAutoFit/>
          </a:bodyPr>
          <a:lstStyle/>
          <a:p>
            <a:r>
              <a:rPr lang="ar-SA" sz="2800" dirty="0">
                <a:solidFill>
                  <a:schemeClr val="bg1"/>
                </a:solidFill>
                <a:latin typeface="Arial" panose="020B0604020202020204" pitchFamily="34" charset="0"/>
                <a:ea typeface="Times New Roman" panose="02020603050405020304" pitchFamily="18" charset="0"/>
                <a:cs typeface="Times New Roman" panose="02020603050405020304" pitchFamily="18" charset="0"/>
              </a:rPr>
              <a:t>نظريات  القيادة التربوية </a:t>
            </a:r>
            <a:endParaRPr lang="ar-JO" sz="2800" dirty="0">
              <a:solidFill>
                <a:schemeClr val="bg1"/>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5189967" y="3429000"/>
            <a:ext cx="5929746" cy="2123658"/>
          </a:xfrm>
          <a:prstGeom prst="rect">
            <a:avLst/>
          </a:prstGeom>
          <a:noFill/>
        </p:spPr>
        <p:txBody>
          <a:bodyPr wrap="square" rtlCol="1">
            <a:spAutoFit/>
          </a:bodyPr>
          <a:lstStyle/>
          <a:p>
            <a:pPr algn="ctr" rtl="1"/>
            <a:r>
              <a:rPr lang="ar-JO" sz="3600" b="1" dirty="0"/>
              <a:t>النظريات الحديثة في القيادة</a:t>
            </a:r>
          </a:p>
          <a:p>
            <a:pPr algn="ctr" rtl="1"/>
            <a:r>
              <a:rPr lang="en-US" sz="2400" b="1" dirty="0"/>
              <a:t>Contemporary Approaches in Leadership </a:t>
            </a:r>
          </a:p>
          <a:p>
            <a:pPr algn="ctr" rtl="1"/>
            <a:endParaRPr lang="en-US" sz="2400" b="1" dirty="0"/>
          </a:p>
          <a:p>
            <a:pPr algn="ctr" rtl="1"/>
            <a:r>
              <a:rPr lang="ar-SA" sz="2400" b="1" dirty="0"/>
              <a:t> </a:t>
            </a:r>
            <a:endParaRPr lang="en-US" sz="2400" b="1" dirty="0"/>
          </a:p>
          <a:p>
            <a:pPr algn="just" rtl="1"/>
            <a:endParaRPr lang="ar-JO" sz="2400" dirty="0"/>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5189967" y="3429000"/>
            <a:ext cx="5929746" cy="2123658"/>
          </a:xfrm>
          <a:prstGeom prst="rect">
            <a:avLst/>
          </a:prstGeom>
          <a:noFill/>
        </p:spPr>
        <p:txBody>
          <a:bodyPr wrap="square" rtlCol="1">
            <a:spAutoFit/>
          </a:bodyPr>
          <a:lstStyle/>
          <a:p>
            <a:pPr algn="ctr" rtl="1"/>
            <a:r>
              <a:rPr lang="ar-JO" sz="3600" b="1" dirty="0"/>
              <a:t>النظريات الحديثة في القيادة</a:t>
            </a:r>
          </a:p>
          <a:p>
            <a:pPr algn="ctr" rtl="1"/>
            <a:r>
              <a:rPr lang="en-US" sz="2400" b="1" dirty="0"/>
              <a:t>Contemporary Approaches in Leadership </a:t>
            </a:r>
          </a:p>
          <a:p>
            <a:pPr algn="ctr" rtl="1"/>
            <a:endParaRPr lang="en-US" sz="2400" b="1" dirty="0"/>
          </a:p>
          <a:p>
            <a:pPr algn="ctr" rtl="1"/>
            <a:r>
              <a:rPr lang="ar-SA" sz="2400" b="1" dirty="0"/>
              <a:t> </a:t>
            </a:r>
            <a:endParaRPr lang="en-US" sz="2400" b="1" dirty="0"/>
          </a:p>
          <a:p>
            <a:pPr algn="just" rtl="1"/>
            <a:endParaRPr lang="ar-JO" sz="2400" dirty="0"/>
          </a:p>
        </p:txBody>
      </p:sp>
    </p:spTree>
    <p:extLst>
      <p:ext uri="{BB962C8B-B14F-4D97-AF65-F5344CB8AC3E}">
        <p14:creationId xmlns:p14="http://schemas.microsoft.com/office/powerpoint/2010/main" val="495333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4076700" y="1085091"/>
            <a:ext cx="7267575" cy="6678751"/>
          </a:xfrm>
          <a:prstGeom prst="rect">
            <a:avLst/>
          </a:prstGeom>
          <a:noFill/>
        </p:spPr>
        <p:txBody>
          <a:bodyPr wrap="square" rtlCol="1">
            <a:spAutoFit/>
          </a:bodyPr>
          <a:lstStyle/>
          <a:p>
            <a:pPr algn="ctr" rtl="1"/>
            <a:r>
              <a:rPr lang="ar-JO" sz="3600" b="1" dirty="0"/>
              <a:t>المحتويات</a:t>
            </a:r>
          </a:p>
          <a:p>
            <a:pPr marL="514350" indent="-514350" algn="r" rtl="1">
              <a:buFont typeface="Wingdings" panose="05000000000000000000" pitchFamily="2" charset="2"/>
              <a:buChar char="v"/>
            </a:pPr>
            <a:r>
              <a:rPr lang="ar-JO" sz="3200" dirty="0"/>
              <a:t>المقدمة</a:t>
            </a:r>
            <a:endParaRPr lang="ar-SA" sz="3200" dirty="0"/>
          </a:p>
          <a:p>
            <a:pPr marL="514350" indent="-514350" algn="r" rtl="1">
              <a:buFont typeface="Wingdings" panose="05000000000000000000" pitchFamily="2" charset="2"/>
              <a:buChar char="v"/>
            </a:pPr>
            <a:r>
              <a:rPr lang="ar-SA" sz="3200" dirty="0"/>
              <a:t>القيادة التبادلية</a:t>
            </a:r>
            <a:endParaRPr lang="en-US" sz="3200" dirty="0"/>
          </a:p>
          <a:p>
            <a:pPr marL="514350" indent="-514350" algn="r" rtl="1">
              <a:buFont typeface="Wingdings" panose="05000000000000000000" pitchFamily="2" charset="2"/>
              <a:buChar char="v"/>
            </a:pPr>
            <a:r>
              <a:rPr lang="ar-SA" sz="3200" dirty="0"/>
              <a:t>القيادة التحويلية</a:t>
            </a:r>
            <a:endParaRPr lang="en-US" sz="3200" dirty="0"/>
          </a:p>
          <a:p>
            <a:pPr marL="514350" indent="-514350" algn="r" rtl="1">
              <a:buFont typeface="Wingdings" panose="05000000000000000000" pitchFamily="2" charset="2"/>
              <a:buChar char="v"/>
            </a:pPr>
            <a:r>
              <a:rPr lang="ar-SA" sz="3200" dirty="0"/>
              <a:t>القيادة بالحب</a:t>
            </a:r>
            <a:endParaRPr lang="en-US" sz="3200" dirty="0"/>
          </a:p>
          <a:p>
            <a:pPr marL="514350" indent="-514350" algn="r" rtl="1">
              <a:buFont typeface="Wingdings" panose="05000000000000000000" pitchFamily="2" charset="2"/>
              <a:buChar char="v"/>
            </a:pPr>
            <a:r>
              <a:rPr lang="ar-SA" sz="3200" dirty="0"/>
              <a:t>القيادة الخادمة</a:t>
            </a:r>
            <a:endParaRPr lang="en-US" sz="3200" dirty="0"/>
          </a:p>
          <a:p>
            <a:pPr marL="514350" indent="-514350" algn="r" rtl="1">
              <a:buFont typeface="Wingdings" panose="05000000000000000000" pitchFamily="2" charset="2"/>
              <a:buChar char="v"/>
            </a:pPr>
            <a:r>
              <a:rPr lang="ar-SA" sz="3200" dirty="0"/>
              <a:t>القيادة بالفريق</a:t>
            </a:r>
            <a:endParaRPr lang="en-US" sz="3200" dirty="0"/>
          </a:p>
          <a:p>
            <a:pPr marL="514350" indent="-514350" algn="r" rtl="1">
              <a:buFont typeface="Wingdings" panose="05000000000000000000" pitchFamily="2" charset="2"/>
              <a:buChar char="v"/>
            </a:pPr>
            <a:r>
              <a:rPr lang="ar-SA" sz="3200" dirty="0"/>
              <a:t>القيادة الاستراتيجية</a:t>
            </a:r>
            <a:endParaRPr lang="en-US" sz="3200" dirty="0"/>
          </a:p>
          <a:p>
            <a:pPr algn="r" rtl="1"/>
            <a:endParaRPr lang="ar-JO" sz="2400" b="1" dirty="0"/>
          </a:p>
          <a:p>
            <a:pPr algn="r" rtl="1"/>
            <a:endParaRPr lang="ar-JO" sz="2400" b="1" dirty="0"/>
          </a:p>
          <a:p>
            <a:pPr algn="r" rtl="1"/>
            <a:endParaRPr lang="ar-JO" sz="2400" b="1" dirty="0"/>
          </a:p>
          <a:p>
            <a:pPr algn="r" rtl="1"/>
            <a:endParaRPr lang="ar-JO" sz="2400" b="1" dirty="0"/>
          </a:p>
          <a:p>
            <a:pPr algn="r" rtl="1"/>
            <a:endParaRPr lang="ar-JO" sz="2400" b="1" dirty="0"/>
          </a:p>
          <a:p>
            <a:pPr algn="just" rtl="1"/>
            <a:endParaRPr lang="ar-JO" sz="2400" dirty="0"/>
          </a:p>
          <a:p>
            <a:pPr algn="just" rtl="1"/>
            <a:endParaRPr lang="ar-JO" sz="2400" dirty="0"/>
          </a:p>
        </p:txBody>
      </p:sp>
      <p:pic>
        <p:nvPicPr>
          <p:cNvPr id="6" name="Picture 5">
            <a:extLst>
              <a:ext uri="{FF2B5EF4-FFF2-40B4-BE49-F238E27FC236}">
                <a16:creationId xmlns:a16="http://schemas.microsoft.com/office/drawing/2014/main" id="{4F1605B7-6BF0-473E-8681-CBE4C49574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4513"/>
            <a:ext cx="4076700" cy="5816453"/>
          </a:xfrm>
          <a:prstGeom prst="rect">
            <a:avLst/>
          </a:prstGeom>
        </p:spPr>
      </p:pic>
    </p:spTree>
    <p:extLst>
      <p:ext uri="{BB962C8B-B14F-4D97-AF65-F5344CB8AC3E}">
        <p14:creationId xmlns:p14="http://schemas.microsoft.com/office/powerpoint/2010/main" val="1222227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8635793" y="131361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2" name="TextBox 41">
            <a:extLst>
              <a:ext uri="{FF2B5EF4-FFF2-40B4-BE49-F238E27FC236}">
                <a16:creationId xmlns:a16="http://schemas.microsoft.com/office/drawing/2014/main" id="{AB738525-DD8E-2E85-F385-345FF64341EB}"/>
              </a:ext>
            </a:extLst>
          </p:cNvPr>
          <p:cNvSpPr txBox="1"/>
          <p:nvPr/>
        </p:nvSpPr>
        <p:spPr>
          <a:xfrm>
            <a:off x="8766800" y="193540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8741330" y="1313614"/>
            <a:ext cx="942618" cy="646331"/>
          </a:xfrm>
          <a:prstGeom prst="rect">
            <a:avLst/>
          </a:prstGeom>
          <a:noFill/>
        </p:spPr>
        <p:txBody>
          <a:bodyPr wrap="square" rtlCol="0">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4</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4100" y="2660073"/>
            <a:ext cx="4476725" cy="3740693"/>
          </a:xfrm>
          <a:prstGeom prst="rect">
            <a:avLst/>
          </a:prstGeom>
        </p:spPr>
      </p:pic>
      <p:sp>
        <p:nvSpPr>
          <p:cNvPr id="3" name="مربع نص 2"/>
          <p:cNvSpPr txBox="1"/>
          <p:nvPr/>
        </p:nvSpPr>
        <p:spPr>
          <a:xfrm>
            <a:off x="181275" y="1018962"/>
            <a:ext cx="6935631" cy="3970318"/>
          </a:xfrm>
          <a:prstGeom prst="rect">
            <a:avLst/>
          </a:prstGeom>
          <a:solidFill>
            <a:schemeClr val="bg1"/>
          </a:solidFill>
        </p:spPr>
        <p:txBody>
          <a:bodyPr wrap="square" rtlCol="1">
            <a:spAutoFit/>
          </a:bodyPr>
          <a:lstStyle/>
          <a:p>
            <a:pPr algn="ctr" rtl="1"/>
            <a:r>
              <a:rPr lang="ar-JO" sz="2800" b="1" dirty="0"/>
              <a:t>المقدمة</a:t>
            </a:r>
            <a:endParaRPr lang="en-US" sz="2800" b="1" dirty="0"/>
          </a:p>
          <a:p>
            <a:pPr algn="just" rtl="1"/>
            <a:r>
              <a:rPr lang="ar-SA" sz="2800" dirty="0"/>
              <a:t>شكلت النظرية الموقفية ونماذجها للسلوك القيادي، بداية تحول في التفكير القيادي. فقد بدأ الاهتمام واضحاً في النمط القيادي الفعال وارتباط ذلك بالمواقف المتغيرة وعواملها. </a:t>
            </a:r>
            <a:endParaRPr lang="ar-JO" sz="2800" dirty="0"/>
          </a:p>
          <a:p>
            <a:pPr algn="just" rtl="1"/>
            <a:r>
              <a:rPr lang="ar-SA" sz="2800" dirty="0"/>
              <a:t>وبدأ البحث يخرج من إطار السمات والنمط</a:t>
            </a:r>
            <a:r>
              <a:rPr lang="ar-JO" sz="2800" dirty="0"/>
              <a:t> القيادي </a:t>
            </a:r>
            <a:r>
              <a:rPr lang="ar-SA" sz="2800" dirty="0"/>
              <a:t>إلى دور العاملين والجماعة والبيئة وقدرة المدير (القائد) على التكيف. لقد ظهرت اتجاهات فكرية حديثة، حاولت تفسير ظاهرة القيادة والبحث في القيادي السلوك القيادي الفعال، ومن هذه الاتجاهات الحديثة ما يلي:</a:t>
            </a:r>
            <a:r>
              <a:rPr lang="ar-SA" dirty="0"/>
              <a:t> </a:t>
            </a:r>
            <a:endParaRPr lang="en-US" dirty="0"/>
          </a:p>
        </p:txBody>
      </p:sp>
    </p:spTree>
    <p:extLst>
      <p:ext uri="{BB962C8B-B14F-4D97-AF65-F5344CB8AC3E}">
        <p14:creationId xmlns:p14="http://schemas.microsoft.com/office/powerpoint/2010/main" val="2257388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56892"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14375" y="1545191"/>
            <a:ext cx="10507807"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9819" y="1728530"/>
            <a:ext cx="9906000" cy="4462760"/>
          </a:xfrm>
          <a:prstGeom prst="rect">
            <a:avLst/>
          </a:prstGeom>
          <a:noFill/>
        </p:spPr>
        <p:txBody>
          <a:bodyPr wrap="square" rtlCol="0">
            <a:spAutoFit/>
          </a:bodyPr>
          <a:lstStyle/>
          <a:p>
            <a:pPr algn="just" rtl="1"/>
            <a:r>
              <a:rPr lang="ar-SA" sz="2400" b="1" dirty="0"/>
              <a:t>نظرية القيادة التبادلية ( الاجرائية ) </a:t>
            </a:r>
            <a:r>
              <a:rPr lang="en-US" sz="2400" b="1" dirty="0"/>
              <a:t>Transactional Leadership</a:t>
            </a:r>
            <a:r>
              <a:rPr lang="ar-SA" sz="2400" b="1" dirty="0"/>
              <a:t>: </a:t>
            </a:r>
            <a:endParaRPr lang="en-US" sz="2400" b="1" dirty="0"/>
          </a:p>
          <a:p>
            <a:pPr algn="just" rtl="1"/>
            <a:endParaRPr lang="ar-JO" sz="2400" dirty="0"/>
          </a:p>
          <a:p>
            <a:pPr algn="just" rtl="1"/>
            <a:r>
              <a:rPr lang="ar-SA" sz="2400" dirty="0"/>
              <a:t>ربما كان بيرنز (</a:t>
            </a:r>
            <a:r>
              <a:rPr lang="en-US" sz="2400" dirty="0"/>
              <a:t>Burns</a:t>
            </a:r>
            <a:r>
              <a:rPr lang="ar-SA" sz="2400" dirty="0"/>
              <a:t>) أول الباحثين في مجال الاتجاهات الحديثة في القيادة، وخاصة في أكثر هذه الاتجاهات شهرة وهما القيادة التبادلية، والقيادة التحويلية. </a:t>
            </a:r>
            <a:endParaRPr lang="en-US" sz="2400" dirty="0"/>
          </a:p>
          <a:p>
            <a:pPr algn="just" rtl="1"/>
            <a:r>
              <a:rPr lang="ar-SA" sz="2400" dirty="0"/>
              <a:t>إن القيادة التبادلية (والتي تسمى أحيانا بالاجرائية) هي نمط القيادة يقوم على علاقة التبادل الاقتصادي بين الرئيس والمرؤوس</a:t>
            </a:r>
            <a:r>
              <a:rPr lang="ar-JO" sz="2400" dirty="0"/>
              <a:t>.</a:t>
            </a:r>
            <a:r>
              <a:rPr lang="ar-SA" sz="2400" dirty="0"/>
              <a:t> فالقائد يشجع على الاتساق والتوحد مع المنظمة بوساطة إعطاء المكافآت العرضية الإيجابية والسلبية. وتعتمد القيادة التبادلية على التعزيز غير المشروط</a:t>
            </a:r>
            <a:r>
              <a:rPr lang="ar-JO" sz="2400" dirty="0"/>
              <a:t>،</a:t>
            </a:r>
            <a:r>
              <a:rPr lang="ar-SA" sz="2400" dirty="0"/>
              <a:t> فالقائد يهتم بالنتائج ويركز عمله على بحث التبادل بينه وبين المرؤوسين وضبط أعمال مرؤوسيه حتى يتبعوا ما يريده القائد منهم، فهو يؤثر في مرؤوسيه من خلال الجوائز والمكافآت أو العقوبات ويعطيها بشكل عفوي معتمداً على كفاءة أداء المرؤوسين. </a:t>
            </a:r>
            <a:endParaRPr lang="en-US" sz="2400" dirty="0"/>
          </a:p>
          <a:p>
            <a:pPr algn="just" rtl="1"/>
            <a:endParaRPr lang="ar-JO" sz="2400" dirty="0">
              <a:solidFill>
                <a:srgbClr val="2D3956"/>
              </a:solidFill>
              <a:latin typeface="Times New Roman" panose="02020603050405020304" pitchFamily="18" charset="0"/>
              <a:cs typeface="Times New Roman" panose="02020603050405020304" pitchFamily="18" charset="0"/>
            </a:endParaRPr>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38324" y="124055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7254" y="1374602"/>
            <a:ext cx="11236036" cy="4807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89708" y="1803910"/>
            <a:ext cx="10751127" cy="4431983"/>
          </a:xfrm>
          <a:prstGeom prst="rect">
            <a:avLst/>
          </a:prstGeom>
          <a:noFill/>
        </p:spPr>
        <p:txBody>
          <a:bodyPr wrap="square" rtlCol="0">
            <a:spAutoFit/>
          </a:bodyPr>
          <a:lstStyle/>
          <a:p>
            <a:pPr algn="just" rtl="1"/>
            <a:r>
              <a:rPr lang="ar-SA" dirty="0"/>
              <a:t> </a:t>
            </a:r>
            <a:r>
              <a:rPr lang="ar-SA" sz="2400" dirty="0"/>
              <a:t>عرف بيرنز (1978,</a:t>
            </a:r>
            <a:r>
              <a:rPr lang="en-US" sz="2400" dirty="0"/>
              <a:t>Burns</a:t>
            </a:r>
            <a:r>
              <a:rPr lang="ar-SA" sz="2400" dirty="0"/>
              <a:t>) القيادة التبادلية على </a:t>
            </a:r>
            <a:r>
              <a:rPr lang="ar-JO" sz="2400" dirty="0"/>
              <a:t>أ</a:t>
            </a:r>
            <a:r>
              <a:rPr lang="ar-SA" sz="2400" dirty="0"/>
              <a:t>نها عملية تتضمن في جوهرها قائدا يتبادل، أو ي</a:t>
            </a:r>
            <a:r>
              <a:rPr lang="ar-JO" sz="2400" dirty="0"/>
              <a:t>و</a:t>
            </a:r>
            <a:r>
              <a:rPr lang="ar-SA" sz="2400" dirty="0"/>
              <a:t>عد بتبادل الخدمات، مقابل الحصول على تحقيق الأهداف من قبل العاملين. وعرفت بأنها: نمط قيادي قائم على الفكرة القائلة بأن علاقات القائد بالمرؤوس مستندة إلى سلسلة التبادلات أو الصفقات الضمنية، أي أن القيادة التبادلية تستلزم تبادلا بين القائد والمرؤوس كحصول المرؤوسين على الأجور والسمعة عندما يتصرفون طبقا لرغبات قائدهم. </a:t>
            </a:r>
            <a:endParaRPr lang="ar-JO" sz="2400" dirty="0"/>
          </a:p>
          <a:p>
            <a:pPr algn="just" rtl="1"/>
            <a:r>
              <a:rPr lang="ar-SA" sz="2400" dirty="0"/>
              <a:t>وعرفت على أنها نمط من القيادة قائم على القيم المتصلة بعملية التبادل بين القائد والمرؤوسين من أجل المنظمة. وعرفت بأنها : نمط قيادي قائم على سلسلة مــن التبادلات بين القائد والمرؤوسين من جهة، وبين المرؤوسين أنفسهم من جهة من أجل تحقيق الأهداف التنظيمية. أخرى، في المنظمة وفي المجال التربوي.</a:t>
            </a:r>
            <a:endParaRPr lang="en-US" sz="2400" dirty="0"/>
          </a:p>
          <a:p>
            <a:pPr algn="just" rtl="1"/>
            <a:r>
              <a:rPr lang="ar-SA" sz="2400" dirty="0"/>
              <a:t> فقد عرفها ميلر وميلر (2001 ,</a:t>
            </a:r>
            <a:r>
              <a:rPr lang="en-US" sz="2400" dirty="0"/>
              <a:t>Miller</a:t>
            </a:r>
            <a:r>
              <a:rPr lang="ar-SA" sz="2400" dirty="0"/>
              <a:t> &amp; </a:t>
            </a:r>
            <a:r>
              <a:rPr lang="en-US" sz="2400" dirty="0"/>
              <a:t>Miller</a:t>
            </a:r>
            <a:r>
              <a:rPr lang="ar-SA" sz="2400" dirty="0"/>
              <a:t>) على انها نوع من القيادة تكون فيه العلاقة بين المعلمين والمدير مبنية على التبادل على مصدر ،قيم وهي قصيرة المدى، ومؤقتة وعارضة، ومرتبطة بعملية تبادلية محدودة الزمن.</a:t>
            </a:r>
            <a:endParaRPr lang="en-US" sz="2400" dirty="0"/>
          </a:p>
          <a:p>
            <a:pPr rtl="1"/>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4799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3425" y="1322222"/>
            <a:ext cx="10934699" cy="4932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4875" y="1526068"/>
            <a:ext cx="10382250" cy="4524315"/>
          </a:xfrm>
          <a:prstGeom prst="rect">
            <a:avLst/>
          </a:prstGeom>
          <a:noFill/>
        </p:spPr>
        <p:txBody>
          <a:bodyPr wrap="square" rtlCol="0">
            <a:spAutoFit/>
          </a:bodyPr>
          <a:lstStyle/>
          <a:p>
            <a:pPr algn="just" rtl="1"/>
            <a:r>
              <a:rPr lang="ar-SA" sz="2400" dirty="0"/>
              <a:t> يتضح من التعريفات السابقة، أن القيادة التبادلية تقوم على فكرة وجود سلسلة تبادل منافع ووعود مشتركة بين القائد والمرؤوسين من جهة، وبين المرؤوسين أنفسهم من جهة أخرى، من حيث الوظائف، والخدمات لتحقيق أهداف المنظمة. </a:t>
            </a:r>
            <a:endParaRPr lang="en-US" sz="2400" dirty="0"/>
          </a:p>
          <a:p>
            <a:pPr algn="just" rtl="1"/>
            <a:r>
              <a:rPr lang="ar-SA" sz="2400" dirty="0"/>
              <a:t> إن هذه القيادة تعتمد على التعزيز غير المشروط فالقائد يهتم بالنتائج ويركز عمله على بحث التبادل بينه وبين المرؤوسين، من خلال الجوائز والمكافآت أو العقوبات التي يعطيها بشكل عفوي معتمدا على كفاءة أداء المرؤوسين. ويتميّز القائد التبادلي بأنه محاور جيد لديه القدرة على إيصال رؤية جذابة للمستقبل، وقدرة على المباحثات والحوار وضبط الإجراءات، وهو قادر على إقناع مرؤوسيه لينفذوا ما يريده منهم. كما يعرف القائد التبادلي نقاط القوة والضعف في شخصيته، وفي شخصيات العاملين معه و</a:t>
            </a:r>
            <a:r>
              <a:rPr lang="ar-JO" sz="2400" dirty="0"/>
              <a:t>يعلم </a:t>
            </a:r>
            <a:r>
              <a:rPr lang="ar-SA" sz="2400" dirty="0"/>
              <a:t>أيضا كيف يوظف نقاط قوته للتغطية على نقاط ضعفه. وهو يعرف ما يريد، وكيف يوصل ما يريد للآخرين، من أجل الحصول على تعاونهم ودعمهم. ويلاحظ أن هذه العلاقات بين القائد والتابعين علاقات هشة ومؤقتة وغير ثابتة ولا تعمّر طويلا، وأن استجابة المرؤوسين لإنجاز أهداف المنظمة لا تكون نابعة من الذات بل لتحقيق مصلحة معينة.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3411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5" y="1309826"/>
            <a:ext cx="10877550" cy="4813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0112" y="1639318"/>
            <a:ext cx="10391775" cy="3416320"/>
          </a:xfrm>
          <a:prstGeom prst="rect">
            <a:avLst/>
          </a:prstGeom>
          <a:noFill/>
        </p:spPr>
        <p:txBody>
          <a:bodyPr wrap="square" rtlCol="0">
            <a:spAutoFit/>
          </a:bodyPr>
          <a:lstStyle/>
          <a:p>
            <a:pPr algn="just" rtl="1"/>
            <a:r>
              <a:rPr lang="ar-SA" sz="2400" dirty="0"/>
              <a:t>هناك ثلاثة عناصر / عوامل أساسية للقيادة التبادلية، وهي: </a:t>
            </a:r>
            <a:endParaRPr lang="en-US" sz="2400" dirty="0"/>
          </a:p>
          <a:p>
            <a:pPr marL="342900" indent="-342900" algn="just" rtl="1">
              <a:buFont typeface="Wingdings" panose="05000000000000000000" pitchFamily="2" charset="2"/>
              <a:buChar char="v"/>
            </a:pPr>
            <a:r>
              <a:rPr lang="ar-SA" sz="2400" dirty="0"/>
              <a:t> المكافأة المحتملة وتتضمن تقديم القائد مكافآت لمرؤوسيه عندما يكون هناك مبرر</a:t>
            </a:r>
            <a:r>
              <a:rPr lang="ar-JO" sz="2400" dirty="0"/>
              <a:t> </a:t>
            </a:r>
            <a:r>
              <a:rPr lang="ar-SA" sz="2400" dirty="0"/>
              <a:t>لذلك، ويحقق القائد من خلالها التعزيز الإيجابي للتفاعل أو التبادل مع المرؤوسين بما يساعد على تحقيق الأهداف المتبادلة المتفق عليها. </a:t>
            </a:r>
            <a:endParaRPr lang="en-US" sz="2400" dirty="0"/>
          </a:p>
          <a:p>
            <a:pPr marL="342900" indent="-342900" algn="just" rtl="1">
              <a:buFont typeface="Wingdings" panose="05000000000000000000" pitchFamily="2" charset="2"/>
              <a:buChar char="v"/>
            </a:pPr>
            <a:r>
              <a:rPr lang="ar-SA" sz="2400" dirty="0"/>
              <a:t> الإدارة الفعالة بالاستثناء): وفيها يتدخل القادة فقط عندما تسير الأمور بشكل خاطئ، وذلك من خلال استخدام التعزيز السالب أو العقاب.</a:t>
            </a:r>
            <a:endParaRPr lang="en-US" sz="2400" dirty="0"/>
          </a:p>
          <a:p>
            <a:pPr marL="342900" indent="-342900" algn="just" rtl="1">
              <a:buFont typeface="Wingdings" panose="05000000000000000000" pitchFamily="2" charset="2"/>
              <a:buChar char="v"/>
            </a:pPr>
            <a:r>
              <a:rPr lang="ar-SA" sz="2400" dirty="0"/>
              <a:t>الإدارة السلبية بالاستثناء: وهي نقيض الإدارة الفعالة بالاستثناء، حيث يشاهد القائد ويتابع ما يدور من عمليات روتينية دون تدخل لإعطاء الفرص للآخرين للاستمرار ومواصلة العمل، ومن ثم فهي تصف غياب القائد، وتشير إلى الموقف الذي تتخذ فيه إجراءات مع الأتباع إلا وقت الحاجة الماسة.</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FB6FFC10-B693-4C67-AECF-CF5F04E3C5A7}"/>
              </a:ext>
            </a:extLst>
          </p:cNvPr>
          <p:cNvSpPr/>
          <p:nvPr/>
        </p:nvSpPr>
        <p:spPr>
          <a:xfrm>
            <a:off x="4328048" y="457114"/>
            <a:ext cx="2802370" cy="523220"/>
          </a:xfrm>
          <a:prstGeom prst="rect">
            <a:avLst/>
          </a:prstGeom>
        </p:spPr>
        <p:txBody>
          <a:bodyPr wrap="none">
            <a:spAutoFit/>
          </a:bodyPr>
          <a:lstStyle/>
          <a:p>
            <a:pPr lvl="0"/>
            <a:r>
              <a:rPr lang="ar-SA" sz="2800" b="1" dirty="0">
                <a:solidFill>
                  <a:schemeClr val="bg1"/>
                </a:solidFill>
              </a:rPr>
              <a:t>عناصر </a:t>
            </a:r>
            <a:r>
              <a:rPr lang="ar-JO" sz="2800" b="1" dirty="0">
                <a:solidFill>
                  <a:schemeClr val="bg1"/>
                </a:solidFill>
              </a:rPr>
              <a:t>القيادة التبادلية</a:t>
            </a:r>
            <a:endParaRPr lang="en-US" sz="2800" dirty="0">
              <a:solidFill>
                <a:schemeClr val="bg1"/>
              </a:solidFill>
            </a:endParaRPr>
          </a:p>
        </p:txBody>
      </p:sp>
    </p:spTree>
    <p:extLst>
      <p:ext uri="{BB962C8B-B14F-4D97-AF65-F5344CB8AC3E}">
        <p14:creationId xmlns:p14="http://schemas.microsoft.com/office/powerpoint/2010/main" val="4126459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32202"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9418" y="1448457"/>
            <a:ext cx="6082146" cy="4730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36148" y="1736300"/>
            <a:ext cx="5558325" cy="3970318"/>
          </a:xfrm>
          <a:prstGeom prst="rect">
            <a:avLst/>
          </a:prstGeom>
          <a:noFill/>
        </p:spPr>
        <p:txBody>
          <a:bodyPr wrap="square" rtlCol="0">
            <a:spAutoFit/>
          </a:bodyPr>
          <a:lstStyle/>
          <a:p>
            <a:pPr algn="just" rtl="1"/>
            <a:r>
              <a:rPr lang="ar-SA" dirty="0"/>
              <a:t>  </a:t>
            </a:r>
            <a:r>
              <a:rPr lang="ar-SA" sz="2800" dirty="0"/>
              <a:t>تعني الإدارة بالاستثناء تطبيق وظائف العملية الإدارية على مشكلة غير مخطط لها، أو غير مبرمجة تصادف المنظمة أثناء ممارستها لنشاطاتها العادية وترفع إلى إدارتها العليا من إحدى الوحدات التنظيمية فيها، لاتخاذ قرار لحلها، واعتماد ذلك القرار وبرمجته للرجوع إليه مستقبلاً في الحالات المطابقة أما الأمور العادية المخطط لها والمبرمجة مسبقاً، فيترك الأمر في تسييرها للوحدات التنظيمية المعنية.</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2F8EA7CF-2406-4298-8DF5-0A60676F08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1" y="1736300"/>
            <a:ext cx="3609974" cy="4159675"/>
          </a:xfrm>
          <a:prstGeom prst="rect">
            <a:avLst/>
          </a:prstGeom>
        </p:spPr>
      </p:pic>
    </p:spTree>
    <p:extLst>
      <p:ext uri="{BB962C8B-B14F-4D97-AF65-F5344CB8AC3E}">
        <p14:creationId xmlns:p14="http://schemas.microsoft.com/office/powerpoint/2010/main" val="463402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19125" y="1308492"/>
            <a:ext cx="11153775" cy="494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5127" y="1519204"/>
            <a:ext cx="10727748" cy="4524315"/>
          </a:xfrm>
          <a:prstGeom prst="rect">
            <a:avLst/>
          </a:prstGeom>
          <a:noFill/>
        </p:spPr>
        <p:txBody>
          <a:bodyPr wrap="square" rtlCol="0">
            <a:spAutoFit/>
          </a:bodyPr>
          <a:lstStyle/>
          <a:p>
            <a:pPr algn="just" rtl="1"/>
            <a:r>
              <a:rPr lang="ar-SA" sz="2400" dirty="0"/>
              <a:t> وعليه فإن الإدارة العليا لا تمارس سلطتها أثناء سير أعمال المنظمة إلا في الأمور والحالات الاستثنائية التي ترفعها تلك الوحدات إليها. أي أن الإدارة العليا تتدخل بشكل استثنائي وفي أمور وحالات استثنائية واذا كان هذا الأسلوب ينطبق على المؤسسة برمتها، أي على مستوى القيادة العليا، فإنه . ينطبق أيضاً على إدارة الوحدات التنظيمية الفرعية نفسها، أي على مستوى القيادات الوسطى والصغرى (التنفيذية)، التي تترك لأفرادها حرية تسيير العمل وفق ما خطط له، وتركز على ما يستجد من أمور تواجه الوحدة التنظيمية وتتعدى السلطة الممنوحة للمرؤوسين فيها. فإن كانت هذه المستجدات تتعدى السلطة الممنوحة لإدارة الوحدة التنظيمية الصغرى فإنها تقوم برفعها إلى عمال الإدارة العليا.</a:t>
            </a:r>
            <a:endParaRPr lang="ar-JO" sz="2400" dirty="0"/>
          </a:p>
          <a:p>
            <a:pPr algn="just" rtl="1"/>
            <a:r>
              <a:rPr lang="ar-SA" sz="2400" dirty="0"/>
              <a:t> إن الإدارة بالاستثناء نمط اداري يقوم على أساس التفاهم والثقة بين الرئيس والمرؤوس، ويعتمد على استعداد الرئيس لتفويض جزء من سلطته للمرؤوس، إيماناً منه بكفاءة المرؤوس، ومهارته والتزامه في تقدير تلك السلطة المفوضة إليه، وإدراك حدودها وأبعادها. كما أن طبيعة العمل تؤدي دوراً مهماً في موضوع تفويض السلطة وتحديد المسؤولية وبالتالي مدى تطبيق مثل هذا  الأسلوب في الإدارة. </a:t>
            </a:r>
            <a:endParaRPr lang="en-US" sz="2400" dirty="0"/>
          </a:p>
          <a:p>
            <a:pPr algn="just" rtl="1"/>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62274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52425" y="933722"/>
            <a:ext cx="11601449" cy="5330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52425" y="1098501"/>
            <a:ext cx="11528400" cy="5262979"/>
          </a:xfrm>
          <a:prstGeom prst="rect">
            <a:avLst/>
          </a:prstGeom>
          <a:noFill/>
        </p:spPr>
        <p:txBody>
          <a:bodyPr wrap="square" rtlCol="0">
            <a:spAutoFit/>
          </a:bodyPr>
          <a:lstStyle/>
          <a:p>
            <a:pPr algn="just" rtl="1"/>
            <a:r>
              <a:rPr lang="ar-SA" sz="2400" dirty="0"/>
              <a:t>إن فكرة الادارة بالاستثناء تنطلق من أن الإدارة العليا تعطي حرية الحركة والتصرف الاداري للوحدات الادنى و</a:t>
            </a:r>
            <a:r>
              <a:rPr lang="ar-JO" sz="2400" dirty="0"/>
              <a:t>إ</a:t>
            </a:r>
            <a:r>
              <a:rPr lang="ar-SA" sz="2400" dirty="0"/>
              <a:t>ن هذه الادارة العليا لا تتدخل في سير العملية الادارية الا بشكل استثنائي، وفي أمور وحالات استثنائية</a:t>
            </a:r>
            <a:r>
              <a:rPr lang="ar-JO" sz="2400" dirty="0"/>
              <a:t> فقط،</a:t>
            </a:r>
            <a:r>
              <a:rPr lang="ar-SA" sz="2400" dirty="0"/>
              <a:t> بهذا تنطلق من فلسفة ادارية تقوم على ما يلي: </a:t>
            </a:r>
            <a:endParaRPr lang="en-US" sz="2400" dirty="0"/>
          </a:p>
          <a:p>
            <a:pPr marL="457200" indent="-457200" algn="just" rtl="1">
              <a:buFont typeface="+mj-lt"/>
              <a:buAutoNum type="arabicParenR"/>
            </a:pPr>
            <a:r>
              <a:rPr lang="ar-SA" sz="2400" dirty="0"/>
              <a:t>إن المسؤولية الرئيس</a:t>
            </a:r>
            <a:r>
              <a:rPr lang="ar-JO" sz="2400" dirty="0"/>
              <a:t>ي</a:t>
            </a:r>
            <a:r>
              <a:rPr lang="ar-SA" sz="2400" dirty="0"/>
              <a:t>ة للادارة العليا هي رسم السياسات، ووضع الخطط وتحديد الاستراتيجيات، في حين ان المسؤولية الرئيسة للادارتين الوسطى والتنفيذية هي ترجمة تلك السياسات والاستراتيجيات الى شكل برامج ووضعها موضع التنفيذ. </a:t>
            </a:r>
            <a:endParaRPr lang="en-US" sz="2400" dirty="0"/>
          </a:p>
          <a:p>
            <a:pPr marL="457200" indent="-457200" algn="just" rtl="1">
              <a:buFont typeface="+mj-lt"/>
              <a:buAutoNum type="arabicParenR"/>
            </a:pPr>
            <a:r>
              <a:rPr lang="ar-SA" sz="2400" dirty="0"/>
              <a:t>إن مهمة الإدارة اليومية هي الرقابة على الأداء والسلوك، وليس التدخل المباشر في طرق التنفيذ. </a:t>
            </a:r>
            <a:endParaRPr lang="en-US" sz="2400" dirty="0"/>
          </a:p>
          <a:p>
            <a:pPr marL="457200" indent="-457200" algn="just" rtl="1">
              <a:buFont typeface="+mj-lt"/>
              <a:buAutoNum type="arabicParenR"/>
            </a:pPr>
            <a:r>
              <a:rPr lang="ar-SA" sz="2400" dirty="0"/>
              <a:t>إن تدخل الإدارة يكون في العادة لتصحيح الانحرافات في الأداء والسلوك التي قد تحصل أثناء ممارسة النشاطات والتي تعتبر تجاوزات غير مقبولة بالنسبة للخطة والتنظيم اللذين يحكمان النشاط أو السلوك موضوع التجاوز. </a:t>
            </a:r>
            <a:endParaRPr lang="en-US" sz="2400" dirty="0"/>
          </a:p>
          <a:p>
            <a:pPr marL="457200" indent="-457200" algn="just" rtl="1">
              <a:buFont typeface="+mj-lt"/>
              <a:buAutoNum type="arabicParenR"/>
            </a:pPr>
            <a:r>
              <a:rPr lang="ar-SA" sz="2400" dirty="0"/>
              <a:t>إن الادارة عاجزة عن الوفاء بالتزاماتها في مجال رسم السياسات، ووضع الخطط، والرقابة على الأداء والسلوك، وتصحيح انحرافاتهما، إلا عندما يرفع عن كاهلها الأمور الروتينية التي لا تستدعي تدخلها، والتي تسير تلقائياً وفق الخطة الموضوعة.</a:t>
            </a:r>
            <a:endParaRPr lang="en-US" sz="2400" dirty="0"/>
          </a:p>
          <a:p>
            <a:pPr marL="457200" indent="-457200" algn="just" rtl="1">
              <a:buFont typeface="+mj-lt"/>
              <a:buAutoNum type="arabicParenR"/>
            </a:pPr>
            <a:r>
              <a:rPr lang="ar-SA" sz="2400" dirty="0"/>
              <a:t>وعليه فلا بد من إعادة هيكلة السلطة وفق تنظيم يتيح للإدارة التفرع السياسات، ووضع الخطط والاستراتيجيات والمراقبة ومعالجة الفصل الرابع، نظريات القيادة الانحرافات والتجاوزات.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78014"/>
            <a:ext cx="2383737" cy="845912"/>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B1116B72-16B1-4D89-BFDE-6454D5FF030A}"/>
              </a:ext>
            </a:extLst>
          </p:cNvPr>
          <p:cNvSpPr/>
          <p:nvPr/>
        </p:nvSpPr>
        <p:spPr>
          <a:xfrm>
            <a:off x="4834276" y="270137"/>
            <a:ext cx="2523447" cy="461665"/>
          </a:xfrm>
          <a:prstGeom prst="rect">
            <a:avLst/>
          </a:prstGeom>
        </p:spPr>
        <p:txBody>
          <a:bodyPr wrap="none">
            <a:spAutoFit/>
          </a:bodyPr>
          <a:lstStyle/>
          <a:p>
            <a:pPr lvl="0" algn="ctr" rtl="1"/>
            <a:r>
              <a:rPr lang="ar-SA" sz="2400" b="1" dirty="0">
                <a:solidFill>
                  <a:schemeClr val="bg1"/>
                </a:solidFill>
              </a:rPr>
              <a:t>فلسفة الإدارة بالاستثناء</a:t>
            </a:r>
            <a:endParaRPr lang="en-US" sz="2400" b="1" dirty="0">
              <a:solidFill>
                <a:schemeClr val="bg1"/>
              </a:solidFill>
            </a:endParaRPr>
          </a:p>
        </p:txBody>
      </p:sp>
    </p:spTree>
    <p:extLst>
      <p:ext uri="{BB962C8B-B14F-4D97-AF65-F5344CB8AC3E}">
        <p14:creationId xmlns:p14="http://schemas.microsoft.com/office/powerpoint/2010/main" val="3265777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52425" y="933722"/>
            <a:ext cx="11601449" cy="5330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52425" y="1098501"/>
            <a:ext cx="11528400" cy="5262979"/>
          </a:xfrm>
          <a:prstGeom prst="rect">
            <a:avLst/>
          </a:prstGeom>
          <a:noFill/>
        </p:spPr>
        <p:txBody>
          <a:bodyPr wrap="square" rtlCol="0">
            <a:spAutoFit/>
          </a:bodyPr>
          <a:lstStyle/>
          <a:p>
            <a:pPr algn="just" rtl="1"/>
            <a:r>
              <a:rPr lang="ar-SA" sz="2400" dirty="0"/>
              <a:t>إن فكرة الادارة بالاستثناء تنطلق من أن الإدارة العليا تعطي حرية الحركة والتصرف الاداري للوحدات الادنى و</a:t>
            </a:r>
            <a:r>
              <a:rPr lang="ar-JO" sz="2400" dirty="0"/>
              <a:t>إ</a:t>
            </a:r>
            <a:r>
              <a:rPr lang="ar-SA" sz="2400" dirty="0"/>
              <a:t>ن هذه الادارة العليا لا تتدخل في سير العملية الادارية الا بشكل استثنائي، وفي أمور وحالات استثنائية</a:t>
            </a:r>
            <a:r>
              <a:rPr lang="ar-JO" sz="2400" dirty="0"/>
              <a:t> فقط،</a:t>
            </a:r>
            <a:r>
              <a:rPr lang="ar-SA" sz="2400" dirty="0"/>
              <a:t> بهذا تنطلق من فلسفة ادارية تقوم على ما يلي: </a:t>
            </a:r>
            <a:endParaRPr lang="en-US" sz="2400" dirty="0"/>
          </a:p>
          <a:p>
            <a:pPr marL="457200" indent="-457200" algn="just" rtl="1">
              <a:buFont typeface="+mj-lt"/>
              <a:buAutoNum type="arabicParenR"/>
            </a:pPr>
            <a:r>
              <a:rPr lang="ar-SA" sz="2400" dirty="0"/>
              <a:t>إن المسؤولية الرئيس</a:t>
            </a:r>
            <a:r>
              <a:rPr lang="ar-JO" sz="2400" dirty="0"/>
              <a:t>ي</a:t>
            </a:r>
            <a:r>
              <a:rPr lang="ar-SA" sz="2400" dirty="0"/>
              <a:t>ة للادارة العليا هي رسم السياسات، ووضع الخطط وتحديد الاستراتيجيات، في حين ان المسؤولية الرئيسة للادارتين الوسطى والتنفيذية هي ترجمة تلك السياسات والاستراتيجيات الى شكل برامج ووضعها موضع التنفيذ. </a:t>
            </a:r>
            <a:endParaRPr lang="en-US" sz="2400" dirty="0"/>
          </a:p>
          <a:p>
            <a:pPr marL="457200" indent="-457200" algn="just" rtl="1">
              <a:buFont typeface="+mj-lt"/>
              <a:buAutoNum type="arabicParenR"/>
            </a:pPr>
            <a:r>
              <a:rPr lang="ar-SA" sz="2400" dirty="0"/>
              <a:t>إن مهمة الإدارة اليومية هي الرقابة على الأداء والسلوك، وليس التدخل المباشر في طرق التنفيذ. </a:t>
            </a:r>
            <a:endParaRPr lang="en-US" sz="2400" dirty="0"/>
          </a:p>
          <a:p>
            <a:pPr marL="457200" indent="-457200" algn="just" rtl="1">
              <a:buFont typeface="+mj-lt"/>
              <a:buAutoNum type="arabicParenR"/>
            </a:pPr>
            <a:r>
              <a:rPr lang="ar-SA" sz="2400" dirty="0"/>
              <a:t>إن تدخل الإدارة يكون في العادة لتصحيح الانحرافات في الأداء والسلوك التي قد تحصل أثناء ممارسة النشاطات والتي تعتبر تجاوزات غير مقبولة بالنسبة للخطة والتنظيم اللذين يحكمان النشاط أو السلوك موضوع التجاوز. </a:t>
            </a:r>
            <a:endParaRPr lang="en-US" sz="2400" dirty="0"/>
          </a:p>
          <a:p>
            <a:pPr marL="457200" indent="-457200" algn="just" rtl="1">
              <a:buFont typeface="+mj-lt"/>
              <a:buAutoNum type="arabicParenR"/>
            </a:pPr>
            <a:r>
              <a:rPr lang="ar-SA" sz="2400" dirty="0"/>
              <a:t>إن الادارة عاجزة عن الوفاء بالتزاماتها في مجال رسم السياسات، ووضع الخطط، والرقابة على الأداء والسلوك، وتصحيح انحرافاتهما، إلا عندما يرفع عن كاهلها الأمور الروتينية التي لا تستدعي تدخلها، والتي تسير تلقائياً وفق الخطة الموضوعة.</a:t>
            </a:r>
            <a:endParaRPr lang="en-US" sz="2400" dirty="0"/>
          </a:p>
          <a:p>
            <a:pPr marL="457200" indent="-457200" algn="just" rtl="1">
              <a:buFont typeface="+mj-lt"/>
              <a:buAutoNum type="arabicParenR"/>
            </a:pPr>
            <a:r>
              <a:rPr lang="ar-SA" sz="2400" dirty="0"/>
              <a:t>وعليه فلا بد من إعادة هيكلة السلطة وفق تنظيم يتيح للإدارة التفرع السياسات، ووضع الخطط والاستراتيجيات والمراقبة ومعالجة الفصل الرابع، نظريات القيادة الانحرافات والتجاوزات.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78014"/>
            <a:ext cx="2383737" cy="845912"/>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B1116B72-16B1-4D89-BFDE-6454D5FF030A}"/>
              </a:ext>
            </a:extLst>
          </p:cNvPr>
          <p:cNvSpPr/>
          <p:nvPr/>
        </p:nvSpPr>
        <p:spPr>
          <a:xfrm>
            <a:off x="4834276" y="270137"/>
            <a:ext cx="2523447" cy="461665"/>
          </a:xfrm>
          <a:prstGeom prst="rect">
            <a:avLst/>
          </a:prstGeom>
        </p:spPr>
        <p:txBody>
          <a:bodyPr wrap="none">
            <a:spAutoFit/>
          </a:bodyPr>
          <a:lstStyle/>
          <a:p>
            <a:pPr lvl="0" algn="ctr" rtl="1"/>
            <a:r>
              <a:rPr lang="ar-SA" sz="2400" b="1" dirty="0">
                <a:solidFill>
                  <a:schemeClr val="bg1"/>
                </a:solidFill>
              </a:rPr>
              <a:t>فلسفة الإدارة بالاستثناء</a:t>
            </a:r>
            <a:endParaRPr lang="en-US" sz="2400" b="1" dirty="0">
              <a:solidFill>
                <a:schemeClr val="bg1"/>
              </a:solidFill>
            </a:endParaRPr>
          </a:p>
        </p:txBody>
      </p:sp>
    </p:spTree>
    <p:extLst>
      <p:ext uri="{BB962C8B-B14F-4D97-AF65-F5344CB8AC3E}">
        <p14:creationId xmlns:p14="http://schemas.microsoft.com/office/powerpoint/2010/main" val="522428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59911"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12844"/>
            <a:ext cx="10013412"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7370" y="1553133"/>
            <a:ext cx="9500794" cy="3416320"/>
          </a:xfrm>
          <a:prstGeom prst="rect">
            <a:avLst/>
          </a:prstGeom>
          <a:noFill/>
        </p:spPr>
        <p:txBody>
          <a:bodyPr wrap="square" rtlCol="0">
            <a:spAutoFit/>
          </a:bodyPr>
          <a:lstStyle/>
          <a:p>
            <a:pPr algn="just" rtl="1"/>
            <a:r>
              <a:rPr lang="ar-SA" sz="2400" dirty="0"/>
              <a:t>اتضح</a:t>
            </a:r>
            <a:r>
              <a:rPr lang="ar-JO" sz="2400" dirty="0"/>
              <a:t> </a:t>
            </a:r>
            <a:r>
              <a:rPr lang="ar-SA" sz="2400" dirty="0"/>
              <a:t>أن ال</a:t>
            </a:r>
            <a:r>
              <a:rPr lang="ar-JO" sz="2400" dirty="0"/>
              <a:t>إ</a:t>
            </a:r>
            <a:r>
              <a:rPr lang="ar-SA" sz="2400" dirty="0"/>
              <a:t>دارة بالاستثناء تعطي للقيادة مسؤولية التخطيط، وتحرمها من </a:t>
            </a:r>
            <a:r>
              <a:rPr lang="ar-JO" sz="2400" dirty="0"/>
              <a:t>مسؤولية التنفيذ، </a:t>
            </a:r>
            <a:r>
              <a:rPr lang="ar-SA" sz="2400" dirty="0"/>
              <a:t>وهي بهذا تقوم على المبادئ التالية: </a:t>
            </a:r>
            <a:endParaRPr lang="en-US" sz="2400" dirty="0"/>
          </a:p>
          <a:p>
            <a:pPr marL="342900" indent="-342900" algn="just" rtl="1">
              <a:buFont typeface="Wingdings" panose="05000000000000000000" pitchFamily="2" charset="2"/>
              <a:buChar char="ü"/>
            </a:pPr>
            <a:r>
              <a:rPr lang="ar-SA" sz="2400" dirty="0"/>
              <a:t>تحديد السلطات والمسؤوليات تحديداً دقيقاً، بحيث يترك لكل وحدة إدارية تنظيمية حرية ممارسة نشاطاتها الروتينية بشكل مستقل ومتابعة مستجدات التغيير في مجال نشاطها. </a:t>
            </a:r>
            <a:endParaRPr lang="en-US" sz="2400" dirty="0"/>
          </a:p>
          <a:p>
            <a:pPr marL="342900" indent="-342900" algn="just" rtl="1">
              <a:buFont typeface="Wingdings" panose="05000000000000000000" pitchFamily="2" charset="2"/>
              <a:buChar char="ü"/>
            </a:pPr>
            <a:r>
              <a:rPr lang="ar-SA" sz="2400" dirty="0"/>
              <a:t>تحديد النشاطات الروتينية (العادية) لكل وحدة إدارية. </a:t>
            </a:r>
            <a:endParaRPr lang="ar-JO" sz="2400" dirty="0"/>
          </a:p>
          <a:p>
            <a:pPr marL="342900" indent="-342900" algn="just" rtl="1">
              <a:buFont typeface="Wingdings" panose="05000000000000000000" pitchFamily="2" charset="2"/>
              <a:buChar char="ü"/>
            </a:pPr>
            <a:r>
              <a:rPr lang="ar-SA" sz="2400" dirty="0"/>
              <a:t>عدم رجوع المستوى الاداري الادنى إلى المستوى الإداري الأعلـى خــلال ممارسات النشاطات المختلفة للوحدات التنظيمية إلا في الحالات الاستثنائية المحددة.</a:t>
            </a:r>
            <a:endParaRPr lang="en-US" sz="2400" dirty="0"/>
          </a:p>
          <a:p>
            <a:pPr marL="342900" indent="-342900" algn="just" rtl="1">
              <a:buFont typeface="Wingdings" panose="05000000000000000000" pitchFamily="2" charset="2"/>
              <a:buChar char="ü"/>
            </a:pPr>
            <a:r>
              <a:rPr lang="ar-SA" sz="2400" dirty="0"/>
              <a:t> تحديد مجالات السلوك والأداء التي يمكن اعتبارها استثنائية للرجوع فيها إلى المستويات التنظيمية الأعلى وفق التسلسل الإداري في التنظيم.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C3D1052-198B-43EE-AAF4-51BBEE693FE2}"/>
              </a:ext>
            </a:extLst>
          </p:cNvPr>
          <p:cNvSpPr/>
          <p:nvPr/>
        </p:nvSpPr>
        <p:spPr>
          <a:xfrm>
            <a:off x="4280675" y="488702"/>
            <a:ext cx="2925802" cy="523220"/>
          </a:xfrm>
          <a:prstGeom prst="rect">
            <a:avLst/>
          </a:prstGeom>
        </p:spPr>
        <p:txBody>
          <a:bodyPr wrap="none">
            <a:spAutoFit/>
          </a:bodyPr>
          <a:lstStyle/>
          <a:p>
            <a:pPr algn="just" rtl="1"/>
            <a:r>
              <a:rPr lang="ar-JO" sz="2800" b="1" dirty="0">
                <a:solidFill>
                  <a:schemeClr val="bg1"/>
                </a:solidFill>
              </a:rPr>
              <a:t>م</a:t>
            </a:r>
            <a:r>
              <a:rPr lang="ar-SA" sz="2800" b="1" dirty="0">
                <a:solidFill>
                  <a:schemeClr val="bg1"/>
                </a:solidFill>
              </a:rPr>
              <a:t>بادئ الإدارة بالاستثناء</a:t>
            </a:r>
            <a:endParaRPr lang="en-US" sz="2800" b="1" dirty="0">
              <a:solidFill>
                <a:schemeClr val="bg1"/>
              </a:solidFill>
            </a:endParaRPr>
          </a:p>
        </p:txBody>
      </p:sp>
    </p:spTree>
    <p:extLst>
      <p:ext uri="{BB962C8B-B14F-4D97-AF65-F5344CB8AC3E}">
        <p14:creationId xmlns:p14="http://schemas.microsoft.com/office/powerpoint/2010/main" val="6026568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Diagram 10">
            <a:extLst>
              <a:ext uri="{FF2B5EF4-FFF2-40B4-BE49-F238E27FC236}">
                <a16:creationId xmlns:a16="http://schemas.microsoft.com/office/drawing/2014/main" id="{9CE0D142-A873-4CFC-8ED3-C0447F753636}"/>
              </a:ext>
            </a:extLst>
          </p:cNvPr>
          <p:cNvGraphicFramePr/>
          <p:nvPr>
            <p:extLst>
              <p:ext uri="{D42A27DB-BD31-4B8C-83A1-F6EECF244321}">
                <p14:modId xmlns:p14="http://schemas.microsoft.com/office/powerpoint/2010/main" val="432585273"/>
              </p:ext>
            </p:extLst>
          </p:nvPr>
        </p:nvGraphicFramePr>
        <p:xfrm>
          <a:off x="667972" y="874395"/>
          <a:ext cx="8847259" cy="53798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7977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5855" y="1269848"/>
            <a:ext cx="1090352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55963" y="1833204"/>
            <a:ext cx="10460182" cy="2862322"/>
          </a:xfrm>
          <a:prstGeom prst="rect">
            <a:avLst/>
          </a:prstGeom>
          <a:noFill/>
        </p:spPr>
        <p:txBody>
          <a:bodyPr wrap="square" rtlCol="0">
            <a:spAutoFit/>
          </a:bodyPr>
          <a:lstStyle/>
          <a:p>
            <a:pPr algn="r" rtl="1"/>
            <a:r>
              <a:rPr lang="ar-SA" sz="3600" dirty="0"/>
              <a:t>شروط تتعلق بالعاملين، وتشمل: </a:t>
            </a:r>
            <a:endParaRPr lang="en-US" sz="3600" dirty="0"/>
          </a:p>
          <a:p>
            <a:pPr marL="571500" indent="-571500" algn="r" rtl="1">
              <a:buFont typeface="Wingdings" panose="05000000000000000000" pitchFamily="2" charset="2"/>
              <a:buChar char="ü"/>
            </a:pPr>
            <a:r>
              <a:rPr lang="ar-SA" sz="3600" dirty="0"/>
              <a:t> كفاءة العاملين في المنظمة، وقدرتهم على </a:t>
            </a:r>
            <a:r>
              <a:rPr lang="ar-JO" sz="3600" dirty="0"/>
              <a:t>أ</a:t>
            </a:r>
            <a:r>
              <a:rPr lang="ar-SA" sz="3600" dirty="0"/>
              <a:t>داء الواجبات الموكولة اليهم بدقة. </a:t>
            </a:r>
            <a:endParaRPr lang="en-US" sz="3600" dirty="0"/>
          </a:p>
          <a:p>
            <a:pPr marL="571500" indent="-571500" algn="r" rtl="1">
              <a:buFont typeface="Wingdings" panose="05000000000000000000" pitchFamily="2" charset="2"/>
              <a:buChar char="ü"/>
            </a:pPr>
            <a:r>
              <a:rPr lang="ar-SA" sz="3600" dirty="0"/>
              <a:t>قدرة العاملين في المنظمة على تحمل المسؤولية، وقوة الولاء التنظيمي لديهم.</a:t>
            </a:r>
            <a:endParaRPr lang="en-US" sz="36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5521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5855" y="1269848"/>
            <a:ext cx="1090352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55963" y="1833204"/>
            <a:ext cx="10460182" cy="2677656"/>
          </a:xfrm>
          <a:prstGeom prst="rect">
            <a:avLst/>
          </a:prstGeom>
          <a:noFill/>
        </p:spPr>
        <p:txBody>
          <a:bodyPr wrap="square" rtlCol="0">
            <a:spAutoFit/>
          </a:bodyPr>
          <a:lstStyle/>
          <a:p>
            <a:pPr algn="r" rtl="1"/>
            <a:r>
              <a:rPr lang="ar-SA" sz="2800" dirty="0"/>
              <a:t> شروط تتعلق بالمنظمة، وتشمل</a:t>
            </a:r>
            <a:r>
              <a:rPr lang="ar-JO" sz="2800" dirty="0"/>
              <a:t>:</a:t>
            </a:r>
            <a:endParaRPr lang="en-US" sz="2800" dirty="0"/>
          </a:p>
          <a:p>
            <a:pPr marL="514350" indent="-514350" algn="r" rtl="1">
              <a:buFont typeface="+mj-lt"/>
              <a:buAutoNum type="arabicPeriod"/>
            </a:pPr>
            <a:r>
              <a:rPr lang="ar-SA" sz="2800" dirty="0"/>
              <a:t>استقرار المنظمة في مختلف الظروف والحالات التي تقع ضمن بيئة المنظمة العملية، وعدم تعرض تلك البيئة إلى حالات عدم استقرار أياً كان نوع تلك الحالات.</a:t>
            </a:r>
            <a:endParaRPr lang="ar-JO" sz="2800" dirty="0"/>
          </a:p>
          <a:p>
            <a:pPr marL="514350" indent="-514350" algn="r" rtl="1">
              <a:buFont typeface="+mj-lt"/>
              <a:buAutoNum type="arabicPeriod"/>
            </a:pPr>
            <a:r>
              <a:rPr lang="ar-SA" sz="2800" dirty="0"/>
              <a:t> توافر نظام حوافز فعال لزيادة الإنتاجية وتعزيز الولاء الوظيفي.</a:t>
            </a:r>
            <a:endParaRPr lang="en-US" sz="2800" dirty="0"/>
          </a:p>
          <a:p>
            <a:pPr marL="514350" indent="-514350" algn="r" rtl="1">
              <a:buFont typeface="+mj-lt"/>
              <a:buAutoNum type="arabicPeriod"/>
            </a:pPr>
            <a:r>
              <a:rPr lang="ar-SA" sz="2800" dirty="0"/>
              <a:t>توافر نظام اتصال فعال لمتابعة سير العملية الإدارية، وتوفير المعلومات الضرورية لإنجاح النشاطات. </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17191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17419" y="1545191"/>
            <a:ext cx="1077883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22218" y="1980839"/>
            <a:ext cx="10356273" cy="3246530"/>
          </a:xfrm>
          <a:prstGeom prst="rect">
            <a:avLst/>
          </a:prstGeom>
          <a:noFill/>
        </p:spPr>
        <p:txBody>
          <a:bodyPr wrap="square" rtlCol="0">
            <a:spAutoFit/>
          </a:bodyPr>
          <a:lstStyle/>
          <a:p>
            <a:pPr algn="just" rtl="1">
              <a:lnSpc>
                <a:spcPct val="150000"/>
              </a:lnSpc>
            </a:pPr>
            <a:r>
              <a:rPr lang="ar-SA" sz="2800" dirty="0"/>
              <a:t>شروط تتعلق بالادارة العليا، وتشمل: </a:t>
            </a:r>
            <a:endParaRPr lang="en-US" sz="2800" dirty="0"/>
          </a:p>
          <a:p>
            <a:pPr marL="514350" indent="-514350" algn="just" rtl="1">
              <a:lnSpc>
                <a:spcPct val="150000"/>
              </a:lnSpc>
              <a:buFont typeface="+mj-lt"/>
              <a:buAutoNum type="arabicPeriod"/>
            </a:pPr>
            <a:r>
              <a:rPr lang="ar-SA" sz="2800" dirty="0"/>
              <a:t>كفاءة الإدارة العليا، وقدرتها على استشراف الحالات الاستثنائية التي قد تواجهها اثناء ممارستها لنشاطاتها المختلفة.</a:t>
            </a:r>
            <a:endParaRPr lang="en-US" sz="2800" dirty="0"/>
          </a:p>
          <a:p>
            <a:pPr marL="514350" indent="-514350" algn="just" rtl="1">
              <a:lnSpc>
                <a:spcPct val="150000"/>
              </a:lnSpc>
              <a:buFont typeface="+mj-lt"/>
              <a:buAutoNum type="arabicPeriod"/>
            </a:pPr>
            <a:r>
              <a:rPr lang="ar-SA" sz="2800" dirty="0"/>
              <a:t>رغبة الإدارة العليا في تفويض سلطتها وثقتها بمرؤوسيها وقوة انتمائهم للمنظمة. </a:t>
            </a:r>
            <a:endParaRPr lang="en-US" sz="2800" dirty="0"/>
          </a:p>
          <a:p>
            <a:pPr algn="just" rtl="1">
              <a:lnSpc>
                <a:spcPct val="150000"/>
              </a:lnSpc>
            </a:pP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25832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17419" y="1545191"/>
            <a:ext cx="1077883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22218" y="1980839"/>
            <a:ext cx="10356273" cy="3785652"/>
          </a:xfrm>
          <a:prstGeom prst="rect">
            <a:avLst/>
          </a:prstGeom>
          <a:noFill/>
        </p:spPr>
        <p:txBody>
          <a:bodyPr wrap="square" rtlCol="0">
            <a:spAutoFit/>
          </a:bodyPr>
          <a:lstStyle/>
          <a:p>
            <a:pPr algn="ctr" rtl="1"/>
            <a:r>
              <a:rPr lang="ar-SA" sz="2400" b="1" dirty="0"/>
              <a:t>مواطن القوة ومواطن الضعف في القيادة التبادلية</a:t>
            </a:r>
            <a:endParaRPr lang="en-US" sz="2400" b="1" dirty="0"/>
          </a:p>
          <a:p>
            <a:pPr algn="just" rtl="1"/>
            <a:r>
              <a:rPr lang="ar-SA" sz="2400" dirty="0"/>
              <a:t>تمتاز القيادة التبادلية ببعض من مواطن القوة والصفات والمميزات الإيجابية، وهي: </a:t>
            </a:r>
            <a:endParaRPr lang="en-US" sz="2400" dirty="0"/>
          </a:p>
          <a:p>
            <a:pPr marL="457200" lvl="0" indent="-457200" algn="just" rtl="1">
              <a:buFont typeface="+mj-lt"/>
              <a:buAutoNum type="arabicPeriod"/>
            </a:pPr>
            <a:r>
              <a:rPr lang="ar-SA" sz="2400" dirty="0"/>
              <a:t>الاهتمام بالعاملين أنها تركز على مكافأة المرؤوسين عند تحقيقهم المعايير المطلوبة والمتفق عليها في العمل، وهذا بحد ذاته يعد اهتماما عاليا بالأفراد الغالبية العظمى ورفعا لمعنوياتهم، وتحفيزاً لهم على العمل.</a:t>
            </a:r>
            <a:endParaRPr lang="en-US" sz="2400" dirty="0"/>
          </a:p>
          <a:p>
            <a:pPr marL="457200" lvl="0" indent="-457200" algn="just" rtl="1">
              <a:buFont typeface="+mj-lt"/>
              <a:buAutoNum type="arabicPeriod"/>
            </a:pPr>
            <a:r>
              <a:rPr lang="ar-JO" sz="2400" dirty="0"/>
              <a:t>ت</a:t>
            </a:r>
            <a:r>
              <a:rPr lang="ar-SA" sz="2400" dirty="0"/>
              <a:t>حف</a:t>
            </a:r>
            <a:r>
              <a:rPr lang="ar-JO" sz="2400" dirty="0"/>
              <a:t>ي</a:t>
            </a:r>
            <a:r>
              <a:rPr lang="ar-SA" sz="2400" dirty="0"/>
              <a:t>ز العاملين وتعزيز فرص التنافس بينهم: هناك اتفاق بين القائد والمرؤوسين على تحقيق الأهداف التنظيمية مقابل الحصول على المكافآت بأنواعها المختلفة، وهذا الاتفاق يدعو المرؤوسين للتنافس والتفاني في العمل لتحقيق أعلى درجات الأداء للفوز بتلك المكافآت، وهذا يعد مكسبا للمنظمة لأنها حققت أهدافها التنظيمية.</a:t>
            </a:r>
            <a:endParaRPr lang="en-US" sz="2400" dirty="0"/>
          </a:p>
          <a:p>
            <a:pPr algn="ctr" rtl="1"/>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44781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13508" y="1451356"/>
            <a:ext cx="1100224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19148" y="1545554"/>
            <a:ext cx="10790959" cy="4524315"/>
          </a:xfrm>
          <a:prstGeom prst="rect">
            <a:avLst/>
          </a:prstGeom>
          <a:noFill/>
        </p:spPr>
        <p:txBody>
          <a:bodyPr wrap="square" rtlCol="0">
            <a:spAutoFit/>
          </a:bodyPr>
          <a:lstStyle/>
          <a:p>
            <a:pPr algn="r" rtl="1"/>
            <a:r>
              <a:rPr lang="ar-SA" sz="2400" dirty="0"/>
              <a:t>وبالرغم من هاتين الايجابيتين، الا </a:t>
            </a:r>
            <a:r>
              <a:rPr lang="ar-JO" sz="2400" dirty="0"/>
              <a:t>أ</a:t>
            </a:r>
            <a:r>
              <a:rPr lang="ar-SA" sz="2400" dirty="0"/>
              <a:t>ن أحد منظري القيادة، قد أشاروا الى بعض مواطن الضعف أو العيوب، لنظرية القيادة التبادلية، ومنها: </a:t>
            </a:r>
            <a:endParaRPr lang="en-US" sz="2400" dirty="0"/>
          </a:p>
          <a:p>
            <a:pPr marL="342900" indent="-342900" algn="r" rtl="1">
              <a:buFont typeface="Wingdings" panose="05000000000000000000" pitchFamily="2" charset="2"/>
              <a:buChar char="Ø"/>
            </a:pPr>
            <a:r>
              <a:rPr lang="ar-SA" sz="2400" dirty="0"/>
              <a:t>عدم ثبات الاهداف وعدم التوحد حولها في حالة التبادل أو المقايضة بين القائد والمرؤوسين على أهداف ومصالح مشتركة، لا تكون الأهداف ثابتة، ولا تجمع كلا من القائد والتابعين حول أهداف عليا.</a:t>
            </a:r>
            <a:endParaRPr lang="en-US" sz="2400" dirty="0"/>
          </a:p>
          <a:p>
            <a:pPr marL="342900" indent="-342900" algn="r" rtl="1">
              <a:buFont typeface="Wingdings" panose="05000000000000000000" pitchFamily="2" charset="2"/>
              <a:buChar char="Ø"/>
            </a:pPr>
            <a:r>
              <a:rPr lang="ar-SA" sz="2400" dirty="0"/>
              <a:t>ضعف العلاقات بين القائد والمرؤوسين ان اعتماد هذه القيادة على تبادل المنفعة، يؤدي الى ان تكون العلاقات بين طرفي التبادل القائد والمرؤوسين، علاقات هشة وغير ثابتة، ومؤقتة، وغالبا لا تستمر أو تعمر طويلا. </a:t>
            </a:r>
            <a:endParaRPr lang="en-US" sz="2400" dirty="0"/>
          </a:p>
          <a:p>
            <a:pPr marL="342900" indent="-342900" algn="r" rtl="1">
              <a:buFont typeface="Wingdings" panose="05000000000000000000" pitchFamily="2" charset="2"/>
              <a:buChar char="Ø"/>
            </a:pPr>
            <a:r>
              <a:rPr lang="ar-SA" sz="2400" dirty="0"/>
              <a:t>غياب خارطة الطريق لسلوك القائد أن القيادة التبادلية لا تقدم خريطة طريق للقائد تحدد له فيها أوجه السلوك القيادي المناسب تجاه أنواع مختلفة من المرؤوسين، وانما تدع الامر لاجتهاداته</a:t>
            </a:r>
            <a:r>
              <a:rPr lang="ar-JO" sz="2400" dirty="0"/>
              <a:t>، كما</a:t>
            </a:r>
            <a:r>
              <a:rPr lang="ar-SA" sz="2400" dirty="0"/>
              <a:t> </a:t>
            </a:r>
            <a:r>
              <a:rPr lang="ar-JO" sz="2400" dirty="0"/>
              <a:t>أ</a:t>
            </a:r>
            <a:r>
              <a:rPr lang="ar-SA" sz="2400" dirty="0"/>
              <a:t>نها لا تصوّر بشكل دقيق الدور الحقيقي المطلوب من القيادة الحديثة والإبتكارية، والمؤثرة لبت حياة جديدة في المنظمات في عصر العولمة والتغيير المستمر.</a:t>
            </a:r>
            <a:endParaRPr lang="en-US" sz="2400" dirty="0"/>
          </a:p>
          <a:p>
            <a:pPr algn="ctr" rtl="1"/>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35732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0"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2"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4678099" y="1856154"/>
            <a:ext cx="6705608" cy="4154984"/>
          </a:xfrm>
          <a:prstGeom prst="rect">
            <a:avLst/>
          </a:prstGeom>
        </p:spPr>
        <p:txBody>
          <a:bodyPr wrap="square">
            <a:spAutoFit/>
          </a:bodyPr>
          <a:lstStyle/>
          <a:p>
            <a:pPr algn="just" rtl="1"/>
            <a:r>
              <a:rPr lang="ar-SA" sz="2400" b="1" dirty="0">
                <a:solidFill>
                  <a:schemeClr val="bg1"/>
                </a:solidFill>
              </a:rPr>
              <a:t>نظرية القيادة التحويلية </a:t>
            </a:r>
            <a:r>
              <a:rPr lang="en-US" sz="2400" b="1" dirty="0">
                <a:solidFill>
                  <a:schemeClr val="bg1"/>
                </a:solidFill>
              </a:rPr>
              <a:t>Transformational Leadership</a:t>
            </a:r>
            <a:endParaRPr lang="ar-JO" sz="2400" b="1" dirty="0">
              <a:solidFill>
                <a:schemeClr val="bg1"/>
              </a:solidFill>
            </a:endParaRPr>
          </a:p>
          <a:p>
            <a:pPr algn="just" rtl="1"/>
            <a:endParaRPr lang="en-US" sz="2400" b="1" dirty="0">
              <a:solidFill>
                <a:schemeClr val="bg1"/>
              </a:solidFill>
            </a:endParaRPr>
          </a:p>
          <a:p>
            <a:pPr algn="just" rtl="1"/>
            <a:r>
              <a:rPr lang="ar-SA" sz="2400" dirty="0">
                <a:solidFill>
                  <a:schemeClr val="bg1"/>
                </a:solidFill>
              </a:rPr>
              <a:t>ذكر جاردونا</a:t>
            </a:r>
            <a:r>
              <a:rPr lang="en-US" sz="2400" dirty="0">
                <a:solidFill>
                  <a:schemeClr val="bg1"/>
                </a:solidFill>
              </a:rPr>
              <a:t> (2002,Gardona) </a:t>
            </a:r>
            <a:r>
              <a:rPr lang="ar-SA" sz="2400" dirty="0">
                <a:solidFill>
                  <a:schemeClr val="bg1"/>
                </a:solidFill>
              </a:rPr>
              <a:t>أن بيرنز</a:t>
            </a:r>
            <a:r>
              <a:rPr lang="en-US" sz="2400" dirty="0">
                <a:solidFill>
                  <a:schemeClr val="bg1"/>
                </a:solidFill>
              </a:rPr>
              <a:t> Burns </a:t>
            </a:r>
            <a:r>
              <a:rPr lang="ar-SA" sz="2400" dirty="0">
                <a:solidFill>
                  <a:schemeClr val="bg1"/>
                </a:solidFill>
              </a:rPr>
              <a:t>هو مؤسس القيادة التحويلية، إذ ميزها عن القيادة التبادلية (الإجرائية ) في العام 1978،  ومن ثم قام باس</a:t>
            </a:r>
            <a:r>
              <a:rPr lang="en-US" sz="2400" dirty="0">
                <a:solidFill>
                  <a:schemeClr val="bg1"/>
                </a:solidFill>
              </a:rPr>
              <a:t> Bass </a:t>
            </a:r>
            <a:r>
              <a:rPr lang="ar-SA" sz="2400" dirty="0">
                <a:solidFill>
                  <a:schemeClr val="bg1"/>
                </a:solidFill>
              </a:rPr>
              <a:t>بتطوير فكرة القيادة التحويلية، وقد وصف بيرنز</a:t>
            </a:r>
            <a:r>
              <a:rPr lang="en-US" sz="2400" dirty="0">
                <a:solidFill>
                  <a:schemeClr val="bg1"/>
                </a:solidFill>
              </a:rPr>
              <a:t> Burns </a:t>
            </a:r>
            <a:r>
              <a:rPr lang="ar-SA" sz="2400" dirty="0">
                <a:solidFill>
                  <a:schemeClr val="bg1"/>
                </a:solidFill>
              </a:rPr>
              <a:t>القيادة التحويلية كعملية يقوم فيها القائد والتابع بدعم كل منهما الآخر، للوصول إلى أعلى مستوى من الروح المعنوية والدافعية. وعليه، فالقيادة التحويلية هي قيادة تبنى فيها علاقة التبادل على أساس العمل وفي هذه العلاقة فإن القائد يشجع مرؤوسيه على الاتساق والتوحد مع المنظمة بإعطاء المكافآت، معتمداً على الدافعية الحقيقية للمرؤوسين</a:t>
            </a:r>
            <a:r>
              <a:rPr lang="ar-SA" dirty="0">
                <a:solidFill>
                  <a:schemeClr val="bg1"/>
                </a:solidFill>
              </a:rPr>
              <a:t>. </a:t>
            </a:r>
            <a:endParaRPr lang="en-US" dirty="0">
              <a:solidFill>
                <a:schemeClr val="bg1"/>
              </a:solidFill>
            </a:endParaRPr>
          </a:p>
        </p:txBody>
      </p:sp>
      <p:pic>
        <p:nvPicPr>
          <p:cNvPr id="6" name="Picture 5">
            <a:extLst>
              <a:ext uri="{FF2B5EF4-FFF2-40B4-BE49-F238E27FC236}">
                <a16:creationId xmlns:a16="http://schemas.microsoft.com/office/drawing/2014/main" id="{375241F2-C19A-451C-A3A3-43FC1F98E2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525" y="914400"/>
            <a:ext cx="3993408" cy="5249989"/>
          </a:xfrm>
          <a:prstGeom prst="rect">
            <a:avLst/>
          </a:prstGeom>
        </p:spPr>
      </p:pic>
    </p:spTree>
    <p:extLst>
      <p:ext uri="{BB962C8B-B14F-4D97-AF65-F5344CB8AC3E}">
        <p14:creationId xmlns:p14="http://schemas.microsoft.com/office/powerpoint/2010/main" val="12282686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976730" y="1451356"/>
            <a:ext cx="5739019" cy="4524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171650" y="1545554"/>
            <a:ext cx="5438458" cy="4524315"/>
          </a:xfrm>
          <a:prstGeom prst="rect">
            <a:avLst/>
          </a:prstGeom>
          <a:noFill/>
        </p:spPr>
        <p:txBody>
          <a:bodyPr wrap="square" rtlCol="0">
            <a:spAutoFit/>
          </a:bodyPr>
          <a:lstStyle/>
          <a:p>
            <a:pPr algn="just" rtl="1"/>
            <a:r>
              <a:rPr lang="ar-SA" sz="2400" dirty="0"/>
              <a:t>ويسعى القائد التحويلي الى تحويل المرؤوسين إلى قادة إنه قائد تبادلي إجرائي معزز ومقو. فهو قائد إجرائي ذو شخصية محبوبة بطريقة تدفع مرؤوسيه لأن يعملوا أبعد وأكثر مما هو مطلوب منهم بشكل رسمي، ويؤدون عملهم باحسن ما يمكن من التميز والقيادة التحويلية من وجهة نظر بيرنز</a:t>
            </a:r>
            <a:r>
              <a:rPr lang="en-US" sz="2400" dirty="0"/>
              <a:t> Burns </a:t>
            </a:r>
            <a:r>
              <a:rPr lang="ar-SA" sz="2400" dirty="0"/>
              <a:t>القيادة الأكثر تعقيداً، ولكنها الأكثر قوة ويكون هذا النوع من القيادة ضرورياً عندما ينظر أو يتطلع القائد إلى الدافع الكامن، ويبحث عن إشباع الحاجات العليا للتابعين، وهو يتطلع أيضاً إلى إمكانات المرؤوسين الكاملة، ويبحث عن الطاقات الإضافية عند هؤلاء المرؤوسين .</a:t>
            </a:r>
            <a:endParaRPr lang="en-US" sz="2400" dirty="0"/>
          </a:p>
          <a:p>
            <a:pPr algn="ctr" rtl="1"/>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555449" y="638920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BBF0AD04-FEBF-4A44-9763-E33D8A22F5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348" y="1591275"/>
            <a:ext cx="4647252" cy="4384396"/>
          </a:xfrm>
          <a:prstGeom prst="rect">
            <a:avLst/>
          </a:prstGeom>
        </p:spPr>
      </p:pic>
    </p:spTree>
    <p:extLst>
      <p:ext uri="{BB962C8B-B14F-4D97-AF65-F5344CB8AC3E}">
        <p14:creationId xmlns:p14="http://schemas.microsoft.com/office/powerpoint/2010/main" val="9902680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DDABBE8-7360-452B-B856-38FEBE0D7B6C}"/>
              </a:ext>
            </a:extLst>
          </p:cNvPr>
          <p:cNvSpPr/>
          <p:nvPr/>
        </p:nvSpPr>
        <p:spPr>
          <a:xfrm flipV="1">
            <a:off x="927285" y="5922699"/>
            <a:ext cx="2739830" cy="300753"/>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2D5FAAC8-4DCE-4294-BF1E-FDD9D9F30F9B}"/>
              </a:ext>
            </a:extLst>
          </p:cNvPr>
          <p:cNvGrpSpPr/>
          <p:nvPr/>
        </p:nvGrpSpPr>
        <p:grpSpPr>
          <a:xfrm>
            <a:off x="17836" y="34096"/>
            <a:ext cx="688404" cy="1055222"/>
            <a:chOff x="7549436" y="-3035119"/>
            <a:chExt cx="1474296" cy="1798262"/>
          </a:xfrm>
        </p:grpSpPr>
        <p:sp>
          <p:nvSpPr>
            <p:cNvPr id="37" name="Freeform 5">
              <a:extLst>
                <a:ext uri="{FF2B5EF4-FFF2-40B4-BE49-F238E27FC236}">
                  <a16:creationId xmlns:a16="http://schemas.microsoft.com/office/drawing/2014/main" id="{DB0C78FB-797C-48A5-8471-90AE252A576B}"/>
                </a:ext>
              </a:extLst>
            </p:cNvPr>
            <p:cNvSpPr>
              <a:spLocks noEditPoints="1"/>
            </p:cNvSpPr>
            <p:nvPr/>
          </p:nvSpPr>
          <p:spPr bwMode="auto">
            <a:xfrm>
              <a:off x="7827222" y="-2761531"/>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7A7D">
                    <a:lumMod val="60000"/>
                    <a:lumOff val="40000"/>
                  </a:srgbClr>
                </a:solidFill>
                <a:effectLst/>
                <a:uLnTx/>
                <a:uFillTx/>
                <a:latin typeface="Calibri" panose="020F0502020204030204"/>
                <a:ea typeface="+mn-ea"/>
                <a:cs typeface="+mn-cs"/>
              </a:endParaRPr>
            </a:p>
          </p:txBody>
        </p:sp>
        <p:sp>
          <p:nvSpPr>
            <p:cNvPr id="38" name="Freeform 6">
              <a:extLst>
                <a:ext uri="{FF2B5EF4-FFF2-40B4-BE49-F238E27FC236}">
                  <a16:creationId xmlns:a16="http://schemas.microsoft.com/office/drawing/2014/main" id="{A867A9D3-244B-4D96-85FC-1B20A383B699}"/>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0" name="Freeform 7">
              <a:extLst>
                <a:ext uri="{FF2B5EF4-FFF2-40B4-BE49-F238E27FC236}">
                  <a16:creationId xmlns:a16="http://schemas.microsoft.com/office/drawing/2014/main" id="{081340D6-A119-4ECC-B054-F7F59A530F1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1" name="Freeform 8">
              <a:extLst>
                <a:ext uri="{FF2B5EF4-FFF2-40B4-BE49-F238E27FC236}">
                  <a16:creationId xmlns:a16="http://schemas.microsoft.com/office/drawing/2014/main" id="{66093F5C-4A6F-48F7-A969-9A5617C0A0BB}"/>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2" name="Freeform 9">
              <a:extLst>
                <a:ext uri="{FF2B5EF4-FFF2-40B4-BE49-F238E27FC236}">
                  <a16:creationId xmlns:a16="http://schemas.microsoft.com/office/drawing/2014/main" id="{1B0A7BE6-A9F5-4F69-BB46-5FED15DE916E}"/>
                </a:ext>
              </a:extLst>
            </p:cNvPr>
            <p:cNvSpPr>
              <a:spLocks noEditPoints="1"/>
            </p:cNvSpPr>
            <p:nvPr/>
          </p:nvSpPr>
          <p:spPr bwMode="auto">
            <a:xfrm>
              <a:off x="8256846" y="-2653075"/>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3" name="Freeform 10">
              <a:extLst>
                <a:ext uri="{FF2B5EF4-FFF2-40B4-BE49-F238E27FC236}">
                  <a16:creationId xmlns:a16="http://schemas.microsoft.com/office/drawing/2014/main" id="{AAC04016-222C-4615-847D-EF424A435A89}"/>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4" name="Freeform 11">
              <a:extLst>
                <a:ext uri="{FF2B5EF4-FFF2-40B4-BE49-F238E27FC236}">
                  <a16:creationId xmlns:a16="http://schemas.microsoft.com/office/drawing/2014/main" id="{F2A97FCD-688B-4009-A43E-772F81974480}"/>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5" name="Freeform 12">
              <a:extLst>
                <a:ext uri="{FF2B5EF4-FFF2-40B4-BE49-F238E27FC236}">
                  <a16:creationId xmlns:a16="http://schemas.microsoft.com/office/drawing/2014/main" id="{745AF341-A3B9-450E-AA0C-D160290799A4}"/>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9" name="Freeform 13">
              <a:extLst>
                <a:ext uri="{FF2B5EF4-FFF2-40B4-BE49-F238E27FC236}">
                  <a16:creationId xmlns:a16="http://schemas.microsoft.com/office/drawing/2014/main" id="{6421252C-0288-4E74-8BE0-6173B937F83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0" name="Freeform 14">
              <a:extLst>
                <a:ext uri="{FF2B5EF4-FFF2-40B4-BE49-F238E27FC236}">
                  <a16:creationId xmlns:a16="http://schemas.microsoft.com/office/drawing/2014/main" id="{B0FE359E-F73E-4BDC-87AA-58798B116B7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1" name="Freeform 15">
              <a:extLst>
                <a:ext uri="{FF2B5EF4-FFF2-40B4-BE49-F238E27FC236}">
                  <a16:creationId xmlns:a16="http://schemas.microsoft.com/office/drawing/2014/main" id="{3085AF8C-5A77-43FC-BB3D-25616E7BAD7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2" name="Freeform 16">
              <a:extLst>
                <a:ext uri="{FF2B5EF4-FFF2-40B4-BE49-F238E27FC236}">
                  <a16:creationId xmlns:a16="http://schemas.microsoft.com/office/drawing/2014/main" id="{7266249B-8E16-4840-96FC-8516A1DEEF9C}"/>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3" name="Freeform 17">
              <a:extLst>
                <a:ext uri="{FF2B5EF4-FFF2-40B4-BE49-F238E27FC236}">
                  <a16:creationId xmlns:a16="http://schemas.microsoft.com/office/drawing/2014/main" id="{2441C55B-CC0E-4AF1-8DF0-22E322450389}"/>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4" name="Freeform 18">
              <a:extLst>
                <a:ext uri="{FF2B5EF4-FFF2-40B4-BE49-F238E27FC236}">
                  <a16:creationId xmlns:a16="http://schemas.microsoft.com/office/drawing/2014/main" id="{FA834BA1-D0A4-4237-913D-260A5DEBAE89}"/>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5534025" y="1317122"/>
            <a:ext cx="6392627" cy="4524315"/>
          </a:xfrm>
          <a:prstGeom prst="rect">
            <a:avLst/>
          </a:prstGeom>
          <a:solidFill>
            <a:schemeClr val="bg1"/>
          </a:solidFill>
        </p:spPr>
        <p:txBody>
          <a:bodyPr wrap="square">
            <a:spAutoFit/>
          </a:bodyPr>
          <a:lstStyle/>
          <a:p>
            <a:pPr algn="just" rtl="1"/>
            <a:r>
              <a:rPr lang="ar-SA" sz="2400" b="1" u="sng" dirty="0"/>
              <a:t>عرف بيرنز</a:t>
            </a:r>
            <a:r>
              <a:rPr lang="en-US" sz="2400" b="1" u="sng" dirty="0"/>
              <a:t> (1978,Burns)</a:t>
            </a:r>
            <a:r>
              <a:rPr lang="ar-SA" sz="2400" b="1" u="sng" dirty="0"/>
              <a:t>، مؤسس القيادة التحويلية، هذا النوع من القيادة، بأنها : </a:t>
            </a:r>
            <a:r>
              <a:rPr lang="ar-SA" sz="2400" dirty="0"/>
              <a:t>نوع من القيادة تحدث عندما ينخرط أو يشارك شخص أو مجموعة اشخاص مع بعضهم البعض بأسلوب يدفع فيه القادة والتابعون بعضهم بعضا إلى مستويات أعلى من الدافعية والسلوك الأخلاقي. أويمكن تعريفها بأنها القدرة على إلهام العاملين للنظر إلى ما بعد مكاسبهم الشخصية والتركيز على أهداف المنظمة. ويضيف أنه مع مرور الزمن أصبح ينظر لها على أنها استراتيجية واسعة توصف بأنها تسهيلية وهي علاقة تأثير متبادل بين قائد ملهم وفعال، وبين تابعين لديهم ولاء وانتماء متبادل لعملهم. كما يمكن الإشارة إليها على أنها ذلك النوع من القيادة الذي يحوّل اهتمامات المتأثرين به من قادة ومرؤوسين، لصالح أعضاء المجموعة وتحقيق أهداف المنظمة.</a:t>
            </a:r>
            <a:endParaRPr lang="en-US" sz="2400" dirty="0"/>
          </a:p>
        </p:txBody>
      </p:sp>
      <p:sp>
        <p:nvSpPr>
          <p:cNvPr id="4" name="Rectangle 3">
            <a:extLst>
              <a:ext uri="{FF2B5EF4-FFF2-40B4-BE49-F238E27FC236}">
                <a16:creationId xmlns:a16="http://schemas.microsoft.com/office/drawing/2014/main" id="{6492AE48-D410-4397-8414-76C0F88849D8}"/>
              </a:ext>
            </a:extLst>
          </p:cNvPr>
          <p:cNvSpPr/>
          <p:nvPr/>
        </p:nvSpPr>
        <p:spPr>
          <a:xfrm>
            <a:off x="322341" y="1317122"/>
            <a:ext cx="4929829" cy="4521944"/>
          </a:xfrm>
          <a:prstGeom prst="rect">
            <a:avLst/>
          </a:prstGeom>
        </p:spPr>
        <p:txBody>
          <a:bodyPr wrap="square">
            <a:spAutoFit/>
          </a:bodyPr>
          <a:lstStyle/>
          <a:p>
            <a:pPr algn="just" rtl="1">
              <a:lnSpc>
                <a:spcPct val="107000"/>
              </a:lnSpc>
              <a:spcAft>
                <a:spcPts val="800"/>
              </a:spcAft>
            </a:pPr>
            <a:r>
              <a:rPr lang="ar-SA" sz="2400" dirty="0">
                <a:solidFill>
                  <a:schemeClr val="bg1"/>
                </a:solidFill>
                <a:latin typeface="Calibri" panose="020F0502020204030204" pitchFamily="34" charset="0"/>
                <a:ea typeface="Calibri" panose="020F0502020204030204" pitchFamily="34" charset="0"/>
              </a:rPr>
              <a:t>وفي المجال التربوي، فقد عرفت بأنها: نمط قيادي ييسر معاودة تحديد رؤية الناس ورسالتهم وتجديد التزامهم بروح المهنة، ومعاودة تعديل بنية الأنظمة التي يعملون في ظلّها، من أجل تحقيق الأهداف المطلوبة.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dirty="0">
                <a:solidFill>
                  <a:schemeClr val="bg1"/>
                </a:solidFill>
                <a:latin typeface="Calibri" panose="020F0502020204030204" pitchFamily="34" charset="0"/>
                <a:ea typeface="Calibri" panose="020F0502020204030204" pitchFamily="34" charset="0"/>
              </a:rPr>
              <a:t>في حين عرفها ميلر وميلر (2001</a:t>
            </a:r>
            <a:r>
              <a:rPr lang="en-US" sz="2400" dirty="0">
                <a:solidFill>
                  <a:schemeClr val="bg1"/>
                </a:solidFill>
                <a:latin typeface="Arial" panose="020B0604020202020204" pitchFamily="34" charset="0"/>
                <a:ea typeface="Calibri" panose="020F0502020204030204" pitchFamily="34" charset="0"/>
                <a:cs typeface="Arial" panose="020B0604020202020204" pitchFamily="34" charset="0"/>
              </a:rPr>
              <a:t> Miller &amp; Miller, </a:t>
            </a:r>
            <a:r>
              <a:rPr lang="ar-SA" sz="2400" dirty="0">
                <a:solidFill>
                  <a:schemeClr val="bg1"/>
                </a:solidFill>
                <a:latin typeface="Calibri" panose="020F0502020204030204" pitchFamily="34" charset="0"/>
                <a:ea typeface="Calibri" panose="020F0502020204030204" pitchFamily="34" charset="0"/>
              </a:rPr>
              <a:t>)بأنها نوع من القيادة القوية والمعقدة، التي تحدث عندما ينخرط مدير المدرسة مع المعلمين بطريقة تجعل المدير والمعلمين يقوّي كل منهم الآخر، ويدعمه ويوصله إلى درجات عليا من الولاء والالتزام والدافعية التي تدوم طويلاً.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134964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698073" y="1701702"/>
            <a:ext cx="10795853" cy="3785652"/>
          </a:xfrm>
          <a:prstGeom prst="rect">
            <a:avLst/>
          </a:prstGeom>
          <a:solidFill>
            <a:schemeClr val="bg1"/>
          </a:solidFill>
        </p:spPr>
        <p:txBody>
          <a:bodyPr wrap="square">
            <a:spAutoFit/>
          </a:bodyPr>
          <a:lstStyle/>
          <a:p>
            <a:pPr algn="just" rtl="1"/>
            <a:r>
              <a:rPr lang="ar-SA" sz="2400" dirty="0"/>
              <a:t>واستناداً إلى التعريفات السابقة، يتضح أن القيادة التحويلية هي نمط قيادي قائم على قدرة القائد على إيجاد جو من الود والقبول والدافعية بين المرؤوسين في المنظمة تجاه عملهم، وتجاه المنظمة التي يعملون فيها، والالتزام بأهدافها التنظيمية، والسعي إلى تطويرها من خلال الإيمان المشترك والقناعة التامة بمصلحة العمل. وعلى نحو مشابه، لذا فإن القيادة التحويلية نمط قيادي يسري بين القادة والمرؤوسين، يستخدمه القادة لتغيير الوضع الراهن، بتعريف المرؤوسين بالمشكلات الموجودة في المنظمة التي يعملون فيها من خلال الإلهام والإقناع والإثارة، وذلك من أجل تحقيق مستوى عال من الرؤية الواضحة لتحقيق الأهداف المشتركة الحالية، وعن الوضع المثالي الذي ستكون عليه المنظمات الجديدة. وقد أشار بيرنز</a:t>
            </a:r>
            <a:r>
              <a:rPr lang="en-US" sz="2400" dirty="0"/>
              <a:t> (Burns) </a:t>
            </a:r>
            <a:r>
              <a:rPr lang="ar-SA" sz="2400" dirty="0"/>
              <a:t>إلى أن القيادة التحويلية تتكون من مستويين المستوى الأصغر، وتكون فيه عملية التأثير المتبادل بين الأفراد وقائدهم والمستوى الأكبر؛ الذي تتم فيه عملية تغيير وإصلاح المؤسسات والنظم الاجتماعية فيها. وفي ضوء ذلك ينبغي على القادة أن يسعوا إلى زيادة الوعي لدى المرؤوسين، وذلك بالتركيز على المثل والقيم العليا .</a:t>
            </a:r>
            <a:endParaRPr lang="en-US" sz="2400" dirty="0"/>
          </a:p>
        </p:txBody>
      </p:sp>
    </p:spTree>
    <p:extLst>
      <p:ext uri="{BB962C8B-B14F-4D97-AF65-F5344CB8AC3E}">
        <p14:creationId xmlns:p14="http://schemas.microsoft.com/office/powerpoint/2010/main" val="23199310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DDABBE8-7360-452B-B856-38FEBE0D7B6C}"/>
              </a:ext>
            </a:extLst>
          </p:cNvPr>
          <p:cNvSpPr/>
          <p:nvPr/>
        </p:nvSpPr>
        <p:spPr>
          <a:xfrm flipV="1">
            <a:off x="9211414" y="5208319"/>
            <a:ext cx="2739830" cy="300753"/>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reeform 5"/>
          <p:cNvSpPr>
            <a:spLocks/>
          </p:cNvSpPr>
          <p:nvPr/>
        </p:nvSpPr>
        <p:spPr bwMode="auto">
          <a:xfrm>
            <a:off x="9033163" y="3847484"/>
            <a:ext cx="2918081"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2D5FAAC8-4DCE-4294-BF1E-FDD9D9F30F9B}"/>
              </a:ext>
            </a:extLst>
          </p:cNvPr>
          <p:cNvGrpSpPr/>
          <p:nvPr/>
        </p:nvGrpSpPr>
        <p:grpSpPr>
          <a:xfrm>
            <a:off x="9758599" y="1488147"/>
            <a:ext cx="1731496" cy="2111981"/>
            <a:chOff x="7549436" y="-3035119"/>
            <a:chExt cx="1474296" cy="1798263"/>
          </a:xfrm>
        </p:grpSpPr>
        <p:sp>
          <p:nvSpPr>
            <p:cNvPr id="37" name="Freeform 5">
              <a:extLst>
                <a:ext uri="{FF2B5EF4-FFF2-40B4-BE49-F238E27FC236}">
                  <a16:creationId xmlns:a16="http://schemas.microsoft.com/office/drawing/2014/main" id="{DB0C78FB-797C-48A5-8471-90AE252A576B}"/>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7A7D">
                    <a:lumMod val="60000"/>
                    <a:lumOff val="40000"/>
                  </a:srgbClr>
                </a:solidFill>
                <a:effectLst/>
                <a:uLnTx/>
                <a:uFillTx/>
                <a:latin typeface="Calibri" panose="020F0502020204030204"/>
                <a:ea typeface="+mn-ea"/>
                <a:cs typeface="+mn-cs"/>
              </a:endParaRPr>
            </a:p>
          </p:txBody>
        </p:sp>
        <p:sp>
          <p:nvSpPr>
            <p:cNvPr id="38" name="Freeform 6">
              <a:extLst>
                <a:ext uri="{FF2B5EF4-FFF2-40B4-BE49-F238E27FC236}">
                  <a16:creationId xmlns:a16="http://schemas.microsoft.com/office/drawing/2014/main" id="{A867A9D3-244B-4D96-85FC-1B20A383B699}"/>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0" name="Freeform 7">
              <a:extLst>
                <a:ext uri="{FF2B5EF4-FFF2-40B4-BE49-F238E27FC236}">
                  <a16:creationId xmlns:a16="http://schemas.microsoft.com/office/drawing/2014/main" id="{081340D6-A119-4ECC-B054-F7F59A530F1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1" name="Freeform 8">
              <a:extLst>
                <a:ext uri="{FF2B5EF4-FFF2-40B4-BE49-F238E27FC236}">
                  <a16:creationId xmlns:a16="http://schemas.microsoft.com/office/drawing/2014/main" id="{66093F5C-4A6F-48F7-A969-9A5617C0A0BB}"/>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2" name="Freeform 9">
              <a:extLst>
                <a:ext uri="{FF2B5EF4-FFF2-40B4-BE49-F238E27FC236}">
                  <a16:creationId xmlns:a16="http://schemas.microsoft.com/office/drawing/2014/main" id="{1B0A7BE6-A9F5-4F69-BB46-5FED15DE916E}"/>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3" name="Freeform 10">
              <a:extLst>
                <a:ext uri="{FF2B5EF4-FFF2-40B4-BE49-F238E27FC236}">
                  <a16:creationId xmlns:a16="http://schemas.microsoft.com/office/drawing/2014/main" id="{AAC04016-222C-4615-847D-EF424A435A89}"/>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4" name="Freeform 11">
              <a:extLst>
                <a:ext uri="{FF2B5EF4-FFF2-40B4-BE49-F238E27FC236}">
                  <a16:creationId xmlns:a16="http://schemas.microsoft.com/office/drawing/2014/main" id="{F2A97FCD-688B-4009-A43E-772F81974480}"/>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5" name="Freeform 12">
              <a:extLst>
                <a:ext uri="{FF2B5EF4-FFF2-40B4-BE49-F238E27FC236}">
                  <a16:creationId xmlns:a16="http://schemas.microsoft.com/office/drawing/2014/main" id="{745AF341-A3B9-450E-AA0C-D160290799A4}"/>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9" name="Freeform 13">
              <a:extLst>
                <a:ext uri="{FF2B5EF4-FFF2-40B4-BE49-F238E27FC236}">
                  <a16:creationId xmlns:a16="http://schemas.microsoft.com/office/drawing/2014/main" id="{6421252C-0288-4E74-8BE0-6173B937F83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0" name="Freeform 14">
              <a:extLst>
                <a:ext uri="{FF2B5EF4-FFF2-40B4-BE49-F238E27FC236}">
                  <a16:creationId xmlns:a16="http://schemas.microsoft.com/office/drawing/2014/main" id="{B0FE359E-F73E-4BDC-87AA-58798B116B7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1" name="Freeform 15">
              <a:extLst>
                <a:ext uri="{FF2B5EF4-FFF2-40B4-BE49-F238E27FC236}">
                  <a16:creationId xmlns:a16="http://schemas.microsoft.com/office/drawing/2014/main" id="{3085AF8C-5A77-43FC-BB3D-25616E7BAD7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2" name="Freeform 16">
              <a:extLst>
                <a:ext uri="{FF2B5EF4-FFF2-40B4-BE49-F238E27FC236}">
                  <a16:creationId xmlns:a16="http://schemas.microsoft.com/office/drawing/2014/main" id="{7266249B-8E16-4840-96FC-8516A1DEEF9C}"/>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3" name="Freeform 17">
              <a:extLst>
                <a:ext uri="{FF2B5EF4-FFF2-40B4-BE49-F238E27FC236}">
                  <a16:creationId xmlns:a16="http://schemas.microsoft.com/office/drawing/2014/main" id="{2441C55B-CC0E-4AF1-8DF0-22E322450389}"/>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4" name="Freeform 18">
              <a:extLst>
                <a:ext uri="{FF2B5EF4-FFF2-40B4-BE49-F238E27FC236}">
                  <a16:creationId xmlns:a16="http://schemas.microsoft.com/office/drawing/2014/main" id="{FA834BA1-D0A4-4237-913D-260A5DEBAE89}"/>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451777" y="1936840"/>
            <a:ext cx="7898999" cy="2677656"/>
          </a:xfrm>
          <a:prstGeom prst="rect">
            <a:avLst/>
          </a:prstGeom>
          <a:solidFill>
            <a:schemeClr val="bg1"/>
          </a:solidFill>
        </p:spPr>
        <p:txBody>
          <a:bodyPr wrap="square">
            <a:spAutoFit/>
          </a:bodyPr>
          <a:lstStyle/>
          <a:p>
            <a:pPr algn="r" rtl="1"/>
            <a:r>
              <a:rPr lang="ar-SA" sz="2800" dirty="0"/>
              <a:t>عناصر القيادة التحويلية وخصائص القادة التحويليون </a:t>
            </a:r>
            <a:endParaRPr lang="en-US" sz="2800" dirty="0"/>
          </a:p>
          <a:p>
            <a:pPr algn="r" rtl="1"/>
            <a:endParaRPr lang="ar-SA" sz="2800" dirty="0"/>
          </a:p>
          <a:p>
            <a:pPr marL="457200" indent="-457200" algn="r" rtl="1">
              <a:buFont typeface="Wingdings" panose="05000000000000000000" pitchFamily="2" charset="2"/>
              <a:buChar char="v"/>
            </a:pPr>
            <a:r>
              <a:rPr lang="ar-SA" sz="2800" dirty="0"/>
              <a:t>التأثير والجاذبية</a:t>
            </a:r>
            <a:r>
              <a:rPr lang="en-US" sz="2800" dirty="0"/>
              <a:t> Influence &amp; Charisma</a:t>
            </a:r>
          </a:p>
          <a:p>
            <a:pPr marL="457200" indent="-457200" algn="r" rtl="1">
              <a:buFont typeface="Wingdings" panose="05000000000000000000" pitchFamily="2" charset="2"/>
              <a:buChar char="v"/>
            </a:pPr>
            <a:r>
              <a:rPr lang="ar-SA" sz="2800" dirty="0"/>
              <a:t>الإثارة والدافعية الإلهامية</a:t>
            </a:r>
            <a:r>
              <a:rPr lang="en-US" sz="2800" dirty="0"/>
              <a:t> Inspirational Motivation</a:t>
            </a:r>
          </a:p>
          <a:p>
            <a:pPr marL="457200" indent="-457200" algn="r" rtl="1">
              <a:buFont typeface="Wingdings" panose="05000000000000000000" pitchFamily="2" charset="2"/>
              <a:buChar char="v"/>
            </a:pPr>
            <a:r>
              <a:rPr lang="ar-SA" sz="2800" dirty="0"/>
              <a:t>الاستثارة العقلية</a:t>
            </a:r>
            <a:r>
              <a:rPr lang="en-US" sz="2800" dirty="0"/>
              <a:t> Intellectual Stimulation</a:t>
            </a:r>
          </a:p>
          <a:p>
            <a:pPr marL="457200" indent="-457200" algn="r" rtl="1">
              <a:buFont typeface="Wingdings" panose="05000000000000000000" pitchFamily="2" charset="2"/>
              <a:buChar char="v"/>
            </a:pPr>
            <a:r>
              <a:rPr lang="ar-SA" sz="2800" dirty="0"/>
              <a:t>الاهتمام بالمشاعر الفردية</a:t>
            </a:r>
            <a:r>
              <a:rPr lang="en-US" sz="2800" dirty="0"/>
              <a:t> Individualized Consideration</a:t>
            </a:r>
          </a:p>
        </p:txBody>
      </p:sp>
    </p:spTree>
    <p:extLst>
      <p:ext uri="{BB962C8B-B14F-4D97-AF65-F5344CB8AC3E}">
        <p14:creationId xmlns:p14="http://schemas.microsoft.com/office/powerpoint/2010/main" val="36682225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619254" y="1466877"/>
            <a:ext cx="10637955" cy="4154984"/>
          </a:xfrm>
          <a:prstGeom prst="rect">
            <a:avLst/>
          </a:prstGeom>
          <a:solidFill>
            <a:schemeClr val="bg1"/>
          </a:solidFill>
        </p:spPr>
        <p:txBody>
          <a:bodyPr wrap="square">
            <a:spAutoFit/>
          </a:bodyPr>
          <a:lstStyle/>
          <a:p>
            <a:pPr algn="just" rtl="1"/>
            <a:r>
              <a:rPr lang="ar-SA" sz="2400" b="1" dirty="0"/>
              <a:t>التأثير والجاذبية</a:t>
            </a:r>
            <a:r>
              <a:rPr lang="en-US" sz="2400" b="1" dirty="0"/>
              <a:t> Influence &amp; Charisma </a:t>
            </a:r>
            <a:r>
              <a:rPr lang="ar-SA" sz="2400" dirty="0"/>
              <a:t>وهي صفة القائد الذي تتوافر لديه القدرة على تطوير رؤية جديدة لمرؤوسيه، تعد أنموذجا للمثل والسلوك المشترك. كما تتضمن من القائد العمل مع مرؤوسيه لإيجاد إحساس بالرسالة العليا للمنظمة، وغرس روح الفخر والاعتزاز في نفوسهم، وتحقيق الثقة والاحترام من قبلهم. والقائد التحويلي هنا يحظى بدرجة عالية من الاحترام والثقة من قبل مرؤوسيه، وتلك هي الجاذبية أو الكاريزما. </a:t>
            </a:r>
          </a:p>
          <a:p>
            <a:pPr algn="just" rtl="1"/>
            <a:endParaRPr lang="en-US" sz="2400" dirty="0"/>
          </a:p>
          <a:p>
            <a:pPr algn="just" rtl="1"/>
            <a:r>
              <a:rPr lang="ar-SA" sz="2400" dirty="0"/>
              <a:t> </a:t>
            </a:r>
            <a:r>
              <a:rPr lang="ar-SA" sz="2400" b="1" dirty="0"/>
              <a:t>الإثارة والدافعية الإلهامية</a:t>
            </a:r>
            <a:r>
              <a:rPr lang="en-US" sz="2400" b="1" dirty="0"/>
              <a:t> Inspirational Motivation</a:t>
            </a:r>
            <a:r>
              <a:rPr lang="en-US" sz="2400" dirty="0"/>
              <a:t> </a:t>
            </a:r>
            <a:r>
              <a:rPr lang="ar-SA" sz="2400" dirty="0"/>
              <a:t>وهي صفة القائد حينما يكون رمزاً لزيادة الوعي والفهم بالأهداف المرغوبة المتبادلة. إذ إن أفعاله تؤثر في المرؤوسين، وتدفعهم إلى تمثل خطواته. وهي بهذا تشبه الجاذبية الشخصية أو الكاريزما. إنها قدرة القائد على إيصال توقعاته العالية إلى مرؤوسيه، واستخدام الرموز التركيز الجهود، والتعبير عن الأهداف المهمة بطرق بسيطة، أي إنجاز أشياء كثيرة عن طريق زيادة الجهد المبذول، وتلك هي الإثارة، أو الإلهام. </a:t>
            </a:r>
            <a:endParaRPr lang="en-US" sz="2400" dirty="0"/>
          </a:p>
        </p:txBody>
      </p:sp>
    </p:spTree>
    <p:extLst>
      <p:ext uri="{BB962C8B-B14F-4D97-AF65-F5344CB8AC3E}">
        <p14:creationId xmlns:p14="http://schemas.microsoft.com/office/powerpoint/2010/main" val="402441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590551" y="1103070"/>
            <a:ext cx="11239500" cy="5262979"/>
          </a:xfrm>
          <a:prstGeom prst="rect">
            <a:avLst/>
          </a:prstGeom>
          <a:solidFill>
            <a:schemeClr val="bg1"/>
          </a:solidFill>
        </p:spPr>
        <p:txBody>
          <a:bodyPr wrap="square">
            <a:spAutoFit/>
          </a:bodyPr>
          <a:lstStyle/>
          <a:p>
            <a:pPr algn="just" rtl="1"/>
            <a:r>
              <a:rPr lang="ar-SA" sz="2400" b="1" dirty="0"/>
              <a:t>الاستثارة العقلية</a:t>
            </a:r>
            <a:r>
              <a:rPr lang="en-US" sz="2400" b="1" dirty="0"/>
              <a:t> Intellectual Stimulation </a:t>
            </a:r>
            <a:r>
              <a:rPr lang="ar-SA" sz="2400" dirty="0"/>
              <a:t>وهي صفة القائد الذي تتوافر لديه العقلانية في حل المشكلات وتشجيع المرؤوسين على أن يجعلوا الطرق التي ينجزون بها الأشياء محل تساؤل، وأن يبتعدوا عن الماضي، ويحددوا الحقائق التي يؤمنون بها بوضوح، ومن ثم فإنه يشير إلى الموقف الذي يستثير فيه القائد جهود مرؤوسيه ليكونوا مبدعين ومبتكرين ان هذا التشجيع الإبداعي الذي يقوم به القائد تجاه مرؤوسيه يجعل هؤلاء المرؤوسين قادرين على التصدي للمشكلات القديمة بطرق جديدة، ويعلمهم النظر إلى الصعوبات بوصفها مشكلات تحتاج إلى حل، والبحث عن حلول منطقية لها</a:t>
            </a:r>
            <a:r>
              <a:rPr lang="en-US" sz="2400" dirty="0"/>
              <a:t>.</a:t>
            </a:r>
          </a:p>
          <a:p>
            <a:pPr algn="just" rtl="1"/>
            <a:r>
              <a:rPr lang="ar-SA" sz="2400" dirty="0"/>
              <a:t> </a:t>
            </a:r>
            <a:r>
              <a:rPr lang="ar-SA" sz="2400" b="1" dirty="0"/>
              <a:t>الاهتمام بالمشاعر الفردية</a:t>
            </a:r>
            <a:r>
              <a:rPr lang="en-US" sz="2400" b="1" dirty="0"/>
              <a:t> Individualized Consideration : </a:t>
            </a:r>
            <a:r>
              <a:rPr lang="ar-SA" sz="2400" dirty="0"/>
              <a:t>وهي صفة القائد الذي يعطي اهتماما شخصيا لمرؤوسيه، ويدرك الفروق الفردية بينهم، ومن هنا فهو يعامل كل واحد منهم بوصفه فردا قائما بذاته، ومستقلاً عن الآخرين ولكن بعدالة، ودون محاباة ان هذا العنصر يعني اهتمام القائد الشخصي والفردي بمرؤوسيه، والتعامل مع كل منهم بطريقة خاصة، والعمل على تدريبهم وإرشادهم لتحقيق مزيد من النمو والتطور. </a:t>
            </a:r>
            <a:endParaRPr lang="en-US" sz="2400" dirty="0"/>
          </a:p>
          <a:p>
            <a:pPr algn="just" rtl="1"/>
            <a:r>
              <a:rPr lang="ar-SA" sz="2400" dirty="0"/>
              <a:t>ويلاحظ أن </a:t>
            </a:r>
            <a:r>
              <a:rPr lang="ar-SA" sz="2400" b="1" dirty="0"/>
              <a:t>عناصر القيادة التحويلية الأربعة </a:t>
            </a:r>
            <a:r>
              <a:rPr lang="ar-SA" sz="2400" dirty="0"/>
              <a:t>السابقة تبدأ بحرف (</a:t>
            </a:r>
            <a:r>
              <a:rPr lang="en-US" sz="2400" dirty="0"/>
              <a:t>I</a:t>
            </a:r>
            <a:r>
              <a:rPr lang="ar-SA" sz="2400" dirty="0"/>
              <a:t>) باللغة الإنجليزية. ومن هنا فقد أطلق عليها الباحثون باللغة الإنجليزية اسم</a:t>
            </a:r>
            <a:r>
              <a:rPr lang="en-US" sz="2400" dirty="0"/>
              <a:t> (The four I's of Transformational leadership). </a:t>
            </a:r>
            <a:r>
              <a:rPr lang="ar-SA" sz="2400" dirty="0"/>
              <a:t>، ويمكن الإشارة إلى أن استخدام القيادة التحويلية، بعناصرها الاربعة يقود إلى مستوى عال من الفاعلية يتجاوز التوقعات التنظيمية، والذي يسمى بالتأثيرات المضافة للقيادة التحويلية </a:t>
            </a:r>
            <a:r>
              <a:rPr lang="en-US" sz="2400" dirty="0"/>
              <a:t>.</a:t>
            </a:r>
          </a:p>
        </p:txBody>
      </p:sp>
    </p:spTree>
    <p:extLst>
      <p:ext uri="{BB962C8B-B14F-4D97-AF65-F5344CB8AC3E}">
        <p14:creationId xmlns:p14="http://schemas.microsoft.com/office/powerpoint/2010/main" val="7489109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666879" y="1543835"/>
            <a:ext cx="10637955" cy="4524315"/>
          </a:xfrm>
          <a:prstGeom prst="rect">
            <a:avLst/>
          </a:prstGeom>
          <a:solidFill>
            <a:schemeClr val="bg1"/>
          </a:solidFill>
        </p:spPr>
        <p:txBody>
          <a:bodyPr wrap="square">
            <a:spAutoFit/>
          </a:bodyPr>
          <a:lstStyle/>
          <a:p>
            <a:pPr algn="just" rtl="1"/>
            <a:r>
              <a:rPr lang="ar-SA" sz="2400" dirty="0"/>
              <a:t>إن عناصر القيادة التحويلية الاربعة تكشف لنا عن خصائص التحويليون</a:t>
            </a:r>
            <a:r>
              <a:rPr lang="en-US" sz="2400" dirty="0"/>
              <a:t>.</a:t>
            </a:r>
            <a:r>
              <a:rPr lang="ar-SA" sz="2400" dirty="0"/>
              <a:t> هؤلاء القادة الذين يمتازون بأن لديهم إسهامات وعلاقات أفضل مع مرؤوسيهم في المنظمات التي يعملون فيها. ويعود السبب في ذلك إلى امتلاكهم لمصدر مختلف من السلطة للتأثير في مرؤوسيهم. وتكمن هذه السلطة في استخدامهم للسلطة الشخصية النابعة من قناعة مرؤوسيهم بهم كقادة، ومن سلوكهم الملموس لديهم.  لذا فإن القائد التحويلي يعرف بأنه: </a:t>
            </a:r>
            <a:endParaRPr lang="en-US" sz="2400" dirty="0"/>
          </a:p>
          <a:p>
            <a:pPr marL="457200" indent="-457200" algn="r" rtl="1">
              <a:buFont typeface="+mj-lt"/>
              <a:buAutoNum type="arabicPeriod"/>
            </a:pPr>
            <a:r>
              <a:rPr lang="ar-SA" sz="2400" dirty="0"/>
              <a:t>يحاول أن يجعل مرؤوسيه يحاكونه، ويضاهونه، ويتبادلون معه الرؤى المستقبلية التي تكون جذابة للمرؤوسين</a:t>
            </a:r>
            <a:r>
              <a:rPr lang="en-US" sz="2400" dirty="0"/>
              <a:t>.</a:t>
            </a:r>
            <a:endParaRPr lang="ar-JO" sz="2400" dirty="0"/>
          </a:p>
          <a:p>
            <a:pPr marL="457200" indent="-457200" algn="r" rtl="1">
              <a:buFont typeface="+mj-lt"/>
              <a:buAutoNum type="arabicPeriod"/>
            </a:pPr>
            <a:r>
              <a:rPr lang="ar-SA" sz="2400" dirty="0"/>
              <a:t>يزود المرؤوسين بالفرص الفردية اللازمة للقيادة والتطوير .</a:t>
            </a:r>
            <a:endParaRPr lang="en-US" sz="2400" dirty="0"/>
          </a:p>
          <a:p>
            <a:pPr marL="457200" indent="-457200" algn="r" rtl="1">
              <a:buFont typeface="+mj-lt"/>
              <a:buAutoNum type="arabicPeriod"/>
            </a:pPr>
            <a:r>
              <a:rPr lang="ar-SA" sz="2400" dirty="0"/>
              <a:t>يحاول أن يجعل المرؤوسين </a:t>
            </a:r>
            <a:r>
              <a:rPr lang="ar-JO" sz="2400" dirty="0"/>
              <a:t>ي</a:t>
            </a:r>
            <a:r>
              <a:rPr lang="ar-SA" sz="2400" dirty="0"/>
              <a:t>دمجون أنفسهم واهتماماتهم ومصالحهم باهتمامات القائد ومصالحه، أي ما يعرف بالتوحد.</a:t>
            </a:r>
            <a:endParaRPr lang="en-US" sz="2400" dirty="0"/>
          </a:p>
          <a:p>
            <a:pPr marL="457200" indent="-457200" algn="r" rtl="1">
              <a:buFont typeface="+mj-lt"/>
              <a:buAutoNum type="arabicPeriod"/>
            </a:pPr>
            <a:r>
              <a:rPr lang="ar-SA" sz="2400" dirty="0"/>
              <a:t>يرتقي بحاجات المرؤوسين إلى أعلى المستويات. يحاول أن يوجد الدافعية الحقيقية عند المرؤوسين، حتى تتطابق وتتواءم حاجاتهم مع حاجات القائد. </a:t>
            </a:r>
            <a:endParaRPr lang="en-US" sz="2400" dirty="0"/>
          </a:p>
          <a:p>
            <a:pPr marL="457200" indent="-457200" algn="r" rtl="1">
              <a:buFont typeface="+mj-lt"/>
              <a:buAutoNum type="arabicPeriod"/>
            </a:pPr>
            <a:r>
              <a:rPr lang="ar-SA" sz="2400" dirty="0"/>
              <a:t>يميل إلى إيجاد شراكة في العمل</a:t>
            </a:r>
            <a:r>
              <a:rPr lang="en-US" sz="2400" dirty="0"/>
              <a:t> Partnership</a:t>
            </a:r>
            <a:r>
              <a:rPr lang="ar-SA" sz="2400" dirty="0"/>
              <a:t>، أكثر من إيجاد المساهمة في العمل</a:t>
            </a:r>
            <a:r>
              <a:rPr lang="en-US" sz="2400" dirty="0"/>
              <a:t> Participation</a:t>
            </a:r>
            <a:r>
              <a:rPr lang="ar-SA" dirty="0"/>
              <a:t>.</a:t>
            </a:r>
            <a:endParaRPr lang="en-US" dirty="0"/>
          </a:p>
        </p:txBody>
      </p:sp>
      <p:sp>
        <p:nvSpPr>
          <p:cNvPr id="3" name="Rectangle 2">
            <a:extLst>
              <a:ext uri="{FF2B5EF4-FFF2-40B4-BE49-F238E27FC236}">
                <a16:creationId xmlns:a16="http://schemas.microsoft.com/office/drawing/2014/main" id="{BBC88102-7C04-4352-9CD5-138B2E31B473}"/>
              </a:ext>
            </a:extLst>
          </p:cNvPr>
          <p:cNvSpPr/>
          <p:nvPr/>
        </p:nvSpPr>
        <p:spPr>
          <a:xfrm>
            <a:off x="4383933" y="694156"/>
            <a:ext cx="2321469" cy="461665"/>
          </a:xfrm>
          <a:prstGeom prst="rect">
            <a:avLst/>
          </a:prstGeom>
        </p:spPr>
        <p:txBody>
          <a:bodyPr wrap="none">
            <a:spAutoFit/>
          </a:bodyPr>
          <a:lstStyle/>
          <a:p>
            <a:pPr lvl="0" algn="ctr" rtl="1"/>
            <a:r>
              <a:rPr lang="ar-SA" sz="2400" b="1" dirty="0">
                <a:solidFill>
                  <a:schemeClr val="bg1"/>
                </a:solidFill>
              </a:rPr>
              <a:t>صفات القائد التحويلي</a:t>
            </a:r>
            <a:endParaRPr lang="en-US" sz="2400" b="1" dirty="0">
              <a:solidFill>
                <a:schemeClr val="bg1"/>
              </a:solidFill>
            </a:endParaRPr>
          </a:p>
        </p:txBody>
      </p:sp>
    </p:spTree>
    <p:extLst>
      <p:ext uri="{BB962C8B-B14F-4D97-AF65-F5344CB8AC3E}">
        <p14:creationId xmlns:p14="http://schemas.microsoft.com/office/powerpoint/2010/main" val="17976783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688923"/>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84314"/>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353095" y="819150"/>
            <a:ext cx="11485809" cy="5632311"/>
          </a:xfrm>
          <a:prstGeom prst="rect">
            <a:avLst/>
          </a:prstGeom>
          <a:solidFill>
            <a:schemeClr val="bg1"/>
          </a:solidFill>
        </p:spPr>
        <p:txBody>
          <a:bodyPr wrap="square">
            <a:spAutoFit/>
          </a:bodyPr>
          <a:lstStyle/>
          <a:p>
            <a:pPr algn="just" rtl="1"/>
            <a:r>
              <a:rPr lang="ar-SA" sz="2400" dirty="0"/>
              <a:t>وفي السياق ذاته، تم الإشارة الى ان القائد التحويلي يتمتع بمجموعة من الخصائص التي تميزه عن غيره من القادة، وهي: </a:t>
            </a:r>
            <a:endParaRPr lang="en-US" sz="2400" dirty="0"/>
          </a:p>
          <a:p>
            <a:pPr marL="342900" indent="-342900" algn="just" rtl="1">
              <a:buFont typeface="Wingdings" panose="05000000000000000000" pitchFamily="2" charset="2"/>
              <a:buChar char="v"/>
            </a:pPr>
            <a:r>
              <a:rPr lang="ar-SA" sz="2400" dirty="0"/>
              <a:t>أنه ينظر إلى نفسه على أنه وكيل للتغيير</a:t>
            </a:r>
            <a:r>
              <a:rPr lang="en-US" sz="2400" dirty="0"/>
              <a:t>Change Agent</a:t>
            </a:r>
            <a:r>
              <a:rPr lang="ar-SA" sz="2400" dirty="0"/>
              <a:t>، وأن هذا التغيير في نظره عبارة عن رحلة (عملية مستمرة)، وليس نقطة وصول </a:t>
            </a:r>
            <a:endParaRPr lang="en-US" sz="2400" dirty="0"/>
          </a:p>
          <a:p>
            <a:pPr marL="342900" indent="-342900" algn="just" rtl="1">
              <a:buFont typeface="Wingdings" panose="05000000000000000000" pitchFamily="2" charset="2"/>
              <a:buChar char="v"/>
            </a:pPr>
            <a:r>
              <a:rPr lang="ar-SA" sz="2400" dirty="0"/>
              <a:t> أنه شخص شجاع، محب للمخاطرة، ولا يجب الأحوال المستقرة، وجرئ في مواجهة الواقع، وفي نقل الحقائق والمشاعر للآخرين، حتى وإن كان ذلك مؤلما، أو كان الآخرون لا يريدونه. </a:t>
            </a:r>
            <a:endParaRPr lang="en-US" sz="2400" dirty="0"/>
          </a:p>
          <a:p>
            <a:pPr marL="342900" indent="-342900" algn="just" rtl="1">
              <a:buFont typeface="Wingdings" panose="05000000000000000000" pitchFamily="2" charset="2"/>
              <a:buChar char="v"/>
            </a:pPr>
            <a:r>
              <a:rPr lang="ar-SA" sz="2400" dirty="0"/>
              <a:t> أنه يؤمن بقيمة الناس، وحساس لمشاعر الآخرين، ويسعى إلى تزويدهم بالطاقة الداعمة للعمل، وهو مع ذلك قوي ولكنه ليس بدكتاتور. </a:t>
            </a:r>
            <a:endParaRPr lang="en-US" sz="2400" dirty="0"/>
          </a:p>
          <a:p>
            <a:pPr marL="342900" indent="-342900" algn="just" rtl="1">
              <a:buFont typeface="Wingdings" panose="05000000000000000000" pitchFamily="2" charset="2"/>
              <a:buChar char="v"/>
            </a:pPr>
            <a:r>
              <a:rPr lang="ar-SA" sz="2400" dirty="0"/>
              <a:t> أنه موجه بالقيم الأخلاقية، ويتصرف في ضوئها، ويكون حضارة مبنية على قيم الإنجاز، لأن الإنجاز غير العادي لا يأتي صدفة</a:t>
            </a:r>
            <a:r>
              <a:rPr lang="en-US" sz="2400" dirty="0"/>
              <a:t>.</a:t>
            </a:r>
          </a:p>
          <a:p>
            <a:pPr marL="342900" indent="-342900" algn="just" rtl="1">
              <a:buFont typeface="Wingdings" panose="05000000000000000000" pitchFamily="2" charset="2"/>
              <a:buChar char="v"/>
            </a:pPr>
            <a:r>
              <a:rPr lang="ar-SA" sz="2400" dirty="0"/>
              <a:t>أنه يتعلم طوال العمر، ويؤمن بالتعلم المستمر، وعندما يخطئ ينظر إلى الخطأ على أنه تجربة يستفاد منها للعمل في المستقبل. </a:t>
            </a:r>
            <a:endParaRPr lang="en-US" sz="2400" dirty="0"/>
          </a:p>
          <a:p>
            <a:pPr marL="342900" indent="-342900" algn="just" rtl="1">
              <a:buFont typeface="Wingdings" panose="05000000000000000000" pitchFamily="2" charset="2"/>
              <a:buChar char="v"/>
            </a:pPr>
            <a:r>
              <a:rPr lang="ar-SA" sz="2400" dirty="0"/>
              <a:t> أنه قادر على التعامل مع الغموض، والمواقف المعقدة، لأنه يعد نفسه باحثا يعمل في إطار نظريات ويضع فرضيات ويختبرها، ويقدم منها نظريات جديدة أيضا . </a:t>
            </a:r>
            <a:endParaRPr lang="en-US" sz="2400" dirty="0"/>
          </a:p>
          <a:p>
            <a:pPr marL="342900" indent="-342900" algn="just" rtl="1">
              <a:buFont typeface="Wingdings" panose="05000000000000000000" pitchFamily="2" charset="2"/>
              <a:buChar char="v"/>
            </a:pPr>
            <a:r>
              <a:rPr lang="ar-SA" sz="2400" dirty="0"/>
              <a:t>أنه صاحب رؤية</a:t>
            </a:r>
            <a:r>
              <a:rPr lang="en-US" sz="2400" dirty="0"/>
              <a:t> (Visionary) </a:t>
            </a:r>
            <a:r>
              <a:rPr lang="ar-SA" sz="2400" dirty="0"/>
              <a:t>قادر على الحلم، وعلى ترجمة هذه الأحلام والرؤى للآخرين ليتقاسموها معه</a:t>
            </a:r>
            <a:r>
              <a:rPr lang="en-US" sz="2400" dirty="0"/>
              <a:t>.</a:t>
            </a:r>
          </a:p>
        </p:txBody>
      </p:sp>
    </p:spTree>
    <p:extLst>
      <p:ext uri="{BB962C8B-B14F-4D97-AF65-F5344CB8AC3E}">
        <p14:creationId xmlns:p14="http://schemas.microsoft.com/office/powerpoint/2010/main" val="3438923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547821" y="1524785"/>
            <a:ext cx="11096357" cy="4154984"/>
          </a:xfrm>
          <a:prstGeom prst="rect">
            <a:avLst/>
          </a:prstGeom>
          <a:solidFill>
            <a:schemeClr val="bg1"/>
          </a:solidFill>
        </p:spPr>
        <p:txBody>
          <a:bodyPr wrap="square">
            <a:spAutoFit/>
          </a:bodyPr>
          <a:lstStyle/>
          <a:p>
            <a:pPr algn="ctr" rtl="1"/>
            <a:r>
              <a:rPr lang="ar-SA" sz="2400" b="1" dirty="0"/>
              <a:t>تطبيق القيادة التحويلية في الإدارة التربوية</a:t>
            </a:r>
            <a:endParaRPr lang="en-US" sz="2400" b="1" dirty="0"/>
          </a:p>
          <a:p>
            <a:pPr algn="just" rtl="1"/>
            <a:r>
              <a:rPr lang="ar-SA" sz="2400" dirty="0"/>
              <a:t> يعود الفضل في دراسات القيادة التحويلية في التربية إلى أعمال سيرجيوفاني</a:t>
            </a:r>
            <a:r>
              <a:rPr lang="en-US" sz="2400" dirty="0"/>
              <a:t> </a:t>
            </a:r>
            <a:r>
              <a:rPr lang="en-US" sz="2400" dirty="0" err="1"/>
              <a:t>Sergiovanni</a:t>
            </a:r>
            <a:r>
              <a:rPr lang="ar-SA" sz="2400" dirty="0"/>
              <a:t>، التي امتدت بين عامي 1984-1990. وربما كان السبب وراء ذلك هو التغير الذي طرأ على دور مدير المدرسة، وانتقاله من الدور الإداري</a:t>
            </a:r>
            <a:r>
              <a:rPr lang="en-US" sz="2400" dirty="0"/>
              <a:t> Managerial </a:t>
            </a:r>
            <a:r>
              <a:rPr lang="ar-SA" sz="2400" dirty="0"/>
              <a:t>إلى الدور التعليمي</a:t>
            </a:r>
            <a:r>
              <a:rPr lang="en-US" sz="2400" dirty="0"/>
              <a:t> Instructional</a:t>
            </a:r>
            <a:r>
              <a:rPr lang="ar-SA" sz="2400" dirty="0"/>
              <a:t>، ومن ثم إلى الدور التحويلي</a:t>
            </a:r>
            <a:r>
              <a:rPr lang="en-US" sz="2400" dirty="0"/>
              <a:t> Transformational </a:t>
            </a:r>
            <a:r>
              <a:rPr lang="ar-SA" sz="2400" dirty="0"/>
              <a:t>. إذ سادت حقبة الادارة التربوية الكلاسيكية ما يزيد على ثلاثة عقود، بدءاً من تاريخ نشوءها في عام 1946. </a:t>
            </a:r>
            <a:endParaRPr lang="en-US" sz="2400" dirty="0"/>
          </a:p>
          <a:p>
            <a:pPr algn="just" rtl="1"/>
            <a:r>
              <a:rPr lang="ar-SA" sz="2400" dirty="0"/>
              <a:t>ومع مطلع ثمانينيات القرن العشرين ظهر نمط القيادة التعليمية</a:t>
            </a:r>
            <a:r>
              <a:rPr lang="en-US" sz="2400" dirty="0"/>
              <a:t> Instructional Leadership </a:t>
            </a:r>
            <a:r>
              <a:rPr lang="ar-SA" sz="2400" dirty="0"/>
              <a:t>كإحدى ميزات المدارس الفعالة، حيث القيادة الإدارية القوية مع التركيز على نوعية التعليم والتوقعات العالية لتحصيل الطلبة وتقدمهم. ثم تطور هذا النمط القيادي إلى أن أصبح القائد يعمل بشكل أقل توجيهاً، وأكثر تعاوناً المعلمين. وهذا ما دعاه بيرنز</a:t>
            </a:r>
            <a:r>
              <a:rPr lang="en-US" sz="2400" dirty="0"/>
              <a:t> Burns </a:t>
            </a:r>
            <a:r>
              <a:rPr lang="ar-SA" sz="2400" dirty="0"/>
              <a:t>بالقيادة التحويلية. وقد تأتى لهذا النوع الجديد من القيادة الكثير من الاهتمام بسبب تأكيده على مشاركة المعلمين وبناء ولاء طبيعي للعمل، والمهمة المدرسة. </a:t>
            </a:r>
            <a:endParaRPr lang="en-US" sz="2400" dirty="0"/>
          </a:p>
        </p:txBody>
      </p:sp>
    </p:spTree>
    <p:extLst>
      <p:ext uri="{BB962C8B-B14F-4D97-AF65-F5344CB8AC3E}">
        <p14:creationId xmlns:p14="http://schemas.microsoft.com/office/powerpoint/2010/main" val="27761019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D6A353E4-D39D-4296-9E39-B6007809AEBE}"/>
              </a:ext>
            </a:extLst>
          </p:cNvPr>
          <p:cNvSpPr/>
          <p:nvPr/>
        </p:nvSpPr>
        <p:spPr>
          <a:xfrm>
            <a:off x="276711" y="1258085"/>
            <a:ext cx="11638578" cy="51712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مستطيل 6">
            <a:extLst>
              <a:ext uri="{FF2B5EF4-FFF2-40B4-BE49-F238E27FC236}">
                <a16:creationId xmlns:a16="http://schemas.microsoft.com/office/drawing/2014/main" id="{F4DA77C2-2543-4E31-B774-8B6931A15591}"/>
              </a:ext>
            </a:extLst>
          </p:cNvPr>
          <p:cNvSpPr/>
          <p:nvPr/>
        </p:nvSpPr>
        <p:spPr>
          <a:xfrm>
            <a:off x="542925" y="1423992"/>
            <a:ext cx="11106150" cy="4893647"/>
          </a:xfrm>
          <a:prstGeom prst="rect">
            <a:avLst/>
          </a:prstGeom>
          <a:solidFill>
            <a:schemeClr val="bg1"/>
          </a:solidFill>
        </p:spPr>
        <p:txBody>
          <a:bodyPr wrap="square">
            <a:spAutoFit/>
          </a:bodyPr>
          <a:lstStyle/>
          <a:p>
            <a:pPr algn="just" rtl="1"/>
            <a:r>
              <a:rPr lang="ar-SA" sz="2400" dirty="0"/>
              <a:t>إذ تم التركيز على تكوين ثقافة تنظيمية خاصة للمدرسة</a:t>
            </a:r>
            <a:r>
              <a:rPr lang="en-US" sz="2400" dirty="0"/>
              <a:t> Organizational Culture </a:t>
            </a:r>
            <a:r>
              <a:rPr lang="ar-SA" sz="2400" dirty="0"/>
              <a:t>وكان من سماتها تفويض السلطة للمعلمين. وقد أثبتت الدراسات أن هذا النوع من القيادة يزيد من دافعية المعلمين، وولائهم لعملهم، وفي توفير البيئة المناسبة لهم للتطوير والإبداع واستخدام التكنولوجيا في التعليم .</a:t>
            </a:r>
            <a:endParaRPr lang="en-US" sz="2400" dirty="0"/>
          </a:p>
          <a:p>
            <a:pPr algn="just" rtl="1"/>
            <a:r>
              <a:rPr lang="ar-SA" sz="2400" dirty="0"/>
              <a:t> وتكمن </a:t>
            </a:r>
            <a:r>
              <a:rPr lang="ar-SA" sz="2400" b="1" dirty="0"/>
              <a:t>أهمية تطبيق القيادة التحويلية في المؤسسات التعليمية، </a:t>
            </a:r>
            <a:r>
              <a:rPr lang="ar-SA" sz="2400" dirty="0"/>
              <a:t>وذلك لعدة اعتبارات، منها: </a:t>
            </a:r>
            <a:endParaRPr lang="en-US" sz="2400" dirty="0"/>
          </a:p>
          <a:p>
            <a:pPr marL="457200" indent="-457200" algn="just" rtl="1">
              <a:buFont typeface="+mj-lt"/>
              <a:buAutoNum type="arabicPeriod"/>
            </a:pPr>
            <a:r>
              <a:rPr lang="ar-SA" sz="2400" dirty="0"/>
              <a:t>حاجة المنظمات التربوية الى قيادة فنية، تتضمن سعة في التقنيات والأساليب الإدارية، على درجة عالية من الأهمية. </a:t>
            </a:r>
            <a:endParaRPr lang="en-US" sz="2400" dirty="0"/>
          </a:p>
          <a:p>
            <a:pPr marL="457200" indent="-457200" algn="just" rtl="1">
              <a:buFont typeface="+mj-lt"/>
              <a:buAutoNum type="arabicPeriod"/>
            </a:pPr>
            <a:r>
              <a:rPr lang="ar-SA" sz="2400" dirty="0"/>
              <a:t> الحاجة الى قيادة انسانية، تتضمن إعداد الطاقات الفردية والاجتماعية، من أجل نشر المعرفة الناتجة عن الخبرة في العمل في مؤسسات التعليم. </a:t>
            </a:r>
            <a:endParaRPr lang="en-US" sz="2400" dirty="0"/>
          </a:p>
          <a:p>
            <a:pPr marL="457200" indent="-457200" algn="just" rtl="1">
              <a:buFont typeface="+mj-lt"/>
              <a:buAutoNum type="arabicPeriod"/>
            </a:pPr>
            <a:r>
              <a:rPr lang="ar-SA" sz="2400" dirty="0"/>
              <a:t>الحاجة إلى القيادة الرمزية</a:t>
            </a:r>
            <a:r>
              <a:rPr lang="en-US" sz="2400" dirty="0"/>
              <a:t> Symbolic Leadership)</a:t>
            </a:r>
            <a:r>
              <a:rPr lang="ar-SA" sz="2400" dirty="0"/>
              <a:t>، مع التركيز على نماذج من الأهداف وأنماط السلوك المهمة. </a:t>
            </a:r>
            <a:endParaRPr lang="en-US" sz="2400" dirty="0"/>
          </a:p>
          <a:p>
            <a:pPr marL="457200" indent="-457200" algn="just" rtl="1">
              <a:buFont typeface="+mj-lt"/>
              <a:buAutoNum type="arabicPeriod"/>
            </a:pPr>
            <a:r>
              <a:rPr lang="ar-SA" sz="2400" dirty="0"/>
              <a:t>الحاجة الى قيادة تربوية والتي من خلالها يثبت المدير الخبرة والمعرفة حول الأمور التربوية والمدرسية. </a:t>
            </a:r>
            <a:endParaRPr lang="en-US" sz="2400" dirty="0"/>
          </a:p>
          <a:p>
            <a:pPr marL="457200" indent="-457200" algn="just" rtl="1">
              <a:buFont typeface="+mj-lt"/>
              <a:buAutoNum type="arabicPeriod"/>
            </a:pPr>
            <a:r>
              <a:rPr lang="ar-SA" sz="2400" dirty="0"/>
              <a:t> الحاجة الى قيادة ثقافية، والتي من خلالها يساعد المدير في تعريف وتحديد وتثبيت القيم المؤسسية والمعتقدات والثقافة المؤسسية، والتي تعطي المدرسة حريتها على مر الزمن. </a:t>
            </a:r>
            <a:endParaRPr lang="en-US" sz="2400" dirty="0"/>
          </a:p>
        </p:txBody>
      </p:sp>
    </p:spTree>
    <p:extLst>
      <p:ext uri="{BB962C8B-B14F-4D97-AF65-F5344CB8AC3E}">
        <p14:creationId xmlns:p14="http://schemas.microsoft.com/office/powerpoint/2010/main" val="28059026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5143499" y="1408584"/>
            <a:ext cx="6304209" cy="4893647"/>
          </a:xfrm>
          <a:prstGeom prst="rect">
            <a:avLst/>
          </a:prstGeom>
          <a:solidFill>
            <a:schemeClr val="bg1"/>
          </a:solidFill>
        </p:spPr>
        <p:txBody>
          <a:bodyPr wrap="square">
            <a:spAutoFit/>
          </a:bodyPr>
          <a:lstStyle/>
          <a:p>
            <a:pPr algn="just" rtl="1"/>
            <a:r>
              <a:rPr lang="ar-SA" sz="2400" dirty="0"/>
              <a:t>على أن دراسة القيادة التحويلية وتطبيقاتها في المنظمات التربوية لم يقتصر على سيرجيوفاني وحده بل امتد ومنذ بداية تسعينيات القرن العشرين، ليشمل كل من هالنجر</a:t>
            </a:r>
            <a:r>
              <a:rPr lang="en-US" sz="2400" dirty="0"/>
              <a:t> </a:t>
            </a:r>
            <a:r>
              <a:rPr lang="en-US" sz="2400" dirty="0" err="1"/>
              <a:t>Hallenger</a:t>
            </a:r>
            <a:r>
              <a:rPr lang="en-US" sz="2400" dirty="0"/>
              <a:t> </a:t>
            </a:r>
            <a:r>
              <a:rPr lang="ar-SA" sz="2400" dirty="0"/>
              <a:t>، وبراون</a:t>
            </a:r>
            <a:r>
              <a:rPr lang="en-US" sz="2400" dirty="0"/>
              <a:t> Brown </a:t>
            </a:r>
            <a:r>
              <a:rPr lang="ar-SA" sz="2400" dirty="0"/>
              <a:t>، وليثوود</a:t>
            </a:r>
            <a:r>
              <a:rPr lang="en-US" sz="2400" dirty="0"/>
              <a:t> </a:t>
            </a:r>
            <a:r>
              <a:rPr lang="en-US" sz="2400" dirty="0" err="1"/>
              <a:t>Leithwood</a:t>
            </a:r>
            <a:r>
              <a:rPr lang="ar-SA" sz="2400" dirty="0"/>
              <a:t>، وغيرهم. وربما كان السبب وراء ذلك الاهتمام الانطباعات التي تشكلت لديهم بأن القيادة التحويلية تؤدي إلى التعاون والتكامل بين مديري المدارس والمعلمين الذين يتعاونون في تخطيط وتحديد الأهداف والمشاركة في القرارات والبحث عن استراتيجيات جديدة في التعلم والتعليم. وخلال هذه العملية تتعزز اتجاهات تعاونية إيجابية لدى المعلمين بسبب إعطاء القائد التربوي العاملين معه الفرصة لأن يكونوا قادة ومشاركين له في العملية القيادية، وبهذا التشجيع يقبلون التغيير ويصبحون بناة للفريق.</a:t>
            </a:r>
            <a:endParaRPr lang="en-US" sz="2400" dirty="0"/>
          </a:p>
          <a:p>
            <a:pPr algn="just" rtl="1"/>
            <a:r>
              <a:rPr lang="en-US" sz="2400" dirty="0">
                <a:solidFill>
                  <a:srgbClr val="00B0F0"/>
                </a:solidFill>
              </a:rPr>
              <a:t> </a:t>
            </a:r>
          </a:p>
        </p:txBody>
      </p:sp>
      <p:pic>
        <p:nvPicPr>
          <p:cNvPr id="8" name="Picture 7">
            <a:extLst>
              <a:ext uri="{FF2B5EF4-FFF2-40B4-BE49-F238E27FC236}">
                <a16:creationId xmlns:a16="http://schemas.microsoft.com/office/drawing/2014/main" id="{52F72C2C-8F8A-4CD7-9639-02FB2753B2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7650" y="1524686"/>
            <a:ext cx="4136283" cy="4599889"/>
          </a:xfrm>
          <a:prstGeom prst="rect">
            <a:avLst/>
          </a:prstGeom>
        </p:spPr>
      </p:pic>
    </p:spTree>
    <p:extLst>
      <p:ext uri="{BB962C8B-B14F-4D97-AF65-F5344CB8AC3E}">
        <p14:creationId xmlns:p14="http://schemas.microsoft.com/office/powerpoint/2010/main" val="5876812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772727" y="1489469"/>
            <a:ext cx="10637955" cy="3785652"/>
          </a:xfrm>
          <a:prstGeom prst="rect">
            <a:avLst/>
          </a:prstGeom>
          <a:solidFill>
            <a:schemeClr val="bg1"/>
          </a:solidFill>
        </p:spPr>
        <p:txBody>
          <a:bodyPr wrap="square">
            <a:spAutoFit/>
          </a:bodyPr>
          <a:lstStyle/>
          <a:p>
            <a:pPr algn="just" rtl="1"/>
            <a:r>
              <a:rPr lang="ar-SA" sz="2400" dirty="0"/>
              <a:t>كما أن القيادة التحويلية ترتبط بعلاقات خاصة بمناخ التغيير السائد في مؤسسات التعليم، وتوصلا إلى مقدمات منطقية أكدت </a:t>
            </a:r>
            <a:r>
              <a:rPr lang="ar-SA" sz="2400" b="1" dirty="0"/>
              <a:t>أهمية القيادة التحويلية في هذه المؤسسات</a:t>
            </a:r>
            <a:r>
              <a:rPr lang="ar-JO" sz="2400" b="1" dirty="0"/>
              <a:t> التربوية</a:t>
            </a:r>
            <a:r>
              <a:rPr lang="ar-SA" sz="2400" dirty="0"/>
              <a:t>، وهي:</a:t>
            </a:r>
            <a:endParaRPr lang="en-US" sz="2400" dirty="0"/>
          </a:p>
          <a:p>
            <a:pPr marL="457200" indent="-457200" algn="just" rtl="1">
              <a:buFont typeface="+mj-lt"/>
              <a:buAutoNum type="arabicPeriod"/>
            </a:pPr>
            <a:r>
              <a:rPr lang="ar-SA" sz="2400" dirty="0"/>
              <a:t> أن القيادة التحويلية تتضمن تعزيزا للدافعية، ونشرها بين جميع أعضاء المنظمة التربوية، بما يؤدي إلى بذل الجهد الإضافي المطلوب لإحداث تغيير ذي مغزى. </a:t>
            </a:r>
            <a:endParaRPr lang="en-US" sz="2400" dirty="0"/>
          </a:p>
          <a:p>
            <a:pPr marL="457200" indent="-457200" algn="just" rtl="1">
              <a:buFont typeface="+mj-lt"/>
              <a:buAutoNum type="arabicPeriod"/>
            </a:pPr>
            <a:r>
              <a:rPr lang="ar-SA" sz="2400" dirty="0"/>
              <a:t>ظهور التركيز المتزايد على تميّز المدارس، الذي يتطلب بدوره تغييرات منتظمة يمكن أن تحققها القيادة التحويلية. </a:t>
            </a:r>
            <a:endParaRPr lang="en-US" sz="2400" dirty="0"/>
          </a:p>
          <a:p>
            <a:pPr marL="457200" indent="-457200" algn="just" rtl="1">
              <a:buFont typeface="+mj-lt"/>
              <a:buAutoNum type="arabicPeriod"/>
            </a:pPr>
            <a:r>
              <a:rPr lang="ar-SA" sz="2400" dirty="0"/>
              <a:t>أن التغييرات المنتظمة، بما تتضمنه من دعم وتنمية للقيم والثقافة الراسخة للمدرسة، يمكن أن تتحقق بشكل جيد من خلال القيادة التحويلية. </a:t>
            </a:r>
            <a:endParaRPr lang="en-US" sz="2400" dirty="0"/>
          </a:p>
          <a:p>
            <a:pPr marL="457200" indent="-457200" algn="just" rtl="1">
              <a:buFont typeface="+mj-lt"/>
              <a:buAutoNum type="arabicPeriod"/>
            </a:pPr>
            <a:r>
              <a:rPr lang="ar-SA" sz="2400" dirty="0"/>
              <a:t>أن الإعداد المهني المستمر للمعلمين المطلوبين لمدارس اليوم، يتطلب تنفيذا على درجة عالية من المهارة لعمليات القيادة التحويلية.</a:t>
            </a:r>
            <a:endParaRPr lang="en-US" sz="2400" dirty="0"/>
          </a:p>
        </p:txBody>
      </p:sp>
    </p:spTree>
    <p:extLst>
      <p:ext uri="{BB962C8B-B14F-4D97-AF65-F5344CB8AC3E}">
        <p14:creationId xmlns:p14="http://schemas.microsoft.com/office/powerpoint/2010/main" val="23736943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36550" y="1212845"/>
            <a:ext cx="11718899" cy="4835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85775" y="1222920"/>
            <a:ext cx="11262977" cy="4893647"/>
          </a:xfrm>
          <a:prstGeom prst="rect">
            <a:avLst/>
          </a:prstGeom>
          <a:noFill/>
        </p:spPr>
        <p:txBody>
          <a:bodyPr wrap="square" rtlCol="0">
            <a:spAutoFit/>
          </a:bodyPr>
          <a:lstStyle/>
          <a:p>
            <a:pPr algn="just" rtl="1"/>
            <a:r>
              <a:rPr lang="ar-SA" sz="2400" dirty="0"/>
              <a:t>إن القائد التحويلي التربوي يترك آثارا إيجابية على مرؤوسيه في عدة جوانب، ومنها: </a:t>
            </a:r>
            <a:endParaRPr lang="en-US" sz="2400" dirty="0"/>
          </a:p>
          <a:p>
            <a:pPr marL="457200" indent="-457200" algn="just" rtl="1">
              <a:buFont typeface="+mj-lt"/>
              <a:buAutoNum type="arabicPeriod"/>
            </a:pPr>
            <a:r>
              <a:rPr lang="ar-SA" sz="2400" dirty="0"/>
              <a:t>المدخلات إذ عندما تكون للقادة توقعات عالية تجاه مرؤوسيهم، فإنهم يقدمون المصادر المختلفة، والوقت والمواد المكتوبة، والتدريب، وفرص التطوير والتعزيز، مما يساعد على تنمية المهارات لدى المرؤوسين، وتمكينهم من إنجاز المهام المسندة إليهم بكفاءة وفاعلية. </a:t>
            </a:r>
            <a:endParaRPr lang="en-US" sz="2400" dirty="0"/>
          </a:p>
          <a:p>
            <a:pPr marL="457200" indent="-457200" algn="just" rtl="1">
              <a:buFont typeface="+mj-lt"/>
              <a:buAutoNum type="arabicPeriod"/>
            </a:pPr>
            <a:r>
              <a:rPr lang="ar-SA" sz="2400" dirty="0"/>
              <a:t>المخرجات: إذ إن القادة الذين يؤثرون في مرؤوسيهم تأثيرا إيجابيا، يشجعونهم على المحاولة والتجريب والاستمرار واستخدام مداخل تتميز بالإبداع والابتكار، كما يتقبلون بروح طيبة النتائج التي يتوصلون إليها في أثناء التجريب، حتى وإن كانت لا تتميز بالنجاح الكامل، ويقدمون لهم الدعم في حل المشكلات. </a:t>
            </a:r>
            <a:endParaRPr lang="en-US" sz="2400" dirty="0"/>
          </a:p>
          <a:p>
            <a:pPr marL="457200" indent="-457200" algn="just" rtl="1">
              <a:buFont typeface="+mj-lt"/>
              <a:buAutoNum type="arabicPeriod"/>
            </a:pPr>
            <a:r>
              <a:rPr lang="ar-SA" sz="2400" dirty="0"/>
              <a:t> التغذية الراجعة إذ إن القادة يحفزون الأداء العالي المتميز ويشجعونه وذلك بتقديم التغذية الراجعة التي تركز على ما يقوم به المرؤوسون بشكل صحيح، وتساعد المرؤوسين بشكل مباشر على تحقيق المهام بكفاءة، كما تساعدهم في الوقت ذاته على أن يصبحوا أكثر منافسة ونجاحا وثقة بالنفس. </a:t>
            </a:r>
            <a:endParaRPr lang="en-US" sz="2400" dirty="0"/>
          </a:p>
          <a:p>
            <a:pPr marL="457200" indent="-457200" algn="just" rtl="1">
              <a:buFont typeface="+mj-lt"/>
              <a:buAutoNum type="arabicPeriod"/>
            </a:pPr>
            <a:r>
              <a:rPr lang="ar-SA" sz="2400" dirty="0"/>
              <a:t> المناخ التنظيمي: إذ عندما يتفاعل القادة مع المرؤوسين تكون لهم توقعات عالية، ويستخدمون سلوكا لفظيا وغير لفظي، يؤدي إلى بناء مناخ يتميز بالدفء والصداقة والقبول فيستخدمون على سبيل المثال - نبرات صوت محببة، ونظرات وابتسامات وإيماءات مريحة</a:t>
            </a:r>
            <a:r>
              <a:rPr lang="en-US" sz="2400" dirty="0"/>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7937C926-E2B9-4882-ADD0-1F736013ECAF}"/>
              </a:ext>
            </a:extLst>
          </p:cNvPr>
          <p:cNvSpPr/>
          <p:nvPr/>
        </p:nvSpPr>
        <p:spPr>
          <a:xfrm>
            <a:off x="3995904" y="419449"/>
            <a:ext cx="4200189" cy="461665"/>
          </a:xfrm>
          <a:prstGeom prst="rect">
            <a:avLst/>
          </a:prstGeom>
        </p:spPr>
        <p:txBody>
          <a:bodyPr wrap="none">
            <a:spAutoFit/>
          </a:bodyPr>
          <a:lstStyle/>
          <a:p>
            <a:pPr lvl="0" algn="just" rtl="1"/>
            <a:r>
              <a:rPr lang="ar-SA" sz="2400" b="1" dirty="0">
                <a:solidFill>
                  <a:schemeClr val="bg1"/>
                </a:solidFill>
              </a:rPr>
              <a:t> أثر القيادة التحويلية في العملية التربوية</a:t>
            </a:r>
            <a:endParaRPr lang="en-US" sz="2400" b="1" dirty="0">
              <a:solidFill>
                <a:schemeClr val="bg1"/>
              </a:solidFill>
            </a:endParaRPr>
          </a:p>
        </p:txBody>
      </p:sp>
    </p:spTree>
    <p:extLst>
      <p:ext uri="{BB962C8B-B14F-4D97-AF65-F5344CB8AC3E}">
        <p14:creationId xmlns:p14="http://schemas.microsoft.com/office/powerpoint/2010/main" val="5613415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83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55878" y="1391453"/>
            <a:ext cx="9871657" cy="4154984"/>
          </a:xfrm>
          <a:prstGeom prst="rect">
            <a:avLst/>
          </a:prstGeom>
          <a:noFill/>
        </p:spPr>
        <p:txBody>
          <a:bodyPr wrap="square" rtlCol="0">
            <a:spAutoFit/>
          </a:bodyPr>
          <a:lstStyle/>
          <a:p>
            <a:pPr algn="ctr" rtl="1"/>
            <a:r>
              <a:rPr lang="ar-SA" sz="2400" b="1" dirty="0"/>
              <a:t>الأساليب التي يستخدمها القادة التربويون التحويليون</a:t>
            </a:r>
            <a:endParaRPr lang="en-US" sz="2400" b="1" dirty="0"/>
          </a:p>
          <a:p>
            <a:pPr algn="just" rtl="1"/>
            <a:r>
              <a:rPr lang="ar-SA" sz="2400" dirty="0"/>
              <a:t>إن تحقيق التأثير المطلوب للقادة التربويين التحويليين في مرؤوسيهم، يتطلب امتلاكهم لبعض المهارات القيادية الضرورية، ومنها: </a:t>
            </a:r>
            <a:endParaRPr lang="en-US" sz="2400" dirty="0"/>
          </a:p>
          <a:p>
            <a:pPr marL="457200" indent="-457200" algn="just" rtl="1">
              <a:buFont typeface="+mj-lt"/>
              <a:buAutoNum type="arabicPeriod"/>
            </a:pPr>
            <a:r>
              <a:rPr lang="ar-SA" sz="2400" dirty="0"/>
              <a:t>القدرة على بناء مجموعة من الأهداف الواقعية، مثيرة للتحدي، وقابلة للتنفيذ .</a:t>
            </a:r>
            <a:endParaRPr lang="en-US" sz="2400" dirty="0"/>
          </a:p>
          <a:p>
            <a:pPr marL="457200" indent="-457200" algn="just" rtl="1">
              <a:buFont typeface="+mj-lt"/>
              <a:buAutoNum type="arabicPeriod"/>
            </a:pPr>
            <a:r>
              <a:rPr lang="ar-JO" sz="2400" dirty="0"/>
              <a:t>إ</a:t>
            </a:r>
            <a:r>
              <a:rPr lang="ar-SA" sz="2400" dirty="0"/>
              <a:t>ذا أردت أن تطالع اطلب المستطاع النظرة الإيجابية لقدرات المرؤوسين، وافتراض أنهم أشخاص ناجحون.</a:t>
            </a:r>
            <a:endParaRPr lang="en-US" sz="2400" dirty="0"/>
          </a:p>
          <a:p>
            <a:pPr marL="457200" indent="-457200" algn="just" rtl="1">
              <a:buFont typeface="+mj-lt"/>
              <a:buAutoNum type="arabicPeriod"/>
            </a:pPr>
            <a:r>
              <a:rPr lang="ar-SA" sz="2400" dirty="0"/>
              <a:t> التمسك بالتميز والإبداع لما يقوم به المرؤوسون. </a:t>
            </a:r>
            <a:endParaRPr lang="en-US" sz="2400" dirty="0"/>
          </a:p>
          <a:p>
            <a:pPr marL="457200" indent="-457200" algn="just" rtl="1">
              <a:buFont typeface="+mj-lt"/>
              <a:buAutoNum type="arabicPeriod"/>
            </a:pPr>
            <a:r>
              <a:rPr lang="ar-SA" sz="2400" dirty="0"/>
              <a:t>القدرة على تطوير القدرات الكامنة لدى المرؤوسين، ومن ثم تقديم القدر المناسب من التوجيه والدعم لهم كي يستخدموا قدراتهم ويحققوا النجاح المتوقع منهم. </a:t>
            </a:r>
            <a:endParaRPr lang="en-US" sz="2400" dirty="0"/>
          </a:p>
          <a:p>
            <a:pPr marL="457200" indent="-457200" algn="just" rtl="1">
              <a:buFont typeface="+mj-lt"/>
              <a:buAutoNum type="arabicPeriod"/>
            </a:pPr>
            <a:r>
              <a:rPr lang="ar-SA" sz="2400" dirty="0"/>
              <a:t>التركيز على الجوانب الإنسانية، فضلا عن الجوانب الإجرائية والمفاهيمية والتكنولوجية للعمل، انطلاقا من أن الجانب الإنساني هو الذي يؤدي إلى التطوير.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975761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83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91295" y="1391453"/>
            <a:ext cx="9871657" cy="4093428"/>
          </a:xfrm>
          <a:prstGeom prst="rect">
            <a:avLst/>
          </a:prstGeom>
          <a:noFill/>
        </p:spPr>
        <p:txBody>
          <a:bodyPr wrap="square" rtlCol="0">
            <a:spAutoFit/>
          </a:bodyPr>
          <a:lstStyle/>
          <a:p>
            <a:pPr algn="just" rtl="1"/>
            <a:r>
              <a:rPr lang="ar-SA" sz="2000" dirty="0"/>
              <a:t>وعلى صعيد الادارة المدرسية، هناك مجموعة من الأساليب التي يستخدمها القادة التحويليون في مدارسهم، ومنها: </a:t>
            </a:r>
            <a:endParaRPr lang="en-US" sz="2000" dirty="0"/>
          </a:p>
          <a:p>
            <a:pPr marL="457200" indent="-457200" algn="just" rtl="1">
              <a:buFont typeface="+mj-lt"/>
              <a:buAutoNum type="arabicPeriod"/>
            </a:pPr>
            <a:r>
              <a:rPr lang="ar-SA" sz="2000" dirty="0"/>
              <a:t>زيارة كل صف يوميا، وتشجيع ثقافة تبادل الزيارات الصفية بين المعلمين. </a:t>
            </a:r>
            <a:endParaRPr lang="en-US" sz="2000" dirty="0"/>
          </a:p>
          <a:p>
            <a:pPr marL="457200" indent="-457200" algn="just" rtl="1">
              <a:buFont typeface="+mj-lt"/>
              <a:buAutoNum type="arabicPeriod"/>
            </a:pPr>
            <a:r>
              <a:rPr lang="ar-SA" sz="2000" dirty="0"/>
              <a:t> مشاركة كل أعضاء فريق العمل بالمدرسة في تداول الأهداف والأفكار والمعتقدات والتصورات في بداية كل عام دراسي. </a:t>
            </a:r>
            <a:endParaRPr lang="en-US" sz="2000" dirty="0"/>
          </a:p>
          <a:p>
            <a:pPr marL="457200" indent="-457200" algn="just" rtl="1">
              <a:buFont typeface="+mj-lt"/>
              <a:buAutoNum type="arabicPeriod"/>
            </a:pPr>
            <a:r>
              <a:rPr lang="ar-SA" sz="2000" dirty="0"/>
              <a:t> مساعدة المعلمين على العمل بشكل ذكي بالبحث عن تفسيرات مختلفة، وفحص الافتراضات، ووضع المشكلات الفردية في منظور أوسع للمدرسة ككل، وتجنب الالتزام بالحلول المقدمة مسبقا، أو الحفاظ على عمل الجماعة، وعدم فرض المدير التصوره الخاص. </a:t>
            </a:r>
            <a:endParaRPr lang="en-US" sz="2000" dirty="0"/>
          </a:p>
          <a:p>
            <a:pPr marL="457200" indent="-457200" algn="just" rtl="1">
              <a:buFont typeface="+mj-lt"/>
              <a:buAutoNum type="arabicPeriod"/>
            </a:pPr>
            <a:r>
              <a:rPr lang="ar-SA" sz="2000" dirty="0"/>
              <a:t>استخدام فرق بحثية إجرائية، وفرص لتحسين المدرسة وتطويرها، كطريقة لمشاركة السلطة، وإعطاء كل فرد مسؤوليات وشمول فريق العمل في وظائف أكثر مس</a:t>
            </a:r>
            <a:r>
              <a:rPr lang="ar-JO" sz="2000" dirty="0"/>
              <a:t>ؤ</a:t>
            </a:r>
            <a:r>
              <a:rPr lang="ar-SA" sz="2000" dirty="0"/>
              <a:t>ولية. </a:t>
            </a:r>
            <a:endParaRPr lang="en-US" sz="2000" dirty="0"/>
          </a:p>
          <a:p>
            <a:pPr marL="457200" indent="-457200" algn="just" rtl="1">
              <a:buFont typeface="+mj-lt"/>
              <a:buAutoNum type="arabicPeriod"/>
            </a:pPr>
            <a:r>
              <a:rPr lang="ar-SA" sz="2000" dirty="0"/>
              <a:t>تحديد الأشياء الجيدة، والتعرف إلى أداء فريق العمل، وأداء الطلاب الذين يسهمون في تحسين المدرسة. </a:t>
            </a:r>
            <a:endParaRPr lang="en-US" sz="2000" dirty="0"/>
          </a:p>
          <a:p>
            <a:pPr marL="457200" indent="-457200" algn="just" rtl="1">
              <a:buFont typeface="+mj-lt"/>
              <a:buAutoNum type="arabicPeriod"/>
            </a:pPr>
            <a:r>
              <a:rPr lang="ar-SA" sz="2000" dirty="0"/>
              <a:t>القيام بمسح لرغبات أعضاء فريق العمل واحتياجاتهم، وتقبل اتجاهات المعلمين، واستخدام الاتصال النشط والإيجابي والعناية بالآخرين. </a:t>
            </a:r>
            <a:endParaRPr lang="en-US" sz="2000" dirty="0"/>
          </a:p>
          <a:p>
            <a:pPr marL="457200" indent="-457200" algn="just" rtl="1">
              <a:buFont typeface="+mj-lt"/>
              <a:buAutoNum type="arabicPeriod"/>
            </a:pPr>
            <a:r>
              <a:rPr lang="ar-SA" sz="2000" dirty="0"/>
              <a:t> السماح للمعلمين بتجريب الأفكار الجديدة، ومناقشة الأبحاث معهم وطرح الأسئلة للتفكير فيها.</a:t>
            </a:r>
            <a:endParaRPr lang="en-US" sz="20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B4DD0303-F336-4A90-99FE-7DE7A8F2D5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9443" y="5581086"/>
            <a:ext cx="6343650" cy="800429"/>
          </a:xfrm>
          <a:prstGeom prst="rect">
            <a:avLst/>
          </a:prstGeom>
        </p:spPr>
      </p:pic>
    </p:spTree>
    <p:extLst>
      <p:ext uri="{BB962C8B-B14F-4D97-AF65-F5344CB8AC3E}">
        <p14:creationId xmlns:p14="http://schemas.microsoft.com/office/powerpoint/2010/main" val="8041911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28625" y="1269848"/>
            <a:ext cx="11452200" cy="5454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8800" y="1507119"/>
            <a:ext cx="10991850" cy="4893647"/>
          </a:xfrm>
          <a:prstGeom prst="rect">
            <a:avLst/>
          </a:prstGeom>
          <a:noFill/>
        </p:spPr>
        <p:txBody>
          <a:bodyPr wrap="square" rtlCol="0">
            <a:spAutoFit/>
          </a:bodyPr>
          <a:lstStyle/>
          <a:p>
            <a:pPr algn="just" rtl="1"/>
            <a:r>
              <a:rPr lang="ar-SA" sz="2400" dirty="0"/>
              <a:t>تأسيسا على ما سبق يتضح لنا ان هناك بعض من مواطن القوة والصفات والمميزات الإيجابية، التي تمتاز بها القيادة التربوية (ومنها المدرسية) التحويليية، وتشمل: </a:t>
            </a:r>
            <a:endParaRPr lang="en-US" sz="2400" dirty="0"/>
          </a:p>
          <a:p>
            <a:pPr marL="457200" indent="-457200" algn="r" rtl="1">
              <a:buFont typeface="+mj-lt"/>
              <a:buAutoNum type="arabicPeriod"/>
            </a:pPr>
            <a:r>
              <a:rPr lang="ar-SA" sz="2400" dirty="0"/>
              <a:t>تهتم ببناء رؤية واضحة للمدرسة. </a:t>
            </a:r>
            <a:endParaRPr lang="en-US" sz="2400" dirty="0"/>
          </a:p>
          <a:p>
            <a:pPr marL="457200" indent="-457200" algn="r" rtl="1">
              <a:buFont typeface="+mj-lt"/>
              <a:buAutoNum type="arabicPeriod"/>
            </a:pPr>
            <a:r>
              <a:rPr lang="ar-SA" sz="2400" dirty="0"/>
              <a:t>تؤكد على وضع أو صياغة أهداف المدرسة، والسعي لتحقيقها. </a:t>
            </a:r>
            <a:endParaRPr lang="en-US" sz="2400" dirty="0"/>
          </a:p>
          <a:p>
            <a:pPr marL="457200" indent="-457200" algn="r" rtl="1">
              <a:buFont typeface="+mj-lt"/>
              <a:buAutoNum type="arabicPeriod"/>
            </a:pPr>
            <a:r>
              <a:rPr lang="ar-SA" sz="2400" dirty="0"/>
              <a:t>تهتم ببناء ثقافة مؤسسية مشتركة تعنى بالقيم التنظيمية. </a:t>
            </a:r>
            <a:endParaRPr lang="en-US" sz="2400" dirty="0"/>
          </a:p>
          <a:p>
            <a:pPr marL="457200" indent="-457200" algn="r" rtl="1">
              <a:buFont typeface="+mj-lt"/>
              <a:buAutoNum type="arabicPeriod"/>
            </a:pPr>
            <a:r>
              <a:rPr lang="ar-SA" sz="2400" dirty="0"/>
              <a:t>تهتم بتقديم الاستثارة العقلية والدعم الفردي للعاملين</a:t>
            </a:r>
            <a:r>
              <a:rPr lang="en-US" sz="2400" dirty="0"/>
              <a:t>.</a:t>
            </a:r>
            <a:br>
              <a:rPr lang="en-US" sz="2400" dirty="0"/>
            </a:br>
            <a:r>
              <a:rPr lang="ar-SA" sz="2400" dirty="0"/>
              <a:t>تساعد على هيكلة ،التغيير ومأسسته، وترسيخه في ثقافة المدرسة. </a:t>
            </a:r>
            <a:endParaRPr lang="en-US" sz="2400" dirty="0"/>
          </a:p>
          <a:p>
            <a:pPr marL="457200" indent="-457200" algn="r" rtl="1">
              <a:buFont typeface="+mj-lt"/>
              <a:buAutoNum type="arabicPeriod"/>
            </a:pPr>
            <a:r>
              <a:rPr lang="ar-SA" sz="2400" dirty="0"/>
              <a:t>تعنى بالتركيز على توقعات عالية من الأداء من جميع أطراف العملية التربوية. </a:t>
            </a:r>
            <a:endParaRPr lang="en-US" sz="2400" dirty="0"/>
          </a:p>
          <a:p>
            <a:pPr marL="457200" indent="-457200" algn="r" rtl="1">
              <a:buFont typeface="+mj-lt"/>
              <a:buAutoNum type="arabicPeriod"/>
            </a:pPr>
            <a:r>
              <a:rPr lang="ar-SA" sz="2400" dirty="0"/>
              <a:t>تعنى بتطوير أحوال ملائمة لتدعيم المشاركة في قرارات المدرسة. </a:t>
            </a:r>
            <a:endParaRPr lang="en-US" sz="2400" dirty="0"/>
          </a:p>
          <a:p>
            <a:pPr marL="457200" indent="-457200" algn="r" rtl="1">
              <a:buFont typeface="+mj-lt"/>
              <a:buAutoNum type="arabicPeriod"/>
            </a:pPr>
            <a:r>
              <a:rPr lang="ar-SA" sz="2400" dirty="0"/>
              <a:t>تعزز أساليب حل المشكلات جماعيا وفق منهجية عامة. </a:t>
            </a:r>
            <a:endParaRPr lang="en-US" sz="2400" dirty="0"/>
          </a:p>
          <a:p>
            <a:pPr marL="457200" indent="-457200" algn="r" rtl="1">
              <a:buFont typeface="+mj-lt"/>
              <a:buAutoNum type="arabicPeriod"/>
            </a:pPr>
            <a:r>
              <a:rPr lang="ar-SA" sz="2400" dirty="0"/>
              <a:t>تسهل نشر السلطة والمعلومات بصورة واسعة في أنحاء المنظمة. </a:t>
            </a:r>
            <a:endParaRPr lang="en-US" sz="2400" dirty="0"/>
          </a:p>
          <a:p>
            <a:pPr marL="457200" indent="-457200" algn="r" rtl="1">
              <a:buFont typeface="+mj-lt"/>
              <a:buAutoNum type="arabicPeriod"/>
            </a:pPr>
            <a:r>
              <a:rPr lang="ar-SA" sz="2400" dirty="0"/>
              <a:t>توفر فرص العناية بتطوير النوعية والجودة للخدمات التربوية المقدمة للطالب بوصفه محور العملية التعلمية – التعليمية.</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836204"/>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C72CD033-AB6D-4DAE-B955-5F2050FFF9CA}"/>
              </a:ext>
            </a:extLst>
          </p:cNvPr>
          <p:cNvSpPr/>
          <p:nvPr/>
        </p:nvSpPr>
        <p:spPr>
          <a:xfrm>
            <a:off x="1619250" y="503161"/>
            <a:ext cx="7277100" cy="461665"/>
          </a:xfrm>
          <a:prstGeom prst="rect">
            <a:avLst/>
          </a:prstGeom>
        </p:spPr>
        <p:txBody>
          <a:bodyPr wrap="square">
            <a:spAutoFit/>
          </a:bodyPr>
          <a:lstStyle/>
          <a:p>
            <a:pPr lvl="0" algn="ctr" rtl="1"/>
            <a:r>
              <a:rPr lang="ar-SA" sz="2400" b="1" dirty="0">
                <a:solidFill>
                  <a:schemeClr val="bg1"/>
                </a:solidFill>
              </a:rPr>
              <a:t>مواطن القوة ومواطن الضعف في نظرية القيادة التربوية التحويلية </a:t>
            </a:r>
            <a:endParaRPr lang="en-US" sz="2400" b="1" dirty="0">
              <a:solidFill>
                <a:schemeClr val="bg1"/>
              </a:solidFill>
            </a:endParaRPr>
          </a:p>
        </p:txBody>
      </p:sp>
    </p:spTree>
    <p:extLst>
      <p:ext uri="{BB962C8B-B14F-4D97-AF65-F5344CB8AC3E}">
        <p14:creationId xmlns:p14="http://schemas.microsoft.com/office/powerpoint/2010/main" val="13848992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28649" y="1269848"/>
            <a:ext cx="11096625" cy="2732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7725" y="1507119"/>
            <a:ext cx="10496550" cy="1815882"/>
          </a:xfrm>
          <a:prstGeom prst="rect">
            <a:avLst/>
          </a:prstGeom>
          <a:noFill/>
        </p:spPr>
        <p:txBody>
          <a:bodyPr wrap="square" rtlCol="0">
            <a:spAutoFit/>
          </a:bodyPr>
          <a:lstStyle/>
          <a:p>
            <a:pPr algn="just" rtl="1"/>
            <a:r>
              <a:rPr lang="ar-SA" sz="2800" b="1" dirty="0"/>
              <a:t>هذا النمط القيادي التحويلي يعتريه بعض مواطن الضعف والسلبيات، ومنها: </a:t>
            </a:r>
            <a:endParaRPr lang="en-US" sz="2800" b="1" dirty="0"/>
          </a:p>
          <a:p>
            <a:pPr marL="457200" indent="-457200" algn="just" rtl="1">
              <a:buFont typeface="+mj-lt"/>
              <a:buAutoNum type="arabicPeriod"/>
            </a:pPr>
            <a:r>
              <a:rPr lang="ar-SA" sz="2800" dirty="0"/>
              <a:t>إن بعض المرؤوسين قد يستغلون اللطف واللين من قبل القائد للتقاعس عن القيام بواجباتهم على اكمل وجه. </a:t>
            </a:r>
          </a:p>
          <a:p>
            <a:pPr marL="457200" indent="-457200" algn="just" rtl="1">
              <a:buFont typeface="+mj-lt"/>
              <a:buAutoNum type="arabicPeriod"/>
            </a:pPr>
            <a:r>
              <a:rPr lang="ar-SA" sz="2800" dirty="0"/>
              <a:t>إن هذه القيادة قائمة على الرؤى والأحلام اكثر من الواقع العملي للمنظمات</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B041DAA-4CAF-479E-A1F9-52C4598D59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8661" y="4002158"/>
            <a:ext cx="3534436" cy="2143125"/>
          </a:xfrm>
          <a:prstGeom prst="rect">
            <a:avLst/>
          </a:prstGeom>
        </p:spPr>
      </p:pic>
    </p:spTree>
    <p:extLst>
      <p:ext uri="{BB962C8B-B14F-4D97-AF65-F5344CB8AC3E}">
        <p14:creationId xmlns:p14="http://schemas.microsoft.com/office/powerpoint/2010/main" val="33381381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328048" y="1269848"/>
            <a:ext cx="7359126" cy="5085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43425" y="1546313"/>
            <a:ext cx="6972300" cy="4893647"/>
          </a:xfrm>
          <a:prstGeom prst="rect">
            <a:avLst/>
          </a:prstGeom>
          <a:noFill/>
        </p:spPr>
        <p:txBody>
          <a:bodyPr wrap="square" rtlCol="0">
            <a:spAutoFit/>
          </a:bodyPr>
          <a:lstStyle/>
          <a:p>
            <a:pPr algn="just" rtl="1"/>
            <a:r>
              <a:rPr lang="ar-SA" sz="2400" dirty="0"/>
              <a:t>ظهرت كتب كثيرة في الإدارة تؤكد على البعد الإنساني والجانب الاجتماعي في العملية الإدارية ومدى مساهمة هذا الجانب في نجاح المؤسسات في تحقيق أهدافها بالشكل المطلوب. ومن هذه الكتب القيادة المرحة، والإدارة بالضحك والعلاقات الإنسانية والإدارة بالحب وربما كان كتاب الإدارة بالحب كيف تفوز المنظمات بالحنان والقيادة بالفطرة لمؤلفته كاثلين سانفورد </a:t>
            </a:r>
            <a:r>
              <a:rPr lang="en-US" sz="2400" dirty="0"/>
              <a:t>Kathleen Sanford</a:t>
            </a:r>
            <a:r>
              <a:rPr lang="ar-SA" sz="2400" dirty="0"/>
              <a:t> من أكثر المؤلفات التي لاقت قبولا عند القادة والتابعين على حد سواء. </a:t>
            </a:r>
            <a:endParaRPr lang="en-US" sz="2400" dirty="0"/>
          </a:p>
          <a:p>
            <a:pPr algn="just" rtl="1"/>
            <a:r>
              <a:rPr lang="ar-SA" sz="2400" dirty="0"/>
              <a:t>وتعتقد سانفورد أن فشل النظريات الإدارية وتطبيقاتها لا يعود أساساً إلى فشل مناهجها وعدم مصداقيتها أو إلى أخطاء جوهرية كامنة فيها، بل يعود إلى افتقاد الإدارة للحب، وافتقار القيادة للفطرة والحنان. ذلك أن الحب هو سحر الأمومة، والإدارة بفطرة الأمومة تخضع لنفس السحر، فالحب هو الأداة الرئيسية والعصا السحرية لهذه الفلسفة الإدارية، وهو المسؤول عن نجاح المنظمات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1F672EC-07CF-4A14-B404-8CD315C29F3D}"/>
              </a:ext>
            </a:extLst>
          </p:cNvPr>
          <p:cNvSpPr/>
          <p:nvPr/>
        </p:nvSpPr>
        <p:spPr>
          <a:xfrm>
            <a:off x="3579043" y="405010"/>
            <a:ext cx="4348113" cy="461665"/>
          </a:xfrm>
          <a:prstGeom prst="rect">
            <a:avLst/>
          </a:prstGeom>
        </p:spPr>
        <p:txBody>
          <a:bodyPr wrap="none">
            <a:spAutoFit/>
          </a:bodyPr>
          <a:lstStyle/>
          <a:p>
            <a:pPr lvl="0" algn="ctr" rtl="1"/>
            <a:r>
              <a:rPr lang="ar-SA" sz="2400" b="1" dirty="0">
                <a:solidFill>
                  <a:schemeClr val="bg1"/>
                </a:solidFill>
              </a:rPr>
              <a:t>نظرية القيادة بالحب </a:t>
            </a:r>
            <a:r>
              <a:rPr lang="en-US" sz="2400" b="1" dirty="0">
                <a:solidFill>
                  <a:schemeClr val="bg1"/>
                </a:solidFill>
              </a:rPr>
              <a:t>Love Leadership </a:t>
            </a:r>
          </a:p>
        </p:txBody>
      </p:sp>
      <p:pic>
        <p:nvPicPr>
          <p:cNvPr id="7" name="Picture 6">
            <a:extLst>
              <a:ext uri="{FF2B5EF4-FFF2-40B4-BE49-F238E27FC236}">
                <a16:creationId xmlns:a16="http://schemas.microsoft.com/office/drawing/2014/main" id="{B33D91BF-4DBF-4C96-8054-5662583FAF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4826" y="1901273"/>
            <a:ext cx="3543300" cy="3822348"/>
          </a:xfrm>
          <a:prstGeom prst="rect">
            <a:avLst/>
          </a:prstGeom>
        </p:spPr>
      </p:pic>
    </p:spTree>
    <p:extLst>
      <p:ext uri="{BB962C8B-B14F-4D97-AF65-F5344CB8AC3E}">
        <p14:creationId xmlns:p14="http://schemas.microsoft.com/office/powerpoint/2010/main" val="35290843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14350" y="1516417"/>
            <a:ext cx="11144250" cy="48098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38200" y="1659186"/>
            <a:ext cx="10410825" cy="4154984"/>
          </a:xfrm>
          <a:prstGeom prst="rect">
            <a:avLst/>
          </a:prstGeom>
          <a:noFill/>
        </p:spPr>
        <p:txBody>
          <a:bodyPr wrap="square" rtlCol="0">
            <a:spAutoFit/>
          </a:bodyPr>
          <a:lstStyle/>
          <a:p>
            <a:pPr algn="just" rtl="1"/>
            <a:r>
              <a:rPr lang="ar-SA" sz="2400" dirty="0"/>
              <a:t>إن القيادة بالحب </a:t>
            </a:r>
            <a:r>
              <a:rPr lang="en-US" sz="2400" dirty="0"/>
              <a:t>Leading with Love</a:t>
            </a:r>
            <a:r>
              <a:rPr lang="ar-SA" sz="2400" dirty="0"/>
              <a:t> تشبه الأمومة </a:t>
            </a:r>
            <a:r>
              <a:rPr lang="en-US" sz="2400" dirty="0"/>
              <a:t>Maternity</a:t>
            </a:r>
            <a:r>
              <a:rPr lang="ar-SA" sz="2400" dirty="0"/>
              <a:t>، لأنها لا تخلو من المرارة والألم. ولكن نبل الرسالة وعظمة النتائج تدفعان الأم إلى المزيد من التضحية وإنكار الذات. فمن غير الأم يكرر الحمل مرات ومرات رغم فشله أحياناً ورغم مخاض الولادة وعناءها دون يأس أو كلل. ورغم أن الأم تفيض بالدفء والعاطفة، إلا أن فطرة الأمومة تمتلئ بالحكمة والعدل والمساواة. فهي تقيم توازناً دقيقاً بين العقل والعاطفة لأن هذا التوازن هو السبيل الوحيد لترشيد القرارات والأم لا تبخل على أبنائها بالمعرفة، والتعليم المستمر، وهي أكثر استعداداً من الأب للاعتراف بأخطائها، وإدراك نقاط ضعفها. ويؤدي هذا السلوك إلى تطوير الذات وتفويض السلطات، وتكوين فرق العمل، وإعداد قيادات الصف الثاني. </a:t>
            </a:r>
            <a:endParaRPr lang="en-US" sz="2400" dirty="0"/>
          </a:p>
          <a:p>
            <a:pPr algn="just" rtl="1"/>
            <a:r>
              <a:rPr lang="ar-SA" sz="2400" dirty="0"/>
              <a:t>كما أن عطاء الأمومة لا ينتظر مقابلا ، فكل ما تريد الأم هو إعداد أولادها لدور مستقبلي ناجح حتى وإن فاتهم تقدير دورها ، فحب الأم غير مشروط وعطاؤها غير محدود ، ولهذا يعد ضعف الأمومة قوة فالحب الذي يملأ قلب الأم، والرعاية التي لا تمل من تقديمها لأبنائها، والعطاء الذي فحب توفره لهم بلا حدود ما هي إلا قوة متدفقة تصل إلى حد التضحية.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57412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61950" y="1212844"/>
            <a:ext cx="11384535" cy="5187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34492" y="1359981"/>
            <a:ext cx="10839450" cy="4893647"/>
          </a:xfrm>
          <a:prstGeom prst="rect">
            <a:avLst/>
          </a:prstGeom>
          <a:noFill/>
        </p:spPr>
        <p:txBody>
          <a:bodyPr wrap="square" rtlCol="0">
            <a:spAutoFit/>
          </a:bodyPr>
          <a:lstStyle/>
          <a:p>
            <a:pPr algn="just" rtl="1"/>
            <a:r>
              <a:rPr lang="ar-SA" sz="2400" dirty="0"/>
              <a:t>إن القيادة بالحب والإدارة بفطرة الأمومة وجهان لعملة واحدة. وهذه القيادة تخضع لشروط محددة. إذ لا يمكن للمنظمة أن تكون قادرة على التأقلم مع التغيير، إلا إذا كانت قادرة على الاستقرار لكن هذه القدرة ليست مسؤولية القيادة وحدها، ولكنها مسؤولية مشتركة وتضامنية تحفظها قوى المودة والحب بين الجميع. وتأسيسا على هذا تركز القيادة بالحب على دور العاملين ورفع مستوى مشاركتهم في التخطيط والتنفيذ والرقابة واتخاذ القرارات. وتركز القيادة بالحب؛ أو الإدارة بفطرة الأمومة، على البعد الاجتماعي والقيم الثقافية للمؤسسات، وأهميتها في صيانة رأس المال الاجتماعي. ولا يمكن المحافظة على رأس المال الاجتماعي دون الارتقاء بالذكاء العاطفي للعاملين وتدريبهم على إدارة عواطفهم، وحثهم على التعبير عنها في أماكن العمل. فمن المستحيل أن يترك الإنسان منظومة عواطفه في منزله قبل الذهاب إلى عمله كل صباح، كما لا يعقل أن يعطل الإنسان إحساسه بعواطفه ومشاعره في أوقات العمل الرسمية. ويجد المدقق في تطور الفكر الإداري أنه استهدف عن قصد أو غير قصد، بشكل مباشر أو بشكل غير مباشر، فك بعض الثغرات التي مزقت النسيج الاجتماعي للمنظمات. ومن هنا يتبين لنا انه عندما دخلت العواطف عالم الأعمال اكتمل المعمار الإنساني للمنظمات، فأصبحت كيانات حية تنمو وتمتد وتقوى وتشيخ وتموت أيضاً. ذلك أن الإدارة الحنونة تمثل مدخلاً مهما للعودة بالمنظمات إلى تكاملها وتوازنها ومرونتها في ظل دستور الأمومة والفطرة و المبادئ و الأخلاق.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732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3"/>
            <a:ext cx="11075831" cy="5041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9701" y="1359380"/>
            <a:ext cx="10914844" cy="4893647"/>
          </a:xfrm>
          <a:prstGeom prst="rect">
            <a:avLst/>
          </a:prstGeom>
          <a:noFill/>
        </p:spPr>
        <p:txBody>
          <a:bodyPr wrap="square" rtlCol="0">
            <a:spAutoFit/>
          </a:bodyPr>
          <a:lstStyle/>
          <a:p>
            <a:pPr algn="r" rtl="1"/>
            <a:r>
              <a:rPr lang="ar-SA" sz="2400" dirty="0"/>
              <a:t>تمتاز القيادة بالحب بما يلي:</a:t>
            </a:r>
            <a:endParaRPr lang="en-US" sz="2400" dirty="0"/>
          </a:p>
          <a:p>
            <a:pPr marL="457200" indent="-457200" algn="r" rtl="1">
              <a:buFont typeface="+mj-lt"/>
              <a:buAutoNum type="arabicPeriod"/>
            </a:pPr>
            <a:r>
              <a:rPr lang="ar-SA" sz="2400" dirty="0"/>
              <a:t>الأمومة تعن</a:t>
            </a:r>
            <a:r>
              <a:rPr lang="ar-JO" sz="2400" dirty="0"/>
              <a:t>ي</a:t>
            </a:r>
            <a:r>
              <a:rPr lang="ar-SA" sz="2400" dirty="0"/>
              <a:t> بعد النظر </a:t>
            </a:r>
            <a:r>
              <a:rPr lang="ar-JO" sz="2400" dirty="0"/>
              <a:t>ل</a:t>
            </a:r>
            <a:r>
              <a:rPr lang="ar-SA" sz="2400" dirty="0"/>
              <a:t>لرؤية والعمل لمستقبل أفضل دون تركيز على (الأنا) أو (الذات) ودون غايات مادية. </a:t>
            </a:r>
            <a:endParaRPr lang="en-US" sz="2400" dirty="0"/>
          </a:p>
          <a:p>
            <a:pPr marL="457200" indent="-457200" algn="r" rtl="1">
              <a:buFont typeface="+mj-lt"/>
              <a:buAutoNum type="arabicPeriod"/>
            </a:pPr>
            <a:r>
              <a:rPr lang="ar-SA" sz="2400" dirty="0"/>
              <a:t> الأمومة تقدر أن العلاقة مع العاملين تتغير مع الوقت. </a:t>
            </a:r>
            <a:endParaRPr lang="en-US" sz="2400" dirty="0"/>
          </a:p>
          <a:p>
            <a:pPr marL="457200" indent="-457200" algn="r" rtl="1">
              <a:buFont typeface="+mj-lt"/>
              <a:buAutoNum type="arabicPeriod"/>
            </a:pPr>
            <a:r>
              <a:rPr lang="ar-SA" sz="2400" dirty="0"/>
              <a:t> الأمومة تقدر أن الناس مختلفون ، ويحتاج كل إنسان إلى طريقة خاصة للتعامل معه. </a:t>
            </a:r>
            <a:endParaRPr lang="en-US" sz="2400" dirty="0"/>
          </a:p>
          <a:p>
            <a:pPr marL="457200" indent="-457200" algn="r" rtl="1">
              <a:buFont typeface="+mj-lt"/>
              <a:buAutoNum type="arabicPeriod"/>
            </a:pPr>
            <a:r>
              <a:rPr lang="ar-SA" sz="2400" dirty="0"/>
              <a:t> الأمومة تعني إتاحة المعرفة للآخرين، وتقديم القدوة والمثل الأعلى لهم. </a:t>
            </a:r>
            <a:endParaRPr lang="en-US" sz="2400" dirty="0"/>
          </a:p>
          <a:p>
            <a:pPr marL="457200" indent="-457200" algn="r" rtl="1">
              <a:buFont typeface="+mj-lt"/>
              <a:buAutoNum type="arabicPeriod"/>
            </a:pPr>
            <a:r>
              <a:rPr lang="ar-SA" sz="2400" dirty="0"/>
              <a:t>الأمومة تؤكد على الحب والاحترام في كل الأوقات وتحت مختلف الظروف. </a:t>
            </a:r>
            <a:endParaRPr lang="en-US" sz="2400" dirty="0"/>
          </a:p>
          <a:p>
            <a:pPr marL="457200" indent="-457200" algn="r" rtl="1">
              <a:buFont typeface="+mj-lt"/>
              <a:buAutoNum type="arabicPeriod"/>
            </a:pPr>
            <a:r>
              <a:rPr lang="ar-SA" sz="2400" dirty="0"/>
              <a:t>القادة بفطرة الأمومة لا يتنافسون على كسب شعبية أتباعهم، فالأم تحب أبناءها من دون شروط.</a:t>
            </a:r>
            <a:endParaRPr lang="en-US" sz="2400" dirty="0"/>
          </a:p>
          <a:p>
            <a:pPr marL="457200" indent="-457200" algn="r" rtl="1">
              <a:buFont typeface="+mj-lt"/>
              <a:buAutoNum type="arabicPeriod"/>
            </a:pPr>
            <a:r>
              <a:rPr lang="ar-SA" sz="2400" dirty="0"/>
              <a:t> القادة بفطرة الأمومة يدركون نقاط القوة والضعف في أنفسهم وفي العاملين معهم.</a:t>
            </a:r>
            <a:endParaRPr lang="en-US" sz="2400" dirty="0"/>
          </a:p>
          <a:p>
            <a:pPr marL="457200" indent="-457200" algn="r" rtl="1">
              <a:buFont typeface="+mj-lt"/>
              <a:buAutoNum type="arabicPeriod"/>
            </a:pPr>
            <a:r>
              <a:rPr lang="ar-SA" sz="2400" dirty="0"/>
              <a:t> القادة بفطرة الأمومة يؤمنون باستقلالية الآخرين في الوقت المناسب. </a:t>
            </a:r>
            <a:endParaRPr lang="en-US" sz="2400" dirty="0"/>
          </a:p>
          <a:p>
            <a:pPr marL="457200" indent="-457200" algn="r" rtl="1">
              <a:buFont typeface="+mj-lt"/>
              <a:buAutoNum type="arabicPeriod"/>
            </a:pPr>
            <a:r>
              <a:rPr lang="ar-SA" sz="2400" dirty="0"/>
              <a:t>القادة بفطرة الأمومة يسعدهم نجاح الآخرين، حتى وإن تفوقوا عليهم.</a:t>
            </a:r>
            <a:endParaRPr lang="en-US" sz="2400" dirty="0"/>
          </a:p>
          <a:p>
            <a:pPr marL="457200" indent="-457200" algn="r" rtl="1">
              <a:buFont typeface="+mj-lt"/>
              <a:buAutoNum type="arabicPeriod"/>
            </a:pPr>
            <a:r>
              <a:rPr lang="ar-SA" sz="2400" dirty="0"/>
              <a:t>القادة بفطرة الأمومة يفهمون التقاليد ويشاركون في المناسبات. </a:t>
            </a:r>
            <a:endParaRPr lang="en-US" sz="2400" dirty="0"/>
          </a:p>
          <a:p>
            <a:pPr marL="457200" indent="-457200" algn="r" rtl="1">
              <a:buFont typeface="+mj-lt"/>
              <a:buAutoNum type="arabicPeriod"/>
            </a:pPr>
            <a:r>
              <a:rPr lang="ar-SA" sz="2400" dirty="0"/>
              <a:t>القادة بقطرة الأمومة لا يتنازلون عن أدوارهم القيادية</a:t>
            </a:r>
            <a:r>
              <a:rPr lang="ar-JO" sz="2400" dirty="0"/>
              <a:t> أو يهجرونها</a:t>
            </a:r>
            <a:r>
              <a:rPr lang="ar-SA" sz="2400" dirty="0"/>
              <a:t>.</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C0BDBC2A-1130-4A01-B780-A28D5659DFBA}"/>
              </a:ext>
            </a:extLst>
          </p:cNvPr>
          <p:cNvSpPr/>
          <p:nvPr/>
        </p:nvSpPr>
        <p:spPr>
          <a:xfrm>
            <a:off x="4490641" y="431722"/>
            <a:ext cx="2291013" cy="461665"/>
          </a:xfrm>
          <a:prstGeom prst="rect">
            <a:avLst/>
          </a:prstGeom>
        </p:spPr>
        <p:txBody>
          <a:bodyPr wrap="none">
            <a:spAutoFit/>
          </a:bodyPr>
          <a:lstStyle/>
          <a:p>
            <a:pPr algn="r" rtl="1"/>
            <a:r>
              <a:rPr lang="ar-SA" sz="2400" b="1" dirty="0">
                <a:solidFill>
                  <a:schemeClr val="bg1"/>
                </a:solidFill>
              </a:rPr>
              <a:t>مميزات القيادة بالحب</a:t>
            </a:r>
            <a:endParaRPr lang="en-US" sz="2400" dirty="0">
              <a:solidFill>
                <a:schemeClr val="bg1"/>
              </a:solidFill>
            </a:endParaRPr>
          </a:p>
        </p:txBody>
      </p:sp>
    </p:spTree>
    <p:extLst>
      <p:ext uri="{BB962C8B-B14F-4D97-AF65-F5344CB8AC3E}">
        <p14:creationId xmlns:p14="http://schemas.microsoft.com/office/powerpoint/2010/main" val="13092468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2" name="Diagram 1">
            <a:extLst>
              <a:ext uri="{FF2B5EF4-FFF2-40B4-BE49-F238E27FC236}">
                <a16:creationId xmlns:a16="http://schemas.microsoft.com/office/drawing/2014/main" id="{8487EE73-F01B-46E8-A636-78695E793BA9}"/>
              </a:ext>
            </a:extLst>
          </p:cNvPr>
          <p:cNvGraphicFramePr/>
          <p:nvPr>
            <p:extLst>
              <p:ext uri="{D42A27DB-BD31-4B8C-83A1-F6EECF244321}">
                <p14:modId xmlns:p14="http://schemas.microsoft.com/office/powerpoint/2010/main" val="4202565923"/>
              </p:ext>
            </p:extLst>
          </p:nvPr>
        </p:nvGraphicFramePr>
        <p:xfrm>
          <a:off x="898524" y="904875"/>
          <a:ext cx="10474325" cy="52334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775649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3"/>
            <a:ext cx="11075831" cy="4873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7725" y="1387500"/>
            <a:ext cx="10496550" cy="3693319"/>
          </a:xfrm>
          <a:prstGeom prst="rect">
            <a:avLst/>
          </a:prstGeom>
          <a:noFill/>
        </p:spPr>
        <p:txBody>
          <a:bodyPr wrap="square" rtlCol="0">
            <a:spAutoFit/>
          </a:bodyPr>
          <a:lstStyle/>
          <a:p>
            <a:pPr algn="r" rtl="1"/>
            <a:r>
              <a:rPr lang="ar-SA" b="1" dirty="0"/>
              <a:t>حب المنظمة </a:t>
            </a:r>
            <a:r>
              <a:rPr lang="en-US" dirty="0"/>
              <a:t>Love of Organization</a:t>
            </a:r>
            <a:r>
              <a:rPr lang="ar-SA" dirty="0"/>
              <a:t> تعد المنظمة بالنسبة للقائد بمثابة الأسرة والبيت والأم. والقائد يحب هذه المؤسسات أكثر من غيرها. </a:t>
            </a:r>
            <a:endParaRPr lang="en-US" dirty="0"/>
          </a:p>
          <a:p>
            <a:pPr algn="r" rtl="1"/>
            <a:r>
              <a:rPr lang="ar-SA" dirty="0"/>
              <a:t>ومن أهم مظاهر حب القائد لمؤسسته: معرفة رسالة المؤسسة وفهمها، والإيمان بأهدافها وقيمها، وتعليم الآخرين عمق هذه الرسالة. ولا بد أن يشارك العاملون قائدهم هذا الحب حتى يتولد لديهم التزام قوي بأداء رسالة المؤسسة وتحقيق أهدافها على الوجه الأكمل وحب المؤسسة ونجاحها وجهان لعملة واحدة والقائد بالفطرة هو الذي يضبط إيقاع هذا الحب ويترجمه إلى سلوك أخلاقي يرقى بأداء المؤسسة. </a:t>
            </a:r>
            <a:endParaRPr lang="en-US" dirty="0"/>
          </a:p>
          <a:p>
            <a:pPr algn="r" rtl="1"/>
            <a:r>
              <a:rPr lang="ar-SA" dirty="0"/>
              <a:t>وهناك بعض الأسئلة التى يمكن الحكم من خلالها على مدى حب </a:t>
            </a:r>
            <a:r>
              <a:rPr lang="ar-JO" dirty="0"/>
              <a:t>القائد لمؤسسته ومنها:</a:t>
            </a:r>
            <a:endParaRPr lang="en-US" dirty="0"/>
          </a:p>
          <a:p>
            <a:pPr algn="r" rtl="1"/>
            <a:r>
              <a:rPr lang="ar-JO" dirty="0"/>
              <a:t>- هل </a:t>
            </a:r>
            <a:r>
              <a:rPr lang="ar-SA" dirty="0"/>
              <a:t>تؤمن حقاً برسالة منظمتك؟ </a:t>
            </a:r>
            <a:endParaRPr lang="en-US" dirty="0"/>
          </a:p>
          <a:p>
            <a:pPr algn="r" rtl="1"/>
            <a:r>
              <a:rPr lang="ar-SA" dirty="0"/>
              <a:t>- هل تنسجم قيمك مع قيم منظمتك ؟ </a:t>
            </a:r>
            <a:endParaRPr lang="en-US" dirty="0"/>
          </a:p>
          <a:p>
            <a:pPr algn="r" rtl="1"/>
            <a:r>
              <a:rPr lang="ar-SA" dirty="0"/>
              <a:t>- هل يعبر سلوكك عن ولائك لمنظمتك؟ هل ي</a:t>
            </a:r>
            <a:r>
              <a:rPr lang="ar-JO" dirty="0"/>
              <a:t>وجد</a:t>
            </a:r>
            <a:r>
              <a:rPr lang="ar-SA" dirty="0"/>
              <a:t> في داخلك دافع قوي لإنجاحها؟ </a:t>
            </a:r>
            <a:endParaRPr lang="en-US" dirty="0"/>
          </a:p>
          <a:p>
            <a:pPr algn="r" rtl="1"/>
            <a:r>
              <a:rPr lang="ar-SA" dirty="0"/>
              <a:t>- هل تعبر قراراتك عن توازن حبك لمنظمتك وحبك لنفسك؟</a:t>
            </a:r>
            <a:endParaRPr lang="en-US" dirty="0"/>
          </a:p>
          <a:p>
            <a:pPr algn="r" rtl="1"/>
            <a:r>
              <a:rPr lang="ar-SA" dirty="0"/>
              <a:t>- هل توازن بين صالح المنظمة في الحاضر والمستقبل؟ </a:t>
            </a:r>
            <a:endParaRPr lang="en-US" dirty="0"/>
          </a:p>
          <a:p>
            <a:pPr algn="r"/>
            <a:r>
              <a:rPr lang="ar-SA" dirty="0"/>
              <a:t>وهكذا يكون حب المنظمة بالعمل لأجلها، والإخلاص والانتماء لها والولاء لرؤيتها، والإيمان برسالتها والارتقاء بالأداء، والعمل على </a:t>
            </a:r>
            <a:r>
              <a:rPr lang="ar-JO" dirty="0"/>
              <a:t>استقرارها،</a:t>
            </a:r>
            <a:r>
              <a:rPr lang="ar-SA" dirty="0"/>
              <a:t> والاتصال المفتوح، والإنصات، وعلاقة الأخذ والعطاء بين المؤسسة والعاملين، والمشاركة في اتخاذ القرارات، وإسقاط الحواجز المعنوية معهم، والاندماج معهم في السراء والضراء، وإذكاء نزعة التعليم لديهم، وتحقيق الأمن الوظيفي لهم.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413826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3"/>
            <a:ext cx="11075831" cy="5240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6472" y="1240806"/>
            <a:ext cx="10682288" cy="5078313"/>
          </a:xfrm>
          <a:prstGeom prst="rect">
            <a:avLst/>
          </a:prstGeom>
          <a:noFill/>
        </p:spPr>
        <p:txBody>
          <a:bodyPr wrap="square" rtlCol="0">
            <a:spAutoFit/>
          </a:bodyPr>
          <a:lstStyle/>
          <a:p>
            <a:pPr algn="just" rtl="1"/>
            <a:r>
              <a:rPr lang="ar-SA" sz="2000" b="1" dirty="0"/>
              <a:t> حب العاملين </a:t>
            </a:r>
            <a:r>
              <a:rPr lang="en-US" sz="2000" b="1" dirty="0"/>
              <a:t>Love of Employees</a:t>
            </a:r>
            <a:r>
              <a:rPr lang="ar-SA" sz="2000" b="1" dirty="0"/>
              <a:t>: </a:t>
            </a:r>
            <a:r>
              <a:rPr lang="ar-SA" sz="2000" dirty="0"/>
              <a:t>وإذا كان حب القائد لمنظمته يعد حجر الأساس في نظرية القيادة بالحب، فإن آلية هذا الحب تتجلى في أوضح صورها في حب هذا القائد لزملائه العاملين معه في منظمته، إن حب القائد للعاملين يكون بالتعاون معهم، والإحترام المتبادل، وتقديم برامج الرعاية لهم ولأسرهم. </a:t>
            </a:r>
            <a:endParaRPr lang="en-US" sz="2000" dirty="0"/>
          </a:p>
          <a:p>
            <a:pPr algn="just" rtl="1"/>
            <a:r>
              <a:rPr lang="ar-JO" sz="2000" dirty="0"/>
              <a:t>كما </a:t>
            </a:r>
            <a:r>
              <a:rPr lang="ar-SA" sz="2000" dirty="0"/>
              <a:t>أن معظم المديرين يميلون إلى الاعتقاد بأن الموظفين والعاملين راشدون بالغون يحتاج الرجال منهم إلى الاحترام وتحتاج النساء منهم إلى الرعاية. لكن هذا ليس كافياً إذ يحتاج الإنسان أياً كان عمره أو جنسه إلى الحب والرعاية والاحترام. على أن الرعاية بمفهوم الأمومة ليست تحكماً أو تسيباً، ولكنها مساعدة الآخرين في الكشف عن قدراتهم، وتنمية مهاراتهم، وتمكينهم من إطلاق كامل طاقاتهم فهذا هو طريق تأكيد ثقتهم بأنفسهم وحبهم واحترامهم لذاتهم وحب واحترام الذات عملة نادرة في المنظمات التقليدية والهرمية التي تدار بفلسفة العاملون لا يعرفون شيئاً، ودورنا كإدارة هو أن نحميهم من أنفسهم ومن أفعالهم</a:t>
            </a:r>
            <a:r>
              <a:rPr lang="ar-JO" sz="2000" dirty="0"/>
              <a:t>.</a:t>
            </a:r>
            <a:endParaRPr lang="en-US" sz="2000" dirty="0"/>
          </a:p>
          <a:p>
            <a:pPr algn="just" rtl="1"/>
            <a:r>
              <a:rPr lang="ar-SA" sz="2000" dirty="0"/>
              <a:t>ويمكن الحكم على حب </a:t>
            </a:r>
            <a:r>
              <a:rPr lang="ar-JO" sz="2000" dirty="0"/>
              <a:t>القائد </a:t>
            </a:r>
            <a:r>
              <a:rPr lang="ar-SA" sz="2000" dirty="0"/>
              <a:t>وحنوه على العاملين من خلال المظاهر التالية: </a:t>
            </a:r>
            <a:endParaRPr lang="en-US" sz="2000" dirty="0"/>
          </a:p>
          <a:p>
            <a:pPr marL="457200" indent="-457200" algn="just" rtl="1">
              <a:buFont typeface="Arial" panose="020B0604020202020204" pitchFamily="34" charset="0"/>
              <a:buChar char="•"/>
            </a:pPr>
            <a:r>
              <a:rPr lang="ar-SA" sz="2000" dirty="0"/>
              <a:t>رعاية الجميع وتوفير فرص التعلم لهم. </a:t>
            </a:r>
            <a:endParaRPr lang="en-US" sz="2000" dirty="0"/>
          </a:p>
          <a:p>
            <a:pPr marL="457200" indent="-457200" algn="just" rtl="1">
              <a:buFont typeface="Arial" panose="020B0604020202020204" pitchFamily="34" charset="0"/>
              <a:buChar char="•"/>
            </a:pPr>
            <a:r>
              <a:rPr lang="ar-SA" sz="2000" dirty="0"/>
              <a:t>انسجام القرارات مع المنطق والقواعد والسياسات. </a:t>
            </a:r>
            <a:endParaRPr lang="en-US" sz="2000" dirty="0"/>
          </a:p>
          <a:p>
            <a:pPr marL="457200" indent="-457200" algn="just" rtl="1">
              <a:buFont typeface="Arial" panose="020B0604020202020204" pitchFamily="34" charset="0"/>
              <a:buChar char="•"/>
            </a:pPr>
            <a:r>
              <a:rPr lang="ar-SA" sz="2000" dirty="0"/>
              <a:t>استناد السياسات إلى دستور المبادئ والأخلاق.</a:t>
            </a:r>
            <a:endParaRPr lang="en-US" sz="2000" dirty="0"/>
          </a:p>
          <a:p>
            <a:pPr marL="457200" indent="-457200" algn="just" rtl="1">
              <a:buFont typeface="Arial" panose="020B0604020202020204" pitchFamily="34" charset="0"/>
              <a:buChar char="•"/>
            </a:pPr>
            <a:r>
              <a:rPr lang="ar-SA" sz="2000" dirty="0"/>
              <a:t>تطبيق اللوائح والقوانين دون تمييز أو محاباة. </a:t>
            </a:r>
            <a:endParaRPr lang="en-US" sz="2000" dirty="0"/>
          </a:p>
          <a:p>
            <a:pPr marL="457200" indent="-457200" algn="just" rtl="1">
              <a:buFont typeface="Arial" panose="020B0604020202020204" pitchFamily="34" charset="0"/>
              <a:buChar char="•"/>
            </a:pPr>
            <a:r>
              <a:rPr lang="ar-SA" sz="2000" dirty="0"/>
              <a:t>عدم كسر القواعد إلا في حالات نادرة ولظروف استثنائية. </a:t>
            </a:r>
            <a:endParaRPr lang="en-US" sz="2000" dirty="0"/>
          </a:p>
          <a:p>
            <a:pPr marL="457200" indent="-457200" algn="just" rtl="1">
              <a:buFont typeface="Arial" panose="020B0604020202020204" pitchFamily="34" charset="0"/>
              <a:buChar char="•"/>
            </a:pPr>
            <a:r>
              <a:rPr lang="ar-SA" sz="2000" dirty="0"/>
              <a:t>عدم استغلال المرونة كذريعة للاستثناء والتمييز. </a:t>
            </a:r>
            <a:endParaRPr lang="en-US" sz="2000" dirty="0"/>
          </a:p>
          <a:p>
            <a:pPr algn="ctr" rtl="1"/>
            <a:endParaRPr lang="ar-JO" sz="2400" b="1" dirty="0">
              <a:solidFill>
                <a:schemeClr val="bg1"/>
              </a:solidFill>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589499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11175" y="952501"/>
            <a:ext cx="11434357" cy="5500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41978" y="1351508"/>
            <a:ext cx="10572750" cy="4154984"/>
          </a:xfrm>
          <a:prstGeom prst="rect">
            <a:avLst/>
          </a:prstGeom>
          <a:noFill/>
        </p:spPr>
        <p:txBody>
          <a:bodyPr wrap="square" rtlCol="0">
            <a:spAutoFit/>
          </a:bodyPr>
          <a:lstStyle/>
          <a:p>
            <a:pPr algn="r" rtl="1"/>
            <a:r>
              <a:rPr lang="ar-SA" sz="2400" dirty="0"/>
              <a:t>حب العملاء </a:t>
            </a:r>
            <a:r>
              <a:rPr lang="en-US" sz="2400" dirty="0"/>
              <a:t>Love of Clients</a:t>
            </a:r>
            <a:r>
              <a:rPr lang="ar-SA" sz="2400" dirty="0"/>
              <a:t> يقصد بالعملاء جميع المستفيدين من خدمات المؤسسة. وفي المنظمات الخدمات التربوية؛ كالمدارس والجامعات مثلا، فإن العملاء هم الطلبة، وأولياء الأمور، وقادة سوق العمل، وربما غيرهم. </a:t>
            </a:r>
            <a:endParaRPr lang="en-US" sz="2400" dirty="0"/>
          </a:p>
          <a:p>
            <a:pPr algn="r" rtl="1"/>
            <a:r>
              <a:rPr lang="ar-SA" sz="2400" dirty="0"/>
              <a:t>ويتمثل حب هؤلاء العملاء بتقديم الخدمات لهم بشكل مرضي، وحسن معاملتهم واحترامهم، وأخذ رأيهم في الحسبان، وإشراكهم في اتخاذ القرارات ووضع السياسات، والاهتمام بشكواهم ومقترحاتهم، والحرص الدائم على تحسين جودة الخدمات أو المنتوجات التي تقدمها المنظمة لهم.</a:t>
            </a:r>
            <a:endParaRPr lang="en-US" sz="2400" dirty="0"/>
          </a:p>
          <a:p>
            <a:pPr algn="r" rtl="1"/>
            <a:r>
              <a:rPr lang="ar-SA" sz="2400" dirty="0"/>
              <a:t> إن القيادة بالحب، أو الإدارة بفطرة الأمومة تعتبر حب العميل وخدمته بصدق من أهم ركائز النجاح، وأسباب ازدهار الأعمال. لأنها تتمكن بعد ذلك من ترجمة هذا الحب إلى كفاءة في الأداء وأدب في اللقاء، وينطوي هذا الحب على ركيزتين أساسيتين: </a:t>
            </a:r>
            <a:endParaRPr lang="en-US" sz="2400" dirty="0"/>
          </a:p>
          <a:p>
            <a:pPr marL="457200" indent="-457200" algn="r" rtl="1">
              <a:buFont typeface="+mj-lt"/>
              <a:buAutoNum type="arabicPeriod"/>
            </a:pPr>
            <a:r>
              <a:rPr lang="ar-SA" sz="2400" dirty="0"/>
              <a:t>الخدمة ستكون بالضرورة ممتازة إذا أحببنا من نقوم على خدمته.</a:t>
            </a:r>
            <a:endParaRPr lang="en-US" sz="2400" dirty="0"/>
          </a:p>
          <a:p>
            <a:pPr marL="457200" indent="-457200" algn="r" rtl="1">
              <a:buFont typeface="+mj-lt"/>
              <a:buAutoNum type="arabicPeriod"/>
            </a:pPr>
            <a:r>
              <a:rPr lang="ar-SA" sz="2400" dirty="0"/>
              <a:t> هي أننا جميعاً عملاء لخدمة أو منتج ما.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777162"/>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013444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11175" y="952501"/>
            <a:ext cx="11434357" cy="5500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41978" y="1351508"/>
            <a:ext cx="10572750" cy="3785652"/>
          </a:xfrm>
          <a:prstGeom prst="rect">
            <a:avLst/>
          </a:prstGeom>
          <a:noFill/>
        </p:spPr>
        <p:txBody>
          <a:bodyPr wrap="square" rtlCol="0">
            <a:spAutoFit/>
          </a:bodyPr>
          <a:lstStyle/>
          <a:p>
            <a:pPr algn="r" rtl="1"/>
            <a:r>
              <a:rPr lang="ar-SA" sz="2400" b="1" dirty="0"/>
              <a:t>حب العملاء </a:t>
            </a:r>
            <a:r>
              <a:rPr lang="en-US" sz="2400" b="1" dirty="0"/>
              <a:t>Love of Clients</a:t>
            </a:r>
            <a:r>
              <a:rPr lang="ar-SA" sz="2400" b="1" dirty="0"/>
              <a:t> </a:t>
            </a:r>
            <a:endParaRPr lang="ar-JO" sz="2400" b="1" dirty="0"/>
          </a:p>
          <a:p>
            <a:pPr algn="just" rtl="1"/>
            <a:r>
              <a:rPr lang="ar-SA" sz="2400" dirty="0"/>
              <a:t>وتقديم الخدمة الممتازة للعميل مسألة مبدأ ومنطق تؤكده الفطرة، ومع ذلك فما تزال بعض المؤسسات لا تأبه كثيراً بخدمة العميل. وقد يعود ذلك للأسباب التالية:</a:t>
            </a:r>
            <a:endParaRPr lang="en-US" sz="2400" dirty="0"/>
          </a:p>
          <a:p>
            <a:pPr marL="457200" indent="-457200" algn="just" rtl="1">
              <a:buFont typeface="+mj-lt"/>
              <a:buAutoNum type="arabicPeriod"/>
            </a:pPr>
            <a:r>
              <a:rPr lang="ar-SA" sz="2400" dirty="0"/>
              <a:t>افتقاد ثقافة المؤسسة لقيم الحب واحترام العميل </a:t>
            </a:r>
            <a:endParaRPr lang="en-US" sz="2400" dirty="0"/>
          </a:p>
          <a:p>
            <a:pPr marL="457200" indent="-457200" algn="just" rtl="1">
              <a:buFont typeface="+mj-lt"/>
              <a:buAutoNum type="arabicPeriod"/>
            </a:pPr>
            <a:r>
              <a:rPr lang="ar-SA" sz="2400" dirty="0"/>
              <a:t> سيطرة مبررات الاستغلال ودوافع الطمع. </a:t>
            </a:r>
            <a:endParaRPr lang="en-US" sz="2400" dirty="0"/>
          </a:p>
          <a:p>
            <a:pPr marL="457200" indent="-457200" algn="just" rtl="1">
              <a:buFont typeface="+mj-lt"/>
              <a:buAutoNum type="arabicPeriod"/>
            </a:pPr>
            <a:r>
              <a:rPr lang="ar-SA" sz="2400" dirty="0"/>
              <a:t> سيطرة الانا وتضخم الذات بسبب غياب المنافسين. </a:t>
            </a:r>
            <a:endParaRPr lang="en-US" sz="2400" dirty="0"/>
          </a:p>
          <a:p>
            <a:pPr marL="457200" indent="-457200" algn="just" rtl="1">
              <a:buFont typeface="+mj-lt"/>
              <a:buAutoNum type="arabicPeriod"/>
            </a:pPr>
            <a:r>
              <a:rPr lang="ar-SA" sz="2400" dirty="0"/>
              <a:t>عدم حب المؤسسة للعاملين، فهناك علاقة طردية بين رضا العامل وجودة شيء العمل ورضا العميل. </a:t>
            </a:r>
            <a:endParaRPr lang="en-US" sz="2400" dirty="0"/>
          </a:p>
          <a:p>
            <a:pPr marL="457200" indent="-457200" algn="just" rtl="1">
              <a:buFont typeface="+mj-lt"/>
              <a:buAutoNum type="arabicPeriod"/>
            </a:pPr>
            <a:r>
              <a:rPr lang="ar-SA" sz="2400" dirty="0"/>
              <a:t> عدم كفاءة العاملين أو جهلهم بفن ومهارة التعامل مع الآخرين بصفة عامة أو العملاء بصفة خاصة. </a:t>
            </a:r>
            <a:endParaRPr lang="en-US" sz="2400" dirty="0"/>
          </a:p>
          <a:p>
            <a:pPr marL="457200" indent="-457200" algn="just" rtl="1">
              <a:buFont typeface="+mj-lt"/>
              <a:buAutoNum type="arabicPeriod"/>
            </a:pPr>
            <a:r>
              <a:rPr lang="ar-SA" sz="2400" dirty="0"/>
              <a:t>الاعتماد على سياسة المؤسسة الجامدة وإهمال الاهتمام الشخصي والرعاية الفردية لكل عميل على حدة.</a:t>
            </a:r>
            <a:endParaRPr lang="en-US" sz="2400" dirty="0"/>
          </a:p>
          <a:p>
            <a:pPr algn="r" rtl="1"/>
            <a:endParaRPr lang="ar-JO"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777162"/>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34053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09576" y="1212844"/>
            <a:ext cx="11402632" cy="5240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9576" y="1386057"/>
            <a:ext cx="11205859" cy="4524315"/>
          </a:xfrm>
          <a:prstGeom prst="rect">
            <a:avLst/>
          </a:prstGeom>
          <a:noFill/>
        </p:spPr>
        <p:txBody>
          <a:bodyPr wrap="square" rtlCol="0">
            <a:spAutoFit/>
          </a:bodyPr>
          <a:lstStyle/>
          <a:p>
            <a:pPr algn="just" rtl="1"/>
            <a:r>
              <a:rPr lang="ar-SA" sz="2400" b="1" dirty="0"/>
              <a:t>حب المجتمع </a:t>
            </a:r>
            <a:r>
              <a:rPr lang="en-US" sz="2400" b="1" dirty="0"/>
              <a:t>Love of Community/Society</a:t>
            </a:r>
            <a:r>
              <a:rPr lang="ar-SA" sz="2400" b="1" dirty="0"/>
              <a:t>: </a:t>
            </a:r>
            <a:r>
              <a:rPr lang="ar-SA" sz="2400" dirty="0"/>
              <a:t>إن حب القائد لمنظمته، وللعاملين معه في منظمته، ولعملاء منظمته متطلبات سابقة لحب القائد لمجتمعه. </a:t>
            </a:r>
            <a:endParaRPr lang="ar-JO" sz="2400" dirty="0"/>
          </a:p>
          <a:p>
            <a:pPr algn="just" rtl="1"/>
            <a:r>
              <a:rPr lang="ar-SA" sz="2400" dirty="0"/>
              <a:t> </a:t>
            </a:r>
            <a:r>
              <a:rPr lang="ar-JO" sz="2400" dirty="0"/>
              <a:t>كما أن </a:t>
            </a:r>
            <a:r>
              <a:rPr lang="ar-SA" sz="2400" dirty="0"/>
              <a:t>على أن أي مؤسسة لا يمكنها الانفصال عن المجتمع الذي يحتضن أنشطتها. وتؤكد على أن حب القائد ومن ثم حب المنظمة الحقيقي للمجتمع هو أقصر الطرق لتحقيق الربح. ومن هذا الربح تعبر المنظمة عن المزيد من حبها لمجتمعها، وتدفع الضرائب بشفافية، وتحافظ على البيئة كعقيدة في المنظمة، وتفكر في مستقبل المجتمع ككل. </a:t>
            </a:r>
            <a:endParaRPr lang="en-US" sz="2400" dirty="0"/>
          </a:p>
          <a:p>
            <a:pPr algn="just" rtl="1"/>
            <a:r>
              <a:rPr lang="ar-SA" sz="2400" dirty="0"/>
              <a:t>وتنظر القيادة بالحب، أو الإدارة بفطرة الأمومة، إلى الخدمة المجتمع المحيط بها، والاهتمام </a:t>
            </a:r>
            <a:r>
              <a:rPr lang="ar-JO" sz="2400" dirty="0"/>
              <a:t>ب</a:t>
            </a:r>
            <a:r>
              <a:rPr lang="ar-SA" sz="2400" dirty="0"/>
              <a:t>مسؤولياتها، ووسائلها للنهوض بحياة العاملين والعملاء وأسرهم، لأن المنظمات القوية لا تترعرع ولا تنمو في مجتمعات ضعيفة أو مريضة، فليس معقولاً أن يركز العاملون على أعمالهم وهم منشغلون بسلامتهم ورفاهية أسرهم في مجتمع تعمه الجريمة، أو وهم قلقون على مستقبل أبنائهم في مدارس وجامعات تعمها الفوضى. وعليه، فإن منظمات القيادة بالحب أو إدارة الأمومة والفطرة تسهم بالجهد والمال في سبيل تحسين أحوال مجتمعها، وتشجع العاملين على التطوع لخدمة مجتمعهم، كما تقع على قيادة هذه المؤسسات مسؤولية المشاركة في التخطيط المستقبل المجتمع، ورفاهيته، وتقديم الخدمات له، وتحسين مستوى المعيشة فيه.</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493468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09576" y="1212845"/>
            <a:ext cx="11402632" cy="47307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9576" y="1536174"/>
            <a:ext cx="11205859" cy="3785652"/>
          </a:xfrm>
          <a:prstGeom prst="rect">
            <a:avLst/>
          </a:prstGeom>
          <a:noFill/>
        </p:spPr>
        <p:txBody>
          <a:bodyPr wrap="square" rtlCol="0">
            <a:spAutoFit/>
          </a:bodyPr>
          <a:lstStyle/>
          <a:p>
            <a:pPr algn="r" rtl="1"/>
            <a:r>
              <a:rPr lang="ar-SA" sz="2400" b="1" dirty="0"/>
              <a:t>حب القائد لنفسه </a:t>
            </a:r>
            <a:r>
              <a:rPr lang="en-US" sz="2400" b="1" dirty="0"/>
              <a:t>Love of Self</a:t>
            </a:r>
            <a:r>
              <a:rPr lang="ar-SA" sz="2400" b="1" dirty="0"/>
              <a:t> </a:t>
            </a:r>
            <a:r>
              <a:rPr lang="ar-SA" sz="2400" dirty="0"/>
              <a:t> لا يقصد بحب القائد لنفسه في هذا المقام تعظيم الأنا، أو بناء شعور الغرور أو التكبر عند القائد. وإنما المقصود هنا هو التذكير بالمثل القائل بأن فاقد الشيء لا يعطيه فإذا لم تحب نفسك أولا، فإنك لن تحب الآخرين وإذا لم تكن متصالحا ذاتك أولا، فإنك ستفشل في مد جسور الثقة، وبناء علاقات حسنة، مع الآخرين. </a:t>
            </a:r>
            <a:r>
              <a:rPr lang="ar-JO" sz="2400" dirty="0"/>
              <a:t>كما </a:t>
            </a:r>
            <a:r>
              <a:rPr lang="ar-SA" sz="2400" dirty="0"/>
              <a:t>أن الإنسان الذي يجب ذاته، ويحترمها، لا يجد صعوبة في قيادة نفسه، كما لا يجد صعوبة في قيادة الآخرين ورعايتهم والحب المقصود في هذا المجال هو الحب الأخلاقي الذي يخلو من الأنانية، ويبتعد عن حب التملك، والنزعة إلى السيطرة. </a:t>
            </a:r>
            <a:endParaRPr lang="en-US" sz="2400" dirty="0"/>
          </a:p>
          <a:p>
            <a:pPr algn="r" rtl="1"/>
            <a:r>
              <a:rPr lang="ar-SA" sz="2400" dirty="0"/>
              <a:t>إن حب الذات والحنو على النفس، يذهب إلى ما هو أبعد من ذلك، لأنه وسيلة إلى حب الآخرين والعطف عليهم ورعايتهم. </a:t>
            </a:r>
            <a:r>
              <a:rPr lang="ar-JO" sz="2400" dirty="0"/>
              <a:t>كما </a:t>
            </a:r>
            <a:r>
              <a:rPr lang="ar-SA" sz="2400" dirty="0"/>
              <a:t>أن القائد المحب لنفسه واقعي في توقعاته. لأن التعرف على الواقع وفهم متناقضاته، يحمي الإنسان من مشاعر الأسف والندم والاستياء والغضب التي قد تصيبه حينما يقابله الآخرون بالتجاهل وسوء التقدير والإنكار، ولذلك تعتبر الواقعية والتوقعات المنطقية من أهم أساليب حب النفس.</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880595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09576" y="1212845"/>
            <a:ext cx="11402632" cy="47307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9576" y="1536174"/>
            <a:ext cx="11205859" cy="3785652"/>
          </a:xfrm>
          <a:prstGeom prst="rect">
            <a:avLst/>
          </a:prstGeom>
          <a:noFill/>
        </p:spPr>
        <p:txBody>
          <a:bodyPr wrap="square" rtlCol="0">
            <a:spAutoFit/>
          </a:bodyPr>
          <a:lstStyle/>
          <a:p>
            <a:pPr algn="r" rtl="1"/>
            <a:r>
              <a:rPr lang="ar-SA" sz="2400" b="1" dirty="0"/>
              <a:t>حب القائد لنفسه </a:t>
            </a:r>
            <a:r>
              <a:rPr lang="en-US" sz="2400" b="1" dirty="0"/>
              <a:t>Love of Self</a:t>
            </a:r>
            <a:r>
              <a:rPr lang="ar-SA" sz="2400" b="1" dirty="0"/>
              <a:t> </a:t>
            </a:r>
            <a:r>
              <a:rPr lang="ar-SA" sz="2400" dirty="0"/>
              <a:t> لا يقصد بحب القائد لنفسه في هذا المقام تعظيم الأنا، أو بناء شعور الغرور أو التكبر عند القائد. وإنما المقصود هنا هو التذكير بالمثل القائل بأن فاقد الشيء لا يعطيه فإذا لم تحب نفسك أولا، فإنك لن تحب الآخرين وإذا لم تكن متصالحا ذاتك أولا، فإنك ستفشل في مد جسور الثقة، وبناء علاقات حسنة، مع الآخرين. </a:t>
            </a:r>
            <a:r>
              <a:rPr lang="ar-JO" sz="2400" dirty="0"/>
              <a:t>كما </a:t>
            </a:r>
            <a:r>
              <a:rPr lang="ar-SA" sz="2400" dirty="0"/>
              <a:t>أن الإنسان الذي يجب ذاته، ويحترمها، لا يجد صعوبة في قيادة نفسه، كما لا يجد صعوبة في قيادة الآخرين ورعايتهم والحب المقصود في هذا المجال هو الحب الأخلاقي الذي يخلو من الأنانية، ويبتعد عن حب التملك، والنزعة إلى السيطرة. </a:t>
            </a:r>
            <a:endParaRPr lang="en-US" sz="2400" dirty="0"/>
          </a:p>
          <a:p>
            <a:pPr algn="r" rtl="1"/>
            <a:r>
              <a:rPr lang="ar-SA" sz="2400" dirty="0"/>
              <a:t>إن حب الذات والحنو على النفس، يذهب إلى ما هو أبعد من ذلك، لأنه وسيلة إلى حب الآخرين والعطف عليهم ورعايتهم. </a:t>
            </a:r>
            <a:r>
              <a:rPr lang="ar-JO" sz="2400" dirty="0"/>
              <a:t>كما </a:t>
            </a:r>
            <a:r>
              <a:rPr lang="ar-SA" sz="2400" dirty="0"/>
              <a:t>أن القائد المحب لنفسه واقعي في توقعاته. لأن التعرف على الواقع وفهم متناقضاته، يحمي الإنسان من مشاعر الأسف والندم والاستياء والغضب التي قد تصيبه حينما يقابله الآخرون بالتجاهل وسوء التقدير والإنكار، ولذلك تعتبر الواقعية والتوقعات المنطقية من أهم أساليب حب النفس.</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071356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09576" y="1212845"/>
            <a:ext cx="11402632" cy="3940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9576" y="1536174"/>
            <a:ext cx="11205859" cy="3170099"/>
          </a:xfrm>
          <a:prstGeom prst="rect">
            <a:avLst/>
          </a:prstGeom>
          <a:noFill/>
        </p:spPr>
        <p:txBody>
          <a:bodyPr wrap="square" rtlCol="0">
            <a:spAutoFit/>
          </a:bodyPr>
          <a:lstStyle/>
          <a:p>
            <a:pPr algn="ctr" rtl="1"/>
            <a:r>
              <a:rPr lang="ar-SA" sz="3200" b="1" dirty="0"/>
              <a:t>القيادة الخادمة  </a:t>
            </a:r>
            <a:r>
              <a:rPr lang="en-US" sz="3200" b="1" dirty="0"/>
              <a:t>The Servant Leadership</a:t>
            </a:r>
          </a:p>
          <a:p>
            <a:pPr algn="just" rtl="1"/>
            <a:r>
              <a:rPr lang="ar-SA" sz="2400" dirty="0"/>
              <a:t>إن جوهر النظرية أن القائد خادم في المقام الأول، ويُعزز الانتماء للجماعة والمشاركة في صناعة القرار. وتبرز القيادة الخادمة عند الأمور الصعبة، حيث تستثير الأتباع للوصول إلى القرارات المرغوبة، ويقدم القائد نفسه لمساعدة الآخرين ليعملوا بشكل أفضل، والقائد الخادم يمكن الأتباع ويحفزهم، ويبحث عن وسائل تلبية احتياجاتهم، ويخدم أهداف التنظيم، ويُعزز العمل الجماعي. وتتضمن القيادة الخادمة أبعادًا منها: الدعوة إلى الإيثار، والمعالجة العاطفية والحكمة .</a:t>
            </a:r>
            <a:endParaRPr lang="en-US" sz="2400" dirty="0"/>
          </a:p>
          <a:p>
            <a:pPr algn="just" rtl="1"/>
            <a:r>
              <a:rPr lang="ar-SA" sz="2400" dirty="0"/>
              <a:t>وتتصف القيادة الخادمة بخصائص أهمها: الإصغاء، والتعاطف، والوعي، والإقناع والتصور، والبصيرة، والإشراف، والالتزام بتنمية الأفراد، وبناء المجتمع</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401519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09576" y="1212845"/>
            <a:ext cx="11402632" cy="3940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9576" y="1536174"/>
            <a:ext cx="11205859" cy="3416320"/>
          </a:xfrm>
          <a:prstGeom prst="rect">
            <a:avLst/>
          </a:prstGeom>
          <a:noFill/>
        </p:spPr>
        <p:txBody>
          <a:bodyPr wrap="square" rtlCol="0">
            <a:spAutoFit/>
          </a:bodyPr>
          <a:lstStyle/>
          <a:p>
            <a:pPr algn="ctr" rtl="1"/>
            <a:r>
              <a:rPr lang="ar-SA" sz="2400" b="1" dirty="0"/>
              <a:t>أبعاد القيادة الخادمة </a:t>
            </a:r>
            <a:endParaRPr lang="en-US" sz="2400" b="1" dirty="0"/>
          </a:p>
          <a:p>
            <a:pPr algn="r" rtl="1"/>
            <a:r>
              <a:rPr lang="ar-SA" sz="2400" dirty="0"/>
              <a:t>البعد الأول: المهارات المفاهيمية، وهي معرفة القائد بمنظمته ومهامه ومسئولياته بشكل يمكنه من مساعدة المرؤوسين لتسهيل إنجاز الأهداف. </a:t>
            </a:r>
            <a:endParaRPr lang="en-US" sz="2400" dirty="0"/>
          </a:p>
          <a:p>
            <a:pPr algn="r" rtl="1"/>
            <a:r>
              <a:rPr lang="ar-SA" sz="2400" dirty="0"/>
              <a:t>البعد الثاني: التمكين، وهو نمط تنظيمي يسمح لكافة المستويات الإدارية بالمشاركة في اتخاذ القرارات والمعلومات للمساهمة في توسيع مجال الثقة بين الإدارة والعاملين في المنظمة. </a:t>
            </a:r>
            <a:endParaRPr lang="en-US" sz="2400" dirty="0"/>
          </a:p>
          <a:p>
            <a:pPr algn="r" rtl="1"/>
            <a:r>
              <a:rPr lang="ar-SA" sz="2400" dirty="0"/>
              <a:t>البعد الثالث: المعالجة العاطفية، وتعني الاعتناء بالاهتمامات الشخصية للأتباع وحل مشاكلهم وتلمس احتياجاتهم، لبث الحماس نحو الإنجاز. </a:t>
            </a:r>
            <a:endParaRPr lang="en-US" sz="2400" dirty="0"/>
          </a:p>
          <a:p>
            <a:pPr algn="r" rtl="1"/>
            <a:r>
              <a:rPr lang="ar-SA" sz="2400" dirty="0"/>
              <a:t>البعد الرابع: الالتزام بتطوير المجتمع، وهو وعي القائد تجاه مساعدة المجتمع الذي يعمل فيه، ومسؤوليته نحو تطويره.</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9965427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09576" y="1212845"/>
            <a:ext cx="11402632" cy="3940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07962" y="1355199"/>
            <a:ext cx="11205859" cy="3416320"/>
          </a:xfrm>
          <a:prstGeom prst="rect">
            <a:avLst/>
          </a:prstGeom>
          <a:noFill/>
        </p:spPr>
        <p:txBody>
          <a:bodyPr wrap="square" rtlCol="0">
            <a:spAutoFit/>
          </a:bodyPr>
          <a:lstStyle/>
          <a:p>
            <a:pPr algn="ctr" rtl="1"/>
            <a:r>
              <a:rPr lang="ar-SA" sz="2400" b="1" dirty="0"/>
              <a:t>قيادة فريق العمل</a:t>
            </a:r>
            <a:endParaRPr lang="en-US" sz="2400" b="1" dirty="0"/>
          </a:p>
          <a:p>
            <a:pPr algn="just" rtl="1"/>
            <a:r>
              <a:rPr lang="ar-SA" sz="2400" dirty="0"/>
              <a:t>إدارة مجموعة من الأفراد تجمعوا للعمل على مشروع أو لأداء وظيفة معينة داخل المنظمة، وعادة تتضمن تحديد الأولويات للفريق وأهداف الأداء، ومراجعة الأداء وتحديد الأساليب المستخدمة، وتقود </a:t>
            </a:r>
            <a:r>
              <a:rPr lang="ar-JO" sz="2400" dirty="0"/>
              <a:t>إلى </a:t>
            </a:r>
            <a:r>
              <a:rPr lang="ar-SA" sz="2400" dirty="0"/>
              <a:t>عملية صنع القرار في الفريق، وقائد فريق العمل هو الفرد الذي يعمل مع مجموعة والمسؤول عن تشجيع وتنسيق العمل الجماعي بين أعضاء المجموعة. وكثيرا ما يقال إن دور قائد الفريق يكون قليل من التوجيه وتيسير الأمور.</a:t>
            </a:r>
            <a:endParaRPr lang="en-US" sz="2400" dirty="0"/>
          </a:p>
          <a:p>
            <a:pPr algn="just" rtl="1"/>
            <a:r>
              <a:rPr lang="ar-SA" sz="2400" dirty="0"/>
              <a:t>وقيادة الفريق تحتاج إلى المهارات الفنية والذهنية والسلوكية والإدارية التي يتوقع وجودها بدرجات مختلفة بين العاملين ولدى القادة الإداريين والتي يؤدي وجودها وتفاعلها إلى إدارة العمل وتحقيق الأهداف بدرجة عالية من الإتقان والتفوق .</a:t>
            </a:r>
            <a:r>
              <a:rPr lang="ar-JO" sz="2400" dirty="0"/>
              <a:t> </a:t>
            </a:r>
            <a:r>
              <a:rPr lang="ar-SA" sz="2400" dirty="0"/>
              <a:t>كما تم تحديدها بالمهارات الذاتية والمهارات الفنية والمهارات الإنسانية الإجتماعية والمهارات التصورية الإدراكية.</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601113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47725" y="1212845"/>
            <a:ext cx="10964482" cy="5059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90700" y="1402824"/>
            <a:ext cx="9418296" cy="3785652"/>
          </a:xfrm>
          <a:prstGeom prst="rect">
            <a:avLst/>
          </a:prstGeom>
          <a:noFill/>
        </p:spPr>
        <p:txBody>
          <a:bodyPr wrap="square" rtlCol="0">
            <a:spAutoFit/>
          </a:bodyPr>
          <a:lstStyle/>
          <a:p>
            <a:pPr algn="ctr" rtl="1"/>
            <a:r>
              <a:rPr lang="ar-JO" sz="2400" b="1" dirty="0"/>
              <a:t>القيادة الاستراتيجية</a:t>
            </a:r>
          </a:p>
          <a:p>
            <a:pPr algn="r" rtl="1"/>
            <a:endParaRPr lang="ar-JO" sz="2400" dirty="0"/>
          </a:p>
          <a:p>
            <a:pPr algn="r" rtl="1"/>
            <a:r>
              <a:rPr lang="ar-SA" sz="2400" dirty="0"/>
              <a:t>إن جوهر أنشطة القائد الاستراتيجي هو التركيز على وضع الاستراتيجية وتطويرها والتواصل وتكوين شبكات العمل والتنفيذ، ويحدد اتجاه المؤسسة بنفسه أو متعاونا مع الآخرين ثم يحرك الموظفين ويوفر الموارد ويبني ثقافة تعلم ملاءمة للتحرك في اتجاه المؤسسة </a:t>
            </a:r>
            <a:r>
              <a:rPr lang="ar-JO" sz="2400" dirty="0"/>
              <a:t>.</a:t>
            </a:r>
          </a:p>
          <a:p>
            <a:pPr algn="r" rtl="1"/>
            <a:r>
              <a:rPr lang="ar-SA" sz="2400" dirty="0"/>
              <a:t>وجوهر صفات وخصائص القادة الاستراتيجيين هي امتلاك العقلية الاستراتيجية، والقدرة على التعلم والقدرة على التغيير </a:t>
            </a:r>
            <a:r>
              <a:rPr lang="ar-JO" sz="2400" dirty="0"/>
              <a:t>.</a:t>
            </a:r>
          </a:p>
          <a:p>
            <a:pPr algn="r" rtl="1"/>
            <a:r>
              <a:rPr lang="ar-SA" sz="2400" dirty="0"/>
              <a:t>والحكمة العقلية الاستراتيجية هي عقلية منفتحة تركز على طرح أسئلة ماذا ولماذا وبعد ذلك كيف ومتى. القدرة على التعلم تتطلب المزيد من المعلومات المتخصصة وتتضمن القدرة على إدراك المعلومات الجديدة وتقييمها وتحليلها والحكم عليها وفي النهاية تطبيقها.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884073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47725" y="1212845"/>
            <a:ext cx="10964482" cy="3930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90700" y="1402824"/>
            <a:ext cx="9418296" cy="3785652"/>
          </a:xfrm>
          <a:prstGeom prst="rect">
            <a:avLst/>
          </a:prstGeom>
          <a:noFill/>
        </p:spPr>
        <p:txBody>
          <a:bodyPr wrap="square" rtlCol="0">
            <a:spAutoFit/>
          </a:bodyPr>
          <a:lstStyle/>
          <a:p>
            <a:pPr algn="r" rtl="1"/>
            <a:r>
              <a:rPr lang="ar-SA" sz="2400" dirty="0"/>
              <a:t>القيادة الاستراتيجية هي عملية صياغة الرؤية المستقبلية وتوصيلها للموظفين وتشجيعهم والعمل على إثارة دافعيتهم نحو تنفيذ الاستراتيجية، وتركز القيادة الاستراتيجية على تبني استراتيجية الإبداع في القرن الحادي والعشرين لتحقيق الميزة التنافسية والمحافظة عليها.</a:t>
            </a:r>
            <a:endParaRPr lang="en-US" sz="2400" dirty="0"/>
          </a:p>
          <a:p>
            <a:pPr algn="r" rtl="1"/>
            <a:r>
              <a:rPr lang="ar-SA" sz="2400" dirty="0"/>
              <a:t>والقائد الاستراتيجي يتعلم من خبرته الشخصية ومن خبرات الآخرين.</a:t>
            </a:r>
            <a:r>
              <a:rPr lang="ar-JO" sz="2400" dirty="0"/>
              <a:t> لا بد من توفر</a:t>
            </a:r>
            <a:r>
              <a:rPr lang="ar-SA" sz="2400" dirty="0"/>
              <a:t> القدرة على التغيير</a:t>
            </a:r>
            <a:r>
              <a:rPr lang="ar-JO" sz="2400" dirty="0"/>
              <a:t> والتي</a:t>
            </a:r>
            <a:r>
              <a:rPr lang="ar-SA" sz="2400" dirty="0"/>
              <a:t> تحتاج إلى معلومات كثيرة ومتخصصة تمكن القادة من رؤية الصورة الكبيرة للنظام الذين هم جزء منه، وتمكنهم من الانفتاح على الأفكار الجديدة والتفكير الشمولي، أيضًا الحاجة إلى معرفة جيدة بالسلوك حتى يمكنهم من بناء تفاهم مشترك ورؤية واضحة مع الآخرين. </a:t>
            </a:r>
            <a:endParaRPr lang="ar-JO" sz="2400" dirty="0"/>
          </a:p>
          <a:p>
            <a:pPr algn="r" rtl="1"/>
            <a:r>
              <a:rPr lang="ar-JO" sz="2400" dirty="0"/>
              <a:t>و</a:t>
            </a:r>
            <a:r>
              <a:rPr lang="ar-SA" sz="2400" dirty="0"/>
              <a:t>الحكمة فهي تتضمن القدرة على الشعور والإدراك وفهم الاختلافات البيئية والفطنة في فهم الآخرين وعلاقاتهم مع الفاعلين والمؤثرين في المجتمع واتخاذ التصرف الصحيح في الوقت المناسب.</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783408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5666</TotalTime>
  <Words>6943</Words>
  <Application>Microsoft Office PowerPoint</Application>
  <PresentationFormat>شاشة عريضة</PresentationFormat>
  <Paragraphs>324</Paragraphs>
  <Slides>56</Slides>
  <Notes>5</Notes>
  <HiddenSlides>0</HiddenSlides>
  <MMClips>0</MMClips>
  <ScaleCrop>false</ScaleCrop>
  <HeadingPairs>
    <vt:vector size="6" baseType="variant">
      <vt:variant>
        <vt:lpstr>الخطوط المستخدمة</vt:lpstr>
      </vt:variant>
      <vt:variant>
        <vt:i4>6</vt:i4>
      </vt:variant>
      <vt:variant>
        <vt:lpstr>نسق</vt:lpstr>
      </vt:variant>
      <vt:variant>
        <vt:i4>3</vt:i4>
      </vt:variant>
      <vt:variant>
        <vt:lpstr>عناوين الشرائح</vt:lpstr>
      </vt:variant>
      <vt:variant>
        <vt:i4>56</vt:i4>
      </vt:variant>
    </vt:vector>
  </HeadingPairs>
  <TitlesOfParts>
    <vt:vector size="65" baseType="lpstr">
      <vt:lpstr>Arial</vt:lpstr>
      <vt:lpstr>Calibri</vt:lpstr>
      <vt:lpstr>Calibri Light</vt:lpstr>
      <vt:lpstr>Roboto Light</vt:lpstr>
      <vt:lpstr>Times New Roman</vt:lpstr>
      <vt:lpstr>Wingdings</vt:lpstr>
      <vt:lpstr>Office Theme</vt:lpstr>
      <vt:lpstr>1_Office Theme</vt:lpstr>
      <vt:lpstr>2_Office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219</cp:revision>
  <dcterms:created xsi:type="dcterms:W3CDTF">2023-04-29T09:08:23Z</dcterms:created>
  <dcterms:modified xsi:type="dcterms:W3CDTF">2023-10-27T12:32:47Z</dcterms:modified>
</cp:coreProperties>
</file>