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313" r:id="rId7"/>
    <p:sldId id="525" r:id="rId8"/>
    <p:sldId id="481" r:id="rId9"/>
    <p:sldId id="628" r:id="rId10"/>
    <p:sldId id="657" r:id="rId11"/>
    <p:sldId id="658" r:id="rId12"/>
    <p:sldId id="659" r:id="rId13"/>
    <p:sldId id="673" r:id="rId14"/>
    <p:sldId id="675" r:id="rId15"/>
    <p:sldId id="676" r:id="rId16"/>
    <p:sldId id="677" r:id="rId17"/>
    <p:sldId id="678" r:id="rId18"/>
    <p:sldId id="625" r:id="rId19"/>
    <p:sldId id="679" r:id="rId20"/>
    <p:sldId id="680" r:id="rId21"/>
    <p:sldId id="682" r:id="rId22"/>
    <p:sldId id="683" r:id="rId23"/>
    <p:sldId id="692" r:id="rId24"/>
    <p:sldId id="693" r:id="rId25"/>
    <p:sldId id="694" r:id="rId26"/>
    <p:sldId id="695" r:id="rId27"/>
    <p:sldId id="696" r:id="rId28"/>
    <p:sldId id="697" r:id="rId29"/>
    <p:sldId id="698" r:id="rId30"/>
    <p:sldId id="699" r:id="rId31"/>
    <p:sldId id="700" r:id="rId32"/>
    <p:sldId id="701" r:id="rId33"/>
    <p:sldId id="702" r:id="rId34"/>
    <p:sldId id="703" r:id="rId35"/>
    <p:sldId id="704" r:id="rId36"/>
    <p:sldId id="705" r:id="rId37"/>
    <p:sldId id="706" r:id="rId38"/>
    <p:sldId id="707" r:id="rId39"/>
    <p:sldId id="708" r:id="rId40"/>
    <p:sldId id="709" r:id="rId41"/>
    <p:sldId id="710" r:id="rId42"/>
    <p:sldId id="711" r:id="rId43"/>
    <p:sldId id="712" r:id="rId44"/>
    <p:sldId id="713" r:id="rId45"/>
    <p:sldId id="714" r:id="rId46"/>
    <p:sldId id="715" r:id="rId47"/>
    <p:sldId id="716" r:id="rId48"/>
    <p:sldId id="571" r:id="rId49"/>
    <p:sldId id="526" r:id="rId50"/>
    <p:sldId id="489" r:id="rId51"/>
    <p:sldId id="58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628"/>
            <p14:sldId id="657"/>
            <p14:sldId id="658"/>
            <p14:sldId id="659"/>
            <p14:sldId id="673"/>
            <p14:sldId id="675"/>
            <p14:sldId id="676"/>
            <p14:sldId id="677"/>
            <p14:sldId id="678"/>
            <p14:sldId id="625"/>
            <p14:sldId id="679"/>
            <p14:sldId id="680"/>
            <p14:sldId id="682"/>
            <p14:sldId id="683"/>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571"/>
            <p14:sldId id="526"/>
            <p14:sldId id="489"/>
            <p14:sldId id="58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852F4A"/>
    <a:srgbClr val="F58221"/>
    <a:srgbClr val="203E5F"/>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p:restoredTop sz="93741" autoAdjust="0"/>
  </p:normalViewPr>
  <p:slideViewPr>
    <p:cSldViewPr snapToGrid="0">
      <p:cViewPr varScale="1">
        <p:scale>
          <a:sx n="115" d="100"/>
          <a:sy n="115" d="100"/>
        </p:scale>
        <p:origin x="864"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ijnet.org/ar/story/6-&#1605;&#1607;&#1575;&#1585;&#1575;&#1578;-&#1571;&#1587;&#1575;&#1587;&#1610;&#1617;&#1577;-&#1604;&#1603;&#1578;&#1575;&#1576;&#1577;-&#1575;&#1604;&#1578;&#1581;&#1602;&#1610;&#1602;&#1575;&#1578;-&#1575;&#1604;&#1575;&#1587;&#1578;&#1602;&#1589;&#1575;&#1574;&#1610;&#1577;" TargetMode="External"/><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hyperlink" Target="https://youtu.be/VKTDPNBQEU?si=7_tEJROD6TjnRzHk"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6.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السادسة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87844" y="2806553"/>
            <a:ext cx="5307979" cy="661912"/>
          </a:xfrm>
          <a:prstGeom prst="rect">
            <a:avLst/>
          </a:prstGeom>
          <a:noFill/>
        </p:spPr>
        <p:txBody>
          <a:bodyPr wrap="square" rtlCol="0">
            <a:spAutoFit/>
          </a:bodyPr>
          <a:lstStyle/>
          <a:p>
            <a:pPr algn="just" rtl="1">
              <a:lnSpc>
                <a:spcPts val="5000"/>
              </a:lnSpc>
            </a:pPr>
            <a:r>
              <a:rPr lang="ar-SA" sz="2800" b="1" dirty="0">
                <a:solidFill>
                  <a:schemeClr val="accent1"/>
                </a:solidFill>
                <a:latin typeface="Alexandria" charset="0"/>
                <a:cs typeface="Alexandria" charset="0"/>
              </a:rPr>
              <a:t>كتابة الاستقصاءات</a:t>
            </a:r>
            <a:endParaRPr lang="en-US" sz="2800" b="1" dirty="0">
              <a:solidFill>
                <a:schemeClr val="accent1"/>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السادسة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35360" cy="461665"/>
          </a:xfrm>
          <a:prstGeom prst="rect">
            <a:avLst/>
          </a:prstGeom>
          <a:noFill/>
        </p:spPr>
        <p:txBody>
          <a:bodyPr wrap="square" rtlCol="0">
            <a:spAutoFit/>
          </a:bodyPr>
          <a:lstStyle/>
          <a:p>
            <a:pPr algn="r" rtl="1"/>
            <a:r>
              <a:rPr lang="ar-SA" sz="2400" b="1" dirty="0">
                <a:solidFill>
                  <a:schemeClr val="accent1"/>
                </a:solidFill>
                <a:latin typeface="Alexandria" charset="0"/>
                <a:cs typeface="Alexandria" charset="0"/>
              </a:rPr>
              <a:t>محتويات وأهداف المحاضرة السادسة</a:t>
            </a:r>
            <a:endParaRPr lang="en-US" sz="2400" b="1" dirty="0">
              <a:solidFill>
                <a:schemeClr val="accent1"/>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320786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كتابة تحقيق استقصائي</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أ</a:t>
            </a:r>
            <a:r>
              <a:rPr lang="ar-SA" dirty="0">
                <a:latin typeface="Alexandria" charset="0"/>
                <a:cs typeface="Alexandria" charset="0"/>
              </a:rPr>
              <a:t>. عناصر الأسلوب في كتابة الاستقصاءات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ب. دعم أسلوبك: استخدام النماذج المثالية</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ج</a:t>
            </a:r>
            <a:r>
              <a:rPr lang="ar-SA" dirty="0">
                <a:latin typeface="Alexandria" charset="0"/>
                <a:cs typeface="Alexandria" charset="0"/>
              </a:rPr>
              <a:t>. تعريف بنية السرد: زمنيَّة أم </a:t>
            </a:r>
            <a:r>
              <a:rPr lang="ar-SA" dirty="0" err="1">
                <a:latin typeface="Alexandria" charset="0"/>
                <a:cs typeface="Alexandria" charset="0"/>
              </a:rPr>
              <a:t>أوديسيَّة</a:t>
            </a:r>
            <a:r>
              <a:rPr lang="ar-SA" dirty="0">
                <a:latin typeface="Alexandria" charset="0"/>
                <a:cs typeface="Alexandria" charset="0"/>
              </a:rPr>
              <a:t>؟</a:t>
            </a:r>
          </a:p>
          <a:p>
            <a:pPr marL="285750" indent="-285750" algn="r" rtl="1">
              <a:lnSpc>
                <a:spcPts val="3000"/>
              </a:lnSpc>
              <a:spcBef>
                <a:spcPts val="600"/>
              </a:spcBef>
              <a:buFont typeface="Wingdings" pitchFamily="2" charset="2"/>
              <a:buChar char="§"/>
            </a:pPr>
            <a:r>
              <a:rPr lang="ar-SA" dirty="0">
                <a:latin typeface="Alexandria" charset="0"/>
                <a:cs typeface="Alexandria" charset="0"/>
              </a:rPr>
              <a:t>د. رسم الخط الزمني وتطويع تسلسله</a:t>
            </a:r>
          </a:p>
          <a:p>
            <a:pPr marL="285750" indent="-285750" algn="r" rtl="1">
              <a:lnSpc>
                <a:spcPts val="3000"/>
              </a:lnSpc>
              <a:spcBef>
                <a:spcPts val="600"/>
              </a:spcBef>
              <a:buFont typeface="Wingdings" pitchFamily="2" charset="2"/>
              <a:buChar char="§"/>
            </a:pPr>
            <a:r>
              <a:rPr lang="ar-SA" dirty="0">
                <a:latin typeface="Alexandria" charset="0"/>
                <a:cs typeface="Alexandria" charset="0"/>
              </a:rPr>
              <a:t>هـ . استخدام الملف الرئيسي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و. تقنيات تأليفية محددة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64AAA80-2886-6231-0684-A9DBE59CFEC2}"/>
              </a:ext>
            </a:extLst>
          </p:cNvPr>
          <p:cNvSpPr txBox="1"/>
          <p:nvPr/>
        </p:nvSpPr>
        <p:spPr>
          <a:xfrm>
            <a:off x="4689258" y="2037829"/>
            <a:ext cx="6594375" cy="182287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نظم وثائقك</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المرحلة الأولي: بناء قاعدة معلومات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المرحلة الثانية: تنظيم المعلومات: بناء الملف الرئيسي</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المرحلة الثالثة: إقامة صلات بين الملفات</a:t>
            </a:r>
          </a:p>
        </p:txBody>
      </p:sp>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العملية إلى الآن: </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p:cNvSpPr txBox="1"/>
          <p:nvPr/>
        </p:nvSpPr>
        <p:spPr>
          <a:xfrm>
            <a:off x="5912036" y="1805892"/>
            <a:ext cx="5355450"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1. نكتشف موضوعاً.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تتبلور فكرة الاستقصاء.</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نطرح ُ فرضيَّةً لنتحقق منها.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4. نبحث عن معلومات من مصادر علنيَّة لنتحقق من الفرضية.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5- نبحث عن مصادر بشرية لتعزيز معارفنا.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6- ونحن نجمع المعلومات، نُنظمها – كي يكون سهلاً تفحصها، تأليفها في قصة، وتدقيقها.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7- نضع المعلومات بترتيب سردي ونؤلِّف القصة.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BIRN Summer School Offers Investigative Reporting Training on Croatia Coast  - BIRN">
            <a:extLst>
              <a:ext uri="{FF2B5EF4-FFF2-40B4-BE49-F238E27FC236}">
                <a16:creationId xmlns:a16="http://schemas.microsoft.com/office/drawing/2014/main" id="{16D431BB-6F55-6B4A-33F3-AA3D1DCBA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28915"/>
            <a:ext cx="4969727" cy="3810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B6BC1-86CA-1E7D-FCE4-B70FDA3E0C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2C19BD-E597-C1AD-306E-18D3F837F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07449F7-6A71-4F5E-2112-3A362EEA690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كتابة تحقيق استقصائي</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73C9031-8702-4080-E45B-2B3B660880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58F8F-AEDC-E3B6-024C-4A2D055F3BE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AD4A94-1FD0-66BA-B44F-467447F1F3C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86B47B8-31ED-52DE-0FB0-135B30BF8341}"/>
              </a:ext>
            </a:extLst>
          </p:cNvPr>
          <p:cNvSpPr txBox="1"/>
          <p:nvPr/>
        </p:nvSpPr>
        <p:spPr>
          <a:xfrm>
            <a:off x="6095999" y="1850497"/>
            <a:ext cx="5171485"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لا تُشبهُ كتابةُ تحقيق استقصائي كتابةَ قصةٍ إخبارية.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ناقشنا إلى الآن كيف يلعب تنظيم الملفات وتبويبها دوراً حاسماً، وكيف يُحوِّل البحث َ إلى جزءٍ من عملية الكتابة.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وعندما يحين وقت تأليف (كتابة) القصة النهائية، يصبح المطلوب مهارات ٌ وقواعدُ مختلفةٌ عن كتابة الأخبار، أي استخدام قواعد السرد بطرق أكثر تعقيداً.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فعلى الإعلامي أن يقوم، في الوقت ذاته، باستخدام عناصر الكتابة القصصيَّة وتجنُّب كتابة قصة خيالية. وأخيراً، تدخل ُ حالتك العاطفية.</a:t>
            </a:r>
          </a:p>
        </p:txBody>
      </p:sp>
      <p:sp>
        <p:nvSpPr>
          <p:cNvPr id="4" name="TextBox 3">
            <a:extLst>
              <a:ext uri="{FF2B5EF4-FFF2-40B4-BE49-F238E27FC236}">
                <a16:creationId xmlns:a16="http://schemas.microsoft.com/office/drawing/2014/main" id="{689D4E86-A80D-2DAB-1AFB-9D60353EFA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9DA9BC-F494-EB5D-5D44-DA3CC35A1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ompiling an investigative journalism dossier - Media Helping Media">
            <a:extLst>
              <a:ext uri="{FF2B5EF4-FFF2-40B4-BE49-F238E27FC236}">
                <a16:creationId xmlns:a16="http://schemas.microsoft.com/office/drawing/2014/main" id="{9790C335-72F0-6EE1-089A-5121A64A9A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850497"/>
            <a:ext cx="5034286" cy="4124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630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AE68A-E9EF-69A9-FF77-04F7615172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72A516-A233-720D-1355-A54DCD6140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AC84E13-911B-DA92-4766-72F9B6CD3B59}"/>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C00000"/>
                </a:solidFill>
                <a:latin typeface="Alexandria" charset="0"/>
                <a:cs typeface="Alexandria" charset="0"/>
              </a:rPr>
              <a:t>أ</a:t>
            </a:r>
            <a:r>
              <a:rPr lang="ar-SA" sz="2400" b="1" dirty="0">
                <a:solidFill>
                  <a:srgbClr val="C00000"/>
                </a:solidFill>
                <a:latin typeface="Alexandria" charset="0"/>
                <a:cs typeface="Alexandria" charset="0"/>
              </a:rPr>
              <a:t>. عناصر الأسلوب في كتابة الاستقصاءات</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B1391D40-1DFA-53E2-619F-F14FCB1838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8319BD-68C6-A8A0-2B5C-BF6A26AEAA0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C2C5BE-13DD-09D8-5E07-B3F257228F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DE9E2F3-DB44-BBB9-A807-FC3DCABBDC23}"/>
              </a:ext>
            </a:extLst>
          </p:cNvPr>
          <p:cNvSpPr txBox="1"/>
          <p:nvPr/>
        </p:nvSpPr>
        <p:spPr>
          <a:xfrm>
            <a:off x="942308" y="1850497"/>
            <a:ext cx="10325177"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1. لا تكن مملا.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دُرِّب َ مُعظم ُ الإعلاميين ليعتقدواَ أن وظيفتهم هي تقديم الحقائق والسماح للمتلقي بالوصول إلى استنتاجات. ولذا، يجب ألا تكون الحقائق مُلَوَّنَةً بصوت الإعلامي أو مشاعره. أو أي طريقة أخرى لن تبدو “جادَّةً”.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بطبيعة الحال، سيكون لمثل هذا الأسلوب وقع كبير إن استخدم بطريقة ملائمة وواعية. إلا أن ذلك لا يعني أن التحقيق الاستقصائي يجب أن يخلو من التعبير عن حواس وشخصيات وقيم الصحفيين المتقصين. ولكي يستوعب القراء والمستمعون والمشاهدون المعنى كاملا ويعيشوا واقع ما يحدث، فيجب أن يطلقوا العنان لحواسهم وأن يشعروا، بطرق مختلفة، أثر ما </a:t>
            </a:r>
            <a:r>
              <a:rPr lang="ar-SA" dirty="0" err="1">
                <a:latin typeface="Alexandria" charset="0"/>
                <a:cs typeface="Alexandria" charset="0"/>
              </a:rPr>
              <a:t>يقرأونه</a:t>
            </a:r>
            <a:r>
              <a:rPr lang="ar-SA" dirty="0">
                <a:latin typeface="Alexandria" charset="0"/>
                <a:cs typeface="Alexandria" charset="0"/>
              </a:rPr>
              <a:t> ويسمعونه ويرونه، وإلا فإنهم لن يفهموا حقيقة ما يحدث. وسيخفق الإعلاميون إذا لم يتح لهم هذه الفرصة. لكن احذر من المبالغة.</a:t>
            </a:r>
          </a:p>
        </p:txBody>
      </p:sp>
      <p:sp>
        <p:nvSpPr>
          <p:cNvPr id="4" name="TextBox 3">
            <a:extLst>
              <a:ext uri="{FF2B5EF4-FFF2-40B4-BE49-F238E27FC236}">
                <a16:creationId xmlns:a16="http://schemas.microsoft.com/office/drawing/2014/main" id="{30F6FA44-9867-26A2-0E44-B801E73F59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C154E2-2D35-220D-C8D3-E2A678A49E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2048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0B93D-BA69-09D7-9B22-B89073137F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3A05D2-77BE-49EB-AA53-80D9A93E11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DEB8E1E-B0C8-48FF-97DD-F4A23EECFF1C}"/>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C00000"/>
                </a:solidFill>
                <a:latin typeface="Alexandria" charset="0"/>
                <a:cs typeface="Alexandria" charset="0"/>
              </a:rPr>
              <a:t>أ</a:t>
            </a:r>
            <a:r>
              <a:rPr lang="ar-SA" sz="2400" b="1" dirty="0">
                <a:solidFill>
                  <a:srgbClr val="C00000"/>
                </a:solidFill>
                <a:latin typeface="Alexandria" charset="0"/>
                <a:cs typeface="Alexandria" charset="0"/>
              </a:rPr>
              <a:t>. عناصر الأسلوب في كتابة الاستقصاءات</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709279B4-8339-59B8-1F0C-DF33890B51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6CD74D-409F-46EC-2197-F5E9D7F4031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272AD4-E7B6-60C2-0AF3-9351F368F7B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2859E93-75D6-6C33-372E-C809EC9B9DF1}"/>
              </a:ext>
            </a:extLst>
          </p:cNvPr>
          <p:cNvSpPr txBox="1"/>
          <p:nvPr/>
        </p:nvSpPr>
        <p:spPr>
          <a:xfrm>
            <a:off x="6254291" y="1850497"/>
            <a:ext cx="5013194"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على أن ذلك يجب ألا يتعارض مع النهج الموضوعي للصحافي الاستقصائي: أي التقيد بالحياد والأمانة حيال جميع الحقائق المتعلقة بوضع معين. لكن مثل هذا الحياد لا يعني عدم المبالاة بالعواقب المترتبة على حقائق معينة، وهو ما يرغب عديد من السياسيين أن يثبتوه عندما يتهمون الصحافيين بالافتقار إلى</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الموضوعية. فغرض التغطية الاستقصائية الجوهري هو الإصلاح، والرغبة في إصلاح العالم مُلازمة دائماً للفردية والذاتية.</a:t>
            </a:r>
          </a:p>
        </p:txBody>
      </p:sp>
      <p:sp>
        <p:nvSpPr>
          <p:cNvPr id="4" name="TextBox 3">
            <a:extLst>
              <a:ext uri="{FF2B5EF4-FFF2-40B4-BE49-F238E27FC236}">
                <a16:creationId xmlns:a16="http://schemas.microsoft.com/office/drawing/2014/main" id="{31916F8E-8763-8BA4-D59C-25685359D0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1FFF351-49D4-978F-1E1E-76CA76223C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Doing a Masters? Become an Investigative Journalist">
            <a:extLst>
              <a:ext uri="{FF2B5EF4-FFF2-40B4-BE49-F238E27FC236}">
                <a16:creationId xmlns:a16="http://schemas.microsoft.com/office/drawing/2014/main" id="{DCA167C4-DA7F-2934-BC1E-E891977FC4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915035"/>
            <a:ext cx="5347571" cy="400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012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FBD076-50ED-03CC-7086-DB33970027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2A229C-BDD5-4EB3-74D0-64E384A667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29F8A88-5AE1-E999-B3B4-5929A39AD2D1}"/>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C00000"/>
                </a:solidFill>
                <a:latin typeface="Alexandria" charset="0"/>
                <a:cs typeface="Alexandria" charset="0"/>
              </a:rPr>
              <a:t>أ</a:t>
            </a:r>
            <a:r>
              <a:rPr lang="ar-SA" sz="2400" b="1" dirty="0">
                <a:solidFill>
                  <a:srgbClr val="C00000"/>
                </a:solidFill>
                <a:latin typeface="Alexandria" charset="0"/>
                <a:cs typeface="Alexandria" charset="0"/>
              </a:rPr>
              <a:t>. عناصر الأسلوب في كتابة الاستقصاءات</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A672B65-4872-8DD8-8EB3-C28C213368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1CAFA5-6EF3-94FE-78FA-EA3E4378D00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6C838F-B6F0-AD3C-3B8C-F9FB936D918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DE16183-57B3-3BD5-D8C4-230F2CDE48DA}"/>
              </a:ext>
            </a:extLst>
          </p:cNvPr>
          <p:cNvSpPr txBox="1"/>
          <p:nvPr/>
        </p:nvSpPr>
        <p:spPr>
          <a:xfrm>
            <a:off x="942308" y="1850497"/>
            <a:ext cx="10325177" cy="420185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الحقائق َ الموضوعيةَ – الحقائق التي لا يُمكن الشك في وجودها، بغض النظر عمن يُلاحظها – تبقى الوسيلة لتنفيذ العملية وليس الغاية. فالقراء والمستمعون والمشاهِدون لا يحتاجون إلى المعلومات فحسب، بل يطلبون المعنى أيضاً، وعلى شخص ما أن يوجد ذلك المعنى. وجزءٌ من المعنى يأتي من أهمية القضية التي تثيرها القصة الاستقصائية. باختصارٍ، اسرُدْ القصة واعرضها بطريقة تجذب الانتباه مدعومة بالحقائق.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يَقْلَق ُ معظم الكتَّاب على الأسلوب. الأسلوب َ الأصيل َ هو أسلوب ٌ شخصي ٌ يعبِّر عن الشخصيَّة وسيبرز بشكل طبيعي مع الزمن. لكن أسلوبك يجب ألا يتغلب على المادة؛ وإن فَعَل َ ، فستبدو المادة غير مهمة.</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لا تترك أدواتك وأساليبك الشخصية تُقَيُّدُك. إن الإيقاعَ المبسط مفتاح ُ الكتابة الاستقصائية، وسيُبْطئ الأسلوب المعقَّدُ ذلك َ الإيقاعَ.</a:t>
            </a:r>
          </a:p>
        </p:txBody>
      </p:sp>
      <p:sp>
        <p:nvSpPr>
          <p:cNvPr id="4" name="TextBox 3">
            <a:extLst>
              <a:ext uri="{FF2B5EF4-FFF2-40B4-BE49-F238E27FC236}">
                <a16:creationId xmlns:a16="http://schemas.microsoft.com/office/drawing/2014/main" id="{E31D13DF-1237-7488-7267-8E81465073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E387AF-9A2B-A631-FB76-61A01B393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grey sign with black writing&#10;&#10;Description automatically generated">
            <a:extLst>
              <a:ext uri="{FF2B5EF4-FFF2-40B4-BE49-F238E27FC236}">
                <a16:creationId xmlns:a16="http://schemas.microsoft.com/office/drawing/2014/main" id="{A5CAC0EB-F68F-911D-C606-2A9CD0373D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9620" y="4282638"/>
            <a:ext cx="7772400" cy="1071196"/>
          </a:xfrm>
          <a:prstGeom prst="rect">
            <a:avLst/>
          </a:prstGeom>
        </p:spPr>
      </p:pic>
    </p:spTree>
    <p:extLst>
      <p:ext uri="{BB962C8B-B14F-4D97-AF65-F5344CB8AC3E}">
        <p14:creationId xmlns:p14="http://schemas.microsoft.com/office/powerpoint/2010/main" val="33078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80D54-DB29-C26C-666E-4DA3B4AFAB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B5EAB6-98C9-0350-0BAE-569768D07B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31AA20-6DF8-A29B-D962-65FAC532319D}"/>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C00000"/>
                </a:solidFill>
                <a:latin typeface="Alexandria" charset="0"/>
                <a:cs typeface="Alexandria" charset="0"/>
              </a:rPr>
              <a:t>أ</a:t>
            </a:r>
            <a:r>
              <a:rPr lang="ar-SA" sz="2400" b="1" dirty="0">
                <a:solidFill>
                  <a:srgbClr val="C00000"/>
                </a:solidFill>
                <a:latin typeface="Alexandria" charset="0"/>
                <a:cs typeface="Alexandria" charset="0"/>
              </a:rPr>
              <a:t>. عناصر الأسلوب في كتابة الاستقصاءات</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F50AA9FC-F1D3-109D-DACA-BABC1988E5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17C8A6-60B1-812D-2F63-C00142D2919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283266-60BE-DA3B-2420-028DC063D81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D8CE3D7-890A-8198-F82B-14E48FC140E8}"/>
              </a:ext>
            </a:extLst>
          </p:cNvPr>
          <p:cNvSpPr txBox="1"/>
          <p:nvPr/>
        </p:nvSpPr>
        <p:spPr>
          <a:xfrm>
            <a:off x="942308" y="1850497"/>
            <a:ext cx="10325177"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2. خطر الشك</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يُعَامَل معظم الإعلاميين كتوابع أو كمستضعفين أمام مصادرهم من أصحاب الثروة أو النفوذ. وهذا هو أحد الأسباب التي تجعل بعض الإعلاميين يفقدون الثقة بأنفسهم أو بعملهم. والعديد من الناس يصبحون صحافيين لمجرد أن يقابلوا أشخاصا يعتقدون أنهم أكثر إثارة ونشاطاً وأهمية منهم.</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مثل هذه المواقف كثيرة الشيوع وتحكم على الاستقصاء بالفشل التام. ففي كل عام، أجدُ من بين الصحفيين الذين أدربهم عديدين يجدون مواضيع جيدة جداً، ويقومون ببحث رائع، وبعد ذلك يشككون بصحة ما وجدوه. يكتشفون حقيقة غير سارَّة ولكنهم يسمحون لمصدرٍ متنفذ بإقناعهم وبعد كل ما بذلوه من مجهود، أن ما وجدوه ليس هو الحقيقة. وبشكل نمطي، يتحدث ُ ذلك المصدر المتمكن بلهجة تمزج الحكمة بالتحذير، فيخضعُ الإعلامي له دون وعي.</a:t>
            </a:r>
          </a:p>
        </p:txBody>
      </p:sp>
      <p:sp>
        <p:nvSpPr>
          <p:cNvPr id="4" name="TextBox 3">
            <a:extLst>
              <a:ext uri="{FF2B5EF4-FFF2-40B4-BE49-F238E27FC236}">
                <a16:creationId xmlns:a16="http://schemas.microsoft.com/office/drawing/2014/main" id="{A6CBA637-E2C2-3730-E692-1CBD0B9DBC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2EAB4-8655-8B2C-0E1A-2D3A5ACAEC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266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0873C-4E04-1D28-2EB7-51FC0842C9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F5A06D-6EE1-0392-02FE-1C12281CAA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DD9449B-DFA1-224B-F60D-198B51F41CBE}"/>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C00000"/>
                </a:solidFill>
                <a:latin typeface="Alexandria" charset="0"/>
                <a:cs typeface="Alexandria" charset="0"/>
              </a:rPr>
              <a:t>أ</a:t>
            </a:r>
            <a:r>
              <a:rPr lang="ar-SA" sz="2400" b="1" dirty="0">
                <a:solidFill>
                  <a:srgbClr val="C00000"/>
                </a:solidFill>
                <a:latin typeface="Alexandria" charset="0"/>
                <a:cs typeface="Alexandria" charset="0"/>
              </a:rPr>
              <a:t>. عناصر الأسلوب في كتابة الاستقصاءات</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BD66D69A-135D-8ACA-ED65-5FD1CE01D2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4D45B3-A640-1AA0-8477-8D32A3BBBE2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2DB4E8-7491-8050-A153-39838876E9D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EAF5041-F8EA-D2BA-A946-11DF3570309C}"/>
              </a:ext>
            </a:extLst>
          </p:cNvPr>
          <p:cNvSpPr txBox="1"/>
          <p:nvPr/>
        </p:nvSpPr>
        <p:spPr>
          <a:xfrm>
            <a:off x="4672361" y="1850497"/>
            <a:ext cx="6595124"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3. كن حازماً.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للتوتر الذي يخلقه إجراء استقصاء وإنهاؤه، أن يقود إلى الإرهاق والإحباط والغضب. وكل هذه تقود إلى خطرِ تبني الإعلامي لهجةً عدوانيةً مُهينة كآلية دفاع عن النفس، ولكنها تشير إلى ضعف عند المشاهد والمُستهدف بالاستقصاء، وإلى سوء نيَّة إذا رُفعت على الإعلامي قضيّة تشويه سمعة في محكمة.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لا تلوِّث الاتهامات الجادة بإهانات تافهة توجهها هنا أو هناك. وإلا ستدفعُ ثمنا غالياً لذلك. تأكدْ أن تُعيدَ قراءةَ مسودّاتِك باحثاً عن الإساءات غير المُبرَّرة، واشطبها.</a:t>
            </a:r>
          </a:p>
        </p:txBody>
      </p:sp>
      <p:sp>
        <p:nvSpPr>
          <p:cNvPr id="4" name="TextBox 3">
            <a:extLst>
              <a:ext uri="{FF2B5EF4-FFF2-40B4-BE49-F238E27FC236}">
                <a16:creationId xmlns:a16="http://schemas.microsoft.com/office/drawing/2014/main" id="{29F9186F-5F69-3616-3CDB-F933E87B42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9764A6-439C-8817-BEFE-87F53E58A2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Business Beats Basics (8.5 x 11 in) - Full Book">
            <a:extLst>
              <a:ext uri="{FF2B5EF4-FFF2-40B4-BE49-F238E27FC236}">
                <a16:creationId xmlns:a16="http://schemas.microsoft.com/office/drawing/2014/main" id="{B4898FBB-F67B-A655-4EDA-7D817035F3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898" y="2021324"/>
            <a:ext cx="3827403" cy="3688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612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42D84-C0D4-752D-A80B-144B379825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F92E5C-C0C2-D23A-6801-A5719EBB04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C23B788-9C28-62A0-94FC-1DEC3BEFF258}"/>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ب. دعم أسلوبك: استخدام النماذج المثالية</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0C863644-0715-65E0-F150-53C4007199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465079-88AE-8A1A-323B-DD788845D97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1240F5-A24F-D466-7E56-CF820257E45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6BD513E-BA7A-D67B-446E-045CCC85427C}"/>
              </a:ext>
            </a:extLst>
          </p:cNvPr>
          <p:cNvSpPr txBox="1"/>
          <p:nvPr/>
        </p:nvSpPr>
        <p:spPr>
          <a:xfrm>
            <a:off x="3791415" y="1850497"/>
            <a:ext cx="7476070"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قام العباقرة تاريخياً، بمواجهةِ وحل ِّ ما يقرب من كل مشاكل فن السرد، وحتى العباقرة تبنَّوا تقنيات ومصادر اتبعها آخرون. (استعار شكسبير، على سبيل المثال، حبكات من كتَّاب مسرح ومؤرخين آخرين). أنت تستطيع فعل الشيء ذاته، سواء كنت موهوبا أم لا. والتطلع إلى مثل هذه النماذج المثالية يجب أن يكون جزءاً من بحثك، وبذات مستوى البحث عن معلومات.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عندما تشرعُ في مشروعٍ مُحدَّدٍ، حدِّدْ أسماء كتاب أو أدباء في السرد تعاملوا مع مسائل مشابهة لعملك، وادرس أسلوبهم لتكتشف العناصر التي تُهمك. وهذا الأمر مهم ٌّ خصوصا حينما تتعامل مع عمليات سرد طويلة. بكل بساطة، لن يكون لديك الوقت حينئذٍ لتتدبر المعلومات ولتخترع أدوات السرد المطلوبة.</a:t>
            </a:r>
          </a:p>
        </p:txBody>
      </p:sp>
      <p:sp>
        <p:nvSpPr>
          <p:cNvPr id="4" name="TextBox 3">
            <a:extLst>
              <a:ext uri="{FF2B5EF4-FFF2-40B4-BE49-F238E27FC236}">
                <a16:creationId xmlns:a16="http://schemas.microsoft.com/office/drawing/2014/main" id="{51B7346B-5857-8A52-D091-FA67979C8E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6DE06D2-BC4F-C8C9-4974-D1F2BA094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Untitled">
            <a:extLst>
              <a:ext uri="{FF2B5EF4-FFF2-40B4-BE49-F238E27FC236}">
                <a16:creationId xmlns:a16="http://schemas.microsoft.com/office/drawing/2014/main" id="{CF836B97-0132-82BD-391F-A895C50F22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50496"/>
            <a:ext cx="2866900" cy="4050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106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8A9FE8-AA5D-391C-04FA-90B18CE3C0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29CB3D-40A9-84C6-C800-87BE461034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7A83496-C5DF-E4A7-2B03-0EB0E7A6CE6C}"/>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ب. دعم أسلوبك: استخدام النماذج المثالية</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3BD09005-9A65-8A2C-6F84-A003F89651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59E9E4-707B-30F4-0EA2-15266D20A6D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5626BF-39DE-BEE0-DC9E-D3877EADEF6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9D30E6A-0E1C-C743-E89B-CA1CDC1416DB}"/>
              </a:ext>
            </a:extLst>
          </p:cNvPr>
          <p:cNvSpPr txBox="1"/>
          <p:nvPr/>
        </p:nvSpPr>
        <p:spPr>
          <a:xfrm>
            <a:off x="942308" y="1950856"/>
            <a:ext cx="10325177"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علي سبيل المثال، يشكل كشف الإجراءات القضائية مهمة أساسية للمستقصين لأن لهذه الإجراءات والقضايا أثر ضرر مباشر. ومشكلة كيفية جعلها مثيرة مشكلة أبدية، ولم يحلها أحد بأفضل مما حلَّها الروائي الفرنسي </a:t>
            </a:r>
            <a:r>
              <a:rPr lang="ar-SA" sz="1600" dirty="0" err="1">
                <a:latin typeface="Alexandria" charset="0"/>
                <a:cs typeface="Alexandria" charset="0"/>
              </a:rPr>
              <a:t>أونوريــه</a:t>
            </a:r>
            <a:r>
              <a:rPr lang="ar-SA" sz="1600" dirty="0">
                <a:latin typeface="Alexandria" charset="0"/>
                <a:cs typeface="Alexandria" charset="0"/>
              </a:rPr>
              <a:t> دو بلزاك </a:t>
            </a:r>
            <a:r>
              <a:rPr lang="en-US" sz="1600" dirty="0" err="1">
                <a:latin typeface="Alexandria" charset="0"/>
                <a:cs typeface="Alexandria" charset="0"/>
              </a:rPr>
              <a:t>Honore</a:t>
            </a:r>
            <a:r>
              <a:rPr lang="en-US" sz="1600" dirty="0">
                <a:latin typeface="Alexandria" charset="0"/>
                <a:cs typeface="Alexandria" charset="0"/>
              </a:rPr>
              <a:t> de Balzac </a:t>
            </a:r>
            <a:r>
              <a:rPr lang="ar-SA" sz="1600" dirty="0">
                <a:latin typeface="Alexandria" charset="0"/>
                <a:cs typeface="Alexandria" charset="0"/>
              </a:rPr>
              <a:t> فـي عمـله، وتتمثَّل مشكلة راهنة للمستقصين ليحلّوها بكيفية التعامل مع عدد كبير من الشخصيات، لأن الإعلامي لا يستطيعُ، مثل كاتب القَصص، قتل شخصيات تصرف الانتباه من أجل تبسيط السرد.</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طوَّر الروائي الإنجلــــيزي أنطوني </a:t>
            </a:r>
            <a:r>
              <a:rPr lang="ar-SA" sz="1600" dirty="0" err="1">
                <a:latin typeface="Alexandria" charset="0"/>
                <a:cs typeface="Alexandria" charset="0"/>
              </a:rPr>
              <a:t>ترولوب</a:t>
            </a:r>
            <a:r>
              <a:rPr lang="ar-SA" sz="1600" dirty="0">
                <a:latin typeface="Alexandria" charset="0"/>
                <a:cs typeface="Alexandria" charset="0"/>
              </a:rPr>
              <a:t> </a:t>
            </a:r>
            <a:r>
              <a:rPr lang="en-US" sz="1600" dirty="0">
                <a:latin typeface="Alexandria" charset="0"/>
                <a:cs typeface="Alexandria" charset="0"/>
              </a:rPr>
              <a:t>Anthony Trollope </a:t>
            </a:r>
            <a:r>
              <a:rPr lang="ar-SA" sz="1600" dirty="0">
                <a:latin typeface="Alexandria" charset="0"/>
                <a:cs typeface="Alexandria" charset="0"/>
              </a:rPr>
              <a:t> بُنية سردية تعتمد تسلسل المشاهد وتحـل هـذه المسألة، من خـال </a:t>
            </a:r>
            <a:r>
              <a:rPr lang="ar-SA" sz="1600" dirty="0" err="1">
                <a:latin typeface="Alexandria" charset="0"/>
                <a:cs typeface="Alexandria" charset="0"/>
              </a:rPr>
              <a:t>تجزوء</a:t>
            </a:r>
            <a:r>
              <a:rPr lang="ar-SA" sz="1600" dirty="0">
                <a:latin typeface="Alexandria" charset="0"/>
                <a:cs typeface="Alexandria" charset="0"/>
              </a:rPr>
              <a:t> الشخصيات إلى وحدات أصغر. وطوَّر المؤرخون الإيطاليون مثل </a:t>
            </a:r>
            <a:r>
              <a:rPr lang="ar-SA" sz="1600" dirty="0" err="1">
                <a:latin typeface="Alexandria" charset="0"/>
                <a:cs typeface="Alexandria" charset="0"/>
              </a:rPr>
              <a:t>تاسيتوس</a:t>
            </a:r>
            <a:r>
              <a:rPr lang="ar-SA" sz="1600" dirty="0">
                <a:latin typeface="Alexandria" charset="0"/>
                <a:cs typeface="Alexandria" charset="0"/>
              </a:rPr>
              <a:t> </a:t>
            </a:r>
            <a:r>
              <a:rPr lang="en-US" sz="1600" dirty="0">
                <a:latin typeface="Alexandria" charset="0"/>
                <a:cs typeface="Alexandria" charset="0"/>
              </a:rPr>
              <a:t>Tacitus </a:t>
            </a:r>
            <a:r>
              <a:rPr lang="ar-SA" sz="1600" dirty="0" err="1">
                <a:latin typeface="Alexandria" charset="0"/>
                <a:cs typeface="Alexandria" charset="0"/>
              </a:rPr>
              <a:t>وسوتونيوس</a:t>
            </a:r>
            <a:r>
              <a:rPr lang="ar-SA" sz="1600" dirty="0">
                <a:latin typeface="Alexandria" charset="0"/>
                <a:cs typeface="Alexandria" charset="0"/>
              </a:rPr>
              <a:t> </a:t>
            </a:r>
            <a:r>
              <a:rPr lang="en-US" sz="1600" dirty="0">
                <a:latin typeface="Alexandria" charset="0"/>
                <a:cs typeface="Alexandria" charset="0"/>
              </a:rPr>
              <a:t>Suetonius، </a:t>
            </a:r>
            <a:r>
              <a:rPr lang="ar-SA" sz="1600" dirty="0">
                <a:latin typeface="Alexandria" charset="0"/>
                <a:cs typeface="Alexandria" charset="0"/>
              </a:rPr>
              <a:t>سرد الحركة غير القَصصي والشخصية السياسية إلى مستويات عالية. وأجرى المخرج السينمائي كنغ والس فيدور </a:t>
            </a:r>
            <a:r>
              <a:rPr lang="en-US" sz="1600" dirty="0">
                <a:latin typeface="Alexandria" charset="0"/>
                <a:cs typeface="Alexandria" charset="0"/>
              </a:rPr>
              <a:t>King Wallis Vidor </a:t>
            </a:r>
            <a:r>
              <a:rPr lang="ar-SA" sz="1600" dirty="0">
                <a:latin typeface="Alexandria" charset="0"/>
                <a:cs typeface="Alexandria" charset="0"/>
              </a:rPr>
              <a:t>تجارب متواصلة على استخدام أدوات إيقاعية في التمثيل والتصوير والمونتاج.</a:t>
            </a:r>
          </a:p>
        </p:txBody>
      </p:sp>
      <p:sp>
        <p:nvSpPr>
          <p:cNvPr id="4" name="TextBox 3">
            <a:extLst>
              <a:ext uri="{FF2B5EF4-FFF2-40B4-BE49-F238E27FC236}">
                <a16:creationId xmlns:a16="http://schemas.microsoft.com/office/drawing/2014/main" id="{4E284844-4140-38A6-0F2E-F47568B5F6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1F1746-D926-3DDA-A8BC-54AFBDA097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8120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CAA8D-2F36-7C53-6303-811E183697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1E58B8-DBA2-8E2B-3385-6028A8C4BC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9B562E7-3415-F1F1-423C-B811AEC19FF6}"/>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ب. دعم أسلوبك: استخدام النماذج المثالية</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1830187F-57B9-E1DD-6EDB-F9A99EC90B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D6183A-1036-C1F1-3445-43B7056C962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12C9B5-AD9B-4AFD-1507-1FCD996ECC8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1CDF6FF-6482-33F1-2F29-FA675DB3229D}"/>
              </a:ext>
            </a:extLst>
          </p:cNvPr>
          <p:cNvSpPr txBox="1"/>
          <p:nvPr/>
        </p:nvSpPr>
        <p:spPr>
          <a:xfrm>
            <a:off x="7282907" y="2728122"/>
            <a:ext cx="3963436" cy="197676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ومهما كان التقليد الأكثر أُلفة إليك، استخدمه. أدرس أساليب فنَّك، وليس حرفتك فقط. خذْ ما تحتاج، وتأكد من أن تعزو الفضل لصاحبه لدى الاستعارة.</a:t>
            </a:r>
          </a:p>
        </p:txBody>
      </p:sp>
      <p:sp>
        <p:nvSpPr>
          <p:cNvPr id="4" name="TextBox 3">
            <a:extLst>
              <a:ext uri="{FF2B5EF4-FFF2-40B4-BE49-F238E27FC236}">
                <a16:creationId xmlns:a16="http://schemas.microsoft.com/office/drawing/2014/main" id="{57568FFE-5ADB-E294-3ED3-6F65DD6CDA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08B0B7C-5A58-E2C3-F238-5B4F0AD438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Case Studies – Global Investigative Journalism Network">
            <a:extLst>
              <a:ext uri="{FF2B5EF4-FFF2-40B4-BE49-F238E27FC236}">
                <a16:creationId xmlns:a16="http://schemas.microsoft.com/office/drawing/2014/main" id="{36EAE0CF-8F58-D01C-461B-51ECC7BF8F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418" y="1763688"/>
            <a:ext cx="6238374" cy="41589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2112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6987689" cy="830997"/>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مهارات أساسيّة لكتابة التحقيقات الاستقصائية</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856226" y="2463141"/>
            <a:ext cx="6118945" cy="2502480"/>
          </a:xfrm>
          <a:prstGeom prst="rect">
            <a:avLst/>
          </a:prstGeom>
          <a:noFill/>
        </p:spPr>
        <p:txBody>
          <a:bodyPr wrap="square" rtlCol="0">
            <a:spAutoFit/>
          </a:bodyPr>
          <a:lstStyle/>
          <a:p>
            <a:pPr algn="ctr" defTabSz="914400" rtl="1" eaLnBrk="1" latinLnBrk="0" hangingPunct="1">
              <a:lnSpc>
                <a:spcPct val="150000"/>
              </a:lnSpc>
              <a:spcBef>
                <a:spcPts val="1200"/>
              </a:spcBef>
            </a:pPr>
            <a:r>
              <a:rPr lang="ar-SA" sz="2000" b="1" dirty="0">
                <a:latin typeface="Alexandria" charset="0"/>
                <a:cs typeface="Alexandria" charset="0"/>
              </a:rPr>
              <a:t>قم بقراءة هذا الموضوع عن مهارات أساسيّة لكتابة التحقيقات الاستقصائية....من خلال الرابط التالي:</a:t>
            </a:r>
          </a:p>
          <a:p>
            <a:pPr algn="ctr" defTabSz="914400" rtl="1" eaLnBrk="1" latinLnBrk="0" hangingPunct="1">
              <a:lnSpc>
                <a:spcPct val="150000"/>
              </a:lnSpc>
              <a:spcBef>
                <a:spcPts val="1200"/>
              </a:spcBef>
            </a:pPr>
            <a:r>
              <a:rPr lang="en-US" sz="2000" b="1" dirty="0">
                <a:latin typeface="Alexandria" charset="0"/>
                <a:cs typeface="Alexandria" charset="0"/>
                <a:hlinkClick r:id="rId2"/>
              </a:rPr>
              <a:t>https://ijnet.org/ar/story/6-</a:t>
            </a:r>
            <a:r>
              <a:rPr lang="ar-SA" sz="2000" b="1" dirty="0">
                <a:latin typeface="Alexandria" charset="0"/>
                <a:cs typeface="Alexandria" charset="0"/>
                <a:hlinkClick r:id="rId2"/>
              </a:rPr>
              <a:t>مهارات-أساسيّة-لكتابة-التحقيقات-الاستقصائية</a:t>
            </a:r>
            <a:r>
              <a:rPr lang="ar-SA" sz="2000" b="1" dirty="0">
                <a:latin typeface="Alexandria" charset="0"/>
                <a:cs typeface="Alexandria" charset="0"/>
              </a:rPr>
              <a:t> </a:t>
            </a:r>
          </a:p>
        </p:txBody>
      </p:sp>
      <p:sp>
        <p:nvSpPr>
          <p:cNvPr id="4" name="TextBox 3">
            <a:extLst>
              <a:ext uri="{FF2B5EF4-FFF2-40B4-BE49-F238E27FC236}">
                <a16:creationId xmlns:a16="http://schemas.microsoft.com/office/drawing/2014/main" id="{902A2136-7CF3-59DB-750F-C6FA47D756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8863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D1E94-B485-2275-4B4B-49C31B9E6E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EACF19-94DD-78BB-A592-129E821000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E8BD82C-2FE9-2ED3-CDBE-033088BAD863}"/>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FF0000"/>
                </a:solidFill>
                <a:latin typeface="Alexandria" charset="0"/>
                <a:cs typeface="Alexandria" charset="0"/>
              </a:rPr>
              <a:t>ج</a:t>
            </a:r>
            <a:r>
              <a:rPr lang="ar-SA" sz="2400" b="1" dirty="0">
                <a:solidFill>
                  <a:srgbClr val="FF0000"/>
                </a:solidFill>
                <a:latin typeface="Alexandria" charset="0"/>
                <a:cs typeface="Alexandria" charset="0"/>
              </a:rPr>
              <a:t>. تعريف بنية السرد: زمنيَّة أم </a:t>
            </a:r>
            <a:r>
              <a:rPr lang="ar-SA" sz="2400" b="1" dirty="0" err="1">
                <a:solidFill>
                  <a:srgbClr val="FF0000"/>
                </a:solidFill>
                <a:latin typeface="Alexandria" charset="0"/>
                <a:cs typeface="Alexandria" charset="0"/>
              </a:rPr>
              <a:t>أوديسيَّة</a:t>
            </a:r>
            <a:r>
              <a:rPr lang="ar-SA" sz="2400" b="1" dirty="0">
                <a:solidFill>
                  <a:srgbClr val="FF0000"/>
                </a:solidFill>
                <a:latin typeface="Alexandria" charset="0"/>
                <a:cs typeface="Alexandria" charset="0"/>
              </a:rPr>
              <a:t>؟</a:t>
            </a:r>
            <a:endParaRPr lang="en-US" sz="24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981D4558-E676-A4AE-8DED-6CA820D318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314D64-4744-233B-4344-12002B31748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40FB72-086D-031C-B9E6-F39DC1078F2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D178518-3573-FD10-0F26-83879344720C}"/>
              </a:ext>
            </a:extLst>
          </p:cNvPr>
          <p:cNvSpPr txBox="1"/>
          <p:nvPr/>
        </p:nvSpPr>
        <p:spPr>
          <a:xfrm>
            <a:off x="4962293" y="1850497"/>
            <a:ext cx="6305191"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تتغلَّب الاستقصاءات على بنية (عناصر) القصة الإخبارية النمطية – الأسئلة التقليدية الخمسة الشهيرة «</a:t>
            </a:r>
            <a:r>
              <a:rPr lang="en-US" sz="1600" dirty="0">
                <a:latin typeface="Alexandria" charset="0"/>
                <a:cs typeface="Alexandria" charset="0"/>
              </a:rPr>
              <a:t>Five </a:t>
            </a:r>
            <a:r>
              <a:rPr lang="en-US" sz="1600" dirty="0" err="1">
                <a:latin typeface="Alexandria" charset="0"/>
                <a:cs typeface="Alexandria" charset="0"/>
              </a:rPr>
              <a:t>Ws</a:t>
            </a:r>
            <a:r>
              <a:rPr lang="en-US" sz="1600" dirty="0">
                <a:latin typeface="Alexandria" charset="0"/>
                <a:cs typeface="Alexandria" charset="0"/>
              </a:rPr>
              <a:t>» - </a:t>
            </a:r>
            <a:r>
              <a:rPr lang="ar-SA" sz="1600" dirty="0">
                <a:latin typeface="Alexandria" charset="0"/>
                <a:cs typeface="Alexandria" charset="0"/>
              </a:rPr>
              <a:t>مَنْ </a:t>
            </a:r>
            <a:r>
              <a:rPr lang="en-US" sz="1600" dirty="0">
                <a:latin typeface="Alexandria" charset="0"/>
                <a:cs typeface="Alexandria" charset="0"/>
              </a:rPr>
              <a:t>Who </a:t>
            </a:r>
            <a:r>
              <a:rPr lang="ar-SA" sz="1600" dirty="0">
                <a:latin typeface="Alexandria" charset="0"/>
                <a:cs typeface="Alexandria" charset="0"/>
              </a:rPr>
              <a:t>ماذا </a:t>
            </a:r>
            <a:r>
              <a:rPr lang="en-US" sz="1600" dirty="0">
                <a:latin typeface="Alexandria" charset="0"/>
                <a:cs typeface="Alexandria" charset="0"/>
              </a:rPr>
              <a:t>What </a:t>
            </a:r>
            <a:r>
              <a:rPr lang="ar-SA" sz="1600" dirty="0">
                <a:latin typeface="Alexandria" charset="0"/>
                <a:cs typeface="Alexandria" charset="0"/>
              </a:rPr>
              <a:t>متى </a:t>
            </a:r>
            <a:r>
              <a:rPr lang="en-US" sz="1600" dirty="0">
                <a:latin typeface="Alexandria" charset="0"/>
                <a:cs typeface="Alexandria" charset="0"/>
              </a:rPr>
              <a:t>When </a:t>
            </a:r>
            <a:r>
              <a:rPr lang="ar-SA" sz="1600" dirty="0">
                <a:latin typeface="Alexandria" charset="0"/>
                <a:cs typeface="Alexandria" charset="0"/>
              </a:rPr>
              <a:t>أين </a:t>
            </a:r>
            <a:r>
              <a:rPr lang="en-US" sz="1600" dirty="0">
                <a:latin typeface="Alexandria" charset="0"/>
                <a:cs typeface="Alexandria" charset="0"/>
              </a:rPr>
              <a:t>Where </a:t>
            </a:r>
            <a:r>
              <a:rPr lang="ar-SA" sz="1600" dirty="0">
                <a:latin typeface="Alexandria" charset="0"/>
                <a:cs typeface="Alexandria" charset="0"/>
              </a:rPr>
              <a:t>ولماذا </a:t>
            </a:r>
            <a:r>
              <a:rPr lang="en-US" sz="1600" dirty="0">
                <a:latin typeface="Alexandria" charset="0"/>
                <a:cs typeface="Alexandria" charset="0"/>
              </a:rPr>
              <a:t>Why. </a:t>
            </a:r>
            <a:r>
              <a:rPr lang="ar-SA" sz="1600" dirty="0">
                <a:latin typeface="Alexandria" charset="0"/>
                <a:cs typeface="Alexandria" charset="0"/>
              </a:rPr>
              <a:t>ويشمل الاستقصاء هذه العناصر، ولكن بشكل أعمق وأوسع.</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فالاستقصاء يشمل شخصيات لها دوافع، وأوصاف شكلية، وتاريخ تتعدى منصب المصدر ورأيه. في الاستقصاء تقع الأحداث في مواقع لها مزايا خاصة بها وتواريخ معينة. وتُظهرُ لنا ماضيا بدأت القصة فيه، وحاضراً تتكشف فيه اليوم، ومستقبلاً سيكون على هذا الحال إذا استمرت الأمور على حالها. باختصار، إنه سردٌ غني. وإذا شئت َ له أن يكون فاعلا ومؤثرا عليك أن تبنيه.</a:t>
            </a:r>
          </a:p>
        </p:txBody>
      </p:sp>
      <p:sp>
        <p:nvSpPr>
          <p:cNvPr id="4" name="TextBox 3">
            <a:extLst>
              <a:ext uri="{FF2B5EF4-FFF2-40B4-BE49-F238E27FC236}">
                <a16:creationId xmlns:a16="http://schemas.microsoft.com/office/drawing/2014/main" id="{46B9E106-1B02-0678-67AC-B8B8285224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7C04CB-63C5-D641-AB9B-9A7076465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14. Investigative journalism - 24h dans une rédaction">
            <a:extLst>
              <a:ext uri="{FF2B5EF4-FFF2-40B4-BE49-F238E27FC236}">
                <a16:creationId xmlns:a16="http://schemas.microsoft.com/office/drawing/2014/main" id="{A0B7093A-5271-C23D-CA5E-51EE0D235A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686" y="1900677"/>
            <a:ext cx="3849334" cy="3938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166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E0C24-2DA5-3978-3880-157DFE4E98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0F21D0-D56B-4FA5-3F89-D552F90493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57E89A9-91A4-6931-1C02-533A2E3757B7}"/>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FF0000"/>
                </a:solidFill>
                <a:latin typeface="Alexandria" charset="0"/>
                <a:cs typeface="Alexandria" charset="0"/>
              </a:rPr>
              <a:t>ج</a:t>
            </a:r>
            <a:r>
              <a:rPr lang="ar-SA" sz="2400" b="1" dirty="0">
                <a:solidFill>
                  <a:srgbClr val="FF0000"/>
                </a:solidFill>
                <a:latin typeface="Alexandria" charset="0"/>
                <a:cs typeface="Alexandria" charset="0"/>
              </a:rPr>
              <a:t>. تعريف بنية السرد: زمنيَّة أم </a:t>
            </a:r>
            <a:r>
              <a:rPr lang="ar-SA" sz="2400" b="1" dirty="0" err="1">
                <a:solidFill>
                  <a:srgbClr val="FF0000"/>
                </a:solidFill>
                <a:latin typeface="Alexandria" charset="0"/>
                <a:cs typeface="Alexandria" charset="0"/>
              </a:rPr>
              <a:t>أوديسيَّة</a:t>
            </a:r>
            <a:r>
              <a:rPr lang="ar-SA" sz="2400" b="1" dirty="0">
                <a:solidFill>
                  <a:srgbClr val="FF0000"/>
                </a:solidFill>
                <a:latin typeface="Alexandria" charset="0"/>
                <a:cs typeface="Alexandria" charset="0"/>
              </a:rPr>
              <a:t>؟</a:t>
            </a:r>
            <a:endParaRPr lang="en-US" sz="24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19362A8F-9EE9-23D5-75B2-B10D8327E5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3D8FA0-F3ED-6475-EE29-27C270D042E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3ABB29-73C0-EA5C-9AE3-D9D38DEA56C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B23FDD6-97DD-BF1C-2475-FDE54F11270F}"/>
              </a:ext>
            </a:extLst>
          </p:cNvPr>
          <p:cNvSpPr txBox="1"/>
          <p:nvPr/>
        </p:nvSpPr>
        <p:spPr>
          <a:xfrm>
            <a:off x="942308" y="1850497"/>
            <a:ext cx="10325177" cy="128426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تُوجد طريقتان أساسيتان لبناء سردٍ غني: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ضمن البنية الزمنيَّة، تُرتَّب ُ </a:t>
            </a:r>
            <a:r>
              <a:rPr lang="ar-SA" dirty="0">
                <a:solidFill>
                  <a:srgbClr val="00B050"/>
                </a:solidFill>
                <a:latin typeface="Alexandria" charset="0"/>
                <a:cs typeface="Alexandria" charset="0"/>
              </a:rPr>
              <a:t>الأحداث حسب الزمن</a:t>
            </a:r>
            <a:r>
              <a:rPr lang="ar-SA" dirty="0">
                <a:latin typeface="Alexandria" charset="0"/>
                <a:cs typeface="Alexandria" charset="0"/>
              </a:rPr>
              <a:t>، وأثناءه يقومُ كل ُّ فعل ٍ متعاقب ٍ بتبديل احتمالات الفعل الذي يتبعه.</a:t>
            </a:r>
          </a:p>
        </p:txBody>
      </p:sp>
      <p:sp>
        <p:nvSpPr>
          <p:cNvPr id="4" name="TextBox 3">
            <a:extLst>
              <a:ext uri="{FF2B5EF4-FFF2-40B4-BE49-F238E27FC236}">
                <a16:creationId xmlns:a16="http://schemas.microsoft.com/office/drawing/2014/main" id="{6C27064F-F4AD-5185-C1EC-495CF983BC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335BE9-343D-0AC3-5A02-1F1617A782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red and white flag&#10;&#10;Description automatically generated">
            <a:extLst>
              <a:ext uri="{FF2B5EF4-FFF2-40B4-BE49-F238E27FC236}">
                <a16:creationId xmlns:a16="http://schemas.microsoft.com/office/drawing/2014/main" id="{3F7DD475-4FA9-E8C0-3716-BA63006F7D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9331" y="2739566"/>
            <a:ext cx="5888618" cy="1199908"/>
          </a:xfrm>
          <a:prstGeom prst="rect">
            <a:avLst/>
          </a:prstGeom>
        </p:spPr>
      </p:pic>
      <p:sp>
        <p:nvSpPr>
          <p:cNvPr id="9" name="TextBox 8">
            <a:extLst>
              <a:ext uri="{FF2B5EF4-FFF2-40B4-BE49-F238E27FC236}">
                <a16:creationId xmlns:a16="http://schemas.microsoft.com/office/drawing/2014/main" id="{D7C33706-2E1B-F74D-1E08-E1C4D752C56D}"/>
              </a:ext>
            </a:extLst>
          </p:cNvPr>
          <p:cNvSpPr txBox="1"/>
          <p:nvPr/>
        </p:nvSpPr>
        <p:spPr>
          <a:xfrm>
            <a:off x="942308" y="4144235"/>
            <a:ext cx="10325177" cy="120731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في البنية </a:t>
            </a:r>
            <a:r>
              <a:rPr lang="ar-SA" dirty="0" err="1">
                <a:latin typeface="Alexandria" charset="0"/>
                <a:cs typeface="Alexandria" charset="0"/>
              </a:rPr>
              <a:t>البيكاريّة</a:t>
            </a:r>
            <a:r>
              <a:rPr lang="ar-SA" dirty="0">
                <a:latin typeface="Alexandria" charset="0"/>
                <a:cs typeface="Alexandria" charset="0"/>
              </a:rPr>
              <a:t> </a:t>
            </a:r>
            <a:r>
              <a:rPr lang="en-US" dirty="0">
                <a:latin typeface="Alexandria" charset="0"/>
                <a:cs typeface="Alexandria" charset="0"/>
              </a:rPr>
              <a:t>Picaresque </a:t>
            </a:r>
            <a:r>
              <a:rPr lang="ar-SA" dirty="0">
                <a:latin typeface="Alexandria" charset="0"/>
                <a:cs typeface="Alexandria" charset="0"/>
              </a:rPr>
              <a:t> تكون </a:t>
            </a:r>
            <a:r>
              <a:rPr lang="ar-SA" dirty="0">
                <a:solidFill>
                  <a:srgbClr val="00B050"/>
                </a:solidFill>
                <a:latin typeface="Alexandria" charset="0"/>
                <a:cs typeface="Alexandria" charset="0"/>
              </a:rPr>
              <a:t>الأحداث مرتَّبة حسب المكان</a:t>
            </a:r>
            <a:r>
              <a:rPr lang="ar-SA" dirty="0">
                <a:latin typeface="Alexandria" charset="0"/>
                <a:cs typeface="Alexandria" charset="0"/>
              </a:rPr>
              <a:t>، فيما تتنقل الشخوص داخل المشهد المرتبك في ذلك المكان. وكل مشهد أو قسم يمكن أن يقف بذاته، لأنه يُغطي جميـع العناصـر الضرورية لخلق سرد صغير </a:t>
            </a:r>
            <a:r>
              <a:rPr lang="en-US" dirty="0">
                <a:latin typeface="Alexandria" charset="0"/>
                <a:cs typeface="Alexandria" charset="0"/>
              </a:rPr>
              <a:t>Mini-Narrative. </a:t>
            </a:r>
            <a:r>
              <a:rPr lang="ar-SA" dirty="0">
                <a:latin typeface="Alexandria" charset="0"/>
                <a:cs typeface="Alexandria" charset="0"/>
              </a:rPr>
              <a:t> </a:t>
            </a:r>
          </a:p>
        </p:txBody>
      </p:sp>
    </p:spTree>
    <p:extLst>
      <p:ext uri="{BB962C8B-B14F-4D97-AF65-F5344CB8AC3E}">
        <p14:creationId xmlns:p14="http://schemas.microsoft.com/office/powerpoint/2010/main" val="3391383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FE2D4-C425-BCFB-EF4D-A98D1916BF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142A67-96E4-0F94-DB89-9F6CBBD4DD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0849A4A-17A1-6A41-5B81-CDEF291F4252}"/>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FF0000"/>
                </a:solidFill>
                <a:latin typeface="Alexandria" charset="0"/>
                <a:cs typeface="Alexandria" charset="0"/>
              </a:rPr>
              <a:t>ج</a:t>
            </a:r>
            <a:r>
              <a:rPr lang="ar-SA" sz="2400" b="1" dirty="0">
                <a:solidFill>
                  <a:srgbClr val="FF0000"/>
                </a:solidFill>
                <a:latin typeface="Alexandria" charset="0"/>
                <a:cs typeface="Alexandria" charset="0"/>
              </a:rPr>
              <a:t>. تعريف بنية السرد: زمنيَّة أم </a:t>
            </a:r>
            <a:r>
              <a:rPr lang="ar-SA" sz="2400" b="1" dirty="0" err="1">
                <a:solidFill>
                  <a:srgbClr val="FF0000"/>
                </a:solidFill>
                <a:latin typeface="Alexandria" charset="0"/>
                <a:cs typeface="Alexandria" charset="0"/>
              </a:rPr>
              <a:t>أوديسيَّة</a:t>
            </a:r>
            <a:r>
              <a:rPr lang="ar-SA" sz="2400" b="1" dirty="0">
                <a:solidFill>
                  <a:srgbClr val="FF0000"/>
                </a:solidFill>
                <a:latin typeface="Alexandria" charset="0"/>
                <a:cs typeface="Alexandria" charset="0"/>
              </a:rPr>
              <a:t>؟</a:t>
            </a:r>
            <a:endParaRPr lang="en-US" sz="24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01FCF3BA-A2C1-2C2F-6B9D-62EEC2C357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D87C45-ACA9-4E1A-421C-8D83C390371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75CC4E-FC7A-D7D1-4E56-17D4C0C4B8C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BADAB8F-F776-A1AC-CE75-CFAFCF328F15}"/>
              </a:ext>
            </a:extLst>
          </p:cNvPr>
          <p:cNvSpPr txBox="1"/>
          <p:nvPr/>
        </p:nvSpPr>
        <p:spPr>
          <a:xfrm>
            <a:off x="4623439" y="1816564"/>
            <a:ext cx="6656707"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en-US" dirty="0">
                <a:latin typeface="Alexandria" charset="0"/>
                <a:cs typeface="Alexandria" charset="0"/>
              </a:rPr>
              <a:t> </a:t>
            </a:r>
            <a:r>
              <a:rPr lang="ar-SA" dirty="0">
                <a:latin typeface="Alexandria" charset="0"/>
                <a:cs typeface="Alexandria" charset="0"/>
              </a:rPr>
              <a:t>أحد الزملاء كتب عن قرية زراعية وادعة مطلة على بحيرة تحولت إلى منطقة منكوبة بيئياً بسبب مخلفات ثلاثة مصانع أسمدة مع مصفاة البترول القريبة.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من الأمثلة الكلاسيكية على التسلسل الزمني ملحمة “الإلياذة” </a:t>
            </a:r>
            <a:r>
              <a:rPr lang="en-US" dirty="0">
                <a:latin typeface="Alexandria" charset="0"/>
                <a:cs typeface="Alexandria" charset="0"/>
              </a:rPr>
              <a:t>The Iliad</a:t>
            </a:r>
            <a:r>
              <a:rPr lang="ar-SA" dirty="0">
                <a:latin typeface="Alexandria" charset="0"/>
                <a:cs typeface="Alexandria" charset="0"/>
              </a:rPr>
              <a:t> عن حرب طروادة للشاعر الإغريقي هومر </a:t>
            </a:r>
            <a:r>
              <a:rPr lang="en-US" dirty="0">
                <a:latin typeface="Alexandria" charset="0"/>
                <a:cs typeface="Alexandria" charset="0"/>
              </a:rPr>
              <a:t>Homer</a:t>
            </a:r>
            <a:r>
              <a:rPr lang="ar-SA" dirty="0">
                <a:latin typeface="Alexandria" charset="0"/>
                <a:cs typeface="Alexandria" charset="0"/>
              </a:rPr>
              <a:t>، فهذا العمل ينطلق زمنيا من خلال أحداث، وفي ملحمته </a:t>
            </a:r>
            <a:r>
              <a:rPr lang="ar-SA" dirty="0" err="1">
                <a:latin typeface="Alexandria" charset="0"/>
                <a:cs typeface="Alexandria" charset="0"/>
              </a:rPr>
              <a:t>الأوديسا</a:t>
            </a:r>
            <a:r>
              <a:rPr lang="ar-SA" dirty="0">
                <a:latin typeface="Alexandria" charset="0"/>
                <a:cs typeface="Alexandria" charset="0"/>
              </a:rPr>
              <a:t> </a:t>
            </a:r>
            <a:r>
              <a:rPr lang="en-US" dirty="0">
                <a:latin typeface="Alexandria" charset="0"/>
                <a:cs typeface="Alexandria" charset="0"/>
              </a:rPr>
              <a:t>The Odyssey</a:t>
            </a:r>
            <a:r>
              <a:rPr lang="ar-SA" dirty="0">
                <a:latin typeface="Alexandria" charset="0"/>
                <a:cs typeface="Alexandria" charset="0"/>
              </a:rPr>
              <a:t> يكون توالي الأحداث زمنيا أقل أهمية من حركة القصة في مكانين متعاقبين، يؤثر كل ٌ منهما في الحركة بشكل حاسم.</a:t>
            </a:r>
          </a:p>
        </p:txBody>
      </p:sp>
      <p:sp>
        <p:nvSpPr>
          <p:cNvPr id="4" name="TextBox 3">
            <a:extLst>
              <a:ext uri="{FF2B5EF4-FFF2-40B4-BE49-F238E27FC236}">
                <a16:creationId xmlns:a16="http://schemas.microsoft.com/office/drawing/2014/main" id="{30B343F8-838D-E16D-2945-1357F15D53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7ADF23-139A-EB40-10B0-5CCED3C246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diagram of red circles with black arrows&#10;&#10;Description automatically generated">
            <a:extLst>
              <a:ext uri="{FF2B5EF4-FFF2-40B4-BE49-F238E27FC236}">
                <a16:creationId xmlns:a16="http://schemas.microsoft.com/office/drawing/2014/main" id="{24B0C761-06DD-13F6-F9F4-B1F6D1E6D1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547" y="2072379"/>
            <a:ext cx="3545203" cy="3575504"/>
          </a:xfrm>
          <a:prstGeom prst="rect">
            <a:avLst/>
          </a:prstGeom>
        </p:spPr>
      </p:pic>
    </p:spTree>
    <p:extLst>
      <p:ext uri="{BB962C8B-B14F-4D97-AF65-F5344CB8AC3E}">
        <p14:creationId xmlns:p14="http://schemas.microsoft.com/office/powerpoint/2010/main" val="4071949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54758-720B-6D25-3B58-29534DA113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6A638E-E23D-268B-DD44-65127AA454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BE888B7-7934-A1E0-0420-049F84270485}"/>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err="1">
                <a:solidFill>
                  <a:srgbClr val="FF0000"/>
                </a:solidFill>
                <a:latin typeface="Alexandria" charset="0"/>
                <a:cs typeface="Alexandria" charset="0"/>
              </a:rPr>
              <a:t>ج</a:t>
            </a:r>
            <a:r>
              <a:rPr lang="ar-SA" sz="2400" b="1" dirty="0">
                <a:solidFill>
                  <a:srgbClr val="FF0000"/>
                </a:solidFill>
                <a:latin typeface="Alexandria" charset="0"/>
                <a:cs typeface="Alexandria" charset="0"/>
              </a:rPr>
              <a:t>. تعريف بنية السرد: زمنيَّة أم </a:t>
            </a:r>
            <a:r>
              <a:rPr lang="ar-SA" sz="2400" b="1" dirty="0" err="1">
                <a:solidFill>
                  <a:srgbClr val="FF0000"/>
                </a:solidFill>
                <a:latin typeface="Alexandria" charset="0"/>
                <a:cs typeface="Alexandria" charset="0"/>
              </a:rPr>
              <a:t>أوديسيَّة</a:t>
            </a:r>
            <a:r>
              <a:rPr lang="ar-SA" sz="2400" b="1" dirty="0">
                <a:solidFill>
                  <a:srgbClr val="FF0000"/>
                </a:solidFill>
                <a:latin typeface="Alexandria" charset="0"/>
                <a:cs typeface="Alexandria" charset="0"/>
              </a:rPr>
              <a:t>؟</a:t>
            </a:r>
            <a:endParaRPr lang="en-US" sz="24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43EB0EB1-FF89-B863-2349-18E8BCFD2B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EEB118-1182-C283-3A1E-07D8B21665E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804F764-BAB9-F732-5834-B48B983A404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4A761CA-39D8-DAEC-D923-7EF4325AB191}"/>
              </a:ext>
            </a:extLst>
          </p:cNvPr>
          <p:cNvSpPr txBox="1"/>
          <p:nvPr/>
        </p:nvSpPr>
        <p:spPr>
          <a:xfrm>
            <a:off x="942308" y="2151579"/>
            <a:ext cx="10325177" cy="289380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أحد هذين الشكلين يلائم قصتك. لكن الاختيار يجب أن يكون ملائماً للمادة. فبعض القصص توحي بكشف مصير قاس ٍ ، لذا يجب أن تُروى هذه القصص زمنيَّاً. وتوحي قصص أخرى بعالم مليء بأمكنة مدهشة، وتوجد في هذه الأمكنة قوى تجاهلناها سابقاً. والبنية </a:t>
            </a:r>
            <a:r>
              <a:rPr lang="ar-SA" sz="1600" dirty="0" err="1">
                <a:latin typeface="Alexandria" charset="0"/>
                <a:cs typeface="Alexandria" charset="0"/>
              </a:rPr>
              <a:t>البيكارية</a:t>
            </a:r>
            <a:r>
              <a:rPr lang="ar-SA" sz="1600" dirty="0">
                <a:latin typeface="Alexandria" charset="0"/>
                <a:cs typeface="Alexandria" charset="0"/>
              </a:rPr>
              <a:t> ملائمة جداً هنا.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لكل شكل مزايا مُحدَّدة. فالبنية </a:t>
            </a:r>
            <a:r>
              <a:rPr lang="ar-SA" sz="1600" dirty="0" err="1">
                <a:latin typeface="Alexandria" charset="0"/>
                <a:cs typeface="Alexandria" charset="0"/>
              </a:rPr>
              <a:t>البيكارية</a:t>
            </a:r>
            <a:r>
              <a:rPr lang="ar-SA" sz="1600" dirty="0">
                <a:latin typeface="Alexandria" charset="0"/>
                <a:cs typeface="Alexandria" charset="0"/>
              </a:rPr>
              <a:t> تسمح لك باقتراح مجال وضع معين ومداه بسهولة أكثر مما تسمح البنية الزمنية لك به. ولكن البنية الزمنية، عادة، أفضل بكثير كوسيلة للعثور على جذور وضع معين.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دَعْ المادة تقول لك إن كانت القصة التي تود سردها هي رحلة في الزمن، أو في المكان. وعندما تكون قد اتخذت ذلك القرار، يُمكنك – أو بشكل أدق، يمكنك وكمبيوترك – البدء في تشكيل المخطط. </a:t>
            </a:r>
          </a:p>
        </p:txBody>
      </p:sp>
      <p:sp>
        <p:nvSpPr>
          <p:cNvPr id="4" name="TextBox 3">
            <a:extLst>
              <a:ext uri="{FF2B5EF4-FFF2-40B4-BE49-F238E27FC236}">
                <a16:creationId xmlns:a16="http://schemas.microsoft.com/office/drawing/2014/main" id="{D241264E-4F7D-BFDB-08B2-BB234D5658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59DC51-10C9-8777-1843-E9F6CBECD3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7417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77A7C-F2BA-CFC9-00F6-311B11C553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5DDBE7-294D-A45A-52FA-40BBFECCC3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CE7EAEC-6548-3400-C14B-4295145FE37F}"/>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د. رسم الخط الزمني وتطويع تسلسله</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1F4DC9C-1028-4AEE-AEDE-B0DA062F48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671053-40FF-1186-F261-9434EE58872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04E1E9-B5D7-00A4-8C31-B45B6ACE04B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EF61B1F-91EB-0BA3-F0F6-374C669A22AB}"/>
              </a:ext>
            </a:extLst>
          </p:cNvPr>
          <p:cNvSpPr txBox="1"/>
          <p:nvPr/>
        </p:nvSpPr>
        <p:spPr>
          <a:xfrm>
            <a:off x="942308" y="2073517"/>
            <a:ext cx="10325177"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وفقاً لأرسطو </a:t>
            </a:r>
            <a:r>
              <a:rPr lang="en-US" dirty="0">
                <a:latin typeface="Alexandria" charset="0"/>
                <a:cs typeface="Alexandria" charset="0"/>
              </a:rPr>
              <a:t>Aristotle، </a:t>
            </a:r>
            <a:r>
              <a:rPr lang="ar-SA" dirty="0">
                <a:latin typeface="Alexandria" charset="0"/>
                <a:cs typeface="Alexandria" charset="0"/>
              </a:rPr>
              <a:t>في كتابه “فن الشعر” </a:t>
            </a:r>
            <a:r>
              <a:rPr lang="en-US" dirty="0">
                <a:latin typeface="Alexandria" charset="0"/>
                <a:cs typeface="Alexandria" charset="0"/>
              </a:rPr>
              <a:t>The Poetics، </a:t>
            </a:r>
            <a:r>
              <a:rPr lang="ar-SA" dirty="0">
                <a:latin typeface="Alexandria" charset="0"/>
                <a:cs typeface="Alexandria" charset="0"/>
              </a:rPr>
              <a:t>فإن للسرد بداية ووسط ونهاية. مفيدٌ جداً أن نعرف ذلك، ولكنه لا يحل مشاكل مفتاحية أساسية في السرد الصحفي.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أولاً، نحن لا نعرف، عادة، كيف ستكون نهاية القصة، حتى حين نكون جاهزين لكتابتها. وعلى سبيل المثال، قد نكون وجدنا مجرماً، ولكننا لسنا من يُقرِّر إذا كان سيذهب إلى السجن أم لا. أكثر من ذلك، نحن نعمل لجمهور همّه الأساس، وتوقعه، أن نقول له شيئاً مهماً الآن. بكلمات أخرى، إنه أقل ُّ اهتماماً ببداية القصة منه بتطوراتها الأخيرة.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ولذا، فإننا في السرد الاستقصائي، كثيراً ما نبدأ من حيث نحن الآن (اللحظة الحاضرة)، ونعود إلى الوراء لنُظهر كيف وصلنا إلى هنا (ماضي القصة)، ونُعيد القصة مرة أخرى إلى المستقبل (لنسمح للقارئ أن يتشرَّب القصة)، ثم ّ نقول إلى أين ستذهب لاحقاً (احتمالات حلها في المستقبل).</a:t>
            </a:r>
          </a:p>
        </p:txBody>
      </p:sp>
      <p:sp>
        <p:nvSpPr>
          <p:cNvPr id="4" name="TextBox 3">
            <a:extLst>
              <a:ext uri="{FF2B5EF4-FFF2-40B4-BE49-F238E27FC236}">
                <a16:creationId xmlns:a16="http://schemas.microsoft.com/office/drawing/2014/main" id="{922420A8-515A-232E-5B08-5E28034AC4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D661ED-0B5F-EB5B-4BE7-8DFF50369D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5483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46C96-3A54-B6FC-1ED6-C5A61A239B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8EDE6D-77AC-FE06-12CA-3657947E26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0BA887B-C6FA-4949-CCC2-399BE0A724A5}"/>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د. رسم الخط الزمني وتطويع تسلسله</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2823A823-58CA-97CA-83B4-E8DE26094D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885CE7-64EA-5036-8351-9ABD270F70F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88B2F3-F9FA-4C33-40A9-0EBE3DE6760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09BC27B-AB42-758A-5C17-6A796ECE7350}"/>
              </a:ext>
            </a:extLst>
          </p:cNvPr>
          <p:cNvSpPr txBox="1"/>
          <p:nvPr/>
        </p:nvSpPr>
        <p:spPr>
          <a:xfrm>
            <a:off x="942308" y="1850497"/>
            <a:ext cx="10325177"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وهذه البنية – حاضر، ماض، مستقبل - تجيب عن ثلاثة أسئلة مفتاحيَّة يريد أي مشاهد أن يجيب َ الإعلامي عنها:</a:t>
            </a:r>
          </a:p>
          <a:p>
            <a:pPr marL="342900" indent="-342900" algn="just" rtl="1">
              <a:lnSpc>
                <a:spcPts val="3000"/>
              </a:lnSpc>
              <a:spcBef>
                <a:spcPts val="600"/>
              </a:spcBef>
              <a:buFont typeface="+mj-lt"/>
              <a:buAutoNum type="arabicPeriod"/>
            </a:pPr>
            <a:r>
              <a:rPr lang="ar-SA" sz="1600" dirty="0">
                <a:solidFill>
                  <a:srgbClr val="FF0000"/>
                </a:solidFill>
                <a:latin typeface="Alexandria" charset="0"/>
                <a:cs typeface="Alexandria" charset="0"/>
              </a:rPr>
              <a:t>لم َ يجب ُ أن أهتم َّ بهذه القصة؟</a:t>
            </a:r>
          </a:p>
          <a:p>
            <a:pPr marL="342900" indent="-342900" algn="just" rtl="1">
              <a:lnSpc>
                <a:spcPts val="3000"/>
              </a:lnSpc>
              <a:spcBef>
                <a:spcPts val="600"/>
              </a:spcBef>
              <a:buFont typeface="+mj-lt"/>
              <a:buAutoNum type="arabicPeriod"/>
            </a:pPr>
            <a:r>
              <a:rPr lang="ar-SA" sz="1600" dirty="0">
                <a:solidFill>
                  <a:srgbClr val="FF0000"/>
                </a:solidFill>
                <a:latin typeface="Alexandria" charset="0"/>
                <a:cs typeface="Alexandria" charset="0"/>
              </a:rPr>
              <a:t>كيف وقعَ هذه الحدث المريع، أو الرائع؟</a:t>
            </a:r>
          </a:p>
          <a:p>
            <a:pPr marL="342900" indent="-342900" algn="just" rtl="1">
              <a:lnSpc>
                <a:spcPts val="3000"/>
              </a:lnSpc>
              <a:spcBef>
                <a:spcPts val="600"/>
              </a:spcBef>
              <a:buFont typeface="+mj-lt"/>
              <a:buAutoNum type="arabicPeriod"/>
            </a:pPr>
            <a:r>
              <a:rPr lang="ar-SA" sz="1600" dirty="0">
                <a:solidFill>
                  <a:srgbClr val="FF0000"/>
                </a:solidFill>
                <a:latin typeface="Alexandria" charset="0"/>
                <a:cs typeface="Alexandria" charset="0"/>
              </a:rPr>
              <a:t>هل سينتهي أبداً؟ كيف؟</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كون هذه البنية السردية المستخدمة في الصحافةِ طويلةِ الشكل، وكونها الأكثر شيوعاً، وفعَّالة في مُعظم الأوضاع، </a:t>
            </a:r>
            <a:r>
              <a:rPr lang="ar-SA" sz="1600" dirty="0">
                <a:solidFill>
                  <a:srgbClr val="00B050"/>
                </a:solidFill>
                <a:latin typeface="Alexandria" charset="0"/>
                <a:cs typeface="Alexandria" charset="0"/>
              </a:rPr>
              <a:t>لا يجبرك بأي شكل من الأشكال على استخدامها</a:t>
            </a:r>
            <a:r>
              <a:rPr lang="ar-SA" sz="1600" dirty="0">
                <a:latin typeface="Alexandria" charset="0"/>
                <a:cs typeface="Alexandria" charset="0"/>
              </a:rPr>
              <a:t>. وفي الحقيقة، فإن المبدأ الزمني قوي جدا إلى درجة أنه حين يستخدم بشكل ملائم، يمكن إعادة ترتيبه بأي شكل تختار. وعلي سبيل المثال، كتبت مقالة خاصة عن قضية إجرام بدأت بالمستقبل: أخذ والدا الضحية إلى المحاكمة لجريمة لم يرتكبها. ثم ذهبت القصة إلي ماضي القضية، وانتهت بالحاضر، برأي يدين هذه المحاكمة.  </a:t>
            </a:r>
          </a:p>
        </p:txBody>
      </p:sp>
      <p:sp>
        <p:nvSpPr>
          <p:cNvPr id="4" name="TextBox 3">
            <a:extLst>
              <a:ext uri="{FF2B5EF4-FFF2-40B4-BE49-F238E27FC236}">
                <a16:creationId xmlns:a16="http://schemas.microsoft.com/office/drawing/2014/main" id="{B6BFA8D1-FC15-3E3C-109D-634E49A001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EB12030-CFAA-E69F-5BE0-93B7051E16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0334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DEB20-B64A-8EEC-C1EE-9D322F8371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858449-1479-1E28-0CDD-00DF9ED9A8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EBA0FAB-93FB-C8D0-CB66-DEDF756D83F6}"/>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د. رسم الخط الزمني وتطويع تسلسله</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1477CAC-7CDF-82F8-05EA-2F34C1416A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B96BD9-E651-AF27-188D-20BACDAFDB2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FF0EEB-D5D1-ECFD-48FD-C77EE8F94F8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6B3BF2F-5801-6826-E955-D00402EE0956}"/>
              </a:ext>
            </a:extLst>
          </p:cNvPr>
          <p:cNvSpPr txBox="1"/>
          <p:nvPr/>
        </p:nvSpPr>
        <p:spPr>
          <a:xfrm>
            <a:off x="5965902" y="1850497"/>
            <a:ext cx="5301583"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على العكس من ذلك، يمكن أن تبدأ قصة من حيث بدأت، في الماضي، ثم تتقدم خلاله إلى السؤال التالي: </a:t>
            </a:r>
            <a:r>
              <a:rPr lang="ar-SA" sz="1600" dirty="0">
                <a:solidFill>
                  <a:srgbClr val="FF0000"/>
                </a:solidFill>
                <a:latin typeface="Alexandria" charset="0"/>
                <a:cs typeface="Alexandria" charset="0"/>
              </a:rPr>
              <a:t>“كيف يمكن لهذه القصة أن تنتهي</a:t>
            </a:r>
            <a:r>
              <a:rPr lang="ar-SA" sz="1600" dirty="0">
                <a:latin typeface="Alexandria" charset="0"/>
                <a:cs typeface="Alexandria" charset="0"/>
              </a:rPr>
              <a:t>”؟ ولكن سيكون مركز قصتك، في معظم الحالات، هو الجواب عن السؤال: “</a:t>
            </a:r>
            <a:r>
              <a:rPr lang="ar-SA" sz="1600" dirty="0">
                <a:solidFill>
                  <a:srgbClr val="FF0000"/>
                </a:solidFill>
                <a:latin typeface="Alexandria" charset="0"/>
                <a:cs typeface="Alexandria" charset="0"/>
              </a:rPr>
              <a:t>كيف بدأت</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وهناك شيئان يجب أن تحتفظ َ بهما في ذهنك وأنت تضع الترتيب الزمني للمادة الموجودة في مُخططك.</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2261B390-B953-5741-B698-3F6F247CBB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3E48F59-B776-EEF5-ED3B-6C6AC6B593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How To Be a Great Investigative Journalist - ICIJ">
            <a:extLst>
              <a:ext uri="{FF2B5EF4-FFF2-40B4-BE49-F238E27FC236}">
                <a16:creationId xmlns:a16="http://schemas.microsoft.com/office/drawing/2014/main" id="{08801480-3775-260B-A8D1-48DACB0619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302" y="1804517"/>
            <a:ext cx="5041387" cy="4106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8625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EF856-603D-022A-27D9-D1684A8D25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7AC5F9-C209-A65A-9369-A5B8E0CB7B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CB329AA-3D0B-6006-7B59-397E3175EDD6}"/>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د. رسم الخط الزمني وتطويع تسلسله</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86C839C-AC8A-A504-C2CB-FCD81B3864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7EF140-0E64-7D8B-288A-04B517DFC61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150806-6B82-BE37-9C1B-985C87F0382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8C3FC02-505D-70E4-949E-BFC14911D1CA}"/>
              </a:ext>
            </a:extLst>
          </p:cNvPr>
          <p:cNvSpPr txBox="1"/>
          <p:nvPr/>
        </p:nvSpPr>
        <p:spPr>
          <a:xfrm>
            <a:off x="942308" y="2062369"/>
            <a:ext cx="10325177"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C00000"/>
                </a:solidFill>
                <a:highlight>
                  <a:srgbClr val="FFFF00"/>
                </a:highlight>
                <a:latin typeface="Alexandria" charset="0"/>
                <a:cs typeface="Alexandria" charset="0"/>
              </a:rPr>
              <a:t>أولاً، </a:t>
            </a:r>
            <a:r>
              <a:rPr lang="ar-SA" sz="1600" dirty="0" err="1">
                <a:solidFill>
                  <a:srgbClr val="C00000"/>
                </a:solidFill>
                <a:highlight>
                  <a:srgbClr val="FFFF00"/>
                </a:highlight>
                <a:latin typeface="Alexandria" charset="0"/>
                <a:cs typeface="Alexandria" charset="0"/>
              </a:rPr>
              <a:t>إبدأ</a:t>
            </a:r>
            <a:r>
              <a:rPr lang="ar-SA" sz="1600" dirty="0">
                <a:solidFill>
                  <a:srgbClr val="C00000"/>
                </a:solidFill>
                <a:highlight>
                  <a:srgbClr val="FFFF00"/>
                </a:highlight>
                <a:latin typeface="Alexandria" charset="0"/>
                <a:cs typeface="Alexandria" charset="0"/>
              </a:rPr>
              <a:t> باللحظة التي ستجذب المُشاهد </a:t>
            </a:r>
            <a:r>
              <a:rPr lang="ar-SA" sz="1600" dirty="0">
                <a:latin typeface="Alexandria" charset="0"/>
                <a:cs typeface="Alexandria" charset="0"/>
              </a:rPr>
              <a:t>– أقوى المشاهد عندك قد تكون تلك اللحظة، شخصاً يعاني في الوقت الحاضر مثال قصة “مرشد” الذي توقفت كليتاه عن العمل في انتظار الشفاء منذ 2003 في تحقيق غسان الصالح حول قصور في البنى القانونية والطبية تعوق زرع أعضاء من المتوفين دماغيا، وقصة “أحمد السعدي”، الذي باع مصاغ زوجته الذهبي ليتمكن من متابعة دراسته عن طريق أحد مكاتب الخدمات الطلابية. ورد ذلك في تحقيق الزميل خالد موسى حول آلاف الطلاب الذين يقعون سنويا ضحايا تجاوزات مكاتب خدمات جامعية. وقد تكون اللحظة في الماضي حين تغيَّر شيءٌ إلى الأبد ومثال عليها قصة “مريم” التي فقدت الوعي قبل أن تصل إلى باب الإسعاف في تحقيق راما نجمة حول مرضى القصور الكلوي.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ويمكن أن تكون مستقبلاً لا يُطــاق </a:t>
            </a:r>
            <a:r>
              <a:rPr lang="ar-SA" sz="1600" dirty="0" err="1">
                <a:latin typeface="Alexandria" charset="0"/>
                <a:cs typeface="Alexandria" charset="0"/>
              </a:rPr>
              <a:t>يواجهنا</a:t>
            </a:r>
            <a:r>
              <a:rPr lang="ar-SA" sz="1600" dirty="0">
                <a:latin typeface="Alexandria" charset="0"/>
                <a:cs typeface="Alexandria" charset="0"/>
              </a:rPr>
              <a:t> في طريقنا. ومهما كانت، يجب أن تقود المشاهد إلى السؤال </a:t>
            </a:r>
            <a:r>
              <a:rPr lang="ar-SA" sz="1600" dirty="0" err="1">
                <a:latin typeface="Alexandria" charset="0"/>
                <a:cs typeface="Alexandria" charset="0"/>
              </a:rPr>
              <a:t>التالي:”كيف</a:t>
            </a:r>
            <a:r>
              <a:rPr lang="ar-SA" sz="1600" dirty="0">
                <a:latin typeface="Alexandria" charset="0"/>
                <a:cs typeface="Alexandria" charset="0"/>
              </a:rPr>
              <a:t> حصل هذا”؟</a:t>
            </a:r>
          </a:p>
        </p:txBody>
      </p:sp>
      <p:sp>
        <p:nvSpPr>
          <p:cNvPr id="4" name="TextBox 3">
            <a:extLst>
              <a:ext uri="{FF2B5EF4-FFF2-40B4-BE49-F238E27FC236}">
                <a16:creationId xmlns:a16="http://schemas.microsoft.com/office/drawing/2014/main" id="{FC902B5C-AABB-68EA-99A4-67F41931A1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85A1CB-728E-EA15-E149-D074CD62F7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3324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58EF2-EC44-FFD0-A1A9-8B5F23DF10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5B1F9E-731F-8219-ADCD-ACDDA0A9E0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7823255-C10C-8A3D-B409-48E8622E609C}"/>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د. رسم الخط الزمني وتطويع تسلسله</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2FE7B4A-FEB5-C66A-8520-7DBEBA480A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0B2938-3651-05B2-6B6F-EC384E970D8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2B3F26-4736-85C9-B721-1F1AA1BB2E6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573BCA5-33EC-A246-BE95-62D9E4413C1E}"/>
              </a:ext>
            </a:extLst>
          </p:cNvPr>
          <p:cNvSpPr txBox="1"/>
          <p:nvPr/>
        </p:nvSpPr>
        <p:spPr>
          <a:xfrm>
            <a:off x="3479180" y="1850497"/>
            <a:ext cx="7788305"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C00000"/>
                </a:solidFill>
                <a:highlight>
                  <a:srgbClr val="FFFF00"/>
                </a:highlight>
                <a:latin typeface="Alexandria" charset="0"/>
                <a:cs typeface="Alexandria" charset="0"/>
              </a:rPr>
              <a:t>ثانياً، لدى كتابة المشاهد لا تكرّر الانتقال في مراحل زمنية خاطفة إلى الماضي والحاضر لأنك ستضيع القارئ وتعرضه للدوار مثل من يقود سيارة بذات الوتيرة والطريقة.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وبالمثل مُشاهدوك. وإذا أخذت المشاهد إلى الماضي، أمكث هناك لفترة يكفي طولها لقول ما حصل، ثم ّ عُدْ إلى الحاضر. لا تقفز من سنة 2008 إلى سنة 1995، ومن ثم إلى 2006، ثم إلى 1982.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اجعل الحركة الزمنية أكثر مباشرة وبساطة. يتطلب الاستثناء لهذه القاعدة البنية </a:t>
            </a:r>
            <a:r>
              <a:rPr lang="ar-SA" sz="1600" dirty="0" err="1">
                <a:latin typeface="Alexandria" charset="0"/>
                <a:cs typeface="Alexandria" charset="0"/>
              </a:rPr>
              <a:t>البيكارية</a:t>
            </a:r>
            <a:r>
              <a:rPr lang="ar-SA" sz="1600" dirty="0">
                <a:latin typeface="Alexandria" charset="0"/>
                <a:cs typeface="Alexandria" charset="0"/>
              </a:rPr>
              <a:t>: قد يسمع راوي القصة </a:t>
            </a:r>
            <a:r>
              <a:rPr lang="ar-SA" sz="1600" dirty="0" err="1">
                <a:latin typeface="Alexandria" charset="0"/>
                <a:cs typeface="Alexandria" charset="0"/>
              </a:rPr>
              <a:t>البيكارية</a:t>
            </a:r>
            <a:r>
              <a:rPr lang="ar-SA" sz="1600" dirty="0">
                <a:latin typeface="Alexandria" charset="0"/>
                <a:cs typeface="Alexandria" charset="0"/>
              </a:rPr>
              <a:t> الأحداث نفسها من عدة أشخاص مختلفين، في أزمنة وأمكنة مختلفة. </a:t>
            </a:r>
            <a:r>
              <a:rPr lang="ar-SA" sz="1600" dirty="0" err="1">
                <a:latin typeface="Alexandria" charset="0"/>
                <a:cs typeface="Alexandria" charset="0"/>
              </a:rPr>
              <a:t>إحتفظ</a:t>
            </a:r>
            <a:r>
              <a:rPr lang="ar-SA" sz="1600" dirty="0">
                <a:latin typeface="Alexandria" charset="0"/>
                <a:cs typeface="Alexandria" charset="0"/>
              </a:rPr>
              <a:t> بذلك في ذهنك حين تختار بنيتَك َ الكلِّية. مختلفة. احتفظ بذلك في ذهنك حين تختار بنيتَك الكلِّية.</a:t>
            </a:r>
          </a:p>
        </p:txBody>
      </p:sp>
      <p:sp>
        <p:nvSpPr>
          <p:cNvPr id="4" name="TextBox 3">
            <a:extLst>
              <a:ext uri="{FF2B5EF4-FFF2-40B4-BE49-F238E27FC236}">
                <a16:creationId xmlns:a16="http://schemas.microsoft.com/office/drawing/2014/main" id="{600B07D9-6377-7EDC-E4DE-AE12E6BE01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AC5A91-DE89-873E-6CD2-5BFE50D33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Outstanding Timeline Examples and Tools to Build Them | by GanttPRO Gantt  chart maker | GanttPRO | Medium">
            <a:extLst>
              <a:ext uri="{FF2B5EF4-FFF2-40B4-BE49-F238E27FC236}">
                <a16:creationId xmlns:a16="http://schemas.microsoft.com/office/drawing/2014/main" id="{F7C77E51-A0EE-6F53-07EE-6F271A857F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973" y="2357211"/>
            <a:ext cx="2554665" cy="2674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5918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FB00B-70B8-D17F-E080-4C94727B2E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21CB56-93E5-46F2-C7D1-FEC8A03C59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276376E-00F0-5CCF-2D4D-C92A337BDF56}"/>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هـ . استخدام الملف الرئيسي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5E96FDF9-CD53-DD5A-623B-8FD21BE2A2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4C2798-1EA5-5929-04D7-3DD4FC535B7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61C3A81-850C-2DA5-9B3D-3949301BF4B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D26BB71-D41F-0262-7D5B-CF4B706AEBA8}"/>
              </a:ext>
            </a:extLst>
          </p:cNvPr>
          <p:cNvSpPr txBox="1"/>
          <p:nvPr/>
        </p:nvSpPr>
        <p:spPr>
          <a:xfrm>
            <a:off x="4092498" y="1850497"/>
            <a:ext cx="7174987" cy="420185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تذكر الملف الرئيسي – الملف الذي يحتوي على جميع مُقتطفاتِك َ من الوثائق، الصور، الأفكار، وملاحظاتك عليها. ستبتهج الآن لأنك بنيته، بخاصة إذا كنت من هؤلاء الصحفيين الذين لا يحبون رسم َ مُخططاًت لقصتهم قبل أن يكتبوا القصة.</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1. التخطيط بالملف الرئيسي.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أولاً، افتح الملف واقرأه كاملاً.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ثم ّ احتفظ بنسخة منه للتحرير.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الآن، اقرأه كاملاً مرة أخرى. وفي هذه المرَّة قم بإزالة المادة التي لن تستخدمها. اقرأه مرة أخرى، وفي هذه المرّة قُص وألصق المادة حسب الترتيب الذي تعتقد أنه يجب أن يُستخدم، على أساس زمني أو </a:t>
            </a:r>
            <a:r>
              <a:rPr lang="ar-SA" sz="1600" dirty="0" err="1">
                <a:latin typeface="Alexandria" charset="0"/>
                <a:cs typeface="Alexandria" charset="0"/>
              </a:rPr>
              <a:t>بيكاري</a:t>
            </a:r>
            <a:r>
              <a:rPr lang="ar-SA" sz="1600" dirty="0">
                <a:latin typeface="Alexandria" charset="0"/>
                <a:cs typeface="Alexandria" charset="0"/>
              </a:rPr>
              <a:t>.</a:t>
            </a:r>
          </a:p>
        </p:txBody>
      </p:sp>
      <p:sp>
        <p:nvSpPr>
          <p:cNvPr id="4" name="TextBox 3">
            <a:extLst>
              <a:ext uri="{FF2B5EF4-FFF2-40B4-BE49-F238E27FC236}">
                <a16:creationId xmlns:a16="http://schemas.microsoft.com/office/drawing/2014/main" id="{5DAACB79-8484-92D8-C928-61AD964655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703E5E-F16D-66B0-14A9-1A75C4A443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8 Tips for Upping Your Game as Investigative Editor – Global Investigative  Journalism Network">
            <a:extLst>
              <a:ext uri="{FF2B5EF4-FFF2-40B4-BE49-F238E27FC236}">
                <a16:creationId xmlns:a16="http://schemas.microsoft.com/office/drawing/2014/main" id="{D1C86522-E1E8-E63E-B724-68757C4EEE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41974"/>
            <a:ext cx="3167983" cy="3265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0453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ACB73B-9D71-E42D-D93B-031330CC36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4B05EE-56F3-6488-077A-818473FCB2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5E9D996-0FD8-B892-F346-E3E39E1DA194}"/>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هـ . استخدام الملف الرئيسي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2FFE4AB-87D1-DA89-5851-A11BDAD8E4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6D701-5506-AD3C-D9F5-440BA74B3A0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CC1BF4-B494-F41A-D42B-4C055D78F5F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026A0C2-5457-5ADA-593A-8DEB696017B4}"/>
              </a:ext>
            </a:extLst>
          </p:cNvPr>
          <p:cNvSpPr txBox="1"/>
          <p:nvPr/>
        </p:nvSpPr>
        <p:spPr>
          <a:xfrm>
            <a:off x="5519854" y="1850497"/>
            <a:ext cx="5747631"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كررْ الخطوتين السابقتين إلى أن تشعر أن المادة التي تفضلها أكثر من غيرها مُرتَّبة للاستعمال.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تهانينا. لقد كتبت َ لتوِّك َ مُخططك َ الأوّلي. يمكنك الآن أن “تكتب َ ” مستخدماً الملف كله، محوِّلاً الملاحظات والمعلومات إلى نص </a:t>
            </a:r>
            <a:r>
              <a:rPr lang="en-US" sz="1600" dirty="0">
                <a:latin typeface="Alexandria" charset="0"/>
                <a:cs typeface="Alexandria" charset="0"/>
              </a:rPr>
              <a:t>Text</a:t>
            </a:r>
            <a:r>
              <a:rPr lang="ar-SA" sz="1600" dirty="0">
                <a:latin typeface="Alexandria" charset="0"/>
                <a:cs typeface="Alexandria" charset="0"/>
              </a:rPr>
              <a:t> بكل بساطة، انزل صفحة الملف في كمبيوترك إلى أسفل وأعد الكتابة وأنت تفعل ذلك. لا تَنْس َ أن تقص وتلصق مراجع الوثيقة وتحولها إلى حواش </a:t>
            </a:r>
            <a:r>
              <a:rPr lang="en-US" sz="1600" dirty="0">
                <a:latin typeface="Alexandria" charset="0"/>
                <a:cs typeface="Alexandria" charset="0"/>
              </a:rPr>
              <a:t>Footnotes. </a:t>
            </a:r>
            <a:r>
              <a:rPr lang="ar-SA" sz="1600" dirty="0">
                <a:latin typeface="Alexandria" charset="0"/>
                <a:cs typeface="Alexandria" charset="0"/>
              </a:rPr>
              <a:t>لاحقاً، سيجعل ذاك أمور التدقيق في الوثائق والمراجعة القانونية أكثر سهولة.</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CA220ADA-1980-84AF-D9AE-7A88AC9CF7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DF15F5-9144-584D-E042-03CE299F2D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42" name="Picture 2" descr="Investigative journalism: Handling data and gathering evidence | Al Jazeera  Media Institute">
            <a:extLst>
              <a:ext uri="{FF2B5EF4-FFF2-40B4-BE49-F238E27FC236}">
                <a16:creationId xmlns:a16="http://schemas.microsoft.com/office/drawing/2014/main" id="{4F7A204D-9D42-DDD7-F55F-BB0D22CB06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50497"/>
            <a:ext cx="4595339" cy="4047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7583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DC6D1-8F0A-0C96-D070-D92BCEA914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8E432F-5FC9-D044-CA14-B17D84A115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AA84E47-D915-A219-C66E-43F048304C6F}"/>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هـ . استخدام الملف الرئيسي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2818F85F-CD19-B1D2-0E4A-8F6D380B0A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D13ACF-CE01-C7FC-D459-8BE9C1BB9A5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6ED031-5189-8CB4-8987-89080D64E0B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C740C18-DDA1-8392-A4E2-0934D76FBAF9}"/>
              </a:ext>
            </a:extLst>
          </p:cNvPr>
          <p:cNvSpPr txBox="1"/>
          <p:nvPr/>
        </p:nvSpPr>
        <p:spPr>
          <a:xfrm>
            <a:off x="5954751" y="1850497"/>
            <a:ext cx="5312734" cy="297075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C00000"/>
                </a:solidFill>
                <a:highlight>
                  <a:srgbClr val="FFFF00"/>
                </a:highlight>
                <a:latin typeface="Alexandria" charset="0"/>
                <a:cs typeface="Alexandria" charset="0"/>
              </a:rPr>
              <a:t>2. استخدام الملف الرئيسي لبناء القصة مشهداً مشهداً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تتمثَّل ُ طريقة أخرى، إن كنت تفضل البناء </a:t>
            </a:r>
            <a:r>
              <a:rPr lang="ar-SA" sz="1600" dirty="0" err="1">
                <a:latin typeface="Alexandria" charset="0"/>
                <a:cs typeface="Alexandria" charset="0"/>
              </a:rPr>
              <a:t>البيكاري</a:t>
            </a:r>
            <a:r>
              <a:rPr lang="ar-SA" sz="1600" dirty="0">
                <a:latin typeface="Alexandria" charset="0"/>
                <a:cs typeface="Alexandria" charset="0"/>
              </a:rPr>
              <a:t>، بكتابة عناوين للمشاهد التي تعرف أنك ستستخدمها. وكنْ متأكداً تماماً من أنَّ: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كل َّ مشهد يُعَبِّرُ عن نقطة مفتاحيةٍ تُطوِّرُ قصتك.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الانتقالَ بين المشاهد – الأسباب التي تدعنا نذهب من مكان إلى آخر – واضح ٌ لك وللقارئ.</a:t>
            </a:r>
          </a:p>
        </p:txBody>
      </p:sp>
      <p:sp>
        <p:nvSpPr>
          <p:cNvPr id="4" name="TextBox 3">
            <a:extLst>
              <a:ext uri="{FF2B5EF4-FFF2-40B4-BE49-F238E27FC236}">
                <a16:creationId xmlns:a16="http://schemas.microsoft.com/office/drawing/2014/main" id="{C5096D42-465D-730D-5F14-62F247CD46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FB19F3-5DF0-2ABF-10A0-ED66F6DB6C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266" name="Picture 2" descr="CPI Journalism - All About Journalism - Page 4 of 8 - Just another  WordPress site">
            <a:extLst>
              <a:ext uri="{FF2B5EF4-FFF2-40B4-BE49-F238E27FC236}">
                <a16:creationId xmlns:a16="http://schemas.microsoft.com/office/drawing/2014/main" id="{11BC60F8-92FD-049D-9BDC-B75520B521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277" y="1816564"/>
            <a:ext cx="5077960" cy="4106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8171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61AEC-56F2-5CBC-4223-D065F4CDE7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35FD74-4C81-3AE8-8769-B117187485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2473BC3-CF4A-D549-7DC1-73CF57A08ABA}"/>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هـ . استخدام الملف الرئيسي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D5388E3-88E4-4E32-4C35-EDBDE89612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7868A4-D742-F14F-4795-3A6A3EE2BC7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358BAF-EA96-D736-A4B6-35FE3D8E10B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8A37DAD-B05A-F595-40E8-C8FFCE939D9E}"/>
              </a:ext>
            </a:extLst>
          </p:cNvPr>
          <p:cNvSpPr txBox="1"/>
          <p:nvPr/>
        </p:nvSpPr>
        <p:spPr>
          <a:xfrm>
            <a:off x="942308" y="2106973"/>
            <a:ext cx="10325177"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ثم ّ قُص ْ وألصق المادةَ الملائمة لكل مشهد من الملف الأساس. أكد ما تعرفه: كيف يبدو المكان، من كان هناك، ماذا فعلوا، ماذا قالوا (الحوار)، وكيف تعرف ذلك؟ هذه هي العناصر التي تحتاج إليها لتبني مشهداً. في المقطع التالي المأخوذ من استقصاء حقيقي عن جريمة، يُنذر شاهدان على الجريمة رئيسه ُ ما. لاحظ كيف تُستخدم التفاصيل لدعم اتهاماتهما بوثيقة أصلية: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«دخلا مكتب رئيس ِ هما، </a:t>
            </a:r>
            <a:r>
              <a:rPr lang="ar-SA" dirty="0" err="1">
                <a:latin typeface="Alexandria" charset="0"/>
                <a:cs typeface="Alexandria" charset="0"/>
              </a:rPr>
              <a:t>هيوبرت</a:t>
            </a:r>
            <a:r>
              <a:rPr lang="ar-SA" dirty="0">
                <a:latin typeface="Alexandria" charset="0"/>
                <a:cs typeface="Alexandria" charset="0"/>
              </a:rPr>
              <a:t> </a:t>
            </a:r>
            <a:r>
              <a:rPr lang="ar-SA" dirty="0" err="1">
                <a:latin typeface="Alexandria" charset="0"/>
                <a:cs typeface="Alexandria" charset="0"/>
              </a:rPr>
              <a:t>لانديز</a:t>
            </a:r>
            <a:r>
              <a:rPr lang="ar-SA" dirty="0">
                <a:latin typeface="Alexandria" charset="0"/>
                <a:cs typeface="Alexandria" charset="0"/>
              </a:rPr>
              <a:t>، وسلّماه كتالوج كريستي. قالا إن الشركة كانت تبيع لوحة مسروقة للرس ّ ام </a:t>
            </a:r>
            <a:r>
              <a:rPr lang="ar-SA" dirty="0" err="1">
                <a:latin typeface="Alexandria" charset="0"/>
                <a:cs typeface="Alexandria" charset="0"/>
              </a:rPr>
              <a:t>موريّو</a:t>
            </a:r>
            <a:r>
              <a:rPr lang="ar-SA" dirty="0">
                <a:latin typeface="Alexandria" charset="0"/>
                <a:cs typeface="Alexandria" charset="0"/>
              </a:rPr>
              <a:t>. سأل </a:t>
            </a:r>
            <a:r>
              <a:rPr lang="ar-SA" dirty="0" err="1">
                <a:latin typeface="Alexandria" charset="0"/>
                <a:cs typeface="Alexandria" charset="0"/>
              </a:rPr>
              <a:t>لانديز</a:t>
            </a:r>
            <a:r>
              <a:rPr lang="ar-SA" dirty="0">
                <a:latin typeface="Alexandria" charset="0"/>
                <a:cs typeface="Alexandria" charset="0"/>
              </a:rPr>
              <a:t>: “هل لديكما دليل على أن اللوحة كانت موجودة في فرنسا مؤخراً؟ فتح </a:t>
            </a:r>
            <a:r>
              <a:rPr lang="ar-SA" dirty="0" err="1">
                <a:latin typeface="Alexandria" charset="0"/>
                <a:cs typeface="Alexandria" charset="0"/>
              </a:rPr>
              <a:t>لاكلوت</a:t>
            </a:r>
            <a:r>
              <a:rPr lang="ar-SA" dirty="0">
                <a:latin typeface="Alexandria" charset="0"/>
                <a:cs typeface="Alexandria" charset="0"/>
              </a:rPr>
              <a:t> ملفه وأخرج منه ورقة، طبعت مادتها على آلة قديمة. كانت المادة تقريراً عن </a:t>
            </a:r>
            <a:r>
              <a:rPr lang="ar-SA" dirty="0" err="1">
                <a:latin typeface="Alexandria" charset="0"/>
                <a:cs typeface="Alexandria" charset="0"/>
              </a:rPr>
              <a:t>موريّو</a:t>
            </a:r>
            <a:r>
              <a:rPr lang="ar-SA" dirty="0">
                <a:latin typeface="Alexandria" charset="0"/>
                <a:cs typeface="Alexandria" charset="0"/>
              </a:rPr>
              <a:t>، جمعَ في مُختبر متحف اللوفر، ومُوقعاً من قبل الأمينة العامة السابقة للمختبر، </a:t>
            </a:r>
            <a:r>
              <a:rPr lang="ar-SA" dirty="0" err="1">
                <a:latin typeface="Alexandria" charset="0"/>
                <a:cs typeface="Alexandria" charset="0"/>
              </a:rPr>
              <a:t>ماجدلين</a:t>
            </a:r>
            <a:r>
              <a:rPr lang="ar-SA" dirty="0">
                <a:latin typeface="Alexandria" charset="0"/>
                <a:cs typeface="Alexandria" charset="0"/>
              </a:rPr>
              <a:t> </a:t>
            </a:r>
            <a:r>
              <a:rPr lang="ar-SA" dirty="0" err="1">
                <a:latin typeface="Alexandria" charset="0"/>
                <a:cs typeface="Alexandria" charset="0"/>
              </a:rPr>
              <a:t>أورز</a:t>
            </a:r>
            <a:r>
              <a:rPr lang="ar-SA" dirty="0">
                <a:latin typeface="Alexandria" charset="0"/>
                <a:cs typeface="Alexandria" charset="0"/>
              </a:rPr>
              <a:t>، ومؤرخاً في 17 نيسان (إبريل) 1975».</a:t>
            </a:r>
          </a:p>
        </p:txBody>
      </p:sp>
      <p:sp>
        <p:nvSpPr>
          <p:cNvPr id="4" name="TextBox 3">
            <a:extLst>
              <a:ext uri="{FF2B5EF4-FFF2-40B4-BE49-F238E27FC236}">
                <a16:creationId xmlns:a16="http://schemas.microsoft.com/office/drawing/2014/main" id="{4FE50851-9D22-5B3F-F823-81AC82C622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1D1AA9-31A7-865F-EDCB-11460A48F0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3680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28251-61D0-4174-FE9C-021D1795DC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26D2FD-93B3-8F54-ABBD-5F10177E25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B7C3147-55E3-74D4-6198-1B164F57CF87}"/>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هـ . استخدام الملف الرئيسي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BE7E0FE6-3AF7-BE49-6500-939A6C9934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49D01F-A5F6-13EF-4A48-1339E846789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C8A661-BE98-9B5B-14B6-63099459572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A9F4C26-67AE-8837-DFC7-B9281F39C87B}"/>
              </a:ext>
            </a:extLst>
          </p:cNvPr>
          <p:cNvSpPr txBox="1"/>
          <p:nvPr/>
        </p:nvSpPr>
        <p:spPr>
          <a:xfrm>
            <a:off x="4560849" y="1850497"/>
            <a:ext cx="6706636"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لم تكن لديك مادة مفصلة لتبني كل مشهد، أو كانت المشاهد لا تتعاقب بشكل طبيعي، فأنت غير جاهز للكتابة. في الحالة الأولى ذلك يعني أنك بحاجة إلى تقارير أكثر، وفي الحالة الأخرى أنت بحاجة إلى فهم أفضل لقصتك.</a:t>
            </a:r>
          </a:p>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3. القصة والحقائق.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يتمثَّل ُ خطأ التأليف (الكتابة) الكلاسيكي أو التقليدي لأي استقصاء في دفن القراء أو المشاهدين تحت كومة من الحقائق. يقع هذا الخطأ إما لأن الإعلامي لا يستطيع إدارة أمر هذه الكمية من المواد التي جمعها، أو لأن الإعلامي يريد أن يُبهرُ المشاهد بكل شيء اكتشفه. يوجد تقنيتان اساسيتان لحل ِّ هذه المسألة:</a:t>
            </a:r>
          </a:p>
        </p:txBody>
      </p:sp>
      <p:sp>
        <p:nvSpPr>
          <p:cNvPr id="4" name="TextBox 3">
            <a:extLst>
              <a:ext uri="{FF2B5EF4-FFF2-40B4-BE49-F238E27FC236}">
                <a16:creationId xmlns:a16="http://schemas.microsoft.com/office/drawing/2014/main" id="{1EF0E17B-F2EF-6727-CA88-61A2F4F268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4E9B90-0F75-3F39-925B-7E88AFAFC9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290" name="Picture 2" descr="The Role of Investigative Journalism in Uncovering Healthcare Issues |  Enago Lifesciences Blog">
            <a:extLst>
              <a:ext uri="{FF2B5EF4-FFF2-40B4-BE49-F238E27FC236}">
                <a16:creationId xmlns:a16="http://schemas.microsoft.com/office/drawing/2014/main" id="{5DCAFA41-2278-8D5D-CFA9-FE0316FE90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850497"/>
            <a:ext cx="3636334" cy="4002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5381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145DF-6DDB-0D02-9383-0C74F7784C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6AC8A4-1992-29EA-443C-5903BAC4DD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B587351-7B0D-AA63-2016-0919EEE6E5F9}"/>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هـ . استخدام الملف الرئيسي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855B963B-80A9-2856-A9FE-80ED5B4F3B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06EE3A-F22B-77E2-13FA-486B8BC9EA8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FEDDE3-3332-EBFB-27E1-CF1A6294CE5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803539F-15C8-0070-520D-93EFC5012571}"/>
              </a:ext>
            </a:extLst>
          </p:cNvPr>
          <p:cNvSpPr txBox="1"/>
          <p:nvPr/>
        </p:nvSpPr>
        <p:spPr>
          <a:xfrm>
            <a:off x="3925229" y="1928557"/>
            <a:ext cx="7342256"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فكر في الحقائق على أنها تفاصيل، وليس مجرد معلومات.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نحن نميل للتفكير عادة أنه لا يمكن أن يكون لدينا جميع المعلومات مع أننا نستطيع أن نحصل على كمية كبيرة من التفاصيل بسهولة. ويجب أن تضيف التفاصيل لوناً ومعنى جوهريين للقصة. لذلك ً قدِّم فقط تلك التفاصيل التي تجذب الانتباه مثال : («كان البيت يحترق»)، أو تلك التي تُزودنا بنظرة عميقة.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(وعلى سبيل المثال، الطريقة التي تمّ بها ترتيب وتزيين مكتب مسؤول رسمي، فالأشياء التي تحيط به، يمكنها أن تخبر المشاهد بسرعة ما يعتبره ذلك الشخص مهماً). يدعو زميلنا نيلز هانسون </a:t>
            </a:r>
            <a:r>
              <a:rPr lang="en-US" sz="1600" dirty="0">
                <a:latin typeface="Alexandria" charset="0"/>
                <a:cs typeface="Alexandria" charset="0"/>
              </a:rPr>
              <a:t>Nils Hanson </a:t>
            </a:r>
            <a:r>
              <a:rPr lang="ar-SA" sz="1600" dirty="0">
                <a:latin typeface="Alexandria" charset="0"/>
                <a:cs typeface="Alexandria" charset="0"/>
              </a:rPr>
              <a:t>هذه التفاصيل “شذرات” – </a:t>
            </a:r>
            <a:r>
              <a:rPr lang="en-US" sz="1600" dirty="0">
                <a:latin typeface="Alexandria" charset="0"/>
                <a:cs typeface="Alexandria" charset="0"/>
              </a:rPr>
              <a:t>Nuggets - </a:t>
            </a:r>
            <a:r>
              <a:rPr lang="ar-SA" sz="1600" dirty="0">
                <a:latin typeface="Alexandria" charset="0"/>
                <a:cs typeface="Alexandria" charset="0"/>
              </a:rPr>
              <a:t>قطعاً متوهجة من معدن ثمين يشعُّ من نهر القصة.</a:t>
            </a:r>
          </a:p>
        </p:txBody>
      </p:sp>
      <p:sp>
        <p:nvSpPr>
          <p:cNvPr id="4" name="TextBox 3">
            <a:extLst>
              <a:ext uri="{FF2B5EF4-FFF2-40B4-BE49-F238E27FC236}">
                <a16:creationId xmlns:a16="http://schemas.microsoft.com/office/drawing/2014/main" id="{5FB862EC-7C4F-B5E0-0FF2-32DC60F6A5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468DE7-5010-8A50-F29D-DBF867ECC0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Making Your Mark: Tips for Up-and-Coming Investigative Journalists – Global  Investigative Journalism Network">
            <a:extLst>
              <a:ext uri="{FF2B5EF4-FFF2-40B4-BE49-F238E27FC236}">
                <a16:creationId xmlns:a16="http://schemas.microsoft.com/office/drawing/2014/main" id="{0FC9C78F-18F6-106A-AB35-3945E9341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21325"/>
            <a:ext cx="3000714" cy="3663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915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B667F-B16E-C256-BA5C-3D8E699A58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F766A8-D3FD-FCF4-2C68-6DFECE9769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F81CAF6-63E8-57BE-B34A-A8FF1B6A0FF6}"/>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هـ . استخدام الملف الرئيسي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2BE5AD64-0D0A-B738-5D0D-766A51EB4D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33FBD3-5EED-2FB4-9F15-076E5A0C579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49BFB7-50BA-6388-D44A-CC90EC80C3B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9543424-DD6A-3390-B0ED-2FD0EA1B8896}"/>
              </a:ext>
            </a:extLst>
          </p:cNvPr>
          <p:cNvSpPr txBox="1"/>
          <p:nvPr/>
        </p:nvSpPr>
        <p:spPr>
          <a:xfrm>
            <a:off x="4672361" y="1850497"/>
            <a:ext cx="6595124"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عند كل حقيقة جديدة. غير المشهد. </a:t>
            </a:r>
            <a:r>
              <a:rPr lang="ar-SA" sz="1600" dirty="0">
                <a:latin typeface="Alexandria" charset="0"/>
                <a:cs typeface="Alexandria" charset="0"/>
              </a:rPr>
              <a:t>وذلك يعني أن كل مصدر جديد، أو مكان جديد أو زمان جديد، يجب أن يعرض فتصبح هذه العناصر كأنها عربات تحتوي الحقائق.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تذكر: لا تَرْوي الحقائق ُ القصةَ. (لو كان ذلك صحيحا لأصبح دليل الهاتف أعظم قصة رُويت أبداً). القصة هي التي تروي الحقائق. وإذا جثمت القصة تحت ثقل الحقائق، سيفشل الإعلامي. لا تستخدم حقيقة لا تُضيء معنى قصتك، مهما بدت مثيرة.</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2B7D54A8-BFBD-8F72-752B-0AE550E06D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E60E08-F066-1B8C-C6EB-D2695518D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338" name="Picture 2" descr="What it takes to train hundreds of the best investigative reporters in the  world - ICIJ">
            <a:extLst>
              <a:ext uri="{FF2B5EF4-FFF2-40B4-BE49-F238E27FC236}">
                <a16:creationId xmlns:a16="http://schemas.microsoft.com/office/drawing/2014/main" id="{B824E20C-81A7-6638-D84D-DACB98F3FE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846" y="1850497"/>
            <a:ext cx="3810000" cy="393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331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F9A37-6C90-6D93-E5B0-DAD0007BD7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23E68A-B2B5-670F-8AAF-ADC192BF02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F58550F-47DB-8627-7F92-832221FACBB8}"/>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D48819D8-40D6-84A9-3A7B-F5F628D425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BD5840-94B7-01CE-C53D-67DD5FA422D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5A1A45-56E2-AEB7-86D1-7864DDF8F36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4060755-C871-658F-1D26-1A8858731690}"/>
              </a:ext>
            </a:extLst>
          </p:cNvPr>
          <p:cNvSpPr txBox="1"/>
          <p:nvPr/>
        </p:nvSpPr>
        <p:spPr>
          <a:xfrm>
            <a:off x="942308" y="1794742"/>
            <a:ext cx="10325177" cy="411850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400" dirty="0">
                <a:solidFill>
                  <a:srgbClr val="C00000"/>
                </a:solidFill>
                <a:latin typeface="Alexandria" charset="0"/>
                <a:cs typeface="Alexandria" charset="0"/>
              </a:rPr>
              <a:t>1. الفقرة المركزية « </a:t>
            </a:r>
            <a:r>
              <a:rPr lang="en-US" sz="1400" dirty="0">
                <a:solidFill>
                  <a:srgbClr val="C00000"/>
                </a:solidFill>
                <a:latin typeface="Alexandria" charset="0"/>
                <a:cs typeface="Alexandria" charset="0"/>
              </a:rPr>
              <a:t>The Nut Graph»، </a:t>
            </a:r>
            <a:r>
              <a:rPr lang="ar-SA" sz="1400" dirty="0">
                <a:solidFill>
                  <a:srgbClr val="C00000"/>
                </a:solidFill>
                <a:latin typeface="Alexandria" charset="0"/>
                <a:cs typeface="Alexandria" charset="0"/>
              </a:rPr>
              <a:t> أو ماذا عليك أن تفعله بفرضيَّتك.</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في لحظة ما قريبة من ذروة قصتك، يجب أن تؤلِّف فقرة تقول لنا جوهر القصة أو بؤرتها أو مركزها (وبالإضافة إلى ذلك، لماذا نشاهدها أو نقرأها). إذا كنت َ قد عرَّفت َ فرضيَّة وتحققت َ منها، ستخدمك في معظم الوقت كمركز ثقل القصة. وإذا لم تكن الفقرة لديك، فلربما لا يفهم المشاهدون إلى أين تأخذهم ولماذا.</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تأمل هذه الجملة الركنية في تحقيق الزميل محمد النعيمات، الذي كشف من خلاله فشل مشاريع تنموية في محافظة معان: </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(بعد خمس سنوات على إطلاق المنطقة التنموية يقف الواقع شاهدا على عشوائية التخطيط وضعف متابعة الأجهزة الرسمية. والأسوأ وضع العربة أمام الحصان لدى تنفيذ المشروع، إذ تبخرت خطط بناء مركز تدريب متكامل كان يفترض أن يستقبل 3000 طالب سنويا لتأهليهم في مختلف المهارات. يكشف هذا التحقيق عبر سلسة جولات ميدانية ومجموعة وثائق وكتب رسمية، كيف حال ضعف التخطيط والمتابعة من قبل هيئة المناطق التنموية (المظلة الحكومية للمناطق التنموية في البلاد، ومنها منطقة معان التنموية) دون ترجمة التوجيهات الملكية إلى وقائع على الأرض.</a:t>
            </a:r>
          </a:p>
        </p:txBody>
      </p:sp>
      <p:sp>
        <p:nvSpPr>
          <p:cNvPr id="4" name="TextBox 3">
            <a:extLst>
              <a:ext uri="{FF2B5EF4-FFF2-40B4-BE49-F238E27FC236}">
                <a16:creationId xmlns:a16="http://schemas.microsoft.com/office/drawing/2014/main" id="{7EB5AE98-12DE-BD3B-5DE2-098959C8E8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901F3B6-DE3C-7B17-08C6-5A45C0BC40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6135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0EC78-777D-67B7-FEE3-79F410A79F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90B169-BC78-9F76-DB6C-A71A8E0C37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9729378-A343-2DCD-7083-D62A1266F3B7}"/>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7CD49FEB-691F-BEED-4B53-F2EA01BF58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FCFDE4-63DB-7079-29D7-18B1C1A528C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9362E5-7709-C7E3-8133-C79CCFF43FF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F6AF3C1-FB92-1C46-331C-5EE429E49B4F}"/>
              </a:ext>
            </a:extLst>
          </p:cNvPr>
          <p:cNvSpPr txBox="1"/>
          <p:nvPr/>
        </p:nvSpPr>
        <p:spPr>
          <a:xfrm>
            <a:off x="942308" y="1850497"/>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كاتب التحقيق توصل أن الاستثمارات مجتمعة وفّرت حتى الآن 86 فرصة عمل لسكان معان، مقابل 2600 فرصة موعودة- أي نصف عدد العاطلين عن العمل في هذه المحافظة، الأعلى في معدلات البطالة والفقر. وتقف مؤسسات العمل والاستثمار الحكومية عاجزة عن تثبيت حقوق العمال من أبناء المحافظة.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حاول ألا تتجاوز الفقرة المركزية ثلاث جمل قصيرة. وإذا لم تكن قادراً على قول ما تدور القصة حوله بذاك العدد من الجمل، فيبدو أنك أنت نفسك لا تفهمها.</a:t>
            </a:r>
          </a:p>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2. الشخصنة </a:t>
            </a:r>
            <a:r>
              <a:rPr lang="en-US" sz="1600" dirty="0">
                <a:solidFill>
                  <a:srgbClr val="C00000"/>
                </a:solidFill>
                <a:latin typeface="Alexandria" charset="0"/>
                <a:cs typeface="Alexandria" charset="0"/>
              </a:rPr>
              <a:t>Personification</a:t>
            </a:r>
            <a:endParaRPr lang="ar-SA" sz="1600" dirty="0">
              <a:solidFill>
                <a:srgbClr val="C00000"/>
              </a:solidFill>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تتمثل احدى أقدم تقنيات الأدب بشخصنةِ وضعٍ من خلال شخصية معينة وربما المبالغة باستخدام هذه التقنية في الصحافة، ولكنه يظل صالحاً للمشاهدين والإعلاميين الذين يحاولون تحس ّ </a:t>
            </a:r>
            <a:r>
              <a:rPr lang="ar-SA" sz="1600" dirty="0" err="1">
                <a:latin typeface="Alexandria" charset="0"/>
                <a:cs typeface="Alexandria" charset="0"/>
              </a:rPr>
              <a:t>س</a:t>
            </a:r>
            <a:r>
              <a:rPr lang="ar-SA" sz="1600" dirty="0">
                <a:latin typeface="Alexandria" charset="0"/>
                <a:cs typeface="Alexandria" charset="0"/>
              </a:rPr>
              <a:t> الأساس العاطفي لقصة ما. إذ يمكن لعرض ضحيَّة أمام المشاهد أن يكون طريقة قوية ليَشعر بمعنى القصةٍ بسرعة.</a:t>
            </a:r>
          </a:p>
        </p:txBody>
      </p:sp>
      <p:sp>
        <p:nvSpPr>
          <p:cNvPr id="4" name="TextBox 3">
            <a:extLst>
              <a:ext uri="{FF2B5EF4-FFF2-40B4-BE49-F238E27FC236}">
                <a16:creationId xmlns:a16="http://schemas.microsoft.com/office/drawing/2014/main" id="{7B976CB4-E199-A708-80E6-321CAF0474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FB0A23-18CC-90EA-5846-2DF27022F1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0760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B3D65-175A-85E4-32CB-EF8DD15A28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EBE3B6-612E-D9F4-6A11-4FE7B93E43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A08A445-043D-6464-14B3-F038430F2349}"/>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A05C5B8A-8765-2322-515B-CE8BD09BDC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B0F9BB-4F7A-2DD2-AF49-03151D2F182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04569A-75F9-8EF0-8013-D40B7129205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8E0C8D0-ABC3-479D-45F9-9C5288DE4098}"/>
              </a:ext>
            </a:extLst>
          </p:cNvPr>
          <p:cNvSpPr txBox="1"/>
          <p:nvPr/>
        </p:nvSpPr>
        <p:spPr>
          <a:xfrm>
            <a:off x="4984595" y="1850497"/>
            <a:ext cx="6282890"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تأمل هذا المدخل في قصة هشام علاّم ودارين فرغلي بعنوان: “مصانع ترمي مخلفاتها في النيل فتسمم النهر والأسماك”: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a:t>
            </a:r>
            <a:r>
              <a:rPr lang="ar-SA" sz="1600" dirty="0" err="1">
                <a:latin typeface="Alexandria" charset="0"/>
                <a:cs typeface="Alexandria" charset="0"/>
              </a:rPr>
              <a:t>فى</a:t>
            </a:r>
            <a:r>
              <a:rPr lang="ar-SA" sz="1600" dirty="0">
                <a:latin typeface="Alexandria" charset="0"/>
                <a:cs typeface="Alexandria" charset="0"/>
              </a:rPr>
              <a:t> تلك الليلة تمنى لو يحدث </a:t>
            </a:r>
            <a:r>
              <a:rPr lang="ar-SA" sz="1600" dirty="0" err="1">
                <a:latin typeface="Alexandria" charset="0"/>
                <a:cs typeface="Alexandria" charset="0"/>
              </a:rPr>
              <a:t>شىء</a:t>
            </a:r>
            <a:r>
              <a:rPr lang="ar-SA" sz="1600" dirty="0">
                <a:latin typeface="Alexandria" charset="0"/>
                <a:cs typeface="Alexandria" charset="0"/>
              </a:rPr>
              <a:t> مختلف ينبهه من الكابوس الرابض على صدره. شيخ المسجد الملاصق لبيته قال إن الله يفرج هم المكروبين </a:t>
            </a:r>
            <a:r>
              <a:rPr lang="ar-SA" sz="1600" dirty="0" err="1">
                <a:latin typeface="Alexandria" charset="0"/>
                <a:cs typeface="Alexandria" charset="0"/>
              </a:rPr>
              <a:t>فى</a:t>
            </a:r>
            <a:r>
              <a:rPr lang="ar-SA" sz="1600" dirty="0">
                <a:latin typeface="Alexandria" charset="0"/>
                <a:cs typeface="Alexandria" charset="0"/>
              </a:rPr>
              <a:t> ليلة القدر. لم يضف جديدا على طقوسه اليومية، فقط أيقظ أبناءه الأربعة </a:t>
            </a:r>
            <a:r>
              <a:rPr lang="ar-SA" sz="1600" dirty="0" err="1">
                <a:latin typeface="Alexandria" charset="0"/>
                <a:cs typeface="Alexandria" charset="0"/>
              </a:rPr>
              <a:t>واصطحبهم</a:t>
            </a:r>
            <a:r>
              <a:rPr lang="ar-SA" sz="1600" dirty="0">
                <a:latin typeface="Alexandria" charset="0"/>
                <a:cs typeface="Alexandria" charset="0"/>
              </a:rPr>
              <a:t> إلى المسجد ليصلوا الفجر ويقض ّ </a:t>
            </a:r>
            <a:r>
              <a:rPr lang="ar-SA" sz="1600" dirty="0" err="1">
                <a:latin typeface="Alexandria" charset="0"/>
                <a:cs typeface="Alexandria" charset="0"/>
              </a:rPr>
              <a:t>وا</a:t>
            </a:r>
            <a:r>
              <a:rPr lang="ar-SA" sz="1600" dirty="0">
                <a:latin typeface="Alexandria" charset="0"/>
                <a:cs typeface="Alexandria" charset="0"/>
              </a:rPr>
              <a:t> الساعات القليلة المتبقية </a:t>
            </a:r>
            <a:r>
              <a:rPr lang="ar-SA" sz="1600" dirty="0" err="1">
                <a:latin typeface="Alexandria" charset="0"/>
                <a:cs typeface="Alexandria" charset="0"/>
              </a:rPr>
              <a:t>فى</a:t>
            </a:r>
            <a:r>
              <a:rPr lang="ar-SA" sz="1600" dirty="0">
                <a:latin typeface="Alexandria" charset="0"/>
                <a:cs typeface="Alexandria" charset="0"/>
              </a:rPr>
              <a:t> تلاوة القرآن حتى يبزغ النهار. فيستند خمستهم كل ٌ على الآخر عبر الطريق القصير المؤدى إلى المركز </a:t>
            </a:r>
            <a:r>
              <a:rPr lang="ar-SA" sz="1600" dirty="0" err="1">
                <a:latin typeface="Alexandria" charset="0"/>
                <a:cs typeface="Alexandria" charset="0"/>
              </a:rPr>
              <a:t>الطبى</a:t>
            </a:r>
            <a:r>
              <a:rPr lang="ar-SA" sz="1600" dirty="0">
                <a:latin typeface="Alexandria" charset="0"/>
                <a:cs typeface="Alexandria" charset="0"/>
              </a:rPr>
              <a:t>، هناك يغسل الأبناء «ك ُ لاهم» فيما ينتظرهم الأب، روتين يتكرر يوميا.</a:t>
            </a:r>
          </a:p>
        </p:txBody>
      </p:sp>
      <p:sp>
        <p:nvSpPr>
          <p:cNvPr id="4" name="TextBox 3">
            <a:extLst>
              <a:ext uri="{FF2B5EF4-FFF2-40B4-BE49-F238E27FC236}">
                <a16:creationId xmlns:a16="http://schemas.microsoft.com/office/drawing/2014/main" id="{1F90ADA6-081B-598B-4D61-0C1DA3EF30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87F182-698E-5084-1957-0E54789999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5362" name="Picture 2" descr="Business Beats Basics (8.5 x 11 in) - Full Book">
            <a:extLst>
              <a:ext uri="{FF2B5EF4-FFF2-40B4-BE49-F238E27FC236}">
                <a16:creationId xmlns:a16="http://schemas.microsoft.com/office/drawing/2014/main" id="{63A4DAEA-D360-A0BC-19C6-C71A01F750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898" y="1816564"/>
            <a:ext cx="4055181" cy="4065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4368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36E6B-45CD-27B1-FB68-A4FBB0F602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14F1A9-811C-6D14-EB2A-D73D77DA70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2BED21B-51FB-FD55-F978-F44BF9A45116}"/>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A8EA4E39-CADD-5C2A-C6C8-99C0676242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83EDE1-4606-2ACE-112A-F0183DA6564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5BA1CE-E7A5-D777-BEB4-6F669F29C7D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E778D85-0130-5C55-388F-0CC42A26A2D4}"/>
              </a:ext>
            </a:extLst>
          </p:cNvPr>
          <p:cNvSpPr txBox="1"/>
          <p:nvPr/>
        </p:nvSpPr>
        <p:spPr>
          <a:xfrm>
            <a:off x="4438185" y="1850497"/>
            <a:ext cx="6829300"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استخدمت التشخيص، تأكد من التالي: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أن يُلائم مثالُك القصةَ. لا تعرض علينا قضيَّة دراميَّة ومن ثم ّ تخبرنا بأن القصة حول شيء آخر.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استخدم كل مثال مرة واحدة فقط، وبشكل جيد. ولا تَع ُ دْ إلى القضية نفسها مراراً وتكراراً، إلا إذا كانت قصتك تدور حول تلك القضية بالتحديد.</a:t>
            </a:r>
          </a:p>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3. احرص على ألا تضع نفسك أمام الضحيَّة.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حين يكتبون عن الضحايا أو يُنتجون فيلماً عنهم، قد يضع الإعلاميون أنفسهم؛ مجازياً أو حرفياً، أمام الضحايا، مُجبِرين القارئ على مشاهدة غضبهم أو أساهم بدلاً من ألم الضحية. </a:t>
            </a:r>
          </a:p>
        </p:txBody>
      </p:sp>
      <p:sp>
        <p:nvSpPr>
          <p:cNvPr id="4" name="TextBox 3">
            <a:extLst>
              <a:ext uri="{FF2B5EF4-FFF2-40B4-BE49-F238E27FC236}">
                <a16:creationId xmlns:a16="http://schemas.microsoft.com/office/drawing/2014/main" id="{428E5A12-5FAF-6549-72AB-B2F313211D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ADA5240-DF74-16C7-1D7C-880A5A1A6F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386" name="Picture 2" descr="Fact-checking fact sheets: The investigative approach">
            <a:extLst>
              <a:ext uri="{FF2B5EF4-FFF2-40B4-BE49-F238E27FC236}">
                <a16:creationId xmlns:a16="http://schemas.microsoft.com/office/drawing/2014/main" id="{042026C8-51CD-062B-0341-14F202E23D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816564"/>
            <a:ext cx="3513670" cy="4022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273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EE454B-C5C8-4DDE-F48A-577270B655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27286D-8DEA-DDFC-16FD-00DCD86870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B099D00-DECD-BD3C-77A2-691FA3562F57}"/>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DD0C7E9B-10B9-7C46-2C7E-157B000493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991875-78D2-20D5-31A8-AA2DEB2B93A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DFA24D-9111-B5E0-5E5D-B515909EA15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600DC50-D12D-60AA-D5B2-8DCA55155BAE}"/>
              </a:ext>
            </a:extLst>
          </p:cNvPr>
          <p:cNvSpPr txBox="1"/>
          <p:nvPr/>
        </p:nvSpPr>
        <p:spPr>
          <a:xfrm>
            <a:off x="942308" y="2062366"/>
            <a:ext cx="10325177"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 السهل الوقوع في مثل هذا الخطأ. يصبح تفسير الإعلامي فجأة أكثر حضوراً من معاناة الضحيَّة؟ فمن دون وعي، يتجنَّب ُ الإعلامي مشهدَ الألم. ولكن ّ المشاهد سيرى إعلامياً يعتبر نفسه أكثر أهمية من الضحية. </a:t>
            </a:r>
            <a:r>
              <a:rPr lang="ar-SA" sz="1600" b="1" dirty="0">
                <a:solidFill>
                  <a:srgbClr val="C00000"/>
                </a:solidFill>
                <a:latin typeface="Alexandria" charset="0"/>
                <a:cs typeface="Alexandria" charset="0"/>
              </a:rPr>
              <a:t>ولذا إذا عانى أحدٌ في قصتك، اعرضه ولا تعرض نفسك</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حدث َ وتقدمت َ إلى الأمام، ابق إلى جانب الضحيَّة. </a:t>
            </a:r>
            <a:r>
              <a:rPr lang="ar-SA" sz="1600" dirty="0">
                <a:solidFill>
                  <a:srgbClr val="C00000"/>
                </a:solidFill>
                <a:latin typeface="Alexandria" charset="0"/>
                <a:cs typeface="Alexandria" charset="0"/>
              </a:rPr>
              <a:t>فثمة دور كلاسيكي للاستقصاء يقضي بالدفاع عمن لا يستطيعون الدفاع عن أنفسهم</a:t>
            </a:r>
            <a:r>
              <a:rPr lang="ar-SA" sz="1600" dirty="0">
                <a:latin typeface="Alexandria" charset="0"/>
                <a:cs typeface="Alexandria" charset="0"/>
              </a:rPr>
              <a:t>.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كان هذا دور الروائي الفرنسي إميل زولا </a:t>
            </a:r>
            <a:r>
              <a:rPr lang="en-US" sz="1600" dirty="0">
                <a:latin typeface="Alexandria" charset="0"/>
                <a:cs typeface="Alexandria" charset="0"/>
              </a:rPr>
              <a:t>Emile Zola - </a:t>
            </a:r>
            <a:r>
              <a:rPr lang="ar-SA" sz="1600" dirty="0">
                <a:latin typeface="Alexandria" charset="0"/>
                <a:cs typeface="Alexandria" charset="0"/>
              </a:rPr>
              <a:t> إلى جانب العديد من المبدعين- في سلسلة مقالاته “إني أتَّهم” </a:t>
            </a:r>
            <a:r>
              <a:rPr lang="en-US" sz="1600" dirty="0" err="1">
                <a:latin typeface="Alexandria" charset="0"/>
                <a:cs typeface="Alexandria" charset="0"/>
              </a:rPr>
              <a:t>Jaccuse</a:t>
            </a:r>
            <a:r>
              <a:rPr lang="en-US" sz="1600" dirty="0">
                <a:latin typeface="Alexandria" charset="0"/>
                <a:cs typeface="Alexandria" charset="0"/>
              </a:rPr>
              <a:t>!. </a:t>
            </a:r>
            <a:r>
              <a:rPr lang="ar-SA" sz="1600" dirty="0">
                <a:latin typeface="Alexandria" charset="0"/>
                <a:cs typeface="Alexandria" charset="0"/>
              </a:rPr>
              <a:t> إذا لعبت هذا الدور، فإنه يبرِّرُ لك عرض شخصيتك وحضورك.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ولكن كن حريصا. لا يوجد إلاّ القليل من المجد في بناء شهرتك إن لم تُساعد في إنقاذ الضحية.</a:t>
            </a:r>
          </a:p>
        </p:txBody>
      </p:sp>
      <p:sp>
        <p:nvSpPr>
          <p:cNvPr id="4" name="TextBox 3">
            <a:extLst>
              <a:ext uri="{FF2B5EF4-FFF2-40B4-BE49-F238E27FC236}">
                <a16:creationId xmlns:a16="http://schemas.microsoft.com/office/drawing/2014/main" id="{B32C7A95-2AF4-259C-FA12-88F8DC8F69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F11DD0-14B0-BF79-4C85-209F7D33A5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1552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A3974-81AE-07C3-5E28-502F3BDA6D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0B972C-5637-D796-FB65-D837F41181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9AFCD3F-3D4E-AF1B-E38C-FC11DF4CECF8}"/>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D3D50461-D18D-8F13-B82F-F06BCEBF7C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8F5507-DCC9-65E5-CD9D-68C7339CE01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8D3FBA-F775-1CBF-F12C-62B77326AA5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AF01FB5-CF26-BF5E-9272-E31A955053D6}"/>
              </a:ext>
            </a:extLst>
          </p:cNvPr>
          <p:cNvSpPr txBox="1"/>
          <p:nvPr/>
        </p:nvSpPr>
        <p:spPr>
          <a:xfrm>
            <a:off x="942308" y="1850497"/>
            <a:ext cx="10325177"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4. دَع ْ المصادرَ تتكلَّم</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كثيراً ما يضيعُ وقت ثمينٌ في الصحافة بمحاولة قول شيء تحدث المصدر عنه بالفعل وبشكل جيد. هذا الأمر مؤسف ٌ ، لأن الناس َ الذين عاشوا قصة يرونها بشكل أفضل، وبأكثر ما يكون من التعبير والعاطفة. فلماذا تحاول أنت أن تكتب جملة كاملة حين يكون أولئك الناس قالوها لك؟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وأفضل ُ أسلوب ٍ هو أن تَنْسج َ بيانات المصدر في نصوصك كأنما أنت الذي كتبها، سامحاً لها بتطوير قصتك. في المثال اللاحق، نترك المُتحدِّث الرسمي لمستشفى يتحدث، بمعرفة حميمة، عن الدمار والرعب اللذين نجما عن قوانين الطفل الرضيع دو.</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تذكر: الناس ُ لا يستمعون إليك بحثاً عن الحقائق فقط. إنهم يريدون أن يعرفوا شخصيةَ ونوعَ ولونَ المصادرِ التي ستقدمهما لهم. والحوار أفضل عربة لتوصيل هذه العناصر. حرِّرْ المادة لتقليص طولها أو لجعلها أكثر تأثيرا على المتلقي، لكن استخدم من المادة قدر ما تحتاج.</a:t>
            </a:r>
          </a:p>
        </p:txBody>
      </p:sp>
      <p:sp>
        <p:nvSpPr>
          <p:cNvPr id="4" name="TextBox 3">
            <a:extLst>
              <a:ext uri="{FF2B5EF4-FFF2-40B4-BE49-F238E27FC236}">
                <a16:creationId xmlns:a16="http://schemas.microsoft.com/office/drawing/2014/main" id="{F9781A2B-4395-05A5-C04D-C7BA6B681B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DF6B74C-374C-607F-FC87-DE438F12FB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896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A15C2-48A9-23FD-1CE4-992A96C761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767FFD-5AB9-C31D-16B5-4464A2634F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BD66EC6-EBD9-EA0A-55B5-FEF76011AEAC}"/>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64252F5-9478-F5FE-96AA-01A6AD723A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8EE7F3-2245-9689-8462-AB119632752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829D3B-98C5-469A-93AC-9C718A21D8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166E6EE-B23E-1C83-88E1-E4B1C5E842CF}"/>
              </a:ext>
            </a:extLst>
          </p:cNvPr>
          <p:cNvSpPr txBox="1"/>
          <p:nvPr/>
        </p:nvSpPr>
        <p:spPr>
          <a:xfrm>
            <a:off x="3836020" y="1850497"/>
            <a:ext cx="7431465"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solidFill>
                  <a:srgbClr val="C00000"/>
                </a:solidFill>
                <a:latin typeface="Alexandria" charset="0"/>
                <a:cs typeface="Alexandria" charset="0"/>
              </a:rPr>
              <a:t>5. التحرير الأساس </a:t>
            </a:r>
            <a:r>
              <a:rPr lang="en-US" dirty="0">
                <a:solidFill>
                  <a:srgbClr val="C00000"/>
                </a:solidFill>
                <a:latin typeface="Alexandria" charset="0"/>
                <a:cs typeface="Alexandria" charset="0"/>
              </a:rPr>
              <a:t>Editing</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الصحافة، يُعد التحريرُ فنَّ جعل ِ قصةٍ أفضل َ مما كانت. ففي الحد الأدنى، يجب أن يكون مشرف خارجي ٌ قادراً على اقتراح مادة تُثري قصتك، وأن يقترح، بطريقة ايجابية ولطيفة، طرقاً يمكن من خلالها تحسين ما تكتب. ولكن قبل أن يدخل شخص آخر على الخط، يجب على الصحافي أن يتعامل مع التحرير بطريقة متواصلة وكأنه يريد أن يصقل القصة. تَعوَّدْ على نحت نَص ِّ ك َ في كل مرَّة تفتحه، شاحذاً التعابير والجُمَل فيه. تأكد من أن تُخ َ زِّن النسخة الأخيرة تحت اسم ملف مختلف في كمبيوترك (بما في ذلك، على سبيل المثال، تاريخ هذه النسخة ورقمها) كي لا تفقدَ المادةَ أو تنسى مكانها باستمرار. </a:t>
            </a:r>
          </a:p>
        </p:txBody>
      </p:sp>
      <p:sp>
        <p:nvSpPr>
          <p:cNvPr id="4" name="TextBox 3">
            <a:extLst>
              <a:ext uri="{FF2B5EF4-FFF2-40B4-BE49-F238E27FC236}">
                <a16:creationId xmlns:a16="http://schemas.microsoft.com/office/drawing/2014/main" id="{FBD7BC45-E16C-63B5-3F40-7107860F212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E87557F-D14C-5DC8-7C32-BD5A716855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7410" name="Picture 2" descr="31 Facts About Investigative Journalism - Facts.net">
            <a:extLst>
              <a:ext uri="{FF2B5EF4-FFF2-40B4-BE49-F238E27FC236}">
                <a16:creationId xmlns:a16="http://schemas.microsoft.com/office/drawing/2014/main" id="{73198CCC-211F-0128-2EFA-6C17A298D8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396" y="2124650"/>
            <a:ext cx="307402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270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4245C-9EFF-F115-93F6-24261D8407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26A392-4CA5-562A-3559-B4EE3DF9A1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79A2C60-8CAC-CFD8-20C8-FC491D04A36D}"/>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B5ECC02-F466-B51D-2B57-E472B1D56F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2ABACD-C6CD-573C-1834-EA98089AE72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192FE6-B186-92E7-D1EE-3ABD56ECE6F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8A0ED79-6BAB-54E1-7D1B-2F7A0B6BB950}"/>
              </a:ext>
            </a:extLst>
          </p:cNvPr>
          <p:cNvSpPr txBox="1"/>
          <p:nvPr/>
        </p:nvSpPr>
        <p:spPr>
          <a:xfrm>
            <a:off x="4393580" y="1794742"/>
            <a:ext cx="6873905" cy="420185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err="1">
                <a:solidFill>
                  <a:srgbClr val="C00000"/>
                </a:solidFill>
                <a:latin typeface="Alexandria" charset="0"/>
                <a:cs typeface="Alexandria" charset="0"/>
              </a:rPr>
              <a:t>أ</a:t>
            </a:r>
            <a:r>
              <a:rPr lang="ar-SA" sz="1600" dirty="0">
                <a:solidFill>
                  <a:srgbClr val="C00000"/>
                </a:solidFill>
                <a:latin typeface="Alexandria" charset="0"/>
                <a:cs typeface="Alexandria" charset="0"/>
              </a:rPr>
              <a:t>. معاييرُ التحريرِ الثلاثة.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يجب أن يفضي التحريرُ إلى جعل عملك أكثر وضوحاً وأسرع إيقاعاً. وهذه المعايير تُساعدُك َ على رؤية تلك المزايا: يجب أن تلتزم القصة المحرَّرَة بثلاثة معايير أساسية: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a:t>
            </a:r>
            <a:r>
              <a:rPr lang="ar-SA" sz="1600" dirty="0">
                <a:solidFill>
                  <a:srgbClr val="FF0000"/>
                </a:solidFill>
                <a:latin typeface="Alexandria" charset="0"/>
                <a:cs typeface="Alexandria" charset="0"/>
              </a:rPr>
              <a:t>هل هي مُتماسكة</a:t>
            </a:r>
            <a:r>
              <a:rPr lang="ar-SA" sz="1600" dirty="0">
                <a:latin typeface="Alexandria" charset="0"/>
                <a:cs typeface="Alexandria" charset="0"/>
              </a:rPr>
              <a:t>؟ أي، هل تنسجم التفاصيل كلها معاً؟ هل </a:t>
            </a:r>
            <a:r>
              <a:rPr lang="ar-SA" sz="1600" dirty="0" err="1">
                <a:latin typeface="Alexandria" charset="0"/>
                <a:cs typeface="Alexandria" charset="0"/>
              </a:rPr>
              <a:t>ح</a:t>
            </a:r>
            <a:r>
              <a:rPr lang="ar-SA" sz="1600" dirty="0">
                <a:latin typeface="Alexandria" charset="0"/>
                <a:cs typeface="Alexandria" charset="0"/>
              </a:rPr>
              <a:t> ُ لَّت جميع التناقضات التي برزت في البرهان؟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a:t>
            </a:r>
            <a:r>
              <a:rPr lang="ar-SA" sz="1600" dirty="0">
                <a:solidFill>
                  <a:srgbClr val="FF0000"/>
                </a:solidFill>
                <a:latin typeface="Alexandria" charset="0"/>
                <a:cs typeface="Alexandria" charset="0"/>
              </a:rPr>
              <a:t>هل هي كاملة</a:t>
            </a:r>
            <a:r>
              <a:rPr lang="ar-SA" sz="1600" dirty="0">
                <a:latin typeface="Alexandria" charset="0"/>
                <a:cs typeface="Alexandria" charset="0"/>
              </a:rPr>
              <a:t>؟ هل تمت الإجابة عن جميع الأسئلة التي برزت في القصة؟ هل مصادر كل حقيقة تستشهد بها مناسبة؟</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 هل تتحرك القصة</a:t>
            </a:r>
            <a:r>
              <a:rPr lang="ar-SA" sz="1600" dirty="0">
                <a:latin typeface="Alexandria" charset="0"/>
                <a:cs typeface="Alexandria" charset="0"/>
              </a:rPr>
              <a:t>؟ إذا أبطأت القصة أو </a:t>
            </a:r>
            <a:r>
              <a:rPr lang="ar-SA" sz="1600" dirty="0" err="1">
                <a:latin typeface="Alexandria" charset="0"/>
                <a:cs typeface="Alexandria" charset="0"/>
              </a:rPr>
              <a:t>إنطوت</a:t>
            </a:r>
            <a:r>
              <a:rPr lang="ar-SA" sz="1600" dirty="0">
                <a:latin typeface="Alexandria" charset="0"/>
                <a:cs typeface="Alexandria" charset="0"/>
              </a:rPr>
              <a:t> على نفسها ستخسر مُشاهدك.</a:t>
            </a:r>
          </a:p>
        </p:txBody>
      </p:sp>
      <p:sp>
        <p:nvSpPr>
          <p:cNvPr id="4" name="TextBox 3">
            <a:extLst>
              <a:ext uri="{FF2B5EF4-FFF2-40B4-BE49-F238E27FC236}">
                <a16:creationId xmlns:a16="http://schemas.microsoft.com/office/drawing/2014/main" id="{6E46B079-6626-389F-4503-36BE1935AE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2BD0CB-4001-7CAC-7A41-898908FD35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8434" name="Picture 2" descr="BIRN Summer School of Investigative Reporting 2018 for Journalists from the  Balkans (Scholarships Available) – Opportunity Desk">
            <a:extLst>
              <a:ext uri="{FF2B5EF4-FFF2-40B4-BE49-F238E27FC236}">
                <a16:creationId xmlns:a16="http://schemas.microsoft.com/office/drawing/2014/main" id="{446ABBED-C26F-60F2-D7E1-926AAA05CE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115" y="1896016"/>
            <a:ext cx="3661900" cy="4026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051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4F470-C55B-D218-06E8-660DC5211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7DD368-02D7-0517-AE1E-F7042D8F26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DA296AC-46AD-D511-6809-15E9D98527DD}"/>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ED212E34-D1F4-7FD8-73CE-378953A71E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4305C0-CB84-3092-94DD-B4276CC970F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716E567-5368-6044-3086-77482175AE0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20DFFB5-4D57-79F6-C285-E4D9AB76F59A}"/>
              </a:ext>
            </a:extLst>
          </p:cNvPr>
          <p:cNvSpPr txBox="1"/>
          <p:nvPr/>
        </p:nvSpPr>
        <p:spPr>
          <a:xfrm>
            <a:off x="4248615" y="1850497"/>
            <a:ext cx="7018870"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وأفضل طريقة للتحقق من الالتزام بهذه المعايير تفحص القصة بحثاً عن لحظات غموض، أي حين يتساءل المشاهد عما تتحدث عنه كصحفي. أكثر أسباب لغموض عملية السرد الشائعة، وعلاجاتها، هي التالية: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المقطعُ مكتوب ٌ من منظور داخلي، باستخدام رطانة تقنية أو بيروقراطية.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المقطع هذا بحاجة إلى أن يكون أكثرَ حيويَّةً، وأقل َّ تقنيَّةً.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الجُمَل ُ طويلةٌ جداً. . قُص ْ الجُمل الطويلة إلى قِطع. لكن احذر: للجمل القصيرة الكثيرة الأثر المُبْطئ ذاته الذي للجمل الطويلة جداً.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الفقرات طويلة جداً. حين يتغير شخص ٌ أو مكانٌ أو فكرةٌ، يجب أن تتغير الفقرة.</a:t>
            </a:r>
          </a:p>
        </p:txBody>
      </p:sp>
      <p:sp>
        <p:nvSpPr>
          <p:cNvPr id="4" name="TextBox 3">
            <a:extLst>
              <a:ext uri="{FF2B5EF4-FFF2-40B4-BE49-F238E27FC236}">
                <a16:creationId xmlns:a16="http://schemas.microsoft.com/office/drawing/2014/main" id="{FC896801-D7E7-1650-2642-FE2DE2EDA2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B0DAAB-6C1D-5E37-39B8-9756C817FD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9458" name="Picture 2" descr="Distribution &amp; Promotion – Global Investigative Journalism Network">
            <a:extLst>
              <a:ext uri="{FF2B5EF4-FFF2-40B4-BE49-F238E27FC236}">
                <a16:creationId xmlns:a16="http://schemas.microsoft.com/office/drawing/2014/main" id="{61271D26-1DAD-32C4-22D5-70C8465A38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25731"/>
            <a:ext cx="3408556" cy="401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2807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F11A7-4520-1607-BC48-98F4200EDC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BF4552-95DD-3C13-2173-219221F802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3E5A867-5DDC-70E7-6CA1-6CFB6B7FDA49}"/>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DCD1A40-0F6D-9116-6CD5-80BAD34C9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3CD675-A158-673D-7527-117819E29E1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62265E-B1D6-214D-9F32-36F2047F045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AB40783-AEA1-1D83-E48A-3CF75F12C686}"/>
              </a:ext>
            </a:extLst>
          </p:cNvPr>
          <p:cNvSpPr txBox="1"/>
          <p:nvPr/>
        </p:nvSpPr>
        <p:spPr>
          <a:xfrm>
            <a:off x="5631366" y="1850497"/>
            <a:ext cx="5636119"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ب. القصة الجيدة مثل القطار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إنه يتحرك بقوة ليصل إلى غايته. قد يُبطئ ُ ليأخذ ركاباً أكثر، أو ليسمح لك بأن تُركز بصرك لرؤية مشاهد طبيعية مُحددة عظيمة حوله، ولكنه يجب ألا يتوقف. ولذا حين تكتب وتُرِّكز على إيقاع القصة. فلا بد أن يشعر القارئ/ المشاهدُ أنه ينتقل من مقطع إلى آخر. فإذا لم يحصل ذلك، فالقصة غير فاعلة.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لا تغير كامل البنية. حدِّد المقاطع التي تعاني من مشاكل، ثم اقطع أو أضف مادة لتجعلها أكثر فاعلية.</a:t>
            </a:r>
          </a:p>
        </p:txBody>
      </p:sp>
      <p:sp>
        <p:nvSpPr>
          <p:cNvPr id="4" name="TextBox 3">
            <a:extLst>
              <a:ext uri="{FF2B5EF4-FFF2-40B4-BE49-F238E27FC236}">
                <a16:creationId xmlns:a16="http://schemas.microsoft.com/office/drawing/2014/main" id="{0AD83A8C-69A8-4F6D-C6DD-0353C7472B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CD1BCFA-4772-68B9-55CB-9FD7F0222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482" name="Picture 2" descr="Call for Papers: 10th Global Investigative Journalism Conference - Public  Media Alliance">
            <a:extLst>
              <a:ext uri="{FF2B5EF4-FFF2-40B4-BE49-F238E27FC236}">
                <a16:creationId xmlns:a16="http://schemas.microsoft.com/office/drawing/2014/main" id="{1FAF4BB2-B833-3586-4EE9-F41B5D6593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1844441"/>
            <a:ext cx="4804227" cy="4078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5561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A6E5F-9AAB-2A3B-611F-25C2864C5E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CCC8A8-8AD2-2227-6AF0-9112BC64A9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61FDEC4-38CB-90C9-90B1-83A738E931D3}"/>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0825C0E-CCF7-3EC7-DB86-E603CBA3A0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3081B8-D1C3-06E9-5086-4352A9A8C92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AD6274-3484-3975-071F-E63E3BDE662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B4538EF-901D-F415-5116-12BC63D98045}"/>
              </a:ext>
            </a:extLst>
          </p:cNvPr>
          <p:cNvSpPr txBox="1"/>
          <p:nvPr/>
        </p:nvSpPr>
        <p:spPr>
          <a:xfrm>
            <a:off x="4828478" y="1850497"/>
            <a:ext cx="6439007"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err="1">
                <a:solidFill>
                  <a:srgbClr val="C00000"/>
                </a:solidFill>
                <a:latin typeface="Alexandria" charset="0"/>
                <a:cs typeface="Alexandria" charset="0"/>
              </a:rPr>
              <a:t>ج</a:t>
            </a:r>
            <a:r>
              <a:rPr lang="ar-SA" dirty="0">
                <a:solidFill>
                  <a:srgbClr val="C00000"/>
                </a:solidFill>
                <a:latin typeface="Alexandria" charset="0"/>
                <a:cs typeface="Alexandria" charset="0"/>
              </a:rPr>
              <a:t>. أَعدْ الكتابة َ حين يكون ذلك ضرورياً فقط.</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إذا لم تؤكد التقنيات المُثارة أعلاه أن القصة كاملة ومتماسكة وتتحرك بإيقاع قوي، عليك أن تعيد كتابتها – ليس بمجرد تغيير كلمة أو كلمتين، بل إعادة بنائها وإعادة تأليفها. حاول أن تُحدد المقاطع الناجحة، وتجنَّب مسها. بدلاً من ذلك، ركز على النقاط المشوهة في القصة. كثيراً ما يحصل أن المقاطع غير الناجحة تكون بحاجة إلى أن تكون أكثر إحكاماً. اختَرْ أقوى العناصر التي تريد أن توصلها للقارئ، المستمع أو المشاهد واكتب أو ألّف حولها، تاركاً التفاصيل الثانوية جانباً.</a:t>
            </a:r>
          </a:p>
        </p:txBody>
      </p:sp>
      <p:sp>
        <p:nvSpPr>
          <p:cNvPr id="4" name="TextBox 3">
            <a:extLst>
              <a:ext uri="{FF2B5EF4-FFF2-40B4-BE49-F238E27FC236}">
                <a16:creationId xmlns:a16="http://schemas.microsoft.com/office/drawing/2014/main" id="{79AD0781-A961-A140-21D2-636AE8474F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6EE613-E0AA-E2B6-0CBD-2CF5C77596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1506" name="Picture 2" descr="Untitled">
            <a:extLst>
              <a:ext uri="{FF2B5EF4-FFF2-40B4-BE49-F238E27FC236}">
                <a16:creationId xmlns:a16="http://schemas.microsoft.com/office/drawing/2014/main" id="{B8226EB6-2654-D864-1C99-2B4AEA1B3D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1781605"/>
            <a:ext cx="3903963" cy="4090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9801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096EF-9D53-C90F-1C0C-7FD8D55694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ECD08E-A170-D86B-9505-05167CE110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346B75D-8258-DB24-FD77-00BDE5C33ED2}"/>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D13C857D-A601-6E9B-57BE-0C5642E729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96161D-2B8A-DF44-3038-8ECC13E7C8B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4F5F1E-025A-D0F9-20B2-BBDB76658D7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8488FEC-9A14-B71B-594C-4329ECE36951}"/>
              </a:ext>
            </a:extLst>
          </p:cNvPr>
          <p:cNvSpPr txBox="1"/>
          <p:nvPr/>
        </p:nvSpPr>
        <p:spPr>
          <a:xfrm>
            <a:off x="942308" y="1850497"/>
            <a:ext cx="10325177"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د. ثلاث طرق لحل %95 من مشاكل الكتابة: قُص، قُص ْ ثم قُص.</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أسهل وأفضل طريقة، عادة، لتحرير مقطع إشكالي هو قَصه. إذا حاولت إعادة كتابة مقطع أكثر من ثلاث مرّات، فمن المحتمل أن يكون استمرار المحاولة مضيعة للوقت، ويجب أن تمضي إلى الأمام. يوجد مقطع للروائي الأمريكي </a:t>
            </a:r>
            <a:r>
              <a:rPr lang="ar-SA" sz="1600" dirty="0" err="1">
                <a:latin typeface="Alexandria" charset="0"/>
                <a:cs typeface="Alexandria" charset="0"/>
              </a:rPr>
              <a:t>إرنست</a:t>
            </a:r>
            <a:r>
              <a:rPr lang="ar-SA" sz="1600" dirty="0">
                <a:latin typeface="Alexandria" charset="0"/>
                <a:cs typeface="Alexandria" charset="0"/>
              </a:rPr>
              <a:t> </a:t>
            </a:r>
            <a:r>
              <a:rPr lang="ar-SA" sz="1600" dirty="0" err="1">
                <a:latin typeface="Alexandria" charset="0"/>
                <a:cs typeface="Alexandria" charset="0"/>
              </a:rPr>
              <a:t>همنغوي</a:t>
            </a:r>
            <a:r>
              <a:rPr lang="ar-SA" sz="1600" dirty="0">
                <a:latin typeface="Alexandria" charset="0"/>
                <a:cs typeface="Alexandria" charset="0"/>
              </a:rPr>
              <a:t> </a:t>
            </a:r>
            <a:r>
              <a:rPr lang="en-US" sz="1600" dirty="0">
                <a:latin typeface="Alexandria" charset="0"/>
                <a:cs typeface="Alexandria" charset="0"/>
              </a:rPr>
              <a:t>Ernest Hemingway، </a:t>
            </a:r>
            <a:r>
              <a:rPr lang="ar-SA" sz="1600" dirty="0">
                <a:latin typeface="Alexandria" charset="0"/>
                <a:cs typeface="Alexandria" charset="0"/>
              </a:rPr>
              <a:t>في روايته “لمن تقرع الأجراس” </a:t>
            </a:r>
            <a:r>
              <a:rPr lang="en-US" sz="1600" dirty="0">
                <a:latin typeface="Alexandria" charset="0"/>
                <a:cs typeface="Alexandria" charset="0"/>
              </a:rPr>
              <a:t>For Whom the Bell Tolls </a:t>
            </a:r>
            <a:r>
              <a:rPr lang="ar-SA" sz="1600" dirty="0">
                <a:latin typeface="Alexandria" charset="0"/>
                <a:cs typeface="Alexandria" charset="0"/>
              </a:rPr>
              <a:t>أُعيدت كتابته 60 مرة. ولكنه ما زال يبدو غير موفَّق. فإذا لم يستطع </a:t>
            </a:r>
            <a:r>
              <a:rPr lang="ar-SA" sz="1600" dirty="0" err="1">
                <a:latin typeface="Alexandria" charset="0"/>
                <a:cs typeface="Alexandria" charset="0"/>
              </a:rPr>
              <a:t>همنغوى</a:t>
            </a:r>
            <a:r>
              <a:rPr lang="ar-SA" sz="1600" dirty="0">
                <a:latin typeface="Alexandria" charset="0"/>
                <a:cs typeface="Alexandria" charset="0"/>
              </a:rPr>
              <a:t> أن يجعله موفقاً، فلن تستطيع أنت ذلك. إذاً قُصهُ.</a:t>
            </a:r>
          </a:p>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هـ . دَع ْ العقبات الموجودة في النص تُعطيك نُصحاً.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كان مقطعٌ عصيَّا على التصحيح، فإما إنك لا تفهم ما تحاول قوله، أو أنه لا يستحق القول. عادة ما يكون السبب هو الأخير. ولكن إن كان مُهماً جداً ليٌقطع، خذ وقتاً لتفكر بما تحاول حقاً قوله. وهذا هو عمل الكتابة الصحيح، وفي مثل تلك اللحظات تُصبح قصتك أعمق وأقوى.</a:t>
            </a:r>
          </a:p>
        </p:txBody>
      </p:sp>
      <p:sp>
        <p:nvSpPr>
          <p:cNvPr id="4" name="TextBox 3">
            <a:extLst>
              <a:ext uri="{FF2B5EF4-FFF2-40B4-BE49-F238E27FC236}">
                <a16:creationId xmlns:a16="http://schemas.microsoft.com/office/drawing/2014/main" id="{0D09F1E0-D0F3-6E6D-84A8-EDDA1365A8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1E3CBD4-2815-B02B-BFBE-6087710CA9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4725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346726-CFEB-A1F1-FE3E-034C76AD59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47DCB4-FB73-1BCC-DEDC-D8E493CF7E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29E4920-341D-ADC9-6623-38B52422EBE8}"/>
              </a:ext>
            </a:extLst>
          </p:cNvPr>
          <p:cNvSpPr txBox="1"/>
          <p:nvPr/>
        </p:nvSpPr>
        <p:spPr>
          <a:xfrm>
            <a:off x="2513149" y="1019069"/>
            <a:ext cx="7065342"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و. تقنيات تأليفيَّة مُحدَّدَة</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1719531-2CF5-63B0-231C-A8547510A9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747D75-7FF1-60DF-883F-4DC36214B29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C9E02A-2F16-3E70-4B7D-0DA797304EC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E291204-6716-FC3C-7A38-3B47F84531BB}"/>
              </a:ext>
            </a:extLst>
          </p:cNvPr>
          <p:cNvSpPr txBox="1"/>
          <p:nvPr/>
        </p:nvSpPr>
        <p:spPr>
          <a:xfrm>
            <a:off x="6434008" y="1850497"/>
            <a:ext cx="4833477" cy="289380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C00000"/>
                </a:solidFill>
                <a:latin typeface="Alexandria" charset="0"/>
                <a:cs typeface="Alexandria" charset="0"/>
              </a:rPr>
              <a:t>و . أنسب طول يمكن أن تذهب إليه؟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قبل 30 عاماً، كان شائعاً في المجلات الأمريكية نشرَ مادةٌ يصل طولها إلى 7000 كلمة. أما الآن فبالكاد أن تُنشرَ المجلات والصحف قصصاً، وحتى استقصاءات، يصل عدد كلماتها إلى 2500 كلمة.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وبالمثل، يتطلَّب سوق استقصاءات الفيديو أو الفيلم تصاميم أقصر.</a:t>
            </a:r>
          </a:p>
        </p:txBody>
      </p:sp>
      <p:sp>
        <p:nvSpPr>
          <p:cNvPr id="4" name="TextBox 3">
            <a:extLst>
              <a:ext uri="{FF2B5EF4-FFF2-40B4-BE49-F238E27FC236}">
                <a16:creationId xmlns:a16="http://schemas.microsoft.com/office/drawing/2014/main" id="{262088BC-6B7A-AC57-C63F-11E83E8916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F56B54-A76D-B613-6756-D6D9DD1FC1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2530" name="Picture 2" descr="Tips for investigative journalism - Media Helping Media">
            <a:extLst>
              <a:ext uri="{FF2B5EF4-FFF2-40B4-BE49-F238E27FC236}">
                <a16:creationId xmlns:a16="http://schemas.microsoft.com/office/drawing/2014/main" id="{FFE55DD9-2501-1638-8B84-DD366ECE84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50497"/>
            <a:ext cx="5527288" cy="4011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0081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368674" y="1161753"/>
            <a:ext cx="7611667" cy="400110"/>
          </a:xfrm>
          <a:prstGeom prst="rect">
            <a:avLst/>
          </a:prstGeom>
          <a:noFill/>
        </p:spPr>
        <p:txBody>
          <a:bodyPr wrap="square" rtlCol="0">
            <a:spAutoFit/>
          </a:bodyPr>
          <a:lstStyle/>
          <a:p>
            <a:pPr algn="r" rtl="1"/>
            <a:r>
              <a:rPr lang="ar-SA" sz="2000" b="1" dirty="0">
                <a:solidFill>
                  <a:srgbClr val="00B050"/>
                </a:solidFill>
                <a:latin typeface="Alexandria" charset="0"/>
                <a:cs typeface="Alexandria" charset="0"/>
              </a:rPr>
              <a:t>نشاط: فيديو عن كيفية كتابة قصة استقصائية</a:t>
            </a:r>
            <a:endParaRPr lang="en-US" sz="20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5912B96-5CC0-4249-7C42-3F4E9F717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51502" y="2118884"/>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lnSpc>
                <a:spcPct val="150000"/>
              </a:lnSpc>
            </a:pPr>
            <a:r>
              <a:rPr lang="ar-SA" sz="2000" dirty="0">
                <a:latin typeface="Alexandria" charset="0"/>
                <a:cs typeface="Alexandria" charset="0"/>
              </a:rPr>
              <a:t>يمكنك مشاهدة الفيديو عن كيفية كتابة قصة استقصائية د. مارك </a:t>
            </a:r>
            <a:r>
              <a:rPr lang="ar-SA" sz="2000" dirty="0" err="1">
                <a:latin typeface="Alexandria" charset="0"/>
                <a:cs typeface="Alexandria" charset="0"/>
              </a:rPr>
              <a:t>هنتر</a:t>
            </a:r>
            <a:r>
              <a:rPr lang="ar-SA" sz="2000" dirty="0">
                <a:latin typeface="Alexandria" charset="0"/>
                <a:cs typeface="Alexandria" charset="0"/>
              </a:rPr>
              <a:t> ......من خلال الرابط التالي:</a:t>
            </a:r>
          </a:p>
          <a:p>
            <a:pPr algn="just" rtl="1">
              <a:lnSpc>
                <a:spcPct val="150000"/>
              </a:lnSpc>
            </a:pPr>
            <a:endParaRPr lang="ar-SA" sz="2000" dirty="0">
              <a:latin typeface="Alexandria" charset="0"/>
              <a:cs typeface="Alexandria" charset="0"/>
            </a:endParaRPr>
          </a:p>
          <a:p>
            <a:pPr rtl="1">
              <a:lnSpc>
                <a:spcPct val="150000"/>
              </a:lnSpc>
            </a:pPr>
            <a:r>
              <a:rPr lang="en-US" sz="2000" dirty="0">
                <a:latin typeface="Alexandria" charset="0"/>
                <a:cs typeface="Alexandria" charset="0"/>
                <a:hlinkClick r:id="rId3"/>
              </a:rPr>
              <a:t>https://youtu.be/VKTDPNBQEU?si=7_tEJROD6TjnRzHk</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389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320786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كتابة تحقيق استقصائي</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أ</a:t>
            </a:r>
            <a:r>
              <a:rPr lang="ar-SA" dirty="0">
                <a:latin typeface="Alexandria" charset="0"/>
                <a:cs typeface="Alexandria" charset="0"/>
              </a:rPr>
              <a:t>. عناصر الأسلوب في كتابة الاستقصاءات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ب. دعم أسلوبك: استخدام النماذج المثالية</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ج</a:t>
            </a:r>
            <a:r>
              <a:rPr lang="ar-SA" dirty="0">
                <a:latin typeface="Alexandria" charset="0"/>
                <a:cs typeface="Alexandria" charset="0"/>
              </a:rPr>
              <a:t>. تعريف بنية السرد: زمنيَّة أم </a:t>
            </a:r>
            <a:r>
              <a:rPr lang="ar-SA" dirty="0" err="1">
                <a:latin typeface="Alexandria" charset="0"/>
                <a:cs typeface="Alexandria" charset="0"/>
              </a:rPr>
              <a:t>أوديسيَّة</a:t>
            </a:r>
            <a:r>
              <a:rPr lang="ar-SA" dirty="0">
                <a:latin typeface="Alexandria" charset="0"/>
                <a:cs typeface="Alexandria" charset="0"/>
              </a:rPr>
              <a:t>؟</a:t>
            </a:r>
          </a:p>
          <a:p>
            <a:pPr marL="285750" indent="-285750" algn="r" rtl="1">
              <a:lnSpc>
                <a:spcPts val="3000"/>
              </a:lnSpc>
              <a:spcBef>
                <a:spcPts val="600"/>
              </a:spcBef>
              <a:buFont typeface="Wingdings" pitchFamily="2" charset="2"/>
              <a:buChar char="§"/>
            </a:pPr>
            <a:r>
              <a:rPr lang="ar-SA" dirty="0">
                <a:latin typeface="Alexandria" charset="0"/>
                <a:cs typeface="Alexandria" charset="0"/>
              </a:rPr>
              <a:t>د. رسم الخط الزمني وتطويع تسلسله</a:t>
            </a:r>
          </a:p>
          <a:p>
            <a:pPr marL="285750" indent="-285750" algn="r" rtl="1">
              <a:lnSpc>
                <a:spcPts val="3000"/>
              </a:lnSpc>
              <a:spcBef>
                <a:spcPts val="600"/>
              </a:spcBef>
              <a:buFont typeface="Wingdings" pitchFamily="2" charset="2"/>
              <a:buChar char="§"/>
            </a:pPr>
            <a:r>
              <a:rPr lang="ar-SA" dirty="0">
                <a:latin typeface="Alexandria" charset="0"/>
                <a:cs typeface="Alexandria" charset="0"/>
              </a:rPr>
              <a:t>هـ . استخدام الملف الرئيسي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و. تقنيات تأليفية محددة</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6</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23138</TotalTime>
  <Words>5462</Words>
  <Application>Microsoft Macintosh PowerPoint</Application>
  <PresentationFormat>Widescreen</PresentationFormat>
  <Paragraphs>356</Paragraphs>
  <Slides>49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988</cp:revision>
  <dcterms:created xsi:type="dcterms:W3CDTF">2023-04-29T09:08:00Z</dcterms:created>
  <dcterms:modified xsi:type="dcterms:W3CDTF">2024-11-07T05:58:16Z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