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594" r:id="rId4"/>
    <p:sldId id="489" r:id="rId5"/>
    <p:sldId id="560" r:id="rId6"/>
    <p:sldId id="561" r:id="rId7"/>
    <p:sldId id="562" r:id="rId8"/>
    <p:sldId id="563" r:id="rId9"/>
    <p:sldId id="527" r:id="rId10"/>
    <p:sldId id="490" r:id="rId11"/>
    <p:sldId id="565" r:id="rId12"/>
    <p:sldId id="592" r:id="rId13"/>
    <p:sldId id="566" r:id="rId14"/>
    <p:sldId id="564" r:id="rId15"/>
    <p:sldId id="567" r:id="rId16"/>
    <p:sldId id="568" r:id="rId17"/>
    <p:sldId id="569" r:id="rId18"/>
    <p:sldId id="570" r:id="rId19"/>
    <p:sldId id="571" r:id="rId20"/>
    <p:sldId id="572" r:id="rId21"/>
    <p:sldId id="573" r:id="rId22"/>
    <p:sldId id="574" r:id="rId23"/>
    <p:sldId id="575" r:id="rId24"/>
    <p:sldId id="576" r:id="rId25"/>
    <p:sldId id="577" r:id="rId26"/>
    <p:sldId id="578" r:id="rId27"/>
    <p:sldId id="579" r:id="rId28"/>
    <p:sldId id="580" r:id="rId29"/>
    <p:sldId id="581" r:id="rId30"/>
    <p:sldId id="582" r:id="rId31"/>
    <p:sldId id="584" r:id="rId32"/>
    <p:sldId id="583" r:id="rId33"/>
    <p:sldId id="585" r:id="rId34"/>
    <p:sldId id="586" r:id="rId35"/>
    <p:sldId id="588" r:id="rId36"/>
    <p:sldId id="587" r:id="rId37"/>
    <p:sldId id="589" r:id="rId38"/>
    <p:sldId id="591" r:id="rId39"/>
    <p:sldId id="593" r:id="rId40"/>
    <p:sldId id="59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94"/>
            <p14:sldId id="489"/>
            <p14:sldId id="560"/>
            <p14:sldId id="561"/>
            <p14:sldId id="562"/>
            <p14:sldId id="563"/>
            <p14:sldId id="527"/>
            <p14:sldId id="490"/>
            <p14:sldId id="565"/>
            <p14:sldId id="592"/>
            <p14:sldId id="566"/>
            <p14:sldId id="564"/>
            <p14:sldId id="567"/>
            <p14:sldId id="568"/>
            <p14:sldId id="569"/>
            <p14:sldId id="570"/>
            <p14:sldId id="571"/>
            <p14:sldId id="572"/>
            <p14:sldId id="573"/>
            <p14:sldId id="574"/>
            <p14:sldId id="575"/>
            <p14:sldId id="576"/>
            <p14:sldId id="577"/>
            <p14:sldId id="578"/>
            <p14:sldId id="579"/>
            <p14:sldId id="580"/>
            <p14:sldId id="581"/>
            <p14:sldId id="582"/>
            <p14:sldId id="584"/>
            <p14:sldId id="583"/>
            <p14:sldId id="585"/>
            <p14:sldId id="586"/>
            <p14:sldId id="588"/>
            <p14:sldId id="587"/>
            <p14:sldId id="589"/>
            <p14:sldId id="591"/>
            <p14:sldId id="593"/>
            <p14:sldId id="59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849" autoAdjust="0"/>
  </p:normalViewPr>
  <p:slideViewPr>
    <p:cSldViewPr snapToGrid="0">
      <p:cViewPr varScale="1">
        <p:scale>
          <a:sx n="80" d="100"/>
          <a:sy n="80" d="100"/>
        </p:scale>
        <p:origin x="682" y="-9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9/14/2025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22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4"/>
        <p:cNvGrpSpPr/>
        <p:nvPr/>
      </p:nvGrpSpPr>
      <p:grpSpPr>
        <a:xfrm>
          <a:off x="0" y="0"/>
          <a:ext cx="0" cy="0"/>
          <a:chOff x="0" y="0"/>
          <a:chExt cx="0" cy="0"/>
        </a:xfrm>
      </p:grpSpPr>
      <p:sp>
        <p:nvSpPr>
          <p:cNvPr id="15" name="Shape 15"/>
          <p:cNvSpPr txBox="1">
            <a:spLocks noGrp="1"/>
          </p:cNvSpPr>
          <p:nvPr>
            <p:ph type="title"/>
          </p:nvPr>
        </p:nvSpPr>
        <p:spPr>
          <a:xfrm>
            <a:off x="415600" y="2867800"/>
            <a:ext cx="11360800" cy="11223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Shape 1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t>
            </a:r>
            <a:r>
              <a:rPr lang="en-US" sz="2400" dirty="0" smtClean="0">
                <a:latin typeface="Times New Roman" panose="02020603050405020304" pitchFamily="18" charset="0"/>
                <a:cs typeface="Times New Roman" panose="02020603050405020304" pitchFamily="18" charset="0"/>
              </a:rPr>
              <a:t>Prof. </a:t>
            </a:r>
            <a:r>
              <a:rPr lang="en-US" sz="2400" dirty="0" err="1" smtClean="0">
                <a:latin typeface="Times New Roman" panose="02020603050405020304" pitchFamily="18" charset="0"/>
                <a:cs typeface="Times New Roman" panose="02020603050405020304" pitchFamily="18" charset="0"/>
              </a:rPr>
              <a:t>Shereen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Data Structures and Algorithms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04695"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Data Structures and </a:t>
            </a:r>
          </a:p>
          <a:p>
            <a:r>
              <a:rPr lang="en-US" sz="4400" b="1" dirty="0" smtClean="0">
                <a:solidFill>
                  <a:srgbClr val="00B0F0"/>
                </a:solidFill>
                <a:latin typeface="Times New Roman" panose="02020603050405020304" pitchFamily="18" charset="0"/>
                <a:cs typeface="Times New Roman" panose="02020603050405020304" pitchFamily="18" charset="0"/>
              </a:rPr>
              <a:t>Algorithms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Prof. </a:t>
            </a:r>
            <a:r>
              <a:rPr lang="en-US" sz="2800" b="1" dirty="0" err="1" smtClean="0">
                <a:solidFill>
                  <a:srgbClr val="00B0F0"/>
                </a:solidFill>
                <a:latin typeface="Times New Roman" panose="02020603050405020304" pitchFamily="18" charset="0"/>
                <a:cs typeface="Times New Roman" panose="02020603050405020304" pitchFamily="18" charset="0"/>
              </a:rPr>
              <a:t>Shereen</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1209572" y="1543738"/>
            <a:ext cx="10378083" cy="4778234"/>
          </a:xfrm>
        </p:spPr>
        <p:txBody>
          <a:bodyPr>
            <a:noAutofit/>
          </a:bodyPr>
          <a:lstStyle/>
          <a:p>
            <a:pPr>
              <a:lnSpc>
                <a:spcPct val="200000"/>
              </a:lnSpc>
            </a:pPr>
            <a:r>
              <a:rPr lang="en-US" sz="2000" b="1" dirty="0" smtClean="0"/>
              <a:t>Representation of Stack (or) Implementation of stack</a:t>
            </a:r>
          </a:p>
          <a:p>
            <a:pPr>
              <a:lnSpc>
                <a:spcPct val="200000"/>
              </a:lnSpc>
            </a:pPr>
            <a:r>
              <a:rPr lang="en-US" sz="2000" b="1" dirty="0" smtClean="0"/>
              <a:t>Stack using linked list </a:t>
            </a:r>
          </a:p>
          <a:p>
            <a:pPr>
              <a:lnSpc>
                <a:spcPct val="200000"/>
              </a:lnSpc>
            </a:pPr>
            <a:r>
              <a:rPr lang="en-US" sz="2000" b="1" dirty="0" smtClean="0"/>
              <a:t>Linked list implementation of stack </a:t>
            </a:r>
          </a:p>
          <a:p>
            <a:pPr>
              <a:lnSpc>
                <a:spcPct val="200000"/>
              </a:lnSpc>
            </a:pPr>
            <a:r>
              <a:rPr lang="en-US" sz="2000" b="1" dirty="0" smtClean="0"/>
              <a:t>Adding a node to the stack (Push operation)</a:t>
            </a:r>
            <a:endParaRPr lang="en-US" sz="2000" b="1" dirty="0"/>
          </a:p>
          <a:p>
            <a:pPr>
              <a:lnSpc>
                <a:spcPct val="200000"/>
              </a:lnSpc>
            </a:pPr>
            <a:r>
              <a:rPr lang="en-US" sz="2000" b="1" dirty="0" smtClean="0"/>
              <a:t>Deleting a node from the stack (POP operation)</a:t>
            </a:r>
          </a:p>
          <a:p>
            <a:pPr>
              <a:lnSpc>
                <a:spcPct val="200000"/>
              </a:lnSpc>
            </a:pPr>
            <a:r>
              <a:rPr lang="en-US" sz="2000" b="1" dirty="0" smtClean="0"/>
              <a:t>Display the nodes (Traversing) </a:t>
            </a:r>
          </a:p>
          <a:p>
            <a:pPr>
              <a:lnSpc>
                <a:spcPct val="200000"/>
              </a:lnSpc>
            </a:pPr>
            <a:r>
              <a:rPr lang="en-US" sz="2000" b="1" dirty="0" smtClean="0"/>
              <a:t>QUEUE</a:t>
            </a:r>
          </a:p>
          <a:p>
            <a:pPr>
              <a:lnSpc>
                <a:spcPct val="200000"/>
              </a:lnSpc>
            </a:pPr>
            <a:r>
              <a:rPr lang="en-US" sz="2000" b="1" dirty="0" smtClean="0"/>
              <a:t>Operations on QUEUE </a:t>
            </a:r>
            <a:endParaRPr lang="en-US" sz="2000" b="1" dirty="0"/>
          </a:p>
          <a:p>
            <a:pPr>
              <a:lnSpc>
                <a:spcPct val="200000"/>
              </a:lnSpc>
            </a:pPr>
            <a:endParaRPr lang="en-US" sz="2000" b="1" dirty="0">
              <a:solidFill>
                <a:srgbClr val="FF0000"/>
              </a:solidFill>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rmAutofit/>
          </a:bodyPr>
          <a:lstStyle/>
          <a:p>
            <a:r>
              <a:rPr lang="en-US" sz="4400" b="1" dirty="0" smtClean="0"/>
              <a:t>DATA STRUCTURES </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Representation of Stack (or) Implementation of stack</a:t>
            </a:r>
            <a:endParaRPr lang="en-US" sz="40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5</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3428" y="1831869"/>
            <a:ext cx="9042400" cy="584775"/>
          </a:xfrm>
          <a:prstGeom prst="rect">
            <a:avLst/>
          </a:prstGeom>
          <a:noFill/>
        </p:spPr>
        <p:txBody>
          <a:bodyPr wrap="square" rtlCol="0">
            <a:spAutoFit/>
          </a:bodyPr>
          <a:lstStyle/>
          <a:p>
            <a:r>
              <a:rPr lang="en-US" sz="3200" b="1" dirty="0" smtClean="0">
                <a:solidFill>
                  <a:srgbClr val="C00000"/>
                </a:solidFill>
                <a:latin typeface="Times New Roman" panose="02020603050405020304" pitchFamily="18" charset="0"/>
                <a:cs typeface="Times New Roman" panose="02020603050405020304" pitchFamily="18" charset="0"/>
              </a:rPr>
              <a:t>The stack should be represented in two ways:</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595040"/>
            <a:ext cx="10541000" cy="1684564"/>
          </a:xfrm>
          <a:prstGeom prst="rect">
            <a:avLst/>
          </a:prstGeom>
          <a:noFill/>
        </p:spPr>
        <p:txBody>
          <a:bodyPr wrap="square" rtlCol="0">
            <a:spAutoFit/>
          </a:bodyPr>
          <a:lstStyle/>
          <a:p>
            <a:pPr>
              <a:lnSpc>
                <a:spcPct val="200000"/>
              </a:lnSpc>
            </a:pPr>
            <a:r>
              <a:rPr lang="en-US" sz="2800" dirty="0" smtClean="0">
                <a:latin typeface="Times New Roman" panose="02020603050405020304" pitchFamily="18" charset="0"/>
                <a:cs typeface="Times New Roman" panose="02020603050405020304" pitchFamily="18" charset="0"/>
              </a:rPr>
              <a:t>1. Stack using array </a:t>
            </a:r>
          </a:p>
          <a:p>
            <a:pPr>
              <a:lnSpc>
                <a:spcPct val="200000"/>
              </a:lnSpc>
            </a:pPr>
            <a:r>
              <a:rPr lang="en-US" sz="2800" dirty="0" smtClean="0">
                <a:latin typeface="Times New Roman" panose="02020603050405020304" pitchFamily="18" charset="0"/>
                <a:cs typeface="Times New Roman" panose="02020603050405020304" pitchFamily="18" charset="0"/>
              </a:rPr>
              <a:t>2. Stack using linked list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2. Stack using linked list:   </a:t>
            </a:r>
            <a:r>
              <a:rPr lang="en-US" dirty="0" smtClean="0"/>
              <a:t> </a:t>
            </a:r>
            <a:endParaRPr dirty="0"/>
          </a:p>
        </p:txBody>
      </p:sp>
      <p:sp>
        <p:nvSpPr>
          <p:cNvPr id="131" name="Shape 131"/>
          <p:cNvSpPr txBox="1">
            <a:spLocks noGrp="1"/>
          </p:cNvSpPr>
          <p:nvPr>
            <p:ph type="body" idx="1"/>
          </p:nvPr>
        </p:nvSpPr>
        <p:spPr>
          <a:xfrm>
            <a:off x="415600" y="188496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We can represent a stack as a linked list. </a:t>
            </a:r>
          </a:p>
          <a:p>
            <a:pPr algn="just">
              <a:lnSpc>
                <a:spcPct val="200000"/>
              </a:lnSpc>
            </a:pPr>
            <a:r>
              <a:rPr lang="en-US" dirty="0" smtClean="0"/>
              <a:t>In a stack push and pop operations are performed at one end called top.</a:t>
            </a:r>
          </a:p>
          <a:p>
            <a:pPr algn="just">
              <a:lnSpc>
                <a:spcPct val="200000"/>
              </a:lnSpc>
            </a:pPr>
            <a:r>
              <a:rPr lang="en-US" dirty="0" smtClean="0"/>
              <a:t>We can perform similar operations </a:t>
            </a:r>
            <a:r>
              <a:rPr lang="en-US" dirty="0" smtClean="0">
                <a:solidFill>
                  <a:srgbClr val="0070C0"/>
                </a:solidFill>
              </a:rPr>
              <a:t>at one end of list using top pointer</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7</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The linked stack looks as shown in figure</a:t>
            </a:r>
            <a:endParaRPr dirty="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8</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4" cstate="print"/>
          <a:srcRect/>
          <a:stretch>
            <a:fillRect/>
          </a:stretch>
        </p:blipFill>
        <p:spPr bwMode="auto">
          <a:xfrm>
            <a:off x="1828800" y="1944392"/>
            <a:ext cx="7605486" cy="4710408"/>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214255" y="1302933"/>
            <a:ext cx="5614037"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Linked list implementation of stack</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lnSpc>
                <a:spcPct val="150000"/>
              </a:lnSpc>
            </a:pPr>
            <a:r>
              <a:rPr lang="en-US" sz="3200" dirty="0" smtClean="0"/>
              <a:t>Instead of using array, we can also use linked list to implement stack. </a:t>
            </a:r>
          </a:p>
          <a:p>
            <a:pPr algn="just">
              <a:lnSpc>
                <a:spcPct val="150000"/>
              </a:lnSpc>
            </a:pPr>
            <a:r>
              <a:rPr lang="en-US" sz="3200" dirty="0" smtClean="0"/>
              <a:t>Linked list </a:t>
            </a:r>
            <a:r>
              <a:rPr lang="en-US" sz="3200" b="1" dirty="0" smtClean="0">
                <a:solidFill>
                  <a:srgbClr val="0070C0"/>
                </a:solidFill>
              </a:rPr>
              <a:t>allocates the memory dynamically</a:t>
            </a:r>
            <a:r>
              <a:rPr lang="en-US" sz="3200" dirty="0" smtClean="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10</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lnSpc>
                <a:spcPct val="150000"/>
              </a:lnSpc>
            </a:pPr>
            <a:r>
              <a:rPr lang="en-US" sz="3200" dirty="0" smtClean="0"/>
              <a:t>However, time complexity in both the scenario is same for all the operations i.e. push, pop. </a:t>
            </a:r>
          </a:p>
          <a:p>
            <a:pPr algn="just">
              <a:lnSpc>
                <a:spcPct val="150000"/>
              </a:lnSpc>
            </a:pPr>
            <a:endParaRPr lang="en-US" sz="3200" dirty="0" smtClean="0"/>
          </a:p>
          <a:p>
            <a:pPr algn="just">
              <a:lnSpc>
                <a:spcPct val="150000"/>
              </a:lnSpc>
            </a:pPr>
            <a:r>
              <a:rPr lang="en-US" sz="3200" dirty="0" smtClean="0"/>
              <a:t>In linked list implementation of stack, </a:t>
            </a:r>
            <a:r>
              <a:rPr lang="en-US" sz="3200" b="1" dirty="0" smtClean="0">
                <a:solidFill>
                  <a:srgbClr val="0070C0"/>
                </a:solidFill>
              </a:rPr>
              <a:t>the nodes are maintained non-contiguously in the memory</a:t>
            </a:r>
            <a:r>
              <a:rPr lang="en-US" sz="3200" dirty="0" smtClean="0"/>
              <a:t>.</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11</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endParaRPr lang="en-US" sz="3200" dirty="0" smtClean="0"/>
          </a:p>
          <a:p>
            <a:pPr algn="just">
              <a:lnSpc>
                <a:spcPct val="150000"/>
              </a:lnSpc>
            </a:pPr>
            <a:r>
              <a:rPr lang="en-US" sz="3200" dirty="0" smtClean="0"/>
              <a:t>Each node contains a pointer to its immediate successor node in the stack. </a:t>
            </a:r>
          </a:p>
          <a:p>
            <a:pPr algn="just">
              <a:lnSpc>
                <a:spcPct val="150000"/>
              </a:lnSpc>
            </a:pPr>
            <a:endParaRPr lang="en-US" sz="3200" dirty="0" smtClean="0"/>
          </a:p>
          <a:p>
            <a:pPr algn="just">
              <a:lnSpc>
                <a:spcPct val="150000"/>
              </a:lnSpc>
            </a:pPr>
            <a:r>
              <a:rPr lang="en-US" sz="3200" dirty="0" smtClean="0"/>
              <a:t>Stack is said to be </a:t>
            </a:r>
            <a:r>
              <a:rPr lang="en-US" sz="3200" dirty="0" err="1" smtClean="0"/>
              <a:t>overflown</a:t>
            </a:r>
            <a:r>
              <a:rPr lang="en-US" sz="3200" dirty="0" smtClean="0"/>
              <a:t> in Linked list implementation </a:t>
            </a:r>
            <a:r>
              <a:rPr lang="en-US" sz="3200" dirty="0" smtClean="0">
                <a:solidFill>
                  <a:srgbClr val="0070C0"/>
                </a:solidFill>
              </a:rPr>
              <a:t>if the space left in the memory heap is not enough to create a node</a:t>
            </a:r>
            <a:r>
              <a:rPr lang="en-US" sz="3200" dirty="0" smtClean="0"/>
              <a:t>.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12</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r>
              <a:rPr lang="en-US" sz="3200" dirty="0" smtClean="0"/>
              <a:t>The top most node in the stack always contains null in its address field.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050" name="Picture 2"/>
          <p:cNvPicPr>
            <a:picLocks noChangeAspect="1" noChangeArrowheads="1"/>
          </p:cNvPicPr>
          <p:nvPr/>
        </p:nvPicPr>
        <p:blipFill>
          <a:blip r:embed="rId3" cstate="print"/>
          <a:srcRect/>
          <a:stretch>
            <a:fillRect/>
          </a:stretch>
        </p:blipFill>
        <p:spPr bwMode="auto">
          <a:xfrm>
            <a:off x="1465943" y="2902855"/>
            <a:ext cx="7750628" cy="3657601"/>
          </a:xfrm>
          <a:prstGeom prst="rect">
            <a:avLst/>
          </a:prstGeom>
          <a:noFill/>
          <a:ln w="9525">
            <a:noFill/>
            <a:miter lim="800000"/>
            <a:headEnd/>
            <a:tailEnd/>
          </a:ln>
        </p:spPr>
      </p:pic>
    </p:spTree>
    <p:extLst>
      <p:ext uri="{BB962C8B-B14F-4D97-AF65-F5344CB8AC3E}">
        <p14:creationId xmlns:p14="http://schemas.microsoft.com/office/powerpoint/2010/main" val="143610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The linked stack looks as shown in figure</a:t>
            </a:r>
            <a:endParaRPr dirty="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14</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4" cstate="print"/>
          <a:srcRect/>
          <a:stretch>
            <a:fillRect/>
          </a:stretch>
        </p:blipFill>
        <p:spPr bwMode="auto">
          <a:xfrm>
            <a:off x="1828800" y="1944392"/>
            <a:ext cx="7605486" cy="4710408"/>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Adding a node to the stack (Push operation)</a:t>
            </a:r>
            <a:endParaRPr lang="en-US" sz="40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15</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Adding a node to the stack (Push operation):</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r>
              <a:rPr lang="en-US" sz="3200" dirty="0" smtClean="0"/>
              <a:t>Adding a node to the stack is referred to as </a:t>
            </a:r>
            <a:r>
              <a:rPr lang="en-US" sz="3200" b="1" dirty="0" smtClean="0"/>
              <a:t>push</a:t>
            </a:r>
            <a:r>
              <a:rPr lang="en-US" sz="3200" dirty="0" smtClean="0"/>
              <a:t> operation.</a:t>
            </a:r>
          </a:p>
          <a:p>
            <a:pPr algn="just"/>
            <a:endParaRPr lang="en-US" sz="3200" dirty="0" smtClean="0"/>
          </a:p>
          <a:p>
            <a:pPr algn="just"/>
            <a:r>
              <a:rPr lang="en-US" sz="3200" dirty="0" smtClean="0"/>
              <a:t>Pushing an element to a stack in linked list implementation </a:t>
            </a:r>
            <a:r>
              <a:rPr lang="en-US" sz="3200" dirty="0" smtClean="0">
                <a:solidFill>
                  <a:srgbClr val="0070C0"/>
                </a:solidFill>
              </a:rPr>
              <a:t>is different from that of an array implementation</a:t>
            </a:r>
            <a:r>
              <a:rPr lang="en-US" sz="3200" dirty="0" smtClean="0"/>
              <a:t>. </a:t>
            </a:r>
          </a:p>
          <a:p>
            <a:pPr algn="just"/>
            <a:endParaRPr lang="en-US" sz="3200" dirty="0" smtClean="0"/>
          </a:p>
          <a:p>
            <a:pPr algn="just"/>
            <a:r>
              <a:rPr lang="en-US" sz="3200" dirty="0" smtClean="0"/>
              <a:t>In order to push an element onto the stack, the following steps are involved.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16</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Adding a node to the stack </a:t>
            </a:r>
            <a:r>
              <a:rPr lang="en-US" b="1" dirty="0" smtClean="0">
                <a:solidFill>
                  <a:srgbClr val="0070C0"/>
                </a:solidFill>
              </a:rPr>
              <a:t>(Push operation)</a:t>
            </a:r>
            <a:r>
              <a:rPr lang="en-US" b="1" dirty="0" smtClean="0">
                <a:solidFill>
                  <a:srgbClr val="FF0000"/>
                </a:solidFill>
              </a:rPr>
              <a:t>:</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372057" y="1652743"/>
            <a:ext cx="11360800" cy="4555200"/>
          </a:xfrm>
        </p:spPr>
        <p:txBody>
          <a:bodyPr>
            <a:normAutofit/>
          </a:bodyPr>
          <a:lstStyle/>
          <a:p>
            <a:pPr marL="628650" indent="-514350" algn="just">
              <a:buAutoNum type="arabicPeriod"/>
            </a:pPr>
            <a:r>
              <a:rPr lang="en-US" dirty="0" smtClean="0"/>
              <a:t>Create a node first and allocate memory to it.</a:t>
            </a:r>
          </a:p>
          <a:p>
            <a:pPr marL="628650" indent="-514350" algn="just">
              <a:buAutoNum type="arabicPeriod"/>
            </a:pPr>
            <a:endParaRPr lang="en-US" dirty="0" smtClean="0"/>
          </a:p>
          <a:p>
            <a:pPr marL="628650" indent="-514350" algn="just">
              <a:buAutoNum type="arabicPeriod"/>
            </a:pPr>
            <a:endParaRPr lang="en-US" dirty="0" smtClean="0"/>
          </a:p>
          <a:p>
            <a:pPr marL="628650" indent="-514350" algn="just">
              <a:buAutoNum type="arabicPeriod"/>
            </a:pPr>
            <a:r>
              <a:rPr lang="en-US" dirty="0" smtClean="0"/>
              <a:t>If the list is empty then the item is to be pushed as the start node of the list. </a:t>
            </a:r>
          </a:p>
          <a:p>
            <a:pPr marL="628650" indent="-514350" algn="just">
              <a:buAutoNum type="arabicPeriod"/>
            </a:pPr>
            <a:endParaRPr lang="en-US" dirty="0" smtClean="0"/>
          </a:p>
          <a:p>
            <a:pPr marL="628650" indent="-514350" algn="just">
              <a:buNone/>
            </a:pPr>
            <a:r>
              <a:rPr lang="en-US" dirty="0" smtClean="0"/>
              <a:t>This includes:</a:t>
            </a:r>
          </a:p>
          <a:p>
            <a:pPr marL="628650" indent="-514350" algn="just">
              <a:buNone/>
            </a:pPr>
            <a:endParaRPr lang="en-US" dirty="0" smtClean="0"/>
          </a:p>
          <a:p>
            <a:pPr marL="628650" indent="-514350" algn="just"/>
            <a:r>
              <a:rPr lang="en-US" dirty="0" smtClean="0"/>
              <a:t>assigning value to the </a:t>
            </a:r>
            <a:r>
              <a:rPr lang="en-US" dirty="0" smtClean="0">
                <a:solidFill>
                  <a:srgbClr val="0070C0"/>
                </a:solidFill>
              </a:rPr>
              <a:t>data part</a:t>
            </a:r>
            <a:r>
              <a:rPr lang="en-US" dirty="0" smtClean="0"/>
              <a:t> of the node, and </a:t>
            </a:r>
          </a:p>
          <a:p>
            <a:pPr marL="628650" indent="-514350" algn="just"/>
            <a:r>
              <a:rPr lang="en-US" dirty="0" smtClean="0"/>
              <a:t>assign null to the </a:t>
            </a:r>
            <a:r>
              <a:rPr lang="en-US" dirty="0" smtClean="0">
                <a:solidFill>
                  <a:srgbClr val="0070C0"/>
                </a:solidFill>
              </a:rPr>
              <a:t>address part </a:t>
            </a:r>
            <a:r>
              <a:rPr lang="en-US" dirty="0" smtClean="0"/>
              <a:t>of the node.</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17</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Adding a node to the stack </a:t>
            </a:r>
            <a:r>
              <a:rPr lang="en-US" b="1" dirty="0" smtClean="0">
                <a:solidFill>
                  <a:srgbClr val="0070C0"/>
                </a:solidFill>
              </a:rPr>
              <a:t>(Push operation)</a:t>
            </a:r>
            <a:r>
              <a:rPr lang="en-US" b="1" dirty="0" smtClean="0">
                <a:solidFill>
                  <a:srgbClr val="FF0000"/>
                </a:solidFill>
              </a:rPr>
              <a:t>:</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372057" y="1652743"/>
            <a:ext cx="11360800" cy="4555200"/>
          </a:xfrm>
        </p:spPr>
        <p:txBody>
          <a:bodyPr>
            <a:normAutofit/>
          </a:bodyPr>
          <a:lstStyle/>
          <a:p>
            <a:pPr marL="628650" indent="-514350" algn="just">
              <a:buNone/>
            </a:pPr>
            <a:r>
              <a:rPr lang="en-US" dirty="0" smtClean="0"/>
              <a:t>3. If there are some nodes in the list already, then we have to </a:t>
            </a:r>
            <a:r>
              <a:rPr lang="en-US" dirty="0" smtClean="0">
                <a:solidFill>
                  <a:srgbClr val="0070C0"/>
                </a:solidFill>
              </a:rPr>
              <a:t>add the new </a:t>
            </a:r>
          </a:p>
          <a:p>
            <a:pPr marL="628650" indent="-514350" algn="just">
              <a:buNone/>
            </a:pPr>
            <a:r>
              <a:rPr lang="en-US" dirty="0" smtClean="0">
                <a:solidFill>
                  <a:srgbClr val="0070C0"/>
                </a:solidFill>
              </a:rPr>
              <a:t>    element in the beginning of the list</a:t>
            </a:r>
            <a:r>
              <a:rPr lang="en-US" dirty="0" smtClean="0"/>
              <a:t> (to not violate the property of the </a:t>
            </a:r>
          </a:p>
          <a:p>
            <a:pPr marL="628650" indent="-514350" algn="just">
              <a:buNone/>
            </a:pPr>
            <a:r>
              <a:rPr lang="en-US" dirty="0" smtClean="0"/>
              <a:t>    stack). </a:t>
            </a:r>
          </a:p>
          <a:p>
            <a:pPr marL="628650" indent="-514350" algn="just">
              <a:buNone/>
            </a:pPr>
            <a:endParaRPr lang="en-US" dirty="0" smtClean="0"/>
          </a:p>
          <a:p>
            <a:pPr marL="628650" indent="-514350" algn="just">
              <a:buNone/>
            </a:pPr>
            <a:r>
              <a:rPr lang="en-US" dirty="0" smtClean="0"/>
              <a:t>For this purpose, </a:t>
            </a:r>
          </a:p>
          <a:p>
            <a:pPr marL="628650" indent="-514350" algn="just">
              <a:buNone/>
            </a:pPr>
            <a:endParaRPr lang="en-US" dirty="0" smtClean="0"/>
          </a:p>
          <a:p>
            <a:pPr marL="628650" indent="-514350" algn="just"/>
            <a:r>
              <a:rPr lang="en-US" dirty="0" smtClean="0"/>
              <a:t>assign the address of the starting element to the address field of the new node, and </a:t>
            </a:r>
          </a:p>
          <a:p>
            <a:pPr marL="628650" indent="-514350" algn="just"/>
            <a:r>
              <a:rPr lang="en-US" dirty="0" smtClean="0"/>
              <a:t>make the new node, the starting node of the list. </a:t>
            </a:r>
          </a:p>
          <a:p>
            <a:pPr algn="just">
              <a:lnSpc>
                <a:spcPct val="150000"/>
              </a:lnSpc>
              <a:buNone/>
            </a:pPr>
            <a:endParaRPr lang="en-US"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18</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t>Time Complexity : o(1)</a:t>
            </a:r>
            <a:endParaRPr dirty="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19</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4" name="Picture 2"/>
          <p:cNvPicPr>
            <a:picLocks noChangeAspect="1" noChangeArrowheads="1"/>
          </p:cNvPicPr>
          <p:nvPr/>
        </p:nvPicPr>
        <p:blipFill>
          <a:blip r:embed="rId4" cstate="print"/>
          <a:srcRect/>
          <a:stretch>
            <a:fillRect/>
          </a:stretch>
        </p:blipFill>
        <p:spPr bwMode="auto">
          <a:xfrm>
            <a:off x="1374304" y="2162627"/>
            <a:ext cx="9700096" cy="3860801"/>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Deleting a node from the stack (POP operation)</a:t>
            </a:r>
            <a:endParaRPr lang="en-US" sz="40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20</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lnSpc>
                <a:spcPct val="150000"/>
              </a:lnSpc>
            </a:pPr>
            <a:r>
              <a:rPr lang="en-US" sz="3200" dirty="0" smtClean="0"/>
              <a:t>Deleting a node from the top of stack is referred to as </a:t>
            </a:r>
            <a:r>
              <a:rPr lang="en-US" sz="3200" b="1" dirty="0" smtClean="0"/>
              <a:t>pop</a:t>
            </a:r>
            <a:r>
              <a:rPr lang="en-US" sz="3200" dirty="0" smtClean="0"/>
              <a:t> operation. </a:t>
            </a:r>
          </a:p>
          <a:p>
            <a:pPr algn="just">
              <a:lnSpc>
                <a:spcPct val="150000"/>
              </a:lnSpc>
            </a:pPr>
            <a:endParaRPr lang="en-US" sz="800" dirty="0" smtClean="0"/>
          </a:p>
          <a:p>
            <a:pPr algn="just">
              <a:lnSpc>
                <a:spcPct val="150000"/>
              </a:lnSpc>
            </a:pPr>
            <a:r>
              <a:rPr lang="en-US" sz="3200" dirty="0" smtClean="0"/>
              <a:t>Deleting a node from the linked list implementation of stack is different from that in the array implementation.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21</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buNone/>
            </a:pPr>
            <a:r>
              <a:rPr lang="en-US" dirty="0" smtClean="0"/>
              <a:t>In order to pop an element from the stack, we need to follow the following steps :</a:t>
            </a:r>
          </a:p>
          <a:p>
            <a:pPr lvl="1">
              <a:lnSpc>
                <a:spcPct val="150000"/>
              </a:lnSpc>
            </a:pPr>
            <a:r>
              <a:rPr lang="en-US" sz="2800" dirty="0" smtClean="0"/>
              <a:t>Check for the underflow condition</a:t>
            </a:r>
          </a:p>
          <a:p>
            <a:pPr lvl="1">
              <a:lnSpc>
                <a:spcPct val="150000"/>
              </a:lnSpc>
            </a:pPr>
            <a:r>
              <a:rPr lang="en-US" sz="2800" dirty="0" smtClean="0"/>
              <a:t>Adjust the head pointer accordingly</a:t>
            </a:r>
          </a:p>
          <a:p>
            <a:pPr lvl="1"/>
            <a:endParaRPr lang="en-US" dirty="0" smtClean="0"/>
          </a:p>
          <a:p>
            <a:r>
              <a:rPr lang="en-US" b="1" dirty="0" smtClean="0"/>
              <a:t>Time Complexity : o(n)</a:t>
            </a:r>
            <a:r>
              <a:rPr lang="en-US" sz="3200" dirty="0" smtClean="0"/>
              <a:t>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22</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buNone/>
            </a:pPr>
            <a:r>
              <a:rPr lang="en-US" b="1" dirty="0" smtClean="0"/>
              <a:t>Check for the underflow condition:</a:t>
            </a:r>
            <a:endParaRPr lang="en-US" dirty="0" smtClean="0"/>
          </a:p>
          <a:p>
            <a:pPr lvl="1" algn="just">
              <a:lnSpc>
                <a:spcPct val="200000"/>
              </a:lnSpc>
            </a:pPr>
            <a:r>
              <a:rPr lang="en-US" sz="2800" dirty="0" smtClean="0"/>
              <a:t>The underflow condition occurs when we try to pop from an already empty stack. The stack will be empty if the head pointer of the list points to null.</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buNone/>
            </a:pPr>
            <a:r>
              <a:rPr lang="en-US" b="1" dirty="0" smtClean="0"/>
              <a:t>Adjust the head pointer accordingly</a:t>
            </a:r>
            <a:r>
              <a:rPr lang="en-US" dirty="0" smtClean="0"/>
              <a:t>:</a:t>
            </a:r>
          </a:p>
          <a:p>
            <a:pPr lvl="1" algn="just">
              <a:lnSpc>
                <a:spcPct val="200000"/>
              </a:lnSpc>
            </a:pPr>
            <a:r>
              <a:rPr lang="en-US" sz="2800" dirty="0" smtClean="0"/>
              <a:t>In stack, the elements are popped only from one end, therefore, the value stored in the head pointer must be deleted and the node must be freed. The next node of the head node now becomes the head node.</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24</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Display the nodes (Traversing)</a:t>
            </a:r>
            <a:endParaRPr lang="en-US" sz="40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25</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Display the nodes (Traversing):</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314000" y="1609199"/>
            <a:ext cx="11360800" cy="4555200"/>
          </a:xfrm>
        </p:spPr>
        <p:txBody>
          <a:bodyPr>
            <a:normAutofit lnSpcReduction="10000"/>
          </a:bodyPr>
          <a:lstStyle/>
          <a:p>
            <a:pPr lvl="1" algn="just">
              <a:lnSpc>
                <a:spcPct val="200000"/>
              </a:lnSpc>
              <a:buNone/>
            </a:pPr>
            <a:r>
              <a:rPr lang="en-US" sz="3200" dirty="0" smtClean="0"/>
              <a:t>Displaying all the nodes of a stack needs traversing all the nodes </a:t>
            </a:r>
            <a:endParaRPr lang="ar-EG" sz="3200" dirty="0" smtClean="0"/>
          </a:p>
          <a:p>
            <a:pPr lvl="1" algn="just">
              <a:lnSpc>
                <a:spcPct val="200000"/>
              </a:lnSpc>
              <a:buNone/>
            </a:pPr>
            <a:r>
              <a:rPr lang="en-US" sz="3200" dirty="0" smtClean="0"/>
              <a:t>of the linked list organized in the form of stack.</a:t>
            </a:r>
            <a:endParaRPr lang="ar-EG" sz="3200" dirty="0" smtClean="0"/>
          </a:p>
          <a:p>
            <a:pPr lvl="1" algn="just">
              <a:lnSpc>
                <a:spcPct val="200000"/>
              </a:lnSpc>
              <a:buNone/>
            </a:pPr>
            <a:r>
              <a:rPr lang="en-US" sz="3200" b="1" dirty="0" smtClean="0">
                <a:solidFill>
                  <a:srgbClr val="0070C0"/>
                </a:solidFill>
              </a:rPr>
              <a:t>Traversing </a:t>
            </a:r>
            <a:r>
              <a:rPr lang="ar-EG" sz="1800" dirty="0" smtClean="0"/>
              <a:t>عبور</a:t>
            </a:r>
            <a:r>
              <a:rPr lang="en-US" sz="3200" b="1" dirty="0" smtClean="0">
                <a:solidFill>
                  <a:srgbClr val="0070C0"/>
                </a:solidFill>
              </a:rPr>
              <a:t>: </a:t>
            </a:r>
            <a:r>
              <a:rPr lang="en-US" sz="3200" dirty="0" smtClean="0"/>
              <a:t>It is </a:t>
            </a:r>
            <a:r>
              <a:rPr lang="en-US" sz="3200" u="sng" dirty="0" smtClean="0"/>
              <a:t>used to access each data item exactly once</a:t>
            </a:r>
            <a:r>
              <a:rPr lang="en-US" sz="3200" dirty="0" smtClean="0"/>
              <a:t> so that it can be processed.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26</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Display the nodes (Traversing):</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314000" y="1260863"/>
            <a:ext cx="11360800" cy="4555200"/>
          </a:xfrm>
        </p:spPr>
        <p:txBody>
          <a:bodyPr>
            <a:normAutofit/>
          </a:bodyPr>
          <a:lstStyle/>
          <a:p>
            <a:pPr algn="just"/>
            <a:endParaRPr lang="en-US" dirty="0" smtClean="0"/>
          </a:p>
          <a:p>
            <a:pPr algn="just">
              <a:lnSpc>
                <a:spcPct val="150000"/>
              </a:lnSpc>
              <a:buNone/>
            </a:pPr>
            <a:r>
              <a:rPr lang="en-US" dirty="0" smtClean="0"/>
              <a:t>To Display the nodes follow the following steps:</a:t>
            </a:r>
          </a:p>
          <a:p>
            <a:pPr marL="939800" lvl="1" indent="-342900" algn="just">
              <a:lnSpc>
                <a:spcPct val="150000"/>
              </a:lnSpc>
              <a:buFont typeface="+mj-lt"/>
              <a:buAutoNum type="arabicPeriod"/>
            </a:pPr>
            <a:r>
              <a:rPr lang="en-US" sz="2800" dirty="0" smtClean="0"/>
              <a:t>Copy the head pointer into a temporary pointer.</a:t>
            </a:r>
          </a:p>
          <a:p>
            <a:pPr marL="939800" lvl="1" indent="-342900" algn="just">
              <a:lnSpc>
                <a:spcPct val="150000"/>
              </a:lnSpc>
              <a:buFont typeface="+mj-lt"/>
              <a:buAutoNum type="arabicPeriod"/>
            </a:pPr>
            <a:r>
              <a:rPr lang="en-US" sz="2800" dirty="0" smtClean="0"/>
              <a:t>Move the temporary pointer through all the nodes of the list and print the value field attached to every node</a:t>
            </a:r>
            <a:r>
              <a:rPr lang="en-US" dirty="0" smtClean="0"/>
              <a:t>.</a:t>
            </a:r>
          </a:p>
          <a:p>
            <a:pPr algn="just"/>
            <a:endParaRPr lang="en-US" b="1" dirty="0" smtClean="0"/>
          </a:p>
          <a:p>
            <a:pPr algn="just"/>
            <a:r>
              <a:rPr lang="en-US" b="1" dirty="0" smtClean="0"/>
              <a:t>Time Complexity : o(n)</a:t>
            </a:r>
            <a:r>
              <a:rPr lang="en-US" sz="3200" dirty="0" smtClean="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27</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897912" y="1288419"/>
            <a:ext cx="213552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QUEUE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415600" y="166725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A queue is linear data structure and collection of elements. </a:t>
            </a:r>
          </a:p>
          <a:p>
            <a:pPr algn="just">
              <a:lnSpc>
                <a:spcPct val="200000"/>
              </a:lnSpc>
            </a:pPr>
            <a:r>
              <a:rPr lang="en-US" dirty="0" smtClean="0"/>
              <a:t>A queue is another special kind of list, where items are inserted at one end called the </a:t>
            </a:r>
            <a:r>
              <a:rPr lang="en-US" b="1" dirty="0" smtClean="0"/>
              <a:t>rear and deleted at the other end called the front. </a:t>
            </a:r>
          </a:p>
          <a:p>
            <a:pPr algn="just">
              <a:lnSpc>
                <a:spcPct val="200000"/>
              </a:lnSpc>
            </a:pPr>
            <a:r>
              <a:rPr lang="en-US" b="1" dirty="0" smtClean="0">
                <a:solidFill>
                  <a:srgbClr val="FF0000"/>
                </a:solidFill>
              </a:rPr>
              <a:t>The principle of queue</a:t>
            </a:r>
            <a:r>
              <a:rPr lang="en-US" b="1" dirty="0" smtClean="0"/>
              <a:t> is </a:t>
            </a:r>
            <a:r>
              <a:rPr lang="en-US" b="1" dirty="0" smtClean="0">
                <a:solidFill>
                  <a:srgbClr val="0070C0"/>
                </a:solidFill>
              </a:rPr>
              <a:t>a “FIFO” or “First-in-first-out”</a:t>
            </a:r>
            <a:r>
              <a:rPr lang="en-US" b="1" dirty="0" smtClean="0"/>
              <a:t>.</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29</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415600" y="166725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Queue is an abstract data structure. </a:t>
            </a:r>
          </a:p>
          <a:p>
            <a:pPr algn="just">
              <a:lnSpc>
                <a:spcPct val="200000"/>
              </a:lnSpc>
            </a:pPr>
            <a:r>
              <a:rPr lang="en-US" dirty="0" smtClean="0"/>
              <a:t>A queue is a useful data structure in programming. </a:t>
            </a:r>
          </a:p>
          <a:p>
            <a:pPr algn="just">
              <a:lnSpc>
                <a:spcPct val="200000"/>
              </a:lnSpc>
            </a:pPr>
            <a:r>
              <a:rPr lang="en-US" b="1" dirty="0" smtClean="0"/>
              <a:t>It is similar to the ticket queue outside a cinema hall, where the first person entering the queue is the first person who gets the ticket.</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30</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Real-world examples of queue</a:t>
            </a:r>
            <a:endParaRPr lang="en-US" sz="40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31</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pPr marL="457200" indent="-342900" algn="just">
              <a:lnSpc>
                <a:spcPct val="200000"/>
              </a:lnSpc>
              <a:buSzPts val="1800"/>
              <a:buFont typeface="Arial" panose="020B0604020202020204" pitchFamily="34" charset="0"/>
              <a:buChar char="●"/>
            </a:pPr>
            <a:r>
              <a:rPr lang="en-US" sz="2800" dirty="0" smtClean="0">
                <a:latin typeface="+mn-lt"/>
                <a:ea typeface="+mn-ea"/>
                <a:cs typeface="+mn-cs"/>
              </a:rPr>
              <a:t>A real-world example of queue can be a single-lane one-way road, where the vehicle enters first, exits first. </a:t>
            </a:r>
            <a:endParaRPr lang="en-US" sz="2800" dirty="0">
              <a:latin typeface="+mn-lt"/>
              <a:ea typeface="+mn-ea"/>
              <a:cs typeface="+mn-cs"/>
            </a:endParaRP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32</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8" name="Picture 2"/>
          <p:cNvPicPr>
            <a:picLocks noChangeAspect="1" noChangeArrowheads="1"/>
          </p:cNvPicPr>
          <p:nvPr/>
        </p:nvPicPr>
        <p:blipFill>
          <a:blip r:embed="rId4" cstate="print"/>
          <a:srcRect/>
          <a:stretch>
            <a:fillRect/>
          </a:stretch>
        </p:blipFill>
        <p:spPr bwMode="auto">
          <a:xfrm>
            <a:off x="1080334" y="2946400"/>
            <a:ext cx="10131650" cy="2699656"/>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pPr marL="457200" indent="-342900" algn="just">
              <a:lnSpc>
                <a:spcPct val="200000"/>
              </a:lnSpc>
              <a:buSzPts val="1800"/>
              <a:buFont typeface="Arial" panose="020B0604020202020204" pitchFamily="34" charset="0"/>
              <a:buChar char="●"/>
            </a:pPr>
            <a:r>
              <a:rPr lang="en-US" sz="2800" dirty="0" smtClean="0">
                <a:latin typeface="+mn-lt"/>
                <a:ea typeface="+mn-ea"/>
                <a:cs typeface="+mn-cs"/>
              </a:rPr>
              <a:t>More real-world examples can be seen as queues at the ticket windows and bus-stops and our college library. </a:t>
            </a:r>
            <a:endParaRPr lang="en-US" sz="2800" dirty="0">
              <a:latin typeface="+mn-lt"/>
              <a:ea typeface="+mn-ea"/>
              <a:cs typeface="+mn-cs"/>
            </a:endParaRP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33</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122" name="Picture 2"/>
          <p:cNvPicPr>
            <a:picLocks noChangeAspect="1" noChangeArrowheads="1"/>
          </p:cNvPicPr>
          <p:nvPr/>
        </p:nvPicPr>
        <p:blipFill>
          <a:blip r:embed="rId4" cstate="print"/>
          <a:srcRect/>
          <a:stretch>
            <a:fillRect/>
          </a:stretch>
        </p:blipFill>
        <p:spPr bwMode="auto">
          <a:xfrm>
            <a:off x="1538514" y="2830286"/>
            <a:ext cx="7939314" cy="3512457"/>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56198" y="1230362"/>
            <a:ext cx="4865434" cy="646331"/>
          </a:xfrm>
          <a:prstGeom prst="rect">
            <a:avLst/>
          </a:prstGeom>
          <a:noFill/>
        </p:spPr>
        <p:txBody>
          <a:bodyPr wrap="none" rtlCol="0">
            <a:spAutoFit/>
          </a:bodyPr>
          <a:lstStyle/>
          <a:p>
            <a:r>
              <a:rPr lang="en-US" sz="3600" b="1" dirty="0" smtClean="0">
                <a:solidFill>
                  <a:srgbClr val="00B0F0"/>
                </a:solidFill>
                <a:latin typeface="Times New Roman" panose="02020603050405020304" pitchFamily="18" charset="0"/>
                <a:cs typeface="Times New Roman" panose="02020603050405020304" pitchFamily="18" charset="0"/>
              </a:rPr>
              <a:t>Operations on QUEUE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415600" y="1667259"/>
            <a:ext cx="11360800" cy="4555200"/>
          </a:xfrm>
          <a:prstGeom prst="rect">
            <a:avLst/>
          </a:prstGeom>
        </p:spPr>
        <p:txBody>
          <a:bodyPr spcFirstLastPara="1" wrap="square" lIns="91425" tIns="91425" rIns="91425" bIns="91425" anchor="t" anchorCtr="0">
            <a:noAutofit/>
          </a:bodyPr>
          <a:lstStyle/>
          <a:p>
            <a:pPr algn="just">
              <a:lnSpc>
                <a:spcPct val="150000"/>
              </a:lnSpc>
            </a:pPr>
            <a:r>
              <a:rPr lang="en-US" dirty="0" smtClean="0"/>
              <a:t>The operations for a queue are analogues to those for a stack; the difference is that the insertions go at the end of the list, rather than the beginning.</a:t>
            </a:r>
          </a:p>
          <a:p>
            <a:pPr>
              <a:lnSpc>
                <a:spcPct val="150000"/>
              </a:lnSpc>
            </a:pPr>
            <a:r>
              <a:rPr lang="en-US" dirty="0" smtClean="0"/>
              <a:t>A queue is an object or more specifically an abstract data structure (ADT) that allows the following operations: </a:t>
            </a:r>
          </a:p>
          <a:p>
            <a:pPr lvl="1">
              <a:lnSpc>
                <a:spcPct val="150000"/>
              </a:lnSpc>
            </a:pPr>
            <a:r>
              <a:rPr lang="en-US" sz="2800" b="1" dirty="0" err="1" smtClean="0">
                <a:solidFill>
                  <a:srgbClr val="0070C0"/>
                </a:solidFill>
              </a:rPr>
              <a:t>Enqueue</a:t>
            </a:r>
            <a:r>
              <a:rPr lang="en-US" sz="2800" b="1" dirty="0" smtClean="0">
                <a:solidFill>
                  <a:srgbClr val="0070C0"/>
                </a:solidFill>
              </a:rPr>
              <a:t> or insertion </a:t>
            </a:r>
          </a:p>
          <a:p>
            <a:pPr lvl="1">
              <a:lnSpc>
                <a:spcPct val="150000"/>
              </a:lnSpc>
            </a:pPr>
            <a:r>
              <a:rPr lang="en-US" sz="2800" b="1" dirty="0" err="1" smtClean="0">
                <a:solidFill>
                  <a:srgbClr val="0070C0"/>
                </a:solidFill>
              </a:rPr>
              <a:t>Dequeue</a:t>
            </a:r>
            <a:r>
              <a:rPr lang="en-US" sz="2800" b="1" dirty="0" smtClean="0">
                <a:solidFill>
                  <a:srgbClr val="0070C0"/>
                </a:solidFill>
              </a:rPr>
              <a:t> or deletion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35</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551144"/>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Operations on QUEUE: </a:t>
            </a:r>
          </a:p>
          <a:p>
            <a:pPr>
              <a:buNone/>
            </a:pPr>
            <a:endParaRPr lang="en-US" b="1" dirty="0" smtClean="0"/>
          </a:p>
          <a:p>
            <a:pPr>
              <a:buNone/>
            </a:pPr>
            <a:r>
              <a:rPr lang="en-US" dirty="0" smtClean="0"/>
              <a:t>A queue is an object or more specifically an abstract data structure (ADT) that </a:t>
            </a:r>
          </a:p>
          <a:p>
            <a:pPr>
              <a:buNone/>
            </a:pPr>
            <a:r>
              <a:rPr lang="en-US" dirty="0" smtClean="0"/>
              <a:t>allows the following operations: </a:t>
            </a:r>
          </a:p>
          <a:p>
            <a:endParaRPr lang="en-US" dirty="0" smtClean="0"/>
          </a:p>
          <a:p>
            <a:r>
              <a:rPr lang="en-US" b="1" dirty="0" err="1" smtClean="0"/>
              <a:t>Enqueue</a:t>
            </a:r>
            <a:r>
              <a:rPr lang="en-US" b="1" dirty="0" smtClean="0"/>
              <a:t> or insertion: </a:t>
            </a:r>
          </a:p>
          <a:p>
            <a:pPr>
              <a:buNone/>
            </a:pPr>
            <a:r>
              <a:rPr lang="en-US" b="1" dirty="0" smtClean="0"/>
              <a:t>					</a:t>
            </a:r>
            <a:r>
              <a:rPr lang="en-US" dirty="0" smtClean="0"/>
              <a:t>which inserts an element at the end of the queue. </a:t>
            </a:r>
          </a:p>
          <a:p>
            <a:r>
              <a:rPr lang="en-US" b="1" dirty="0" err="1" smtClean="0"/>
              <a:t>Dequeue</a:t>
            </a:r>
            <a:r>
              <a:rPr lang="en-US" b="1" dirty="0" smtClean="0"/>
              <a:t> or deletion: </a:t>
            </a:r>
          </a:p>
          <a:p>
            <a:pPr>
              <a:buNone/>
            </a:pPr>
            <a:r>
              <a:rPr lang="en-US" b="1" dirty="0" smtClean="0"/>
              <a:t>					</a:t>
            </a:r>
            <a:r>
              <a:rPr lang="en-US" dirty="0" smtClean="0"/>
              <a:t>which deletes an element at the start of the queue.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36</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406004"/>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dirty="0" smtClean="0"/>
          </a:p>
          <a:p>
            <a:pPr marL="628650" indent="-514350" algn="just">
              <a:lnSpc>
                <a:spcPct val="150000"/>
              </a:lnSpc>
              <a:buNone/>
            </a:pPr>
            <a:r>
              <a:rPr lang="en-US" dirty="0" smtClean="0"/>
              <a:t>1. Two pointers called FRONT and REAR are used to keep track of the first and last elements in the queue. </a:t>
            </a:r>
          </a:p>
          <a:p>
            <a:pPr marL="628650" indent="-514350" algn="just">
              <a:lnSpc>
                <a:spcPct val="150000"/>
              </a:lnSpc>
              <a:buNone/>
            </a:pPr>
            <a:endParaRPr lang="en-US" dirty="0" smtClean="0"/>
          </a:p>
          <a:p>
            <a:pPr algn="just">
              <a:lnSpc>
                <a:spcPct val="150000"/>
              </a:lnSpc>
              <a:buNone/>
            </a:pPr>
            <a:r>
              <a:rPr lang="en-US" dirty="0" smtClean="0"/>
              <a:t>2. When initializing the queue, we set the value of FRONT and REAR to 0.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37</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623714"/>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dirty="0" smtClean="0"/>
          </a:p>
          <a:p>
            <a:pPr algn="just">
              <a:lnSpc>
                <a:spcPct val="150000"/>
              </a:lnSpc>
              <a:buNone/>
            </a:pPr>
            <a:r>
              <a:rPr lang="en-US" dirty="0" smtClean="0"/>
              <a:t>3. On </a:t>
            </a:r>
            <a:r>
              <a:rPr lang="en-US" dirty="0" err="1" smtClean="0"/>
              <a:t>enqueing</a:t>
            </a:r>
            <a:r>
              <a:rPr lang="en-US" dirty="0" smtClean="0"/>
              <a:t> an element, we increase the value of REAR index and place the new element in the position pointed to by REAR.  </a:t>
            </a:r>
          </a:p>
          <a:p>
            <a:pPr algn="just">
              <a:lnSpc>
                <a:spcPct val="150000"/>
              </a:lnSpc>
              <a:buNone/>
            </a:pPr>
            <a:endParaRPr lang="en-US" sz="800" dirty="0" smtClean="0"/>
          </a:p>
          <a:p>
            <a:pPr algn="just">
              <a:lnSpc>
                <a:spcPct val="150000"/>
              </a:lnSpc>
              <a:buNone/>
            </a:pPr>
            <a:r>
              <a:rPr lang="en-US" dirty="0" smtClean="0"/>
              <a:t>4. On </a:t>
            </a:r>
            <a:r>
              <a:rPr lang="en-US" dirty="0" err="1" smtClean="0"/>
              <a:t>dequeueing</a:t>
            </a:r>
            <a:r>
              <a:rPr lang="en-US" dirty="0" smtClean="0"/>
              <a:t> an element, we return the value pointed to by FRONT and increase the FRONT index.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38</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768860"/>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dirty="0" smtClean="0"/>
          </a:p>
          <a:p>
            <a:pPr algn="just">
              <a:lnSpc>
                <a:spcPct val="150000"/>
              </a:lnSpc>
              <a:buNone/>
            </a:pPr>
            <a:r>
              <a:rPr lang="en-US" dirty="0" smtClean="0"/>
              <a:t>5. Before </a:t>
            </a:r>
            <a:r>
              <a:rPr lang="en-US" dirty="0" err="1" smtClean="0"/>
              <a:t>enqueing</a:t>
            </a:r>
            <a:r>
              <a:rPr lang="en-US" dirty="0" smtClean="0"/>
              <a:t>, we check if queue is already full.</a:t>
            </a:r>
          </a:p>
          <a:p>
            <a:pPr algn="just">
              <a:lnSpc>
                <a:spcPct val="150000"/>
              </a:lnSpc>
              <a:buNone/>
            </a:pPr>
            <a:endParaRPr lang="en-US" dirty="0" smtClean="0"/>
          </a:p>
          <a:p>
            <a:pPr algn="just">
              <a:lnSpc>
                <a:spcPct val="150000"/>
              </a:lnSpc>
              <a:buNone/>
            </a:pPr>
            <a:r>
              <a:rPr lang="en-US" dirty="0" smtClean="0"/>
              <a:t>6. Before </a:t>
            </a:r>
            <a:r>
              <a:rPr lang="en-US" dirty="0" err="1" smtClean="0"/>
              <a:t>dequeuing</a:t>
            </a:r>
            <a:r>
              <a:rPr lang="en-US" dirty="0" smtClean="0"/>
              <a:t>, we check if queue is already empty. </a:t>
            </a:r>
          </a:p>
          <a:p>
            <a:pPr algn="just">
              <a:lnSpc>
                <a:spcPct val="150000"/>
              </a:lnSpc>
              <a:buNone/>
            </a:pPr>
            <a:r>
              <a:rPr lang="en-US" dirty="0" smtClean="0"/>
              <a:t> </a:t>
            </a:r>
          </a:p>
          <a:p>
            <a:pPr algn="just">
              <a:lnSpc>
                <a:spcPct val="15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39</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386572" y="95621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710795"/>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sz="800" dirty="0" smtClean="0"/>
          </a:p>
          <a:p>
            <a:pPr algn="just">
              <a:lnSpc>
                <a:spcPct val="150000"/>
              </a:lnSpc>
              <a:buNone/>
            </a:pPr>
            <a:endParaRPr lang="en-US" sz="2600" dirty="0" smtClean="0"/>
          </a:p>
          <a:p>
            <a:pPr algn="just">
              <a:lnSpc>
                <a:spcPct val="150000"/>
              </a:lnSpc>
              <a:buNone/>
            </a:pPr>
            <a:r>
              <a:rPr lang="en-US" sz="2600" dirty="0" smtClean="0"/>
              <a:t>7. When </a:t>
            </a:r>
            <a:r>
              <a:rPr lang="en-US" sz="2600" dirty="0" err="1" smtClean="0"/>
              <a:t>enqueing</a:t>
            </a:r>
            <a:r>
              <a:rPr lang="en-US" sz="2600" dirty="0" smtClean="0"/>
              <a:t> the first element, we set the value of FRONT to 1. </a:t>
            </a:r>
          </a:p>
          <a:p>
            <a:pPr algn="just">
              <a:lnSpc>
                <a:spcPct val="150000"/>
              </a:lnSpc>
              <a:buNone/>
            </a:pPr>
            <a:endParaRPr lang="en-US" sz="2600" dirty="0" smtClean="0"/>
          </a:p>
          <a:p>
            <a:pPr algn="just">
              <a:lnSpc>
                <a:spcPct val="150000"/>
              </a:lnSpc>
              <a:buNone/>
            </a:pPr>
            <a:r>
              <a:rPr lang="en-US" sz="2600" dirty="0" smtClean="0"/>
              <a:t>8. When </a:t>
            </a:r>
            <a:r>
              <a:rPr lang="en-US" sz="2600" dirty="0" err="1" smtClean="0"/>
              <a:t>dequeing</a:t>
            </a:r>
            <a:r>
              <a:rPr lang="en-US" sz="2600" dirty="0" smtClean="0"/>
              <a:t> the last element, we reset the values of FRONT and REAR to 0.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40</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1478</TotalTime>
  <Words>1366</Words>
  <Application>Microsoft Office PowerPoint</Application>
  <PresentationFormat>Widescreen</PresentationFormat>
  <Paragraphs>325</Paragraphs>
  <Slides>41</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Roboto Light</vt:lpstr>
      <vt:lpstr>Times New Roman</vt:lpstr>
      <vt:lpstr>Office Theme</vt:lpstr>
      <vt:lpstr>PowerPoint Presentation</vt:lpstr>
      <vt:lpstr>PowerPoint Presentation</vt:lpstr>
      <vt:lpstr>Learning Objectives:</vt:lpstr>
      <vt:lpstr>DATA STRUCTURES </vt:lpstr>
      <vt:lpstr>Representation of Stack (or) Implementation of stack</vt:lpstr>
      <vt:lpstr>PowerPoint Presentation</vt:lpstr>
      <vt:lpstr>2. Stack using linked list:    </vt:lpstr>
      <vt:lpstr>The linked stack looks as shown in figure</vt:lpstr>
      <vt:lpstr>PowerPoint Presentation</vt:lpstr>
      <vt:lpstr>Linked list implementation of stack:</vt:lpstr>
      <vt:lpstr>Linked list implementation of stack:</vt:lpstr>
      <vt:lpstr>Linked list implementation of stack:</vt:lpstr>
      <vt:lpstr>Linked list implementation of stack:</vt:lpstr>
      <vt:lpstr>The linked stack looks as shown in figure</vt:lpstr>
      <vt:lpstr>Adding a node to the stack (Push operation)</vt:lpstr>
      <vt:lpstr>Adding a node to the stack (Push operation):</vt:lpstr>
      <vt:lpstr>Adding a node to the stack (Push operation):</vt:lpstr>
      <vt:lpstr>Adding a node to the stack (Push operation):</vt:lpstr>
      <vt:lpstr>Time Complexity : o(1)</vt:lpstr>
      <vt:lpstr>Deleting a node from the stack (POP operation)</vt:lpstr>
      <vt:lpstr>Deleting a node from the stack (POP operation):</vt:lpstr>
      <vt:lpstr>Deleting a node from the stack (POP operation):</vt:lpstr>
      <vt:lpstr>Deleting a node from the stack (POP operation):</vt:lpstr>
      <vt:lpstr>Deleting a node from the stack (POP operation):</vt:lpstr>
      <vt:lpstr>Display the nodes (Traversing)</vt:lpstr>
      <vt:lpstr>Display the nodes (Traversing):</vt:lpstr>
      <vt:lpstr>Display the nodes (Traversing):</vt:lpstr>
      <vt:lpstr>PowerPoint Presentation</vt:lpstr>
      <vt:lpstr>QUEUE:    </vt:lpstr>
      <vt:lpstr>QUEUE:    </vt:lpstr>
      <vt:lpstr>Real-world examples of queue</vt:lpstr>
      <vt:lpstr>A real-world example of queue can be a single-lane one-way road, where the vehicle enters first, exits first. </vt:lpstr>
      <vt:lpstr>More real-world examples can be seen as queues at the ticket windows and bus-stops and our college library. </vt:lpstr>
      <vt:lpstr>PowerPoint Presentation</vt:lpstr>
      <vt:lpstr>QUEUE:    </vt:lpstr>
      <vt:lpstr>QUEUE:    </vt:lpstr>
      <vt:lpstr>QUEUE:    </vt:lpstr>
      <vt:lpstr>QUEUE:    </vt:lpstr>
      <vt:lpstr>QUEUE:    </vt:lpstr>
      <vt:lpstr>QUEUE: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El-Wattaneya</cp:lastModifiedBy>
  <cp:revision>353</cp:revision>
  <dcterms:created xsi:type="dcterms:W3CDTF">2023-04-29T09:08:23Z</dcterms:created>
  <dcterms:modified xsi:type="dcterms:W3CDTF">2025-09-14T20:14:01Z</dcterms:modified>
</cp:coreProperties>
</file>