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9"/>
  </p:notesMasterIdLst>
  <p:sldIdLst>
    <p:sldId id="256" r:id="rId4"/>
    <p:sldId id="337" r:id="rId5"/>
    <p:sldId id="305" r:id="rId6"/>
    <p:sldId id="306" r:id="rId7"/>
    <p:sldId id="307" r:id="rId8"/>
    <p:sldId id="308" r:id="rId9"/>
    <p:sldId id="309" r:id="rId10"/>
    <p:sldId id="310" r:id="rId11"/>
    <p:sldId id="311" r:id="rId12"/>
    <p:sldId id="312" r:id="rId13"/>
    <p:sldId id="332" r:id="rId14"/>
    <p:sldId id="333" r:id="rId15"/>
    <p:sldId id="258" r:id="rId16"/>
    <p:sldId id="260" r:id="rId17"/>
    <p:sldId id="267" r:id="rId18"/>
    <p:sldId id="268" r:id="rId19"/>
    <p:sldId id="269" r:id="rId20"/>
    <p:sldId id="270" r:id="rId21"/>
    <p:sldId id="271" r:id="rId22"/>
    <p:sldId id="272" r:id="rId23"/>
    <p:sldId id="276" r:id="rId24"/>
    <p:sldId id="286" r:id="rId25"/>
    <p:sldId id="335" r:id="rId26"/>
    <p:sldId id="288" r:id="rId27"/>
    <p:sldId id="290" r:id="rId28"/>
    <p:sldId id="292" r:id="rId29"/>
    <p:sldId id="291" r:id="rId30"/>
    <p:sldId id="295" r:id="rId31"/>
    <p:sldId id="297" r:id="rId32"/>
    <p:sldId id="299" r:id="rId33"/>
    <p:sldId id="301" r:id="rId34"/>
    <p:sldId id="336" r:id="rId35"/>
    <p:sldId id="303" r:id="rId36"/>
    <p:sldId id="339" r:id="rId37"/>
    <p:sldId id="33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68" d="100"/>
          <a:sy n="68" d="100"/>
        </p:scale>
        <p:origin x="61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AFE1E-AA88-4D08-BBAA-520FE1DF8BE8}" type="datetimeFigureOut">
              <a:rPr lang="en-US" smtClean="0"/>
              <a:t>10/7/2022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8F6388-C07A-4A58-9049-F37577327E20}" type="slidenum">
              <a:rPr lang="en-US" smtClean="0"/>
              <a:t>‹#›</a:t>
            </a:fld>
            <a:endParaRPr lang="en-US"/>
          </a:p>
        </p:txBody>
      </p:sp>
    </p:spTree>
    <p:extLst>
      <p:ext uri="{BB962C8B-B14F-4D97-AF65-F5344CB8AC3E}">
        <p14:creationId xmlns:p14="http://schemas.microsoft.com/office/powerpoint/2010/main" val="1374124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108A17-C546-465A-9EE2-82D49919B6DB}"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10/7/2022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DCF333-6B6D-4DDD-B00B-733DDED5D610}" type="datetimeFigureOut">
              <a:rPr lang="en-US" smtClean="0"/>
              <a:pPr/>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8168621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489480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DCF333-6B6D-4DDD-B00B-733DDED5D610}" type="datetimeFigureOut">
              <a:rPr lang="en-US" smtClean="0"/>
              <a:pPr/>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724790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DCF333-6B6D-4DDD-B00B-733DDED5D610}" type="datetimeFigureOut">
              <a:rPr lang="en-US" smtClean="0"/>
              <a:pPr/>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086220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DCF333-6B6D-4DDD-B00B-733DDED5D610}" type="datetimeFigureOut">
              <a:rPr lang="en-US" smtClean="0"/>
              <a:pPr/>
              <a:t>10/7/2022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364268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DCF333-6B6D-4DDD-B00B-733DDED5D610}" type="datetimeFigureOut">
              <a:rPr lang="en-US" smtClean="0"/>
              <a:pPr/>
              <a:t>10/7/2022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917790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CF333-6B6D-4DDD-B00B-733DDED5D610}" type="datetimeFigureOut">
              <a:rPr lang="en-US" smtClean="0"/>
              <a:pPr/>
              <a:t>10/7/2022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6451791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2851419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10/7/2022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1688610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5432187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10/7/2022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4438020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DF3AB-40B0-EB4E-6F00-96BDE4C746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95ADD0-F385-7A24-C7C5-C1A708DD7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F2A3D9-3259-07BB-E78F-31C5F4E6DF19}"/>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5" name="Footer Placeholder 4">
            <a:extLst>
              <a:ext uri="{FF2B5EF4-FFF2-40B4-BE49-F238E27FC236}">
                <a16:creationId xmlns:a16="http://schemas.microsoft.com/office/drawing/2014/main" id="{C7455010-3B97-579D-4D45-4D20567316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7F9579-3043-527C-DCAE-98630E788077}"/>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5198986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4B8DE-02AA-6BA9-3E73-5720069448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FA2940-728F-640C-1F3B-B9A7E1EB44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87A977-289C-839E-4BA2-E07554A3004C}"/>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5" name="Footer Placeholder 4">
            <a:extLst>
              <a:ext uri="{FF2B5EF4-FFF2-40B4-BE49-F238E27FC236}">
                <a16:creationId xmlns:a16="http://schemas.microsoft.com/office/drawing/2014/main" id="{71138022-DEF0-B98E-A804-749DCFE3A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396A6-ED30-3EAF-8538-3E8ABC8DE3CF}"/>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11447646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7B69D-EB5B-EA38-0D87-E76D2AD504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586D4D-79B7-0BE1-D2E8-61CB6EA60E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1AF06D-0EB6-0304-10CC-8A4F2EB2BFEC}"/>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5" name="Footer Placeholder 4">
            <a:extLst>
              <a:ext uri="{FF2B5EF4-FFF2-40B4-BE49-F238E27FC236}">
                <a16:creationId xmlns:a16="http://schemas.microsoft.com/office/drawing/2014/main" id="{DC60A2AC-0793-D4F2-097C-7220D62E5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8AAD9-979D-3841-FA77-85EA5B7B1489}"/>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11213293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1ABC-640F-3B00-2891-ECA1A9361E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51299C-9ED4-290D-6B17-0EF1D68618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B49C57-6C97-4193-6A41-A833BD57A1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FD5246-CB67-C750-C5EC-287D720E5039}"/>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6" name="Footer Placeholder 5">
            <a:extLst>
              <a:ext uri="{FF2B5EF4-FFF2-40B4-BE49-F238E27FC236}">
                <a16:creationId xmlns:a16="http://schemas.microsoft.com/office/drawing/2014/main" id="{C1605385-F12B-4CA6-2465-E299AB444C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AA1246-F502-8688-595C-EB27AA414B0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1925281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26F9-DD30-4E8A-0510-83FB4C5C4A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E97712-E25F-E3B7-EA77-78D5F5F5B4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6F2B58-5BE6-D2AB-F1E8-84F82F76C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CD025A-803B-1FD1-5501-33A3E62541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94F6A2-D06C-044E-4645-DA608313F5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0DD3A3-AC4E-9EBC-63A6-B51B62406BEB}"/>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8" name="Footer Placeholder 7">
            <a:extLst>
              <a:ext uri="{FF2B5EF4-FFF2-40B4-BE49-F238E27FC236}">
                <a16:creationId xmlns:a16="http://schemas.microsoft.com/office/drawing/2014/main" id="{8B71CB01-711D-C16C-589D-A4BCA4C5656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98F9D4C-DEF6-2EC3-BA8C-075BAA28B36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7418158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F63DA-416D-2785-7597-8EAE42ECB7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E683C4-65B4-7BF5-5A11-A03E2953F731}"/>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4" name="Footer Placeholder 3">
            <a:extLst>
              <a:ext uri="{FF2B5EF4-FFF2-40B4-BE49-F238E27FC236}">
                <a16:creationId xmlns:a16="http://schemas.microsoft.com/office/drawing/2014/main" id="{BEDCD1D6-46EA-67F8-2B92-DA44F301F2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1520E2A-55BB-3A0E-BAD4-53F67AF57BE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8839614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08892E-E4F7-7978-93EB-639C06F839B6}"/>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3" name="Footer Placeholder 2">
            <a:extLst>
              <a:ext uri="{FF2B5EF4-FFF2-40B4-BE49-F238E27FC236}">
                <a16:creationId xmlns:a16="http://schemas.microsoft.com/office/drawing/2014/main" id="{08E93148-8FEE-3D02-AAE3-21164E3BB9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34710D-C827-2DAD-6200-CF2A75740ED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6656694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C057-0DC8-2167-9006-982E1DD970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DDA182-EC3D-9409-EAE1-9E50C68642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E32050-0562-9D1A-E924-571F790F8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F5153A-F7F3-889E-5F52-9834E475C43F}"/>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6" name="Footer Placeholder 5">
            <a:extLst>
              <a:ext uri="{FF2B5EF4-FFF2-40B4-BE49-F238E27FC236}">
                <a16:creationId xmlns:a16="http://schemas.microsoft.com/office/drawing/2014/main" id="{AE6BF969-871A-7ADB-C6F7-A5ADDD57BB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6A2B9E-04D2-0C80-C26D-48A96A551C2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98834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1FB1-C783-88E4-C261-E3F1540D3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9F98C4C-1AE0-8A76-14C4-F114A8A29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C0F95E-F519-696A-B09F-F1FDEDE07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286CE0-8C7C-34F6-F64B-D483A0D50F6B}"/>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6" name="Footer Placeholder 5">
            <a:extLst>
              <a:ext uri="{FF2B5EF4-FFF2-40B4-BE49-F238E27FC236}">
                <a16:creationId xmlns:a16="http://schemas.microsoft.com/office/drawing/2014/main" id="{C064E1D9-D2B7-6CB0-2124-3440C04A80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F59603-8E56-A1EC-27AD-B988CA751E9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1141389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A09C-C330-9ECF-0610-082B84FF1D1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7BD4CA-0FDE-6990-AD80-0E40D70816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6BD9A7-306D-A9C9-2209-6B66CA511FA9}"/>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5" name="Footer Placeholder 4">
            <a:extLst>
              <a:ext uri="{FF2B5EF4-FFF2-40B4-BE49-F238E27FC236}">
                <a16:creationId xmlns:a16="http://schemas.microsoft.com/office/drawing/2014/main" id="{AF0665F9-8CD8-573A-8285-F83916BC8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6F109B-D1C4-7BDA-C3A0-D49F6C600572}"/>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827691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AD90E-FC6E-2E30-53F8-66308A51AD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BC34D0-3914-5E04-D853-36B95154DD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8AD0E2-35F1-FE39-3A4E-6BA01111008C}"/>
              </a:ext>
            </a:extLst>
          </p:cNvPr>
          <p:cNvSpPr>
            <a:spLocks noGrp="1"/>
          </p:cNvSpPr>
          <p:nvPr>
            <p:ph type="dt" sz="half" idx="10"/>
          </p:nvPr>
        </p:nvSpPr>
        <p:spPr/>
        <p:txBody>
          <a:bodyPr/>
          <a:lstStyle/>
          <a:p>
            <a:fld id="{0B5A30FD-7C72-4B2A-964A-F9196605CBD6}" type="datetimeFigureOut">
              <a:rPr lang="en-US" smtClean="0"/>
              <a:t>10/7/2022</a:t>
            </a:fld>
            <a:endParaRPr lang="en-US"/>
          </a:p>
        </p:txBody>
      </p:sp>
      <p:sp>
        <p:nvSpPr>
          <p:cNvPr id="5" name="Footer Placeholder 4">
            <a:extLst>
              <a:ext uri="{FF2B5EF4-FFF2-40B4-BE49-F238E27FC236}">
                <a16:creationId xmlns:a16="http://schemas.microsoft.com/office/drawing/2014/main" id="{C3B6098F-406E-5191-2DE6-18DBA78007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491E8F-A604-ECAB-492E-10E2A2F588BD}"/>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788251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10/7/2022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CF333-6B6D-4DDD-B00B-733DDED5D610}" type="datetimeFigureOut">
              <a:rPr lang="en-US" smtClean="0"/>
              <a:pPr/>
              <a:t>10/7/2022</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5B66A-700C-4549-935A-8DEA8919E51E}" type="slidenum">
              <a:rPr lang="en-US" smtClean="0"/>
              <a:pPr/>
              <a:t>‹#›</a:t>
            </a:fld>
            <a:endParaRPr lang="en-US"/>
          </a:p>
        </p:txBody>
      </p:sp>
    </p:spTree>
    <p:extLst>
      <p:ext uri="{BB962C8B-B14F-4D97-AF65-F5344CB8AC3E}">
        <p14:creationId xmlns:p14="http://schemas.microsoft.com/office/powerpoint/2010/main" val="3604589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5AAC5-C40A-EA56-E41A-5BBC3DDE2A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654915E-C2E9-A292-6C91-DD5D67E319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94212F-5259-4165-5C85-81C5DBF91A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A30FD-7C72-4B2A-964A-F9196605CBD6}" type="datetimeFigureOut">
              <a:rPr lang="en-US" smtClean="0"/>
              <a:t>10/7/2022</a:t>
            </a:fld>
            <a:endParaRPr lang="en-US"/>
          </a:p>
        </p:txBody>
      </p:sp>
      <p:sp>
        <p:nvSpPr>
          <p:cNvPr id="5" name="Footer Placeholder 4">
            <a:extLst>
              <a:ext uri="{FF2B5EF4-FFF2-40B4-BE49-F238E27FC236}">
                <a16:creationId xmlns:a16="http://schemas.microsoft.com/office/drawing/2014/main" id="{29B5DBA1-AB5F-FBB4-1E28-9C732D1A7C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A1D903E-47E4-A83D-6CA8-56D791EED7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1E89B-2868-4DD8-BFFF-5224C57D665E}" type="slidenum">
              <a:rPr lang="en-US" smtClean="0"/>
              <a:t>‹#›</a:t>
            </a:fld>
            <a:endParaRPr lang="en-US"/>
          </a:p>
        </p:txBody>
      </p:sp>
    </p:spTree>
    <p:extLst>
      <p:ext uri="{BB962C8B-B14F-4D97-AF65-F5344CB8AC3E}">
        <p14:creationId xmlns:p14="http://schemas.microsoft.com/office/powerpoint/2010/main" val="41593979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Financial Management</a:t>
            </a:r>
            <a:br>
              <a:rPr lang="en-US" sz="5400" dirty="0">
                <a:solidFill>
                  <a:schemeClr val="bg1"/>
                </a:solidFill>
                <a:latin typeface="+mn-lt"/>
              </a:rPr>
            </a:br>
            <a:br>
              <a:rPr lang="ar-EG" sz="5400" dirty="0">
                <a:solidFill>
                  <a:schemeClr val="bg1"/>
                </a:solidFill>
                <a:latin typeface="+mn-lt"/>
              </a:rPr>
            </a:br>
            <a:r>
              <a:rPr lang="en-US" sz="3200" dirty="0">
                <a:solidFill>
                  <a:schemeClr val="bg1"/>
                </a:solidFill>
                <a:latin typeface="+mn-lt"/>
              </a:rPr>
              <a:t>Dr. Walaa Mohamed</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b="1" dirty="0">
                <a:solidFill>
                  <a:schemeClr val="bg1">
                    <a:lumMod val="95000"/>
                  </a:schemeClr>
                </a:solidFill>
              </a:rPr>
              <a:t>Introduction to project finance</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72D7D20-81F5-40C0-AF2D-96D3364D9D7D}"/>
              </a:ext>
            </a:extLst>
          </p:cNvPr>
          <p:cNvSpPr>
            <a:spLocks noGrp="1"/>
          </p:cNvSpPr>
          <p:nvPr>
            <p:ph type="title"/>
          </p:nvPr>
        </p:nvSpPr>
        <p:spPr>
          <a:xfrm>
            <a:off x="1092063" y="621337"/>
            <a:ext cx="9392421" cy="1330841"/>
          </a:xfrm>
        </p:spPr>
        <p:txBody>
          <a:bodyPr>
            <a:normAutofit/>
          </a:bodyPr>
          <a:lstStyle/>
          <a:p>
            <a:r>
              <a:rPr lang="en-US" dirty="0"/>
              <a:t>Introduction</a:t>
            </a:r>
            <a:endParaRPr lang="en-US"/>
          </a:p>
        </p:txBody>
      </p:sp>
      <p:sp>
        <p:nvSpPr>
          <p:cNvPr id="3" name="Content Placeholder 2">
            <a:extLst>
              <a:ext uri="{FF2B5EF4-FFF2-40B4-BE49-F238E27FC236}">
                <a16:creationId xmlns:a16="http://schemas.microsoft.com/office/drawing/2014/main" id="{752DA175-65DC-40AA-B188-9242632221A4}"/>
              </a:ext>
            </a:extLst>
          </p:cNvPr>
          <p:cNvSpPr>
            <a:spLocks noGrp="1"/>
          </p:cNvSpPr>
          <p:nvPr>
            <p:ph idx="1"/>
          </p:nvPr>
        </p:nvSpPr>
        <p:spPr>
          <a:xfrm>
            <a:off x="264519" y="2198363"/>
            <a:ext cx="8025041" cy="4413452"/>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Money makes the world go round! Project management is certainly not an exception. Projects are initiated because an individual or an organization wants a certain type of work done. In turn, they’re willing to pay people to perform the work. Simple, right? At it’s core, that is the essence of finance in project management – one party wants the work done and pays for it; other parties want to do the work and get paid for it. While this is project finance in a nutshell, there are many fine details to be aware of.</a:t>
            </a:r>
          </a:p>
        </p:txBody>
      </p:sp>
      <p:pic>
        <p:nvPicPr>
          <p:cNvPr id="4" name="Picture 3">
            <a:extLst>
              <a:ext uri="{FF2B5EF4-FFF2-40B4-BE49-F238E27FC236}">
                <a16:creationId xmlns:a16="http://schemas.microsoft.com/office/drawing/2014/main" id="{2EA9E98C-0654-4C3B-BDA9-E585F05F7980}"/>
              </a:ext>
            </a:extLst>
          </p:cNvPr>
          <p:cNvPicPr>
            <a:picLocks noChangeAspect="1"/>
          </p:cNvPicPr>
          <p:nvPr/>
        </p:nvPicPr>
        <p:blipFill>
          <a:blip r:embed="rId2"/>
          <a:stretch>
            <a:fillRect/>
          </a:stretch>
        </p:blipFill>
        <p:spPr>
          <a:xfrm>
            <a:off x="11029690" y="104931"/>
            <a:ext cx="1162310" cy="802882"/>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6FB43938-E303-4334-B16A-9D49DCA374B7}"/>
              </a:ext>
            </a:extLst>
          </p:cNvPr>
          <p:cNvPicPr>
            <a:picLocks noChangeAspect="1"/>
          </p:cNvPicPr>
          <p:nvPr/>
        </p:nvPicPr>
        <p:blipFill>
          <a:blip r:embed="rId3"/>
          <a:stretch>
            <a:fillRect/>
          </a:stretch>
        </p:blipFill>
        <p:spPr>
          <a:xfrm>
            <a:off x="8834513" y="1229192"/>
            <a:ext cx="3357485" cy="4858823"/>
          </a:xfrm>
          <a:prstGeom prst="rect">
            <a:avLst/>
          </a:prstGeom>
        </p:spPr>
      </p:pic>
    </p:spTree>
    <p:extLst>
      <p:ext uri="{BB962C8B-B14F-4D97-AF65-F5344CB8AC3E}">
        <p14:creationId xmlns:p14="http://schemas.microsoft.com/office/powerpoint/2010/main" val="3616426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421674-CDD2-4D04-8625-7650BA4240EF}"/>
              </a:ext>
            </a:extLst>
          </p:cNvPr>
          <p:cNvSpPr>
            <a:spLocks noGrp="1"/>
          </p:cNvSpPr>
          <p:nvPr>
            <p:ph type="title"/>
          </p:nvPr>
        </p:nvSpPr>
        <p:spPr>
          <a:xfrm>
            <a:off x="838200" y="308611"/>
            <a:ext cx="10515600" cy="493247"/>
          </a:xfrm>
        </p:spPr>
        <p:txBody>
          <a:bodyPr>
            <a:normAutofit/>
          </a:bodyPr>
          <a:lstStyle/>
          <a:p>
            <a:pPr algn="ctr"/>
            <a:r>
              <a:rPr lang="en-US" sz="2800" dirty="0">
                <a:latin typeface="Times" panose="02020603050405020304" pitchFamily="18" charset="0"/>
                <a:cs typeface="Times" panose="02020603050405020304" pitchFamily="18" charset="0"/>
              </a:rPr>
              <a:t>Project Financial Management</a:t>
            </a:r>
          </a:p>
        </p:txBody>
      </p:sp>
      <p:sp>
        <p:nvSpPr>
          <p:cNvPr id="3" name="عنصر نائب للمحتوى 2">
            <a:extLst>
              <a:ext uri="{FF2B5EF4-FFF2-40B4-BE49-F238E27FC236}">
                <a16:creationId xmlns:a16="http://schemas.microsoft.com/office/drawing/2014/main" id="{EE77BA6A-DF7E-4BF5-9897-7D45ACB06BFD}"/>
              </a:ext>
            </a:extLst>
          </p:cNvPr>
          <p:cNvSpPr>
            <a:spLocks noGrp="1"/>
          </p:cNvSpPr>
          <p:nvPr>
            <p:ph idx="1"/>
          </p:nvPr>
        </p:nvSpPr>
        <p:spPr>
          <a:xfrm>
            <a:off x="285750" y="1223889"/>
            <a:ext cx="11713992" cy="4953074"/>
          </a:xfrm>
        </p:spPr>
        <p:txBody>
          <a:bodyPr>
            <a:normAutofit fontScale="85000" lnSpcReduction="10000"/>
          </a:bodyPr>
          <a:lstStyle/>
          <a:p>
            <a:pPr marL="0" indent="0" algn="just">
              <a:lnSpc>
                <a:spcPct val="150000"/>
              </a:lnSpc>
              <a:buNone/>
            </a:pPr>
            <a:r>
              <a:rPr lang="en-US" dirty="0">
                <a:latin typeface="Times" panose="02020603050405020304" pitchFamily="18" charset="0"/>
                <a:cs typeface="Times" panose="02020603050405020304" pitchFamily="18" charset="0"/>
              </a:rPr>
              <a:t>Project Financial Management determines how the project will be financed, including the processes to acquire and manage the financial resources for the project. It is more concerned with revenue sources and monitoring net cash-flows for the construction project than with managing day-to-day costs. (PMBOK® Guide, Construction Extension 2016 Edition)</a:t>
            </a:r>
          </a:p>
          <a:p>
            <a:pPr marL="0" indent="0" algn="just">
              <a:lnSpc>
                <a:spcPct val="150000"/>
              </a:lnSpc>
              <a:buNone/>
            </a:pPr>
            <a:endParaRPr lang="en-US" dirty="0">
              <a:latin typeface="Times" panose="02020603050405020304" pitchFamily="18" charset="0"/>
              <a:cs typeface="Times" panose="02020603050405020304" pitchFamily="18" charset="0"/>
            </a:endParaRPr>
          </a:p>
          <a:p>
            <a:pPr marL="0" indent="0" algn="just">
              <a:lnSpc>
                <a:spcPct val="150000"/>
              </a:lnSpc>
              <a:buNone/>
            </a:pPr>
            <a:r>
              <a:rPr lang="en-US" dirty="0">
                <a:latin typeface="Times" panose="02020603050405020304" pitchFamily="18" charset="0"/>
                <a:cs typeface="Times" panose="02020603050405020304" pitchFamily="18" charset="0"/>
              </a:rPr>
              <a:t>Therefore, to continuously monitor the project finances and to ensure the company's financial capacity to complete the project are the most critical finance manager jobs. This also includes the assessment and monitoring of financial risks and the implementation of suitable financial risk management strategies.</a:t>
            </a:r>
          </a:p>
        </p:txBody>
      </p:sp>
      <p:pic>
        <p:nvPicPr>
          <p:cNvPr id="4" name="عنصر نائب للمحتوى 6">
            <a:extLst>
              <a:ext uri="{FF2B5EF4-FFF2-40B4-BE49-F238E27FC236}">
                <a16:creationId xmlns:a16="http://schemas.microsoft.com/office/drawing/2014/main" id="{A884B1A2-7E6B-4A4E-8EF9-07CF8C4BB60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1018" y="0"/>
            <a:ext cx="1620982" cy="1026942"/>
          </a:xfrm>
          <a:prstGeom prst="rect">
            <a:avLst/>
          </a:prstGeom>
        </p:spPr>
      </p:pic>
    </p:spTree>
    <p:extLst>
      <p:ext uri="{BB962C8B-B14F-4D97-AF65-F5344CB8AC3E}">
        <p14:creationId xmlns:p14="http://schemas.microsoft.com/office/powerpoint/2010/main" val="368317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039090"/>
          </a:xfrm>
        </p:spPr>
        <p:txBody>
          <a:bodyPr>
            <a:normAutofit/>
          </a:bodyPr>
          <a:lstStyle/>
          <a:p>
            <a:pPr algn="ctr"/>
            <a:r>
              <a:rPr lang="en-US" sz="4000" dirty="0">
                <a:latin typeface="Times" panose="02020603050405020304" pitchFamily="18" charset="0"/>
                <a:cs typeface="Times" panose="02020603050405020304" pitchFamily="18" charset="0"/>
              </a:rPr>
              <a:t>Learning Objectives</a:t>
            </a:r>
          </a:p>
        </p:txBody>
      </p:sp>
      <p:sp>
        <p:nvSpPr>
          <p:cNvPr id="3" name="Content Placeholder 2"/>
          <p:cNvSpPr>
            <a:spLocks noGrp="1"/>
          </p:cNvSpPr>
          <p:nvPr>
            <p:ph idx="1"/>
          </p:nvPr>
        </p:nvSpPr>
        <p:spPr>
          <a:xfrm>
            <a:off x="-566056" y="1052946"/>
            <a:ext cx="10885714" cy="5805054"/>
          </a:xfrm>
        </p:spPr>
        <p:txBody>
          <a:bodyPr>
            <a:normAutofit/>
          </a:bodyPr>
          <a:lstStyle/>
          <a:p>
            <a:pPr>
              <a:buNone/>
            </a:pPr>
            <a:br>
              <a:rPr lang="en-US" dirty="0"/>
            </a:br>
            <a:r>
              <a:rPr lang="en-US" dirty="0"/>
              <a:t> </a:t>
            </a:r>
            <a:br>
              <a:rPr lang="en-US" dirty="0"/>
            </a:br>
            <a:endParaRPr lang="en-US"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675249"/>
          </a:xfrm>
          <a:prstGeom prst="rect">
            <a:avLst/>
          </a:prstGeom>
        </p:spPr>
      </p:pic>
      <p:sp>
        <p:nvSpPr>
          <p:cNvPr id="7" name="Content Placeholder 6">
            <a:extLst>
              <a:ext uri="{FF2B5EF4-FFF2-40B4-BE49-F238E27FC236}">
                <a16:creationId xmlns:a16="http://schemas.microsoft.com/office/drawing/2014/main" id="{1A4E4FA5-92BA-4279-8E45-9D25CAA41255}"/>
              </a:ext>
            </a:extLst>
          </p:cNvPr>
          <p:cNvSpPr>
            <a:spLocks noGrp="1"/>
          </p:cNvSpPr>
          <p:nvPr>
            <p:ph idx="1"/>
          </p:nvPr>
        </p:nvSpPr>
        <p:spPr>
          <a:xfrm>
            <a:off x="362857" y="1097147"/>
            <a:ext cx="11829143" cy="5637480"/>
          </a:xfrm>
        </p:spPr>
        <p:txBody>
          <a:bodyPr/>
          <a:lstStyle/>
          <a:p>
            <a:pPr>
              <a:lnSpc>
                <a:spcPct val="110000"/>
              </a:lnSpc>
              <a:buFont typeface="Wingdings" pitchFamily="2" charset="2"/>
              <a:buChar char="Ø"/>
            </a:pPr>
            <a:r>
              <a:rPr lang="en-US" sz="2800" dirty="0">
                <a:latin typeface="Times New Roman" pitchFamily="18" charset="0"/>
                <a:cs typeface="Times New Roman" pitchFamily="18" charset="0"/>
              </a:rPr>
              <a:t>Defining project and its attributes.</a:t>
            </a:r>
          </a:p>
          <a:p>
            <a:pPr>
              <a:lnSpc>
                <a:spcPct val="110000"/>
              </a:lnSpc>
              <a:buFont typeface="Wingdings" pitchFamily="2" charset="2"/>
              <a:buChar char="Ø"/>
            </a:pPr>
            <a:r>
              <a:rPr lang="en-US" sz="2800" dirty="0">
                <a:latin typeface="Times New Roman" pitchFamily="18" charset="0"/>
                <a:cs typeface="Times New Roman" pitchFamily="18" charset="0"/>
              </a:rPr>
              <a:t>Difference between Routine work (regular operations)  and Project.</a:t>
            </a:r>
          </a:p>
          <a:p>
            <a:pPr>
              <a:lnSpc>
                <a:spcPct val="110000"/>
              </a:lnSpc>
              <a:buFont typeface="Wingdings" pitchFamily="2" charset="2"/>
              <a:buChar char="Ø"/>
            </a:pPr>
            <a:r>
              <a:rPr lang="en-US" sz="2800" dirty="0">
                <a:latin typeface="Times New Roman" pitchFamily="18" charset="0"/>
                <a:cs typeface="Times New Roman" pitchFamily="18" charset="0"/>
              </a:rPr>
              <a:t>Defining of project management.</a:t>
            </a:r>
          </a:p>
          <a:p>
            <a:pPr>
              <a:lnSpc>
                <a:spcPct val="110000"/>
              </a:lnSpc>
              <a:buFont typeface="Wingdings" pitchFamily="2" charset="2"/>
              <a:buChar char="Ø"/>
            </a:pPr>
            <a:r>
              <a:rPr lang="en-US" dirty="0">
                <a:solidFill>
                  <a:schemeClr val="bg2">
                    <a:lumMod val="10000"/>
                  </a:schemeClr>
                </a:solidFill>
                <a:latin typeface="Times New Roman" panose="02020603050405020304" pitchFamily="18" charset="0"/>
                <a:cs typeface="Times New Roman" panose="02020603050405020304" pitchFamily="18" charset="0"/>
              </a:rPr>
              <a:t>Project Life Cycle.</a:t>
            </a:r>
            <a:endParaRPr lang="en-US" sz="2800" dirty="0">
              <a:solidFill>
                <a:schemeClr val="bg2">
                  <a:lumMod val="10000"/>
                </a:schemeClr>
              </a:solidFill>
              <a:latin typeface="Times New Roman" panose="02020603050405020304" pitchFamily="18" charset="0"/>
              <a:cs typeface="Times New Roman" pitchFamily="18" charset="0"/>
            </a:endParaRP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Definitions of Project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Principles of Project finance. </a:t>
            </a:r>
          </a:p>
          <a:p>
            <a:pPr>
              <a:lnSpc>
                <a:spcPct val="110000"/>
              </a:lnSpc>
              <a:buFont typeface="Wingdings" pitchFamily="2" charset="2"/>
              <a:buChar char="Ø"/>
            </a:pPr>
            <a:r>
              <a:rPr lang="en-US" sz="2800" dirty="0">
                <a:latin typeface="Times New Roman" panose="02020603050405020304" pitchFamily="18" charset="0"/>
                <a:cs typeface="Times New Roman" panose="02020603050405020304" pitchFamily="18" charset="0"/>
              </a:rPr>
              <a:t>Difference between project finance and corporate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Elements of a Project-Finance Structure.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 Why do investors use project finance?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4835"/>
          </a:xfrm>
        </p:spPr>
        <p:txBody>
          <a:bodyPr>
            <a:normAutofit/>
          </a:bodyPr>
          <a:lstStyle/>
          <a:p>
            <a:pPr algn="ctr"/>
            <a:r>
              <a:rPr lang="en-US" sz="4000" dirty="0">
                <a:latin typeface="Times" panose="02020603050405020304" pitchFamily="18" charset="0"/>
                <a:cs typeface="Times" panose="02020603050405020304" pitchFamily="18" charset="0"/>
              </a:rPr>
              <a:t>What is a project?</a:t>
            </a:r>
          </a:p>
        </p:txBody>
      </p:sp>
      <p:sp>
        <p:nvSpPr>
          <p:cNvPr id="3" name="Content Placeholder 2"/>
          <p:cNvSpPr>
            <a:spLocks noGrp="1"/>
          </p:cNvSpPr>
          <p:nvPr>
            <p:ph idx="1"/>
          </p:nvPr>
        </p:nvSpPr>
        <p:spPr>
          <a:xfrm>
            <a:off x="0" y="1620982"/>
            <a:ext cx="12192000" cy="5237018"/>
          </a:xfrm>
        </p:spPr>
        <p:txBody>
          <a:bodyPr>
            <a:normAutofit fontScale="25000" lnSpcReduction="20000"/>
          </a:bodyPr>
          <a:lstStyle/>
          <a:p>
            <a:pPr algn="just">
              <a:lnSpc>
                <a:spcPct val="120000"/>
              </a:lnSpc>
            </a:pPr>
            <a:r>
              <a:rPr lang="en-US" sz="9600" dirty="0">
                <a:latin typeface="Times New Roman" pitchFamily="18" charset="0"/>
                <a:cs typeface="Times New Roman" pitchFamily="18" charset="0"/>
              </a:rPr>
              <a:t>A project is a group of unique, interrelated activities that are planned and executed in certain sequence to create a unique product or service, within a specific time frame, budget and the client’s specifications.</a:t>
            </a:r>
          </a:p>
          <a:p>
            <a:pPr algn="just">
              <a:lnSpc>
                <a:spcPct val="120000"/>
              </a:lnSpc>
            </a:pPr>
            <a:r>
              <a:rPr lang="en-US" sz="9600" dirty="0">
                <a:latin typeface="Times New Roman" pitchFamily="18" charset="0"/>
                <a:cs typeface="Times New Roman" pitchFamily="18" charset="0"/>
              </a:rPr>
              <a:t>A project is</a:t>
            </a:r>
            <a:r>
              <a:rPr lang="en-US" altLang="ja-JP" sz="9600" dirty="0">
                <a:latin typeface="Times New Roman" pitchFamily="18" charset="0"/>
                <a:cs typeface="Times New Roman" pitchFamily="18" charset="0"/>
              </a:rPr>
              <a:t> a temporary endeavor undertaken to create a unique product, service or result.</a:t>
            </a:r>
          </a:p>
          <a:p>
            <a:pPr algn="just">
              <a:lnSpc>
                <a:spcPct val="120000"/>
              </a:lnSpc>
              <a:buNone/>
            </a:pPr>
            <a:endParaRPr lang="en-US" altLang="ja-JP" sz="9600" dirty="0">
              <a:latin typeface="Times New Roman" pitchFamily="18" charset="0"/>
              <a:cs typeface="Times New Roman" pitchFamily="18" charset="0"/>
            </a:endParaRPr>
          </a:p>
          <a:p>
            <a:pPr marL="55563" marR="13335" indent="0">
              <a:lnSpc>
                <a:spcPct val="120000"/>
              </a:lnSpc>
            </a:pPr>
            <a:r>
              <a:rPr lang="en-US" sz="9600" b="1" spc="-25" dirty="0">
                <a:latin typeface="Times New Roman" pitchFamily="18" charset="0"/>
                <a:cs typeface="Times New Roman" pitchFamily="18" charset="0"/>
              </a:rPr>
              <a:t>Temporary </a:t>
            </a:r>
            <a:r>
              <a:rPr lang="en-US" sz="9600" b="1" spc="-5" dirty="0">
                <a:latin typeface="Times New Roman" pitchFamily="18" charset="0"/>
                <a:cs typeface="Times New Roman" pitchFamily="18" charset="0"/>
              </a:rPr>
              <a:t>means: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Project </a:t>
            </a:r>
            <a:r>
              <a:rPr lang="en-US" sz="9600" dirty="0">
                <a:latin typeface="Times New Roman" pitchFamily="18" charset="0"/>
                <a:cs typeface="Times New Roman" pitchFamily="18" charset="0"/>
              </a:rPr>
              <a:t>is a one-off</a:t>
            </a:r>
            <a:r>
              <a:rPr lang="en-US" sz="9600" spc="-10" dirty="0">
                <a:latin typeface="Times New Roman" pitchFamily="18" charset="0"/>
                <a:cs typeface="Times New Roman" pitchFamily="18" charset="0"/>
              </a:rPr>
              <a:t> </a:t>
            </a:r>
            <a:r>
              <a:rPr lang="en-US" sz="9600" spc="-15" dirty="0">
                <a:latin typeface="Times New Roman" pitchFamily="18" charset="0"/>
                <a:cs typeface="Times New Roman" pitchFamily="18" charset="0"/>
              </a:rPr>
              <a:t>event </a:t>
            </a:r>
            <a:r>
              <a:rPr lang="en-US" sz="9600" dirty="0">
                <a:latin typeface="Times New Roman" pitchFamily="18" charset="0"/>
                <a:cs typeface="Times New Roman" pitchFamily="18" charset="0"/>
              </a:rPr>
              <a:t>and </a:t>
            </a:r>
            <a:r>
              <a:rPr lang="en-US" sz="9600" spc="-5" dirty="0">
                <a:latin typeface="Times New Roman" pitchFamily="18" charset="0"/>
                <a:cs typeface="Times New Roman" pitchFamily="18" charset="0"/>
              </a:rPr>
              <a:t>not </a:t>
            </a:r>
            <a:r>
              <a:rPr lang="en-US" sz="9600" dirty="0">
                <a:latin typeface="Times New Roman" pitchFamily="18" charset="0"/>
                <a:cs typeface="Times New Roman" pitchFamily="18" charset="0"/>
              </a:rPr>
              <a:t>an </a:t>
            </a:r>
            <a:r>
              <a:rPr lang="en-US" sz="9600" spc="-5" dirty="0">
                <a:latin typeface="Times New Roman" pitchFamily="18" charset="0"/>
                <a:cs typeface="Times New Roman" pitchFamily="18" charset="0"/>
              </a:rPr>
              <a:t>ongoing </a:t>
            </a:r>
            <a:r>
              <a:rPr lang="en-US" sz="9600" spc="-10" dirty="0">
                <a:latin typeface="Times New Roman" pitchFamily="18" charset="0"/>
                <a:cs typeface="Times New Roman" pitchFamily="18" charset="0"/>
              </a:rPr>
              <a:t>operation  </a:t>
            </a:r>
            <a:r>
              <a:rPr lang="en-US" sz="9600" dirty="0">
                <a:latin typeface="Times New Roman" pitchFamily="18" charset="0"/>
                <a:cs typeface="Times New Roman" pitchFamily="18" charset="0"/>
              </a:rPr>
              <a:t>It </a:t>
            </a:r>
            <a:r>
              <a:rPr lang="en-US" sz="9600" spc="-5" dirty="0">
                <a:latin typeface="Times New Roman" pitchFamily="18" charset="0"/>
                <a:cs typeface="Times New Roman" pitchFamily="18" charset="0"/>
              </a:rPr>
              <a:t>has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definite </a:t>
            </a:r>
            <a:r>
              <a:rPr lang="en-US" sz="9600" dirty="0">
                <a:latin typeface="Times New Roman" pitchFamily="18" charset="0"/>
                <a:cs typeface="Times New Roman" pitchFamily="18" charset="0"/>
              </a:rPr>
              <a:t>beginning and a </a:t>
            </a:r>
            <a:r>
              <a:rPr lang="en-US" sz="9600" spc="-10" dirty="0">
                <a:latin typeface="Times New Roman" pitchFamily="18" charset="0"/>
                <a:cs typeface="Times New Roman" pitchFamily="18" charset="0"/>
              </a:rPr>
              <a:t>definite</a:t>
            </a:r>
            <a:r>
              <a:rPr lang="en-US" sz="9600" spc="-50" dirty="0">
                <a:latin typeface="Times New Roman" pitchFamily="18" charset="0"/>
                <a:cs typeface="Times New Roman" pitchFamily="18" charset="0"/>
              </a:rPr>
              <a:t> </a:t>
            </a:r>
            <a:r>
              <a:rPr lang="en-US" sz="9600" dirty="0">
                <a:latin typeface="Times New Roman" pitchFamily="18" charset="0"/>
                <a:cs typeface="Times New Roman" pitchFamily="18" charset="0"/>
              </a:rPr>
              <a:t>end.</a:t>
            </a:r>
          </a:p>
          <a:p>
            <a:pPr>
              <a:lnSpc>
                <a:spcPct val="120000"/>
              </a:lnSpc>
              <a:spcBef>
                <a:spcPts val="25"/>
              </a:spcBef>
              <a:buNone/>
            </a:pPr>
            <a:endParaRPr lang="en-US" sz="9600" dirty="0">
              <a:latin typeface="Times New Roman" pitchFamily="18" charset="0"/>
              <a:cs typeface="Times New Roman" pitchFamily="18" charset="0"/>
            </a:endParaRPr>
          </a:p>
          <a:p>
            <a:pPr marL="12700">
              <a:lnSpc>
                <a:spcPct val="120000"/>
              </a:lnSpc>
              <a:spcBef>
                <a:spcPts val="5"/>
              </a:spcBef>
            </a:pPr>
            <a:r>
              <a:rPr lang="en-US" sz="9600" b="1" spc="-5" dirty="0">
                <a:latin typeface="Times New Roman" pitchFamily="18" charset="0"/>
                <a:cs typeface="Times New Roman" pitchFamily="18" charset="0"/>
              </a:rPr>
              <a:t>The </a:t>
            </a:r>
            <a:r>
              <a:rPr lang="en-US" sz="9600" b="1" dirty="0">
                <a:latin typeface="Times New Roman" pitchFamily="18" charset="0"/>
                <a:cs typeface="Times New Roman" pitchFamily="18" charset="0"/>
              </a:rPr>
              <a:t>end is </a:t>
            </a:r>
            <a:r>
              <a:rPr lang="en-US" sz="9600" b="1" spc="-5" dirty="0">
                <a:latin typeface="Times New Roman" pitchFamily="18" charset="0"/>
                <a:cs typeface="Times New Roman" pitchFamily="18" charset="0"/>
              </a:rPr>
              <a:t>reached</a:t>
            </a:r>
            <a:r>
              <a:rPr lang="en-US" sz="9600" b="1" spc="-30" dirty="0">
                <a:latin typeface="Times New Roman" pitchFamily="18" charset="0"/>
                <a:cs typeface="Times New Roman" pitchFamily="18" charset="0"/>
              </a:rPr>
              <a:t> </a:t>
            </a:r>
            <a:r>
              <a:rPr lang="en-US" sz="9600" b="1" dirty="0">
                <a:latin typeface="Times New Roman" pitchFamily="18" charset="0"/>
                <a:cs typeface="Times New Roman" pitchFamily="18" charset="0"/>
              </a:rPr>
              <a:t>when:</a:t>
            </a: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a:t>
            </a:r>
            <a:r>
              <a:rPr lang="en-US" sz="9600" spc="-15" dirty="0">
                <a:latin typeface="Times New Roman" pitchFamily="18" charset="0"/>
                <a:cs typeface="Times New Roman" pitchFamily="18" charset="0"/>
              </a:rPr>
              <a:t>project’s </a:t>
            </a:r>
            <a:r>
              <a:rPr lang="en-US" sz="9600" spc="-5" dirty="0">
                <a:latin typeface="Times New Roman" pitchFamily="18" charset="0"/>
                <a:cs typeface="Times New Roman" pitchFamily="18" charset="0"/>
              </a:rPr>
              <a:t>objectives </a:t>
            </a:r>
            <a:r>
              <a:rPr lang="en-US" sz="9600" spc="-20" dirty="0">
                <a:latin typeface="Times New Roman" pitchFamily="18" charset="0"/>
                <a:cs typeface="Times New Roman" pitchFamily="18" charset="0"/>
              </a:rPr>
              <a:t>have </a:t>
            </a:r>
            <a:r>
              <a:rPr lang="en-US" sz="9600" spc="-5" dirty="0">
                <a:latin typeface="Times New Roman" pitchFamily="18" charset="0"/>
                <a:cs typeface="Times New Roman" pitchFamily="18" charset="0"/>
              </a:rPr>
              <a:t>been</a:t>
            </a:r>
            <a:r>
              <a:rPr lang="en-US" sz="9600" spc="10" dirty="0">
                <a:latin typeface="Times New Roman" pitchFamily="18" charset="0"/>
                <a:cs typeface="Times New Roman" pitchFamily="18" charset="0"/>
              </a:rPr>
              <a:t> </a:t>
            </a:r>
            <a:r>
              <a:rPr lang="en-US" sz="9600" spc="-5" dirty="0">
                <a:latin typeface="Times New Roman" pitchFamily="18" charset="0"/>
                <a:cs typeface="Times New Roman" pitchFamily="18" charset="0"/>
              </a:rPr>
              <a:t>achieved.</a:t>
            </a:r>
            <a:endParaRPr lang="en-US" sz="9600" dirty="0">
              <a:latin typeface="Times New Roman" pitchFamily="18" charset="0"/>
              <a:cs typeface="Times New Roman" pitchFamily="18" charset="0"/>
            </a:endParaRPr>
          </a:p>
          <a:p>
            <a:pPr marL="355600" marR="290195" indent="-342900">
              <a:lnSpc>
                <a:spcPct val="120000"/>
              </a:lnSpc>
              <a:spcBef>
                <a:spcPts val="480"/>
              </a:spcBef>
              <a:buFont typeface="Arial"/>
              <a:buChar char="•"/>
              <a:tabLst>
                <a:tab pos="354965" algn="l"/>
                <a:tab pos="355600" algn="l"/>
              </a:tabLst>
            </a:pPr>
            <a:r>
              <a:rPr lang="en-US" sz="9600" dirty="0">
                <a:latin typeface="Times New Roman" pitchFamily="18" charset="0"/>
                <a:cs typeface="Times New Roman" pitchFamily="18" charset="0"/>
              </a:rPr>
              <a:t>When it </a:t>
            </a:r>
            <a:r>
              <a:rPr lang="en-US" sz="9600" spc="-5" dirty="0">
                <a:latin typeface="Times New Roman" pitchFamily="18" charset="0"/>
                <a:cs typeface="Times New Roman" pitchFamily="18" charset="0"/>
              </a:rPr>
              <a:t>becomes </a:t>
            </a:r>
            <a:r>
              <a:rPr lang="en-US" sz="9600" dirty="0">
                <a:latin typeface="Times New Roman" pitchFamily="18" charset="0"/>
                <a:cs typeface="Times New Roman" pitchFamily="18" charset="0"/>
              </a:rPr>
              <a:t>clear </a:t>
            </a:r>
            <a:r>
              <a:rPr lang="en-US" sz="9600" spc="-5" dirty="0">
                <a:latin typeface="Times New Roman" pitchFamily="18" charset="0"/>
                <a:cs typeface="Times New Roman" pitchFamily="18" charset="0"/>
              </a:rPr>
              <a:t>that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objectives </a:t>
            </a:r>
            <a:r>
              <a:rPr lang="en-US" sz="9600" spc="-5" dirty="0">
                <a:latin typeface="Times New Roman" pitchFamily="18" charset="0"/>
                <a:cs typeface="Times New Roman" pitchFamily="18" charset="0"/>
              </a:rPr>
              <a:t>will not or </a:t>
            </a:r>
            <a:r>
              <a:rPr lang="en-US" sz="9600" dirty="0">
                <a:latin typeface="Times New Roman" pitchFamily="18" charset="0"/>
                <a:cs typeface="Times New Roman" pitchFamily="18" charset="0"/>
              </a:rPr>
              <a:t>cannot </a:t>
            </a:r>
            <a:r>
              <a:rPr lang="en-US" sz="9600" spc="-5" dirty="0">
                <a:latin typeface="Times New Roman" pitchFamily="18" charset="0"/>
                <a:cs typeface="Times New Roman" pitchFamily="18" charset="0"/>
              </a:rPr>
              <a:t>be  met.</a:t>
            </a:r>
            <a:endParaRPr lang="en-US" sz="9600" dirty="0">
              <a:latin typeface="Times New Roman" pitchFamily="18" charset="0"/>
              <a:cs typeface="Times New Roman" pitchFamily="18" charset="0"/>
            </a:endParaRP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need </a:t>
            </a:r>
            <a:r>
              <a:rPr lang="en-US" sz="9600" spc="-20" dirty="0">
                <a:latin typeface="Times New Roman" pitchFamily="18" charset="0"/>
                <a:cs typeface="Times New Roman" pitchFamily="18" charset="0"/>
              </a:rPr>
              <a:t>for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no </a:t>
            </a:r>
            <a:r>
              <a:rPr lang="en-US" sz="9600" dirty="0">
                <a:latin typeface="Times New Roman" pitchFamily="18" charset="0"/>
                <a:cs typeface="Times New Roman" pitchFamily="18" charset="0"/>
              </a:rPr>
              <a:t>longer </a:t>
            </a:r>
            <a:r>
              <a:rPr lang="en-US" sz="9600" spc="-15" dirty="0">
                <a:latin typeface="Times New Roman" pitchFamily="18" charset="0"/>
                <a:cs typeface="Times New Roman" pitchFamily="18" charset="0"/>
              </a:rPr>
              <a:t>exists </a:t>
            </a:r>
            <a:r>
              <a:rPr lang="en-US" sz="9600" dirty="0">
                <a:latin typeface="Times New Roman" pitchFamily="18" charset="0"/>
                <a:cs typeface="Times New Roman" pitchFamily="18" charset="0"/>
              </a:rPr>
              <a:t>and 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is</a:t>
            </a:r>
            <a:r>
              <a:rPr lang="en-US" sz="9600" spc="50" dirty="0">
                <a:latin typeface="Times New Roman" pitchFamily="18" charset="0"/>
                <a:cs typeface="Times New Roman" pitchFamily="18" charset="0"/>
              </a:rPr>
              <a:t> </a:t>
            </a:r>
            <a:r>
              <a:rPr lang="en-US" sz="9600" spc="-10" dirty="0">
                <a:latin typeface="Times New Roman" pitchFamily="18" charset="0"/>
                <a:cs typeface="Times New Roman" pitchFamily="18" charset="0"/>
              </a:rPr>
              <a:t>terminated.</a:t>
            </a:r>
            <a:endParaRPr lang="en-US" sz="9600" dirty="0">
              <a:latin typeface="Times New Roman" pitchFamily="18" charset="0"/>
              <a:cs typeface="Times New Roman" pitchFamily="18" charset="0"/>
            </a:endParaRPr>
          </a:p>
          <a:p>
            <a:pPr algn="just">
              <a:lnSpc>
                <a:spcPct val="150000"/>
              </a:lnSpc>
            </a:pPr>
            <a:endParaRPr lang="en-US" sz="7400" b="1" dirty="0">
              <a:latin typeface="Times New Roman" pitchFamily="18" charset="0"/>
              <a:cs typeface="Times New Roman" pitchFamily="18" charset="0"/>
            </a:endParaRPr>
          </a:p>
          <a:p>
            <a:pPr algn="just">
              <a:lnSpc>
                <a:spcPct val="150000"/>
              </a:lnSpc>
            </a:pPr>
            <a:endParaRPr lang="en-US" sz="3200" dirty="0">
              <a:latin typeface="Times New Roman" pitchFamily="18" charset="0"/>
              <a:cs typeface="Times New Roman" pitchFamily="18" charset="0"/>
            </a:endParaRPr>
          </a:p>
          <a:p>
            <a:pPr marL="111125" indent="0" algn="just">
              <a:spcBef>
                <a:spcPts val="0"/>
              </a:spcBef>
              <a:buNone/>
            </a:pPr>
            <a:r>
              <a:rPr lang="en-US" sz="3500" dirty="0">
                <a:latin typeface="Times New Roman" pitchFamily="18" charset="0"/>
                <a:cs typeface="Times New Roman" pitchFamily="18" charset="0"/>
              </a:rPr>
              <a:t> </a:t>
            </a:r>
            <a:br>
              <a:rPr lang="en-US" sz="3500" dirty="0">
                <a:latin typeface="Times New Roman" pitchFamily="18" charset="0"/>
                <a:cs typeface="Times New Roman" pitchFamily="18" charset="0"/>
              </a:rPr>
            </a:br>
            <a:br>
              <a:rPr lang="en-US" sz="5400" dirty="0"/>
            </a:br>
            <a:br>
              <a:rPr lang="en-US" sz="5400"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058400" y="-56270"/>
            <a:ext cx="2133600" cy="984738"/>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a:ln>
            <a:solidFill>
              <a:schemeClr val="accent1">
                <a:lumMod val="60000"/>
                <a:lumOff val="40000"/>
              </a:schemeClr>
            </a:solidFill>
          </a:ln>
        </p:spPr>
        <p:txBody>
          <a:bodyPr>
            <a:normAutofit fontScale="92500" lnSpcReduction="20000"/>
          </a:bodyPr>
          <a:lstStyle/>
          <a:p>
            <a:pPr marL="365760" indent="-353695">
              <a:lnSpc>
                <a:spcPct val="150000"/>
              </a:lnSpc>
              <a:spcBef>
                <a:spcPts val="100"/>
              </a:spcBef>
              <a:tabLst>
                <a:tab pos="365760" algn="l"/>
                <a:tab pos="366395" algn="l"/>
              </a:tabLst>
            </a:pPr>
            <a:r>
              <a:rPr lang="en-US" sz="4400" b="1" dirty="0">
                <a:solidFill>
                  <a:srgbClr val="53728A"/>
                </a:solidFill>
                <a:latin typeface="Times New Roman" pitchFamily="18" charset="0"/>
                <a:cs typeface="Times New Roman" pitchFamily="18" charset="0"/>
              </a:rPr>
              <a:t>Attributes of a Project</a:t>
            </a:r>
          </a:p>
          <a:p>
            <a:pPr marL="365760" indent="-353695" algn="l">
              <a:lnSpc>
                <a:spcPct val="150000"/>
              </a:lnSpc>
              <a:spcBef>
                <a:spcPts val="100"/>
              </a:spcBef>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dirty="0">
                <a:solidFill>
                  <a:schemeClr val="tx1">
                    <a:lumMod val="95000"/>
                    <a:lumOff val="5000"/>
                  </a:schemeClr>
                </a:solidFill>
                <a:latin typeface="Times New Roman" pitchFamily="18" charset="0"/>
                <a:cs typeface="Times New Roman" pitchFamily="18" charset="0"/>
              </a:rPr>
              <a:t>is a </a:t>
            </a:r>
            <a:r>
              <a:rPr lang="en-US" sz="3200" b="1" dirty="0">
                <a:solidFill>
                  <a:schemeClr val="tx1">
                    <a:lumMod val="95000"/>
                    <a:lumOff val="5000"/>
                  </a:schemeClr>
                </a:solidFill>
                <a:latin typeface="Times New Roman" pitchFamily="18" charset="0"/>
                <a:cs typeface="Times New Roman" pitchFamily="18" charset="0"/>
              </a:rPr>
              <a:t>planned </a:t>
            </a:r>
            <a:r>
              <a:rPr lang="en-US" sz="3200" b="1" spc="-5" dirty="0">
                <a:solidFill>
                  <a:schemeClr val="tx1">
                    <a:lumMod val="95000"/>
                    <a:lumOff val="5000"/>
                  </a:schemeClr>
                </a:solidFill>
                <a:latin typeface="Times New Roman" pitchFamily="18" charset="0"/>
                <a:cs typeface="Times New Roman" pitchFamily="18" charset="0"/>
              </a:rPr>
              <a:t>set </a:t>
            </a:r>
            <a:r>
              <a:rPr lang="en-US" sz="3200" b="1" dirty="0">
                <a:solidFill>
                  <a:schemeClr val="tx1">
                    <a:lumMod val="95000"/>
                    <a:lumOff val="5000"/>
                  </a:schemeClr>
                </a:solidFill>
                <a:latin typeface="Times New Roman" pitchFamily="18" charset="0"/>
                <a:cs typeface="Times New Roman" pitchFamily="18" charset="0"/>
              </a:rPr>
              <a:t>of</a:t>
            </a:r>
            <a:r>
              <a:rPr lang="en-US" sz="3200" b="1" spc="-20" dirty="0">
                <a:solidFill>
                  <a:schemeClr val="tx1">
                    <a:lumMod val="95000"/>
                    <a:lumOff val="5000"/>
                  </a:schemeClr>
                </a:solidFill>
                <a:latin typeface="Times New Roman" pitchFamily="18" charset="0"/>
                <a:cs typeface="Times New Roman" pitchFamily="18" charset="0"/>
              </a:rPr>
              <a:t> </a:t>
            </a:r>
            <a:r>
              <a:rPr lang="en-US" sz="3200" b="1" spc="-5" dirty="0">
                <a:solidFill>
                  <a:schemeClr val="tx1">
                    <a:lumMod val="95000"/>
                    <a:lumOff val="5000"/>
                  </a:schemeClr>
                </a:solidFill>
                <a:latin typeface="Times New Roman" pitchFamily="18" charset="0"/>
                <a:cs typeface="Times New Roman" pitchFamily="18" charset="0"/>
              </a:rPr>
              <a:t>activities.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b="1" dirty="0">
                <a:solidFill>
                  <a:schemeClr val="tx1">
                    <a:lumMod val="95000"/>
                    <a:lumOff val="5000"/>
                  </a:schemeClr>
                </a:solidFill>
                <a:latin typeface="Times New Roman" pitchFamily="18" charset="0"/>
                <a:cs typeface="Times New Roman" pitchFamily="18" charset="0"/>
              </a:rPr>
              <a:t>has a</a:t>
            </a:r>
            <a:r>
              <a:rPr lang="en-US" sz="3200" b="1" spc="-15" dirty="0">
                <a:solidFill>
                  <a:schemeClr val="tx1">
                    <a:lumMod val="95000"/>
                    <a:lumOff val="5000"/>
                  </a:schemeClr>
                </a:solidFill>
                <a:latin typeface="Times New Roman" pitchFamily="18" charset="0"/>
                <a:cs typeface="Times New Roman" pitchFamily="18" charset="0"/>
              </a:rPr>
              <a:t> specific </a:t>
            </a:r>
            <a:r>
              <a:rPr lang="en-US" sz="3200" b="1" dirty="0">
                <a:solidFill>
                  <a:schemeClr val="tx1">
                    <a:lumMod val="95000"/>
                    <a:lumOff val="5000"/>
                  </a:schemeClr>
                </a:solidFill>
                <a:latin typeface="Times New Roman" pitchFamily="18" charset="0"/>
                <a:cs typeface="Times New Roman" pitchFamily="18" charset="0"/>
              </a:rPr>
              <a:t>scope.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spc="-5" dirty="0">
                <a:solidFill>
                  <a:schemeClr val="tx1">
                    <a:lumMod val="95000"/>
                    <a:lumOff val="5000"/>
                  </a:schemeClr>
                </a:solidFill>
                <a:latin typeface="Times New Roman" pitchFamily="18" charset="0"/>
                <a:cs typeface="Times New Roman" pitchFamily="18" charset="0"/>
              </a:rPr>
              <a:t>has </a:t>
            </a:r>
            <a:r>
              <a:rPr lang="en-US" sz="3200" b="1" dirty="0">
                <a:solidFill>
                  <a:schemeClr val="tx1">
                    <a:lumMod val="95000"/>
                    <a:lumOff val="5000"/>
                  </a:schemeClr>
                </a:solidFill>
                <a:latin typeface="Times New Roman" pitchFamily="18" charset="0"/>
                <a:cs typeface="Times New Roman" pitchFamily="18" charset="0"/>
              </a:rPr>
              <a:t>time, </a:t>
            </a:r>
            <a:r>
              <a:rPr lang="en-US" sz="3200" b="1" spc="-5" dirty="0">
                <a:solidFill>
                  <a:schemeClr val="tx1">
                    <a:lumMod val="95000"/>
                    <a:lumOff val="5000"/>
                  </a:schemeClr>
                </a:solidFill>
                <a:latin typeface="Times New Roman" pitchFamily="18" charset="0"/>
                <a:cs typeface="Times New Roman" pitchFamily="18" charset="0"/>
              </a:rPr>
              <a:t>cost, </a:t>
            </a:r>
            <a:r>
              <a:rPr lang="en-US" sz="3200" b="1" dirty="0">
                <a:solidFill>
                  <a:schemeClr val="tx1">
                    <a:lumMod val="95000"/>
                    <a:lumOff val="5000"/>
                  </a:schemeClr>
                </a:solidFill>
                <a:latin typeface="Times New Roman" pitchFamily="18" charset="0"/>
                <a:cs typeface="Times New Roman" pitchFamily="18" charset="0"/>
              </a:rPr>
              <a:t>quality and </a:t>
            </a:r>
            <a:r>
              <a:rPr lang="en-US" sz="3200" b="1" spc="-10" dirty="0">
                <a:solidFill>
                  <a:schemeClr val="tx1">
                    <a:lumMod val="95000"/>
                    <a:lumOff val="5000"/>
                  </a:schemeClr>
                </a:solidFill>
                <a:latin typeface="Times New Roman" pitchFamily="18" charset="0"/>
                <a:cs typeface="Times New Roman" pitchFamily="18" charset="0"/>
              </a:rPr>
              <a:t>resource</a:t>
            </a:r>
            <a:r>
              <a:rPr lang="en-US" sz="3200" b="1" spc="-75" dirty="0">
                <a:solidFill>
                  <a:schemeClr val="tx1">
                    <a:lumMod val="95000"/>
                    <a:lumOff val="5000"/>
                  </a:schemeClr>
                </a:solidFill>
                <a:latin typeface="Times New Roman" pitchFamily="18" charset="0"/>
                <a:cs typeface="Times New Roman" pitchFamily="18" charset="0"/>
              </a:rPr>
              <a:t> </a:t>
            </a:r>
            <a:r>
              <a:rPr lang="en-US" sz="3200" b="1" spc="-10" dirty="0">
                <a:solidFill>
                  <a:schemeClr val="tx1">
                    <a:lumMod val="95000"/>
                    <a:lumOff val="5000"/>
                  </a:schemeClr>
                </a:solidFill>
                <a:latin typeface="Times New Roman" pitchFamily="18" charset="0"/>
                <a:cs typeface="Times New Roman" pitchFamily="18" charset="0"/>
              </a:rPr>
              <a:t>constraints.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spcBef>
                <a:spcPts val="5"/>
              </a:spcBef>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well-defined</a:t>
            </a:r>
            <a:r>
              <a:rPr lang="en-US" sz="3200" spc="5"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objective.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a:t>
            </a:r>
            <a:r>
              <a:rPr lang="en-US" sz="3200" spc="-5" dirty="0">
                <a:solidFill>
                  <a:schemeClr val="tx1">
                    <a:lumMod val="95000"/>
                    <a:lumOff val="5000"/>
                  </a:schemeClr>
                </a:solidFill>
                <a:latin typeface="Times New Roman" pitchFamily="18" charset="0"/>
                <a:cs typeface="Times New Roman" pitchFamily="18" charset="0"/>
              </a:rPr>
              <a:t>defined </a:t>
            </a:r>
            <a:r>
              <a:rPr lang="en-US" sz="3200" spc="-15" dirty="0">
                <a:solidFill>
                  <a:schemeClr val="tx1">
                    <a:lumMod val="95000"/>
                    <a:lumOff val="5000"/>
                  </a:schemeClr>
                </a:solidFill>
                <a:latin typeface="Times New Roman" pitchFamily="18" charset="0"/>
                <a:cs typeface="Times New Roman" pitchFamily="18" charset="0"/>
              </a:rPr>
              <a:t>life </a:t>
            </a:r>
            <a:r>
              <a:rPr lang="en-US" sz="3200" spc="-5" dirty="0">
                <a:solidFill>
                  <a:schemeClr val="tx1">
                    <a:lumMod val="95000"/>
                    <a:lumOff val="5000"/>
                  </a:schemeClr>
                </a:solidFill>
                <a:latin typeface="Times New Roman" pitchFamily="18" charset="0"/>
                <a:cs typeface="Times New Roman" pitchFamily="18" charset="0"/>
              </a:rPr>
              <a:t>span with </a:t>
            </a:r>
            <a:r>
              <a:rPr lang="en-US" sz="3200" dirty="0">
                <a:solidFill>
                  <a:schemeClr val="tx1">
                    <a:lumMod val="95000"/>
                    <a:lumOff val="5000"/>
                  </a:schemeClr>
                </a:solidFill>
                <a:latin typeface="Times New Roman" pitchFamily="18" charset="0"/>
                <a:cs typeface="Times New Roman" pitchFamily="18" charset="0"/>
              </a:rPr>
              <a:t>a beginning and an</a:t>
            </a:r>
            <a:r>
              <a:rPr lang="en-US" sz="3200" spc="-20"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end.</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15" dirty="0">
                <a:solidFill>
                  <a:schemeClr val="tx1">
                    <a:lumMod val="95000"/>
                    <a:lumOff val="5000"/>
                  </a:schemeClr>
                </a:solidFill>
                <a:latin typeface="Times New Roman" pitchFamily="18" charset="0"/>
                <a:cs typeface="Times New Roman" pitchFamily="18" charset="0"/>
              </a:rPr>
              <a:t>Involves </a:t>
            </a:r>
            <a:r>
              <a:rPr lang="en-US" sz="3200" spc="-5" dirty="0">
                <a:solidFill>
                  <a:schemeClr val="tx1">
                    <a:lumMod val="95000"/>
                    <a:lumOff val="5000"/>
                  </a:schemeClr>
                </a:solidFill>
                <a:latin typeface="Times New Roman" pitchFamily="18" charset="0"/>
                <a:cs typeface="Times New Roman" pitchFamily="18" charset="0"/>
              </a:rPr>
              <a:t>doing something </a:t>
            </a:r>
            <a:r>
              <a:rPr lang="en-US" sz="3200" spc="-10" dirty="0">
                <a:solidFill>
                  <a:schemeClr val="tx1">
                    <a:lumMod val="95000"/>
                    <a:lumOff val="5000"/>
                  </a:schemeClr>
                </a:solidFill>
                <a:latin typeface="Times New Roman" pitchFamily="18" charset="0"/>
                <a:cs typeface="Times New Roman" pitchFamily="18" charset="0"/>
              </a:rPr>
              <a:t>unique</a:t>
            </a:r>
            <a:r>
              <a:rPr lang="en-US" sz="3200" spc="-15" dirty="0">
                <a:solidFill>
                  <a:schemeClr val="tx1">
                    <a:lumMod val="95000"/>
                    <a:lumOff val="5000"/>
                  </a:schemeClr>
                </a:solidFill>
                <a:latin typeface="Times New Roman" pitchFamily="18" charset="0"/>
                <a:cs typeface="Times New Roman" pitchFamily="18" charset="0"/>
              </a:rPr>
              <a:t>.</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Has a customer.  </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Involves a degree of uncertainty.</a:t>
            </a:r>
          </a:p>
          <a:p>
            <a:pPr marL="365760" indent="-353695" algn="l">
              <a:lnSpc>
                <a:spcPct val="150000"/>
              </a:lnSpc>
              <a:buFont typeface="Arial"/>
              <a:buChar char="•"/>
              <a:tabLst>
                <a:tab pos="365760" algn="l"/>
                <a:tab pos="366395" algn="l"/>
              </a:tabLst>
            </a:pPr>
            <a:endParaRPr lang="en-US" sz="3200" dirty="0">
              <a:latin typeface="Times" charset="0"/>
            </a:endParaRPr>
          </a:p>
          <a:p>
            <a:pPr marL="365760" indent="-353695" algn="l">
              <a:lnSpc>
                <a:spcPct val="150000"/>
              </a:lnSpc>
              <a:buFont typeface="Arial"/>
              <a:buChar char="•"/>
              <a:tabLst>
                <a:tab pos="365760" algn="l"/>
                <a:tab pos="366395" algn="l"/>
              </a:tabLst>
            </a:pPr>
            <a:endParaRPr lang="en-US" sz="3200" dirty="0">
              <a:solidFill>
                <a:schemeClr val="tx1">
                  <a:lumMod val="95000"/>
                  <a:lumOff val="5000"/>
                </a:schemeClr>
              </a:solidFill>
              <a:latin typeface="Times New Roman" pitchFamily="18" charset="0"/>
              <a:cs typeface="Times New Roman" pitchFamily="18" charset="0"/>
            </a:endParaRPr>
          </a:p>
          <a:p>
            <a:pPr algn="l">
              <a:lnSpc>
                <a:spcPct val="150000"/>
              </a:lnSpc>
            </a:pPr>
            <a:endParaRPr lang="en-US" sz="3200" dirty="0">
              <a:solidFill>
                <a:schemeClr val="tx1">
                  <a:lumMod val="95000"/>
                  <a:lumOff val="5000"/>
                </a:schemeClr>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166254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subTitle" idx="1"/>
          </p:nvPr>
        </p:nvSpPr>
        <p:spPr>
          <a:xfrm>
            <a:off x="0" y="0"/>
            <a:ext cx="12192000" cy="6858000"/>
          </a:xfrm>
        </p:spPr>
        <p:txBody>
          <a:bodyPr>
            <a:normAutofit lnSpcReduction="10000"/>
          </a:bodyPr>
          <a:lstStyle/>
          <a:p>
            <a:pPr lvl="0" algn="l">
              <a:buFont typeface="Wingdings" pitchFamily="2" charset="2"/>
              <a:buChar char="Ø"/>
            </a:pPr>
            <a:endParaRPr lang="en-US" dirty="0"/>
          </a:p>
          <a:p>
            <a:pPr lvl="0"/>
            <a:r>
              <a:rPr lang="en-US" sz="3200" b="1" dirty="0">
                <a:solidFill>
                  <a:srgbClr val="53728A"/>
                </a:solidFill>
                <a:latin typeface="Times New Roman" pitchFamily="18" charset="0"/>
                <a:cs typeface="Times New Roman" pitchFamily="18" charset="0"/>
              </a:rPr>
              <a:t>Examples of Projects</a:t>
            </a:r>
            <a:endParaRPr lang="en-US" sz="3200" b="1" dirty="0">
              <a:latin typeface="Times New Roman" pitchFamily="18" charset="0"/>
              <a:cs typeface="Times New Roman" pitchFamily="18" charset="0"/>
            </a:endParaRPr>
          </a:p>
          <a:p>
            <a:pPr lvl="0" algn="l">
              <a:buFont typeface="Wingdings" pitchFamily="2" charset="2"/>
              <a:buChar char="Ø"/>
            </a:pPr>
            <a:endParaRPr lang="en-US" dirty="0"/>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hospital.</a:t>
            </a:r>
          </a:p>
          <a:p>
            <a:pPr lvl="0" algn="l">
              <a:lnSpc>
                <a:spcPct val="100000"/>
              </a:lnSpc>
              <a:buFont typeface="Wingdings" pitchFamily="2" charset="2"/>
              <a:buChar char="Ø"/>
            </a:pPr>
            <a:r>
              <a:rPr lang="en-US" sz="2800" dirty="0">
                <a:latin typeface="Times New Roman" pitchFamily="18" charset="0"/>
                <a:cs typeface="Times New Roman" pitchFamily="18" charset="0"/>
              </a:rPr>
              <a:t>Writing a book.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implementing a computer system. </a:t>
            </a:r>
          </a:p>
          <a:p>
            <a:pPr lvl="0" algn="l">
              <a:lnSpc>
                <a:spcPct val="100000"/>
              </a:lnSpc>
              <a:buFont typeface="Wingdings" pitchFamily="2" charset="2"/>
              <a:buChar char="Ø"/>
            </a:pPr>
            <a:r>
              <a:rPr lang="en-US" sz="2800" dirty="0">
                <a:latin typeface="Times New Roman" pitchFamily="18" charset="0"/>
                <a:cs typeface="Times New Roman" pitchFamily="18" charset="0"/>
              </a:rPr>
              <a:t>Introducing a new product in the market. </a:t>
            </a:r>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new bridge over a river.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producing a brochure.</a:t>
            </a:r>
          </a:p>
          <a:p>
            <a:pPr lvl="0" algn="l">
              <a:lnSpc>
                <a:spcPct val="100000"/>
              </a:lnSpc>
              <a:buFont typeface="Wingdings" pitchFamily="2" charset="2"/>
              <a:buChar char="Ø"/>
            </a:pPr>
            <a:r>
              <a:rPr lang="en-US" sz="2800" dirty="0">
                <a:latin typeface="Times New Roman" pitchFamily="18" charset="0"/>
                <a:cs typeface="Times New Roman" pitchFamily="18" charset="0"/>
              </a:rPr>
              <a:t>A Politician contesting an election.</a:t>
            </a:r>
          </a:p>
          <a:p>
            <a:pPr lvl="0" algn="l">
              <a:lnSpc>
                <a:spcPct val="100000"/>
              </a:lnSpc>
              <a:buFont typeface="Wingdings" pitchFamily="2" charset="2"/>
              <a:buChar char="Ø"/>
            </a:pPr>
            <a:r>
              <a:rPr lang="en-US" sz="2800" dirty="0">
                <a:latin typeface="Times New Roman" pitchFamily="18" charset="0"/>
                <a:cs typeface="Times New Roman" pitchFamily="18" charset="0"/>
              </a:rPr>
              <a:t>Building a dam.</a:t>
            </a:r>
          </a:p>
          <a:p>
            <a:pPr lvl="0" algn="l">
              <a:lnSpc>
                <a:spcPct val="100000"/>
              </a:lnSpc>
              <a:buFont typeface="Wingdings" pitchFamily="2" charset="2"/>
              <a:buChar char="Ø"/>
            </a:pPr>
            <a:r>
              <a:rPr lang="en-US" sz="2800" dirty="0">
                <a:latin typeface="Times New Roman" pitchFamily="18" charset="0"/>
                <a:cs typeface="Times New Roman" pitchFamily="18" charset="0"/>
              </a:rPr>
              <a:t>Organizing a seminar.</a:t>
            </a:r>
          </a:p>
          <a:p>
            <a:r>
              <a:rPr lang="en-US" dirty="0"/>
              <a:t>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 y="0"/>
            <a:ext cx="12192000" cy="504625"/>
          </a:xfrm>
          <a:prstGeom prst="rect">
            <a:avLst/>
          </a:prstGeom>
        </p:spPr>
        <p:txBody>
          <a:bodyPr vert="horz" wrap="square" lIns="0" tIns="12065" rIns="0" bIns="0" rtlCol="0">
            <a:spAutoFit/>
          </a:bodyPr>
          <a:lstStyle/>
          <a:p>
            <a:pPr marL="12700" algn="ctr">
              <a:lnSpc>
                <a:spcPct val="100000"/>
              </a:lnSpc>
              <a:spcBef>
                <a:spcPts val="95"/>
              </a:spcBef>
            </a:pPr>
            <a:r>
              <a:rPr lang="en-US" sz="3200" spc="-10" dirty="0">
                <a:latin typeface="Times" panose="02020603050405020304" pitchFamily="18" charset="0"/>
                <a:cs typeface="Times" panose="02020603050405020304" pitchFamily="18" charset="0"/>
              </a:rPr>
              <a:t>Difference between project and routine work </a:t>
            </a:r>
            <a:endParaRPr sz="3200" dirty="0">
              <a:latin typeface="Times" panose="02020603050405020304" pitchFamily="18" charset="0"/>
              <a:cs typeface="Times" panose="02020603050405020304" pitchFamily="18" charset="0"/>
            </a:endParaRPr>
          </a:p>
        </p:txBody>
      </p:sp>
      <p:sp>
        <p:nvSpPr>
          <p:cNvPr id="5" name="object 5"/>
          <p:cNvSpPr/>
          <p:nvPr/>
        </p:nvSpPr>
        <p:spPr>
          <a:xfrm>
            <a:off x="373212" y="2234183"/>
            <a:ext cx="1721273" cy="59690"/>
          </a:xfrm>
          <a:custGeom>
            <a:avLst/>
            <a:gdLst/>
            <a:ahLst/>
            <a:cxnLst/>
            <a:rect l="l" t="t" r="r" b="b"/>
            <a:pathLst>
              <a:path w="1290955" h="59689">
                <a:moveTo>
                  <a:pt x="1290828" y="0"/>
                </a:moveTo>
                <a:lnTo>
                  <a:pt x="0" y="0"/>
                </a:lnTo>
                <a:lnTo>
                  <a:pt x="0" y="59436"/>
                </a:lnTo>
                <a:lnTo>
                  <a:pt x="1290828" y="59436"/>
                </a:lnTo>
                <a:lnTo>
                  <a:pt x="1290828"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p:cNvSpPr/>
          <p:nvPr/>
        </p:nvSpPr>
        <p:spPr>
          <a:xfrm>
            <a:off x="6564713" y="2234183"/>
            <a:ext cx="4419600" cy="59690"/>
          </a:xfrm>
          <a:custGeom>
            <a:avLst/>
            <a:gdLst/>
            <a:ahLst/>
            <a:cxnLst/>
            <a:rect l="l" t="t" r="r" b="b"/>
            <a:pathLst>
              <a:path w="3314700" h="59689">
                <a:moveTo>
                  <a:pt x="3314699" y="0"/>
                </a:moveTo>
                <a:lnTo>
                  <a:pt x="0" y="0"/>
                </a:lnTo>
                <a:lnTo>
                  <a:pt x="0" y="59436"/>
                </a:lnTo>
                <a:lnTo>
                  <a:pt x="3314699" y="59436"/>
                </a:lnTo>
                <a:lnTo>
                  <a:pt x="3314699"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p:cNvSpPr txBox="1"/>
          <p:nvPr/>
        </p:nvSpPr>
        <p:spPr>
          <a:xfrm>
            <a:off x="6147014" y="1039091"/>
            <a:ext cx="4455160" cy="474489"/>
          </a:xfrm>
          <a:prstGeom prst="rect">
            <a:avLst/>
          </a:prstGeom>
        </p:spPr>
        <p:txBody>
          <a:bodyPr vert="horz" wrap="square" lIns="0" tIns="12700" rIns="0" bIns="0" rtlCol="0">
            <a:spAutoFit/>
          </a:body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work </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8" name="object 8"/>
          <p:cNvSpPr txBox="1"/>
          <p:nvPr/>
        </p:nvSpPr>
        <p:spPr>
          <a:xfrm>
            <a:off x="6405371" y="1620983"/>
            <a:ext cx="3416300" cy="1679306"/>
          </a:xfrm>
          <a:prstGeom prst="rect">
            <a:avLst/>
          </a:prstGeom>
        </p:spPr>
        <p:txBody>
          <a:bodyPr vert="horz" wrap="square" lIns="0" tIns="100965" rIns="0" bIns="0" rtlCol="0">
            <a:spAutoFit/>
          </a:bodyPr>
          <a:lstStyle/>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endPar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endParaRPr>
          </a:p>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r>
              <a:rPr kumimoji="0" sz="3000" b="0" i="0" u="none" strike="noStrike" kern="1200" cap="none" spc="-5" normalizeH="0" baseline="0" noProof="0">
                <a:ln>
                  <a:noFill/>
                </a:ln>
                <a:solidFill>
                  <a:prstClr val="black"/>
                </a:solidFill>
                <a:effectLst/>
                <a:uLnTx/>
                <a:uFillTx/>
                <a:latin typeface="Times New Roman" pitchFamily="18" charset="0"/>
                <a:ea typeface="+mn-ea"/>
                <a:cs typeface="Times New Roman" pitchFamily="18" charset="0"/>
              </a:rPr>
              <a:t>Repetitive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a:p>
            <a:pPr marL="340995" marR="0" lvl="0" indent="-328930" algn="l" defTabSz="914400" rtl="0" eaLnBrk="1" fontAlgn="auto" latinLnBrk="0" hangingPunct="1">
              <a:lnSpc>
                <a:spcPct val="100000"/>
              </a:lnSpc>
              <a:spcBef>
                <a:spcPts val="695"/>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Limited</a:t>
            </a:r>
            <a:r>
              <a:rPr kumimoji="0" sz="3000" b="0" i="0" u="none" strike="noStrike" kern="1200" cap="none" spc="-215" normalizeH="0" baseline="0" noProof="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9" name="object 9"/>
          <p:cNvSpPr txBox="1"/>
          <p:nvPr/>
        </p:nvSpPr>
        <p:spPr>
          <a:xfrm>
            <a:off x="6419225" y="2914603"/>
            <a:ext cx="4445847" cy="1410643"/>
          </a:xfrm>
          <a:prstGeom prst="rect">
            <a:avLst/>
          </a:prstGeom>
        </p:spPr>
        <p:txBody>
          <a:bodyPr vert="horz" wrap="square" lIns="0" tIns="12700" rIns="0" bIns="0" rtlCol="0">
            <a:spAutoFit/>
          </a:bodyPr>
          <a:lstStyle/>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Equipments</a:t>
            </a:r>
            <a:r>
              <a:rPr kumimoji="0" sz="3000" b="0" i="0" u="none" strike="noStrike" kern="1200" cap="none" spc="0" normalizeH="0" baseline="0" noProof="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  in continuous</a:t>
            </a:r>
            <a:r>
              <a:rPr kumimoji="0" sz="3000" b="0" i="0" u="none" strike="noStrike" kern="1200" cap="none" spc="-17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use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0" name="object 10"/>
          <p:cNvSpPr txBox="1"/>
          <p:nvPr/>
        </p:nvSpPr>
        <p:spPr>
          <a:xfrm>
            <a:off x="6349953" y="4428180"/>
            <a:ext cx="4907280" cy="482600"/>
          </a:xfrm>
          <a:prstGeom prst="rect">
            <a:avLst/>
          </a:prstGeom>
        </p:spPr>
        <p:txBody>
          <a:bodyPr vert="horz" wrap="square" lIns="0" tIns="12700" rIns="0" bIns="0" rtlCol="0">
            <a:spAutoFit/>
          </a:bodyPr>
          <a:lstStyle/>
          <a:p>
            <a:pPr marL="340995" marR="0" lvl="0" indent="-3289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Revenues</a:t>
            </a:r>
            <a:r>
              <a:rPr kumimoji="0" sz="3000" b="0" i="0" u="none" strike="noStrike" kern="1200" cap="none" spc="0" normalizeH="0" baseline="0" noProof="0" dirty="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a:t>
            </a:r>
            <a:r>
              <a:rPr kumimoji="0" sz="3000" b="0" i="0" u="none" strike="noStrike" kern="1200" cap="none" spc="-22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there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1" name="object 11"/>
          <p:cNvSpPr txBox="1"/>
          <p:nvPr/>
        </p:nvSpPr>
        <p:spPr>
          <a:xfrm>
            <a:off x="356142" y="1080655"/>
            <a:ext cx="5615093" cy="4284506"/>
          </a:xfrm>
          <a:prstGeom prst="rect">
            <a:avLst/>
          </a:prstGeom>
        </p:spPr>
        <p:txBody>
          <a:bodyPr vert="horz" wrap="square" lIns="0" tIns="90170" rIns="0" bIns="0" rtlCol="0">
            <a:spAutoFit/>
          </a:bodyPr>
          <a:lstStyle/>
          <a:p>
            <a:pPr marL="341630" marR="0" lvl="0" indent="-329565" algn="ctr" defTabSz="914400" rtl="0" eaLnBrk="1" fontAlgn="auto" latinLnBrk="0" hangingPunct="1">
              <a:lnSpc>
                <a:spcPct val="100000"/>
              </a:lnSpc>
              <a:spcBef>
                <a:spcPts val="710"/>
              </a:spcBef>
              <a:spcAft>
                <a:spcPts val="0"/>
              </a:spcAft>
              <a:buClrTx/>
              <a:buSzTx/>
              <a:buFontTx/>
              <a:buNone/>
              <a:tabLst>
                <a:tab pos="342265" algn="l"/>
              </a:tabLst>
              <a:defRPr/>
            </a:pPr>
            <a:r>
              <a:rPr kumimoji="0" lang="en-US" sz="3000" b="1"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endParaRPr kumimoji="0" lang="en-US" sz="3000" b="1" i="0" u="none" strike="noStrike" kern="1200" cap="none" spc="-55"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One time</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31470" marR="658495" lvl="0" indent="-319405" algn="l" defTabSz="914400" rtl="0" eaLnBrk="1" fontAlgn="auto" latinLnBrk="0" hangingPunct="1">
              <a:lnSpc>
                <a:spcPts val="4300"/>
              </a:lnSpc>
              <a:spcBef>
                <a:spcPts val="17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wide</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variety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of</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p>
          <a:p>
            <a:pPr marL="341630" marR="5080" lvl="0" indent="-341630" algn="l" defTabSz="914400" rtl="0" eaLnBrk="1" fontAlgn="auto" latinLnBrk="0" hangingPunct="1">
              <a:lnSpc>
                <a:spcPct val="100000"/>
              </a:lnSpc>
              <a:spcBef>
                <a:spcPts val="63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special</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purpose  </a:t>
            </a:r>
            <a:r>
              <a:rPr kumimoji="0" sz="3000" b="0" i="0" u="none" strike="noStrike" kern="1200" cap="none" spc="-10" normalizeH="0" baseline="0" noProof="0" dirty="0">
                <a:ln>
                  <a:noFill/>
                </a:ln>
                <a:solidFill>
                  <a:prstClr val="black"/>
                </a:solidFill>
                <a:effectLst/>
                <a:uLnTx/>
                <a:uFillTx/>
                <a:latin typeface="Times New Roman" pitchFamily="18" charset="0"/>
                <a:ea typeface="+mn-ea"/>
                <a:cs typeface="Times New Roman" pitchFamily="18" charset="0"/>
              </a:rPr>
              <a:t>equipment</a:t>
            </a:r>
            <a:r>
              <a:rPr kumimoji="0" sz="3000" b="0" i="0" u="none" strike="noStrike" kern="1200" cap="none" spc="-7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for</a:t>
            </a: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short</a:t>
            </a:r>
            <a:r>
              <a:rPr kumimoji="0" lang="en-US" sz="3000" b="0" i="0" u="none" strike="noStrike" kern="1200" cap="none" spc="-45"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duration</a:t>
            </a:r>
          </a:p>
          <a:p>
            <a:pPr marL="340995" marR="0" lvl="0" indent="-328930" algn="l" defTabSz="914400" rtl="0" eaLnBrk="1" fontAlgn="auto" latinLnBrk="0" hangingPunct="1">
              <a:lnSpc>
                <a:spcPct val="100000"/>
              </a:lnSpc>
              <a:spcBef>
                <a:spcPts val="325"/>
              </a:spcBef>
              <a:spcAft>
                <a:spcPts val="0"/>
              </a:spcAft>
              <a:buClrTx/>
              <a:buSzTx/>
              <a:buFontTx/>
              <a:buChar char="&gt;"/>
              <a:tabLst>
                <a:tab pos="341630" algn="l"/>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No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revenue</a:t>
            </a:r>
            <a:r>
              <a:rPr kumimoji="0" sz="3000" b="0" i="0" u="none" strike="noStrike" kern="1200" cap="none" spc="-14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during</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438150" marR="0" lvl="0" indent="0" algn="l" defTabSz="914400" rtl="0" eaLnBrk="1" fontAlgn="auto" latinLnBrk="0" hangingPunct="1">
              <a:lnSpc>
                <a:spcPct val="100000"/>
              </a:lnSpc>
              <a:spcBef>
                <a:spcPts val="720"/>
              </a:spcBef>
              <a:spcAft>
                <a:spcPts val="0"/>
              </a:spcAft>
              <a:buClrTx/>
              <a:buSzTx/>
              <a:buFontTx/>
              <a:buNone/>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r>
              <a:rPr kumimoji="0" sz="3000" b="0" i="0" u="none" strike="noStrike" kern="1200" cap="none" spc="-6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stage</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pic>
        <p:nvPicPr>
          <p:cNvPr id="12"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p:cNvSpPr>
            <a:spLocks noGrp="1" noChangeArrowheads="1"/>
          </p:cNvSpPr>
          <p:nvPr>
            <p:ph type="title"/>
          </p:nvPr>
        </p:nvSpPr>
        <p:spPr>
          <a:xfrm>
            <a:off x="-112541" y="0"/>
            <a:ext cx="12192000" cy="1051647"/>
          </a:xfrm>
          <a:solidFill>
            <a:schemeClr val="bg1"/>
          </a:solidFill>
          <a:ln/>
        </p:spPr>
        <p:txBody>
          <a:bodyPr/>
          <a:lstStyle/>
          <a:p>
            <a:pPr algn="ctr"/>
            <a:r>
              <a:rPr lang="en-US" sz="2800" dirty="0">
                <a:latin typeface="Times" panose="02020603050405020304" pitchFamily="18" charset="0"/>
                <a:cs typeface="Times" panose="02020603050405020304" pitchFamily="18" charset="0"/>
              </a:rPr>
              <a:t>Comparison of Routine Work with Projects</a:t>
            </a:r>
          </a:p>
        </p:txBody>
      </p:sp>
      <p:sp>
        <p:nvSpPr>
          <p:cNvPr id="82949" name="Rectangle 5"/>
          <p:cNvSpPr>
            <a:spLocks noChangeArrowheads="1"/>
          </p:cNvSpPr>
          <p:nvPr/>
        </p:nvSpPr>
        <p:spPr bwMode="auto">
          <a:xfrm>
            <a:off x="732367" y="1209675"/>
            <a:ext cx="5120217" cy="7384073"/>
          </a:xfrm>
          <a:prstGeom prst="rect">
            <a:avLst/>
          </a:prstGeom>
          <a:noFill/>
          <a:ln w="9525">
            <a:noFill/>
            <a:miter lim="800000"/>
            <a:headEnd/>
            <a:tailEnd/>
          </a:ln>
          <a:effectLst/>
        </p:spPr>
        <p:txBody>
          <a:bodyPr bIns="0">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Repetitive Work</a:t>
            </a: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Taking class notes.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Responding to a supply-chain request.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Day to day process of painting cars in an assembly plant.</a:t>
            </a:r>
          </a:p>
          <a:p>
            <a:pPr marL="0" marR="0" lvl="0" indent="0" algn="l" defTabSz="914400" rtl="0" eaLnBrk="1" fontAlgn="auto" latinLnBrk="0" hangingPunct="1">
              <a:lnSpc>
                <a:spcPts val="8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manufacture of an Apple iPod.</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
        <p:nvSpPr>
          <p:cNvPr id="82950" name="Rectangle 6"/>
          <p:cNvSpPr>
            <a:spLocks noChangeArrowheads="1"/>
          </p:cNvSpPr>
          <p:nvPr/>
        </p:nvSpPr>
        <p:spPr bwMode="auto">
          <a:xfrm>
            <a:off x="6096001" y="1209674"/>
            <a:ext cx="5120217" cy="549124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Projects</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Writing a term paper.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Developing a supply-chain information system.</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Installing robots to paint cars in an assembly plant.</a:t>
            </a:r>
          </a:p>
          <a:p>
            <a:pPr marL="0" marR="0" lvl="0" indent="0" algn="l" defTabSz="914400" rtl="0" eaLnBrk="1" fontAlgn="auto" latinLnBrk="0" hangingPunct="1">
              <a:lnSpc>
                <a:spcPts val="8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Designing an iPod that is approximately 2 X 4 inches, interfaces with PC, and </a:t>
            </a: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stores 10,000 sound records.</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29941" y="0"/>
            <a:ext cx="1632821" cy="14642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2949"/>
                                        </p:tgtEl>
                                        <p:attrNameLst>
                                          <p:attrName>style.visibility</p:attrName>
                                        </p:attrNameLst>
                                      </p:cBhvr>
                                      <p:to>
                                        <p:strVal val="visible"/>
                                      </p:to>
                                    </p:set>
                                    <p:animEffect transition="in" filter="wipe(up)">
                                      <p:cBhvr>
                                        <p:cTn id="7" dur="500"/>
                                        <p:tgtEl>
                                          <p:spTgt spid="8294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2950"/>
                                        </p:tgtEl>
                                        <p:attrNameLst>
                                          <p:attrName>style.visibility</p:attrName>
                                        </p:attrNameLst>
                                      </p:cBhvr>
                                      <p:to>
                                        <p:strVal val="visible"/>
                                      </p:to>
                                    </p:set>
                                    <p:animEffect transition="in" filter="wipe(up)">
                                      <p:cBhvr>
                                        <p:cTn id="10" dur="500"/>
                                        <p:tgtEl>
                                          <p:spTgt spid="829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9" grpId="0"/>
      <p:bldP spid="829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25000" lnSpcReduction="20000"/>
          </a:bodyPr>
          <a:lstStyle/>
          <a:p>
            <a:endParaRPr lang="en-US" b="1" dirty="0"/>
          </a:p>
          <a:p>
            <a:r>
              <a:rPr lang="en-US" sz="12800" b="1" dirty="0">
                <a:solidFill>
                  <a:srgbClr val="53728A"/>
                </a:solidFill>
                <a:latin typeface="Times New Roman" pitchFamily="18" charset="0"/>
                <a:cs typeface="Times New Roman" pitchFamily="18" charset="0"/>
              </a:rPr>
              <a:t>Definition of Project Management</a:t>
            </a:r>
          </a:p>
          <a:p>
            <a:pPr algn="l">
              <a:lnSpc>
                <a:spcPct val="170000"/>
              </a:lnSpc>
            </a:pPr>
            <a:br>
              <a:rPr lang="en-US" b="1" dirty="0"/>
            </a:br>
            <a:endParaRPr lang="en-US" b="1" dirty="0"/>
          </a:p>
          <a:p>
            <a:pPr algn="l">
              <a:lnSpc>
                <a:spcPct val="120000"/>
              </a:lnSpc>
            </a:pPr>
            <a:endParaRPr lang="en-US" sz="9600" b="1" dirty="0">
              <a:latin typeface="Times New Roman" pitchFamily="18" charset="0"/>
              <a:cs typeface="Times New Roman" pitchFamily="18" charset="0"/>
            </a:endParaRPr>
          </a:p>
          <a:p>
            <a:pPr algn="just">
              <a:lnSpc>
                <a:spcPct val="170000"/>
              </a:lnSpc>
            </a:pPr>
            <a:r>
              <a:rPr lang="en-US" sz="11200" dirty="0">
                <a:latin typeface="Times New Roman" pitchFamily="18" charset="0"/>
                <a:cs typeface="Times New Roman" pitchFamily="18" charset="0"/>
              </a:rPr>
              <a:t>Project management is the discipline of organizing and managing resources (money, people, time, space, etc.)  in such a way that these resources deliver all the work required to complete a project within defined scope, time, and cost constraints. </a:t>
            </a:r>
          </a:p>
          <a:p>
            <a:pPr algn="just">
              <a:lnSpc>
                <a:spcPct val="170000"/>
              </a:lnSpc>
            </a:pPr>
            <a:r>
              <a:rPr lang="en-US" sz="11200" dirty="0">
                <a:latin typeface="Times New Roman" pitchFamily="18" charset="0"/>
                <a:cs typeface="Times New Roman" pitchFamily="18" charset="0"/>
              </a:rPr>
              <a:t>It is the application of knowledge, skills, tools and techniques to a broad range of activities in order to meet the requirements of the particular project. </a:t>
            </a:r>
          </a:p>
          <a:p>
            <a:pPr algn="just">
              <a:lnSpc>
                <a:spcPct val="170000"/>
              </a:lnSpc>
            </a:pPr>
            <a:r>
              <a:rPr lang="en-US" sz="11200" dirty="0">
                <a:latin typeface="Times New Roman" pitchFamily="18" charset="0"/>
                <a:cs typeface="Times New Roman" pitchFamily="18" charset="0"/>
              </a:rPr>
              <a:t>The planning, control and coordination of all aspects of a project, and the motivation of all those involved in it, in order to achieve the project objectives.</a:t>
            </a:r>
            <a:br>
              <a:rPr lang="en-US" sz="11200" dirty="0">
                <a:latin typeface="Times New Roman" pitchFamily="18" charset="0"/>
                <a:cs typeface="Times New Roman" pitchFamily="18" charset="0"/>
              </a:rPr>
            </a:br>
            <a:r>
              <a:rPr lang="en-US" sz="11200" dirty="0">
                <a:latin typeface="Times New Roman" pitchFamily="18" charset="0"/>
                <a:cs typeface="Times New Roman" pitchFamily="18" charset="0"/>
              </a:rPr>
              <a:t> </a:t>
            </a:r>
            <a:br>
              <a:rPr lang="en-US" sz="11200" dirty="0">
                <a:latin typeface="Times New Roman" pitchFamily="18" charset="0"/>
                <a:cs typeface="Times New Roman" pitchFamily="18" charset="0"/>
              </a:rPr>
            </a:br>
            <a:br>
              <a:rPr lang="en-US" sz="9600" dirty="0">
                <a:latin typeface="Times New Roman" pitchFamily="18" charset="0"/>
                <a:cs typeface="Times New Roman" pitchFamily="18" charset="0"/>
              </a:rPr>
            </a:br>
            <a:r>
              <a:rPr lang="en-US" sz="9600" dirty="0">
                <a:latin typeface="Times New Roman" pitchFamily="18" charset="0"/>
                <a:cs typeface="Times New Roman" pitchFamily="18" charset="0"/>
              </a:rPr>
              <a:t> </a:t>
            </a:r>
            <a:br>
              <a:rPr lang="en-US" sz="2800" dirty="0"/>
            </a:br>
            <a:br>
              <a:rPr lang="en-US" sz="2800" dirty="0"/>
            </a:br>
            <a:br>
              <a:rPr lang="en-US" sz="2800" dirty="0">
                <a:latin typeface="Times New Roman" pitchFamily="18" charset="0"/>
                <a:cs typeface="Times New Roman" pitchFamily="18" charset="0"/>
              </a:rPr>
            </a:br>
            <a:br>
              <a:rPr lang="en-US" sz="2800" dirty="0">
                <a:latin typeface="Times New Roman" pitchFamily="18" charset="0"/>
                <a:cs typeface="Times New Roman" pitchFamily="18" charset="0"/>
              </a:rPr>
            </a:br>
            <a:br>
              <a:rPr lang="en-US"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65759" y="0"/>
            <a:ext cx="11380763" cy="6858000"/>
          </a:xfrm>
        </p:spPr>
        <p:txBody>
          <a:bodyPr>
            <a:normAutofit fontScale="92500" lnSpcReduction="20000"/>
          </a:bodyPr>
          <a:lstStyle/>
          <a:p>
            <a:pPr algn="just">
              <a:lnSpc>
                <a:spcPct val="160000"/>
              </a:lnSpc>
            </a:pPr>
            <a:endParaRPr lang="en-US" dirty="0">
              <a:solidFill>
                <a:schemeClr val="tx1"/>
              </a:solidFill>
              <a:latin typeface="Times New Roman" pitchFamily="18" charset="0"/>
              <a:cs typeface="Times New Roman" pitchFamily="18" charset="0"/>
            </a:endParaRPr>
          </a:p>
          <a:p>
            <a:pPr algn="just">
              <a:lnSpc>
                <a:spcPct val="160000"/>
              </a:lnSpc>
            </a:pPr>
            <a:r>
              <a:rPr lang="en-US"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dirty="0">
                <a:solidFill>
                  <a:schemeClr val="tx1"/>
                </a:solidFill>
                <a:latin typeface="Times New Roman" pitchFamily="18" charset="0"/>
                <a:cs typeface="Times New Roman" pitchFamily="18" charset="0"/>
              </a:rPr>
              <a:t>A standard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takes from the beginning to its end and are generally referred to as the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life cycle</a:t>
            </a:r>
            <a:r>
              <a:rPr lang="en-US" dirty="0">
                <a:solidFill>
                  <a:schemeClr val="tx1"/>
                </a:solidFill>
                <a:latin typeface="Times New Roman" pitchFamily="18" charset="0"/>
                <a:cs typeface="Times New Roman" pitchFamily="18" charset="0"/>
              </a:rPr>
              <a:t>.”</a:t>
            </a:r>
          </a:p>
          <a:p>
            <a:pPr algn="just">
              <a:lnSpc>
                <a:spcPct val="160000"/>
              </a:lnSpc>
            </a:pPr>
            <a:endParaRPr lang="en-US" dirty="0">
              <a:solidFill>
                <a:schemeClr val="tx1"/>
              </a:solidFill>
              <a:latin typeface="Times New Roman" pitchFamily="18" charset="0"/>
              <a:cs typeface="Times New Roman" pitchFamily="18" charset="0"/>
            </a:endParaRPr>
          </a:p>
          <a:p>
            <a:endParaRPr lang="en-US" dirty="0"/>
          </a:p>
        </p:txBody>
      </p:sp>
      <p:sp>
        <p:nvSpPr>
          <p:cNvPr id="4" name="Title 1"/>
          <p:cNvSpPr>
            <a:spLocks noGrp="1"/>
          </p:cNvSpPr>
          <p:nvPr>
            <p:ph type="ctrTitle"/>
          </p:nvPr>
        </p:nvSpPr>
        <p:spPr>
          <a:xfrm>
            <a:off x="2209800" y="381000"/>
            <a:ext cx="7772400" cy="381000"/>
          </a:xfrm>
        </p:spPr>
        <p:txBody>
          <a:bodyPr>
            <a:normAutofit fontScale="90000"/>
          </a:bodyPr>
          <a:lstStyle/>
          <a:p>
            <a:r>
              <a:rPr lang="en-US" b="1" dirty="0">
                <a:solidFill>
                  <a:schemeClr val="tx2">
                    <a:lumMod val="60000"/>
                    <a:lumOff val="40000"/>
                  </a:schemeClr>
                </a:solidFill>
              </a:rPr>
              <a:t>Project Life Cycle</a:t>
            </a:r>
            <a:br>
              <a:rPr lang="en-US" b="1" dirty="0">
                <a:solidFill>
                  <a:schemeClr val="tx2">
                    <a:lumMod val="60000"/>
                    <a:lumOff val="40000"/>
                  </a:schemeClr>
                </a:solidFill>
              </a:rPr>
            </a:br>
            <a:endParaRPr lang="en-US" dirty="0">
              <a:solidFill>
                <a:schemeClr val="tx2">
                  <a:lumMod val="60000"/>
                  <a:lumOff val="40000"/>
                </a:schemeClr>
              </a:solidFill>
            </a:endParaRPr>
          </a:p>
        </p:txBody>
      </p:sp>
      <p:pic>
        <p:nvPicPr>
          <p:cNvPr id="5" name="عنصر نائب للمحتوى 6">
            <a:extLst>
              <a:ext uri="{FF2B5EF4-FFF2-40B4-BE49-F238E27FC236}">
                <a16:creationId xmlns:a16="http://schemas.microsoft.com/office/drawing/2014/main" id="{8B6BB251-EBE9-447E-A52C-407171552E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46434" y="117423"/>
            <a:ext cx="1676400" cy="64457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0" y="0"/>
            <a:ext cx="12192000" cy="6858000"/>
          </a:xfrm>
          <a:prstGeom prst="rect">
            <a:avLst/>
          </a:prstGeom>
        </p:spPr>
      </p:pic>
      <p:pic>
        <p:nvPicPr>
          <p:cNvPr id="5" name="عنصر نائب للمحتوى 6">
            <a:extLst>
              <a:ext uri="{FF2B5EF4-FFF2-40B4-BE49-F238E27FC236}">
                <a16:creationId xmlns:a16="http://schemas.microsoft.com/office/drawing/2014/main" id="{B247D1DF-1220-4EAA-916E-035DE4081E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0101" y="0"/>
            <a:ext cx="990600" cy="9144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7322"/>
          </a:xfrm>
        </p:spPr>
        <p:txBody>
          <a:bodyPr/>
          <a:lstStyle/>
          <a:p>
            <a:pPr algn="ctr"/>
            <a:r>
              <a:rPr lang="en-US" dirty="0"/>
              <a:t>Definitions of Project finance</a:t>
            </a:r>
          </a:p>
        </p:txBody>
      </p:sp>
      <p:sp>
        <p:nvSpPr>
          <p:cNvPr id="3" name="Content Placeholder 2"/>
          <p:cNvSpPr>
            <a:spLocks noGrp="1"/>
          </p:cNvSpPr>
          <p:nvPr>
            <p:ph idx="1"/>
          </p:nvPr>
        </p:nvSpPr>
        <p:spPr>
          <a:xfrm>
            <a:off x="0" y="1437573"/>
            <a:ext cx="11999742" cy="5420428"/>
          </a:xfrm>
        </p:spPr>
        <p:txBody>
          <a:bodyPr>
            <a:normAutofit/>
          </a:bodyPr>
          <a:lstStyle/>
          <a:p>
            <a:pPr marL="0" indent="0" algn="just">
              <a:lnSpc>
                <a:spcPct val="150000"/>
              </a:lnSpc>
              <a:buNone/>
            </a:pPr>
            <a:r>
              <a:rPr lang="en-US" sz="2200" b="1" dirty="0">
                <a:effectLst/>
                <a:highlight>
                  <a:srgbClr val="FFFF00"/>
                </a:highlight>
                <a:latin typeface="Times New Roman" panose="02020603050405020304" pitchFamily="18" charset="0"/>
                <a:ea typeface="Times New Roman" panose="02020603050405020304" pitchFamily="18" charset="0"/>
              </a:rPr>
              <a:t>Project finance </a:t>
            </a:r>
            <a:r>
              <a:rPr lang="en-US" sz="2200" dirty="0">
                <a:effectLst/>
                <a:latin typeface="Times New Roman" panose="02020603050405020304" pitchFamily="18" charset="0"/>
                <a:ea typeface="Times New Roman" panose="02020603050405020304" pitchFamily="18" charset="0"/>
              </a:rPr>
              <a:t>is a method of raising long-term debt financing for major 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based</a:t>
            </a:r>
            <a:r>
              <a:rPr lang="en-US" sz="2200" spc="1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on</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lending</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against</a:t>
            </a:r>
            <a:r>
              <a:rPr lang="en-US" sz="2200" spc="1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a:t>
            </a:r>
            <a:r>
              <a:rPr lang="en-US" sz="2200" spc="15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cash</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flow</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generated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 the project alone; it depends on a detailed evaluation of a project’s construction,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operating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risks,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their allocation between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investors,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 parties through contractual and other arrangements.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This type of financing is usually 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large, complex and expensive installations that might include, for example,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power plants, chemical processing plants, mines, transportation infrastructure, environment, and telecommunications infrastructure.</a:t>
            </a: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61177" y="0"/>
            <a:ext cx="1646063" cy="1072447"/>
          </a:xfrm>
          <a:prstGeom prst="rect">
            <a:avLst/>
          </a:prstGeom>
        </p:spPr>
      </p:pic>
    </p:spTree>
    <p:extLst>
      <p:ext uri="{BB962C8B-B14F-4D97-AF65-F5344CB8AC3E}">
        <p14:creationId xmlns:p14="http://schemas.microsoft.com/office/powerpoint/2010/main" val="813908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normAutofit fontScale="90000"/>
          </a:bodyPr>
          <a:lstStyle/>
          <a:p>
            <a:pPr algn="ctr"/>
            <a:r>
              <a:rPr lang="en-US" dirty="0"/>
              <a:t>Definitions of Project finance</a:t>
            </a:r>
          </a:p>
        </p:txBody>
      </p:sp>
      <p:sp>
        <p:nvSpPr>
          <p:cNvPr id="3" name="Content Placeholder 2"/>
          <p:cNvSpPr>
            <a:spLocks noGrp="1"/>
          </p:cNvSpPr>
          <p:nvPr>
            <p:ph idx="1"/>
          </p:nvPr>
        </p:nvSpPr>
        <p:spPr>
          <a:xfrm>
            <a:off x="225083" y="942535"/>
            <a:ext cx="11760591" cy="5234428"/>
          </a:xfrm>
        </p:spPr>
        <p:txBody>
          <a:bodyPr>
            <a:normAutofit fontScale="92500" lnSpcReduction="2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Project finance </a:t>
            </a:r>
            <a:r>
              <a:rPr lang="en-US" dirty="0">
                <a:latin typeface="Times New Roman" panose="02020603050405020304" pitchFamily="18" charset="0"/>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Project-finance structures differ between various industry sectors and from deal to deal, since each project has its own unique characteristics. But there are common principles underlying the project-finance approach.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1015003" y="0"/>
            <a:ext cx="1161828" cy="942535"/>
          </a:xfrm>
          <a:prstGeom prst="rect">
            <a:avLst/>
          </a:prstGeom>
        </p:spPr>
      </p:pic>
    </p:spTree>
    <p:extLst>
      <p:ext uri="{BB962C8B-B14F-4D97-AF65-F5344CB8AC3E}">
        <p14:creationId xmlns:p14="http://schemas.microsoft.com/office/powerpoint/2010/main" val="1534483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4898" y="154744"/>
            <a:ext cx="6147582" cy="689317"/>
          </a:xfrm>
        </p:spPr>
        <p:txBody>
          <a:bodyPr>
            <a:normAutofit fontScale="90000"/>
          </a:bodyPr>
          <a:lstStyle/>
          <a:p>
            <a:pPr algn="ctr"/>
            <a:r>
              <a:rPr lang="en-US" dirty="0"/>
              <a:t>Principles of project finance</a:t>
            </a:r>
          </a:p>
        </p:txBody>
      </p:sp>
      <p:sp>
        <p:nvSpPr>
          <p:cNvPr id="3" name="Content Placeholder 2"/>
          <p:cNvSpPr>
            <a:spLocks noGrp="1"/>
          </p:cNvSpPr>
          <p:nvPr>
            <p:ph idx="1"/>
          </p:nvPr>
        </p:nvSpPr>
        <p:spPr>
          <a:xfrm>
            <a:off x="236806" y="1136307"/>
            <a:ext cx="11955194" cy="556694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1. The project usually relates to major infrastructure with a long construction period and long operating life.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financing must also be for a long term (typically 15–25 years).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2. Lenders rely on the future cash flow projected to be generated by the project to pay their interest and fees, and repay their debt.</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Therefore, the project must be ‘ring-fenced’ (i.e. legally and economically self-contained).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project is usually carried out through a special-purpose legal entity (usually a limited company) whose only business is the project (the ‘Project Company’).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705514" y="-50546"/>
            <a:ext cx="1486486" cy="894608"/>
          </a:xfrm>
          <a:prstGeom prst="rect">
            <a:avLst/>
          </a:prstGeom>
        </p:spPr>
      </p:pic>
    </p:spTree>
    <p:extLst>
      <p:ext uri="{BB962C8B-B14F-4D97-AF65-F5344CB8AC3E}">
        <p14:creationId xmlns:p14="http://schemas.microsoft.com/office/powerpoint/2010/main" val="3900783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9841" y="-50547"/>
            <a:ext cx="1652159" cy="1063421"/>
          </a:xfrm>
          <a:prstGeom prst="rect">
            <a:avLst/>
          </a:prstGeom>
        </p:spPr>
      </p:pic>
      <p:sp>
        <p:nvSpPr>
          <p:cNvPr id="2" name="Title 1"/>
          <p:cNvSpPr>
            <a:spLocks noGrp="1"/>
          </p:cNvSpPr>
          <p:nvPr>
            <p:ph type="title"/>
          </p:nvPr>
        </p:nvSpPr>
        <p:spPr>
          <a:xfrm>
            <a:off x="2349305" y="98475"/>
            <a:ext cx="6302326" cy="731519"/>
          </a:xfrm>
        </p:spPr>
        <p:txBody>
          <a:bodyPr/>
          <a:lstStyle/>
          <a:p>
            <a:r>
              <a:rPr lang="en-US" dirty="0"/>
              <a:t>Principles of project finance</a:t>
            </a:r>
          </a:p>
        </p:txBody>
      </p:sp>
      <p:sp>
        <p:nvSpPr>
          <p:cNvPr id="3" name="Content Placeholder 2"/>
          <p:cNvSpPr>
            <a:spLocks noGrp="1"/>
          </p:cNvSpPr>
          <p:nvPr>
            <p:ph idx="1"/>
          </p:nvPr>
        </p:nvSpPr>
        <p:spPr>
          <a:xfrm>
            <a:off x="481043" y="1445797"/>
            <a:ext cx="11363954" cy="4351338"/>
          </a:xfrm>
        </p:spPr>
        <p:txBody>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There is a high ratio of debt to equity (‘leverage’ or ‘gearing’)—roughly speaking, project finance debt may cover 70–90% of the capital cost of a project.</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The effect of this high leverage is to reduce the blended cost of debt and equity, and hence the overall financing cost of the project.</a:t>
            </a:r>
          </a:p>
        </p:txBody>
      </p:sp>
    </p:spTree>
    <p:extLst>
      <p:ext uri="{BB962C8B-B14F-4D97-AF65-F5344CB8AC3E}">
        <p14:creationId xmlns:p14="http://schemas.microsoft.com/office/powerpoint/2010/main" val="3640215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63311" y="1"/>
            <a:ext cx="1528689" cy="984738"/>
          </a:xfrm>
          <a:prstGeom prst="rect">
            <a:avLst/>
          </a:prstGeom>
        </p:spPr>
      </p:pic>
      <p:sp>
        <p:nvSpPr>
          <p:cNvPr id="2" name="Title 1"/>
          <p:cNvSpPr>
            <a:spLocks noGrp="1"/>
          </p:cNvSpPr>
          <p:nvPr>
            <p:ph type="title"/>
          </p:nvPr>
        </p:nvSpPr>
        <p:spPr>
          <a:xfrm>
            <a:off x="1035148" y="1"/>
            <a:ext cx="10515600" cy="844062"/>
          </a:xfrm>
        </p:spPr>
        <p:txBody>
          <a:bodyPr/>
          <a:lstStyle/>
          <a:p>
            <a:pPr algn="ctr"/>
            <a:r>
              <a:rPr lang="en-US" dirty="0"/>
              <a:t>Principles of project finance</a:t>
            </a:r>
          </a:p>
        </p:txBody>
      </p:sp>
      <p:sp>
        <p:nvSpPr>
          <p:cNvPr id="3" name="Content Placeholder 2"/>
          <p:cNvSpPr>
            <a:spLocks noGrp="1"/>
          </p:cNvSpPr>
          <p:nvPr>
            <p:ph idx="1"/>
          </p:nvPr>
        </p:nvSpPr>
        <p:spPr>
          <a:xfrm>
            <a:off x="243840" y="1291053"/>
            <a:ext cx="11704320" cy="4884664"/>
          </a:xfrm>
        </p:spPr>
        <p:txBody>
          <a:bodyPr>
            <a:normAutofit/>
          </a:bodyPr>
          <a:lstStyle/>
          <a:p>
            <a:pPr marL="0" indent="0" algn="just">
              <a:lnSpc>
                <a:spcPct val="160000"/>
              </a:lnSpc>
              <a:buNone/>
            </a:pPr>
            <a:r>
              <a:rPr lang="en-US" sz="2400" dirty="0"/>
              <a:t>4</a:t>
            </a:r>
            <a:r>
              <a:rPr lang="en-US" sz="2400" dirty="0">
                <a:latin typeface="Times New Roman" panose="02020603050405020304" pitchFamily="18" charset="0"/>
                <a:cs typeface="Times New Roman" panose="02020603050405020304" pitchFamily="18" charset="0"/>
              </a:rPr>
              <a:t>.  The Project Company’s physical assets are likely to be worth much less than the debt if they are sold off after a default on the financing—and in projects involving public infrastructure they cannot be sold anyway.</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So, the main security for lenders is the Project Company’s contracts, licenses, or other rights, which are the source of its cash flow.</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Therefore, lenders carry out a detailed analysis of the project’s risks, and how these are allocated between the various parties through these contracts.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1519356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35175" y="-57985"/>
            <a:ext cx="1544704" cy="984739"/>
          </a:xfrm>
          <a:prstGeom prst="rect">
            <a:avLst/>
          </a:prstGeom>
        </p:spPr>
      </p:pic>
      <p:sp>
        <p:nvSpPr>
          <p:cNvPr id="2" name="Title 1"/>
          <p:cNvSpPr>
            <a:spLocks noGrp="1"/>
          </p:cNvSpPr>
          <p:nvPr>
            <p:ph type="title"/>
          </p:nvPr>
        </p:nvSpPr>
        <p:spPr>
          <a:xfrm>
            <a:off x="838200" y="1"/>
            <a:ext cx="10515600" cy="984738"/>
          </a:xfrm>
        </p:spPr>
        <p:txBody>
          <a:bodyPr>
            <a:normAutofit/>
          </a:bodyPr>
          <a:lstStyle/>
          <a:p>
            <a:pPr algn="ctr"/>
            <a:r>
              <a:rPr lang="en-US" dirty="0"/>
              <a:t>Principles of project finance</a:t>
            </a:r>
          </a:p>
        </p:txBody>
      </p:sp>
      <p:sp>
        <p:nvSpPr>
          <p:cNvPr id="3" name="Content Placeholder 2"/>
          <p:cNvSpPr>
            <a:spLocks noGrp="1"/>
          </p:cNvSpPr>
          <p:nvPr>
            <p:ph idx="1"/>
          </p:nvPr>
        </p:nvSpPr>
        <p:spPr>
          <a:xfrm>
            <a:off x="225083" y="1253331"/>
            <a:ext cx="11788726"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5. The project has a finite life, based on such factors as the length of the contracts or licenses, or reserves of natural resources.</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So, the project-finance debt must be fully repaid by the end of the project’s life.</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6. There are no guarantees from the investors in the Project Company for the project-finance debt. So, this is ‘non-recourse’ finance.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947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5245"/>
            <a:ext cx="11170920" cy="731585"/>
          </a:xfrm>
        </p:spPr>
        <p:txBody>
          <a:bodyPr>
            <a:normAutofit/>
          </a:bodyPr>
          <a:lstStyle/>
          <a:p>
            <a:pPr algn="ctr"/>
            <a:r>
              <a:rPr lang="en-US" sz="2800" dirty="0">
                <a:solidFill>
                  <a:schemeClr val="accent1">
                    <a:lumMod val="75000"/>
                  </a:schemeClr>
                </a:solidFill>
              </a:rPr>
              <a:t>Difference between project finance and corporate finance</a:t>
            </a:r>
          </a:p>
        </p:txBody>
      </p:sp>
      <p:sp>
        <p:nvSpPr>
          <p:cNvPr id="3" name="Content Placeholder 2"/>
          <p:cNvSpPr>
            <a:spLocks noGrp="1"/>
          </p:cNvSpPr>
          <p:nvPr>
            <p:ph idx="1"/>
          </p:nvPr>
        </p:nvSpPr>
        <p:spPr>
          <a:xfrm>
            <a:off x="182879" y="1294229"/>
            <a:ext cx="11746523" cy="4882734"/>
          </a:xfrm>
        </p:spPr>
        <p:txBody>
          <a:bodyPr>
            <a:normAutofit/>
          </a:bodyPr>
          <a:lstStyle/>
          <a:p>
            <a:pPr marL="0" indent="0" algn="just">
              <a:lnSpc>
                <a:spcPct val="150000"/>
              </a:lnSpc>
              <a:buNone/>
            </a:pPr>
            <a:r>
              <a:rPr lang="en-US" dirty="0"/>
              <a:t>1. </a:t>
            </a:r>
            <a:r>
              <a:rPr lang="en-US" dirty="0">
                <a:latin typeface="Times New Roman" panose="02020603050405020304" pitchFamily="18" charset="0"/>
                <a:cs typeface="Times New Roman" panose="02020603050405020304" pitchFamily="18" charset="0"/>
              </a:rPr>
              <a:t>In corporate finance, loans are primarily lent against a company’s balance sheet and financial projections extrapolated from its past cash flow and profit record.</a:t>
            </a:r>
          </a:p>
          <a:p>
            <a:pPr marL="0" indent="0" algn="just">
              <a:lnSpc>
                <a:spcPct val="150000"/>
              </a:lnSpc>
              <a:buNone/>
            </a:pPr>
            <a:r>
              <a:rPr lang="en-US" dirty="0">
                <a:latin typeface="Times New Roman" panose="02020603050405020304" pitchFamily="18" charset="0"/>
                <a:cs typeface="Times New Roman" panose="02020603050405020304" pitchFamily="18" charset="0"/>
              </a:rPr>
              <a:t>2. In corporate finance, loans have access to the whole cash flow from the spread of the borrower’s business as security, instead of the limited cash flow from a specific project thus even if an individual project fails, corporate lenders can still reasonably expect to be repaid;</a:t>
            </a:r>
          </a:p>
        </p:txBody>
      </p:sp>
      <p:pic>
        <p:nvPicPr>
          <p:cNvPr id="4" name="Picture 3"/>
          <p:cNvPicPr>
            <a:picLocks noChangeAspect="1"/>
          </p:cNvPicPr>
          <p:nvPr/>
        </p:nvPicPr>
        <p:blipFill>
          <a:blip r:embed="rId2"/>
          <a:stretch>
            <a:fillRect/>
          </a:stretch>
        </p:blipFill>
        <p:spPr>
          <a:xfrm>
            <a:off x="11183815" y="-50545"/>
            <a:ext cx="1008185" cy="731584"/>
          </a:xfrm>
          <a:prstGeom prst="rect">
            <a:avLst/>
          </a:prstGeom>
        </p:spPr>
      </p:pic>
    </p:spTree>
    <p:extLst>
      <p:ext uri="{BB962C8B-B14F-4D97-AF65-F5344CB8AC3E}">
        <p14:creationId xmlns:p14="http://schemas.microsoft.com/office/powerpoint/2010/main" val="3177179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507372" y="0"/>
            <a:ext cx="684628" cy="1041009"/>
          </a:xfrm>
          <a:prstGeom prst="rect">
            <a:avLst/>
          </a:prstGeom>
        </p:spPr>
      </p:pic>
      <p:sp>
        <p:nvSpPr>
          <p:cNvPr id="2" name="Title 1"/>
          <p:cNvSpPr>
            <a:spLocks noGrp="1"/>
          </p:cNvSpPr>
          <p:nvPr>
            <p:ph type="title"/>
          </p:nvPr>
        </p:nvSpPr>
        <p:spPr>
          <a:xfrm>
            <a:off x="450167" y="80571"/>
            <a:ext cx="11854375" cy="1325563"/>
          </a:xfrm>
        </p:spPr>
        <p:txBody>
          <a:bodyPr>
            <a:normAutofit/>
          </a:bodyPr>
          <a:lstStyle/>
          <a:p>
            <a:pPr algn="ctr"/>
            <a:r>
              <a:rPr lang="en-US" sz="2800" dirty="0">
                <a:solidFill>
                  <a:schemeClr val="accent1">
                    <a:lumMod val="75000"/>
                  </a:schemeClr>
                </a:solidFill>
              </a:rPr>
              <a:t>Difference between project finance and corporate finance</a:t>
            </a:r>
            <a:endParaRPr lang="en-US" sz="28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2399" y="1270000"/>
            <a:ext cx="11854375" cy="4906963"/>
          </a:xfrm>
        </p:spPr>
        <p:txBody>
          <a:bodyPr>
            <a:normAutofit/>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In corporate finance, loans assume that the company will remain in business for an indefinite period and so can keep renewing (rolling over) its loans, which therefore do not need to be lent on a long-term basis; and</a:t>
            </a:r>
          </a:p>
          <a:p>
            <a:pPr marL="0" indent="0" algn="just">
              <a:lnSpc>
                <a:spcPct val="150000"/>
              </a:lnSpc>
              <a:buNone/>
            </a:pPr>
            <a:r>
              <a:rPr lang="en-US" dirty="0">
                <a:latin typeface="Times New Roman" panose="02020603050405020304" pitchFamily="18" charset="0"/>
                <a:cs typeface="Times New Roman" panose="02020603050405020304" pitchFamily="18" charset="0"/>
              </a:rPr>
              <a:t>4. In corporate finance, loans may also be secured on the company’s physical assets—its offices, factories, etc., so that if the debt is not repaid these assets can be sold off to help recover the debt.</a:t>
            </a:r>
          </a:p>
        </p:txBody>
      </p:sp>
    </p:spTree>
    <p:extLst>
      <p:ext uri="{BB962C8B-B14F-4D97-AF65-F5344CB8AC3E}">
        <p14:creationId xmlns:p14="http://schemas.microsoft.com/office/powerpoint/2010/main" val="1287059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0" y="0"/>
            <a:ext cx="10541000" cy="68103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88900" y="1825625"/>
            <a:ext cx="11912600" cy="4351338"/>
          </a:xfrm>
        </p:spPr>
        <p:txBody>
          <a:bodyPr>
            <a:normAutofit fontScale="77500" lnSpcReduction="20000"/>
          </a:bodyPr>
          <a:lstStyle/>
          <a:p>
            <a:pPr marL="0" indent="0" algn="just">
              <a:lnSpc>
                <a:spcPct val="150000"/>
              </a:lnSpc>
              <a:buNone/>
            </a:pPr>
            <a:r>
              <a:rPr lang="en-US" b="1" dirty="0">
                <a:solidFill>
                  <a:schemeClr val="accent1">
                    <a:lumMod val="75000"/>
                  </a:schemeClr>
                </a:solidFill>
                <a:latin typeface="Times New Roman" panose="02020603050405020304" pitchFamily="18" charset="0"/>
                <a:cs typeface="Times New Roman" panose="02020603050405020304" pitchFamily="18" charset="0"/>
              </a:rPr>
              <a:t>To look in more detail at the structure of a project financing, this usually has two elements:</a:t>
            </a:r>
          </a:p>
          <a:p>
            <a:pPr marL="0" indent="0" algn="just">
              <a:lnSpc>
                <a:spcPct val="150000"/>
              </a:lnSpc>
              <a:buNone/>
            </a:pPr>
            <a:r>
              <a:rPr lang="en-US" dirty="0">
                <a:latin typeface="Times New Roman" panose="02020603050405020304" pitchFamily="18" charset="0"/>
                <a:cs typeface="Times New Roman" panose="02020603050405020304" pitchFamily="18" charset="0"/>
              </a:rPr>
              <a:t>● equity, provided by investors in the project.</a:t>
            </a:r>
          </a:p>
          <a:p>
            <a:pPr marL="0" indent="0" algn="just">
              <a:lnSpc>
                <a:spcPct val="150000"/>
              </a:lnSpc>
              <a:buNone/>
            </a:pPr>
            <a:r>
              <a:rPr lang="en-US" dirty="0">
                <a:latin typeface="Times New Roman" panose="02020603050405020304" pitchFamily="18" charset="0"/>
                <a:cs typeface="Times New Roman" panose="02020603050405020304" pitchFamily="18" charset="0"/>
              </a:rPr>
              <a:t>● project finance-based debt, provided by one or more groups of lenders.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u="sng" dirty="0">
                <a:latin typeface="Times New Roman" panose="02020603050405020304" pitchFamily="18" charset="0"/>
                <a:cs typeface="Times New Roman" panose="02020603050405020304" pitchFamily="18" charset="0"/>
              </a:rPr>
              <a:t>The project-finance debt has first call on the project’s net operating cash flow</a:t>
            </a:r>
            <a:r>
              <a:rPr lang="en-US" dirty="0">
                <a:latin typeface="Times New Roman" panose="02020603050405020304" pitchFamily="18" charset="0"/>
                <a:cs typeface="Times New Roman" panose="02020603050405020304" pitchFamily="18" charset="0"/>
              </a:rPr>
              <a:t>; the investors’ return is thus more dependent on the success of the project. So as the investors are taking a higher risk, they expect a higher return on their investment, and the reverse is true for lenders.</a:t>
            </a:r>
          </a:p>
          <a:p>
            <a:pPr marL="0" indent="0">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0527720" y="0"/>
            <a:ext cx="1652159" cy="883104"/>
          </a:xfrm>
          <a:prstGeom prst="rect">
            <a:avLst/>
          </a:prstGeom>
        </p:spPr>
      </p:pic>
    </p:spTree>
    <p:extLst>
      <p:ext uri="{BB962C8B-B14F-4D97-AF65-F5344CB8AC3E}">
        <p14:creationId xmlns:p14="http://schemas.microsoft.com/office/powerpoint/2010/main" val="23578983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45366" y="703574"/>
            <a:ext cx="11901267" cy="6154425"/>
          </a:xfrm>
        </p:spPr>
        <p:txBody>
          <a:bodyPr>
            <a:normAutofit fontScale="92500" lnSpcReduction="2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nexus of contracts signed by the Project Company provide support for the finance. A ‘Project Agreement’ is often at the centre of this contractual structure. </a:t>
            </a:r>
          </a:p>
          <a:p>
            <a:pPr marL="0" indent="0">
              <a:lnSpc>
                <a:spcPct val="150000"/>
              </a:lnSpc>
              <a:buNone/>
            </a:pPr>
            <a:r>
              <a:rPr lang="en-US" sz="2400" b="1" u="sng" dirty="0">
                <a:solidFill>
                  <a:schemeClr val="accent1">
                    <a:lumMod val="50000"/>
                  </a:schemeClr>
                </a:solidFill>
                <a:highlight>
                  <a:srgbClr val="FFFF00"/>
                </a:highlight>
                <a:latin typeface="Times New Roman" panose="02020603050405020304" pitchFamily="18" charset="0"/>
                <a:cs typeface="Times New Roman" panose="02020603050405020304" pitchFamily="18" charset="0"/>
              </a:rPr>
              <a:t>A project agreement may take 2 main forms:</a:t>
            </a:r>
          </a:p>
          <a:p>
            <a:pPr marL="0" indent="0" algn="l">
              <a:lnSpc>
                <a:spcPct val="150000"/>
              </a:lnSpc>
              <a:buNone/>
            </a:pP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1- An </a:t>
            </a:r>
            <a:r>
              <a:rPr lang="en-US" sz="2400" b="1" i="0" dirty="0">
                <a:solidFill>
                  <a:srgbClr val="222222"/>
                </a:solidFill>
                <a:effectLst/>
                <a:highlight>
                  <a:srgbClr val="FFFF00"/>
                </a:highlight>
                <a:latin typeface="Times New Roman" panose="02020603050405020304" pitchFamily="18" charset="0"/>
                <a:cs typeface="Times New Roman" panose="02020603050405020304" pitchFamily="18" charset="0"/>
              </a:rPr>
              <a:t>offtake agreement</a:t>
            </a: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 </a:t>
            </a:r>
            <a:r>
              <a:rPr lang="en-US" sz="2400" b="0" i="0" dirty="0">
                <a:solidFill>
                  <a:srgbClr val="222222"/>
                </a:solidFill>
                <a:effectLst/>
                <a:latin typeface="Times New Roman" panose="02020603050405020304" pitchFamily="18" charset="0"/>
                <a:cs typeface="Times New Roman" panose="02020603050405020304" pitchFamily="18" charset="0"/>
              </a:rPr>
              <a:t>is an agreement that a producer makes with a purchaser. They agree to sell or buy a specific amount of future production. An offtake agreement typically occurs before the construction of a production facility. For the producer, the offtake agreement is a guarantee for the project’s economic future.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Offtake agreements also improve the chances of obtaining a loan to complete the project. If the lender knows that you already have firm orders, it is more likely to approve your loan application.</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This type of agreement is common in natural resource development projects. The capital cost to extract the resource is considerable. Therefore, the company needs firm orders to make sure that the investment is worth it.</a:t>
            </a:r>
          </a:p>
          <a:p>
            <a:pPr marL="0" indent="0">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1353800" y="0"/>
            <a:ext cx="826079" cy="773153"/>
          </a:xfrm>
          <a:prstGeom prst="rect">
            <a:avLst/>
          </a:prstGeom>
        </p:spPr>
      </p:pic>
    </p:spTree>
    <p:extLst>
      <p:ext uri="{BB962C8B-B14F-4D97-AF65-F5344CB8AC3E}">
        <p14:creationId xmlns:p14="http://schemas.microsoft.com/office/powerpoint/2010/main" val="2018402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325504" y="956604"/>
            <a:ext cx="11901267" cy="5901396"/>
          </a:xfrm>
        </p:spPr>
        <p:txBody>
          <a:bodyPr>
            <a:normAutofit fontScale="92500" lnSpcReduction="20000"/>
          </a:bodyPr>
          <a:lstStyle/>
          <a:p>
            <a:pPr marL="0" indent="0" algn="l">
              <a:lnSpc>
                <a:spcPct val="150000"/>
              </a:lnSpc>
              <a:buNone/>
            </a:pPr>
            <a:r>
              <a:rPr lang="en-US" sz="2400" b="1" dirty="0">
                <a:solidFill>
                  <a:srgbClr val="222222"/>
                </a:solidFill>
                <a:latin typeface="Times New Roman" panose="02020603050405020304" pitchFamily="18" charset="0"/>
                <a:cs typeface="Times New Roman" panose="02020603050405020304" pitchFamily="18" charset="0"/>
              </a:rPr>
              <a:t>O</a:t>
            </a:r>
            <a:r>
              <a:rPr lang="en-US" sz="2400" b="1" i="0" dirty="0">
                <a:solidFill>
                  <a:srgbClr val="222222"/>
                </a:solidFill>
                <a:effectLst/>
                <a:latin typeface="Times New Roman" panose="02020603050405020304" pitchFamily="18" charset="0"/>
                <a:cs typeface="Times New Roman" panose="02020603050405020304" pitchFamily="18" charset="0"/>
              </a:rPr>
              <a:t>fftake agreement  (continued) </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In a business with few buyers, the producer needs to be sure that the product will sell. The lender, before approving a loan, also needs to be sure.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We call the party who is purchasing the product or service the </a:t>
            </a:r>
            <a:r>
              <a:rPr lang="en-US" sz="2400" b="1"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The </a:t>
            </a:r>
            <a:r>
              <a:rPr lang="en-US" sz="2400" b="0"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 can usually back out of an agreement. However, it will probably have to pay a fee.</a:t>
            </a:r>
          </a:p>
          <a:p>
            <a:pPr marL="0" indent="0" algn="l">
              <a:lnSpc>
                <a:spcPct val="150000"/>
              </a:lnSpc>
              <a:buNone/>
            </a:pPr>
            <a:endParaRPr lang="en-US" sz="2400" b="0" i="0" dirty="0">
              <a:solidFill>
                <a:srgbClr val="222222"/>
              </a:solidFill>
              <a:effectLst/>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2-  or </a:t>
            </a:r>
            <a:r>
              <a:rPr lang="en-US" sz="2400" b="1" dirty="0">
                <a:highlight>
                  <a:srgbClr val="FFFF00"/>
                </a:highlight>
                <a:latin typeface="Times New Roman" panose="02020603050405020304" pitchFamily="18" charset="0"/>
                <a:cs typeface="Times New Roman" panose="02020603050405020304" pitchFamily="18" charset="0"/>
              </a:rPr>
              <a:t>a contract with a central government department</a:t>
            </a:r>
            <a:r>
              <a:rPr lang="en-US" sz="2400" dirty="0">
                <a:latin typeface="Times New Roman" panose="02020603050405020304" pitchFamily="18" charset="0"/>
                <a:cs typeface="Times New Roman" panose="02020603050405020304" pitchFamily="18" charset="0"/>
              </a:rPr>
              <a:t>, regional or state government, county or municipality, or another public agency (‘Contracting Authority will be used to cover all of these) which gives the Project Company the right to construct the project and earn revenues from it.</a:t>
            </a:r>
          </a:p>
          <a:p>
            <a:pPr marL="0" indent="0" algn="just">
              <a:lnSpc>
                <a:spcPct val="160000"/>
              </a:lnSpc>
              <a:buNone/>
            </a:pPr>
            <a:endParaRPr lang="en-US" sz="2200" b="0" i="0" dirty="0">
              <a:solidFill>
                <a:srgbClr val="222222"/>
              </a:solidFill>
              <a:effectLst/>
              <a:latin typeface="Times New Roman" panose="02020603050405020304" pitchFamily="18" charset="0"/>
              <a:cs typeface="Times New Roman" panose="02020603050405020304" pitchFamily="18" charset="0"/>
            </a:endParaRPr>
          </a:p>
          <a:p>
            <a:pPr marL="0" indent="0" algn="l">
              <a:buNone/>
            </a:pPr>
            <a:r>
              <a:rPr lang="en-US" sz="2200" b="0" i="0" dirty="0">
                <a:solidFill>
                  <a:srgbClr val="222222"/>
                </a:solidFill>
                <a:effectLst/>
                <a:latin typeface="Times New Roman" panose="02020603050405020304" pitchFamily="18" charset="0"/>
                <a:cs typeface="Times New Roman" panose="02020603050405020304" pitchFamily="18" charset="0"/>
              </a:rPr>
              <a:t> </a:t>
            </a:r>
            <a:endParaRPr lang="en-US" sz="2200" dirty="0">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0"/>
            <a:ext cx="1652159" cy="1463167"/>
          </a:xfrm>
          <a:prstGeom prst="rect">
            <a:avLst/>
          </a:prstGeom>
        </p:spPr>
      </p:pic>
    </p:spTree>
    <p:extLst>
      <p:ext uri="{BB962C8B-B14F-4D97-AF65-F5344CB8AC3E}">
        <p14:creationId xmlns:p14="http://schemas.microsoft.com/office/powerpoint/2010/main" val="3366107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432"/>
            <a:ext cx="10515600" cy="563140"/>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00044" y="562708"/>
            <a:ext cx="11710557" cy="5852160"/>
          </a:xfrm>
        </p:spPr>
        <p:txBody>
          <a:bodyPr>
            <a:normAutofit fontScale="92500" lnSpcReduction="1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Alternatively, </a:t>
            </a:r>
            <a:r>
              <a:rPr lang="en-US" dirty="0">
                <a:latin typeface="Times New Roman" panose="02020603050405020304" pitchFamily="18" charset="0"/>
                <a:cs typeface="Times New Roman" panose="02020603050405020304" pitchFamily="18" charset="0"/>
              </a:rPr>
              <a:t>the </a:t>
            </a:r>
            <a:r>
              <a:rPr lang="en-US" u="sng" dirty="0">
                <a:latin typeface="Times New Roman" panose="02020603050405020304" pitchFamily="18" charset="0"/>
                <a:cs typeface="Times New Roman" panose="02020603050405020304" pitchFamily="18" charset="0"/>
              </a:rPr>
              <a:t>Project Company may sell its production in commodity markets </a:t>
            </a:r>
            <a:r>
              <a:rPr lang="en-US" dirty="0">
                <a:latin typeface="Times New Roman" panose="02020603050405020304" pitchFamily="18" charset="0"/>
                <a:cs typeface="Times New Roman" panose="02020603050405020304" pitchFamily="18" charset="0"/>
              </a:rPr>
              <a:t>(which may apply, for example, to power or natural-resources projects) or </a:t>
            </a:r>
            <a:r>
              <a:rPr lang="en-US" u="sng" dirty="0">
                <a:latin typeface="Times New Roman" panose="02020603050405020304" pitchFamily="18" charset="0"/>
                <a:cs typeface="Times New Roman" panose="02020603050405020304" pitchFamily="18" charset="0"/>
              </a:rPr>
              <a:t>have a license to operate under the terms of general legislation for the industry sector </a:t>
            </a:r>
            <a:r>
              <a:rPr lang="en-US" dirty="0">
                <a:latin typeface="Times New Roman" panose="02020603050405020304" pitchFamily="18" charset="0"/>
                <a:cs typeface="Times New Roman" panose="02020603050405020304" pitchFamily="18" charset="0"/>
              </a:rPr>
              <a:t>(e.g. a privatized port or airport, or a mobile-phone network), in both cases without an Offtake Contract or Project Agreement, as discussed further below.</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The Project Company usually enters into ‘</a:t>
            </a:r>
            <a:r>
              <a:rPr lang="en-US" b="1" dirty="0">
                <a:highlight>
                  <a:srgbClr val="FFFF00"/>
                </a:highlight>
                <a:latin typeface="Times New Roman" panose="02020603050405020304" pitchFamily="18" charset="0"/>
                <a:cs typeface="Times New Roman" panose="02020603050405020304" pitchFamily="18" charset="0"/>
              </a:rPr>
              <a:t>Sub-Contracts</a:t>
            </a:r>
            <a:r>
              <a:rPr lang="en-US" dirty="0">
                <a:latin typeface="Times New Roman" panose="02020603050405020304" pitchFamily="18" charset="0"/>
                <a:cs typeface="Times New Roman" panose="02020603050405020304" pitchFamily="18" charset="0"/>
              </a:rPr>
              <a:t>’, which provide support for the project finance, particularly by transferring risks from the Project Company to other parties, and which also form part of the lenders’ security package.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Project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Agreement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and</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Sub-Contracts</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are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known</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collectively</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as</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t>
            </a:r>
            <a:r>
              <a:rPr lang="en-US" sz="2600" b="1" u="sng" dirty="0">
                <a:effectLst/>
                <a:highlight>
                  <a:srgbClr val="FFFF00"/>
                </a:highlight>
                <a:latin typeface="Times New Roman" panose="02020603050405020304" pitchFamily="18" charset="0"/>
                <a:ea typeface="Times New Roman" panose="02020603050405020304" pitchFamily="18" charset="0"/>
              </a:rPr>
              <a:t>Project Contracts</a:t>
            </a:r>
            <a:r>
              <a:rPr lang="en-US" sz="2600" u="sng" dirty="0">
                <a:effectLst/>
                <a:latin typeface="Times New Roman" panose="02020603050405020304" pitchFamily="18" charset="0"/>
                <a:ea typeface="Times New Roman" panose="02020603050405020304" pitchFamily="18" charset="0"/>
              </a:rPr>
              <a:t>’.</a:t>
            </a:r>
            <a:endParaRPr lang="en-US" sz="26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p>
        </p:txBody>
      </p:sp>
      <p:pic>
        <p:nvPicPr>
          <p:cNvPr id="4" name="Picture 3"/>
          <p:cNvPicPr>
            <a:picLocks noChangeAspect="1"/>
          </p:cNvPicPr>
          <p:nvPr/>
        </p:nvPicPr>
        <p:blipFill>
          <a:blip r:embed="rId2"/>
          <a:stretch>
            <a:fillRect/>
          </a:stretch>
        </p:blipFill>
        <p:spPr>
          <a:xfrm>
            <a:off x="10456606" y="0"/>
            <a:ext cx="1652159" cy="562708"/>
          </a:xfrm>
          <a:prstGeom prst="rect">
            <a:avLst/>
          </a:prstGeom>
        </p:spPr>
      </p:pic>
    </p:spTree>
    <p:extLst>
      <p:ext uri="{BB962C8B-B14F-4D97-AF65-F5344CB8AC3E}">
        <p14:creationId xmlns:p14="http://schemas.microsoft.com/office/powerpoint/2010/main" val="3627838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539"/>
            <a:ext cx="10515600" cy="675884"/>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98475" y="805123"/>
            <a:ext cx="12081404" cy="603503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1- High Leverage: </a:t>
            </a:r>
            <a:r>
              <a:rPr lang="en-US" sz="2400" dirty="0">
                <a:latin typeface="Times New Roman" panose="02020603050405020304" pitchFamily="18" charset="0"/>
                <a:cs typeface="Times New Roman" panose="02020603050405020304" pitchFamily="18" charset="0"/>
              </a:rPr>
              <a:t>One major reason for using project finance is that investments in ventures such as power generation or road building have to be long term but do not offer an inherently high return: high leverage improves the return for an investor.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17839"/>
            <a:ext cx="1652159" cy="675885"/>
          </a:xfrm>
          <a:prstGeom prst="rect">
            <a:avLst/>
          </a:prstGeom>
        </p:spPr>
      </p:pic>
      <p:pic>
        <p:nvPicPr>
          <p:cNvPr id="6" name="Picture 5">
            <a:extLst>
              <a:ext uri="{FF2B5EF4-FFF2-40B4-BE49-F238E27FC236}">
                <a16:creationId xmlns:a16="http://schemas.microsoft.com/office/drawing/2014/main" id="{BD33BAE3-9D8B-4CC8-81B1-1CCC8CB4D56D}"/>
              </a:ext>
            </a:extLst>
          </p:cNvPr>
          <p:cNvPicPr>
            <a:picLocks noChangeAspect="1"/>
          </p:cNvPicPr>
          <p:nvPr/>
        </p:nvPicPr>
        <p:blipFill>
          <a:blip r:embed="rId3"/>
          <a:stretch>
            <a:fillRect/>
          </a:stretch>
        </p:blipFill>
        <p:spPr>
          <a:xfrm>
            <a:off x="984738" y="2764911"/>
            <a:ext cx="10369062" cy="4019550"/>
          </a:xfrm>
          <a:prstGeom prst="rect">
            <a:avLst/>
          </a:prstGeom>
        </p:spPr>
      </p:pic>
    </p:spTree>
    <p:extLst>
      <p:ext uri="{BB962C8B-B14F-4D97-AF65-F5344CB8AC3E}">
        <p14:creationId xmlns:p14="http://schemas.microsoft.com/office/powerpoint/2010/main" val="9581812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0"/>
            <a:ext cx="10515600" cy="718087"/>
          </a:xfrm>
        </p:spPr>
        <p:txBody>
          <a:bodyPr/>
          <a:lstStyle/>
          <a:p>
            <a:pPr algn="ctr"/>
            <a:r>
              <a:rPr lang="en-US" dirty="0"/>
              <a:t>Why Investors Use Project Finance?</a:t>
            </a:r>
          </a:p>
        </p:txBody>
      </p:sp>
      <p:sp>
        <p:nvSpPr>
          <p:cNvPr id="3" name="Content Placeholder 2"/>
          <p:cNvSpPr>
            <a:spLocks noGrp="1"/>
          </p:cNvSpPr>
          <p:nvPr>
            <p:ph idx="1"/>
          </p:nvPr>
        </p:nvSpPr>
        <p:spPr>
          <a:xfrm>
            <a:off x="0" y="914401"/>
            <a:ext cx="12027877" cy="432002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2- Lower Cost: </a:t>
            </a:r>
            <a:r>
              <a:rPr lang="en-US" sz="2400" dirty="0">
                <a:latin typeface="Times New Roman" panose="02020603050405020304" pitchFamily="18" charset="0"/>
                <a:cs typeface="Times New Roman" panose="02020603050405020304" pitchFamily="18" charset="0"/>
              </a:rPr>
              <a:t>If the Project Company is selling a commodity such as electricity into a market, the lower the financing costs the more competitive its pricing can be, and hence the higher leverage may be beneficial if the weighted cost of an investor’s capital (i.e. equity and debt on its own balance sheet) is higher.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1057206" y="1"/>
            <a:ext cx="1134794" cy="914400"/>
          </a:xfrm>
          <a:prstGeom prst="rect">
            <a:avLst/>
          </a:prstGeom>
        </p:spPr>
      </p:pic>
      <p:pic>
        <p:nvPicPr>
          <p:cNvPr id="6" name="Picture 5">
            <a:extLst>
              <a:ext uri="{FF2B5EF4-FFF2-40B4-BE49-F238E27FC236}">
                <a16:creationId xmlns:a16="http://schemas.microsoft.com/office/drawing/2014/main" id="{315602C2-7810-41E0-A8BB-769C50E7CFC8}"/>
              </a:ext>
            </a:extLst>
          </p:cNvPr>
          <p:cNvPicPr>
            <a:picLocks noChangeAspect="1"/>
          </p:cNvPicPr>
          <p:nvPr/>
        </p:nvPicPr>
        <p:blipFill>
          <a:blip r:embed="rId3"/>
          <a:stretch>
            <a:fillRect/>
          </a:stretch>
        </p:blipFill>
        <p:spPr>
          <a:xfrm>
            <a:off x="1308295" y="3176661"/>
            <a:ext cx="9326880" cy="3543300"/>
          </a:xfrm>
          <a:prstGeom prst="rect">
            <a:avLst/>
          </a:prstGeom>
        </p:spPr>
      </p:pic>
    </p:spTree>
    <p:extLst>
      <p:ext uri="{BB962C8B-B14F-4D97-AF65-F5344CB8AC3E}">
        <p14:creationId xmlns:p14="http://schemas.microsoft.com/office/powerpoint/2010/main" val="16283727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584"/>
            <a:ext cx="10515600" cy="588453"/>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54745" y="844014"/>
            <a:ext cx="11901267" cy="5921401"/>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3- Borrowing Capacity: </a:t>
            </a:r>
            <a:r>
              <a:rPr lang="en-US" sz="2400" dirty="0">
                <a:latin typeface="Times New Roman" panose="02020603050405020304" pitchFamily="18" charset="0"/>
                <a:cs typeface="Times New Roman" panose="02020603050405020304" pitchFamily="18" charset="0"/>
              </a:rPr>
              <a:t>Project finance increases the level of debt that can be borrowed against a project; moreover, non-recourse finance raised by the Project Company is not normally counted against corporate credit lines (therefore in this sense it may be off-balance sheet). It may thus increase an investor’s overall borrowing capacity, and hence the ability to undertake several major projects simultaneously.</a:t>
            </a: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4- </a:t>
            </a:r>
            <a:r>
              <a:rPr lang="en-US" sz="2400" dirty="0">
                <a:solidFill>
                  <a:srgbClr val="FF0000"/>
                </a:solidFill>
                <a:effectLst/>
                <a:latin typeface="Georgia" panose="02040502050405020303" pitchFamily="18" charset="0"/>
                <a:ea typeface="Times New Roman" panose="02020603050405020304" pitchFamily="18" charset="0"/>
                <a:cs typeface="Times New Roman" panose="02020603050405020304" pitchFamily="18" charset="0"/>
              </a:rPr>
              <a:t>Risk Limitation:  </a:t>
            </a:r>
            <a:r>
              <a:rPr lang="en-US" sz="2400" dirty="0">
                <a:effectLst/>
                <a:latin typeface="Times New Roman" panose="02020603050405020304" pitchFamily="18" charset="0"/>
                <a:ea typeface="Times New Roman" panose="02020603050405020304" pitchFamily="18" charset="0"/>
              </a:rPr>
              <a:t>An investor in a project raising funds through project finance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does not normally guarantee the repayment of the debt</a:t>
            </a:r>
            <a:r>
              <a:rPr lang="en-US" sz="2400" baseline="30000" dirty="0">
                <a:solidFill>
                  <a:srgbClr val="0080AC"/>
                </a:solidFill>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risk is therefore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limited to</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amount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 the equity investment</a:t>
            </a:r>
            <a:r>
              <a:rPr lang="en-US" sz="2400" spc="300" dirty="0">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If</a:t>
            </a:r>
            <a:r>
              <a:rPr lang="en-US" sz="2400" spc="30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project goes well, the investor will get a good return on the investment, but if it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goes badly the investor can simply walk away and hence limit the loss to 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amount of the equity investment. </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832123" y="2391"/>
            <a:ext cx="1347756" cy="841624"/>
          </a:xfrm>
          <a:prstGeom prst="rect">
            <a:avLst/>
          </a:prstGeom>
        </p:spPr>
      </p:pic>
    </p:spTree>
    <p:extLst>
      <p:ext uri="{BB962C8B-B14F-4D97-AF65-F5344CB8AC3E}">
        <p14:creationId xmlns:p14="http://schemas.microsoft.com/office/powerpoint/2010/main" val="548102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97841"/>
            <a:ext cx="10515600" cy="681038"/>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90732" y="876720"/>
            <a:ext cx="11901268" cy="4351338"/>
          </a:xfrm>
        </p:spPr>
        <p:txBody>
          <a:bodyPr>
            <a:normAutofit fontScale="92500" lnSpcReduction="2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5- Risk Spreading/Joint Ventures: </a:t>
            </a:r>
            <a:r>
              <a:rPr lang="en-US" sz="2400" dirty="0">
                <a:latin typeface="Times New Roman" panose="02020603050405020304" pitchFamily="18" charset="0"/>
                <a:cs typeface="Times New Roman" panose="02020603050405020304" pitchFamily="18" charset="0"/>
              </a:rPr>
              <a:t>A project may be too large for one investor to undertake, so others may be brought in to share the risk in a joint-venture Project Company. This both enables the risk to be spread between investors and limits the amount of each investor’s risk because of the non-recourse nature of the Project Company’s debt financing.</a:t>
            </a:r>
          </a:p>
          <a:p>
            <a:pPr marL="0" indent="0" algn="just">
              <a:lnSpc>
                <a:spcPct val="150000"/>
              </a:lnSpc>
              <a:buNone/>
            </a:pPr>
            <a:endParaRPr lang="ar-EG"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6-Developer Leverage: </a:t>
            </a:r>
            <a:r>
              <a:rPr lang="en-US" sz="2400" dirty="0">
                <a:latin typeface="Times New Roman" panose="02020603050405020304" pitchFamily="18" charset="0"/>
                <a:cs typeface="Times New Roman" panose="02020603050405020304" pitchFamily="18" charset="0"/>
              </a:rPr>
              <a:t>Projects are often put together by a developer with an idea but little money, who then has to find investors. A project-finance structure, which requires less equity, makes it easier for the weaker developer to maintain an equal partnership, because if the absolute level of the equity in the project is low, the required investment from the weaker partner is also low.</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39841" y="0"/>
            <a:ext cx="1652159" cy="681037"/>
          </a:xfrm>
          <a:prstGeom prst="rect">
            <a:avLst/>
          </a:prstGeom>
        </p:spPr>
      </p:pic>
    </p:spTree>
    <p:extLst>
      <p:ext uri="{BB962C8B-B14F-4D97-AF65-F5344CB8AC3E}">
        <p14:creationId xmlns:p14="http://schemas.microsoft.com/office/powerpoint/2010/main" val="1846039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320" y="18255"/>
            <a:ext cx="10515600" cy="811739"/>
          </a:xfrm>
        </p:spPr>
        <p:txBody>
          <a:bodyPr/>
          <a:lstStyle/>
          <a:p>
            <a:pPr algn="ctr"/>
            <a:r>
              <a:rPr lang="en-US" dirty="0"/>
              <a:t>Why Investors Use Project Finance?</a:t>
            </a:r>
          </a:p>
        </p:txBody>
      </p:sp>
      <p:sp>
        <p:nvSpPr>
          <p:cNvPr id="3" name="Content Placeholder 2"/>
          <p:cNvSpPr>
            <a:spLocks noGrp="1"/>
          </p:cNvSpPr>
          <p:nvPr>
            <p:ph idx="1"/>
          </p:nvPr>
        </p:nvSpPr>
        <p:spPr>
          <a:xfrm>
            <a:off x="126609" y="946723"/>
            <a:ext cx="11943471" cy="5594754"/>
          </a:xfrm>
        </p:spPr>
        <p:txBody>
          <a:bodyPr>
            <a:normAutofit fontScale="92500" lnSpcReduction="1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7- Unequal Partnerships: </a:t>
            </a:r>
            <a:r>
              <a:rPr lang="en-US" sz="2400" dirty="0">
                <a:latin typeface="Times New Roman" panose="02020603050405020304" pitchFamily="18" charset="0"/>
                <a:cs typeface="Times New Roman" panose="02020603050405020304" pitchFamily="18" charset="0"/>
              </a:rPr>
              <a:t>Thanks to high leverage, the relatively small amount of equity required for a major project where project finance is used enables parties with different financial strengths to work together. It would be quite normal for example, for the investors to consist of a financial investor (say an infrastructure fund), a construction company, and a maintenance company, whose balance-sheet strengths would probably be very different, but with each bringing particular skills to this partnership.</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8- Long-Term Finance: </a:t>
            </a:r>
            <a:r>
              <a:rPr lang="en-US" sz="2400" dirty="0">
                <a:latin typeface="Times New Roman" panose="02020603050405020304" pitchFamily="18" charset="0"/>
                <a:cs typeface="Times New Roman" panose="02020603050405020304" pitchFamily="18" charset="0"/>
              </a:rPr>
              <a:t>Project-finance loans typically have a longer term than corporate finance. Long-term financing is necessary if the assets financed normally have a high capital cost that cannot be recovered over a short term without pushing up the cost that must be charged for the project’s end product. So, loans for power projects may run for nearly 20 years, and for infrastructure projects even longer.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39841" y="0"/>
            <a:ext cx="1652159" cy="681037"/>
          </a:xfrm>
          <a:prstGeom prst="rect">
            <a:avLst/>
          </a:prstGeom>
        </p:spPr>
      </p:pic>
    </p:spTree>
    <p:extLst>
      <p:ext uri="{BB962C8B-B14F-4D97-AF65-F5344CB8AC3E}">
        <p14:creationId xmlns:p14="http://schemas.microsoft.com/office/powerpoint/2010/main" val="1108230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44176" y="0"/>
            <a:ext cx="1652159" cy="886265"/>
          </a:xfrm>
          <a:prstGeom prst="rect">
            <a:avLst/>
          </a:prstGeom>
        </p:spPr>
      </p:pic>
      <p:sp>
        <p:nvSpPr>
          <p:cNvPr id="2" name="Title 1"/>
          <p:cNvSpPr>
            <a:spLocks noGrp="1"/>
          </p:cNvSpPr>
          <p:nvPr>
            <p:ph type="title"/>
          </p:nvPr>
        </p:nvSpPr>
        <p:spPr>
          <a:xfrm>
            <a:off x="1055076" y="1"/>
            <a:ext cx="8201465" cy="681036"/>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82880" y="1080037"/>
            <a:ext cx="12009120" cy="4912800"/>
          </a:xfrm>
        </p:spPr>
        <p:txBody>
          <a:bodyPr>
            <a:normAutofit fontScale="85000" lnSpcReduction="20000"/>
          </a:bodyPr>
          <a:lstStyle/>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9- Enhanced Credit: </a:t>
            </a:r>
            <a:r>
              <a:rPr lang="en-US" sz="2600" dirty="0">
                <a:latin typeface="Times New Roman" panose="02020603050405020304" pitchFamily="18" charset="0"/>
                <a:cs typeface="Times New Roman" panose="02020603050405020304" pitchFamily="18" charset="0"/>
              </a:rPr>
              <a:t>A company’s credit rating is less likely to be downgraded if its risks on project investments are limited through a project-finance structure. Also, if the </a:t>
            </a:r>
            <a:r>
              <a:rPr lang="en-US" sz="2600" dirty="0" err="1">
                <a:latin typeface="Times New Roman" panose="02020603050405020304" pitchFamily="18" charset="0"/>
                <a:cs typeface="Times New Roman" panose="02020603050405020304" pitchFamily="18" charset="0"/>
              </a:rPr>
              <a:t>Offtaker</a:t>
            </a:r>
            <a:r>
              <a:rPr lang="en-US" sz="2600" dirty="0">
                <a:latin typeface="Times New Roman" panose="02020603050405020304" pitchFamily="18" charset="0"/>
                <a:cs typeface="Times New Roman" panose="02020603050405020304" pitchFamily="18" charset="0"/>
              </a:rPr>
              <a:t> has a better credit standing than the investor, this may enable debt to be raised for the project on better terms than the investor would be able to obtain from a corporate loan.</a:t>
            </a: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10- Reduces Need for Outside Investors: </a:t>
            </a:r>
            <a:r>
              <a:rPr lang="en-US" sz="2600" dirty="0">
                <a:latin typeface="Times New Roman" panose="02020603050405020304" pitchFamily="18" charset="0"/>
                <a:cs typeface="Times New Roman" panose="02020603050405020304" pitchFamily="18" charset="0"/>
              </a:rPr>
              <a:t>Another important factor encouraging a high level of debt in Project Companies is the more equity that is required, the more complex the project becomes to manage (especially during the bidding and development phases), if the result of having to raise more equity is that more investors have to be brought in. Moreover, if more investors have to be brought in, this means that the original developers may lose control of the project.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9132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1"/>
            <a:ext cx="1652159" cy="681036"/>
          </a:xfrm>
          <a:prstGeom prst="rect">
            <a:avLst/>
          </a:prstGeom>
        </p:spPr>
      </p:pic>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304766"/>
          </a:xfrm>
        </p:spPr>
        <p:txBody>
          <a:bodyPr>
            <a:normAutofit/>
          </a:bodyPr>
          <a:lstStyle/>
          <a:p>
            <a:pPr marL="0" indent="0" algn="just">
              <a:lnSpc>
                <a:spcPct val="150000"/>
              </a:lnSpc>
              <a:buNone/>
            </a:pPr>
            <a:r>
              <a:rPr lang="en-US" sz="2200" dirty="0">
                <a:solidFill>
                  <a:srgbClr val="FF0000"/>
                </a:solidFill>
                <a:cs typeface="+mj-cs"/>
              </a:rPr>
              <a:t>11- Tax Benefits: </a:t>
            </a:r>
            <a:r>
              <a:rPr lang="en-US" sz="2200" dirty="0">
                <a:cs typeface="+mj-cs"/>
              </a:rPr>
              <a:t>A further factor that may make high leverage more attractive is that interest is tax deductible </a:t>
            </a:r>
            <a:r>
              <a:rPr lang="ar-EG" sz="2200" dirty="0">
                <a:cs typeface="+mj-cs"/>
              </a:rPr>
              <a:t>الفائدة قابلة للخصم الضريبي </a:t>
            </a:r>
            <a:r>
              <a:rPr lang="en-US" sz="2200" dirty="0">
                <a:cs typeface="+mj-cs"/>
              </a:rPr>
              <a:t>in many countries, whereas dividends </a:t>
            </a:r>
            <a:r>
              <a:rPr lang="ar-EG" sz="2200" dirty="0">
                <a:cs typeface="+mj-cs"/>
              </a:rPr>
              <a:t>الأرباح الموزعة للمساهمين </a:t>
            </a:r>
            <a:r>
              <a:rPr lang="en-US" sz="2200" dirty="0">
                <a:cs typeface="+mj-cs"/>
              </a:rPr>
              <a:t>to shareholders are not, which makes debt even </a:t>
            </a:r>
            <a:r>
              <a:rPr lang="en-US" sz="2200" dirty="0">
                <a:latin typeface="Times New Roman" panose="02020603050405020304" pitchFamily="18" charset="0"/>
                <a:cs typeface="+mj-cs"/>
              </a:rPr>
              <a:t>cheaper than equity, and </a:t>
            </a:r>
            <a:r>
              <a:rPr lang="en-US" sz="2200" dirty="0">
                <a:cs typeface="+mj-cs"/>
              </a:rPr>
              <a:t>hence encourages high leverage.</a:t>
            </a:r>
          </a:p>
          <a:p>
            <a:pPr marL="0" indent="0" algn="just">
              <a:lnSpc>
                <a:spcPct val="150000"/>
              </a:lnSpc>
              <a:buNone/>
            </a:pPr>
            <a:endParaRPr lang="en-US" sz="2200" dirty="0">
              <a:cs typeface="+mj-cs"/>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12-</a:t>
            </a:r>
            <a:r>
              <a:rPr lang="en-US" sz="2200" dirty="0">
                <a:latin typeface="Times New Roman" panose="02020603050405020304" pitchFamily="18" charset="0"/>
                <a:cs typeface="Times New Roman" panose="02020603050405020304" pitchFamily="18" charset="0"/>
              </a:rPr>
              <a:t> </a:t>
            </a:r>
            <a:r>
              <a:rPr lang="en-US" sz="2200" dirty="0">
                <a:solidFill>
                  <a:srgbClr val="FF0000"/>
                </a:solidFill>
                <a:latin typeface="Times New Roman" panose="02020603050405020304" pitchFamily="18" charset="0"/>
                <a:cs typeface="Times New Roman" panose="02020603050405020304" pitchFamily="18" charset="0"/>
              </a:rPr>
              <a:t>Off-Balance-Sheet Financing: </a:t>
            </a:r>
            <a:r>
              <a:rPr lang="en-US" sz="2200" dirty="0">
                <a:latin typeface="Times New Roman" panose="02020603050405020304" pitchFamily="18" charset="0"/>
                <a:cs typeface="Times New Roman" panose="02020603050405020304" pitchFamily="18" charset="0"/>
              </a:rPr>
              <a:t>If the investor has to raise the debt and then inject it into the project, this will clearly appear on the investor’s balance sheet. A project-finance structure may allow the investor to keep the debt off its consolidated balance sheet, but usually only if the investor is a minority shareholder in the project—which may be achieved if the project is owned through a joint venture.</a:t>
            </a: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30073806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1"/>
            <a:ext cx="1652159" cy="681036"/>
          </a:xfrm>
          <a:prstGeom prst="rect">
            <a:avLst/>
          </a:prstGeom>
        </p:spPr>
      </p:pic>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933672"/>
          </a:xfrm>
        </p:spPr>
        <p:txBody>
          <a:bodyPr>
            <a:normAutofit lnSpcReduction="1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13-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Transparency.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 a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financing is self-contained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 deals</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only 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assets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 liabilities,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 and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particular</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the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true costs of the product or service can more easily be measured and monitored.</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14-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Third-Party Due Diligence.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independent due diligence and control</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the</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exercised by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lenders, who will want to ensure that all obligations under the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Agreement are clearly fulfilled and that other Project Contracts adequately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deal</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risk issues.</a:t>
            </a:r>
          </a:p>
          <a:p>
            <a:pPr marL="0" indent="0" algn="just">
              <a:lnSpc>
                <a:spcPct val="150000"/>
              </a:lnSpc>
              <a:buNone/>
            </a:pPr>
            <a:r>
              <a:rPr lang="en-US" sz="2200" u="sng" dirty="0">
                <a:latin typeface="Times New Roman" panose="02020603050405020304" pitchFamily="18" charset="0"/>
                <a:ea typeface="Times New Roman" panose="02020603050405020304" pitchFamily="18" charset="0"/>
                <a:cs typeface="Times New Roman" panose="02020603050405020304" pitchFamily="18" charset="0"/>
              </a:rPr>
              <a:t>Due diligence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is an audit or investigation, which a company of the potential product or investment conducts. It reviews all financial records. It is a final precaution measure one undertakes, before entering into an agreement with another party.</a:t>
            </a:r>
          </a:p>
          <a:p>
            <a:pPr marL="0" indent="0" algn="just">
              <a:lnSpc>
                <a:spcPct val="150000"/>
              </a:lnSpc>
              <a:buNone/>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41198144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0090" y="1543050"/>
            <a:ext cx="10633710" cy="4857750"/>
          </a:xfrm>
        </p:spPr>
        <p:txBody>
          <a:bodyPr/>
          <a:lstStyle/>
          <a:p>
            <a:pPr marL="0" indent="0">
              <a:buNone/>
            </a:pPr>
            <a:r>
              <a:rPr lang="en-US" b="1"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 one &amp; two</a:t>
            </a:r>
          </a:p>
        </p:txBody>
      </p:sp>
      <p:pic>
        <p:nvPicPr>
          <p:cNvPr id="2" name="Picture 1"/>
          <p:cNvPicPr>
            <a:picLocks noChangeAspect="1"/>
          </p:cNvPicPr>
          <p:nvPr/>
        </p:nvPicPr>
        <p:blipFill>
          <a:blip r:embed="rId3"/>
          <a:stretch>
            <a:fillRect/>
          </a:stretch>
        </p:blipFill>
        <p:spPr>
          <a:xfrm>
            <a:off x="10142365" y="215473"/>
            <a:ext cx="1652159" cy="1463167"/>
          </a:xfrm>
          <a:prstGeom prst="rect">
            <a:avLst/>
          </a:prstGeom>
        </p:spPr>
      </p:pic>
    </p:spTree>
    <p:extLst>
      <p:ext uri="{BB962C8B-B14F-4D97-AF65-F5344CB8AC3E}">
        <p14:creationId xmlns:p14="http://schemas.microsoft.com/office/powerpoint/2010/main" val="4796519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BDD6CA7-96F1-F6E8-BD34-4779DF83DC47}"/>
              </a:ext>
            </a:extLst>
          </p:cNvPr>
          <p:cNvSpPr txBox="1"/>
          <p:nvPr/>
        </p:nvSpPr>
        <p:spPr>
          <a:xfrm>
            <a:off x="174172" y="6032044"/>
            <a:ext cx="9971313"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حساب اللينك ان الخاص بي</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https://www.linkedin.com/in/walaa-mohamed-95a402122/</a:t>
            </a:r>
          </a:p>
        </p:txBody>
      </p:sp>
      <p:pic>
        <p:nvPicPr>
          <p:cNvPr id="7" name="Picture 6">
            <a:extLst>
              <a:ext uri="{FF2B5EF4-FFF2-40B4-BE49-F238E27FC236}">
                <a16:creationId xmlns:a16="http://schemas.microsoft.com/office/drawing/2014/main" id="{91275A0A-FCB1-C920-4B29-DC47A33A8456}"/>
              </a:ext>
            </a:extLst>
          </p:cNvPr>
          <p:cNvPicPr>
            <a:picLocks noChangeAspect="1"/>
          </p:cNvPicPr>
          <p:nvPr/>
        </p:nvPicPr>
        <p:blipFill>
          <a:blip r:embed="rId2"/>
          <a:stretch>
            <a:fillRect/>
          </a:stretch>
        </p:blipFill>
        <p:spPr>
          <a:xfrm>
            <a:off x="7304005" y="5247251"/>
            <a:ext cx="4105275" cy="743064"/>
          </a:xfrm>
          <a:prstGeom prst="rect">
            <a:avLst/>
          </a:prstGeom>
        </p:spPr>
      </p:pic>
      <p:pic>
        <p:nvPicPr>
          <p:cNvPr id="11" name="Content Placeholder 10">
            <a:extLst>
              <a:ext uri="{FF2B5EF4-FFF2-40B4-BE49-F238E27FC236}">
                <a16:creationId xmlns:a16="http://schemas.microsoft.com/office/drawing/2014/main" id="{27621D01-B780-8434-2238-9B2AC8FE4C74}"/>
              </a:ext>
            </a:extLst>
          </p:cNvPr>
          <p:cNvPicPr>
            <a:picLocks noGrp="1" noChangeAspect="1"/>
          </p:cNvPicPr>
          <p:nvPr>
            <p:ph idx="1"/>
          </p:nvPr>
        </p:nvPicPr>
        <p:blipFill>
          <a:blip r:embed="rId3"/>
          <a:stretch>
            <a:fillRect/>
          </a:stretch>
        </p:blipFill>
        <p:spPr>
          <a:xfrm>
            <a:off x="174172" y="174171"/>
            <a:ext cx="12017828" cy="4896177"/>
          </a:xfrm>
        </p:spPr>
      </p:pic>
    </p:spTree>
    <p:extLst>
      <p:ext uri="{BB962C8B-B14F-4D97-AF65-F5344CB8AC3E}">
        <p14:creationId xmlns:p14="http://schemas.microsoft.com/office/powerpoint/2010/main" val="24567480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1030</TotalTime>
  <Words>3301</Words>
  <Application>Microsoft Office PowerPoint</Application>
  <PresentationFormat>Widescreen</PresentationFormat>
  <Paragraphs>201</Paragraphs>
  <Slides>35</Slides>
  <Notes>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35</vt:i4>
      </vt:variant>
    </vt:vector>
  </HeadingPairs>
  <TitlesOfParts>
    <vt:vector size="45" baseType="lpstr">
      <vt:lpstr>Arial</vt:lpstr>
      <vt:lpstr>Calibri</vt:lpstr>
      <vt:lpstr>Calibri Light</vt:lpstr>
      <vt:lpstr>Georgia</vt:lpstr>
      <vt:lpstr>Times</vt:lpstr>
      <vt:lpstr>Times New Roman</vt:lpstr>
      <vt:lpstr>Wingdings</vt:lpstr>
      <vt:lpstr>Office Theme</vt:lpstr>
      <vt:lpstr>1_Office Theme</vt:lpstr>
      <vt:lpstr>2_Office Theme</vt:lpstr>
      <vt:lpstr>Project Financial Management  Dr. Walaa Mohamed Lecture 1</vt:lpstr>
      <vt:lpstr>Introduction</vt:lpstr>
      <vt:lpstr>Project Financial Management</vt:lpstr>
      <vt:lpstr>Learning Objectives</vt:lpstr>
      <vt:lpstr>What is a project?</vt:lpstr>
      <vt:lpstr>PowerPoint Presentation</vt:lpstr>
      <vt:lpstr>PowerPoint Presentation</vt:lpstr>
      <vt:lpstr>Difference between project and routine work </vt:lpstr>
      <vt:lpstr>Comparison of Routine Work with Projects</vt:lpstr>
      <vt:lpstr>PowerPoint Presentation</vt:lpstr>
      <vt:lpstr>Project Life Cycle </vt:lpstr>
      <vt:lpstr>PowerPoint Presentation</vt:lpstr>
      <vt:lpstr>Definitions of Project finance</vt:lpstr>
      <vt:lpstr>Definitions of Project finance</vt:lpstr>
      <vt:lpstr>Principles of project finance</vt:lpstr>
      <vt:lpstr>Principles of project finance</vt:lpstr>
      <vt:lpstr>Principles of project finance</vt:lpstr>
      <vt:lpstr>Principles of project finance</vt:lpstr>
      <vt:lpstr>Difference between project finance and corporate finance</vt:lpstr>
      <vt:lpstr>Difference between project finance and corporate finance</vt:lpstr>
      <vt:lpstr>Elements of a Project-Finance Structure</vt:lpstr>
      <vt:lpstr>Elements of a Project-Finance Structure</vt:lpstr>
      <vt:lpstr>Elements of a Project-Finance Structure</vt:lpstr>
      <vt:lpstr>Elements of a Project-Finance Structure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ولاء محمد محمود بدر عامر</cp:lastModifiedBy>
  <cp:revision>81</cp:revision>
  <dcterms:created xsi:type="dcterms:W3CDTF">2020-10-15T07:04:09Z</dcterms:created>
  <dcterms:modified xsi:type="dcterms:W3CDTF">2022-10-07T19:33:58Z</dcterms:modified>
</cp:coreProperties>
</file>