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2"/>
  </p:notesMasterIdLst>
  <p:sldIdLst>
    <p:sldId id="480" r:id="rId5"/>
    <p:sldId id="271" r:id="rId6"/>
    <p:sldId id="276" r:id="rId7"/>
    <p:sldId id="258" r:id="rId8"/>
    <p:sldId id="259" r:id="rId9"/>
    <p:sldId id="288" r:id="rId10"/>
    <p:sldId id="266" r:id="rId11"/>
    <p:sldId id="269" r:id="rId12"/>
    <p:sldId id="270" r:id="rId13"/>
    <p:sldId id="264" r:id="rId14"/>
    <p:sldId id="273" r:id="rId15"/>
    <p:sldId id="278" r:id="rId16"/>
    <p:sldId id="277" r:id="rId17"/>
    <p:sldId id="284" r:id="rId18"/>
    <p:sldId id="287" r:id="rId19"/>
    <p:sldId id="481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71"/>
            <p14:sldId id="276"/>
            <p14:sldId id="258"/>
            <p14:sldId id="259"/>
            <p14:sldId id="288"/>
            <p14:sldId id="266"/>
            <p14:sldId id="269"/>
            <p14:sldId id="270"/>
            <p14:sldId id="264"/>
            <p14:sldId id="273"/>
            <p14:sldId id="278"/>
            <p14:sldId id="277"/>
            <p14:sldId id="284"/>
            <p14:sldId id="287"/>
            <p14:sldId id="48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56"/>
    <p:restoredTop sz="93759" autoAdjust="0"/>
  </p:normalViewPr>
  <p:slideViewPr>
    <p:cSldViewPr snapToGrid="0">
      <p:cViewPr varScale="1">
        <p:scale>
          <a:sx n="65" d="100"/>
          <a:sy n="65" d="100"/>
        </p:scale>
        <p:origin x="7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ar-EG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Grades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7B3-49C7-9BDE-9D85CEE9D9C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7B3-49C7-9BDE-9D85CEE9D9CD}"/>
              </c:ext>
            </c:extLst>
          </c:dPt>
          <c:cat>
            <c:strRef>
              <c:f>Sheet1!$A$2:$A$3</c:f>
              <c:strCache>
                <c:ptCount val="2"/>
                <c:pt idx="0">
                  <c:v>Quizzes</c:v>
                </c:pt>
                <c:pt idx="1">
                  <c:v>Final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4D-4629-8BE2-F221BA3FB2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275691851156838"/>
          <c:y val="0.39255601476218777"/>
          <c:w val="0.27243081488431614"/>
          <c:h val="0.2097296708916748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ar-EG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ar-EG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thana@esu.ac.ae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pedia.org/post-it-note/e/entrepreneur.html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.png"/><Relationship Id="rId5" Type="http://schemas.openxmlformats.org/officeDocument/2006/relationships/image" Target="../media/image20.jp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Thana Ahmed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5416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854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92" b="29247"/>
          <a:stretch/>
        </p:blipFill>
        <p:spPr>
          <a:xfrm>
            <a:off x="130586" y="172693"/>
            <a:ext cx="3248872" cy="1327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096000" y="2254865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428626" y="1123950"/>
            <a:ext cx="5888294" cy="4610100"/>
          </a:xfr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719565" y="1117694"/>
            <a:ext cx="1348324" cy="523097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6743687" y="2372598"/>
            <a:ext cx="4747323" cy="29473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Course name: </a:t>
            </a:r>
            <a:r>
              <a:rPr lang="en-US" sz="2400" dirty="0">
                <a:solidFill>
                  <a:schemeClr val="bg1"/>
                </a:solidFill>
              </a:rPr>
              <a:t>Entrepreneurship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Course instructor: </a:t>
            </a:r>
            <a:r>
              <a:rPr lang="en-US" sz="2400" dirty="0">
                <a:solidFill>
                  <a:schemeClr val="bg1"/>
                </a:solidFill>
              </a:rPr>
              <a:t>Thana Ahmed</a:t>
            </a: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Email: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thana@midocean.ae</a:t>
            </a:r>
            <a:endParaRPr lang="en-US" sz="2400" dirty="0">
              <a:solidFill>
                <a:schemeClr val="bg1"/>
              </a:solidFill>
            </a:endParaRPr>
          </a:p>
          <a:p>
            <a:endParaRPr lang="en-US" sz="2400" dirty="0">
              <a:solidFill>
                <a:schemeClr val="bg1"/>
              </a:solidFill>
            </a:endParaRPr>
          </a:p>
          <a:p>
            <a:r>
              <a:rPr lang="en-US" sz="2400" b="1" dirty="0">
                <a:solidFill>
                  <a:schemeClr val="bg1"/>
                </a:solidFill>
              </a:rPr>
              <a:t>Contact hour</a:t>
            </a:r>
            <a:r>
              <a:rPr lang="en-US" sz="2400" dirty="0">
                <a:solidFill>
                  <a:schemeClr val="bg1"/>
                </a:solidFill>
              </a:rPr>
              <a:t>: </a:t>
            </a:r>
            <a:r>
              <a:rPr lang="en-US" sz="2400" dirty="0">
                <a:solidFill>
                  <a:srgbClr val="FFFF00"/>
                </a:solidFill>
              </a:rPr>
              <a:t>Tuesday 7-8 pm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741963" y="1518863"/>
            <a:ext cx="4377289" cy="5355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GENERAL INFORMATION</a:t>
            </a:r>
            <a:endParaRPr lang="en-US" sz="3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4719564" y="1139330"/>
            <a:ext cx="12688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92" b="29247"/>
          <a:stretch/>
        </p:blipFill>
        <p:spPr>
          <a:xfrm>
            <a:off x="9273841" y="52520"/>
            <a:ext cx="2786019" cy="1138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71793" y="1026182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A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معلومات عامة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C581EE-6FAB-9474-F7C7-6DE4830A987B}"/>
              </a:ext>
            </a:extLst>
          </p:cNvPr>
          <p:cNvSpPr txBox="1"/>
          <p:nvPr/>
        </p:nvSpPr>
        <p:spPr>
          <a:xfrm>
            <a:off x="762000" y="2292388"/>
            <a:ext cx="1034394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/>
              <a:t>ترفع</a:t>
            </a:r>
            <a:r>
              <a:rPr lang="ar-SA" sz="3200" dirty="0">
                <a:solidFill>
                  <a:schemeClr val="accent2"/>
                </a:solidFill>
              </a:rPr>
              <a:t> المحاضرات الأسبوعية </a:t>
            </a:r>
            <a:r>
              <a:rPr lang="ar-SA" sz="3200" dirty="0"/>
              <a:t>على المنصة التعليمية </a:t>
            </a:r>
            <a:r>
              <a:rPr lang="en-US" sz="3200" dirty="0"/>
              <a:t>Moodle </a:t>
            </a:r>
            <a:r>
              <a:rPr lang="ar-SA" sz="3200" dirty="0"/>
              <a:t> يوم </a:t>
            </a:r>
            <a:r>
              <a:rPr lang="ar-SA" sz="3200" dirty="0">
                <a:solidFill>
                  <a:schemeClr val="accent1"/>
                </a:solidFill>
              </a:rPr>
              <a:t>السبت</a:t>
            </a:r>
            <a:r>
              <a:rPr lang="ar-SA" sz="3200" dirty="0"/>
              <a:t> من كل أسبوع في تمام الساعة 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12:00 ظهرا </a:t>
            </a:r>
            <a:r>
              <a:rPr lang="ar-SA" sz="3200" dirty="0"/>
              <a:t>بتوقيت الرياض.</a:t>
            </a: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chemeClr val="accent2"/>
                </a:solidFill>
              </a:rPr>
              <a:t>حلقات النقاش </a:t>
            </a:r>
            <a:r>
              <a:rPr lang="ar-SA" sz="3200" dirty="0"/>
              <a:t>وهي حلقات أسبوعية اختيارية للطالب وغرضها مناقشة ما تم طرحه خلال المحاضرة المسجلة لكل أسبوع ستكون بإذن الله كل يوم ال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ثلاثاء من الساعة 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7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-</a:t>
            </a:r>
            <a:r>
              <a:rPr lang="en-US" sz="3200" dirty="0">
                <a:solidFill>
                  <a:schemeClr val="accent1">
                    <a:lumMod val="75000"/>
                  </a:schemeClr>
                </a:solidFill>
              </a:rPr>
              <a:t>8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 مساء </a:t>
            </a:r>
            <a:r>
              <a:rPr lang="ar-SA" sz="3200" dirty="0"/>
              <a:t>على رابط زوم والذي سوف يتم الإعلان عنه على المنصة التعليمية </a:t>
            </a:r>
            <a:r>
              <a:rPr lang="en-US" sz="3200" dirty="0"/>
              <a:t>Moodle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92" b="29247"/>
          <a:stretch/>
        </p:blipFill>
        <p:spPr>
          <a:xfrm>
            <a:off x="9273841" y="52520"/>
            <a:ext cx="2786019" cy="1138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Reference book</a:t>
            </a:r>
          </a:p>
        </p:txBody>
      </p:sp>
      <p:pic>
        <p:nvPicPr>
          <p:cNvPr id="4" name="Picture 3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D1A8589D-A62D-18AA-6A5B-FECA301A6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064" y="428626"/>
            <a:ext cx="5686086" cy="621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416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accent2"/>
                </a:solidFill>
              </a:rPr>
              <a:t>Assessment Grades: </a:t>
            </a:r>
          </a:p>
        </p:txBody>
      </p:sp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93C75099-790F-214E-CCE9-BF8A26511E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59022156"/>
              </p:ext>
            </p:extLst>
          </p:nvPr>
        </p:nvGraphicFramePr>
        <p:xfrm>
          <a:off x="2032000" y="1508125"/>
          <a:ext cx="7204765" cy="4630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02829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CE689-2013-84C0-4709-B84FC7C93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6" name="Content Placeholder 5" descr="A screenshot of a screen&#10;&#10;Description automatically generated">
            <a:extLst>
              <a:ext uri="{FF2B5EF4-FFF2-40B4-BE49-F238E27FC236}">
                <a16:creationId xmlns:a16="http://schemas.microsoft.com/office/drawing/2014/main" id="{A67AB9CD-2902-2959-A4D8-5D0EF03090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913" y="6626"/>
            <a:ext cx="6851374" cy="6851374"/>
          </a:xfrm>
        </p:spPr>
      </p:pic>
    </p:spTree>
    <p:extLst>
      <p:ext uri="{BB962C8B-B14F-4D97-AF65-F5344CB8AC3E}">
        <p14:creationId xmlns:p14="http://schemas.microsoft.com/office/powerpoint/2010/main" val="15814602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pPr algn="r" rtl="1"/>
            <a:r>
              <a:rPr lang="ar-SA" sz="6000" b="1" dirty="0">
                <a:solidFill>
                  <a:schemeClr val="bg1"/>
                </a:solidFill>
              </a:rPr>
              <a:t>الاختبارات القصيرة</a:t>
            </a:r>
            <a:endParaRPr lang="en-US" sz="6000" b="1" dirty="0">
              <a:solidFill>
                <a:schemeClr val="bg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3FC2F68-D570-4C23-8F38-C132DB62FB00}"/>
              </a:ext>
            </a:extLst>
          </p:cNvPr>
          <p:cNvSpPr txBox="1"/>
          <p:nvPr/>
        </p:nvSpPr>
        <p:spPr>
          <a:xfrm>
            <a:off x="4910267" y="2057400"/>
            <a:ext cx="6800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16515A-A342-443A-BF40-F2517F8D8C4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8857" y="1909548"/>
            <a:ext cx="4548060" cy="411817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1D786D7-B6F9-F0DA-0779-891FAB1E07EC}"/>
              </a:ext>
            </a:extLst>
          </p:cNvPr>
          <p:cNvSpPr txBox="1"/>
          <p:nvPr/>
        </p:nvSpPr>
        <p:spPr>
          <a:xfrm>
            <a:off x="5262692" y="2260473"/>
            <a:ext cx="609600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يفتح الاختبار القصير الأسبوعي يوم السبت في تمام الساعة العاشرة مساء وهو متاح لمدة أسبوع ثم يقفل يوم السبت الذي يليه في تمام الساعة التاسعة مساء</a:t>
            </a:r>
          </a:p>
          <a:p>
            <a:pPr algn="r" rtl="1"/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الاختبار يشمل أسئلة كتابية وصوتية</a:t>
            </a:r>
          </a:p>
          <a:p>
            <a:pPr algn="r" rtl="1"/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تعد الإجابة على الاختبار القصير بمثابة الحضور للطلاب والطالبات</a:t>
            </a:r>
          </a:p>
          <a:p>
            <a:pPr algn="r" rtl="1"/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الاختبار القصير من ٨ درجات ( بمجموع ٨٠ درجة)</a:t>
            </a:r>
            <a:endParaRPr lang="en-US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2000" b="1" dirty="0">
              <a:solidFill>
                <a:schemeClr val="bg1"/>
              </a:solidFill>
            </a:endParaRP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000" b="1" dirty="0">
                <a:solidFill>
                  <a:schemeClr val="bg1"/>
                </a:solidFill>
              </a:rPr>
              <a:t>فترة السماحية للاختبار القصير</a:t>
            </a:r>
            <a:r>
              <a:rPr lang="en-US" sz="2000" b="1" dirty="0">
                <a:solidFill>
                  <a:schemeClr val="bg1"/>
                </a:solidFill>
              </a:rPr>
              <a:t> 30</a:t>
            </a:r>
            <a:r>
              <a:rPr lang="ar-SA" sz="2000" b="1" dirty="0">
                <a:solidFill>
                  <a:schemeClr val="bg1"/>
                </a:solidFill>
              </a:rPr>
              <a:t> دقيقة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</p:txBody>
      </p:sp>
    </p:spTree>
    <p:extLst>
      <p:ext uri="{BB962C8B-B14F-4D97-AF65-F5344CB8AC3E}">
        <p14:creationId xmlns:p14="http://schemas.microsoft.com/office/powerpoint/2010/main" val="28046534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DEA8E029-D70D-45D8-84ED-E9856DD12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pPr algn="ctr"/>
            <a:r>
              <a:rPr lang="ar-SA" sz="4000" b="1" dirty="0">
                <a:solidFill>
                  <a:schemeClr val="bg1"/>
                </a:solidFill>
              </a:rPr>
              <a:t>الاختبار النهائي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73B4A-8B3F-4A3E-C906-1DAE472EE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 lnSpcReduction="10000"/>
          </a:bodyPr>
          <a:lstStyle/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solidFill>
                  <a:schemeClr val="bg1"/>
                </a:solidFill>
              </a:rPr>
              <a:t>الاختبار النهائي سيكون من خلال </a:t>
            </a:r>
            <a:r>
              <a:rPr lang="ar-SA" b="1" dirty="0" err="1">
                <a:solidFill>
                  <a:schemeClr val="bg1"/>
                </a:solidFill>
              </a:rPr>
              <a:t>المودل</a:t>
            </a:r>
            <a:r>
              <a:rPr lang="ar-SA" b="1" dirty="0">
                <a:solidFill>
                  <a:schemeClr val="bg1"/>
                </a:solidFill>
              </a:rPr>
              <a:t> ويتضمن الاختبار اسئلة كتابية وصوتية</a:t>
            </a:r>
            <a:endParaRPr lang="en-US" b="1" dirty="0">
              <a:solidFill>
                <a:schemeClr val="bg1"/>
              </a:solidFill>
            </a:endParaRP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ar-SA" b="1" dirty="0">
              <a:solidFill>
                <a:schemeClr val="bg1"/>
              </a:solidFill>
            </a:endParaRP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solidFill>
                  <a:schemeClr val="bg1"/>
                </a:solidFill>
              </a:rPr>
              <a:t>الاختبار من ٢٠ درجة</a:t>
            </a: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ar-SA" b="1" dirty="0">
              <a:solidFill>
                <a:schemeClr val="bg1"/>
              </a:solidFill>
            </a:endParaRP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>
                <a:solidFill>
                  <a:schemeClr val="bg1"/>
                </a:solidFill>
              </a:rPr>
              <a:t>فترة الاختبارات النهائية تكون في الاسابيع ١٢ و١٣ بمشيئة الله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AA0928-EB68-1128-0DBB-3E3EEDFCA4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3061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8372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3355FF0B-A425-4191-9938-4CA1F2186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98" y="233307"/>
            <a:ext cx="1176950" cy="1077362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1B166AA-6DF4-2871-483D-AE67746EA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2050" name="Picture 2" descr="What is Entrepreneurship? definition, characteristics and entrepreneurial  process - YouTube">
            <a:extLst>
              <a:ext uri="{FF2B5EF4-FFF2-40B4-BE49-F238E27FC236}">
                <a16:creationId xmlns:a16="http://schemas.microsoft.com/office/drawing/2014/main" id="{E4FFF19E-53E3-3907-14BD-153B826C4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4440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A0F67E9-9515-94A7-C860-A4E4ADBBEC84}"/>
              </a:ext>
            </a:extLst>
          </p:cNvPr>
          <p:cNvSpPr txBox="1"/>
          <p:nvPr/>
        </p:nvSpPr>
        <p:spPr>
          <a:xfrm>
            <a:off x="294968" y="6250703"/>
            <a:ext cx="2654709" cy="4477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17467742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2327C365-8B4B-74BC-D834-ED6872C1F3B8}"/>
              </a:ext>
            </a:extLst>
          </p:cNvPr>
          <p:cNvSpPr/>
          <p:nvPr/>
        </p:nvSpPr>
        <p:spPr>
          <a:xfrm>
            <a:off x="130614" y="191774"/>
            <a:ext cx="2444420" cy="15875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DE4DC59C-1508-8F76-E38C-F21FD255072E}"/>
              </a:ext>
            </a:extLst>
          </p:cNvPr>
          <p:cNvSpPr txBox="1">
            <a:spLocks/>
          </p:cNvSpPr>
          <p:nvPr/>
        </p:nvSpPr>
        <p:spPr>
          <a:xfrm>
            <a:off x="1577601" y="860173"/>
            <a:ext cx="8785599" cy="10590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b="1" dirty="0">
                <a:solidFill>
                  <a:schemeClr val="bg1"/>
                </a:solidFill>
              </a:rPr>
              <a:t>ريادة الأعمال ما هي؟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A0F28B8-594B-62CB-B9FA-E49C0D631BD4}"/>
              </a:ext>
            </a:extLst>
          </p:cNvPr>
          <p:cNvSpPr txBox="1">
            <a:spLocks/>
          </p:cNvSpPr>
          <p:nvPr/>
        </p:nvSpPr>
        <p:spPr>
          <a:xfrm>
            <a:off x="484001" y="2060620"/>
            <a:ext cx="10972800" cy="401094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endParaRPr lang="en-US" b="1" dirty="0"/>
          </a:p>
        </p:txBody>
      </p:sp>
      <p:pic>
        <p:nvPicPr>
          <p:cNvPr id="3074" name="Picture 2" descr="The 7 Harsh Truths Of Entrepreneurship | by Antonio Martina | Medium">
            <a:extLst>
              <a:ext uri="{FF2B5EF4-FFF2-40B4-BE49-F238E27FC236}">
                <a16:creationId xmlns:a16="http://schemas.microsoft.com/office/drawing/2014/main" id="{A6239199-C50D-08CB-43A3-F00705D30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4" y="191774"/>
            <a:ext cx="2444419" cy="158758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7254D6-5812-DCC3-53D5-4BA4DA2DD4D6}"/>
              </a:ext>
            </a:extLst>
          </p:cNvPr>
          <p:cNvSpPr txBox="1"/>
          <p:nvPr/>
        </p:nvSpPr>
        <p:spPr>
          <a:xfrm>
            <a:off x="662195" y="1997839"/>
            <a:ext cx="1079460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عرف مصطلح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Burch 1986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ريادة الأعمال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Entrepreneurship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على أنها: "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مجموعة أنشطة تقدم على الاهتمام، وتوفير الفرص، وتلبية الحاجات، والرغبات من خلال الإبداع وإنشاء المنشآت"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Dolling 1995 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فقد عرفها بأنها:" عملية خلق منظمة اقتصادية مبدعة من اجل تحقيق الربح </a:t>
            </a:r>
            <a:r>
              <a:rPr lang="ar-SA" sz="3600" dirty="0" err="1">
                <a:solidFill>
                  <a:schemeClr val="bg1"/>
                </a:solidFill>
                <a:effectLst/>
                <a:latin typeface="onaizahothimeen"/>
              </a:rPr>
              <a:t>أو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 النمو تحت ظروف المخاطرة وعدم التأكد. "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وقد عرف </a:t>
            </a:r>
            <a:r>
              <a:rPr lang="en-US" sz="3600" dirty="0" err="1">
                <a:solidFill>
                  <a:schemeClr val="bg1"/>
                </a:solidFill>
                <a:effectLst/>
                <a:latin typeface="onaizahothimeen"/>
              </a:rPr>
              <a:t>Carbonar</a:t>
            </a:r>
            <a:r>
              <a:rPr lang="en-US" sz="3600" dirty="0">
                <a:solidFill>
                  <a:schemeClr val="bg1"/>
                </a:solidFill>
                <a:effectLst/>
                <a:latin typeface="onaizahothimeen"/>
              </a:rPr>
              <a:t> 1998 </a:t>
            </a:r>
            <a:r>
              <a:rPr lang="ar-SA" sz="3600" dirty="0">
                <a:solidFill>
                  <a:schemeClr val="bg1"/>
                </a:solidFill>
                <a:latin typeface="onaizahothimeen"/>
              </a:rPr>
              <a:t> أن</a:t>
            </a:r>
            <a:r>
              <a:rPr lang="ar-SA" sz="3600" dirty="0">
                <a:solidFill>
                  <a:schemeClr val="bg1"/>
                </a:solidFill>
                <a:effectLst/>
                <a:latin typeface="onaizahothimeen"/>
              </a:rPr>
              <a:t>ها مرتبطة بالتخطيط المحدد لمواجهة مخاطر محسوبة بناء على معرفة السوق والموارد المتاحة وذلك لتحقيق النجاح المأمول. </a:t>
            </a:r>
            <a:endParaRPr lang="ar-SA" sz="3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D9D564-828F-4D17-A82D-9CDE8380F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6885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14D4BA-4A2C-46D3-B8DB-2F340E54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Course Description</a:t>
            </a:r>
          </a:p>
        </p:txBody>
      </p:sp>
      <p:pic>
        <p:nvPicPr>
          <p:cNvPr id="1028" name="Picture 4" descr="Course Descriptions | Studio | Saint Mary's University">
            <a:extLst>
              <a:ext uri="{FF2B5EF4-FFF2-40B4-BE49-F238E27FC236}">
                <a16:creationId xmlns:a16="http://schemas.microsoft.com/office/drawing/2014/main" id="{CA4B66AB-012A-1E0E-F3A5-34B2C73C9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2143790"/>
            <a:ext cx="3657600" cy="4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CEB5E9-8C13-8774-0EE0-3515E29543D0}"/>
              </a:ext>
            </a:extLst>
          </p:cNvPr>
          <p:cNvSpPr txBox="1"/>
          <p:nvPr/>
        </p:nvSpPr>
        <p:spPr>
          <a:xfrm>
            <a:off x="500231" y="2416944"/>
            <a:ext cx="6099586" cy="3236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This course provides students with an introduction to the potential and pitfalls of Entrepreneurship. Students will learn about the various methods for starting up, managing and financing a new venture. Students will get a chance to evaluate real world business plans and videos of entrepreneurs.</a:t>
            </a:r>
            <a:endParaRPr lang="en-SA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4490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D9D564-828F-4D17-A82D-9CDE8380F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6885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14D4BA-4A2C-46D3-B8DB-2F340E54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Course Outlines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6F0D39-24C9-4E06-AE3A-098C7AB0E1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6645" y="2473779"/>
            <a:ext cx="2974898" cy="3069126"/>
          </a:xfrm>
          <a:prstGeom prst="rect">
            <a:avLst/>
          </a:prstGeom>
        </p:spPr>
      </p:pic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F3C16A60-2BC4-5979-2308-81026AC90D7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924050"/>
          <a:ext cx="7232238" cy="45372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1254">
                  <a:extLst>
                    <a:ext uri="{9D8B030D-6E8A-4147-A177-3AD203B41FA5}">
                      <a16:colId xmlns:a16="http://schemas.microsoft.com/office/drawing/2014/main" val="1097341341"/>
                    </a:ext>
                  </a:extLst>
                </a:gridCol>
                <a:gridCol w="6240984">
                  <a:extLst>
                    <a:ext uri="{9D8B030D-6E8A-4147-A177-3AD203B41FA5}">
                      <a16:colId xmlns:a16="http://schemas.microsoft.com/office/drawing/2014/main" val="4095136869"/>
                    </a:ext>
                  </a:extLst>
                </a:gridCol>
              </a:tblGrid>
              <a:tr h="398864"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Chapter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Topics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5787244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The Foundations of Entrepreneurship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0999497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2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Inside the Entrepreneurial Mind:  From Ideas to Reality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033211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3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Conducting a Feasibility Analysis and Designing a Business Model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2170020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4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Crafting a Business Plan and Building a Solid Strategic Plan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39116299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5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Forms of Business Ownership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18200524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6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Powerful Bootstrap Marketing Plan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09631519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7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E-commerce and the Entrepreneur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49409015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8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Pricing and Credit Strategies 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118038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9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new venture team 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9303008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10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Global aspects of Entrepreneurship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0516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76584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E03FB71-C08E-4C6A-81FE-D97FF503CACD}"/>
              </a:ext>
            </a:extLst>
          </p:cNvPr>
          <p:cNvSpPr txBox="1"/>
          <p:nvPr/>
        </p:nvSpPr>
        <p:spPr>
          <a:xfrm>
            <a:off x="2093479" y="95499"/>
            <a:ext cx="7657494" cy="10773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COURSE LEARNING OUTCOMES</a:t>
            </a:r>
            <a:endParaRPr lang="en-US" sz="440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05BD1-826C-405E-9681-63DDC36AF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6085" y="1702676"/>
            <a:ext cx="6611006" cy="4521144"/>
          </a:xfr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sz="1800" dirty="0">
                <a:effectLst/>
                <a:latin typeface="Helvetica Neue" panose="02000503000000020004" pitchFamily="2" charset="0"/>
              </a:rPr>
              <a:t>By the end of this course students will be able to:</a:t>
            </a:r>
          </a:p>
          <a:p>
            <a:pPr marL="0" indent="0">
              <a:lnSpc>
                <a:spcPct val="160000"/>
              </a:lnSpc>
              <a:buNone/>
            </a:pPr>
            <a:endParaRPr lang="en-US" sz="1800" dirty="0">
              <a:latin typeface="Helvetica Neue" panose="02000503000000020004" pitchFamily="2" charset="0"/>
            </a:endParaRPr>
          </a:p>
          <a:p>
            <a:pPr marL="342900" lvl="0" indent="-342900" algn="just" rtl="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Examine the steps required, the support available, and the tactics commonly employed by entrepreneurs starting a business.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Critically evaluate business plans in terms of feasibility, investment potential, risk, and completeness.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Turn market opportunities into a business plan. 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0" indent="0">
              <a:lnSpc>
                <a:spcPct val="160000"/>
              </a:lnSpc>
              <a:buNone/>
            </a:pPr>
            <a:endParaRPr lang="en-US" sz="1800" dirty="0">
              <a:effectLst/>
              <a:latin typeface="Helvetica Neue" panose="02000503000000020004" pitchFamily="2" charset="0"/>
            </a:endParaRPr>
          </a:p>
          <a:p>
            <a:endParaRPr lang="en-US" dirty="0"/>
          </a:p>
        </p:txBody>
      </p:sp>
      <p:pic>
        <p:nvPicPr>
          <p:cNvPr id="2050" name="Picture 2" descr="982 Learning outcomes Images, Stock Photos &amp; Vectors | Shutterstock">
            <a:extLst>
              <a:ext uri="{FF2B5EF4-FFF2-40B4-BE49-F238E27FC236}">
                <a16:creationId xmlns:a16="http://schemas.microsoft.com/office/drawing/2014/main" id="{87BC2150-F9F1-BC33-D59A-81C15695E9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9"/>
          <a:stretch/>
        </p:blipFill>
        <p:spPr bwMode="auto">
          <a:xfrm>
            <a:off x="7593725" y="1702676"/>
            <a:ext cx="4461641" cy="452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D5B775A-F58E-9E3A-D4EB-F780785A2565}"/>
              </a:ext>
            </a:extLst>
          </p:cNvPr>
          <p:cNvCxnSpPr/>
          <p:nvPr/>
        </p:nvCxnSpPr>
        <p:spPr>
          <a:xfrm>
            <a:off x="2217683" y="1166648"/>
            <a:ext cx="8944303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793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1E39B6-FD21-FAC6-403B-59E2E6B33BE6}"/>
              </a:ext>
            </a:extLst>
          </p:cNvPr>
          <p:cNvSpPr txBox="1"/>
          <p:nvPr/>
        </p:nvSpPr>
        <p:spPr>
          <a:xfrm>
            <a:off x="3049793" y="3247023"/>
            <a:ext cx="60995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SA" dirty="0"/>
              <a:t>https://study.com/learn/lesson/what-is-an-entrepreneur.html</a:t>
            </a:r>
          </a:p>
        </p:txBody>
      </p:sp>
      <p:pic>
        <p:nvPicPr>
          <p:cNvPr id="8" name="Picture 7" descr="A picture containing text, table, indoor, computer&#10;&#10;Description automatically generated">
            <a:extLst>
              <a:ext uri="{FF2B5EF4-FFF2-40B4-BE49-F238E27FC236}">
                <a16:creationId xmlns:a16="http://schemas.microsoft.com/office/drawing/2014/main" id="{D19D968B-5282-B6FD-528F-1DBDFFA5A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3"/>
              </a:ext>
            </a:extLst>
          </a:blip>
          <a:stretch>
            <a:fillRect/>
          </a:stretch>
        </p:blipFill>
        <p:spPr>
          <a:xfrm>
            <a:off x="-1" y="0"/>
            <a:ext cx="12192001" cy="688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5315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̀Ù ÙÙØ±Ø© Ø¥ÙÙ Ø´Ø±ÙØ©_ ÙÙØ¯ÙØ© ÙÙ Ø±ÙØ§Ø¯Ø© Ø§ÙØ£Ø¹ÙØ§Ù - ÙÙ ÙÙ Ø±Ø§Ø¦Ø¯ Ø§ÙØ£Ø¹ÙØ§ÙØ">
            <a:hlinkClick r:id="" action="ppaction://media"/>
            <a:extLst>
              <a:ext uri="{FF2B5EF4-FFF2-40B4-BE49-F238E27FC236}">
                <a16:creationId xmlns:a16="http://schemas.microsoft.com/office/drawing/2014/main" id="{69947C25-73C5-AACF-D62C-9CFA6780A7D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75" y="4763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5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28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an entrepreneurship be taught ...">
            <a:extLst>
              <a:ext uri="{FF2B5EF4-FFF2-40B4-BE49-F238E27FC236}">
                <a16:creationId xmlns:a16="http://schemas.microsoft.com/office/drawing/2014/main" id="{8A1E10F4-ECA2-AE88-FC4A-091A10F398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321" y="221457"/>
            <a:ext cx="11516139" cy="622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376913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892" b="29247"/>
          <a:stretch/>
        </p:blipFill>
        <p:spPr>
          <a:xfrm>
            <a:off x="9273841" y="52520"/>
            <a:ext cx="2786019" cy="1138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B47E0B4-857F-4AF5-91ED-6DFC7860931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568D3E3-F8AA-44C1-95A4-75BE191BAC2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FFA13B8-7D35-48D3-AB41-3255C14B1ED0}">
  <ds:schemaRefs>
    <ds:schemaRef ds:uri="d13aca44-ef33-4cf4-9980-7f0b00e6eeb9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purl.org/dc/terms/"/>
    <ds:schemaRef ds:uri="49100919-8a76-4266-be0c-7dc583902c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803</TotalTime>
  <Words>453</Words>
  <Application>Microsoft Office PowerPoint</Application>
  <PresentationFormat>Widescreen</PresentationFormat>
  <Paragraphs>74</Paragraphs>
  <Slides>17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Calibri</vt:lpstr>
      <vt:lpstr>Calibri Light</vt:lpstr>
      <vt:lpstr>Helvetica Neue</vt:lpstr>
      <vt:lpstr>Noto Sans Symbols</vt:lpstr>
      <vt:lpstr>onaizahothimeen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Reference book</vt:lpstr>
      <vt:lpstr>Assessment Grades: </vt:lpstr>
      <vt:lpstr>PowerPoint Presentation</vt:lpstr>
      <vt:lpstr>الاختبارات القصيرة</vt:lpstr>
      <vt:lpstr>الاختبار النهائي</vt:lpstr>
      <vt:lpstr>PowerPoint Presentation</vt:lpstr>
      <vt:lpstr>PowerPoint Presentation</vt:lpstr>
      <vt:lpstr>Course Description</vt:lpstr>
      <vt:lpstr>Course Outlines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ALFAGR</cp:lastModifiedBy>
  <cp:revision>24</cp:revision>
  <dcterms:created xsi:type="dcterms:W3CDTF">2023-04-29T09:08:23Z</dcterms:created>
  <dcterms:modified xsi:type="dcterms:W3CDTF">2025-02-01T00:11:10Z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