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480" r:id="rId5"/>
    <p:sldId id="271" r:id="rId6"/>
    <p:sldId id="496" r:id="rId7"/>
    <p:sldId id="498" r:id="rId8"/>
    <p:sldId id="500" r:id="rId9"/>
    <p:sldId id="502" r:id="rId10"/>
    <p:sldId id="503" r:id="rId11"/>
    <p:sldId id="313" r:id="rId12"/>
    <p:sldId id="504" r:id="rId13"/>
    <p:sldId id="505" r:id="rId14"/>
    <p:sldId id="507" r:id="rId15"/>
    <p:sldId id="508" r:id="rId16"/>
    <p:sldId id="509" r:id="rId17"/>
    <p:sldId id="510" r:id="rId18"/>
    <p:sldId id="511" r:id="rId19"/>
    <p:sldId id="512" r:id="rId20"/>
    <p:sldId id="513" r:id="rId21"/>
    <p:sldId id="514" r:id="rId22"/>
    <p:sldId id="515" r:id="rId23"/>
    <p:sldId id="516" r:id="rId24"/>
    <p:sldId id="518" r:id="rId25"/>
    <p:sldId id="517" r:id="rId26"/>
    <p:sldId id="519" r:id="rId27"/>
    <p:sldId id="52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496"/>
            <p14:sldId id="498"/>
            <p14:sldId id="500"/>
            <p14:sldId id="502"/>
            <p14:sldId id="503"/>
            <p14:sldId id="313"/>
            <p14:sldId id="504"/>
            <p14:sldId id="505"/>
            <p14:sldId id="507"/>
            <p14:sldId id="508"/>
            <p14:sldId id="509"/>
            <p14:sldId id="510"/>
            <p14:sldId id="511"/>
            <p14:sldId id="512"/>
            <p14:sldId id="513"/>
            <p14:sldId id="514"/>
            <p14:sldId id="515"/>
            <p14:sldId id="516"/>
            <p14:sldId id="518"/>
          </p14:sldIdLst>
        </p14:section>
        <p14:section name="Untitled Section" id="{2F6AD2C2-46A9-4BC4-94FF-3A698A8E8EFB}">
          <p14:sldIdLst>
            <p14:sldId id="517"/>
            <p14:sldId id="519"/>
            <p14:sldId id="52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67C9AC-2969-753A-2921-94DCA7CB8665}" v="3" dt="2026-08-31T06:40:58.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557" y="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 Mahmoud" userId="S::saramahmoud@midocean.edu.km::7363a619-35c3-4eaf-80e5-149a46ade237" providerId="AD" clId="Web-{0967C9AC-2969-753A-2921-94DCA7CB8665}"/>
    <pc:docChg chg="modSld">
      <pc:chgData name="Sara Mahmoud" userId="S::saramahmoud@midocean.edu.km::7363a619-35c3-4eaf-80e5-149a46ade237" providerId="AD" clId="Web-{0967C9AC-2969-753A-2921-94DCA7CB8665}" dt="2026-08-31T06:40:58.648" v="2"/>
      <pc:docMkLst>
        <pc:docMk/>
      </pc:docMkLst>
      <pc:sldChg chg="addSp delSp">
        <pc:chgData name="Sara Mahmoud" userId="S::saramahmoud@midocean.edu.km::7363a619-35c3-4eaf-80e5-149a46ade237" providerId="AD" clId="Web-{0967C9AC-2969-753A-2921-94DCA7CB8665}" dt="2026-08-31T06:40:58.648" v="2"/>
        <pc:sldMkLst>
          <pc:docMk/>
          <pc:sldMk cId="1543647259" sldId="520"/>
        </pc:sldMkLst>
        <pc:picChg chg="add del">
          <ac:chgData name="Sara Mahmoud" userId="S::saramahmoud@midocean.edu.km::7363a619-35c3-4eaf-80e5-149a46ade237" providerId="AD" clId="Web-{0967C9AC-2969-753A-2921-94DCA7CB8665}" dt="2026-08-31T06:40:20.663" v="1"/>
          <ac:picMkLst>
            <pc:docMk/>
            <pc:sldMk cId="1543647259" sldId="520"/>
            <ac:picMk id="9" creationId="{00000000-0000-0000-0000-000000000000}"/>
          </ac:picMkLst>
        </pc:picChg>
        <pc:picChg chg="del">
          <ac:chgData name="Sara Mahmoud" userId="S::saramahmoud@midocean.edu.km::7363a619-35c3-4eaf-80e5-149a46ade237" providerId="AD" clId="Web-{0967C9AC-2969-753A-2921-94DCA7CB8665}" dt="2026-08-31T06:40:58.648" v="2"/>
          <ac:picMkLst>
            <pc:docMk/>
            <pc:sldMk cId="1543647259" sldId="520"/>
            <ac:picMk id="2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94969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5276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2653316"/>
            <a:ext cx="5216525" cy="584775"/>
          </a:xfrm>
          <a:prstGeom prst="rect">
            <a:avLst/>
          </a:prstGeom>
          <a:noFill/>
        </p:spPr>
        <p:txBody>
          <a:bodyPr wrap="square" rtlCol="0">
            <a:spAutoFit/>
          </a:bodyPr>
          <a:lstStyle/>
          <a:p>
            <a:pPr rtl="1"/>
            <a:r>
              <a:rPr lang="ar-JO" sz="3200" b="1" dirty="0">
                <a:latin typeface="Alexandria" charset="0"/>
                <a:cs typeface="Alexandria" charset="0"/>
              </a:rPr>
              <a:t>ا.</a:t>
            </a:r>
            <a:r>
              <a:rPr lang="en-US" sz="3200" b="1" dirty="0">
                <a:latin typeface="Alexandria" charset="0"/>
                <a:cs typeface="Alexandria" charset="0"/>
              </a:rPr>
              <a:t> </a:t>
            </a:r>
            <a:r>
              <a:rPr lang="ar-JO" sz="3200" b="1" dirty="0">
                <a:latin typeface="Alexandria" charset="0"/>
                <a:cs typeface="Alexandria" charset="0"/>
              </a:rPr>
              <a:t>د. اشرف الفندي </a:t>
            </a:r>
            <a:endParaRPr lang="en-US" sz="3200" b="1" dirty="0">
              <a:latin typeface="Alexandria" charset="0"/>
              <a:cs typeface="Alexandria" charset="0"/>
            </a:endParaRPr>
          </a:p>
        </p:txBody>
      </p:sp>
      <p:sp>
        <p:nvSpPr>
          <p:cNvPr id="31" name="TextBox 30"/>
          <p:cNvSpPr txBox="1"/>
          <p:nvPr/>
        </p:nvSpPr>
        <p:spPr>
          <a:xfrm>
            <a:off x="165771" y="1654596"/>
            <a:ext cx="3608680" cy="769441"/>
          </a:xfrm>
          <a:prstGeom prst="rect">
            <a:avLst/>
          </a:prstGeom>
          <a:noFill/>
        </p:spPr>
        <p:txBody>
          <a:bodyPr wrap="none" rtlCol="0">
            <a:spAutoFit/>
          </a:bodyPr>
          <a:lstStyle/>
          <a:p>
            <a:pPr rtl="1"/>
            <a:r>
              <a:rPr lang="ar-KW" sz="4400" b="1" dirty="0">
                <a:solidFill>
                  <a:srgbClr val="00B0F0"/>
                </a:solidFill>
                <a:latin typeface="Alexandria" charset="0"/>
                <a:cs typeface="Alexandria" charset="0"/>
              </a:rPr>
              <a:t>دراسات نقديه</a:t>
            </a:r>
            <a:r>
              <a:rPr lang="en-US" sz="4400" b="1" dirty="0">
                <a:solidFill>
                  <a:srgbClr val="00B0F0"/>
                </a:solidFill>
                <a:latin typeface="Alexandria" charset="0"/>
                <a:cs typeface="Alexandria" charset="0"/>
              </a:rPr>
              <a:t> </a:t>
            </a:r>
            <a:r>
              <a:rPr lang="ar-KW" sz="4400" b="1" dirty="0">
                <a:solidFill>
                  <a:srgbClr val="00B0F0"/>
                </a:solidFill>
                <a:latin typeface="Alexandria" charset="0"/>
                <a:cs typeface="Alexandria" charset="0"/>
              </a:rPr>
              <a:t>٢</a:t>
            </a:r>
            <a:r>
              <a:rPr lang="ar-JO" sz="4400" b="1" dirty="0">
                <a:solidFill>
                  <a:srgbClr val="00B0F0"/>
                </a:solidFill>
                <a:latin typeface="Alexandria" charset="0"/>
                <a:cs typeface="Alexandria" charset="0"/>
              </a:rPr>
              <a:t>   </a:t>
            </a:r>
            <a:endParaRPr lang="en-US" sz="4400" b="1" dirty="0">
              <a:solidFill>
                <a:srgbClr val="00B0F0"/>
              </a:solidFill>
              <a:latin typeface="Alexandria" charset="0"/>
              <a:cs typeface="Alexandria" charset="0"/>
            </a:endParaRPr>
          </a:p>
        </p:txBody>
      </p:sp>
      <p:sp>
        <p:nvSpPr>
          <p:cNvPr id="34" name="Rectangle: Rounded Corners 33"/>
          <p:cNvSpPr/>
          <p:nvPr/>
        </p:nvSpPr>
        <p:spPr>
          <a:xfrm>
            <a:off x="257843" y="594749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t>midocean.edu.km</a:t>
            </a:r>
            <a:endParaRPr lang="en-US" sz="2800" b="1"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721195" y="3333945"/>
            <a:ext cx="8534400" cy="2240422"/>
          </a:xfrm>
          <a:prstGeom prst="rect">
            <a:avLst/>
          </a:prstGeom>
          <a:noFill/>
        </p:spPr>
        <p:txBody>
          <a:bodyPr wrap="square">
            <a:spAutoFit/>
          </a:bodyPr>
          <a:lstStyle/>
          <a:p>
            <a:pPr algn="ctr">
              <a:lnSpc>
                <a:spcPct val="120000"/>
              </a:lnSpc>
            </a:pPr>
            <a:r>
              <a:rPr lang="ar-JO" sz="4000" b="1" dirty="0"/>
              <a:t>الهدف الرئيسي من هذا المقرر: </a:t>
            </a:r>
            <a:r>
              <a:rPr lang="ar-KW" sz="4000" b="1" dirty="0"/>
              <a:t>تطوير</a:t>
            </a:r>
            <a:r>
              <a:rPr lang="ar-JO" sz="4000" b="1" dirty="0"/>
              <a:t> </a:t>
            </a:r>
            <a:r>
              <a:rPr lang="ar-KW" sz="4000" b="1" dirty="0"/>
              <a:t>مهارات</a:t>
            </a:r>
            <a:r>
              <a:rPr lang="ar-JO" sz="4000" b="1" dirty="0"/>
              <a:t> </a:t>
            </a:r>
            <a:r>
              <a:rPr lang="ar-KW" sz="4000" b="1" dirty="0"/>
              <a:t>التحليل النقدي ا</a:t>
            </a:r>
            <a:r>
              <a:rPr lang="ar-JO" sz="4000" b="1" dirty="0"/>
              <a:t>لم</a:t>
            </a:r>
            <a:r>
              <a:rPr lang="ar-KW" sz="4000" b="1" dirty="0"/>
              <a:t>تقدم،</a:t>
            </a:r>
            <a:r>
              <a:rPr lang="ar-JO" sz="4000" b="1" dirty="0"/>
              <a:t> </a:t>
            </a:r>
            <a:r>
              <a:rPr lang="ar-KW" sz="4000" b="1" dirty="0"/>
              <a:t>والقدرة على</a:t>
            </a:r>
            <a:r>
              <a:rPr lang="ar-JO" sz="4000" b="1" dirty="0"/>
              <a:t> </a:t>
            </a:r>
            <a:r>
              <a:rPr lang="ar-KW" sz="4000" b="1" dirty="0"/>
              <a:t>نقد الأبحاث</a:t>
            </a:r>
            <a:r>
              <a:rPr lang="ar-JO" sz="4000" b="1" dirty="0"/>
              <a:t> </a:t>
            </a:r>
            <a:r>
              <a:rPr lang="ar-KW" sz="4000" b="1" dirty="0"/>
              <a:t>بشكل أعمق</a:t>
            </a:r>
            <a:endParaRPr lang="en-US" sz="4000" b="1" dirty="0">
              <a:latin typeface="Alexandria" charset="0"/>
              <a:cs typeface="Alexandria" charset="0"/>
            </a:endParaRPr>
          </a:p>
        </p:txBody>
      </p:sp>
      <p:sp>
        <p:nvSpPr>
          <p:cNvPr id="41" name="TextBox 40"/>
          <p:cNvSpPr txBox="1"/>
          <p:nvPr/>
        </p:nvSpPr>
        <p:spPr>
          <a:xfrm>
            <a:off x="426720" y="1155869"/>
            <a:ext cx="11460480" cy="954107"/>
          </a:xfrm>
          <a:prstGeom prst="rect">
            <a:avLst/>
          </a:prstGeom>
          <a:noFill/>
        </p:spPr>
        <p:txBody>
          <a:bodyPr wrap="square" rtlCol="0">
            <a:spAutoFit/>
          </a:bodyPr>
          <a:lstStyle/>
          <a:p>
            <a:pPr algn="ctr"/>
            <a:r>
              <a:rPr lang="ar-KW" sz="2800" b="1" dirty="0">
                <a:solidFill>
                  <a:srgbClr val="C00000"/>
                </a:solidFill>
                <a:latin typeface="Alexandria" charset="0"/>
                <a:cs typeface="Alexandria" charset="0"/>
              </a:rPr>
              <a:t>هذه محاضرة توضيحية حول مادة دراسات نقدية 2 موجهة للطلبة خلال الفصل، تتعلق بالمهام </a:t>
            </a:r>
            <a:endParaRPr lang="ar-JO" sz="2800" b="1" dirty="0">
              <a:solidFill>
                <a:srgbClr val="C00000"/>
              </a:solidFill>
              <a:latin typeface="Alexandria" charset="0"/>
              <a:cs typeface="Alexandria" charset="0"/>
            </a:endParaRPr>
          </a:p>
          <a:p>
            <a:pPr algn="ctr"/>
            <a:r>
              <a:rPr lang="ar-KW" sz="2800" b="1" dirty="0">
                <a:solidFill>
                  <a:srgbClr val="C00000"/>
                </a:solidFill>
                <a:latin typeface="Alexandria" charset="0"/>
                <a:cs typeface="Alexandria" charset="0"/>
              </a:rPr>
              <a:t>العشرة المطلوبة</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AEC8400D-49D3-406A-8F13-BBA99A01941E}"/>
              </a:ext>
            </a:extLst>
          </p:cNvPr>
          <p:cNvSpPr txBox="1"/>
          <p:nvPr/>
        </p:nvSpPr>
        <p:spPr>
          <a:xfrm>
            <a:off x="-638647" y="6429004"/>
            <a:ext cx="6627042" cy="369332"/>
          </a:xfrm>
          <a:prstGeom prst="rect">
            <a:avLst/>
          </a:prstGeom>
          <a:noFill/>
        </p:spPr>
        <p:txBody>
          <a:bodyPr wrap="square">
            <a:spAutoFit/>
          </a:bodyPr>
          <a:lstStyle/>
          <a:p>
            <a:pPr algn="ctr"/>
            <a:r>
              <a:rPr lang="en-US" sz="1800" b="1" dirty="0"/>
              <a:t>midocean.edu.km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5"/>
          <p:cNvSpPr/>
          <p:nvPr/>
        </p:nvSpPr>
        <p:spPr>
          <a:xfrm>
            <a:off x="2976699" y="646157"/>
            <a:ext cx="87885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30"/>
          <p:cNvSpPr txBox="1"/>
          <p:nvPr/>
        </p:nvSpPr>
        <p:spPr>
          <a:xfrm>
            <a:off x="365760" y="2495028"/>
            <a:ext cx="11649810" cy="2492990"/>
          </a:xfrm>
          <a:prstGeom prst="rect">
            <a:avLst/>
          </a:prstGeom>
          <a:noFill/>
        </p:spPr>
        <p:txBody>
          <a:bodyPr wrap="square" rtlCol="0">
            <a:spAutoFit/>
          </a:bodyPr>
          <a:lstStyle/>
          <a:p>
            <a:pPr algn="ctr" rtl="1"/>
            <a:r>
              <a:rPr lang="ar-JO" sz="3200" b="1" dirty="0">
                <a:solidFill>
                  <a:srgbClr val="FF0000"/>
                </a:solidFill>
                <a:latin typeface="Alexandria" charset="0"/>
                <a:cs typeface="+mj-cs"/>
              </a:rPr>
              <a:t>الموضوعات الرئيسية:</a:t>
            </a:r>
          </a:p>
          <a:p>
            <a:pPr algn="ctr" rtl="1"/>
            <a:r>
              <a:rPr lang="ar-JO" sz="3200" b="1" dirty="0">
                <a:cs typeface="+mj-cs"/>
              </a:rPr>
              <a:t>1. </a:t>
            </a:r>
            <a:r>
              <a:rPr lang="ar-KW" sz="3200" b="1" dirty="0">
                <a:cs typeface="+mj-cs"/>
              </a:rPr>
              <a:t>نقد ا</a:t>
            </a:r>
            <a:r>
              <a:rPr lang="ar-JO" sz="3200" b="1" dirty="0">
                <a:cs typeface="+mj-cs"/>
              </a:rPr>
              <a:t>لم</a:t>
            </a:r>
            <a:r>
              <a:rPr lang="ar-KW" sz="3200" b="1" dirty="0" err="1">
                <a:cs typeface="+mj-cs"/>
              </a:rPr>
              <a:t>نهجيات</a:t>
            </a:r>
            <a:r>
              <a:rPr lang="ar-KW" sz="3200" b="1" dirty="0">
                <a:cs typeface="+mj-cs"/>
              </a:rPr>
              <a:t> البحثية ا</a:t>
            </a:r>
            <a:r>
              <a:rPr lang="ar-JO" sz="3200" b="1" dirty="0">
                <a:cs typeface="+mj-cs"/>
              </a:rPr>
              <a:t>لم</a:t>
            </a:r>
            <a:r>
              <a:rPr lang="ar-KW" sz="3200" b="1" dirty="0">
                <a:cs typeface="+mj-cs"/>
              </a:rPr>
              <a:t>تقدمة </a:t>
            </a:r>
            <a:r>
              <a:rPr lang="ar-JO" sz="3200" b="1" dirty="0">
                <a:cs typeface="+mj-cs"/>
              </a:rPr>
              <a:t> من خلال </a:t>
            </a:r>
            <a:r>
              <a:rPr lang="ar-KW" sz="3200" b="1" dirty="0">
                <a:cs typeface="+mj-cs"/>
              </a:rPr>
              <a:t>تحليل ا</a:t>
            </a:r>
            <a:r>
              <a:rPr lang="ar-JO" sz="3200" b="1" dirty="0">
                <a:cs typeface="+mj-cs"/>
              </a:rPr>
              <a:t>لم</a:t>
            </a:r>
            <a:r>
              <a:rPr lang="ar-KW" sz="3200" b="1" dirty="0" err="1">
                <a:cs typeface="+mj-cs"/>
              </a:rPr>
              <a:t>نهجيات</a:t>
            </a:r>
            <a:r>
              <a:rPr lang="ar-KW" sz="3200" b="1" dirty="0">
                <a:cs typeface="+mj-cs"/>
              </a:rPr>
              <a:t> ا</a:t>
            </a:r>
            <a:r>
              <a:rPr lang="ar-JO" sz="3200" b="1" dirty="0">
                <a:cs typeface="+mj-cs"/>
              </a:rPr>
              <a:t>لم</a:t>
            </a:r>
            <a:r>
              <a:rPr lang="ar-KW" sz="3200" b="1" dirty="0">
                <a:cs typeface="+mj-cs"/>
              </a:rPr>
              <a:t>عقدة في الأبحاث الحديثة . </a:t>
            </a:r>
            <a:r>
              <a:rPr lang="ar-JO" sz="3200" b="1" dirty="0">
                <a:cs typeface="+mj-cs"/>
              </a:rPr>
              <a:t>ومن خلال </a:t>
            </a:r>
            <a:r>
              <a:rPr lang="ar-KW" sz="3200" b="1" dirty="0">
                <a:cs typeface="+mj-cs"/>
              </a:rPr>
              <a:t>نقد الأبحاث التي تعتمد على مناهج متعددة أو متداخلة(</a:t>
            </a:r>
            <a:r>
              <a:rPr lang="en-US" sz="3200" b="1" dirty="0">
                <a:cs typeface="+mj-cs"/>
              </a:rPr>
              <a:t>Methods Mixed </a:t>
            </a:r>
            <a:r>
              <a:rPr lang="ar-JO" sz="3200" b="1" dirty="0">
                <a:cs typeface="+mj-cs"/>
              </a:rPr>
              <a:t>)</a:t>
            </a:r>
            <a:endParaRPr lang="en-US" sz="3200" b="1" dirty="0">
              <a:latin typeface="Alexandria" charset="0"/>
              <a:cs typeface="+mj-cs"/>
            </a:endParaRPr>
          </a:p>
          <a:p>
            <a:endParaRPr lang="en-US" sz="1400" dirty="0">
              <a:latin typeface="Alexandria" charset="0"/>
              <a:cs typeface="Alexandria" charset="0"/>
            </a:endParaRPr>
          </a:p>
          <a:p>
            <a:endParaRPr lang="en-US" sz="1400" dirty="0">
              <a:latin typeface="Alexandria" charset="0"/>
              <a:cs typeface="Alexandria" charset="0"/>
            </a:endParaRPr>
          </a:p>
        </p:txBody>
      </p:sp>
      <p:sp>
        <p:nvSpPr>
          <p:cNvPr id="6" name="مربع نص 5">
            <a:extLst>
              <a:ext uri="{FF2B5EF4-FFF2-40B4-BE49-F238E27FC236}">
                <a16:creationId xmlns:a16="http://schemas.microsoft.com/office/drawing/2014/main" id="{14A2166D-81D1-40E3-AE5E-E3BDADCD70DF}"/>
              </a:ext>
            </a:extLst>
          </p:cNvPr>
          <p:cNvSpPr txBox="1"/>
          <p:nvPr/>
        </p:nvSpPr>
        <p:spPr>
          <a:xfrm>
            <a:off x="365760" y="6421838"/>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051019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5"/>
          <p:cNvSpPr/>
          <p:nvPr/>
        </p:nvSpPr>
        <p:spPr>
          <a:xfrm>
            <a:off x="2976699" y="646157"/>
            <a:ext cx="87885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30"/>
          <p:cNvSpPr txBox="1"/>
          <p:nvPr/>
        </p:nvSpPr>
        <p:spPr>
          <a:xfrm>
            <a:off x="365760" y="2495028"/>
            <a:ext cx="11649810" cy="2000548"/>
          </a:xfrm>
          <a:prstGeom prst="rect">
            <a:avLst/>
          </a:prstGeom>
          <a:noFill/>
        </p:spPr>
        <p:txBody>
          <a:bodyPr wrap="square" rtlCol="0">
            <a:spAutoFit/>
          </a:bodyPr>
          <a:lstStyle/>
          <a:p>
            <a:pPr algn="ctr" rtl="1"/>
            <a:r>
              <a:rPr lang="ar-JO" sz="3200" b="1" dirty="0">
                <a:solidFill>
                  <a:srgbClr val="FF0000"/>
                </a:solidFill>
                <a:latin typeface="Alexandria" charset="0"/>
                <a:cs typeface="+mj-cs"/>
              </a:rPr>
              <a:t>الموضوعات الرئيسية:</a:t>
            </a:r>
          </a:p>
          <a:p>
            <a:pPr algn="ctr" rtl="1"/>
            <a:r>
              <a:rPr lang="ar-JO" sz="3200" b="1" dirty="0">
                <a:cs typeface="+mj-cs"/>
              </a:rPr>
              <a:t>2. </a:t>
            </a:r>
            <a:r>
              <a:rPr lang="ar-KW" sz="3200" b="1" dirty="0"/>
              <a:t>تحليل البيانات الإحصائية والنتائج </a:t>
            </a:r>
            <a:r>
              <a:rPr lang="ar-JO" sz="3200" b="1" dirty="0"/>
              <a:t> من خلال </a:t>
            </a:r>
            <a:r>
              <a:rPr lang="ar-KW" sz="3200" b="1" dirty="0"/>
              <a:t>تقييم الأساليب الإحصائية المستخدمة في البحوث </a:t>
            </a:r>
            <a:r>
              <a:rPr lang="ar-JO" sz="3200" b="1" dirty="0"/>
              <a:t> و</a:t>
            </a:r>
            <a:r>
              <a:rPr lang="ar-KW" sz="3200" b="1" dirty="0"/>
              <a:t>نقد مدى دقة النتائج والفرضيات .</a:t>
            </a:r>
            <a:endParaRPr lang="en-US" sz="3200" b="1" dirty="0">
              <a:latin typeface="Alexandria" charset="0"/>
              <a:cs typeface="+mj-cs"/>
            </a:endParaRPr>
          </a:p>
          <a:p>
            <a:endParaRPr lang="en-US" sz="1400" dirty="0">
              <a:latin typeface="Alexandria" charset="0"/>
              <a:cs typeface="Alexandria" charset="0"/>
            </a:endParaRPr>
          </a:p>
          <a:p>
            <a:endParaRPr lang="en-US" sz="1400" dirty="0">
              <a:latin typeface="Alexandria" charset="0"/>
              <a:cs typeface="Alexandria" charset="0"/>
            </a:endParaRPr>
          </a:p>
        </p:txBody>
      </p:sp>
      <p:sp>
        <p:nvSpPr>
          <p:cNvPr id="6" name="مربع نص 5">
            <a:extLst>
              <a:ext uri="{FF2B5EF4-FFF2-40B4-BE49-F238E27FC236}">
                <a16:creationId xmlns:a16="http://schemas.microsoft.com/office/drawing/2014/main" id="{598CD05A-D5B2-4C60-B832-EDA7B3E3DBD1}"/>
              </a:ext>
            </a:extLst>
          </p:cNvPr>
          <p:cNvSpPr txBox="1"/>
          <p:nvPr/>
        </p:nvSpPr>
        <p:spPr>
          <a:xfrm>
            <a:off x="558539" y="6409142"/>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432272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5"/>
          <p:cNvSpPr/>
          <p:nvPr/>
        </p:nvSpPr>
        <p:spPr>
          <a:xfrm>
            <a:off x="2976699" y="646157"/>
            <a:ext cx="87885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30"/>
          <p:cNvSpPr txBox="1"/>
          <p:nvPr/>
        </p:nvSpPr>
        <p:spPr>
          <a:xfrm>
            <a:off x="365760" y="2495028"/>
            <a:ext cx="11649810" cy="1508105"/>
          </a:xfrm>
          <a:prstGeom prst="rect">
            <a:avLst/>
          </a:prstGeom>
          <a:noFill/>
        </p:spPr>
        <p:txBody>
          <a:bodyPr wrap="square" rtlCol="0">
            <a:spAutoFit/>
          </a:bodyPr>
          <a:lstStyle/>
          <a:p>
            <a:pPr algn="ctr" rtl="1"/>
            <a:r>
              <a:rPr lang="ar-JO" sz="3200" b="1" dirty="0">
                <a:solidFill>
                  <a:srgbClr val="FF0000"/>
                </a:solidFill>
                <a:latin typeface="Alexandria" charset="0"/>
                <a:cs typeface="+mj-cs"/>
              </a:rPr>
              <a:t>الموضوعات الرئيسية:</a:t>
            </a:r>
          </a:p>
          <a:p>
            <a:pPr algn="ctr" rtl="1"/>
            <a:r>
              <a:rPr lang="ar-JO" sz="3200" b="1" dirty="0">
                <a:cs typeface="+mj-cs"/>
              </a:rPr>
              <a:t>3. </a:t>
            </a:r>
            <a:r>
              <a:rPr lang="ar-KW" sz="3200" b="1" dirty="0"/>
              <a:t>.دراسة نماذج من أبحاث</a:t>
            </a:r>
            <a:r>
              <a:rPr lang="ar-JO" sz="3200" b="1" dirty="0"/>
              <a:t> </a:t>
            </a:r>
            <a:r>
              <a:rPr lang="ar-KW" sz="3200" b="1" dirty="0"/>
              <a:t>دكتوراه</a:t>
            </a:r>
            <a:r>
              <a:rPr lang="ar-JO" sz="3200" b="1" dirty="0"/>
              <a:t> </a:t>
            </a:r>
            <a:r>
              <a:rPr lang="ar-KW" sz="3200" b="1" dirty="0"/>
              <a:t>منشورة</a:t>
            </a:r>
            <a:r>
              <a:rPr lang="ar-JO" sz="3200" b="1" dirty="0"/>
              <a:t> </a:t>
            </a:r>
            <a:r>
              <a:rPr lang="ar-KW" sz="3200" b="1" dirty="0"/>
              <a:t>وتحليل نقاط القوة والضعف.</a:t>
            </a:r>
            <a:endParaRPr lang="en-US" sz="3200" b="1" dirty="0">
              <a:latin typeface="Alexandria" charset="0"/>
              <a:cs typeface="+mj-cs"/>
            </a:endParaRPr>
          </a:p>
          <a:p>
            <a:endParaRPr lang="en-US" sz="1400" dirty="0">
              <a:latin typeface="Alexandria" charset="0"/>
              <a:cs typeface="Alexandria" charset="0"/>
            </a:endParaRPr>
          </a:p>
          <a:p>
            <a:endParaRPr lang="en-US" sz="1400" dirty="0">
              <a:latin typeface="Alexandria" charset="0"/>
              <a:cs typeface="Alexandria" charset="0"/>
            </a:endParaRPr>
          </a:p>
        </p:txBody>
      </p:sp>
      <p:sp>
        <p:nvSpPr>
          <p:cNvPr id="6" name="مربع نص 5">
            <a:extLst>
              <a:ext uri="{FF2B5EF4-FFF2-40B4-BE49-F238E27FC236}">
                <a16:creationId xmlns:a16="http://schemas.microsoft.com/office/drawing/2014/main" id="{036D7691-0E04-4B7F-B419-641E4716142B}"/>
              </a:ext>
            </a:extLst>
          </p:cNvPr>
          <p:cNvSpPr txBox="1"/>
          <p:nvPr/>
        </p:nvSpPr>
        <p:spPr>
          <a:xfrm>
            <a:off x="492551" y="6338682"/>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519698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5"/>
          <p:cNvSpPr/>
          <p:nvPr/>
        </p:nvSpPr>
        <p:spPr>
          <a:xfrm>
            <a:off x="2976699" y="646157"/>
            <a:ext cx="87885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30"/>
          <p:cNvSpPr txBox="1"/>
          <p:nvPr/>
        </p:nvSpPr>
        <p:spPr>
          <a:xfrm>
            <a:off x="365760" y="2495028"/>
            <a:ext cx="11649810" cy="1077218"/>
          </a:xfrm>
          <a:prstGeom prst="rect">
            <a:avLst/>
          </a:prstGeom>
          <a:noFill/>
        </p:spPr>
        <p:txBody>
          <a:bodyPr wrap="square" rtlCol="0">
            <a:spAutoFit/>
          </a:bodyPr>
          <a:lstStyle/>
          <a:p>
            <a:pPr algn="ctr" rtl="1"/>
            <a:r>
              <a:rPr lang="ar-JO" sz="3200" b="1" dirty="0">
                <a:solidFill>
                  <a:srgbClr val="FF0000"/>
                </a:solidFill>
                <a:latin typeface="Alexandria" charset="0"/>
                <a:cs typeface="+mj-cs"/>
              </a:rPr>
              <a:t>الموضوعات الرئيسية:</a:t>
            </a:r>
          </a:p>
          <a:p>
            <a:pPr algn="ctr" rtl="1"/>
            <a:r>
              <a:rPr lang="ar-KW" sz="3200" b="1" dirty="0"/>
              <a:t>4 .كتابة</a:t>
            </a:r>
            <a:r>
              <a:rPr lang="ar-JO" sz="3200" b="1" dirty="0"/>
              <a:t> ى</a:t>
            </a:r>
            <a:r>
              <a:rPr lang="ar-KW" sz="3200" b="1" dirty="0"/>
              <a:t>تقارير</a:t>
            </a:r>
            <a:r>
              <a:rPr lang="ar-JO" sz="3200" b="1" dirty="0"/>
              <a:t> </a:t>
            </a:r>
            <a:r>
              <a:rPr lang="ar-KW" sz="3200" b="1" dirty="0"/>
              <a:t>النقد العلمي</a:t>
            </a:r>
            <a:r>
              <a:rPr lang="ar-JO" sz="3200" b="1" dirty="0"/>
              <a:t> من خلال </a:t>
            </a:r>
            <a:r>
              <a:rPr lang="ar-KW" sz="3200" b="1" dirty="0"/>
              <a:t> كتابة نقد علمي متكامل ومبني على أسس علمية</a:t>
            </a:r>
            <a:endParaRPr lang="en-US" sz="1400" dirty="0">
              <a:latin typeface="Alexandria" charset="0"/>
              <a:cs typeface="Alexandria" charset="0"/>
            </a:endParaRPr>
          </a:p>
        </p:txBody>
      </p:sp>
      <p:sp>
        <p:nvSpPr>
          <p:cNvPr id="6" name="مربع نص 5">
            <a:extLst>
              <a:ext uri="{FF2B5EF4-FFF2-40B4-BE49-F238E27FC236}">
                <a16:creationId xmlns:a16="http://schemas.microsoft.com/office/drawing/2014/main" id="{D476C596-A372-4E45-8960-01C8C7CC5B49}"/>
              </a:ext>
            </a:extLst>
          </p:cNvPr>
          <p:cNvSpPr txBox="1"/>
          <p:nvPr/>
        </p:nvSpPr>
        <p:spPr>
          <a:xfrm>
            <a:off x="96237" y="6300975"/>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3945532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5"/>
          <p:cNvSpPr/>
          <p:nvPr/>
        </p:nvSpPr>
        <p:spPr>
          <a:xfrm>
            <a:off x="2976699" y="646157"/>
            <a:ext cx="87885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30"/>
          <p:cNvSpPr txBox="1"/>
          <p:nvPr/>
        </p:nvSpPr>
        <p:spPr>
          <a:xfrm>
            <a:off x="365760" y="2495028"/>
            <a:ext cx="11649810" cy="1569660"/>
          </a:xfrm>
          <a:prstGeom prst="rect">
            <a:avLst/>
          </a:prstGeom>
          <a:noFill/>
        </p:spPr>
        <p:txBody>
          <a:bodyPr wrap="square" rtlCol="0">
            <a:spAutoFit/>
          </a:bodyPr>
          <a:lstStyle/>
          <a:p>
            <a:pPr algn="ctr" rtl="1"/>
            <a:r>
              <a:rPr lang="ar-JO" sz="3200" b="1" dirty="0">
                <a:latin typeface="Alexandria" charset="0"/>
                <a:cs typeface="+mj-cs"/>
              </a:rPr>
              <a:t>المخرجات المتوقعة :</a:t>
            </a:r>
          </a:p>
          <a:p>
            <a:pPr algn="ctr" rtl="1"/>
            <a:r>
              <a:rPr lang="ar-JO" sz="3200" b="1" dirty="0">
                <a:solidFill>
                  <a:srgbClr val="FF0000"/>
                </a:solidFill>
                <a:latin typeface="Alexandria" charset="0"/>
                <a:cs typeface="+mj-cs"/>
              </a:rPr>
              <a:t>تطوير القدرة على تحليل ونقد الأبحاث الأكاديمية بطريقة متقدمة.</a:t>
            </a:r>
          </a:p>
          <a:p>
            <a:pPr algn="ctr" rtl="1"/>
            <a:r>
              <a:rPr lang="ar-JO" sz="3200" b="1" dirty="0">
                <a:solidFill>
                  <a:srgbClr val="FF0000"/>
                </a:solidFill>
                <a:latin typeface="Alexandria" charset="0"/>
                <a:cs typeface="+mj-cs"/>
              </a:rPr>
              <a:t>كتابة تقارير نقد علمية تبرز المهارات المكتسبة.</a:t>
            </a:r>
            <a:endParaRPr lang="en-US" sz="1400" dirty="0">
              <a:latin typeface="Alexandria" charset="0"/>
              <a:cs typeface="Alexandria" charset="0"/>
            </a:endParaRPr>
          </a:p>
        </p:txBody>
      </p:sp>
      <p:sp>
        <p:nvSpPr>
          <p:cNvPr id="6" name="مربع نص 5">
            <a:extLst>
              <a:ext uri="{FF2B5EF4-FFF2-40B4-BE49-F238E27FC236}">
                <a16:creationId xmlns:a16="http://schemas.microsoft.com/office/drawing/2014/main" id="{978A240F-587C-4534-A7E6-8F01CE85DEF7}"/>
              </a:ext>
            </a:extLst>
          </p:cNvPr>
          <p:cNvSpPr txBox="1"/>
          <p:nvPr/>
        </p:nvSpPr>
        <p:spPr>
          <a:xfrm>
            <a:off x="180431" y="6211843"/>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841110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646331"/>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مقدمة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23987"/>
          </a:xfrm>
          <a:prstGeom prst="rect">
            <a:avLst/>
          </a:prstGeom>
          <a:noFill/>
        </p:spPr>
        <p:txBody>
          <a:bodyPr wrap="square" rtlCol="0">
            <a:spAutoFit/>
          </a:bodyPr>
          <a:lstStyle/>
          <a:p>
            <a:pPr algn="r"/>
            <a:r>
              <a:rPr lang="ar-KW" sz="2800" dirty="0"/>
              <a:t>التحليل النقدي للدراسات السابقة المتقدم هو عملية منهجية تهدف إلى تقييم الدراسات والأبحاث المنشورة سابقًا في مجال معين من أجل تحديد نقاط القوة والضعف فيها، وتحديد الفجوات البحثية، وتقييم جودة الأدلة والأساليب المستخدمة. يركز التحليل النقدي المتقدم على دراسة النظريات، المنهجيات، النتائج، والتوصيات المطروحة في هذه الدراسات، مع توجيه النقد البنّاء لها من حيث مدى ملاءمتها وصحتها وقابليتها للتطبيق في السياق البحثي الحالي</a:t>
            </a:r>
            <a:r>
              <a:rPr lang="ar-KW" sz="1400" dirty="0"/>
              <a:t>.</a:t>
            </a:r>
            <a:endParaRPr lang="en-US" sz="1400" dirty="0">
              <a:latin typeface="Alexandria" charset="0"/>
              <a:cs typeface="Alexandria" charset="0"/>
            </a:endParaRPr>
          </a:p>
          <a:p>
            <a:endParaRPr lang="en-US" sz="1400" dirty="0">
              <a:latin typeface="Alexandria" charset="0"/>
              <a:cs typeface="Alexandria"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D2A978B7-540D-47EC-8B37-789DC8F6EC2D}"/>
              </a:ext>
            </a:extLst>
          </p:cNvPr>
          <p:cNvSpPr txBox="1"/>
          <p:nvPr/>
        </p:nvSpPr>
        <p:spPr>
          <a:xfrm>
            <a:off x="0" y="6254759"/>
            <a:ext cx="6094428" cy="369332"/>
          </a:xfrm>
          <a:prstGeom prst="rect">
            <a:avLst/>
          </a:prstGeom>
          <a:noFill/>
        </p:spPr>
        <p:txBody>
          <a:bodyPr wrap="square">
            <a:spAutoFit/>
          </a:bodyPr>
          <a:lstStyle/>
          <a:p>
            <a:pPr algn="ctr"/>
            <a:r>
              <a:rPr lang="en-US" sz="1800" b="1" dirty="0"/>
              <a:t>midocean.edu.km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0800000" flipV="1">
            <a:off x="364080" y="442909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a:t>midocean.edu.km</a:t>
            </a:r>
            <a:endParaRPr lang="en-US" sz="1800" b="1" dirty="0"/>
          </a:p>
        </p:txBody>
      </p:sp>
      <p:sp>
        <p:nvSpPr>
          <p:cNvPr id="25" name="TextBox 24"/>
          <p:cNvSpPr txBox="1"/>
          <p:nvPr/>
        </p:nvSpPr>
        <p:spPr>
          <a:xfrm>
            <a:off x="4689259" y="1412953"/>
            <a:ext cx="4113898" cy="646331"/>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مقدمة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algn="r"/>
            <a:r>
              <a:rPr lang="ar-KW" sz="2800" dirty="0"/>
              <a:t>هذا النوع من التحليل يتجاوز مجرد تلخيص الأدبيات، حيث يسعى إلى تقديم تقييم عميق ومتوازن من خلال مقارنات دقيقة بين الدراسات المختلفة، وربطها بالإطار النظري العام والممارسات العملية. كما يهدف إلى تحديد كيف يمكن أن تسهم هذه الدراسات في بناء المعرفة في المجال المعني، وتقديم مقترحات لتحسين البحث المستقبلي من خلال استكشاف زوايا جديدة لم تُبحث أو تطوير مناهج أكثر كفاءة.</a:t>
            </a:r>
            <a:endParaRPr lang="en-US" sz="1400" dirty="0">
              <a:latin typeface="Alexandria" charset="0"/>
              <a:cs typeface="Alexandria"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29183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8330" y="1136132"/>
            <a:ext cx="9417239" cy="1015663"/>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الاولى (نقد الرسالة من خلال الشكل): </a:t>
            </a:r>
            <a:r>
              <a:rPr lang="ar-JO" sz="2400" b="1" dirty="0">
                <a:solidFill>
                  <a:srgbClr val="C00000"/>
                </a:solidFill>
                <a:latin typeface="Alexandria" charset="0"/>
                <a:cs typeface="Alexandria" charset="0"/>
              </a:rPr>
              <a:t>النقد يكون من خلال الاجابة على ما يلي على سبيل المثال لا الحصر </a:t>
            </a:r>
            <a:endParaRPr lang="en-US" sz="3600" b="1" dirty="0">
              <a:solidFill>
                <a:srgbClr val="C0000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02920" y="2825294"/>
            <a:ext cx="11055450" cy="2677656"/>
          </a:xfrm>
          <a:prstGeom prst="rect">
            <a:avLst/>
          </a:prstGeom>
          <a:noFill/>
        </p:spPr>
        <p:txBody>
          <a:bodyPr wrap="square" rtlCol="0">
            <a:spAutoFit/>
          </a:bodyPr>
          <a:lstStyle/>
          <a:p>
            <a:pPr marL="457200" indent="-457200" algn="r" rtl="1">
              <a:buFont typeface="Arial" pitchFamily="34" charset="0"/>
              <a:buChar char="•"/>
            </a:pPr>
            <a:r>
              <a:rPr lang="ar-KW" sz="2800" dirty="0"/>
              <a:t>هل تم اختيار الخطوط الموضحة في دليل الجامعة، وبالحجم المطلوب؟ </a:t>
            </a:r>
            <a:endParaRPr lang="ar-JO" sz="2800" dirty="0"/>
          </a:p>
          <a:p>
            <a:pPr marL="457200" indent="-457200" algn="r" rtl="1">
              <a:buFont typeface="Arial" pitchFamily="34" charset="0"/>
              <a:buChar char="•"/>
            </a:pPr>
            <a:r>
              <a:rPr lang="ar-KW" sz="2800" dirty="0"/>
              <a:t>هل هناك تناسق بين حجم الفقرات في محتوى البحث؟ </a:t>
            </a:r>
            <a:endParaRPr lang="ar-JO" sz="2800" dirty="0"/>
          </a:p>
          <a:p>
            <a:pPr marL="457200" indent="-457200" algn="r" rtl="1">
              <a:buFont typeface="Arial" pitchFamily="34" charset="0"/>
              <a:buChar char="•"/>
            </a:pPr>
            <a:r>
              <a:rPr lang="ar-KW" sz="2800" dirty="0"/>
              <a:t>هل كان هناك سلبيات في الطباعة؟ هل كان هناك عرض بشكل منطقي لجميع أجزاء رسالة الماجستير؟ </a:t>
            </a:r>
            <a:endParaRPr lang="ar-JO" sz="2800" dirty="0"/>
          </a:p>
          <a:p>
            <a:pPr marL="457200" indent="-457200" algn="r" rtl="1">
              <a:buFont typeface="Arial" pitchFamily="34" charset="0"/>
              <a:buChar char="•"/>
            </a:pPr>
            <a:r>
              <a:rPr lang="ar-KW" sz="2800" dirty="0"/>
              <a:t>هل اتبع الباحث طريقة الكتابة بشكل سليم من الجانب العلمي؟ </a:t>
            </a:r>
            <a:endParaRPr lang="ar-JO" sz="2800" dirty="0"/>
          </a:p>
          <a:p>
            <a:pPr marL="457200" indent="-457200" algn="r" rtl="1">
              <a:buFont typeface="Arial" pitchFamily="34" charset="0"/>
              <a:buChar char="•"/>
            </a:pPr>
            <a:r>
              <a:rPr lang="ar-KW" sz="2800" dirty="0"/>
              <a:t>هل كان جزء الملاحق منظم؟ </a:t>
            </a: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9AA79FD7-5B48-409E-9F19-E0B5141808E4}"/>
              </a:ext>
            </a:extLst>
          </p:cNvPr>
          <p:cNvSpPr txBox="1"/>
          <p:nvPr/>
        </p:nvSpPr>
        <p:spPr>
          <a:xfrm>
            <a:off x="502920" y="6089887"/>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3890368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8330" y="1116648"/>
            <a:ext cx="9417239" cy="1508105"/>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الاولى (نقد الرسالة من خلال الشكل): </a:t>
            </a:r>
            <a:r>
              <a:rPr lang="ar-JO" sz="2000" b="1" dirty="0">
                <a:solidFill>
                  <a:srgbClr val="C00000"/>
                </a:solidFill>
                <a:latin typeface="Alexandria" charset="0"/>
                <a:cs typeface="Alexandria" charset="0"/>
              </a:rPr>
              <a:t>النقد يكون من خلال الاجابة على ما يلي على سبيل المثال لا الحصر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3130094"/>
            <a:ext cx="11055450" cy="2677656"/>
          </a:xfrm>
          <a:prstGeom prst="rect">
            <a:avLst/>
          </a:prstGeom>
          <a:noFill/>
        </p:spPr>
        <p:txBody>
          <a:bodyPr wrap="square" rtlCol="0">
            <a:spAutoFit/>
          </a:bodyPr>
          <a:lstStyle/>
          <a:p>
            <a:pPr marL="457200" indent="-457200" algn="r" rtl="1">
              <a:buFont typeface="Arial" pitchFamily="34" charset="0"/>
              <a:buChar char="•"/>
            </a:pPr>
            <a:r>
              <a:rPr lang="ar-KW" sz="2800" dirty="0"/>
              <a:t>هل كان هناك أخطاء إملائية أو نحوية فادحة في المجمل العام؟ </a:t>
            </a:r>
            <a:endParaRPr lang="ar-JO" sz="2800" dirty="0"/>
          </a:p>
          <a:p>
            <a:pPr marL="457200" indent="-457200" algn="r" rtl="1">
              <a:buFont typeface="Arial" pitchFamily="34" charset="0"/>
              <a:buChar char="•"/>
            </a:pPr>
            <a:r>
              <a:rPr lang="ar-KW" sz="2800" dirty="0"/>
              <a:t>هل تمت فهرسة البحث بالشكل المنهجي المطلوب؟ </a:t>
            </a:r>
            <a:endParaRPr lang="ar-JO" sz="2800" dirty="0"/>
          </a:p>
          <a:p>
            <a:pPr marL="457200" indent="-457200" algn="r" rtl="1">
              <a:buFont typeface="Arial" pitchFamily="34" charset="0"/>
              <a:buChar char="•"/>
            </a:pPr>
            <a:r>
              <a:rPr lang="ar-KW" sz="2800" dirty="0"/>
              <a:t>هل استخدم الباحث لغة بسيطة وسهلة كي يتفهمها القراء؟ </a:t>
            </a:r>
            <a:endParaRPr lang="ar-JO" sz="2800" dirty="0"/>
          </a:p>
          <a:p>
            <a:pPr marL="457200" indent="-457200" algn="r" rtl="1">
              <a:buFont typeface="Arial" pitchFamily="34" charset="0"/>
              <a:buChar char="•"/>
            </a:pPr>
            <a:r>
              <a:rPr lang="ar-KW" sz="2800" dirty="0"/>
              <a:t>هل</a:t>
            </a:r>
            <a:r>
              <a:rPr lang="ar-JO" sz="2800" dirty="0"/>
              <a:t> </a:t>
            </a:r>
            <a:r>
              <a:rPr lang="ar-KW" sz="2800" dirty="0"/>
              <a:t>قام</a:t>
            </a:r>
            <a:r>
              <a:rPr lang="ar-JO" sz="2800" dirty="0"/>
              <a:t> </a:t>
            </a:r>
            <a:r>
              <a:rPr lang="ar-KW" sz="2800" dirty="0"/>
              <a:t>الباحث بصياغة ُمستخلصين بالعربية والإنجليزية؟ </a:t>
            </a:r>
            <a:endParaRPr lang="ar-JO" sz="2800" dirty="0"/>
          </a:p>
          <a:p>
            <a:pPr marL="457200" indent="-457200" algn="r" rtl="1">
              <a:buFont typeface="Arial" pitchFamily="34" charset="0"/>
              <a:buChar char="•"/>
            </a:pPr>
            <a:r>
              <a:rPr lang="ar-KW" sz="2800" dirty="0"/>
              <a:t>هل كان هناك استخدام للاقتباس سواء بصورة مباشرة أو غير مباشرة وبشكل مفرط من جانب الباحث؟</a:t>
            </a:r>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725A2FA2-8F40-437E-8396-CA1DEEB8179A}"/>
              </a:ext>
            </a:extLst>
          </p:cNvPr>
          <p:cNvSpPr txBox="1"/>
          <p:nvPr/>
        </p:nvSpPr>
        <p:spPr>
          <a:xfrm>
            <a:off x="1066093" y="6201878"/>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1990661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8330" y="1116648"/>
            <a:ext cx="9417239" cy="163121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الثانية (نقد  مقدمة الرسالة): </a:t>
            </a:r>
            <a:r>
              <a:rPr lang="ar-JO" sz="2400" b="1" dirty="0">
                <a:solidFill>
                  <a:srgbClr val="C00000"/>
                </a:solidFill>
                <a:latin typeface="Alexandria" charset="0"/>
                <a:cs typeface="Alexandria" charset="0"/>
              </a:rPr>
              <a:t>النقد يكون من خلال الاجابة على ما يلي على سبيل المثال لا الحصر </a:t>
            </a:r>
            <a:endParaRPr lang="ar-JO" sz="3600" b="1" dirty="0">
              <a:solidFill>
                <a:srgbClr val="C00000"/>
              </a:solidFill>
              <a:latin typeface="Alexandria" charset="0"/>
              <a:cs typeface="Alexandria" charset="0"/>
            </a:endParaRP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2587674"/>
            <a:ext cx="11055450" cy="3539430"/>
          </a:xfrm>
          <a:prstGeom prst="rect">
            <a:avLst/>
          </a:prstGeom>
          <a:noFill/>
        </p:spPr>
        <p:txBody>
          <a:bodyPr wrap="square" rtlCol="0">
            <a:spAutoFit/>
          </a:bodyPr>
          <a:lstStyle/>
          <a:p>
            <a:pPr marL="457200" lvl="0" indent="-457200" algn="r" rtl="1">
              <a:buFont typeface="Arial" pitchFamily="34" charset="0"/>
              <a:buChar char="•"/>
            </a:pPr>
            <a:r>
              <a:rPr lang="ar-SA" sz="2800" dirty="0"/>
              <a:t>هل عرف الباحث موضوع الرسالة أو مشكلتها بصورة موجزة في المقدمة؟</a:t>
            </a:r>
            <a:endParaRPr lang="en-US" sz="2800" dirty="0"/>
          </a:p>
          <a:p>
            <a:pPr marL="457200" lvl="0" indent="-457200" algn="r" rtl="1">
              <a:buFont typeface="Arial" pitchFamily="34" charset="0"/>
              <a:buChar char="•"/>
            </a:pPr>
            <a:r>
              <a:rPr lang="ar-SA" sz="2800" dirty="0"/>
              <a:t>هل جاءت مقدمة الرسالة خالية من المراجع البحثية الموثقة؟.</a:t>
            </a:r>
            <a:endParaRPr lang="en-US" sz="2800" dirty="0"/>
          </a:p>
          <a:p>
            <a:pPr marL="457200" lvl="0" indent="-457200" algn="r" rtl="1">
              <a:buFont typeface="Arial" pitchFamily="34" charset="0"/>
              <a:buChar char="•"/>
            </a:pPr>
            <a:r>
              <a:rPr lang="ar-SA" sz="2800" dirty="0"/>
              <a:t>هل اشتملت المقدمة على مبررات اختيار موضوع الرسالة بشكل عام</a:t>
            </a:r>
            <a:r>
              <a:rPr lang="ar-JO" sz="2800" dirty="0"/>
              <a:t> وذكر اهمية الدراسة </a:t>
            </a:r>
            <a:r>
              <a:rPr lang="ar-SA" sz="2800" dirty="0"/>
              <a:t>؟</a:t>
            </a:r>
            <a:endParaRPr lang="ar-JO" sz="2800" dirty="0"/>
          </a:p>
          <a:p>
            <a:pPr marL="457200" lvl="0" indent="-457200" algn="r" rtl="1">
              <a:buFont typeface="Arial" pitchFamily="34" charset="0"/>
              <a:buChar char="•"/>
            </a:pPr>
            <a:r>
              <a:rPr lang="ar-JO" sz="2800" dirty="0"/>
              <a:t>هل كان هناك تطرق لمشكلة الدراسة في المقدمة؟</a:t>
            </a:r>
          </a:p>
          <a:p>
            <a:pPr marL="457200" lvl="0" indent="-457200" algn="r" rtl="1">
              <a:buFont typeface="Arial" pitchFamily="34" charset="0"/>
              <a:buChar char="•"/>
            </a:pPr>
            <a:r>
              <a:rPr lang="ar-JO" sz="2800" dirty="0"/>
              <a:t>هل كان هناك ذكر لمجتمع الدراسة والمحددات</a:t>
            </a:r>
          </a:p>
          <a:p>
            <a:pPr marL="457200" indent="-457200" algn="r" rtl="1">
              <a:buFont typeface="Arial" pitchFamily="34" charset="0"/>
              <a:buChar char="•"/>
            </a:pPr>
            <a:r>
              <a:rPr lang="ar-SA" sz="2800" dirty="0"/>
              <a:t>متغيرات الدراسة: ويتأكد الناقد فيما إذا عرّف الباحث متغيرات الدراسة أم لا، وإذا قام بضبط هذه المتغيرات والتحكم بها. </a:t>
            </a:r>
            <a:endParaRPr lang="ar-JO" sz="2800" dirty="0"/>
          </a:p>
          <a:p>
            <a:pPr marL="457200" indent="-457200" algn="r" rtl="1">
              <a:buFont typeface="Arial" pitchFamily="34" charset="0"/>
              <a:buChar char="•"/>
            </a:pPr>
            <a:r>
              <a:rPr lang="ar-JO" sz="2800" dirty="0"/>
              <a:t>هل تم اعطاء لمحة موجزه عن اهمية الدراسة؟</a:t>
            </a:r>
            <a:endParaRPr lang="en-US"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D976B0D-AFC8-4C80-8708-EEBDD1D2D33B}"/>
              </a:ext>
            </a:extLst>
          </p:cNvPr>
          <p:cNvSpPr txBox="1"/>
          <p:nvPr/>
        </p:nvSpPr>
        <p:spPr>
          <a:xfrm>
            <a:off x="1350390" y="6366962"/>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785015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8330" y="1116648"/>
            <a:ext cx="9417239" cy="163121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الثالثة (نقد  مشكلة واهمية الرسالة): </a:t>
            </a:r>
            <a:r>
              <a:rPr lang="ar-JO" sz="2400" b="1" dirty="0">
                <a:solidFill>
                  <a:srgbClr val="C00000"/>
                </a:solidFill>
                <a:latin typeface="Alexandria" charset="0"/>
                <a:cs typeface="Alexandria" charset="0"/>
              </a:rPr>
              <a:t>النقد يكون من خلال الاجابة على ما يلي على سبيل المثال لا الحصر </a:t>
            </a:r>
            <a:endParaRPr lang="ar-JO" sz="3600" b="1" dirty="0">
              <a:solidFill>
                <a:srgbClr val="C00000"/>
              </a:solidFill>
              <a:latin typeface="Alexandria" charset="0"/>
              <a:cs typeface="Alexandria" charset="0"/>
            </a:endParaRP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2587674"/>
            <a:ext cx="11055450" cy="3539430"/>
          </a:xfrm>
          <a:prstGeom prst="rect">
            <a:avLst/>
          </a:prstGeom>
          <a:noFill/>
        </p:spPr>
        <p:txBody>
          <a:bodyPr wrap="square" rtlCol="0">
            <a:spAutoFit/>
          </a:bodyPr>
          <a:lstStyle/>
          <a:p>
            <a:pPr marL="457200" lvl="0" indent="-457200" algn="r" rtl="1">
              <a:buFont typeface="Arial" pitchFamily="34" charset="0"/>
              <a:buChar char="•"/>
            </a:pPr>
            <a:r>
              <a:rPr lang="ar-KW" sz="2800" dirty="0"/>
              <a:t>هل تعكس المشكلة أهمية حقيقية تستحق الدراسة؟ يجب أن تكون المشكلة متعلقة بموضوع فعلي يؤثر على المجال الأكاديمي أو العملي</a:t>
            </a:r>
            <a:endParaRPr lang="ar-JO" sz="2800" dirty="0"/>
          </a:p>
          <a:p>
            <a:pPr marL="457200" lvl="0" indent="-457200" algn="r" rtl="1">
              <a:buFont typeface="Arial" pitchFamily="34" charset="0"/>
              <a:buChar char="•"/>
            </a:pPr>
            <a:r>
              <a:rPr lang="ar-KW" sz="2800" dirty="0"/>
              <a:t>هل المشكلة مرتبطة بالسياق العملي أو البحثي الذي تم تناوله؟ وهل لها انعكاسات مباشرة أو غير مباشرة على الواقع؟</a:t>
            </a:r>
            <a:endParaRPr lang="ar-JO" sz="2800" dirty="0"/>
          </a:p>
          <a:p>
            <a:pPr marL="457200" lvl="0" indent="-457200" algn="r" rtl="1">
              <a:buFont typeface="Arial" pitchFamily="34" charset="0"/>
              <a:buChar char="•"/>
            </a:pPr>
            <a:r>
              <a:rPr lang="ar-KW" sz="2800" dirty="0"/>
              <a:t>هل تم تحديد أبعاد المشكلة بشكل دقيق، سواء من حيث الفترة الزمنية أو النطاق الجغرافي أو الفئة المستهدفة؟</a:t>
            </a:r>
            <a:endParaRPr lang="ar-JO" sz="2800" dirty="0"/>
          </a:p>
          <a:p>
            <a:pPr marL="457200" lvl="0" indent="-457200" algn="r" rtl="1">
              <a:buFont typeface="Arial" pitchFamily="34" charset="0"/>
              <a:buChar char="•"/>
            </a:pPr>
            <a:r>
              <a:rPr lang="ar-KW" sz="2800" dirty="0"/>
              <a:t>هل تم توضيح وجود فجوة في الأدبيات السابقة حول الموضوع؟ يجب أن تبرز مشكلة الدراسة نقصًا في الأبحاث السابقة أو حاجة لتطوير الحلول أو الفهم.</a:t>
            </a: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607C4945-5125-4F2D-A7D6-C34EB6D90CF3}"/>
              </a:ext>
            </a:extLst>
          </p:cNvPr>
          <p:cNvSpPr txBox="1"/>
          <p:nvPr/>
        </p:nvSpPr>
        <p:spPr>
          <a:xfrm>
            <a:off x="1859438" y="6488668"/>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3187191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8330" y="1116648"/>
            <a:ext cx="9417239" cy="163121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الثالثة (نقد  مشكلة واهمية الرسالة): </a:t>
            </a:r>
            <a:r>
              <a:rPr lang="ar-JO" sz="2400" b="1" dirty="0">
                <a:solidFill>
                  <a:srgbClr val="C00000"/>
                </a:solidFill>
                <a:latin typeface="Alexandria" charset="0"/>
                <a:cs typeface="Alexandria" charset="0"/>
              </a:rPr>
              <a:t>النقد يكون من خلال الاجابة على ما يلي على سبيل المثال لا الحصر </a:t>
            </a:r>
            <a:endParaRPr lang="ar-JO" sz="3600" b="1" dirty="0">
              <a:solidFill>
                <a:srgbClr val="C00000"/>
              </a:solidFill>
              <a:latin typeface="Alexandria" charset="0"/>
              <a:cs typeface="Alexandria" charset="0"/>
            </a:endParaRP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2587674"/>
            <a:ext cx="11055450" cy="3970318"/>
          </a:xfrm>
          <a:prstGeom prst="rect">
            <a:avLst/>
          </a:prstGeom>
          <a:noFill/>
        </p:spPr>
        <p:txBody>
          <a:bodyPr wrap="square" rtlCol="0">
            <a:spAutoFit/>
          </a:bodyPr>
          <a:lstStyle/>
          <a:p>
            <a:pPr marL="457200" lvl="0" indent="-457200" algn="r" rtl="1">
              <a:buFont typeface="Arial" pitchFamily="34" charset="0"/>
              <a:buChar char="•"/>
            </a:pPr>
            <a:r>
              <a:rPr lang="ar-KW" sz="2800" dirty="0"/>
              <a:t>هل تم تقديم تبرير علمي واضح لأهمية الدراسة؟ يجب أن تكون أهمية الدراسة مبررة بناءً على الأدبيات الحالية والفجوات الموجودة.</a:t>
            </a:r>
            <a:endParaRPr lang="ar-JO" sz="2800" dirty="0"/>
          </a:p>
          <a:p>
            <a:pPr marL="457200" lvl="0" indent="-457200" algn="r" rtl="1">
              <a:buFont typeface="Arial" pitchFamily="34" charset="0"/>
              <a:buChar char="•"/>
            </a:pPr>
            <a:r>
              <a:rPr lang="ar-KW" sz="2800" dirty="0"/>
              <a:t>هل أوضحت الدراسة الفوائد المتوقعة من النتائج؟ سواء على المستوى العلمي (إضافة معرفية) أو على المستوى العملي (تطبيقات عملية أو حلول للمشكلة).</a:t>
            </a:r>
            <a:endParaRPr lang="ar-JO" sz="2800" dirty="0"/>
          </a:p>
          <a:p>
            <a:pPr marL="457200" lvl="0" indent="-457200" algn="r" rtl="1">
              <a:buFont typeface="Arial" pitchFamily="34" charset="0"/>
              <a:buChar char="•"/>
            </a:pPr>
            <a:r>
              <a:rPr lang="ar-KW" sz="2800" dirty="0"/>
              <a:t>هل تم شرح كيف تتماشى أهمية الدراسة مع التحديات أو التغيرات الحديثة في المجال المعني؟</a:t>
            </a:r>
            <a:endParaRPr lang="ar-JO" sz="2800" dirty="0"/>
          </a:p>
          <a:p>
            <a:pPr marL="457200" lvl="0" indent="-457200" algn="r" rtl="1">
              <a:buFont typeface="Arial" pitchFamily="34" charset="0"/>
              <a:buChar char="•"/>
            </a:pPr>
            <a:r>
              <a:rPr lang="ar-KW" sz="2800" dirty="0"/>
              <a:t>هل تم التمييز بين الأهمية الأكاديمية (الإضافة إلى المعرفة النظرية) والأهمية العملية (الفوائد التطبيقية التي قد تؤثر على السياسات أو الممارسات)؟</a:t>
            </a:r>
            <a:endParaRPr lang="ar-JO" sz="2800" dirty="0"/>
          </a:p>
          <a:p>
            <a:pPr marL="457200" lvl="0" indent="-457200" algn="r" rtl="1">
              <a:buFont typeface="Arial" pitchFamily="34" charset="0"/>
              <a:buChar char="•"/>
            </a:pPr>
            <a:r>
              <a:rPr lang="ar-KW" sz="2800" dirty="0"/>
              <a:t>هل شرحت الدراسة لماذا هذا الموضوع مهم في الوقت الحالي؟ أي ما الذي يجعل هذه الدراسة ضرورية في السياق الزمني الذي تم إجراؤها فيه.</a:t>
            </a:r>
            <a:endParaRPr lang="en-US"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68D230AF-2534-4E60-A962-AD55BE2A71BC}"/>
              </a:ext>
            </a:extLst>
          </p:cNvPr>
          <p:cNvSpPr txBox="1"/>
          <p:nvPr/>
        </p:nvSpPr>
        <p:spPr>
          <a:xfrm>
            <a:off x="1491794" y="6409700"/>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3187191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1116648"/>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الرابعة (نقد  اهداف الدراسة  - فرضيات الدراسة – مصطلحات ومفاهيم الدراسة):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2587674"/>
            <a:ext cx="11055450" cy="4401205"/>
          </a:xfrm>
          <a:prstGeom prst="rect">
            <a:avLst/>
          </a:prstGeom>
          <a:noFill/>
        </p:spPr>
        <p:txBody>
          <a:bodyPr wrap="square" rtlCol="0">
            <a:spAutoFit/>
          </a:bodyPr>
          <a:lstStyle/>
          <a:p>
            <a:pPr marL="457200" lvl="0" indent="-457200" algn="r" rtl="1">
              <a:buFont typeface="Arial" pitchFamily="34" charset="0"/>
              <a:buChar char="•"/>
            </a:pPr>
            <a:r>
              <a:rPr lang="ar-KW" sz="2800" dirty="0"/>
              <a:t>هل تم تحديد الأهداف بكل دقة، أم كان هناك لبس وغموض؟</a:t>
            </a:r>
          </a:p>
          <a:p>
            <a:pPr marL="457200" lvl="0" indent="-457200" algn="r" rtl="1">
              <a:buFont typeface="Arial" pitchFamily="34" charset="0"/>
              <a:buChar char="•"/>
            </a:pPr>
            <a:r>
              <a:rPr lang="ar-KW" sz="2800" dirty="0"/>
              <a:t>هل كانت الأهداف مرتبة ومتسقة مع باقي الإجراءات البحثية؟</a:t>
            </a:r>
          </a:p>
          <a:p>
            <a:pPr marL="457200" lvl="0" indent="-457200" algn="r" rtl="1">
              <a:buFont typeface="Arial" pitchFamily="34" charset="0"/>
              <a:buChar char="•"/>
            </a:pPr>
            <a:r>
              <a:rPr lang="ar-KW" sz="2800" dirty="0"/>
              <a:t>هل كانت الأهداف قابلة للقياس؟</a:t>
            </a:r>
            <a:endParaRPr lang="ar-JO" sz="2800" dirty="0"/>
          </a:p>
          <a:p>
            <a:pPr marL="457200" lvl="0" indent="-457200" algn="r" rtl="1">
              <a:buFont typeface="Arial" pitchFamily="34" charset="0"/>
              <a:buChar char="•"/>
            </a:pPr>
            <a:r>
              <a:rPr lang="ar-KW" sz="2800" dirty="0"/>
              <a:t>هل تتماشى الأهداف مع مشكلة الدراسة؟ يجب أن ترتبط الأهداف بشكل مباشر بالمشكلة المطروحة وتوضح كيف تسعى الدراسة إلى معالجتها.</a:t>
            </a:r>
          </a:p>
          <a:p>
            <a:pPr marL="457200" lvl="0" indent="-457200" algn="r" rtl="1">
              <a:buFont typeface="Arial" pitchFamily="34" charset="0"/>
              <a:buChar char="•"/>
            </a:pPr>
            <a:r>
              <a:rPr lang="ar-KW" sz="2800" dirty="0"/>
              <a:t>هل تمت صياغة الفرضيات بأسلوب دقيق وواضح دون لبس</a:t>
            </a:r>
            <a:r>
              <a:rPr lang="ar-JO" sz="2800" dirty="0"/>
              <a:t> وتتماشى مع جميع اجزاء الدراسة</a:t>
            </a:r>
            <a:r>
              <a:rPr lang="ar-KW" sz="2800" dirty="0"/>
              <a:t>؟</a:t>
            </a:r>
          </a:p>
          <a:p>
            <a:pPr marL="457200" lvl="0" indent="-457200" algn="r" rtl="1">
              <a:buFont typeface="Arial" pitchFamily="34" charset="0"/>
              <a:buChar char="•"/>
            </a:pPr>
            <a:r>
              <a:rPr lang="ar-KW" sz="2800" dirty="0"/>
              <a:t>هل تم تحديد المتغيرات البحثية المستقلة والتابعة بدقة؟</a:t>
            </a:r>
          </a:p>
          <a:p>
            <a:pPr marL="457200" lvl="0" indent="-457200" algn="r" rtl="1">
              <a:buFont typeface="Arial" pitchFamily="34" charset="0"/>
              <a:buChar char="•"/>
            </a:pPr>
            <a:r>
              <a:rPr lang="ar-KW" sz="2800" dirty="0"/>
              <a:t>هل جاء تعريف مصطلحات أو مفاهيم الدراسة بالدقة المطلوبة من الجانب العلمي، وبما يسير في نفس اتجاهات البحث، أم حدث غير ذلك؟</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2DD045C-AA1C-45D7-8398-D305BF4E9455}"/>
              </a:ext>
            </a:extLst>
          </p:cNvPr>
          <p:cNvSpPr txBox="1"/>
          <p:nvPr/>
        </p:nvSpPr>
        <p:spPr>
          <a:xfrm>
            <a:off x="-195605" y="6488668"/>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156019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الخامسة (نقد  </a:t>
            </a:r>
            <a:r>
              <a:rPr lang="ar-EG" sz="3600" b="1" dirty="0">
                <a:solidFill>
                  <a:srgbClr val="00B0F0"/>
                </a:solidFill>
              </a:rPr>
              <a:t>الدراسات السابقة </a:t>
            </a:r>
            <a:r>
              <a:rPr lang="ar-JO" sz="3600" b="1" dirty="0">
                <a:solidFill>
                  <a:srgbClr val="00B0F0"/>
                </a:solidFill>
                <a:latin typeface="Alexandria" charset="0"/>
                <a:cs typeface="Alexandria" charset="0"/>
              </a:rPr>
              <a:t>):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1826657"/>
            <a:ext cx="11055450" cy="4832092"/>
          </a:xfrm>
          <a:prstGeom prst="rect">
            <a:avLst/>
          </a:prstGeom>
          <a:noFill/>
        </p:spPr>
        <p:txBody>
          <a:bodyPr wrap="square" rtlCol="0">
            <a:spAutoFit/>
          </a:bodyPr>
          <a:lstStyle/>
          <a:p>
            <a:pPr marL="457200" lvl="0" indent="-457200" algn="r" rtl="1">
              <a:buFont typeface="Arial" pitchFamily="34" charset="0"/>
              <a:buChar char="•"/>
            </a:pPr>
            <a:r>
              <a:rPr lang="ar-KW" sz="2800" dirty="0"/>
              <a:t>هل غطت الدراسات السابقة كافة الأبحاث المهمة </a:t>
            </a:r>
            <a:r>
              <a:rPr lang="ar-KW" sz="2800" b="1" u="sng" dirty="0"/>
              <a:t>والحديثة </a:t>
            </a:r>
            <a:r>
              <a:rPr lang="ar-KW" sz="2800" dirty="0"/>
              <a:t>المتعلقة بموضوع الدراسة؟</a:t>
            </a:r>
            <a:endParaRPr lang="ar-JO" sz="2800" dirty="0"/>
          </a:p>
          <a:p>
            <a:pPr marL="457200" lvl="0" indent="-457200" algn="r" rtl="1">
              <a:buFont typeface="Arial" pitchFamily="34" charset="0"/>
              <a:buChar char="•"/>
            </a:pPr>
            <a:r>
              <a:rPr lang="ar-KW" sz="2800" dirty="0"/>
              <a:t>هل اعتمدت الدراسة على مجموعة متنوعة من المصادر؟ من المهم أن تشمل المراجعة مصادر متعددة مثل المقالات العلمية، الكتب، والتقارير لضمان تنوع في المنظور</a:t>
            </a:r>
            <a:endParaRPr lang="ar-JO" sz="2800" dirty="0"/>
          </a:p>
          <a:p>
            <a:pPr marL="457200" lvl="0" indent="-457200" algn="r" rtl="1">
              <a:buFont typeface="Arial" pitchFamily="34" charset="0"/>
              <a:buChar char="•"/>
            </a:pPr>
            <a:r>
              <a:rPr lang="ar-KW" sz="2800" dirty="0"/>
              <a:t>هل هناك توازن بين الدراسات القديمة والحديثة؟ يجب أن تركز المراجعة على الدراسات الحديثة التي تعكس التطورات الجديدة في المجال، إلى جانب الإشارة إلى الأبحاث الأساسية القديمة.</a:t>
            </a:r>
            <a:endParaRPr lang="ar-JO" sz="2800" dirty="0"/>
          </a:p>
          <a:p>
            <a:pPr marL="457200" lvl="0" indent="-457200" algn="r" rtl="1">
              <a:buFont typeface="Arial" pitchFamily="34" charset="0"/>
              <a:buChar char="•"/>
            </a:pPr>
            <a:r>
              <a:rPr lang="ar-KW" sz="2800" dirty="0"/>
              <a:t>هل تم نقد الدراسات السابقة بشكل بناء؟ يجب أن يشمل النقد تقييمًا لنقاط القوة والضعف في الدراسات السابقة، وليس مجرد تلخيص أو استعراض لها</a:t>
            </a:r>
            <a:r>
              <a:rPr lang="ar-JO" sz="2800" dirty="0"/>
              <a:t>، كما يجب </a:t>
            </a:r>
            <a:r>
              <a:rPr lang="ar-KW" sz="2800" dirty="0"/>
              <a:t>تحليل المنهجيات التي استخدمتها الدراسات السابقة</a:t>
            </a:r>
            <a:r>
              <a:rPr lang="ar-JO" sz="2800" dirty="0"/>
              <a:t>.</a:t>
            </a:r>
          </a:p>
          <a:p>
            <a:pPr marL="457200" lvl="0" indent="-457200" algn="r" rtl="1">
              <a:buFont typeface="Arial" pitchFamily="34" charset="0"/>
              <a:buChar char="•"/>
            </a:pPr>
            <a:r>
              <a:rPr lang="ar-KW" sz="2800" dirty="0"/>
              <a:t>هل تم تحديد الفجوات البحثية بوضوح؟ يجب أن يبرز النقد أين توجد ثغرات أو نقص في الدراسات السابقة التي لم تعالجها الأبحاث الأخرى.</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9EF5266-C844-40B9-93F2-00A2FAEB1989}"/>
              </a:ext>
            </a:extLst>
          </p:cNvPr>
          <p:cNvSpPr txBox="1"/>
          <p:nvPr/>
        </p:nvSpPr>
        <p:spPr>
          <a:xfrm>
            <a:off x="430350" y="6474083"/>
            <a:ext cx="6117996"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3349242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السادسة (الملكية الفكرية والسطو الأكاديمي ):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1826657"/>
            <a:ext cx="11055450" cy="4401205"/>
          </a:xfrm>
          <a:prstGeom prst="rect">
            <a:avLst/>
          </a:prstGeom>
          <a:noFill/>
        </p:spPr>
        <p:txBody>
          <a:bodyPr wrap="square" rtlCol="0">
            <a:spAutoFit/>
          </a:bodyPr>
          <a:lstStyle/>
          <a:p>
            <a:pPr marL="457200" lvl="0" indent="-457200" algn="r" rtl="1">
              <a:buFont typeface="Arial" pitchFamily="34" charset="0"/>
              <a:buChar char="•"/>
            </a:pPr>
            <a:r>
              <a:rPr lang="ar-KW" sz="2800" dirty="0"/>
              <a:t>هل استخدم الباحث الاقتباسات بشكل صحيح وفقًا للقواعد الأكاديمية المتبعة؟ يجب أن يتم توثيق الاقتباسات بشكل دقيق سواء كانت مباشرة أو غير مباشرة.</a:t>
            </a:r>
            <a:endParaRPr lang="en-US" sz="2800" dirty="0"/>
          </a:p>
          <a:p>
            <a:pPr marL="457200" lvl="0" indent="-457200" algn="r" rtl="1">
              <a:buFont typeface="Arial" pitchFamily="34" charset="0"/>
              <a:buChar char="•"/>
            </a:pPr>
            <a:r>
              <a:rPr lang="ar-KW" sz="2800" dirty="0"/>
              <a:t>هل تم توثيق جميع المصادر بشكل صحيح؟ يجب التأكد من أن جميع الأفكار والنظريات المأخوذة من مراجع أخرى موثقة بدقة في النص وقائمة المراجع، وفقًا للنظام المعتمد (مثل </a:t>
            </a:r>
            <a:r>
              <a:rPr lang="en-US" sz="2800" dirty="0" err="1"/>
              <a:t>APA</a:t>
            </a:r>
            <a:r>
              <a:rPr lang="en-US" sz="2800" dirty="0"/>
              <a:t> </a:t>
            </a:r>
            <a:r>
              <a:rPr lang="ar-KW" sz="2800" dirty="0"/>
              <a:t>أو </a:t>
            </a:r>
            <a:r>
              <a:rPr lang="en-US" sz="2800" dirty="0"/>
              <a:t>MLA).</a:t>
            </a:r>
          </a:p>
          <a:p>
            <a:pPr marL="457200" lvl="0" indent="-457200" algn="r" rtl="1">
              <a:buFont typeface="Arial" pitchFamily="34" charset="0"/>
              <a:buChar char="•"/>
            </a:pPr>
            <a:r>
              <a:rPr lang="ar-KW" sz="2800" dirty="0"/>
              <a:t>هل اعتمد الباحث على مصادر موثوقة ومراجعة علميًا؟ يجب أن يكون الباحث قد استند إلى أبحاث علمية منشورة ومصادر موثوقة وليس مصادر غير معتمدة أو غير مرجعية.</a:t>
            </a:r>
            <a:endParaRPr lang="en-US" sz="2800" dirty="0"/>
          </a:p>
          <a:p>
            <a:pPr marL="457200" lvl="0" indent="-457200" algn="r" rtl="1">
              <a:buFont typeface="Arial" pitchFamily="34" charset="0"/>
              <a:buChar char="•"/>
            </a:pPr>
            <a:r>
              <a:rPr lang="ar-KW" sz="2800" dirty="0"/>
              <a:t>هل تم احترام حقوق الملكية الفكرية للمؤلفين والمفكرين الآخرين؟ يجب التأكد من أن الباحث لم يستخدم أفكار الآخرين أو أعمالهم دون توثيق صحيح.</a:t>
            </a:r>
            <a:endParaRPr lang="en-US" sz="2800" dirty="0"/>
          </a:p>
          <a:p>
            <a:pPr marL="457200" lvl="0" indent="-457200" algn="r" rtl="1">
              <a:buFont typeface="Arial" pitchFamily="34" charset="0"/>
              <a:buChar char="•"/>
            </a:pPr>
            <a:endParaRPr lang="ar-KW"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4AAA41B5-98FC-49F8-9659-91DFFC11CA1F}"/>
              </a:ext>
            </a:extLst>
          </p:cNvPr>
          <p:cNvSpPr txBox="1"/>
          <p:nvPr/>
        </p:nvSpPr>
        <p:spPr>
          <a:xfrm>
            <a:off x="567965" y="6488667"/>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1278450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السادسة (الملكية الفكرية والسطو الأكاديمي ):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1826657"/>
            <a:ext cx="11055450" cy="3970318"/>
          </a:xfrm>
          <a:prstGeom prst="rect">
            <a:avLst/>
          </a:prstGeom>
          <a:noFill/>
        </p:spPr>
        <p:txBody>
          <a:bodyPr wrap="square" rtlCol="0">
            <a:spAutoFit/>
          </a:bodyPr>
          <a:lstStyle/>
          <a:p>
            <a:pPr marL="457200" lvl="0" indent="-457200" algn="r" rtl="1">
              <a:buFont typeface="Arial" pitchFamily="34" charset="0"/>
              <a:buChar char="•"/>
            </a:pPr>
            <a:r>
              <a:rPr lang="ar-KW" sz="2800" dirty="0"/>
              <a:t>هل هناك دلائل على السرقات الأدبية أو انتحال الأفكار؟ يجب أن يخضع النص لفحص الانتحال باستخدام برامج كشف السرقات الأدبية مثل </a:t>
            </a:r>
            <a:r>
              <a:rPr lang="en-US" sz="2800" dirty="0" err="1"/>
              <a:t>Turnitin</a:t>
            </a:r>
            <a:r>
              <a:rPr lang="en-US" sz="2800" dirty="0"/>
              <a:t> </a:t>
            </a:r>
            <a:r>
              <a:rPr lang="ar-KW" sz="2800" dirty="0"/>
              <a:t>أو برامج أخرى مشابهة لضمان أصالة المحتوى.</a:t>
            </a:r>
            <a:endParaRPr lang="en-US" sz="2800" dirty="0"/>
          </a:p>
          <a:p>
            <a:pPr marL="457200" lvl="0" indent="-457200" algn="r" rtl="1">
              <a:buFont typeface="Arial" pitchFamily="34" charset="0"/>
              <a:buChar char="•"/>
            </a:pPr>
            <a:r>
              <a:rPr lang="ar-KW" sz="2800" dirty="0"/>
              <a:t>هل تحمل الدراسة أفكارًا جديدة أو نتائج أصيلة تعود إلى الباحث؟ يجب التأكد من أن الدراسة تحتوي على مساهمة جديدة وأصيلة في المجال العلمي وأنها لا تعتمد فقط على تلخيص أو إعادة صياغة أعمال سابقة.</a:t>
            </a:r>
            <a:endParaRPr lang="en-US" sz="2800" dirty="0"/>
          </a:p>
          <a:p>
            <a:pPr marL="457200" lvl="0" indent="-457200" algn="r" rtl="1">
              <a:buFont typeface="Arial" pitchFamily="34" charset="0"/>
              <a:buChar char="•"/>
            </a:pPr>
            <a:r>
              <a:rPr lang="ar-KW" sz="2800" dirty="0"/>
              <a:t>هل التزم الباحث بالمعايير الأخلاقية في البحث العلمي؟ يجب أن يكون البحث خاليًا من أي انتهاكات أخلاقية بما في ذلك التلاعب بالبيانات أو السطو على أفكار الآخرين.</a:t>
            </a:r>
            <a:endParaRPr lang="en-US" sz="2800" dirty="0"/>
          </a:p>
          <a:p>
            <a:pPr marL="457200" lvl="0" indent="-457200" algn="r" rtl="1">
              <a:buFont typeface="Arial" pitchFamily="34" charset="0"/>
              <a:buChar char="•"/>
            </a:pPr>
            <a:endParaRPr lang="ar-KW"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1718684-1557-4450-B773-8748C602AEDD}"/>
              </a:ext>
            </a:extLst>
          </p:cNvPr>
          <p:cNvSpPr txBox="1"/>
          <p:nvPr/>
        </p:nvSpPr>
        <p:spPr>
          <a:xfrm>
            <a:off x="992172" y="6274553"/>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4030420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200329"/>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السابعة (المنهجية):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31520" y="1595021"/>
            <a:ext cx="11055450" cy="5262979"/>
          </a:xfrm>
          <a:prstGeom prst="rect">
            <a:avLst/>
          </a:prstGeom>
          <a:noFill/>
        </p:spPr>
        <p:txBody>
          <a:bodyPr wrap="square" rtlCol="0">
            <a:spAutoFit/>
          </a:bodyPr>
          <a:lstStyle/>
          <a:p>
            <a:pPr marL="457200" lvl="0" indent="-457200" algn="r" rtl="1">
              <a:buFont typeface="Arial" pitchFamily="34" charset="0"/>
              <a:buChar char="•"/>
            </a:pPr>
            <a:r>
              <a:rPr lang="ar-SA" sz="2800" dirty="0"/>
              <a:t>هل تم اختيار المنهج البحثي بشكل مناسب لموضوع الدراسة (نوعي، كمي، أو مختلط)؟ يجب أن يكون المنهج المختار هو الأفضل لتحقيق أهداف البحث والإجابة عن أسئلة البحث</a:t>
            </a:r>
            <a:r>
              <a:rPr lang="ar-JO" sz="2800" dirty="0"/>
              <a:t>، مع ذكر سبب الاختيار</a:t>
            </a:r>
            <a:r>
              <a:rPr lang="ar-SA" sz="2800" dirty="0"/>
              <a:t>.</a:t>
            </a:r>
            <a:endParaRPr lang="ar-JO" sz="2800" dirty="0"/>
          </a:p>
          <a:p>
            <a:pPr marL="457200" lvl="0" indent="-457200" algn="r" rtl="1">
              <a:buFont typeface="Arial" pitchFamily="34" charset="0"/>
              <a:buChar char="•"/>
            </a:pPr>
            <a:r>
              <a:rPr lang="ar-SA" sz="2800" dirty="0"/>
              <a:t>هل تم اختيار أدوات جمع البيانات بشكل مناسب (استبيانات، مقابلات، ملاحظة، إلخ)؟ يجب أن تكون الأدوات المختارة ملائمة لتحقيق الأهداف وجمع البيانات المطلوبة.</a:t>
            </a:r>
            <a:endParaRPr lang="ar-JO" sz="2800" dirty="0"/>
          </a:p>
          <a:p>
            <a:pPr marL="457200" lvl="0" indent="-457200" algn="r" rtl="1">
              <a:buFont typeface="Arial" pitchFamily="34" charset="0"/>
              <a:buChar char="•"/>
            </a:pPr>
            <a:r>
              <a:rPr lang="ar-SA" sz="2800" dirty="0"/>
              <a:t>هل كان هناك وصف واضح عن مجتمع الدارسة و العينة و أدوات جمع البيانات من العينة – والأساليب الإحصائية</a:t>
            </a:r>
            <a:endParaRPr lang="ar-JO" sz="2800" dirty="0"/>
          </a:p>
          <a:p>
            <a:pPr marL="457200" lvl="0" indent="-457200" algn="r" rtl="1">
              <a:buFont typeface="Arial" pitchFamily="34" charset="0"/>
              <a:buChar char="•"/>
            </a:pPr>
            <a:r>
              <a:rPr lang="ar-SA" sz="2800" dirty="0"/>
              <a:t>هل كانت العينة مناسبة من حيث الحجم لتفصيل الدراسة؟</a:t>
            </a:r>
            <a:endParaRPr lang="ar-JO" sz="2800" dirty="0"/>
          </a:p>
          <a:p>
            <a:pPr marL="457200" lvl="0" indent="-457200" algn="r" rtl="1">
              <a:buFont typeface="Arial" pitchFamily="34" charset="0"/>
              <a:buChar char="•"/>
            </a:pPr>
            <a:r>
              <a:rPr lang="ar-SA" sz="2800" dirty="0"/>
              <a:t>هل كانت خصائص العينة تناسب موضوع الرسالة؟</a:t>
            </a:r>
            <a:endParaRPr lang="ar-JO" sz="2800" dirty="0"/>
          </a:p>
          <a:p>
            <a:pPr marL="457200" lvl="0" indent="-457200" algn="r" rtl="1">
              <a:buFont typeface="Arial" pitchFamily="34" charset="0"/>
              <a:buChar char="•"/>
            </a:pPr>
            <a:r>
              <a:rPr lang="ar-JO" sz="2800" dirty="0"/>
              <a:t>عند </a:t>
            </a:r>
            <a:r>
              <a:rPr lang="ar-KW" sz="2800" dirty="0"/>
              <a:t>استخدام برامج إحصائية (مثل </a:t>
            </a:r>
            <a:r>
              <a:rPr lang="en-US" sz="2800" dirty="0"/>
              <a:t>SPSS، R، </a:t>
            </a:r>
            <a:r>
              <a:rPr lang="ar-KW" sz="2800" dirty="0"/>
              <a:t>أو غيرها)، هل تم توضيح كيفية استخدام هذه البرامج وما هي الاختبارات الإحصائية التي تم استخدامها؟ يجب أن يكون التحليل الإحصائي دقيقًا ومتوافقًا مع الأهداف.</a:t>
            </a: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B773943-612F-4580-9BE8-E7978785874F}"/>
              </a:ext>
            </a:extLst>
          </p:cNvPr>
          <p:cNvSpPr txBox="1"/>
          <p:nvPr/>
        </p:nvSpPr>
        <p:spPr>
          <a:xfrm>
            <a:off x="731520" y="6488667"/>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168587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الثامنة (التحليل الاحصائي):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53505" y="2235101"/>
            <a:ext cx="11055450" cy="3970318"/>
          </a:xfrm>
          <a:prstGeom prst="rect">
            <a:avLst/>
          </a:prstGeom>
          <a:noFill/>
        </p:spPr>
        <p:txBody>
          <a:bodyPr wrap="square" rtlCol="0">
            <a:spAutoFit/>
          </a:bodyPr>
          <a:lstStyle/>
          <a:p>
            <a:pPr marL="457200" lvl="0" indent="-457200" algn="r" rtl="1">
              <a:buFont typeface="Arial" pitchFamily="34" charset="0"/>
              <a:buChar char="•"/>
            </a:pPr>
            <a:r>
              <a:rPr lang="ar-KW" sz="2800" dirty="0"/>
              <a:t>هل تم اختيار الأساليب الإحصائية بشكل مناسب لتحقيق أهداف البحث؟ يجب أن تكون الأساليب المختارة (مثل التحليل الوصفي، تحليل الانحدار، اختبارات الفرضيات) متسقة مع طبيعة البيانات وأسئلة البحث.</a:t>
            </a:r>
            <a:endParaRPr lang="ar-JO" sz="2800" dirty="0"/>
          </a:p>
          <a:p>
            <a:pPr marL="457200" lvl="0" indent="-457200" algn="r" rtl="1">
              <a:buFont typeface="Arial" pitchFamily="34" charset="0"/>
              <a:buChar char="•"/>
            </a:pPr>
            <a:r>
              <a:rPr lang="ar-KW" sz="2800" dirty="0"/>
              <a:t>هل تم تحديد نوع البيانات المستخدمة (كمية، نوعية، أو مختلطة)؟ يجب أن يتناسب نوع التحليل الإحصائي مع نوع البيانات التي تم جمعها.</a:t>
            </a:r>
            <a:endParaRPr lang="ar-JO" sz="2800" dirty="0"/>
          </a:p>
          <a:p>
            <a:pPr marL="457200" lvl="0" indent="-457200" algn="r" rtl="1">
              <a:buFont typeface="Arial" pitchFamily="34" charset="0"/>
              <a:buChar char="•"/>
            </a:pPr>
            <a:r>
              <a:rPr lang="ar-KW" sz="2800" dirty="0"/>
              <a:t>إذا كانت البيانات كمية، هل تم استخدام الإحصاءات الوصفية المناسبة (مثل المتوسط، الانحراف المعياري) والإحصاءات الاستدلالية (مثل اختبار </a:t>
            </a:r>
            <a:r>
              <a:rPr lang="en-US" sz="2800" dirty="0"/>
              <a:t>t، </a:t>
            </a:r>
            <a:r>
              <a:rPr lang="ar-KW" sz="2800" dirty="0"/>
              <a:t>تحليل الانحدار) بشكل سليم؟</a:t>
            </a:r>
            <a:endParaRPr lang="ar-JO" sz="2800" dirty="0"/>
          </a:p>
          <a:p>
            <a:pPr marL="457200" lvl="0" indent="-457200" algn="r" rtl="1">
              <a:buFont typeface="Arial" pitchFamily="34" charset="0"/>
              <a:buChar char="•"/>
            </a:pPr>
            <a:r>
              <a:rPr lang="ar-KW" sz="2800" dirty="0"/>
              <a:t>إذا كانت البيانات نوعية، هل تم استخدام التحليل المناسب مثل التحليل </a:t>
            </a:r>
            <a:r>
              <a:rPr lang="ar-KW" sz="2800" dirty="0" err="1"/>
              <a:t>المضموني</a:t>
            </a:r>
            <a:r>
              <a:rPr lang="ar-KW" sz="2800" dirty="0"/>
              <a:t> أو التحليل التركيبي؟ وهل هناك شرح كافٍ لكيفية التعامل مع البيانات النوعية؟</a:t>
            </a: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0563" y="3617913"/>
            <a:ext cx="5729287" cy="32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ربع نص 9">
            <a:extLst>
              <a:ext uri="{FF2B5EF4-FFF2-40B4-BE49-F238E27FC236}">
                <a16:creationId xmlns:a16="http://schemas.microsoft.com/office/drawing/2014/main" id="{30596874-ED13-4F17-8EBF-6EB1DB39A912}"/>
              </a:ext>
            </a:extLst>
          </p:cNvPr>
          <p:cNvSpPr txBox="1"/>
          <p:nvPr/>
        </p:nvSpPr>
        <p:spPr>
          <a:xfrm>
            <a:off x="1143001" y="6336952"/>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2353515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754326"/>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التاسعة (النتائج والتوصيات):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81555" y="1858802"/>
            <a:ext cx="11055450" cy="5262979"/>
          </a:xfrm>
          <a:prstGeom prst="rect">
            <a:avLst/>
          </a:prstGeom>
          <a:noFill/>
        </p:spPr>
        <p:txBody>
          <a:bodyPr wrap="square" rtlCol="0">
            <a:spAutoFit/>
          </a:bodyPr>
          <a:lstStyle/>
          <a:p>
            <a:pPr marL="457200" lvl="0" indent="-457200" algn="r" rtl="1">
              <a:buFont typeface="Arial" pitchFamily="34" charset="0"/>
              <a:buChar char="•"/>
            </a:pPr>
            <a:r>
              <a:rPr lang="ar-KW" sz="2800" dirty="0"/>
              <a:t>هل تم عرض النتائج بطريقة واضحة وسهلة الفهم</a:t>
            </a:r>
            <a:r>
              <a:rPr lang="ar-JO" sz="2800" dirty="0"/>
              <a:t>؟</a:t>
            </a:r>
          </a:p>
          <a:p>
            <a:pPr marL="457200" lvl="0" indent="-457200" algn="r" rtl="1">
              <a:buFont typeface="Arial" pitchFamily="34" charset="0"/>
              <a:buChar char="•"/>
            </a:pPr>
            <a:r>
              <a:rPr lang="ar-KW" sz="2800" dirty="0"/>
              <a:t>هل تم تفسير النتائج بطريقة تتوافق مع أهداف الدراسة وفرضياتها؟ يجب أن يكون هناك ربط واضح بين النتائج وفرضيات الدراسة.</a:t>
            </a:r>
            <a:endParaRPr lang="ar-JO" sz="2800" dirty="0"/>
          </a:p>
          <a:p>
            <a:pPr marL="457200" lvl="0" indent="-457200" algn="r" rtl="1">
              <a:buFont typeface="Arial" pitchFamily="34" charset="0"/>
              <a:buChar char="•"/>
            </a:pPr>
            <a:r>
              <a:rPr lang="ar-KW" sz="2800" dirty="0"/>
              <a:t>هل تم تجنب المبالغة في استنتاجات النتائج؟ يجب ألا تكون النتائج متضخمة أو تحتوي على تعميمات غير مستندة إلى الأدلة.</a:t>
            </a:r>
            <a:endParaRPr lang="ar-JO" sz="2800" dirty="0"/>
          </a:p>
          <a:p>
            <a:pPr marL="457200" lvl="0" indent="-457200" algn="r" rtl="1">
              <a:buFont typeface="Arial" pitchFamily="34" charset="0"/>
              <a:buChar char="•"/>
            </a:pPr>
            <a:r>
              <a:rPr lang="ar-KW" sz="2800" dirty="0"/>
              <a:t>هل تم مقارنة النتائج بالدراسات السابقة بطريقة صحيحة؟ يجب توضيح ما إذا كانت النتائج تدعم أو تتناقض مع الأدبيات السابقة، وتقديم تفسير للاختلافات إن وجدت.</a:t>
            </a:r>
            <a:endParaRPr lang="ar-JO" sz="2800" dirty="0"/>
          </a:p>
          <a:p>
            <a:pPr marL="457200" lvl="0" indent="-457200" algn="r" rtl="1">
              <a:buFont typeface="Arial" pitchFamily="34" charset="0"/>
              <a:buChar char="•"/>
            </a:pPr>
            <a:r>
              <a:rPr lang="ar-KW" sz="2800" dirty="0"/>
              <a:t>هل تم بناء التوصيات على أساس النتائج؟ يجب أن تكون التوصيات منطقية وقائمة على ما تم اكتشافه من خلال التحليل.</a:t>
            </a:r>
            <a:endParaRPr lang="ar-JO" sz="2800" dirty="0"/>
          </a:p>
          <a:p>
            <a:pPr marL="457200" lvl="0" indent="-457200" algn="r" rtl="1">
              <a:buFont typeface="Arial" pitchFamily="34" charset="0"/>
              <a:buChar char="•"/>
            </a:pPr>
            <a:r>
              <a:rPr lang="ar-KW" sz="2800" dirty="0"/>
              <a:t>هل التوصيات قابلة للتطبيق في الواقع؟ يجب أن تكون التوصيات واقعية وقابلة للتنفيذ في المجال الذي تمت دراسته.</a:t>
            </a:r>
            <a:endParaRPr lang="ar-JO" sz="2800" dirty="0"/>
          </a:p>
          <a:p>
            <a:pPr marL="457200" lvl="0" indent="-457200" algn="r" rtl="1">
              <a:buFont typeface="Arial" pitchFamily="34" charset="0"/>
              <a:buChar char="•"/>
            </a:pP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D5C2FFAC-566F-4001-9E6F-7E1D0DDB5F34}"/>
              </a:ext>
            </a:extLst>
          </p:cNvPr>
          <p:cNvSpPr txBox="1"/>
          <p:nvPr/>
        </p:nvSpPr>
        <p:spPr>
          <a:xfrm>
            <a:off x="335903" y="6348109"/>
            <a:ext cx="6099142"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4254918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200329"/>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العاشرة (المراجع):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81555" y="1858802"/>
            <a:ext cx="11055450" cy="4401205"/>
          </a:xfrm>
          <a:prstGeom prst="rect">
            <a:avLst/>
          </a:prstGeom>
          <a:noFill/>
        </p:spPr>
        <p:txBody>
          <a:bodyPr wrap="square" rtlCol="0">
            <a:spAutoFit/>
          </a:bodyPr>
          <a:lstStyle/>
          <a:p>
            <a:pPr marL="457200" lvl="0" indent="-457200" algn="r" rtl="1">
              <a:buFont typeface="Arial" pitchFamily="34" charset="0"/>
              <a:buChar char="•"/>
            </a:pPr>
            <a:r>
              <a:rPr lang="ar-KW" sz="2800" b="1" dirty="0"/>
              <a:t>تاريخ النشر</a:t>
            </a:r>
            <a:r>
              <a:rPr lang="ar-KW" sz="2800" dirty="0"/>
              <a:t>: هل تحتوي المراجع على مصادر حديثة (آخر 5-10 سنوات)؟ يجب أن تكون معظم المراجع مرتبطة بالأبحاث الحديثة لتعكس التطورات الجديدة في المجال.</a:t>
            </a:r>
            <a:endParaRPr lang="ar-JO" sz="2800" dirty="0"/>
          </a:p>
          <a:p>
            <a:pPr marL="457200" lvl="0" indent="-457200" algn="r" rtl="1">
              <a:buFont typeface="Arial" pitchFamily="34" charset="0"/>
              <a:buChar char="•"/>
            </a:pPr>
            <a:r>
              <a:rPr lang="ar-KW" sz="2800" b="1" dirty="0"/>
              <a:t>تنوع المصادر</a:t>
            </a:r>
            <a:r>
              <a:rPr lang="ar-KW" sz="2800" dirty="0"/>
              <a:t>: هل تحتوي الرسالة على مصادر قديمة وحديثة لتغطية تاريخ البحث بشكل شامل؟</a:t>
            </a:r>
            <a:endParaRPr lang="ar-JO" sz="2800" dirty="0"/>
          </a:p>
          <a:p>
            <a:pPr marL="457200" lvl="0" indent="-457200" algn="r" rtl="1">
              <a:buFont typeface="Arial" pitchFamily="34" charset="0"/>
              <a:buChar char="•"/>
            </a:pPr>
            <a:r>
              <a:rPr lang="ar-KW" sz="2800" b="1" dirty="0"/>
              <a:t>صلة المراجع بالموضوع</a:t>
            </a:r>
            <a:r>
              <a:rPr lang="ar-KW" sz="2800" dirty="0"/>
              <a:t>: هل المراجع المستخدمة ذات صلة مباشرة بموضوع الدراسة وأهدافها؟ يجب أن يكون لكل مرجع علاقة واضحة بموضوع البحث.</a:t>
            </a:r>
            <a:endParaRPr lang="ar-JO" sz="2800" dirty="0"/>
          </a:p>
          <a:p>
            <a:pPr marL="457200" lvl="0" indent="-457200" algn="r" rtl="1">
              <a:buFont typeface="Arial" pitchFamily="34" charset="0"/>
              <a:buChar char="•"/>
            </a:pPr>
            <a:r>
              <a:rPr lang="ar-KW" sz="2800" dirty="0"/>
              <a:t>هل تم استخدام المراجع بشكل مناسب لدعم الحجج والنظريات المقدمة في الرسالة؟ يجب أن تكون الاستشهاديات متصلة بشكل منطقي مع محتوى البحث.</a:t>
            </a:r>
            <a:endParaRPr lang="ar-JO" sz="2800" dirty="0"/>
          </a:p>
          <a:p>
            <a:pPr marL="457200" lvl="0" indent="-457200" algn="r" rtl="1">
              <a:buFont typeface="Arial" pitchFamily="34" charset="0"/>
              <a:buChar char="•"/>
            </a:pPr>
            <a:endParaRPr lang="ar-JO" sz="2800" dirty="0"/>
          </a:p>
          <a:p>
            <a:pPr marL="457200" lvl="0" indent="-457200" algn="r" rtl="1">
              <a:buFont typeface="Arial" pitchFamily="34" charset="0"/>
              <a:buChar char="•"/>
            </a:pP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541C3F67-31A2-4863-AE31-A6E21028CCBA}"/>
              </a:ext>
            </a:extLst>
          </p:cNvPr>
          <p:cNvSpPr txBox="1"/>
          <p:nvPr/>
        </p:nvSpPr>
        <p:spPr>
          <a:xfrm>
            <a:off x="1218415" y="6319506"/>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4221446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4320" y="796974"/>
            <a:ext cx="11813820" cy="1200329"/>
          </a:xfrm>
          <a:prstGeom prst="rect">
            <a:avLst/>
          </a:prstGeom>
          <a:noFill/>
        </p:spPr>
        <p:txBody>
          <a:bodyPr wrap="square" rtlCol="0">
            <a:spAutoFit/>
          </a:bodyPr>
          <a:lstStyle/>
          <a:p>
            <a:pPr algn="ctr"/>
            <a:r>
              <a:rPr lang="ar-JO" sz="3600" b="1" dirty="0">
                <a:solidFill>
                  <a:srgbClr val="00B0F0"/>
                </a:solidFill>
                <a:latin typeface="Alexandria" charset="0"/>
                <a:cs typeface="Alexandria" charset="0"/>
              </a:rPr>
              <a:t>المهمة العاشرة (المراجع): </a:t>
            </a:r>
            <a:r>
              <a:rPr lang="ar-JO" sz="2400" b="1" dirty="0">
                <a:solidFill>
                  <a:srgbClr val="C00000"/>
                </a:solidFill>
                <a:latin typeface="Alexandria" charset="0"/>
                <a:cs typeface="Alexandria" charset="0"/>
              </a:rPr>
              <a:t>النقد يكون من خلال الاجابة على ما يلي على سبيل المثال لا الحصر</a:t>
            </a:r>
            <a:r>
              <a:rPr lang="ar-JO" sz="3600" b="1" dirty="0">
                <a:solidFill>
                  <a:srgbClr val="C00000"/>
                </a:solidFill>
                <a:latin typeface="Alexandria" charset="0"/>
                <a:cs typeface="Alexandria" charset="0"/>
              </a:rPr>
              <a:t> </a:t>
            </a:r>
          </a:p>
          <a:p>
            <a:pPr algn="ctr"/>
            <a:r>
              <a:rPr lang="ar-JO"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81555" y="1858802"/>
            <a:ext cx="11055450" cy="5262979"/>
          </a:xfrm>
          <a:prstGeom prst="rect">
            <a:avLst/>
          </a:prstGeom>
          <a:noFill/>
        </p:spPr>
        <p:txBody>
          <a:bodyPr wrap="square" rtlCol="0">
            <a:spAutoFit/>
          </a:bodyPr>
          <a:lstStyle/>
          <a:p>
            <a:pPr marL="457200" lvl="0" indent="-457200" algn="r" rtl="1">
              <a:buFont typeface="Arial" pitchFamily="34" charset="0"/>
              <a:buChar char="•"/>
            </a:pPr>
            <a:r>
              <a:rPr lang="ar-KW" sz="2800" dirty="0"/>
              <a:t>تنسيق المراجع: هل تم توثيق المراجع وفقًا للمعايير الأكاديمية المعتمدة (مثل </a:t>
            </a:r>
            <a:r>
              <a:rPr lang="en-US" sz="2800" dirty="0" err="1"/>
              <a:t>APA</a:t>
            </a:r>
            <a:r>
              <a:rPr lang="en-US" sz="2800" dirty="0"/>
              <a:t>، MLA، Chicago)؟ </a:t>
            </a:r>
            <a:r>
              <a:rPr lang="ar-KW" sz="2800" dirty="0"/>
              <a:t>يجب التأكد من أن المراجع تلتزم بالتنسيق الصحيح والمتسق في كل من النص وقائمة المراجع.</a:t>
            </a:r>
            <a:endParaRPr lang="ar-JO" sz="2800" dirty="0"/>
          </a:p>
          <a:p>
            <a:pPr marL="457200" lvl="0" indent="-457200" algn="r" rtl="1">
              <a:buFont typeface="Arial" pitchFamily="34" charset="0"/>
              <a:buChar char="•"/>
            </a:pPr>
            <a:r>
              <a:rPr lang="ar-KW" sz="2800" dirty="0"/>
              <a:t>الاقتباس المناسب: هل تم الاقتباس من المراجع بشكل دقيق وواضح؟ يجب أن تكون الاقتباسات متوافقة مع نصوص المراجع دون تحريف أو إساءة تفسير.</a:t>
            </a:r>
            <a:endParaRPr lang="ar-JO" sz="2800" dirty="0"/>
          </a:p>
          <a:p>
            <a:pPr marL="457200" lvl="0" indent="-457200" algn="r" rtl="1">
              <a:buFont typeface="Arial" pitchFamily="34" charset="0"/>
              <a:buChar char="•"/>
            </a:pPr>
            <a:r>
              <a:rPr lang="ar-KW" sz="2800" dirty="0"/>
              <a:t>عدد المراجع: هل عدد المراجع كافٍ لدعم البحث بشكل شامل؟ يجب أن يعكس عدد المراجع عمق البحث وتغطيته الجيدة لموضوع الدراسة.</a:t>
            </a:r>
            <a:endParaRPr lang="ar-JO" sz="2800" dirty="0"/>
          </a:p>
          <a:p>
            <a:pPr marL="457200" lvl="0" indent="-457200" algn="r" rtl="1">
              <a:buFont typeface="Arial" pitchFamily="34" charset="0"/>
              <a:buChar char="•"/>
            </a:pPr>
            <a:r>
              <a:rPr lang="ar-KW" sz="2800" dirty="0"/>
              <a:t>الربط بين المراجع: هل تم ربط المراجع ببعضها البعض لتوضيح الفجوات في الأدبيات؟ يجب أن يكون هناك تحليل نقدي للمراجع يوضح كيف تتكامل أو تتناقض مع بعضها البعض.</a:t>
            </a:r>
            <a:endParaRPr lang="ar-JO" sz="2800" dirty="0"/>
          </a:p>
          <a:p>
            <a:pPr marL="457200" lvl="0" indent="-457200" algn="r" rtl="1">
              <a:buFont typeface="Arial" pitchFamily="34" charset="0"/>
              <a:buChar char="•"/>
            </a:pPr>
            <a:r>
              <a:rPr lang="ar-KW" sz="2800" dirty="0"/>
              <a:t>استخدام المراجع الأجنبية: هل تضمنت الدراسة مراجع أجنبية موثوقة تعكس الأدبيات الدولية في المجال؟ يُفضل الاعتماد على المراجع الأجنبية في الأبحاث العلمية لضمان تنوع المصادر</a:t>
            </a:r>
            <a:endParaRPr lang="ar-JO" sz="2800" dirty="0"/>
          </a:p>
          <a:p>
            <a:pPr marL="457200" lvl="0" indent="-457200" algn="r" rtl="1">
              <a:buFont typeface="Arial" pitchFamily="34" charset="0"/>
              <a:buChar char="•"/>
            </a:pPr>
            <a:endParaRPr lang="ar-JO"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5A52FE45-74BE-41A3-80C2-B11B7517D1F5}"/>
              </a:ext>
            </a:extLst>
          </p:cNvPr>
          <p:cNvSpPr txBox="1"/>
          <p:nvPr/>
        </p:nvSpPr>
        <p:spPr>
          <a:xfrm>
            <a:off x="-374715" y="6488668"/>
            <a:ext cx="6094428"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1010080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2219"/>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مربع نص 10">
            <a:extLst>
              <a:ext uri="{FF2B5EF4-FFF2-40B4-BE49-F238E27FC236}">
                <a16:creationId xmlns:a16="http://schemas.microsoft.com/office/drawing/2014/main" id="{308B9C6A-2BFA-44DC-9491-7D06E46CA3BF}"/>
              </a:ext>
            </a:extLst>
          </p:cNvPr>
          <p:cNvSpPr txBox="1"/>
          <p:nvPr/>
        </p:nvSpPr>
        <p:spPr>
          <a:xfrm>
            <a:off x="4780752" y="6431942"/>
            <a:ext cx="6447934" cy="369332"/>
          </a:xfrm>
          <a:prstGeom prst="rect">
            <a:avLst/>
          </a:prstGeom>
          <a:noFill/>
        </p:spPr>
        <p:txBody>
          <a:bodyPr wrap="square">
            <a:spAutoFit/>
          </a:bodyPr>
          <a:lstStyle/>
          <a:p>
            <a:pPr algn="ctr"/>
            <a:r>
              <a:rPr lang="en-US" sz="1800" b="1" dirty="0"/>
              <a:t>midocean.edu.km</a:t>
            </a:r>
          </a:p>
        </p:txBody>
      </p:sp>
    </p:spTree>
    <p:extLst>
      <p:ext uri="{BB962C8B-B14F-4D97-AF65-F5344CB8AC3E}">
        <p14:creationId xmlns:p14="http://schemas.microsoft.com/office/powerpoint/2010/main" val="15436472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037212C-962A-40EF-BBC7-4D74A71F52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aca13214-df29-4e3c-a050-857c0bf7bd8e"/>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www.w3.org/XML/1998/namespac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175</TotalTime>
  <Words>2210</Words>
  <Application>Microsoft Office PowerPoint</Application>
  <PresentationFormat>شاشة عريضة</PresentationFormat>
  <Paragraphs>163</Paragraphs>
  <Slides>24</Slides>
  <Notes>17</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24</vt:i4>
      </vt:variant>
    </vt:vector>
  </HeadingPairs>
  <TitlesOfParts>
    <vt:vector size="30"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LENOVO</cp:lastModifiedBy>
  <cp:revision>25</cp:revision>
  <dcterms:created xsi:type="dcterms:W3CDTF">2023-04-29T09:08:00Z</dcterms:created>
  <dcterms:modified xsi:type="dcterms:W3CDTF">2026-09-29T06:23:04Z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