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9" r:id="rId2"/>
  </p:sldMasterIdLst>
  <p:notesMasterIdLst>
    <p:notesMasterId r:id="rId47"/>
  </p:notesMasterIdLst>
  <p:sldIdLst>
    <p:sldId id="583" r:id="rId3"/>
    <p:sldId id="584" r:id="rId4"/>
    <p:sldId id="585" r:id="rId5"/>
    <p:sldId id="602" r:id="rId6"/>
    <p:sldId id="634" r:id="rId7"/>
    <p:sldId id="681" r:id="rId8"/>
    <p:sldId id="680" r:id="rId9"/>
    <p:sldId id="523" r:id="rId10"/>
    <p:sldId id="604" r:id="rId11"/>
    <p:sldId id="607" r:id="rId12"/>
    <p:sldId id="612" r:id="rId13"/>
    <p:sldId id="613" r:id="rId14"/>
    <p:sldId id="614" r:id="rId15"/>
    <p:sldId id="615" r:id="rId16"/>
    <p:sldId id="616" r:id="rId17"/>
    <p:sldId id="676" r:id="rId18"/>
    <p:sldId id="617" r:id="rId19"/>
    <p:sldId id="675" r:id="rId20"/>
    <p:sldId id="621" r:id="rId21"/>
    <p:sldId id="650" r:id="rId22"/>
    <p:sldId id="666" r:id="rId23"/>
    <p:sldId id="648" r:id="rId24"/>
    <p:sldId id="649" r:id="rId25"/>
    <p:sldId id="672" r:id="rId26"/>
    <p:sldId id="628" r:id="rId27"/>
    <p:sldId id="652" r:id="rId28"/>
    <p:sldId id="651" r:id="rId29"/>
    <p:sldId id="653" r:id="rId30"/>
    <p:sldId id="633" r:id="rId31"/>
    <p:sldId id="632" r:id="rId32"/>
    <p:sldId id="638" r:id="rId33"/>
    <p:sldId id="639" r:id="rId34"/>
    <p:sldId id="636" r:id="rId35"/>
    <p:sldId id="640" r:id="rId36"/>
    <p:sldId id="658" r:id="rId37"/>
    <p:sldId id="659" r:id="rId38"/>
    <p:sldId id="661" r:id="rId39"/>
    <p:sldId id="671" r:id="rId40"/>
    <p:sldId id="662" r:id="rId41"/>
    <p:sldId id="670" r:id="rId42"/>
    <p:sldId id="656" r:id="rId43"/>
    <p:sldId id="601" r:id="rId44"/>
    <p:sldId id="646" r:id="rId45"/>
    <p:sldId id="600"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634"/>
            <p14:sldId id="681"/>
            <p14:sldId id="680"/>
            <p14:sldId id="523"/>
            <p14:sldId id="604"/>
            <p14:sldId id="607"/>
            <p14:sldId id="612"/>
            <p14:sldId id="613"/>
            <p14:sldId id="614"/>
            <p14:sldId id="615"/>
            <p14:sldId id="616"/>
            <p14:sldId id="676"/>
            <p14:sldId id="617"/>
            <p14:sldId id="675"/>
            <p14:sldId id="621"/>
            <p14:sldId id="650"/>
            <p14:sldId id="666"/>
            <p14:sldId id="648"/>
            <p14:sldId id="649"/>
            <p14:sldId id="672"/>
            <p14:sldId id="628"/>
            <p14:sldId id="652"/>
            <p14:sldId id="651"/>
            <p14:sldId id="653"/>
            <p14:sldId id="633"/>
            <p14:sldId id="632"/>
            <p14:sldId id="638"/>
            <p14:sldId id="639"/>
            <p14:sldId id="636"/>
            <p14:sldId id="640"/>
            <p14:sldId id="658"/>
            <p14:sldId id="659"/>
            <p14:sldId id="661"/>
            <p14:sldId id="671"/>
            <p14:sldId id="662"/>
            <p14:sldId id="670"/>
            <p14:sldId id="656"/>
            <p14:sldId id="601"/>
            <p14:sldId id="646"/>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FAC748"/>
    <a:srgbClr val="2D3956"/>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845" autoAdjust="0"/>
  </p:normalViewPr>
  <p:slideViewPr>
    <p:cSldViewPr snapToGrid="0">
      <p:cViewPr varScale="1">
        <p:scale>
          <a:sx n="86" d="100"/>
          <a:sy n="86" d="100"/>
        </p:scale>
        <p:origin x="980" y="4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الحصاد هو المرحلة الأخيرة من عملية الاستثمار في ريادة الأعمال. </a:t>
            </a:r>
          </a:p>
          <a:p>
            <a:pPr marL="171450" indent="-171450" algn="just" rtl="1">
              <a:buFont typeface="Arial" panose="020B0604020202020204" pitchFamily="34" charset="0"/>
              <a:buChar char="•"/>
            </a:pPr>
            <a:r>
              <a:rPr lang="ar-EG" dirty="0"/>
              <a:t>كما أنه عنصر حاسم في قرارات الاستثمار الأولية. </a:t>
            </a:r>
          </a:p>
          <a:p>
            <a:pPr marL="171450" indent="-171450" algn="just" rtl="1">
              <a:buFont typeface="Arial" panose="020B0604020202020204" pitchFamily="34" charset="0"/>
              <a:buChar char="•"/>
            </a:pPr>
            <a:r>
              <a:rPr lang="ar-EG" dirty="0"/>
              <a:t>يقوم المستثمرون بتقييم الفرص بناء على توقع حدث سيولة يمكنهم من تحقيق عائد ويسمح لهم بتحويل الانتباه إلى مشاريع أخرى. </a:t>
            </a:r>
          </a:p>
          <a:p>
            <a:pPr marL="171450" indent="-171450" algn="just" rtl="1">
              <a:buFont typeface="Arial" panose="020B0604020202020204" pitchFamily="34" charset="0"/>
              <a:buChar char="•"/>
            </a:pPr>
            <a:r>
              <a:rPr lang="ar-EG" b="1" dirty="0"/>
              <a:t>لتقدير قيمة الخروج عند اتخاذ قرار الاستثمار ، يجب على المستثمرين وضع افتراضات حول كيف ومتى سيتم حصاد الاستثمار وحول العائد الذي سيحققونه.</a:t>
            </a:r>
          </a:p>
          <a:p>
            <a:pPr marL="171450" indent="-171450" algn="just" rtl="1">
              <a:buFont typeface="Arial" panose="020B0604020202020204" pitchFamily="34" charset="0"/>
              <a:buChar char="•"/>
            </a:pPr>
            <a:r>
              <a:rPr lang="ar-EG" dirty="0"/>
              <a:t>الحصاد هو أيضا ذو أهمية مباشرة لأصحاب المشاريع ، ولكن قد تكون القضايا مختلفة. بعض رواد الأعمال يشبهون المستثمرين في رغبتهم في الحصاد والانتقال إلى مساعي أخرى. </a:t>
            </a:r>
          </a:p>
          <a:p>
            <a:pPr marL="171450" indent="-171450" algn="just" rtl="1">
              <a:buFont typeface="Arial" panose="020B0604020202020204" pitchFamily="34" charset="0"/>
              <a:buChar char="•"/>
            </a:pPr>
            <a:r>
              <a:rPr lang="ar-EG" dirty="0"/>
              <a:t>ينظر آخرون إلى المشروع على أنه التزام مدى الحياة ويسعون إلى كسب عوائد من خلال التدفق النقدي الحر المستمر للمشروع أو من خلال التصفية الجزئية لممتلكاتهم. </a:t>
            </a:r>
          </a:p>
          <a:p>
            <a:pPr marL="171450" indent="-171450" algn="just" rtl="1">
              <a:buFont typeface="Arial" panose="020B0604020202020204" pitchFamily="34" charset="0"/>
              <a:buChar char="•"/>
            </a:pPr>
            <a:r>
              <a:rPr lang="ar-EG" dirty="0"/>
              <a:t>يجب أن يسعى كلا النوعين إلى تحقيق عائد يعوض عن تكلفة الفرصة البديلة لرأس مالهما وجهدهما.</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إن البيع العام والخاص للمشروع إلى شركة أخرى (أي الاستحواذ) هي بدائل الحصاد التي تحظى عادة بأكبر قدر من الاهتمام في خطط العمل. </a:t>
            </a:r>
          </a:p>
          <a:p>
            <a:pPr marL="171450" indent="-171450" algn="just" rtl="1">
              <a:buFont typeface="Arial" panose="020B0604020202020204" pitchFamily="34" charset="0"/>
              <a:buChar char="•"/>
            </a:pPr>
            <a:r>
              <a:rPr lang="ar-EG" dirty="0"/>
              <a:t>تشمل البدائل المهمة الأخرى الاستحواذ على الإدارة (</a:t>
            </a:r>
            <a:r>
              <a:rPr lang="en-US" dirty="0"/>
              <a:t>MBO) ، </a:t>
            </a:r>
            <a:r>
              <a:rPr lang="ar-EG" dirty="0"/>
              <a:t>وبيع الأعمال للموظفين أو أعضاء الفريق الآخرين ، والاستمرار في تشغيل المشروع. </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25589453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13.1 الاكتتاب العام</a:t>
            </a:r>
          </a:p>
          <a:p>
            <a:pPr marL="171450" indent="-171450" algn="just" rtl="1">
              <a:buFont typeface="Arial" panose="020B0604020202020204" pitchFamily="34" charset="0"/>
              <a:buChar char="•"/>
            </a:pPr>
            <a:r>
              <a:rPr lang="ar-EG" dirty="0"/>
              <a:t>عندما يصبح المشروع عاما ، يتم إنشاء سوق عام مستمر لأسهمه العادية.</a:t>
            </a:r>
            <a:endParaRPr lang="en-US"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dirty="0"/>
              <a:t>عادة ما تكون الاكتتابات العامة الأولية في الولايات المتحدة معاملات "السوق الأولية".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تقوم الشركة المصدرة بزيادة رأس المال عن طريق بيع أسهم جديدة للمستثمرين في السوق العامة.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الاكتتاب العام هو الخطوة الأولى فقط في عملية الحصاد من خلال الاكتتاب العام.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من خلال وضع الأسهم القابلة للتداول بحرية في أيدي المستثمرين ، يمكن الاكتتاب العام المستثمرين في سوق الأوراق المالية من تحديد قيمة سوقية عامة للأسهم.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السوق العامة نفسها هي في الغالب "سوق ثانوية" حيث يتعامل المشاركون في السوق مع بعضهم البعض.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وهكذا، فإن معاملات السوق الثانوية تنقل الملكية بين المستثمرين؛ إنهم لا يولدون أموالا جديدة للشركة التي أصدرت الأسهم في الأصل.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7386933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يمكن للمشروع الذي تم طرحه للاكتتاب العام بالفعل جمع رأس مال إضافي عن طريق إصدار أسهم جديدة في عرض أولي لاحق. </a:t>
            </a:r>
          </a:p>
          <a:p>
            <a:pPr marL="171450" indent="-171450" algn="just" rtl="1">
              <a:buFont typeface="Arial" panose="020B0604020202020204" pitchFamily="34" charset="0"/>
              <a:buChar char="•"/>
            </a:pPr>
            <a:r>
              <a:rPr lang="ar-EG" dirty="0"/>
              <a:t>يطلق على هذا العرض اسم "العرض المخضرم" ، مما يعني أن أسهم المصدر قد مرت بالفعل بفترة "توابل" من التداول في السوق العامة. </a:t>
            </a:r>
          </a:p>
          <a:p>
            <a:pPr marL="171450" indent="-171450" algn="just" rtl="1">
              <a:buFont typeface="Arial" panose="020B0604020202020204" pitchFamily="34" charset="0"/>
              <a:buChar char="•"/>
            </a:pPr>
            <a:r>
              <a:rPr lang="ar-EG" dirty="0"/>
              <a:t>الطرح الموسمي ليس هو نفسه الطرح الثانوي ما لم تكن الأسهم التي يتم بيعها في الطرح غير صادرة حديثا. </a:t>
            </a:r>
          </a:p>
          <a:p>
            <a:pPr marL="171450" indent="-171450" algn="just" rtl="1">
              <a:buFont typeface="Arial" panose="020B0604020202020204" pitchFamily="34" charset="0"/>
              <a:buChar char="•"/>
            </a:pPr>
            <a:r>
              <a:rPr lang="ar-EG" dirty="0"/>
              <a:t>في عرض ثانوي ، تم إصدار الأسهم التي تم بيعها مسبقا ويتم إعادة بيعها من قبل المستثمرين الحاليين.</a:t>
            </a:r>
          </a:p>
          <a:p>
            <a:pPr marL="171450" indent="-171450" algn="just" rtl="1">
              <a:buFont typeface="Arial" panose="020B0604020202020204" pitchFamily="34" charset="0"/>
              <a:buChar char="•"/>
            </a:pPr>
            <a:r>
              <a:rPr lang="ar-EG" dirty="0"/>
              <a:t>قد يشمل البائعون </a:t>
            </a:r>
            <a:r>
              <a:rPr lang="en-US" dirty="0"/>
              <a:t>VCs </a:t>
            </a:r>
            <a:r>
              <a:rPr lang="ar-EG" dirty="0"/>
              <a:t>وغيرهم من المستثمرين في المراحل المبكرة ، ورجل الأعمال ، وغيرهم ممن حصلوا على أسهم من الشركة.</a:t>
            </a:r>
          </a:p>
          <a:p>
            <a:pPr marL="171450" indent="-171450" algn="just" rtl="1">
              <a:buFont typeface="Arial" panose="020B0604020202020204" pitchFamily="34" charset="0"/>
              <a:buChar char="•"/>
            </a:pPr>
            <a:r>
              <a:rPr lang="ar-EG" dirty="0"/>
              <a:t>القيمة السوقية (أو القيمة السوقية) هي سعر السهم مضروبا في عدد الأسهم القائمة. </a:t>
            </a:r>
          </a:p>
          <a:p>
            <a:pPr marL="171450" indent="-171450" algn="just" rtl="1">
              <a:buFont typeface="Arial" panose="020B0604020202020204" pitchFamily="34" charset="0"/>
              <a:buChar char="•"/>
            </a:pPr>
            <a:r>
              <a:rPr lang="ar-EG" dirty="0"/>
              <a:t>يتم تحديده من خلال السعر الذي يساوي الطلب في السوق الثانوية مع العرض في السوق الثانوية. </a:t>
            </a:r>
          </a:p>
          <a:p>
            <a:pPr marL="171450" indent="-171450" algn="just" rtl="1">
              <a:buFont typeface="Arial" panose="020B0604020202020204" pitchFamily="34" charset="0"/>
              <a:buChar char="•"/>
            </a:pPr>
            <a:r>
              <a:rPr lang="ar-EG" dirty="0"/>
              <a:t>باستثناء معاملات السوق الأولية والمبيعات العامة لأول مرة للأسهم من قبل رواد الأعمال وغيرهم ممن استثمروا قبل الاكتتاب العام ، فإن عرض السوق الثانوية ("التعويم") ثابت. </a:t>
            </a:r>
          </a:p>
          <a:p>
            <a:pPr marL="171450" indent="-171450" algn="just" rtl="1">
              <a:buFont typeface="Arial" panose="020B0604020202020204" pitchFamily="34" charset="0"/>
              <a:buChar char="•"/>
            </a:pPr>
            <a:r>
              <a:rPr lang="ar-EG" dirty="0"/>
              <a:t>مع ثبات العرض ، تنتج التقلبات في القيمة السوقية عن التغيرات في الطلب. </a:t>
            </a:r>
          </a:p>
          <a:p>
            <a:pPr marL="171450" indent="-171450" algn="just" rtl="1">
              <a:buFont typeface="Arial" panose="020B0604020202020204" pitchFamily="34" charset="0"/>
              <a:buChar char="•"/>
            </a:pPr>
            <a:r>
              <a:rPr lang="ar-EG" dirty="0"/>
              <a:t>تعكس هذه التغييرات في القيمة التغيرات إما في التوقعات بشأن التدفقات النقدية الحرة المستقبلية أو في معدل العائد المطلوب من قبل المستثمرين.</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54727329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u="sng" dirty="0"/>
              <a:t>يمكن لمستثمري الأسهم حصاد استثماراتهم في الشركات العامة بأربع طرق:</a:t>
            </a:r>
            <a:endParaRPr lang="en-US" b="1" u="sng" dirty="0"/>
          </a:p>
          <a:p>
            <a:pPr algn="just" rtl="1"/>
            <a:endParaRPr lang="ar-EG" b="1" u="sng" dirty="0"/>
          </a:p>
          <a:p>
            <a:pPr marL="228600" indent="-228600" algn="just" rtl="1">
              <a:buFont typeface="+mj-lt"/>
              <a:buAutoNum type="arabicPeriod"/>
            </a:pPr>
            <a:r>
              <a:rPr lang="ar-EG" b="1" dirty="0"/>
              <a:t>البيع الثانوي كجزء من الاكتتاب العام. </a:t>
            </a:r>
          </a:p>
          <a:p>
            <a:pPr algn="just" rtl="1"/>
            <a:r>
              <a:rPr lang="ar-EG" dirty="0"/>
              <a:t>يمكن للمستثمرين الحاليين ، بما في ذلك رائد الأعمال ورأس المال الاستثماري ، في بعض الأحيان حصاد جزء من استثماراتهم</a:t>
            </a:r>
          </a:p>
          <a:p>
            <a:pPr algn="just" rtl="1"/>
            <a:r>
              <a:rPr lang="ar-EG" dirty="0"/>
              <a:t>عن طريق بيع بعض الأسهم التي يمتلكونها في الاكتتاب العام.</a:t>
            </a:r>
            <a:endParaRPr lang="en-US" dirty="0"/>
          </a:p>
          <a:p>
            <a:pPr algn="just" rtl="1"/>
            <a:endParaRPr lang="ar-EG" dirty="0"/>
          </a:p>
          <a:p>
            <a:pPr algn="just" rtl="1"/>
            <a:r>
              <a:rPr lang="ar-EG" b="1" dirty="0"/>
              <a:t>2. البيع في السوق الثانوية. </a:t>
            </a:r>
          </a:p>
          <a:p>
            <a:pPr algn="just" rtl="1"/>
            <a:r>
              <a:rPr lang="ar-EG" dirty="0"/>
              <a:t>بمجرد إنشاء السوق العامة ، يمكن للمستثمرين الذين حصلوا على أسهمهم قبل أن تصبح الشركة متداولة علنا بيع كميات صغيرة من الأسهم من وقت لآخر مباشرة إلى السوق العامة.</a:t>
            </a:r>
            <a:endParaRPr lang="en-US" dirty="0"/>
          </a:p>
          <a:p>
            <a:pPr algn="just" rtl="1"/>
            <a:endParaRPr lang="ar-EG" dirty="0"/>
          </a:p>
          <a:p>
            <a:pPr algn="just" rtl="1"/>
            <a:r>
              <a:rPr lang="ar-EG" b="1" dirty="0"/>
              <a:t>3. الطرح المواسم للأسهم الثانوية. </a:t>
            </a:r>
          </a:p>
          <a:p>
            <a:pPr algn="just" rtl="1"/>
            <a:r>
              <a:rPr lang="ar-EG" dirty="0"/>
              <a:t>يمكن للمستثمرين الذين حصلوا على أسهمهم قبل تداول الشركة علنا بيع كميات أكبر من الأسهم في طرح عام ثانوي رسمي بعد الاكتتاب العام.</a:t>
            </a:r>
            <a:endParaRPr lang="en-US" dirty="0"/>
          </a:p>
          <a:p>
            <a:pPr algn="just" rtl="1"/>
            <a:endParaRPr lang="ar-EG" dirty="0"/>
          </a:p>
          <a:p>
            <a:pPr algn="just" rtl="1"/>
            <a:r>
              <a:rPr lang="ar-EG" b="1" dirty="0"/>
              <a:t>4. الاكتتاب الخاص للأسهم الثانوية. </a:t>
            </a:r>
          </a:p>
          <a:p>
            <a:pPr algn="just" rtl="1"/>
            <a:r>
              <a:rPr lang="ar-EG" dirty="0"/>
              <a:t>يمكن للمستثمرين استخدام القيمة السوقية العامة لقياس السعر وإجراء عملية بيع خاصة لمستثمر آخر أو رائد أعمال أو شركة.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289951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عملية الاكتتاب العام</a:t>
            </a:r>
          </a:p>
          <a:p>
            <a:pPr marL="171450" indent="-171450" algn="just" rtl="1">
              <a:buFont typeface="Arial" panose="020B0604020202020204" pitchFamily="34" charset="0"/>
              <a:buChar char="•"/>
            </a:pPr>
            <a:r>
              <a:rPr lang="ar-EG" dirty="0"/>
              <a:t>الطرح النقدي العام للالتزام الثابت هو عملية الاكتتاب العام التي يتم استخدامها غالبا في الولايات المتحدة. </a:t>
            </a:r>
          </a:p>
          <a:p>
            <a:pPr marL="171450" indent="-171450" algn="just" rtl="1">
              <a:buFont typeface="Arial" panose="020B0604020202020204" pitchFamily="34" charset="0"/>
              <a:buChar char="•"/>
            </a:pPr>
            <a:r>
              <a:rPr lang="ar-EG" dirty="0"/>
              <a:t>في بعض البلدان ، تكون عملية طرح الحقوق ، والتي ستتم مناقشتها لاحقا ، أكثر شيوعا.</a:t>
            </a:r>
          </a:p>
          <a:p>
            <a:pPr algn="just" rtl="1"/>
            <a:r>
              <a:rPr lang="ar-EG" b="1" dirty="0"/>
              <a:t>اختيار المكتتب. </a:t>
            </a:r>
          </a:p>
          <a:p>
            <a:pPr marL="171450" indent="-171450" algn="just" rtl="1">
              <a:buFont typeface="Arial" panose="020B0604020202020204" pitchFamily="34" charset="0"/>
              <a:buChar char="•"/>
            </a:pPr>
            <a:r>
              <a:rPr lang="ar-EG" dirty="0"/>
              <a:t>عادة ما يبدأ فريق الإدارة الذي يفكر في الاكتتاب العام باختيار مصرفي استثماري أو فريق (نقابة) من المصرفيين الاستثماريين لضمان الطرح.</a:t>
            </a:r>
          </a:p>
          <a:p>
            <a:pPr marL="171450" indent="-171450" algn="just" rtl="1">
              <a:buFont typeface="Arial" panose="020B0604020202020204" pitchFamily="34" charset="0"/>
              <a:buChar char="•"/>
            </a:pPr>
            <a:r>
              <a:rPr lang="ar-EG" dirty="0"/>
              <a:t>يمكن أن تشمل عملية الاختيار ، التي يشار إليها أحيانا باسم "الخبز" أو "مسابقة الجمال" ، متسابقين متعددين. </a:t>
            </a:r>
          </a:p>
          <a:p>
            <a:pPr marL="171450" indent="-171450" algn="just" rtl="1">
              <a:buFont typeface="Arial" panose="020B0604020202020204" pitchFamily="34" charset="0"/>
              <a:buChar char="•"/>
            </a:pPr>
            <a:r>
              <a:rPr lang="ar-EG" dirty="0"/>
              <a:t>المكتتب المختار مسؤول عن تشكيل نقابة الاكتتاب، وتقديم المشورة للمصدر، وتوزيع الأسهم، والاكتتاب في مخاطر تقلبات أسعار السوق أثناء الطرح. </a:t>
            </a:r>
          </a:p>
          <a:p>
            <a:pPr marL="171450" indent="-171450" algn="just" rtl="1">
              <a:buFont typeface="Arial" panose="020B0604020202020204" pitchFamily="34" charset="0"/>
              <a:buChar char="•"/>
            </a:pPr>
            <a:r>
              <a:rPr lang="ar-EG" dirty="0"/>
              <a:t>المفهوم الأوسع لمصطلح "الاكتتاب" هو أن المكتتب يقدم أيضا إقرارات صريحة وضمنية حول قيمة السهم.</a:t>
            </a:r>
          </a:p>
          <a:p>
            <a:pPr marL="171450" indent="-171450" algn="just" rtl="1">
              <a:buFont typeface="Arial" panose="020B0604020202020204" pitchFamily="34" charset="0"/>
              <a:buChar char="•"/>
            </a:pPr>
            <a:r>
              <a:rPr lang="ar-EG" dirty="0"/>
              <a:t>يتضمن اختيار المصرفي الاستثماري مطابقة قدرات المكتتب مع المصالح والأهداف المحددة للمصدر. </a:t>
            </a:r>
          </a:p>
          <a:p>
            <a:pPr marL="171450" indent="-171450" algn="just" rtl="1">
              <a:buFont typeface="Arial" panose="020B0604020202020204" pitchFamily="34" charset="0"/>
              <a:buChar char="•"/>
            </a:pPr>
            <a:r>
              <a:rPr lang="ar-EG" dirty="0"/>
              <a:t>يتمتع المصرفيون الاستثماريون بقدرات مختلفة وأساليب مختلفة لتنفيذ العروض. البعض ، على سبيل المثال ، يركز على عملاء الوساطة المؤسسية ، بينما يركز البعض الآخر أكثر على البيع بالتجزئة. </a:t>
            </a:r>
          </a:p>
          <a:p>
            <a:pPr marL="171450" indent="-171450" algn="just" rtl="1">
              <a:buFont typeface="Arial" panose="020B0604020202020204" pitchFamily="34" charset="0"/>
              <a:buChar char="•"/>
            </a:pPr>
            <a:r>
              <a:rPr lang="ar-EG" dirty="0"/>
              <a:t>يؤثر هذا التركيز على أنواع المستثمرين الذين من المحتمل أن يضع المكتتب الأسهم معهم. </a:t>
            </a:r>
          </a:p>
          <a:p>
            <a:pPr marL="171450" indent="-171450" algn="just" rtl="1">
              <a:buFont typeface="Arial" panose="020B0604020202020204" pitchFamily="34" charset="0"/>
              <a:buChar char="•"/>
            </a:pPr>
            <a:r>
              <a:rPr lang="ar-EG" dirty="0"/>
              <a:t>اكتسب بعض المصرفيين الاستثماريين سمعة وخبرة في التعامل مع العروض في صناعات معينة. </a:t>
            </a:r>
          </a:p>
          <a:p>
            <a:pPr marL="171450" indent="-171450" algn="just" rtl="1">
              <a:buFont typeface="Arial" panose="020B0604020202020204" pitchFamily="34" charset="0"/>
              <a:buChar char="•"/>
            </a:pPr>
            <a:r>
              <a:rPr lang="ar-EG" dirty="0"/>
              <a:t>يتمتع البعض بقدرات محدودة أكثر ولكن قد يكونون قادرين على الاكتتاب في المشكلات الصغيرة بتكلفة أقل. </a:t>
            </a:r>
          </a:p>
          <a:p>
            <a:pPr marL="171450" indent="-171450" algn="just" rtl="1">
              <a:buFont typeface="Arial" panose="020B0604020202020204" pitchFamily="34" charset="0"/>
              <a:buChar char="•"/>
            </a:pPr>
            <a:r>
              <a:rPr lang="ar-EG" b="1" dirty="0"/>
              <a:t>تفسر هذه القدرات المختلفة سبب اختيار المصدر لمتعهد الاكتتاب الرئيسي والمشارك وقد يذهب إلى أبعد من ذلك باستخدام مجموعة من المكتتبين للمساعدة في تسويق العرض.</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57053752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تكلفة الاكتتابات العامة الأولية</a:t>
            </a:r>
          </a:p>
          <a:p>
            <a:pPr marL="171450" indent="-171450" algn="r" rtl="1">
              <a:buFont typeface="Arial" panose="020B0604020202020204" pitchFamily="34" charset="0"/>
              <a:buChar char="•"/>
            </a:pPr>
            <a:r>
              <a:rPr lang="ar-EG" dirty="0"/>
              <a:t>الذهاب إلى الجمهور مكلف. </a:t>
            </a:r>
          </a:p>
          <a:p>
            <a:pPr marL="171450" indent="-171450" algn="r" rtl="1">
              <a:buFont typeface="Arial" panose="020B0604020202020204" pitchFamily="34" charset="0"/>
              <a:buChar char="•"/>
            </a:pPr>
            <a:r>
              <a:rPr lang="ar-EG" dirty="0"/>
              <a:t>تشمل التكاليف المرتبطة بالاكتتاب العام الرسوم أو السبريد الذي يتقاضاه المكتتب ، والتكاليف النثرية للمصدر ، والتكلفة الفعلية للتسعير. </a:t>
            </a:r>
          </a:p>
          <a:p>
            <a:pPr marL="171450" indent="-171450" algn="r" rtl="1">
              <a:buFont typeface="Arial" panose="020B0604020202020204" pitchFamily="34" charset="0"/>
              <a:buChar char="•"/>
            </a:pPr>
            <a:r>
              <a:rPr lang="ar-EG" dirty="0"/>
              <a:t>عادة ما يتم قياس السعر المنخفض على أنه العائد الأولي ((سعر إغلاق ما بعد البيع الأول - سعر الإصدار) / سعر الإصدار)</a:t>
            </a:r>
            <a:endParaRPr lang="en-US" dirty="0"/>
          </a:p>
          <a:p>
            <a:pPr marL="171450" indent="-171450" algn="r" rtl="1">
              <a:buFont typeface="Arial" panose="020B0604020202020204" pitchFamily="34" charset="0"/>
              <a:buChar char="•"/>
            </a:pPr>
            <a:endParaRPr lang="ar-EG" dirty="0"/>
          </a:p>
          <a:p>
            <a:pPr marL="0" indent="0" algn="r" rtl="1">
              <a:buFont typeface="Arial" panose="020B0604020202020204" pitchFamily="34" charset="0"/>
              <a:buNone/>
            </a:pPr>
            <a:r>
              <a:rPr lang="ar-EG" b="1" dirty="0"/>
              <a:t>لماذا تعتبر الاكتتابات العامة باهظة الثمن ، ولماذا تميل كل من الرسوم والتسعير المنخفض إلى أن تكون نسبا أكبر من عائدات الإصدارات الأصغر؟ </a:t>
            </a:r>
          </a:p>
          <a:p>
            <a:pPr marL="171450" indent="-171450" algn="r" rtl="1">
              <a:buFont typeface="Arial" panose="020B0604020202020204" pitchFamily="34" charset="0"/>
              <a:buChar char="•"/>
            </a:pPr>
            <a:r>
              <a:rPr lang="ar-EG" dirty="0"/>
              <a:t>أحد الأسباب هو أن </a:t>
            </a:r>
            <a:r>
              <a:rPr lang="ar-EG" u="sng" dirty="0"/>
              <a:t>هناك تكاليف ثابتة كبيرة مرتبطة بالاكتتاب في إصدار جديد. </a:t>
            </a:r>
          </a:p>
          <a:p>
            <a:pPr marL="171450" indent="-171450" algn="r" rtl="1">
              <a:buFont typeface="Arial" panose="020B0604020202020204" pitchFamily="34" charset="0"/>
              <a:buChar char="•"/>
            </a:pPr>
            <a:r>
              <a:rPr lang="ar-EG" dirty="0"/>
              <a:t>الكثير من تكلفة إعداد نشرة الإصدار ، على سبيل المثال ، ثابتة. </a:t>
            </a:r>
          </a:p>
          <a:p>
            <a:pPr marL="171450" indent="-171450" algn="r" rtl="1">
              <a:buFont typeface="Arial" panose="020B0604020202020204" pitchFamily="34" charset="0"/>
              <a:buChar char="•"/>
            </a:pPr>
            <a:r>
              <a:rPr lang="ar-EG" dirty="0"/>
              <a:t>تساهم التكاليف الثابتة في العلاقة السلبية بين حجم الإصدار ونسبة الرسوم. </a:t>
            </a:r>
          </a:p>
          <a:p>
            <a:pPr marL="171450" indent="-171450" algn="r" rtl="1">
              <a:buFont typeface="Arial" panose="020B0604020202020204" pitchFamily="34" charset="0"/>
              <a:buChar char="•"/>
            </a:pPr>
            <a:r>
              <a:rPr lang="ar-EG" dirty="0"/>
              <a:t>علاوة على ذلك ، </a:t>
            </a:r>
            <a:r>
              <a:rPr lang="ar-EG" u="sng" dirty="0"/>
              <a:t>تعتمد تكاليف العناية الواجبة على مدى أمل المصدر في تسعير العرض</a:t>
            </a:r>
            <a:r>
              <a:rPr lang="ar-EG" dirty="0"/>
              <a:t>. </a:t>
            </a:r>
          </a:p>
          <a:p>
            <a:pPr marL="171450" indent="-171450" algn="r" rtl="1">
              <a:buFont typeface="Arial" panose="020B0604020202020204" pitchFamily="34" charset="0"/>
              <a:buChar char="•"/>
            </a:pPr>
            <a:r>
              <a:rPr lang="ar-EG" dirty="0"/>
              <a:t> يعد إجراء العناية الواجبة المناسبة قبل طرح الشركة للاكتتاب العام خطوة أساسية لجميع الأطراف لضمان دقة جميع المعلومات الواردة في بيان التسجيل وبالتالي تقليل مسؤوليتك.</a:t>
            </a:r>
          </a:p>
          <a:p>
            <a:pPr marL="171450" indent="-171450" algn="r" rtl="1">
              <a:buFont typeface="Arial" panose="020B0604020202020204" pitchFamily="34" charset="0"/>
              <a:buChar char="•"/>
            </a:pPr>
            <a:endParaRPr lang="ar-EG" dirty="0"/>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185530535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مناهج أخرى للاكتتاب العام</a:t>
            </a:r>
          </a:p>
          <a:p>
            <a:pPr marL="171450" indent="-171450" algn="just" rtl="1">
              <a:buFont typeface="Arial" panose="020B0604020202020204" pitchFamily="34" charset="0"/>
              <a:buChar char="•"/>
            </a:pPr>
            <a:r>
              <a:rPr lang="ar-EG" dirty="0"/>
              <a:t>النهج الذي وصفناه هو التزام ثابت بعرض نقدي عام. </a:t>
            </a:r>
          </a:p>
          <a:p>
            <a:pPr marL="171450" indent="-171450" algn="just" rtl="1">
              <a:buFont typeface="Arial" panose="020B0604020202020204" pitchFamily="34" charset="0"/>
              <a:buChar char="•"/>
            </a:pPr>
            <a:r>
              <a:rPr lang="ar-EG" dirty="0"/>
              <a:t>يقصد بعبارة "الالتزام الثابت" أن يلتزم متعهد التغطية بشراء جميع الأسهم المصدرة بالسعر الصافي في نشرة الإصدار. </a:t>
            </a:r>
          </a:p>
          <a:p>
            <a:pPr marL="171450" indent="-171450" algn="just" rtl="1">
              <a:buFont typeface="Arial" panose="020B0604020202020204" pitchFamily="34" charset="0"/>
              <a:buChar char="•"/>
            </a:pPr>
            <a:r>
              <a:rPr lang="ar-EG" dirty="0"/>
              <a:t>يتم تحقيق تعويض المكتتب عن طريق إعادة البيع بسعر أعلى. الفرق بين السعر الإجمالي والسعر الصافي هو رسوم المكتتب أو السبريد. </a:t>
            </a:r>
            <a:endParaRPr lang="en-US" dirty="0"/>
          </a:p>
          <a:p>
            <a:pPr marL="171450" indent="-171450" algn="just" rtl="1">
              <a:buFont typeface="Arial" panose="020B0604020202020204" pitchFamily="34" charset="0"/>
              <a:buChar char="•"/>
            </a:pPr>
            <a:endParaRPr lang="ar-EG" dirty="0"/>
          </a:p>
          <a:p>
            <a:pPr algn="just" rtl="1"/>
            <a:r>
              <a:rPr lang="ar-EG" u="sng" dirty="0"/>
              <a:t>هناك طرق أخرى لإصدار الأسهم العامة:</a:t>
            </a:r>
          </a:p>
          <a:p>
            <a:pPr algn="just" rtl="1"/>
            <a:r>
              <a:rPr lang="ar-EG" b="1" dirty="0"/>
              <a:t>1) عرض أفضل الجهود. </a:t>
            </a:r>
          </a:p>
          <a:p>
            <a:pPr marL="171450" indent="-171450" algn="just" rtl="1">
              <a:buFont typeface="Arial" panose="020B0604020202020204" pitchFamily="34" charset="0"/>
              <a:buChar char="•"/>
            </a:pPr>
            <a:r>
              <a:rPr lang="ar-EG" dirty="0"/>
              <a:t>يمكن تقديم العرض على أساس أفضل الجهود. </a:t>
            </a:r>
          </a:p>
          <a:p>
            <a:pPr marL="171450" indent="-171450" algn="just" rtl="1">
              <a:buFont typeface="Arial" panose="020B0604020202020204" pitchFamily="34" charset="0"/>
              <a:buChar char="•"/>
            </a:pPr>
            <a:r>
              <a:rPr lang="ar-EG" dirty="0"/>
              <a:t>في عرض أفضل الجهود ، </a:t>
            </a:r>
            <a:r>
              <a:rPr lang="ar-EG" b="1" dirty="0"/>
              <a:t>يتصرف المصرفي الاستثماري كوكيل للمصدر ولا يضمن صافي العائدات</a:t>
            </a:r>
            <a:r>
              <a:rPr lang="ar-EG" dirty="0"/>
              <a:t>. </a:t>
            </a:r>
          </a:p>
          <a:p>
            <a:pPr marL="171450" indent="-171450" algn="just" rtl="1">
              <a:buFont typeface="Arial" panose="020B0604020202020204" pitchFamily="34" charset="0"/>
              <a:buChar char="•"/>
            </a:pPr>
            <a:r>
              <a:rPr lang="ar-EG" dirty="0"/>
              <a:t>قد تتوقع أن يختار المصدرون عروض أفضل الجهود عندما يرغبون في زيادة رأس المال ولكن ليس لديهم مخاوف محددة بشأن المبلغ الذي يتم جمعه بالفعل. </a:t>
            </a:r>
          </a:p>
          <a:p>
            <a:pPr marL="171450" indent="-171450" algn="just" rtl="1">
              <a:buFont typeface="Arial" panose="020B0604020202020204" pitchFamily="34" charset="0"/>
              <a:buChar char="•"/>
            </a:pPr>
            <a:r>
              <a:rPr lang="ar-EG" dirty="0"/>
              <a:t>ومع ذلك ، فإن نهج أفضل الجهود يشير أيضا إلى أن المصدر مهتم بتحقيق سعر مرتفع وأن المصدر والمكتتب قد يختلفان حول قيمة الأسهم.</a:t>
            </a:r>
          </a:p>
          <a:p>
            <a:pPr marL="171450" indent="-171450" algn="just" rtl="1">
              <a:buFont typeface="Arial" panose="020B0604020202020204" pitchFamily="34" charset="0"/>
              <a:buChar char="•"/>
            </a:pPr>
            <a:r>
              <a:rPr lang="ar-EG" dirty="0"/>
              <a:t>في عرض أفضل الجهود ، يقدم المكتتب خدمات التوزيع ولكنه لا يصدق على السعر. </a:t>
            </a:r>
          </a:p>
          <a:p>
            <a:pPr marL="171450" indent="-171450" algn="just" rtl="1">
              <a:buFont typeface="Arial" panose="020B0604020202020204" pitchFamily="34" charset="0"/>
              <a:buChar char="•"/>
            </a:pPr>
            <a:r>
              <a:rPr lang="ar-EG" dirty="0"/>
              <a:t>الأدلة على عروض أفضل الجهود ليست إيجابية. بشكل عام ، يبدو أن المصدرين كان بإمكانهم تحقيق المزيد من النجاح من خلال عرض نقدي عام.</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9279704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2) طرح حقوق الأولوية. </a:t>
            </a:r>
          </a:p>
          <a:p>
            <a:pPr marL="171450" indent="-171450" algn="just" rtl="1">
              <a:buFont typeface="Arial" panose="020B0604020202020204" pitchFamily="34" charset="0"/>
              <a:buChar char="•"/>
            </a:pPr>
            <a:r>
              <a:rPr lang="ar-EG" dirty="0"/>
              <a:t>يشير مصطلح "الطرح النقدي العام" إلى أن الأسهم تباع للجمهور المستثمر بشكل عام</a:t>
            </a:r>
            <a:r>
              <a:rPr lang="ar-EG" u="sng" dirty="0"/>
              <a:t> مقابل النقد. </a:t>
            </a:r>
          </a:p>
          <a:p>
            <a:pPr marL="171450" indent="-171450" algn="just" rtl="1">
              <a:buFont typeface="Arial" panose="020B0604020202020204" pitchFamily="34" charset="0"/>
              <a:buChar char="•"/>
            </a:pPr>
            <a:r>
              <a:rPr lang="ar-EG" dirty="0"/>
              <a:t>في المقابل، في "</a:t>
            </a:r>
            <a:r>
              <a:rPr lang="ar-EG" b="1" dirty="0"/>
              <a:t>طرح الحقوق"، تقدم الشركة أسهما للمساهمين الحاليين، مقابل النقد والضمانات</a:t>
            </a:r>
            <a:r>
              <a:rPr lang="ar-EG" dirty="0"/>
              <a:t>.</a:t>
            </a:r>
            <a:endParaRPr lang="en-US" dirty="0"/>
          </a:p>
          <a:p>
            <a:pPr marL="171450" indent="-171450" algn="just" rtl="1">
              <a:buFont typeface="Arial" panose="020B0604020202020204" pitchFamily="34" charset="0"/>
              <a:buChar char="•"/>
            </a:pPr>
            <a:r>
              <a:rPr lang="ar-EG" dirty="0"/>
              <a:t> عروض الحقوق أكثر شيوعا خارج الولايات المتحدة </a:t>
            </a:r>
            <a:endParaRPr lang="en-US" dirty="0"/>
          </a:p>
          <a:p>
            <a:pPr marL="171450" indent="-171450" algn="just" rtl="1">
              <a:buFont typeface="Arial" panose="020B0604020202020204" pitchFamily="34" charset="0"/>
              <a:buChar char="•"/>
            </a:pPr>
            <a:r>
              <a:rPr lang="ar-EG" dirty="0"/>
              <a:t>في طرح الحقوق ، يقوم المصدر الذي يتم تداوله علنا بالفعل برفع حقوق الملكية عن طريق إصدار أوامر للمساهمين الحاليين. </a:t>
            </a:r>
          </a:p>
          <a:p>
            <a:pPr marL="171450" indent="-171450" algn="just" rtl="1">
              <a:buFont typeface="Arial" panose="020B0604020202020204" pitchFamily="34" charset="0"/>
              <a:buChar char="•"/>
            </a:pPr>
            <a:r>
              <a:rPr lang="ar-EG" b="1" dirty="0"/>
              <a:t>الضمانات هي خيارات شراء قابلة للتداول بشكل منفصل تمكن المساهمين من شراء أسهم جديدة بسعر ثابت لفترة محددة. </a:t>
            </a:r>
          </a:p>
          <a:p>
            <a:pPr marL="171450" indent="-171450" algn="just" rtl="1">
              <a:buFont typeface="Arial" panose="020B0604020202020204" pitchFamily="34" charset="0"/>
              <a:buChar char="•"/>
            </a:pPr>
            <a:r>
              <a:rPr lang="ar-EG" dirty="0"/>
              <a:t>يمكن للمساهمين الذين لا يرغبون في ممارسة حقوقهم بيع الضمانات للآخرين.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بافتراض أن كل سهم جديد يتطلب ضمانا واحدا ، فإن السعر الفعلي للسهم الجديد هو سعر ممارسة الضمان بالإضافة إلى القيمة السوقية للضمان. </a:t>
            </a:r>
          </a:p>
          <a:p>
            <a:pPr marL="171450" indent="-171450" algn="just" rtl="1">
              <a:buFont typeface="Arial" panose="020B0604020202020204" pitchFamily="34" charset="0"/>
              <a:buChar char="•"/>
            </a:pPr>
            <a:r>
              <a:rPr lang="ar-EG" dirty="0"/>
              <a:t>تتلقى الشركة المصدرة سعر الممارسة ، ويتلقى المساهمون الحاليون القيمة السوقية للمذكرات. </a:t>
            </a:r>
          </a:p>
          <a:p>
            <a:pPr marL="171450" indent="-171450" algn="just" rtl="1">
              <a:buFont typeface="Arial" panose="020B0604020202020204" pitchFamily="34" charset="0"/>
              <a:buChar char="•"/>
            </a:pPr>
            <a:r>
              <a:rPr lang="ar-EG" dirty="0"/>
              <a:t>إذا لم يكن المصدر عاما بعد ، فيمكن إنشاء سوق عام للأسهم عن طريق السماح أولا بتداول الضمانات ثم السماح للأسهم بالتداول.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07625411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 عرض طريقة المزاد.</a:t>
            </a:r>
            <a:endParaRPr lang="en-US" b="1" dirty="0"/>
          </a:p>
          <a:p>
            <a:pPr marL="171450" indent="-171450" algn="just" rtl="1">
              <a:buFont typeface="Arial" panose="020B0604020202020204" pitchFamily="34" charset="0"/>
              <a:buChar char="•"/>
            </a:pPr>
            <a:r>
              <a:rPr lang="ar-EG" b="1" dirty="0"/>
              <a:t> في طريقة المزاد ، يمكن لأي مستثمر المزايدة على سعر وكمية الأسهم المطلوبة في الاكتتاب العام. </a:t>
            </a:r>
          </a:p>
          <a:p>
            <a:pPr marL="171450" indent="-171450" algn="just" rtl="1">
              <a:buFont typeface="Arial" panose="020B0604020202020204" pitchFamily="34" charset="0"/>
              <a:buChar char="•"/>
            </a:pPr>
            <a:r>
              <a:rPr lang="ar-EG" b="1" dirty="0"/>
              <a:t>بعد جمع جميع العطاءات ، يمكن لمتعهد الاكتتاب (بالاشتراك مع المصدر) تحديد سعر العرض الذي ستساوي به كمية الأسهم المعروضة كمية الأسهم التي يطلبها المستثمرون.</a:t>
            </a:r>
          </a:p>
          <a:p>
            <a:pPr marL="171450" indent="-171450" algn="just" rtl="1">
              <a:buFont typeface="Arial" panose="020B0604020202020204" pitchFamily="34" charset="0"/>
              <a:buChar char="•"/>
            </a:pPr>
            <a:r>
              <a:rPr lang="ar-EG" dirty="0"/>
              <a:t>تتضمن العروض النقدية العامة تسعيرا متعمدا ، بحيث من المتوقع أن يكون سعر ما بعد البيع أعلى من سعر الإصدار. </a:t>
            </a:r>
          </a:p>
          <a:p>
            <a:pPr marL="171450" indent="-171450" algn="just" rtl="1">
              <a:buFont typeface="Arial" panose="020B0604020202020204" pitchFamily="34" charset="0"/>
              <a:buChar char="•"/>
            </a:pPr>
            <a:r>
              <a:rPr lang="ar-EG" dirty="0"/>
              <a:t>يشير هذا إلى أنه عند سعر الإصدار ، هناك طلب على الأسهم أكثر من الأسهم المتاحة.</a:t>
            </a:r>
          </a:p>
          <a:p>
            <a:pPr marL="171450" indent="-171450" algn="just" rtl="1">
              <a:buFont typeface="Arial" panose="020B0604020202020204" pitchFamily="34" charset="0"/>
              <a:buChar char="•"/>
            </a:pPr>
            <a:r>
              <a:rPr lang="ar-EG" dirty="0"/>
              <a:t>يستجيب المكتتبون للطلب الزائد من خلال تقنين الأسهم بطرق تبدو وكأنها تفضل العملاء المفضلين ، مثل أولئك الذين يرغبون في الشراء حتى عندما يبدو الإصدار مبالغا فيه ، والذين يمتنعون عن "قلب" الأسهم لتحقيق ربح سريع ، أو الذين قد يكونون مصادر للأعمال المستقبلية ("الغزل").</a:t>
            </a:r>
          </a:p>
          <a:p>
            <a:pPr marL="171450" indent="-171450" algn="just" rtl="1">
              <a:buFont typeface="Arial" panose="020B0604020202020204" pitchFamily="34" charset="0"/>
              <a:buChar char="•"/>
            </a:pPr>
            <a:r>
              <a:rPr lang="ar-EG" dirty="0"/>
              <a:t>فمن ناحية، قد يكون تخفيض الأسعار جانبا فعالا من جوانب عملية الطرح التي تساهم في فعالية شهادة المكتتب وتقلل من تكاليف العناية الواجبة والتسويق. </a:t>
            </a:r>
          </a:p>
          <a:p>
            <a:pPr marL="171450" indent="-171450" algn="just" rtl="1">
              <a:buFont typeface="Arial" panose="020B0604020202020204" pitchFamily="34" charset="0"/>
              <a:buChar char="•"/>
            </a:pPr>
            <a:r>
              <a:rPr lang="ar-EG" dirty="0"/>
              <a:t>من ناحية أخرى ، قد تكون صفقة جيدة بلا داع للعملاء المفضلين لدى المكتتب. </a:t>
            </a:r>
          </a:p>
          <a:p>
            <a:pPr marL="171450" indent="-171450" algn="just" rtl="1">
              <a:buFont typeface="Arial" panose="020B0604020202020204" pitchFamily="34" charset="0"/>
              <a:buChar char="•"/>
            </a:pPr>
            <a:r>
              <a:rPr lang="ar-EG" dirty="0"/>
              <a:t>كبديل ، تم طرح عدد قليل من الشركات في الولايات المتحدة للاكتتاب العام باستخدام طريقة المزاد.</a:t>
            </a:r>
          </a:p>
          <a:p>
            <a:pPr marL="171450" indent="-171450" algn="just" rtl="1">
              <a:buFont typeface="Arial" panose="020B0604020202020204" pitchFamily="34" charset="0"/>
              <a:buChar char="•"/>
            </a:pPr>
            <a:r>
              <a:rPr lang="ar-EG" b="1" dirty="0"/>
              <a:t>الأساس المنطقي لطريقة المزاد هو أنها يمكن أن تقلل أو تقضي على التسعير المنخفض وممارسات التقليب والغزل. </a:t>
            </a:r>
          </a:p>
          <a:p>
            <a:pPr marL="171450" indent="-171450" algn="just" rtl="1">
              <a:buFont typeface="Arial" panose="020B0604020202020204" pitchFamily="34" charset="0"/>
              <a:buChar char="•"/>
            </a:pPr>
            <a:r>
              <a:rPr lang="ar-EG" dirty="0"/>
              <a:t>في الولايات المتحدة ، أنشأ </a:t>
            </a:r>
            <a:r>
              <a:rPr lang="en-US" dirty="0"/>
              <a:t>WR Hambrecht and Company </a:t>
            </a:r>
            <a:r>
              <a:rPr lang="en-US" dirty="0" err="1"/>
              <a:t>OpenIPO</a:t>
            </a:r>
            <a:r>
              <a:rPr lang="en-US" dirty="0"/>
              <a:t> ، </a:t>
            </a:r>
            <a:r>
              <a:rPr lang="ar-EG" dirty="0"/>
              <a:t>والذي يمثل اختبارا لكفاءة العروض النقدية العامة. </a:t>
            </a:r>
          </a:p>
          <a:p>
            <a:pPr marL="171450" indent="-171450" algn="just" rtl="1">
              <a:buFont typeface="Arial" panose="020B0604020202020204" pitchFamily="34" charset="0"/>
              <a:buChar char="•"/>
            </a:pPr>
            <a:r>
              <a:rPr lang="ar-EG" dirty="0"/>
              <a:t>وبموجب عملية الاكتتاب العام هذه، يقدم مقدمو العطاءات أسعار عطاءاتهم والكميات التي يرغبون في شرائها إلى المكتتب عبر موقع على شبكة الإنترنت. </a:t>
            </a:r>
          </a:p>
          <a:p>
            <a:pPr marL="171450" indent="-171450" algn="just" rtl="1">
              <a:buFont typeface="Arial" panose="020B0604020202020204" pitchFamily="34" charset="0"/>
              <a:buChar char="•"/>
            </a:pPr>
            <a:r>
              <a:rPr lang="ar-EG" dirty="0"/>
              <a:t>عندما يصبح العرض فعالا ، تتم مطابقة معلومات الطلب مع كمية الأسهم المتاحة ويتم العثور على سعر مقاصة السوق. </a:t>
            </a:r>
          </a:p>
          <a:p>
            <a:pPr marL="171450" indent="-171450" algn="just" rtl="1">
              <a:buFont typeface="Arial" panose="020B0604020202020204" pitchFamily="34" charset="0"/>
              <a:buChar char="•"/>
            </a:pPr>
            <a:r>
              <a:rPr lang="ar-EG" dirty="0"/>
              <a:t>قد يتم ملء الطلبات بسعر مقاصة السوق أو أقل منه ، ولكن في الولايات المتحدة ، بسبب لوائح هيئة الأوراق المالية والبورصات ، يدفع جميع مقدمي العطاءات الذين يتم قبول طلباتهم نفس السعر ، حتى لو قدموا عطاءات أعلى.</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025091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4) الاندماج العكسي. </a:t>
            </a:r>
          </a:p>
          <a:p>
            <a:pPr marL="171450" indent="-171450" algn="just" rtl="1">
              <a:buFont typeface="Arial" panose="020B0604020202020204" pitchFamily="34" charset="0"/>
              <a:buChar char="•"/>
            </a:pPr>
            <a:r>
              <a:rPr lang="ar-EG" dirty="0"/>
              <a:t>الاندماج العكسي (ويسمى أيضا الاكتتاب العام العكسي) هو طريقة بديلة لشركة خاصة لتصبح عامة. </a:t>
            </a:r>
            <a:endParaRPr lang="en-US" dirty="0"/>
          </a:p>
          <a:p>
            <a:pPr marL="171450" indent="-171450" algn="just" rtl="1">
              <a:buFont typeface="Arial" panose="020B0604020202020204" pitchFamily="34" charset="0"/>
              <a:buChar char="•"/>
            </a:pPr>
            <a:r>
              <a:rPr lang="ar-EG" b="1" dirty="0"/>
              <a:t>الاستحواذ العكسي أو الاندماج العكسي أو الاكتتاب العام العكسي هو الاستحواذ على شركة عامة من قبل شركة خاصة حتى تتمكن الشركة الخاصة من تجاوز العملية الطويلة والمعقدة للاكتتاب العام. </a:t>
            </a:r>
            <a:endParaRPr lang="en-US" b="1" dirty="0"/>
          </a:p>
          <a:p>
            <a:pPr marL="171450" indent="-171450" algn="just" rtl="1">
              <a:buFont typeface="Arial" panose="020B0604020202020204" pitchFamily="34" charset="0"/>
              <a:buChar char="•"/>
            </a:pPr>
            <a:r>
              <a:rPr lang="ar-EG" b="1" dirty="0"/>
              <a:t>وفي بعض الأحيان، على العكس من ذلك، يتم شراء الشركة العامة من قبل الشركة الخاصة من خلال مبادلة الأصول وإصدار الأسهم.</a:t>
            </a:r>
          </a:p>
          <a:p>
            <a:pPr marL="171450" indent="-171450" algn="just" rtl="1">
              <a:buFont typeface="Arial" panose="020B0604020202020204" pitchFamily="34" charset="0"/>
              <a:buChar char="•"/>
            </a:pPr>
            <a:r>
              <a:rPr lang="ar-EG" dirty="0"/>
              <a:t>في الاندماج العكسي ، تستحوذ شركة عامة قائمة اسميا على أسهم الشركة الخاصة وربما تغير اسمها إلى اسم الشركة الخاصة. </a:t>
            </a:r>
          </a:p>
          <a:p>
            <a:pPr marL="171450" indent="-171450" algn="just" rtl="1">
              <a:buFont typeface="Arial" panose="020B0604020202020204" pitchFamily="34" charset="0"/>
              <a:buChar char="•"/>
            </a:pPr>
            <a:r>
              <a:rPr lang="ar-EG" dirty="0"/>
              <a:t>عادة ما تكون الشركة العامة ليست أكثر من صدفة - غالبا ما تكون من بقايا شركة عامة غير ناجحة.</a:t>
            </a:r>
          </a:p>
          <a:p>
            <a:pPr marL="171450" indent="-171450" algn="just" rtl="1">
              <a:buFont typeface="Arial" panose="020B0604020202020204" pitchFamily="34" charset="0"/>
              <a:buChar char="•"/>
            </a:pPr>
            <a:r>
              <a:rPr lang="ar-EG" dirty="0"/>
              <a:t>قيمتها الوحيدة المتبقية هي أن أسهمها مسجلة علنا وقابلة للتداول ، مما يجعلها هدفا لشركة ترغب في إنشاء سوق عام ولكنها لا تحتاج إلى استخدام الاكتتاب العام لزيادة رأس المال ولا تريد تحمل نفقات الاكتتاب العام.</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لا يحتاج المستحوذ النظري (شل الشركة العامة) إلى أي موارد لإنجاز عملية الاستحواذ. </a:t>
            </a:r>
          </a:p>
          <a:p>
            <a:pPr marL="171450" indent="-171450" algn="just" rtl="1">
              <a:buFont typeface="Arial" panose="020B0604020202020204" pitchFamily="34" charset="0"/>
              <a:buChar char="•"/>
            </a:pPr>
            <a:r>
              <a:rPr lang="ar-EG" dirty="0"/>
              <a:t>بدلا من ذلك ، يقوم أصحاب الشركة الخاصة ببساطة بتبادل أسهمهم مقابل أسهم الشركة العامة.</a:t>
            </a:r>
          </a:p>
          <a:p>
            <a:pPr marL="171450" indent="-171450" algn="just" rtl="1">
              <a:buFont typeface="Arial" panose="020B0604020202020204" pitchFamily="34" charset="0"/>
              <a:buChar char="•"/>
            </a:pPr>
            <a:r>
              <a:rPr lang="ar-EG" dirty="0"/>
              <a:t>عادة ، في نفس الوقت ، سوف يغيرون اسم الشركة العامة المستحوذة إلى اسم الشركة الخاصة التي تم الاستحواذ عليها سابقا. </a:t>
            </a:r>
          </a:p>
          <a:p>
            <a:pPr marL="171450" indent="-171450" algn="just" rtl="1">
              <a:buFont typeface="Arial" panose="020B0604020202020204" pitchFamily="34" charset="0"/>
              <a:buChar char="•"/>
            </a:pPr>
            <a:r>
              <a:rPr lang="ar-EG" b="1" dirty="0"/>
              <a:t>لا يتطلب الاندماج العكسي ضامنا للاكتتاب ، ويتجنب تكلفة الاكتتاب العام ، ويمكن إنجازه بسرعة نسبيا. </a:t>
            </a:r>
          </a:p>
          <a:p>
            <a:pPr marL="171450" indent="-171450" algn="just" rtl="1">
              <a:buFont typeface="Arial" panose="020B0604020202020204" pitchFamily="34" charset="0"/>
              <a:buChar char="•"/>
            </a:pPr>
            <a:r>
              <a:rPr lang="ar-EG" dirty="0"/>
              <a:t>نظرا لعدم وجود شهادة للقيمة ، فقد تكون القيمة السوقية لما بعد البيع أقل مما لو كانت الشركة ستطرح أسهمها للاكتتاب العام عبر الاكتتاب العام.</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2618319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5) الإدراج العام المباشر. </a:t>
            </a:r>
          </a:p>
          <a:p>
            <a:pPr marL="171450" indent="-171450" algn="just" rtl="1">
              <a:buFont typeface="Arial" panose="020B0604020202020204" pitchFamily="34" charset="0"/>
              <a:buChar char="•"/>
            </a:pPr>
            <a:r>
              <a:rPr lang="ar-EG" dirty="0"/>
              <a:t>الإدراج المباشر هو بديل نادر الاستخدام للاكتتاب العام التقليدي الذي يقدم مزايا مماثلة للاندماج العكسي. </a:t>
            </a:r>
          </a:p>
          <a:p>
            <a:pPr marL="171450" indent="-171450" algn="just" rtl="1">
              <a:buFont typeface="Arial" panose="020B0604020202020204" pitchFamily="34" charset="0"/>
              <a:buChar char="•"/>
            </a:pPr>
            <a:r>
              <a:rPr lang="ar-EG" dirty="0"/>
              <a:t>يتضمن الإدراج المباشر تسجيل أسهم الشركات الخاصة الحالية للتداول في السوق العامة في بورصة مثل ناسداك أو بورصة نيويورك (</a:t>
            </a:r>
            <a:r>
              <a:rPr lang="en-US" dirty="0"/>
              <a:t>NYSE). </a:t>
            </a:r>
          </a:p>
          <a:p>
            <a:pPr marL="171450" indent="-171450" algn="just" rtl="1">
              <a:buFont typeface="Arial" panose="020B0604020202020204" pitchFamily="34" charset="0"/>
              <a:buChar char="•"/>
            </a:pPr>
            <a:r>
              <a:rPr lang="ar-EG" dirty="0"/>
              <a:t>في الإدراج المباشر ، لا تصدر الشركة أي أسهم جديدة ولا تستعين عادة بخدمات متعهد الاكتتاب. </a:t>
            </a:r>
          </a:p>
          <a:p>
            <a:pPr marL="171450" indent="-171450" algn="just" rtl="1">
              <a:buFont typeface="Arial" panose="020B0604020202020204" pitchFamily="34" charset="0"/>
              <a:buChar char="•"/>
            </a:pPr>
            <a:r>
              <a:rPr lang="ar-EG" dirty="0"/>
              <a:t>تتمثل الوظائف الرئيسية للإدراج المباشر في تمكين المساهمين الحاليين من جني استثماراتهم من خلال البيع العام لخدمات ما بعد البيع وتحديد قيمة سوقية عامة للأسهم. </a:t>
            </a:r>
          </a:p>
          <a:p>
            <a:pPr marL="171450" indent="-171450" algn="just" rtl="1">
              <a:buFont typeface="Arial" panose="020B0604020202020204" pitchFamily="34" charset="0"/>
              <a:buChar char="•"/>
            </a:pPr>
            <a:r>
              <a:rPr lang="ar-EG" dirty="0"/>
              <a:t>يتطلب الإدراج المباشر في الولايات المتحدة إفصاحات مالية مماثلة لتلك المطلوبة في الاكتتاب العام ، وتخضع الشركة لمتطلبات إعداد التقارير المستمرة للجنة الأوراق المالية والبورصات.</a:t>
            </a:r>
          </a:p>
          <a:p>
            <a:pPr marL="171450" indent="-171450" algn="just" rtl="1">
              <a:buFont typeface="Arial" panose="020B0604020202020204" pitchFamily="34" charset="0"/>
              <a:buChar char="•"/>
            </a:pPr>
            <a:r>
              <a:rPr lang="en-US" dirty="0"/>
              <a:t>Spotify </a:t>
            </a:r>
            <a:r>
              <a:rPr lang="ar-EG" dirty="0"/>
              <a:t>هو أهم مثال حديث على الإدراج المباشر. </a:t>
            </a:r>
          </a:p>
          <a:p>
            <a:pPr marL="171450" indent="-171450" algn="just" rtl="1">
              <a:buFont typeface="Arial" panose="020B0604020202020204" pitchFamily="34" charset="0"/>
              <a:buChar char="•"/>
            </a:pPr>
            <a:r>
              <a:rPr lang="ar-EG" dirty="0"/>
              <a:t>تاريخيا ، كانت معظم القوائم المباشرة من قبل الشركات الصغيرة. </a:t>
            </a:r>
          </a:p>
          <a:p>
            <a:pPr marL="171450" indent="-171450" algn="just" rtl="1">
              <a:buFont typeface="Arial" panose="020B0604020202020204" pitchFamily="34" charset="0"/>
              <a:buChar char="•"/>
            </a:pPr>
            <a:r>
              <a:rPr lang="ar-EG" dirty="0"/>
              <a:t>تعد </a:t>
            </a:r>
            <a:r>
              <a:rPr lang="en-US" dirty="0"/>
              <a:t>Spotify </a:t>
            </a:r>
            <a:r>
              <a:rPr lang="ar-EG" dirty="0"/>
              <a:t>استثناء وقد تكون رائدة في هذا النهج للشركات الأخرى المهتمة برؤية السوق العامة ولكنها ليست بحاجة إلى رأس المال الذي سيتم إنشاؤه من خلال الاكتتاب العام.</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26322224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6) الاكتتاب العام المباشر. </a:t>
            </a:r>
          </a:p>
          <a:p>
            <a:pPr marL="171450" indent="-171450" algn="just" rtl="1">
              <a:buFont typeface="Arial" panose="020B0604020202020204" pitchFamily="34" charset="0"/>
              <a:buChar char="•"/>
            </a:pPr>
            <a:r>
              <a:rPr lang="ar-EG" dirty="0"/>
              <a:t>الاكتتاب العام المباشر (</a:t>
            </a:r>
            <a:r>
              <a:rPr lang="en-US" dirty="0"/>
              <a:t>DPO) </a:t>
            </a:r>
            <a:r>
              <a:rPr lang="ar-EG" dirty="0"/>
              <a:t>ليس هو نفسه الإدراج المباشر. </a:t>
            </a:r>
            <a:endParaRPr lang="en-US" dirty="0"/>
          </a:p>
          <a:p>
            <a:pPr marL="171450" indent="-171450" algn="just" rtl="1">
              <a:buFont typeface="Arial" panose="020B0604020202020204" pitchFamily="34" charset="0"/>
              <a:buChar char="•"/>
            </a:pPr>
            <a:r>
              <a:rPr lang="ar-EG" b="1" dirty="0"/>
              <a:t>إنه نوع من العروض التي تسمح للشركات بزيادة رأس المال عن طريق بيع الأوراق المالية مباشرة للجمهور.</a:t>
            </a:r>
            <a:endParaRPr lang="en-US" b="1" dirty="0"/>
          </a:p>
          <a:p>
            <a:pPr marL="171450" indent="-171450" algn="just" rtl="1">
              <a:buFont typeface="Arial" panose="020B0604020202020204" pitchFamily="34" charset="0"/>
              <a:buChar char="•"/>
            </a:pPr>
            <a:r>
              <a:rPr lang="ar-EG" b="1" dirty="0"/>
              <a:t> إنه يلغي الوسطاء الذين يشاركون غالبا في عملية الطرح ، وبالتالي يقلل من تكاليف زيادة رأس المال. </a:t>
            </a:r>
            <a:endParaRPr lang="en-US" b="1" dirty="0"/>
          </a:p>
          <a:p>
            <a:pPr marL="171450" indent="-171450" algn="just" rtl="1">
              <a:buFont typeface="Arial" panose="020B0604020202020204" pitchFamily="34" charset="0"/>
              <a:buChar char="•"/>
            </a:pPr>
            <a:r>
              <a:rPr lang="ar-EG" b="1" dirty="0"/>
              <a:t>إنها طريقة للشركات للتداول العام دون طرح عام أولي (</a:t>
            </a:r>
            <a:r>
              <a:rPr lang="en-US" b="1" dirty="0"/>
              <a:t>IPO) </a:t>
            </a:r>
            <a:r>
              <a:rPr lang="ar-EG" b="1" dirty="0"/>
              <a:t>مدعوم من البنك.</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النوع الأكثر شيوعا من </a:t>
            </a:r>
            <a:r>
              <a:rPr lang="en-US" dirty="0"/>
              <a:t>DPO </a:t>
            </a:r>
            <a:r>
              <a:rPr lang="ar-EG" dirty="0"/>
              <a:t>هو تسجيل الشركات الصغيرة التي تقدم ، أو </a:t>
            </a:r>
            <a:r>
              <a:rPr lang="en-US" dirty="0"/>
              <a:t>SCOR. </a:t>
            </a:r>
          </a:p>
          <a:p>
            <a:pPr marL="171450" indent="-171450" algn="just" rtl="1">
              <a:buFont typeface="Arial" panose="020B0604020202020204" pitchFamily="34" charset="0"/>
              <a:buChar char="•"/>
            </a:pPr>
            <a:r>
              <a:rPr lang="ar-EG" dirty="0"/>
              <a:t>قدمت هيئة الأوراق المالية والبورصات هذا الخيار للشركات الصغيرة من خلال اللائحة </a:t>
            </a:r>
            <a:r>
              <a:rPr lang="en-US" dirty="0"/>
              <a:t>D ، </a:t>
            </a:r>
            <a:r>
              <a:rPr lang="ar-EG" dirty="0"/>
              <a:t>القاعدة 504. تمنح </a:t>
            </a:r>
            <a:r>
              <a:rPr lang="en-US" dirty="0"/>
              <a:t>SCOR </a:t>
            </a:r>
            <a:r>
              <a:rPr lang="ar-EG" dirty="0"/>
              <a:t>إعفاء من العرض للشركات الخاصة التي لا تجمع أكثر من مليون دولار في أي فترة 12 شهرا من خلال بيع الأسهم ، دون قيود على نوع المستثمر. </a:t>
            </a:r>
          </a:p>
          <a:p>
            <a:pPr marL="171450" indent="-171450" algn="just" rtl="1">
              <a:buFont typeface="Arial" panose="020B0604020202020204" pitchFamily="34" charset="0"/>
              <a:buChar char="•"/>
            </a:pPr>
            <a:r>
              <a:rPr lang="ar-EG" dirty="0"/>
              <a:t>ويسمح بنوع ذي صلة من عمليات حماية البيانات بموجب القاعدة 505 من اللائحة دال. </a:t>
            </a:r>
          </a:p>
          <a:p>
            <a:pPr marL="171450" indent="-171450" algn="just" rtl="1">
              <a:buFont typeface="Arial" panose="020B0604020202020204" pitchFamily="34" charset="0"/>
              <a:buChar char="•"/>
            </a:pPr>
            <a:r>
              <a:rPr lang="ar-EG" dirty="0"/>
              <a:t>يتيح هذا الخيار للشركات الصغيرة بيع ما يصل إلى 5 ملايين دولار من الأسهم خلال فترة 12 شهرا لعدد غير محدود من المستثمرين المعتمدين.</a:t>
            </a:r>
          </a:p>
          <a:p>
            <a:pPr marL="171450" indent="-171450" algn="just" rtl="1">
              <a:buFont typeface="Arial" panose="020B0604020202020204" pitchFamily="34" charset="0"/>
              <a:buChar char="•"/>
            </a:pPr>
            <a:r>
              <a:rPr lang="ar-EG" dirty="0"/>
              <a:t>جزئيا في محاولة لتشجيع الشركات الصغيرة على طرح أسهمها للاكتتاب العام، قامت الولايات المتحدة سعى الكونجرس ، من خلال قانون </a:t>
            </a:r>
            <a:r>
              <a:rPr lang="en-US" dirty="0"/>
              <a:t>JOBS ، </a:t>
            </a:r>
            <a:r>
              <a:rPr lang="ar-EG" dirty="0"/>
              <a:t>إلى تخفيف بعض القيود السابقة وتوفير طريقة منخفضة التكلفة لصغار المصدرين للاكتتاب العام. </a:t>
            </a:r>
          </a:p>
          <a:p>
            <a:pPr marL="171450" indent="-171450" algn="just" rtl="1">
              <a:buFont typeface="Arial" panose="020B0604020202020204" pitchFamily="34" charset="0"/>
              <a:buChar char="•"/>
            </a:pPr>
            <a:r>
              <a:rPr lang="ar-EG" dirty="0"/>
              <a:t>تسمح اللائحة </a:t>
            </a:r>
            <a:r>
              <a:rPr lang="en-US" dirty="0"/>
              <a:t>A + </a:t>
            </a:r>
            <a:r>
              <a:rPr lang="ar-EG" dirty="0"/>
              <a:t>بإصدار ما يصل إلى 50 مليون دولار في غضون عام واحد للتسجيل مع إيداعات مبسطة وتقليل متطلبات الإبلاغ الجارية. </a:t>
            </a:r>
          </a:p>
          <a:p>
            <a:pPr marL="171450" indent="-171450" algn="just" rtl="1">
              <a:buFont typeface="Arial" panose="020B0604020202020204" pitchFamily="34" charset="0"/>
              <a:buChar char="•"/>
            </a:pPr>
            <a:r>
              <a:rPr lang="ar-EG" dirty="0"/>
              <a:t>هناك قيود أخرى تتعلق ببيع الأوراق المالية لعامة الناس. </a:t>
            </a:r>
          </a:p>
          <a:p>
            <a:pPr marL="171450" indent="-171450" algn="just" rtl="1">
              <a:buFont typeface="Arial" panose="020B0604020202020204" pitchFamily="34" charset="0"/>
              <a:buChar char="•"/>
            </a:pPr>
            <a:r>
              <a:rPr lang="ar-EG" dirty="0"/>
              <a:t>ويرد وصف أكثر تفصيلا للائحة وأحكام إدارة عمليات حماية البيانات الأخرى في الفصل 2. </a:t>
            </a:r>
          </a:p>
          <a:p>
            <a:pPr marL="171450" indent="-171450" algn="just" rtl="1">
              <a:buFont typeface="Arial" panose="020B0604020202020204" pitchFamily="34" charset="0"/>
              <a:buChar char="•"/>
            </a:pPr>
            <a:r>
              <a:rPr lang="ar-EG" dirty="0"/>
              <a:t>على مدى حوالي عامين بعد تمرير قانون </a:t>
            </a:r>
            <a:r>
              <a:rPr lang="en-US" dirty="0"/>
              <a:t>JOBS ، </a:t>
            </a:r>
            <a:r>
              <a:rPr lang="ar-EG" dirty="0"/>
              <a:t>تقدر دامبرا وفيلد وجوستافسون (2015) أن القانون أدى إلى حوالي 21 اكتتابا عاما إضافيا سنويا ، في الغالب في الصناعات ذات تكاليف الإفصاح المرتفعة.</a:t>
            </a:r>
          </a:p>
          <a:p>
            <a:pPr marL="171450" indent="-171450" algn="just" rtl="1">
              <a:buFont typeface="Arial" panose="020B0604020202020204" pitchFamily="34" charset="0"/>
              <a:buChar char="•"/>
            </a:pPr>
            <a:r>
              <a:rPr lang="ar-EG" dirty="0"/>
              <a:t>ومع ذلك ، لاحظ </a:t>
            </a:r>
            <a:r>
              <a:rPr lang="en-US" dirty="0" err="1"/>
              <a:t>lowry</a:t>
            </a:r>
            <a:r>
              <a:rPr lang="en-US" dirty="0"/>
              <a:t> et al. (2017) </a:t>
            </a:r>
            <a:r>
              <a:rPr lang="ar-EG" dirty="0"/>
              <a:t>أن البيانات الحديثة تشير إلى أن هذا التأثير لقانون الوظائف لعام 2012 ربما كان مؤقتا.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37227992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الحصاد في الاكتتاب العام</a:t>
            </a:r>
          </a:p>
          <a:p>
            <a:pPr marL="171450" indent="-171450" algn="just" rtl="1">
              <a:buFont typeface="Arial" panose="020B0604020202020204" pitchFamily="34" charset="0"/>
              <a:buChar char="•"/>
            </a:pPr>
            <a:r>
              <a:rPr lang="ar-EG" dirty="0"/>
              <a:t>بالنسبة للمستثمرين الأوائل في شركة يتم طرحها للاكتتاب العام لاحقا ، فإن الاكتتاب العام ليس سوى بداية عملية الحصاد.</a:t>
            </a:r>
          </a:p>
          <a:p>
            <a:pPr marL="171450" indent="-171450" algn="just" rtl="1">
              <a:buFont typeface="Arial" panose="020B0604020202020204" pitchFamily="34" charset="0"/>
              <a:buChar char="•"/>
            </a:pPr>
            <a:r>
              <a:rPr lang="ar-EG" dirty="0"/>
              <a:t>لا يقوم رائد الأعمال وأصحاب رأس المال المغامر وغيرهم من المستثمرين الأوائل عادة ببيع الأسهم أثناء الاكتتاب العام. </a:t>
            </a:r>
          </a:p>
          <a:p>
            <a:pPr marL="171450" indent="-171450" algn="just" rtl="1">
              <a:buFont typeface="Arial" panose="020B0604020202020204" pitchFamily="34" charset="0"/>
              <a:buChar char="•"/>
            </a:pPr>
            <a:r>
              <a:rPr lang="ar-EG" dirty="0"/>
              <a:t>تاريخيا، يبيع مستثمرو رأس المال المغامر الرئيسيون في الولايات المتحدة، على سبيل المثال، حوالي 27٪ فقط من الاكتتابات العامة الأولية التي يمتلكون فيها أسهما.</a:t>
            </a:r>
          </a:p>
          <a:p>
            <a:pPr marL="171450" indent="-171450" algn="just" rtl="1">
              <a:buFont typeface="Arial" panose="020B0604020202020204" pitchFamily="34" charset="0"/>
              <a:buChar char="•"/>
            </a:pPr>
            <a:r>
              <a:rPr lang="ar-EG" dirty="0"/>
              <a:t>عندما يبيعون ، فإنهم عادة ما يبيعون حوالي 20٪ فقط من ممتلكاتهم.</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u="sng" dirty="0"/>
              <a:t>هناك ثلاثة أسباب للمستثمر ، مثل </a:t>
            </a:r>
            <a:r>
              <a:rPr lang="en-US" b="1" u="sng" dirty="0"/>
              <a:t>VC ، </a:t>
            </a:r>
            <a:r>
              <a:rPr lang="ar-EG" b="1" u="sng" dirty="0"/>
              <a:t>للامتناع عن البيع أثناء الاكتتاب العام لشركة محفظة.</a:t>
            </a:r>
            <a:endParaRPr lang="en-US" b="1" u="sng" dirty="0"/>
          </a:p>
          <a:p>
            <a:pPr marL="171450" indent="-171450" algn="just" rtl="1">
              <a:buFont typeface="Arial" panose="020B0604020202020204" pitchFamily="34" charset="0"/>
              <a:buChar char="•"/>
            </a:pPr>
            <a:r>
              <a:rPr lang="ar-EG" b="1" u="sng" dirty="0"/>
              <a:t> </a:t>
            </a:r>
          </a:p>
          <a:p>
            <a:pPr marL="171450" indent="-171450" algn="just" rtl="1">
              <a:buFont typeface="Arial" panose="020B0604020202020204" pitchFamily="34" charset="0"/>
              <a:buChar char="•"/>
            </a:pPr>
            <a:r>
              <a:rPr lang="ar-EG" b="1" dirty="0"/>
              <a:t>أولا، من المرجح أن ينظر المستثمرون المحتملون في السوق العامة إلى البيع من الداخل على أنه إشارة سلبية </a:t>
            </a:r>
            <a:r>
              <a:rPr lang="ar-EG" dirty="0"/>
              <a:t>(وإن لم يكن عندما يواجه رأس المال المغامر انتهاء صلاحية الصندوق).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السبب الثاني هو أن المستثمر يتوقع الاستمرار في إضافة قيمة كبيرة للمشروع</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قد يرغب المستثمر في الاحتفاظ بالأسهم حتى تنخفض القدرة على إضافة قيمة إلى أقل مما يمكن للمستثمر تحقيقه من خلال التركيز على مشاريع أخرى.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السبب الثالث هو أن الأسهم المباعة في الاكتتاب العام من المرجح أن تكون أقل من سعرها</a:t>
            </a:r>
            <a:r>
              <a:rPr lang="ar-EG" dirty="0"/>
              <a:t>. من خلال الانتظار ، يمكن للمستثمر عادة الحصول على سعر أعلى.</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26966769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الحصاد بعد الاكتتاب العام</a:t>
            </a:r>
          </a:p>
          <a:p>
            <a:pPr marL="171450" indent="-171450" algn="just" rtl="1">
              <a:buFont typeface="Arial" panose="020B0604020202020204" pitchFamily="34" charset="0"/>
              <a:buChar char="•"/>
            </a:pPr>
            <a:r>
              <a:rPr lang="ar-EG" dirty="0"/>
              <a:t>عادة ، حتى إذا لم يبيع المستثمر المبكر في الاكتتاب العام ، تسجيل أسهم المستثمر جنبا إلى جنب مع تلك التي تبيعها الشركة المصدرة. </a:t>
            </a:r>
          </a:p>
          <a:p>
            <a:pPr marL="171450" indent="-171450" algn="just" rtl="1">
              <a:buFont typeface="Arial" panose="020B0604020202020204" pitchFamily="34" charset="0"/>
              <a:buChar char="•"/>
            </a:pPr>
            <a:r>
              <a:rPr lang="ar-EG" dirty="0"/>
              <a:t>الأسهم المسجلة قابلة للتداول بحرية في سوق ما بعد البيع ويمكن بيعها. </a:t>
            </a:r>
          </a:p>
          <a:p>
            <a:pPr marL="171450" indent="-171450" algn="just" rtl="1">
              <a:buFont typeface="Arial" panose="020B0604020202020204" pitchFamily="34" charset="0"/>
              <a:buChar char="•"/>
            </a:pPr>
            <a:r>
              <a:rPr lang="ar-EG" dirty="0"/>
              <a:t>القيد الرئيسي هو أن المساهمين الحاليين اتفقوا عادة مع المكتتب على الامتناع عن التداول ، عادة لمدة 180 يوما بعد الاكتتاب العام.</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i="0" u="sng" dirty="0"/>
              <a:t>تخدم "فترة الإغلاق" هذه وظيفتين على الأقل: </a:t>
            </a:r>
          </a:p>
          <a:p>
            <a:pPr marL="171450" indent="-171450" algn="just" rtl="1">
              <a:buFont typeface="Arial" panose="020B0604020202020204" pitchFamily="34" charset="0"/>
              <a:buChar char="•"/>
            </a:pPr>
            <a:r>
              <a:rPr lang="ar-EG" dirty="0"/>
              <a:t>أولا ، يزيل الحاجة إلى متعهد الاكتتاب ، الذي يدعم السوق عادة أثناء الطرح ، لشراء الأسهم التي يتم بيعها في السوق في نفس الوقت من قبل المساهمين الحاليين. </a:t>
            </a:r>
          </a:p>
          <a:p>
            <a:pPr marL="171450" indent="-171450" algn="just" rtl="1">
              <a:buFont typeface="Arial" panose="020B0604020202020204" pitchFamily="34" charset="0"/>
              <a:buChar char="•"/>
            </a:pPr>
            <a:r>
              <a:rPr lang="ar-EG" dirty="0"/>
              <a:t>ثانيا ، يتيح مرور وقت كاف بحيث لا يمكن بسهولة اتهام البائعين بالتداول على أساس المعلومات التي كان ينبغي الكشف عنها في نشرة الإصدار. </a:t>
            </a:r>
          </a:p>
          <a:p>
            <a:pPr marL="171450" indent="-171450" algn="just" rtl="1">
              <a:buFont typeface="Arial" panose="020B0604020202020204" pitchFamily="34" charset="0"/>
              <a:buChar char="•"/>
            </a:pPr>
            <a:r>
              <a:rPr lang="ar-EG" dirty="0"/>
              <a:t>في الولايات المتحدة ، هناك عدة طرق يمكن للمستثمرين الأوائل من خلالها الحصاد بعد الاكتتاب العام.</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709567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3.2 الاستحواذ</a:t>
            </a:r>
          </a:p>
          <a:p>
            <a:pPr marL="171450" indent="-171450" algn="just" rtl="1">
              <a:buFont typeface="Arial" panose="020B0604020202020204" pitchFamily="34" charset="0"/>
              <a:buChar char="•"/>
            </a:pPr>
            <a:r>
              <a:rPr lang="ar-EG" dirty="0"/>
              <a:t>وفي حين يطمح العديد من منظمي المشاريع إلى طرح أسهمهم للاكتتاب العام، فإن الخروج الناجح الأكثر شيوعا، وخاصة بعد عام 2000، كان </a:t>
            </a:r>
            <a:r>
              <a:rPr lang="ar-EG" b="1" u="sng" dirty="0"/>
              <a:t>الاستحواذ أو الاندماج</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عندما يتم حصاد الاستثمار في مشروع عن طريق الاستحواذ أو الاندماج مع شركة أخرى ، يمكن أن تتخذ المعاملة أيا من عدة أشكال.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يمكن للمستحوذ شراء حقوق ملكية المشروع نقدا أو استبدالها بأسهم الشركة المستحوذة.</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بدلا من ذلك ، </a:t>
            </a:r>
            <a:r>
              <a:rPr lang="ar-EG" b="1" dirty="0"/>
              <a:t>يمكن للمستحوذ شراء كل أو بعض أصول المشروع نقدا أو أسهم.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يتأثر الاختيار بمجموعة متنوعة من الاعتبارات.</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17932101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شراء أسهم المشاريع نقدا</a:t>
            </a:r>
          </a:p>
          <a:p>
            <a:pPr marL="171450" indent="-171450" algn="just" rtl="1">
              <a:buFont typeface="Arial" panose="020B0604020202020204" pitchFamily="34" charset="0"/>
              <a:buChar char="•"/>
            </a:pPr>
            <a:r>
              <a:rPr lang="ar-EG" b="1" dirty="0"/>
              <a:t>من خلال شراء حقوق الملكية ، يكتسب المشتري ملكية أصول المشروع ويتحمل الالتزامات.</a:t>
            </a:r>
          </a:p>
          <a:p>
            <a:pPr marL="171450" indent="-171450" algn="just" rtl="1">
              <a:buFont typeface="Arial" panose="020B0604020202020204" pitchFamily="34" charset="0"/>
              <a:buChar char="•"/>
            </a:pPr>
            <a:r>
              <a:rPr lang="ar-EG" dirty="0"/>
              <a:t>يبرم الطرفان اتفاقية شراء الأسهم التي تحدد الشروط وتصف الأصول والخصوم.</a:t>
            </a:r>
          </a:p>
          <a:p>
            <a:pPr marL="171450" indent="-171450" algn="just" rtl="1">
              <a:buFont typeface="Arial" panose="020B0604020202020204" pitchFamily="34" charset="0"/>
              <a:buChar char="•"/>
            </a:pPr>
            <a:r>
              <a:rPr lang="ar-EG" dirty="0"/>
              <a:t>عادة ما يتعهد المستحوذ بمستوى معين من العناية الواجبة للتحقق من تقييمه للقيمة. </a:t>
            </a:r>
          </a:p>
          <a:p>
            <a:pPr marL="171450" indent="-171450" algn="just" rtl="1">
              <a:buFont typeface="Arial" panose="020B0604020202020204" pitchFamily="34" charset="0"/>
              <a:buChar char="•"/>
            </a:pPr>
            <a:r>
              <a:rPr lang="ar-EG" dirty="0"/>
              <a:t>بالإضافة إلى ذلك ، يتوقع من البائعين عادة تقديم إقرارات وضمانات تتعلق بقضايا القيمة. </a:t>
            </a:r>
          </a:p>
          <a:p>
            <a:pPr marL="171450" indent="-171450" algn="just" rtl="1">
              <a:buFont typeface="Arial" panose="020B0604020202020204" pitchFamily="34" charset="0"/>
              <a:buChar char="•"/>
            </a:pPr>
            <a:r>
              <a:rPr lang="ar-EG" dirty="0"/>
              <a:t>فعلى سبيل المثال، يجوز للبائع أن يضمن أن رصيد حسابات القبض الذي سيحصل عليه المشتري قد أعد بطريقة تتسق مع مبادئ المحاسبة المقبولة عموما؛ أن المشروع هو المالك القانوني لأي ملكية فكرية يتم نقلها ؛ وأن البائعين ليسوا على علم بأي دعوى قضائية قائمة أو محتملة.</a:t>
            </a:r>
          </a:p>
          <a:p>
            <a:pPr marL="171450" indent="-171450" algn="just" rtl="1">
              <a:buFont typeface="Arial" panose="020B0604020202020204" pitchFamily="34" charset="0"/>
              <a:buChar char="•"/>
            </a:pPr>
            <a:r>
              <a:rPr lang="ar-EG" dirty="0"/>
              <a:t>إلى حد ما ، تعتبر جهود العناية الواجبة والإقرارات والضمانات بدائل. </a:t>
            </a:r>
          </a:p>
          <a:p>
            <a:pPr marL="171450" indent="-171450" algn="just" rtl="1">
              <a:buFont typeface="Arial" panose="020B0604020202020204" pitchFamily="34" charset="0"/>
              <a:buChar char="•"/>
            </a:pPr>
            <a:r>
              <a:rPr lang="ar-EG" b="1" dirty="0"/>
              <a:t>قد يتردد البائع في فتح سجلاته لمراجعة المشتري المحتمل. </a:t>
            </a:r>
          </a:p>
          <a:p>
            <a:pPr marL="171450" indent="-171450" algn="just" rtl="1">
              <a:buFont typeface="Arial" panose="020B0604020202020204" pitchFamily="34" charset="0"/>
              <a:buChar char="•"/>
            </a:pPr>
            <a:r>
              <a:rPr lang="ar-EG" dirty="0"/>
              <a:t>هذا أمر مفهوم لأنه إذا لم تتم المعاملة ، يمكن للمشتري الوصول إلى معلومات سرية عن البائع. </a:t>
            </a:r>
          </a:p>
          <a:p>
            <a:pPr marL="171450" indent="-171450" algn="just" rtl="1">
              <a:buFont typeface="Arial" panose="020B0604020202020204" pitchFamily="34" charset="0"/>
              <a:buChar char="•"/>
            </a:pPr>
            <a:r>
              <a:rPr lang="ar-EG" b="1" dirty="0"/>
              <a:t>بالإضافة إلى ذلك ، إذا كان المشروع صغيرا ، يمكن أن تتجاوز تكلفة العناية الواجبة المكثفة الفائدة المتوقعة.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5252520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من وجهة نظر المستثمر ، مثل شركة </a:t>
            </a:r>
            <a:r>
              <a:rPr lang="en-US" b="1" dirty="0"/>
              <a:t>VC ، </a:t>
            </a:r>
            <a:r>
              <a:rPr lang="ar-EG" b="1" dirty="0"/>
              <a:t>من المرجح أن يكون بيع الأسهم نقدا هو الشكل المفضل للمعاملة. </a:t>
            </a:r>
          </a:p>
          <a:p>
            <a:pPr marL="171450" indent="-171450" algn="r" rtl="1">
              <a:buFont typeface="Arial" panose="020B0604020202020204" pitchFamily="34" charset="0"/>
              <a:buChar char="•"/>
            </a:pPr>
            <a:r>
              <a:rPr lang="ar-EG" b="1" dirty="0"/>
              <a:t>ومع ذلك ، قد يكون أصعب شكل يمكن الاتفاق عليه. </a:t>
            </a:r>
          </a:p>
          <a:p>
            <a:pPr marL="171450" indent="-171450" algn="r" rtl="1">
              <a:buFont typeface="Arial" panose="020B0604020202020204" pitchFamily="34" charset="0"/>
              <a:buChar char="•"/>
            </a:pPr>
            <a:r>
              <a:rPr lang="ar-EG" b="1" dirty="0"/>
              <a:t>قد يكون أيضا غير جذاب لرجل الأعمال. </a:t>
            </a:r>
          </a:p>
          <a:p>
            <a:pPr marL="171450" indent="-171450" algn="r" rtl="1">
              <a:buFont typeface="Arial" panose="020B0604020202020204" pitchFamily="34" charset="0"/>
              <a:buChar char="•"/>
            </a:pPr>
            <a:r>
              <a:rPr lang="ar-EG" dirty="0"/>
              <a:t>بالنسبة للمستثمر ، يسهل البيع نقدا الحصاد لأنه يتم توزيع النقد بسهولة على شركاء محدودين. </a:t>
            </a:r>
          </a:p>
          <a:p>
            <a:pPr marL="171450" indent="-171450" algn="r" rtl="1">
              <a:buFont typeface="Arial" panose="020B0604020202020204" pitchFamily="34" charset="0"/>
              <a:buChar char="•"/>
            </a:pPr>
            <a:r>
              <a:rPr lang="ar-EG" dirty="0"/>
              <a:t>بالإضافة إلى ذلك ، نظرا لأن العديد من الشركاء المؤسسيين المحدودين لا يخضعون للضريبة على أرباحهم ، فإن تلقي النقد لا يؤدي إلى عواقب ضريبية سلبية. </a:t>
            </a:r>
          </a:p>
          <a:p>
            <a:pPr marL="171450" indent="-171450" algn="r" rtl="1">
              <a:buFont typeface="Arial" panose="020B0604020202020204" pitchFamily="34" charset="0"/>
              <a:buChar char="•"/>
            </a:pPr>
            <a:r>
              <a:rPr lang="ar-EG" dirty="0"/>
              <a:t>قد يكون لرائد الأعمال الذي يبيع الأسهم في مشروع منظور مختلف. إذا كان البيع ينطوي على مكسب ، فقد يتعرض صاحب المشروع وأعضاء فريق الإدارة لالتزام ضريبي فوري كبير.</a:t>
            </a:r>
          </a:p>
          <a:p>
            <a:pPr marL="171450" indent="-171450" algn="r" rtl="1">
              <a:buFont typeface="Arial" panose="020B0604020202020204" pitchFamily="34" charset="0"/>
              <a:buChar char="•"/>
            </a:pPr>
            <a:r>
              <a:rPr lang="ar-EG" dirty="0"/>
              <a:t> </a:t>
            </a:r>
          </a:p>
          <a:p>
            <a:pPr marL="171450" indent="-171450" algn="r" rtl="1">
              <a:buFont typeface="Arial" panose="020B0604020202020204" pitchFamily="34" charset="0"/>
              <a:buChar char="•"/>
            </a:pPr>
            <a:r>
              <a:rPr lang="ar-EG" dirty="0"/>
              <a:t>على مستوى أكثر نوعية ، فإن البيع مقابل النقد له جانب نهائي قد لا يرضي رائد الأعمال.</a:t>
            </a:r>
          </a:p>
          <a:p>
            <a:pPr marL="171450" indent="-171450" algn="r" rtl="1">
              <a:buFont typeface="Arial" panose="020B0604020202020204" pitchFamily="34" charset="0"/>
              <a:buChar char="•"/>
            </a:pPr>
            <a:r>
              <a:rPr lang="ar-EG" b="1" dirty="0"/>
              <a:t>بالنسبة للمشتري ، فإن الحصول على حقوق الملكية نقدا ينطوي على أكبر قدر من المخاطر. </a:t>
            </a:r>
          </a:p>
          <a:p>
            <a:pPr marL="171450" indent="-171450" algn="r" rtl="1">
              <a:buFont typeface="Arial" panose="020B0604020202020204" pitchFamily="34" charset="0"/>
              <a:buChar char="•"/>
            </a:pPr>
            <a:r>
              <a:rPr lang="ar-EG" b="1" dirty="0"/>
              <a:t>من خلال الحصول على الأسهم والدفع نقدا ، يتخلى المستحوذ عن أصل آمن ويكتسب أصلا محفوفا بالمخاطر.</a:t>
            </a:r>
          </a:p>
          <a:p>
            <a:pPr marL="171450" indent="-171450" algn="r" rtl="1">
              <a:buFont typeface="Arial" panose="020B0604020202020204" pitchFamily="34" charset="0"/>
              <a:buChar char="•"/>
            </a:pPr>
            <a:r>
              <a:rPr lang="ar-EG" dirty="0"/>
              <a:t>علاوة على ذلك ، إذا كان على المستحوذ اقتراض النقود ، فإن الرافعة المالية تزداد. </a:t>
            </a:r>
          </a:p>
          <a:p>
            <a:pPr marL="171450" indent="-171450" algn="r" rtl="1">
              <a:buFont typeface="Arial" panose="020B0604020202020204" pitchFamily="34" charset="0"/>
              <a:buChar char="•"/>
            </a:pPr>
            <a:r>
              <a:rPr lang="ar-EG" dirty="0"/>
              <a:t>الزيادة في المخاطر ليست مهمة بشكل خاص في حد ذاتها ، ولكن إضافة الرافعة المالية يمكن أن تحرم المستحوذ من الركود المالي الذي يمكن استخدامه لفرص أخرى.</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491921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تبادل حقوق الملكية أو الأصول مقابل حقوق ملكية المستحوذ</a:t>
            </a:r>
          </a:p>
          <a:p>
            <a:pPr marL="171450" indent="-171450" algn="just" rtl="1">
              <a:buFont typeface="Arial" panose="020B0604020202020204" pitchFamily="34" charset="0"/>
              <a:buChar char="•"/>
            </a:pPr>
            <a:r>
              <a:rPr lang="ar-EG" dirty="0"/>
              <a:t>يتم تنظيم بعض المعاملات كتبادلات لأسهم المستحوذ إما لأسهم أو أصول المشروع.</a:t>
            </a:r>
          </a:p>
          <a:p>
            <a:pPr marL="171450" indent="-171450" algn="just" rtl="1">
              <a:buFont typeface="Arial" panose="020B0604020202020204" pitchFamily="34" charset="0"/>
              <a:buChar char="•"/>
            </a:pPr>
            <a:r>
              <a:rPr lang="ar-EG" dirty="0"/>
              <a:t>من الصعب تبادل الأسهم بالأصول لأن البائع يترك مع الالتزامات وقد لا يكون لديه السيولة لخدمة الدين. </a:t>
            </a:r>
          </a:p>
          <a:p>
            <a:pPr marL="171450" indent="-171450" algn="just" rtl="1">
              <a:buFont typeface="Arial" panose="020B0604020202020204" pitchFamily="34" charset="0"/>
              <a:buChar char="•"/>
            </a:pPr>
            <a:r>
              <a:rPr lang="ar-EG" dirty="0"/>
              <a:t>وفقا لذلك ، نحن نركز على</a:t>
            </a:r>
            <a:r>
              <a:rPr lang="ar-EG" b="1" dirty="0"/>
              <a:t> تبادل الأسهم للأسهم. </a:t>
            </a:r>
          </a:p>
          <a:p>
            <a:pPr marL="171450" indent="-171450" algn="just" rtl="1">
              <a:buFont typeface="Arial" panose="020B0604020202020204" pitchFamily="34" charset="0"/>
              <a:buChar char="•"/>
            </a:pPr>
            <a:r>
              <a:rPr lang="ar-EG" dirty="0"/>
              <a:t>في مثل هذه التبادلات ، يوجد عدم يقين بشأن القيمة على كلا الجانبين. </a:t>
            </a:r>
          </a:p>
          <a:p>
            <a:pPr marL="171450" indent="-171450" algn="just" rtl="1">
              <a:buFont typeface="Arial" panose="020B0604020202020204" pitchFamily="34" charset="0"/>
              <a:buChar char="•"/>
            </a:pPr>
            <a:r>
              <a:rPr lang="ar-EG" b="1" dirty="0"/>
              <a:t>لا يجب على المشتري إجراء العناية الواجبة فحسب ، بل يجب على البائعين أيضا تقييم الأسهم التي سيحصلون عليها. </a:t>
            </a:r>
          </a:p>
          <a:p>
            <a:pPr marL="171450" indent="-171450" algn="just" rtl="1">
              <a:buFont typeface="Arial" panose="020B0604020202020204" pitchFamily="34" charset="0"/>
              <a:buChar char="•"/>
            </a:pPr>
            <a:r>
              <a:rPr lang="ar-EG" b="1" dirty="0"/>
              <a:t>المشكلة صعبة بشكل خاص إذا لم يكن المستحوذ شركة عامة. </a:t>
            </a:r>
          </a:p>
          <a:p>
            <a:pPr marL="171450" indent="-171450" algn="just" rtl="1">
              <a:buFont typeface="Arial" panose="020B0604020202020204" pitchFamily="34" charset="0"/>
              <a:buChar char="•"/>
            </a:pPr>
            <a:r>
              <a:rPr lang="ar-EG" dirty="0"/>
              <a:t>في مثل هذه الحالات ، لا توجد أسعار أسهم عامة ولا توجد متطلبات إبلاغ </a:t>
            </a:r>
            <a:r>
              <a:rPr lang="en-US" dirty="0"/>
              <a:t>SEC </a:t>
            </a:r>
            <a:r>
              <a:rPr lang="ar-EG" dirty="0"/>
              <a:t>أو تقارير المحللين لتسهيل الاتفاق. </a:t>
            </a:r>
          </a:p>
          <a:p>
            <a:pPr marL="171450" indent="-171450" algn="just" rtl="1">
              <a:buFont typeface="Arial" panose="020B0604020202020204" pitchFamily="34" charset="0"/>
              <a:buChar char="•"/>
            </a:pPr>
            <a:r>
              <a:rPr lang="ar-EG" dirty="0"/>
              <a:t>بدلا من ذلك ، يجب على كلا الطرفين الاعتماد على العناية الواجبة وإقرارات وضمانات الطرف الآخر.</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50586793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بعد الاستحواذ</a:t>
            </a:r>
          </a:p>
          <a:p>
            <a:pPr marL="171450" indent="-171450" algn="just" rtl="1">
              <a:buFont typeface="Arial" panose="020B0604020202020204" pitchFamily="34" charset="0"/>
              <a:buChar char="•"/>
            </a:pPr>
            <a:r>
              <a:rPr lang="ar-EG" dirty="0"/>
              <a:t>في بعض المعاملات ،</a:t>
            </a:r>
            <a:r>
              <a:rPr lang="ar-EG" b="1" dirty="0"/>
              <a:t> يرغب المستحوذ في الاحتفاظ بأعضاء فريق إدارة المشروع.</a:t>
            </a:r>
            <a:endParaRPr lang="en-US" b="1"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dirty="0"/>
              <a:t>تحمي اتفاقيات التوظيف المستحوذ من فقدان القيمة الناتج عن استقالات أعضاء الفريق.</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قد يسعى المستحوذ أيضا إلى مواءمة حوافز أعضاء الفريق مع مصالح المستحوذ.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تشمل الأساليب مطالبة أعضاء الفريق بقبول الأسهم المقيدة للمستحوذ (بحيث تكون قدرتهم على التداول وهزيمة محاذاة الحوافز محدودة) ، أو تعويض أعضاء الفريق بمطالبات أو خيارات الأسهم على الشركة المستحوذة ، أو تقديم مدفوعات تحفيزية.</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قد يشعر المستحوذ بالقلق أيضا من أنه بمجرد بيع المشروع ، سيقرر أعضاء الفريق العودة إلى السوق كمنافسين.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وبناء على ذلك ، يطلب من البائعين أحيانا قبول اتفاقيات غير تنافسية وتعويضات تحفيزية تزيد من عائد المؤسسين البائعين لنجاح المشروع الناتج عن مشاركتهم المستمرة.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0524374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الموافقة على عدم الموافقة</a:t>
            </a:r>
          </a:p>
          <a:p>
            <a:pPr marL="171450" indent="-171450" algn="r" rtl="1">
              <a:buFont typeface="Arial" panose="020B0604020202020204" pitchFamily="34" charset="0"/>
              <a:buChar char="•"/>
            </a:pPr>
            <a:r>
              <a:rPr lang="ar-EG" dirty="0"/>
              <a:t>عندما يكون البائعون أكثر تفاؤلا بشأن المشروع من المستحوذ ، يكون التوصل إلى اتفاق بشأن شروط التبادل الثابتة أمرا صعبا.</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يمكن للأطراف محاولة معالجة الاختلاف من خلال تكريس الموارد للعناية الواجبة أو عن طريق تعزيز التمثيلات والضمانات.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إذا لم يعد البائع مع المشروع ، فيمكن تعديل التعويض التعاقدي بناء على الأداء.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dirty="0"/>
              <a:t>إذا بقي البائع كموظف ، فيمكن ربط مكافآت الموظف بأداء الشركة.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202230851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13.4 شراء الإدارة</a:t>
            </a:r>
          </a:p>
          <a:p>
            <a:pPr marL="171450" indent="-171450" algn="just" rtl="1">
              <a:buFont typeface="Arial" panose="020B0604020202020204" pitchFamily="34" charset="0"/>
              <a:buChar char="•"/>
            </a:pPr>
            <a:r>
              <a:rPr lang="ar-EG" dirty="0"/>
              <a:t>تعتبر فرص الحصاد أمرا بالغ الأهمية لرأس المال المغامر والمستثمرين الخارجيين الآخرين. </a:t>
            </a:r>
          </a:p>
          <a:p>
            <a:pPr marL="171450" indent="-171450" algn="just" rtl="1">
              <a:buFont typeface="Arial" panose="020B0604020202020204" pitchFamily="34" charset="0"/>
              <a:buChar char="•"/>
            </a:pPr>
            <a:r>
              <a:rPr lang="ar-EG" dirty="0"/>
              <a:t>قد تكون أقل أهمية لرائد الأعمال والأعضاء الرئيسيين في فريق الإدارة. </a:t>
            </a:r>
          </a:p>
          <a:p>
            <a:pPr marL="171450" indent="-171450" algn="just" rtl="1">
              <a:buFont typeface="Arial" panose="020B0604020202020204" pitchFamily="34" charset="0"/>
              <a:buChar char="•"/>
            </a:pPr>
            <a:r>
              <a:rPr lang="ar-EG" b="1" dirty="0"/>
              <a:t>وإدراكا منها بأن الحصاد هو مصدر نزاع محتمل، تتفاوض الأطراف عادة على خيارات الحصاد في وقت الاستثمار الأولي. </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b="1" dirty="0"/>
              <a:t>الاستحواذ على الإدارة هو شكل من أشكال الاستحواذ يستحوذ فيه المديرون الحاليون للشركة على جزء كبير أو كل الشركة ، سواء من الشركة الأم أو الفرد.</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يمكن أن يكون اقتراح الاستحواذ الإداري (</a:t>
            </a:r>
            <a:r>
              <a:rPr lang="en-US" b="1" dirty="0"/>
              <a:t>MBO) </a:t>
            </a:r>
            <a:r>
              <a:rPr lang="ar-EG" b="1" dirty="0"/>
              <a:t>استجابة لإصرار المستثمر على ممارسة حقوق تسجيل الطلب أو الحقوق التي يمكن أن تؤدي إلى عملية استحواذ.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لنفترض أن المستثمرين قد حددوا مشترا محتملا. </a:t>
            </a:r>
          </a:p>
          <a:p>
            <a:pPr marL="171450" indent="-171450" algn="just" rtl="1">
              <a:buFont typeface="Arial" panose="020B0604020202020204" pitchFamily="34" charset="0"/>
              <a:buChar char="•"/>
            </a:pPr>
            <a:r>
              <a:rPr lang="ar-EG" dirty="0"/>
              <a:t>ومع ذلك ، يرغب أعضاء فريق الإدارة في مواصلة المشاركة في المشروع وتقييم وضعهم كأصحاب أسهم.</a:t>
            </a:r>
            <a:endParaRPr lang="en-US" dirty="0"/>
          </a:p>
          <a:p>
            <a:pPr marL="171450" indent="-171450" algn="just" rtl="1">
              <a:buFont typeface="Arial" panose="020B0604020202020204" pitchFamily="34" charset="0"/>
              <a:buChar char="•"/>
            </a:pPr>
            <a:r>
              <a:rPr lang="ar-EG" dirty="0"/>
              <a:t> ربما يعتقدون أن المشروع لديه إمكانات أكثر مما ينعكس في شروط الصفقة قيد الدراسة. أحد الردود هو الرد باقتراح الاستحواذ.</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27427702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r" rtl="1">
              <a:buFont typeface="Arial" panose="020B0604020202020204" pitchFamily="34" charset="0"/>
              <a:buChar char="•"/>
            </a:pPr>
            <a:r>
              <a:rPr lang="ar-EG" b="1" dirty="0"/>
              <a:t>عادة ما يتم تمويل </a:t>
            </a:r>
            <a:r>
              <a:rPr lang="en-US" b="1" dirty="0"/>
              <a:t>MBOs </a:t>
            </a:r>
            <a:r>
              <a:rPr lang="ar-EG" b="1" dirty="0"/>
              <a:t>بالديون. </a:t>
            </a:r>
          </a:p>
          <a:p>
            <a:pPr marL="171450" indent="-171450" algn="r" rtl="1">
              <a:buFont typeface="Arial" panose="020B0604020202020204" pitchFamily="34" charset="0"/>
              <a:buChar char="•"/>
            </a:pPr>
            <a:r>
              <a:rPr lang="ar-EG" dirty="0"/>
              <a:t>يتم تقييم أسهم المستثمرين ويتم ترتيب الاقتراض بحيث يمكن للمشروع أو رائد الأعمال أو الأعضاء الآخرين في فريق الإدارة إعادة شراء أسهم المستثمرين.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بغض النظر عن كيفية تنفيذ المعاملة ، ينتهي المشروع عادة بهيكل رأسمالي أكثر استدانة مما كان عليه قبل </a:t>
            </a:r>
            <a:r>
              <a:rPr lang="en-US" dirty="0"/>
              <a:t>MBO. </a:t>
            </a:r>
          </a:p>
          <a:p>
            <a:pPr marL="171450" indent="-171450" algn="r" rtl="1">
              <a:buFont typeface="Arial" panose="020B0604020202020204" pitchFamily="34" charset="0"/>
              <a:buChar char="•"/>
            </a:pPr>
            <a:r>
              <a:rPr lang="ar-EG" b="1" dirty="0"/>
              <a:t>لا يمكن تحقيق </a:t>
            </a:r>
            <a:r>
              <a:rPr lang="en-US" b="1" dirty="0"/>
              <a:t>MBO </a:t>
            </a:r>
            <a:r>
              <a:rPr lang="ar-EG" b="1" dirty="0"/>
              <a:t>إلا إذا كان المشروع ناجحا بشكل معقول. </a:t>
            </a:r>
            <a:endParaRPr lang="en-US" b="1" dirty="0"/>
          </a:p>
          <a:p>
            <a:pPr marL="171450" indent="-171450" algn="r" rtl="1">
              <a:buFont typeface="Arial" panose="020B0604020202020204" pitchFamily="34" charset="0"/>
              <a:buChar char="•"/>
            </a:pPr>
            <a:r>
              <a:rPr lang="ar-EG" dirty="0"/>
              <a:t>يجب أن تكون القيمة عالية بما يكفي لتبرير السعر الذي يتلقاه المستثمرون. </a:t>
            </a:r>
          </a:p>
          <a:p>
            <a:pPr marL="171450" indent="-171450" algn="r" rtl="1">
              <a:buFont typeface="Arial" panose="020B0604020202020204" pitchFamily="34" charset="0"/>
              <a:buChar char="•"/>
            </a:pPr>
            <a:r>
              <a:rPr lang="ar-EG" dirty="0"/>
              <a:t>في حالة المعاملة ذات الرافعة المالية ، يجب أن يكون المشروع قادرا على توليد تدفق نقدي كاف لخدمة الدين.</a:t>
            </a:r>
          </a:p>
          <a:p>
            <a:pPr marL="171450" indent="-171450" algn="r"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02554912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تقييم معاملات </a:t>
            </a:r>
            <a:r>
              <a:rPr lang="en-US" b="1" dirty="0"/>
              <a:t>MBO</a:t>
            </a:r>
          </a:p>
          <a:p>
            <a:pPr marL="171450" indent="-171450" algn="just" rtl="1">
              <a:buFont typeface="Arial" panose="020B0604020202020204" pitchFamily="34" charset="0"/>
              <a:buChar char="•"/>
            </a:pPr>
            <a:r>
              <a:rPr lang="ar-EG" b="1" dirty="0"/>
              <a:t>ميزة </a:t>
            </a:r>
            <a:r>
              <a:rPr lang="en-US" b="1" dirty="0"/>
              <a:t>MBO </a:t>
            </a:r>
            <a:r>
              <a:rPr lang="ar-EG" b="1" dirty="0"/>
              <a:t>هي أن المشتري (فريق الإدارة) يعرف بالفعل كل شيء تقريبا يمكن معرفته عن المشروع. نظرا لأن العناية الواجبة ليست ضرورية ، يمكن أن تكون تكلفة المعاملات منخفضة.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 </a:t>
            </a:r>
          </a:p>
          <a:p>
            <a:pPr marL="171450" indent="-171450" algn="just" rtl="1">
              <a:buFont typeface="Arial" panose="020B0604020202020204" pitchFamily="34" charset="0"/>
              <a:buChar char="•"/>
            </a:pPr>
            <a:r>
              <a:rPr lang="ar-EG" b="1" dirty="0"/>
              <a:t>بشكل عام ، يكون الأساس المنطقي ل </a:t>
            </a:r>
            <a:r>
              <a:rPr lang="en-US" b="1" dirty="0"/>
              <a:t>MBO </a:t>
            </a:r>
            <a:r>
              <a:rPr lang="ar-EG" b="1" dirty="0"/>
              <a:t>أقوى إذا توقعت الإدارة أن يدرك مستثمرو سوق رأس المال ويقبلون تقييمه للقيمة في غضون فترة قصيرة ، مما يتيح طرحا عاما لاحقا أو بيعا خاصا جزئيا.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5334638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b="1" dirty="0"/>
              <a:t>تستخدم خطط ملكية أسهم الموظفين (</a:t>
            </a:r>
            <a:r>
              <a:rPr lang="en-US" b="1" dirty="0"/>
              <a:t>ESOPs) </a:t>
            </a:r>
            <a:r>
              <a:rPr lang="ar-EG" b="1" dirty="0"/>
              <a:t>على نطاق واسع في الشركات العامة لتخصيص الملكية للموظفين لمجموعة متنوعة من الأغراض.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تم تصميم </a:t>
            </a:r>
            <a:r>
              <a:rPr lang="en-US" dirty="0"/>
              <a:t>ESOP </a:t>
            </a:r>
            <a:r>
              <a:rPr lang="ar-EG" dirty="0"/>
              <a:t>في الأصل </a:t>
            </a:r>
            <a:r>
              <a:rPr lang="ar-EG" b="1" dirty="0"/>
              <a:t>كوسيلة لتوفير السيولة لأصحاب الشركات الخاصة ، بدلا من البدائل مثل الاكتتاب العام أو الاستحواذ.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أيضا استخدام </a:t>
            </a:r>
            <a:r>
              <a:rPr lang="en-US" dirty="0"/>
              <a:t>ESOPs </a:t>
            </a:r>
            <a:r>
              <a:rPr lang="ar-EG" b="1" dirty="0"/>
              <a:t>في الشركات الخاصة للمساعدة في مواءمة الحوافز أو لتمكين الموظفين من تأجيل بعض تعويضاتهم</a:t>
            </a:r>
            <a:r>
              <a:rPr lang="ar-EG" dirty="0"/>
              <a:t>.</a:t>
            </a:r>
          </a:p>
          <a:p>
            <a:pPr marL="171450" indent="-171450" algn="just" rtl="1">
              <a:buFont typeface="Arial" panose="020B0604020202020204" pitchFamily="34" charset="0"/>
              <a:buChar char="•"/>
            </a:pPr>
            <a:endParaRPr lang="ar-EG" dirty="0"/>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56948077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اعتبارات التقييم</a:t>
            </a:r>
          </a:p>
          <a:p>
            <a:pPr marL="171450" indent="-171450" algn="just" rtl="1">
              <a:buFont typeface="Arial" panose="020B0604020202020204" pitchFamily="34" charset="0"/>
              <a:buChar char="•"/>
            </a:pPr>
            <a:r>
              <a:rPr lang="ar-EG" b="1" dirty="0"/>
              <a:t>على الرغم من أن </a:t>
            </a:r>
            <a:r>
              <a:rPr lang="en-US" b="1" dirty="0"/>
              <a:t>ESOP </a:t>
            </a:r>
            <a:r>
              <a:rPr lang="ar-EG" b="1" dirty="0"/>
              <a:t>يوفر السيولة اللازمة لبعض المعاملات الهامة ، إلا أن الشركة تظل خاصة.</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تحسين وضع رائد الأعمال المتنوع </a:t>
            </a:r>
            <a:r>
              <a:rPr lang="ar-EG" u="sng" dirty="0"/>
              <a:t>عن طريق تصفية بعض المقتنيات وإعادة استثمار العائدات</a:t>
            </a:r>
            <a:r>
              <a:rPr lang="ar-EG" dirty="0"/>
              <a:t>.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عادة ما تعكس القيم التي يتم بها شراء الأسهم ونقلها إلى </a:t>
            </a:r>
            <a:r>
              <a:rPr lang="en-US" dirty="0"/>
              <a:t>ESOP </a:t>
            </a:r>
            <a:r>
              <a:rPr lang="ar-EG" dirty="0"/>
              <a:t>وإلى الموظفين خصومات من القيمة السوقية العامة.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الخصومات مناسبة لأن الموظفين يعتمدون على تقدير التقييم بدلا من معاملة السوق التي يمكن التحقق منها ولأن محفظة تقاعد الموظف غير متنوعة.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solidFill>
                  <a:srgbClr val="FF0000"/>
                </a:solidFill>
              </a:rPr>
              <a:t>حتى لو كانت الشركة عامة ، فإن استثمارات الموظفين في صناديق التقاعد في أسهم الشركة تتم عادة بخصومات لتنعكس تحت التنويع.</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426353340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13.6 الاكتتاب العام المتداول</a:t>
            </a:r>
            <a:endParaRPr lang="en-US" b="1" dirty="0"/>
          </a:p>
          <a:p>
            <a:pPr marL="171450" indent="-171450" algn="just" rtl="1">
              <a:buFont typeface="Arial" panose="020B0604020202020204" pitchFamily="34" charset="0"/>
              <a:buChar char="•"/>
            </a:pPr>
            <a:r>
              <a:rPr lang="ar-EG" b="1" dirty="0"/>
              <a:t>هو صورة من الاكتتاب العام التي يتم فيها طرح شركة وهمية للاكتتاب العام بينما تندمج في نفس الوقت مع عدد من الشركات الأخرى التي تعمل في نفس الصناعة.</a:t>
            </a:r>
          </a:p>
          <a:p>
            <a:pPr marL="171450" indent="-171450" algn="just" rtl="1">
              <a:buFont typeface="Arial" panose="020B0604020202020204" pitchFamily="34" charset="0"/>
              <a:buChar char="•"/>
            </a:pPr>
            <a:r>
              <a:rPr lang="ar-EG" dirty="0"/>
              <a:t>قد تكون الشركة الصغيرة جدا بحيث لا يمكن طرحها للاكتتاب العام بمفردها قادرة على القيام بذلك من خلال الاندماج مع الآخرين لإنشاء منظمة كبيرة بما يكفي للاستفادة بكفاءة من عملية الاكتتاب العام. الاكتتاب العام المتداول هو جهاز يتيح حدوث ذلك.</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يوضح الشكل 13.5 العملية. عادة ، يجمع التجميع بين العديد من الشركات الأصغر المتشابهة في الاتجاه. </a:t>
            </a:r>
          </a:p>
          <a:p>
            <a:pPr marL="171450" indent="-171450" algn="just" rtl="1">
              <a:buFont typeface="Arial" panose="020B0604020202020204" pitchFamily="34" charset="0"/>
              <a:buChar char="•"/>
            </a:pPr>
            <a:r>
              <a:rPr lang="ar-EG" dirty="0"/>
              <a:t>يقوم مالك كل شركة بتبادل الأسهم الحالية مقابل أسهم الشركة الجديدة. </a:t>
            </a:r>
          </a:p>
          <a:p>
            <a:pPr marL="171450" indent="-171450" algn="just" rtl="1">
              <a:buFont typeface="Arial" panose="020B0604020202020204" pitchFamily="34" charset="0"/>
              <a:buChar char="•"/>
            </a:pPr>
            <a:r>
              <a:rPr lang="ar-EG" dirty="0"/>
              <a:t>قد يتلقى كل بائع أيضا نقودا وكثيرا ما يدخل في عقد عمل يربطه بالشركة الجديدة لعدة سنوات.</a:t>
            </a:r>
          </a:p>
          <a:p>
            <a:pPr marL="171450" indent="-171450" algn="just" rtl="1">
              <a:buFont typeface="Arial" panose="020B0604020202020204" pitchFamily="34" charset="0"/>
              <a:buChar char="•"/>
            </a:pPr>
            <a:r>
              <a:rPr lang="ar-EG" dirty="0"/>
              <a:t>تذهب الشركة الجديدة إلى سوق رأس المال مع الاكتتاب العام على أساس البيانات المالية الموحدة للشركات المدرجة. </a:t>
            </a:r>
          </a:p>
          <a:p>
            <a:pPr marL="171450" indent="-171450" algn="just" rtl="1">
              <a:buFont typeface="Arial" panose="020B0604020202020204" pitchFamily="34" charset="0"/>
              <a:buChar char="•"/>
            </a:pPr>
            <a:r>
              <a:rPr lang="ar-EG" dirty="0"/>
              <a:t>قد تعمل الشركة الجديدة بشكل أساسي كمحفظة للشركات الأصغر ، أو قد يتم البحث عن بعض المركزية. </a:t>
            </a:r>
          </a:p>
          <a:p>
            <a:pPr marL="171450" indent="-171450" algn="just" rtl="1">
              <a:buFont typeface="Arial" panose="020B0604020202020204" pitchFamily="34" charset="0"/>
              <a:buChar char="•"/>
            </a:pPr>
            <a:r>
              <a:rPr lang="ar-EG" dirty="0"/>
              <a:t>توفر الأموال من الاكتتاب العام أي أموال يتم توزيعها على مالكي الشركات المدرجة ، ويؤدي الاكتتاب العام إلى سوق عام. </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426417832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اعتبارات التقييم</a:t>
            </a:r>
          </a:p>
          <a:p>
            <a:pPr marL="171450" indent="-171450" algn="just" rtl="1">
              <a:buFont typeface="Arial" panose="020B0604020202020204" pitchFamily="34" charset="0"/>
              <a:buChar char="•"/>
            </a:pPr>
            <a:r>
              <a:rPr lang="ar-EG" dirty="0"/>
              <a:t>على الرغم من أن معظم الاكتتابات العامة الأولية تعلن عن الفوائد والتآزر الذي تأمل الشركة الجديدة في تحقيقه ، إلا أن العديد من هذه الفوائد كان من الممكن تحقيقها من خلال آليات أقل من الدمج. </a:t>
            </a:r>
          </a:p>
          <a:p>
            <a:pPr marL="171450" indent="-171450" algn="just" rtl="1">
              <a:buFont typeface="Arial" panose="020B0604020202020204" pitchFamily="34" charset="0"/>
              <a:buChar char="•"/>
            </a:pPr>
            <a:r>
              <a:rPr lang="ar-EG" dirty="0"/>
              <a:t>فعلى سبيل المثال، كان بإمكان فرادى الشركات أن تدخل في ترتيبات إحالة متبادلة أو أن توحد عملياتها المحاسبية دون اندماج رسمي. </a:t>
            </a:r>
          </a:p>
          <a:p>
            <a:pPr marL="171450" indent="-171450" algn="just" rtl="1">
              <a:buFont typeface="Arial" panose="020B0604020202020204" pitchFamily="34" charset="0"/>
              <a:buChar char="•"/>
            </a:pPr>
            <a:r>
              <a:rPr lang="ar-EG" dirty="0"/>
              <a:t>وهكذا، فإن القوة الدافعة في عملية التجميع ليست أوجه التآزر بل القيمة التي يمكن أن تنشأ عن طريق الانتقال من الملكية الخاصة والصغيرة، غير المتنوعة إلى الملكية العامة. </a:t>
            </a:r>
          </a:p>
          <a:p>
            <a:pPr marL="171450" indent="-171450" algn="just" rtl="1">
              <a:buFont typeface="Arial" panose="020B0604020202020204" pitchFamily="34" charset="0"/>
              <a:buChar char="•"/>
            </a:pPr>
            <a:r>
              <a:rPr lang="ar-EG" dirty="0"/>
              <a:t>ينتقص من هذا أي خسارة في الكفاءة التشغيلية قد تنجم عن تحويل رواد الأعمال إلى موظفين في شركة أكبر.</a:t>
            </a:r>
          </a:p>
          <a:p>
            <a:pPr marL="171450" indent="-171450" algn="just" rtl="1">
              <a:buFont typeface="Arial" panose="020B0604020202020204" pitchFamily="34" charset="0"/>
              <a:buChar char="•"/>
            </a:pPr>
            <a:r>
              <a:rPr lang="ar-EG" dirty="0"/>
              <a:t>مفهوم اللف ليس جديدا. يتم انتقاد الشركات في ستينيات القرن العشرين وأوائل سبعينيات القرن العشرين في بعض الأحيان في الكتب المدرسية المالية لأنها لعبت "لعبة متعددة السعر / الأرباح". </a:t>
            </a:r>
          </a:p>
          <a:p>
            <a:pPr marL="171450" indent="-171450" algn="just" rtl="1">
              <a:buFont typeface="Arial" panose="020B0604020202020204" pitchFamily="34" charset="0"/>
              <a:buChar char="•"/>
            </a:pPr>
            <a:r>
              <a:rPr lang="ar-EG" dirty="0"/>
              <a:t>فالشركة العامة ذات نسبة السعر إلى العائد المرتفعة ستستحوذ على شركات خاصة أصغر، وتدفع سعرا أقل بكثير نسبة إلى الأرباح. </a:t>
            </a:r>
          </a:p>
          <a:p>
            <a:pPr marL="171450" indent="-171450" algn="just" rtl="1">
              <a:buFont typeface="Arial" panose="020B0604020202020204" pitchFamily="34" charset="0"/>
              <a:buChar char="•"/>
            </a:pPr>
            <a:r>
              <a:rPr lang="ar-EG" dirty="0"/>
              <a:t>وكان الأمل معقودا على أن تقوم السوق برسملة أرباح الأهداف بنسبة السعر إلى العائد للمستحوذ.</a:t>
            </a:r>
          </a:p>
          <a:p>
            <a:pPr marL="171450" indent="-171450" algn="just" rtl="1">
              <a:buFont typeface="Arial" panose="020B0604020202020204" pitchFamily="34" charset="0"/>
              <a:buChar char="•"/>
            </a:pPr>
            <a:r>
              <a:rPr lang="ar-EG" dirty="0"/>
              <a:t>انتقاد هذه الحجة هو أنه لا ينبغي أن يكون من الممكن خلق قيمة بمجرد تحويل الأرباح من شركة إلى أخرى. </a:t>
            </a:r>
          </a:p>
          <a:p>
            <a:pPr marL="171450" indent="-171450" algn="just" rtl="1">
              <a:buFont typeface="Arial" panose="020B0604020202020204" pitchFamily="34" charset="0"/>
              <a:buChar char="•"/>
            </a:pPr>
            <a:r>
              <a:rPr lang="ar-EG" dirty="0"/>
              <a:t>الانتقاد صحيح عندما تكون كلتا الشركتين عامة بالفعل. الجمع بين أرباحهم ، دون خلق التآزر ، لا يخلق قيمة. </a:t>
            </a:r>
          </a:p>
          <a:p>
            <a:pPr marL="171450" indent="-171450" algn="just" rtl="1">
              <a:buFont typeface="Arial" panose="020B0604020202020204" pitchFamily="34" charset="0"/>
              <a:buChar char="•"/>
            </a:pPr>
            <a:r>
              <a:rPr lang="ar-EG" dirty="0"/>
              <a:t>ومع ذلك ، إذا كان الهدف خاصا ، فيمكن إنشاء القيمة من خلال تمكين المالك من تحقيق التنويع.</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38766806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just" defTabSz="914400" rtl="1" eaLnBrk="1" fontAlgn="auto" latinLnBrk="0" hangingPunct="1">
              <a:lnSpc>
                <a:spcPct val="100000"/>
              </a:lnSpc>
              <a:spcBef>
                <a:spcPts val="0"/>
              </a:spcBef>
              <a:spcAft>
                <a:spcPts val="0"/>
              </a:spcAft>
              <a:buClrTx/>
              <a:buSzTx/>
              <a:buFont typeface="Arial" panose="020B0604020202020204" pitchFamily="34" charset="0"/>
              <a:buNone/>
              <a:tabLst/>
              <a:defRPr/>
            </a:pPr>
            <a:r>
              <a:rPr lang="ar-EG" b="1" dirty="0">
                <a:effectLst/>
                <a:latin typeface="Segoe UI Web (Arabic)"/>
              </a:rPr>
              <a:t>13.7 اختيار طريقة الحصاد</a:t>
            </a:r>
          </a:p>
          <a:p>
            <a:pPr marL="171450" indent="-171450" algn="just" rtl="1">
              <a:buFont typeface="Arial" panose="020B0604020202020204" pitchFamily="34" charset="0"/>
              <a:buChar char="•"/>
            </a:pPr>
            <a:endParaRPr lang="en-US" dirty="0"/>
          </a:p>
          <a:p>
            <a:pPr marL="171450" indent="-171450" algn="just" rtl="1">
              <a:buFont typeface="Arial" panose="020B0604020202020204" pitchFamily="34" charset="0"/>
              <a:buChar char="•"/>
            </a:pPr>
            <a:r>
              <a:rPr lang="ar-EG" dirty="0"/>
              <a:t>تاريخيا ، كان ينظر إلى الاكتتاب العام بشكل عام على أنه بديل الحصاد الذي ينتج أعلى تقييم. في الآونة الأخيرة ، أصبحت ميزة الاكتتاب العام أقل وضوحا.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ما إذا كان العمل كشركة مملوكة للقطاع العام أو الخاص هو قرار متعدد الأوجه. </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b="1" dirty="0"/>
              <a:t>نظرا لأن الملكية العامة تنطوي على أسهم متداولة علنا ، فإن المالكين لديهم سيولة أكبر. </a:t>
            </a:r>
          </a:p>
          <a:p>
            <a:pPr marL="171450" indent="-171450" algn="just" rtl="1">
              <a:buFont typeface="Arial" panose="020B0604020202020204" pitchFamily="34" charset="0"/>
              <a:buChar char="•"/>
            </a:pPr>
            <a:r>
              <a:rPr lang="ar-EG" dirty="0"/>
              <a:t>أيضا ، يمكن للمستثمرين في السوق العامة التنويع بسهولة. ومن ثم تعتمد القيمة السوقية على المخاطر المنهجية. </a:t>
            </a:r>
          </a:p>
          <a:p>
            <a:pPr marL="171450" indent="-171450" algn="just" rtl="1">
              <a:buFont typeface="Arial" panose="020B0604020202020204" pitchFamily="34" charset="0"/>
              <a:buChar char="•"/>
            </a:pPr>
            <a:r>
              <a:rPr lang="ar-EG" dirty="0"/>
              <a:t>يجادل المكسب المرتبط بنقل الملكية إلى مستثمرين متنوعين لصالح الحصاد عن طريق الاكتتاب العام أو الاندماج مع شركة عامة. </a:t>
            </a:r>
          </a:p>
          <a:p>
            <a:pPr marL="171450" indent="-171450" algn="just" rtl="1">
              <a:buFont typeface="Arial" panose="020B0604020202020204" pitchFamily="34" charset="0"/>
              <a:buChar char="•"/>
            </a:pPr>
            <a:r>
              <a:rPr lang="ar-EG" b="1" dirty="0"/>
              <a:t>ومع ذلك، فإن الملكية العامة تنطوي أيضا على مزيد من التدقيق، ومتطلبات الإبلاغ المستمر، والقيود المفروضة على حوكمة الشركات، وأصبحت الأسواق الخاصة أكثر سيولة مما كانت عليه في الماضي.</a:t>
            </a:r>
            <a:endParaRPr lang="en-US" b="1" dirty="0"/>
          </a:p>
          <a:p>
            <a:pPr marL="171450" indent="-171450" algn="just" rtl="1">
              <a:buFont typeface="Arial" panose="020B0604020202020204" pitchFamily="34" charset="0"/>
              <a:buChar char="•"/>
            </a:pPr>
            <a:endParaRPr lang="ar-EG" b="1" dirty="0"/>
          </a:p>
          <a:p>
            <a:pPr marL="171450" indent="-171450" algn="just" rtl="1">
              <a:buFont typeface="Arial" panose="020B0604020202020204" pitchFamily="34" charset="0"/>
              <a:buChar char="•"/>
            </a:pPr>
            <a:r>
              <a:rPr lang="ar-EG" dirty="0"/>
              <a:t>القرارات المتعلقة بكيفية ووقت الحصاد معقدة. في المناقشة التالية ، نستعرض العوامل التي تؤثر على القرار.</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19414903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حجم</a:t>
            </a:r>
            <a:r>
              <a:rPr lang="en-US" b="1" dirty="0"/>
              <a:t> </a:t>
            </a:r>
            <a:r>
              <a:rPr lang="ar-EG" b="1" dirty="0"/>
              <a:t>المنشأة</a:t>
            </a:r>
          </a:p>
          <a:p>
            <a:endParaRPr lang="ar-EG" dirty="0"/>
          </a:p>
          <a:p>
            <a:pPr marL="171450" indent="-171450" algn="just" rtl="1">
              <a:buFont typeface="Arial" panose="020B0604020202020204" pitchFamily="34" charset="0"/>
              <a:buChar char="•"/>
            </a:pPr>
            <a:r>
              <a:rPr lang="ar-EG" b="1" dirty="0"/>
              <a:t>الاكتتاب العام أكثر فعالية من حيث التكلفة للشركات الكبيرة (مع عروض أكبر) من الشركات الصغيرة. </a:t>
            </a:r>
          </a:p>
          <a:p>
            <a:pPr marL="171450" indent="-171450" algn="just" rtl="1">
              <a:buFont typeface="Arial" panose="020B0604020202020204" pitchFamily="34" charset="0"/>
              <a:buChar char="•"/>
            </a:pPr>
            <a:r>
              <a:rPr lang="ar-EG" dirty="0"/>
              <a:t>العديد من التكاليف ثابتة ، وبعض فوائد كونها عامة تعتمد على قدرة الشركة على تحقيق حجم معقول من نشاط التداول. </a:t>
            </a:r>
          </a:p>
          <a:p>
            <a:pPr marL="171450" indent="-171450" algn="just" rtl="1">
              <a:buFont typeface="Arial" panose="020B0604020202020204" pitchFamily="34" charset="0"/>
              <a:buChar char="•"/>
            </a:pPr>
            <a:r>
              <a:rPr lang="ar-EG" b="1" dirty="0"/>
              <a:t>يمكن لشركة صغيرة تحقيق السيولة لمستثمريها إذا تم الاستحواذ عليها من قبل شركة عامة. </a:t>
            </a:r>
          </a:p>
          <a:p>
            <a:pPr marL="171450" indent="-171450" algn="just" rtl="1">
              <a:buFont typeface="Arial" panose="020B0604020202020204" pitchFamily="34" charset="0"/>
              <a:buChar char="•"/>
            </a:pPr>
            <a:r>
              <a:rPr lang="ar-EG" dirty="0"/>
              <a:t>ينطوي الاستحواذ أيضا على تكاليف ثابتة كبيرة ، لكن التعاقد الخاص يوفر المزيد من الطرق للحد من التكاليف.</a:t>
            </a:r>
          </a:p>
          <a:p>
            <a:pPr marL="171450" indent="-171450" algn="just" rtl="1">
              <a:buFont typeface="Arial" panose="020B0604020202020204" pitchFamily="34" charset="0"/>
              <a:buChar char="•"/>
            </a:pPr>
            <a:r>
              <a:rPr lang="ar-EG" dirty="0"/>
              <a:t>يمكن للأطراف ، على سبيل المثال ، هيكلة المعاملة بحيث يعتمد عائد البائع على كيفية أداء الشركة المستحوذ عليها بعد الاستحواذ. </a:t>
            </a:r>
          </a:p>
          <a:p>
            <a:pPr marL="171450" indent="-171450" algn="just" rtl="1">
              <a:buFont typeface="Arial" panose="020B0604020202020204" pitchFamily="34" charset="0"/>
              <a:buChar char="•"/>
            </a:pPr>
            <a:r>
              <a:rPr lang="ar-EG" dirty="0"/>
              <a:t>هذا أكثر صعوبة لتحقيق البيع العام للأسهم.</a:t>
            </a:r>
          </a:p>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40022183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قيمة السوق العامة للأسهم</a:t>
            </a:r>
          </a:p>
          <a:p>
            <a:pPr marL="171450" indent="-171450" algn="just" rtl="1">
              <a:buFont typeface="Arial" panose="020B0604020202020204" pitchFamily="34" charset="0"/>
              <a:buChar char="•"/>
            </a:pPr>
            <a:r>
              <a:rPr lang="ar-EG" b="0" dirty="0"/>
              <a:t>يوفر السوق العام مقياسا مستمرا للقيمة يسهل استخدام الشركة لأسهمها كوسيلة للتبادل. </a:t>
            </a:r>
          </a:p>
          <a:p>
            <a:pPr marL="171450" indent="-171450" algn="just" rtl="1">
              <a:buFont typeface="Arial" panose="020B0604020202020204" pitchFamily="34" charset="0"/>
              <a:buChar char="•"/>
            </a:pPr>
            <a:r>
              <a:rPr lang="ar-EG" b="0" dirty="0"/>
              <a:t>يسهل السوق العام للأسهم أيضا استخدام الأسهم لتعويض الحوافز ويعني أن مديري الشركة يخضعون لانضباط السوق. </a:t>
            </a:r>
          </a:p>
          <a:p>
            <a:pPr marL="171450" indent="-171450" algn="just" rtl="1">
              <a:buFont typeface="Arial" panose="020B0604020202020204" pitchFamily="34" charset="0"/>
              <a:buChar char="•"/>
            </a:pPr>
            <a:r>
              <a:rPr lang="ar-EG" b="1" dirty="0"/>
              <a:t>ومع ذلك ، فإن الاكتتاب العام يخضع الشركة لمتطلبات الإبلاغ الدوري والحاجة إلى تخصيص الموارد للحفاظ على العلاقات مع المستثمرين.</a:t>
            </a:r>
          </a:p>
          <a:p>
            <a:pPr marL="171450" indent="-171450" algn="just" rtl="1">
              <a:buFont typeface="Arial" panose="020B0604020202020204" pitchFamily="34" charset="0"/>
              <a:buChar char="•"/>
            </a:pPr>
            <a:r>
              <a:rPr lang="ar-EG" b="1" dirty="0"/>
              <a:t>فائدة أخرى للاكتتاب العام هي أن العملية قد تزيد من وعي المستهلك والمستثمر بمنتجات الشركة وتعزز صورة الشركة.</a:t>
            </a:r>
          </a:p>
          <a:p>
            <a:pPr marL="171450" indent="-171450" algn="just" rtl="1">
              <a:buFont typeface="Arial" panose="020B0604020202020204" pitchFamily="34" charset="0"/>
              <a:buChar char="•"/>
            </a:pPr>
            <a:r>
              <a:rPr lang="ar-EG" b="0" dirty="0"/>
              <a:t>يمكن أن يكون للاكتتاب العام أيضا أهمية استراتيجية. </a:t>
            </a:r>
          </a:p>
          <a:p>
            <a:pPr marL="171450" indent="-171450" algn="just" rtl="1">
              <a:buFont typeface="Arial" panose="020B0604020202020204" pitchFamily="34" charset="0"/>
              <a:buChar char="•"/>
            </a:pPr>
            <a:r>
              <a:rPr lang="ar-EG" b="1" dirty="0"/>
              <a:t>نظرا لأن الاكتتاب العام مكلف ولأن نشرة الطرح تلزم الشركة بمسار عمل محدد إلى حد ما ، فإن طرح أسهمها للاكتتاب العام هو وسيلة لإلزام الشركة بمصداقية. </a:t>
            </a:r>
          </a:p>
          <a:p>
            <a:pPr marL="171450" indent="-171450" algn="just" rtl="1">
              <a:buFont typeface="Arial" panose="020B0604020202020204" pitchFamily="34" charset="0"/>
              <a:buChar char="•"/>
            </a:pPr>
            <a:r>
              <a:rPr lang="ar-EG" b="0" dirty="0"/>
              <a:t>يمكن أن يكون الالتزام جذابا للعملاء والموردين ويمكن أن يثبط عزيمة المنافسين. </a:t>
            </a:r>
          </a:p>
          <a:p>
            <a:pPr marL="171450" indent="-171450" algn="just" rtl="1">
              <a:buFont typeface="Arial" panose="020B0604020202020204" pitchFamily="34" charset="0"/>
              <a:buChar char="•"/>
            </a:pPr>
            <a:r>
              <a:rPr lang="ar-EG" b="0" dirty="0"/>
              <a:t>كما يمنح طرح أسهمها للاكتتاب العام المستثمرين مرونة بشأن توقيت الحصاد. </a:t>
            </a:r>
          </a:p>
          <a:p>
            <a:pPr marL="171450" indent="-171450" algn="just" rtl="1">
              <a:buFont typeface="Arial" panose="020B0604020202020204" pitchFamily="34" charset="0"/>
              <a:buChar char="•"/>
            </a:pPr>
            <a:r>
              <a:rPr lang="ar-EG" b="0" dirty="0"/>
              <a:t>في معاملة خاصة ، يتم شراء مصالح ملكية رجل الأعمال والمستثمرين الأوائل. </a:t>
            </a:r>
          </a:p>
          <a:p>
            <a:pPr marL="171450" indent="-171450" algn="just" rtl="1">
              <a:buFont typeface="Arial" panose="020B0604020202020204" pitchFamily="34" charset="0"/>
              <a:buChar char="•"/>
            </a:pPr>
            <a:r>
              <a:rPr lang="ar-EG" b="1" dirty="0"/>
              <a:t>إذا كانت الشركة عامة ، يمكن لرائد الأعمال بيع الأسهم وفقا لجدول زمني تجده أكثر جاذبية.</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9403906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التازر</a:t>
            </a:r>
          </a:p>
          <a:p>
            <a:pPr marL="171450" indent="-171450" algn="just" rtl="1">
              <a:buFont typeface="Arial" panose="020B0604020202020204" pitchFamily="34" charset="0"/>
              <a:buChar char="•"/>
            </a:pPr>
            <a:r>
              <a:rPr lang="ar-EG" dirty="0"/>
              <a:t>يجادل </a:t>
            </a:r>
            <a:r>
              <a:rPr lang="en-US" dirty="0"/>
              <a:t>Chod and </a:t>
            </a:r>
            <a:r>
              <a:rPr lang="en-US" dirty="0" err="1"/>
              <a:t>Lyandres</a:t>
            </a:r>
            <a:r>
              <a:rPr lang="en-US" dirty="0"/>
              <a:t> (2011) </a:t>
            </a:r>
            <a:r>
              <a:rPr lang="ar-EG" dirty="0"/>
              <a:t>بأنه نظرا لأن مالكي الشركات العامة يمكن أن يكونوا متنوعين بشكل جيد ، فإن هذه الشركات قادرة على تحمل مستويات أعلى من المخاطر الفريدة.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لا يمكن تحقيق فرص لخلق قيمة إضافية عن طريق البيع لشركة يمكنها الاستفادة التكميلية من موارد الشركة وقدراتها بشكل مباشر من خلال طرح عام مستقل.</a:t>
            </a:r>
            <a:endParaRPr lang="en-US" dirty="0"/>
          </a:p>
          <a:p>
            <a:pPr marL="0" indent="0" algn="just" rtl="1">
              <a:buFont typeface="Arial" panose="020B0604020202020204" pitchFamily="34" charset="0"/>
              <a:buNone/>
            </a:pPr>
            <a:r>
              <a:rPr lang="ar-EG" dirty="0"/>
              <a:t> </a:t>
            </a:r>
          </a:p>
          <a:p>
            <a:pPr marL="171450" indent="-171450" algn="just" rtl="1">
              <a:buFont typeface="Arial" panose="020B0604020202020204" pitchFamily="34" charset="0"/>
              <a:buChar char="•"/>
            </a:pPr>
            <a:r>
              <a:rPr lang="ar-EG" b="1" dirty="0"/>
              <a:t>بشكل عام ، إذا كانت الفوائد التآزرية كبيرة ، فمن المرجح أن يتأثر خيار الحصاد بقدرة المالك على التقاط أكبر قدر ممكن من المكاسب. </a:t>
            </a:r>
            <a:endParaRPr lang="en-US" b="1"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فالشركة الخاصة التي ينبغي دمجها مع شركة عامة قائمة قد تطرح أسهمها، على سبيل المثال، للاكتتاب العام كوسيلة لتحديد قيمة سوقية عامة كحد أدنى لسعر الاقتناء.</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57400934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سجل حافل وسهولة التقييم</a:t>
            </a:r>
          </a:p>
          <a:p>
            <a:pPr marL="171450" indent="-171450" algn="r" rtl="1">
              <a:buFont typeface="Arial" panose="020B0604020202020204" pitchFamily="34" charset="0"/>
              <a:buChar char="•"/>
            </a:pPr>
            <a:r>
              <a:rPr lang="ar-EG" dirty="0"/>
              <a:t>إن طرح أسهمها للاكتتاب العام بتقييم معقول ليس ممكنا دائما. </a:t>
            </a:r>
          </a:p>
          <a:p>
            <a:pPr marL="171450" indent="-171450" algn="r" rtl="1">
              <a:buFont typeface="Arial" panose="020B0604020202020204" pitchFamily="34" charset="0"/>
              <a:buChar char="•"/>
            </a:pPr>
            <a:r>
              <a:rPr lang="ar-EG" b="1" dirty="0"/>
              <a:t>العامل الأكثر أهمية الذي يؤثر على قدرة المشروع على الاكتتاب العام هو سجل إنجازاته في وقت الطرح. </a:t>
            </a:r>
          </a:p>
          <a:p>
            <a:pPr marL="171450" indent="-171450" algn="r" rtl="1">
              <a:buFont typeface="Arial" panose="020B0604020202020204" pitchFamily="34" charset="0"/>
              <a:buChar char="•"/>
            </a:pPr>
            <a:r>
              <a:rPr lang="ar-EG" dirty="0"/>
              <a:t>من السهل نسبيا على مستثمري السوق العامة تقييم المشروع الذي له تاريخ من نمو الإيرادات والأرباح المطرد والنمو المستقبلي المتوقع. </a:t>
            </a:r>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b="1" u="sng" dirty="0"/>
              <a:t>من الصعب على المستثمرين تقييم المشروع الأقل رسوخا والذي هو في مرحلة مبكرة من التطوير. </a:t>
            </a:r>
          </a:p>
          <a:p>
            <a:pPr marL="171450" indent="-171450" algn="r" rtl="1">
              <a:buFont typeface="Arial" panose="020B0604020202020204" pitchFamily="34" charset="0"/>
              <a:buChar char="•"/>
            </a:pPr>
            <a:r>
              <a:rPr lang="ar-EG" dirty="0"/>
              <a:t>بالنسبة لمثل هذا المشروع ، يمكن أن تؤدي الانحرافات الصغيرة عن الأداء المتوقع والتغيرات الصغيرة في السوق أو في الظروف التنافسية إلى تغييرات حادة في القيمة السوقية.</a:t>
            </a:r>
          </a:p>
          <a:p>
            <a:pPr marL="0" indent="0" algn="r" rtl="1">
              <a:buFont typeface="Arial" panose="020B0604020202020204" pitchFamily="34" charset="0"/>
              <a:buNone/>
            </a:pPr>
            <a:r>
              <a:rPr lang="ar-EG" dirty="0"/>
              <a:t> </a:t>
            </a:r>
          </a:p>
          <a:p>
            <a:pPr marL="171450" indent="-171450" algn="r" rtl="1">
              <a:buFont typeface="Arial" panose="020B0604020202020204" pitchFamily="34" charset="0"/>
              <a:buChar char="•"/>
            </a:pPr>
            <a:r>
              <a:rPr lang="ar-EG" b="1" dirty="0"/>
              <a:t>كلما كان من الصعب على مستثمري السوق العامة تقييم الشركة ، كلما كانت حالة البيع الخاص أقوى.</a:t>
            </a:r>
          </a:p>
          <a:p>
            <a:pPr marL="171450" indent="-171450" algn="r" rtl="1">
              <a:buFont typeface="Arial" panose="020B0604020202020204" pitchFamily="34" charset="0"/>
              <a:buChar char="•"/>
            </a:pPr>
            <a:r>
              <a:rPr lang="ar-EG" dirty="0"/>
              <a:t>في معاملة خاصة ، يمكن مشاركة المعلومات الحساسة تجاريا وقد يكون المشتري مناسبا بشكل خاص لتقييم الشركة.</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68095839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توقيت</a:t>
            </a:r>
          </a:p>
          <a:p>
            <a:pPr marL="171450" indent="-171450" algn="just" rtl="1">
              <a:buFont typeface="Arial" panose="020B0604020202020204" pitchFamily="34" charset="0"/>
              <a:buChar char="•"/>
            </a:pPr>
            <a:r>
              <a:rPr lang="ar-EG" b="1" dirty="0"/>
              <a:t>لا يمكن إكمال الاكتتاب العام بسرعة. </a:t>
            </a:r>
          </a:p>
          <a:p>
            <a:pPr marL="171450" indent="-171450" algn="just" rtl="1">
              <a:buFont typeface="Arial" panose="020B0604020202020204" pitchFamily="34" charset="0"/>
              <a:buChar char="•"/>
            </a:pPr>
            <a:r>
              <a:rPr lang="ar-EG" dirty="0"/>
              <a:t>من الوقت الذي يقرر فيه المشروع طرح أسهمه للاكتتاب العام حتى يحدث العرض ، يمكن أن تتغير ظروف السوق بشكل كبير ويمكن أن تؤثر بشكل كبير على القيم السوقية للشركات في مراحلها المبكرة. </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خلال فترات التوسع ، من السهل نسبيا إقناع المستثمرين بحاجة المشروع إلى زيادة رأس المال.</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إذا انخفضت القيم السوقية وأجلت الشركات الأخرى أو ألغت عروضها ، فقد ينظر إلى الشركة التي تمضي قدما في الطرح بتشكك. </a:t>
            </a:r>
          </a:p>
          <a:p>
            <a:pPr marL="171450" indent="-171450" algn="just" rtl="1">
              <a:buFont typeface="Arial" panose="020B0604020202020204" pitchFamily="34" charset="0"/>
              <a:buChar char="•"/>
            </a:pPr>
            <a:r>
              <a:rPr lang="ar-EG" dirty="0"/>
              <a:t>خلال هذه الفترات ، قد يكون من المفيد الانتظار ، أو قد يكون هناك ما يبرر معاملة السوق الخاصة. </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b="1" dirty="0"/>
              <a:t>يجب أن يكون المشروع أكثر قدرة على توصيل أسباب قراره إلى مستحوذ خاص بدلا من السوق ككل وهيكلة الصفقة بشكل أفضل.</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197428747"/>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الملكية والسيطرة</a:t>
            </a:r>
            <a:endParaRPr lang="en-US" b="1" dirty="0"/>
          </a:p>
          <a:p>
            <a:pPr algn="just" rtl="1"/>
            <a:endParaRPr lang="ar-EG" b="1" dirty="0"/>
          </a:p>
          <a:p>
            <a:pPr marL="171450" indent="-171450" algn="just" rtl="1">
              <a:buFont typeface="Arial" panose="020B0604020202020204" pitchFamily="34" charset="0"/>
              <a:buChar char="•"/>
            </a:pPr>
            <a:r>
              <a:rPr lang="ar-EG" dirty="0"/>
              <a:t>بدائل الحصاد المختلفة لها آثار مختلفة على المكافحة. </a:t>
            </a:r>
          </a:p>
          <a:p>
            <a:pPr marL="171450" indent="-171450" algn="just" rtl="1">
              <a:buFont typeface="Arial" panose="020B0604020202020204" pitchFamily="34" charset="0"/>
              <a:buChar char="•"/>
            </a:pPr>
            <a:r>
              <a:rPr lang="ar-EG" b="1" dirty="0"/>
              <a:t>في عملية الاستحواذ ، من شبه المؤكد أن يفقد رائد الأعمال السيطرة على المستحوذ. </a:t>
            </a:r>
          </a:p>
          <a:p>
            <a:pPr marL="171450" indent="-171450" algn="just" rtl="1">
              <a:buFont typeface="Arial" panose="020B0604020202020204" pitchFamily="34" charset="0"/>
              <a:buChar char="•"/>
            </a:pPr>
            <a:r>
              <a:rPr lang="ar-EG" b="1" dirty="0"/>
              <a:t>في البيع العام ، قد يكون صاحب المشروع قادرا على الحفاظ على السيطرة ، حتى لو تم تخفيض حصة ملكية صاحب المشروع بشكل كبير. </a:t>
            </a:r>
          </a:p>
          <a:p>
            <a:pPr marL="171450" indent="-171450" algn="just" rtl="1">
              <a:buFont typeface="Arial" panose="020B0604020202020204" pitchFamily="34" charset="0"/>
              <a:buChar char="•"/>
            </a:pPr>
            <a:r>
              <a:rPr lang="ar-EG" dirty="0"/>
              <a:t>أصبحت ملكية الطبقة المزدوجة ، حيث تتمتع أسهم رائد الأعمال بحقوق تصويت متفوقة ، شائعة بشكل متزايد. </a:t>
            </a:r>
          </a:p>
          <a:p>
            <a:pPr marL="171450" indent="-171450" algn="just" rtl="1">
              <a:buFont typeface="Arial" panose="020B0604020202020204" pitchFamily="34" charset="0"/>
              <a:buChar char="•"/>
            </a:pPr>
            <a:r>
              <a:rPr lang="ar-EG" dirty="0"/>
              <a:t>على سبيل المثال ، في الاكتتاب العام لعام 2017 ، عرضت </a:t>
            </a:r>
            <a:r>
              <a:rPr lang="en-US" dirty="0"/>
              <a:t>Snap Inc. </a:t>
            </a:r>
            <a:r>
              <a:rPr lang="ar-EG" dirty="0"/>
              <a:t>أسهما غير مصوتة للمستثمرين في السوق العامة ، واحتفظ المساهمون الحاليون بالسيطرة الكاملة على التصويت. </a:t>
            </a:r>
          </a:p>
          <a:p>
            <a:pPr marL="171450" indent="-171450" algn="just" rtl="1">
              <a:buFont typeface="Arial" panose="020B0604020202020204" pitchFamily="34" charset="0"/>
              <a:buChar char="•"/>
            </a:pPr>
            <a:r>
              <a:rPr lang="ar-EG" dirty="0"/>
              <a:t>ومع ذلك، تخضع الشركات العامة لقانون ساربينز - أوكسلي لعام 2002، الذي يحدد المعايير المتعلقة بإدارة الشركات وإدارتها ولشركات المحاسبة التي تقدم مراجعات حسابات الشركات العامة.</a:t>
            </a:r>
          </a:p>
          <a:p>
            <a:pPr marL="171450" indent="-171450" algn="just" rtl="1">
              <a:buFont typeface="Arial" panose="020B0604020202020204" pitchFamily="34" charset="0"/>
              <a:buChar char="•"/>
            </a:pPr>
            <a:r>
              <a:rPr lang="ar-EG" dirty="0"/>
              <a:t>حتى لو كان لدى مستثمري السوق العامة سيطرة محدودة للغاية ، فيمكنهم ممارسة التأثير على المشروع من خلال جعل بعض مسارات العمل أكثر تكلفة واستهلاكا للوقت مما ستكون عليه بخلاف ذلك. </a:t>
            </a:r>
          </a:p>
          <a:p>
            <a:pPr marL="171450" indent="-171450" algn="just" rtl="1">
              <a:buFont typeface="Arial" panose="020B0604020202020204" pitchFamily="34" charset="0"/>
              <a:buChar char="•"/>
            </a:pPr>
            <a:r>
              <a:rPr lang="ar-EG" dirty="0"/>
              <a:t>الملكية المركزة من قبل منظم الأعمال هي وسيلة للحفاظ على مستوى عال من السيطرة مع الحد الأدنى من التدخل الخارجي ، ولكن يمكن أن يأتي على حساب استمرار نقص التنويع.</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1908357405"/>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1"/>
            <a:r>
              <a:rPr lang="ar-EG" b="1" dirty="0"/>
              <a:t>ضرائب</a:t>
            </a:r>
          </a:p>
          <a:p>
            <a:pPr marL="171450" indent="-171450" algn="just" rtl="1">
              <a:buFont typeface="Arial" panose="020B0604020202020204" pitchFamily="34" charset="0"/>
              <a:buChar char="•"/>
            </a:pPr>
            <a:r>
              <a:rPr lang="ar-EG" b="1" dirty="0"/>
              <a:t>بالنسبة لبعض المستثمرين ، مثل صناديق التقاعد ، فإن الاعتبارات الضريبية لها تأثير ضئيل على خيار الحصاد. </a:t>
            </a:r>
          </a:p>
          <a:p>
            <a:pPr marL="171450" indent="-171450" algn="just" rtl="1">
              <a:buFont typeface="Arial" panose="020B0604020202020204" pitchFamily="34" charset="0"/>
              <a:buChar char="•"/>
            </a:pPr>
            <a:r>
              <a:rPr lang="ar-EG" dirty="0"/>
              <a:t>ومع ذلك ، بالنسبة لرائد الأعمال ، من المرجح أن تكون الآثار الضريبية مهمة. </a:t>
            </a:r>
          </a:p>
          <a:p>
            <a:pPr marL="171450" indent="-171450" algn="just" rtl="1">
              <a:buFont typeface="Arial" panose="020B0604020202020204" pitchFamily="34" charset="0"/>
              <a:buChar char="•"/>
            </a:pPr>
            <a:r>
              <a:rPr lang="ar-EG" dirty="0"/>
              <a:t>من الصعب التعميم حول الاعتبارات الضريبية. </a:t>
            </a:r>
          </a:p>
          <a:p>
            <a:pPr marL="171450" indent="-171450" algn="just" rtl="1">
              <a:buFont typeface="Arial" panose="020B0604020202020204" pitchFamily="34" charset="0"/>
              <a:buChar char="•"/>
            </a:pPr>
            <a:r>
              <a:rPr lang="ar-EG" dirty="0"/>
              <a:t>يمكن أن يؤدي </a:t>
            </a:r>
            <a:r>
              <a:rPr lang="en-US" dirty="0"/>
              <a:t>ESOP </a:t>
            </a:r>
            <a:r>
              <a:rPr lang="ar-EG" dirty="0"/>
              <a:t>إلى تأجيل ضريبي ، ولكن ما إذا كان يفعل ذلك يعتمد على مجموعة متنوعة من العوامل التي تقع خارج نطاق هذا الكتاب. </a:t>
            </a:r>
          </a:p>
          <a:p>
            <a:pPr marL="171450" indent="-171450" algn="just" rtl="1">
              <a:buFont typeface="Arial" panose="020B0604020202020204" pitchFamily="34" charset="0"/>
              <a:buChar char="•"/>
            </a:pPr>
            <a:r>
              <a:rPr lang="ar-EG" dirty="0"/>
              <a:t>البيع الخاص قد يولد أو لا يولد التزاما ضريبيا فوريا. </a:t>
            </a:r>
          </a:p>
          <a:p>
            <a:pPr marL="171450" indent="-171450" algn="just" rtl="1">
              <a:buFont typeface="Arial" panose="020B0604020202020204" pitchFamily="34" charset="0"/>
              <a:buChar char="•"/>
            </a:pPr>
            <a:r>
              <a:rPr lang="ar-EG" dirty="0"/>
              <a:t>يوفر الاكتتاب العام لرائد الأعمال خيار توقيت الضرائب ، حيث يمكنه بيع الأسهم خلال الفترات التي تكون فيها العواقب الضريبية أكثر ملاءمة.</a:t>
            </a:r>
            <a:endParaRPr lang="en-US" dirty="0"/>
          </a:p>
          <a:p>
            <a:pPr marL="171450" indent="-171450" algn="just" rtl="1">
              <a:buFont typeface="Arial" panose="020B0604020202020204" pitchFamily="34" charset="0"/>
              <a:buChar char="•"/>
            </a:pPr>
            <a:endParaRPr lang="ar-EG" dirty="0"/>
          </a:p>
          <a:p>
            <a:pPr algn="just" rtl="1"/>
            <a:r>
              <a:rPr lang="ar-EG" b="1" dirty="0"/>
              <a:t>تكاليف المعاملات</a:t>
            </a:r>
          </a:p>
          <a:p>
            <a:pPr marL="171450" indent="-171450" algn="just" rtl="1">
              <a:buFont typeface="Arial" panose="020B0604020202020204" pitchFamily="34" charset="0"/>
              <a:buChar char="•"/>
            </a:pPr>
            <a:r>
              <a:rPr lang="ar-EG" dirty="0"/>
              <a:t>وعموما، تكون </a:t>
            </a:r>
            <a:r>
              <a:rPr lang="ar-EG" b="1" dirty="0"/>
              <a:t>معاملات السوق الخاصة أقل تكلفة ولها عناصر تكلفة ثابتة أقل من المعاملات العامة</a:t>
            </a:r>
            <a:r>
              <a:rPr lang="ar-EG" dirty="0"/>
              <a:t>.</a:t>
            </a:r>
          </a:p>
          <a:p>
            <a:pPr marL="171450" indent="-171450" algn="just" rtl="1">
              <a:buFont typeface="Arial" panose="020B0604020202020204" pitchFamily="34" charset="0"/>
              <a:buChar char="•"/>
            </a:pPr>
            <a:r>
              <a:rPr lang="ar-EG" dirty="0"/>
              <a:t>وبالتالي ، فإن تكاليف المعاملات وحجم الشركة مرتبطان.</a:t>
            </a:r>
            <a:endParaRPr lang="en-US" dirty="0"/>
          </a:p>
          <a:p>
            <a:pPr marL="171450" indent="-171450" algn="just" rtl="1">
              <a:buFont typeface="Arial" panose="020B0604020202020204" pitchFamily="34" charset="0"/>
              <a:buChar char="•"/>
            </a:pPr>
            <a:r>
              <a:rPr lang="ar-EG" b="1" dirty="0"/>
              <a:t> من المرجح أن تظل الشركات الصغيرة خاصة أو يتم حصادها في معاملة خاصة أكثر من الشركات الكبيرة. </a:t>
            </a:r>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الاستثناء الرئيسي هو أنه إذا كان من الممكن دمج الشركات الصغيرة دون خسارة كبيرة في الكفاءة التشغيلية ، فقد يكون الاكتتاب العام ممكنا.</a:t>
            </a:r>
          </a:p>
          <a:p>
            <a:pPr algn="just"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236970275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r>
              <a:rPr lang="ar-EG" b="1" dirty="0"/>
              <a:t>ملخص</a:t>
            </a:r>
          </a:p>
          <a:p>
            <a:pPr marL="171450" indent="-171450" algn="r" rtl="1">
              <a:buFont typeface="Arial" panose="020B0604020202020204" pitchFamily="34" charset="0"/>
              <a:buChar char="•"/>
            </a:pPr>
            <a:r>
              <a:rPr lang="ar-EG" dirty="0"/>
              <a:t>الحصاد هو جانب أساسي من تمويل ريادة الأعمال.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يفكر رواد الأعمال والمستثمرون في المراحل المبكرة في استراتيجيات الحصاد عند اتخاذ قرارات الاستثمار وعامل الحصاد في تقييم المطالبات المالية.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غالبا ما يتم تصميم أحكام الحصاد بشكل صريح في هياكل الصفقات.</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في كثير من الأحيان ، يتصور نموذج الأعمال لمشروع جديد يتمتع بإمكانات نمو عالية اكتتابا أوليا في غضون بضع سنوات بعد أول استثمار خارجي كبير. </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ومع ذلك ، </a:t>
            </a:r>
            <a:r>
              <a:rPr lang="ar-EG" b="0" u="none" dirty="0"/>
              <a:t>فإن</a:t>
            </a:r>
            <a:r>
              <a:rPr lang="ar-EG" b="1" u="sng" dirty="0"/>
              <a:t> الاكتتاب العام </a:t>
            </a:r>
            <a:r>
              <a:rPr lang="ar-EG" dirty="0"/>
              <a:t>ليس سوى واحد من عدة بدائل. بالنسبة لأنواع كثيرة من المشاريع ، هذا احتمال غير محتمل.</a:t>
            </a:r>
            <a:endParaRPr lang="en-US" dirty="0"/>
          </a:p>
          <a:p>
            <a:pPr marL="171450" indent="-171450" algn="r" rtl="1">
              <a:buFont typeface="Arial" panose="020B0604020202020204" pitchFamily="34" charset="0"/>
              <a:buChar char="•"/>
            </a:pPr>
            <a:endParaRPr lang="ar-EG" dirty="0"/>
          </a:p>
          <a:p>
            <a:pPr marL="171450" indent="-171450" algn="r" rtl="1">
              <a:buFont typeface="Arial" panose="020B0604020202020204" pitchFamily="34" charset="0"/>
              <a:buChar char="•"/>
            </a:pPr>
            <a:r>
              <a:rPr lang="ar-EG" dirty="0"/>
              <a:t>وتشمل البدائل الأخرى </a:t>
            </a:r>
            <a:r>
              <a:rPr lang="ar-EG" b="1" u="sng" dirty="0"/>
              <a:t>الاستحواذ الخاص </a:t>
            </a:r>
            <a:r>
              <a:rPr lang="ar-EG" dirty="0"/>
              <a:t>، </a:t>
            </a:r>
            <a:r>
              <a:rPr lang="ar-EG" b="1" u="sng" dirty="0"/>
              <a:t>والاستحواذ الإداري </a:t>
            </a:r>
            <a:r>
              <a:rPr lang="ar-EG" dirty="0"/>
              <a:t>، </a:t>
            </a:r>
            <a:r>
              <a:rPr lang="ar-EG" b="1" u="sng" dirty="0"/>
              <a:t>وإنشاء </a:t>
            </a:r>
            <a:r>
              <a:rPr lang="en-US" b="1" u="sng" dirty="0"/>
              <a:t>ESOP</a:t>
            </a:r>
            <a:r>
              <a:rPr lang="en-US" u="sng" dirty="0"/>
              <a:t> </a:t>
            </a:r>
            <a:r>
              <a:rPr lang="ar-EG" dirty="0"/>
              <a:t>لتوفير السيولة لمشروع لا يكون فيه حصاد الاستثمار بأكمله هدفا ، والنهج غير المباشرة للاكتتاب العام ، مثل الاندماج العكسي والاكتتاب العام.</a:t>
            </a:r>
          </a:p>
          <a:p>
            <a:pPr algn="r" rtl="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2627628578"/>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just" rtl="1">
              <a:buFont typeface="Arial" panose="020B0604020202020204" pitchFamily="34" charset="0"/>
              <a:buChar char="•"/>
            </a:pPr>
            <a:r>
              <a:rPr lang="ar-EG" dirty="0"/>
              <a:t>تختلف تكاليف وفوائد البدائل بشكل ملحوظ.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يتطلب طرح الأسهم للاكتتاب العام عن طريق بيع الأسهم المصدرة حديثا اكتتابا عاما ، والذي عادة ما يكون مكلفا كنسبة مئوية من العائدات المستلمة.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ومع ذلك ، فإن الحصاد عن طريق الاكتتاب العام ينطوي عادة على بيع نسبة صغيرة من الأسهم القائمة للمشروع. لذلك ، يمكن أن تكون تكاليف الاكتتاب العام نسبة صغيرة من قيمة الشركة قبل المال.</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علاوة على ذلك ، لا يبيع المستثمرون الحاليون في المشروع عادة أجزاء كبيرة من أسهمهم خلال الاكتتاب العام.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تعتمد التكلفة الفعلية للحصاد عن طريق الاكتتاب العام على العملية التي يستخدمها المستثمرون لبيع أسهمهم. إن تطوير سوق عام له بعض الفوائد المميزة التي يمكن أن تؤثر على اختيار بدائل الحصاد.</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يمكن أن تكون </a:t>
            </a:r>
            <a:r>
              <a:rPr lang="ar-EG" b="1" dirty="0">
                <a:solidFill>
                  <a:srgbClr val="FF0000"/>
                </a:solidFill>
              </a:rPr>
              <a:t>عمليات الاستحواذ </a:t>
            </a:r>
            <a:r>
              <a:rPr lang="ar-EG" dirty="0"/>
              <a:t>الخاصة باهظة الثمن أيضا. ومع ذلك ، قد يمكن الاستحواذ حملة الأسهم البائعين من تحقيق بعض المكاسب الناشئة عن التآزر مع المشتري.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en-US" dirty="0"/>
              <a:t>MBOs </a:t>
            </a:r>
            <a:r>
              <a:rPr lang="ar-EG" dirty="0"/>
              <a:t>و </a:t>
            </a:r>
            <a:r>
              <a:rPr lang="en-US" dirty="0"/>
              <a:t>ESOPs </a:t>
            </a:r>
            <a:r>
              <a:rPr lang="ar-EG" dirty="0"/>
              <a:t>و </a:t>
            </a:r>
            <a:r>
              <a:rPr lang="en-US" dirty="0"/>
              <a:t>roll-ups </a:t>
            </a:r>
            <a:r>
              <a:rPr lang="ar-EG" dirty="0"/>
              <a:t>كلها لها مزايا وعيوب مميزة. </a:t>
            </a:r>
            <a:endParaRPr lang="en-US" dirty="0"/>
          </a:p>
          <a:p>
            <a:pPr marL="171450" indent="-171450" algn="just" rtl="1">
              <a:buFont typeface="Arial" panose="020B0604020202020204" pitchFamily="34" charset="0"/>
              <a:buChar char="•"/>
            </a:pPr>
            <a:endParaRPr lang="ar-EG" dirty="0"/>
          </a:p>
          <a:p>
            <a:pPr marL="171450" indent="-171450" algn="just" rtl="1">
              <a:buFont typeface="Arial" panose="020B0604020202020204" pitchFamily="34" charset="0"/>
              <a:buChar char="•"/>
            </a:pPr>
            <a:r>
              <a:rPr lang="ar-EG" dirty="0"/>
              <a:t>يعتمد الاختيار الصحيح في أي حالة على عوامل مثل تكاليف المعاملات وحجم الشركة وسجل المسار والتوقيت والآثار الضريبية والرقابة التنظيمية.</a:t>
            </a:r>
          </a:p>
          <a:p>
            <a:pPr marL="171450" indent="-171450" algn="just" rtl="1">
              <a:buFont typeface="Arial" panose="020B0604020202020204" pitchFamily="34" charset="0"/>
              <a:buChar char="•"/>
            </a:pP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89251019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8791059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6275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458609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408031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5127140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632051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8648100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87914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6511975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483653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68646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41095226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47554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159722043"/>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 id="2147483681" r:id="rId12"/>
    <p:sldLayoutId id="2147483682"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0.xml"/><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2.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7.xml"/><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8" Type="http://schemas.openxmlformats.org/officeDocument/2006/relationships/image" Target="../media/image20.jp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notesSlide" Target="../notesSlides/notesSlide39.xml"/><Relationship Id="rId1" Type="http://schemas.openxmlformats.org/officeDocument/2006/relationships/slideLayout" Target="../slideLayouts/slideLayout24.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6113597"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Business Harvesting Strategies</a:t>
            </a:r>
            <a:endParaRPr kumimoji="0" lang="ar-EG"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9</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186070" y="6370808"/>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972" y="736849"/>
            <a:ext cx="2464936" cy="106590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255299" y="1802757"/>
            <a:ext cx="11681402" cy="4524315"/>
          </a:xfrm>
          <a:prstGeom prst="rect">
            <a:avLst/>
          </a:prstGeom>
          <a:solidFill>
            <a:schemeClr val="accent1">
              <a:lumMod val="75000"/>
            </a:schemeClr>
          </a:solidFill>
        </p:spPr>
        <p:txBody>
          <a:bodyPr wrap="square">
            <a:spAutoFit/>
          </a:bodyPr>
          <a:lstStyle/>
          <a:p>
            <a:pPr marL="342900" lvl="0" indent="-342900" algn="justLow">
              <a:buFontTx/>
              <a:buAutoNum type="alphaLcParenR"/>
              <a:defRPr/>
            </a:pPr>
            <a:r>
              <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rPr>
              <a:t>Identifying types of financing that are associated with new venture exit.</a:t>
            </a:r>
            <a:r>
              <a:rPr lang="en-US" sz="2400" b="1" dirty="0">
                <a:solidFill>
                  <a:prstClr val="white"/>
                </a:solidFill>
                <a:cs typeface="Times New Roman" panose="02020603050405020304" pitchFamily="18" charset="0"/>
              </a:rPr>
              <a:t> Identifying the more important harvesting alternatives. </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a:p>
            <a:pPr marL="342900" marR="0" lvl="0" indent="-342900" algn="justLow" defTabSz="914400" rtl="0" eaLnBrk="1" fontAlgn="auto" latinLnBrk="0" hangingPunct="1">
              <a:lnSpc>
                <a:spcPct val="100000"/>
              </a:lnSpc>
              <a:spcBef>
                <a:spcPts val="0"/>
              </a:spcBef>
              <a:spcAft>
                <a:spcPts val="0"/>
              </a:spcAft>
              <a:buClrTx/>
              <a:buSzTx/>
              <a:buFontTx/>
              <a:buAutoNum type="alphaLcParenR"/>
              <a:tabLst/>
              <a:defRPr/>
            </a:pPr>
            <a:endParaRPr kumimoji="0" lang="ar-EG"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 Explaining how a new venture going public. </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Identifying Other alternatives include private acquisition, management buyout, creation of an ESOP, and indirect approaches to public offering, such as reverse merger and roll-up IPO.</a:t>
            </a:r>
          </a:p>
          <a:p>
            <a:pPr marL="342900" marR="0" lvl="0" indent="-342900" algn="justLow" defTabSz="914400" rtl="0" eaLnBrk="1" fontAlgn="auto" latinLnBrk="0" hangingPunct="1">
              <a:lnSpc>
                <a:spcPct val="100000"/>
              </a:lnSpc>
              <a:spcBef>
                <a:spcPts val="0"/>
              </a:spcBef>
              <a:spcAft>
                <a:spcPts val="0"/>
              </a:spcAft>
              <a:buClrTx/>
              <a:buSzTx/>
              <a:buFontTx/>
              <a:buAutoNum type="alphaLcParenR"/>
              <a:tabLst/>
              <a:defRPr/>
            </a:pPr>
            <a:endParaRPr lang="ar-EG" sz="2400" b="1" dirty="0">
              <a:solidFill>
                <a:prstClr val="white"/>
              </a:solidFill>
              <a:latin typeface="Calibri" panose="020F0502020204030204"/>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 Explaining advantages and disadvantages of Acquisition, MBOs, ESOPs, and roll-ups. </a:t>
            </a:r>
          </a:p>
          <a:p>
            <a:pPr marL="342900" lvl="0" indent="-342900" algn="justLow">
              <a:buFontTx/>
              <a:buAutoNum type="alphaLcParenR"/>
              <a:defRPr/>
            </a:pPr>
            <a:endParaRPr lang="en-US" sz="2400" b="1" dirty="0">
              <a:solidFill>
                <a:prstClr val="white"/>
              </a:solidFill>
              <a:cs typeface="Times New Roman" panose="02020603050405020304" pitchFamily="18" charset="0"/>
            </a:endParaRPr>
          </a:p>
          <a:p>
            <a:pPr marL="342900" lvl="0" indent="-342900" algn="justLow">
              <a:buFontTx/>
              <a:buAutoNum type="alphaLcParenR"/>
              <a:defRPr/>
            </a:pPr>
            <a:r>
              <a:rPr lang="en-US" sz="2400" b="1" dirty="0">
                <a:solidFill>
                  <a:prstClr val="white"/>
                </a:solidFill>
                <a:cs typeface="Times New Roman" panose="02020603050405020304" pitchFamily="18" charset="0"/>
              </a:rPr>
              <a:t>Identifying how to make the correct choice in any instance .</a:t>
            </a:r>
            <a:endParaRPr kumimoji="0" lang="en-US" sz="2400" b="1" i="0" u="none" strike="noStrike" kern="1200" cap="none" spc="0" normalizeH="0" baseline="0" noProof="0" dirty="0">
              <a:ln>
                <a:noFill/>
              </a:ln>
              <a:solidFill>
                <a:prstClr val="white"/>
              </a:solidFill>
              <a:effectLst/>
              <a:uLnTx/>
              <a:uFillTx/>
              <a:latin typeface="Calibri" panose="020F0502020204030204"/>
              <a:ea typeface="+mn-ea"/>
              <a:cs typeface="Times New Roman" panose="02020603050405020304" pitchFamily="18" charset="0"/>
            </a:endParaRP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2" end="2"/>
                                            </p:txEl>
                                          </p:spTgt>
                                        </p:tgtEl>
                                        <p:attrNameLst>
                                          <p:attrName>style.visibility</p:attrName>
                                        </p:attrNameLst>
                                      </p:cBhvr>
                                      <p:to>
                                        <p:strVal val="visible"/>
                                      </p:to>
                                    </p:set>
                                    <p:anim calcmode="lin" valueType="num">
                                      <p:cBhvr additive="base">
                                        <p:cTn id="13"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4" end="4"/>
                                            </p:txEl>
                                          </p:spTgt>
                                        </p:tgtEl>
                                        <p:attrNameLst>
                                          <p:attrName>style.visibility</p:attrName>
                                        </p:attrNameLst>
                                      </p:cBhvr>
                                      <p:to>
                                        <p:strVal val="visible"/>
                                      </p:to>
                                    </p:set>
                                    <p:anim calcmode="lin" valueType="num">
                                      <p:cBhvr additive="base">
                                        <p:cTn id="19" dur="500" fill="hold"/>
                                        <p:tgtEl>
                                          <p:spTgt spid="11">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11">
                                            <p:txEl>
                                              <p:pRg st="6" end="6"/>
                                            </p:txEl>
                                          </p:spTgt>
                                        </p:tgtEl>
                                        <p:attrNameLst>
                                          <p:attrName>style.visibility</p:attrName>
                                        </p:attrNameLst>
                                      </p:cBhvr>
                                      <p:to>
                                        <p:strVal val="visible"/>
                                      </p:to>
                                    </p:set>
                                    <p:anim calcmode="lin" valueType="num">
                                      <p:cBhvr additive="base">
                                        <p:cTn id="25" dur="500" fill="hold"/>
                                        <p:tgtEl>
                                          <p:spTgt spid="11">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11">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11">
                                            <p:txEl>
                                              <p:pRg st="8" end="8"/>
                                            </p:txEl>
                                          </p:spTgt>
                                        </p:tgtEl>
                                        <p:attrNameLst>
                                          <p:attrName>style.visibility</p:attrName>
                                        </p:attrNameLst>
                                      </p:cBhvr>
                                      <p:to>
                                        <p:strVal val="visible"/>
                                      </p:to>
                                    </p:set>
                                    <p:anim calcmode="lin" valueType="num">
                                      <p:cBhvr additive="base">
                                        <p:cTn id="31" dur="500" fill="hold"/>
                                        <p:tgtEl>
                                          <p:spTgt spid="11">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11">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60093"/>
            <a:ext cx="11051532" cy="501979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just">
              <a:buFont typeface="Arial" panose="020B0604020202020204" pitchFamily="34" charset="0"/>
              <a:buChar char="•"/>
            </a:pPr>
            <a:r>
              <a:rPr lang="en-US" sz="1800" b="1" i="0" dirty="0">
                <a:solidFill>
                  <a:srgbClr val="242021"/>
                </a:solidFill>
                <a:effectLst/>
                <a:latin typeface="Gotham-Book"/>
              </a:rPr>
              <a:t>Harvesting</a:t>
            </a:r>
            <a:r>
              <a:rPr lang="en-US" sz="1800" b="0" i="0" dirty="0">
                <a:solidFill>
                  <a:srgbClr val="242021"/>
                </a:solidFill>
                <a:effectLst/>
                <a:latin typeface="Gotham-Book"/>
              </a:rPr>
              <a:t> </a:t>
            </a:r>
            <a:r>
              <a:rPr lang="en-US" sz="1800" b="1" i="0" dirty="0">
                <a:solidFill>
                  <a:srgbClr val="FF0000"/>
                </a:solidFill>
                <a:effectLst/>
                <a:latin typeface="Gotham-Book"/>
              </a:rPr>
              <a:t>is the </a:t>
            </a:r>
            <a:r>
              <a:rPr lang="en-US" sz="1800" b="1" i="0" dirty="0">
                <a:solidFill>
                  <a:srgbClr val="FF0000"/>
                </a:solidFill>
                <a:effectLst/>
                <a:latin typeface="TimesNewRomanMTStd"/>
              </a:rPr>
              <a:t>final stage of the entrepreneurial investment process. </a:t>
            </a:r>
          </a:p>
          <a:p>
            <a:pPr marL="285750" indent="-285750" algn="just">
              <a:buFont typeface="Arial" panose="020B0604020202020204" pitchFamily="34" charset="0"/>
              <a:buChar char="•"/>
            </a:pPr>
            <a:r>
              <a:rPr lang="en-US" sz="1800" b="0" i="0" dirty="0">
                <a:solidFill>
                  <a:srgbClr val="FF0000"/>
                </a:solidFill>
                <a:effectLst/>
                <a:latin typeface="TimesNewRomanMTStd"/>
              </a:rPr>
              <a:t>It also is a critical component of initial investment decisions. </a:t>
            </a:r>
          </a:p>
          <a:p>
            <a:pPr marL="285750" indent="-285750" algn="just">
              <a:buFont typeface="Arial" panose="020B0604020202020204" pitchFamily="34" charset="0"/>
              <a:buChar char="•"/>
            </a:pPr>
            <a:r>
              <a:rPr lang="en-US" sz="1800" b="0" i="0" dirty="0">
                <a:solidFill>
                  <a:srgbClr val="242021"/>
                </a:solidFill>
                <a:effectLst/>
                <a:latin typeface="TimesNewRomanMTStd"/>
              </a:rPr>
              <a:t>Investors evaluate opportunities based on the expectation of a liquidity event that will enable them </a:t>
            </a:r>
            <a:r>
              <a:rPr lang="en-US" sz="1800" b="0" i="0" u="sng" dirty="0">
                <a:solidFill>
                  <a:srgbClr val="FF0000"/>
                </a:solidFill>
                <a:effectLst/>
                <a:latin typeface="TimesNewRomanMTStd"/>
              </a:rPr>
              <a:t>to realize a return and allow them to shift attention to other projects. </a:t>
            </a:r>
          </a:p>
          <a:p>
            <a:pPr marL="285750" indent="-285750" algn="just">
              <a:buFont typeface="Arial" panose="020B0604020202020204" pitchFamily="34" charset="0"/>
              <a:buChar char="•"/>
            </a:pPr>
            <a:r>
              <a:rPr lang="en-US" sz="1800" b="0" i="0" dirty="0">
                <a:solidFill>
                  <a:srgbClr val="242021"/>
                </a:solidFill>
                <a:effectLst/>
                <a:latin typeface="TimesNewRomanMTStd"/>
              </a:rPr>
              <a:t>To estimate exit value when they make the investment decision, investors must make assumptions about how and when the investment will be harvested and about the return they will realize.</a:t>
            </a:r>
          </a:p>
          <a:p>
            <a:pPr marL="285750" indent="-285750" algn="just">
              <a:buFont typeface="Arial" panose="020B0604020202020204" pitchFamily="34" charset="0"/>
              <a:buChar char="•"/>
            </a:pPr>
            <a:r>
              <a:rPr lang="en-US" sz="1800" b="0" i="0" dirty="0">
                <a:solidFill>
                  <a:srgbClr val="242021"/>
                </a:solidFill>
                <a:effectLst/>
                <a:latin typeface="TimesNewRomanMTStd"/>
              </a:rPr>
              <a:t>Harvesting is also of direct importance to entrepreneurs, but the issues may be different. Some entrepreneurs are like investors in their desire to harvest and move on to other endeavors. </a:t>
            </a:r>
          </a:p>
          <a:p>
            <a:pPr marL="285750" indent="-285750" algn="just">
              <a:buFont typeface="Arial" panose="020B0604020202020204" pitchFamily="34" charset="0"/>
              <a:buChar char="•"/>
            </a:pPr>
            <a:r>
              <a:rPr lang="en-US" sz="1800" b="0" i="0" dirty="0">
                <a:solidFill>
                  <a:srgbClr val="242021"/>
                </a:solidFill>
                <a:effectLst/>
                <a:latin typeface="TimesNewRomanMTStd"/>
              </a:rPr>
              <a:t>Others view the venture as a lifetime commitment and seek to earn returns through the continuing free cash flow of the venture or through partial liquidation of their holdings. </a:t>
            </a:r>
          </a:p>
          <a:p>
            <a:pPr marL="285750" indent="-285750" algn="just">
              <a:buFont typeface="Arial" panose="020B0604020202020204" pitchFamily="34" charset="0"/>
              <a:buChar char="•"/>
            </a:pPr>
            <a:r>
              <a:rPr lang="en-US" sz="1800" b="0" i="0" dirty="0">
                <a:solidFill>
                  <a:srgbClr val="242021"/>
                </a:solidFill>
                <a:effectLst/>
                <a:latin typeface="TimesNewRomanMTStd"/>
              </a:rPr>
              <a:t>Both types should be seeking to realize a return that compensates for the opportunity cost of their capital and effort.</a:t>
            </a:r>
          </a:p>
          <a:p>
            <a:pPr marL="285750" indent="-285750" algn="just">
              <a:buFont typeface="Arial" panose="020B0604020202020204" pitchFamily="34" charset="0"/>
              <a:buChar char="•"/>
            </a:pPr>
            <a:r>
              <a:rPr lang="en-US" sz="1800" b="0" i="0" dirty="0">
                <a:solidFill>
                  <a:srgbClr val="242021"/>
                </a:solidFill>
                <a:effectLst/>
                <a:latin typeface="TimesNewRomanMTStd"/>
              </a:rPr>
              <a:t>Going public and private sale of the venture to another firm (i.e., acquisition) are the harvesting alternatives that normally receive the most attention in business plans. </a:t>
            </a:r>
          </a:p>
          <a:p>
            <a:pPr marL="285750" indent="-285750" algn="just">
              <a:buFont typeface="Arial" panose="020B0604020202020204" pitchFamily="34" charset="0"/>
              <a:buChar char="•"/>
            </a:pPr>
            <a:r>
              <a:rPr lang="en-US" sz="1800" b="0" i="0" dirty="0">
                <a:solidFill>
                  <a:srgbClr val="242021"/>
                </a:solidFill>
                <a:effectLst/>
                <a:latin typeface="TimesNewRomanMTStd"/>
              </a:rPr>
              <a:t>Other important alternatives include a management buyout (MBO), sale of the business to employees or other members of the team, and continuing to operate the venture.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00059" y="643212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9211" y="1"/>
            <a:ext cx="2653990" cy="484564"/>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4144705" y="25761"/>
            <a:ext cx="2107411"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Introduction</a:t>
            </a:r>
          </a:p>
        </p:txBody>
      </p:sp>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63147"/>
            <a:ext cx="4128422" cy="534200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579675"/>
            <a:ext cx="11079241" cy="482587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13.1 Going Public</a:t>
            </a:r>
          </a:p>
          <a:p>
            <a:pPr marL="285750" indent="-285750" algn="just">
              <a:buFont typeface="Arial" panose="020B0604020202020204" pitchFamily="34" charset="0"/>
              <a:buChar char="•"/>
            </a:pPr>
            <a:r>
              <a:rPr lang="en-US" sz="1800" b="0" i="0" dirty="0">
                <a:solidFill>
                  <a:srgbClr val="FF0000"/>
                </a:solidFill>
                <a:effectLst/>
                <a:latin typeface="TimesNewRomanMTStd"/>
              </a:rPr>
              <a:t>When a venture goes public, an ongoing public market is established for its common stock.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issuing firm </a:t>
            </a:r>
            <a:r>
              <a:rPr lang="en-US" sz="1800" b="1" i="0" u="sng" dirty="0">
                <a:solidFill>
                  <a:srgbClr val="FF0000"/>
                </a:solidFill>
                <a:effectLst/>
                <a:latin typeface="TimesNewRomanMTStd"/>
              </a:rPr>
              <a:t>raises capital </a:t>
            </a:r>
            <a:r>
              <a:rPr lang="en-US" sz="1800" b="1" i="0" dirty="0">
                <a:solidFill>
                  <a:srgbClr val="FF0000"/>
                </a:solidFill>
                <a:effectLst/>
                <a:latin typeface="TimesNewRomanMTStd"/>
              </a:rPr>
              <a:t>by selling new shares to public market investors.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IPO is only the first step in the process of harvesting by going public.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By placing freely tradable shares in the hands of investors,</a:t>
            </a:r>
            <a:r>
              <a:rPr lang="en-US" sz="1800" b="1" i="0" dirty="0">
                <a:solidFill>
                  <a:srgbClr val="FF0000"/>
                </a:solidFill>
                <a:effectLst/>
                <a:latin typeface="TimesNewRomanMTStd"/>
              </a:rPr>
              <a:t> the IPO enables investors in the stock market to establish a public market value for the equity.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public market itself is predominantly a “</a:t>
            </a:r>
            <a:r>
              <a:rPr lang="en-US" sz="1800" b="1" i="0" dirty="0">
                <a:solidFill>
                  <a:srgbClr val="FF0000"/>
                </a:solidFill>
                <a:effectLst/>
                <a:latin typeface="TimesNewRomanMTStd"/>
              </a:rPr>
              <a:t>secondary market</a:t>
            </a:r>
            <a:r>
              <a:rPr lang="en-US" sz="1800" b="0" i="0" dirty="0">
                <a:solidFill>
                  <a:srgbClr val="242021"/>
                </a:solidFill>
                <a:effectLst/>
                <a:latin typeface="TimesNewRomanMTStd"/>
              </a:rPr>
              <a:t>” </a:t>
            </a:r>
            <a:r>
              <a:rPr lang="en-US" sz="1800" b="0" i="0" u="sng" dirty="0">
                <a:solidFill>
                  <a:srgbClr val="FF0000"/>
                </a:solidFill>
                <a:effectLst/>
                <a:latin typeface="TimesNewRomanMTStd"/>
              </a:rPr>
              <a:t>where market participants transact with each other.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Thus, </a:t>
            </a:r>
            <a:r>
              <a:rPr lang="en-US" sz="1800" b="1" i="0" dirty="0">
                <a:solidFill>
                  <a:srgbClr val="FF0000"/>
                </a:solidFill>
                <a:effectLst/>
                <a:latin typeface="TimesNewRomanMTStd"/>
              </a:rPr>
              <a:t>secondary market transactions transfer ownership among investors; they do not generate new funds for the firm that originally issued the shares.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4" y="55134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0"/>
            <a:ext cx="2626178" cy="563147"/>
          </a:xfrm>
          <a:prstGeom prst="rect">
            <a:avLst/>
          </a:prstGeom>
        </p:spPr>
      </p:pic>
    </p:spTree>
    <p:extLst>
      <p:ext uri="{BB962C8B-B14F-4D97-AF65-F5344CB8AC3E}">
        <p14:creationId xmlns:p14="http://schemas.microsoft.com/office/powerpoint/2010/main" val="10054607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08867"/>
            <a:ext cx="11079241" cy="511341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13.1 Going Public</a:t>
            </a:r>
          </a:p>
          <a:p>
            <a:pPr marL="285750" indent="-285750" algn="just">
              <a:buFont typeface="Arial" panose="020B0604020202020204" pitchFamily="34" charset="0"/>
              <a:buChar char="•"/>
            </a:pPr>
            <a:r>
              <a:rPr lang="en-US" sz="1800" b="1" i="0" dirty="0">
                <a:solidFill>
                  <a:srgbClr val="FF0000"/>
                </a:solidFill>
                <a:effectLst/>
                <a:latin typeface="TimesNewRomanMTStd"/>
              </a:rPr>
              <a:t>A venture that has already gone public </a:t>
            </a:r>
            <a:r>
              <a:rPr lang="en-US" sz="1800" b="1" i="0" u="sng" dirty="0">
                <a:solidFill>
                  <a:srgbClr val="FF0000"/>
                </a:solidFill>
                <a:effectLst/>
                <a:latin typeface="TimesNewRomanMTStd"/>
              </a:rPr>
              <a:t>can raise additional capital </a:t>
            </a:r>
            <a:r>
              <a:rPr lang="en-US" sz="1800" b="1" i="0" dirty="0">
                <a:solidFill>
                  <a:srgbClr val="FF0000"/>
                </a:solidFill>
                <a:effectLst/>
                <a:latin typeface="TimesNewRomanMTStd"/>
              </a:rPr>
              <a:t>by issuing new shares in a subsequent primary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Such an offering is called a “</a:t>
            </a:r>
            <a:r>
              <a:rPr lang="en-US" sz="1800" b="1" i="0" dirty="0">
                <a:solidFill>
                  <a:srgbClr val="242021"/>
                </a:solidFill>
                <a:effectLst/>
                <a:latin typeface="TimesNewRomanMTStd"/>
              </a:rPr>
              <a:t>seasoned offering</a:t>
            </a:r>
            <a:r>
              <a:rPr lang="en-US" sz="1800" b="0" i="0" dirty="0">
                <a:solidFill>
                  <a:srgbClr val="242021"/>
                </a:solidFill>
                <a:effectLst/>
                <a:latin typeface="TimesNewRomanMTStd"/>
              </a:rPr>
              <a:t>,” meaning that </a:t>
            </a:r>
            <a:r>
              <a:rPr lang="en-US" sz="1800" b="0" i="0" u="sng" dirty="0">
                <a:solidFill>
                  <a:srgbClr val="FF0000"/>
                </a:solidFill>
                <a:effectLst/>
                <a:latin typeface="TimesNewRomanMTStd"/>
              </a:rPr>
              <a:t>the issuer’s shares have already gone through a “seasoning” period of trading in the public market. </a:t>
            </a:r>
          </a:p>
          <a:p>
            <a:pPr marL="285750" indent="-285750" algn="just">
              <a:buFont typeface="Arial" panose="020B0604020202020204" pitchFamily="34" charset="0"/>
              <a:buChar char="•"/>
            </a:pPr>
            <a:r>
              <a:rPr lang="en-US" sz="1800" b="0" i="0" dirty="0">
                <a:solidFill>
                  <a:srgbClr val="FF0000"/>
                </a:solidFill>
                <a:effectLst/>
                <a:latin typeface="TimesNewRomanMTStd"/>
              </a:rPr>
              <a:t>A seasoned offering </a:t>
            </a:r>
            <a:r>
              <a:rPr lang="en-US" sz="1800" b="0" i="0" u="sng" dirty="0">
                <a:solidFill>
                  <a:srgbClr val="FF0000"/>
                </a:solidFill>
                <a:effectLst/>
                <a:latin typeface="TimesNewRomanMTStd"/>
              </a:rPr>
              <a:t>is not the same </a:t>
            </a:r>
            <a:r>
              <a:rPr lang="en-US" sz="1800" b="0" i="0" dirty="0">
                <a:solidFill>
                  <a:srgbClr val="FF0000"/>
                </a:solidFill>
                <a:effectLst/>
                <a:latin typeface="TimesNewRomanMTStd"/>
              </a:rPr>
              <a:t>as a secondary offering </a:t>
            </a:r>
            <a:r>
              <a:rPr lang="en-US" sz="1800" b="0" i="0" u="sng" dirty="0">
                <a:solidFill>
                  <a:srgbClr val="FF0000"/>
                </a:solidFill>
                <a:effectLst/>
                <a:latin typeface="TimesNewRomanMTStd"/>
              </a:rPr>
              <a:t>unless the shares that are sold </a:t>
            </a:r>
            <a:r>
              <a:rPr lang="en-US" sz="1800" b="0" i="0" dirty="0">
                <a:solidFill>
                  <a:srgbClr val="FF0000"/>
                </a:solidFill>
                <a:effectLst/>
                <a:latin typeface="TimesNewRomanMTStd"/>
              </a:rPr>
              <a:t>in the offering </a:t>
            </a:r>
            <a:r>
              <a:rPr lang="en-US" sz="1800" b="0" i="0" u="sng" dirty="0">
                <a:solidFill>
                  <a:srgbClr val="FF0000"/>
                </a:solidFill>
                <a:effectLst/>
                <a:latin typeface="TimesNewRomanMTStd"/>
              </a:rPr>
              <a:t>are not</a:t>
            </a:r>
            <a:r>
              <a:rPr lang="en-US" sz="1800" b="0" i="0" dirty="0">
                <a:solidFill>
                  <a:srgbClr val="FF0000"/>
                </a:solidFill>
                <a:effectLst/>
                <a:latin typeface="TimesNewRomanMTStd"/>
              </a:rPr>
              <a:t> newly issued. </a:t>
            </a:r>
          </a:p>
          <a:p>
            <a:pPr marL="285750" indent="-285750" algn="just">
              <a:buFont typeface="Arial" panose="020B0604020202020204" pitchFamily="34" charset="0"/>
              <a:buChar char="•"/>
            </a:pPr>
            <a:r>
              <a:rPr lang="en-US" sz="1800" b="0" i="0" dirty="0">
                <a:solidFill>
                  <a:srgbClr val="242021"/>
                </a:solidFill>
                <a:effectLst/>
                <a:latin typeface="TimesNewRomanMTStd"/>
              </a:rPr>
              <a:t>In a secondary offering, the shares that are sold were issued previously and are being resold by existing investors.</a:t>
            </a:r>
          </a:p>
          <a:p>
            <a:pPr marL="285750" indent="-285750" algn="just">
              <a:buFont typeface="Arial" panose="020B0604020202020204" pitchFamily="34" charset="0"/>
              <a:buChar char="•"/>
            </a:pPr>
            <a:r>
              <a:rPr lang="en-US" sz="1800" b="0" i="0" dirty="0">
                <a:solidFill>
                  <a:srgbClr val="242021"/>
                </a:solidFill>
                <a:effectLst/>
                <a:latin typeface="TimesNewRomanMTStd"/>
              </a:rPr>
              <a:t>Sellers may include VCs and other early-stage investors, the entrepreneur, and others who acquired shares from the firm.</a:t>
            </a:r>
          </a:p>
          <a:p>
            <a:pPr marL="285750" indent="-285750" algn="just">
              <a:buFont typeface="Arial" panose="020B0604020202020204" pitchFamily="34" charset="0"/>
              <a:buChar char="•"/>
            </a:pPr>
            <a:r>
              <a:rPr lang="en-US" sz="1800" i="0" dirty="0">
                <a:solidFill>
                  <a:srgbClr val="242021"/>
                </a:solidFill>
                <a:effectLst/>
                <a:latin typeface="TimesNewRomanMTStd"/>
              </a:rPr>
              <a:t>Market value (or market capitalization) </a:t>
            </a:r>
            <a:r>
              <a:rPr lang="en-US" sz="1800" i="0" dirty="0">
                <a:solidFill>
                  <a:schemeClr val="tx1"/>
                </a:solidFill>
                <a:effectLst/>
                <a:latin typeface="TimesNewRomanMTStd"/>
              </a:rPr>
              <a:t>is the share price times the number of shares outstanding. </a:t>
            </a:r>
          </a:p>
          <a:p>
            <a:pPr marL="285750" indent="-285750" algn="just">
              <a:buFont typeface="Arial" panose="020B0604020202020204" pitchFamily="34" charset="0"/>
              <a:buChar char="•"/>
            </a:pPr>
            <a:r>
              <a:rPr lang="en-US" sz="1800" b="0" i="0" dirty="0">
                <a:solidFill>
                  <a:srgbClr val="242021"/>
                </a:solidFill>
                <a:effectLst/>
                <a:latin typeface="TimesNewRomanMTStd"/>
              </a:rPr>
              <a:t>It is determined by the price that equates secondary market demand with secondary market supply. </a:t>
            </a:r>
          </a:p>
          <a:p>
            <a:pPr marL="285750" indent="-285750" algn="just">
              <a:buFont typeface="Arial" panose="020B0604020202020204" pitchFamily="34" charset="0"/>
              <a:buChar char="•"/>
            </a:pPr>
            <a:r>
              <a:rPr lang="en-US" sz="1800" b="0" i="0" dirty="0">
                <a:solidFill>
                  <a:srgbClr val="242021"/>
                </a:solidFill>
                <a:effectLst/>
                <a:latin typeface="TimesNewRomanMTStd"/>
              </a:rPr>
              <a:t>Except for primary market transactions and first-time public sales of shares by entrepreneurs and others who invested before the IPO, secondary market supply (the “float”) is fixed. </a:t>
            </a:r>
          </a:p>
          <a:p>
            <a:pPr marL="285750" indent="-285750" algn="just">
              <a:buFont typeface="Arial" panose="020B0604020202020204" pitchFamily="34" charset="0"/>
              <a:buChar char="•"/>
            </a:pPr>
            <a:r>
              <a:rPr lang="en-US" sz="1800" b="0" i="0" dirty="0">
                <a:solidFill>
                  <a:srgbClr val="242021"/>
                </a:solidFill>
                <a:effectLst/>
                <a:latin typeface="TimesNewRomanMTStd"/>
              </a:rPr>
              <a:t>With supply fixed, fluctuations in market value result from changes in demand. </a:t>
            </a:r>
          </a:p>
          <a:p>
            <a:pPr marL="285750" indent="-285750" algn="just">
              <a:buFont typeface="Arial" panose="020B0604020202020204" pitchFamily="34" charset="0"/>
              <a:buChar char="•"/>
            </a:pPr>
            <a:r>
              <a:rPr lang="en-US" sz="1800" b="0" i="0" dirty="0">
                <a:solidFill>
                  <a:srgbClr val="242021"/>
                </a:solidFill>
                <a:effectLst/>
                <a:latin typeface="TimesNewRomanMTStd"/>
              </a:rPr>
              <a:t>Such value changes reflect changes either in expectations about future free cash flows or in the rate of return required by investors.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40806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493028"/>
          </a:xfrm>
          <a:prstGeom prst="rect">
            <a:avLst/>
          </a:prstGeom>
        </p:spPr>
      </p:pic>
    </p:spTree>
    <p:extLst>
      <p:ext uri="{BB962C8B-B14F-4D97-AF65-F5344CB8AC3E}">
        <p14:creationId xmlns:p14="http://schemas.microsoft.com/office/powerpoint/2010/main" val="41547632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0224"/>
            <a:ext cx="4128422" cy="563115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1079241" cy="49901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13.1 Going Public</a:t>
            </a:r>
          </a:p>
          <a:p>
            <a:pPr algn="just"/>
            <a:r>
              <a:rPr lang="en-US" sz="1800" b="1" i="0" u="sng" dirty="0">
                <a:solidFill>
                  <a:srgbClr val="242021"/>
                </a:solidFill>
                <a:effectLst/>
                <a:latin typeface="TimesNewRomanMTStd"/>
              </a:rPr>
              <a:t>Equity investors can harvest their investments in public companies in four ways:</a:t>
            </a:r>
          </a:p>
          <a:p>
            <a:pPr marL="342900" indent="-342900" algn="just">
              <a:buAutoNum type="arabicPeriod"/>
            </a:pPr>
            <a:r>
              <a:rPr lang="en-US" sz="1800" b="1" i="1" dirty="0">
                <a:solidFill>
                  <a:srgbClr val="242021"/>
                </a:solidFill>
                <a:effectLst/>
                <a:latin typeface="TimesNewRomanMTStd-Italic"/>
              </a:rPr>
              <a:t>Secondary sale as part of the IPO. </a:t>
            </a:r>
          </a:p>
          <a:p>
            <a:pPr marL="285750" indent="-285750" algn="just">
              <a:buFont typeface="Arial" panose="020B0604020202020204" pitchFamily="34" charset="0"/>
              <a:buChar char="•"/>
            </a:pPr>
            <a:r>
              <a:rPr lang="en-US" sz="1800" b="0" i="0" dirty="0">
                <a:solidFill>
                  <a:srgbClr val="FF0000"/>
                </a:solidFill>
                <a:effectLst/>
                <a:latin typeface="TimesNewRomanMTStd"/>
              </a:rPr>
              <a:t>Existing investors, including the entrepreneur and the VC, can sometimes harvest a portion of their investment</a:t>
            </a:r>
          </a:p>
          <a:p>
            <a:pPr algn="just"/>
            <a:r>
              <a:rPr lang="en-US" sz="1800" b="0" i="0" u="sng" dirty="0">
                <a:solidFill>
                  <a:srgbClr val="FF0000"/>
                </a:solidFill>
                <a:effectLst/>
                <a:latin typeface="TimesNewRomanMTStd"/>
              </a:rPr>
              <a:t>by selling some of the shares they own in the IPO.</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2. </a:t>
            </a:r>
            <a:r>
              <a:rPr lang="en-US" sz="1800" b="1" i="1" dirty="0">
                <a:solidFill>
                  <a:srgbClr val="242021"/>
                </a:solidFill>
                <a:effectLst/>
                <a:latin typeface="TimesNewRomanMTStd-Italic"/>
              </a:rPr>
              <a:t>Sale in the secondary market. </a:t>
            </a:r>
          </a:p>
          <a:p>
            <a:pPr marL="285750" indent="-285750" algn="just">
              <a:buFont typeface="Arial" panose="020B0604020202020204" pitchFamily="34" charset="0"/>
              <a:buChar char="•"/>
            </a:pPr>
            <a:r>
              <a:rPr lang="en-US" sz="1800" b="0" i="0" dirty="0">
                <a:solidFill>
                  <a:srgbClr val="FF0000"/>
                </a:solidFill>
                <a:effectLst/>
                <a:latin typeface="TimesNewRomanMTStd"/>
              </a:rPr>
              <a:t>Once the public market is established, investors who acquired their shares before the company became publicly traded </a:t>
            </a:r>
            <a:r>
              <a:rPr lang="en-US" sz="1800" b="0" i="0" u="sng" dirty="0">
                <a:solidFill>
                  <a:srgbClr val="FF0000"/>
                </a:solidFill>
                <a:effectLst/>
                <a:latin typeface="TimesNewRomanMTStd"/>
              </a:rPr>
              <a:t>can sell small amounts of shares from time to time directly into the public market</a:t>
            </a:r>
            <a:r>
              <a:rPr lang="en-US" sz="1800" b="0" i="0" dirty="0">
                <a:solidFill>
                  <a:srgbClr val="FF0000"/>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3. </a:t>
            </a:r>
            <a:r>
              <a:rPr lang="en-US" sz="1800" b="1" i="1" dirty="0">
                <a:solidFill>
                  <a:srgbClr val="242021"/>
                </a:solidFill>
                <a:effectLst/>
                <a:latin typeface="TimesNewRomanMTStd-Italic"/>
              </a:rPr>
              <a:t>Seasoned offerings of secondary shares. </a:t>
            </a:r>
          </a:p>
          <a:p>
            <a:pPr marL="285750" indent="-285750" algn="just">
              <a:buFont typeface="Arial" panose="020B0604020202020204" pitchFamily="34" charset="0"/>
              <a:buChar char="•"/>
            </a:pPr>
            <a:r>
              <a:rPr lang="en-US" sz="1800" b="0" i="0" dirty="0">
                <a:solidFill>
                  <a:srgbClr val="FF0000"/>
                </a:solidFill>
                <a:effectLst/>
                <a:latin typeface="TimesNewRomanMTStd"/>
              </a:rPr>
              <a:t>Investors who acquired their shares before the company was publicly traded can sell larger quantities of shares in a formal secondary public offering after the IPO.</a:t>
            </a:r>
          </a:p>
          <a:p>
            <a:pPr algn="just"/>
            <a:endParaRPr lang="en-US" sz="1800" b="0" i="0" dirty="0">
              <a:solidFill>
                <a:srgbClr val="242021"/>
              </a:solidFill>
              <a:effectLst/>
              <a:latin typeface="TimesNewRomanMTStd"/>
            </a:endParaRPr>
          </a:p>
          <a:p>
            <a:pPr algn="just"/>
            <a:r>
              <a:rPr lang="en-US" sz="1800" b="0" i="0" dirty="0">
                <a:solidFill>
                  <a:srgbClr val="242021"/>
                </a:solidFill>
                <a:effectLst/>
                <a:latin typeface="TimesNewRomanMTStd"/>
              </a:rPr>
              <a:t>4. </a:t>
            </a:r>
            <a:r>
              <a:rPr lang="en-US" sz="1800" b="1" i="1" dirty="0">
                <a:solidFill>
                  <a:srgbClr val="242021"/>
                </a:solidFill>
                <a:effectLst/>
                <a:latin typeface="TimesNewRomanMTStd-Italic"/>
              </a:rPr>
              <a:t>Private placement of secondary shares. </a:t>
            </a:r>
          </a:p>
          <a:p>
            <a:pPr marL="285750" indent="-285750" algn="just">
              <a:buFont typeface="Arial" panose="020B0604020202020204" pitchFamily="34" charset="0"/>
              <a:buChar char="•"/>
            </a:pPr>
            <a:r>
              <a:rPr lang="en-US" sz="1800" b="0" i="0" dirty="0">
                <a:solidFill>
                  <a:srgbClr val="FF0000"/>
                </a:solidFill>
                <a:effectLst/>
                <a:latin typeface="TimesNewRomanMTStd"/>
              </a:rPr>
              <a:t>Investors can use the public market value to benchmark the price and make a private sale to another investor</a:t>
            </a:r>
            <a:r>
              <a:rPr lang="en-US" sz="1800" b="0" i="0" dirty="0">
                <a:solidFill>
                  <a:srgbClr val="242021"/>
                </a:solidFill>
                <a:effectLst/>
                <a:latin typeface="TimesNewRomanMTStd"/>
              </a:rPr>
              <a:t>, the entrepreneur, or the company.</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366271"/>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78059" y="70119"/>
            <a:ext cx="2548119" cy="661968"/>
          </a:xfrm>
          <a:prstGeom prst="rect">
            <a:avLst/>
          </a:prstGeom>
        </p:spPr>
      </p:pic>
    </p:spTree>
    <p:extLst>
      <p:ext uri="{BB962C8B-B14F-4D97-AF65-F5344CB8AC3E}">
        <p14:creationId xmlns:p14="http://schemas.microsoft.com/office/powerpoint/2010/main" val="9627518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25886"/>
            <a:ext cx="4128422" cy="599793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80050" y="546619"/>
            <a:ext cx="11079241" cy="63113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The IPO Process</a:t>
            </a:r>
          </a:p>
          <a:p>
            <a:pPr marL="285750" indent="-285750" algn="just">
              <a:buFont typeface="Arial" panose="020B0604020202020204" pitchFamily="34" charset="0"/>
              <a:buChar char="•"/>
            </a:pPr>
            <a:r>
              <a:rPr lang="en-US" sz="1800" b="1" i="0" u="sng" dirty="0">
                <a:solidFill>
                  <a:srgbClr val="242021"/>
                </a:solidFill>
                <a:effectLst/>
                <a:latin typeface="TimesNewRomanMTStd"/>
              </a:rPr>
              <a:t>A firm-commitment general cash offering </a:t>
            </a:r>
            <a:r>
              <a:rPr lang="en-US" sz="1800" b="0" i="0" dirty="0">
                <a:solidFill>
                  <a:srgbClr val="242021"/>
                </a:solidFill>
                <a:effectLst/>
                <a:latin typeface="TimesNewRomanMTStd"/>
              </a:rPr>
              <a:t>is the process for going public that is used most often in the </a:t>
            </a:r>
            <a:r>
              <a:rPr lang="en-US" sz="1800" b="1" i="0" dirty="0">
                <a:solidFill>
                  <a:srgbClr val="242021"/>
                </a:solidFill>
                <a:effectLst/>
                <a:latin typeface="TimesNewRomanMTStd"/>
              </a:rPr>
              <a:t>U.S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some countries </a:t>
            </a:r>
            <a:r>
              <a:rPr lang="en-US" sz="1800" b="1" i="0" u="sng" dirty="0">
                <a:solidFill>
                  <a:srgbClr val="242021"/>
                </a:solidFill>
                <a:effectLst/>
                <a:latin typeface="TimesNewRomanMTStd"/>
              </a:rPr>
              <a:t>a rights offering process</a:t>
            </a:r>
            <a:r>
              <a:rPr lang="en-US" sz="1800" b="0" i="0" dirty="0">
                <a:solidFill>
                  <a:srgbClr val="242021"/>
                </a:solidFill>
                <a:effectLst/>
                <a:latin typeface="TimesNewRomanMTStd"/>
              </a:rPr>
              <a:t>, is more common.</a:t>
            </a:r>
          </a:p>
          <a:p>
            <a:pPr algn="just"/>
            <a:r>
              <a:rPr lang="en-US" sz="2000" b="1" i="0" dirty="0">
                <a:solidFill>
                  <a:srgbClr val="242021"/>
                </a:solidFill>
                <a:effectLst/>
                <a:latin typeface="Gotham-Bold"/>
              </a:rPr>
              <a:t>Selecting The Underwriter. </a:t>
            </a:r>
          </a:p>
          <a:p>
            <a:pPr marL="285750" indent="-285750" algn="just">
              <a:buFont typeface="Arial" panose="020B0604020202020204" pitchFamily="34" charset="0"/>
              <a:buChar char="•"/>
            </a:pPr>
            <a:r>
              <a:rPr lang="en-US" sz="1800" b="0" i="0" dirty="0">
                <a:solidFill>
                  <a:srgbClr val="FF0000"/>
                </a:solidFill>
                <a:effectLst/>
                <a:latin typeface="TimesNewRomanMTStd"/>
              </a:rPr>
              <a:t>A management team that is considering a public offering normally begins by selecting an investment banker or team (syndicate) of investment bankers to underwrite the offering.</a:t>
            </a:r>
          </a:p>
          <a:p>
            <a:pPr marL="285750" indent="-285750" algn="just">
              <a:buFont typeface="Arial" panose="020B0604020202020204" pitchFamily="34" charset="0"/>
              <a:buChar char="•"/>
            </a:pPr>
            <a:r>
              <a:rPr lang="en-US" sz="1800" b="0" i="0" dirty="0">
                <a:solidFill>
                  <a:srgbClr val="242021"/>
                </a:solidFill>
                <a:effectLst/>
                <a:latin typeface="TimesNewRomanMTStd"/>
              </a:rPr>
              <a:t>The selection process, sometimes referred to as a “bake-off” or “beauty contest,” can include multiple contestants. </a:t>
            </a:r>
          </a:p>
          <a:p>
            <a:pPr marL="285750" indent="-285750" algn="just">
              <a:buFont typeface="Arial" panose="020B0604020202020204" pitchFamily="34" charset="0"/>
              <a:buChar char="•"/>
            </a:pPr>
            <a:r>
              <a:rPr lang="en-US" sz="1800" b="1" i="0" dirty="0">
                <a:solidFill>
                  <a:srgbClr val="FF0000"/>
                </a:solidFill>
                <a:effectLst/>
                <a:latin typeface="TimesNewRomanMTStd"/>
              </a:rPr>
              <a:t>The selected underwriter </a:t>
            </a:r>
            <a:r>
              <a:rPr lang="en-US" sz="1800" b="0" i="0" dirty="0">
                <a:solidFill>
                  <a:srgbClr val="FF0000"/>
                </a:solidFill>
                <a:effectLst/>
                <a:latin typeface="TimesNewRomanMTStd"/>
              </a:rPr>
              <a:t>is responsible for forming the underwriting syndicate, advising the issuer, distributing the shares, and underwriting the risk of market price fluctuations during the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A broader notion of the term “underwrite” is that the underwriter also makes explicit and implicit representations about share value.</a:t>
            </a:r>
          </a:p>
          <a:p>
            <a:pPr marL="285750" indent="-285750" algn="just">
              <a:buFont typeface="Arial" panose="020B0604020202020204" pitchFamily="34" charset="0"/>
              <a:buChar char="•"/>
            </a:pPr>
            <a:r>
              <a:rPr lang="en-US" sz="1800" b="0" i="0" dirty="0">
                <a:solidFill>
                  <a:srgbClr val="242021"/>
                </a:solidFill>
                <a:effectLst/>
                <a:latin typeface="TimesNewRomanMTStd"/>
              </a:rPr>
              <a:t>The choice of investment banker involves matching underwriter capabilities with the issuer’s specific interests and objectives. </a:t>
            </a:r>
          </a:p>
          <a:p>
            <a:pPr marL="285750" indent="-285750" algn="just">
              <a:buFont typeface="Arial" panose="020B0604020202020204" pitchFamily="34" charset="0"/>
              <a:buChar char="•"/>
            </a:pPr>
            <a:r>
              <a:rPr lang="en-US" sz="1800" b="0" i="0" dirty="0">
                <a:solidFill>
                  <a:srgbClr val="242021"/>
                </a:solidFill>
                <a:effectLst/>
                <a:latin typeface="TimesNewRomanMTStd"/>
              </a:rPr>
              <a:t>Investment bankers have different capabilities and different approaches for carrying out the offerings. Some, for example, focus on institutional brokerage clients, whereas others focus more on retail. </a:t>
            </a:r>
          </a:p>
          <a:p>
            <a:pPr marL="285750" indent="-285750" algn="just">
              <a:buFont typeface="Arial" panose="020B0604020202020204" pitchFamily="34" charset="0"/>
              <a:buChar char="•"/>
            </a:pPr>
            <a:r>
              <a:rPr lang="en-US" sz="1800" b="0" i="0" dirty="0">
                <a:solidFill>
                  <a:srgbClr val="242021"/>
                </a:solidFill>
                <a:effectLst/>
                <a:latin typeface="TimesNewRomanMTStd"/>
              </a:rPr>
              <a:t>This focus affects the kinds of investors with whom the underwriter is likely to place the stock. </a:t>
            </a:r>
          </a:p>
          <a:p>
            <a:pPr marL="285750" indent="-285750" algn="just">
              <a:buFont typeface="Arial" panose="020B0604020202020204" pitchFamily="34" charset="0"/>
              <a:buChar char="•"/>
            </a:pPr>
            <a:r>
              <a:rPr lang="en-US" sz="1800" b="0" i="0" dirty="0">
                <a:solidFill>
                  <a:srgbClr val="242021"/>
                </a:solidFill>
                <a:effectLst/>
                <a:latin typeface="TimesNewRomanMTStd"/>
              </a:rPr>
              <a:t>Some investment bankers have established reputations and expertise for handling offerings in particular industries. </a:t>
            </a:r>
          </a:p>
          <a:p>
            <a:pPr marL="285750" indent="-285750" algn="just">
              <a:buFont typeface="Arial" panose="020B0604020202020204" pitchFamily="34" charset="0"/>
              <a:buChar char="•"/>
            </a:pPr>
            <a:r>
              <a:rPr lang="en-US" sz="1800" b="0" i="0" dirty="0">
                <a:solidFill>
                  <a:srgbClr val="242021"/>
                </a:solidFill>
                <a:effectLst/>
                <a:latin typeface="TimesNewRomanMTStd"/>
              </a:rPr>
              <a:t>Some have more limited capabilities but may be able to underwrite small issues at lower cost. </a:t>
            </a:r>
          </a:p>
          <a:p>
            <a:pPr marL="285750" indent="-285750" algn="just">
              <a:buFont typeface="Arial" panose="020B0604020202020204" pitchFamily="34" charset="0"/>
              <a:buChar char="•"/>
            </a:pPr>
            <a:r>
              <a:rPr lang="en-US" sz="1800" b="0" i="0" dirty="0">
                <a:solidFill>
                  <a:srgbClr val="242021"/>
                </a:solidFill>
                <a:effectLst/>
                <a:latin typeface="TimesNewRomanMTStd"/>
              </a:rPr>
              <a:t>These different capabilities explain why </a:t>
            </a:r>
            <a:r>
              <a:rPr lang="en-US" sz="1800" b="1" i="0" dirty="0">
                <a:solidFill>
                  <a:srgbClr val="FF0000"/>
                </a:solidFill>
                <a:effectLst/>
                <a:latin typeface="TimesNewRomanMTStd"/>
              </a:rPr>
              <a:t>the issuer may select </a:t>
            </a:r>
            <a:r>
              <a:rPr lang="en-US" sz="1800" b="1" i="0" u="sng" dirty="0">
                <a:solidFill>
                  <a:srgbClr val="FF0000"/>
                </a:solidFill>
                <a:effectLst/>
                <a:latin typeface="TimesNewRomanMTStd"/>
              </a:rPr>
              <a:t>a lead </a:t>
            </a:r>
            <a:r>
              <a:rPr lang="en-US" sz="1800" b="1" i="0" dirty="0">
                <a:solidFill>
                  <a:srgbClr val="FF0000"/>
                </a:solidFill>
                <a:effectLst/>
                <a:latin typeface="TimesNewRomanMTStd"/>
              </a:rPr>
              <a:t>and </a:t>
            </a:r>
            <a:r>
              <a:rPr lang="en-US" sz="1800" b="1" i="0" u="sng" dirty="0">
                <a:solidFill>
                  <a:srgbClr val="FF0000"/>
                </a:solidFill>
                <a:effectLst/>
                <a:latin typeface="TimesNewRomanMTStd"/>
              </a:rPr>
              <a:t>co-lead underwriter </a:t>
            </a:r>
            <a:r>
              <a:rPr lang="en-US" sz="1800" b="1" i="0" dirty="0">
                <a:solidFill>
                  <a:srgbClr val="FF0000"/>
                </a:solidFill>
                <a:effectLst/>
                <a:latin typeface="TimesNewRomanMTStd"/>
              </a:rPr>
              <a:t>and may go further by using </a:t>
            </a:r>
            <a:r>
              <a:rPr lang="en-US" sz="1800" b="1" i="0" u="sng" dirty="0">
                <a:solidFill>
                  <a:srgbClr val="FF0000"/>
                </a:solidFill>
                <a:effectLst/>
                <a:latin typeface="TimesNewRomanMTStd"/>
              </a:rPr>
              <a:t>a syndicate of underwriters </a:t>
            </a:r>
            <a:r>
              <a:rPr lang="en-US" sz="1800" b="1" i="0" dirty="0">
                <a:solidFill>
                  <a:srgbClr val="FF0000"/>
                </a:solidFill>
                <a:effectLst/>
                <a:latin typeface="TimesNewRomanMTStd"/>
              </a:rPr>
              <a:t>to help market the offering.</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562700"/>
          </a:xfrm>
          <a:prstGeom prst="rect">
            <a:avLst/>
          </a:prstGeom>
        </p:spPr>
      </p:pic>
    </p:spTree>
    <p:extLst>
      <p:ext uri="{BB962C8B-B14F-4D97-AF65-F5344CB8AC3E}">
        <p14:creationId xmlns:p14="http://schemas.microsoft.com/office/powerpoint/2010/main" val="33910008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pic>
        <p:nvPicPr>
          <p:cNvPr id="4" name="Picture 3">
            <a:extLst>
              <a:ext uri="{FF2B5EF4-FFF2-40B4-BE49-F238E27FC236}">
                <a16:creationId xmlns:a16="http://schemas.microsoft.com/office/drawing/2014/main" id="{256FECB6-6FA7-D387-C312-FF8358401B9E}"/>
              </a:ext>
            </a:extLst>
          </p:cNvPr>
          <p:cNvPicPr>
            <a:picLocks noChangeAspect="1"/>
          </p:cNvPicPr>
          <p:nvPr/>
        </p:nvPicPr>
        <p:blipFill>
          <a:blip r:embed="rId3"/>
          <a:stretch>
            <a:fillRect/>
          </a:stretch>
        </p:blipFill>
        <p:spPr>
          <a:xfrm>
            <a:off x="1311564" y="1406439"/>
            <a:ext cx="9430327" cy="4166370"/>
          </a:xfrm>
          <a:prstGeom prst="rect">
            <a:avLst/>
          </a:prstGeom>
        </p:spPr>
      </p:pic>
    </p:spTree>
    <p:extLst>
      <p:ext uri="{BB962C8B-B14F-4D97-AF65-F5344CB8AC3E}">
        <p14:creationId xmlns:p14="http://schemas.microsoft.com/office/powerpoint/2010/main" val="54164391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18341"/>
            <a:ext cx="4128422" cy="563875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71993"/>
            <a:ext cx="11305644" cy="45881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1800" b="1" i="0" dirty="0">
                <a:solidFill>
                  <a:srgbClr val="242021"/>
                </a:solidFill>
                <a:effectLst/>
                <a:latin typeface="Gotham-Bold"/>
              </a:rPr>
              <a:t>The Cost Of Initial Public Offerings</a:t>
            </a:r>
          </a:p>
          <a:p>
            <a:endParaRPr lang="en-US" sz="1800" b="1" i="0" dirty="0">
              <a:solidFill>
                <a:srgbClr val="242021"/>
              </a:solidFill>
              <a:effectLst/>
              <a:latin typeface="Gotham-Bold"/>
            </a:endParaRPr>
          </a:p>
          <a:p>
            <a:pPr marL="285750" indent="-285750">
              <a:buFont typeface="Arial" panose="020B0604020202020204" pitchFamily="34" charset="0"/>
              <a:buChar char="•"/>
            </a:pPr>
            <a:r>
              <a:rPr lang="en-US" sz="1800" b="1" i="0" dirty="0">
                <a:solidFill>
                  <a:srgbClr val="FF0000"/>
                </a:solidFill>
                <a:effectLst/>
                <a:latin typeface="TimesNewRomanMTStd"/>
              </a:rPr>
              <a:t>Going public is expensive. </a:t>
            </a:r>
          </a:p>
          <a:p>
            <a:pPr marL="285750" indent="-285750">
              <a:buFont typeface="Arial" panose="020B0604020202020204" pitchFamily="34" charset="0"/>
              <a:buChar char="•"/>
            </a:pPr>
            <a:r>
              <a:rPr lang="en-US" sz="1800" b="0" i="0" dirty="0">
                <a:solidFill>
                  <a:srgbClr val="242021"/>
                </a:solidFill>
                <a:effectLst/>
                <a:latin typeface="TimesNewRomanMTStd"/>
              </a:rPr>
              <a:t>The costs associated with an IPO </a:t>
            </a:r>
            <a:r>
              <a:rPr lang="en-US" sz="1800" b="0" i="0" dirty="0">
                <a:solidFill>
                  <a:srgbClr val="FF0000"/>
                </a:solidFill>
                <a:effectLst/>
                <a:latin typeface="TimesNewRomanMTStd"/>
              </a:rPr>
              <a:t>include the fee or spread charged by the underwriter, the out-of-pocket costs of the issuer, and the effective cost of underpricing. </a:t>
            </a:r>
          </a:p>
          <a:p>
            <a:pPr marL="285750" indent="-285750">
              <a:buFont typeface="Arial" panose="020B0604020202020204" pitchFamily="34" charset="0"/>
              <a:buChar char="•"/>
            </a:pPr>
            <a:r>
              <a:rPr lang="en-US" sz="1800" b="1" i="0" dirty="0">
                <a:solidFill>
                  <a:srgbClr val="242021"/>
                </a:solidFill>
                <a:effectLst/>
                <a:latin typeface="TimesNewRomanMTStd"/>
              </a:rPr>
              <a:t>Underpricing</a:t>
            </a:r>
            <a:r>
              <a:rPr lang="en-US" sz="1800" b="0" i="0" dirty="0">
                <a:solidFill>
                  <a:srgbClr val="242021"/>
                </a:solidFill>
                <a:effectLst/>
                <a:latin typeface="TimesNewRomanMTStd"/>
              </a:rPr>
              <a:t> is normally measured as </a:t>
            </a:r>
            <a:r>
              <a:rPr lang="en-US" sz="1800" b="0" i="0" u="sng" dirty="0">
                <a:solidFill>
                  <a:srgbClr val="242021"/>
                </a:solidFill>
                <a:effectLst/>
                <a:latin typeface="TimesNewRomanMTStd"/>
              </a:rPr>
              <a:t>the initial return </a:t>
            </a:r>
            <a:r>
              <a:rPr lang="en-US" sz="1800" b="0" i="0" dirty="0">
                <a:solidFill>
                  <a:srgbClr val="242021"/>
                </a:solidFill>
                <a:effectLst/>
                <a:latin typeface="TimesNewRomanMTStd"/>
              </a:rPr>
              <a:t>((first aftermarket closing price – issue price)/issue price).</a:t>
            </a:r>
          </a:p>
          <a:p>
            <a:pPr marL="285750" indent="-285750">
              <a:buFont typeface="Arial" panose="020B0604020202020204" pitchFamily="34" charset="0"/>
              <a:buChar char="•"/>
            </a:pPr>
            <a:endParaRPr lang="en-US" sz="1800" b="0" i="0" dirty="0">
              <a:solidFill>
                <a:srgbClr val="242021"/>
              </a:solidFill>
              <a:effectLst/>
              <a:latin typeface="TimesNewRomanMTStd"/>
            </a:endParaRPr>
          </a:p>
          <a:p>
            <a:r>
              <a:rPr lang="en-US" sz="1800" b="0" i="0" dirty="0">
                <a:solidFill>
                  <a:srgbClr val="242021"/>
                </a:solidFill>
                <a:effectLst/>
                <a:latin typeface="TimesNewRomanMTStd"/>
              </a:rPr>
              <a:t> </a:t>
            </a:r>
            <a:r>
              <a:rPr lang="en-US" sz="1800" b="1" i="0" dirty="0">
                <a:solidFill>
                  <a:srgbClr val="242021"/>
                </a:solidFill>
                <a:effectLst/>
                <a:latin typeface="TimesNewRomanMTStd"/>
              </a:rPr>
              <a:t>Why are IPOs so expensive, and why do both fees and underpricing tend to be larger percentages of proceeds for smaller issues?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One reason is that </a:t>
            </a:r>
            <a:r>
              <a:rPr lang="en-US" sz="1800" b="0" i="0" u="sng" dirty="0">
                <a:solidFill>
                  <a:srgbClr val="FF0000"/>
                </a:solidFill>
                <a:effectLst/>
                <a:latin typeface="TimesNewRomanMTStd"/>
              </a:rPr>
              <a:t>there are significant fixed costs associated with underwriting a new issue</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Much of the cost of preparing the prospectus, for example, is fixed. </a:t>
            </a:r>
          </a:p>
          <a:p>
            <a:pPr marL="285750" indent="-285750" algn="just">
              <a:buFont typeface="Arial" panose="020B0604020202020204" pitchFamily="34" charset="0"/>
              <a:buChar char="•"/>
            </a:pPr>
            <a:r>
              <a:rPr lang="en-US" sz="1800" b="0" i="0" dirty="0">
                <a:solidFill>
                  <a:srgbClr val="242021"/>
                </a:solidFill>
                <a:effectLst/>
                <a:latin typeface="TimesNewRomanMTStd"/>
              </a:rPr>
              <a:t>Fixed costs </a:t>
            </a:r>
            <a:r>
              <a:rPr lang="en-US" sz="1800" b="0" i="0" u="sng" dirty="0">
                <a:solidFill>
                  <a:srgbClr val="242021"/>
                </a:solidFill>
                <a:effectLst/>
                <a:latin typeface="TimesNewRomanMTStd"/>
              </a:rPr>
              <a:t>contribute to the negative relationship between issue size and the fee percentage. </a:t>
            </a:r>
          </a:p>
          <a:p>
            <a:pPr marL="285750" indent="-285750" algn="just">
              <a:buFont typeface="Arial" panose="020B0604020202020204" pitchFamily="34" charset="0"/>
              <a:buChar char="•"/>
            </a:pPr>
            <a:r>
              <a:rPr lang="en-US" sz="1800" b="0" i="0" dirty="0">
                <a:solidFill>
                  <a:srgbClr val="242021"/>
                </a:solidFill>
                <a:effectLst/>
                <a:latin typeface="TimesNewRomanMTStd"/>
              </a:rPr>
              <a:t>Furthermore, due-diligence costs depend on how fully the issuer hopes to price the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Conducting proper </a:t>
            </a:r>
            <a:r>
              <a:rPr lang="en-US" sz="1800" b="0" i="0" dirty="0">
                <a:solidFill>
                  <a:srgbClr val="FF0000"/>
                </a:solidFill>
                <a:effectLst/>
                <a:latin typeface="TimesNewRomanMTStd"/>
              </a:rPr>
              <a:t>due diligence prior to taking a company public </a:t>
            </a:r>
            <a:r>
              <a:rPr lang="en-US" sz="1800" b="0" i="0" u="sng" dirty="0">
                <a:solidFill>
                  <a:srgbClr val="FF0000"/>
                </a:solidFill>
                <a:effectLst/>
                <a:latin typeface="TimesNewRomanMTStd"/>
              </a:rPr>
              <a:t>is a key step for all parties to ensure that all information in the registration statement is accurate and thereby reduce your liability</a:t>
            </a:r>
            <a:r>
              <a:rPr lang="en-US" sz="1800" b="0" i="0" dirty="0">
                <a:solidFill>
                  <a:srgbClr val="FF0000"/>
                </a:solidFill>
                <a:effectLst/>
                <a:latin typeface="TimesNewRomanMTStd"/>
              </a:rPr>
              <a: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33513" y="639668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9"/>
            <a:ext cx="2383737" cy="930152"/>
          </a:xfrm>
          <a:prstGeom prst="rect">
            <a:avLst/>
          </a:prstGeom>
        </p:spPr>
      </p:pic>
    </p:spTree>
    <p:extLst>
      <p:ext uri="{BB962C8B-B14F-4D97-AF65-F5344CB8AC3E}">
        <p14:creationId xmlns:p14="http://schemas.microsoft.com/office/powerpoint/2010/main" val="77513676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69973"/>
            <a:ext cx="11079241" cy="52394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Other Approaches To Public Offering</a:t>
            </a:r>
          </a:p>
          <a:p>
            <a:pPr marL="285750" indent="-285750" algn="just">
              <a:buFont typeface="Arial" panose="020B0604020202020204" pitchFamily="34" charset="0"/>
              <a:buChar char="•"/>
            </a:pPr>
            <a:r>
              <a:rPr lang="en-US" sz="1800" b="0" i="0" dirty="0">
                <a:solidFill>
                  <a:srgbClr val="242021"/>
                </a:solidFill>
                <a:effectLst/>
                <a:latin typeface="TimesNewRomanMTStd"/>
              </a:rPr>
              <a:t>The approach we have described is a firm commitment general cash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The term “firm commitment” </a:t>
            </a:r>
            <a:r>
              <a:rPr lang="en-US" sz="1800" b="0" i="0" dirty="0">
                <a:solidFill>
                  <a:srgbClr val="FF0000"/>
                </a:solidFill>
                <a:effectLst/>
                <a:latin typeface="TimesNewRomanMTStd"/>
              </a:rPr>
              <a:t>means that the underwriter commits to buying all of the issued shares at the net price in the prospectus. </a:t>
            </a:r>
          </a:p>
          <a:p>
            <a:pPr marL="285750" indent="-285750" algn="just">
              <a:buFont typeface="Arial" panose="020B0604020202020204" pitchFamily="34" charset="0"/>
              <a:buChar char="•"/>
            </a:pPr>
            <a:r>
              <a:rPr lang="en-US" sz="1800" b="0" i="0" dirty="0">
                <a:solidFill>
                  <a:srgbClr val="242021"/>
                </a:solidFill>
                <a:effectLst/>
                <a:latin typeface="TimesNewRomanMTStd"/>
              </a:rPr>
              <a:t>The underwriter’s compensation </a:t>
            </a:r>
            <a:r>
              <a:rPr lang="en-US" sz="1800" b="0" i="0" dirty="0">
                <a:solidFill>
                  <a:srgbClr val="FF0000"/>
                </a:solidFill>
                <a:effectLst/>
                <a:latin typeface="TimesNewRomanMTStd"/>
              </a:rPr>
              <a:t>is realized by reselling at a higher price. The difference between</a:t>
            </a:r>
            <a:r>
              <a:rPr lang="en-US" dirty="0">
                <a:solidFill>
                  <a:srgbClr val="FF0000"/>
                </a:solidFill>
              </a:rPr>
              <a:t> </a:t>
            </a:r>
            <a:r>
              <a:rPr lang="en-US" sz="1800" b="0" i="0" dirty="0">
                <a:solidFill>
                  <a:srgbClr val="FF0000"/>
                </a:solidFill>
                <a:effectLst/>
                <a:latin typeface="TimesNewRomanMTStd"/>
              </a:rPr>
              <a:t>the gross price and the net price is the underwriter’s fee or spread.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There are other ways to issue public equity</a:t>
            </a:r>
            <a:r>
              <a:rPr lang="en-US" u="sng" dirty="0">
                <a:solidFill>
                  <a:srgbClr val="242021"/>
                </a:solidFill>
                <a:latin typeface="TimesNewRomanMTStd"/>
              </a:rPr>
              <a:t>:</a:t>
            </a:r>
            <a:endParaRPr lang="en-US" sz="1800" b="0" i="0" u="sng" dirty="0">
              <a:solidFill>
                <a:srgbClr val="242021"/>
              </a:solidFill>
              <a:effectLst/>
              <a:latin typeface="TimesNewRomanMTStd"/>
            </a:endParaRPr>
          </a:p>
          <a:p>
            <a:pPr algn="just"/>
            <a:r>
              <a:rPr lang="en-US" sz="1800" b="1" i="0" dirty="0">
                <a:solidFill>
                  <a:srgbClr val="242021"/>
                </a:solidFill>
                <a:effectLst/>
                <a:latin typeface="Gotham-Bold"/>
              </a:rPr>
              <a:t>1) Best-efforts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An offering can be done on a best-efforts basis. </a:t>
            </a:r>
          </a:p>
          <a:p>
            <a:pPr marL="285750" indent="-285750" algn="just">
              <a:buFont typeface="Arial" panose="020B0604020202020204" pitchFamily="34" charset="0"/>
              <a:buChar char="•"/>
            </a:pPr>
            <a:r>
              <a:rPr lang="en-US" sz="1800" b="0" i="0" dirty="0">
                <a:solidFill>
                  <a:srgbClr val="242021"/>
                </a:solidFill>
                <a:effectLst/>
                <a:latin typeface="TimesNewRomanMTStd"/>
              </a:rPr>
              <a:t>In a best-efforts offering, </a:t>
            </a:r>
            <a:r>
              <a:rPr lang="en-US" sz="1800" b="0" i="0" dirty="0">
                <a:solidFill>
                  <a:srgbClr val="FF0000"/>
                </a:solidFill>
                <a:effectLst/>
                <a:latin typeface="TimesNewRomanMTStd"/>
              </a:rPr>
              <a:t>the investment banker acts more like an agent of the issuer and </a:t>
            </a:r>
            <a:r>
              <a:rPr lang="en-US" sz="1800" b="0" i="0" u="sng" dirty="0">
                <a:solidFill>
                  <a:srgbClr val="FF0000"/>
                </a:solidFill>
                <a:effectLst/>
                <a:latin typeface="TimesNewRomanMTStd"/>
              </a:rPr>
              <a:t>does not </a:t>
            </a:r>
            <a:r>
              <a:rPr lang="en-US" sz="1800" b="0" i="0" dirty="0">
                <a:solidFill>
                  <a:srgbClr val="FF0000"/>
                </a:solidFill>
                <a:effectLst/>
                <a:latin typeface="TimesNewRomanMTStd"/>
              </a:rPr>
              <a:t>guarantee net proceeds. </a:t>
            </a:r>
          </a:p>
          <a:p>
            <a:pPr marL="285750" indent="-285750" algn="just">
              <a:buFont typeface="Arial" panose="020B0604020202020204" pitchFamily="34" charset="0"/>
              <a:buChar char="•"/>
            </a:pPr>
            <a:r>
              <a:rPr lang="en-US" sz="1800" b="0" i="0" dirty="0">
                <a:solidFill>
                  <a:srgbClr val="242021"/>
                </a:solidFill>
                <a:effectLst/>
                <a:latin typeface="TimesNewRomanMTStd"/>
              </a:rPr>
              <a:t>You might expect that issuers would select best-efforts offerings when they wish to raise capital but do not have specific concerns about the amount that is actually raised. </a:t>
            </a:r>
          </a:p>
          <a:p>
            <a:pPr marL="285750" indent="-285750" algn="just">
              <a:buFont typeface="Arial" panose="020B0604020202020204" pitchFamily="34" charset="0"/>
              <a:buChar char="•"/>
            </a:pPr>
            <a:r>
              <a:rPr lang="en-US" sz="1800" b="0" i="0" dirty="0">
                <a:solidFill>
                  <a:srgbClr val="242021"/>
                </a:solidFill>
                <a:effectLst/>
                <a:latin typeface="TimesNewRomanMTStd"/>
              </a:rPr>
              <a:t>However, the best efforts approach also suggests that the issuer is concerned about achieving a high price and that the issuer and the underwriter may disagree about the value of the shares.</a:t>
            </a: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 best-efforts offering, the underwriter provides distribution services but does not certify the price. </a:t>
            </a:r>
          </a:p>
          <a:p>
            <a:pPr marL="285750" indent="-285750" algn="just">
              <a:buFont typeface="Arial" panose="020B0604020202020204" pitchFamily="34" charset="0"/>
              <a:buChar char="•"/>
            </a:pPr>
            <a:r>
              <a:rPr lang="en-US" sz="1800" b="1" i="0" dirty="0">
                <a:solidFill>
                  <a:srgbClr val="242021"/>
                </a:solidFill>
                <a:effectLst/>
                <a:latin typeface="TimesNewRomanMTStd"/>
              </a:rPr>
              <a:t>The evidence on best-efforts offerings </a:t>
            </a:r>
            <a:r>
              <a:rPr lang="en-US" sz="1800" b="1" i="0" u="sng" dirty="0">
                <a:solidFill>
                  <a:srgbClr val="242021"/>
                </a:solidFill>
                <a:effectLst/>
                <a:latin typeface="TimesNewRomanMTStd"/>
              </a:rPr>
              <a:t>is not positive</a:t>
            </a:r>
            <a:r>
              <a:rPr lang="en-US" sz="1800" b="1" i="0" dirty="0">
                <a:solidFill>
                  <a:srgbClr val="242021"/>
                </a:solidFill>
                <a:effectLst/>
                <a:latin typeface="TimesNewRomanMTStd"/>
              </a:rPr>
              <a:t>; generally, it appears that issuers could have achieved more success with a general cash offering.</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11571" y="643360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699854"/>
          </a:xfrm>
          <a:prstGeom prst="rect">
            <a:avLst/>
          </a:prstGeom>
        </p:spPr>
      </p:pic>
    </p:spTree>
    <p:extLst>
      <p:ext uri="{BB962C8B-B14F-4D97-AF65-F5344CB8AC3E}">
        <p14:creationId xmlns:p14="http://schemas.microsoft.com/office/powerpoint/2010/main" val="2825596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19381"/>
            <a:ext cx="4128422" cy="565875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1025606"/>
            <a:ext cx="11079241"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2) Rights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The term “</a:t>
            </a:r>
            <a:r>
              <a:rPr lang="en-US" sz="1800" b="1" i="0" dirty="0">
                <a:solidFill>
                  <a:srgbClr val="FF0000"/>
                </a:solidFill>
                <a:effectLst/>
                <a:latin typeface="TimesNewRomanMTStd"/>
              </a:rPr>
              <a:t>general cash offering</a:t>
            </a:r>
            <a:r>
              <a:rPr lang="en-US" sz="1800" b="0" i="0" dirty="0">
                <a:solidFill>
                  <a:srgbClr val="242021"/>
                </a:solidFill>
                <a:effectLst/>
                <a:latin typeface="TimesNewRomanMTStd"/>
              </a:rPr>
              <a:t>” signifies that the </a:t>
            </a:r>
            <a:r>
              <a:rPr lang="en-US" sz="1800" b="1" i="0" u="sng" dirty="0">
                <a:solidFill>
                  <a:srgbClr val="FF0000"/>
                </a:solidFill>
                <a:effectLst/>
                <a:latin typeface="TimesNewRomanMTStd"/>
              </a:rPr>
              <a:t>shares are sold to the investing public at large in exchange for cash</a:t>
            </a:r>
            <a:r>
              <a:rPr lang="en-US" sz="1800" b="0"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contrast, in a “</a:t>
            </a:r>
            <a:r>
              <a:rPr lang="en-US" sz="1800" b="1" i="0" dirty="0">
                <a:solidFill>
                  <a:srgbClr val="FF0000"/>
                </a:solidFill>
                <a:effectLst/>
                <a:latin typeface="TimesNewRomanMTStd"/>
              </a:rPr>
              <a:t>rights offering</a:t>
            </a:r>
            <a:r>
              <a:rPr lang="en-US" sz="1800" b="0" i="0" dirty="0">
                <a:solidFill>
                  <a:srgbClr val="242021"/>
                </a:solidFill>
                <a:effectLst/>
                <a:latin typeface="TimesNewRomanMTStd"/>
              </a:rPr>
              <a:t>,” </a:t>
            </a:r>
            <a:r>
              <a:rPr lang="en-US" sz="1800" b="0" i="0" dirty="0">
                <a:solidFill>
                  <a:srgbClr val="FF0000"/>
                </a:solidFill>
                <a:effectLst/>
                <a:latin typeface="TimesNewRomanMTStd"/>
              </a:rPr>
              <a:t>the firm offers shares to existing shareholders, in exchange for cash and warrants. </a:t>
            </a:r>
          </a:p>
          <a:p>
            <a:pPr marL="285750" indent="-285750" algn="just">
              <a:buFont typeface="Arial" panose="020B0604020202020204" pitchFamily="34" charset="0"/>
              <a:buChar char="•"/>
            </a:pPr>
            <a:r>
              <a:rPr lang="en-US" sz="1800" b="0" i="0" dirty="0">
                <a:solidFill>
                  <a:srgbClr val="242021"/>
                </a:solidFill>
                <a:effectLst/>
                <a:latin typeface="TimesNewRomanMTStd"/>
              </a:rPr>
              <a:t>Rights offerings are more common outside the U.S.</a:t>
            </a:r>
          </a:p>
          <a:p>
            <a:pPr marL="285750" indent="-285750" algn="just">
              <a:buFont typeface="Arial" panose="020B0604020202020204" pitchFamily="34" charset="0"/>
              <a:buChar char="•"/>
            </a:pPr>
            <a:r>
              <a:rPr lang="en-US" sz="1800" b="0" i="0" dirty="0">
                <a:solidFill>
                  <a:srgbClr val="242021"/>
                </a:solidFill>
                <a:effectLst/>
                <a:latin typeface="TimesNewRomanMTStd"/>
              </a:rPr>
              <a:t>In a rights offering, an issuer that is already publicly traded raises equity by issuing warrants to existing shareholders.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warrants</a:t>
            </a:r>
            <a:r>
              <a:rPr lang="en-US" sz="1800" b="1" i="0" dirty="0">
                <a:solidFill>
                  <a:srgbClr val="242021"/>
                </a:solidFill>
                <a:effectLst/>
                <a:latin typeface="TimesNewRomanMTStd"/>
              </a:rPr>
              <a:t> </a:t>
            </a:r>
            <a:r>
              <a:rPr lang="en-US" sz="1800" i="0" dirty="0">
                <a:solidFill>
                  <a:srgbClr val="FF0000"/>
                </a:solidFill>
                <a:effectLst/>
                <a:latin typeface="TimesNewRomanMTStd"/>
              </a:rPr>
              <a:t>are separately tradable call options that enable the shareholders to purchase new shares at a fixed price for a specified period. </a:t>
            </a:r>
          </a:p>
          <a:p>
            <a:pPr marL="285750" indent="-285750" algn="just">
              <a:buFont typeface="Arial" panose="020B0604020202020204" pitchFamily="34" charset="0"/>
              <a:buChar char="•"/>
            </a:pPr>
            <a:r>
              <a:rPr lang="en-US" sz="1800" b="0" i="0" dirty="0">
                <a:solidFill>
                  <a:srgbClr val="FF0000"/>
                </a:solidFill>
                <a:effectLst/>
                <a:latin typeface="TimesNewRomanMTStd"/>
              </a:rPr>
              <a:t>Shareholders who do not wish to exercise their rights can sell the warrants to others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Assuming that each new share requires one warrant, the effective price of a new share is the exercise price of the warrant plus the market value of the warrant. </a:t>
            </a:r>
          </a:p>
          <a:p>
            <a:pPr marL="285750" indent="-285750" algn="just">
              <a:buFont typeface="Arial" panose="020B0604020202020204" pitchFamily="34" charset="0"/>
              <a:buChar char="•"/>
            </a:pPr>
            <a:r>
              <a:rPr lang="en-US" sz="1800" b="0" i="0" dirty="0">
                <a:solidFill>
                  <a:srgbClr val="242021"/>
                </a:solidFill>
                <a:effectLst/>
                <a:latin typeface="TimesNewRomanMTStd"/>
              </a:rPr>
              <a:t>The issuing firm receives the exercise price, and existing shareholders receive the market value of the warrants. </a:t>
            </a:r>
          </a:p>
          <a:p>
            <a:pPr marL="285750" indent="-285750" algn="just">
              <a:buFont typeface="Arial" panose="020B0604020202020204" pitchFamily="34" charset="0"/>
              <a:buChar char="•"/>
            </a:pPr>
            <a:r>
              <a:rPr lang="en-US" sz="1800" b="0" i="0" dirty="0">
                <a:solidFill>
                  <a:srgbClr val="242021"/>
                </a:solidFill>
                <a:effectLst/>
                <a:latin typeface="TimesNewRomanMTStd"/>
              </a:rPr>
              <a:t>If the issuer is not yet public, a public market for the shares can be created by first allowing the warrants to trade and then allowing the shares to trade.</a:t>
            </a:r>
          </a:p>
        </p:txBody>
      </p:sp>
      <p:sp>
        <p:nvSpPr>
          <p:cNvPr id="2" name="TextBox 1">
            <a:extLst>
              <a:ext uri="{FF2B5EF4-FFF2-40B4-BE49-F238E27FC236}">
                <a16:creationId xmlns:a16="http://schemas.microsoft.com/office/drawing/2014/main" id="{B4B5A320-BA51-5564-2F9B-D973055BB09A}"/>
              </a:ext>
            </a:extLst>
          </p:cNvPr>
          <p:cNvSpPr txBox="1"/>
          <p:nvPr/>
        </p:nvSpPr>
        <p:spPr>
          <a:xfrm>
            <a:off x="4787900" y="6419537"/>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882726"/>
          </a:xfrm>
          <a:prstGeom prst="rect">
            <a:avLst/>
          </a:prstGeom>
        </p:spPr>
      </p:pic>
    </p:spTree>
    <p:extLst>
      <p:ext uri="{BB962C8B-B14F-4D97-AF65-F5344CB8AC3E}">
        <p14:creationId xmlns:p14="http://schemas.microsoft.com/office/powerpoint/2010/main" val="667197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13894"/>
            <a:ext cx="4128422" cy="574320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70547"/>
            <a:ext cx="11079241" cy="53369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 Auction Method Offering. </a:t>
            </a:r>
          </a:p>
          <a:p>
            <a:pPr marL="285750" indent="-285750" algn="just">
              <a:buFont typeface="Arial" panose="020B0604020202020204" pitchFamily="34" charset="0"/>
              <a:buChar char="•"/>
            </a:pPr>
            <a:r>
              <a:rPr lang="en-US" sz="1800" b="0" i="0" dirty="0">
                <a:solidFill>
                  <a:srgbClr val="242021"/>
                </a:solidFill>
                <a:effectLst/>
                <a:latin typeface="TimesNewRomanMTStd"/>
              </a:rPr>
              <a:t>In the auction method, </a:t>
            </a:r>
            <a:r>
              <a:rPr lang="en-US" sz="1800" b="0" i="0" dirty="0">
                <a:solidFill>
                  <a:srgbClr val="FF0000"/>
                </a:solidFill>
                <a:effectLst/>
                <a:latin typeface="TimesNewRomanMTStd"/>
              </a:rPr>
              <a:t>any investor can bid for the price and quantity of shares sought in the IPO</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After all bids have been collected, the underwriter (in conjunction with the issuer) can determine the offer price at which the quantity of shares offered will equal the quantity of shares demanded by investors.</a:t>
            </a:r>
          </a:p>
          <a:p>
            <a:pPr marL="285750" indent="-285750" algn="just">
              <a:buFont typeface="Arial" panose="020B0604020202020204" pitchFamily="34" charset="0"/>
              <a:buChar char="•"/>
            </a:pPr>
            <a:r>
              <a:rPr lang="en-US" b="1" dirty="0">
                <a:solidFill>
                  <a:srgbClr val="FF0000"/>
                </a:solidFill>
                <a:latin typeface="TimesNewRomanMTStd"/>
              </a:rPr>
              <a:t>The rationale for the auction method </a:t>
            </a:r>
            <a:r>
              <a:rPr lang="en-US" dirty="0">
                <a:solidFill>
                  <a:srgbClr val="FF0000"/>
                </a:solidFill>
                <a:latin typeface="TimesNewRomanMTStd"/>
              </a:rPr>
              <a:t>is that it can reduce or eliminate underpricing and the practices of flipping and spinning. </a:t>
            </a:r>
          </a:p>
          <a:p>
            <a:pPr marL="285750" indent="-285750" algn="just">
              <a:buFont typeface="Arial" panose="020B0604020202020204" pitchFamily="34" charset="0"/>
              <a:buChar char="•"/>
            </a:pPr>
            <a:r>
              <a:rPr lang="en-US" sz="1800" b="0" i="0" dirty="0">
                <a:solidFill>
                  <a:srgbClr val="242021"/>
                </a:solidFill>
                <a:effectLst/>
                <a:latin typeface="TimesNewRomanMTStd"/>
              </a:rPr>
              <a:t>General cash offerings involve intentional underpricing, such that the aftermarket price is expected to be above the issue price. </a:t>
            </a:r>
          </a:p>
          <a:p>
            <a:pPr marL="285750" indent="-285750" algn="just">
              <a:buFont typeface="Arial" panose="020B0604020202020204" pitchFamily="34" charset="0"/>
              <a:buChar char="•"/>
            </a:pPr>
            <a:r>
              <a:rPr lang="en-US" sz="1800" b="0" i="0" dirty="0">
                <a:solidFill>
                  <a:srgbClr val="242021"/>
                </a:solidFill>
                <a:effectLst/>
                <a:latin typeface="TimesNewRomanMTStd"/>
              </a:rPr>
              <a:t>This indicates that at the issue price, there is more demand for the shares than there are shares available.</a:t>
            </a:r>
          </a:p>
          <a:p>
            <a:pPr marL="285750" indent="-285750" algn="just">
              <a:buFont typeface="Arial" panose="020B0604020202020204" pitchFamily="34" charset="0"/>
              <a:buChar char="•"/>
            </a:pPr>
            <a:r>
              <a:rPr lang="en-US" sz="1800" b="0" i="0" dirty="0">
                <a:solidFill>
                  <a:srgbClr val="242021"/>
                </a:solidFill>
                <a:effectLst/>
                <a:latin typeface="TimesNewRomanMTStd"/>
              </a:rPr>
              <a:t>Underwriters respond to excess demand by rationing the shares in ways that appear to favor preferred customers, such as those who are willing to buy even when an issue seems overpriced, and who refrain from “flipping” the shares to make a quick profit, or who may be sources of future business (“spinning”).</a:t>
            </a:r>
          </a:p>
          <a:p>
            <a:pPr marL="285750" indent="-285750" algn="just">
              <a:buFont typeface="Arial" panose="020B0604020202020204" pitchFamily="34" charset="0"/>
              <a:buChar char="•"/>
            </a:pPr>
            <a:r>
              <a:rPr lang="en-US" sz="1800" b="0" i="0" dirty="0">
                <a:solidFill>
                  <a:srgbClr val="242021"/>
                </a:solidFill>
                <a:effectLst/>
                <a:latin typeface="TimesNewRomanMTStd"/>
              </a:rPr>
              <a:t>On the one hand, underpricing may be an efficient aspect of the offering process that contributes to the certification efficacy of the underwriter and reduces costs of due diligence and marketing. </a:t>
            </a:r>
          </a:p>
          <a:p>
            <a:pPr marL="285750" indent="-285750" algn="just">
              <a:buFont typeface="Arial" panose="020B0604020202020204" pitchFamily="34" charset="0"/>
              <a:buChar char="•"/>
            </a:pPr>
            <a:r>
              <a:rPr lang="en-US" sz="1800" b="0" i="0" dirty="0">
                <a:solidFill>
                  <a:srgbClr val="242021"/>
                </a:solidFill>
                <a:effectLst/>
                <a:latin typeface="TimesNewRomanMTStd"/>
              </a:rPr>
              <a:t>On the other, it may be an unnecessarily good deal for the underwriter’s preferred customers. </a:t>
            </a:r>
          </a:p>
          <a:p>
            <a:pPr marL="285750" indent="-285750" algn="just">
              <a:buFont typeface="Arial" panose="020B0604020202020204" pitchFamily="34" charset="0"/>
              <a:buChar char="•"/>
            </a:pPr>
            <a:r>
              <a:rPr lang="en-US" sz="1800" b="0" i="0" dirty="0">
                <a:solidFill>
                  <a:srgbClr val="242021"/>
                </a:solidFill>
                <a:effectLst/>
                <a:latin typeface="TimesNewRomanMTStd"/>
              </a:rPr>
              <a:t>As an alternative, </a:t>
            </a:r>
            <a:r>
              <a:rPr lang="en-US" sz="1800" i="0" dirty="0">
                <a:solidFill>
                  <a:srgbClr val="242021"/>
                </a:solidFill>
                <a:effectLst/>
                <a:latin typeface="TimesNewRomanMTStd"/>
              </a:rPr>
              <a:t>a few companies in the U.S. have gone public using an auction method.</a:t>
            </a:r>
            <a:endParaRPr lang="en-US" dirty="0"/>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97475" y="0"/>
            <a:ext cx="2383737" cy="750472"/>
          </a:xfrm>
          <a:prstGeom prst="rect">
            <a:avLst/>
          </a:prstGeom>
        </p:spPr>
      </p:pic>
    </p:spTree>
    <p:extLst>
      <p:ext uri="{BB962C8B-B14F-4D97-AF65-F5344CB8AC3E}">
        <p14:creationId xmlns:p14="http://schemas.microsoft.com/office/powerpoint/2010/main" val="381698268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66219"/>
            <a:ext cx="4128422" cy="592415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66219"/>
            <a:ext cx="11216435" cy="612829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4) Reverse Merger. </a:t>
            </a:r>
          </a:p>
          <a:p>
            <a:pPr marL="285750" indent="-285750" algn="just">
              <a:buFont typeface="Arial" panose="020B0604020202020204" pitchFamily="34" charset="0"/>
              <a:buChar char="•"/>
            </a:pPr>
            <a:r>
              <a:rPr lang="en-US" sz="1800" b="0" i="0" dirty="0">
                <a:solidFill>
                  <a:srgbClr val="242021"/>
                </a:solidFill>
                <a:effectLst/>
                <a:latin typeface="TimesNewRomanMTStd"/>
              </a:rPr>
              <a:t>A reverse merger (also called a reverse IPO) </a:t>
            </a:r>
            <a:r>
              <a:rPr lang="en-US" sz="1800" b="0" i="0" dirty="0">
                <a:solidFill>
                  <a:srgbClr val="FF0000"/>
                </a:solidFill>
                <a:effectLst/>
                <a:latin typeface="TimesNewRomanMTStd"/>
              </a:rPr>
              <a:t>is an alternative way for a private company to become public</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dirty="0">
                <a:solidFill>
                  <a:srgbClr val="242021"/>
                </a:solidFill>
                <a:effectLst/>
                <a:latin typeface="TimesNewRomanMTStd"/>
              </a:rPr>
              <a:t>reverse takeover, reverse merger, or reverse IPO </a:t>
            </a:r>
            <a:r>
              <a:rPr lang="en-US" sz="1800" b="0" i="0" u="sng" dirty="0">
                <a:solidFill>
                  <a:srgbClr val="FF0000"/>
                </a:solidFill>
                <a:effectLst/>
                <a:latin typeface="TimesNewRomanMTStd"/>
              </a:rPr>
              <a:t>is the acquisition of a public company by a private company so that the private company can bypass the lengthy and complex process of going public. </a:t>
            </a:r>
          </a:p>
          <a:p>
            <a:pPr marL="285750" indent="-285750" algn="just">
              <a:buFont typeface="Arial" panose="020B0604020202020204" pitchFamily="34" charset="0"/>
              <a:buChar char="•"/>
            </a:pPr>
            <a:r>
              <a:rPr lang="en-US" sz="1800" b="0" i="0" dirty="0">
                <a:solidFill>
                  <a:srgbClr val="242021"/>
                </a:solidFill>
                <a:effectLst/>
                <a:latin typeface="TimesNewRomanMTStd"/>
              </a:rPr>
              <a:t>Sometimes, conversely, the public company is bought by the private company through an asset swap and share issue.</a:t>
            </a:r>
          </a:p>
          <a:p>
            <a:pPr marL="285750" indent="-285750" algn="just">
              <a:buFont typeface="Arial" panose="020B0604020202020204" pitchFamily="34" charset="0"/>
              <a:buChar char="•"/>
            </a:pPr>
            <a:r>
              <a:rPr lang="en-US" sz="1800" b="0" i="0" dirty="0">
                <a:solidFill>
                  <a:srgbClr val="242021"/>
                </a:solidFill>
                <a:effectLst/>
                <a:latin typeface="TimesNewRomanMTStd"/>
              </a:rPr>
              <a:t>In a reverse merger, </a:t>
            </a:r>
            <a:r>
              <a:rPr lang="en-US" sz="1800" b="0" i="0" dirty="0">
                <a:solidFill>
                  <a:schemeClr val="tx1"/>
                </a:solidFill>
                <a:effectLst/>
                <a:latin typeface="TimesNewRomanMTStd"/>
              </a:rPr>
              <a:t>an existing public company nominally acquires the shares of the private company and possibly then changes its name to that of the private company. </a:t>
            </a:r>
          </a:p>
          <a:p>
            <a:pPr marL="285750" indent="-285750" algn="just">
              <a:buFont typeface="Arial" panose="020B0604020202020204" pitchFamily="34" charset="0"/>
              <a:buChar char="•"/>
            </a:pPr>
            <a:r>
              <a:rPr lang="en-US" sz="1800" b="0" i="0" dirty="0">
                <a:solidFill>
                  <a:srgbClr val="242021"/>
                </a:solidFill>
                <a:effectLst/>
                <a:latin typeface="TimesNewRomanMTStd"/>
              </a:rPr>
              <a:t>The public company is usually nothing more than a shell—often a remnant of an unsuccessful public company.</a:t>
            </a:r>
          </a:p>
          <a:p>
            <a:pPr marL="285750" indent="-285750" algn="just">
              <a:buFont typeface="Arial" panose="020B0604020202020204" pitchFamily="34" charset="0"/>
              <a:buChar char="•"/>
            </a:pPr>
            <a:r>
              <a:rPr lang="en-US" sz="1800" b="0" i="0" dirty="0">
                <a:solidFill>
                  <a:srgbClr val="242021"/>
                </a:solidFill>
                <a:effectLst/>
                <a:latin typeface="TimesNewRomanMTStd"/>
              </a:rPr>
              <a:t>Its only remaining value is that its shares are publicly registered and tradeable, making it a target for a firm that wants to establish a public market but </a:t>
            </a:r>
            <a:r>
              <a:rPr lang="en-US" sz="1800" b="0" i="0" u="sng" dirty="0">
                <a:solidFill>
                  <a:srgbClr val="FF0000"/>
                </a:solidFill>
                <a:effectLst/>
                <a:latin typeface="TimesNewRomanMTStd"/>
              </a:rPr>
              <a:t>does not need to use an IPO to raise capital and does not want to incur the expense of a public offering.</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i="0" dirty="0">
                <a:solidFill>
                  <a:schemeClr val="tx1"/>
                </a:solidFill>
                <a:effectLst/>
                <a:latin typeface="TimesNewRomanMTStd"/>
              </a:rPr>
              <a:t>The notional acquirer (the public company shell) does not need to have any resources to accomplish the acquisition. </a:t>
            </a:r>
          </a:p>
          <a:p>
            <a:pPr marL="285750" indent="-285750" algn="just">
              <a:buFont typeface="Arial" panose="020B0604020202020204" pitchFamily="34" charset="0"/>
              <a:buChar char="•"/>
            </a:pPr>
            <a:r>
              <a:rPr lang="en-US" sz="1800" b="0" i="0" dirty="0">
                <a:solidFill>
                  <a:srgbClr val="242021"/>
                </a:solidFill>
                <a:effectLst/>
                <a:latin typeface="TimesNewRomanMTStd"/>
              </a:rPr>
              <a:t>Rather, the owners of the private company simply exchange their shares for shares of the public company.</a:t>
            </a:r>
          </a:p>
          <a:p>
            <a:pPr marL="285750" indent="-285750" algn="just">
              <a:buFont typeface="Arial" panose="020B0604020202020204" pitchFamily="34" charset="0"/>
              <a:buChar char="•"/>
            </a:pPr>
            <a:r>
              <a:rPr lang="en-US" sz="1800" b="0" i="0" dirty="0">
                <a:solidFill>
                  <a:srgbClr val="242021"/>
                </a:solidFill>
                <a:effectLst/>
                <a:latin typeface="TimesNewRomanMTStd"/>
              </a:rPr>
              <a:t>Normally, at the same time, they will change the name of the acquiring public company shell to that of the acquired formerly private company. </a:t>
            </a:r>
          </a:p>
          <a:p>
            <a:pPr marL="285750" indent="-285750" algn="just">
              <a:buFont typeface="Arial" panose="020B0604020202020204" pitchFamily="34" charset="0"/>
              <a:buChar char="•"/>
            </a:pPr>
            <a:r>
              <a:rPr lang="en-US" sz="1800" b="1" i="0" dirty="0">
                <a:solidFill>
                  <a:srgbClr val="FF0000"/>
                </a:solidFill>
                <a:effectLst/>
                <a:latin typeface="TimesNewRomanMTStd"/>
              </a:rPr>
              <a:t>Reverse merger </a:t>
            </a:r>
            <a:r>
              <a:rPr lang="en-US" sz="1800" b="1" i="0" u="sng" dirty="0">
                <a:solidFill>
                  <a:srgbClr val="FF0000"/>
                </a:solidFill>
                <a:effectLst/>
                <a:latin typeface="TimesNewRomanMTStd"/>
              </a:rPr>
              <a:t>does not </a:t>
            </a:r>
            <a:r>
              <a:rPr lang="en-US" sz="1800" b="1" i="0" dirty="0">
                <a:solidFill>
                  <a:srgbClr val="FF0000"/>
                </a:solidFill>
                <a:effectLst/>
                <a:latin typeface="TimesNewRomanMTStd"/>
              </a:rPr>
              <a:t>require an underwriter</a:t>
            </a:r>
            <a:r>
              <a:rPr lang="en-US" sz="1800" b="0" i="0" dirty="0">
                <a:solidFill>
                  <a:srgbClr val="FF0000"/>
                </a:solidFill>
                <a:effectLst/>
                <a:latin typeface="TimesNewRomanMTStd"/>
              </a:rPr>
              <a:t>, avoids the cost of an IPO, and can be accomplished relatively quickly. </a:t>
            </a:r>
          </a:p>
          <a:p>
            <a:pPr marL="285750" indent="-285750" algn="just">
              <a:buFont typeface="Arial" panose="020B0604020202020204" pitchFamily="34" charset="0"/>
              <a:buChar char="•"/>
            </a:pPr>
            <a:r>
              <a:rPr lang="en-US" sz="1800" b="0" i="0" dirty="0">
                <a:solidFill>
                  <a:srgbClr val="242021"/>
                </a:solidFill>
                <a:effectLst/>
                <a:latin typeface="TimesNewRomanMTStd"/>
              </a:rPr>
              <a:t>As there is no certification of value, the aftermarket capitalization may be less than if the company were to go public via IPO.</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6323" y="63489"/>
            <a:ext cx="2383737" cy="602730"/>
          </a:xfrm>
          <a:prstGeom prst="rect">
            <a:avLst/>
          </a:prstGeom>
        </p:spPr>
      </p:pic>
    </p:spTree>
    <p:extLst>
      <p:ext uri="{BB962C8B-B14F-4D97-AF65-F5344CB8AC3E}">
        <p14:creationId xmlns:p14="http://schemas.microsoft.com/office/powerpoint/2010/main" val="35288852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12563"/>
            <a:ext cx="4128422" cy="519259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079241" cy="581048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5) Direct Public Listing. </a:t>
            </a:r>
          </a:p>
          <a:p>
            <a:pPr marL="285750" indent="-285750" algn="just">
              <a:buFont typeface="Arial" panose="020B0604020202020204" pitchFamily="34" charset="0"/>
              <a:buChar char="•"/>
            </a:pPr>
            <a:r>
              <a:rPr lang="en-US" sz="1800" b="0" i="0" dirty="0">
                <a:solidFill>
                  <a:srgbClr val="242021"/>
                </a:solidFill>
                <a:effectLst/>
                <a:latin typeface="TimesNewRomanMTStd"/>
              </a:rPr>
              <a:t>Direct listing is </a:t>
            </a:r>
            <a:r>
              <a:rPr lang="en-US" sz="1800" b="0" i="0" dirty="0">
                <a:solidFill>
                  <a:srgbClr val="FF0000"/>
                </a:solidFill>
                <a:effectLst/>
                <a:latin typeface="TimesNewRomanMTStd"/>
              </a:rPr>
              <a:t>a rarely used alternative to a traditional IPO that offers benefits similar to reverse merger.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Direct listing </a:t>
            </a:r>
            <a:r>
              <a:rPr lang="en-US" sz="1800" b="0" i="0" dirty="0">
                <a:solidFill>
                  <a:srgbClr val="FF0000"/>
                </a:solidFill>
                <a:effectLst/>
                <a:latin typeface="TimesNewRomanMTStd"/>
              </a:rPr>
              <a:t>involves</a:t>
            </a:r>
            <a:r>
              <a:rPr lang="en-US" dirty="0">
                <a:solidFill>
                  <a:srgbClr val="FF0000"/>
                </a:solidFill>
              </a:rPr>
              <a:t> </a:t>
            </a:r>
            <a:r>
              <a:rPr lang="en-US" sz="1800" b="0" i="0" dirty="0">
                <a:solidFill>
                  <a:srgbClr val="FF0000"/>
                </a:solidFill>
                <a:effectLst/>
                <a:latin typeface="TimesNewRomanMTStd"/>
              </a:rPr>
              <a:t>registering existing private company shares for public market trading on an exchange such as NASDAQ or the new </a:t>
            </a:r>
            <a:r>
              <a:rPr lang="en-US" sz="1800" b="0" i="0" dirty="0" err="1">
                <a:solidFill>
                  <a:srgbClr val="FF0000"/>
                </a:solidFill>
                <a:effectLst/>
                <a:latin typeface="TimesNewRomanMTStd"/>
              </a:rPr>
              <a:t>york</a:t>
            </a:r>
            <a:r>
              <a:rPr lang="en-US" sz="1800" b="0" i="0" dirty="0">
                <a:solidFill>
                  <a:srgbClr val="FF0000"/>
                </a:solidFill>
                <a:effectLst/>
                <a:latin typeface="TimesNewRomanMTStd"/>
              </a:rPr>
              <a:t> stock exchange (NYSE).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 direct listing, the firm issues no new shares and does not normally engage the services of an underwriter.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main functions of direct listing are </a:t>
            </a:r>
            <a:r>
              <a:rPr lang="en-US" sz="1800" b="0" i="0" u="sng" dirty="0">
                <a:solidFill>
                  <a:srgbClr val="FF0000"/>
                </a:solidFill>
                <a:effectLst/>
                <a:latin typeface="TimesNewRomanMTStd"/>
              </a:rPr>
              <a:t>to enable existing shareholders to harvest their investments through aftermarket public sale and to establish a public market value for the shares.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Direct listing in the U.S. Requires financial disclosures similar to those required in an IPO, and the firm is subject to the sec’s ongoing reporting requirements.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Spotify is the most significant recent example of direct listing.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Historically, most direct listings have been by small companies.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Spotify is an exception and may pioneer this approach for other firms that are interested in public market visibility but are not in need of the capital that would be generated through an IPO.</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124626"/>
            <a:ext cx="2453268" cy="659399"/>
          </a:xfrm>
          <a:prstGeom prst="rect">
            <a:avLst/>
          </a:prstGeom>
        </p:spPr>
      </p:pic>
    </p:spTree>
    <p:extLst>
      <p:ext uri="{BB962C8B-B14F-4D97-AF65-F5344CB8AC3E}">
        <p14:creationId xmlns:p14="http://schemas.microsoft.com/office/powerpoint/2010/main" val="22688581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429186" y="1017664"/>
            <a:ext cx="4128422" cy="433761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6018" y="1383308"/>
            <a:ext cx="11079241" cy="3276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6) Direct Public Offering. </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Direct public offering (DPO) </a:t>
            </a:r>
            <a:r>
              <a:rPr lang="en-US" sz="1800" b="0" i="0" u="sng" dirty="0">
                <a:solidFill>
                  <a:srgbClr val="242021"/>
                </a:solidFill>
                <a:effectLst/>
                <a:latin typeface="TimesNewRomanMTStd"/>
              </a:rPr>
              <a:t>is not the same </a:t>
            </a:r>
            <a:r>
              <a:rPr lang="en-US" sz="1800" b="0" i="0" dirty="0">
                <a:solidFill>
                  <a:srgbClr val="242021"/>
                </a:solidFill>
                <a:effectLst/>
                <a:latin typeface="TimesNewRomanMTStd"/>
              </a:rPr>
              <a:t>as direct listing.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It </a:t>
            </a:r>
            <a:r>
              <a:rPr lang="en-US" sz="1800" b="0" i="0" dirty="0">
                <a:solidFill>
                  <a:srgbClr val="FF0000"/>
                </a:solidFill>
                <a:effectLst/>
                <a:latin typeface="TimesNewRomanMTStd"/>
              </a:rPr>
              <a:t>is a type of offering that allows companies to raise capital by selling securities directly to the public.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It </a:t>
            </a:r>
            <a:r>
              <a:rPr lang="en-US" sz="1800" b="0" i="0" u="sng" dirty="0">
                <a:solidFill>
                  <a:srgbClr val="FF0000"/>
                </a:solidFill>
                <a:effectLst/>
                <a:latin typeface="TimesNewRomanMTStd"/>
              </a:rPr>
              <a:t>eliminates the intermediaries </a:t>
            </a:r>
            <a:r>
              <a:rPr lang="en-US" sz="1800" b="0" i="0" dirty="0">
                <a:solidFill>
                  <a:srgbClr val="FF0000"/>
                </a:solidFill>
                <a:effectLst/>
                <a:latin typeface="TimesNewRomanMTStd"/>
              </a:rPr>
              <a:t>that are often involved in the offering process, thereby cutting down the costs of raising capital.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It is a way for companies to become publicly traded </a:t>
            </a:r>
            <a:r>
              <a:rPr lang="en-US" sz="1800" b="0" i="0" u="sng" dirty="0">
                <a:solidFill>
                  <a:srgbClr val="FF0000"/>
                </a:solidFill>
                <a:effectLst/>
                <a:latin typeface="TimesNewRomanMTStd"/>
              </a:rPr>
              <a:t>without a bank-backed Initial Public Offering (IPO). </a:t>
            </a:r>
          </a:p>
        </p:txBody>
      </p:sp>
      <p:sp>
        <p:nvSpPr>
          <p:cNvPr id="2" name="TextBox 1">
            <a:extLst>
              <a:ext uri="{FF2B5EF4-FFF2-40B4-BE49-F238E27FC236}">
                <a16:creationId xmlns:a16="http://schemas.microsoft.com/office/drawing/2014/main" id="{B4B5A320-BA51-5564-2F9B-D973055BB09A}"/>
              </a:ext>
            </a:extLst>
          </p:cNvPr>
          <p:cNvSpPr txBox="1"/>
          <p:nvPr/>
        </p:nvSpPr>
        <p:spPr>
          <a:xfrm>
            <a:off x="4971079" y="5074582"/>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19777" y="-60136"/>
            <a:ext cx="2383737" cy="493454"/>
          </a:xfrm>
          <a:prstGeom prst="rect">
            <a:avLst/>
          </a:prstGeom>
        </p:spPr>
      </p:pic>
    </p:spTree>
    <p:extLst>
      <p:ext uri="{BB962C8B-B14F-4D97-AF65-F5344CB8AC3E}">
        <p14:creationId xmlns:p14="http://schemas.microsoft.com/office/powerpoint/2010/main" val="98662220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35853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05749"/>
            <a:ext cx="11079241" cy="523728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Harvesting In The IPO</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early investors in a company that later goes public, </a:t>
            </a:r>
            <a:r>
              <a:rPr lang="en-US" sz="1800" b="0" i="0" u="sng" dirty="0">
                <a:solidFill>
                  <a:srgbClr val="242021"/>
                </a:solidFill>
                <a:effectLst/>
                <a:latin typeface="TimesNewRomanMTStd"/>
              </a:rPr>
              <a:t>the IPO is only the beginning of the harvesting process</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1" i="0" u="sng" dirty="0">
                <a:solidFill>
                  <a:srgbClr val="FF0000"/>
                </a:solidFill>
                <a:effectLst/>
                <a:latin typeface="TimesNewRomanMTStd"/>
              </a:rPr>
              <a:t>The entrepreneur, VCs, and other early</a:t>
            </a:r>
            <a:r>
              <a:rPr lang="en-US" b="1" u="sng" dirty="0">
                <a:solidFill>
                  <a:srgbClr val="FF0000"/>
                </a:solidFill>
              </a:rPr>
              <a:t> </a:t>
            </a:r>
            <a:r>
              <a:rPr lang="en-US" sz="1800" b="1" i="0" u="sng" dirty="0">
                <a:solidFill>
                  <a:srgbClr val="FF0000"/>
                </a:solidFill>
                <a:effectLst/>
                <a:latin typeface="TimesNewRomanMTStd"/>
              </a:rPr>
              <a:t>investors do not normally sell shares during the IPO</a:t>
            </a:r>
            <a:r>
              <a:rPr lang="en-US" sz="1800" b="1"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There are </a:t>
            </a:r>
            <a:r>
              <a:rPr lang="en-US" sz="1800" b="1" i="1" u="sng" dirty="0">
                <a:solidFill>
                  <a:srgbClr val="242021"/>
                </a:solidFill>
                <a:effectLst/>
                <a:latin typeface="TimesNewRomanMTStd"/>
              </a:rPr>
              <a:t>three reasons</a:t>
            </a:r>
            <a:r>
              <a:rPr lang="en-US" sz="1800" b="1" i="1" dirty="0">
                <a:solidFill>
                  <a:srgbClr val="242021"/>
                </a:solidFill>
                <a:effectLst/>
                <a:latin typeface="TimesNewRomanMTStd"/>
              </a:rPr>
              <a:t> </a:t>
            </a:r>
            <a:r>
              <a:rPr lang="en-US" sz="1800" b="1" i="0" dirty="0">
                <a:solidFill>
                  <a:srgbClr val="242021"/>
                </a:solidFill>
                <a:effectLst/>
                <a:latin typeface="TimesNewRomanMTStd"/>
              </a:rPr>
              <a:t>for an investor, such as a VC, to refrain from selling during the IPO of a portfolio company. </a:t>
            </a:r>
          </a:p>
          <a:p>
            <a:pPr marL="285750" indent="-285750" algn="just">
              <a:buFont typeface="Arial" panose="020B0604020202020204" pitchFamily="34" charset="0"/>
              <a:buChar char="•"/>
            </a:pPr>
            <a:r>
              <a:rPr lang="en-US" sz="1800" b="1" i="1" dirty="0">
                <a:solidFill>
                  <a:srgbClr val="242021"/>
                </a:solidFill>
                <a:effectLst/>
                <a:latin typeface="TimesNewRomanMTStd"/>
              </a:rPr>
              <a:t>First, </a:t>
            </a:r>
            <a:r>
              <a:rPr lang="en-US" sz="1800" b="0" i="0" dirty="0">
                <a:solidFill>
                  <a:srgbClr val="242021"/>
                </a:solidFill>
                <a:effectLst/>
                <a:latin typeface="TimesNewRomanMTStd"/>
              </a:rPr>
              <a:t>potential public market investors are likely to perceive insider </a:t>
            </a:r>
            <a:r>
              <a:rPr lang="en-US" sz="1800" b="0" i="0" u="sng" dirty="0">
                <a:solidFill>
                  <a:srgbClr val="FF0000"/>
                </a:solidFill>
                <a:effectLst/>
                <a:latin typeface="TimesNewRomanMTStd"/>
              </a:rPr>
              <a:t>selling as a negative signal </a:t>
            </a:r>
            <a:r>
              <a:rPr lang="en-US" sz="1800" b="0" i="0" dirty="0">
                <a:solidFill>
                  <a:srgbClr val="242021"/>
                </a:solidFill>
                <a:effectLst/>
                <a:latin typeface="TimesNewRomanMTStd"/>
              </a:rPr>
              <a:t>(though not when the VC is facing expiration of the fund).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1" dirty="0">
                <a:solidFill>
                  <a:srgbClr val="242021"/>
                </a:solidFill>
                <a:effectLst/>
                <a:latin typeface="TimesNewRomanMTStd"/>
              </a:rPr>
              <a:t>second reason </a:t>
            </a:r>
            <a:r>
              <a:rPr lang="en-US" sz="1800" b="0" i="0" dirty="0">
                <a:solidFill>
                  <a:srgbClr val="242021"/>
                </a:solidFill>
                <a:effectLst/>
                <a:latin typeface="TimesNewRomanMTStd"/>
              </a:rPr>
              <a:t>is that </a:t>
            </a:r>
            <a:r>
              <a:rPr lang="en-US" sz="1800" b="0" i="0" u="sng" dirty="0">
                <a:solidFill>
                  <a:srgbClr val="FF0000"/>
                </a:solidFill>
                <a:effectLst/>
                <a:latin typeface="TimesNewRomanMTStd"/>
              </a:rPr>
              <a:t>the investor expects to continue </a:t>
            </a:r>
            <a:r>
              <a:rPr lang="en-US" sz="1800" b="0" i="0" dirty="0">
                <a:solidFill>
                  <a:srgbClr val="242021"/>
                </a:solidFill>
                <a:effectLst/>
                <a:latin typeface="TimesNewRomanMTStd"/>
              </a:rPr>
              <a:t>to add significant value to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The investor would want to hold the shares until the ability to add value falls below what the investor could achieve by focusing on other ventures.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1" dirty="0">
                <a:solidFill>
                  <a:srgbClr val="242021"/>
                </a:solidFill>
                <a:effectLst/>
                <a:latin typeface="TimesNewRomanMTStd"/>
              </a:rPr>
              <a:t>The third reason </a:t>
            </a:r>
            <a:r>
              <a:rPr lang="en-US" sz="1800" b="0" i="0" dirty="0">
                <a:solidFill>
                  <a:srgbClr val="242021"/>
                </a:solidFill>
                <a:effectLst/>
                <a:latin typeface="TimesNewRomanMTStd"/>
              </a:rPr>
              <a:t>is that </a:t>
            </a:r>
            <a:r>
              <a:rPr lang="en-US" sz="1800" b="0" i="0" dirty="0">
                <a:solidFill>
                  <a:schemeClr val="tx1"/>
                </a:solidFill>
                <a:effectLst/>
                <a:latin typeface="TimesNewRomanMTStd"/>
              </a:rPr>
              <a:t>shares sold in the IPO are likely to be underpriced</a:t>
            </a:r>
            <a:r>
              <a:rPr lang="en-US" sz="1800" b="0" i="0" dirty="0">
                <a:solidFill>
                  <a:srgbClr val="242021"/>
                </a:solidFill>
                <a:effectLst/>
                <a:latin typeface="TimesNewRomanMTStd"/>
              </a:rPr>
              <a:t>. </a:t>
            </a:r>
            <a:r>
              <a:rPr lang="en-US" sz="1800" b="0" i="0" u="sng" dirty="0">
                <a:solidFill>
                  <a:srgbClr val="FF0000"/>
                </a:solidFill>
                <a:effectLst/>
                <a:latin typeface="TimesNewRomanMTStd"/>
              </a:rPr>
              <a:t>By waiting, the investor can usually obtain a higher price.</a:t>
            </a:r>
          </a:p>
        </p:txBody>
      </p:sp>
      <p:sp>
        <p:nvSpPr>
          <p:cNvPr id="2" name="TextBox 1">
            <a:extLst>
              <a:ext uri="{FF2B5EF4-FFF2-40B4-BE49-F238E27FC236}">
                <a16:creationId xmlns:a16="http://schemas.microsoft.com/office/drawing/2014/main" id="{B4B5A320-BA51-5564-2F9B-D973055BB09A}"/>
              </a:ext>
            </a:extLst>
          </p:cNvPr>
          <p:cNvSpPr txBox="1"/>
          <p:nvPr/>
        </p:nvSpPr>
        <p:spPr>
          <a:xfrm>
            <a:off x="4787900" y="6082559"/>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9211" y="62901"/>
            <a:ext cx="2536968" cy="620510"/>
          </a:xfrm>
          <a:prstGeom prst="rect">
            <a:avLst/>
          </a:prstGeom>
        </p:spPr>
      </p:pic>
    </p:spTree>
    <p:extLst>
      <p:ext uri="{BB962C8B-B14F-4D97-AF65-F5344CB8AC3E}">
        <p14:creationId xmlns:p14="http://schemas.microsoft.com/office/powerpoint/2010/main" val="32557499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67867"/>
            <a:ext cx="4128422" cy="568923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952845"/>
            <a:ext cx="11079241" cy="477776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Harvesting after the IPO</a:t>
            </a:r>
          </a:p>
          <a:p>
            <a:pPr marL="285750" indent="-285750" algn="just">
              <a:buFont typeface="Arial" panose="020B0604020202020204" pitchFamily="34" charset="0"/>
              <a:buChar char="•"/>
            </a:pPr>
            <a:r>
              <a:rPr lang="en-US" sz="1800" b="0" i="0" dirty="0">
                <a:solidFill>
                  <a:srgbClr val="242021"/>
                </a:solidFill>
                <a:effectLst/>
                <a:latin typeface="TimesNewRomanMTStd"/>
              </a:rPr>
              <a:t>Typically, even if an early investor does not sell in the IPO, the investor’s shares will be registered along with those sold by the issuing firm.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Registered shares are freely tradable in the aftermarket and can be sold</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main limitation </a:t>
            </a:r>
            <a:r>
              <a:rPr lang="en-US" sz="1800" b="0" i="0" dirty="0">
                <a:solidFill>
                  <a:srgbClr val="FF0000"/>
                </a:solidFill>
                <a:effectLst/>
                <a:latin typeface="TimesNewRomanMTStd"/>
              </a:rPr>
              <a:t>is that existing shareholders normally have agreed with the underwriter to refrain from trading, usually for 180 days after the IPO.</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This “lockup period” serves at least two functions: </a:t>
            </a:r>
          </a:p>
          <a:p>
            <a:pPr marL="285750" indent="-285750" algn="just">
              <a:buFont typeface="Arial" panose="020B0604020202020204" pitchFamily="34" charset="0"/>
              <a:buChar char="•"/>
            </a:pPr>
            <a:r>
              <a:rPr lang="en-US" sz="1800" b="1" i="1" dirty="0">
                <a:solidFill>
                  <a:srgbClr val="242021"/>
                </a:solidFill>
                <a:effectLst/>
                <a:latin typeface="TimesNewRomanMTStd"/>
              </a:rPr>
              <a:t>First, </a:t>
            </a:r>
            <a:r>
              <a:rPr lang="en-US" sz="1800" b="0" i="0" u="sng" dirty="0">
                <a:solidFill>
                  <a:srgbClr val="FF0000"/>
                </a:solidFill>
                <a:effectLst/>
                <a:latin typeface="TimesNewRomanMTStd"/>
              </a:rPr>
              <a:t>it removes the need for an underwriter</a:t>
            </a:r>
            <a:r>
              <a:rPr lang="en-US" sz="1800" b="0" i="0" dirty="0">
                <a:solidFill>
                  <a:srgbClr val="242021"/>
                </a:solidFill>
                <a:effectLst/>
                <a:latin typeface="TimesNewRomanMTStd"/>
              </a:rPr>
              <a:t>, who normally supports the market during an offering, to purchase shares that are being sold into the market at the same time by existing shareholders.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1" dirty="0">
                <a:solidFill>
                  <a:srgbClr val="242021"/>
                </a:solidFill>
                <a:effectLst/>
                <a:latin typeface="TimesNewRomanMTStd"/>
              </a:rPr>
              <a:t>Second, </a:t>
            </a:r>
            <a:r>
              <a:rPr lang="en-US" sz="1800" b="0" i="0" dirty="0">
                <a:solidFill>
                  <a:srgbClr val="242021"/>
                </a:solidFill>
                <a:effectLst/>
                <a:latin typeface="TimesNewRomanMTStd"/>
              </a:rPr>
              <a:t>it allows enough time to pass so that </a:t>
            </a:r>
            <a:r>
              <a:rPr lang="en-US" sz="1800" b="0" i="0" u="sng" dirty="0">
                <a:solidFill>
                  <a:srgbClr val="FF0000"/>
                </a:solidFill>
                <a:effectLst/>
                <a:latin typeface="TimesNewRomanMTStd"/>
              </a:rPr>
              <a:t>the sellers cannot easily be accused of trading on the basis of information that should have been disclosed in the prospectus</a:t>
            </a:r>
            <a:r>
              <a:rPr lang="en-US" sz="1800" b="0" i="0" dirty="0">
                <a:solidFill>
                  <a:srgbClr val="242021"/>
                </a:solidFill>
                <a:effectLst/>
                <a:latin typeface="TimesNewRomanMTStd"/>
              </a:rPr>
              <a: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679261" y="7134801"/>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3891"/>
            <a:ext cx="2383737" cy="741758"/>
          </a:xfrm>
          <a:prstGeom prst="rect">
            <a:avLst/>
          </a:prstGeom>
        </p:spPr>
      </p:pic>
    </p:spTree>
    <p:extLst>
      <p:ext uri="{BB962C8B-B14F-4D97-AF65-F5344CB8AC3E}">
        <p14:creationId xmlns:p14="http://schemas.microsoft.com/office/powerpoint/2010/main" val="389873122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80224"/>
            <a:ext cx="4128422" cy="533833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964841"/>
            <a:ext cx="11079241" cy="420066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3.2 Acquisition</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While many entrepreneurs aspire to going public, by far </a:t>
            </a:r>
            <a:r>
              <a:rPr lang="en-US" sz="1800" b="1" i="0" u="sng" dirty="0">
                <a:solidFill>
                  <a:srgbClr val="242021"/>
                </a:solidFill>
                <a:effectLst/>
                <a:latin typeface="TimesNewRomanMTStd"/>
              </a:rPr>
              <a:t>the more common successful exit</a:t>
            </a:r>
            <a:r>
              <a:rPr lang="en-US" sz="1800" b="0" i="0" dirty="0">
                <a:solidFill>
                  <a:srgbClr val="242021"/>
                </a:solidFill>
                <a:effectLst/>
                <a:latin typeface="TimesNewRomanMTStd"/>
              </a:rPr>
              <a:t>, especially after 2000, </a:t>
            </a:r>
            <a:r>
              <a:rPr lang="en-US" sz="1800" b="1" i="0" dirty="0">
                <a:solidFill>
                  <a:srgbClr val="242021"/>
                </a:solidFill>
                <a:effectLst/>
                <a:latin typeface="TimesNewRomanMTStd"/>
              </a:rPr>
              <a:t>has been acquisition or merger.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When investment in a venture is harvested by acquisition or merger with another company, the transaction can take any of several forms.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acquirer </a:t>
            </a:r>
            <a:r>
              <a:rPr lang="en-US" sz="1800" b="1" i="0" u="sng" dirty="0">
                <a:solidFill>
                  <a:srgbClr val="FF0000"/>
                </a:solidFill>
                <a:effectLst/>
                <a:latin typeface="TimesNewRomanMTStd"/>
              </a:rPr>
              <a:t>can purchase the equity of the venture for cash or exchange it for shares of the acquiring company</a:t>
            </a:r>
            <a:r>
              <a:rPr lang="en-US" sz="1800" b="0" i="0" u="sng"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Alternatively, </a:t>
            </a:r>
            <a:r>
              <a:rPr lang="en-US" sz="1800" b="1" i="0" dirty="0">
                <a:solidFill>
                  <a:srgbClr val="FF0000"/>
                </a:solidFill>
                <a:effectLst/>
                <a:latin typeface="TimesNewRomanMTStd"/>
              </a:rPr>
              <a:t>the acquirer </a:t>
            </a:r>
            <a:r>
              <a:rPr lang="en-US" sz="1800" b="1" i="0" u="sng" dirty="0">
                <a:solidFill>
                  <a:srgbClr val="FF0000"/>
                </a:solidFill>
                <a:effectLst/>
                <a:latin typeface="TimesNewRomanMTStd"/>
              </a:rPr>
              <a:t>can purchase all or some of the venture’s assets for cash or stock</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choice is affected by a variety of considerations.</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45719"/>
            <a:ext cx="2503515" cy="726418"/>
          </a:xfrm>
          <a:prstGeom prst="rect">
            <a:avLst/>
          </a:prstGeom>
        </p:spPr>
      </p:pic>
    </p:spTree>
    <p:extLst>
      <p:ext uri="{BB962C8B-B14F-4D97-AF65-F5344CB8AC3E}">
        <p14:creationId xmlns:p14="http://schemas.microsoft.com/office/powerpoint/2010/main" val="20397397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388659" cy="611132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3.2 Acquisition</a:t>
            </a:r>
          </a:p>
          <a:p>
            <a:pPr algn="just"/>
            <a:r>
              <a:rPr lang="en-US" sz="1800" b="1" i="0" dirty="0">
                <a:solidFill>
                  <a:srgbClr val="242021"/>
                </a:solidFill>
                <a:effectLst/>
                <a:latin typeface="Gotham-Bold"/>
              </a:rPr>
              <a:t>Purchasing Venture Equity For Cash</a:t>
            </a:r>
          </a:p>
          <a:p>
            <a:pPr marL="285750" indent="-285750" algn="just">
              <a:buFont typeface="Arial" panose="020B0604020202020204" pitchFamily="34" charset="0"/>
              <a:buChar char="•"/>
            </a:pPr>
            <a:r>
              <a:rPr lang="en-US" sz="1800" b="1" i="0" dirty="0">
                <a:solidFill>
                  <a:srgbClr val="242021"/>
                </a:solidFill>
                <a:effectLst/>
                <a:latin typeface="TimesNewRomanMTStd"/>
              </a:rPr>
              <a:t>By purchasing the equity, </a:t>
            </a:r>
            <a:r>
              <a:rPr lang="en-US" sz="1800" b="1" i="0" u="sng" dirty="0">
                <a:solidFill>
                  <a:srgbClr val="FF0000"/>
                </a:solidFill>
                <a:effectLst/>
                <a:latin typeface="TimesNewRomanMTStd"/>
              </a:rPr>
              <a:t>the buyer acquires ownership of the assets of the venture and assumes the liabilities.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parties </a:t>
            </a:r>
            <a:r>
              <a:rPr lang="en-US" sz="1800" b="1" i="0" u="sng" dirty="0">
                <a:solidFill>
                  <a:srgbClr val="242021"/>
                </a:solidFill>
                <a:effectLst/>
                <a:latin typeface="TimesNewRomanMTStd"/>
              </a:rPr>
              <a:t>enter a stock purchase agreement </a:t>
            </a:r>
            <a:r>
              <a:rPr lang="en-US" sz="1800" b="1" i="0" dirty="0">
                <a:solidFill>
                  <a:srgbClr val="242021"/>
                </a:solidFill>
                <a:effectLst/>
                <a:latin typeface="TimesNewRomanMTStd"/>
              </a:rPr>
              <a:t>that sets out the terms and describes the assets and liabilities.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acquirer normally undertakes some level of due diligence to verify its assessment of value.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addition, sellers are normally expected to provide representations and warranties that go to issues of value.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example, the seller may warrant that the accounts receivable balance the purchaser will acquire was prepared in a manner consistent with GAAP; that the venture is the legal owner of any intellectual property being transferred; and that the sellers are unaware of any existing or prospective litigation.</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an extent, due-diligence efforts and representations and warranties are substitutes.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A seller may be hesitant to open its records to the review of</a:t>
            </a:r>
            <a:r>
              <a:rPr lang="en-US" b="1" u="sng" dirty="0"/>
              <a:t> </a:t>
            </a:r>
            <a:r>
              <a:rPr lang="en-US" sz="1800" b="1" i="0" u="sng" dirty="0">
                <a:solidFill>
                  <a:srgbClr val="242021"/>
                </a:solidFill>
                <a:effectLst/>
                <a:latin typeface="TimesNewRomanMTStd"/>
              </a:rPr>
              <a:t>a prospective buyer</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This is understandable </a:t>
            </a:r>
            <a:r>
              <a:rPr lang="en-US" sz="1800" b="0" i="0" u="sng" dirty="0">
                <a:solidFill>
                  <a:srgbClr val="242021"/>
                </a:solidFill>
                <a:effectLst/>
                <a:latin typeface="TimesNewRomanMTStd"/>
              </a:rPr>
              <a:t>because if the transaction is not consummated, the buyer could have gained access to confidential information about the seller.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if the venture is small, the cost of extensive due diligence can exceed the expected benefit.</a:t>
            </a:r>
          </a:p>
        </p:txBody>
      </p:sp>
      <p:sp>
        <p:nvSpPr>
          <p:cNvPr id="2" name="TextBox 1">
            <a:extLst>
              <a:ext uri="{FF2B5EF4-FFF2-40B4-BE49-F238E27FC236}">
                <a16:creationId xmlns:a16="http://schemas.microsoft.com/office/drawing/2014/main" id="{B4B5A320-BA51-5564-2F9B-D973055BB09A}"/>
              </a:ext>
            </a:extLst>
          </p:cNvPr>
          <p:cNvSpPr txBox="1"/>
          <p:nvPr/>
        </p:nvSpPr>
        <p:spPr>
          <a:xfrm>
            <a:off x="4566967" y="665794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192091"/>
            <a:ext cx="2383737" cy="784291"/>
          </a:xfrm>
          <a:prstGeom prst="rect">
            <a:avLst/>
          </a:prstGeom>
        </p:spPr>
      </p:pic>
    </p:spTree>
    <p:extLst>
      <p:ext uri="{BB962C8B-B14F-4D97-AF65-F5344CB8AC3E}">
        <p14:creationId xmlns:p14="http://schemas.microsoft.com/office/powerpoint/2010/main" val="1412990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546619"/>
            <a:ext cx="11079241" cy="61541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3.2 Acquisition</a:t>
            </a:r>
          </a:p>
          <a:p>
            <a:pPr algn="just"/>
            <a:r>
              <a:rPr lang="en-US" sz="1800" b="1" i="0" dirty="0">
                <a:solidFill>
                  <a:srgbClr val="242021"/>
                </a:solidFill>
                <a:effectLst/>
                <a:latin typeface="Gotham-Bold"/>
              </a:rPr>
              <a:t>Purchasing Venture Equity For Cash</a:t>
            </a:r>
          </a:p>
          <a:p>
            <a:pPr marL="285750" indent="-285750" algn="just">
              <a:buFont typeface="Arial" panose="020B0604020202020204" pitchFamily="34" charset="0"/>
              <a:buChar char="•"/>
            </a:pPr>
            <a:r>
              <a:rPr lang="en-US" sz="1800" b="0" i="0" dirty="0">
                <a:solidFill>
                  <a:srgbClr val="242021"/>
                </a:solidFill>
                <a:effectLst/>
                <a:latin typeface="TimesNewRomanMTStd"/>
              </a:rPr>
              <a:t>From the perspective of an investor, such as a VC firm, sale of equity for cash is likely to be the preferred form of transaction. </a:t>
            </a:r>
          </a:p>
          <a:p>
            <a:pPr marL="285750" indent="-285750" algn="just">
              <a:buFont typeface="Arial" panose="020B0604020202020204" pitchFamily="34" charset="0"/>
              <a:buChar char="•"/>
            </a:pPr>
            <a:r>
              <a:rPr lang="en-US" sz="1800" b="0" i="0" dirty="0">
                <a:solidFill>
                  <a:srgbClr val="242021"/>
                </a:solidFill>
                <a:effectLst/>
                <a:latin typeface="TimesNewRomanMTStd"/>
              </a:rPr>
              <a:t>However, it may be the most difficult form on which to agree. </a:t>
            </a:r>
          </a:p>
          <a:p>
            <a:pPr marL="285750" indent="-285750" algn="just">
              <a:buFont typeface="Arial" panose="020B0604020202020204" pitchFamily="34" charset="0"/>
              <a:buChar char="•"/>
            </a:pPr>
            <a:r>
              <a:rPr lang="en-US" sz="1800" b="0" i="0" dirty="0">
                <a:solidFill>
                  <a:srgbClr val="242021"/>
                </a:solidFill>
                <a:effectLst/>
                <a:latin typeface="TimesNewRomanMTStd"/>
              </a:rPr>
              <a:t>It may also be unattractive to the entrepreneur. </a:t>
            </a:r>
          </a:p>
          <a:p>
            <a:pPr marL="285750" indent="-285750" algn="just">
              <a:buFont typeface="Arial" panose="020B0604020202020204" pitchFamily="34" charset="0"/>
              <a:buChar char="•"/>
            </a:pPr>
            <a:r>
              <a:rPr lang="en-US" sz="1800" b="0" i="0" dirty="0">
                <a:solidFill>
                  <a:srgbClr val="242021"/>
                </a:solidFill>
                <a:effectLst/>
                <a:latin typeface="TimesNewRomanMTStd"/>
              </a:rPr>
              <a:t>For the investor, selling for cash facilitates harvesting because cash is easily distributed to limited partners. </a:t>
            </a:r>
          </a:p>
          <a:p>
            <a:pPr marL="285750" indent="-285750" algn="just">
              <a:buFont typeface="Arial" panose="020B0604020202020204" pitchFamily="34" charset="0"/>
              <a:buChar char="•"/>
            </a:pPr>
            <a:r>
              <a:rPr lang="en-US" sz="1800" b="0" i="0" dirty="0">
                <a:solidFill>
                  <a:srgbClr val="242021"/>
                </a:solidFill>
                <a:effectLst/>
                <a:latin typeface="TimesNewRomanMTStd"/>
              </a:rPr>
              <a:t>In addition, because many institutional limited partners are not taxed on their earnings, receiving cash does not give rise to adverse tax consequences.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An entrepreneur who is selling equity in a venture may have a different perspective. If the sale involves a gain, the entrepreneur and members of the management team may be exposed to a significant immediate tax liability.</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On a more qualitative level, selling for cash has an aspect of finality that may not be to the entrepreneur’s liking.</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the purchaser, acquiring equity for cash involves the most risk.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By acquiring shares and paying cash, the acquirer is giving up a safe asset and acquiring one that is risky.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Furthermore, if the acquirer must borrow the cash, then leverage increases. </a:t>
            </a:r>
          </a:p>
          <a:p>
            <a:pPr marL="285750" indent="-285750" algn="just">
              <a:buFont typeface="Arial" panose="020B0604020202020204" pitchFamily="34" charset="0"/>
              <a:buChar char="•"/>
            </a:pPr>
            <a:r>
              <a:rPr lang="en-US" sz="1800" b="0" i="0" dirty="0">
                <a:solidFill>
                  <a:srgbClr val="242021"/>
                </a:solidFill>
                <a:effectLst/>
                <a:latin typeface="TimesNewRomanMTStd"/>
              </a:rPr>
              <a:t>The increase in risk is not particularly important in itself, but adding leverage can deprive the acquirer of financial slack that could be used for other opportunities.</a:t>
            </a:r>
          </a:p>
        </p:txBody>
      </p:sp>
      <p:sp>
        <p:nvSpPr>
          <p:cNvPr id="2" name="TextBox 1">
            <a:extLst>
              <a:ext uri="{FF2B5EF4-FFF2-40B4-BE49-F238E27FC236}">
                <a16:creationId xmlns:a16="http://schemas.microsoft.com/office/drawing/2014/main" id="{B4B5A320-BA51-5564-2F9B-D973055BB09A}"/>
              </a:ext>
            </a:extLst>
          </p:cNvPr>
          <p:cNvSpPr txBox="1"/>
          <p:nvPr/>
        </p:nvSpPr>
        <p:spPr>
          <a:xfrm>
            <a:off x="4566967" y="665794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237672"/>
            <a:ext cx="2383737" cy="496755"/>
          </a:xfrm>
          <a:prstGeom prst="rect">
            <a:avLst/>
          </a:prstGeom>
        </p:spPr>
      </p:pic>
    </p:spTree>
    <p:extLst>
      <p:ext uri="{BB962C8B-B14F-4D97-AF65-F5344CB8AC3E}">
        <p14:creationId xmlns:p14="http://schemas.microsoft.com/office/powerpoint/2010/main" val="352983764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62760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820931"/>
            <a:ext cx="11079241" cy="461975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3.2 Acquisition </a:t>
            </a:r>
            <a:r>
              <a:rPr lang="en-US" sz="1800" b="1" i="1" dirty="0">
                <a:solidFill>
                  <a:srgbClr val="242021"/>
                </a:solidFill>
                <a:effectLst/>
                <a:latin typeface="Gotham-Bold"/>
              </a:rPr>
              <a:t>(CONT.)</a:t>
            </a:r>
          </a:p>
          <a:p>
            <a:pPr algn="just"/>
            <a:endParaRPr lang="en-US" sz="1800" b="1" i="1" dirty="0">
              <a:solidFill>
                <a:srgbClr val="242021"/>
              </a:solidFill>
              <a:effectLst/>
              <a:latin typeface="Gotham-Bold"/>
            </a:endParaRPr>
          </a:p>
          <a:p>
            <a:pPr algn="just"/>
            <a:r>
              <a:rPr lang="en-US" sz="1800" b="1" i="0" dirty="0">
                <a:solidFill>
                  <a:srgbClr val="242021"/>
                </a:solidFill>
                <a:effectLst/>
                <a:latin typeface="Gotham-Bold"/>
              </a:rPr>
              <a:t>Exchanging Venture Equity Or Assets For Equity Of The Acquirer</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Some transactions are structured as exchanges of the acquirer’s stock for either the stock or assets of the venture.</a:t>
            </a:r>
          </a:p>
          <a:p>
            <a:pPr marL="285750" indent="-285750" algn="just">
              <a:buFont typeface="Arial" panose="020B0604020202020204" pitchFamily="34" charset="0"/>
              <a:buChar char="•"/>
            </a:pPr>
            <a:r>
              <a:rPr lang="en-US" sz="1800" b="0" i="0" dirty="0">
                <a:solidFill>
                  <a:srgbClr val="242021"/>
                </a:solidFill>
                <a:effectLst/>
                <a:latin typeface="TimesNewRomanMTStd"/>
              </a:rPr>
              <a:t>Exchanges of stock for assets are difficult because the seller is left with the liabilities and may not have the liquidity to service the debt. </a:t>
            </a:r>
          </a:p>
          <a:p>
            <a:pPr marL="285750" indent="-285750" algn="just">
              <a:buFont typeface="Arial" panose="020B0604020202020204" pitchFamily="34" charset="0"/>
              <a:buChar char="•"/>
            </a:pPr>
            <a:r>
              <a:rPr lang="en-US" sz="1800" b="0" i="0" dirty="0">
                <a:solidFill>
                  <a:srgbClr val="242021"/>
                </a:solidFill>
                <a:effectLst/>
                <a:latin typeface="TimesNewRomanMTStd"/>
              </a:rPr>
              <a:t>Accordingly, </a:t>
            </a:r>
            <a:r>
              <a:rPr lang="en-US" sz="1800" b="1" i="0" u="sng" dirty="0">
                <a:solidFill>
                  <a:srgbClr val="242021"/>
                </a:solidFill>
                <a:effectLst/>
                <a:latin typeface="TimesNewRomanMTStd"/>
              </a:rPr>
              <a:t>we focus on exchanges of stock for stock. </a:t>
            </a:r>
          </a:p>
          <a:p>
            <a:pPr marL="285750" indent="-285750" algn="just">
              <a:buFont typeface="Arial" panose="020B0604020202020204" pitchFamily="34" charset="0"/>
              <a:buChar char="•"/>
            </a:pPr>
            <a:endParaRPr lang="en-US" sz="1800" b="1"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such exchanges, </a:t>
            </a:r>
            <a:r>
              <a:rPr lang="en-US" sz="1800" b="1" i="0" dirty="0">
                <a:solidFill>
                  <a:srgbClr val="242021"/>
                </a:solidFill>
                <a:effectLst/>
                <a:latin typeface="TimesNewRomanMTStd"/>
              </a:rPr>
              <a:t>uncertainty about value exists on both sides.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Not only must the </a:t>
            </a:r>
            <a:r>
              <a:rPr lang="en-US" sz="1800" b="1" i="0" u="sng" dirty="0">
                <a:solidFill>
                  <a:srgbClr val="242021"/>
                </a:solidFill>
                <a:effectLst/>
                <a:latin typeface="TimesNewRomanMTStd"/>
              </a:rPr>
              <a:t>buyer</a:t>
            </a:r>
            <a:r>
              <a:rPr lang="en-US" sz="1800" b="1" i="0" dirty="0">
                <a:solidFill>
                  <a:srgbClr val="242021"/>
                </a:solidFill>
                <a:effectLst/>
                <a:latin typeface="TimesNewRomanMTStd"/>
              </a:rPr>
              <a:t> conduct </a:t>
            </a:r>
            <a:r>
              <a:rPr lang="en-US" sz="1800" b="1" i="0" u="sng" dirty="0">
                <a:solidFill>
                  <a:srgbClr val="242021"/>
                </a:solidFill>
                <a:effectLst/>
                <a:latin typeface="TimesNewRomanMTStd"/>
              </a:rPr>
              <a:t>due diligence</a:t>
            </a:r>
            <a:r>
              <a:rPr lang="en-US" sz="1800" b="1" i="0" dirty="0">
                <a:solidFill>
                  <a:srgbClr val="242021"/>
                </a:solidFill>
                <a:effectLst/>
                <a:latin typeface="TimesNewRomanMTStd"/>
              </a:rPr>
              <a:t>, but </a:t>
            </a:r>
            <a:r>
              <a:rPr lang="en-US" sz="1800" b="1" i="0" u="sng" dirty="0">
                <a:solidFill>
                  <a:srgbClr val="242021"/>
                </a:solidFill>
                <a:effectLst/>
                <a:latin typeface="TimesNewRomanMTStd"/>
              </a:rPr>
              <a:t>sellers</a:t>
            </a:r>
            <a:r>
              <a:rPr lang="en-US" sz="1800" b="1" i="0" dirty="0">
                <a:solidFill>
                  <a:srgbClr val="242021"/>
                </a:solidFill>
                <a:effectLst/>
                <a:latin typeface="TimesNewRomanMTStd"/>
              </a:rPr>
              <a:t> must also </a:t>
            </a:r>
            <a:r>
              <a:rPr lang="en-US" sz="1800" b="1" i="0" u="sng" dirty="0">
                <a:solidFill>
                  <a:srgbClr val="242021"/>
                </a:solidFill>
                <a:effectLst/>
                <a:latin typeface="TimesNewRomanMTStd"/>
              </a:rPr>
              <a:t>value the shares </a:t>
            </a:r>
            <a:r>
              <a:rPr lang="en-US" sz="1800" b="1" i="0" dirty="0">
                <a:solidFill>
                  <a:srgbClr val="242021"/>
                </a:solidFill>
                <a:effectLst/>
                <a:latin typeface="TimesNewRomanMTStd"/>
              </a:rPr>
              <a:t>they will receive</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problem is particularly difficult </a:t>
            </a:r>
            <a:r>
              <a:rPr lang="en-US" sz="1800" b="1" i="0" u="sng" dirty="0">
                <a:solidFill>
                  <a:srgbClr val="242021"/>
                </a:solidFill>
                <a:effectLst/>
                <a:latin typeface="TimesNewRomanMTStd"/>
              </a:rPr>
              <a:t>if the acquirer is not a public company</a:t>
            </a:r>
            <a:r>
              <a:rPr lang="en-US" sz="1800" b="1" i="0" dirty="0">
                <a:solidFill>
                  <a:srgbClr val="242021"/>
                </a:solidFill>
                <a:effectLst/>
                <a:latin typeface="TimesNewRomanMTStd"/>
              </a:rPr>
              <a:t>.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89269" y="625783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54486" y="0"/>
            <a:ext cx="2571692" cy="738572"/>
          </a:xfrm>
          <a:prstGeom prst="rect">
            <a:avLst/>
          </a:prstGeom>
        </p:spPr>
      </p:pic>
    </p:spTree>
    <p:extLst>
      <p:ext uri="{BB962C8B-B14F-4D97-AF65-F5344CB8AC3E}">
        <p14:creationId xmlns:p14="http://schemas.microsoft.com/office/powerpoint/2010/main" val="24741215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2353" y="592337"/>
            <a:ext cx="11079241" cy="553885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3.2 Acquisition </a:t>
            </a:r>
            <a:r>
              <a:rPr lang="en-US" sz="1800" b="1" i="1" dirty="0">
                <a:solidFill>
                  <a:srgbClr val="242021"/>
                </a:solidFill>
                <a:effectLst/>
                <a:latin typeface="Gotham-Bold"/>
              </a:rPr>
              <a:t>(CONT.)</a:t>
            </a:r>
          </a:p>
          <a:p>
            <a:pPr algn="just"/>
            <a:r>
              <a:rPr lang="en-US" sz="1800" b="1" i="0" dirty="0">
                <a:solidFill>
                  <a:srgbClr val="242021"/>
                </a:solidFill>
                <a:effectLst/>
                <a:latin typeface="Gotham-Bold"/>
              </a:rPr>
              <a:t>After The Acquisition</a:t>
            </a:r>
          </a:p>
          <a:p>
            <a:pPr marL="285750" indent="-285750" algn="just">
              <a:buFont typeface="Arial" panose="020B0604020202020204" pitchFamily="34" charset="0"/>
              <a:buChar char="•"/>
            </a:pPr>
            <a:r>
              <a:rPr lang="en-US" sz="1800" b="1" i="0" dirty="0">
                <a:solidFill>
                  <a:srgbClr val="FF0000"/>
                </a:solidFill>
                <a:effectLst/>
                <a:latin typeface="TimesNewRomanMTStd"/>
              </a:rPr>
              <a:t>In some transactions, </a:t>
            </a:r>
            <a:r>
              <a:rPr lang="en-US" sz="1800" b="1" i="0" u="sng" dirty="0">
                <a:solidFill>
                  <a:srgbClr val="FF0000"/>
                </a:solidFill>
                <a:effectLst/>
                <a:latin typeface="TimesNewRomanMTStd"/>
              </a:rPr>
              <a:t>the acquirer would like to retain members of the venture’s management team</a:t>
            </a:r>
            <a:r>
              <a:rPr lang="en-US" sz="1800" b="1"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Employment agreements protect the acquirer from</a:t>
            </a:r>
            <a:r>
              <a:rPr lang="en-US" b="1" u="sng" dirty="0">
                <a:solidFill>
                  <a:srgbClr val="FF0000"/>
                </a:solidFill>
              </a:rPr>
              <a:t> </a:t>
            </a:r>
            <a:r>
              <a:rPr lang="en-US" sz="1800" b="1" i="0" u="sng" dirty="0">
                <a:solidFill>
                  <a:srgbClr val="FF0000"/>
                </a:solidFill>
                <a:effectLst/>
                <a:latin typeface="TimesNewRomanMTStd"/>
              </a:rPr>
              <a:t>loss of value resulting from resignations by team members.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acquirer may also </a:t>
            </a:r>
            <a:r>
              <a:rPr lang="en-US" sz="1800" b="0" i="0" u="sng" dirty="0">
                <a:solidFill>
                  <a:srgbClr val="242021"/>
                </a:solidFill>
                <a:effectLst/>
                <a:latin typeface="TimesNewRomanMTStd"/>
              </a:rPr>
              <a:t>seek to align the incentives of team members with the interests of the acquirer</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Approaches include asking team members to accept restricted shares of the acquirer (so their ability to trade and defeat incentive alignment is limited), compensating team members with equity claims or options on the acquiring firm, or offering incentive pay.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The acquirer may also be concerned that once the venture is sold, team members will decide to reenter the market as competitors.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Accordingly, </a:t>
            </a:r>
            <a:r>
              <a:rPr lang="en-US" sz="1800" b="0" i="0" u="sng" dirty="0">
                <a:solidFill>
                  <a:srgbClr val="242021"/>
                </a:solidFill>
                <a:effectLst/>
                <a:latin typeface="TimesNewRomanMTStd"/>
              </a:rPr>
              <a:t>sellers are sometimes asked to accept </a:t>
            </a:r>
            <a:r>
              <a:rPr lang="en-US" sz="1800" b="1" i="0" u="sng" dirty="0">
                <a:solidFill>
                  <a:srgbClr val="242021"/>
                </a:solidFill>
                <a:effectLst/>
                <a:latin typeface="TimesNewRomanMTStd"/>
              </a:rPr>
              <a:t>noncompete agreements </a:t>
            </a:r>
            <a:r>
              <a:rPr lang="en-US" sz="1800" b="0" i="0" dirty="0">
                <a:solidFill>
                  <a:srgbClr val="242021"/>
                </a:solidFill>
                <a:effectLst/>
                <a:latin typeface="TimesNewRomanMTStd"/>
              </a:rPr>
              <a:t>and </a:t>
            </a:r>
            <a:r>
              <a:rPr lang="en-US" sz="1800" b="1" i="0" u="sng" dirty="0">
                <a:solidFill>
                  <a:srgbClr val="242021"/>
                </a:solidFill>
                <a:effectLst/>
                <a:latin typeface="TimesNewRomanMTStd"/>
              </a:rPr>
              <a:t>incentive compensation </a:t>
            </a:r>
            <a:r>
              <a:rPr lang="en-US" sz="1800" b="0" i="0" dirty="0">
                <a:solidFill>
                  <a:srgbClr val="242021"/>
                </a:solidFill>
                <a:effectLst/>
                <a:latin typeface="TimesNewRomanMTStd"/>
              </a:rPr>
              <a:t>that increases the return to selling founders for the success of the enterprise that results from their continuing involvement.</a:t>
            </a:r>
          </a:p>
        </p:txBody>
      </p:sp>
      <p:sp>
        <p:nvSpPr>
          <p:cNvPr id="2" name="TextBox 1">
            <a:extLst>
              <a:ext uri="{FF2B5EF4-FFF2-40B4-BE49-F238E27FC236}">
                <a16:creationId xmlns:a16="http://schemas.microsoft.com/office/drawing/2014/main" id="{B4B5A320-BA51-5564-2F9B-D973055BB09A}"/>
              </a:ext>
            </a:extLst>
          </p:cNvPr>
          <p:cNvSpPr txBox="1"/>
          <p:nvPr/>
        </p:nvSpPr>
        <p:spPr>
          <a:xfrm>
            <a:off x="4633873"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16667"/>
            <a:ext cx="2626178" cy="609004"/>
          </a:xfrm>
          <a:prstGeom prst="rect">
            <a:avLst/>
          </a:prstGeom>
        </p:spPr>
      </p:pic>
    </p:spTree>
    <p:extLst>
      <p:ext uri="{BB962C8B-B14F-4D97-AF65-F5344CB8AC3E}">
        <p14:creationId xmlns:p14="http://schemas.microsoft.com/office/powerpoint/2010/main" val="36731852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7"/>
            <a:ext cx="4128422" cy="5312817"/>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1357621"/>
            <a:ext cx="11079241" cy="40284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3.2 Acquisition </a:t>
            </a:r>
            <a:r>
              <a:rPr lang="en-US" sz="1800" b="1" i="1" dirty="0">
                <a:solidFill>
                  <a:srgbClr val="242021"/>
                </a:solidFill>
                <a:effectLst/>
                <a:latin typeface="Gotham-Bold"/>
              </a:rPr>
              <a:t>(CONT.) : </a:t>
            </a:r>
            <a:r>
              <a:rPr lang="en-US" sz="1800" b="1" i="0" dirty="0">
                <a:solidFill>
                  <a:srgbClr val="242021"/>
                </a:solidFill>
                <a:effectLst/>
                <a:latin typeface="TimesNewRomanMTStd"/>
              </a:rPr>
              <a:t>After The Acquisition  </a:t>
            </a:r>
          </a:p>
          <a:p>
            <a:pPr algn="just"/>
            <a:r>
              <a:rPr lang="en-US" sz="1800" b="1" i="0" dirty="0">
                <a:solidFill>
                  <a:srgbClr val="242021"/>
                </a:solidFill>
                <a:effectLst/>
                <a:latin typeface="Gotham-Bold"/>
              </a:rPr>
              <a:t>Agreeing To Disagree</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When </a:t>
            </a:r>
            <a:r>
              <a:rPr lang="en-US" sz="1800" b="0" i="0" u="sng" dirty="0">
                <a:solidFill>
                  <a:srgbClr val="242021"/>
                </a:solidFill>
                <a:effectLst/>
                <a:latin typeface="TimesNewRomanMTStd"/>
              </a:rPr>
              <a:t>sellers are more optimistic </a:t>
            </a:r>
            <a:r>
              <a:rPr lang="en-US" sz="1800" b="0" i="0" dirty="0">
                <a:solidFill>
                  <a:srgbClr val="242021"/>
                </a:solidFill>
                <a:effectLst/>
                <a:latin typeface="TimesNewRomanMTStd"/>
              </a:rPr>
              <a:t>about the venture </a:t>
            </a:r>
            <a:r>
              <a:rPr lang="en-US" sz="1800" b="0" i="0" u="sng" dirty="0">
                <a:solidFill>
                  <a:srgbClr val="242021"/>
                </a:solidFill>
                <a:effectLst/>
                <a:latin typeface="TimesNewRomanMTStd"/>
              </a:rPr>
              <a:t>than is the acquirer</a:t>
            </a:r>
            <a:r>
              <a:rPr lang="en-US" sz="1800" b="0" i="0" dirty="0">
                <a:solidFill>
                  <a:srgbClr val="242021"/>
                </a:solidFill>
                <a:effectLst/>
                <a:latin typeface="TimesNewRomanMTStd"/>
              </a:rPr>
              <a:t>, reaching agreement on fixed terms of exchange is difficult.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parties can try to address the difference </a:t>
            </a:r>
            <a:r>
              <a:rPr lang="en-US" sz="1800" b="0" i="0" u="sng" dirty="0">
                <a:solidFill>
                  <a:srgbClr val="242021"/>
                </a:solidFill>
                <a:effectLst/>
                <a:latin typeface="TimesNewRomanMTStd"/>
              </a:rPr>
              <a:t>by devoting resources to due diligence or by strengthening representations and warranties.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If the seller has stayed on as an employee, then the employee’s bonuses can be tied to firm performance.</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787900" y="615704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16667"/>
            <a:ext cx="2383737" cy="609004"/>
          </a:xfrm>
          <a:prstGeom prst="rect">
            <a:avLst/>
          </a:prstGeom>
        </p:spPr>
      </p:pic>
    </p:spTree>
    <p:extLst>
      <p:ext uri="{BB962C8B-B14F-4D97-AF65-F5344CB8AC3E}">
        <p14:creationId xmlns:p14="http://schemas.microsoft.com/office/powerpoint/2010/main" val="8207898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9"/>
            <a:ext cx="4128422" cy="531281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03136" y="638059"/>
            <a:ext cx="11079241" cy="532216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13.4 Management Buyout</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Harvesting opportunities are critical to VCs and other outside investors. </a:t>
            </a:r>
          </a:p>
          <a:p>
            <a:pPr marL="285750" indent="-285750" algn="just">
              <a:buFont typeface="Arial" panose="020B0604020202020204" pitchFamily="34" charset="0"/>
              <a:buChar char="•"/>
            </a:pPr>
            <a:r>
              <a:rPr lang="en-US" sz="1800" b="0" i="0" dirty="0">
                <a:solidFill>
                  <a:srgbClr val="242021"/>
                </a:solidFill>
                <a:effectLst/>
                <a:latin typeface="TimesNewRomanMTStd"/>
              </a:rPr>
              <a:t>They may be </a:t>
            </a:r>
            <a:r>
              <a:rPr lang="en-US" sz="1800" b="1" i="0" dirty="0">
                <a:solidFill>
                  <a:srgbClr val="FF0000"/>
                </a:solidFill>
                <a:effectLst/>
                <a:latin typeface="TimesNewRomanMTStd"/>
              </a:rPr>
              <a:t>less important to the entrepreneur and key members of the management team</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Recognizing that harvesting </a:t>
            </a:r>
            <a:r>
              <a:rPr lang="en-US" sz="1800" b="1" i="0" u="sng" dirty="0">
                <a:solidFill>
                  <a:srgbClr val="242021"/>
                </a:solidFill>
                <a:effectLst/>
                <a:latin typeface="TimesNewRomanMTStd"/>
              </a:rPr>
              <a:t>is a source of potential conflict</a:t>
            </a:r>
            <a:r>
              <a:rPr lang="en-US" sz="1800" b="1" i="0" dirty="0">
                <a:solidFill>
                  <a:srgbClr val="242021"/>
                </a:solidFill>
                <a:effectLst/>
                <a:latin typeface="TimesNewRomanMTStd"/>
              </a:rPr>
              <a:t>, the </a:t>
            </a:r>
            <a:r>
              <a:rPr lang="en-US" sz="1800" b="1" i="0" u="sng" dirty="0">
                <a:solidFill>
                  <a:srgbClr val="FF0000"/>
                </a:solidFill>
                <a:effectLst/>
                <a:latin typeface="TimesNewRomanMTStd"/>
              </a:rPr>
              <a:t>parties normally negotiate harvesting options at the time of the initial investment</a:t>
            </a:r>
            <a:r>
              <a:rPr lang="en-US" sz="1800" b="1" i="0" dirty="0">
                <a:solidFill>
                  <a:srgbClr val="FF0000"/>
                </a:solidFill>
                <a:effectLst/>
                <a:latin typeface="TimesNewRomanMTStd"/>
              </a:rPr>
              <a:t>.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2000" b="1" i="0" dirty="0">
                <a:solidFill>
                  <a:srgbClr val="FF0000"/>
                </a:solidFill>
                <a:effectLst/>
                <a:latin typeface="TimesNewRomanMTStd"/>
              </a:rPr>
              <a:t>A management buyout </a:t>
            </a:r>
            <a:r>
              <a:rPr lang="en-US" sz="1800" b="0" i="0" dirty="0">
                <a:solidFill>
                  <a:srgbClr val="FF0000"/>
                </a:solidFill>
                <a:effectLst/>
                <a:latin typeface="TimesNewRomanMTStd"/>
              </a:rPr>
              <a:t>is a form of acquisition in which a company's existing managers acquire a large part, or all, of the company, whether from a parent company or individual. </a:t>
            </a: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dirty="0">
                <a:solidFill>
                  <a:srgbClr val="242021"/>
                </a:solidFill>
                <a:effectLst/>
                <a:latin typeface="TimesNewRomanMTStd"/>
              </a:rPr>
              <a:t>management buyout (MBO) </a:t>
            </a:r>
            <a:r>
              <a:rPr lang="en-US" sz="1800" b="0" i="0" dirty="0">
                <a:solidFill>
                  <a:srgbClr val="242021"/>
                </a:solidFill>
                <a:effectLst/>
                <a:latin typeface="TimesNewRomanMTStd"/>
              </a:rPr>
              <a:t>proposal </a:t>
            </a:r>
            <a:r>
              <a:rPr lang="en-US" sz="1800" b="0" i="0" u="sng" dirty="0">
                <a:solidFill>
                  <a:srgbClr val="242021"/>
                </a:solidFill>
                <a:effectLst/>
                <a:latin typeface="TimesNewRomanMTStd"/>
              </a:rPr>
              <a:t>can be a response to investor insistence on exercising demand registration rights or rights that could trigger an acquisition. </a:t>
            </a:r>
          </a:p>
          <a:p>
            <a:pPr marL="285750" indent="-285750" algn="just">
              <a:buFont typeface="Arial" panose="020B0604020202020204" pitchFamily="34" charset="0"/>
              <a:buChar char="•"/>
            </a:pPr>
            <a:r>
              <a:rPr lang="en-US" sz="1800" b="0" i="0" dirty="0">
                <a:solidFill>
                  <a:srgbClr val="242021"/>
                </a:solidFill>
                <a:effectLst/>
                <a:latin typeface="TimesNewRomanMTStd"/>
              </a:rPr>
              <a:t>Suppose investors have located a potential buyer. </a:t>
            </a:r>
          </a:p>
          <a:p>
            <a:pPr marL="285750" indent="-285750" algn="just">
              <a:buFont typeface="Arial" panose="020B0604020202020204" pitchFamily="34" charset="0"/>
              <a:buChar char="•"/>
            </a:pPr>
            <a:r>
              <a:rPr lang="en-US" sz="1800" b="0" i="0" dirty="0">
                <a:solidFill>
                  <a:srgbClr val="242021"/>
                </a:solidFill>
                <a:effectLst/>
                <a:latin typeface="TimesNewRomanMTStd"/>
              </a:rPr>
              <a:t>Members of the management team, however, wish to continue involvement with the venture and value their status as equity holders; perhaps they believe the venture has more potential than is reflected in the transaction terms under consideration. One response is to counter with a buyout proposal.</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55816"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96781"/>
            <a:ext cx="2383737" cy="689120"/>
          </a:xfrm>
          <a:prstGeom prst="rect">
            <a:avLst/>
          </a:prstGeom>
        </p:spPr>
      </p:pic>
    </p:spTree>
    <p:extLst>
      <p:ext uri="{BB962C8B-B14F-4D97-AF65-F5344CB8AC3E}">
        <p14:creationId xmlns:p14="http://schemas.microsoft.com/office/powerpoint/2010/main" val="40921181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92339"/>
            <a:ext cx="4128422" cy="531281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4295" y="952846"/>
            <a:ext cx="11079241" cy="436210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13.4 Management Buyout (Cont.)</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MBOs are usually financed with debt. </a:t>
            </a:r>
          </a:p>
          <a:p>
            <a:pPr marL="285750" indent="-285750" algn="just">
              <a:buFont typeface="Arial" panose="020B0604020202020204" pitchFamily="34" charset="0"/>
              <a:buChar char="•"/>
            </a:pPr>
            <a:r>
              <a:rPr lang="en-US" sz="1800" b="0" i="0" dirty="0">
                <a:solidFill>
                  <a:srgbClr val="242021"/>
                </a:solidFill>
                <a:effectLst/>
                <a:latin typeface="TimesNewRomanMTStd"/>
              </a:rPr>
              <a:t>The investors’ equity is valued and borrowing is arranged so that the venture, the entrepreneur, or other members of the management team </a:t>
            </a:r>
            <a:r>
              <a:rPr lang="en-US" sz="1800" b="0" i="0" u="sng" dirty="0">
                <a:solidFill>
                  <a:srgbClr val="242021"/>
                </a:solidFill>
                <a:effectLst/>
                <a:latin typeface="TimesNewRomanMTStd"/>
              </a:rPr>
              <a:t>can repurchase the investors’ shares.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Regardless of how the transaction is implemented, </a:t>
            </a:r>
            <a:r>
              <a:rPr lang="en-US" sz="1800" b="1" i="0" dirty="0">
                <a:solidFill>
                  <a:srgbClr val="FF0000"/>
                </a:solidFill>
                <a:effectLst/>
                <a:latin typeface="TimesNewRomanMTStd"/>
              </a:rPr>
              <a:t>the venture normally ends up with a capital structure that is more highly leveraged than before the MBO.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An MBO is feasible only if the venture is reasonably successful.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Value must be high enough</a:t>
            </a:r>
            <a:r>
              <a:rPr lang="en-US" dirty="0"/>
              <a:t> </a:t>
            </a:r>
            <a:r>
              <a:rPr lang="en-US" sz="1800" b="0" i="0" dirty="0">
                <a:solidFill>
                  <a:srgbClr val="242021"/>
                </a:solidFill>
                <a:effectLst/>
                <a:latin typeface="TimesNewRomanMTStd"/>
              </a:rPr>
              <a:t>to justify the price the investors receive.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the case of a leveraged transaction, the venture must be capable of generating enough cash flow to service the debt.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55816"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96781"/>
            <a:ext cx="2383737" cy="689120"/>
          </a:xfrm>
          <a:prstGeom prst="rect">
            <a:avLst/>
          </a:prstGeom>
        </p:spPr>
      </p:pic>
    </p:spTree>
    <p:extLst>
      <p:ext uri="{BB962C8B-B14F-4D97-AF65-F5344CB8AC3E}">
        <p14:creationId xmlns:p14="http://schemas.microsoft.com/office/powerpoint/2010/main" val="6798290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74460" y="523759"/>
            <a:ext cx="4128422" cy="5152212"/>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759775"/>
            <a:ext cx="11079241" cy="394430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13.4 Management Buyout (Cont.)</a:t>
            </a:r>
          </a:p>
          <a:p>
            <a:pPr algn="just"/>
            <a:r>
              <a:rPr lang="en-US" sz="1800" b="1" i="0" dirty="0">
                <a:solidFill>
                  <a:srgbClr val="242021"/>
                </a:solidFill>
                <a:effectLst/>
                <a:latin typeface="Gotham-Bold"/>
              </a:rPr>
              <a:t>Valuing MBO Transactions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advantage of an MBO </a:t>
            </a:r>
            <a:r>
              <a:rPr lang="en-US" sz="1800" b="0" i="0" dirty="0">
                <a:solidFill>
                  <a:srgbClr val="FF0000"/>
                </a:solidFill>
                <a:effectLst/>
                <a:latin typeface="TimesNewRomanMTStd"/>
              </a:rPr>
              <a:t>is that the buyer (the management team) already knows almost everything there is to know about the venture. Because due diligence is not necessary, </a:t>
            </a:r>
            <a:r>
              <a:rPr lang="en-US" sz="1800" b="1" i="0" u="sng" dirty="0">
                <a:solidFill>
                  <a:srgbClr val="FF0000"/>
                </a:solidFill>
                <a:effectLst/>
                <a:latin typeface="TimesNewRomanMTStd"/>
              </a:rPr>
              <a:t>the transactions cost can be low</a:t>
            </a:r>
            <a:r>
              <a:rPr lang="en-US" sz="1800" b="0" i="0" dirty="0">
                <a:solidFill>
                  <a:srgbClr val="FF0000"/>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Generally, </a:t>
            </a:r>
            <a:r>
              <a:rPr lang="en-US" sz="1800" b="1" i="0" dirty="0">
                <a:solidFill>
                  <a:srgbClr val="242021"/>
                </a:solidFill>
                <a:effectLst/>
                <a:latin typeface="TimesNewRomanMTStd"/>
              </a:rPr>
              <a:t>the rationale for an MBO is stronger if management expects that capital market investors will recognize and accept its assessment of value within a short period, enabling a subsequent public offering or partial private sale.</a:t>
            </a:r>
            <a:endParaRPr kumimoji="0" lang="en-US" sz="1800" b="1"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692100" y="-594446"/>
            <a:ext cx="2383737" cy="689120"/>
          </a:xfrm>
          <a:prstGeom prst="rect">
            <a:avLst/>
          </a:prstGeom>
        </p:spPr>
      </p:pic>
    </p:spTree>
    <p:extLst>
      <p:ext uri="{BB962C8B-B14F-4D97-AF65-F5344CB8AC3E}">
        <p14:creationId xmlns:p14="http://schemas.microsoft.com/office/powerpoint/2010/main" val="787467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52845"/>
            <a:ext cx="10671109" cy="386045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13.5 Employee Stock Ownership Plans</a:t>
            </a:r>
          </a:p>
          <a:p>
            <a:pPr algn="just"/>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1" i="0" dirty="0">
                <a:solidFill>
                  <a:srgbClr val="242021"/>
                </a:solidFill>
                <a:effectLst/>
                <a:latin typeface="TimesNewRomanMTStd"/>
              </a:rPr>
              <a:t>Employee stock ownership plans (ESOPs) </a:t>
            </a:r>
            <a:r>
              <a:rPr lang="en-US" sz="1800" b="0" i="0" dirty="0">
                <a:solidFill>
                  <a:srgbClr val="FF0000"/>
                </a:solidFill>
                <a:effectLst/>
                <a:latin typeface="TimesNewRomanMTStd"/>
              </a:rPr>
              <a:t>are used widely in public corporations to allocate ownership to employees for a variety of purposes.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ESOP, however, was originally conceived </a:t>
            </a:r>
            <a:r>
              <a:rPr lang="en-US" sz="1800" b="0" i="0" dirty="0">
                <a:solidFill>
                  <a:srgbClr val="FF0000"/>
                </a:solidFill>
                <a:effectLst/>
                <a:latin typeface="TimesNewRomanMTStd"/>
              </a:rPr>
              <a:t>as a means of providing liquidity to owners of private businesses, in lieu of alternatives such as public offering or acquisition.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ESOPs can also be </a:t>
            </a:r>
            <a:r>
              <a:rPr lang="en-US" sz="1800" b="1" i="0" dirty="0">
                <a:solidFill>
                  <a:srgbClr val="FF0000"/>
                </a:solidFill>
                <a:effectLst/>
                <a:latin typeface="TimesNewRomanMTStd"/>
              </a:rPr>
              <a:t>used in private businesses to help align incentives or to enable employees to defer some of their compensation.</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65793"/>
            <a:ext cx="2626178" cy="520974"/>
          </a:xfrm>
          <a:prstGeom prst="rect">
            <a:avLst/>
          </a:prstGeom>
        </p:spPr>
      </p:pic>
    </p:spTree>
    <p:extLst>
      <p:ext uri="{BB962C8B-B14F-4D97-AF65-F5344CB8AC3E}">
        <p14:creationId xmlns:p14="http://schemas.microsoft.com/office/powerpoint/2010/main" val="264666019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Valuation Considerations</a:t>
            </a:r>
          </a:p>
          <a:p>
            <a:pPr algn="just"/>
            <a:endParaRPr lang="en-US" sz="1800" b="1" i="0" dirty="0">
              <a:solidFill>
                <a:srgbClr val="242021"/>
              </a:solidFill>
              <a:effectLst/>
              <a:latin typeface="Gotham-Bold"/>
            </a:endParaRPr>
          </a:p>
          <a:p>
            <a:pPr marL="285750" indent="-285750">
              <a:buFont typeface="Arial" panose="020B0604020202020204" pitchFamily="34" charset="0"/>
              <a:buChar char="•"/>
            </a:pPr>
            <a:r>
              <a:rPr lang="en-US" sz="1800" b="0" i="0" dirty="0">
                <a:solidFill>
                  <a:srgbClr val="FF0000"/>
                </a:solidFill>
                <a:effectLst/>
                <a:latin typeface="TimesNewRomanMTStd"/>
              </a:rPr>
              <a:t>Although the ESOP provides the liquidity needed for certain critical transactions, </a:t>
            </a:r>
            <a:r>
              <a:rPr lang="en-US" sz="1800" b="1" i="0" u="sng" dirty="0">
                <a:solidFill>
                  <a:srgbClr val="FF0000"/>
                </a:solidFill>
                <a:effectLst/>
                <a:latin typeface="TimesNewRomanMTStd"/>
              </a:rPr>
              <a:t>the company remains private</a:t>
            </a:r>
            <a:r>
              <a:rPr lang="en-US" sz="1800" b="0" i="0" u="sng" dirty="0">
                <a:solidFill>
                  <a:srgbClr val="FF0000"/>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under diversified position can be improved </a:t>
            </a:r>
            <a:r>
              <a:rPr lang="en-US" sz="1800" b="0" i="0" u="sng" dirty="0">
                <a:solidFill>
                  <a:srgbClr val="242021"/>
                </a:solidFill>
                <a:effectLst/>
                <a:latin typeface="TimesNewRomanMTStd"/>
              </a:rPr>
              <a:t>by liquidating some of the holdings and reinvesting the proceeds.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values at which shares are purchased and transferred to the ESOP and to employees usually reflect discounts from public market value.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Discounts are appropriate because employees are relying on a valuation estimate rather than a verifiable market transaction and because an employee’s retirement portfolio is under diversified.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Even if the company is public, employee investments of retirement funds in company stock </a:t>
            </a:r>
            <a:r>
              <a:rPr lang="en-US" sz="1800" b="1" i="0" u="sng" dirty="0">
                <a:solidFill>
                  <a:srgbClr val="FF0000"/>
                </a:solidFill>
                <a:effectLst/>
                <a:latin typeface="TimesNewRomanMTStd"/>
              </a:rPr>
              <a:t>are normally made at discounts</a:t>
            </a:r>
            <a:r>
              <a:rPr lang="en-US" sz="1800" b="1" i="0" dirty="0">
                <a:solidFill>
                  <a:srgbClr val="FF0000"/>
                </a:solidFill>
                <a:effectLst/>
                <a:latin typeface="TimesNewRomanMTStd"/>
              </a:rPr>
              <a:t> to reflect under diversification.</a:t>
            </a:r>
            <a:endParaRPr kumimoji="0" lang="en-US" sz="1800" b="1"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229686221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4" name="Picture 3">
            <a:extLst>
              <a:ext uri="{FF2B5EF4-FFF2-40B4-BE49-F238E27FC236}">
                <a16:creationId xmlns:a16="http://schemas.microsoft.com/office/drawing/2014/main" id="{8EC98021-5F5F-1FBD-D5DF-D7C0DB2FD368}"/>
              </a:ext>
            </a:extLst>
          </p:cNvPr>
          <p:cNvPicPr>
            <a:picLocks noChangeAspect="1"/>
          </p:cNvPicPr>
          <p:nvPr/>
        </p:nvPicPr>
        <p:blipFill>
          <a:blip r:embed="rId2"/>
          <a:stretch>
            <a:fillRect/>
          </a:stretch>
        </p:blipFill>
        <p:spPr>
          <a:xfrm>
            <a:off x="704161" y="1416050"/>
            <a:ext cx="10566400" cy="4489104"/>
          </a:xfrm>
          <a:prstGeom prst="rect">
            <a:avLst/>
          </a:prstGeom>
        </p:spPr>
      </p:pic>
    </p:spTree>
    <p:extLst>
      <p:ext uri="{BB962C8B-B14F-4D97-AF65-F5344CB8AC3E}">
        <p14:creationId xmlns:p14="http://schemas.microsoft.com/office/powerpoint/2010/main" val="33623977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52630"/>
            <a:ext cx="11568768" cy="529924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b="1" i="0" dirty="0">
                <a:solidFill>
                  <a:srgbClr val="242021"/>
                </a:solidFill>
                <a:effectLst/>
                <a:latin typeface="Gotham-Bold"/>
              </a:rPr>
              <a:t>13.6 Roll-up IPO</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dirty="0">
                <a:solidFill>
                  <a:srgbClr val="242021"/>
                </a:solidFill>
                <a:latin typeface="TimesNewRomanMTStd"/>
              </a:rPr>
              <a:t>A roll-up IPO is </a:t>
            </a:r>
            <a:r>
              <a:rPr lang="en-US" dirty="0">
                <a:solidFill>
                  <a:srgbClr val="FF0000"/>
                </a:solidFill>
                <a:latin typeface="TimesNewRomanMTStd"/>
              </a:rPr>
              <a:t>in which a shell company goes public while simultaneously merging with a number of other companies that operate in the same industry</a:t>
            </a:r>
            <a:r>
              <a:rPr lang="en-US" dirty="0">
                <a:solidFill>
                  <a:srgbClr val="242021"/>
                </a:solidFill>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A company that </a:t>
            </a:r>
            <a:r>
              <a:rPr lang="en-US" sz="1800" b="0" i="0" u="sng" dirty="0">
                <a:solidFill>
                  <a:srgbClr val="FF0000"/>
                </a:solidFill>
                <a:effectLst/>
                <a:latin typeface="TimesNewRomanMTStd"/>
              </a:rPr>
              <a:t>is too small to go public by itself,</a:t>
            </a:r>
            <a:r>
              <a:rPr lang="en-US" sz="1800" b="0" i="0" dirty="0">
                <a:solidFill>
                  <a:srgbClr val="FF0000"/>
                </a:solidFill>
                <a:effectLst/>
                <a:latin typeface="TimesNewRomanMTStd"/>
              </a:rPr>
              <a:t> it </a:t>
            </a:r>
            <a:r>
              <a:rPr lang="en-US" sz="1800" b="0" i="0" dirty="0">
                <a:solidFill>
                  <a:srgbClr val="242021"/>
                </a:solidFill>
                <a:effectLst/>
                <a:latin typeface="TimesNewRomanMTStd"/>
              </a:rPr>
              <a:t>may be able to do so </a:t>
            </a:r>
            <a:r>
              <a:rPr lang="en-US" sz="1800" b="0" i="0" u="sng" dirty="0">
                <a:solidFill>
                  <a:srgbClr val="242021"/>
                </a:solidFill>
                <a:effectLst/>
                <a:latin typeface="TimesNewRomanMTStd"/>
              </a:rPr>
              <a:t>by combining with others to create an organization that is large enough to make efficient use of the public offering process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dirty="0">
                <a:solidFill>
                  <a:srgbClr val="242021"/>
                </a:solidFill>
                <a:effectLst/>
                <a:latin typeface="TimesNewRomanMTStd"/>
              </a:rPr>
              <a:t>roll-up IPO </a:t>
            </a:r>
            <a:r>
              <a:rPr lang="en-US" sz="1800" b="0" i="0" dirty="0">
                <a:solidFill>
                  <a:srgbClr val="242021"/>
                </a:solidFill>
                <a:effectLst/>
                <a:latin typeface="TimesNewRomanMTStd"/>
              </a:rPr>
              <a:t>is a device that enables this to occur.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Figure 13.5 illustrates the process. </a:t>
            </a:r>
          </a:p>
          <a:p>
            <a:pPr marL="285750" indent="-285750" algn="just">
              <a:buFont typeface="Arial" panose="020B0604020202020204" pitchFamily="34" charset="0"/>
              <a:buChar char="•"/>
            </a:pPr>
            <a:r>
              <a:rPr lang="en-US" sz="1800" b="1" i="0" dirty="0">
                <a:solidFill>
                  <a:srgbClr val="FF0000"/>
                </a:solidFill>
                <a:effectLst/>
                <a:latin typeface="TimesNewRomanMTStd"/>
              </a:rPr>
              <a:t>Normally, a roll-up combines several smaller firms that are similar in orientation</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owner of each firm exchanges existing shares for shares of the new company. </a:t>
            </a:r>
          </a:p>
          <a:p>
            <a:pPr marL="285750" indent="-285750" algn="just">
              <a:buFont typeface="Arial" panose="020B0604020202020204" pitchFamily="34" charset="0"/>
              <a:buChar char="•"/>
            </a:pPr>
            <a:r>
              <a:rPr lang="en-US" sz="1800" b="0" i="0" dirty="0">
                <a:solidFill>
                  <a:srgbClr val="242021"/>
                </a:solidFill>
                <a:effectLst/>
                <a:latin typeface="TimesNewRomanMTStd"/>
              </a:rPr>
              <a:t>Each seller may also receive cash and frequently enters an employment contract that ties her to the new company for several years.</a:t>
            </a:r>
          </a:p>
          <a:p>
            <a:pPr marL="285750" indent="-285750" algn="just">
              <a:buFont typeface="Arial" panose="020B0604020202020204" pitchFamily="34" charset="0"/>
              <a:buChar char="•"/>
            </a:pPr>
            <a:r>
              <a:rPr lang="en-US" sz="1800" b="1" i="0" dirty="0">
                <a:solidFill>
                  <a:srgbClr val="FF0000"/>
                </a:solidFill>
                <a:effectLst/>
                <a:latin typeface="TimesNewRomanMTStd"/>
              </a:rPr>
              <a:t>The new company goes to the capital market with an IPO based on the consolidated financial statements of the rolled-up companies.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new company may operate essentially as a portfolio of the smaller companies</a:t>
            </a:r>
            <a:r>
              <a:rPr lang="en-US" sz="1800" b="0" i="0" dirty="0">
                <a:solidFill>
                  <a:srgbClr val="242021"/>
                </a:solidFill>
                <a:effectLst/>
                <a:latin typeface="TimesNewRomanMTStd"/>
              </a:rPr>
              <a:t>, or some centralization may be sought. </a:t>
            </a:r>
          </a:p>
          <a:p>
            <a:pPr marL="285750" indent="-285750" algn="just">
              <a:buFont typeface="Arial" panose="020B0604020202020204" pitchFamily="34" charset="0"/>
              <a:buChar char="•"/>
            </a:pPr>
            <a:r>
              <a:rPr lang="en-US" sz="1800" b="0" i="0" dirty="0">
                <a:solidFill>
                  <a:srgbClr val="242021"/>
                </a:solidFill>
                <a:effectLst/>
                <a:latin typeface="TimesNewRomanMTStd"/>
              </a:rPr>
              <a:t>Funds from the IPO provide any cash that is distributed to owners of the rolled-up companies, and the IPO leads to a public market. </a:t>
            </a:r>
          </a:p>
        </p:txBody>
      </p:sp>
      <p:sp>
        <p:nvSpPr>
          <p:cNvPr id="2" name="TextBox 1">
            <a:extLst>
              <a:ext uri="{FF2B5EF4-FFF2-40B4-BE49-F238E27FC236}">
                <a16:creationId xmlns:a16="http://schemas.microsoft.com/office/drawing/2014/main" id="{B4B5A320-BA51-5564-2F9B-D973055BB09A}"/>
              </a:ext>
            </a:extLst>
          </p:cNvPr>
          <p:cNvSpPr txBox="1"/>
          <p:nvPr/>
        </p:nvSpPr>
        <p:spPr>
          <a:xfrm>
            <a:off x="4589606"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484064"/>
            <a:ext cx="2383737" cy="770391"/>
          </a:xfrm>
          <a:prstGeom prst="rect">
            <a:avLst/>
          </a:prstGeom>
        </p:spPr>
      </p:pic>
    </p:spTree>
    <p:extLst>
      <p:ext uri="{BB962C8B-B14F-4D97-AF65-F5344CB8AC3E}">
        <p14:creationId xmlns:p14="http://schemas.microsoft.com/office/powerpoint/2010/main" val="213815149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1079241" cy="465784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247815"/>
            <a:ext cx="2383737" cy="799126"/>
          </a:xfrm>
          <a:prstGeom prst="rect">
            <a:avLst/>
          </a:prstGeom>
        </p:spPr>
      </p:pic>
      <p:pic>
        <p:nvPicPr>
          <p:cNvPr id="4" name="Picture 3">
            <a:extLst>
              <a:ext uri="{FF2B5EF4-FFF2-40B4-BE49-F238E27FC236}">
                <a16:creationId xmlns:a16="http://schemas.microsoft.com/office/drawing/2014/main" id="{614C8D30-358E-D7C6-E146-8D9399475B34}"/>
              </a:ext>
            </a:extLst>
          </p:cNvPr>
          <p:cNvPicPr>
            <a:picLocks noChangeAspect="1"/>
          </p:cNvPicPr>
          <p:nvPr/>
        </p:nvPicPr>
        <p:blipFill>
          <a:blip r:embed="rId3"/>
          <a:stretch>
            <a:fillRect/>
          </a:stretch>
        </p:blipFill>
        <p:spPr>
          <a:xfrm>
            <a:off x="1172525" y="1607817"/>
            <a:ext cx="9499600" cy="4030335"/>
          </a:xfrm>
          <a:prstGeom prst="rect">
            <a:avLst/>
          </a:prstGeom>
        </p:spPr>
      </p:pic>
    </p:spTree>
    <p:extLst>
      <p:ext uri="{BB962C8B-B14F-4D97-AF65-F5344CB8AC3E}">
        <p14:creationId xmlns:p14="http://schemas.microsoft.com/office/powerpoint/2010/main" val="25004792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3585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638056"/>
            <a:ext cx="11079241" cy="544939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Valuation Considerations</a:t>
            </a:r>
          </a:p>
          <a:p>
            <a:pPr marL="285750" indent="-285750" algn="just">
              <a:buFont typeface="Arial" panose="020B0604020202020204" pitchFamily="34" charset="0"/>
              <a:buChar char="•"/>
            </a:pPr>
            <a:r>
              <a:rPr lang="en-US" sz="1800" b="0" i="0" dirty="0">
                <a:solidFill>
                  <a:srgbClr val="242021"/>
                </a:solidFill>
                <a:effectLst/>
                <a:latin typeface="TimesNewRomanMTStd"/>
              </a:rPr>
              <a:t>Although most roll-up IPOs advertise the benefits and synergies the new company hopes to achieve, many of those benefits could have been realized through mechanisms short of consolidation.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the individual firms could have entered into reciprocal referral arrangements or consolidated their accounting operations without a formal merger. </a:t>
            </a:r>
          </a:p>
          <a:p>
            <a:pPr marL="285750" indent="-285750" algn="just">
              <a:buFont typeface="Arial" panose="020B0604020202020204" pitchFamily="34" charset="0"/>
              <a:buChar char="•"/>
            </a:pPr>
            <a:r>
              <a:rPr lang="en-US" sz="1800" b="0" i="0" dirty="0">
                <a:solidFill>
                  <a:srgbClr val="242021"/>
                </a:solidFill>
                <a:effectLst/>
                <a:latin typeface="TimesNewRomanMTStd"/>
              </a:rPr>
              <a:t>Thus, the driving force in a roll-up is not synergies but the value that may be created by transitioning from private and small, undiversified ownership to public ownership. </a:t>
            </a:r>
          </a:p>
          <a:p>
            <a:pPr marL="285750" indent="-285750" algn="just">
              <a:buFont typeface="Arial" panose="020B0604020202020204" pitchFamily="34" charset="0"/>
              <a:buChar char="•"/>
            </a:pPr>
            <a:r>
              <a:rPr lang="en-US" sz="1800" b="0" i="0" dirty="0">
                <a:solidFill>
                  <a:srgbClr val="242021"/>
                </a:solidFill>
                <a:effectLst/>
                <a:latin typeface="TimesNewRomanMTStd"/>
              </a:rPr>
              <a:t>Detracting from this is any loss of operational efficiency that may result from conversion of entrepreneurs to employees of a larger corporation.</a:t>
            </a:r>
          </a:p>
          <a:p>
            <a:pPr marL="285750" indent="-285750" algn="just">
              <a:buFont typeface="Arial" panose="020B0604020202020204" pitchFamily="34" charset="0"/>
              <a:buChar char="•"/>
            </a:pPr>
            <a:r>
              <a:rPr lang="en-US" sz="1800" b="0" i="0" dirty="0">
                <a:solidFill>
                  <a:srgbClr val="242021"/>
                </a:solidFill>
                <a:effectLst/>
                <a:latin typeface="TimesNewRomanMTStd"/>
              </a:rPr>
              <a:t>The concept of a roll-up is not new. Companies in the 1960s and early 1970s are sometimes criticized in finance textbooks for having played a “price/earnings multiple game.” </a:t>
            </a:r>
          </a:p>
          <a:p>
            <a:pPr marL="285750" indent="-285750" algn="just">
              <a:buFont typeface="Arial" panose="020B0604020202020204" pitchFamily="34" charset="0"/>
              <a:buChar char="•"/>
            </a:pPr>
            <a:r>
              <a:rPr lang="en-US" sz="1800" b="0" i="0" dirty="0">
                <a:solidFill>
                  <a:srgbClr val="242021"/>
                </a:solidFill>
                <a:effectLst/>
                <a:latin typeface="TimesNewRomanMTStd"/>
              </a:rPr>
              <a:t>A public company with a high P/E ratio would acquire smaller private companies, paying a substantially lower price relative to earnings. </a:t>
            </a:r>
          </a:p>
          <a:p>
            <a:pPr marL="285750" indent="-285750" algn="just">
              <a:buFont typeface="Arial" panose="020B0604020202020204" pitchFamily="34" charset="0"/>
              <a:buChar char="•"/>
            </a:pPr>
            <a:r>
              <a:rPr lang="en-US" sz="1800" b="0" i="0" dirty="0">
                <a:solidFill>
                  <a:srgbClr val="242021"/>
                </a:solidFill>
                <a:effectLst/>
                <a:latin typeface="TimesNewRomanMTStd"/>
              </a:rPr>
              <a:t>The hope was that the earnings of the targets would be capitalized by the market at the P/E ratio of the acquirer.</a:t>
            </a:r>
          </a:p>
          <a:p>
            <a:pPr marL="285750" indent="-285750" algn="just">
              <a:buFont typeface="Arial" panose="020B0604020202020204" pitchFamily="34" charset="0"/>
              <a:buChar char="•"/>
            </a:pPr>
            <a:r>
              <a:rPr lang="en-US" sz="1800" b="0" i="0" dirty="0">
                <a:solidFill>
                  <a:srgbClr val="242021"/>
                </a:solidFill>
                <a:effectLst/>
                <a:latin typeface="TimesNewRomanMTStd"/>
              </a:rPr>
              <a:t>The criticism of this argument is that it should not be possible to create value by simply transferring earnings from one company to another. </a:t>
            </a:r>
          </a:p>
          <a:p>
            <a:pPr marL="285750" indent="-285750" algn="just">
              <a:buFont typeface="Arial" panose="020B0604020202020204" pitchFamily="34" charset="0"/>
              <a:buChar char="•"/>
            </a:pPr>
            <a:r>
              <a:rPr lang="en-US" sz="1800" b="0" i="0" dirty="0">
                <a:solidFill>
                  <a:srgbClr val="242021"/>
                </a:solidFill>
                <a:effectLst/>
                <a:latin typeface="TimesNewRomanMTStd"/>
              </a:rPr>
              <a:t>The criticism is correct when both firms are already public; combining their earnings, without creating synergies, does not create value. </a:t>
            </a:r>
          </a:p>
          <a:p>
            <a:pPr marL="285750" indent="-285750" algn="just">
              <a:buFont typeface="Arial" panose="020B0604020202020204" pitchFamily="34" charset="0"/>
              <a:buChar char="•"/>
            </a:pPr>
            <a:r>
              <a:rPr lang="en-US" sz="1800" b="0" i="0" dirty="0">
                <a:solidFill>
                  <a:srgbClr val="242021"/>
                </a:solidFill>
                <a:effectLst/>
                <a:latin typeface="TimesNewRomanMTStd"/>
              </a:rPr>
              <a:t>If the target is private, however, value can be created by enabling the owner to achieve diversification.</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533513"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476501"/>
          </a:xfrm>
          <a:prstGeom prst="rect">
            <a:avLst/>
          </a:prstGeom>
        </p:spPr>
      </p:pic>
    </p:spTree>
    <p:extLst>
      <p:ext uri="{BB962C8B-B14F-4D97-AF65-F5344CB8AC3E}">
        <p14:creationId xmlns:p14="http://schemas.microsoft.com/office/powerpoint/2010/main" val="334436612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25945"/>
            <a:ext cx="4128422" cy="5338340"/>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725945"/>
            <a:ext cx="11079241" cy="51792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marL="285750" indent="-285750" algn="just">
              <a:buFont typeface="Arial" panose="020B0604020202020204" pitchFamily="34" charset="0"/>
              <a:buChar char="•"/>
            </a:pPr>
            <a:r>
              <a:rPr lang="en-US" sz="1800" b="0" i="0" u="sng" dirty="0">
                <a:solidFill>
                  <a:srgbClr val="242021"/>
                </a:solidFill>
                <a:effectLst/>
                <a:latin typeface="TimesNewRomanMTStd"/>
              </a:rPr>
              <a:t>Historically, going public has generally been perceived to be the harvesting alternative that yields the highest valuation.</a:t>
            </a:r>
            <a:r>
              <a:rPr lang="en-US" sz="1800" b="0" i="0" dirty="0">
                <a:solidFill>
                  <a:srgbClr val="242021"/>
                </a:solidFill>
                <a:effectLst/>
                <a:latin typeface="TimesNewRomanMTStd"/>
              </a:rPr>
              <a:t> </a:t>
            </a:r>
            <a:r>
              <a:rPr lang="en-US" sz="1800" b="0" i="0" u="sng" dirty="0">
                <a:solidFill>
                  <a:srgbClr val="242021"/>
                </a:solidFill>
                <a:effectLst/>
                <a:latin typeface="TimesNewRomanMTStd"/>
              </a:rPr>
              <a:t>More recently, the advantage of going public has become less clear.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Whether to operate as a publicly or privately owned firm is a multifaceted decision.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Because public ownership involves publicly traded shares, the owners have more liquidity.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Also, public market investors can diversify easily; hence market value depends on systematic risk.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gain associated with transferring ownership to diversified investors argues in favor of harvesting by going public or merging with a public firm.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However, </a:t>
            </a:r>
            <a:r>
              <a:rPr lang="en-US" sz="1800" b="1" i="0" dirty="0">
                <a:solidFill>
                  <a:srgbClr val="242021"/>
                </a:solidFill>
                <a:effectLst/>
                <a:latin typeface="TimesNewRomanMTStd"/>
              </a:rPr>
              <a:t>public ownership also involves more scrutiny, ongoing reporting requirements, and restrictions on corporate governance, and private markets have become more liquid than in the past</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Decisions regarding how and when to harvest are complex. In the following discussion, we review factors that bear on the decision.</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11571" y="635710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0" y="37780"/>
            <a:ext cx="2626178" cy="688166"/>
          </a:xfrm>
          <a:prstGeom prst="rect">
            <a:avLst/>
          </a:prstGeom>
        </p:spPr>
      </p:pic>
    </p:spTree>
    <p:extLst>
      <p:ext uri="{BB962C8B-B14F-4D97-AF65-F5344CB8AC3E}">
        <p14:creationId xmlns:p14="http://schemas.microsoft.com/office/powerpoint/2010/main" val="121069246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2"/>
            <a:ext cx="11079241" cy="435510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endParaRPr lang="en-US" sz="1800" b="1" i="0" dirty="0">
              <a:solidFill>
                <a:srgbClr val="242021"/>
              </a:solidFill>
              <a:effectLst/>
              <a:latin typeface="Gotham-Bold"/>
            </a:endParaRPr>
          </a:p>
          <a:p>
            <a:pPr algn="just"/>
            <a:r>
              <a:rPr lang="en-US" sz="1800" b="1" i="0" dirty="0">
                <a:solidFill>
                  <a:srgbClr val="242021"/>
                </a:solidFill>
                <a:effectLst/>
                <a:latin typeface="Gotham-Bold"/>
              </a:rPr>
              <a:t>Company Size</a:t>
            </a:r>
          </a:p>
          <a:p>
            <a:pPr marL="285750" indent="-285750" algn="just">
              <a:buFont typeface="Arial" panose="020B0604020202020204" pitchFamily="34" charset="0"/>
              <a:buChar char="•"/>
            </a:pPr>
            <a:r>
              <a:rPr lang="en-US" sz="1800" b="1" i="0" dirty="0">
                <a:solidFill>
                  <a:srgbClr val="FF0000"/>
                </a:solidFill>
                <a:effectLst/>
                <a:latin typeface="TimesNewRomanMTStd"/>
              </a:rPr>
              <a:t>Public offering is more cost effective for large firms (with larger offerings) than for small ones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Many of the costs are fixed, and some of the benefits of being public depend on the firm’s ability to achieve a reasonable volume of trading activity. </a:t>
            </a:r>
          </a:p>
          <a:p>
            <a:pPr marL="285750" indent="-285750" algn="just">
              <a:buFont typeface="Arial" panose="020B0604020202020204" pitchFamily="34" charset="0"/>
              <a:buChar char="•"/>
            </a:pPr>
            <a:r>
              <a:rPr lang="en-US" sz="1800" b="1" i="0" dirty="0">
                <a:solidFill>
                  <a:srgbClr val="FF0000"/>
                </a:solidFill>
                <a:effectLst/>
                <a:latin typeface="TimesNewRomanMTStd"/>
              </a:rPr>
              <a:t>A small firm can achieve liquidity for its investors if it is acquired by a public company. </a:t>
            </a:r>
          </a:p>
          <a:p>
            <a:pPr marL="285750" indent="-285750" algn="just">
              <a:buFont typeface="Arial" panose="020B0604020202020204" pitchFamily="34" charset="0"/>
              <a:buChar char="•"/>
            </a:pPr>
            <a:r>
              <a:rPr lang="en-US" sz="1800" b="0" i="0" dirty="0">
                <a:solidFill>
                  <a:srgbClr val="242021"/>
                </a:solidFill>
                <a:effectLst/>
                <a:latin typeface="TimesNewRomanMTStd"/>
              </a:rPr>
              <a:t>Acquisition also involves significant fixed costs, but private contracting provides more ways to limit the costs.</a:t>
            </a:r>
          </a:p>
          <a:p>
            <a:pPr marL="285750" indent="-285750" algn="just">
              <a:buFont typeface="Arial" panose="020B0604020202020204" pitchFamily="34" charset="0"/>
              <a:buChar char="•"/>
            </a:pPr>
            <a:r>
              <a:rPr lang="en-US" sz="1800" b="0" i="0" dirty="0">
                <a:solidFill>
                  <a:srgbClr val="242021"/>
                </a:solidFill>
                <a:effectLst/>
                <a:latin typeface="TimesNewRomanMTStd"/>
              </a:rPr>
              <a:t>The parties can, for example, structure the transaction so that the seller’s return depends on how the acquired firm performs after the acquisition. </a:t>
            </a:r>
          </a:p>
          <a:p>
            <a:pPr marL="285750" indent="-285750" algn="just">
              <a:buFont typeface="Arial" panose="020B0604020202020204" pitchFamily="34" charset="0"/>
              <a:buChar char="•"/>
            </a:pPr>
            <a:r>
              <a:rPr lang="en-US" sz="1800" b="0" i="0" dirty="0">
                <a:solidFill>
                  <a:srgbClr val="242021"/>
                </a:solidFill>
                <a:effectLst/>
                <a:latin typeface="TimesNewRomanMTStd"/>
              </a:rPr>
              <a:t>This is more difficult to achieve for a public sale of equity.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21971511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35853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709691"/>
            <a:ext cx="11079241" cy="5275075"/>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endParaRPr lang="en-US" sz="1800" b="1" i="0" dirty="0">
              <a:solidFill>
                <a:srgbClr val="242021"/>
              </a:solidFill>
              <a:effectLst/>
              <a:latin typeface="Gotham-Bold"/>
            </a:endParaRPr>
          </a:p>
          <a:p>
            <a:pPr algn="just"/>
            <a:r>
              <a:rPr lang="en-US" sz="1800" b="1" i="0" dirty="0">
                <a:solidFill>
                  <a:srgbClr val="242021"/>
                </a:solidFill>
                <a:effectLst/>
                <a:latin typeface="Gotham-Bold"/>
              </a:rPr>
              <a:t>The Value Of A Public Market For The Shares</a:t>
            </a:r>
          </a:p>
          <a:p>
            <a:pPr marL="285750" indent="-285750" algn="just">
              <a:buFont typeface="Arial" panose="020B0604020202020204" pitchFamily="34" charset="0"/>
              <a:buChar char="•"/>
            </a:pPr>
            <a:r>
              <a:rPr lang="en-US" sz="1800" b="0" i="0" dirty="0">
                <a:solidFill>
                  <a:srgbClr val="242021"/>
                </a:solidFill>
                <a:effectLst/>
                <a:latin typeface="TimesNewRomanMTStd"/>
              </a:rPr>
              <a:t>The public market provides a continuous measure of value that facilitates the firm’s use of its shares as a medium of exchange. </a:t>
            </a:r>
          </a:p>
          <a:p>
            <a:pPr marL="285750" indent="-285750" algn="just">
              <a:buFont typeface="Arial" panose="020B0604020202020204" pitchFamily="34" charset="0"/>
              <a:buChar char="•"/>
            </a:pPr>
            <a:r>
              <a:rPr lang="en-US" sz="1800" b="0" i="0" dirty="0">
                <a:solidFill>
                  <a:srgbClr val="242021"/>
                </a:solidFill>
                <a:effectLst/>
                <a:latin typeface="TimesNewRomanMTStd"/>
              </a:rPr>
              <a:t>A public market for the stock also facilitates using shares for incentive compensation and means that the company’s managers are subject to the discipline of the market. </a:t>
            </a:r>
          </a:p>
          <a:p>
            <a:pPr marL="285750" indent="-285750" algn="just">
              <a:buFont typeface="Arial" panose="020B0604020202020204" pitchFamily="34" charset="0"/>
              <a:buChar char="•"/>
            </a:pPr>
            <a:r>
              <a:rPr lang="en-US" sz="1800" b="1" i="0" dirty="0">
                <a:solidFill>
                  <a:srgbClr val="242021"/>
                </a:solidFill>
                <a:effectLst/>
                <a:latin typeface="TimesNewRomanMTStd"/>
              </a:rPr>
              <a:t>Going public, however, </a:t>
            </a:r>
            <a:r>
              <a:rPr lang="en-US" sz="1800" i="0" dirty="0">
                <a:solidFill>
                  <a:srgbClr val="FF0000"/>
                </a:solidFill>
                <a:effectLst/>
                <a:latin typeface="TimesNewRomanMTStd"/>
              </a:rPr>
              <a:t>subjects a firm to periodic reporting requirements and the need to commit resources to maintaining relations with investors.</a:t>
            </a:r>
          </a:p>
          <a:p>
            <a:pPr marL="285750" indent="-285750" algn="just">
              <a:buFont typeface="Arial" panose="020B0604020202020204" pitchFamily="34" charset="0"/>
              <a:buChar char="•"/>
            </a:pPr>
            <a:r>
              <a:rPr lang="en-US" sz="1800" b="1" i="0" dirty="0">
                <a:solidFill>
                  <a:srgbClr val="242021"/>
                </a:solidFill>
                <a:effectLst/>
                <a:latin typeface="TimesNewRomanMTStd"/>
              </a:rPr>
              <a:t>Another benefit of going public is that</a:t>
            </a:r>
            <a:r>
              <a:rPr lang="en-US" sz="1800" i="0" dirty="0">
                <a:solidFill>
                  <a:srgbClr val="FF0000"/>
                </a:solidFill>
                <a:effectLst/>
                <a:latin typeface="TimesNewRomanMTStd"/>
              </a:rPr>
              <a:t> the process may raise consumer and investor awareness of the company’s products and enhance the company’s image.</a:t>
            </a:r>
            <a:endParaRPr lang="en-US" dirty="0">
              <a:solidFill>
                <a:srgbClr val="FF0000"/>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Public offering can also have strategic significance. </a:t>
            </a:r>
          </a:p>
          <a:p>
            <a:pPr marL="285750" indent="-285750" algn="just">
              <a:buFont typeface="Arial" panose="020B0604020202020204" pitchFamily="34" charset="0"/>
              <a:buChar char="•"/>
            </a:pPr>
            <a:r>
              <a:rPr lang="en-US" sz="1800" b="0" i="0" dirty="0">
                <a:solidFill>
                  <a:srgbClr val="242021"/>
                </a:solidFill>
                <a:effectLst/>
                <a:latin typeface="TimesNewRomanMTStd"/>
              </a:rPr>
              <a:t>Because public offering is expensive and because the offering prospectus commits the firm to a fairly specific course of action, going public is a way to credibly commit the firm. </a:t>
            </a:r>
          </a:p>
          <a:p>
            <a:pPr marL="285750" indent="-285750" algn="just">
              <a:buFont typeface="Arial" panose="020B0604020202020204" pitchFamily="34" charset="0"/>
              <a:buChar char="•"/>
            </a:pPr>
            <a:r>
              <a:rPr lang="en-US" sz="1800" b="0" i="0" dirty="0">
                <a:solidFill>
                  <a:srgbClr val="242021"/>
                </a:solidFill>
                <a:effectLst/>
                <a:latin typeface="TimesNewRomanMTStd"/>
              </a:rPr>
              <a:t>The commitment can be attractive to customers and suppliers and can discourage rivals. </a:t>
            </a:r>
          </a:p>
          <a:p>
            <a:pPr marL="285750" indent="-285750" algn="just">
              <a:buFont typeface="Arial" panose="020B0604020202020204" pitchFamily="34" charset="0"/>
              <a:buChar char="•"/>
            </a:pPr>
            <a:r>
              <a:rPr lang="en-US" sz="1800" b="0" i="0" dirty="0">
                <a:solidFill>
                  <a:srgbClr val="242021"/>
                </a:solidFill>
                <a:effectLst/>
                <a:latin typeface="TimesNewRomanMTStd"/>
              </a:rPr>
              <a:t>Going public also gives investors flexibility over harvest timing. </a:t>
            </a:r>
          </a:p>
          <a:p>
            <a:pPr marL="285750" indent="-285750" algn="just">
              <a:buFont typeface="Arial" panose="020B0604020202020204" pitchFamily="34" charset="0"/>
              <a:buChar char="•"/>
            </a:pPr>
            <a:r>
              <a:rPr lang="en-US" sz="1800" b="0" i="0" dirty="0">
                <a:solidFill>
                  <a:srgbClr val="242021"/>
                </a:solidFill>
                <a:effectLst/>
                <a:latin typeface="TimesNewRomanMTStd"/>
              </a:rPr>
              <a:t>In a private transaction, the ownership interests of the entrepreneur and early investors are bought out. </a:t>
            </a:r>
          </a:p>
          <a:p>
            <a:pPr marL="285750" indent="-285750" algn="just">
              <a:buFont typeface="Arial" panose="020B0604020202020204" pitchFamily="34" charset="0"/>
              <a:buChar char="•"/>
            </a:pPr>
            <a:r>
              <a:rPr lang="en-US" sz="1800" b="1" i="0" dirty="0">
                <a:solidFill>
                  <a:srgbClr val="FF0000"/>
                </a:solidFill>
                <a:effectLst/>
                <a:latin typeface="TimesNewRomanMTStd"/>
              </a:rPr>
              <a:t>If the company is public, the entrepreneur can sell shares according to a schedule that she finds more attractive.</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9"/>
            <a:ext cx="2626178" cy="597842"/>
          </a:xfrm>
          <a:prstGeom prst="rect">
            <a:avLst/>
          </a:prstGeom>
        </p:spPr>
      </p:pic>
    </p:spTree>
    <p:extLst>
      <p:ext uri="{BB962C8B-B14F-4D97-AF65-F5344CB8AC3E}">
        <p14:creationId xmlns:p14="http://schemas.microsoft.com/office/powerpoint/2010/main" val="222224854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737097"/>
            <a:ext cx="4128422" cy="550758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56379" y="975705"/>
            <a:ext cx="11079241" cy="4906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endParaRPr lang="en-US" sz="1800" b="1" i="0" dirty="0">
              <a:solidFill>
                <a:srgbClr val="242021"/>
              </a:solidFill>
              <a:effectLst/>
              <a:latin typeface="Gotham-Bold"/>
            </a:endParaRPr>
          </a:p>
          <a:p>
            <a:pPr algn="just"/>
            <a:r>
              <a:rPr lang="en-US" sz="1800" b="1" i="0" dirty="0">
                <a:solidFill>
                  <a:srgbClr val="242021"/>
                </a:solidFill>
                <a:effectLst/>
                <a:latin typeface="Gotham-Bold"/>
              </a:rPr>
              <a:t>Synergies</a:t>
            </a:r>
          </a:p>
          <a:p>
            <a:pPr marL="285750" indent="-285750" algn="just">
              <a:buFont typeface="Arial" panose="020B0604020202020204" pitchFamily="34" charset="0"/>
              <a:buChar char="•"/>
            </a:pPr>
            <a:r>
              <a:rPr lang="en-US" sz="1800" b="0" i="0" dirty="0">
                <a:solidFill>
                  <a:srgbClr val="242021"/>
                </a:solidFill>
                <a:effectLst/>
                <a:latin typeface="TimesNewRomanMTStd"/>
              </a:rPr>
              <a:t>Chod and </a:t>
            </a:r>
            <a:r>
              <a:rPr lang="en-US" sz="1800" b="0" i="0" dirty="0" err="1">
                <a:solidFill>
                  <a:srgbClr val="242021"/>
                </a:solidFill>
                <a:effectLst/>
                <a:latin typeface="TimesNewRomanMTStd"/>
              </a:rPr>
              <a:t>Lyandres</a:t>
            </a:r>
            <a:r>
              <a:rPr lang="en-US" sz="1800" b="0" i="0" dirty="0">
                <a:solidFill>
                  <a:srgbClr val="242021"/>
                </a:solidFill>
                <a:effectLst/>
                <a:latin typeface="TimesNewRomanMTStd"/>
              </a:rPr>
              <a:t> (2011) argue that because owners of public firms can be well diversified, such firms are able to take on higher levels of unique risk.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Opportunities to create additional value by selling to a company that can make</a:t>
            </a:r>
            <a:r>
              <a:rPr lang="en-US" dirty="0"/>
              <a:t> </a:t>
            </a:r>
            <a:r>
              <a:rPr lang="en-US" sz="1800" b="0" i="0" dirty="0">
                <a:solidFill>
                  <a:srgbClr val="242021"/>
                </a:solidFill>
                <a:effectLst/>
                <a:latin typeface="TimesNewRomanMTStd"/>
              </a:rPr>
              <a:t>complementary use of the firm’s resources and capabilities are not directly achievable via a stand-alone public offering.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Generally, </a:t>
            </a:r>
            <a:r>
              <a:rPr lang="en-US" sz="1800" b="0" i="0" dirty="0">
                <a:solidFill>
                  <a:srgbClr val="FF0000"/>
                </a:solidFill>
                <a:effectLst/>
                <a:latin typeface="TimesNewRomanMTStd"/>
              </a:rPr>
              <a:t>if synergistic benefits are significant, the harvesting choice is likely to be influenced by the owner’s ability to capture as much of the gain as possible.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A private firm that should be merged with an existing public firm might, for example, go public as a way of establishing a public market value as a floor on the acquisition price.</a:t>
            </a:r>
          </a:p>
        </p:txBody>
      </p:sp>
      <p:sp>
        <p:nvSpPr>
          <p:cNvPr id="2" name="TextBox 1">
            <a:extLst>
              <a:ext uri="{FF2B5EF4-FFF2-40B4-BE49-F238E27FC236}">
                <a16:creationId xmlns:a16="http://schemas.microsoft.com/office/drawing/2014/main" id="{B4B5A320-BA51-5564-2F9B-D973055BB09A}"/>
              </a:ext>
            </a:extLst>
          </p:cNvPr>
          <p:cNvSpPr txBox="1"/>
          <p:nvPr/>
        </p:nvSpPr>
        <p:spPr>
          <a:xfrm>
            <a:off x="4589269" y="6432863"/>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0"/>
            <a:ext cx="2626178" cy="769973"/>
          </a:xfrm>
          <a:prstGeom prst="rect">
            <a:avLst/>
          </a:prstGeom>
        </p:spPr>
      </p:pic>
    </p:spTree>
    <p:extLst>
      <p:ext uri="{BB962C8B-B14F-4D97-AF65-F5344CB8AC3E}">
        <p14:creationId xmlns:p14="http://schemas.microsoft.com/office/powerpoint/2010/main" val="39830192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91377"/>
            <a:ext cx="4128422" cy="521377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13504" y="708350"/>
            <a:ext cx="11079241" cy="571144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r>
              <a:rPr lang="en-US" sz="1800" b="1" i="0" dirty="0">
                <a:solidFill>
                  <a:srgbClr val="242021"/>
                </a:solidFill>
                <a:effectLst/>
                <a:latin typeface="Gotham-Bold"/>
              </a:rPr>
              <a:t>Track Record And Ease Of Valuation</a:t>
            </a:r>
          </a:p>
          <a:p>
            <a:pPr marL="285750" indent="-285750" algn="just">
              <a:buFont typeface="Arial" panose="020B0604020202020204" pitchFamily="34" charset="0"/>
              <a:buChar char="•"/>
            </a:pPr>
            <a:r>
              <a:rPr lang="en-US" sz="1800" b="0" i="0" dirty="0">
                <a:solidFill>
                  <a:srgbClr val="242021"/>
                </a:solidFill>
                <a:effectLst/>
                <a:latin typeface="TimesNewRomanMTStd"/>
              </a:rPr>
              <a:t>Going public at a reasonable valuation is not always possible.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most important factor affecting a venture’s ability to go public </a:t>
            </a:r>
            <a:r>
              <a:rPr lang="en-US" sz="1800" b="1" i="0" u="sng" dirty="0">
                <a:solidFill>
                  <a:srgbClr val="FF0000"/>
                </a:solidFill>
                <a:effectLst/>
                <a:latin typeface="TimesNewRomanMTStd"/>
              </a:rPr>
              <a:t>is its record of accomplishment at the time of the offering.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A venture with a history of steady revenue and earnings growth and predictable future growth </a:t>
            </a:r>
            <a:r>
              <a:rPr lang="en-US" sz="1800" b="1" i="0" u="sng" dirty="0">
                <a:solidFill>
                  <a:srgbClr val="FF0000"/>
                </a:solidFill>
                <a:effectLst/>
                <a:latin typeface="TimesNewRomanMTStd"/>
              </a:rPr>
              <a:t>is relatively easy for public market investors to evaluate.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A less well-established venture that is </a:t>
            </a:r>
            <a:r>
              <a:rPr lang="en-US" sz="1800" b="1" i="0" u="sng" dirty="0">
                <a:solidFill>
                  <a:srgbClr val="242021"/>
                </a:solidFill>
                <a:effectLst/>
                <a:latin typeface="TimesNewRomanMTStd"/>
              </a:rPr>
              <a:t>at an early stage of development </a:t>
            </a:r>
            <a:r>
              <a:rPr lang="en-US" sz="1800" b="1" i="0" u="sng" dirty="0">
                <a:solidFill>
                  <a:srgbClr val="FF0000"/>
                </a:solidFill>
                <a:effectLst/>
                <a:latin typeface="TimesNewRomanMTStd"/>
              </a:rPr>
              <a:t>is hard for investors to value.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For such a venture, small deviations from expected performance and small changes in the market or in competitive conditions can trigger precipitous changes in market value.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more difficult it is for public market investors to evaluate a company, the stronger is the case for private sale.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a private transaction, commercially sensitive information can be shared and the buyer may be particularly well suited to evaluate the company.</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4" y="6478355"/>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86324" y="-50068"/>
            <a:ext cx="2383737" cy="699854"/>
          </a:xfrm>
          <a:prstGeom prst="rect">
            <a:avLst/>
          </a:prstGeom>
        </p:spPr>
      </p:pic>
    </p:spTree>
    <p:extLst>
      <p:ext uri="{BB962C8B-B14F-4D97-AF65-F5344CB8AC3E}">
        <p14:creationId xmlns:p14="http://schemas.microsoft.com/office/powerpoint/2010/main" val="133806982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646771"/>
            <a:ext cx="4128422" cy="5609063"/>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88759" y="977401"/>
            <a:ext cx="11150311" cy="487587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endParaRPr lang="en-US" sz="1800" b="1" i="0" dirty="0">
              <a:solidFill>
                <a:srgbClr val="242021"/>
              </a:solidFill>
              <a:effectLst/>
              <a:latin typeface="Gotham-Bold"/>
            </a:endParaRPr>
          </a:p>
          <a:p>
            <a:pPr algn="just"/>
            <a:r>
              <a:rPr lang="en-US" sz="1800" b="1" i="0" dirty="0">
                <a:solidFill>
                  <a:srgbClr val="242021"/>
                </a:solidFill>
                <a:effectLst/>
                <a:latin typeface="Gotham-Bold"/>
              </a:rPr>
              <a:t>Timing</a:t>
            </a:r>
          </a:p>
          <a:p>
            <a:pPr marL="285750" indent="-285750" algn="just">
              <a:buFont typeface="Arial" panose="020B0604020202020204" pitchFamily="34" charset="0"/>
              <a:buChar char="•"/>
            </a:pPr>
            <a:r>
              <a:rPr lang="en-US" sz="1800" b="1" i="0" dirty="0">
                <a:solidFill>
                  <a:srgbClr val="FF0000"/>
                </a:solidFill>
                <a:effectLst/>
                <a:latin typeface="TimesNewRomanMTStd"/>
              </a:rPr>
              <a:t>An IPO cannot be completed quickly.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From the time that a venture decides to go public until the offering occurs, market conditions can change dramatically and can drastically affect the market values of early-stage companies.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During expansionary periods, it is relatively easy to convince investors of a venture’s need to raise capital.</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However, if market values have declined and other firms have postponed or canceled their offerings, a company that proceeds with an offering may be regarded with skepticism.</a:t>
            </a:r>
          </a:p>
          <a:p>
            <a:pPr marL="285750" indent="-285750" algn="just">
              <a:buFont typeface="Arial" panose="020B0604020202020204" pitchFamily="34" charset="0"/>
              <a:buChar char="•"/>
            </a:pP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During such periods, it can be advantageous to wait, or a private market transaction may be warranted.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The venture should be better able to communicate the reasons for its decision to a private acquirer than to the market at large and to better structure the deal</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555815"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1" y="70118"/>
            <a:ext cx="2626178" cy="688165"/>
          </a:xfrm>
          <a:prstGeom prst="rect">
            <a:avLst/>
          </a:prstGeom>
        </p:spPr>
      </p:pic>
    </p:spTree>
    <p:extLst>
      <p:ext uri="{BB962C8B-B14F-4D97-AF65-F5344CB8AC3E}">
        <p14:creationId xmlns:p14="http://schemas.microsoft.com/office/powerpoint/2010/main" val="133754418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324294" y="869795"/>
            <a:ext cx="11150311" cy="503535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endParaRPr lang="en-US" sz="1800" b="1" i="0" dirty="0">
              <a:solidFill>
                <a:srgbClr val="242021"/>
              </a:solidFill>
              <a:effectLst/>
              <a:latin typeface="Gotham-Bold"/>
            </a:endParaRPr>
          </a:p>
          <a:p>
            <a:pPr algn="just"/>
            <a:r>
              <a:rPr lang="en-US" sz="1800" b="1" i="0" dirty="0">
                <a:solidFill>
                  <a:srgbClr val="242021"/>
                </a:solidFill>
                <a:effectLst/>
                <a:latin typeface="Gotham-Bold"/>
              </a:rPr>
              <a:t>ownership and control</a:t>
            </a:r>
          </a:p>
          <a:p>
            <a:pPr marL="285750" indent="-285750" algn="just">
              <a:buFont typeface="Arial" panose="020B0604020202020204" pitchFamily="34" charset="0"/>
              <a:buChar char="•"/>
            </a:pPr>
            <a:r>
              <a:rPr lang="en-US" sz="1800" b="1" i="0" dirty="0">
                <a:solidFill>
                  <a:srgbClr val="FF0000"/>
                </a:solidFill>
                <a:effectLst/>
                <a:latin typeface="TimesNewRomanMTStd"/>
              </a:rPr>
              <a:t>In an acquisition, the entrepreneur is almost certain to lose control to the acquirer. </a:t>
            </a:r>
            <a:endParaRPr lang="ar-EG" sz="1800" b="1" i="0" dirty="0">
              <a:solidFill>
                <a:srgbClr val="FF0000"/>
              </a:solidFill>
              <a:effectLst/>
              <a:latin typeface="TimesNewRomanMTStd"/>
            </a:endParaRP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In a public sale, the entrepreneur may be able to maintain control,</a:t>
            </a:r>
            <a:r>
              <a:rPr lang="en-US" b="1" dirty="0">
                <a:solidFill>
                  <a:srgbClr val="FF0000"/>
                </a:solidFill>
              </a:rPr>
              <a:t> </a:t>
            </a:r>
            <a:r>
              <a:rPr lang="en-US" sz="1800" b="1" i="0" dirty="0">
                <a:solidFill>
                  <a:srgbClr val="FF0000"/>
                </a:solidFill>
                <a:effectLst/>
                <a:latin typeface="TimesNewRomanMTStd"/>
              </a:rPr>
              <a:t>even if the entrepreneur’s ownership share is significantly reduced. </a:t>
            </a:r>
            <a:endParaRPr lang="ar-EG" sz="1800" b="1" i="0" dirty="0">
              <a:solidFill>
                <a:srgbClr val="FF0000"/>
              </a:solidFill>
              <a:effectLst/>
              <a:latin typeface="TimesNewRomanMTStd"/>
            </a:endParaRP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Dual class ownership, where the entrepreneur’s shares have superior voting rights, is increasingly common.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in its 2017 IPO, Snap Inc. offered nonvoting shares to public market investors, and the existing shareholders retained full voting control. </a:t>
            </a:r>
          </a:p>
          <a:p>
            <a:pPr marL="285750" indent="-285750" algn="just">
              <a:buFont typeface="Arial" panose="020B0604020202020204" pitchFamily="34" charset="0"/>
              <a:buChar char="•"/>
            </a:pPr>
            <a:r>
              <a:rPr lang="en-US" sz="1800" b="0" i="0" dirty="0">
                <a:solidFill>
                  <a:srgbClr val="242021"/>
                </a:solidFill>
                <a:effectLst/>
                <a:latin typeface="TimesNewRomanMTStd"/>
              </a:rPr>
              <a:t>Nonetheless, public firms are subject to the Sarbanes-Oxley Act of 2002, which sets standards related to company management and governance and for the accounting firms that provide audits of public companies.</a:t>
            </a:r>
          </a:p>
          <a:p>
            <a:pPr marL="285750" indent="-285750" algn="just">
              <a:buFont typeface="Arial" panose="020B0604020202020204" pitchFamily="34" charset="0"/>
              <a:buChar char="•"/>
            </a:pPr>
            <a:r>
              <a:rPr lang="en-US" sz="1800" b="0" i="0" dirty="0">
                <a:solidFill>
                  <a:srgbClr val="242021"/>
                </a:solidFill>
                <a:effectLst/>
                <a:latin typeface="TimesNewRomanMTStd"/>
              </a:rPr>
              <a:t>Even if public market investors have very limited control, they can exert influence over the venture by making some courses of action more expensive and time-consuming than they otherwise would be. </a:t>
            </a:r>
          </a:p>
          <a:p>
            <a:pPr marL="285750" indent="-285750" algn="just">
              <a:buFont typeface="Arial" panose="020B0604020202020204" pitchFamily="34" charset="0"/>
              <a:buChar char="•"/>
            </a:pPr>
            <a:r>
              <a:rPr lang="en-US" sz="1800" b="0" i="0" dirty="0">
                <a:solidFill>
                  <a:srgbClr val="242021"/>
                </a:solidFill>
                <a:effectLst/>
                <a:latin typeface="TimesNewRomanMTStd"/>
              </a:rPr>
              <a:t>Concentrated ownership by the entrepreneur is a way to preserve a high level of control with minimum outside intervention, but it can come at the cost of continuing </a:t>
            </a:r>
            <a:r>
              <a:rPr lang="en-US" sz="1800" b="0" i="0" dirty="0" err="1">
                <a:solidFill>
                  <a:srgbClr val="242021"/>
                </a:solidFill>
                <a:effectLst/>
                <a:latin typeface="TimesNewRomanMTStd"/>
              </a:rPr>
              <a:t>underdiversification</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B4B5A320-BA51-5564-2F9B-D973055BB09A}"/>
              </a:ext>
            </a:extLst>
          </p:cNvPr>
          <p:cNvSpPr txBox="1"/>
          <p:nvPr/>
        </p:nvSpPr>
        <p:spPr>
          <a:xfrm>
            <a:off x="4555815" y="6457890"/>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70118"/>
            <a:ext cx="2383737" cy="476501"/>
          </a:xfrm>
          <a:prstGeom prst="rect">
            <a:avLst/>
          </a:prstGeom>
        </p:spPr>
      </p:pic>
    </p:spTree>
    <p:extLst>
      <p:ext uri="{BB962C8B-B14F-4D97-AF65-F5344CB8AC3E}">
        <p14:creationId xmlns:p14="http://schemas.microsoft.com/office/powerpoint/2010/main" val="172787415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62528"/>
            <a:ext cx="4128422" cy="5794571"/>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846510"/>
            <a:ext cx="11079241" cy="533204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1800" b="1" i="0" dirty="0">
                <a:solidFill>
                  <a:srgbClr val="242021"/>
                </a:solidFill>
                <a:effectLst/>
                <a:latin typeface="Gotham-Bold"/>
              </a:rPr>
              <a:t>13.7 The Choice Of Harvesting Method</a:t>
            </a:r>
          </a:p>
          <a:p>
            <a:pPr algn="just"/>
            <a:r>
              <a:rPr lang="en-US" sz="1800" b="1" i="0" dirty="0">
                <a:solidFill>
                  <a:srgbClr val="242021"/>
                </a:solidFill>
                <a:effectLst/>
                <a:latin typeface="Gotham-Bold"/>
              </a:rPr>
              <a:t>Taxes</a:t>
            </a:r>
          </a:p>
          <a:p>
            <a:pPr marL="285750" indent="-285750" algn="just">
              <a:buFont typeface="Arial" panose="020B0604020202020204" pitchFamily="34" charset="0"/>
              <a:buChar char="•"/>
            </a:pPr>
            <a:r>
              <a:rPr lang="en-US" sz="1800" b="1" i="0" dirty="0">
                <a:solidFill>
                  <a:srgbClr val="FF0000"/>
                </a:solidFill>
                <a:effectLst/>
                <a:latin typeface="TimesNewRomanMTStd"/>
              </a:rPr>
              <a:t>For some investors, such as pension funds, </a:t>
            </a:r>
            <a:r>
              <a:rPr lang="en-US" sz="1800" b="1" i="0" u="sng" dirty="0">
                <a:solidFill>
                  <a:srgbClr val="FF0000"/>
                </a:solidFill>
                <a:effectLst/>
                <a:latin typeface="TimesNewRomanMTStd"/>
              </a:rPr>
              <a:t>tax considerations have little influence on the harvesting choice</a:t>
            </a:r>
            <a:r>
              <a:rPr lang="en-US" sz="1800" b="1"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For the entrepreneur, however, the tax implications are likely to be important. </a:t>
            </a:r>
          </a:p>
          <a:p>
            <a:pPr marL="285750" indent="-285750" algn="just">
              <a:buFont typeface="Arial" panose="020B0604020202020204" pitchFamily="34" charset="0"/>
              <a:buChar char="•"/>
            </a:pPr>
            <a:r>
              <a:rPr lang="en-US" sz="1800" b="0" i="0" dirty="0">
                <a:solidFill>
                  <a:srgbClr val="242021"/>
                </a:solidFill>
                <a:effectLst/>
                <a:latin typeface="TimesNewRomanMTStd"/>
              </a:rPr>
              <a:t>It is difficult to generalize about the tax considerations. </a:t>
            </a:r>
          </a:p>
          <a:p>
            <a:pPr marL="285750" indent="-285750" algn="just">
              <a:buFont typeface="Arial" panose="020B0604020202020204" pitchFamily="34" charset="0"/>
              <a:buChar char="•"/>
            </a:pPr>
            <a:r>
              <a:rPr lang="en-US" sz="1800" b="1" i="0" dirty="0">
                <a:solidFill>
                  <a:srgbClr val="242021"/>
                </a:solidFill>
                <a:effectLst/>
                <a:latin typeface="TimesNewRomanMTStd"/>
              </a:rPr>
              <a:t>An ESOP can yield a tax deferral</a:t>
            </a:r>
            <a:r>
              <a:rPr lang="en-US" sz="1800" b="0" i="0" dirty="0">
                <a:solidFill>
                  <a:srgbClr val="242021"/>
                </a:solidFill>
                <a:effectLst/>
                <a:latin typeface="TimesNewRomanMTStd"/>
              </a:rPr>
              <a:t>, but whether it does so depends on a variety of factors that are beyond the scope of this book. </a:t>
            </a:r>
          </a:p>
          <a:p>
            <a:pPr marL="285750" indent="-285750" algn="just">
              <a:buFont typeface="Arial" panose="020B0604020202020204" pitchFamily="34" charset="0"/>
              <a:buChar char="•"/>
            </a:pPr>
            <a:r>
              <a:rPr lang="en-US" sz="1800" b="0" i="0" dirty="0">
                <a:solidFill>
                  <a:srgbClr val="242021"/>
                </a:solidFill>
                <a:effectLst/>
                <a:latin typeface="TimesNewRomanMTStd"/>
              </a:rPr>
              <a:t>Private sale may or may not generate an immediate tax obligation. </a:t>
            </a:r>
          </a:p>
          <a:p>
            <a:pPr marL="285750" indent="-285750" algn="just">
              <a:buFont typeface="Arial" panose="020B0604020202020204" pitchFamily="34" charset="0"/>
              <a:buChar char="•"/>
            </a:pPr>
            <a:r>
              <a:rPr lang="en-US" sz="1800" b="1" i="0" u="sng" dirty="0">
                <a:solidFill>
                  <a:srgbClr val="FF0000"/>
                </a:solidFill>
                <a:effectLst/>
                <a:latin typeface="TimesNewRomanMTStd"/>
              </a:rPr>
              <a:t>Going public provides the entrepreneur with a tax-timing optio</a:t>
            </a:r>
            <a:r>
              <a:rPr lang="en-US" sz="1800" b="1" i="0" dirty="0">
                <a:solidFill>
                  <a:srgbClr val="FF0000"/>
                </a:solidFill>
                <a:effectLst/>
                <a:latin typeface="TimesNewRomanMTStd"/>
              </a:rPr>
              <a:t>n, in</a:t>
            </a:r>
            <a:r>
              <a:rPr lang="ar-EG" sz="1800" b="1" i="0" dirty="0">
                <a:solidFill>
                  <a:srgbClr val="FF0000"/>
                </a:solidFill>
                <a:effectLst/>
                <a:latin typeface="TimesNewRomanMTStd"/>
              </a:rPr>
              <a:t> </a:t>
            </a:r>
            <a:r>
              <a:rPr lang="en-US" sz="1800" b="1" i="0" dirty="0">
                <a:solidFill>
                  <a:srgbClr val="FF0000"/>
                </a:solidFill>
                <a:effectLst/>
                <a:latin typeface="TimesNewRomanMTStd"/>
              </a:rPr>
              <a:t>as</a:t>
            </a:r>
            <a:r>
              <a:rPr lang="ar-EG" sz="1800" b="1" i="0" dirty="0">
                <a:solidFill>
                  <a:srgbClr val="FF0000"/>
                </a:solidFill>
                <a:effectLst/>
                <a:latin typeface="TimesNewRomanMTStd"/>
              </a:rPr>
              <a:t> </a:t>
            </a:r>
            <a:r>
              <a:rPr lang="en-US" sz="1800" b="1" i="0" dirty="0">
                <a:solidFill>
                  <a:srgbClr val="FF0000"/>
                </a:solidFill>
                <a:effectLst/>
                <a:latin typeface="TimesNewRomanMTStd"/>
              </a:rPr>
              <a:t>much as he can sell shares during periods when the tax consequences would be most favorable</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algn="just"/>
            <a:r>
              <a:rPr lang="en-US" sz="1800" b="1" i="0" dirty="0">
                <a:solidFill>
                  <a:srgbClr val="242021"/>
                </a:solidFill>
                <a:effectLst/>
                <a:latin typeface="Gotham-Bold"/>
              </a:rPr>
              <a:t>Transaction Costs</a:t>
            </a:r>
          </a:p>
          <a:p>
            <a:pPr marL="285750" indent="-285750" algn="just">
              <a:buFont typeface="Arial" panose="020B0604020202020204" pitchFamily="34" charset="0"/>
              <a:buChar char="•"/>
            </a:pPr>
            <a:r>
              <a:rPr lang="en-US" sz="1800" b="0" i="0" dirty="0">
                <a:solidFill>
                  <a:srgbClr val="242021"/>
                </a:solidFill>
                <a:effectLst/>
                <a:latin typeface="TimesNewRomanMTStd"/>
              </a:rPr>
              <a:t>Generally, </a:t>
            </a:r>
            <a:r>
              <a:rPr lang="en-US" sz="1800" b="1" i="0" dirty="0">
                <a:solidFill>
                  <a:srgbClr val="FF0000"/>
                </a:solidFill>
                <a:effectLst/>
                <a:latin typeface="TimesNewRomanMTStd"/>
              </a:rPr>
              <a:t>private market transactions are less costly and have lower fixed cost components than going public.</a:t>
            </a:r>
          </a:p>
          <a:p>
            <a:pPr marL="285750" indent="-285750" algn="just">
              <a:buFont typeface="Arial" panose="020B0604020202020204" pitchFamily="34" charset="0"/>
              <a:buChar char="•"/>
            </a:pPr>
            <a:r>
              <a:rPr lang="en-US" sz="1800" b="0" i="0" dirty="0">
                <a:solidFill>
                  <a:srgbClr val="242021"/>
                </a:solidFill>
                <a:effectLst/>
                <a:latin typeface="TimesNewRomanMTStd"/>
              </a:rPr>
              <a:t>Consequently, transaction costs and firm size are related. </a:t>
            </a:r>
          </a:p>
          <a:p>
            <a:pPr marL="285750" indent="-285750" algn="just">
              <a:buFont typeface="Arial" panose="020B0604020202020204" pitchFamily="34" charset="0"/>
              <a:buChar char="•"/>
            </a:pPr>
            <a:r>
              <a:rPr lang="en-US" sz="1800" b="1" i="0" dirty="0">
                <a:solidFill>
                  <a:srgbClr val="FF0000"/>
                </a:solidFill>
                <a:effectLst/>
                <a:latin typeface="TimesNewRomanMTStd"/>
              </a:rPr>
              <a:t>Small firms are more likely to remain private or be harvested in a private transaction than are large firms.</a:t>
            </a:r>
            <a:endParaRPr lang="ar-EG" sz="1800" b="1" i="0" dirty="0">
              <a:solidFill>
                <a:srgbClr val="FF0000"/>
              </a:solidFill>
              <a:effectLst/>
              <a:latin typeface="TimesNewRomanMTStd"/>
            </a:endParaRPr>
          </a:p>
          <a:p>
            <a:pPr algn="just"/>
            <a:r>
              <a:rPr lang="en-US" sz="1800" b="1" i="0" dirty="0">
                <a:solidFill>
                  <a:srgbClr val="FF0000"/>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main exception </a:t>
            </a:r>
            <a:r>
              <a:rPr lang="en-US" sz="1800" b="0" i="0" dirty="0">
                <a:solidFill>
                  <a:srgbClr val="242021"/>
                </a:solidFill>
                <a:effectLst/>
                <a:latin typeface="TimesNewRomanMTStd"/>
              </a:rPr>
              <a:t>is that </a:t>
            </a:r>
            <a:r>
              <a:rPr lang="en-US" sz="1800" b="0" i="0" u="sng" dirty="0">
                <a:solidFill>
                  <a:srgbClr val="242021"/>
                </a:solidFill>
                <a:effectLst/>
                <a:latin typeface="TimesNewRomanMTStd"/>
              </a:rPr>
              <a:t>if small firms can be consolidated without significant loss of operational efficiency, then a public offering may be possible.</a:t>
            </a:r>
          </a:p>
        </p:txBody>
      </p:sp>
      <p:sp>
        <p:nvSpPr>
          <p:cNvPr id="2" name="TextBox 1">
            <a:extLst>
              <a:ext uri="{FF2B5EF4-FFF2-40B4-BE49-F238E27FC236}">
                <a16:creationId xmlns:a16="http://schemas.microsoft.com/office/drawing/2014/main" id="{B4B5A320-BA51-5564-2F9B-D973055BB09A}"/>
              </a:ext>
            </a:extLst>
          </p:cNvPr>
          <p:cNvSpPr txBox="1"/>
          <p:nvPr/>
        </p:nvSpPr>
        <p:spPr>
          <a:xfrm>
            <a:off x="4633874" y="6359878"/>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0"/>
            <a:ext cx="2383737" cy="755072"/>
          </a:xfrm>
          <a:prstGeom prst="rect">
            <a:avLst/>
          </a:prstGeom>
        </p:spPr>
      </p:pic>
    </p:spTree>
    <p:extLst>
      <p:ext uri="{BB962C8B-B14F-4D97-AF65-F5344CB8AC3E}">
        <p14:creationId xmlns:p14="http://schemas.microsoft.com/office/powerpoint/2010/main" val="3977342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33815" y="4607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546619"/>
            <a:ext cx="4128422" cy="5615255"/>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5217" y="763234"/>
            <a:ext cx="10723148" cy="514192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545216" y="696126"/>
            <a:ext cx="10372166" cy="5170646"/>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       Summary</a:t>
            </a:r>
          </a:p>
          <a:p>
            <a:pPr marL="285750" indent="-285750" algn="just">
              <a:buFont typeface="Arial" panose="020B0604020202020204" pitchFamily="34" charset="0"/>
              <a:buChar char="•"/>
            </a:pPr>
            <a:r>
              <a:rPr lang="en-US" sz="1800" b="0" i="0" dirty="0">
                <a:solidFill>
                  <a:srgbClr val="242021"/>
                </a:solidFill>
                <a:effectLst/>
                <a:latin typeface="TimesNewRomanMTStd"/>
              </a:rPr>
              <a:t>Harvesting is an essential aspect of entrepreneurial finance.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Entrepreneurs and early-stage investors consider harvesting strategies when investment decisions are made and factor (issuing) harvesting into the valuation of financial claims.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Harvesting provisions are often explicitly designed into deal structures.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Often, the business model of a new venture with high-growth potential envisions an IPO within a few years after the first significant outside investment.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However, </a:t>
            </a:r>
            <a:r>
              <a:rPr lang="en-US" sz="1800" b="1" i="0" dirty="0">
                <a:solidFill>
                  <a:srgbClr val="242021"/>
                </a:solidFill>
                <a:effectLst/>
                <a:latin typeface="TimesNewRomanMTStd"/>
              </a:rPr>
              <a:t>going public </a:t>
            </a:r>
            <a:r>
              <a:rPr lang="en-US" sz="1800" b="0" i="0" dirty="0">
                <a:solidFill>
                  <a:srgbClr val="242021"/>
                </a:solidFill>
                <a:effectLst/>
                <a:latin typeface="TimesNewRomanMTStd"/>
              </a:rPr>
              <a:t>is only one of several alternatives. For many kinds of ventures, it is an unlikely possibility.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Other alternatives include </a:t>
            </a:r>
            <a:r>
              <a:rPr lang="en-US" sz="1800" b="1" i="0" u="sng" dirty="0">
                <a:solidFill>
                  <a:srgbClr val="242021"/>
                </a:solidFill>
                <a:effectLst/>
                <a:latin typeface="TimesNewRomanMTStd"/>
              </a:rPr>
              <a:t>private acquisition</a:t>
            </a:r>
            <a:r>
              <a:rPr lang="en-US" sz="1800" b="0" i="0" dirty="0">
                <a:solidFill>
                  <a:srgbClr val="242021"/>
                </a:solidFill>
                <a:effectLst/>
                <a:latin typeface="TimesNewRomanMTStd"/>
              </a:rPr>
              <a:t>, </a:t>
            </a:r>
            <a:r>
              <a:rPr lang="en-US" sz="1800" b="1" i="0" u="sng" dirty="0">
                <a:solidFill>
                  <a:srgbClr val="242021"/>
                </a:solidFill>
                <a:effectLst/>
                <a:latin typeface="TimesNewRomanMTStd"/>
              </a:rPr>
              <a:t>management buyout</a:t>
            </a:r>
            <a:r>
              <a:rPr lang="en-US" sz="1800" b="0" i="0" dirty="0">
                <a:solidFill>
                  <a:srgbClr val="242021"/>
                </a:solidFill>
                <a:effectLst/>
                <a:latin typeface="TimesNewRomanMTStd"/>
              </a:rPr>
              <a:t>, </a:t>
            </a:r>
            <a:r>
              <a:rPr lang="en-US" sz="1800" b="1" i="0" u="sng" dirty="0">
                <a:solidFill>
                  <a:srgbClr val="242021"/>
                </a:solidFill>
                <a:effectLst/>
                <a:latin typeface="TimesNewRomanMTStd"/>
              </a:rPr>
              <a:t>creation of an ESOP</a:t>
            </a:r>
            <a:r>
              <a:rPr lang="en-US" sz="1800" b="0" i="0" dirty="0">
                <a:solidFill>
                  <a:srgbClr val="242021"/>
                </a:solidFill>
                <a:effectLst/>
                <a:latin typeface="TimesNewRomanMTStd"/>
              </a:rPr>
              <a:t> to provide liquidity to a venture </a:t>
            </a:r>
            <a:r>
              <a:rPr lang="en-US" sz="1800" b="0" i="0" u="sng" dirty="0">
                <a:solidFill>
                  <a:srgbClr val="FF0000"/>
                </a:solidFill>
                <a:effectLst/>
                <a:latin typeface="TimesNewRomanMTStd"/>
              </a:rPr>
              <a:t>where harvesting of the entire investment is not an objective</a:t>
            </a:r>
            <a:r>
              <a:rPr lang="en-US" sz="1800" b="0" i="0" dirty="0">
                <a:solidFill>
                  <a:srgbClr val="242021"/>
                </a:solidFill>
                <a:effectLst/>
                <a:latin typeface="TimesNewRomanMTStd"/>
              </a:rPr>
              <a:t>, and </a:t>
            </a:r>
            <a:r>
              <a:rPr lang="en-US" sz="1800" b="0" i="0" dirty="0">
                <a:solidFill>
                  <a:srgbClr val="FF0000"/>
                </a:solidFill>
                <a:effectLst/>
                <a:latin typeface="TimesNewRomanMTStd"/>
              </a:rPr>
              <a:t>indirect approaches to public offering</a:t>
            </a:r>
            <a:r>
              <a:rPr lang="en-US" sz="1800" b="0" i="0" dirty="0">
                <a:solidFill>
                  <a:srgbClr val="242021"/>
                </a:solidFill>
                <a:effectLst/>
                <a:latin typeface="TimesNewRomanMTStd"/>
              </a:rPr>
              <a:t>, such as </a:t>
            </a:r>
            <a:r>
              <a:rPr lang="en-US" sz="1800" b="1" i="0" u="sng" dirty="0">
                <a:solidFill>
                  <a:srgbClr val="FF0000"/>
                </a:solidFill>
                <a:effectLst/>
                <a:latin typeface="TimesNewRomanMTStd"/>
              </a:rPr>
              <a:t>reverse merger </a:t>
            </a:r>
            <a:r>
              <a:rPr lang="en-US" sz="1800" b="0" i="0" dirty="0">
                <a:solidFill>
                  <a:srgbClr val="242021"/>
                </a:solidFill>
                <a:effectLst/>
                <a:latin typeface="TimesNewRomanMTStd"/>
              </a:rPr>
              <a:t>and </a:t>
            </a:r>
            <a:r>
              <a:rPr lang="en-US" sz="1800" b="1" i="0" u="sng" dirty="0">
                <a:solidFill>
                  <a:srgbClr val="FF0000"/>
                </a:solidFill>
                <a:effectLst/>
                <a:latin typeface="TimesNewRomanMTStd"/>
              </a:rPr>
              <a:t>roll-up IPO</a:t>
            </a:r>
            <a:r>
              <a:rPr lang="en-US" sz="1800" b="0" i="0" dirty="0">
                <a:solidFill>
                  <a:srgbClr val="242021"/>
                </a:solidFill>
                <a:effectLst/>
                <a:latin typeface="TimesNewRomanMTStd"/>
              </a:rPr>
              <a:t>.</a:t>
            </a:r>
          </a:p>
          <a:p>
            <a:pPr algn="just"/>
            <a:endParaRPr lang="en-US" sz="1800" b="0" i="0" dirty="0">
              <a:solidFill>
                <a:srgbClr val="242021"/>
              </a:solidFill>
              <a:effectLst/>
              <a:latin typeface="TimesNewRomanMTStd"/>
            </a:endParaRPr>
          </a:p>
        </p:txBody>
      </p:sp>
      <p:pic>
        <p:nvPicPr>
          <p:cNvPr id="2" name="Picture 1">
            <a:extLst>
              <a:ext uri="{FF2B5EF4-FFF2-40B4-BE49-F238E27FC236}">
                <a16:creationId xmlns:a16="http://schemas.microsoft.com/office/drawing/2014/main" id="{4786D4A5-28B3-431A-11E8-4CF0616ACFE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73891" y="0"/>
            <a:ext cx="2552287" cy="546619"/>
          </a:xfrm>
          <a:prstGeom prst="rect">
            <a:avLst/>
          </a:prstGeom>
        </p:spPr>
      </p:pic>
    </p:spTree>
    <p:extLst>
      <p:ext uri="{BB962C8B-B14F-4D97-AF65-F5344CB8AC3E}">
        <p14:creationId xmlns:p14="http://schemas.microsoft.com/office/powerpoint/2010/main" val="27975775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533815" y="460796"/>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460797"/>
            <a:ext cx="4128422" cy="5936408"/>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019" y="546619"/>
            <a:ext cx="11550090" cy="556831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605883" y="612843"/>
            <a:ext cx="11394536" cy="5632311"/>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The costs and benefits of the alternatives differ markedly. </a:t>
            </a:r>
          </a:p>
          <a:p>
            <a:pPr marL="285750" indent="-285750" algn="just">
              <a:buFont typeface="Arial" panose="020B0604020202020204" pitchFamily="34" charset="0"/>
              <a:buChar char="•"/>
            </a:pPr>
            <a:r>
              <a:rPr lang="en-US" sz="1800" b="0" i="0" dirty="0">
                <a:solidFill>
                  <a:srgbClr val="242021"/>
                </a:solidFill>
                <a:effectLst/>
                <a:latin typeface="TimesNewRomanMTStd"/>
              </a:rPr>
              <a:t>Going public via the sale of newly issued shares requires an IPO, which is usually expensive as a percentage of proceeds received.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Harvesting by going public, however, normally involves selling a small percentage of the venture’s outstanding shares; therefore, IPO costs can be a small percentage of pre-money firm value.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Furthermore, existing investors in the venture normally do not sell significant fractions of their shareholdings during the IPO.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actual cost of harvesting by going public depends on the process that is used by investors to sell their shares. Developing a public market has some distinct benefits that can influence the choice of harvesting alternatives.</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Private acquisitions </a:t>
            </a:r>
            <a:r>
              <a:rPr lang="en-US" sz="1800" b="0" i="0" dirty="0">
                <a:solidFill>
                  <a:srgbClr val="242021"/>
                </a:solidFill>
                <a:effectLst/>
                <a:latin typeface="TimesNewRomanMTStd"/>
              </a:rPr>
              <a:t>also can be expensive. However, acquisition may enable the selling shareholders to realize some of the gains arising from synergies with the acquirer.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1" i="0" dirty="0">
                <a:solidFill>
                  <a:srgbClr val="242021"/>
                </a:solidFill>
                <a:effectLst/>
                <a:latin typeface="TimesNewRomanMTStd"/>
              </a:rPr>
              <a:t>MBOs, ESOPs, and roll-ups </a:t>
            </a:r>
            <a:r>
              <a:rPr lang="en-US" sz="1800" b="0" i="0" dirty="0">
                <a:solidFill>
                  <a:srgbClr val="242021"/>
                </a:solidFill>
                <a:effectLst/>
                <a:latin typeface="TimesNewRomanMTStd"/>
              </a:rPr>
              <a:t>all have distinct advantages and disadvantages.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correct choice in any instance depends on factors such as transaction costs, firm size, track record, timing, tax implications, and regulatory oversight.</a:t>
            </a:r>
            <a:endParaRPr kumimoji="0" lang="en-US" sz="2400" b="1" i="0" u="none" strike="noStrike" kern="1200" cap="none" spc="0" normalizeH="0" baseline="0" noProof="0" dirty="0">
              <a:ln>
                <a:noFill/>
              </a:ln>
              <a:solidFill>
                <a:srgbClr val="242021"/>
              </a:solidFill>
              <a:effectLst/>
              <a:uLnTx/>
              <a:uFillTx/>
              <a:latin typeface="Gotham-Bold"/>
              <a:ea typeface="+mn-ea"/>
              <a:cs typeface="+mn-cs"/>
            </a:endParaRPr>
          </a:p>
        </p:txBody>
      </p:sp>
      <p:pic>
        <p:nvPicPr>
          <p:cNvPr id="2" name="Picture 1">
            <a:extLst>
              <a:ext uri="{FF2B5EF4-FFF2-40B4-BE49-F238E27FC236}">
                <a16:creationId xmlns:a16="http://schemas.microsoft.com/office/drawing/2014/main" id="{4786D4A5-28B3-431A-11E8-4CF0616ACFED}"/>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73891" y="0"/>
            <a:ext cx="2552287" cy="546619"/>
          </a:xfrm>
          <a:prstGeom prst="rect">
            <a:avLst/>
          </a:prstGeom>
        </p:spPr>
      </p:pic>
    </p:spTree>
    <p:extLst>
      <p:ext uri="{BB962C8B-B14F-4D97-AF65-F5344CB8AC3E}">
        <p14:creationId xmlns:p14="http://schemas.microsoft.com/office/powerpoint/2010/main" val="37472200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8.1|25.4|10.1|37.7|5.7"/>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3160</TotalTime>
  <Words>12744</Words>
  <Application>Microsoft Office PowerPoint</Application>
  <PresentationFormat>Widescreen</PresentationFormat>
  <Paragraphs>945</Paragraphs>
  <Slides>44</Slides>
  <Notes>39</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44</vt:i4>
      </vt:variant>
    </vt:vector>
  </HeadingPairs>
  <TitlesOfParts>
    <vt:vector size="56" baseType="lpstr">
      <vt:lpstr>Arial</vt:lpstr>
      <vt:lpstr>Calibri</vt:lpstr>
      <vt:lpstr>Calibri Light</vt:lpstr>
      <vt:lpstr>Gotham-Bold</vt:lpstr>
      <vt:lpstr>Gotham-Book</vt:lpstr>
      <vt:lpstr>Segoe UI Web (Arabic)</vt:lpstr>
      <vt:lpstr>Tajawal Medium</vt:lpstr>
      <vt:lpstr>Times New Roman</vt:lpstr>
      <vt:lpstr>TimesNewRomanMTStd</vt:lpstr>
      <vt:lpstr>TimesNewRomanMTStd-Italic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341</cp:revision>
  <dcterms:created xsi:type="dcterms:W3CDTF">2023-04-29T09:08:23Z</dcterms:created>
  <dcterms:modified xsi:type="dcterms:W3CDTF">2023-12-01T15:21:45Z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