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4.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645" r:id="rId2"/>
    <p:sldId id="646" r:id="rId3"/>
    <p:sldId id="313" r:id="rId4"/>
    <p:sldId id="276" r:id="rId5"/>
    <p:sldId id="616" r:id="rId6"/>
    <p:sldId id="482" r:id="rId7"/>
    <p:sldId id="596" r:id="rId8"/>
    <p:sldId id="605" r:id="rId9"/>
    <p:sldId id="615" r:id="rId10"/>
    <p:sldId id="256" r:id="rId11"/>
    <p:sldId id="527" r:id="rId12"/>
    <p:sldId id="604" r:id="rId13"/>
    <p:sldId id="597" r:id="rId14"/>
    <p:sldId id="621" r:id="rId15"/>
    <p:sldId id="620" r:id="rId16"/>
    <p:sldId id="608" r:id="rId17"/>
    <p:sldId id="606" r:id="rId18"/>
    <p:sldId id="622" r:id="rId19"/>
    <p:sldId id="598" r:id="rId20"/>
    <p:sldId id="623" r:id="rId21"/>
    <p:sldId id="609" r:id="rId22"/>
    <p:sldId id="625" r:id="rId23"/>
    <p:sldId id="631" r:id="rId24"/>
    <p:sldId id="613" r:id="rId25"/>
    <p:sldId id="626" r:id="rId26"/>
    <p:sldId id="627" r:id="rId27"/>
    <p:sldId id="628" r:id="rId28"/>
    <p:sldId id="629" r:id="rId29"/>
    <p:sldId id="632" r:id="rId30"/>
    <p:sldId id="624" r:id="rId31"/>
    <p:sldId id="599" r:id="rId32"/>
    <p:sldId id="633" r:id="rId33"/>
    <p:sldId id="600" r:id="rId34"/>
    <p:sldId id="614" r:id="rId35"/>
    <p:sldId id="528" r:id="rId36"/>
    <p:sldId id="601" r:id="rId37"/>
    <p:sldId id="610" r:id="rId38"/>
    <p:sldId id="486" r:id="rId39"/>
    <p:sldId id="635" r:id="rId40"/>
    <p:sldId id="611" r:id="rId41"/>
    <p:sldId id="612" r:id="rId42"/>
    <p:sldId id="636" r:id="rId43"/>
    <p:sldId id="637" r:id="rId44"/>
    <p:sldId id="638" r:id="rId45"/>
    <p:sldId id="639" r:id="rId46"/>
    <p:sldId id="642" r:id="rId47"/>
    <p:sldId id="643" r:id="rId48"/>
    <p:sldId id="644" r:id="rId49"/>
    <p:sldId id="640" r:id="rId50"/>
    <p:sldId id="641" r:id="rId51"/>
    <p:sldId id="544" r:id="rId52"/>
    <p:sldId id="647"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5"/>
            <p14:sldId id="646"/>
            <p14:sldId id="313"/>
            <p14:sldId id="276"/>
            <p14:sldId id="616"/>
            <p14:sldId id="482"/>
            <p14:sldId id="596"/>
            <p14:sldId id="605"/>
            <p14:sldId id="615"/>
            <p14:sldId id="256"/>
            <p14:sldId id="527"/>
            <p14:sldId id="604"/>
            <p14:sldId id="597"/>
            <p14:sldId id="621"/>
            <p14:sldId id="620"/>
            <p14:sldId id="608"/>
            <p14:sldId id="606"/>
            <p14:sldId id="622"/>
            <p14:sldId id="598"/>
            <p14:sldId id="623"/>
            <p14:sldId id="609"/>
            <p14:sldId id="625"/>
            <p14:sldId id="631"/>
            <p14:sldId id="613"/>
            <p14:sldId id="626"/>
            <p14:sldId id="627"/>
            <p14:sldId id="628"/>
            <p14:sldId id="629"/>
            <p14:sldId id="632"/>
            <p14:sldId id="624"/>
            <p14:sldId id="599"/>
            <p14:sldId id="633"/>
            <p14:sldId id="600"/>
            <p14:sldId id="614"/>
            <p14:sldId id="528"/>
            <p14:sldId id="601"/>
            <p14:sldId id="610"/>
            <p14:sldId id="486"/>
            <p14:sldId id="635"/>
            <p14:sldId id="611"/>
            <p14:sldId id="612"/>
            <p14:sldId id="636"/>
            <p14:sldId id="637"/>
            <p14:sldId id="638"/>
            <p14:sldId id="639"/>
            <p14:sldId id="642"/>
            <p14:sldId id="643"/>
            <p14:sldId id="644"/>
            <p14:sldId id="640"/>
            <p14:sldId id="641"/>
            <p14:sldId id="544"/>
            <p14:sldId id="64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3738" autoAdjust="0"/>
  </p:normalViewPr>
  <p:slideViewPr>
    <p:cSldViewPr snapToGrid="0">
      <p:cViewPr varScale="1">
        <p:scale>
          <a:sx n="74" d="100"/>
          <a:sy n="74" d="100"/>
        </p:scale>
        <p:origin x="582" y="6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282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341792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75724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14688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305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60192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63531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90604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0569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3671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4391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9243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087492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extLst>
      <p:ext uri="{BB962C8B-B14F-4D97-AF65-F5344CB8AC3E}">
        <p14:creationId xmlns:p14="http://schemas.microsoft.com/office/powerpoint/2010/main" val="37292903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73864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315007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518850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2089149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extLst>
      <p:ext uri="{BB962C8B-B14F-4D97-AF65-F5344CB8AC3E}">
        <p14:creationId xmlns:p14="http://schemas.microsoft.com/office/powerpoint/2010/main" val="818514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803399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55295437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7.xml"/><Relationship Id="rId6" Type="http://schemas.openxmlformats.org/officeDocument/2006/relationships/image" Target="../media/image130.svg"/><Relationship Id="rId9" Type="http://schemas.openxmlformats.org/officeDocument/2006/relationships/image" Target="../media/image7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a:t>
            </a:r>
            <a:r>
              <a:rPr lang="en-US" sz="2800" b="1" dirty="0" smtClean="0">
                <a:solidFill>
                  <a:schemeClr val="bg1"/>
                </a:solidFill>
                <a:latin typeface="Alexandria" pitchFamily="2" charset="-78"/>
                <a:cs typeface="Alexandria" pitchFamily="2" charset="-78"/>
              </a:rPr>
              <a:t>5</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6137035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315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6</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563673" y="2110087"/>
            <a:ext cx="6628327" cy="2677656"/>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endParaRPr lang="en-US" sz="2800" b="1" dirty="0" smtClean="0">
              <a:latin typeface="Alexandria" pitchFamily="2" charset="-78"/>
              <a:cs typeface="Alexandria" pitchFamily="2" charset="-78"/>
            </a:endParaRPr>
          </a:p>
          <a:p>
            <a:pPr algn="ctr"/>
            <a:endParaRPr lang="ar-JO" sz="2800" b="1" dirty="0" smtClean="0">
              <a:latin typeface="Alexandria" pitchFamily="2" charset="-78"/>
              <a:cs typeface="Alexandria" pitchFamily="2" charset="-78"/>
            </a:endParaRPr>
          </a:p>
          <a:p>
            <a:pPr algn="ctr" rtl="1"/>
            <a:r>
              <a:rPr lang="ar-JO" sz="2800" dirty="0">
                <a:latin typeface="Alexandria" pitchFamily="2" charset="-78"/>
                <a:cs typeface="Alexandria" pitchFamily="2" charset="-78"/>
              </a:rPr>
              <a:t>(البحوث الاستقرائية والارتباطية, البحوث الكمية والنوعية, البحوث الأساسية والتطبيقية)</a:t>
            </a:r>
            <a:endParaRPr lang="en-US" sz="2800" dirty="0">
              <a:latin typeface="Alexandria" pitchFamily="2" charset="-78"/>
              <a:cs typeface="Alexandria" pitchFamily="2" charset="-78"/>
            </a:endParaRPr>
          </a:p>
          <a:p>
            <a:pPr algn="ctr"/>
            <a:endParaRPr lang="ar-JO" sz="2800" b="1" dirty="0">
              <a:latin typeface="Alexandria" pitchFamily="2" charset="-78"/>
              <a:cs typeface="Alexandria" pitchFamily="2" charset="-78"/>
            </a:endParaRPr>
          </a:p>
        </p:txBody>
      </p:sp>
    </p:spTree>
    <p:extLst>
      <p:ext uri="{BB962C8B-B14F-4D97-AF65-F5344CB8AC3E}">
        <p14:creationId xmlns:p14="http://schemas.microsoft.com/office/powerpoint/2010/main" val="34479082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5078313"/>
          </a:xfrm>
          <a:prstGeom prst="rect">
            <a:avLst/>
          </a:prstGeom>
          <a:noFill/>
        </p:spPr>
        <p:txBody>
          <a:bodyPr wrap="square" rtlCol="0">
            <a:spAutoFit/>
          </a:bodyPr>
          <a:lstStyle/>
          <a:p>
            <a:pPr algn="ctr" rtl="1"/>
            <a:r>
              <a:rPr lang="ar-JO" sz="2800" b="1" dirty="0">
                <a:solidFill>
                  <a:srgbClr val="2D3956"/>
                </a:solidFill>
                <a:latin typeface="Alexandria" pitchFamily="2" charset="-78"/>
                <a:cs typeface="Alexandria" pitchFamily="2" charset="-78"/>
              </a:rPr>
              <a:t>المحتويات</a:t>
            </a:r>
          </a:p>
          <a:p>
            <a:pPr algn="r" rtl="1"/>
            <a:endParaRPr lang="ar-JO" sz="2000" b="1" dirty="0" smtClean="0">
              <a:latin typeface="Alexandria" pitchFamily="2" charset="-78"/>
              <a:cs typeface="Alexandria" pitchFamily="2" charset="-78"/>
            </a:endParaRPr>
          </a:p>
          <a:p>
            <a:pPr marL="457200" indent="-457200" algn="r" rtl="1">
              <a:buFont typeface="Wingdings" panose="05000000000000000000" pitchFamily="2" charset="2"/>
              <a:buChar char="v"/>
            </a:pPr>
            <a:r>
              <a:rPr lang="ar-JO" sz="2400" b="1" dirty="0" smtClean="0">
                <a:latin typeface="Alexandria" pitchFamily="2" charset="-78"/>
                <a:cs typeface="Alexandria" pitchFamily="2" charset="-78"/>
              </a:rPr>
              <a:t>مقدمة </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المنهج الكمي والمنهج </a:t>
            </a:r>
            <a:r>
              <a:rPr lang="ar-JO" sz="2400" b="1" dirty="0" smtClean="0">
                <a:latin typeface="Alexandria" pitchFamily="2" charset="-78"/>
                <a:cs typeface="Alexandria" pitchFamily="2" charset="-78"/>
              </a:rPr>
              <a:t>النوعي</a:t>
            </a:r>
            <a:endParaRPr lang="ar-JO" sz="2400" b="1"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المناهج الأساسية والتطبيقية</a:t>
            </a:r>
          </a:p>
          <a:p>
            <a:pPr marL="285750" indent="-285750" algn="r" rtl="1">
              <a:lnSpc>
                <a:spcPct val="150000"/>
              </a:lnSpc>
              <a:buFont typeface="Wingdings" panose="05000000000000000000" pitchFamily="2" charset="2"/>
              <a:buChar char="v"/>
            </a:pPr>
            <a:r>
              <a:rPr lang="ar-JO" sz="2400" b="1" dirty="0">
                <a:latin typeface="Alexandria" pitchFamily="2" charset="-78"/>
                <a:cs typeface="Alexandria" pitchFamily="2" charset="-78"/>
              </a:rPr>
              <a:t>المنهج الارتباطي</a:t>
            </a:r>
          </a:p>
          <a:p>
            <a:pPr marL="342900" indent="-342900" algn="r" rtl="1">
              <a:buFont typeface="Wingdings" panose="05000000000000000000" pitchFamily="2" charset="2"/>
              <a:buChar char="v"/>
            </a:pPr>
            <a:r>
              <a:rPr lang="ar-JO" sz="2400" b="1" dirty="0" smtClean="0">
                <a:latin typeface="Alexandria" pitchFamily="2" charset="-78"/>
                <a:cs typeface="Alexandria" pitchFamily="2" charset="-78"/>
              </a:rPr>
              <a:t>خاتمة</a:t>
            </a:r>
            <a:endParaRPr lang="ar-JO" sz="2000" b="1" dirty="0">
              <a:latin typeface="Alexandria" pitchFamily="2" charset="-78"/>
              <a:cs typeface="Alexandria" pitchFamily="2" charset="-78"/>
            </a:endParaRPr>
          </a:p>
          <a:p>
            <a:pPr marL="457200" indent="-457200" algn="r" rtl="1">
              <a:buFontTx/>
              <a:buChar char="-"/>
            </a:pPr>
            <a:endParaRPr lang="ar-JO" sz="2800" b="1" dirty="0">
              <a:latin typeface="Alexandria" pitchFamily="2" charset="-78"/>
              <a:cs typeface="Alexandria" pitchFamily="2" charset="-78"/>
            </a:endParaRPr>
          </a:p>
          <a:p>
            <a:pPr algn="r" rtl="1"/>
            <a:endParaRPr lang="ar-JO" sz="2800" b="1" dirty="0">
              <a:latin typeface="Alexandria" pitchFamily="2" charset="-78"/>
              <a:cs typeface="Alexandria" pitchFamily="2" charset="-78"/>
            </a:endParaRPr>
          </a:p>
          <a:p>
            <a:pPr marL="457200" indent="-457200" algn="r" rtl="1">
              <a:buFontTx/>
              <a:buChar char="-"/>
            </a:pPr>
            <a:endParaRPr lang="ar-JO" sz="2800" b="1" dirty="0">
              <a:solidFill>
                <a:srgbClr val="2D3956"/>
              </a:solidFill>
              <a:latin typeface="Alexandria" pitchFamily="2" charset="-78"/>
              <a:cs typeface="Alexandria"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6654" y="17709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50144" y="1297482"/>
            <a:ext cx="10262642" cy="488241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153175" y="1409364"/>
            <a:ext cx="9872719" cy="4770537"/>
          </a:xfrm>
          <a:prstGeom prst="rect">
            <a:avLst/>
          </a:prstGeom>
          <a:noFill/>
        </p:spPr>
        <p:txBody>
          <a:bodyPr wrap="square" rtlCol="1">
            <a:spAutoFit/>
          </a:bodyPr>
          <a:lstStyle/>
          <a:p>
            <a:pPr algn="ctr" rtl="1"/>
            <a:r>
              <a:rPr lang="ar-JO" sz="1600" b="1" dirty="0" smtClean="0">
                <a:latin typeface="Alexandria" pitchFamily="2" charset="-78"/>
                <a:cs typeface="Alexandria" pitchFamily="2" charset="-78"/>
              </a:rPr>
              <a:t>المقدمة</a:t>
            </a:r>
          </a:p>
          <a:p>
            <a:pPr algn="ctr" rtl="1"/>
            <a:endParaRPr lang="ar-JO" sz="1600" b="1" dirty="0" smtClean="0">
              <a:latin typeface="Alexandria" pitchFamily="2" charset="-78"/>
              <a:cs typeface="Alexandria" pitchFamily="2" charset="-78"/>
            </a:endParaRPr>
          </a:p>
          <a:p>
            <a:pPr algn="just" rtl="1"/>
            <a:r>
              <a:rPr lang="ar-JO" sz="1600" dirty="0">
                <a:latin typeface="Alexandria" pitchFamily="2" charset="-78"/>
                <a:cs typeface="Alexandria" pitchFamily="2" charset="-78"/>
              </a:rPr>
              <a:t>تعد كلمة "المناهج" نتاجاً للمناقشات الفلسفية وتأتي من المنطق. ولهذا السبب، قيل أن مناهج العلوم تشكل </a:t>
            </a:r>
            <a:r>
              <a:rPr lang="ar-JO" sz="1600" dirty="0" smtClean="0">
                <a:latin typeface="Alexandria" pitchFamily="2" charset="-78"/>
                <a:cs typeface="Alexandria" pitchFamily="2" charset="-78"/>
              </a:rPr>
              <a:t>جزء </a:t>
            </a:r>
            <a:r>
              <a:rPr lang="ar-JO" sz="1600" dirty="0">
                <a:latin typeface="Alexandria" pitchFamily="2" charset="-78"/>
                <a:cs typeface="Alexandria" pitchFamily="2" charset="-78"/>
              </a:rPr>
              <a:t>هاماً من المنطق وميدانه الأساسي. </a:t>
            </a:r>
            <a:r>
              <a:rPr lang="ar-JO" sz="1600" dirty="0" smtClean="0">
                <a:latin typeface="Alexandria" pitchFamily="2" charset="-78"/>
                <a:cs typeface="Alexandria" pitchFamily="2" charset="-78"/>
              </a:rPr>
              <a:t>وقد </a:t>
            </a:r>
            <a:r>
              <a:rPr lang="ar-JO" sz="1600" dirty="0">
                <a:latin typeface="Alexandria" pitchFamily="2" charset="-78"/>
                <a:cs typeface="Alexandria" pitchFamily="2" charset="-78"/>
              </a:rPr>
              <a:t>اهتم البعض، مثل ديكارت، بالمنهج ووصفه بأنه "طريقة للحكم بالعقل". </a:t>
            </a:r>
            <a:r>
              <a:rPr lang="ar-JO" sz="1600" u="sng" dirty="0" smtClean="0">
                <a:latin typeface="Alexandria" pitchFamily="2" charset="-78"/>
                <a:cs typeface="Alexandria" pitchFamily="2" charset="-78"/>
              </a:rPr>
              <a:t>ويهدف </a:t>
            </a:r>
            <a:r>
              <a:rPr lang="ar-JO" sz="1600" u="sng" dirty="0">
                <a:latin typeface="Alexandria" pitchFamily="2" charset="-78"/>
                <a:cs typeface="Alexandria" pitchFamily="2" charset="-78"/>
              </a:rPr>
              <a:t>المنهج الديكارتي </a:t>
            </a:r>
            <a:r>
              <a:rPr lang="ar-JO" sz="1600" dirty="0">
                <a:latin typeface="Alexandria" pitchFamily="2" charset="-78"/>
                <a:cs typeface="Alexandria" pitchFamily="2" charset="-78"/>
              </a:rPr>
              <a:t>إلى البحث عن الحقيقة في العلوم، وهو منهج صارم يركز على معالجة المشاكل بطريقة تتشابه مع معالجة المهندسين لمسائلهم باستخدام المبادئ المسلم بها ومن ثم التوصل إلى الاتفاقات وتأكيدها على القضايا المؤكدة. يعتمد هذا المنهج على أربعة قواعد، الوضوح والتمييز أو قاعدة اليقين فلا تقبل فكرة ما أو قضية على أنها حل مالم تكن واضحة ومتميزة بحيث لا توضع موضع الشك. ثم قاعدة التحليل التي بمقتضاها تُجزأ الظاهرة وتحلل تحليلاً دقيقاً. ثم قاعدة التركيب ومعناه التدرج من الأبسط والايسر في تغير القضايا الى القضايا الأكثر تركيباً. وأخيراً قاعدة الاحصاء ومعناه المراجعة الشاملة والاحصاء الكامل لجزيئات المسألة</a:t>
            </a:r>
            <a:r>
              <a:rPr lang="ar-JO" sz="1600" dirty="0" smtClean="0">
                <a:latin typeface="Alexandria" pitchFamily="2" charset="-78"/>
                <a:cs typeface="Alexandria" pitchFamily="2" charset="-78"/>
              </a:rPr>
              <a:t>.</a:t>
            </a:r>
          </a:p>
          <a:p>
            <a:pPr algn="just" rtl="1"/>
            <a:r>
              <a:rPr lang="ar-JO" sz="1600" b="1" dirty="0" smtClean="0">
                <a:latin typeface="Alexandria" pitchFamily="2" charset="-78"/>
                <a:cs typeface="Alexandria" pitchFamily="2" charset="-78"/>
              </a:rPr>
              <a:t>تُعرف </a:t>
            </a:r>
            <a:r>
              <a:rPr lang="ar-JO" sz="1600" b="1" dirty="0">
                <a:latin typeface="Alexandria" pitchFamily="2" charset="-78"/>
                <a:cs typeface="Alexandria" pitchFamily="2" charset="-78"/>
              </a:rPr>
              <a:t>مناهج البحث </a:t>
            </a:r>
            <a:r>
              <a:rPr lang="ar-JO" sz="1600" dirty="0">
                <a:latin typeface="Alexandria" pitchFamily="2" charset="-78"/>
                <a:cs typeface="Alexandria" pitchFamily="2" charset="-78"/>
              </a:rPr>
              <a:t>كمجموعة من المبادئ العامة والطرق العملية التي يستخدمها الباحث في حل مشاكل بحثه، بهدف الكشف عن جوهر الحقيقة. يعتبر المنهج العلمي وسيلة العلم ووسيلة البحث العلمي في الكشف عن المعرفة والحقائق والقوانين التي يسعى إلى الوصول إليها وتحقيقها. غالباً ما يعتمد تقييم أي بحث على صحة وسلامة النتائج على صحة وسلامة المنهج المتبع. فالمنهج هو الوسيلة التي يمكننا بها الوصول إلى الحقيقة أو مجموعة من الحقائق ومحاولة اختبارها وتعميمها في سعينا نحو النظرية، وهو هدف كل بحث علمي. أو يعتبر المنهج الطريقة التي يتم من خلالها كشف الحقيقة باستخدام مجموعة من القواعد التي تهيمن على تفكيرنا وتحديد عملياتنا حتى نصل إلى النتائج.</a:t>
            </a:r>
            <a:endParaRPr lang="ar-JO" sz="1600" b="1" dirty="0" smtClean="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98070"/>
            <a:ext cx="1008268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364043" y="1730721"/>
            <a:ext cx="9682942" cy="3374642"/>
          </a:xfrm>
          <a:prstGeom prst="rect">
            <a:avLst/>
          </a:prstGeom>
          <a:noFill/>
        </p:spPr>
        <p:txBody>
          <a:bodyPr wrap="square" rtlCol="1">
            <a:spAutoFit/>
          </a:bodyPr>
          <a:lstStyle/>
          <a:p>
            <a:pPr indent="457200" algn="just" rtl="1">
              <a:lnSpc>
                <a:spcPct val="150000"/>
              </a:lnSpc>
            </a:pPr>
            <a:r>
              <a:rPr lang="ar-SA" sz="1600" dirty="0">
                <a:latin typeface="Alexandria" pitchFamily="2" charset="-78"/>
                <a:cs typeface="Alexandria" pitchFamily="2" charset="-78"/>
              </a:rPr>
              <a:t>يعود مفهوم النهج في البحوث الأكاديمية إلى مجموعة الخطط والإجراءات البحثية، التي تستند الخطوات فيها على الافتراضات وجمع البيانات التي يتم تحليلها وتفسيرها، والتي تتضمن العديد من القرارات، من أجل تنظيمها، ترتيبها، وعرضها. وينطوي القرار على المنهج الذي ينبغي استخدامه لدراسة موضوع البحث وإجراءات التحقيق وهو ما يطلق عليه مسمى (تصميم البحوث) والتي هي عبارة عن خطة تبين الكيفية التي سيتم بها جمع البيانات والمعلومات. </a:t>
            </a:r>
            <a:r>
              <a:rPr lang="ar-SA" sz="1600" dirty="0" smtClean="0">
                <a:latin typeface="Alexandria" pitchFamily="2" charset="-78"/>
                <a:cs typeface="Alexandria" pitchFamily="2" charset="-78"/>
              </a:rPr>
              <a:t>و</a:t>
            </a:r>
            <a:r>
              <a:rPr lang="ar-JO" sz="1600" dirty="0" smtClean="0">
                <a:latin typeface="Alexandria" pitchFamily="2" charset="-78"/>
                <a:cs typeface="Alexandria" pitchFamily="2" charset="-78"/>
              </a:rPr>
              <a:t>من أهم </a:t>
            </a:r>
            <a:r>
              <a:rPr lang="ar-SA" sz="1600" dirty="0" smtClean="0">
                <a:latin typeface="Alexandria" pitchFamily="2" charset="-78"/>
                <a:cs typeface="Alexandria" pitchFamily="2" charset="-78"/>
              </a:rPr>
              <a:t>تعريفات مفهوم </a:t>
            </a:r>
            <a:r>
              <a:rPr lang="ar-SA" sz="1600" dirty="0">
                <a:latin typeface="Alexandria" pitchFamily="2" charset="-78"/>
                <a:cs typeface="Alexandria" pitchFamily="2" charset="-78"/>
              </a:rPr>
              <a:t>المناهج في البحث العلمي ومن أهمها، أن المناهج هي: " هي الترتيب الصائب للعمليات العقلية التي نقوم بها بصدد الكشف عن الحقيقة والبرهنة عليها. إذ يستند اختيار نهج البحث أو الدراسة على </a:t>
            </a:r>
            <a:r>
              <a:rPr lang="ar-SA" sz="1600" u="sng" dirty="0">
                <a:latin typeface="Alexandria" pitchFamily="2" charset="-78"/>
                <a:cs typeface="Alexandria" pitchFamily="2" charset="-78"/>
              </a:rPr>
              <a:t>طبيعة مشكلة البحث </a:t>
            </a:r>
            <a:r>
              <a:rPr lang="ar-SA" sz="1600" dirty="0">
                <a:latin typeface="Alexandria" pitchFamily="2" charset="-78"/>
                <a:cs typeface="Alexandria" pitchFamily="2" charset="-78"/>
              </a:rPr>
              <a:t>أو المسألة التي يجري تناولها، </a:t>
            </a:r>
            <a:r>
              <a:rPr lang="ar-SA" sz="1600" u="sng" dirty="0">
                <a:latin typeface="Alexandria" pitchFamily="2" charset="-78"/>
                <a:cs typeface="Alexandria" pitchFamily="2" charset="-78"/>
              </a:rPr>
              <a:t>والتجارب الشخصية للباحث</a:t>
            </a:r>
            <a:r>
              <a:rPr lang="ar-SA" sz="1600" dirty="0">
                <a:latin typeface="Alexandria" pitchFamily="2" charset="-78"/>
                <a:cs typeface="Alexandria" pitchFamily="2" charset="-78"/>
              </a:rPr>
              <a:t>، بالإضافة إلى طبيعة </a:t>
            </a:r>
            <a:r>
              <a:rPr lang="ar-SA" sz="1600" u="sng" dirty="0">
                <a:latin typeface="Alexandria" pitchFamily="2" charset="-78"/>
                <a:cs typeface="Alexandria" pitchFamily="2" charset="-78"/>
              </a:rPr>
              <a:t>وخصوصيات مجتمع الدراسة</a:t>
            </a:r>
            <a:r>
              <a:rPr lang="ar-SA" sz="1600" dirty="0">
                <a:latin typeface="Alexandria" pitchFamily="2" charset="-78"/>
                <a:cs typeface="Alexandria" pitchFamily="2" charset="-78"/>
              </a:rPr>
              <a:t>. لذا فإنه من المتفق عليه أن المناهج أو طرق البحث عن الحقيقة تختلف باختلاف المواضيع. </a:t>
            </a:r>
            <a:endParaRPr lang="ar-JO" sz="16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4862" y="1326524"/>
            <a:ext cx="8493650"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82871" y="1717424"/>
            <a:ext cx="8246393" cy="3785011"/>
          </a:xfrm>
          <a:prstGeom prst="rect">
            <a:avLst/>
          </a:prstGeom>
          <a:noFill/>
        </p:spPr>
        <p:txBody>
          <a:bodyPr wrap="square" rtlCol="1">
            <a:spAutoFit/>
          </a:bodyPr>
          <a:lstStyle/>
          <a:p>
            <a:pPr algn="ctr" rtl="1">
              <a:lnSpc>
                <a:spcPct val="150000"/>
              </a:lnSpc>
            </a:pPr>
            <a:r>
              <a:rPr lang="ar-JO" b="1" dirty="0" smtClean="0">
                <a:latin typeface="Alexandria" pitchFamily="2" charset="-78"/>
                <a:cs typeface="Alexandria" pitchFamily="2" charset="-78"/>
              </a:rPr>
              <a:t>أنواع المناهج</a:t>
            </a:r>
          </a:p>
          <a:p>
            <a:pPr algn="ctr" rtl="1">
              <a:lnSpc>
                <a:spcPct val="150000"/>
              </a:lnSpc>
            </a:pPr>
            <a:endParaRPr lang="ar-JO" dirty="0">
              <a:latin typeface="Alexandria" pitchFamily="2" charset="-78"/>
              <a:cs typeface="Alexandria" pitchFamily="2" charset="-78"/>
            </a:endParaRPr>
          </a:p>
          <a:p>
            <a:pPr algn="ctr" rtl="1">
              <a:lnSpc>
                <a:spcPct val="150000"/>
              </a:lnSpc>
            </a:pPr>
            <a:r>
              <a:rPr lang="ar-SA" dirty="0" smtClean="0">
                <a:latin typeface="Alexandria" pitchFamily="2" charset="-78"/>
                <a:cs typeface="Alexandria" pitchFamily="2" charset="-78"/>
              </a:rPr>
              <a:t>هنالك </a:t>
            </a:r>
            <a:r>
              <a:rPr lang="ar-SA" dirty="0">
                <a:latin typeface="Alexandria" pitchFamily="2" charset="-78"/>
                <a:cs typeface="Alexandria" pitchFamily="2" charset="-78"/>
              </a:rPr>
              <a:t>العديد من الاجتهادات في تصنيف البحوث العلمية. </a:t>
            </a:r>
            <a:r>
              <a:rPr lang="ar-JO" dirty="0" smtClean="0">
                <a:latin typeface="Alexandria" pitchFamily="2" charset="-78"/>
                <a:cs typeface="Alexandria" pitchFamily="2" charset="-78"/>
              </a:rPr>
              <a:t>وسنتناول منها في هذه المحاضرة ما يلي:</a:t>
            </a:r>
          </a:p>
          <a:p>
            <a:pPr marL="285750" indent="-285750" algn="r" rtl="1">
              <a:lnSpc>
                <a:spcPct val="150000"/>
              </a:lnSpc>
              <a:buFont typeface="Wingdings" panose="05000000000000000000" pitchFamily="2" charset="2"/>
              <a:buChar char="v"/>
            </a:pPr>
            <a:r>
              <a:rPr lang="ar-JO" dirty="0" smtClean="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dirty="0" smtClean="0">
                <a:latin typeface="Alexandria" pitchFamily="2" charset="-78"/>
                <a:cs typeface="Alexandria" pitchFamily="2" charset="-78"/>
              </a:rPr>
              <a:t>المنهج الكمي والمنهج النوعي</a:t>
            </a:r>
          </a:p>
          <a:p>
            <a:pPr marL="285750" indent="-285750" algn="r" rtl="1">
              <a:lnSpc>
                <a:spcPct val="150000"/>
              </a:lnSpc>
              <a:buFont typeface="Wingdings" panose="05000000000000000000" pitchFamily="2" charset="2"/>
              <a:buChar char="v"/>
            </a:pPr>
            <a:r>
              <a:rPr lang="ar-JO" dirty="0" smtClean="0">
                <a:latin typeface="Alexandria" pitchFamily="2" charset="-78"/>
                <a:cs typeface="Alexandria" pitchFamily="2" charset="-78"/>
              </a:rPr>
              <a:t>المناهج الأساسية والتطبيقية</a:t>
            </a:r>
          </a:p>
          <a:p>
            <a:pPr marL="285750" indent="-285750" algn="r" rtl="1">
              <a:lnSpc>
                <a:spcPct val="150000"/>
              </a:lnSpc>
              <a:buFont typeface="Wingdings" panose="05000000000000000000" pitchFamily="2" charset="2"/>
              <a:buChar char="v"/>
            </a:pPr>
            <a:r>
              <a:rPr lang="ar-JO" dirty="0" smtClean="0">
                <a:latin typeface="Alexandria" pitchFamily="2" charset="-78"/>
                <a:cs typeface="Alexandria" pitchFamily="2" charset="-78"/>
              </a:rPr>
              <a:t>المنهج </a:t>
            </a:r>
            <a:r>
              <a:rPr lang="ar-JO" dirty="0">
                <a:latin typeface="Alexandria" pitchFamily="2" charset="-78"/>
                <a:cs typeface="Alexandria" pitchFamily="2" charset="-78"/>
              </a:rPr>
              <a:t>الارتباطي</a:t>
            </a:r>
          </a:p>
          <a:p>
            <a:pPr marL="285750" indent="-285750" algn="r" rtl="1">
              <a:lnSpc>
                <a:spcPct val="150000"/>
              </a:lnSpc>
              <a:buFont typeface="Wingdings" panose="05000000000000000000" pitchFamily="2" charset="2"/>
              <a:buChar char="v"/>
            </a:pPr>
            <a:endParaRPr lang="ar-JO" dirty="0" smtClean="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58683" y="1385866"/>
            <a:ext cx="9415033" cy="4093428"/>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المنهج الاستقرائي</a:t>
            </a:r>
          </a:p>
          <a:p>
            <a:pPr algn="ctr" rtl="1"/>
            <a:endParaRPr lang="ar-JO" sz="2000" b="1" dirty="0" smtClean="0">
              <a:latin typeface="Alexandria" pitchFamily="2" charset="-78"/>
              <a:cs typeface="Alexandria" pitchFamily="2" charset="-78"/>
            </a:endParaRPr>
          </a:p>
          <a:p>
            <a:pPr algn="just" rtl="1" fontAlgn="t"/>
            <a:r>
              <a:rPr lang="ar-JO" sz="2000" dirty="0">
                <a:latin typeface="Alexandria" pitchFamily="2" charset="-78"/>
                <a:cs typeface="Alexandria" pitchFamily="2" charset="-78"/>
              </a:rPr>
              <a:t>الاستقراء هو مصطلح يوناني يعني القيادة، ويعني أن العقل هو الذي يقود الإنسان للقيام بالتجارب والاختبارات التي تؤدي إلى اكتشاف القوانين وفقًا لتعريفها اليوناني.</a:t>
            </a:r>
          </a:p>
          <a:p>
            <a:pPr algn="just" rtl="1" fontAlgn="t"/>
            <a:r>
              <a:rPr lang="ar-JO" sz="2000" dirty="0">
                <a:latin typeface="Alexandria" pitchFamily="2" charset="-78"/>
                <a:cs typeface="Alexandria" pitchFamily="2" charset="-78"/>
              </a:rPr>
              <a:t>يهدف المنهج الاستقرائي إلى جمع البيانات والعلاقات المترابطة بدقة لربطها بعلاقات عامة شاملة. يتميز هذا المنهج بتحرك الباحث من </a:t>
            </a:r>
            <a:r>
              <a:rPr lang="ar-JO" sz="2000" dirty="0" smtClean="0">
                <a:latin typeface="Alexandria" pitchFamily="2" charset="-78"/>
                <a:cs typeface="Alexandria" pitchFamily="2" charset="-78"/>
              </a:rPr>
              <a:t>الخاص </a:t>
            </a:r>
            <a:r>
              <a:rPr lang="ar-JO" sz="2000" dirty="0">
                <a:latin typeface="Alexandria" pitchFamily="2" charset="-78"/>
                <a:cs typeface="Alexandria" pitchFamily="2" charset="-78"/>
              </a:rPr>
              <a:t>إلى </a:t>
            </a:r>
            <a:r>
              <a:rPr lang="ar-JO" sz="2000" dirty="0" smtClean="0">
                <a:latin typeface="Alexandria" pitchFamily="2" charset="-78"/>
                <a:cs typeface="Alexandria" pitchFamily="2" charset="-78"/>
              </a:rPr>
              <a:t>العام، </a:t>
            </a:r>
            <a:r>
              <a:rPr lang="ar-JO" sz="2000" dirty="0">
                <a:latin typeface="Alexandria" pitchFamily="2" charset="-78"/>
                <a:cs typeface="Alexandria" pitchFamily="2" charset="-78"/>
              </a:rPr>
              <a:t>حيث ينقل الباحث في بحثه من الجزء إلى الكل </a:t>
            </a:r>
            <a:r>
              <a:rPr lang="ar-JO" sz="2000" dirty="0" smtClean="0">
                <a:latin typeface="Alexandria" pitchFamily="2" charset="-78"/>
                <a:cs typeface="Alexandria" pitchFamily="2" charset="-78"/>
              </a:rPr>
              <a:t>في </a:t>
            </a:r>
            <a:r>
              <a:rPr lang="ar-JO" sz="2000" dirty="0">
                <a:latin typeface="Alexandria" pitchFamily="2" charset="-78"/>
                <a:cs typeface="Alexandria" pitchFamily="2" charset="-78"/>
              </a:rPr>
              <a:t>بداية الأمر، يعمم الباحث النتائج على الجزء وبعد التأكد من صحتها، يعممها على الكل. </a:t>
            </a:r>
            <a:endParaRPr lang="ar-JO" sz="2000" dirty="0" smtClean="0">
              <a:latin typeface="Alexandria" pitchFamily="2" charset="-78"/>
              <a:cs typeface="Alexandria" pitchFamily="2" charset="-78"/>
            </a:endParaRPr>
          </a:p>
          <a:p>
            <a:pPr algn="just" rtl="1" fontAlgn="t"/>
            <a:r>
              <a:rPr lang="ar-JO" sz="2000" dirty="0" smtClean="0">
                <a:latin typeface="Alexandria" pitchFamily="2" charset="-78"/>
                <a:cs typeface="Alexandria" pitchFamily="2" charset="-78"/>
              </a:rPr>
              <a:t>يستخدم </a:t>
            </a:r>
            <a:r>
              <a:rPr lang="ar-JO" sz="2000" dirty="0">
                <a:latin typeface="Alexandria" pitchFamily="2" charset="-78"/>
                <a:cs typeface="Alexandria" pitchFamily="2" charset="-78"/>
              </a:rPr>
              <a:t>الباحث المنهج الاستقرائي لتعميم الدراسة الخاصة التي أجراها على الدراسة العامة المتعلقة بالموضوع.</a:t>
            </a:r>
          </a:p>
          <a:p>
            <a:pPr algn="just" rtl="1"/>
            <a:r>
              <a:rPr lang="ar-JO" sz="2000" dirty="0" smtClean="0">
                <a:latin typeface="Alexandria" pitchFamily="2" charset="-78"/>
                <a:cs typeface="Alexandria" pitchFamily="2" charset="-78"/>
              </a:rPr>
              <a:t>الاستقراء :</a:t>
            </a:r>
            <a:r>
              <a:rPr lang="ar-SA" sz="2000" dirty="0" smtClean="0">
                <a:latin typeface="Alexandria" pitchFamily="2" charset="-78"/>
                <a:cs typeface="Alexandria" pitchFamily="2" charset="-78"/>
              </a:rPr>
              <a:t>وهو </a:t>
            </a:r>
            <a:r>
              <a:rPr lang="ar-SA" sz="2000" dirty="0">
                <a:latin typeface="Alexandria" pitchFamily="2" charset="-78"/>
                <a:cs typeface="Alexandria" pitchFamily="2" charset="-78"/>
              </a:rPr>
              <a:t>أسلوب يعتمد على الانتقال من الجزئيات للوصول إلى أحكام عامة، وملاحظة الأحكام الجزئية لوضع أحكام للكل</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099" y="1005738"/>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473285" y="1284000"/>
            <a:ext cx="9785829" cy="4278094"/>
          </a:xfrm>
          <a:prstGeom prst="rect">
            <a:avLst/>
          </a:prstGeom>
          <a:noFill/>
        </p:spPr>
        <p:txBody>
          <a:bodyPr wrap="square" rtlCol="1">
            <a:spAutoFit/>
          </a:bodyPr>
          <a:lstStyle/>
          <a:p>
            <a:pPr algn="ctr" rtl="1"/>
            <a:r>
              <a:rPr lang="ar-SA" sz="1600" b="1" dirty="0">
                <a:latin typeface="Alexandria" pitchFamily="2" charset="-78"/>
                <a:cs typeface="Alexandria" pitchFamily="2" charset="-78"/>
              </a:rPr>
              <a:t>تعريف المنهج الاستقرائي</a:t>
            </a:r>
            <a:r>
              <a:rPr lang="ru-RU" sz="1600" b="1"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المنهج الاستقرائي هو أسلوب بحثي يعتمد على جمع البيانات وتحليلها للوصول إلى استنتاجات عامة ومفاهيم عامة</a:t>
            </a:r>
            <a:r>
              <a:rPr lang="ru-RU" sz="1600" dirty="0">
                <a:cs typeface="Alexandria" pitchFamily="2" charset="-78"/>
              </a:rPr>
              <a:t>. </a:t>
            </a:r>
            <a:r>
              <a:rPr lang="ar-SA" sz="1600" dirty="0">
                <a:latin typeface="Alexandria" pitchFamily="2" charset="-78"/>
                <a:cs typeface="Alexandria" pitchFamily="2" charset="-78"/>
              </a:rPr>
              <a:t>يعتمد هذا المنهج على استخدام الدلائل والأدلة المتاحة لفهم الظواهر وتفسيرها</a:t>
            </a:r>
            <a:r>
              <a:rPr lang="ru-RU" sz="1600" dirty="0">
                <a:cs typeface="Alexandria" pitchFamily="2" charset="-78"/>
              </a:rPr>
              <a:t>. </a:t>
            </a:r>
            <a:r>
              <a:rPr lang="ar-SA" sz="1600" dirty="0">
                <a:latin typeface="Alexandria" pitchFamily="2" charset="-78"/>
                <a:cs typeface="Alexandria" pitchFamily="2" charset="-78"/>
              </a:rPr>
              <a:t>يستخدم الباحثون هذا النوع من المنهج في مجالات مختلفة مثل العلوم الاجتماعية وعلم النفس والفلسفة</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يقوم على استنتاج معالم وحقائق عامة من واقع مفردات </a:t>
            </a:r>
            <a:r>
              <a:rPr lang="ar-SA" sz="1600" dirty="0" smtClean="0">
                <a:latin typeface="Alexandria" pitchFamily="2" charset="-78"/>
                <a:cs typeface="Alexandria" pitchFamily="2" charset="-78"/>
              </a:rPr>
              <a:t>معين</a:t>
            </a:r>
            <a:r>
              <a:rPr lang="ar-JO" sz="1600" dirty="0" smtClean="0">
                <a:latin typeface="Alexandria" pitchFamily="2" charset="-78"/>
                <a:cs typeface="Alexandria" pitchFamily="2" charset="-78"/>
              </a:rPr>
              <a:t>ة</a:t>
            </a:r>
            <a:r>
              <a:rPr lang="ar-SA" sz="1600" dirty="0" smtClean="0">
                <a:latin typeface="Alexandria" pitchFamily="2" charset="-78"/>
                <a:cs typeface="Alexandria" pitchFamily="2" charset="-78"/>
              </a:rPr>
              <a:t>، أ</a:t>
            </a:r>
            <a:r>
              <a:rPr lang="ar-JO" sz="1600" dirty="0" smtClean="0">
                <a:latin typeface="Alexandria" pitchFamily="2" charset="-78"/>
                <a:cs typeface="Alexandria" pitchFamily="2" charset="-78"/>
              </a:rPr>
              <a:t>ي</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يتجه الباحث من الخاص الى العام، فيلاحظ الباحث ظاهرة </a:t>
            </a:r>
            <a:r>
              <a:rPr lang="ar-SA" sz="1600" dirty="0" smtClean="0">
                <a:latin typeface="Alexandria" pitchFamily="2" charset="-78"/>
                <a:cs typeface="Alexandria" pitchFamily="2" charset="-78"/>
              </a:rPr>
              <a:t>معين</a:t>
            </a:r>
            <a:r>
              <a:rPr lang="ar-JO" sz="1600" dirty="0" smtClean="0">
                <a:latin typeface="Alexandria" pitchFamily="2" charset="-78"/>
                <a:cs typeface="Alexandria" pitchFamily="2" charset="-78"/>
              </a:rPr>
              <a:t>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ويحاول من ملاحظاته استقراء بعض القواعد أو النظريات العامة التي تفسر سلوك الظاهرة وذلك بالحصول على معلومات او ملاحظات يمكن تحليلها واكتشاف العلاقات التي تربطها والتعرف على أوجه التشابه بينها ثم يستخلص من ذلك نتائج عامة </a:t>
            </a:r>
            <a:r>
              <a:rPr lang="ar-SA" sz="1600" dirty="0" smtClean="0">
                <a:latin typeface="Alexandria" pitchFamily="2" charset="-78"/>
                <a:cs typeface="Alexandria" pitchFamily="2" charset="-78"/>
              </a:rPr>
              <a:t>الت</a:t>
            </a:r>
            <a:r>
              <a:rPr lang="ar-JO" sz="1600" dirty="0" smtClean="0">
                <a:latin typeface="Alexandria" pitchFamily="2" charset="-78"/>
                <a:cs typeface="Alexandria" pitchFamily="2" charset="-78"/>
              </a:rPr>
              <a:t>ي</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اذا اختبرت وثبت صحتها صارت </a:t>
            </a:r>
            <a:r>
              <a:rPr lang="ar-SA" sz="1600" dirty="0" err="1">
                <a:latin typeface="Alexandria" pitchFamily="2" charset="-78"/>
                <a:cs typeface="Alexandria" pitchFamily="2" charset="-78"/>
              </a:rPr>
              <a:t>نظریات</a:t>
            </a:r>
            <a:r>
              <a:rPr lang="ar-SA" sz="1600" dirty="0">
                <a:latin typeface="Alexandria" pitchFamily="2" charset="-78"/>
                <a:cs typeface="Alexandria" pitchFamily="2" charset="-78"/>
              </a:rPr>
              <a:t> او تعميمات مقبولة . </a:t>
            </a:r>
            <a:endParaRPr lang="ar-JO" sz="1600" dirty="0" smtClean="0">
              <a:latin typeface="Alexandria" pitchFamily="2" charset="-78"/>
              <a:cs typeface="Alexandria" pitchFamily="2" charset="-78"/>
            </a:endParaRPr>
          </a:p>
          <a:p>
            <a:pPr algn="just" rtl="1"/>
            <a:r>
              <a:rPr lang="ar-SA" sz="1600" dirty="0" smtClean="0">
                <a:latin typeface="Alexandria" pitchFamily="2" charset="-78"/>
                <a:cs typeface="Alexandria" pitchFamily="2" charset="-78"/>
              </a:rPr>
              <a:t>وتتوقف </a:t>
            </a:r>
            <a:r>
              <a:rPr lang="ar-SA" sz="1600" dirty="0">
                <a:latin typeface="Alexandria" pitchFamily="2" charset="-78"/>
                <a:cs typeface="Alexandria" pitchFamily="2" charset="-78"/>
              </a:rPr>
              <a:t>سلامة هذا الاسلوب على مدى شمول الاستقرار لجميع العوامل والظروف المحيطة بالظواهر محل البحث ولضمان صلاحية هذه الفروض يجب ان تشمل ملاحظات الباحث كافة العوامل بالمشكلة وهى </a:t>
            </a:r>
            <a:r>
              <a:rPr lang="ar-SA" sz="1600" dirty="0" smtClean="0">
                <a:latin typeface="Alexandria" pitchFamily="2" charset="-78"/>
                <a:cs typeface="Alexandria" pitchFamily="2" charset="-78"/>
              </a:rPr>
              <a:t>الت</a:t>
            </a:r>
            <a:r>
              <a:rPr lang="ar-JO" sz="1600" dirty="0" smtClean="0">
                <a:latin typeface="Alexandria" pitchFamily="2" charset="-78"/>
                <a:cs typeface="Alexandria" pitchFamily="2" charset="-78"/>
              </a:rPr>
              <a:t>ي</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يطلق عليها المتغيرات حيث يختلف مقدارها وتتفاوت قوتها الى التأثير على المشكلة من وقت لآخر . وعند </a:t>
            </a:r>
            <a:r>
              <a:rPr lang="ar-SA" sz="1600" dirty="0" smtClean="0">
                <a:latin typeface="Alexandria" pitchFamily="2" charset="-78"/>
                <a:cs typeface="Alexandria" pitchFamily="2" charset="-78"/>
              </a:rPr>
              <a:t>المقارن</a:t>
            </a:r>
            <a:r>
              <a:rPr lang="ar-JO" sz="1600" dirty="0" smtClean="0">
                <a:latin typeface="Alexandria" pitchFamily="2" charset="-78"/>
                <a:cs typeface="Alexandria" pitchFamily="2" charset="-78"/>
              </a:rPr>
              <a:t>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بين النتائج المتعلقة بظاهرتين أو أكثر بتعين تثبيت هذه المتغيرات في كل حالة حتى يكون الاجراء صحيحاً حيث تتم </a:t>
            </a:r>
            <a:r>
              <a:rPr lang="ar-SA" sz="1600" dirty="0" smtClean="0">
                <a:latin typeface="Alexandria" pitchFamily="2" charset="-78"/>
                <a:cs typeface="Alexandria" pitchFamily="2" charset="-78"/>
              </a:rPr>
              <a:t>المقارن</a:t>
            </a:r>
            <a:r>
              <a:rPr lang="ar-JO" sz="1600" dirty="0" smtClean="0">
                <a:latin typeface="Alexandria" pitchFamily="2" charset="-78"/>
                <a:cs typeface="Alexandria" pitchFamily="2" charset="-78"/>
              </a:rPr>
              <a:t>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في ظل ظروف موحده ويلاحظ ان اختيار احد هذين الاسلوبين الاستنباطي أو الاستقرائي ) يتوقف على طبيعة البحث ، وليس هناك مجال للمفاضلة بينهما حيث </a:t>
            </a:r>
            <a:r>
              <a:rPr lang="ar-SA" sz="1600" dirty="0" smtClean="0">
                <a:latin typeface="Alexandria" pitchFamily="2" charset="-78"/>
                <a:cs typeface="Alexandria" pitchFamily="2" charset="-78"/>
              </a:rPr>
              <a:t>لا</a:t>
            </a: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يمكن </a:t>
            </a:r>
            <a:r>
              <a:rPr lang="ar-SA" sz="1600" dirty="0">
                <a:latin typeface="Alexandria" pitchFamily="2" charset="-78"/>
                <a:cs typeface="Alexandria" pitchFamily="2" charset="-78"/>
              </a:rPr>
              <a:t>اعتبار احدهما بديلاً </a:t>
            </a:r>
            <a:r>
              <a:rPr lang="ar-SA" sz="1600" dirty="0" smtClean="0">
                <a:latin typeface="Alexandria" pitchFamily="2" charset="-78"/>
                <a:cs typeface="Alexandria" pitchFamily="2" charset="-78"/>
              </a:rPr>
              <a:t>للأخر </a:t>
            </a:r>
            <a:r>
              <a:rPr lang="ar-SA" sz="1600" dirty="0">
                <a:latin typeface="Alexandria" pitchFamily="2" charset="-78"/>
                <a:cs typeface="Alexandria" pitchFamily="2" charset="-78"/>
              </a:rPr>
              <a:t>بل كل منهما مكملا للثاني</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00545" y="1557200"/>
            <a:ext cx="10169237" cy="2643609"/>
          </a:xfrm>
          <a:prstGeom prst="rect">
            <a:avLst/>
          </a:prstGeom>
          <a:noFill/>
        </p:spPr>
        <p:txBody>
          <a:bodyPr wrap="square" rtlCol="1">
            <a:spAutoFit/>
          </a:bodyPr>
          <a:lstStyle/>
          <a:p>
            <a:pPr algn="ctr" rtl="1">
              <a:lnSpc>
                <a:spcPct val="150000"/>
              </a:lnSpc>
            </a:pPr>
            <a:r>
              <a:rPr lang="ar-SA" sz="1400" b="1" dirty="0">
                <a:latin typeface="Alexandria" pitchFamily="2" charset="-78"/>
                <a:cs typeface="Alexandria" pitchFamily="2" charset="-78"/>
              </a:rPr>
              <a:t>مراحل المنهج </a:t>
            </a:r>
            <a:r>
              <a:rPr lang="ar-SA" sz="1400" b="1" dirty="0" smtClean="0">
                <a:latin typeface="Alexandria" pitchFamily="2" charset="-78"/>
                <a:cs typeface="Alexandria" pitchFamily="2" charset="-78"/>
              </a:rPr>
              <a:t>الاستقرائي</a:t>
            </a:r>
            <a:endParaRPr lang="ar-JO" sz="1400" b="1" dirty="0">
              <a:latin typeface="Alexandria" pitchFamily="2" charset="-78"/>
              <a:cs typeface="Alexandria" pitchFamily="2" charset="-78"/>
            </a:endParaRPr>
          </a:p>
          <a:p>
            <a:pPr algn="r" rtl="1">
              <a:lnSpc>
                <a:spcPct val="150000"/>
              </a:lnSpc>
            </a:pPr>
            <a:r>
              <a:rPr lang="ar-SA" sz="1400" dirty="0" smtClean="0">
                <a:latin typeface="Alexandria" pitchFamily="2" charset="-78"/>
                <a:cs typeface="Alexandria" pitchFamily="2" charset="-78"/>
              </a:rPr>
              <a:t>تتضمن </a:t>
            </a:r>
            <a:r>
              <a:rPr lang="ar-SA" sz="1400" dirty="0">
                <a:latin typeface="Alexandria" pitchFamily="2" charset="-78"/>
                <a:cs typeface="Alexandria" pitchFamily="2" charset="-78"/>
              </a:rPr>
              <a:t>مراحل المنهج الاستقرائي</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smtClean="0">
                <a:latin typeface="Alexandria" pitchFamily="2" charset="-78"/>
                <a:cs typeface="Alexandria" pitchFamily="2" charset="-78"/>
              </a:rPr>
              <a:t>ملاحظة </a:t>
            </a:r>
            <a:r>
              <a:rPr lang="ar-SA" sz="1400" b="1" dirty="0">
                <a:latin typeface="Alexandria" pitchFamily="2" charset="-78"/>
                <a:cs typeface="Alexandria" pitchFamily="2" charset="-78"/>
              </a:rPr>
              <a:t>الظاهرة</a:t>
            </a:r>
            <a:r>
              <a:rPr lang="ru-RU" sz="1400" b="1" dirty="0" smtClean="0">
                <a:cs typeface="Alexandria" pitchFamily="2" charset="-78"/>
              </a:rPr>
              <a:t>:</a:t>
            </a:r>
            <a:r>
              <a:rPr lang="ar-JO" sz="1400" b="1" dirty="0" smtClean="0">
                <a:latin typeface="Alexandria" pitchFamily="2" charset="-78"/>
                <a:cs typeface="Alexandria" pitchFamily="2" charset="-78"/>
              </a:rPr>
              <a:t> </a:t>
            </a:r>
            <a:r>
              <a:rPr lang="ar-SA" sz="1400" dirty="0" smtClean="0">
                <a:latin typeface="Alexandria" pitchFamily="2" charset="-78"/>
                <a:cs typeface="Alexandria" pitchFamily="2" charset="-78"/>
              </a:rPr>
              <a:t>يتطلب </a:t>
            </a:r>
            <a:r>
              <a:rPr lang="ar-SA" sz="1400" dirty="0">
                <a:latin typeface="Alexandria" pitchFamily="2" charset="-78"/>
                <a:cs typeface="Alexandria" pitchFamily="2" charset="-78"/>
              </a:rPr>
              <a:t>المنهج الاستقرائي ملاحظة الظاهرة التي ترغب في دراستها بعناية وتسجيل الملاحظات المهمة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smtClean="0">
                <a:latin typeface="Alexandria" pitchFamily="2" charset="-78"/>
                <a:cs typeface="Alexandria" pitchFamily="2" charset="-78"/>
              </a:rPr>
              <a:t>تجميع </a:t>
            </a:r>
            <a:r>
              <a:rPr lang="ar-SA" sz="1400" b="1" dirty="0">
                <a:latin typeface="Alexandria" pitchFamily="2" charset="-78"/>
                <a:cs typeface="Alexandria" pitchFamily="2" charset="-78"/>
              </a:rPr>
              <a:t>البيانات</a:t>
            </a:r>
            <a:r>
              <a:rPr lang="ru-RU" sz="1400" b="1" dirty="0" smtClean="0">
                <a:cs typeface="Alexandria" pitchFamily="2" charset="-78"/>
              </a:rPr>
              <a:t>:</a:t>
            </a:r>
            <a:r>
              <a:rPr lang="ar-JO" sz="1400" b="1" dirty="0" smtClean="0">
                <a:latin typeface="Alexandria" pitchFamily="2" charset="-78"/>
                <a:cs typeface="Alexandria" pitchFamily="2" charset="-78"/>
              </a:rPr>
              <a:t> </a:t>
            </a:r>
            <a:r>
              <a:rPr lang="ar-SA" sz="1400" dirty="0" smtClean="0">
                <a:latin typeface="Alexandria" pitchFamily="2" charset="-78"/>
                <a:cs typeface="Alexandria" pitchFamily="2" charset="-78"/>
              </a:rPr>
              <a:t>يجب </a:t>
            </a:r>
            <a:r>
              <a:rPr lang="ar-SA" sz="1400" dirty="0">
                <a:latin typeface="Alexandria" pitchFamily="2" charset="-78"/>
                <a:cs typeface="Alexandria" pitchFamily="2" charset="-78"/>
              </a:rPr>
              <a:t>جمع البيانات اللازمة لتحليل الظاهرة المراد دراستها، مثل المقابلات والملاحظات الميدانية والوثائق</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smtClean="0">
                <a:latin typeface="Alexandria" pitchFamily="2" charset="-78"/>
                <a:cs typeface="Alexandria" pitchFamily="2" charset="-78"/>
              </a:rPr>
              <a:t>تحليل </a:t>
            </a:r>
            <a:r>
              <a:rPr lang="ar-SA" sz="1400" b="1" dirty="0">
                <a:latin typeface="Alexandria" pitchFamily="2" charset="-78"/>
                <a:cs typeface="Alexandria" pitchFamily="2" charset="-78"/>
              </a:rPr>
              <a:t>البيانات</a:t>
            </a:r>
            <a:r>
              <a:rPr lang="ru-RU" sz="1400" b="1" dirty="0" smtClean="0">
                <a:cs typeface="Alexandria" pitchFamily="2" charset="-78"/>
              </a:rPr>
              <a:t>:</a:t>
            </a:r>
            <a:r>
              <a:rPr lang="ar-JO" sz="1400" b="1" dirty="0" smtClean="0">
                <a:latin typeface="Alexandria" pitchFamily="2" charset="-78"/>
                <a:cs typeface="Alexandria" pitchFamily="2" charset="-78"/>
              </a:rPr>
              <a:t> </a:t>
            </a:r>
            <a:r>
              <a:rPr lang="ar-SA" sz="1400" dirty="0" smtClean="0">
                <a:latin typeface="Alexandria" pitchFamily="2" charset="-78"/>
                <a:cs typeface="Alexandria" pitchFamily="2" charset="-78"/>
              </a:rPr>
              <a:t>يجب </a:t>
            </a:r>
            <a:r>
              <a:rPr lang="ar-SA" sz="1400" dirty="0">
                <a:latin typeface="Alexandria" pitchFamily="2" charset="-78"/>
                <a:cs typeface="Alexandria" pitchFamily="2" charset="-78"/>
              </a:rPr>
              <a:t>تحليل البيانات المجمعة بعناية لاستخدامها في استنتاجاتك النهائية</a:t>
            </a:r>
            <a:r>
              <a:rPr lang="ru-RU" sz="1400" dirty="0">
                <a:cs typeface="Alexandria" pitchFamily="2" charset="-78"/>
              </a:rPr>
              <a:t>. </a:t>
            </a:r>
            <a:r>
              <a:rPr lang="ar-SA" sz="1400" dirty="0">
                <a:latin typeface="Alexandria" pitchFamily="2" charset="-78"/>
                <a:cs typeface="Alexandria" pitchFamily="2" charset="-78"/>
              </a:rPr>
              <a:t>يمكن استخدام أدوات التحليل المختلفة مثل التصنيف والتفسير والمقارنة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smtClean="0">
                <a:latin typeface="Alexandria" pitchFamily="2" charset="-78"/>
                <a:cs typeface="Alexandria" pitchFamily="2" charset="-78"/>
              </a:rPr>
              <a:t>استنتاجات عامة</a:t>
            </a:r>
            <a:r>
              <a:rPr lang="ar-JO" sz="1400" b="1" dirty="0" smtClean="0">
                <a:latin typeface="Alexandria" pitchFamily="2" charset="-78"/>
                <a:cs typeface="Alexandria" pitchFamily="2" charset="-78"/>
              </a:rPr>
              <a:t> </a:t>
            </a:r>
            <a:r>
              <a:rPr lang="ru-RU" sz="1400" b="1" dirty="0" smtClean="0">
                <a:cs typeface="Alexandria" pitchFamily="2" charset="-78"/>
              </a:rPr>
              <a:t>:</a:t>
            </a:r>
            <a:r>
              <a:rPr lang="ar-SA" sz="1400" dirty="0">
                <a:latin typeface="Alexandria" pitchFamily="2" charset="-78"/>
                <a:cs typeface="Alexandria" pitchFamily="2" charset="-78"/>
              </a:rPr>
              <a:t>بناءً على تحليل البيانات، يمكنك وضع استنتاجات عامة ومفاهيم عامة حول الظاهرة التي تم دراستها</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b="1" dirty="0" smtClean="0">
                <a:latin typeface="Alexandria" pitchFamily="2" charset="-78"/>
                <a:cs typeface="Alexandria" pitchFamily="2" charset="-78"/>
              </a:rPr>
              <a:t>التحقق </a:t>
            </a:r>
            <a:r>
              <a:rPr lang="ar-SA" sz="1400" b="1" dirty="0">
                <a:latin typeface="Alexandria" pitchFamily="2" charset="-78"/>
                <a:cs typeface="Alexandria" pitchFamily="2" charset="-78"/>
              </a:rPr>
              <a:t>والتثبت</a:t>
            </a:r>
            <a:r>
              <a:rPr lang="ru-RU" sz="1400" b="1" dirty="0" smtClean="0">
                <a:cs typeface="Alexandria" pitchFamily="2" charset="-78"/>
              </a:rPr>
              <a:t>:</a:t>
            </a:r>
            <a:r>
              <a:rPr lang="ar-JO" sz="1400" b="1" dirty="0" smtClean="0">
                <a:latin typeface="Alexandria" pitchFamily="2" charset="-78"/>
                <a:cs typeface="Alexandria" pitchFamily="2" charset="-78"/>
              </a:rPr>
              <a:t> </a:t>
            </a:r>
            <a:r>
              <a:rPr lang="ar-SA" sz="1400" dirty="0" smtClean="0">
                <a:latin typeface="Alexandria" pitchFamily="2" charset="-78"/>
                <a:cs typeface="Alexandria" pitchFamily="2" charset="-78"/>
              </a:rPr>
              <a:t>بعد </a:t>
            </a:r>
            <a:r>
              <a:rPr lang="ar-SA" sz="1400" dirty="0">
                <a:latin typeface="Alexandria" pitchFamily="2" charset="-78"/>
                <a:cs typeface="Alexandria" pitchFamily="2" charset="-78"/>
              </a:rPr>
              <a:t>وضع استنتاجاتك، من الضروري التحقق من صحتها وتثبتها من خلال إجراء المزيد من البحوث والدراسات</a:t>
            </a:r>
            <a:r>
              <a:rPr lang="ru-RU" sz="1400" dirty="0">
                <a:cs typeface="Alexandria" pitchFamily="2" charset="-78"/>
              </a:rPr>
              <a:t>.</a:t>
            </a:r>
            <a:endParaRPr lang="en-US" sz="14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1849" y="938418"/>
            <a:ext cx="9131120" cy="5105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2292439" y="1152413"/>
            <a:ext cx="8219472" cy="5078313"/>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فوائد المنهج الاستقرائي</a:t>
            </a:r>
            <a:endParaRPr lang="en-US"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يوفر المنهج الاستقرائي العديد من الفوائد، بما في </a:t>
            </a:r>
            <a:r>
              <a:rPr lang="ar-SA" sz="2400" dirty="0" smtClean="0">
                <a:latin typeface="Alexandria" pitchFamily="2" charset="-78"/>
                <a:cs typeface="Alexandria" pitchFamily="2" charset="-78"/>
              </a:rPr>
              <a:t>ذلك</a:t>
            </a:r>
            <a:r>
              <a:rPr lang="ru-RU" sz="2400" dirty="0" smtClean="0">
                <a:cs typeface="Alexandria" pitchFamily="2" charset="-78"/>
              </a:rPr>
              <a:t>:</a:t>
            </a:r>
            <a:endParaRPr lang="en-US" sz="2400" dirty="0" smtClean="0">
              <a:latin typeface="Alexandria" pitchFamily="2" charset="-78"/>
              <a:cs typeface="Alexandria" pitchFamily="2" charset="-78"/>
            </a:endParaRPr>
          </a:p>
          <a:p>
            <a:pPr marL="285750" indent="-285750" algn="just" rtl="1">
              <a:lnSpc>
                <a:spcPct val="150000"/>
              </a:lnSpc>
              <a:buFont typeface="Wingdings" panose="05000000000000000000" pitchFamily="2" charset="2"/>
              <a:buChar char="Ø"/>
            </a:pPr>
            <a:r>
              <a:rPr lang="ar-SA" sz="2400" dirty="0" smtClean="0">
                <a:latin typeface="Alexandria" pitchFamily="2" charset="-78"/>
                <a:cs typeface="Alexandria" pitchFamily="2" charset="-78"/>
              </a:rPr>
              <a:t>يساعد في فهم الظواهر وتفسيرها في سياقها الاجتماعي والثقافي</a:t>
            </a:r>
            <a:r>
              <a:rPr lang="ru-RU" sz="2400" dirty="0" smtClean="0">
                <a:cs typeface="Alexandria" pitchFamily="2" charset="-78"/>
              </a:rPr>
              <a:t>.</a:t>
            </a:r>
            <a:endParaRPr lang="en-US" sz="2400" dirty="0" smtClean="0">
              <a:latin typeface="Alexandria" pitchFamily="2" charset="-78"/>
              <a:cs typeface="Alexandria" pitchFamily="2" charset="-78"/>
            </a:endParaRPr>
          </a:p>
          <a:p>
            <a:pPr marL="285750" indent="-285750" algn="just" rtl="1">
              <a:lnSpc>
                <a:spcPct val="150000"/>
              </a:lnSpc>
              <a:buFont typeface="Wingdings" panose="05000000000000000000" pitchFamily="2" charset="2"/>
              <a:buChar char="Ø"/>
            </a:pPr>
            <a:r>
              <a:rPr lang="ar-SA" sz="2400" dirty="0" smtClean="0">
                <a:latin typeface="Alexandria" pitchFamily="2" charset="-78"/>
                <a:cs typeface="Alexandria" pitchFamily="2" charset="-78"/>
              </a:rPr>
              <a:t>يسمح بتحليل البيانات ضمن سياق شامل وبشكل مستفيض</a:t>
            </a:r>
            <a:r>
              <a:rPr lang="ru-RU" sz="2400" dirty="0" smtClean="0">
                <a:cs typeface="Alexandria" pitchFamily="2" charset="-78"/>
              </a:rPr>
              <a:t>.</a:t>
            </a:r>
            <a:endParaRPr lang="en-US" sz="2400" dirty="0" smtClean="0">
              <a:latin typeface="Alexandria" pitchFamily="2" charset="-78"/>
              <a:cs typeface="Alexandria" pitchFamily="2" charset="-78"/>
            </a:endParaRPr>
          </a:p>
          <a:p>
            <a:pPr marL="285750" indent="-285750" algn="just" rtl="1">
              <a:lnSpc>
                <a:spcPct val="150000"/>
              </a:lnSpc>
              <a:buFont typeface="Wingdings" panose="05000000000000000000" pitchFamily="2" charset="2"/>
              <a:buChar char="Ø"/>
            </a:pPr>
            <a:r>
              <a:rPr lang="ar-SA" sz="2400" dirty="0" smtClean="0">
                <a:latin typeface="Alexandria" pitchFamily="2" charset="-78"/>
                <a:cs typeface="Alexandria" pitchFamily="2" charset="-78"/>
              </a:rPr>
              <a:t>يعزز التفكير النقدي وقدرة الباحث على استنتاج الأسباب والنتائج</a:t>
            </a:r>
            <a:r>
              <a:rPr lang="ru-RU" sz="2400" dirty="0" smtClean="0">
                <a:cs typeface="Alexandria" pitchFamily="2" charset="-78"/>
              </a:rPr>
              <a:t>.</a:t>
            </a:r>
            <a:endParaRPr lang="en-US" sz="2400" dirty="0" smtClean="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5915" y="1017726"/>
            <a:ext cx="1031168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97735" y="1202606"/>
            <a:ext cx="9802774" cy="3970318"/>
          </a:xfrm>
          <a:prstGeom prst="rect">
            <a:avLst/>
          </a:prstGeom>
          <a:noFill/>
        </p:spPr>
        <p:txBody>
          <a:bodyPr wrap="square" rtlCol="1">
            <a:spAutoFit/>
          </a:bodyPr>
          <a:lstStyle/>
          <a:p>
            <a:pPr algn="ctr" rtl="1"/>
            <a:r>
              <a:rPr lang="ar-SA" b="1" dirty="0">
                <a:latin typeface="Alexandria" pitchFamily="2" charset="-78"/>
                <a:cs typeface="Alexandria" pitchFamily="2" charset="-78"/>
              </a:rPr>
              <a:t>استخدام المنهج الاستقرائي في البحث </a:t>
            </a:r>
            <a:r>
              <a:rPr lang="ar-SA" b="1" dirty="0" smtClean="0">
                <a:latin typeface="Alexandria" pitchFamily="2" charset="-78"/>
                <a:cs typeface="Alexandria" pitchFamily="2" charset="-78"/>
              </a:rPr>
              <a:t>العلمي</a:t>
            </a:r>
            <a:endParaRPr lang="ar-JO" b="1" dirty="0" smtClean="0">
              <a:latin typeface="Alexandria" pitchFamily="2" charset="-78"/>
              <a:cs typeface="Alexandria" pitchFamily="2" charset="-78"/>
            </a:endParaRPr>
          </a:p>
          <a:p>
            <a:pPr algn="ctr" rtl="1"/>
            <a:endParaRPr lang="ar-JO" b="1" dirty="0">
              <a:latin typeface="Alexandria" pitchFamily="2" charset="-78"/>
              <a:cs typeface="Alexandria" pitchFamily="2" charset="-78"/>
            </a:endParaRPr>
          </a:p>
          <a:p>
            <a:pPr algn="ctr" rtl="1"/>
            <a:r>
              <a:rPr lang="ar-SA" dirty="0" smtClean="0">
                <a:latin typeface="Alexandria" pitchFamily="2" charset="-78"/>
                <a:cs typeface="Alexandria" pitchFamily="2" charset="-78"/>
              </a:rPr>
              <a:t>يستخدم </a:t>
            </a:r>
            <a:r>
              <a:rPr lang="ar-SA" dirty="0">
                <a:latin typeface="Alexandria" pitchFamily="2" charset="-78"/>
                <a:cs typeface="Alexandria" pitchFamily="2" charset="-78"/>
              </a:rPr>
              <a:t>المنهج الاستقرائي في العديد من مجالات البحث العلمي، بما في ذلك</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العلوم الاجتماعية</a:t>
            </a:r>
            <a:r>
              <a:rPr lang="ru-RU" dirty="0">
                <a:cs typeface="Alexandria" pitchFamily="2" charset="-78"/>
              </a:rPr>
              <a:t>: </a:t>
            </a:r>
            <a:r>
              <a:rPr lang="ar-SA" dirty="0">
                <a:latin typeface="Alexandria" pitchFamily="2" charset="-78"/>
                <a:cs typeface="Alexandria" pitchFamily="2" charset="-78"/>
              </a:rPr>
              <a:t>يستخدم المنهج الاستقرائي في دراسة الظواهر الاجتماعية مثل السلوك البشري والثقافة والعلاقات الاجتماعية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علم النفس</a:t>
            </a:r>
            <a:r>
              <a:rPr lang="ru-RU" dirty="0">
                <a:cs typeface="Alexandria" pitchFamily="2" charset="-78"/>
              </a:rPr>
              <a:t>: </a:t>
            </a:r>
            <a:r>
              <a:rPr lang="ar-SA" dirty="0">
                <a:latin typeface="Alexandria" pitchFamily="2" charset="-78"/>
                <a:cs typeface="Alexandria" pitchFamily="2" charset="-78"/>
              </a:rPr>
              <a:t>يستخدم المنهج الاستقرائي لفهم العوامل التي تؤثر على السلوك البشري والعواطف والعقلية البشرية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Arial" panose="020B0604020202020204" pitchFamily="34" charset="0"/>
              <a:buChar char="•"/>
            </a:pPr>
            <a:r>
              <a:rPr lang="ar-SA" dirty="0">
                <a:latin typeface="Alexandria" pitchFamily="2" charset="-78"/>
                <a:cs typeface="Alexandria" pitchFamily="2" charset="-78"/>
              </a:rPr>
              <a:t>الفلسفة</a:t>
            </a:r>
            <a:r>
              <a:rPr lang="ru-RU" dirty="0">
                <a:cs typeface="Alexandria" pitchFamily="2" charset="-78"/>
              </a:rPr>
              <a:t>: </a:t>
            </a:r>
            <a:r>
              <a:rPr lang="ar-SA" dirty="0">
                <a:latin typeface="Alexandria" pitchFamily="2" charset="-78"/>
                <a:cs typeface="Alexandria" pitchFamily="2" charset="-78"/>
              </a:rPr>
              <a:t>يستخدم المنهج الاستقرائي في تطوير النظريات الفلسفية واستنتاج القوانين العامة التي تحكم الواقع</a:t>
            </a:r>
            <a:r>
              <a:rPr lang="ru-RU" dirty="0">
                <a:cs typeface="Alexandria" pitchFamily="2" charset="-78"/>
              </a:rPr>
              <a:t>.</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باختصار، يمثل المنهج الاستقرائي نهجًا بحثيًا مهمًا يتطلب القدرة على جمع وتحليل البيانات بعناية للوصول إلى استنتاجات عامة ومفاهيم عامة حول الظواهر المراد دراستها</a:t>
            </a:r>
            <a:r>
              <a:rPr lang="ru-RU" dirty="0">
                <a:cs typeface="Alexandria" pitchFamily="2" charset="-78"/>
              </a:rPr>
              <a:t>.</a:t>
            </a:r>
            <a:endParaRPr lang="en-US" dirty="0">
              <a:latin typeface="Alexandria" pitchFamily="2" charset="-78"/>
              <a:cs typeface="Alexandria" pitchFamily="2" charset="-78"/>
            </a:endParaRPr>
          </a:p>
          <a:p>
            <a:pPr lvl="0" algn="r" rtl="1"/>
            <a:endParaRPr lang="en-US" dirty="0">
              <a:latin typeface="Alexandria" pitchFamily="2" charset="-78"/>
              <a:cs typeface="Alexandria" pitchFamily="2" charset="-78"/>
            </a:endParaRPr>
          </a:p>
          <a:p>
            <a:pPr algn="r" rtl="1"/>
            <a:endParaRPr lang="en-US" dirty="0" smtClean="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66647"/>
            <a:ext cx="2305141" cy="1076343"/>
          </a:xfrm>
          <a:prstGeom prst="rect">
            <a:avLst/>
          </a:prstGeom>
        </p:spPr>
      </p:pic>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3944" y="1017726"/>
            <a:ext cx="1084401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35426" y="1017726"/>
            <a:ext cx="10261045" cy="4851969"/>
          </a:xfrm>
          <a:prstGeom prst="rect">
            <a:avLst/>
          </a:prstGeom>
          <a:noFill/>
        </p:spPr>
        <p:txBody>
          <a:bodyPr wrap="square" rtlCol="1">
            <a:spAutoFit/>
          </a:bodyPr>
          <a:lstStyle/>
          <a:p>
            <a:pPr algn="ctr" rtl="1">
              <a:lnSpc>
                <a:spcPct val="150000"/>
              </a:lnSpc>
            </a:pPr>
            <a:r>
              <a:rPr lang="ar-JO" sz="1600" b="1" dirty="0" smtClean="0">
                <a:latin typeface="Alexandria" pitchFamily="2" charset="-78"/>
                <a:cs typeface="Alexandria" pitchFamily="2" charset="-78"/>
              </a:rPr>
              <a:t>المنهج الكمي والمنهج النوعي</a:t>
            </a:r>
          </a:p>
          <a:p>
            <a:pPr algn="just" rtl="1">
              <a:lnSpc>
                <a:spcPct val="150000"/>
              </a:lnSpc>
            </a:pPr>
            <a:r>
              <a:rPr lang="ar-SA" sz="1600" dirty="0" smtClean="0">
                <a:latin typeface="Alexandria" pitchFamily="2" charset="-78"/>
                <a:cs typeface="Alexandria" pitchFamily="2" charset="-78"/>
              </a:rPr>
              <a:t>تنقسم </a:t>
            </a:r>
            <a:r>
              <a:rPr lang="ar-SA" sz="1600" dirty="0">
                <a:latin typeface="Alexandria" pitchFamily="2" charset="-78"/>
                <a:cs typeface="Alexandria" pitchFamily="2" charset="-78"/>
              </a:rPr>
              <a:t>مناهج البحث في علم الاجتماع إلى نوعين رئيسين: كمية وكيفية. وتستخدم المناهج الكمية في انتاج بيانات عددية أو إحصائية، أي يرتبط مفهوم هذا المنهج بالكم أو الوصف ومدى قابلية الظواهر محل الدراسة للقياس. بينما المناهج الكيفية بصفة أساسية في إنتاج بيانات حول الخبرات والمعاني الشخصية للفاعلين الاجتماعيين. وتعتمد هذه المناهج في العادة على لغة </a:t>
            </a:r>
            <a:r>
              <a:rPr lang="ar-SA" sz="1600" dirty="0" smtClean="0">
                <a:latin typeface="Alexandria" pitchFamily="2" charset="-78"/>
                <a:cs typeface="Alexandria" pitchFamily="2" charset="-78"/>
              </a:rPr>
              <a:t>ال</a:t>
            </a:r>
            <a:r>
              <a:rPr lang="ar-JO" sz="1600" dirty="0" smtClean="0">
                <a:latin typeface="Alexandria" pitchFamily="2" charset="-78"/>
                <a:cs typeface="Alexandria" pitchFamily="2" charset="-78"/>
              </a:rPr>
              <a:t>ت</a:t>
            </a:r>
            <a:r>
              <a:rPr lang="ar-SA" sz="1600" dirty="0" smtClean="0">
                <a:latin typeface="Alexandria" pitchFamily="2" charset="-78"/>
                <a:cs typeface="Alexandria" pitchFamily="2" charset="-78"/>
              </a:rPr>
              <a:t>فاعل </a:t>
            </a:r>
            <a:r>
              <a:rPr lang="ar-SA" sz="1600" dirty="0">
                <a:latin typeface="Alexandria" pitchFamily="2" charset="-78"/>
                <a:cs typeface="Alexandria" pitchFamily="2" charset="-78"/>
              </a:rPr>
              <a:t>الاجتماعي أو على ملاحظة </a:t>
            </a:r>
            <a:r>
              <a:rPr lang="ar-JO" sz="1600" dirty="0" smtClean="0">
                <a:latin typeface="Alexandria" pitchFamily="2" charset="-78"/>
                <a:cs typeface="Alexandria" pitchFamily="2" charset="-78"/>
              </a:rPr>
              <a:t>ال</a:t>
            </a:r>
            <a:r>
              <a:rPr lang="ar-SA" sz="1600" dirty="0" smtClean="0">
                <a:latin typeface="Alexandria" pitchFamily="2" charset="-78"/>
                <a:cs typeface="Alexandria" pitchFamily="2" charset="-78"/>
              </a:rPr>
              <a:t>سلوك</a:t>
            </a: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يقع </a:t>
            </a:r>
            <a:r>
              <a:rPr lang="ar-SA" sz="1600" dirty="0">
                <a:latin typeface="Alexandria" pitchFamily="2" charset="-78"/>
                <a:cs typeface="Alexandria" pitchFamily="2" charset="-78"/>
              </a:rPr>
              <a:t>المنهج الكيفي عمومًا في إطار المنهج التحليلي المتسم بالعمومية والشمولية، على اعتبار أنه يمكننا القول بوجود تحليل كيفي وآخر كمي.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فالبحث الكمي: هو البحث الذي يهدف إلى جمع بيانات حول ظاهرة معينة، باستخدام أدوات قياس كمية تطبق على عينة من المجتمع لكنها تمثله، وتتم معالجة البيانات التي يتم جمعها بطريقة إحصائية للوصول إلى نتائج علمية قابلة للتعميم على مجتمع البحث </a:t>
            </a:r>
            <a:r>
              <a:rPr lang="ar-SA" sz="1600" dirty="0" smtClean="0">
                <a:latin typeface="Alexandria" pitchFamily="2" charset="-78"/>
                <a:cs typeface="Alexandria" pitchFamily="2" charset="-78"/>
              </a:rPr>
              <a:t>كاملاً.</a:t>
            </a:r>
            <a:r>
              <a:rPr lang="ar-JO" sz="1600" dirty="0">
                <a:latin typeface="Alexandria" pitchFamily="2" charset="-78"/>
                <a:cs typeface="Alexandria" pitchFamily="2" charset="-78"/>
              </a:rPr>
              <a:t> </a:t>
            </a:r>
            <a:r>
              <a:rPr lang="ar-SA" sz="1600" dirty="0" smtClean="0">
                <a:latin typeface="Alexandria" pitchFamily="2" charset="-78"/>
                <a:cs typeface="Alexandria" pitchFamily="2" charset="-78"/>
              </a:rPr>
              <a:t>كما </a:t>
            </a:r>
            <a:r>
              <a:rPr lang="ar-SA" sz="1600" dirty="0">
                <a:latin typeface="Alexandria" pitchFamily="2" charset="-78"/>
                <a:cs typeface="Alexandria" pitchFamily="2" charset="-78"/>
              </a:rPr>
              <a:t>ويبحث البحث الكمي عن الأسباب والحقائق من منظور أوسع وأشمل، والأبحاث الكمية هي تلك التي يمكن استخدام القياس الكمي في التعامل مع مادتها أو موضوعاتها كما تحويل النتائج التي يجري بلوغها إلى معادلات كمية وتحديداً رياضية </a:t>
            </a:r>
            <a:r>
              <a:rPr lang="ar-SA" sz="1600" dirty="0" smtClean="0">
                <a:latin typeface="Alexandria" pitchFamily="2" charset="-78"/>
                <a:cs typeface="Alexandria" pitchFamily="2" charset="-78"/>
              </a:rPr>
              <a:t>رقمية</a:t>
            </a:r>
            <a:r>
              <a:rPr lang="ar-JO" sz="1600" dirty="0" smtClean="0">
                <a:latin typeface="Alexandria" pitchFamily="2" charset="-78"/>
                <a:cs typeface="Alexandria" pitchFamily="2" charset="-78"/>
              </a:rPr>
              <a:t>.</a:t>
            </a:r>
            <a:r>
              <a:rPr lang="ar-SA" sz="1600" dirty="0" smtClean="0">
                <a:latin typeface="Alexandria" pitchFamily="2" charset="-78"/>
                <a:cs typeface="Alexandria" pitchFamily="2" charset="-78"/>
              </a:rPr>
              <a:t> </a:t>
            </a:r>
            <a:endParaRPr lang="en-US" sz="1600" dirty="0">
              <a:latin typeface="Alexandria" pitchFamily="2" charset="-78"/>
              <a:cs typeface="Alexandria" pitchFamily="2" charset="-78"/>
            </a:endParaRPr>
          </a:p>
          <a:p>
            <a:pPr algn="just" rtl="1">
              <a:lnSpc>
                <a:spcPct val="150000"/>
              </a:lnSpc>
            </a:pPr>
            <a:endParaRPr lang="en-US" sz="1600" dirty="0" smtClean="0">
              <a:latin typeface="Alexandria" pitchFamily="2" charset="-78"/>
              <a:cs typeface="Alexandria" pitchFamily="2" charset="-78"/>
            </a:endParaRPr>
          </a:p>
          <a:p>
            <a:pPr algn="ctr"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66647"/>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828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20462" y="1175769"/>
            <a:ext cx="10058400" cy="4485330"/>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تعريف البحوث الكمية والنوعية</a:t>
            </a:r>
            <a:endParaRPr lang="en-US" sz="1600" dirty="0">
              <a:latin typeface="Alexandria" pitchFamily="2" charset="-78"/>
              <a:cs typeface="Alexandria" pitchFamily="2" charset="-78"/>
            </a:endParaRPr>
          </a:p>
          <a:p>
            <a:pPr lvl="0" algn="just" rtl="1">
              <a:lnSpc>
                <a:spcPct val="150000"/>
              </a:lnSpc>
            </a:pPr>
            <a:r>
              <a:rPr lang="ar-SA" sz="1600" b="1" dirty="0">
                <a:latin typeface="Alexandria" pitchFamily="2" charset="-78"/>
                <a:cs typeface="Alexandria" pitchFamily="2" charset="-78"/>
              </a:rPr>
              <a:t>البحوث الكمية </a:t>
            </a:r>
            <a:r>
              <a:rPr lang="ar-SA" sz="1600" dirty="0">
                <a:latin typeface="Alexandria" pitchFamily="2" charset="-78"/>
                <a:cs typeface="Alexandria" pitchFamily="2" charset="-78"/>
              </a:rPr>
              <a:t>هي نهج يستخدم الأساليب الإحصائية والرياضية لجمع وتحليل البيانات الكمية</a:t>
            </a:r>
            <a:r>
              <a:rPr lang="ru-RU" sz="1600" dirty="0">
                <a:cs typeface="Alexandria" pitchFamily="2" charset="-78"/>
              </a:rPr>
              <a:t>. </a:t>
            </a:r>
            <a:r>
              <a:rPr lang="ar-SA" sz="1600" dirty="0">
                <a:latin typeface="Alexandria" pitchFamily="2" charset="-78"/>
                <a:cs typeface="Alexandria" pitchFamily="2" charset="-78"/>
              </a:rPr>
              <a:t>تهدف البحوث الكمية إلى قياس الظواهر والعلاقات بين المتغيرات باستخدام الأرقام والإحصاءات</a:t>
            </a:r>
            <a:r>
              <a:rPr lang="ru-RU" sz="1600" dirty="0">
                <a:cs typeface="Alexandria" pitchFamily="2" charset="-78"/>
              </a:rPr>
              <a:t>. </a:t>
            </a:r>
            <a:r>
              <a:rPr lang="ar-SA" sz="1600" dirty="0">
                <a:latin typeface="Alexandria" pitchFamily="2" charset="-78"/>
                <a:cs typeface="Alexandria" pitchFamily="2" charset="-78"/>
              </a:rPr>
              <a:t>يتم استخدام الاستبانات والمسوح والتجارب الكمية كأدوات لجمع البيانات في البحوث الكمية</a:t>
            </a:r>
            <a:r>
              <a:rPr lang="ru-RU" sz="1600" dirty="0" smtClean="0">
                <a:cs typeface="Alexandria" pitchFamily="2" charset="-78"/>
              </a:rPr>
              <a:t>.</a:t>
            </a:r>
            <a:r>
              <a:rPr lang="ar-SA" sz="1600" dirty="0">
                <a:latin typeface="Alexandria" pitchFamily="2" charset="-78"/>
                <a:cs typeface="Alexandria" pitchFamily="2" charset="-78"/>
              </a:rPr>
              <a:t> </a:t>
            </a:r>
            <a:r>
              <a:rPr lang="ar-JO" sz="1600" dirty="0">
                <a:latin typeface="Alexandria" pitchFamily="2" charset="-78"/>
                <a:cs typeface="Alexandria" pitchFamily="2" charset="-78"/>
              </a:rPr>
              <a:t> </a:t>
            </a:r>
            <a:r>
              <a:rPr lang="ar-JO" sz="1600" dirty="0" smtClean="0">
                <a:latin typeface="Alexandria" pitchFamily="2" charset="-78"/>
                <a:cs typeface="Alexandria" pitchFamily="2" charset="-78"/>
              </a:rPr>
              <a:t>كما تعرف بأنها: </a:t>
            </a:r>
            <a:r>
              <a:rPr lang="ar-SA" sz="1600" dirty="0" smtClean="0">
                <a:latin typeface="Alexandria" pitchFamily="2" charset="-78"/>
                <a:cs typeface="Alexandria" pitchFamily="2" charset="-78"/>
              </a:rPr>
              <a:t>نوع </a:t>
            </a:r>
            <a:r>
              <a:rPr lang="ar-SA" sz="1600" dirty="0">
                <a:latin typeface="Alexandria" pitchFamily="2" charset="-78"/>
                <a:cs typeface="Alexandria" pitchFamily="2" charset="-78"/>
              </a:rPr>
              <a:t>من البحوث العلمية التي تفترض وجود حقائق اجتماعية موضوعية، منفردة ومعزولة عن مشاعر ومعتقدات الأفراد، وتعتمد غالباً الأساليب الإحصائية، في جمعها للبيانات وتحليلها. </a:t>
            </a:r>
            <a:endParaRPr lang="en-US" sz="1600" dirty="0">
              <a:latin typeface="Alexandria" pitchFamily="2" charset="-78"/>
              <a:cs typeface="Alexandria" pitchFamily="2" charset="-78"/>
            </a:endParaRPr>
          </a:p>
          <a:p>
            <a:pPr lvl="0" algn="just" rtl="1">
              <a:lnSpc>
                <a:spcPct val="150000"/>
              </a:lnSpc>
            </a:pPr>
            <a:r>
              <a:rPr lang="ar-SA" sz="1600" b="1" dirty="0">
                <a:latin typeface="Alexandria" pitchFamily="2" charset="-78"/>
                <a:cs typeface="Alexandria" pitchFamily="2" charset="-78"/>
              </a:rPr>
              <a:t>البحوث النوعية</a:t>
            </a:r>
            <a:r>
              <a:rPr lang="ar-SA" sz="1600" dirty="0">
                <a:latin typeface="Alexandria" pitchFamily="2" charset="-78"/>
                <a:cs typeface="Alexandria" pitchFamily="2" charset="-78"/>
              </a:rPr>
              <a:t> هي نهج يستخدم الاستبيانات والمقابلات والمشاركة المراقبة والتحليل النصي لجمع وتحليل البيانات النوعية</a:t>
            </a:r>
            <a:r>
              <a:rPr lang="ru-RU" sz="1600" dirty="0">
                <a:cs typeface="Alexandria" pitchFamily="2" charset="-78"/>
              </a:rPr>
              <a:t>. </a:t>
            </a:r>
            <a:r>
              <a:rPr lang="ar-JO" sz="1600" dirty="0" smtClean="0">
                <a:latin typeface="Alexandria" pitchFamily="2" charset="-78"/>
                <a:cs typeface="Alexandria" pitchFamily="2" charset="-78"/>
              </a:rPr>
              <a:t>و</a:t>
            </a:r>
            <a:r>
              <a:rPr lang="ar-SA" sz="1600" dirty="0" smtClean="0">
                <a:latin typeface="Alexandria" pitchFamily="2" charset="-78"/>
                <a:cs typeface="Alexandria" pitchFamily="2" charset="-78"/>
              </a:rPr>
              <a:t>تهدف </a:t>
            </a:r>
            <a:r>
              <a:rPr lang="ar-SA" sz="1600" dirty="0">
                <a:latin typeface="Alexandria" pitchFamily="2" charset="-78"/>
                <a:cs typeface="Alexandria" pitchFamily="2" charset="-78"/>
              </a:rPr>
              <a:t>البحوث النوعية إلى فهم الظواهر والعمليات والتفاعلات المجتمعية من خلال الاستماع إلى آراء وتجارب الأفراد وتحليل محتوى النصوص والمحادثات</a:t>
            </a:r>
            <a:r>
              <a:rPr lang="ru-RU" sz="1600" dirty="0" smtClean="0">
                <a:cs typeface="Alexandria" pitchFamily="2" charset="-78"/>
              </a:rPr>
              <a:t>.</a:t>
            </a:r>
            <a:r>
              <a:rPr lang="ar-SA" sz="1600" dirty="0">
                <a:latin typeface="Alexandria" pitchFamily="2" charset="-78"/>
                <a:cs typeface="Alexandria" pitchFamily="2" charset="-78"/>
              </a:rPr>
              <a:t> </a:t>
            </a:r>
            <a:r>
              <a:rPr lang="ar-JO" sz="1600" dirty="0" smtClean="0">
                <a:latin typeface="Alexandria" pitchFamily="2" charset="-78"/>
                <a:cs typeface="Alexandria" pitchFamily="2" charset="-78"/>
              </a:rPr>
              <a:t>كما تعرف بأنها </a:t>
            </a:r>
            <a:r>
              <a:rPr lang="ar-SA" sz="1600" dirty="0" smtClean="0">
                <a:latin typeface="Alexandria" pitchFamily="2" charset="-78"/>
                <a:cs typeface="Alexandria" pitchFamily="2" charset="-78"/>
              </a:rPr>
              <a:t>نـوع </a:t>
            </a:r>
            <a:r>
              <a:rPr lang="ar-SA" sz="1600" dirty="0">
                <a:latin typeface="Alexandria" pitchFamily="2" charset="-78"/>
                <a:cs typeface="Alexandria" pitchFamily="2" charset="-78"/>
              </a:rPr>
              <a:t>من البحوث العلمية التي تفترض وجود حقائق وظواهر اجتماعية يتم بناءها من خلال وجهات نظر الأفراد والجماعات المشاركة في البحث</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dirty="0" smtClean="0">
                <a:latin typeface="Alexandria" pitchFamily="2" charset="-78"/>
                <a:cs typeface="Alexandria" pitchFamily="2" charset="-78"/>
              </a:rPr>
              <a:t>تعتبر البحوث الكمية والنوعية مكملة لبعضها البعض ويمكن استخدامهما معا لفهم أكثر شمولية للمواضيع الاجتماعية والإنسانية</a:t>
            </a:r>
            <a:r>
              <a:rPr lang="ru-RU" sz="1600" dirty="0" smtClean="0">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828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4339" y="1524541"/>
            <a:ext cx="10058400" cy="3613105"/>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ويتوجه الباحث في البحث النوعي عادة نحو عينة </a:t>
            </a:r>
            <a:r>
              <a:rPr lang="ar-SA" sz="1400" u="sng" dirty="0">
                <a:latin typeface="Alexandria" pitchFamily="2" charset="-78"/>
                <a:cs typeface="Alexandria" pitchFamily="2" charset="-78"/>
              </a:rPr>
              <a:t>غير عشوائية، أي عينة مقصودة </a:t>
            </a:r>
            <a:r>
              <a:rPr lang="ar-SA" sz="1400" dirty="0">
                <a:latin typeface="Alexandria" pitchFamily="2" charset="-78"/>
                <a:cs typeface="Alexandria" pitchFamily="2" charset="-78"/>
              </a:rPr>
              <a:t>في جمع البيانات لتحقيق أهداف البحث، مـن خــلال أدوات فعالة، غير محكمة البناء ، مثل الملاحظة المشاركة، والمقابلات المعمقة، والوثائق والسجلات الأولية المرتبطة بالموضوع. ويكون دور الباحث فيها دوراً اجتماعياً متفاعلاً، لكنه يعتمد على الذاتية المنضبطة، للابتعاد عن التحيز في جمع البيانات وتفسيرها. </a:t>
            </a:r>
            <a:r>
              <a:rPr lang="ar-SA" sz="1400" u="sng" dirty="0">
                <a:latin typeface="Alexandria" pitchFamily="2" charset="-78"/>
                <a:cs typeface="Alexandria" pitchFamily="2" charset="-78"/>
              </a:rPr>
              <a:t>ولا يهدف البحث النوعي عادة إلى تعميم النتائج</a:t>
            </a:r>
            <a:r>
              <a:rPr lang="ar-SA" sz="1400" dirty="0">
                <a:latin typeface="Alexandria" pitchFamily="2" charset="-78"/>
                <a:cs typeface="Alexandria" pitchFamily="2" charset="-78"/>
              </a:rPr>
              <a:t>، بل إلى توسيع نتائج الحالة </a:t>
            </a:r>
            <a:r>
              <a:rPr lang="ar-SA" sz="1400" dirty="0" err="1">
                <a:latin typeface="Alexandria" pitchFamily="2" charset="-78"/>
                <a:cs typeface="Alexandria" pitchFamily="2" charset="-78"/>
              </a:rPr>
              <a:t>المبحوثة</a:t>
            </a:r>
            <a:r>
              <a:rPr lang="ar-SA" sz="1400" dirty="0">
                <a:latin typeface="Alexandria" pitchFamily="2" charset="-78"/>
                <a:cs typeface="Alexandria" pitchFamily="2" charset="-78"/>
              </a:rPr>
              <a:t> لاحتمالات الاستفادة منها في مواقف وحالات أخرى. وهو منهجية في البحث، في مختلف أنواع العلوم، تركز على وصف الظواهر والفهم والأعمق لها، ويختلف عن البحث الكمي في كونه </a:t>
            </a:r>
            <a:r>
              <a:rPr lang="ar-SA" sz="1400" u="sng" dirty="0">
                <a:latin typeface="Alexandria" pitchFamily="2" charset="-78"/>
                <a:cs typeface="Alexandria" pitchFamily="2" charset="-78"/>
              </a:rPr>
              <a:t>لا يركز عادة على التجريب وعلى الكشف عن السبب أو النتيجة بالاعتماد على المعطيات العددية</a:t>
            </a:r>
            <a:r>
              <a:rPr lang="ar-SA" sz="1400" dirty="0">
                <a:latin typeface="Alexandria" pitchFamily="2" charset="-78"/>
                <a:cs typeface="Alexandria" pitchFamily="2" charset="-78"/>
              </a:rPr>
              <a:t>. فالسؤال المطروح في </a:t>
            </a:r>
            <a:r>
              <a:rPr lang="ar-SA" sz="1400" u="sng" dirty="0">
                <a:latin typeface="Alexandria" pitchFamily="2" charset="-78"/>
                <a:cs typeface="Alexandria" pitchFamily="2" charset="-78"/>
              </a:rPr>
              <a:t>البحث النوعي هو سؤال مفتوح النهاية، ويهتم بالعملية والمعنى أكثر من اهتمامه بالسبب والنتيجة</a:t>
            </a:r>
            <a:r>
              <a:rPr lang="ar-SA" sz="1400" dirty="0">
                <a:latin typeface="Alexandria" pitchFamily="2" charset="-78"/>
                <a:cs typeface="Alexandria" pitchFamily="2" charset="-78"/>
              </a:rPr>
              <a:t>. فالبحث النوعي إذن عبارة عن منهجية أساسية في البحث العلمي، في مختلف أنواع العلوم. وهو يركز عادة على وصف الظواهر والأحداث، وعلى الفهم الأعمق لها. فبينما </a:t>
            </a:r>
            <a:r>
              <a:rPr lang="ar-SA" sz="1400" u="sng" dirty="0">
                <a:latin typeface="Alexandria" pitchFamily="2" charset="-78"/>
                <a:cs typeface="Alexandria" pitchFamily="2" charset="-78"/>
              </a:rPr>
              <a:t>البحث الكمي يركز على التجريب، وعلى الكشف عن السبب </a:t>
            </a:r>
            <a:r>
              <a:rPr lang="ar-SA" sz="1400" dirty="0">
                <a:latin typeface="Alexandria" pitchFamily="2" charset="-78"/>
                <a:cs typeface="Alexandria" pitchFamily="2" charset="-78"/>
              </a:rPr>
              <a:t>أو النتيجة بالاعتماد على المعطيات الرقمية والعددية. فإن مشكلة البحث، أو السؤال المطروح في البحث النوعي ، هي مشكلة أو هو سؤال مفتوح النهاية، يهتم بالعملية والمعنى والدلالات أكثر من اهتمامه بالسبب والنتيجة</a:t>
            </a:r>
            <a:r>
              <a:rPr lang="en-US" sz="1400" dirty="0">
                <a:latin typeface="Alexandria" pitchFamily="2" charset="-78"/>
                <a:cs typeface="Alexandria" pitchFamily="2" charset="-78"/>
              </a:rPr>
              <a:t>.</a:t>
            </a:r>
            <a:endParaRPr lang="ru-RU" sz="1400" dirty="0" smtClean="0">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84599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053503"/>
            <a:ext cx="1057355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07583" y="1175769"/>
            <a:ext cx="10212947" cy="4113306"/>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البحوث الكمية والنوعية</a:t>
            </a:r>
            <a:r>
              <a:rPr lang="ar-SA" sz="1600" dirty="0">
                <a:latin typeface="Alexandria" pitchFamily="2" charset="-78"/>
                <a:cs typeface="Alexandria" pitchFamily="2" charset="-78"/>
              </a:rPr>
              <a:t>: هي منهجان مهمان في العلوم الاجتماعية والإنسانية يستخدمان لجمع وتحليل البيانات والمعلومات</a:t>
            </a:r>
            <a:r>
              <a:rPr lang="ru-RU" sz="1600" dirty="0">
                <a:cs typeface="Alexandria" pitchFamily="2" charset="-78"/>
              </a:rPr>
              <a:t>. </a:t>
            </a:r>
            <a:r>
              <a:rPr lang="ar-SA" sz="1600" dirty="0">
                <a:latin typeface="Alexandria" pitchFamily="2" charset="-78"/>
                <a:cs typeface="Alexandria" pitchFamily="2" charset="-78"/>
              </a:rPr>
              <a:t>على الرغم من أنهما يتناولان نفس الموضوع، إلا أنهما يختلفان في الطرق والأدوات المستخدمة والأهداف المسعى إليها</a:t>
            </a:r>
            <a:r>
              <a:rPr lang="ru-RU" sz="1600" dirty="0" smtClean="0">
                <a:cs typeface="Alexandria" pitchFamily="2" charset="-78"/>
              </a:rPr>
              <a:t>.</a:t>
            </a:r>
            <a:endParaRPr lang="ar-JO" sz="1600" b="1" dirty="0" smtClean="0">
              <a:latin typeface="Alexandria" pitchFamily="2" charset="-78"/>
              <a:cs typeface="Alexandria" pitchFamily="2" charset="-78"/>
            </a:endParaRPr>
          </a:p>
          <a:p>
            <a:pPr algn="ctr" rtl="1">
              <a:lnSpc>
                <a:spcPct val="150000"/>
              </a:lnSpc>
            </a:pPr>
            <a:r>
              <a:rPr lang="ar-SA" sz="1600" b="1" dirty="0" smtClean="0">
                <a:latin typeface="Alexandria" pitchFamily="2" charset="-78"/>
                <a:cs typeface="Alexandria" pitchFamily="2" charset="-78"/>
              </a:rPr>
              <a:t>مميزات البحث الكمي</a:t>
            </a:r>
            <a:endParaRPr lang="ar-JO" sz="1600" b="1" dirty="0" smtClean="0">
              <a:latin typeface="Alexandria" pitchFamily="2" charset="-78"/>
              <a:cs typeface="Alexandria" pitchFamily="2" charset="-78"/>
            </a:endParaRPr>
          </a:p>
          <a:p>
            <a:pPr algn="just" rtl="1">
              <a:lnSpc>
                <a:spcPct val="150000"/>
              </a:lnSpc>
            </a:pPr>
            <a:r>
              <a:rPr lang="ar-SA" sz="1600" dirty="0" smtClean="0">
                <a:latin typeface="Alexandria" pitchFamily="2" charset="-78"/>
                <a:cs typeface="Alexandria" pitchFamily="2" charset="-78"/>
              </a:rPr>
              <a:t>يتميز المنهج الكمي بأنه مناسب لعدد كبير من العلوم والمجالات كعلم النفس، والاقتصاد، والتسويق، وغير ذلك المجالات. من تختبر البحوث الكمية المتغيرات التجريبية، كما تحد من ظهور المتغيرات الاعتراضية. يعد المنهج الكمي المنهج الأفضل لدى كثير من الباحثين في حال توفر معلومات عديدة عن الموضوع الذي يجب دراسته. </a:t>
            </a:r>
            <a:endParaRPr lang="ar-JO" sz="1600" dirty="0" smtClean="0">
              <a:latin typeface="Alexandria" pitchFamily="2" charset="-78"/>
              <a:cs typeface="Alexandria" pitchFamily="2" charset="-78"/>
            </a:endParaRPr>
          </a:p>
          <a:p>
            <a:pPr algn="ctr" rtl="1">
              <a:lnSpc>
                <a:spcPct val="150000"/>
              </a:lnSpc>
            </a:pPr>
            <a:r>
              <a:rPr lang="ar-SA" sz="1600" b="1" dirty="0" smtClean="0">
                <a:latin typeface="Alexandria" pitchFamily="2" charset="-78"/>
                <a:cs typeface="Alexandria" pitchFamily="2" charset="-78"/>
              </a:rPr>
              <a:t>عيوب المنهج الكمي</a:t>
            </a:r>
            <a:endParaRPr lang="ar-JO" sz="1600" b="1" dirty="0" smtClean="0">
              <a:latin typeface="Alexandria" pitchFamily="2" charset="-78"/>
              <a:cs typeface="Alexandria" pitchFamily="2" charset="-78"/>
            </a:endParaRPr>
          </a:p>
          <a:p>
            <a:pPr algn="just" rtl="1">
              <a:lnSpc>
                <a:spcPct val="150000"/>
              </a:lnSpc>
            </a:pPr>
            <a:r>
              <a:rPr lang="ar-SA" sz="1600" dirty="0" smtClean="0">
                <a:latin typeface="Alexandria" pitchFamily="2" charset="-78"/>
                <a:cs typeface="Alexandria" pitchFamily="2" charset="-78"/>
              </a:rPr>
              <a:t>من أهم عيوب المنهج الكمي التحيز والبعد عن الحياد، حيث يعد المنهج الكمي من المناهج التي قد يتحيز الباحث خلالها إلى الظاهرة التي يقوم بدراستها، كما أنه قد يتعرض لأخطاء في القياس والمعاينة</a:t>
            </a:r>
            <a:r>
              <a:rPr lang="ar-JO" sz="1600" dirty="0" smtClean="0">
                <a:latin typeface="Alexandria" pitchFamily="2" charset="-78"/>
                <a:cs typeface="Alexandria" pitchFamily="2" charset="-78"/>
              </a:rPr>
              <a:t>.</a:t>
            </a:r>
          </a:p>
          <a:p>
            <a:pPr algn="just"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7430" y="1053503"/>
            <a:ext cx="1052203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87887" y="1214978"/>
            <a:ext cx="9903853" cy="4278094"/>
          </a:xfrm>
          <a:prstGeom prst="rect">
            <a:avLst/>
          </a:prstGeom>
          <a:noFill/>
        </p:spPr>
        <p:txBody>
          <a:bodyPr wrap="square" rtlCol="1">
            <a:spAutoFit/>
          </a:bodyPr>
          <a:lstStyle/>
          <a:p>
            <a:pPr algn="ctr" rtl="1"/>
            <a:r>
              <a:rPr lang="ar-SA" sz="1600" b="1" dirty="0">
                <a:latin typeface="Alexandria" pitchFamily="2" charset="-78"/>
                <a:cs typeface="Alexandria" pitchFamily="2" charset="-78"/>
              </a:rPr>
              <a:t>خصائص البحوث الكمية</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في الباحث الكمية، يتم استخدام أساليب وتقنيات لقياس الظواهر بشكل كمي وتحليل البيانات العددية</a:t>
            </a:r>
            <a:r>
              <a:rPr lang="ru-RU" sz="1600" dirty="0">
                <a:cs typeface="Alexandria" pitchFamily="2" charset="-78"/>
              </a:rPr>
              <a:t>. </a:t>
            </a:r>
            <a:r>
              <a:rPr lang="ar-SA" sz="1600" dirty="0">
                <a:latin typeface="Alexandria" pitchFamily="2" charset="-78"/>
                <a:cs typeface="Alexandria" pitchFamily="2" charset="-78"/>
              </a:rPr>
              <a:t>هنا بعض الخصائص الرئيسية للبحوث الكمية</a:t>
            </a:r>
            <a:r>
              <a:rPr lang="ru-RU" sz="1600" dirty="0">
                <a:cs typeface="Alexandria" pitchFamily="2" charset="-78"/>
              </a:rPr>
              <a:t>:</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التصميم الكمي في البحث</a:t>
            </a:r>
            <a:r>
              <a:rPr lang="ru-RU" sz="1600" b="1" dirty="0">
                <a:cs typeface="Alexandria" pitchFamily="2" charset="-78"/>
              </a:rPr>
              <a:t>:</a:t>
            </a:r>
            <a:endParaRPr lang="en-US" sz="1600" b="1"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يتم تصميم البحوث الكمية بشكل منهجي ومنظم، حيث يتم تحديد الأهداف وصياغة الأسئلة البحثية واختيار العينة</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يهدف التصميم الكمي إلى إجراء قياسات دقيقة وتحليل البيانات العددية بشكل معمق</a:t>
            </a:r>
            <a:r>
              <a:rPr lang="ru-RU" sz="1600" dirty="0">
                <a:cs typeface="Alexandria" pitchFamily="2" charset="-78"/>
              </a:rPr>
              <a:t>.</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جمع البيانات الكمية في البحث</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يتم جمع البيانات الكمية عبر استخدام أدوات مثل الاستبانات، المقابلات </a:t>
            </a:r>
            <a:r>
              <a:rPr lang="ar-SA" sz="1600" dirty="0" err="1">
                <a:latin typeface="Alexandria" pitchFamily="2" charset="-78"/>
                <a:cs typeface="Alexandria" pitchFamily="2" charset="-78"/>
              </a:rPr>
              <a:t>المهيكلة</a:t>
            </a:r>
            <a:r>
              <a:rPr lang="ar-SA" sz="1600" dirty="0">
                <a:latin typeface="Alexandria" pitchFamily="2" charset="-78"/>
                <a:cs typeface="Alexandria" pitchFamily="2" charset="-78"/>
              </a:rPr>
              <a:t>، والملاحظات المنهجية</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يهدف جمع البيانات الكمية إلى الحصول على أرقام ومقاييس قابلة للتحليل والمقارنة</a:t>
            </a:r>
            <a:r>
              <a:rPr lang="ru-RU" sz="1600" dirty="0">
                <a:cs typeface="Alexandria" pitchFamily="2" charset="-78"/>
              </a:rPr>
              <a:t>.</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تحليل البيانات الكمية في البحث</a:t>
            </a:r>
            <a:r>
              <a:rPr lang="ru-RU" sz="1600" b="1" dirty="0">
                <a:cs typeface="Alexandria" pitchFamily="2" charset="-78"/>
              </a:rPr>
              <a:t>:</a:t>
            </a:r>
            <a:endParaRPr lang="en-US" sz="1600" b="1" dirty="0">
              <a:latin typeface="Alexandria" pitchFamily="2" charset="-78"/>
              <a:cs typeface="Alexandria" pitchFamily="2" charset="-78"/>
            </a:endParaRPr>
          </a:p>
          <a:p>
            <a:pPr lvl="1" algn="just" rtl="1"/>
            <a:r>
              <a:rPr lang="ar-SA" sz="1600" dirty="0">
                <a:latin typeface="Alexandria" pitchFamily="2" charset="-78"/>
                <a:cs typeface="Alexandria" pitchFamily="2" charset="-78"/>
              </a:rPr>
              <a:t>بعد جمع البيانات، يتم تحليلها باستخدام تقنيات إحصائية مثل التجزئة، التحليل العاملي، واختبارات الفرضيات</a:t>
            </a:r>
            <a:r>
              <a:rPr lang="ru-RU" sz="1600" dirty="0">
                <a:cs typeface="Alexandria" pitchFamily="2" charset="-78"/>
              </a:rPr>
              <a:t>.</a:t>
            </a:r>
            <a:endParaRPr lang="en-US" sz="1600" dirty="0">
              <a:latin typeface="Alexandria" pitchFamily="2" charset="-78"/>
              <a:cs typeface="Alexandria" pitchFamily="2" charset="-78"/>
            </a:endParaRPr>
          </a:p>
          <a:p>
            <a:pPr lvl="1" algn="just" rtl="1"/>
            <a:r>
              <a:rPr lang="ar-SA" sz="1600" dirty="0">
                <a:latin typeface="Alexandria" pitchFamily="2" charset="-78"/>
                <a:cs typeface="Alexandria" pitchFamily="2" charset="-78"/>
              </a:rPr>
              <a:t>يهدف تحليل البيانات الكمية إلى استنتاجات قوية وموثوقة حول العلاقات والتأثيرات الموجودة في البيانات</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تستخدم البحوث الكمية في مجموعة متنوعة من المجالات مثل علوم الاجتماع، وعلم النفس، والصحة، </a:t>
            </a:r>
            <a:r>
              <a:rPr lang="ar-SA" sz="1600" dirty="0" smtClean="0">
                <a:latin typeface="Alexandria" pitchFamily="2" charset="-78"/>
                <a:cs typeface="Alexandria" pitchFamily="2" charset="-78"/>
              </a:rPr>
              <a:t>والتربية</a:t>
            </a: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إنها </a:t>
            </a:r>
            <a:r>
              <a:rPr lang="ar-SA" sz="1600" dirty="0">
                <a:latin typeface="Alexandria" pitchFamily="2" charset="-78"/>
                <a:cs typeface="Alexandria" pitchFamily="2" charset="-78"/>
              </a:rPr>
              <a:t>توفر نتائج ملموسة ومبنية على الأدلة العددية، مما يساعد في اتخاذ القرارات وتحقيق التغيير</a:t>
            </a:r>
            <a:r>
              <a:rPr lang="ru-RU" sz="1600" dirty="0">
                <a:cs typeface="Alexandria" pitchFamily="2" charset="-78"/>
              </a:rPr>
              <a:t>.</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9397" y="776741"/>
            <a:ext cx="1121749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72732" y="1155869"/>
            <a:ext cx="10586433" cy="4031873"/>
          </a:xfrm>
          <a:prstGeom prst="rect">
            <a:avLst/>
          </a:prstGeom>
          <a:noFill/>
        </p:spPr>
        <p:txBody>
          <a:bodyPr wrap="square" rtlCol="1">
            <a:spAutoFit/>
          </a:bodyPr>
          <a:lstStyle/>
          <a:p>
            <a:pPr algn="ctr" rtl="1"/>
            <a:r>
              <a:rPr lang="ar-SA" sz="1600" b="1" dirty="0">
                <a:latin typeface="Alexandria" pitchFamily="2" charset="-78"/>
                <a:cs typeface="Alexandria" pitchFamily="2" charset="-78"/>
              </a:rPr>
              <a:t>خصائص البحوث النوعية</a:t>
            </a:r>
            <a:endParaRPr lang="en-US" sz="1600" dirty="0">
              <a:latin typeface="Alexandria" pitchFamily="2" charset="-78"/>
              <a:cs typeface="Alexandria" pitchFamily="2" charset="-78"/>
            </a:endParaRPr>
          </a:p>
          <a:p>
            <a:pPr algn="just" rtl="1"/>
            <a:r>
              <a:rPr lang="ar-SA" sz="1600" b="1" dirty="0">
                <a:latin typeface="Alexandria" pitchFamily="2" charset="-78"/>
                <a:cs typeface="Alexandria" pitchFamily="2" charset="-78"/>
              </a:rPr>
              <a:t>التصميم النوعي في البحث</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يستخدم البحث النوعي تصميمًا يركز على فهم المفاهيم والمعنى والظواهر المجتمعية بدقة</a:t>
            </a:r>
            <a:r>
              <a:rPr lang="ru-RU" sz="1600" dirty="0">
                <a:cs typeface="Alexandria" pitchFamily="2" charset="-78"/>
              </a:rPr>
              <a:t>. </a:t>
            </a:r>
            <a:r>
              <a:rPr lang="ar-SA" sz="1600" dirty="0">
                <a:latin typeface="Alexandria" pitchFamily="2" charset="-78"/>
                <a:cs typeface="Alexandria" pitchFamily="2" charset="-78"/>
              </a:rPr>
              <a:t>يتميز البحث النوعي بالتركيز على تعميق الفهم والاستكشاف واستكشاف العلاقات المعقدة بين </a:t>
            </a:r>
            <a:r>
              <a:rPr lang="ar-SA" sz="1600" dirty="0" smtClean="0">
                <a:latin typeface="Alexandria" pitchFamily="2" charset="-78"/>
                <a:cs typeface="Alexandria" pitchFamily="2" charset="-78"/>
              </a:rPr>
              <a:t>المتغيرات</a:t>
            </a:r>
            <a:r>
              <a:rPr lang="ru-RU" sz="1600" dirty="0" smtClean="0">
                <a:cs typeface="Alexandria" pitchFamily="2" charset="-78"/>
              </a:rPr>
              <a:t> </a:t>
            </a:r>
            <a:r>
              <a:rPr lang="ar-SA" sz="1600" dirty="0">
                <a:latin typeface="Alexandria" pitchFamily="2" charset="-78"/>
                <a:cs typeface="Alexandria" pitchFamily="2" charset="-78"/>
              </a:rPr>
              <a:t>يهدف هذا النهج إلى تحليل البيانات بشكل معمق وفهم السياق الاجتماعي وتفاعلاته</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b="1" dirty="0">
                <a:latin typeface="Alexandria" pitchFamily="2" charset="-78"/>
                <a:cs typeface="Alexandria" pitchFamily="2" charset="-78"/>
              </a:rPr>
              <a:t>جمع البيانات النوعية في البحث</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في البحوث النوعية، يجمع الباحثون البيانات من خلال الاستماع لآراء وتجارب الأفراد والمشاركين</a:t>
            </a:r>
            <a:r>
              <a:rPr lang="ru-RU" sz="1600" dirty="0">
                <a:cs typeface="Alexandria" pitchFamily="2" charset="-78"/>
              </a:rPr>
              <a:t>. </a:t>
            </a:r>
            <a:r>
              <a:rPr lang="ar-SA" sz="1600" dirty="0">
                <a:latin typeface="Alexandria" pitchFamily="2" charset="-78"/>
                <a:cs typeface="Alexandria" pitchFamily="2" charset="-78"/>
              </a:rPr>
              <a:t>قد يشمل جمع البيانات النوعية المقابلات الشخصية والمراجعات النصية والمشاركة في الملاحظة</a:t>
            </a:r>
            <a:r>
              <a:rPr lang="ru-RU" sz="1600" dirty="0">
                <a:cs typeface="Alexandria" pitchFamily="2" charset="-78"/>
              </a:rPr>
              <a:t>. </a:t>
            </a:r>
            <a:r>
              <a:rPr lang="ar-SA" sz="1600" dirty="0">
                <a:latin typeface="Alexandria" pitchFamily="2" charset="-78"/>
                <a:cs typeface="Alexandria" pitchFamily="2" charset="-78"/>
              </a:rPr>
              <a:t>يهدف جمع البيانات إلى جمع تفصيلات غنية ومفصلة عن السياق الاجتماعي والثقافي للمشاركين</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b="1" dirty="0">
                <a:latin typeface="Alexandria" pitchFamily="2" charset="-78"/>
                <a:cs typeface="Alexandria" pitchFamily="2" charset="-78"/>
              </a:rPr>
              <a:t>تحليل البيانات النوعية في البحث</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عند تحليل البيانات النوعية، يُعتبر التفسير والتحليل العميق مهمًا</a:t>
            </a:r>
            <a:r>
              <a:rPr lang="ru-RU" sz="1600" dirty="0">
                <a:cs typeface="Alexandria" pitchFamily="2" charset="-78"/>
              </a:rPr>
              <a:t>. </a:t>
            </a:r>
            <a:r>
              <a:rPr lang="ar-SA" sz="1600" dirty="0">
                <a:latin typeface="Alexandria" pitchFamily="2" charset="-78"/>
                <a:cs typeface="Alexandria" pitchFamily="2" charset="-78"/>
              </a:rPr>
              <a:t>يتم التحليل عن طريق تحليل المحتوى الموجود في البيانات النوعية واستخلاص الأنماط والمواضيع </a:t>
            </a:r>
            <a:r>
              <a:rPr lang="ar-SA" sz="1600" dirty="0" smtClean="0">
                <a:latin typeface="Alexandria" pitchFamily="2" charset="-78"/>
                <a:cs typeface="Alexandria" pitchFamily="2" charset="-78"/>
              </a:rPr>
              <a:t>الرئيسية</a:t>
            </a: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يتم </a:t>
            </a:r>
            <a:r>
              <a:rPr lang="ar-SA" sz="1600" dirty="0">
                <a:latin typeface="Alexandria" pitchFamily="2" charset="-78"/>
                <a:cs typeface="Alexandria" pitchFamily="2" charset="-78"/>
              </a:rPr>
              <a:t>تحليل البيانات باستخدام أساليب متنوعة مثل التحليل </a:t>
            </a:r>
            <a:r>
              <a:rPr lang="ar-SA" sz="1600" dirty="0" err="1">
                <a:latin typeface="Alexandria" pitchFamily="2" charset="-78"/>
                <a:cs typeface="Alexandria" pitchFamily="2" charset="-78"/>
              </a:rPr>
              <a:t>الثيماتي</a:t>
            </a:r>
            <a:r>
              <a:rPr lang="ar-SA" sz="1600" dirty="0">
                <a:latin typeface="Alexandria" pitchFamily="2" charset="-78"/>
                <a:cs typeface="Alexandria" pitchFamily="2" charset="-78"/>
              </a:rPr>
              <a:t> والتحليل النصي والتحليل الظاهري</a:t>
            </a:r>
            <a:r>
              <a:rPr lang="ru-RU" sz="1600" dirty="0">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قد يختلف تصميم وجمع وتحليل البحوث النوعية عن البحوث </a:t>
            </a:r>
            <a:r>
              <a:rPr lang="ar-SA" sz="1600" dirty="0" smtClean="0">
                <a:latin typeface="Alexandria" pitchFamily="2" charset="-78"/>
                <a:cs typeface="Alexandria" pitchFamily="2" charset="-78"/>
              </a:rPr>
              <a:t>الكمية</a:t>
            </a:r>
            <a:r>
              <a:rPr lang="ar-JO" sz="1600" dirty="0" smtClean="0">
                <a:latin typeface="Alexandria" pitchFamily="2" charset="-78"/>
                <a:cs typeface="Alexandria" pitchFamily="2" charset="-78"/>
              </a:rPr>
              <a:t>،</a:t>
            </a:r>
            <a:r>
              <a:rPr lang="ar-JO" sz="1600" dirty="0">
                <a:latin typeface="Alexandria" pitchFamily="2" charset="-78"/>
                <a:cs typeface="Alexandria" pitchFamily="2" charset="-78"/>
              </a:rPr>
              <a:t> </a:t>
            </a:r>
            <a:r>
              <a:rPr lang="ar-JO" sz="1600" dirty="0" smtClean="0">
                <a:latin typeface="Alexandria" pitchFamily="2" charset="-78"/>
                <a:cs typeface="Alexandria" pitchFamily="2" charset="-78"/>
              </a:rPr>
              <a:t>ي</a:t>
            </a:r>
            <a:r>
              <a:rPr lang="ar-SA" sz="1600" dirty="0" smtClean="0">
                <a:latin typeface="Alexandria" pitchFamily="2" charset="-78"/>
                <a:cs typeface="Alexandria" pitchFamily="2" charset="-78"/>
              </a:rPr>
              <a:t>هدف </a:t>
            </a:r>
            <a:r>
              <a:rPr lang="ar-SA" sz="1600" dirty="0">
                <a:latin typeface="Alexandria" pitchFamily="2" charset="-78"/>
                <a:cs typeface="Alexandria" pitchFamily="2" charset="-78"/>
              </a:rPr>
              <a:t>البحث الكمي إلى تحديد العلاقات القائمة بين المتغيرات المجهولة، بينما يهدف البحث النوعي إلى استكشاف العلاقات وتوليد </a:t>
            </a:r>
            <a:r>
              <a:rPr lang="ar-SA" sz="1600" dirty="0" smtClean="0">
                <a:latin typeface="Alexandria" pitchFamily="2" charset="-78"/>
                <a:cs typeface="Alexandria" pitchFamily="2" charset="-78"/>
              </a:rPr>
              <a:t>الفرضيات</a:t>
            </a:r>
            <a:r>
              <a:rPr lang="ar-JO" sz="1600" dirty="0" smtClean="0">
                <a:latin typeface="Alexandria" pitchFamily="2" charset="-78"/>
                <a:cs typeface="Alexandria" pitchFamily="2" charset="-78"/>
              </a:rPr>
              <a:t>، </a:t>
            </a:r>
            <a:r>
              <a:rPr lang="ar-SA" sz="1600" dirty="0" smtClean="0">
                <a:latin typeface="Alexandria" pitchFamily="2" charset="-78"/>
                <a:cs typeface="Alexandria" pitchFamily="2" charset="-78"/>
              </a:rPr>
              <a:t>إن </a:t>
            </a:r>
            <a:r>
              <a:rPr lang="ar-SA" sz="1600" dirty="0">
                <a:latin typeface="Alexandria" pitchFamily="2" charset="-78"/>
                <a:cs typeface="Alexandria" pitchFamily="2" charset="-78"/>
              </a:rPr>
              <a:t>استخدام البحثين الكمي والنوعي معًا يساهم في فهم شامل وعميق للموضوع المبحوث</a:t>
            </a:r>
            <a:r>
              <a:rPr lang="ru-RU" sz="1600" dirty="0" smtClean="0">
                <a:cs typeface="Alexandria" pitchFamily="2" charset="-78"/>
              </a:rPr>
              <a:t>.</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9397" y="776741"/>
            <a:ext cx="11217499" cy="52671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88642" y="1291743"/>
            <a:ext cx="10419008" cy="3754874"/>
          </a:xfrm>
          <a:prstGeom prst="rect">
            <a:avLst/>
          </a:prstGeom>
          <a:noFill/>
        </p:spPr>
        <p:txBody>
          <a:bodyPr wrap="square" rtlCol="1">
            <a:spAutoFit/>
          </a:bodyPr>
          <a:lstStyle/>
          <a:p>
            <a:pPr algn="ctr" rtl="1"/>
            <a:r>
              <a:rPr lang="ar-SA" sz="1400" b="1" dirty="0">
                <a:latin typeface="Alexandria" pitchFamily="2" charset="-78"/>
                <a:cs typeface="Alexandria" pitchFamily="2" charset="-78"/>
              </a:rPr>
              <a:t>السمات العامة للبحث النوعي</a:t>
            </a:r>
            <a:endParaRPr lang="en-US" sz="1400" b="1" dirty="0">
              <a:latin typeface="Alexandria" pitchFamily="2" charset="-78"/>
              <a:cs typeface="Alexandria" pitchFamily="2" charset="-78"/>
            </a:endParaRPr>
          </a:p>
          <a:p>
            <a:pPr algn="just" rtl="1"/>
            <a:r>
              <a:rPr lang="ar-SA" sz="1400" dirty="0">
                <a:latin typeface="Alexandria" pitchFamily="2" charset="-78"/>
                <a:cs typeface="Alexandria" pitchFamily="2" charset="-78"/>
              </a:rPr>
              <a:t> لقد انتشر اللجوء والانتباه إلى البحث النوعي في أواخر الستينيات وبدايــة السبعينيات من القرن الماضي، عندما ازداد اهتمام الباحثين والمعنيين بتعدديــة منهجية البحث العلمي، واعتقاد البعض أن البحوث العلمية، وخاصة الاجتماعية، لم تعد تتناول الحقائق اليومية لأفراد المجتمع، وضرورة الاقتراب من الظواهر المختلفة، التي تحيط بنا وبحثها في سياقها، وفي البيئة الطبيعية التي يتواجد بها الأفراد والجماعات. وهذا يتطلب التحول من البحوث الكمية هو البحث النوعي. والبحوث المختبرية إلى نوع جديد يتطلب منظوراً جديداً، وبغرض إعطاء صورة أوضح عن البحث النوعي، نستطيع تحديد أهم السمات والمعالم الأساسية له بالآتي: </a:t>
            </a:r>
            <a:endParaRPr lang="en-US" sz="1400" dirty="0">
              <a:latin typeface="Alexandria" pitchFamily="2" charset="-78"/>
              <a:cs typeface="Alexandria" pitchFamily="2" charset="-78"/>
            </a:endParaRPr>
          </a:p>
          <a:p>
            <a:pPr marL="285750" indent="-285750" algn="just" rtl="1">
              <a:buFont typeface="Wingdings" panose="05000000000000000000" pitchFamily="2" charset="2"/>
              <a:buChar char="ü"/>
            </a:pPr>
            <a:r>
              <a:rPr lang="ar-SA" sz="1400" dirty="0">
                <a:latin typeface="Alexandria" pitchFamily="2" charset="-78"/>
                <a:cs typeface="Alexandria" pitchFamily="2" charset="-78"/>
              </a:rPr>
              <a:t> البحث النوعي ينطوي ويركز بشكل أساس على العمل الميداني </a:t>
            </a:r>
            <a:r>
              <a:rPr lang="en-US" sz="1400" dirty="0">
                <a:latin typeface="Alexandria" pitchFamily="2" charset="-78"/>
                <a:cs typeface="Alexandria" pitchFamily="2" charset="-78"/>
              </a:rPr>
              <a:t>.</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يؤكد البحث النوعي على الإجراءات أكثر من تأكيده وتركيزه على المخرجات والنتائج</a:t>
            </a:r>
            <a:r>
              <a:rPr lang="en-US" sz="1400" dirty="0">
                <a:latin typeface="Alexandria" pitchFamily="2" charset="-78"/>
                <a:cs typeface="Alexandria" pitchFamily="2" charset="-78"/>
              </a:rPr>
              <a:t>. </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يهتم الباحث النوعي بالمعاني المتعلقة بكيفية جعـل معنـى لحيات الناس، وتجاربهم، وبنيتهم الحياتية</a:t>
            </a:r>
            <a:r>
              <a:rPr lang="en-US" sz="1400" dirty="0">
                <a:latin typeface="Alexandria" pitchFamily="2" charset="-78"/>
                <a:cs typeface="Alexandria" pitchFamily="2" charset="-78"/>
              </a:rPr>
              <a:t>. </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الباحث في البحث النوعي هو الأداة الرئيسية الجمع البيانات وتحليلها. ومن خلاله ومن خلال هذه الأداة البشرية يتم جمع البيانات وتحليلها، وليس من خلال الاستبيانات والأدوات الأخرى المماثلة</a:t>
            </a:r>
            <a:r>
              <a:rPr lang="en-US" sz="1400" dirty="0">
                <a:latin typeface="Alexandria" pitchFamily="2" charset="-78"/>
                <a:cs typeface="Alexandria" pitchFamily="2" charset="-78"/>
              </a:rPr>
              <a:t>.</a:t>
            </a: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الباحث يذهب شخصياً وبنفسه إلى الأفراد والجماعات المعنية بالبحث ويحدد المواقع، ومؤسسات المعنية بالبحث والملاحظة والمراقبة، أو تسجيل البيانات المتعلقة بالسلوك في المحيط الطبيعي لها. </a:t>
            </a:r>
            <a:endParaRPr lang="en-US" sz="1400" dirty="0">
              <a:latin typeface="Alexandria" pitchFamily="2" charset="-78"/>
              <a:cs typeface="Alexandria" pitchFamily="2" charset="-78"/>
            </a:endParaRP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البحث النوعي وصفي بمعنى أن الباحث يهتم في الإجراءات والعمليات والمعاني المكتسبة، وفهمها، من خلال الكلمات والتصرفات الصور </a:t>
            </a:r>
            <a:r>
              <a:rPr lang="ar-SA" sz="1400" dirty="0" err="1">
                <a:latin typeface="Alexandria" pitchFamily="2" charset="-78"/>
                <a:cs typeface="Alexandria" pitchFamily="2" charset="-78"/>
              </a:rPr>
              <a:t>المستوحات</a:t>
            </a:r>
            <a:r>
              <a:rPr lang="ar-SA" sz="1400" dirty="0">
                <a:latin typeface="Alexandria" pitchFamily="2" charset="-78"/>
                <a:cs typeface="Alexandria" pitchFamily="2" charset="-78"/>
              </a:rPr>
              <a:t> عن مجتمع الدراسة. </a:t>
            </a:r>
            <a:endParaRPr lang="en-US" sz="1400" dirty="0">
              <a:latin typeface="Alexandria" pitchFamily="2" charset="-78"/>
              <a:cs typeface="Alexandria" pitchFamily="2" charset="-78"/>
            </a:endParaRPr>
          </a:p>
          <a:p>
            <a:pPr marL="285750" indent="-285750" algn="just" rtl="1">
              <a:buFont typeface="Wingdings" panose="05000000000000000000" pitchFamily="2" charset="2"/>
              <a:buChar char="ü"/>
            </a:pPr>
            <a:r>
              <a:rPr lang="ar-SA" sz="1400" dirty="0">
                <a:latin typeface="Alexandria" pitchFamily="2" charset="-78"/>
                <a:cs typeface="Alexandria" pitchFamily="2" charset="-78"/>
              </a:rPr>
              <a:t>البحث النوعي استقرائي</a:t>
            </a:r>
            <a:r>
              <a:rPr lang="en-US" sz="1400" dirty="0">
                <a:latin typeface="Alexandria" pitchFamily="2" charset="-78"/>
                <a:cs typeface="Alexandria" pitchFamily="2" charset="-78"/>
              </a:rPr>
              <a:t> : </a:t>
            </a:r>
            <a:r>
              <a:rPr lang="ar-SA" sz="1400" dirty="0">
                <a:latin typeface="Alexandria" pitchFamily="2" charset="-78"/>
                <a:cs typeface="Alexandria" pitchFamily="2" charset="-78"/>
              </a:rPr>
              <a:t>حيث يستقرئ الباحث ويبني مستخلصاته ومفاهيمه وافتراضاته ونظرياته من خلال التفاصيل التي يحصل عليها. فالبحث النوعي يعد بمثابة أداة تستخدم لاستكشاف موضوع ما أو مشكلة لم يسبق بحثها</a:t>
            </a:r>
            <a:r>
              <a:rPr lang="en-US" sz="14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5003" y="1017726"/>
            <a:ext cx="1137779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425003" y="1375462"/>
            <a:ext cx="11005996" cy="4524315"/>
          </a:xfrm>
          <a:prstGeom prst="rect">
            <a:avLst/>
          </a:prstGeom>
          <a:noFill/>
        </p:spPr>
        <p:txBody>
          <a:bodyPr wrap="square" rtlCol="1">
            <a:spAutoFit/>
          </a:bodyPr>
          <a:lstStyle/>
          <a:p>
            <a:pPr algn="ctr" rtl="1"/>
            <a:r>
              <a:rPr lang="ar-SA" b="1" dirty="0">
                <a:latin typeface="Alexandria" pitchFamily="2" charset="-78"/>
                <a:cs typeface="Alexandria" pitchFamily="2" charset="-78"/>
              </a:rPr>
              <a:t>الاختلافات بين البحوث الكمية والنوعية</a:t>
            </a:r>
            <a:endParaRPr lang="en-US" dirty="0">
              <a:latin typeface="Alexandria" pitchFamily="2" charset="-78"/>
              <a:cs typeface="Alexandria" pitchFamily="2" charset="-78"/>
            </a:endParaRPr>
          </a:p>
          <a:p>
            <a:pPr algn="r" rtl="1"/>
            <a:r>
              <a:rPr lang="ar-SA" dirty="0">
                <a:latin typeface="Alexandria" pitchFamily="2" charset="-78"/>
                <a:cs typeface="Alexandria" pitchFamily="2" charset="-78"/>
              </a:rPr>
              <a:t>البحوث الكمية والنوعية هما نهجان مختلفان في البحث العلمي والاستقصاء، ولكل نهج مميزاته ومجالاته الخاصة</a:t>
            </a:r>
            <a:r>
              <a:rPr lang="ru-RU" dirty="0">
                <a:cs typeface="Alexandria" pitchFamily="2" charset="-78"/>
              </a:rPr>
              <a:t>. </a:t>
            </a:r>
            <a:r>
              <a:rPr lang="ar-SA" dirty="0">
                <a:latin typeface="Alexandria" pitchFamily="2" charset="-78"/>
                <a:cs typeface="Alexandria" pitchFamily="2" charset="-78"/>
              </a:rPr>
              <a:t>فيما يلي بعض الاختلافات الرئيسية بين البحوث الكمية والنوعية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يركز على تجميع البيانات القابلة للقياس بشكل كمي وتحليلها بواسطة الأرقام والإحصاءات</a:t>
            </a:r>
            <a:r>
              <a:rPr lang="ru-RU" dirty="0">
                <a:cs typeface="Alexandria" pitchFamily="2" charset="-78"/>
              </a:rPr>
              <a:t>. </a:t>
            </a:r>
            <a:r>
              <a:rPr lang="ar-SA" dirty="0">
                <a:latin typeface="Alexandria" pitchFamily="2" charset="-78"/>
                <a:cs typeface="Alexandria" pitchFamily="2" charset="-78"/>
              </a:rPr>
              <a:t>بينما يهتم البحث النوعي بفهم وتفسير الظواهر والسياقات من خلال التحليل العميق للنصوص والشهادات وصور السلوك</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غالبا ما يكون مبنيا على عينات كبيرة من السكان ويهدف إلى تعميم النتائج على المجتمع بأكمله</a:t>
            </a:r>
            <a:r>
              <a:rPr lang="ru-RU" dirty="0">
                <a:cs typeface="Alexandria" pitchFamily="2" charset="-78"/>
              </a:rPr>
              <a:t>. </a:t>
            </a:r>
            <a:r>
              <a:rPr lang="ar-SA" dirty="0">
                <a:latin typeface="Alexandria" pitchFamily="2" charset="-78"/>
                <a:cs typeface="Alexandria" pitchFamily="2" charset="-78"/>
              </a:rPr>
              <a:t>بينما يقوم البحث النوعي بدراسة عينات صغيرة ومحددة تهدف إلى فهم عميق للحالات الفردية والمواضيع المحددة</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يستخدم أدوات القياس الموحدة والاحتمالية لجمع البيانات وتحليلها، مثل الاستبانات والتجارب </a:t>
            </a:r>
            <a:r>
              <a:rPr lang="ar-SA" dirty="0" smtClean="0">
                <a:latin typeface="Alexandria" pitchFamily="2" charset="-78"/>
                <a:cs typeface="Alexandria" pitchFamily="2" charset="-78"/>
              </a:rPr>
              <a:t>التجريبية</a:t>
            </a:r>
            <a:r>
              <a:rPr lang="ru-RU" dirty="0" smtClean="0">
                <a:cs typeface="Alexandria" pitchFamily="2" charset="-78"/>
              </a:rPr>
              <a:t> </a:t>
            </a:r>
            <a:r>
              <a:rPr lang="ar-SA" dirty="0">
                <a:latin typeface="Alexandria" pitchFamily="2" charset="-78"/>
                <a:cs typeface="Alexandria" pitchFamily="2" charset="-78"/>
              </a:rPr>
              <a:t>بالمقابل، يستخدم البحث النوعي أدوات تجميع البيانات غير القياسية مثل المقابلات والملاحظات وتحليل المحتوى</a:t>
            </a:r>
            <a:r>
              <a:rPr lang="ru-RU" dirty="0">
                <a:cs typeface="Alexandria" pitchFamily="2" charset="-78"/>
              </a:rPr>
              <a:t>.</a:t>
            </a:r>
            <a:endParaRPr lang="en-US" dirty="0">
              <a:latin typeface="Alexandria" pitchFamily="2" charset="-78"/>
              <a:cs typeface="Alexandria" pitchFamily="2" charset="-78"/>
            </a:endParaRPr>
          </a:p>
          <a:p>
            <a:pPr marL="342900" lvl="0" indent="-342900" algn="r" rtl="1">
              <a:buFont typeface="Wingdings" panose="05000000000000000000" pitchFamily="2" charset="2"/>
              <a:buChar char="q"/>
            </a:pPr>
            <a:r>
              <a:rPr lang="ar-SA" dirty="0">
                <a:latin typeface="Alexandria" pitchFamily="2" charset="-78"/>
                <a:cs typeface="Alexandria" pitchFamily="2" charset="-78"/>
              </a:rPr>
              <a:t>البحث الكمي يسعى إلى تقييم العلاقات القائمة بين المتغيرات عن طريق استخدام التحليل الإحصائي</a:t>
            </a:r>
            <a:r>
              <a:rPr lang="ru-RU" dirty="0">
                <a:cs typeface="Alexandria" pitchFamily="2" charset="-78"/>
              </a:rPr>
              <a:t>. </a:t>
            </a:r>
            <a:r>
              <a:rPr lang="ar-SA" dirty="0">
                <a:latin typeface="Alexandria" pitchFamily="2" charset="-78"/>
                <a:cs typeface="Alexandria" pitchFamily="2" charset="-78"/>
              </a:rPr>
              <a:t>بينما يسعى البحث النوعي إلى تفسير ومفهومة الظواهر والسياقات بشكل عميق للوصول إلى معانٍ وأفهم أكثر تعمقا</a:t>
            </a:r>
            <a:r>
              <a:rPr lang="ru-RU" dirty="0">
                <a:cs typeface="Alexandria" pitchFamily="2" charset="-78"/>
              </a:rPr>
              <a:t>.</a:t>
            </a:r>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1295" y="1125224"/>
            <a:ext cx="11377791" cy="51589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24625" y="1450933"/>
            <a:ext cx="10831130" cy="4482637"/>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مقارنة بين البحوث الكمية والبحوث النوعية ونستطيع تحديد عدد من الفروق التي ينبغي الإشارة إليها بين البحوث النوعية والبحوث الكمية، وهي:</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 </a:t>
            </a:r>
            <a:r>
              <a:rPr lang="ar-SA" sz="1600" b="1" dirty="0">
                <a:latin typeface="Alexandria" pitchFamily="2" charset="-78"/>
                <a:cs typeface="Alexandria" pitchFamily="2" charset="-78"/>
              </a:rPr>
              <a:t>الاختلاف في المنطلقات والدوافع الاجتماعية: </a:t>
            </a:r>
            <a:r>
              <a:rPr lang="ar-SA" sz="1600" dirty="0">
                <a:latin typeface="Alexandria" pitchFamily="2" charset="-78"/>
                <a:cs typeface="Alexandria" pitchFamily="2" charset="-78"/>
              </a:rPr>
              <a:t>حيث يتبنى البحث الكمي نظرة تفترض وجود حقائق اجتماعية موضوعية معزولة عن مشاعر ومعتقدات الأفراد، ويتم قياسها بأدوات مناسبة تتوفر فيها الخصائص الأساسية من صدق وثبات إلا أن البحث النوعي يفترض وجود مؤثرات عدة، يتم بناؤها اجتماعياً من خلال وجهات نظر الأفراد والجماعات للموقف. فهنالك دوافع اجتماعية وثقافية وعرقية ودينية...) تؤثر في المواقف، لذا يحاول الباحث في البحث النوعي فهم الظاهرة وهي في ظروفها التي تمت وحدثت فيها</a:t>
            </a:r>
            <a:r>
              <a:rPr lang="en-US" sz="1600" dirty="0">
                <a:latin typeface="Alexandria" pitchFamily="2" charset="-78"/>
                <a:cs typeface="Alexandria" pitchFamily="2" charset="-78"/>
              </a:rPr>
              <a:t>.</a:t>
            </a:r>
          </a:p>
          <a:p>
            <a:pPr algn="just" rtl="1">
              <a:lnSpc>
                <a:spcPct val="150000"/>
              </a:lnSpc>
            </a:pPr>
            <a:r>
              <a:rPr lang="ar-SA" sz="1600" dirty="0">
                <a:latin typeface="Alexandria" pitchFamily="2" charset="-78"/>
                <a:cs typeface="Alexandria" pitchFamily="2" charset="-78"/>
              </a:rPr>
              <a:t>ويستخدم البحث النوعي في المجالات التي يتبين للباحث أن الأساليب والمقاييس الكمية لا تستطيع وصف أو تفسير المشكلة أو الحالة المعروضة. فالبحث النوعي ينظر إلى سلوك الإنسان على انه من التعقيد بحيث يصعب فهمه بتلك الطريقة. من جانب آخر يسلم البحث النوعي بأن السلوك الإنساني يكون مرتبط بالبيئة التي تجري بها نشاطات ومعالم البحث، ويعيش فيها </a:t>
            </a:r>
            <a:r>
              <a:rPr lang="ar-SA" sz="1600" dirty="0" err="1">
                <a:latin typeface="Alexandria" pitchFamily="2" charset="-78"/>
                <a:cs typeface="Alexandria" pitchFamily="2" charset="-78"/>
              </a:rPr>
              <a:t>المبحوثين</a:t>
            </a:r>
            <a:r>
              <a:rPr lang="ar-SA" sz="1600" dirty="0">
                <a:latin typeface="Alexandria" pitchFamily="2" charset="-78"/>
                <a:cs typeface="Alexandria" pitchFamily="2" charset="-78"/>
              </a:rPr>
              <a:t>. وهنالك تأثيرات اجتماعية وثقافية وتاريخية على الخبرات الإنسانية. بينما تدعو البحوث الكمية إلى عزل السلوك الإنساني عن المحيط الذي يتواجد فيه الأفراد المعنيين بالبحث.</a:t>
            </a: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77063" y="1329356"/>
            <a:ext cx="10553936" cy="3662541"/>
          </a:xfrm>
          <a:prstGeom prst="rect">
            <a:avLst/>
          </a:prstGeom>
          <a:noFill/>
        </p:spPr>
        <p:txBody>
          <a:bodyPr wrap="square" rtlCol="1">
            <a:spAutoFit/>
          </a:bodyPr>
          <a:lstStyle/>
          <a:p>
            <a:pPr marL="342900" indent="-342900" algn="just" rtl="1">
              <a:lnSpc>
                <a:spcPct val="150000"/>
              </a:lnSpc>
              <a:buFontTx/>
              <a:buChar char="-"/>
            </a:pPr>
            <a:r>
              <a:rPr lang="ar-SA" sz="1600" b="1" dirty="0" smtClean="0">
                <a:latin typeface="Alexandria" pitchFamily="2" charset="-78"/>
                <a:cs typeface="Alexandria" pitchFamily="2" charset="-78"/>
              </a:rPr>
              <a:t>هدف </a:t>
            </a:r>
            <a:r>
              <a:rPr lang="ar-SA" sz="1600" b="1" dirty="0">
                <a:latin typeface="Alexandria" pitchFamily="2" charset="-78"/>
                <a:cs typeface="Alexandria" pitchFamily="2" charset="-78"/>
              </a:rPr>
              <a:t>البحث الكمي يختلف عن هدف البحث النوعي</a:t>
            </a:r>
            <a:r>
              <a:rPr lang="ar-SA" sz="1600" dirty="0">
                <a:latin typeface="Alexandria" pitchFamily="2" charset="-78"/>
                <a:cs typeface="Alexandria" pitchFamily="2" charset="-78"/>
              </a:rPr>
              <a:t>: تهدف البحوث الكمية إلى اختبار بعض الفرضيات التي تتعلق بوصف واقع معين من اخلال بناء علاقات </a:t>
            </a:r>
            <a:r>
              <a:rPr lang="ar-SA" sz="1600" dirty="0" err="1">
                <a:latin typeface="Alexandria" pitchFamily="2" charset="-78"/>
                <a:cs typeface="Alexandria" pitchFamily="2" charset="-78"/>
              </a:rPr>
              <a:t>وقیاس</a:t>
            </a:r>
            <a:r>
              <a:rPr lang="ar-SA" sz="1600" dirty="0">
                <a:latin typeface="Alexandria" pitchFamily="2" charset="-78"/>
                <a:cs typeface="Alexandria" pitchFamily="2" charset="-78"/>
              </a:rPr>
              <a:t> بعض المتغيرات، واستخدام البيانات المتوافرة لإيجاد علاقة ارتباطية أو سببية. كذلك تحاول الدراسات الكمية التوصل إلى عموميات غير مرتبطة بالسياق الذي تنفذ فيه الدراسة. كما ويهدف إلى تعميم نتائج البحث على حالات أخرى</a:t>
            </a:r>
            <a:r>
              <a:rPr lang="en-US" sz="1600" dirty="0" smtClean="0">
                <a:latin typeface="Alexandria" pitchFamily="2" charset="-78"/>
                <a:cs typeface="Alexandria" pitchFamily="2" charset="-78"/>
              </a:rPr>
              <a:t>.</a:t>
            </a:r>
            <a:endParaRPr lang="ar-JO" sz="1600" dirty="0" smtClean="0">
              <a:latin typeface="Alexandria" pitchFamily="2" charset="-78"/>
              <a:cs typeface="Alexandria" pitchFamily="2" charset="-78"/>
            </a:endParaRPr>
          </a:p>
          <a:p>
            <a:pPr marL="342900" indent="-342900" algn="just" rtl="1">
              <a:lnSpc>
                <a:spcPct val="150000"/>
              </a:lnSpc>
              <a:buFontTx/>
              <a:buChar char="-"/>
            </a:pPr>
            <a:r>
              <a:rPr lang="ar-SA" sz="1600" b="1" dirty="0">
                <a:latin typeface="Alexandria" pitchFamily="2" charset="-78"/>
                <a:cs typeface="Alexandria" pitchFamily="2" charset="-78"/>
              </a:rPr>
              <a:t>المعاينة والعينات العشوائية في البحث الكمي والمقصودة في البحث النوعي: </a:t>
            </a:r>
            <a:r>
              <a:rPr lang="ar-SA" sz="1600" dirty="0">
                <a:latin typeface="Alexandria" pitchFamily="2" charset="-78"/>
                <a:cs typeface="Alexandria" pitchFamily="2" charset="-78"/>
              </a:rPr>
              <a:t>عينات البحث الكمي تكون عشوائية أو احتمالية في الغالب، لتمثل مجتمع الدراسة بعدد مناسب وكبير نوعاً ما قياساً بعينات البحث النوعي. أما عينات البحث النوعي تكون مقصود، عددها محدود أقل من الاحتمالية عادة، ولكنها تؤمن غزارة وافية في البيانات والمعلومات. ويكون المشاركون في الدراسات النوعية عادة أفراد تتوافر فيهم خصائص الحالة المدروسة، ويتم اختيارهم بصورة هادفة من موقع ما. </a:t>
            </a:r>
            <a:endParaRPr lang="en-US" sz="1600" dirty="0">
              <a:latin typeface="Alexandria" pitchFamily="2" charset="-78"/>
              <a:cs typeface="Alexandria" pitchFamily="2" charset="-78"/>
            </a:endParaRPr>
          </a:p>
          <a:p>
            <a:pPr marL="342900" indent="-342900" algn="just" rtl="1">
              <a:buFontTx/>
              <a:buChar char="-"/>
            </a:pPr>
            <a:endParaRPr lang="en-US" sz="16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5008" y="1017726"/>
            <a:ext cx="10290220"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13466" y="1635145"/>
            <a:ext cx="9087043" cy="3323987"/>
          </a:xfrm>
          <a:prstGeom prst="rect">
            <a:avLst/>
          </a:prstGeom>
          <a:noFill/>
        </p:spPr>
        <p:txBody>
          <a:bodyPr wrap="square" rtlCol="1">
            <a:spAutoFit/>
          </a:bodyPr>
          <a:lstStyle/>
          <a:p>
            <a:pPr marL="342900" indent="-342900" algn="just" rtl="1">
              <a:buFontTx/>
              <a:buChar char="-"/>
            </a:pPr>
            <a:r>
              <a:rPr lang="ar-SA" sz="2000" b="1" dirty="0" smtClean="0">
                <a:latin typeface="Alexandria" pitchFamily="2" charset="-78"/>
                <a:cs typeface="Alexandria" pitchFamily="2" charset="-78"/>
              </a:rPr>
              <a:t>الاستبيان </a:t>
            </a:r>
            <a:r>
              <a:rPr lang="ar-SA" sz="2000" b="1" dirty="0">
                <a:latin typeface="Alexandria" pitchFamily="2" charset="-78"/>
                <a:cs typeface="Alexandria" pitchFamily="2" charset="-78"/>
              </a:rPr>
              <a:t>في الغالب يستخدم في جمع البيانات في البحث الكمي والملاحظة والمقابلة المعمقة في النوعي</a:t>
            </a:r>
            <a:r>
              <a:rPr lang="ar-SA" sz="2000" dirty="0">
                <a:latin typeface="Alexandria" pitchFamily="2" charset="-78"/>
                <a:cs typeface="Alexandria" pitchFamily="2" charset="-78"/>
              </a:rPr>
              <a:t>: </a:t>
            </a:r>
            <a:endParaRPr lang="ar-JO" sz="2000" dirty="0" smtClean="0">
              <a:latin typeface="Alexandria" pitchFamily="2" charset="-78"/>
              <a:cs typeface="Alexandria" pitchFamily="2" charset="-78"/>
            </a:endParaRPr>
          </a:p>
          <a:p>
            <a:pPr algn="just" rtl="1"/>
            <a:r>
              <a:rPr lang="ar-SA" sz="2000" dirty="0" smtClean="0">
                <a:latin typeface="Alexandria" pitchFamily="2" charset="-78"/>
                <a:cs typeface="Alexandria" pitchFamily="2" charset="-78"/>
              </a:rPr>
              <a:t>جمع </a:t>
            </a:r>
            <a:r>
              <a:rPr lang="ar-SA" sz="2000" dirty="0">
                <a:latin typeface="Alexandria" pitchFamily="2" charset="-78"/>
                <a:cs typeface="Alexandria" pitchFamily="2" charset="-78"/>
              </a:rPr>
              <a:t>البيانات في البحث الكمي يركز على أداة الاستبيان، وكذلك المقابلات أو الملاحظات المبنية بناء محكماً، مسبقاً أما في البحث النوعي فتستخدم المقابلة المعمقة غير النمطية، أو الملاحظة المشاركة المبنية بناء محكما مسبقاً، أو </a:t>
            </a:r>
            <a:r>
              <a:rPr lang="ar-SA" sz="2000" dirty="0" smtClean="0">
                <a:latin typeface="Alexandria" pitchFamily="2" charset="-78"/>
                <a:cs typeface="Alexandria" pitchFamily="2" charset="-78"/>
              </a:rPr>
              <a:t>الوثائق </a:t>
            </a:r>
            <a:r>
              <a:rPr lang="ar-SA" sz="2000" dirty="0">
                <a:latin typeface="Alexandria" pitchFamily="2" charset="-78"/>
                <a:cs typeface="Alexandria" pitchFamily="2" charset="-78"/>
              </a:rPr>
              <a:t>الرسمية والشخصية ذات العلاقة وقد تختلف طريقة وأسئلة المقابلة في البحث النوعي بين فرد وآخر من أفراد مجتمع الدراسة، أو عينته، بخلاف الباحث الكمي الذي تكون فيه أسئلة المقابلة، مثل الاستبيان، نمطية، ومعدة مسبقاً. </a:t>
            </a:r>
            <a:endParaRPr lang="en-US" sz="2000" dirty="0">
              <a:latin typeface="Alexandria" pitchFamily="2" charset="-78"/>
              <a:cs typeface="Alexandria" pitchFamily="2" charset="-78"/>
            </a:endParaRPr>
          </a:p>
          <a:p>
            <a:pPr marL="342900" indent="-342900" algn="just" rtl="1">
              <a:lnSpc>
                <a:spcPct val="150000"/>
              </a:lnSpc>
              <a:buFontTx/>
              <a:buChar char="-"/>
            </a:pPr>
            <a:endParaRPr lang="ar-JO" sz="2000" b="1" dirty="0" smtClean="0">
              <a:latin typeface="Alexandria" pitchFamily="2" charset="-78"/>
              <a:cs typeface="Alexandria" pitchFamily="2" charset="-78"/>
            </a:endParaRPr>
          </a:p>
          <a:p>
            <a:pPr marL="342900" indent="-342900" algn="just" rtl="1">
              <a:buFontTx/>
              <a:buChar char="-"/>
            </a:pPr>
            <a:endParaRPr lang="en-US" sz="20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1369" y="1017726"/>
            <a:ext cx="10753859"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62506" y="1469157"/>
            <a:ext cx="10251583" cy="4247317"/>
          </a:xfrm>
          <a:prstGeom prst="rect">
            <a:avLst/>
          </a:prstGeom>
          <a:noFill/>
        </p:spPr>
        <p:txBody>
          <a:bodyPr wrap="square" rtlCol="1">
            <a:spAutoFit/>
          </a:bodyPr>
          <a:lstStyle/>
          <a:p>
            <a:pPr algn="just" rtl="1"/>
            <a:r>
              <a:rPr lang="ar-JO" b="1" dirty="0">
                <a:latin typeface="Alexandria" pitchFamily="2" charset="-78"/>
                <a:cs typeface="Alexandria" pitchFamily="2" charset="-78"/>
              </a:rPr>
              <a:t>منهجية وخطوات البحث </a:t>
            </a:r>
            <a:r>
              <a:rPr lang="ar-JO" dirty="0" smtClean="0">
                <a:latin typeface="Alexandria" pitchFamily="2" charset="-78"/>
                <a:cs typeface="Alexandria" pitchFamily="2" charset="-78"/>
              </a:rPr>
              <a:t>حيث </a:t>
            </a:r>
            <a:r>
              <a:rPr lang="ar-JO" dirty="0">
                <a:latin typeface="Alexandria" pitchFamily="2" charset="-78"/>
                <a:cs typeface="Alexandria" pitchFamily="2" charset="-78"/>
              </a:rPr>
              <a:t>تجري البحوث الكمية </a:t>
            </a:r>
            <a:r>
              <a:rPr lang="ar-JO" dirty="0" smtClean="0">
                <a:latin typeface="Alexandria" pitchFamily="2" charset="-78"/>
                <a:cs typeface="Alexandria" pitchFamily="2" charset="-78"/>
              </a:rPr>
              <a:t>بإجراءات </a:t>
            </a:r>
            <a:r>
              <a:rPr lang="ar-JO" dirty="0">
                <a:latin typeface="Alexandria" pitchFamily="2" charset="-78"/>
                <a:cs typeface="Alexandria" pitchFamily="2" charset="-78"/>
              </a:rPr>
              <a:t>وخطوات تتابعية، ومخطط معد أعداداً محكماً مسبقاً، </a:t>
            </a:r>
            <a:r>
              <a:rPr lang="ar-JO" dirty="0" smtClean="0">
                <a:latin typeface="Alexandria" pitchFamily="2" charset="-78"/>
                <a:cs typeface="Alexandria" pitchFamily="2" charset="-78"/>
              </a:rPr>
              <a:t>أما </a:t>
            </a:r>
            <a:r>
              <a:rPr lang="ar-JO" dirty="0">
                <a:latin typeface="Alexandria" pitchFamily="2" charset="-78"/>
                <a:cs typeface="Alexandria" pitchFamily="2" charset="-78"/>
              </a:rPr>
              <a:t>الدراسات النوعية فهنالك قدر أكبر من المرونة فيما يتعلق بخطة البحث. فالباحث النوعي يستخدم </a:t>
            </a:r>
            <a:r>
              <a:rPr lang="ar-JO" dirty="0" err="1">
                <a:latin typeface="Alexandria" pitchFamily="2" charset="-78"/>
                <a:cs typeface="Alexandria" pitchFamily="2" charset="-78"/>
              </a:rPr>
              <a:t>تصمياً</a:t>
            </a:r>
            <a:r>
              <a:rPr lang="ar-JO" dirty="0">
                <a:latin typeface="Alexandria" pitchFamily="2" charset="-78"/>
                <a:cs typeface="Alexandria" pitchFamily="2" charset="-78"/>
              </a:rPr>
              <a:t> ناشئاً أو طارئاً </a:t>
            </a:r>
            <a:r>
              <a:rPr lang="ar-JO" dirty="0" smtClean="0">
                <a:latin typeface="Alexandria" pitchFamily="2" charset="-78"/>
                <a:cs typeface="Alexandria" pitchFamily="2" charset="-78"/>
              </a:rPr>
              <a:t>خلال </a:t>
            </a:r>
            <a:r>
              <a:rPr lang="ar-JO" dirty="0">
                <a:latin typeface="Alexandria" pitchFamily="2" charset="-78"/>
                <a:cs typeface="Alexandria" pitchFamily="2" charset="-78"/>
              </a:rPr>
              <a:t>عملية جمع البيانات. فالباحث في البحث النوعي لا يستطيع وضع فرضية أو فرضيات مسبقة، كما هو الحال في البحوث والدراسات </a:t>
            </a:r>
            <a:r>
              <a:rPr lang="ar-JO" dirty="0" err="1">
                <a:latin typeface="Alexandria" pitchFamily="2" charset="-78"/>
                <a:cs typeface="Alexandria" pitchFamily="2" charset="-78"/>
              </a:rPr>
              <a:t>الأثنوغرافية</a:t>
            </a:r>
            <a:r>
              <a:rPr lang="ar-JO" dirty="0">
                <a:latin typeface="Alexandria" pitchFamily="2" charset="-78"/>
                <a:cs typeface="Alexandria" pitchFamily="2" charset="-78"/>
              </a:rPr>
              <a:t> </a:t>
            </a:r>
            <a:r>
              <a:rPr lang="ar-JO" dirty="0" smtClean="0">
                <a:latin typeface="Alexandria" pitchFamily="2" charset="-78"/>
                <a:cs typeface="Alexandria" pitchFamily="2" charset="-78"/>
              </a:rPr>
              <a:t>وبحوث </a:t>
            </a:r>
            <a:r>
              <a:rPr lang="ar-JO" dirty="0">
                <a:latin typeface="Alexandria" pitchFamily="2" charset="-78"/>
                <a:cs typeface="Alexandria" pitchFamily="2" charset="-78"/>
              </a:rPr>
              <a:t>النظرية المتجذرة أو </a:t>
            </a:r>
            <a:r>
              <a:rPr lang="ar-JO" dirty="0" err="1" smtClean="0">
                <a:latin typeface="Alexandria" pitchFamily="2" charset="-78"/>
                <a:cs typeface="Alexandria" pitchFamily="2" charset="-78"/>
              </a:rPr>
              <a:t>المتأسسة</a:t>
            </a:r>
            <a:r>
              <a:rPr lang="en-US" dirty="0" smtClean="0">
                <a:latin typeface="Alexandria" pitchFamily="2" charset="-78"/>
                <a:cs typeface="Alexandria" pitchFamily="2" charset="-78"/>
              </a:rPr>
              <a:t>، </a:t>
            </a:r>
            <a:r>
              <a:rPr lang="ar-JO" dirty="0">
                <a:latin typeface="Alexandria" pitchFamily="2" charset="-78"/>
                <a:cs typeface="Alexandria" pitchFamily="2" charset="-78"/>
              </a:rPr>
              <a:t>لأن الباحث النوعي يعكـف عـلـى دراسة موضوع من دون تصورات مسبقة وراسخة عنه، مما يتعلق بأي من المتغيرات المستقلة والمتغيرات التابعة، والربط بينهما. وعلى هذا الأساس فإن الباحث في البحث النوعي لا يستطيع أن يتحدد البحث النوعي بفرضية معدة مسبقاً، أو يختبر علاقة بين متغيرات تكون معدة مسبقاً. بل أنه يدرس جميع العوامل والمؤثرات في موقف معين، أي الخبرة الإنسانية بشكل كلي أولاً، لذا فإن الباحث يأخذ ويشتق من المقابلات الاستطلاعية الأولى، أو الملاحظة الأولى معنى ومغزى ما يسمع، أو يرى، ثم يضع في </a:t>
            </a:r>
            <a:r>
              <a:rPr lang="ar-JO" dirty="0" err="1">
                <a:latin typeface="Alexandria" pitchFamily="2" charset="-78"/>
                <a:cs typeface="Alexandria" pitchFamily="2" charset="-78"/>
              </a:rPr>
              <a:t>ضوءه</a:t>
            </a:r>
            <a:r>
              <a:rPr lang="ar-JO" dirty="0">
                <a:latin typeface="Alexandria" pitchFamily="2" charset="-78"/>
                <a:cs typeface="Alexandria" pitchFamily="2" charset="-78"/>
              </a:rPr>
              <a:t> تخمينات تتطور لاحقاً إلى فرضيات، يعمل على تأكيدها أو نفيها، من خلال بقية معلومات مقابلاته وملاحظاته اللاحقة ثم يخرج بالتفسيرات والنتائج.</a:t>
            </a:r>
          </a:p>
          <a:p>
            <a:pPr algn="just" rtl="1"/>
            <a:r>
              <a:rPr lang="ar-JO" dirty="0">
                <a:latin typeface="Alexandria" pitchFamily="2" charset="-78"/>
                <a:cs typeface="Alexandria" pitchFamily="2" charset="-78"/>
              </a:rPr>
              <a:t/>
            </a:r>
            <a:br>
              <a:rPr lang="ar-JO" dirty="0">
                <a:latin typeface="Alexandria" pitchFamily="2" charset="-78"/>
                <a:cs typeface="Alexandria" pitchFamily="2" charset="-78"/>
              </a:rPr>
            </a:br>
            <a:endParaRPr lang="ar-JO" b="1" dirty="0" smtClean="0">
              <a:latin typeface="Alexandria" pitchFamily="2" charset="-78"/>
              <a:cs typeface="Alexandria" pitchFamily="2" charset="-78"/>
            </a:endParaRPr>
          </a:p>
          <a:p>
            <a:pPr marL="342900" indent="-342900" algn="just" rtl="1">
              <a:buFontTx/>
              <a:buChar char="-"/>
            </a:pPr>
            <a:endParaRPr lang="en-US"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3188" y="1017726"/>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409434"/>
            <a:ext cx="10001443" cy="3620863"/>
          </a:xfrm>
          <a:prstGeom prst="rect">
            <a:avLst/>
          </a:prstGeom>
          <a:noFill/>
        </p:spPr>
        <p:txBody>
          <a:bodyPr wrap="square" rtlCol="1">
            <a:spAutoFit/>
          </a:bodyPr>
          <a:lstStyle/>
          <a:p>
            <a:pPr algn="just" rtl="1"/>
            <a:r>
              <a:rPr lang="ar-SA" sz="1600" b="1" dirty="0">
                <a:latin typeface="Alexandria" pitchFamily="2" charset="-78"/>
                <a:cs typeface="Alexandria" pitchFamily="2" charset="-78"/>
              </a:rPr>
              <a:t>دور الباحث منفصل في البحث الكمي ودوره مرن في البحث النوعي</a:t>
            </a:r>
            <a:r>
              <a:rPr lang="ar-SA" sz="1600" dirty="0">
                <a:latin typeface="Alexandria" pitchFamily="2" charset="-78"/>
                <a:cs typeface="Alexandria" pitchFamily="2" charset="-78"/>
              </a:rPr>
              <a:t>: يكون دور الباحث في الدراسات الكمية منفصلاً عن الدراسة لكي يبتعد عن التحيز، في حين ينغمس الباحث في الدراسات النوعية في الموقف أو الظاهرة موضوع الدراسة. من جانب آخر لا يكون الباحث محايداً، في البحث النوعي، بل تكون لديه مرونة في التغيير في خطة البحث، وفق مجريات البحث والبيانات المجمعة، أو المطلوب تجميعها . بينما يستخدم الباحثون الكميون أدوات جمع البيانات بصورة موضوعية، بينما يؤكد الباحثون النوعيون على أهمية البيانات التي يتم جمعها من قبل شخص ماهر، ومـن خلال الدور التفاعلي والاجتماعي الذي يشارك </a:t>
            </a:r>
            <a:r>
              <a:rPr lang="ar-SA" sz="1600" dirty="0" smtClean="0">
                <a:latin typeface="Alexandria" pitchFamily="2" charset="-78"/>
                <a:cs typeface="Alexandria" pitchFamily="2" charset="-78"/>
              </a:rPr>
              <a:t>فيه</a:t>
            </a:r>
            <a:r>
              <a:rPr lang="ar-JO" sz="1600" dirty="0" smtClean="0">
                <a:latin typeface="Alexandria" pitchFamily="2" charset="-78"/>
                <a:cs typeface="Alexandria" pitchFamily="2" charset="-78"/>
              </a:rPr>
              <a:t>.</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فبينما يسعى الباحث الكمي إلى التخلص من الذاتية من خلال التصميم المخطط له مسبقاً، يعمل الباحث النوعي على اعتماد الذاتية المنضبطة للبعد عن التحيز عند جمع البيانات وتحليلها وتفسيرها. ويحكم على مصداقية البحث النوعي من خلال قناعة ورأي القارئ أو المشرف ولجنة </a:t>
            </a:r>
            <a:r>
              <a:rPr lang="ar-SA" sz="1600" dirty="0" smtClean="0">
                <a:latin typeface="Alexandria" pitchFamily="2" charset="-78"/>
                <a:cs typeface="Alexandria" pitchFamily="2" charset="-78"/>
              </a:rPr>
              <a:t>المناقشة </a:t>
            </a:r>
            <a:r>
              <a:rPr lang="ar-SA" sz="1600" dirty="0">
                <a:latin typeface="Alexandria" pitchFamily="2" charset="-78"/>
                <a:cs typeface="Alexandria" pitchFamily="2" charset="-78"/>
              </a:rPr>
              <a:t>في الآراء والاستنتاجات التي توصل إليها الباحث، وليس من خلال العمليات الإحصائية والمعادلات المستخدمة في البحث الكمي.</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وتعزز المصداقية في البحث النوعي عادة </a:t>
            </a:r>
            <a:r>
              <a:rPr lang="ar-SA" sz="1600" dirty="0" smtClean="0">
                <a:latin typeface="Alexandria" pitchFamily="2" charset="-78"/>
                <a:cs typeface="Alexandria" pitchFamily="2" charset="-78"/>
              </a:rPr>
              <a:t>ب</a:t>
            </a:r>
            <a:r>
              <a:rPr lang="ar-JO" sz="1600" dirty="0" smtClean="0">
                <a:latin typeface="Alexandria" pitchFamily="2" charset="-78"/>
                <a:cs typeface="Alexandria" pitchFamily="2" charset="-78"/>
              </a:rPr>
              <a:t>ا</a:t>
            </a:r>
            <a:r>
              <a:rPr lang="ar-SA" sz="1600" dirty="0" err="1" smtClean="0">
                <a:latin typeface="Alexandria" pitchFamily="2" charset="-78"/>
                <a:cs typeface="Alexandria" pitchFamily="2" charset="-78"/>
              </a:rPr>
              <a:t>ستراتيجيات</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مشتركة مثل المطاولة في العمل الميداني، والطرق المركبة في جمع البيانات، والاعتبارات المهنية وتوصيفات الاستدلالات القانونية، والباحثون المساعدون أو المشاركون وتسجيل البيانات بشكل آلي وفحص وتدقيق الأعضاء المشاركون</a:t>
            </a:r>
            <a:endParaRPr lang="en-US" sz="1600" dirty="0" smtClean="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65915" y="1166725"/>
            <a:ext cx="10399571" cy="4503028"/>
          </a:xfrm>
          <a:prstGeom prst="rect">
            <a:avLst/>
          </a:prstGeom>
          <a:noFill/>
        </p:spPr>
        <p:txBody>
          <a:bodyPr wrap="square" rtlCol="1">
            <a:spAutoFit/>
          </a:bodyPr>
          <a:lstStyle/>
          <a:p>
            <a:pPr algn="just" rtl="1"/>
            <a:r>
              <a:rPr lang="ar-SA" sz="2000" b="1" dirty="0" smtClean="0">
                <a:latin typeface="Alexandria" pitchFamily="2" charset="-78"/>
                <a:cs typeface="Alexandria" pitchFamily="2" charset="-78"/>
              </a:rPr>
              <a:t>تصاميم البحث الكمي تختلف عن تصاميم البحث النوعي</a:t>
            </a:r>
            <a:r>
              <a:rPr lang="ar-SA" sz="2000" dirty="0" smtClean="0">
                <a:latin typeface="Alexandria" pitchFamily="2" charset="-78"/>
                <a:cs typeface="Alexandria" pitchFamily="2" charset="-78"/>
              </a:rPr>
              <a:t>: ونعني </a:t>
            </a:r>
            <a:r>
              <a:rPr lang="ar-SA" sz="2000" dirty="0">
                <a:latin typeface="Alexandria" pitchFamily="2" charset="-78"/>
                <a:cs typeface="Alexandria" pitchFamily="2" charset="-78"/>
              </a:rPr>
              <a:t>بتصميم البحث الخطة والإجراءات المستخدمة للحصول على الأدلة. </a:t>
            </a:r>
            <a:r>
              <a:rPr lang="ar-SA" sz="2000" dirty="0" smtClean="0">
                <a:latin typeface="Alexandria" pitchFamily="2" charset="-78"/>
                <a:cs typeface="Alexandria" pitchFamily="2" charset="-78"/>
              </a:rPr>
              <a:t>حيث </a:t>
            </a:r>
            <a:r>
              <a:rPr lang="ar-SA" sz="2000" dirty="0">
                <a:latin typeface="Alexandria" pitchFamily="2" charset="-78"/>
                <a:cs typeface="Alexandria" pitchFamily="2" charset="-78"/>
              </a:rPr>
              <a:t>تصنف البحوث الكمية عادة إلى بحوث تجريبية وأخرى غير تجريبية. ويكون لدى الباحث في التجريبية نوع من السيطرة على ما يحدث للأشخاص، من خلال فرض أو حجب ظروف محددة بطريقة </a:t>
            </a:r>
            <a:r>
              <a:rPr lang="ar-SA" sz="2000" dirty="0" smtClean="0">
                <a:latin typeface="Alexandria" pitchFamily="2" charset="-78"/>
                <a:cs typeface="Alexandria" pitchFamily="2" charset="-78"/>
              </a:rPr>
              <a:t>منظمة. </a:t>
            </a:r>
            <a:r>
              <a:rPr lang="ar-SA" sz="2000" dirty="0">
                <a:latin typeface="Alexandria" pitchFamily="2" charset="-78"/>
                <a:cs typeface="Alexandria" pitchFamily="2" charset="-78"/>
              </a:rPr>
              <a:t>ثم يقوم الباحث بمقارنة أشخاص الدراسة الذين خضعوا للظروف المفروضة والذين لم يخضعوا لمثل تلك الظروف، أو بين الأشخاص الذين مروا بظروف مختلفة. وللتصاميم التجريبية هدف آخر، هو دراسة العلاقة السببية بين الظروف التي جرى التحكم بها، أي المتغير المستقل في الدراسة، وبين النواتج المقاسة، أي المتغير التابع. أما في تصاميم البحوث الكمية الوصفية غير التجريبية فلا يوجد تحكم بالظروف التي يمر بها الأشخاص موضوع البحث، وبدلاً مـن ذلـك يـقــوم الباحث بالملاحظة أو الحصول على قياسات من الأشخاص لوصف شيء ما أو حدث ما. وتصاميم البحث النوعي أقل تنظيماً من تصاميم البحث الكمي. ففي البحث النوعي يتم تحديد الإجراءات من خلال تنفيذ عملية البحث بدلاً من تحديدها مسبقاً. وتعتمد كل خطوة على البيانات السابقة التي تم جمعها في الدراسة</a:t>
            </a:r>
            <a:r>
              <a:rPr lang="en-US" sz="2000" dirty="0">
                <a:latin typeface="Alexandria" pitchFamily="2" charset="-78"/>
                <a:cs typeface="Alexandria" pitchFamily="2" charset="-78"/>
              </a:rPr>
              <a:t>.</a:t>
            </a: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5634" y="1308393"/>
            <a:ext cx="10399571" cy="3170099"/>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تحليل البيانات وتفسيرها: </a:t>
            </a:r>
            <a:r>
              <a:rPr lang="ar-SA" sz="2000" dirty="0">
                <a:latin typeface="Alexandria" pitchFamily="2" charset="-78"/>
                <a:cs typeface="Alexandria" pitchFamily="2" charset="-78"/>
              </a:rPr>
              <a:t>تحليل البيانات في البحث الكمـي يـتـم بـعـد الانتهاء من جمع كل البيانات بينما يتم تحليل البيانات في البحث النوعي أثناء جمعها. ويساعد هذا النوع من التحليل على تحديد الخطوة التالية للباحث، في مقابلاته وطبيعة أسئلته، أو في مقابلاته وطبيعة تحركاته. وكذلك في تحديد الوثائق الرسمية والشخصية التي قد يحتاج إلى مراجعتها. وإضافة إلى التحليل أثناء جمع البيانات، في البحث النوعي، هنالك تحليل شامل في نهاية جمع البيانات. لذا </a:t>
            </a:r>
            <a:r>
              <a:rPr lang="ar-SA" sz="2000" u="sng" dirty="0">
                <a:latin typeface="Alexandria" pitchFamily="2" charset="-78"/>
                <a:cs typeface="Alexandria" pitchFamily="2" charset="-78"/>
              </a:rPr>
              <a:t>يستغرق تحليل البيانات في البحث النوعي، وقتاً أطول من تحليل البيانات في البحث الكمي. </a:t>
            </a:r>
            <a:r>
              <a:rPr lang="ar-SA" sz="2000" dirty="0">
                <a:latin typeface="Alexandria" pitchFamily="2" charset="-78"/>
                <a:cs typeface="Alexandria" pitchFamily="2" charset="-78"/>
              </a:rPr>
              <a:t>من جانب آخر لا تركز البحوث النوعية على الطرق الرقمية والإحصائية في تفسير البيانات المجمعة والنتائج، كما في البحوث الكمية، بل تعمل على تفسير الظواهر </a:t>
            </a:r>
            <a:r>
              <a:rPr lang="ar-SA" sz="2000" dirty="0" err="1">
                <a:latin typeface="Alexandria" pitchFamily="2" charset="-78"/>
                <a:cs typeface="Alexandria" pitchFamily="2" charset="-78"/>
              </a:rPr>
              <a:t>المبحوثة</a:t>
            </a:r>
            <a:r>
              <a:rPr lang="ar-SA" sz="2000" dirty="0">
                <a:latin typeface="Alexandria" pitchFamily="2" charset="-78"/>
                <a:cs typeface="Alexandria" pitchFamily="2" charset="-78"/>
              </a:rPr>
              <a:t> بأسلوب سردي إنشائي يعتمد التعبير بعبارات وجمل توضح ماهية وطبيعة تلك الظواهر، وعلاقاتها المتداخلة مع بعضها.</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090771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5612" y="1017726"/>
            <a:ext cx="1077961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5634" y="1248016"/>
            <a:ext cx="10399571" cy="3970318"/>
          </a:xfrm>
          <a:prstGeom prst="rect">
            <a:avLst/>
          </a:prstGeom>
          <a:noFill/>
        </p:spPr>
        <p:txBody>
          <a:bodyPr wrap="square" rtlCol="1">
            <a:spAutoFit/>
          </a:bodyPr>
          <a:lstStyle/>
          <a:p>
            <a:pPr algn="just" rtl="1"/>
            <a:r>
              <a:rPr lang="ar-SA" b="1" dirty="0">
                <a:latin typeface="Alexandria" pitchFamily="2" charset="-78"/>
                <a:cs typeface="Alexandria" pitchFamily="2" charset="-78"/>
              </a:rPr>
              <a:t>مكونات وأجزاء تقارير البحث الكمي والبحث النوعي مختلفة</a:t>
            </a:r>
            <a:r>
              <a:rPr lang="ar-SA" dirty="0">
                <a:latin typeface="Alexandria" pitchFamily="2" charset="-78"/>
                <a:cs typeface="Alexandria" pitchFamily="2" charset="-78"/>
              </a:rPr>
              <a:t>: يقدم تقرير البحث تصور شامل للبحث وإجراءات تنفيذه، ويتم ذلك بأسلوب متفق عليه من قبل جهات النشر، مع اختلاف في أشكال التقارير المستخدمة. ومن المهم الحكم على مصداقية البحث بشكل عام عند تقديم تقرير البحث. ويعتمد هذا الحكم على تقييم لأجزاء التقرير الرئيسية. فكل جزء يساهم في المصداقية الكلية للبحث وهنالك بعض الاختلافات بين أشكال تقارير البحوث الكمية وتقارير البحوث النوعية، فبالرغم من عدم وجود شكل متفق عليه عالمياً لتقديم تقارير البحوث الكمية، تلتزم معظم الدراسات بنسق الاستقصاء العلمي. ومع وجود تنوع واختلاف في المصطلحات المستخدمة، فإن معظم الدراسات تشمل التسلسل في المكونات التالية: </a:t>
            </a:r>
            <a:r>
              <a:rPr lang="ar-SA" dirty="0" smtClean="0">
                <a:latin typeface="Alexandria" pitchFamily="2" charset="-78"/>
                <a:cs typeface="Alexandria" pitchFamily="2" charset="-78"/>
              </a:rPr>
              <a:t>الملخص </a:t>
            </a:r>
            <a:r>
              <a:rPr lang="ar-SA" dirty="0">
                <a:latin typeface="Alexandria" pitchFamily="2" charset="-78"/>
                <a:cs typeface="Alexandria" pitchFamily="2" charset="-78"/>
              </a:rPr>
              <a:t>المقدمة مشكلة البحث، مراجعة الأدب والدراسات السابقة صياغة فرضيات أو أسئلة البحث المنهجية وتشمل الأشخاص، والأدوات، </a:t>
            </a:r>
            <a:r>
              <a:rPr lang="ar-SA" dirty="0" smtClean="0">
                <a:latin typeface="Alexandria" pitchFamily="2" charset="-78"/>
                <a:cs typeface="Alexandria" pitchFamily="2" charset="-78"/>
              </a:rPr>
              <a:t>والإجراءات، </a:t>
            </a:r>
            <a:r>
              <a:rPr lang="ar-SA" dirty="0">
                <a:latin typeface="Alexandria" pitchFamily="2" charset="-78"/>
                <a:cs typeface="Alexandria" pitchFamily="2" charset="-78"/>
              </a:rPr>
              <a:t>النتائج ، المناقشة والاستنتاجات، وأخيراً المراجع</a:t>
            </a:r>
            <a:r>
              <a:rPr lang="ar-SA" dirty="0" smtClean="0">
                <a:latin typeface="Alexandria" pitchFamily="2" charset="-78"/>
                <a:cs typeface="Alexandria" pitchFamily="2" charset="-78"/>
              </a:rPr>
              <a:t>.</a:t>
            </a:r>
            <a:endParaRPr lang="ar-JO" dirty="0" smtClean="0">
              <a:latin typeface="Alexandria" pitchFamily="2" charset="-78"/>
              <a:cs typeface="Alexandria" pitchFamily="2" charset="-78"/>
            </a:endParaRPr>
          </a:p>
          <a:p>
            <a:pPr algn="just" rtl="1"/>
            <a:r>
              <a:rPr lang="ar-SA" dirty="0" smtClean="0">
                <a:latin typeface="Alexandria" pitchFamily="2" charset="-78"/>
                <a:cs typeface="Alexandria" pitchFamily="2" charset="-78"/>
              </a:rPr>
              <a:t> </a:t>
            </a:r>
            <a:r>
              <a:rPr lang="ar-SA" dirty="0">
                <a:latin typeface="Alexandria" pitchFamily="2" charset="-78"/>
                <a:cs typeface="Alexandria" pitchFamily="2" charset="-78"/>
              </a:rPr>
              <a:t>من جانب آخر تتنوع الأشكال المستخدمة في تقارير البحوث النوعية بدرجة أكبر من تقارير البحوث الكمية. والسبب هو تعدد أنماط الدراسات النوعية. فبعض تقارير البحوث النوعية لا تشتمل على ملخص البحث، كما في البحوث </a:t>
            </a:r>
            <a:r>
              <a:rPr lang="ar-SA" dirty="0" smtClean="0">
                <a:latin typeface="Alexandria" pitchFamily="2" charset="-78"/>
                <a:cs typeface="Alexandria" pitchFamily="2" charset="-78"/>
              </a:rPr>
              <a:t>الكمية</a:t>
            </a:r>
            <a:r>
              <a:rPr lang="ar-JO" dirty="0" smtClean="0">
                <a:latin typeface="Alexandria" pitchFamily="2" charset="-78"/>
                <a:cs typeface="Alexandria" pitchFamily="2" charset="-78"/>
              </a:rPr>
              <a:t>،</a:t>
            </a:r>
            <a:r>
              <a:rPr lang="ar-SA" dirty="0" smtClean="0">
                <a:latin typeface="Alexandria" pitchFamily="2" charset="-78"/>
                <a:cs typeface="Alexandria" pitchFamily="2" charset="-78"/>
              </a:rPr>
              <a:t> </a:t>
            </a:r>
            <a:r>
              <a:rPr lang="ar-SA" dirty="0">
                <a:latin typeface="Alexandria" pitchFamily="2" charset="-78"/>
                <a:cs typeface="Alexandria" pitchFamily="2" charset="-78"/>
              </a:rPr>
              <a:t>أضف إلى ذلك إن الدوريات العربية والأدبيات العربية تفتقر إلى تقارير البحوث النوعية، مقارنة بتقارير البحوث الكمية المنشورة فيها</a:t>
            </a:r>
            <a:r>
              <a:rPr lang="en-US"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4546" y="9542"/>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4742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9287" y="1030605"/>
            <a:ext cx="9117450"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31344" y="1722916"/>
            <a:ext cx="8553335" cy="2810256"/>
          </a:xfrm>
          <a:prstGeom prst="rect">
            <a:avLst/>
          </a:prstGeom>
          <a:noFill/>
        </p:spPr>
        <p:txBody>
          <a:bodyPr wrap="square" rtlCol="1">
            <a:spAutoFit/>
          </a:bodyPr>
          <a:lstStyle/>
          <a:p>
            <a:pPr algn="just" rtl="1">
              <a:lnSpc>
                <a:spcPct val="150000"/>
              </a:lnSpc>
            </a:pPr>
            <a:r>
              <a:rPr lang="ar-SA" sz="2000" dirty="0">
                <a:latin typeface="Alexandria" pitchFamily="2" charset="-78"/>
                <a:cs typeface="Alexandria" pitchFamily="2" charset="-78"/>
              </a:rPr>
              <a:t>البحث الكمي والبحث التجريبي يتطلبان التعريف مسبقاً بالمتغيرات المناسبة المستقلة </a:t>
            </a:r>
            <a:r>
              <a:rPr lang="ar-SA" sz="2000" dirty="0" smtClean="0">
                <a:latin typeface="Alexandria" pitchFamily="2" charset="-78"/>
                <a:cs typeface="Alexandria" pitchFamily="2" charset="-78"/>
              </a:rPr>
              <a:t>والتابعة، </a:t>
            </a:r>
            <a:r>
              <a:rPr lang="ar-SA" sz="2000" dirty="0">
                <a:latin typeface="Alexandria" pitchFamily="2" charset="-78"/>
                <a:cs typeface="Alexandria" pitchFamily="2" charset="-78"/>
              </a:rPr>
              <a:t>أي التنبؤ المسبق بالاستنتاجات. بينما البحوث الاستقرائية التي تعتمد الأسلوب النوعي، </a:t>
            </a:r>
            <a:r>
              <a:rPr lang="ar-SA" sz="2000" dirty="0" smtClean="0">
                <a:latin typeface="Alexandria" pitchFamily="2" charset="-78"/>
                <a:cs typeface="Alexandria" pitchFamily="2" charset="-78"/>
              </a:rPr>
              <a:t>توجه </a:t>
            </a:r>
            <a:r>
              <a:rPr lang="ar-SA" sz="2000" dirty="0">
                <a:latin typeface="Alexandria" pitchFamily="2" charset="-78"/>
                <a:cs typeface="Alexandria" pitchFamily="2" charset="-78"/>
              </a:rPr>
              <a:t>الباحث نحو دراسة موضوع معين من دون سابق تصورات راسخة أو افتراضية فيها يتعلق بأي من المتغيرات التي ستكون مهمة، وكيفية الربط بين هذه المتغيرات المستقلة منها والتابعة</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15317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156" y="1030605"/>
            <a:ext cx="11140224"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82580" y="1424725"/>
            <a:ext cx="10599313" cy="3539430"/>
          </a:xfrm>
          <a:prstGeom prst="rect">
            <a:avLst/>
          </a:prstGeom>
          <a:noFill/>
        </p:spPr>
        <p:txBody>
          <a:bodyPr wrap="square" rtlCol="1">
            <a:spAutoFit/>
          </a:bodyPr>
          <a:lstStyle/>
          <a:p>
            <a:pPr algn="just" rtl="1"/>
            <a:r>
              <a:rPr lang="ar-SA" sz="1600" dirty="0">
                <a:latin typeface="Alexandria" pitchFamily="2" charset="-78"/>
                <a:cs typeface="Alexandria" pitchFamily="2" charset="-78"/>
              </a:rPr>
              <a:t>ولقد أصبح بالإمكان الدمج بين البحث الكمي والبحث النوعي، والاستعانة بمعطياتهما والاستفادة من </a:t>
            </a:r>
            <a:r>
              <a:rPr lang="ar-JO" sz="1600" dirty="0" smtClean="0">
                <a:latin typeface="Alexandria" pitchFamily="2" charset="-78"/>
                <a:cs typeface="Alexandria" pitchFamily="2" charset="-78"/>
              </a:rPr>
              <a:t>ا</a:t>
            </a:r>
            <a:r>
              <a:rPr lang="ar-SA" sz="1600" dirty="0" err="1" smtClean="0">
                <a:latin typeface="Alexandria" pitchFamily="2" charset="-78"/>
                <a:cs typeface="Alexandria" pitchFamily="2" charset="-78"/>
              </a:rPr>
              <a:t>يجابياتهما</a:t>
            </a:r>
            <a:r>
              <a:rPr lang="ar-SA" sz="1600" dirty="0">
                <a:latin typeface="Alexandria" pitchFamily="2" charset="-78"/>
                <a:cs typeface="Alexandria" pitchFamily="2" charset="-78"/>
              </a:rPr>
              <a:t>، في حالتين: </a:t>
            </a:r>
            <a:endParaRPr lang="en-US" sz="1600" dirty="0">
              <a:latin typeface="Alexandria" pitchFamily="2" charset="-78"/>
              <a:cs typeface="Alexandria" pitchFamily="2" charset="-78"/>
            </a:endParaRPr>
          </a:p>
          <a:p>
            <a:pPr marL="342900" indent="-342900" algn="just" rtl="1">
              <a:buFont typeface="Wingdings" panose="05000000000000000000" pitchFamily="2" charset="2"/>
              <a:buChar char="q"/>
            </a:pPr>
            <a:r>
              <a:rPr lang="ar-SA" sz="1600" dirty="0">
                <a:latin typeface="Alexandria" pitchFamily="2" charset="-78"/>
                <a:cs typeface="Alexandria" pitchFamily="2" charset="-78"/>
              </a:rPr>
              <a:t>وجود ضرورة لذلك، أي في البحوث العلمية التي تتطلب مثل ذلك الدمج في المنهجية وفي الأدوات. </a:t>
            </a:r>
            <a:endParaRPr lang="en-US" sz="1600" dirty="0">
              <a:latin typeface="Alexandria" pitchFamily="2" charset="-78"/>
              <a:cs typeface="Alexandria" pitchFamily="2" charset="-78"/>
            </a:endParaRPr>
          </a:p>
          <a:p>
            <a:pPr marL="342900" indent="-342900" algn="just" rtl="1">
              <a:buFont typeface="Wingdings" panose="05000000000000000000" pitchFamily="2" charset="2"/>
              <a:buChar char="q"/>
            </a:pPr>
            <a:r>
              <a:rPr lang="ar-SA" sz="1600" dirty="0">
                <a:latin typeface="Alexandria" pitchFamily="2" charset="-78"/>
                <a:cs typeface="Alexandria" pitchFamily="2" charset="-78"/>
              </a:rPr>
              <a:t>توفر الشروط المطلوبة والمناخ الملائم لمثل هذا الدمج. بما في ذلك شروط التخصص الموضوعي، والتكييف المنهجي. </a:t>
            </a:r>
            <a:endParaRPr lang="en-US" sz="1600" dirty="0">
              <a:latin typeface="Alexandria" pitchFamily="2" charset="-78"/>
              <a:cs typeface="Alexandria" pitchFamily="2" charset="-78"/>
            </a:endParaRPr>
          </a:p>
          <a:p>
            <a:pPr marL="342900" indent="-342900" algn="just" rtl="1">
              <a:buFont typeface="Wingdings" panose="05000000000000000000" pitchFamily="2" charset="2"/>
              <a:buChar char="q"/>
            </a:pPr>
            <a:r>
              <a:rPr lang="ar-SA" sz="1600" dirty="0">
                <a:latin typeface="Alexandria" pitchFamily="2" charset="-78"/>
                <a:cs typeface="Alexandria" pitchFamily="2" charset="-78"/>
              </a:rPr>
              <a:t>وجود إمكانات وتفهم كاف، وإدراك عند الباحث لمناهج وأدوات كــلا النوعين من البحث الكمي والنوعي، وطرق استخدامهما بشكل مؤثر </a:t>
            </a:r>
            <a:r>
              <a:rPr lang="ar-SA" sz="1600" dirty="0" smtClean="0">
                <a:latin typeface="Alexandria" pitchFamily="2" charset="-78"/>
                <a:cs typeface="Alexandria" pitchFamily="2" charset="-78"/>
              </a:rPr>
              <a:t>وهكذا </a:t>
            </a:r>
            <a:r>
              <a:rPr lang="ar-SA" sz="1600" dirty="0">
                <a:latin typeface="Alexandria" pitchFamily="2" charset="-78"/>
                <a:cs typeface="Alexandria" pitchFamily="2" charset="-78"/>
              </a:rPr>
              <a:t>فإنه بالإمكان توجه الباحث نحو الآتي: </a:t>
            </a:r>
            <a:endParaRPr lang="ar-JO" sz="1600" dirty="0" smtClean="0">
              <a:latin typeface="Alexandria" pitchFamily="2" charset="-78"/>
              <a:cs typeface="Alexandria" pitchFamily="2" charset="-78"/>
            </a:endParaRPr>
          </a:p>
          <a:p>
            <a:pPr marL="342900" indent="-342900" algn="just" rtl="1">
              <a:buFont typeface="Wingdings" panose="05000000000000000000" pitchFamily="2" charset="2"/>
              <a:buChar char="ü"/>
            </a:pP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الاستعانة بأداة الاستبيان التي هي من أدوات البحث الكمي الأساسية، إلى جانب المقابلات المعمقة الطويلة، والملاحظات النوعية، المستخدمة في البحث النوعي. </a:t>
            </a:r>
            <a:endParaRPr lang="ar-JO" sz="16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بالإمكان أن تكون البيانات المجمعة رقمية إحصائية، وكذلك الاستنتاجات، الأخرى تكون رقمية إحصائية، مثل تلك المستخدمة في هي البحوث الكمية. وإلى جانب ذلك بالإمكان أن تكون نتائج وصفية إنشائية، معمقة، أيضاً، كما هو الحال في البحوث النوعية. </a:t>
            </a:r>
            <a:endParaRPr lang="ar-JO" sz="16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المرونة في دور الباحث واندماجه في الموقف، كما هو الحال في البحوث النوعية، إلى جانب الأخذ بالاعتبار الحذر والابتعاد عن التحيز، كما هو الحال في البحوث الكمية</a:t>
            </a:r>
            <a:r>
              <a:rPr lang="en-US" sz="16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897724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017726"/>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77063" y="1017726"/>
            <a:ext cx="10553936" cy="4247317"/>
          </a:xfrm>
          <a:prstGeom prst="rect">
            <a:avLst/>
          </a:prstGeom>
          <a:noFill/>
        </p:spPr>
        <p:txBody>
          <a:bodyPr wrap="square" rtlCol="1">
            <a:spAutoFit/>
          </a:bodyPr>
          <a:lstStyle/>
          <a:p>
            <a:pPr algn="ctr" rtl="1"/>
            <a:r>
              <a:rPr lang="ar-SA" b="1" dirty="0">
                <a:latin typeface="Alexandria" pitchFamily="2" charset="-78"/>
                <a:cs typeface="Alexandria" pitchFamily="2" charset="-78"/>
              </a:rPr>
              <a:t>أمثلة للبحوث الكمية</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دراسة تحليلية لأثر الإعلانات التلفزيونية على زيادة المبيعات</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تتضمن هذه الدراسة جمع البيانات الكمية من شركة معينة حول إنفاقها على الإعلانات التلفزيونية ومبيعاتها خلال فترة زمنية محددة</a:t>
            </a:r>
            <a:r>
              <a:rPr lang="ru-RU" dirty="0">
                <a:cs typeface="Alexandria" pitchFamily="2" charset="-78"/>
              </a:rPr>
              <a:t>. </a:t>
            </a:r>
            <a:r>
              <a:rPr lang="ar-SA" dirty="0">
                <a:latin typeface="Alexandria" pitchFamily="2" charset="-78"/>
                <a:cs typeface="Alexandria" pitchFamily="2" charset="-78"/>
              </a:rPr>
              <a:t>يتم تحليل هذه البيانات لتحديد ما إذا كانت الإعلانات التلفزيونية لها تأثير إيجابي على زيادة المبيعات</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استطلاع رأي لقياس مستوى رضا العملاء</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يمكن أن تتضمن هذه الدراسة أسئلة مغلقة تعبر عن اراء العملاء بأداء المنتج أو الخدمة المقدمة</a:t>
            </a:r>
            <a:r>
              <a:rPr lang="ru-RU" dirty="0">
                <a:cs typeface="Alexandria" pitchFamily="2" charset="-78"/>
              </a:rPr>
              <a:t>. </a:t>
            </a:r>
            <a:r>
              <a:rPr lang="ar-SA" dirty="0">
                <a:latin typeface="Alexandria" pitchFamily="2" charset="-78"/>
                <a:cs typeface="Alexandria" pitchFamily="2" charset="-78"/>
              </a:rPr>
              <a:t>يتم تحليل البيانات المجمعة للحصول على نسبة الارضاء والاستدلالات الهامة حول المجالات التي يمكن تحسينها</a:t>
            </a:r>
            <a:r>
              <a:rPr lang="ru-RU" dirty="0">
                <a:cs typeface="Alexandria" pitchFamily="2" charset="-78"/>
              </a:rPr>
              <a:t>.</a:t>
            </a:r>
            <a:endParaRPr lang="en-US" dirty="0">
              <a:latin typeface="Alexandria" pitchFamily="2" charset="-78"/>
              <a:cs typeface="Alexandria" pitchFamily="2" charset="-78"/>
            </a:endParaRPr>
          </a:p>
          <a:p>
            <a:pPr algn="ctr" rtl="1"/>
            <a:endParaRPr lang="ar-JO" b="1" dirty="0" smtClean="0">
              <a:latin typeface="Alexandria" pitchFamily="2" charset="-78"/>
              <a:cs typeface="Alexandria" pitchFamily="2" charset="-78"/>
            </a:endParaRPr>
          </a:p>
          <a:p>
            <a:pPr algn="ctr" rtl="1"/>
            <a:r>
              <a:rPr lang="ar-SA" b="1" dirty="0" smtClean="0">
                <a:latin typeface="Alexandria" pitchFamily="2" charset="-78"/>
                <a:cs typeface="Alexandria" pitchFamily="2" charset="-78"/>
              </a:rPr>
              <a:t>أمثلة </a:t>
            </a:r>
            <a:r>
              <a:rPr lang="ar-SA" b="1" dirty="0">
                <a:latin typeface="Alexandria" pitchFamily="2" charset="-78"/>
                <a:cs typeface="Alexandria" pitchFamily="2" charset="-78"/>
              </a:rPr>
              <a:t>للبحوث النوعية</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مقابلات شخصية مع العملاء لفهم تجاربهم الشخصية</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يهدف هذا النوع من البحث إلى فهم تجارب العملاء الفردية وقصص النجاح أو التحديات التي واجهوها عند استخدام منتجات أو خدمات معينة</a:t>
            </a:r>
            <a:r>
              <a:rPr lang="ru-RU" dirty="0">
                <a:cs typeface="Alexandria" pitchFamily="2" charset="-78"/>
              </a:rPr>
              <a:t>. </a:t>
            </a:r>
            <a:r>
              <a:rPr lang="ar-SA" dirty="0">
                <a:latin typeface="Alexandria" pitchFamily="2" charset="-78"/>
                <a:cs typeface="Alexandria" pitchFamily="2" charset="-78"/>
              </a:rPr>
              <a:t>تتم مقابلة العملاء للحصول على تفاصيل مفصلة حول تجاربهم وملاحظاتهم</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مشاهدة ميدانية لفهم السلوك الاجتماعي</a:t>
            </a:r>
            <a:r>
              <a:rPr lang="ru-RU" b="1" dirty="0">
                <a:cs typeface="Alexandria" pitchFamily="2" charset="-78"/>
              </a:rPr>
              <a:t>:</a:t>
            </a:r>
            <a:r>
              <a:rPr lang="ru-RU" dirty="0">
                <a:cs typeface="Alexandria" pitchFamily="2" charset="-78"/>
              </a:rPr>
              <a:t> </a:t>
            </a:r>
            <a:r>
              <a:rPr lang="ar-SA" dirty="0">
                <a:latin typeface="Alexandria" pitchFamily="2" charset="-78"/>
                <a:cs typeface="Alexandria" pitchFamily="2" charset="-78"/>
              </a:rPr>
              <a:t>يعتمد هذا النوع من البحث على المشاهدة المباشرة للأفراد في بيئاتهم اليومية لفهم سلوكهم الاجتماعي وردود أفعالهم</a:t>
            </a:r>
            <a:r>
              <a:rPr lang="ru-RU" dirty="0">
                <a:cs typeface="Alexandria" pitchFamily="2" charset="-78"/>
              </a:rPr>
              <a:t>. </a:t>
            </a:r>
            <a:r>
              <a:rPr lang="ar-SA" dirty="0">
                <a:latin typeface="Alexandria" pitchFamily="2" charset="-78"/>
                <a:cs typeface="Alexandria" pitchFamily="2" charset="-78"/>
              </a:rPr>
              <a:t>يمكن أن تتضمن هذه المشاهدة مراقبة العملاء في المتاجر أو المشاهدة المباشرة للمجموعات الاجتماعية في الحياة اليومية</a:t>
            </a:r>
            <a:r>
              <a:rPr lang="ru-RU" dirty="0" smtClean="0">
                <a:cs typeface="Alexandria" pitchFamily="2" charset="-78"/>
              </a:rPr>
              <a:t>.</a:t>
            </a:r>
            <a:endParaRPr lang="en-US"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242325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00011" y="1017726"/>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45038" y="1315694"/>
            <a:ext cx="8887536" cy="4605748"/>
          </a:xfrm>
          <a:prstGeom prst="rect">
            <a:avLst/>
          </a:prstGeom>
          <a:noFill/>
        </p:spPr>
        <p:txBody>
          <a:bodyPr wrap="square" rtlCol="1">
            <a:spAutoFit/>
          </a:bodyPr>
          <a:lstStyle/>
          <a:p>
            <a:pPr algn="ctr" rtl="1"/>
            <a:r>
              <a:rPr lang="ar-SA" sz="1600" b="1" dirty="0">
                <a:latin typeface="Alexandria" pitchFamily="2" charset="-78"/>
                <a:cs typeface="Alexandria" pitchFamily="2" charset="-78"/>
              </a:rPr>
              <a:t>تصنيفات أخرى للبحوث العلمية</a:t>
            </a:r>
            <a:endParaRPr lang="en-US" sz="1600" b="1" dirty="0">
              <a:latin typeface="Alexandria" pitchFamily="2" charset="-78"/>
              <a:cs typeface="Alexandria" pitchFamily="2" charset="-78"/>
            </a:endParaRPr>
          </a:p>
          <a:p>
            <a:pPr algn="just" rtl="1"/>
            <a:r>
              <a:rPr lang="ar-SA" sz="1600" dirty="0">
                <a:latin typeface="Alexandria" pitchFamily="2" charset="-78"/>
                <a:cs typeface="Alexandria" pitchFamily="2" charset="-78"/>
              </a:rPr>
              <a:t> يذهب العديد من الكتاب إلى تصنيفات أخرى للبحوث العلمية. فيقسمونها إلى بحوث أساسية، وأخرى تطبيقية، وثالثة تخص بالبحوث </a:t>
            </a:r>
            <a:r>
              <a:rPr lang="ar-SA" sz="1600" dirty="0" smtClean="0">
                <a:latin typeface="Alexandria" pitchFamily="2" charset="-78"/>
                <a:cs typeface="Alexandria" pitchFamily="2" charset="-78"/>
              </a:rPr>
              <a:t>ال</a:t>
            </a:r>
            <a:r>
              <a:rPr lang="ar-JO" sz="1600" dirty="0" smtClean="0">
                <a:latin typeface="Alexandria" pitchFamily="2" charset="-78"/>
                <a:cs typeface="Alexandria" pitchFamily="2" charset="-78"/>
              </a:rPr>
              <a:t>ارتباطية</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وهكذا. وفيما يأتي توضيح موجز لكل نوع من هذه الأنواع. </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البحوث الأساسية: </a:t>
            </a:r>
            <a:r>
              <a:rPr lang="ar-SA" sz="1600" dirty="0">
                <a:latin typeface="Alexandria" pitchFamily="2" charset="-78"/>
                <a:cs typeface="Alexandria" pitchFamily="2" charset="-78"/>
              </a:rPr>
              <a:t>وهي بحوث أصيلة تؤمن مستجدات واكتشافات تضيف إلى الحقائق العلمية المعروفة. ويهدف هذا النوع من البحوث إلى إضافات وامتدادات متقدمة للمعارف العلمية في مجالات التخصص المختلفة. وتكون الجامعات ومؤسسات البحث العلمي هي : نقاط الانطلاق لمثل هذه البحوث. وهي ضرورية لأنها تقود إلى إنشاء قاعدة وأساس للبناء الصناعي والتكنولوجي في البلد المعني بها. </a:t>
            </a:r>
            <a:endParaRPr lang="en-US" sz="1600" dirty="0">
              <a:latin typeface="Alexandria" pitchFamily="2" charset="-78"/>
              <a:cs typeface="Alexandria" pitchFamily="2" charset="-78"/>
            </a:endParaRPr>
          </a:p>
          <a:p>
            <a:pPr lvl="0" algn="just" rtl="1"/>
            <a:r>
              <a:rPr lang="ar-SA" sz="1600" b="1" dirty="0">
                <a:latin typeface="Alexandria" pitchFamily="2" charset="-78"/>
                <a:cs typeface="Alexandria" pitchFamily="2" charset="-78"/>
              </a:rPr>
              <a:t>البحوث التطبيقية </a:t>
            </a:r>
            <a:r>
              <a:rPr lang="ar-SA" sz="1600" dirty="0">
                <a:latin typeface="Alexandria" pitchFamily="2" charset="-78"/>
                <a:cs typeface="Alexandria" pitchFamily="2" charset="-78"/>
              </a:rPr>
              <a:t>عندما يتم تطبيق البحوث الأساسية ويتم استثمار نتائجها فإنها تتحول إلى بحوث تطبيقية، وذلك بغرض تحسين بيئة الإنسان، وذلك بالاتجاهات والأغراض الصناعية، حيث يتم التعاون عادة بين الجامعات ممثلة في أقسامها العلمية وتخصصاتها المعنية، من جهة، وبين أقسام البحوث في المؤسسات والمراكز الصناعية. </a:t>
            </a:r>
            <a:endParaRPr lang="ar-JO" sz="1600" dirty="0" smtClean="0">
              <a:latin typeface="Alexandria" pitchFamily="2" charset="-78"/>
              <a:cs typeface="Alexandria" pitchFamily="2" charset="-78"/>
            </a:endParaRPr>
          </a:p>
          <a:p>
            <a:pPr algn="just" rtl="1"/>
            <a:r>
              <a:rPr lang="ar-JO" sz="1600" dirty="0" err="1" smtClean="0">
                <a:latin typeface="Alexandria" pitchFamily="2" charset="-78"/>
                <a:cs typeface="Alexandria" pitchFamily="2" charset="-78"/>
              </a:rPr>
              <a:t>وت</a:t>
            </a:r>
            <a:r>
              <a:rPr lang="ar-SA" sz="1600" dirty="0" smtClean="0">
                <a:latin typeface="Alexandria" pitchFamily="2" charset="-78"/>
                <a:cs typeface="Alexandria" pitchFamily="2" charset="-78"/>
              </a:rPr>
              <a:t>عد </a:t>
            </a:r>
            <a:r>
              <a:rPr lang="ar-SA" sz="1600" dirty="0">
                <a:latin typeface="Alexandria" pitchFamily="2" charset="-78"/>
                <a:cs typeface="Alexandria" pitchFamily="2" charset="-78"/>
              </a:rPr>
              <a:t>أداة قوية وفعّالة في البحث </a:t>
            </a:r>
            <a:r>
              <a:rPr lang="ar-SA" sz="1600" dirty="0" smtClean="0">
                <a:latin typeface="Alexandria" pitchFamily="2" charset="-78"/>
                <a:cs typeface="Alexandria" pitchFamily="2" charset="-78"/>
              </a:rPr>
              <a:t>العلمي</a:t>
            </a:r>
            <a:r>
              <a:rPr lang="ar-JO" sz="1600" dirty="0" smtClean="0">
                <a:latin typeface="Alexandria" pitchFamily="2" charset="-78"/>
                <a:cs typeface="Alexandria" pitchFamily="2" charset="-78"/>
              </a:rPr>
              <a:t> ت</a:t>
            </a:r>
            <a:r>
              <a:rPr lang="ar-SA" sz="1600" dirty="0" smtClean="0">
                <a:latin typeface="Alexandria" pitchFamily="2" charset="-78"/>
                <a:cs typeface="Alexandria" pitchFamily="2" charset="-78"/>
              </a:rPr>
              <a:t>تيح </a:t>
            </a:r>
            <a:r>
              <a:rPr lang="ar-SA" sz="1600" dirty="0">
                <a:latin typeface="Alexandria" pitchFamily="2" charset="-78"/>
                <a:cs typeface="Alexandria" pitchFamily="2" charset="-78"/>
              </a:rPr>
              <a:t>للباحثين فهمًا أفضل للمفاهيم النظرية من خلال التطبيق العملي والتجارب العملية</a:t>
            </a:r>
            <a:r>
              <a:rPr lang="ru-RU" sz="1600" dirty="0">
                <a:cs typeface="Alexandria" pitchFamily="2" charset="-78"/>
              </a:rPr>
              <a:t>. </a:t>
            </a:r>
            <a:r>
              <a:rPr lang="ar-SA" sz="1600" dirty="0">
                <a:latin typeface="Alexandria" pitchFamily="2" charset="-78"/>
                <a:cs typeface="Alexandria" pitchFamily="2" charset="-78"/>
              </a:rPr>
              <a:t>يمكن أن يوفر بيانات قوية ودقيقة تدعم النتائج والتوصيات</a:t>
            </a:r>
            <a:r>
              <a:rPr lang="ru-RU" sz="1600" dirty="0">
                <a:cs typeface="Alexandria" pitchFamily="2" charset="-78"/>
              </a:rPr>
              <a:t>. </a:t>
            </a:r>
            <a:r>
              <a:rPr lang="ar-SA" sz="1600" dirty="0">
                <a:latin typeface="Alexandria" pitchFamily="2" charset="-78"/>
                <a:cs typeface="Alexandria" pitchFamily="2" charset="-78"/>
              </a:rPr>
              <a:t>بالإضافة إلى ذلك، يمكن أن يوجه البحث العلمي نحو حلول عملية وتطبيقات عملية في مجالات متنوعة مثل العلوم الطبية والهندسة والزراعة وغيرها</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0761" y="1017726"/>
            <a:ext cx="1082684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23168" y="1259941"/>
            <a:ext cx="10277341" cy="4062009"/>
          </a:xfrm>
          <a:prstGeom prst="rect">
            <a:avLst/>
          </a:prstGeom>
          <a:noFill/>
        </p:spPr>
        <p:txBody>
          <a:bodyPr wrap="square" rtlCol="1">
            <a:spAutoFit/>
          </a:bodyPr>
          <a:lstStyle/>
          <a:p>
            <a:pPr algn="just" rtl="1"/>
            <a:r>
              <a:rPr lang="ar-SA" b="1" dirty="0">
                <a:latin typeface="Alexandria" pitchFamily="2" charset="-78"/>
                <a:cs typeface="Alexandria" pitchFamily="2" charset="-78"/>
              </a:rPr>
              <a:t>البحوث الأساسية </a:t>
            </a:r>
            <a:r>
              <a:rPr lang="ar-SA" dirty="0">
                <a:latin typeface="Alexandria" pitchFamily="2" charset="-78"/>
                <a:cs typeface="Alexandria" pitchFamily="2" charset="-78"/>
              </a:rPr>
              <a:t>هي الدراسات العلمية التي تهدف إلى توسيع المعرفة العلمية وفهم الظواهر الأساسية في المجالات المختلفة تركز هذه الأبحاث على رصد الوقائع وتحليلها لاكتشاف قوانين ومفاهيم جديدة تساهم في تطور العلم والتكنولوجيا تتم عادة البحوث الأساسية على مستوى المختبرات العلمية وتشمل التجارب والتحاليل لفهم الأسس النظرية للظواهر</a:t>
            </a:r>
            <a:r>
              <a:rPr lang="ru-RU" dirty="0">
                <a:cs typeface="Alexandria" pitchFamily="2" charset="-78"/>
              </a:rPr>
              <a:t>.</a:t>
            </a:r>
            <a:endParaRPr lang="en-US" dirty="0">
              <a:latin typeface="Alexandria" pitchFamily="2" charset="-78"/>
              <a:cs typeface="Alexandria" pitchFamily="2" charset="-78"/>
            </a:endParaRPr>
          </a:p>
          <a:p>
            <a:pPr algn="just" rtl="1"/>
            <a:r>
              <a:rPr lang="ar-SA" b="1" dirty="0">
                <a:latin typeface="Alexandria" pitchFamily="2" charset="-78"/>
                <a:cs typeface="Alexandria" pitchFamily="2" charset="-78"/>
              </a:rPr>
              <a:t>البحوث التطبيقية</a:t>
            </a:r>
            <a:r>
              <a:rPr lang="ar-SA" dirty="0">
                <a:latin typeface="Alexandria" pitchFamily="2" charset="-78"/>
                <a:cs typeface="Alexandria" pitchFamily="2" charset="-78"/>
              </a:rPr>
              <a:t> هي الدراسات العلمية التي تهدف إلى حل المشكلات العملية وتحقيق التقدم التكنولوجي والاجتماعي</a:t>
            </a:r>
            <a:r>
              <a:rPr lang="ru-RU" dirty="0">
                <a:cs typeface="Alexandria" pitchFamily="2" charset="-78"/>
              </a:rPr>
              <a:t>. </a:t>
            </a:r>
            <a:r>
              <a:rPr lang="ar-SA" dirty="0">
                <a:latin typeface="Alexandria" pitchFamily="2" charset="-78"/>
                <a:cs typeface="Alexandria" pitchFamily="2" charset="-78"/>
              </a:rPr>
              <a:t>تستخدم هذه الأبحاث معارف البحوث الأساسية لتطبيقها على واقع الحياة وتطوير منتجات وتقنيات جديدة لتلبية احتياجات المجتمع ومساعدته في التطور والتقدم</a:t>
            </a:r>
            <a:r>
              <a:rPr lang="ru-RU" dirty="0" smtClean="0">
                <a:cs typeface="Alexandria" pitchFamily="2" charset="-78"/>
              </a:rPr>
              <a:t>.</a:t>
            </a:r>
            <a:endParaRPr lang="ar-JO" dirty="0" smtClean="0">
              <a:latin typeface="Alexandria" pitchFamily="2" charset="-78"/>
              <a:cs typeface="Alexandria" pitchFamily="2" charset="-78"/>
            </a:endParaRPr>
          </a:p>
          <a:p>
            <a:pPr algn="just" rtl="1"/>
            <a:r>
              <a:rPr lang="ar-SA" dirty="0">
                <a:latin typeface="Alexandria" pitchFamily="2" charset="-78"/>
                <a:cs typeface="Alexandria" pitchFamily="2" charset="-78"/>
              </a:rPr>
              <a:t>يعتبر المنهج التطبيقي أداة قوية للبحث العلمي، ولكن يجب مراعاة القيود والتحديات المحتملة عند استخدامه</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just" rtl="1"/>
            <a:r>
              <a:rPr lang="ar-JO" b="1" dirty="0" smtClean="0">
                <a:latin typeface="Alexandria" pitchFamily="2" charset="-78"/>
                <a:cs typeface="Alexandria" pitchFamily="2" charset="-78"/>
              </a:rPr>
              <a:t>البحث</a:t>
            </a:r>
            <a:r>
              <a:rPr lang="ar-SA" b="1" dirty="0" smtClean="0">
                <a:latin typeface="Alexandria" pitchFamily="2" charset="-78"/>
                <a:cs typeface="Alexandria" pitchFamily="2" charset="-78"/>
              </a:rPr>
              <a:t> </a:t>
            </a:r>
            <a:r>
              <a:rPr lang="ar-SA" b="1" dirty="0">
                <a:latin typeface="Alexandria" pitchFamily="2" charset="-78"/>
                <a:cs typeface="Alexandria" pitchFamily="2" charset="-78"/>
              </a:rPr>
              <a:t>التطبيقي </a:t>
            </a:r>
            <a:r>
              <a:rPr lang="ar-SA" dirty="0">
                <a:latin typeface="Alexandria" pitchFamily="2" charset="-78"/>
                <a:cs typeface="Alexandria" pitchFamily="2" charset="-78"/>
              </a:rPr>
              <a:t>هو أسلوب بحثي يقوم على تطبيق المعرفة والنتائج العلمية على الواقع العملي</a:t>
            </a:r>
            <a:r>
              <a:rPr lang="ru-RU" dirty="0">
                <a:cs typeface="Alexandria" pitchFamily="2" charset="-78"/>
              </a:rPr>
              <a:t>. </a:t>
            </a:r>
            <a:r>
              <a:rPr lang="ar-SA" dirty="0">
                <a:latin typeface="Alexandria" pitchFamily="2" charset="-78"/>
                <a:cs typeface="Alexandria" pitchFamily="2" charset="-78"/>
              </a:rPr>
              <a:t>يهدف إلى حل المشكلات العملية وتحقيق الفوائد العملية بناءً على النتائج التي تم الوصول إليها من الأبحاث النظرية</a:t>
            </a:r>
            <a:r>
              <a:rPr lang="ru-RU" dirty="0">
                <a:cs typeface="Alexandria" pitchFamily="2" charset="-78"/>
              </a:rPr>
              <a:t>.</a:t>
            </a: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870052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017726"/>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012215" y="1583797"/>
            <a:ext cx="10025902" cy="3631763"/>
          </a:xfrm>
          <a:prstGeom prst="rect">
            <a:avLst/>
          </a:prstGeom>
          <a:noFill/>
        </p:spPr>
        <p:txBody>
          <a:bodyPr wrap="square" rtlCol="1">
            <a:spAutoFit/>
          </a:bodyPr>
          <a:lstStyle/>
          <a:p>
            <a:pPr algn="ctr" rtl="1"/>
            <a:r>
              <a:rPr lang="ar-SA" sz="2000" b="1" dirty="0">
                <a:latin typeface="Alexandria" pitchFamily="2" charset="-78"/>
                <a:cs typeface="Alexandria" pitchFamily="2" charset="-78"/>
              </a:rPr>
              <a:t>فهم أساسيات البحوث الأساسية </a:t>
            </a:r>
            <a:r>
              <a:rPr lang="ar-SA" sz="2000" b="1" dirty="0" smtClean="0">
                <a:latin typeface="Alexandria" pitchFamily="2" charset="-78"/>
                <a:cs typeface="Alexandria" pitchFamily="2" charset="-78"/>
              </a:rPr>
              <a:t>والتطبيقية</a:t>
            </a:r>
            <a:endParaRPr lang="ar-JO" sz="2000" b="1" dirty="0" smtClean="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التفكير هو الشكل الذهني الذي يرشد العلماء في تنفيذ البحوث الأساسية والتطبيقية هو اختصار للكلمات التالية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a:latin typeface="Alexandria" pitchFamily="2" charset="-78"/>
                <a:cs typeface="Alexandria" pitchFamily="2" charset="-78"/>
              </a:rPr>
              <a:t>محددة: تحديد هدف البحث بوضوح وتحديد الظروف والمتغيرات المتوقعة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a:latin typeface="Alexandria" pitchFamily="2" charset="-78"/>
                <a:cs typeface="Alexandria" pitchFamily="2" charset="-78"/>
              </a:rPr>
              <a:t>قابلة </a:t>
            </a:r>
            <a:r>
              <a:rPr lang="ar-SA" sz="2000" dirty="0" smtClean="0">
                <a:latin typeface="Alexandria" pitchFamily="2" charset="-78"/>
                <a:cs typeface="Alexandria" pitchFamily="2" charset="-78"/>
              </a:rPr>
              <a:t>للقياس</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تحديد </a:t>
            </a:r>
            <a:r>
              <a:rPr lang="ar-SA" sz="2000" dirty="0">
                <a:latin typeface="Alexandria" pitchFamily="2" charset="-78"/>
                <a:cs typeface="Alexandria" pitchFamily="2" charset="-78"/>
              </a:rPr>
              <a:t>كيفية قياس النتائج والتقدم المحرز في البحث</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smtClean="0">
                <a:latin typeface="Alexandria" pitchFamily="2" charset="-78"/>
                <a:cs typeface="Alexandria" pitchFamily="2" charset="-78"/>
              </a:rPr>
              <a:t>ممكنة</a:t>
            </a:r>
            <a:r>
              <a:rPr lang="ar-JO" sz="2000" dirty="0" smtClean="0">
                <a:latin typeface="Alexandria" pitchFamily="2" charset="-78"/>
                <a:cs typeface="Alexandria" pitchFamily="2" charset="-78"/>
              </a:rPr>
              <a:t>:</a:t>
            </a:r>
            <a:r>
              <a:rPr lang="ar-SA" sz="2000" dirty="0" smtClean="0">
                <a:latin typeface="Alexandria" pitchFamily="2" charset="-78"/>
                <a:cs typeface="Alexandria" pitchFamily="2" charset="-78"/>
              </a:rPr>
              <a:t> التأكد </a:t>
            </a:r>
            <a:r>
              <a:rPr lang="ar-SA" sz="2000" dirty="0">
                <a:latin typeface="Alexandria" pitchFamily="2" charset="-78"/>
                <a:cs typeface="Alexandria" pitchFamily="2" charset="-78"/>
              </a:rPr>
              <a:t>من أن الهدف قابل للتحقيق ويمكن تحقيقه من خلال الموارد المتاحة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ar-SA" sz="2000" dirty="0" smtClean="0">
                <a:latin typeface="Alexandria" pitchFamily="2" charset="-78"/>
                <a:cs typeface="Alexandria" pitchFamily="2" charset="-78"/>
              </a:rPr>
              <a:t>مناسبة</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التأكد </a:t>
            </a:r>
            <a:r>
              <a:rPr lang="ar-SA" sz="2000" dirty="0">
                <a:latin typeface="Alexandria" pitchFamily="2" charset="-78"/>
                <a:cs typeface="Alexandria" pitchFamily="2" charset="-78"/>
              </a:rPr>
              <a:t>من أن البحث له أهمية وفائدة للمجتمع وللتخصص العلمي</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Ø"/>
            </a:pPr>
            <a:r>
              <a:rPr lang="ru-RU" sz="2000" dirty="0">
                <a:cs typeface="Alexandria" pitchFamily="2" charset="-78"/>
              </a:rPr>
              <a:t> </a:t>
            </a:r>
            <a:r>
              <a:rPr lang="ar-SA" sz="2000" dirty="0">
                <a:latin typeface="Alexandria" pitchFamily="2" charset="-78"/>
                <a:cs typeface="Alexandria" pitchFamily="2" charset="-78"/>
              </a:rPr>
              <a:t>ذات مهلة</a:t>
            </a:r>
            <a:r>
              <a:rPr lang="ru-RU" sz="2000" dirty="0">
                <a:cs typeface="Alexandria" pitchFamily="2" charset="-78"/>
              </a:rPr>
              <a:t>: </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تحديد </a:t>
            </a:r>
            <a:r>
              <a:rPr lang="ar-SA" sz="2000" dirty="0">
                <a:latin typeface="Alexandria" pitchFamily="2" charset="-78"/>
                <a:cs typeface="Alexandria" pitchFamily="2" charset="-78"/>
              </a:rPr>
              <a:t>الجدول الزمني لتنفيذ البحث وتحقيق النتائج المتوقعة في وقت محدد</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96980" y="10177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125014" y="1725465"/>
            <a:ext cx="8667482" cy="3323987"/>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الفرق بين البحوث الأساسية </a:t>
            </a:r>
            <a:r>
              <a:rPr lang="ar-SA" sz="2000" b="1" dirty="0" smtClean="0">
                <a:latin typeface="Alexandria" pitchFamily="2" charset="-78"/>
                <a:cs typeface="Alexandria" pitchFamily="2" charset="-78"/>
              </a:rPr>
              <a:t>والتطبيقية</a:t>
            </a:r>
            <a:endParaRPr lang="ar-JO" sz="2000" b="1"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الفرق الرئيسي بين البحوث الأساسية والتطبيقية هو الهدف والتوجه العام لكل نوع من الأبحاث</a:t>
            </a:r>
            <a:r>
              <a:rPr lang="ru-RU" sz="2000" dirty="0" smtClean="0">
                <a:cs typeface="Alexandria" pitchFamily="2" charset="-78"/>
              </a:rPr>
              <a:t>:</a:t>
            </a:r>
            <a:endParaRPr lang="ar-JO" sz="2000" dirty="0" smtClean="0">
              <a:cs typeface="Alexandria" pitchFamily="2" charset="-78"/>
            </a:endParaRPr>
          </a:p>
          <a:p>
            <a:pPr algn="just" rtl="1"/>
            <a:endParaRPr lang="en-US" sz="2000" dirty="0">
              <a:latin typeface="Alexandria" pitchFamily="2" charset="-78"/>
              <a:cs typeface="Alexandria" pitchFamily="2" charset="-78"/>
            </a:endParaRPr>
          </a:p>
          <a:p>
            <a:pPr marL="457200" lvl="0" indent="-457200" algn="just" rtl="1">
              <a:buFont typeface="+mj-lt"/>
              <a:buAutoNum type="arabicPeriod"/>
            </a:pPr>
            <a:r>
              <a:rPr lang="ar-SA" sz="2000" dirty="0">
                <a:latin typeface="Alexandria" pitchFamily="2" charset="-78"/>
                <a:cs typeface="Alexandria" pitchFamily="2" charset="-78"/>
              </a:rPr>
              <a:t>البحث </a:t>
            </a:r>
            <a:r>
              <a:rPr lang="ar-SA" sz="2000" dirty="0" smtClean="0">
                <a:latin typeface="Alexandria" pitchFamily="2" charset="-78"/>
                <a:cs typeface="Alexandria" pitchFamily="2" charset="-78"/>
              </a:rPr>
              <a:t>الأساسي</a:t>
            </a:r>
            <a:r>
              <a:rPr lang="ar-JO" sz="2000" dirty="0" smtClean="0">
                <a:latin typeface="Alexandria" pitchFamily="2" charset="-78"/>
                <a:cs typeface="Alexandria" pitchFamily="2" charset="-78"/>
              </a:rPr>
              <a:t>:</a:t>
            </a:r>
            <a:r>
              <a:rPr lang="ru-RU" sz="2000" dirty="0" smtClean="0">
                <a:cs typeface="Alexandria" pitchFamily="2" charset="-78"/>
              </a:rPr>
              <a:t>  </a:t>
            </a:r>
            <a:r>
              <a:rPr lang="ar-SA" sz="2000" dirty="0">
                <a:latin typeface="Alexandria" pitchFamily="2" charset="-78"/>
                <a:cs typeface="Alexandria" pitchFamily="2" charset="-78"/>
              </a:rPr>
              <a:t>يهدف إلى توسيع المعرفة العلمية وفهم الأسس النظرية للظواهر</a:t>
            </a:r>
            <a:r>
              <a:rPr lang="ru-RU" sz="2000" dirty="0">
                <a:cs typeface="Alexandria" pitchFamily="2" charset="-78"/>
              </a:rPr>
              <a:t>.</a:t>
            </a:r>
            <a:endParaRPr lang="en-US" sz="2000" dirty="0">
              <a:latin typeface="Alexandria" pitchFamily="2" charset="-78"/>
              <a:cs typeface="Alexandria" pitchFamily="2" charset="-78"/>
            </a:endParaRPr>
          </a:p>
          <a:p>
            <a:pPr marL="457200" lvl="0" indent="-457200" algn="just" rtl="1">
              <a:buFont typeface="+mj-lt"/>
              <a:buAutoNum type="arabicPeriod"/>
            </a:pPr>
            <a:r>
              <a:rPr lang="ar-SA" sz="2000" dirty="0">
                <a:latin typeface="Alexandria" pitchFamily="2" charset="-78"/>
                <a:cs typeface="Alexandria" pitchFamily="2" charset="-78"/>
              </a:rPr>
              <a:t>البحث </a:t>
            </a:r>
            <a:r>
              <a:rPr lang="ar-SA" sz="2000" dirty="0" smtClean="0">
                <a:latin typeface="Alexandria" pitchFamily="2" charset="-78"/>
                <a:cs typeface="Alexandria" pitchFamily="2" charset="-78"/>
              </a:rPr>
              <a:t>التطبيقي</a:t>
            </a:r>
            <a:r>
              <a:rPr lang="ar-JO" sz="2000" dirty="0" smtClean="0">
                <a:latin typeface="Alexandria" pitchFamily="2" charset="-78"/>
                <a:cs typeface="Alexandria" pitchFamily="2" charset="-78"/>
              </a:rPr>
              <a:t>:</a:t>
            </a:r>
            <a:r>
              <a:rPr lang="ru-RU" sz="2000" dirty="0" smtClean="0">
                <a:cs typeface="Alexandria" pitchFamily="2" charset="-78"/>
              </a:rPr>
              <a:t> </a:t>
            </a:r>
            <a:r>
              <a:rPr lang="ar-SA" sz="2000" dirty="0">
                <a:latin typeface="Alexandria" pitchFamily="2" charset="-78"/>
                <a:cs typeface="Alexandria" pitchFamily="2" charset="-78"/>
              </a:rPr>
              <a:t>يهدف إلى استخدام المعرفة العلمية وتطبيقها لحل مشكلات عملية وتحقيق التقدم التكنولوجي والاجتماعي</a:t>
            </a:r>
            <a:r>
              <a:rPr lang="ru-RU" sz="2000" dirty="0">
                <a:cs typeface="Alexandria" pitchFamily="2" charset="-78"/>
              </a:rPr>
              <a:t>.</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190278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89802" y="1545484"/>
            <a:ext cx="9273167" cy="3785652"/>
          </a:xfrm>
          <a:prstGeom prst="rect">
            <a:avLst/>
          </a:prstGeom>
          <a:noFill/>
        </p:spPr>
        <p:txBody>
          <a:bodyPr wrap="square" rtlCol="1">
            <a:spAutoFit/>
          </a:bodyPr>
          <a:lstStyle/>
          <a:p>
            <a:pPr algn="r" rtl="1"/>
            <a:r>
              <a:rPr lang="ar-SA" sz="2000" b="1" dirty="0">
                <a:latin typeface="Alexandria" pitchFamily="2" charset="-78"/>
                <a:cs typeface="Alexandria" pitchFamily="2" charset="-78"/>
              </a:rPr>
              <a:t>أهمية البحوث الأساسية في توسيع المعرفة العلمية</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البحوث الأساسية تساهم في توسيع المعرفة العلمية من خلال</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اكتشاف القوانين والظواهر الجديدة</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فهم الأسس النظرية والمفاهيم الأساسية</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إنتاج النتائج الأولية التي يمكن استخدامها في البحوث التطبيقية وتطوير التكنولوجيا</a:t>
            </a:r>
            <a:r>
              <a:rPr lang="ru-RU" sz="2000" dirty="0">
                <a:cs typeface="Alexandria" pitchFamily="2" charset="-78"/>
              </a:rPr>
              <a:t>.</a:t>
            </a:r>
            <a:endParaRPr lang="en-US" sz="2000" dirty="0">
              <a:latin typeface="Alexandria" pitchFamily="2" charset="-78"/>
              <a:cs typeface="Alexandria" pitchFamily="2" charset="-78"/>
            </a:endParaRPr>
          </a:p>
          <a:p>
            <a:pPr algn="r" rtl="1"/>
            <a:endParaRPr lang="ar-JO" sz="2000" b="1" dirty="0" smtClean="0">
              <a:latin typeface="Alexandria" pitchFamily="2" charset="-78"/>
              <a:cs typeface="Alexandria" pitchFamily="2" charset="-78"/>
            </a:endParaRPr>
          </a:p>
          <a:p>
            <a:pPr algn="r" rtl="1"/>
            <a:r>
              <a:rPr lang="ar-SA" sz="2000" b="1" dirty="0" smtClean="0">
                <a:latin typeface="Alexandria" pitchFamily="2" charset="-78"/>
                <a:cs typeface="Alexandria" pitchFamily="2" charset="-78"/>
              </a:rPr>
              <a:t>أهمية </a:t>
            </a:r>
            <a:r>
              <a:rPr lang="ar-SA" sz="2000" b="1" dirty="0">
                <a:latin typeface="Alexandria" pitchFamily="2" charset="-78"/>
                <a:cs typeface="Alexandria" pitchFamily="2" charset="-78"/>
              </a:rPr>
              <a:t>البحوث التطبيقية في حل المشاكل العملية</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البحوث التطبيقية تساهم في حل المشاكل العملية من خلال</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توفير الحلول العملية للمشكلات الموجودة في المجتمع</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تطوير منتجات وتقنيات جديدة تلبي احتياجات المجتمع</a:t>
            </a:r>
            <a:r>
              <a:rPr lang="ru-RU" sz="2000" dirty="0">
                <a:cs typeface="Alexandria" pitchFamily="2" charset="-78"/>
              </a:rPr>
              <a:t>.</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ü"/>
            </a:pPr>
            <a:r>
              <a:rPr lang="ar-SA" sz="2000" dirty="0">
                <a:latin typeface="Alexandria" pitchFamily="2" charset="-78"/>
                <a:cs typeface="Alexandria" pitchFamily="2" charset="-78"/>
              </a:rPr>
              <a:t>تحسين الأداء والكفاءة في مجالات مختلفة مثل الطب والهندسة والزراعة</a:t>
            </a:r>
            <a:r>
              <a:rPr lang="ru-RU" sz="2000" dirty="0">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77285" y="1017726"/>
            <a:ext cx="9500316"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82119" y="1428065"/>
            <a:ext cx="8718390" cy="2669962"/>
          </a:xfrm>
          <a:prstGeom prst="rect">
            <a:avLst/>
          </a:prstGeom>
          <a:noFill/>
        </p:spPr>
        <p:txBody>
          <a:bodyPr wrap="square" rtlCol="1">
            <a:spAutoFit/>
          </a:bodyPr>
          <a:lstStyle/>
          <a:p>
            <a:pPr algn="ctr" rtl="1"/>
            <a:r>
              <a:rPr lang="ar-SA" sz="2000" b="1" dirty="0">
                <a:latin typeface="Alexandria" pitchFamily="2" charset="-78"/>
                <a:cs typeface="Alexandria" pitchFamily="2" charset="-78"/>
              </a:rPr>
              <a:t>كيفية تنفيذ البحوث الأساسية </a:t>
            </a:r>
            <a:r>
              <a:rPr lang="ar-SA" sz="2000" b="1" dirty="0" smtClean="0">
                <a:latin typeface="Alexandria" pitchFamily="2" charset="-78"/>
                <a:cs typeface="Alexandria" pitchFamily="2" charset="-78"/>
              </a:rPr>
              <a:t>والتطبيقية</a:t>
            </a:r>
            <a:endParaRPr lang="ar-JO" sz="2000" b="1" dirty="0" smtClean="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تنفذ البحوث الأساسية والتطبيقية عادة باستخدام الطرق العلمية التالية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جمع البيانات والمعلومات ذات الصلة</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تصميم التجارب وإجراء الاختبارات والتحاليل</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تحليل النتائج واستخلاص الاستنتاجات</a:t>
            </a:r>
            <a:r>
              <a:rPr lang="ru-RU" sz="2000" dirty="0">
                <a:cs typeface="Alexandria" pitchFamily="2" charset="-78"/>
              </a:rPr>
              <a:t>.</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v"/>
            </a:pPr>
            <a:r>
              <a:rPr lang="ar-SA" sz="2000" dirty="0">
                <a:latin typeface="Alexandria" pitchFamily="2" charset="-78"/>
                <a:cs typeface="Alexandria" pitchFamily="2" charset="-78"/>
              </a:rPr>
              <a:t>توثيق البحث من خلال الكتابة العلمية والنشر في المجلات العلمية</a:t>
            </a:r>
            <a:r>
              <a:rPr lang="ru-RU" sz="2000" dirty="0">
                <a:cs typeface="Alexandria" pitchFamily="2" charset="-78"/>
              </a:rPr>
              <a:t>.</a:t>
            </a:r>
            <a:endParaRPr lang="en-US" sz="20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5763" y="1078582"/>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04589" y="1357541"/>
            <a:ext cx="9937616" cy="3754874"/>
          </a:xfrm>
          <a:prstGeom prst="rect">
            <a:avLst/>
          </a:prstGeom>
          <a:noFill/>
        </p:spPr>
        <p:txBody>
          <a:bodyPr wrap="square" rtlCol="1">
            <a:spAutoFit/>
          </a:bodyPr>
          <a:lstStyle/>
          <a:p>
            <a:pPr algn="ctr" rtl="1"/>
            <a:r>
              <a:rPr lang="ar-SA" sz="1400" b="1" dirty="0">
                <a:latin typeface="Alexandria" pitchFamily="2" charset="-78"/>
                <a:cs typeface="Alexandria" pitchFamily="2" charset="-78"/>
              </a:rPr>
              <a:t>الاختلافات بين البحوث الأساسية والبحوث </a:t>
            </a:r>
            <a:r>
              <a:rPr lang="ar-SA" sz="1400" b="1" dirty="0" smtClean="0">
                <a:latin typeface="Alexandria" pitchFamily="2" charset="-78"/>
                <a:cs typeface="Alexandria" pitchFamily="2" charset="-78"/>
              </a:rPr>
              <a:t>التطبيقية</a:t>
            </a:r>
            <a:endParaRPr lang="ar-JO" sz="1400" b="1" dirty="0" smtClean="0">
              <a:latin typeface="Alexandria" pitchFamily="2" charset="-78"/>
              <a:cs typeface="Alexandria" pitchFamily="2" charset="-78"/>
            </a:endParaRPr>
          </a:p>
          <a:p>
            <a:pPr algn="ctr" rtl="1"/>
            <a:endParaRPr lang="en-US" sz="1400" b="1" dirty="0">
              <a:latin typeface="Alexandria" pitchFamily="2" charset="-78"/>
              <a:cs typeface="Alexandria" pitchFamily="2" charset="-78"/>
            </a:endParaRPr>
          </a:p>
          <a:p>
            <a:pPr algn="just" rtl="1"/>
            <a:r>
              <a:rPr lang="ar-SA" sz="1400" dirty="0">
                <a:latin typeface="Alexandria" pitchFamily="2" charset="-78"/>
                <a:cs typeface="Alexandria" pitchFamily="2" charset="-78"/>
              </a:rPr>
              <a:t>في مجال البحوث العلمية، هناك اختلاف كبير بين البحوث الأساسية والبحوث التطبيقية</a:t>
            </a:r>
            <a:r>
              <a:rPr lang="ru-RU" sz="1400" dirty="0">
                <a:cs typeface="Alexandria" pitchFamily="2" charset="-78"/>
              </a:rPr>
              <a:t>. </a:t>
            </a:r>
            <a:r>
              <a:rPr lang="ar-SA" sz="1400" dirty="0">
                <a:latin typeface="Alexandria" pitchFamily="2" charset="-78"/>
                <a:cs typeface="Alexandria" pitchFamily="2" charset="-78"/>
              </a:rPr>
              <a:t>يتم تنفيذ كل نوع من هذه البحوث بهدف تحقيق أهداف محددة وتوسيع المعرفة في المجالات المختلفة</a:t>
            </a:r>
            <a:r>
              <a:rPr lang="ru-RU" sz="1400" dirty="0">
                <a:cs typeface="Alexandria" pitchFamily="2" charset="-78"/>
              </a:rPr>
              <a:t>. </a:t>
            </a:r>
            <a:r>
              <a:rPr lang="ar-SA" sz="1400" dirty="0">
                <a:latin typeface="Alexandria" pitchFamily="2" charset="-78"/>
                <a:cs typeface="Alexandria" pitchFamily="2" charset="-78"/>
              </a:rPr>
              <a:t>إليك بعض الاختلافات الرئيسية بين البحوث الأساسية والبحوث التطبيقية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smtClean="0">
                <a:latin typeface="Alexandria" pitchFamily="2" charset="-78"/>
                <a:cs typeface="Alexandria" pitchFamily="2" charset="-78"/>
              </a:rPr>
              <a:t>مجالات </a:t>
            </a:r>
            <a:r>
              <a:rPr lang="ar-SA" sz="1400" b="1" dirty="0">
                <a:latin typeface="Alexandria" pitchFamily="2" charset="-78"/>
                <a:cs typeface="Alexandria" pitchFamily="2" charset="-78"/>
              </a:rPr>
              <a:t>تطبيق البحث</a:t>
            </a:r>
            <a:r>
              <a:rPr lang="ru-RU" sz="1400" b="1"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يهدف إلى فهم واكتشاف المبادئ العامة والنظريات في مجال معين، ولا يعتبر التطبيق العملي للنتائج واحدًا من أهدافه الأساسية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يهدف إلى تطوير التقنيات والحلول العملية لمشاكل الحياة اليومية والصناعية، وتطبيق النتائج على الواقع</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smtClean="0">
                <a:latin typeface="Alexandria" pitchFamily="2" charset="-78"/>
                <a:cs typeface="Alexandria" pitchFamily="2" charset="-78"/>
              </a:rPr>
              <a:t>طرق </a:t>
            </a:r>
            <a:r>
              <a:rPr lang="ar-SA" sz="1400" b="1" dirty="0">
                <a:latin typeface="Alexandria" pitchFamily="2" charset="-78"/>
                <a:cs typeface="Alexandria" pitchFamily="2" charset="-78"/>
              </a:rPr>
              <a:t>البحث</a:t>
            </a:r>
            <a:r>
              <a:rPr lang="ru-RU" sz="1400" b="1"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يعتمد على الاستقصاء والتجارب في المختبر والتحليل النظري للمبادئ والنظريات</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يعتمد على التطبيق العملي والاختبار على نماذج ونظرية العمل</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smtClean="0">
                <a:latin typeface="Alexandria" pitchFamily="2" charset="-78"/>
                <a:cs typeface="Alexandria" pitchFamily="2" charset="-78"/>
              </a:rPr>
              <a:t>الغايات </a:t>
            </a:r>
            <a:r>
              <a:rPr lang="ar-SA" sz="1400" b="1" dirty="0">
                <a:latin typeface="Alexandria" pitchFamily="2" charset="-78"/>
                <a:cs typeface="Alexandria" pitchFamily="2" charset="-78"/>
              </a:rPr>
              <a:t>والفوائد</a:t>
            </a:r>
            <a:r>
              <a:rPr lang="ru-RU" sz="1400" b="1"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البحث الأساسي</a:t>
            </a:r>
            <a:r>
              <a:rPr lang="ru-RU" sz="1400" dirty="0">
                <a:cs typeface="Alexandria" pitchFamily="2" charset="-78"/>
              </a:rPr>
              <a:t>: </a:t>
            </a:r>
            <a:r>
              <a:rPr lang="ar-SA" sz="1400" dirty="0">
                <a:latin typeface="Alexandria" pitchFamily="2" charset="-78"/>
                <a:cs typeface="Alexandria" pitchFamily="2" charset="-78"/>
              </a:rPr>
              <a:t>يساهم في توسيع المعرفة العلمية وفهم أساسية الظواهر والنظريات في مجال معين</a:t>
            </a:r>
            <a:r>
              <a:rPr lang="ru-RU" sz="1400" dirty="0">
                <a:cs typeface="Alexandria" pitchFamily="2" charset="-78"/>
              </a:rPr>
              <a:t>.</a:t>
            </a:r>
            <a:endParaRPr lang="en-US" sz="1400" dirty="0">
              <a:latin typeface="Alexandria" pitchFamily="2" charset="-78"/>
              <a:cs typeface="Alexandria" pitchFamily="2" charset="-78"/>
            </a:endParaRPr>
          </a:p>
          <a:p>
            <a:pPr lvl="0" algn="just" rtl="1"/>
            <a:r>
              <a:rPr lang="ar-SA" sz="1400" dirty="0">
                <a:latin typeface="Alexandria" pitchFamily="2" charset="-78"/>
                <a:cs typeface="Alexandria" pitchFamily="2" charset="-78"/>
              </a:rPr>
              <a:t>البحث التطبيقي</a:t>
            </a:r>
            <a:r>
              <a:rPr lang="ru-RU" sz="1400" dirty="0">
                <a:cs typeface="Alexandria" pitchFamily="2" charset="-78"/>
              </a:rPr>
              <a:t>: </a:t>
            </a:r>
            <a:r>
              <a:rPr lang="ar-SA" sz="1400" dirty="0">
                <a:latin typeface="Alexandria" pitchFamily="2" charset="-78"/>
                <a:cs typeface="Alexandria" pitchFamily="2" charset="-78"/>
              </a:rPr>
              <a:t>يعمل على تطوير تطبيقات عملية في الحياة اليومية والصناعية ومعالجة المشكلات الحقيقية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هذه هي بعض الاختلافات الرئيسية بين البحوث الأساسية والبحوث التطبيقية</a:t>
            </a:r>
            <a:r>
              <a:rPr lang="ru-RU" sz="1400" dirty="0">
                <a:cs typeface="Alexandria" pitchFamily="2" charset="-78"/>
              </a:rPr>
              <a:t>. </a:t>
            </a:r>
            <a:r>
              <a:rPr lang="ar-SA" sz="1400" dirty="0">
                <a:latin typeface="Alexandria" pitchFamily="2" charset="-78"/>
                <a:cs typeface="Alexandria" pitchFamily="2" charset="-78"/>
              </a:rPr>
              <a:t>البحوث الأساسية تساهم في بناء الأسس النظرية للمجتمع العلمي، بينما تعمل البحوث التطبيقية على توظيف هذه الأسس في إيجاد حلول عملية للمشكلات الحقيقية</a:t>
            </a:r>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579871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549" y="991763"/>
            <a:ext cx="10808887"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579550" y="1150267"/>
            <a:ext cx="10477158" cy="3693319"/>
          </a:xfrm>
          <a:prstGeom prst="rect">
            <a:avLst/>
          </a:prstGeom>
          <a:noFill/>
        </p:spPr>
        <p:txBody>
          <a:bodyPr wrap="square" rtlCol="1">
            <a:spAutoFit/>
          </a:bodyPr>
          <a:lstStyle/>
          <a:p>
            <a:pPr algn="ctr" rtl="1"/>
            <a:r>
              <a:rPr lang="ar-SA" b="1" dirty="0" smtClean="0">
                <a:latin typeface="Alexandria" pitchFamily="2" charset="-78"/>
                <a:cs typeface="Alexandria" pitchFamily="2" charset="-78"/>
              </a:rPr>
              <a:t>أهمية البحوث الأساسية</a:t>
            </a:r>
            <a:endParaRPr lang="en-US" dirty="0" smtClean="0">
              <a:latin typeface="Alexandria" pitchFamily="2" charset="-78"/>
              <a:cs typeface="Alexandria" pitchFamily="2" charset="-78"/>
            </a:endParaRPr>
          </a:p>
          <a:p>
            <a:pPr algn="r" rtl="1"/>
            <a:r>
              <a:rPr lang="ar-SA" dirty="0" smtClean="0">
                <a:latin typeface="Alexandria" pitchFamily="2" charset="-78"/>
                <a:cs typeface="Alexandria" pitchFamily="2" charset="-78"/>
              </a:rPr>
              <a:t>تلعب البحوث الأساسية دورًا حيويًا في تقدم المعرفة والتطور العلمي</a:t>
            </a:r>
            <a:r>
              <a:rPr lang="ru-RU" dirty="0" smtClean="0">
                <a:cs typeface="Alexandria" pitchFamily="2" charset="-78"/>
              </a:rPr>
              <a:t>. </a:t>
            </a:r>
            <a:r>
              <a:rPr lang="ar-SA" dirty="0" smtClean="0">
                <a:latin typeface="Alexandria" pitchFamily="2" charset="-78"/>
                <a:cs typeface="Alexandria" pitchFamily="2" charset="-78"/>
              </a:rPr>
              <a:t>إليك بعض أهمية البحوث الأساسية</a:t>
            </a:r>
            <a:r>
              <a:rPr lang="ru-RU" dirty="0" smtClean="0">
                <a:cs typeface="Alexandria" pitchFamily="2" charset="-78"/>
              </a:rPr>
              <a:t>:</a:t>
            </a:r>
            <a:endParaRPr lang="en-US" dirty="0" smtClean="0">
              <a:latin typeface="Alexandria" pitchFamily="2" charset="-78"/>
              <a:cs typeface="Alexandria" pitchFamily="2" charset="-78"/>
            </a:endParaRPr>
          </a:p>
          <a:p>
            <a:pPr algn="r" rtl="1"/>
            <a:r>
              <a:rPr lang="ar-SA" b="1" dirty="0" smtClean="0">
                <a:latin typeface="Alexandria" pitchFamily="2" charset="-78"/>
                <a:cs typeface="Alexandria" pitchFamily="2" charset="-78"/>
              </a:rPr>
              <a:t>توسيع المعرفة العلمية</a:t>
            </a:r>
            <a:endParaRPr lang="en-US" dirty="0" smtClean="0">
              <a:latin typeface="Alexandria" pitchFamily="2" charset="-78"/>
              <a:cs typeface="Alexandria" pitchFamily="2" charset="-78"/>
            </a:endParaRPr>
          </a:p>
          <a:p>
            <a:pPr algn="r" rtl="1"/>
            <a:r>
              <a:rPr lang="ar-SA" dirty="0" smtClean="0">
                <a:latin typeface="Alexandria" pitchFamily="2" charset="-78"/>
                <a:cs typeface="Alexandria" pitchFamily="2" charset="-78"/>
              </a:rPr>
              <a:t>تساهم البحوث الأساسية في توسيع مجال المعرفة العلمية من خلال استكشاف مواضيع جديدة وغير مستكشفة</a:t>
            </a:r>
            <a:r>
              <a:rPr lang="ru-RU" dirty="0" smtClean="0">
                <a:cs typeface="Alexandria" pitchFamily="2" charset="-78"/>
              </a:rPr>
              <a:t>. </a:t>
            </a:r>
            <a:r>
              <a:rPr lang="ar-SA" dirty="0" smtClean="0">
                <a:latin typeface="Alexandria" pitchFamily="2" charset="-78"/>
                <a:cs typeface="Alexandria" pitchFamily="2" charset="-78"/>
              </a:rPr>
              <a:t>تساعد هذه الأبحاث على فهم أسس العلوم واكتشاف الظواهر الجديدة التي تسهم في تقدم البشرية</a:t>
            </a:r>
            <a:r>
              <a:rPr lang="ru-RU" dirty="0" smtClean="0">
                <a:cs typeface="Alexandria" pitchFamily="2" charset="-78"/>
              </a:rPr>
              <a:t>.</a:t>
            </a:r>
            <a:endParaRPr lang="en-US" dirty="0" smtClean="0">
              <a:latin typeface="Alexandria" pitchFamily="2" charset="-78"/>
              <a:cs typeface="Alexandria" pitchFamily="2" charset="-78"/>
            </a:endParaRPr>
          </a:p>
          <a:p>
            <a:pPr algn="r" rtl="1"/>
            <a:r>
              <a:rPr lang="ar-SA" b="1" dirty="0" smtClean="0">
                <a:latin typeface="Alexandria" pitchFamily="2" charset="-78"/>
                <a:cs typeface="Alexandria" pitchFamily="2" charset="-78"/>
              </a:rPr>
              <a:t>تطوير النظريات والمفاهيم</a:t>
            </a:r>
            <a:endParaRPr lang="en-US" dirty="0" smtClean="0">
              <a:latin typeface="Alexandria" pitchFamily="2" charset="-78"/>
              <a:cs typeface="Alexandria" pitchFamily="2" charset="-78"/>
            </a:endParaRPr>
          </a:p>
          <a:p>
            <a:pPr algn="r" rtl="1"/>
            <a:r>
              <a:rPr lang="ar-SA" dirty="0" smtClean="0">
                <a:latin typeface="Alexandria" pitchFamily="2" charset="-78"/>
                <a:cs typeface="Alexandria" pitchFamily="2" charset="-78"/>
              </a:rPr>
              <a:t>تساهم البحوث الأساسية في تطور النظريات والمفاهيم العلمية عن طريق إثراء الأدلة القائمة واختبار الفرضيات المطروحة</a:t>
            </a:r>
            <a:r>
              <a:rPr lang="ru-RU" dirty="0" smtClean="0">
                <a:cs typeface="Alexandria" pitchFamily="2" charset="-78"/>
              </a:rPr>
              <a:t>. </a:t>
            </a:r>
            <a:r>
              <a:rPr lang="ar-SA" dirty="0" smtClean="0">
                <a:latin typeface="Alexandria" pitchFamily="2" charset="-78"/>
                <a:cs typeface="Alexandria" pitchFamily="2" charset="-78"/>
              </a:rPr>
              <a:t>يساهم هذا التطوير في تحسين فهمنا للعالم وكيفية عمله</a:t>
            </a:r>
            <a:r>
              <a:rPr lang="ru-RU" dirty="0" smtClean="0">
                <a:cs typeface="Alexandria" pitchFamily="2" charset="-78"/>
              </a:rPr>
              <a:t>.</a:t>
            </a:r>
            <a:endParaRPr lang="en-US" dirty="0" smtClean="0">
              <a:latin typeface="Alexandria" pitchFamily="2" charset="-78"/>
              <a:cs typeface="Alexandria" pitchFamily="2" charset="-78"/>
            </a:endParaRPr>
          </a:p>
          <a:p>
            <a:pPr algn="r" rtl="1"/>
            <a:r>
              <a:rPr lang="ar-SA" b="1" dirty="0" smtClean="0">
                <a:latin typeface="Alexandria" pitchFamily="2" charset="-78"/>
                <a:cs typeface="Alexandria" pitchFamily="2" charset="-78"/>
              </a:rPr>
              <a:t>تأسيس قاعدة علمية قوية</a:t>
            </a:r>
            <a:endParaRPr lang="en-US" dirty="0" smtClean="0">
              <a:latin typeface="Alexandria" pitchFamily="2" charset="-78"/>
              <a:cs typeface="Alexandria" pitchFamily="2" charset="-78"/>
            </a:endParaRPr>
          </a:p>
          <a:p>
            <a:pPr algn="r" rtl="1"/>
            <a:r>
              <a:rPr lang="ar-SA" dirty="0" smtClean="0">
                <a:latin typeface="Alexandria" pitchFamily="2" charset="-78"/>
                <a:cs typeface="Alexandria" pitchFamily="2" charset="-78"/>
              </a:rPr>
              <a:t>تعمل البحوث الأساسية على تأسيس قاعدة علمية قوية من خلال تطوير الأدلة العلمية وتقنيات القياس والتحليل</a:t>
            </a:r>
            <a:r>
              <a:rPr lang="ru-RU" dirty="0" smtClean="0">
                <a:cs typeface="Alexandria" pitchFamily="2" charset="-78"/>
              </a:rPr>
              <a:t>. </a:t>
            </a:r>
            <a:r>
              <a:rPr lang="ar-SA" dirty="0" smtClean="0">
                <a:latin typeface="Alexandria" pitchFamily="2" charset="-78"/>
                <a:cs typeface="Alexandria" pitchFamily="2" charset="-78"/>
              </a:rPr>
              <a:t>تساهم هذه القواعد القوية في توجيه البحوث التطبيقية وتحسين العمليات والتكنولوجيا</a:t>
            </a:r>
            <a:r>
              <a:rPr lang="ru-RU" dirty="0" smtClean="0">
                <a:cs typeface="Alexandria" pitchFamily="2" charset="-78"/>
              </a:rPr>
              <a:t>.</a:t>
            </a:r>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43382" y="1075366"/>
            <a:ext cx="10006885" cy="5139869"/>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أهمية المنهج </a:t>
            </a:r>
            <a:r>
              <a:rPr lang="ar-SA" sz="1600" b="1" dirty="0" smtClean="0">
                <a:latin typeface="Alexandria" pitchFamily="2" charset="-78"/>
                <a:cs typeface="Alexandria" pitchFamily="2" charset="-78"/>
              </a:rPr>
              <a:t>التطبيقي</a:t>
            </a:r>
            <a:endParaRPr lang="ar-JO" sz="1600" b="1" dirty="0" smtClean="0">
              <a:latin typeface="Alexandria" pitchFamily="2" charset="-78"/>
              <a:cs typeface="Alexandria" pitchFamily="2" charset="-78"/>
            </a:endParaRPr>
          </a:p>
          <a:p>
            <a:pPr algn="just" rtl="1">
              <a:lnSpc>
                <a:spcPct val="150000"/>
              </a:lnSpc>
            </a:pPr>
            <a:r>
              <a:rPr lang="ar-SA" sz="1600" b="1" dirty="0" smtClean="0">
                <a:latin typeface="Alexandria" pitchFamily="2" charset="-78"/>
                <a:cs typeface="Alexandria" pitchFamily="2" charset="-78"/>
              </a:rPr>
              <a:t> </a:t>
            </a:r>
            <a:r>
              <a:rPr lang="ar-SA" sz="1600" dirty="0" smtClean="0">
                <a:latin typeface="Alexandria" pitchFamily="2" charset="-78"/>
                <a:cs typeface="Alexandria" pitchFamily="2" charset="-78"/>
              </a:rPr>
              <a:t>يعتبر </a:t>
            </a:r>
            <a:r>
              <a:rPr lang="ar-SA" sz="1600" dirty="0">
                <a:latin typeface="Alexandria" pitchFamily="2" charset="-78"/>
                <a:cs typeface="Alexandria" pitchFamily="2" charset="-78"/>
              </a:rPr>
              <a:t>المنهج التطبيقي أحد أهم الأساليب في البحث العلمي، وذلك لعدة أسباب</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حل المشكلات العملية</a:t>
            </a:r>
            <a:r>
              <a:rPr lang="ar-SA" sz="1600" dirty="0">
                <a:latin typeface="Alexandria" pitchFamily="2" charset="-78"/>
                <a:cs typeface="Alexandria" pitchFamily="2" charset="-78"/>
              </a:rPr>
              <a:t>: يساعد المنهج التطبيقي في حل المشكلات العملية والتحديات التي تواجهها المجتمعات والصناعات</a:t>
            </a:r>
            <a:r>
              <a:rPr lang="ru-RU" sz="1600" dirty="0">
                <a:cs typeface="Alexandria" pitchFamily="2" charset="-78"/>
              </a:rPr>
              <a:t>. </a:t>
            </a:r>
            <a:r>
              <a:rPr lang="ar-SA" sz="1600" dirty="0">
                <a:latin typeface="Alexandria" pitchFamily="2" charset="-78"/>
                <a:cs typeface="Alexandria" pitchFamily="2" charset="-78"/>
              </a:rPr>
              <a:t>يمكن استخدام النتائج والتوصيات العلمية لتطوير سلع وخدمات جديدة، وتحسين العمليات الصناعية، وتعزيز الجودة والكفاءة</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تحسين القرارات الإدارية</a:t>
            </a:r>
            <a:r>
              <a:rPr lang="ar-SA" sz="1600" dirty="0">
                <a:latin typeface="Alexandria" pitchFamily="2" charset="-78"/>
                <a:cs typeface="Alexandria" pitchFamily="2" charset="-78"/>
              </a:rPr>
              <a:t>: يقدم المنهج التطبيقي تحليلًا علميًا للبيانات والمعلومات لاتخاذ القرارات الإدارية الأفضل</a:t>
            </a:r>
            <a:r>
              <a:rPr lang="ru-RU" sz="1600" dirty="0">
                <a:cs typeface="Alexandria" pitchFamily="2" charset="-78"/>
              </a:rPr>
              <a:t>. </a:t>
            </a:r>
            <a:r>
              <a:rPr lang="ar-SA" sz="1600" dirty="0">
                <a:latin typeface="Alexandria" pitchFamily="2" charset="-78"/>
                <a:cs typeface="Alexandria" pitchFamily="2" charset="-78"/>
              </a:rPr>
              <a:t>يمكن استخدام النتائج العلمية لتحسين إدارة المشاريع وتخطيط الموارد واتخاذ قرارات استراتيجية</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التطوير التكنولوجي</a:t>
            </a:r>
            <a:r>
              <a:rPr lang="ar-SA" sz="1600" dirty="0">
                <a:latin typeface="Alexandria" pitchFamily="2" charset="-78"/>
                <a:cs typeface="Alexandria" pitchFamily="2" charset="-78"/>
              </a:rPr>
              <a:t>: يسهم المنهج التطبيقي في تقدم التكنولوجيا والابتكار من خلال توجيه الأبحاث العلمية نحو حلول فعالة وتطبيقها على الصناعة والتكنولوجيا</a:t>
            </a:r>
            <a:r>
              <a:rPr lang="ru-RU" sz="1600" dirty="0">
                <a:cs typeface="Alexandria" pitchFamily="2" charset="-78"/>
              </a:rPr>
              <a:t>. </a:t>
            </a:r>
            <a:r>
              <a:rPr lang="ar-SA" sz="1600" dirty="0">
                <a:latin typeface="Alexandria" pitchFamily="2" charset="-78"/>
                <a:cs typeface="Alexandria" pitchFamily="2" charset="-78"/>
              </a:rPr>
              <a:t>يمكن أن تؤدي البحوث التطبيقية إلى اكتشافات وتحسينات تقنية جديدة</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r>
              <a:rPr lang="ar-SA" sz="1600" b="1" dirty="0">
                <a:latin typeface="Alexandria" pitchFamily="2" charset="-78"/>
                <a:cs typeface="Alexandria" pitchFamily="2" charset="-78"/>
              </a:rPr>
              <a:t>تعزيز التعاون بين الجهات المختلفة</a:t>
            </a:r>
            <a:r>
              <a:rPr lang="ar-SA" sz="1600" dirty="0">
                <a:latin typeface="Alexandria" pitchFamily="2" charset="-78"/>
                <a:cs typeface="Alexandria" pitchFamily="2" charset="-78"/>
              </a:rPr>
              <a:t>: يشجع المنهج التطبيقي على التعاون بين الأكاديميين والصناعيين والحكومة والمجتمعات المحلية</a:t>
            </a:r>
            <a:r>
              <a:rPr lang="ru-RU" sz="1600" dirty="0">
                <a:cs typeface="Alexandria" pitchFamily="2" charset="-78"/>
              </a:rPr>
              <a:t>. </a:t>
            </a:r>
            <a:r>
              <a:rPr lang="ar-SA" sz="1600" dirty="0">
                <a:latin typeface="Alexandria" pitchFamily="2" charset="-78"/>
                <a:cs typeface="Alexandria" pitchFamily="2" charset="-78"/>
              </a:rPr>
              <a:t>يمكن للجهات المختلفة الاستفادة من النتائج العلمية لتحقيق تقدم في مجالات مختلفة</a:t>
            </a:r>
            <a:r>
              <a:rPr lang="ru-RU" sz="1600" dirty="0">
                <a:cs typeface="Alexandria" pitchFamily="2" charset="-78"/>
              </a:rPr>
              <a:t>.</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53894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216" y="1155869"/>
            <a:ext cx="11081577" cy="48750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24248" y="1440171"/>
            <a:ext cx="10805375" cy="3970318"/>
          </a:xfrm>
          <a:prstGeom prst="rect">
            <a:avLst/>
          </a:prstGeom>
          <a:noFill/>
        </p:spPr>
        <p:txBody>
          <a:bodyPr wrap="square" rtlCol="1">
            <a:spAutoFit/>
          </a:bodyPr>
          <a:lstStyle/>
          <a:p>
            <a:pPr algn="ctr" rtl="1"/>
            <a:r>
              <a:rPr lang="ar-SA" sz="1400" b="1" dirty="0">
                <a:latin typeface="Alexandria" pitchFamily="2" charset="-78"/>
                <a:cs typeface="Alexandria" pitchFamily="2" charset="-78"/>
              </a:rPr>
              <a:t>أهمية البحوث التطبيقية</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تطوير التكنولوجيا والابتكار</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تلعب البحوث التطبيقية دورًا حيويًا في تطوير التكنولوجيا وتعزيز الابتكار</a:t>
            </a:r>
            <a:r>
              <a:rPr lang="ru-RU" sz="1400" dirty="0">
                <a:cs typeface="Alexandria" pitchFamily="2" charset="-78"/>
              </a:rPr>
              <a:t>. </a:t>
            </a:r>
            <a:r>
              <a:rPr lang="ar-SA" sz="1400" dirty="0">
                <a:latin typeface="Alexandria" pitchFamily="2" charset="-78"/>
                <a:cs typeface="Alexandria" pitchFamily="2" charset="-78"/>
              </a:rPr>
              <a:t>حيث تُجرى البحوث التطبيقية لحل المشكلات والتحديات العملية التي </a:t>
            </a:r>
            <a:r>
              <a:rPr lang="ar-SA" sz="1400" dirty="0" err="1">
                <a:latin typeface="Alexandria" pitchFamily="2" charset="-78"/>
                <a:cs typeface="Alexandria" pitchFamily="2" charset="-78"/>
              </a:rPr>
              <a:t>يواجهها</a:t>
            </a:r>
            <a:r>
              <a:rPr lang="ar-SA" sz="1400" dirty="0">
                <a:latin typeface="Alexandria" pitchFamily="2" charset="-78"/>
                <a:cs typeface="Alexandria" pitchFamily="2" charset="-78"/>
              </a:rPr>
              <a:t> الناس والصناعات</a:t>
            </a:r>
            <a:r>
              <a:rPr lang="ru-RU" sz="1400" dirty="0">
                <a:cs typeface="Alexandria" pitchFamily="2" charset="-78"/>
              </a:rPr>
              <a:t>. </a:t>
            </a:r>
            <a:r>
              <a:rPr lang="ar-SA" sz="1400" dirty="0">
                <a:latin typeface="Alexandria" pitchFamily="2" charset="-78"/>
                <a:cs typeface="Alexandria" pitchFamily="2" charset="-78"/>
              </a:rPr>
              <a:t>وباستخدام المنهج العلمي والأدوات والتقنيات المتاحة، يعمل الباحثون على تحويل النتائج والاكتشافات العلمية إلى حلول وتطبيقات عملية تستخدم في مجالات متنوعة مثل التكنولوجيا، الطب، الزراعة، والصناعة</a:t>
            </a:r>
            <a:r>
              <a:rPr lang="ru-RU" sz="1400" dirty="0">
                <a:cs typeface="Alexandria" pitchFamily="2" charset="-78"/>
              </a:rPr>
              <a:t>.</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فوائد البحوث التطبيقية في تطوير التكنولوجيا والابتكار تشمل</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تحسين الأداء وتطوير المنتجات والخدمات لتلبية احتياجات السوق وتقديم تجارب جديدة ومبتكرة للمستخدمين</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زيادة الكفاءة وتقليل التكاليف في العمليات الإنتاجية والخدماتية بفضل تطبيق التقنيات الجديدة والمحسنة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توفير حلول فعالة للمشكلات التقنية والتحديات التي تواجهها الصناعات والشركات</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تعزيز التنافسية وزيادة الابتكار في السوق المحلية والعالمية</a:t>
            </a:r>
            <a:r>
              <a:rPr lang="ru-RU" sz="1400" dirty="0">
                <a:cs typeface="Alexandria" pitchFamily="2" charset="-78"/>
              </a:rPr>
              <a:t>.</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حل المشكلات العملية وتحسين العمليات</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تساهم البحوث التطبيقية في حل المشكلات العملية وتحسين العمليات في مختلف المجالات</a:t>
            </a:r>
            <a:r>
              <a:rPr lang="ru-RU" sz="1400" dirty="0">
                <a:cs typeface="Alexandria" pitchFamily="2" charset="-78"/>
              </a:rPr>
              <a:t>. </a:t>
            </a:r>
            <a:r>
              <a:rPr lang="ar-SA" sz="1400" dirty="0">
                <a:latin typeface="Alexandria" pitchFamily="2" charset="-78"/>
                <a:cs typeface="Alexandria" pitchFamily="2" charset="-78"/>
              </a:rPr>
              <a:t>فعندما يكون لدينا أدوات وتقنيات مطورة بناءً على البحوث التطبيقية، يصبح من الممكن تحسين العمليات وتحقيق تغييرات إيجابية في النظم والعمليات القائمة</a:t>
            </a:r>
            <a:r>
              <a:rPr lang="ru-RU" sz="1400" dirty="0">
                <a:cs typeface="Alexandria" pitchFamily="2" charset="-78"/>
              </a:rPr>
              <a:t>. </a:t>
            </a:r>
            <a:r>
              <a:rPr lang="ar-SA" sz="1400" dirty="0">
                <a:latin typeface="Alexandria" pitchFamily="2" charset="-78"/>
                <a:cs typeface="Alexandria" pitchFamily="2" charset="-78"/>
              </a:rPr>
              <a:t>وفيما يلي بعض فوائد البحوث التطبيقية في حل المشكلات وتحسين العمليات</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تحليل الأسباب الجذرية للمشكلات وتوجيه التغييرات والتحسينات الضرورية للتصدي لها</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توفير مجموعة متنوعة من الخيارات والحلول للتحسين، مع تقديم تقديرات دقيقة لآثارها وفوائدها</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تطبيق أفضل الممارسات والتقنيات في مجال معين لتحقيق أقصى قدر من الكفاءة والجودة</a:t>
            </a:r>
            <a:r>
              <a:rPr lang="ru-RU" sz="1400" dirty="0">
                <a:cs typeface="Alexandria" pitchFamily="2" charset="-78"/>
              </a:rPr>
              <a:t>.</a:t>
            </a:r>
            <a:endParaRPr lang="en-US" sz="1400" dirty="0">
              <a:latin typeface="Alexandria" pitchFamily="2" charset="-78"/>
              <a:cs typeface="Alexandria" pitchFamily="2" charset="-78"/>
            </a:endParaRPr>
          </a:p>
          <a:p>
            <a:pPr marL="285750" indent="-285750" algn="r" rtl="1">
              <a:buFont typeface="Wingdings" panose="05000000000000000000" pitchFamily="2" charset="2"/>
              <a:buChar char="ü"/>
            </a:pPr>
            <a:r>
              <a:rPr lang="ar-SA" sz="1400" dirty="0">
                <a:latin typeface="Alexandria" pitchFamily="2" charset="-78"/>
                <a:cs typeface="Alexandria" pitchFamily="2" charset="-78"/>
              </a:rPr>
              <a:t>توفير معايير جديدة وطرق عمل محسنة لتحقيق أهداف الأعمال وزيادة الإنتاجية</a:t>
            </a:r>
            <a:r>
              <a:rPr lang="ru-RU" sz="1400" dirty="0">
                <a:cs typeface="Alexandria" pitchFamily="2" charset="-78"/>
              </a:rPr>
              <a:t>.</a:t>
            </a:r>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099967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723549"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982517" y="1155869"/>
            <a:ext cx="9119072" cy="5139869"/>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كيفية البدء في البحث الأساسي </a:t>
            </a:r>
            <a:r>
              <a:rPr lang="ar-SA" sz="1600" b="1" dirty="0" smtClean="0">
                <a:latin typeface="Alexandria" pitchFamily="2" charset="-78"/>
                <a:cs typeface="Alexandria" pitchFamily="2" charset="-78"/>
              </a:rPr>
              <a:t>والتطبيقي</a:t>
            </a:r>
            <a:endParaRPr lang="ar-JO" sz="1600" b="1" dirty="0" smtClean="0">
              <a:latin typeface="Alexandria" pitchFamily="2" charset="-78"/>
              <a:cs typeface="Alexandria" pitchFamily="2" charset="-78"/>
            </a:endParaRPr>
          </a:p>
          <a:p>
            <a:pPr algn="ctr" rtl="1">
              <a:lnSpc>
                <a:spcPct val="150000"/>
              </a:lnSpc>
            </a:pP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تحديد موضوع البحث</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بتحديد مجال البحث الذي ترغب في استكشافه وتوسيع المعرفة فيه</a:t>
            </a:r>
            <a:r>
              <a:rPr lang="ru-RU" sz="1600" dirty="0">
                <a:cs typeface="Alexandria" pitchFamily="2" charset="-78"/>
              </a:rPr>
              <a:t>.</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دراسة الأدبيات الحالية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بمراجعة الدراسات والأبحاث الحالية في مجالك لفهم التطورات والثغرات القائمة</a:t>
            </a:r>
            <a:r>
              <a:rPr lang="ru-RU" sz="1600" dirty="0">
                <a:cs typeface="Alexandria" pitchFamily="2" charset="-78"/>
              </a:rPr>
              <a:t>.</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وضع الأهداف والاستراتيجية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قم بتحديد أهدافك البحثية ووضع استراتيجية لتحقيقها، سواء كان ذلك من خلال البحث الأساسي أو التطبيقي</a:t>
            </a:r>
            <a:r>
              <a:rPr lang="ru-RU" sz="1600" dirty="0">
                <a:cs typeface="Alexandria" pitchFamily="2" charset="-78"/>
              </a:rPr>
              <a:t>.</a:t>
            </a:r>
            <a:endParaRPr lang="en-US"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SA" sz="1600" b="1" dirty="0">
                <a:latin typeface="Alexandria" pitchFamily="2" charset="-78"/>
                <a:cs typeface="Alexandria" pitchFamily="2" charset="-78"/>
              </a:rPr>
              <a:t>تجنب الانفصال عن الواقعية</a:t>
            </a:r>
            <a:r>
              <a:rPr lang="ru-RU" sz="1600" b="1" dirty="0">
                <a:cs typeface="Alexandria" pitchFamily="2" charset="-78"/>
              </a:rPr>
              <a:t>:</a:t>
            </a:r>
            <a:r>
              <a:rPr lang="ru-RU" sz="1600" dirty="0">
                <a:cs typeface="Alexandria" pitchFamily="2" charset="-78"/>
              </a:rPr>
              <a:t> </a:t>
            </a:r>
            <a:r>
              <a:rPr lang="ar-SA" sz="1600" dirty="0">
                <a:latin typeface="Alexandria" pitchFamily="2" charset="-78"/>
                <a:cs typeface="Alexandria" pitchFamily="2" charset="-78"/>
              </a:rPr>
              <a:t>تأكد من أن أهدافك البحثية واستراتيجيتك قابلة للتحقيق وتتوافق مع الموارد المتاحة</a:t>
            </a:r>
            <a:r>
              <a:rPr lang="ru-RU" sz="1600" dirty="0" smtClean="0">
                <a:cs typeface="Alexandria" pitchFamily="2" charset="-78"/>
              </a:rPr>
              <a:t>.</a:t>
            </a:r>
            <a:endParaRPr lang="ar-JO" sz="1600" dirty="0" smtClean="0">
              <a:latin typeface="Alexandria" pitchFamily="2" charset="-78"/>
              <a:cs typeface="Alexandria" pitchFamily="2" charset="-78"/>
            </a:endParaRPr>
          </a:p>
          <a:p>
            <a:pPr algn="just" rtl="1">
              <a:lnSpc>
                <a:spcPct val="150000"/>
              </a:lnSpc>
            </a:pPr>
            <a:endParaRPr lang="ar-JO" sz="1600" dirty="0" smtClean="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قبل أن تبدأ في البحث الأساسي والتطبيقي، تأكد من فهمك للأصول والمبادئ المشتركة للبحث، وضع أهدافك واستراتيجيتك، واستخدام الأدوات المتاحة بفعالية لتحقيق نجاح البحث</a:t>
            </a:r>
            <a:r>
              <a:rPr lang="ru-RU" sz="1600" dirty="0">
                <a:cs typeface="Alexandria" pitchFamily="2" charset="-78"/>
              </a:rPr>
              <a:t>.</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813887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82019" y="1237537"/>
            <a:ext cx="10006885" cy="3754874"/>
          </a:xfrm>
          <a:prstGeom prst="rect">
            <a:avLst/>
          </a:prstGeom>
          <a:noFill/>
        </p:spPr>
        <p:txBody>
          <a:bodyPr wrap="square" rtlCol="1">
            <a:spAutoFit/>
          </a:bodyPr>
          <a:lstStyle/>
          <a:p>
            <a:pPr algn="ctr" rtl="1"/>
            <a:r>
              <a:rPr lang="ar-SA" sz="1400" b="1" dirty="0">
                <a:latin typeface="Alexandria" pitchFamily="2" charset="-78"/>
                <a:cs typeface="Alexandria" pitchFamily="2" charset="-78"/>
              </a:rPr>
              <a:t>خطوات المنهج التطبيقي </a:t>
            </a:r>
            <a:endParaRPr lang="ar-JO" sz="1400" b="1" dirty="0" smtClean="0">
              <a:latin typeface="Alexandria" pitchFamily="2" charset="-78"/>
              <a:cs typeface="Alexandria" pitchFamily="2" charset="-78"/>
            </a:endParaRPr>
          </a:p>
          <a:p>
            <a:pPr algn="just" rtl="1"/>
            <a:r>
              <a:rPr lang="ar-SA" sz="1400" b="1" dirty="0" smtClean="0">
                <a:latin typeface="Alexandria" pitchFamily="2" charset="-78"/>
                <a:cs typeface="Alexandria" pitchFamily="2" charset="-78"/>
              </a:rPr>
              <a:t>مرحلة </a:t>
            </a:r>
            <a:r>
              <a:rPr lang="ar-SA" sz="1400" b="1" dirty="0">
                <a:latin typeface="Alexandria" pitchFamily="2" charset="-78"/>
                <a:cs typeface="Alexandria" pitchFamily="2" charset="-78"/>
              </a:rPr>
              <a:t>وضع الفرضية</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في هذه المرحلة، يتم وضع فرضية أو فرضيات تهدف إلى إيجاد إجابة للمشكلة التي تم تحديدها في البحث العلمي</a:t>
            </a:r>
            <a:r>
              <a:rPr lang="ru-RU" sz="1400" dirty="0">
                <a:cs typeface="Alexandria" pitchFamily="2" charset="-78"/>
              </a:rPr>
              <a:t>. </a:t>
            </a:r>
            <a:r>
              <a:rPr lang="ar-SA" sz="1400" dirty="0">
                <a:latin typeface="Alexandria" pitchFamily="2" charset="-78"/>
                <a:cs typeface="Alexandria" pitchFamily="2" charset="-78"/>
              </a:rPr>
              <a:t>تعتبر الفرضية عبارة عن افتراض يتم تجربته واختباره من خلال جمع البيانات وتحليلها</a:t>
            </a:r>
            <a:r>
              <a:rPr lang="ru-RU" sz="1400" dirty="0">
                <a:cs typeface="Alexandria" pitchFamily="2" charset="-78"/>
              </a:rPr>
              <a:t>. </a:t>
            </a:r>
            <a:r>
              <a:rPr lang="ar-SA" sz="1400" dirty="0">
                <a:latin typeface="Alexandria" pitchFamily="2" charset="-78"/>
                <a:cs typeface="Alexandria" pitchFamily="2" charset="-78"/>
              </a:rPr>
              <a:t>تكون الفرضية مبنية على الأسس النظرية والمعرفية الموجودة حاليًا في المجال البحثي المختار</a:t>
            </a:r>
            <a:r>
              <a:rPr lang="ru-RU" sz="1400" dirty="0">
                <a:cs typeface="Alexandria" pitchFamily="2" charset="-78"/>
              </a:rPr>
              <a:t>. </a:t>
            </a:r>
            <a:r>
              <a:rPr lang="ar-SA" sz="1400" dirty="0">
                <a:latin typeface="Alexandria" pitchFamily="2" charset="-78"/>
                <a:cs typeface="Alexandria" pitchFamily="2" charset="-78"/>
              </a:rPr>
              <a:t>يجب أن تكون الفرضية صحيحة قابلة للتحقق وتتناسب مع سياق البحث والأهداف المرجوة</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مرحلة جمع البيانات</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في هذه المرحلة، يتم جمع البيانات المطلوبة لاختبار الفرضية والوصول إلى النتائج المرجوة</a:t>
            </a:r>
            <a:r>
              <a:rPr lang="ru-RU" sz="1400" dirty="0">
                <a:cs typeface="Alexandria" pitchFamily="2" charset="-78"/>
              </a:rPr>
              <a:t>. </a:t>
            </a:r>
            <a:r>
              <a:rPr lang="ar-SA" sz="1400" dirty="0">
                <a:latin typeface="Alexandria" pitchFamily="2" charset="-78"/>
                <a:cs typeface="Alexandria" pitchFamily="2" charset="-78"/>
              </a:rPr>
              <a:t>يمكن جمع البيانات من خلال مجموعة متنوعة من المصادر مثل الاستبيانات، المقابلات، الملاحظات، البيانات الإحصائية، والتجارب</a:t>
            </a:r>
            <a:r>
              <a:rPr lang="ru-RU" sz="1400" dirty="0">
                <a:cs typeface="Alexandria" pitchFamily="2" charset="-78"/>
              </a:rPr>
              <a:t>. </a:t>
            </a:r>
            <a:r>
              <a:rPr lang="ar-SA" sz="1400" dirty="0">
                <a:latin typeface="Alexandria" pitchFamily="2" charset="-78"/>
                <a:cs typeface="Alexandria" pitchFamily="2" charset="-78"/>
              </a:rPr>
              <a:t>يجب أن تكون عملية جمع البيانات مدققة وموثوقة للحصول على نتائج دقيقة وقابلة للتفسير</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b="1" dirty="0">
                <a:latin typeface="Alexandria" pitchFamily="2" charset="-78"/>
                <a:cs typeface="Alexandria" pitchFamily="2" charset="-78"/>
              </a:rPr>
              <a:t>مرحلة تحليل البيانات واستنتاج النتائج</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بعد جمع البيانات، يتم تحليلها باستخدام أدوات وتقنيات تحليلية مناسبة</a:t>
            </a:r>
            <a:r>
              <a:rPr lang="ru-RU" sz="1400" dirty="0">
                <a:cs typeface="Alexandria" pitchFamily="2" charset="-78"/>
              </a:rPr>
              <a:t>. </a:t>
            </a:r>
            <a:r>
              <a:rPr lang="ar-SA" sz="1400" dirty="0">
                <a:latin typeface="Alexandria" pitchFamily="2" charset="-78"/>
                <a:cs typeface="Alexandria" pitchFamily="2" charset="-78"/>
              </a:rPr>
              <a:t>يهدف تحليل البيانات إلى استنتاج النتائج وإيجاد إجابات عن الفرضية المطروحة</a:t>
            </a:r>
            <a:r>
              <a:rPr lang="ru-RU" sz="1400" dirty="0">
                <a:cs typeface="Alexandria" pitchFamily="2" charset="-78"/>
              </a:rPr>
              <a:t>. </a:t>
            </a:r>
            <a:r>
              <a:rPr lang="ar-SA" sz="1400" dirty="0">
                <a:latin typeface="Alexandria" pitchFamily="2" charset="-78"/>
                <a:cs typeface="Alexandria" pitchFamily="2" charset="-78"/>
              </a:rPr>
              <a:t>يمكن استخدام العديد من الأساليب التحليلية مثل التحليل الإحصائي، تحليل المضمون، وتحليل العلاقات</a:t>
            </a:r>
            <a:r>
              <a:rPr lang="ru-RU" sz="1400" dirty="0">
                <a:cs typeface="Alexandria" pitchFamily="2" charset="-78"/>
              </a:rPr>
              <a:t>. </a:t>
            </a:r>
            <a:r>
              <a:rPr lang="ar-SA" sz="1400" dirty="0">
                <a:latin typeface="Alexandria" pitchFamily="2" charset="-78"/>
                <a:cs typeface="Alexandria" pitchFamily="2" charset="-78"/>
              </a:rPr>
              <a:t>يجب أن يكون تحليل البيانات شاملاً ودقيقًا لتوفير إجابات مفهومة وقابلة للتفسير</a:t>
            </a:r>
            <a:r>
              <a:rPr lang="ru-RU" sz="1400" dirty="0">
                <a:cs typeface="Alexandria" pitchFamily="2" charset="-78"/>
              </a:rPr>
              <a:t>.</a:t>
            </a:r>
            <a:endParaRPr lang="en-US" sz="1400" dirty="0">
              <a:latin typeface="Alexandria" pitchFamily="2" charset="-78"/>
              <a:cs typeface="Alexandria" pitchFamily="2" charset="-78"/>
            </a:endParaRPr>
          </a:p>
          <a:p>
            <a:pPr algn="just" rtl="1"/>
            <a:r>
              <a:rPr lang="ar-SA" sz="1400" dirty="0">
                <a:latin typeface="Alexandria" pitchFamily="2" charset="-78"/>
                <a:cs typeface="Alexandria" pitchFamily="2" charset="-78"/>
              </a:rPr>
              <a:t>هذه هي الخطوات الرئيسية للمنهج التطبيقي في البحث العلمي</a:t>
            </a:r>
            <a:r>
              <a:rPr lang="ru-RU" sz="1400" dirty="0">
                <a:cs typeface="Alexandria" pitchFamily="2" charset="-78"/>
              </a:rPr>
              <a:t>. </a:t>
            </a:r>
            <a:r>
              <a:rPr lang="ar-SA" sz="1400" dirty="0">
                <a:latin typeface="Alexandria" pitchFamily="2" charset="-78"/>
                <a:cs typeface="Alexandria" pitchFamily="2" charset="-78"/>
              </a:rPr>
              <a:t>يمكن أن تختلف تفاصيل هذه الخطوات حسب طبيعة ومجال البحث العلمي الذي يتم تنفيذه</a:t>
            </a:r>
            <a:r>
              <a:rPr lang="ru-RU" sz="1400" dirty="0">
                <a:cs typeface="Alexandria" pitchFamily="2" charset="-78"/>
              </a:rPr>
              <a:t>.</a:t>
            </a:r>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5954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3" y="991763"/>
            <a:ext cx="10496281"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16359" y="1154737"/>
            <a:ext cx="10317049" cy="3970318"/>
          </a:xfrm>
          <a:prstGeom prst="rect">
            <a:avLst/>
          </a:prstGeom>
          <a:noFill/>
        </p:spPr>
        <p:txBody>
          <a:bodyPr wrap="square" rtlCol="1">
            <a:spAutoFit/>
          </a:bodyPr>
          <a:lstStyle/>
          <a:p>
            <a:pPr algn="ctr" rtl="1"/>
            <a:r>
              <a:rPr lang="ar-SA" sz="1400" b="1" dirty="0">
                <a:latin typeface="Alexandria" pitchFamily="2" charset="-78"/>
                <a:cs typeface="Alexandria" pitchFamily="2" charset="-78"/>
              </a:rPr>
              <a:t>التحديات والمشاكل التي تواجه المنهج التطبيقي</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صعوبات جمع البيانات العملية</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قد يواجه الباحثين العديد من التحديات عند جمع البيانات العملية في المنهج التطبيقي، بما في ذلك</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صعوبة الوصول إلى المشاركين</a:t>
            </a:r>
            <a:r>
              <a:rPr lang="ru-RU" sz="1400" dirty="0">
                <a:cs typeface="Alexandria" pitchFamily="2" charset="-78"/>
              </a:rPr>
              <a:t>: </a:t>
            </a:r>
            <a:r>
              <a:rPr lang="ar-SA" sz="1400" dirty="0">
                <a:latin typeface="Alexandria" pitchFamily="2" charset="-78"/>
                <a:cs typeface="Alexandria" pitchFamily="2" charset="-78"/>
              </a:rPr>
              <a:t>قد يكون من الصعب العثور على عينة مناسبة وممثلة للمجتمع الذي يتم دراسته، مما يؤثر على النتائج والتطبيقات المستقبلية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مشكلات الاعتبار الأخلاقية</a:t>
            </a:r>
            <a:r>
              <a:rPr lang="ru-RU" sz="1400" dirty="0">
                <a:cs typeface="Alexandria" pitchFamily="2" charset="-78"/>
              </a:rPr>
              <a:t>: </a:t>
            </a:r>
            <a:r>
              <a:rPr lang="ar-SA" sz="1400" dirty="0">
                <a:latin typeface="Alexandria" pitchFamily="2" charset="-78"/>
                <a:cs typeface="Alexandria" pitchFamily="2" charset="-78"/>
              </a:rPr>
              <a:t>في بعض الأحيان يمكن أن تنشأ مشكلات أخلاقية عند جمع البيانات العملية، مثل الحفاظ على سرية المعلومات الشخصية للمشاركين أو الحفاظ على سلامتهم أثناء الدراسة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قيود المناطق الجغرافية</a:t>
            </a:r>
            <a:r>
              <a:rPr lang="ru-RU" sz="1400" dirty="0">
                <a:cs typeface="Alexandria" pitchFamily="2" charset="-78"/>
              </a:rPr>
              <a:t>: </a:t>
            </a:r>
            <a:r>
              <a:rPr lang="ar-SA" sz="1400" dirty="0">
                <a:latin typeface="Alexandria" pitchFamily="2" charset="-78"/>
                <a:cs typeface="Alexandria" pitchFamily="2" charset="-78"/>
              </a:rPr>
              <a:t>قد تواجه الدراسات التطبيقية قيودًا جغرافية، مثل الحصول على الصلاحيات اللازمة للتواجد في مناطق معينة أو الوصول إلى موارد معينة</a:t>
            </a:r>
            <a:r>
              <a:rPr lang="ru-RU" sz="1400" dirty="0">
                <a:cs typeface="Alexandria" pitchFamily="2" charset="-78"/>
              </a:rPr>
              <a:t>.</a:t>
            </a:r>
            <a:endParaRPr lang="en-US" sz="1400" dirty="0">
              <a:latin typeface="Alexandria" pitchFamily="2" charset="-78"/>
              <a:cs typeface="Alexandria" pitchFamily="2" charset="-78"/>
            </a:endParaRPr>
          </a:p>
          <a:p>
            <a:pPr algn="r" rtl="1"/>
            <a:r>
              <a:rPr lang="ar-SA" sz="1400" b="1" dirty="0">
                <a:latin typeface="Alexandria" pitchFamily="2" charset="-78"/>
                <a:cs typeface="Alexandria" pitchFamily="2" charset="-78"/>
              </a:rPr>
              <a:t>تحديات تحليل البيانات</a:t>
            </a:r>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عند تحليل البيانات في المنهج التطبيقي، يمكن أن تواجه التحديات التالية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تعقيد البيانات</a:t>
            </a:r>
            <a:r>
              <a:rPr lang="ru-RU" sz="1400" dirty="0">
                <a:cs typeface="Alexandria" pitchFamily="2" charset="-78"/>
              </a:rPr>
              <a:t>: </a:t>
            </a:r>
            <a:r>
              <a:rPr lang="ar-SA" sz="1400" dirty="0">
                <a:latin typeface="Alexandria" pitchFamily="2" charset="-78"/>
                <a:cs typeface="Alexandria" pitchFamily="2" charset="-78"/>
              </a:rPr>
              <a:t>يمكن أن تكون البيانات العملية معقدة ولها عوامل متعددة، مما يتطلب استخدام تقنيات تحليلية متقدمة وتفاعلية</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عدم الدقة والموثوقية</a:t>
            </a:r>
            <a:r>
              <a:rPr lang="ru-RU" sz="1400" dirty="0">
                <a:cs typeface="Alexandria" pitchFamily="2" charset="-78"/>
              </a:rPr>
              <a:t>: </a:t>
            </a:r>
            <a:r>
              <a:rPr lang="ar-SA" sz="1400" dirty="0">
                <a:latin typeface="Alexandria" pitchFamily="2" charset="-78"/>
                <a:cs typeface="Alexandria" pitchFamily="2" charset="-78"/>
              </a:rPr>
              <a:t>قد يحدث خطأ في جمع البيانات أو قد تكون البيانات غير موثوقة، مما يؤدي إلى صعوبة في استخلاص نتائج صحيحة وقابلة للتكرار</a:t>
            </a:r>
            <a:r>
              <a:rPr lang="ru-RU" sz="1400" dirty="0">
                <a:cs typeface="Alexandria" pitchFamily="2" charset="-78"/>
              </a:rPr>
              <a:t>.</a:t>
            </a:r>
            <a:endParaRPr lang="en-US" sz="1400" dirty="0">
              <a:latin typeface="Alexandria" pitchFamily="2" charset="-78"/>
              <a:cs typeface="Alexandria" pitchFamily="2" charset="-78"/>
            </a:endParaRPr>
          </a:p>
          <a:p>
            <a:pPr marL="342900" indent="-342900" algn="r" rtl="1">
              <a:buFont typeface="+mj-lt"/>
              <a:buAutoNum type="arabicPeriod"/>
            </a:pPr>
            <a:r>
              <a:rPr lang="ar-SA" sz="1400" dirty="0">
                <a:latin typeface="Alexandria" pitchFamily="2" charset="-78"/>
                <a:cs typeface="Alexandria" pitchFamily="2" charset="-78"/>
              </a:rPr>
              <a:t>قرارات التشغيل</a:t>
            </a:r>
            <a:r>
              <a:rPr lang="ru-RU" sz="1400" dirty="0">
                <a:cs typeface="Alexandria" pitchFamily="2" charset="-78"/>
              </a:rPr>
              <a:t>: </a:t>
            </a:r>
            <a:r>
              <a:rPr lang="ar-SA" sz="1400" dirty="0">
                <a:latin typeface="Alexandria" pitchFamily="2" charset="-78"/>
                <a:cs typeface="Alexandria" pitchFamily="2" charset="-78"/>
              </a:rPr>
              <a:t>قد يواجه الباحثون صعوبة في اتخاذ قرارات عملية استنادًا إلى النتائج المستخلصة من تحليل البيانات، حيث يجب توفير التوازن بين النظرية والواقعية والعوامل الاقتصادية والاجتماعية</a:t>
            </a:r>
            <a:r>
              <a:rPr lang="ru-RU" sz="1400" dirty="0">
                <a:cs typeface="Alexandria" pitchFamily="2" charset="-78"/>
              </a:rPr>
              <a:t>.</a:t>
            </a:r>
            <a:endParaRPr lang="en-US" sz="1400" dirty="0">
              <a:latin typeface="Alexandria" pitchFamily="2" charset="-78"/>
              <a:cs typeface="Alexandria" pitchFamily="2" charset="-78"/>
            </a:endParaRPr>
          </a:p>
          <a:p>
            <a:pPr algn="r" rtl="1"/>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7855846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90358" y="1290622"/>
            <a:ext cx="8590208" cy="3554819"/>
          </a:xfrm>
          <a:prstGeom prst="rect">
            <a:avLst/>
          </a:prstGeom>
          <a:noFill/>
        </p:spPr>
        <p:txBody>
          <a:bodyPr wrap="square" rtlCol="1">
            <a:spAutoFit/>
          </a:bodyPr>
          <a:lstStyle/>
          <a:p>
            <a:pPr algn="just" rtl="1"/>
            <a:r>
              <a:rPr lang="ar-SA" dirty="0">
                <a:latin typeface="Alexandria" pitchFamily="2" charset="-78"/>
                <a:cs typeface="Alexandria" pitchFamily="2" charset="-78"/>
              </a:rPr>
              <a:t>هناك أيضًا بعض العيوب التي يجب مراعاتها عند استخدام المنهج التطبيقي</a:t>
            </a:r>
            <a:r>
              <a:rPr lang="ru-RU" dirty="0">
                <a:cs typeface="Alexandria" pitchFamily="2" charset="-78"/>
              </a:rPr>
              <a:t>. </a:t>
            </a:r>
            <a:r>
              <a:rPr lang="ar-SA" dirty="0">
                <a:latin typeface="Alexandria" pitchFamily="2" charset="-78"/>
                <a:cs typeface="Alexandria" pitchFamily="2" charset="-78"/>
              </a:rPr>
              <a:t>من بين هذه العيوب</a:t>
            </a:r>
            <a:r>
              <a:rPr lang="ru-RU" dirty="0" smtClean="0">
                <a:cs typeface="Alexandria" pitchFamily="2" charset="-78"/>
              </a:rPr>
              <a:t>:</a:t>
            </a:r>
            <a:endParaRPr lang="ar-JO" dirty="0" smtClean="0">
              <a:cs typeface="Alexandria" pitchFamily="2" charset="-78"/>
            </a:endParaRPr>
          </a:p>
          <a:p>
            <a:pPr algn="just" rtl="1"/>
            <a:endParaRPr lang="en-US" dirty="0">
              <a:latin typeface="Alexandria" pitchFamily="2" charset="-78"/>
              <a:cs typeface="Alexandria" pitchFamily="2" charset="-78"/>
            </a:endParaRPr>
          </a:p>
          <a:p>
            <a:pPr marL="342900" indent="-342900" algn="just" rtl="1">
              <a:buFont typeface="Wingdings" panose="05000000000000000000" pitchFamily="2" charset="2"/>
              <a:buChar char="q"/>
            </a:pPr>
            <a:r>
              <a:rPr lang="ar-SA" b="1" dirty="0" smtClean="0">
                <a:latin typeface="Alexandria" pitchFamily="2" charset="-78"/>
                <a:cs typeface="Alexandria" pitchFamily="2" charset="-78"/>
              </a:rPr>
              <a:t>القيود </a:t>
            </a:r>
            <a:r>
              <a:rPr lang="ar-SA" b="1" dirty="0">
                <a:latin typeface="Alexandria" pitchFamily="2" charset="-78"/>
                <a:cs typeface="Alexandria" pitchFamily="2" charset="-78"/>
              </a:rPr>
              <a:t>في التحكم</a:t>
            </a:r>
            <a:r>
              <a:rPr lang="ru-RU" b="1" dirty="0" smtClean="0">
                <a:cs typeface="Alexandria" pitchFamily="2" charset="-78"/>
              </a:rPr>
              <a:t>:</a:t>
            </a:r>
            <a:r>
              <a:rPr lang="ar-JO" b="1" dirty="0" smtClean="0">
                <a:latin typeface="Alexandria" pitchFamily="2" charset="-78"/>
                <a:cs typeface="Alexandria" pitchFamily="2" charset="-78"/>
              </a:rPr>
              <a:t> </a:t>
            </a:r>
            <a:r>
              <a:rPr lang="ar-SA" dirty="0" smtClean="0">
                <a:latin typeface="Alexandria" pitchFamily="2" charset="-78"/>
                <a:cs typeface="Alexandria" pitchFamily="2" charset="-78"/>
              </a:rPr>
              <a:t>يصعب </a:t>
            </a:r>
            <a:r>
              <a:rPr lang="ar-SA" dirty="0">
                <a:latin typeface="Alexandria" pitchFamily="2" charset="-78"/>
                <a:cs typeface="Alexandria" pitchFamily="2" charset="-78"/>
              </a:rPr>
              <a:t>التحكم في جميع عوامل الدراسة في التجارب التطبيقية، مما يعني أنه قد يكون من الصعب الحصول على نتائج دقيقة وموثوقة</a:t>
            </a:r>
            <a:r>
              <a:rPr lang="ru-RU" dirty="0">
                <a:cs typeface="Alexandria" pitchFamily="2" charset="-78"/>
              </a:rPr>
              <a:t>.</a:t>
            </a:r>
            <a:endParaRPr lang="en-US" dirty="0">
              <a:latin typeface="Alexandria" pitchFamily="2" charset="-78"/>
              <a:cs typeface="Alexandria" pitchFamily="2" charset="-78"/>
            </a:endParaRPr>
          </a:p>
          <a:p>
            <a:pPr marL="342900" indent="-342900" algn="just" rtl="1">
              <a:buFont typeface="Wingdings" panose="05000000000000000000" pitchFamily="2" charset="2"/>
              <a:buChar char="q"/>
            </a:pPr>
            <a:r>
              <a:rPr lang="ar-SA" b="1" dirty="0" smtClean="0">
                <a:latin typeface="Alexandria" pitchFamily="2" charset="-78"/>
                <a:cs typeface="Alexandria" pitchFamily="2" charset="-78"/>
              </a:rPr>
              <a:t>قيود </a:t>
            </a:r>
            <a:r>
              <a:rPr lang="ar-SA" b="1" dirty="0">
                <a:latin typeface="Alexandria" pitchFamily="2" charset="-78"/>
                <a:cs typeface="Alexandria" pitchFamily="2" charset="-78"/>
              </a:rPr>
              <a:t>الوقت والتكلفة</a:t>
            </a:r>
            <a:r>
              <a:rPr lang="ru-RU" b="1" dirty="0" smtClean="0">
                <a:cs typeface="Alexandria" pitchFamily="2" charset="-78"/>
              </a:rPr>
              <a:t>:</a:t>
            </a:r>
            <a:r>
              <a:rPr lang="ar-JO" b="1" dirty="0" smtClean="0">
                <a:latin typeface="Alexandria" pitchFamily="2" charset="-78"/>
                <a:cs typeface="Alexandria" pitchFamily="2" charset="-78"/>
              </a:rPr>
              <a:t> </a:t>
            </a:r>
            <a:r>
              <a:rPr lang="ar-SA" dirty="0" smtClean="0">
                <a:latin typeface="Alexandria" pitchFamily="2" charset="-78"/>
                <a:cs typeface="Alexandria" pitchFamily="2" charset="-78"/>
              </a:rPr>
              <a:t>قد </a:t>
            </a:r>
            <a:r>
              <a:rPr lang="ar-SA" dirty="0">
                <a:latin typeface="Alexandria" pitchFamily="2" charset="-78"/>
                <a:cs typeface="Alexandria" pitchFamily="2" charset="-78"/>
              </a:rPr>
              <a:t>يتطلب المنهج التطبيقي موارد كبيرة من حيث الوقت والمال لتنفيذ التجارب وجمع البيانات، وهو ما قد يكون غير متاح لبعض الباحثين</a:t>
            </a:r>
            <a:r>
              <a:rPr lang="ru-RU" dirty="0">
                <a:cs typeface="Alexandria" pitchFamily="2" charset="-78"/>
              </a:rPr>
              <a:t>.</a:t>
            </a:r>
            <a:endParaRPr lang="en-US" dirty="0">
              <a:latin typeface="Alexandria" pitchFamily="2" charset="-78"/>
              <a:cs typeface="Alexandria" pitchFamily="2" charset="-78"/>
            </a:endParaRPr>
          </a:p>
          <a:p>
            <a:pPr marL="342900" indent="-342900" algn="just" rtl="1">
              <a:buFont typeface="Wingdings" panose="05000000000000000000" pitchFamily="2" charset="2"/>
              <a:buChar char="q"/>
            </a:pPr>
            <a:r>
              <a:rPr lang="ar-SA" b="1" dirty="0" smtClean="0">
                <a:latin typeface="Alexandria" pitchFamily="2" charset="-78"/>
                <a:cs typeface="Alexandria" pitchFamily="2" charset="-78"/>
              </a:rPr>
              <a:t>التكرار والتعميم</a:t>
            </a:r>
            <a:r>
              <a:rPr lang="ar-JO" b="1" dirty="0" smtClean="0">
                <a:latin typeface="Alexandria" pitchFamily="2" charset="-78"/>
                <a:cs typeface="Alexandria" pitchFamily="2" charset="-78"/>
              </a:rPr>
              <a:t>: </a:t>
            </a:r>
            <a:r>
              <a:rPr lang="ar-SA" dirty="0" smtClean="0">
                <a:latin typeface="Alexandria" pitchFamily="2" charset="-78"/>
                <a:cs typeface="Alexandria" pitchFamily="2" charset="-78"/>
              </a:rPr>
              <a:t>تتطلب </a:t>
            </a:r>
            <a:r>
              <a:rPr lang="ar-SA" dirty="0">
                <a:latin typeface="Alexandria" pitchFamily="2" charset="-78"/>
                <a:cs typeface="Alexandria" pitchFamily="2" charset="-78"/>
              </a:rPr>
              <a:t>الدراسات التطبيقية غالبًا مزيدًا من التكرار للتأكد من صحة النتائج وتعميمها على سياقات أخرى، وهو ما قد يزيد من التحدي والتكلفة</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2121583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2890" y="991763"/>
            <a:ext cx="931142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90358" y="1290622"/>
            <a:ext cx="8590208" cy="4293483"/>
          </a:xfrm>
          <a:prstGeom prst="rect">
            <a:avLst/>
          </a:prstGeom>
          <a:noFill/>
        </p:spPr>
        <p:txBody>
          <a:bodyPr wrap="square" rtlCol="1">
            <a:spAutoFit/>
          </a:bodyPr>
          <a:lstStyle/>
          <a:p>
            <a:pPr algn="ctr" rtl="1"/>
            <a:r>
              <a:rPr lang="ar-JO" sz="1400" b="1" dirty="0" smtClean="0">
                <a:latin typeface="Alexandria" pitchFamily="2" charset="-78"/>
                <a:cs typeface="Alexandria" pitchFamily="2" charset="-78"/>
              </a:rPr>
              <a:t>المنهج </a:t>
            </a:r>
            <a:r>
              <a:rPr lang="ar-JO" sz="1400" b="1" dirty="0" smtClean="0">
                <a:latin typeface="Alexandria" pitchFamily="2" charset="-78"/>
                <a:cs typeface="Alexandria" pitchFamily="2" charset="-78"/>
              </a:rPr>
              <a:t>الارتباطي</a:t>
            </a:r>
          </a:p>
          <a:p>
            <a:pPr algn="ctr" rtl="1"/>
            <a:endParaRPr lang="ar-JO" sz="1400" b="1" dirty="0" smtClean="0">
              <a:latin typeface="Alexandria" pitchFamily="2" charset="-78"/>
              <a:cs typeface="Alexandria" pitchFamily="2" charset="-78"/>
            </a:endParaRPr>
          </a:p>
          <a:p>
            <a:pPr algn="r" rtl="1"/>
            <a:r>
              <a:rPr lang="ar-SA" sz="1400" dirty="0" smtClean="0">
                <a:latin typeface="Alexandria" pitchFamily="2" charset="-78"/>
                <a:cs typeface="Alexandria" pitchFamily="2" charset="-78"/>
              </a:rPr>
              <a:t>المنهج </a:t>
            </a:r>
            <a:r>
              <a:rPr lang="ar-SA" sz="1400" dirty="0">
                <a:latin typeface="Alexandria" pitchFamily="2" charset="-78"/>
                <a:cs typeface="Alexandria" pitchFamily="2" charset="-78"/>
              </a:rPr>
              <a:t>الارتباطي هو </a:t>
            </a:r>
            <a:r>
              <a:rPr lang="ar-SA" sz="1400" dirty="0" smtClean="0">
                <a:latin typeface="Alexandria" pitchFamily="2" charset="-78"/>
                <a:cs typeface="Alexandria" pitchFamily="2" charset="-78"/>
              </a:rPr>
              <a:t>نهج يركز </a:t>
            </a:r>
            <a:r>
              <a:rPr lang="ar-SA" sz="1400" dirty="0">
                <a:latin typeface="Alexandria" pitchFamily="2" charset="-78"/>
                <a:cs typeface="Alexandria" pitchFamily="2" charset="-78"/>
              </a:rPr>
              <a:t>على توجيه </a:t>
            </a:r>
            <a:r>
              <a:rPr lang="ar-SA" sz="1400" dirty="0" smtClean="0">
                <a:latin typeface="Alexandria" pitchFamily="2" charset="-78"/>
                <a:cs typeface="Alexandria" pitchFamily="2" charset="-78"/>
              </a:rPr>
              <a:t>ال</a:t>
            </a:r>
            <a:r>
              <a:rPr lang="ar-JO" sz="1400" dirty="0" smtClean="0">
                <a:latin typeface="Alexandria" pitchFamily="2" charset="-78"/>
                <a:cs typeface="Alexandria" pitchFamily="2" charset="-78"/>
              </a:rPr>
              <a:t>باحثين</a:t>
            </a:r>
            <a:r>
              <a:rPr lang="ar-SA" sz="1400" dirty="0" smtClean="0">
                <a:latin typeface="Alexandria" pitchFamily="2" charset="-78"/>
                <a:cs typeface="Alexandria" pitchFamily="2" charset="-78"/>
              </a:rPr>
              <a:t> </a:t>
            </a:r>
            <a:r>
              <a:rPr lang="ar-SA" sz="1400" dirty="0">
                <a:latin typeface="Alexandria" pitchFamily="2" charset="-78"/>
                <a:cs typeface="Alexandria" pitchFamily="2" charset="-78"/>
              </a:rPr>
              <a:t>لاحتراف </a:t>
            </a:r>
            <a:r>
              <a:rPr lang="ar-JO" sz="1400" dirty="0" smtClean="0">
                <a:latin typeface="Alexandria" pitchFamily="2" charset="-78"/>
                <a:cs typeface="Alexandria" pitchFamily="2" charset="-78"/>
              </a:rPr>
              <a:t>معرفة العلاقة بين موضوعين </a:t>
            </a:r>
            <a:r>
              <a:rPr lang="ar-SA" sz="1400" dirty="0" smtClean="0">
                <a:latin typeface="Alexandria" pitchFamily="2" charset="-78"/>
                <a:cs typeface="Alexandria" pitchFamily="2" charset="-78"/>
              </a:rPr>
              <a:t>من </a:t>
            </a:r>
            <a:r>
              <a:rPr lang="ar-SA" sz="1400" dirty="0">
                <a:latin typeface="Alexandria" pitchFamily="2" charset="-78"/>
                <a:cs typeface="Alexandria" pitchFamily="2" charset="-78"/>
              </a:rPr>
              <a:t>خلال ربطها بالحياة الواقعية والتطبيقات العملية</a:t>
            </a:r>
            <a:r>
              <a:rPr lang="ru-RU" sz="1400" dirty="0">
                <a:cs typeface="Alexandria" pitchFamily="2" charset="-78"/>
              </a:rPr>
              <a:t>. </a:t>
            </a:r>
            <a:r>
              <a:rPr lang="ar-SA" sz="1400" dirty="0">
                <a:latin typeface="Alexandria" pitchFamily="2" charset="-78"/>
                <a:cs typeface="Alexandria" pitchFamily="2" charset="-78"/>
              </a:rPr>
              <a:t>يتم تصميم هذا النهج بطريقة تتيح </a:t>
            </a:r>
            <a:r>
              <a:rPr lang="ar-SA" sz="1400" dirty="0" smtClean="0">
                <a:latin typeface="Alexandria" pitchFamily="2" charset="-78"/>
                <a:cs typeface="Alexandria" pitchFamily="2" charset="-78"/>
              </a:rPr>
              <a:t>فهم </a:t>
            </a:r>
            <a:r>
              <a:rPr lang="ar-SA" sz="1400" dirty="0">
                <a:latin typeface="Alexandria" pitchFamily="2" charset="-78"/>
                <a:cs typeface="Alexandria" pitchFamily="2" charset="-78"/>
              </a:rPr>
              <a:t>كيفية تطبيق المفاهيم النظرية والمعرفة في الواقع وحل المشكلات العملية</a:t>
            </a:r>
            <a:r>
              <a:rPr lang="ru-RU" sz="1400" dirty="0">
                <a:cs typeface="Alexandria" pitchFamily="2" charset="-78"/>
              </a:rPr>
              <a:t>. </a:t>
            </a:r>
            <a:r>
              <a:rPr lang="ar-SA" sz="1400" dirty="0">
                <a:latin typeface="Alexandria" pitchFamily="2" charset="-78"/>
                <a:cs typeface="Alexandria" pitchFamily="2" charset="-78"/>
              </a:rPr>
              <a:t>بالإضافة إلى ذلك، يشجع المنهج الارتباطي التفكير النقدي والتحليلي والابتكار، مما يساعد الطلاب على تطوير مهارات الحياة العملية</a:t>
            </a:r>
            <a:r>
              <a:rPr lang="ru-RU" sz="1400" dirty="0" smtClean="0">
                <a:cs typeface="Alexandria" pitchFamily="2" charset="-78"/>
              </a:rPr>
              <a:t>.</a:t>
            </a:r>
            <a:endParaRPr lang="ar-JO" sz="1400" dirty="0" smtClean="0">
              <a:cs typeface="Alexandria" pitchFamily="2" charset="-78"/>
            </a:endParaRPr>
          </a:p>
          <a:p>
            <a:pPr algn="r" rtl="1"/>
            <a:endParaRPr lang="en-US" sz="1400" dirty="0">
              <a:latin typeface="Alexandria" pitchFamily="2" charset="-78"/>
              <a:cs typeface="Alexandria" pitchFamily="2" charset="-78"/>
            </a:endParaRPr>
          </a:p>
          <a:p>
            <a:pPr algn="r" rtl="1"/>
            <a:r>
              <a:rPr lang="ar-SA" sz="1400" dirty="0">
                <a:latin typeface="Alexandria" pitchFamily="2" charset="-78"/>
                <a:cs typeface="Alexandria" pitchFamily="2" charset="-78"/>
              </a:rPr>
              <a:t>هنا بعض المبادئ الأساسية للمنهج الارتباطي</a:t>
            </a:r>
            <a:r>
              <a:rPr lang="ru-RU" sz="1400" dirty="0" smtClean="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المزيج بين المعرفة النظرية والتطبيق العملي</a:t>
            </a:r>
            <a:r>
              <a:rPr lang="ru-RU" sz="1400" dirty="0">
                <a:cs typeface="Alexandria" pitchFamily="2" charset="-78"/>
              </a:rPr>
              <a:t>: </a:t>
            </a:r>
            <a:r>
              <a:rPr lang="ar-SA" sz="1400" dirty="0">
                <a:latin typeface="Alexandria" pitchFamily="2" charset="-78"/>
                <a:cs typeface="Alexandria" pitchFamily="2" charset="-78"/>
              </a:rPr>
              <a:t>يهدف المنهج الارتباطي إلى تطوير فهم عميق وشامل </a:t>
            </a:r>
            <a:r>
              <a:rPr lang="ar-JO" sz="1400" dirty="0" smtClean="0">
                <a:latin typeface="Alexandria" pitchFamily="2" charset="-78"/>
                <a:cs typeface="Alexandria" pitchFamily="2" charset="-78"/>
              </a:rPr>
              <a:t>للمواضيع العلمية</a:t>
            </a:r>
            <a:r>
              <a:rPr lang="ar-SA" sz="1400" dirty="0" smtClean="0">
                <a:latin typeface="Alexandria" pitchFamily="2" charset="-78"/>
                <a:cs typeface="Alexandria" pitchFamily="2" charset="-78"/>
              </a:rPr>
              <a:t> </a:t>
            </a:r>
            <a:r>
              <a:rPr lang="ar-SA" sz="1400" dirty="0">
                <a:latin typeface="Alexandria" pitchFamily="2" charset="-78"/>
                <a:cs typeface="Alexandria" pitchFamily="2" charset="-78"/>
              </a:rPr>
              <a:t>من خلال ربطها بالتطبيقات الواقعية والمشكلات العملية</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التعلم النشط والمشاركة الفعّالة</a:t>
            </a:r>
            <a:r>
              <a:rPr lang="ru-RU" sz="1400" dirty="0">
                <a:cs typeface="Alexandria" pitchFamily="2" charset="-78"/>
              </a:rPr>
              <a:t>: </a:t>
            </a:r>
            <a:r>
              <a:rPr lang="ar-SA" sz="1400" dirty="0">
                <a:latin typeface="Alexandria" pitchFamily="2" charset="-78"/>
                <a:cs typeface="Alexandria" pitchFamily="2" charset="-78"/>
              </a:rPr>
              <a:t>يكون </a:t>
            </a:r>
            <a:r>
              <a:rPr lang="ar-SA" sz="1400" dirty="0" smtClean="0">
                <a:latin typeface="Alexandria" pitchFamily="2" charset="-78"/>
                <a:cs typeface="Alexandria" pitchFamily="2" charset="-78"/>
              </a:rPr>
              <a:t>في </a:t>
            </a:r>
            <a:r>
              <a:rPr lang="ar-SA" sz="1400" dirty="0">
                <a:latin typeface="Alexandria" pitchFamily="2" charset="-78"/>
                <a:cs typeface="Alexandria" pitchFamily="2" charset="-78"/>
              </a:rPr>
              <a:t>المنهج الارتباطي في قلب عملية التعلم</a:t>
            </a:r>
            <a:r>
              <a:rPr lang="ru-RU" sz="1400" dirty="0">
                <a:cs typeface="Alexandria" pitchFamily="2" charset="-78"/>
              </a:rPr>
              <a:t>. </a:t>
            </a:r>
            <a:r>
              <a:rPr lang="ar-SA" sz="1400" dirty="0">
                <a:latin typeface="Alexandria" pitchFamily="2" charset="-78"/>
                <a:cs typeface="Alexandria" pitchFamily="2" charset="-78"/>
              </a:rPr>
              <a:t>يشجع المنهج </a:t>
            </a:r>
            <a:r>
              <a:rPr lang="ar-SA" sz="1400" dirty="0" smtClean="0">
                <a:latin typeface="Alexandria" pitchFamily="2" charset="-78"/>
                <a:cs typeface="Alexandria" pitchFamily="2" charset="-78"/>
              </a:rPr>
              <a:t>على </a:t>
            </a:r>
            <a:r>
              <a:rPr lang="ar-SA" sz="1400" dirty="0">
                <a:latin typeface="Alexandria" pitchFamily="2" charset="-78"/>
                <a:cs typeface="Alexandria" pitchFamily="2" charset="-78"/>
              </a:rPr>
              <a:t>المشاركة الفعّالة والتفاعل مع </a:t>
            </a:r>
            <a:r>
              <a:rPr lang="ar-JO" sz="1400" dirty="0" smtClean="0">
                <a:latin typeface="Alexandria" pitchFamily="2" charset="-78"/>
                <a:cs typeface="Alexandria" pitchFamily="2" charset="-78"/>
              </a:rPr>
              <a:t>المواضيع</a:t>
            </a:r>
            <a:r>
              <a:rPr lang="ar-SA" sz="1400" dirty="0" smtClean="0">
                <a:latin typeface="Alexandria" pitchFamily="2" charset="-78"/>
                <a:cs typeface="Alexandria" pitchFamily="2" charset="-78"/>
              </a:rPr>
              <a:t>من </a:t>
            </a:r>
            <a:r>
              <a:rPr lang="ar-SA" sz="1400" dirty="0">
                <a:latin typeface="Alexandria" pitchFamily="2" charset="-78"/>
                <a:cs typeface="Alexandria" pitchFamily="2" charset="-78"/>
              </a:rPr>
              <a:t>خلال المناقشات والأنشطة العملية والمشروعات</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الاتساق والاستمرارية</a:t>
            </a:r>
            <a:r>
              <a:rPr lang="ru-RU" sz="1400" dirty="0">
                <a:cs typeface="Alexandria" pitchFamily="2" charset="-78"/>
              </a:rPr>
              <a:t>: </a:t>
            </a:r>
            <a:r>
              <a:rPr lang="ar-SA" sz="1400" dirty="0">
                <a:latin typeface="Alexandria" pitchFamily="2" charset="-78"/>
                <a:cs typeface="Alexandria" pitchFamily="2" charset="-78"/>
              </a:rPr>
              <a:t>يعتمد المنهج الارتباطي على تكامل معرفي ومنهجي بين المواد الدراسية</a:t>
            </a:r>
            <a:r>
              <a:rPr lang="ru-RU" sz="1400" dirty="0">
                <a:cs typeface="Alexandria" pitchFamily="2" charset="-78"/>
              </a:rPr>
              <a:t>. </a:t>
            </a:r>
            <a:r>
              <a:rPr lang="ar-SA" sz="1400" dirty="0">
                <a:latin typeface="Alexandria" pitchFamily="2" charset="-78"/>
                <a:cs typeface="Alexandria" pitchFamily="2" charset="-78"/>
              </a:rPr>
              <a:t>يتم توجيه </a:t>
            </a:r>
            <a:r>
              <a:rPr lang="ar-JO" sz="1400" dirty="0" smtClean="0">
                <a:latin typeface="Alexandria" pitchFamily="2" charset="-78"/>
                <a:cs typeface="Alexandria" pitchFamily="2" charset="-78"/>
              </a:rPr>
              <a:t>الباحثين</a:t>
            </a:r>
            <a:r>
              <a:rPr lang="ar-SA" sz="1400" dirty="0" smtClean="0">
                <a:latin typeface="Alexandria" pitchFamily="2" charset="-78"/>
                <a:cs typeface="Alexandria" pitchFamily="2" charset="-78"/>
              </a:rPr>
              <a:t> </a:t>
            </a:r>
            <a:r>
              <a:rPr lang="ar-SA" sz="1400" dirty="0">
                <a:latin typeface="Alexandria" pitchFamily="2" charset="-78"/>
                <a:cs typeface="Alexandria" pitchFamily="2" charset="-78"/>
              </a:rPr>
              <a:t>لربط المفاهيم والمعرفة من </a:t>
            </a:r>
            <a:r>
              <a:rPr lang="ar-JO" sz="1400" dirty="0" smtClean="0">
                <a:latin typeface="Alexandria" pitchFamily="2" charset="-78"/>
                <a:cs typeface="Alexandria" pitchFamily="2" charset="-78"/>
              </a:rPr>
              <a:t>موضوع </a:t>
            </a:r>
            <a:r>
              <a:rPr lang="ar-SA" sz="1400" dirty="0" smtClean="0">
                <a:latin typeface="Alexandria" pitchFamily="2" charset="-78"/>
                <a:cs typeface="Alexandria" pitchFamily="2" charset="-78"/>
              </a:rPr>
              <a:t>إلى أخر، </a:t>
            </a:r>
            <a:r>
              <a:rPr lang="ar-SA" sz="1400" dirty="0">
                <a:latin typeface="Alexandria" pitchFamily="2" charset="-78"/>
                <a:cs typeface="Alexandria" pitchFamily="2" charset="-78"/>
              </a:rPr>
              <a:t>مما يعزز الترابط والاستدامة في التعلم</a:t>
            </a:r>
            <a:r>
              <a:rPr lang="ru-RU" sz="1400" dirty="0">
                <a:cs typeface="Alexandria" pitchFamily="2" charset="-78"/>
              </a:rPr>
              <a:t>.</a:t>
            </a:r>
            <a:endParaRPr lang="en-US" sz="1400" dirty="0">
              <a:latin typeface="Alexandria" pitchFamily="2" charset="-78"/>
              <a:cs typeface="Alexandria" pitchFamily="2" charset="-78"/>
            </a:endParaRPr>
          </a:p>
          <a:p>
            <a:pPr marL="342900" lvl="0" indent="-342900" algn="r" rtl="1">
              <a:buFont typeface="+mj-lt"/>
              <a:buAutoNum type="arabicPeriod"/>
            </a:pPr>
            <a:r>
              <a:rPr lang="ar-SA" sz="1400" dirty="0">
                <a:latin typeface="Alexandria" pitchFamily="2" charset="-78"/>
                <a:cs typeface="Alexandria" pitchFamily="2" charset="-78"/>
              </a:rPr>
              <a:t>التنمية الشاملة للطالب</a:t>
            </a:r>
            <a:r>
              <a:rPr lang="ru-RU" sz="1400" dirty="0">
                <a:cs typeface="Alexandria" pitchFamily="2" charset="-78"/>
              </a:rPr>
              <a:t>: </a:t>
            </a:r>
            <a:r>
              <a:rPr lang="ar-SA" sz="1400" dirty="0">
                <a:latin typeface="Alexandria" pitchFamily="2" charset="-78"/>
                <a:cs typeface="Alexandria" pitchFamily="2" charset="-78"/>
              </a:rPr>
              <a:t>يسعى المنهج الارتباطي إلى تطوير الجوانب الشخصية والاجتماعية والعقلية والجسدية </a:t>
            </a:r>
            <a:r>
              <a:rPr lang="ar-SA" sz="1400" dirty="0" err="1" smtClean="0">
                <a:latin typeface="Alexandria" pitchFamily="2" charset="-78"/>
                <a:cs typeface="Alexandria" pitchFamily="2" charset="-78"/>
              </a:rPr>
              <a:t>لل</a:t>
            </a:r>
            <a:r>
              <a:rPr lang="ar-JO" sz="1400" dirty="0" smtClean="0">
                <a:latin typeface="Alexandria" pitchFamily="2" charset="-78"/>
                <a:cs typeface="Alexandria" pitchFamily="2" charset="-78"/>
              </a:rPr>
              <a:t>باحث</a:t>
            </a:r>
            <a:r>
              <a:rPr lang="ru-RU" sz="1400" dirty="0" smtClean="0">
                <a:cs typeface="Alexandria" pitchFamily="2" charset="-78"/>
              </a:rPr>
              <a:t>. </a:t>
            </a:r>
            <a:r>
              <a:rPr lang="ar-SA" sz="1400" dirty="0">
                <a:latin typeface="Alexandria" pitchFamily="2" charset="-78"/>
                <a:cs typeface="Alexandria" pitchFamily="2" charset="-78"/>
              </a:rPr>
              <a:t>يتم </a:t>
            </a:r>
            <a:r>
              <a:rPr lang="ar-SA" sz="1400" dirty="0" smtClean="0">
                <a:latin typeface="Alexandria" pitchFamily="2" charset="-78"/>
                <a:cs typeface="Alexandria" pitchFamily="2" charset="-78"/>
              </a:rPr>
              <a:t>تشجيع</a:t>
            </a:r>
            <a:r>
              <a:rPr lang="ar-JO" sz="1400" dirty="0" smtClean="0">
                <a:latin typeface="Alexandria" pitchFamily="2" charset="-78"/>
                <a:cs typeface="Alexandria" pitchFamily="2" charset="-78"/>
              </a:rPr>
              <a:t>هم </a:t>
            </a:r>
            <a:r>
              <a:rPr lang="ar-SA" sz="1400" dirty="0" smtClean="0">
                <a:latin typeface="Alexandria" pitchFamily="2" charset="-78"/>
                <a:cs typeface="Alexandria" pitchFamily="2" charset="-78"/>
              </a:rPr>
              <a:t>على </a:t>
            </a:r>
            <a:r>
              <a:rPr lang="ar-SA" sz="1400" dirty="0">
                <a:latin typeface="Alexandria" pitchFamily="2" charset="-78"/>
                <a:cs typeface="Alexandria" pitchFamily="2" charset="-78"/>
              </a:rPr>
              <a:t>تنمية المهارات الحياتية العملية، مثل التفكير النقدي وحل المشكلات والتعاون والتواصل الفعّال</a:t>
            </a:r>
            <a:r>
              <a:rPr lang="ru-RU" sz="1400" dirty="0">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547992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9100" y="991763"/>
            <a:ext cx="9865216"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534593" y="1155869"/>
            <a:ext cx="9038132" cy="4108817"/>
          </a:xfrm>
          <a:prstGeom prst="rect">
            <a:avLst/>
          </a:prstGeom>
          <a:noFill/>
        </p:spPr>
        <p:txBody>
          <a:bodyPr wrap="square" rtlCol="1">
            <a:spAutoFit/>
          </a:bodyPr>
          <a:lstStyle/>
          <a:p>
            <a:pPr algn="ctr" rtl="1">
              <a:lnSpc>
                <a:spcPct val="150000"/>
              </a:lnSpc>
            </a:pPr>
            <a:r>
              <a:rPr lang="ar-JO" b="1" dirty="0" smtClean="0">
                <a:latin typeface="Alexandria" pitchFamily="2" charset="-78"/>
                <a:cs typeface="Alexandria" pitchFamily="2" charset="-78"/>
              </a:rPr>
              <a:t>المنهج الارتباطي</a:t>
            </a:r>
          </a:p>
          <a:p>
            <a:pPr algn="just" rtl="1">
              <a:lnSpc>
                <a:spcPct val="150000"/>
              </a:lnSpc>
            </a:pPr>
            <a:r>
              <a:rPr lang="ar-SA" dirty="0">
                <a:latin typeface="Alexandria" pitchFamily="2" charset="-78"/>
                <a:cs typeface="Alexandria" pitchFamily="2" charset="-78"/>
              </a:rPr>
              <a:t>معظم علماء المنهجية يعدون المنهج </a:t>
            </a:r>
            <a:r>
              <a:rPr lang="ar-SA" dirty="0" err="1">
                <a:latin typeface="Alexandria" pitchFamily="2" charset="-78"/>
                <a:cs typeface="Alexandria" pitchFamily="2" charset="-78"/>
              </a:rPr>
              <a:t>الإرتباطي</a:t>
            </a:r>
            <a:r>
              <a:rPr lang="ar-SA" dirty="0">
                <a:latin typeface="Alexandria" pitchFamily="2" charset="-78"/>
                <a:cs typeface="Alexandria" pitchFamily="2" charset="-78"/>
              </a:rPr>
              <a:t> أحد أنواع المنهج الوصفي وأسلوب من أساليب تطبيقه، إلا أن كثرة تطبيقه في البحوث السلوكية جعل بعضهم يعرضونه مفصلا في كتاباتهم ، وبعضهم عده منهجا قائما بذاته ، ولم يعرضه كفرع من المنهج </a:t>
            </a:r>
            <a:r>
              <a:rPr lang="ar-SA" dirty="0" err="1">
                <a:latin typeface="Alexandria" pitchFamily="2" charset="-78"/>
                <a:cs typeface="Alexandria" pitchFamily="2" charset="-78"/>
              </a:rPr>
              <a:t>الوصفی</a:t>
            </a:r>
            <a:r>
              <a:rPr lang="ar-SA" dirty="0">
                <a:latin typeface="Alexandria" pitchFamily="2" charset="-78"/>
                <a:cs typeface="Alexandria" pitchFamily="2" charset="-78"/>
              </a:rPr>
              <a:t>.</a:t>
            </a:r>
            <a:r>
              <a:rPr lang="ar-SA" baseline="30000"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تحاول البحوث الارتباطية دراسة العلاقة الممكنة بين المتغيرات دون محاولة التأثير على تلك المتغيرات , وبالرغم من أن البحوث الارتباطية لا تستطيع تحديد أسباب العلاقات إلا أنها تستطيع أن تقترح </a:t>
            </a:r>
            <a:r>
              <a:rPr lang="ar-SA" dirty="0" smtClean="0">
                <a:latin typeface="Alexandria" pitchFamily="2" charset="-78"/>
                <a:cs typeface="Alexandria" pitchFamily="2" charset="-78"/>
              </a:rPr>
              <a:t>الأسباب, </a:t>
            </a:r>
            <a:r>
              <a:rPr lang="ar-SA" dirty="0">
                <a:latin typeface="Alexandria" pitchFamily="2" charset="-78"/>
                <a:cs typeface="Alexandria" pitchFamily="2" charset="-78"/>
              </a:rPr>
              <a:t>وهذ الاقتراحات تفتح الطريق لدراسات تجريبية مستقبلية.</a:t>
            </a:r>
            <a:r>
              <a:rPr lang="ar-SA" baseline="30000" dirty="0">
                <a:latin typeface="Alexandria" pitchFamily="2" charset="-78"/>
                <a:cs typeface="Alexandria" pitchFamily="2" charset="-78"/>
              </a:rPr>
              <a:t> </a:t>
            </a:r>
            <a:r>
              <a:rPr lang="ar-SA" dirty="0">
                <a:latin typeface="Alexandria" pitchFamily="2" charset="-78"/>
                <a:cs typeface="Alexandria" pitchFamily="2" charset="-78"/>
              </a:rPr>
              <a:t>فالبحوث </a:t>
            </a:r>
            <a:r>
              <a:rPr lang="ar-SA" dirty="0" smtClean="0">
                <a:latin typeface="Alexandria" pitchFamily="2" charset="-78"/>
                <a:cs typeface="Alexandria" pitchFamily="2" charset="-78"/>
              </a:rPr>
              <a:t>الارتباطي</a:t>
            </a:r>
            <a:r>
              <a:rPr lang="ar-JO" dirty="0" smtClean="0">
                <a:latin typeface="Alexandria" pitchFamily="2" charset="-78"/>
                <a:cs typeface="Alexandria" pitchFamily="2" charset="-78"/>
              </a:rPr>
              <a:t>ة</a:t>
            </a:r>
            <a:r>
              <a:rPr lang="ar-SA" dirty="0" smtClean="0">
                <a:latin typeface="Alexandria" pitchFamily="2" charset="-78"/>
                <a:cs typeface="Alexandria" pitchFamily="2" charset="-78"/>
              </a:rPr>
              <a:t> </a:t>
            </a:r>
            <a:r>
              <a:rPr lang="ar-SA" dirty="0">
                <a:latin typeface="Alexandria" pitchFamily="2" charset="-78"/>
                <a:cs typeface="Alexandria" pitchFamily="2" charset="-78"/>
              </a:rPr>
              <a:t>تهدف إلى اكتشاف ووصف قوة الارتباط بين المتغيرات المختلفة </a:t>
            </a:r>
            <a:r>
              <a:rPr lang="ar-SA" dirty="0" smtClean="0">
                <a:latin typeface="Alexandria" pitchFamily="2" charset="-78"/>
                <a:cs typeface="Alexandria" pitchFamily="2" charset="-78"/>
              </a:rPr>
              <a:t>.</a:t>
            </a:r>
            <a:endParaRPr lang="ar-JO" dirty="0" smtClean="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6396946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6823" y="991763"/>
            <a:ext cx="1101143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98490" y="991763"/>
            <a:ext cx="10650827" cy="4041363"/>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أنواع الارتباط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بناء على عدد المتغيرات التي تدخل في حساب الارتباط فان يمكن تحديد الانواع </a:t>
            </a:r>
            <a:r>
              <a:rPr lang="ar-JO" sz="2000" b="1" dirty="0" smtClean="0">
                <a:latin typeface="Alexandria" pitchFamily="2" charset="-78"/>
                <a:cs typeface="Alexandria" pitchFamily="2" charset="-78"/>
              </a:rPr>
              <a:t>للارتباط الثنائي </a:t>
            </a:r>
            <a:r>
              <a:rPr lang="ar-JO" sz="2000" dirty="0" smtClean="0">
                <a:latin typeface="Alexandria" pitchFamily="2" charset="-78"/>
                <a:cs typeface="Alexandria" pitchFamily="2" charset="-78"/>
              </a:rPr>
              <a:t>بناء على نوعين:</a:t>
            </a:r>
            <a:endParaRPr lang="en-US" sz="2000" dirty="0">
              <a:latin typeface="Alexandria" pitchFamily="2" charset="-78"/>
              <a:cs typeface="Alexandria" pitchFamily="2" charset="-78"/>
            </a:endParaRPr>
          </a:p>
          <a:p>
            <a:pPr algn="r" rtl="1"/>
            <a:r>
              <a:rPr lang="ar-SA" sz="2000" b="1" dirty="0" smtClean="0">
                <a:latin typeface="Alexandria" pitchFamily="2" charset="-78"/>
                <a:cs typeface="Alexandria" pitchFamily="2" charset="-78"/>
              </a:rPr>
              <a:t>أ- </a:t>
            </a:r>
            <a:r>
              <a:rPr lang="ar-SA" sz="2000" b="1" dirty="0">
                <a:latin typeface="Alexandria" pitchFamily="2" charset="-78"/>
                <a:cs typeface="Alexandria" pitchFamily="2" charset="-78"/>
              </a:rPr>
              <a:t>الارتباط البسيط : </a:t>
            </a:r>
            <a:r>
              <a:rPr lang="ar-SA" sz="2000" dirty="0">
                <a:latin typeface="Alexandria" pitchFamily="2" charset="-78"/>
                <a:cs typeface="Alexandria" pitchFamily="2" charset="-78"/>
              </a:rPr>
              <a:t>هو الذي يبحث في العلاقة بين متغيرين اثنين فقط</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دون </a:t>
            </a:r>
            <a:r>
              <a:rPr lang="ar-SA" sz="2000" dirty="0">
                <a:latin typeface="Alexandria" pitchFamily="2" charset="-78"/>
                <a:cs typeface="Alexandria" pitchFamily="2" charset="-78"/>
              </a:rPr>
              <a:t>اعتبار متغيرات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خرى </a:t>
            </a:r>
            <a:r>
              <a:rPr lang="ar-SA" sz="2000" dirty="0">
                <a:latin typeface="Alexandria" pitchFamily="2" charset="-78"/>
                <a:cs typeface="Alexandria" pitchFamily="2" charset="-78"/>
              </a:rPr>
              <a:t>يمكن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ن </a:t>
            </a:r>
            <a:r>
              <a:rPr lang="ar-SA" sz="2000" dirty="0">
                <a:latin typeface="Alexandria" pitchFamily="2" charset="-78"/>
                <a:cs typeface="Alexandria" pitchFamily="2" charset="-78"/>
              </a:rPr>
              <a:t>ترتبط بهما .</a:t>
            </a:r>
            <a:endParaRPr lang="en-US" sz="2000" dirty="0">
              <a:latin typeface="Alexandria" pitchFamily="2" charset="-78"/>
              <a:cs typeface="Alexandria" pitchFamily="2" charset="-78"/>
            </a:endParaRPr>
          </a:p>
          <a:p>
            <a:pPr algn="r" rtl="1"/>
            <a:r>
              <a:rPr lang="ar-SA" sz="2000" b="1" dirty="0">
                <a:latin typeface="Alexandria" pitchFamily="2" charset="-78"/>
                <a:cs typeface="Alexandria" pitchFamily="2" charset="-78"/>
              </a:rPr>
              <a:t>ب- الارتباط الجزئي : </a:t>
            </a:r>
            <a:r>
              <a:rPr lang="ar-SA" sz="2000" dirty="0">
                <a:latin typeface="Alexandria" pitchFamily="2" charset="-78"/>
                <a:cs typeface="Alexandria" pitchFamily="2" charset="-78"/>
              </a:rPr>
              <a:t>هو الذي يبحث في علاقة بين متغيرين اثنين من بين عدة متغيرات بافتراض ثبات </a:t>
            </a:r>
            <a:r>
              <a:rPr lang="ar-SA" sz="2000" dirty="0" smtClean="0">
                <a:latin typeface="Alexandria" pitchFamily="2" charset="-78"/>
                <a:cs typeface="Alexandria" pitchFamily="2" charset="-78"/>
              </a:rPr>
              <a:t>هذ</a:t>
            </a:r>
            <a:r>
              <a:rPr lang="ar-JO" sz="2000" dirty="0" smtClean="0">
                <a:latin typeface="Alexandria" pitchFamily="2" charset="-78"/>
                <a:cs typeface="Alexandria" pitchFamily="2" charset="-78"/>
              </a:rPr>
              <a:t>ه</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المتغيرات</a:t>
            </a:r>
            <a:r>
              <a:rPr lang="ar-SA" sz="2000" b="1" dirty="0">
                <a:latin typeface="Alexandria" pitchFamily="2" charset="-78"/>
                <a:cs typeface="Alexandria" pitchFamily="2" charset="-78"/>
              </a:rPr>
              <a:t>.</a:t>
            </a:r>
            <a:endParaRPr lang="en-US" sz="2000" dirty="0">
              <a:latin typeface="Alexandria" pitchFamily="2" charset="-78"/>
              <a:cs typeface="Alexandria" pitchFamily="2" charset="-78"/>
            </a:endParaRPr>
          </a:p>
          <a:p>
            <a:pPr algn="r"/>
            <a:r>
              <a:rPr lang="ar-SA" sz="2000" dirty="0">
                <a:latin typeface="Alexandria" pitchFamily="2" charset="-78"/>
                <a:cs typeface="Alexandria" pitchFamily="2" charset="-78"/>
              </a:rPr>
              <a:t>فارتباط الذكاء بالتحصيل مثلا ربما يرجع الى ارتباط كل من الذكاء والتحصيل بمتغير ثالث كالعمر مثلا او الظروف المعيشية للفرد. وحتى نحدد العلاقة او الارتباط بين الذكاء والتحصيل فأننا نلجأ الى ايقاف اثر العمر على كل منهما.</a:t>
            </a:r>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7870994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6823" y="991763"/>
            <a:ext cx="11011435"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98490" y="991763"/>
            <a:ext cx="10650827" cy="373358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انواع معاملات الارتباط </a:t>
            </a:r>
            <a:endParaRPr lang="ar-JO" sz="2000" b="1" dirty="0">
              <a:latin typeface="Alexandria" pitchFamily="2" charset="-78"/>
              <a:cs typeface="Alexandria" pitchFamily="2" charset="-78"/>
            </a:endParaRPr>
          </a:p>
          <a:p>
            <a:pPr algn="r" rtl="1">
              <a:lnSpc>
                <a:spcPct val="150000"/>
              </a:lnSpc>
            </a:pPr>
            <a:r>
              <a:rPr lang="ar-SA" sz="2000" b="1" dirty="0" smtClean="0">
                <a:latin typeface="Alexandria" pitchFamily="2" charset="-78"/>
                <a:cs typeface="Alexandria" pitchFamily="2" charset="-78"/>
              </a:rPr>
              <a:t>1- </a:t>
            </a:r>
            <a:r>
              <a:rPr lang="ar-SA" sz="2000" b="1" dirty="0">
                <a:latin typeface="Alexandria" pitchFamily="2" charset="-78"/>
                <a:cs typeface="Alexandria" pitchFamily="2" charset="-78"/>
              </a:rPr>
              <a:t>معامل ارتباط بيرسون:</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يعتبر معامل ارتباط بيرسون من اكثر المعاملات الارتباط شيوعا </a:t>
            </a:r>
            <a:r>
              <a:rPr lang="ar-SA" sz="2000" dirty="0" smtClean="0">
                <a:latin typeface="Alexandria" pitchFamily="2" charset="-78"/>
                <a:cs typeface="Alexandria" pitchFamily="2" charset="-78"/>
              </a:rPr>
              <a:t>واستعمالا </a:t>
            </a:r>
            <a:r>
              <a:rPr lang="ar-SA" sz="2000" dirty="0">
                <a:latin typeface="Alexandria" pitchFamily="2" charset="-78"/>
                <a:cs typeface="Alexandria" pitchFamily="2" charset="-78"/>
              </a:rPr>
              <a:t>عندما يكون كلا المتغيرين متغير كميا متصلا </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كالذكاء </a:t>
            </a:r>
            <a:r>
              <a:rPr lang="ar-SA" sz="2000" dirty="0">
                <a:latin typeface="Alexandria" pitchFamily="2" charset="-78"/>
                <a:cs typeface="Alexandria" pitchFamily="2" charset="-78"/>
              </a:rPr>
              <a:t>والتحصيل مثلا </a:t>
            </a:r>
            <a:r>
              <a:rPr lang="ar-JO" sz="2000" dirty="0" smtClean="0">
                <a:latin typeface="Alexandria" pitchFamily="2" charset="-78"/>
                <a:cs typeface="Alexandria" pitchFamily="2" charset="-78"/>
              </a:rPr>
              <a:t>أ</a:t>
            </a:r>
            <a:r>
              <a:rPr lang="ar-SA" sz="2000" dirty="0" smtClean="0">
                <a:latin typeface="Alexandria" pitchFamily="2" charset="-78"/>
                <a:cs typeface="Alexandria" pitchFamily="2" charset="-78"/>
              </a:rPr>
              <a:t>و </a:t>
            </a:r>
            <a:r>
              <a:rPr lang="ar-SA" sz="2000" dirty="0">
                <a:latin typeface="Alexandria" pitchFamily="2" charset="-78"/>
                <a:cs typeface="Alexandria" pitchFamily="2" charset="-78"/>
              </a:rPr>
              <a:t>الطول والوزن .</a:t>
            </a:r>
            <a:endParaRPr lang="en-US" sz="2000" dirty="0">
              <a:latin typeface="Alexandria" pitchFamily="2" charset="-78"/>
              <a:cs typeface="Alexandria" pitchFamily="2" charset="-78"/>
            </a:endParaRPr>
          </a:p>
          <a:p>
            <a:pPr algn="r" rtl="1">
              <a:lnSpc>
                <a:spcPct val="150000"/>
              </a:lnSpc>
            </a:pPr>
            <a:r>
              <a:rPr lang="ar-SA" sz="2000" b="1" dirty="0">
                <a:latin typeface="Alexandria" pitchFamily="2" charset="-78"/>
                <a:cs typeface="Alexandria" pitchFamily="2" charset="-78"/>
              </a:rPr>
              <a:t>2- معامل ارتباط الرتب </a:t>
            </a:r>
            <a:r>
              <a:rPr lang="ar-SA" sz="2000" b="1" dirty="0" err="1">
                <a:latin typeface="Alexandria" pitchFamily="2" charset="-78"/>
                <a:cs typeface="Alexandria" pitchFamily="2" charset="-78"/>
              </a:rPr>
              <a:t>سبيرمان</a:t>
            </a:r>
            <a:r>
              <a:rPr lang="ar-SA" sz="2000" b="1" dirty="0">
                <a:latin typeface="Alexandria" pitchFamily="2" charset="-78"/>
                <a:cs typeface="Alexandria" pitchFamily="2" charset="-78"/>
              </a:rPr>
              <a:t> :</a:t>
            </a:r>
            <a:endParaRPr lang="en-US" sz="2000" dirty="0">
              <a:latin typeface="Alexandria" pitchFamily="2" charset="-78"/>
              <a:cs typeface="Alexandria" pitchFamily="2" charset="-78"/>
            </a:endParaRPr>
          </a:p>
          <a:p>
            <a:pPr algn="r">
              <a:lnSpc>
                <a:spcPct val="150000"/>
              </a:lnSpc>
            </a:pPr>
            <a:r>
              <a:rPr lang="ar-SA" sz="2000" dirty="0">
                <a:latin typeface="Alexandria" pitchFamily="2" charset="-78"/>
                <a:cs typeface="Alexandria" pitchFamily="2" charset="-78"/>
              </a:rPr>
              <a:t>هو من المقاييس المهمة والشائعة الاستخدام لسهولته من جهة ودقته من جهة اخرى ولا سيما للمتغيرات التي هي بهيئة صفات ولا يمكن قياسها كميا وتعطي تلك المتغيرات رتبا لتحل محل القياس الكمي ويلزم لحسابه ترتيب هذه القيم تصاعديا او </a:t>
            </a:r>
            <a:r>
              <a:rPr lang="ar-SA" sz="2000" dirty="0" smtClean="0">
                <a:latin typeface="Alexandria" pitchFamily="2" charset="-78"/>
                <a:cs typeface="Alexandria" pitchFamily="2" charset="-78"/>
              </a:rPr>
              <a:t>تنازلي</a:t>
            </a:r>
            <a:r>
              <a:rPr lang="ar-JO" sz="2000" dirty="0" smtClean="0">
                <a:latin typeface="Alexandria" pitchFamily="2" charset="-78"/>
                <a:cs typeface="Alexandria" pitchFamily="2" charset="-78"/>
              </a:rPr>
              <a:t>ًا.</a:t>
            </a:r>
            <a:endParaRPr lang="en-US" sz="2000" dirty="0">
              <a:latin typeface="Alexandria" pitchFamily="2" charset="-78"/>
              <a:cs typeface="Alexandria" pitchFamily="2" charset="-78"/>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74938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946" y="1155869"/>
            <a:ext cx="10733848" cy="47738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263566" y="1419147"/>
            <a:ext cx="10344607" cy="4247317"/>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تحليل مزايا المنهج الارتباطي</a:t>
            </a:r>
            <a:endParaRPr lang="en-US" dirty="0">
              <a:latin typeface="Alexandria" pitchFamily="2" charset="-78"/>
              <a:cs typeface="Alexandria" pitchFamily="2" charset="-78"/>
            </a:endParaRPr>
          </a:p>
          <a:p>
            <a:pPr algn="just" rtl="1"/>
            <a:r>
              <a:rPr lang="ar-JO" dirty="0" smtClean="0">
                <a:latin typeface="Alexandria" pitchFamily="2" charset="-78"/>
                <a:cs typeface="Alexandria" pitchFamily="2" charset="-78"/>
              </a:rPr>
              <a:t>1. </a:t>
            </a:r>
            <a:r>
              <a:rPr lang="ar-SA" dirty="0" smtClean="0">
                <a:latin typeface="Alexandria" pitchFamily="2" charset="-78"/>
                <a:cs typeface="Alexandria" pitchFamily="2" charset="-78"/>
              </a:rPr>
              <a:t>بالبحث </a:t>
            </a:r>
            <a:r>
              <a:rPr lang="ar-SA" dirty="0">
                <a:latin typeface="Alexandria" pitchFamily="2" charset="-78"/>
                <a:cs typeface="Alexandria" pitchFamily="2" charset="-78"/>
              </a:rPr>
              <a:t>الارتباطي يمكن دراسة عدد من المشكلات ذات العلاقة بالسلوك البشري التي قد لا يمكن دراستها بواسطة مناهج البحث الأخرى.</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2- على الرغم من أن البحث الارتباطي لا يطبق بغرض معرفة السبب </a:t>
            </a:r>
            <a:r>
              <a:rPr lang="ar-SA" dirty="0" smtClean="0">
                <a:latin typeface="Alexandria" pitchFamily="2" charset="-78"/>
                <a:cs typeface="Alexandria" pitchFamily="2" charset="-78"/>
              </a:rPr>
              <a:t>والنتيجة </a:t>
            </a:r>
            <a:r>
              <a:rPr lang="ar-SA" dirty="0">
                <a:latin typeface="Alexandria" pitchFamily="2" charset="-78"/>
                <a:cs typeface="Alexandria" pitchFamily="2" charset="-78"/>
              </a:rPr>
              <a:t>إلا أنه يمكن تطبيقه لدراسة العلاقة بين عدد كبير من المتغيرات في دراسة واحدة. و هذه ميزه لها أثر كبير في دراسة السلوك الإنساني حيث أن ذلك السلوك غالباً لا يرتبط بمتغير واحد فقط، و إنما بمجموعة من المتغيرات و هذا يساعد على معرفة السبب والنتيجة. و تبدوا أهمية هذه الميزة للبحث الارتباطي </a:t>
            </a:r>
            <a:r>
              <a:rPr lang="ar-JO" dirty="0" smtClean="0">
                <a:latin typeface="Alexandria" pitchFamily="2" charset="-78"/>
                <a:cs typeface="Alexandria" pitchFamily="2" charset="-78"/>
              </a:rPr>
              <a:t>مقارنة </a:t>
            </a:r>
            <a:r>
              <a:rPr lang="ar-SA" dirty="0" smtClean="0">
                <a:latin typeface="Alexandria" pitchFamily="2" charset="-78"/>
                <a:cs typeface="Alexandria" pitchFamily="2" charset="-78"/>
              </a:rPr>
              <a:t>بالمنهج </a:t>
            </a:r>
            <a:r>
              <a:rPr lang="ar-SA" dirty="0">
                <a:latin typeface="Alexandria" pitchFamily="2" charset="-78"/>
                <a:cs typeface="Alexandria" pitchFamily="2" charset="-78"/>
              </a:rPr>
              <a:t>التجريبي الذي قد يطبق لدراسة أثر متغير واحد فقط.</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3- يمتاز البحث الارتباطي عن البحث السببي المقارن بأنه يمكن بواسطته معرفة درجة العلاقة بين المتغيرات المدروسة. وهذا لا </a:t>
            </a:r>
            <a:r>
              <a:rPr lang="ar-SA" dirty="0" smtClean="0">
                <a:latin typeface="Alexandria" pitchFamily="2" charset="-78"/>
                <a:cs typeface="Alexandria" pitchFamily="2" charset="-78"/>
              </a:rPr>
              <a:t>يأتي </a:t>
            </a:r>
            <a:r>
              <a:rPr lang="ar-SA" dirty="0">
                <a:latin typeface="Alexandria" pitchFamily="2" charset="-78"/>
                <a:cs typeface="Alexandria" pitchFamily="2" charset="-78"/>
              </a:rPr>
              <a:t>مع تطبيق البحث السببي المقارن.</a:t>
            </a:r>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4- </a:t>
            </a:r>
            <a:r>
              <a:rPr lang="ar-SA" dirty="0" smtClean="0">
                <a:latin typeface="Alexandria" pitchFamily="2" charset="-78"/>
                <a:cs typeface="Alexandria" pitchFamily="2" charset="-78"/>
              </a:rPr>
              <a:t>أن </a:t>
            </a:r>
            <a:r>
              <a:rPr lang="ar-SA" dirty="0">
                <a:latin typeface="Alexandria" pitchFamily="2" charset="-78"/>
                <a:cs typeface="Alexandria" pitchFamily="2" charset="-78"/>
              </a:rPr>
              <a:t>البحث الارتباطي يساعد على حصر المتغيرات ذات العلاقة، </a:t>
            </a:r>
            <a:r>
              <a:rPr lang="ar-SA" dirty="0" smtClean="0">
                <a:latin typeface="Alexandria" pitchFamily="2" charset="-78"/>
                <a:cs typeface="Alexandria" pitchFamily="2" charset="-78"/>
              </a:rPr>
              <a:t>واستبعاد </a:t>
            </a:r>
            <a:r>
              <a:rPr lang="ar-SA" dirty="0">
                <a:latin typeface="Alexandria" pitchFamily="2" charset="-78"/>
                <a:cs typeface="Alexandria" pitchFamily="2" charset="-78"/>
              </a:rPr>
              <a:t>المتغيرات التي ليس لها علاقة، حتى لا يتبدد الجهد و يتوزع في دراسة أثر متغيرات ليس بينها وبين الظاهرة المدروسة أية علاقة</a:t>
            </a:r>
            <a:r>
              <a:rPr lang="ru-RU" dirty="0" smtClean="0">
                <a:cs typeface="Alexandria" pitchFamily="2" charset="-78"/>
              </a:rPr>
              <a:t>.</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913345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68946" y="991763"/>
            <a:ext cx="9955369"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468192" y="991763"/>
            <a:ext cx="9195514" cy="4939814"/>
          </a:xfrm>
          <a:prstGeom prst="rect">
            <a:avLst/>
          </a:prstGeom>
          <a:noFill/>
        </p:spPr>
        <p:txBody>
          <a:bodyPr wrap="square" rtlCol="1">
            <a:spAutoFit/>
          </a:bodyPr>
          <a:lstStyle/>
          <a:p>
            <a:pPr algn="ctr" rtl="1">
              <a:lnSpc>
                <a:spcPct val="150000"/>
              </a:lnSpc>
            </a:pPr>
            <a:r>
              <a:rPr lang="ar-SA" b="1" dirty="0">
                <a:latin typeface="Alexandria" pitchFamily="2" charset="-78"/>
                <a:cs typeface="Alexandria" pitchFamily="2" charset="-78"/>
              </a:rPr>
              <a:t>عيوب المنهج الارتباطي </a:t>
            </a:r>
            <a:endParaRPr lang="ar-JO" b="1" dirty="0" smtClean="0">
              <a:latin typeface="Alexandria" pitchFamily="2" charset="-78"/>
              <a:cs typeface="Alexandria" pitchFamily="2" charset="-78"/>
            </a:endParaRPr>
          </a:p>
          <a:p>
            <a:pPr marL="457200" indent="-457200" algn="r" rtl="1">
              <a:lnSpc>
                <a:spcPct val="150000"/>
              </a:lnSpc>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أنه يساعد على معرفة العلاقة بين المتغيرات ودرجتها، </a:t>
            </a:r>
            <a:r>
              <a:rPr lang="ar-SA" dirty="0" smtClean="0">
                <a:latin typeface="Alexandria" pitchFamily="2" charset="-78"/>
                <a:cs typeface="Alexandria" pitchFamily="2" charset="-78"/>
              </a:rPr>
              <a:t> </a:t>
            </a:r>
            <a:r>
              <a:rPr lang="ar-JO" dirty="0" smtClean="0">
                <a:latin typeface="Alexandria" pitchFamily="2" charset="-78"/>
                <a:cs typeface="Alexandria" pitchFamily="2" charset="-78"/>
              </a:rPr>
              <a:t>و</a:t>
            </a:r>
            <a:r>
              <a:rPr lang="ar-SA" dirty="0" smtClean="0">
                <a:latin typeface="Alexandria" pitchFamily="2" charset="-78"/>
                <a:cs typeface="Alexandria" pitchFamily="2" charset="-78"/>
              </a:rPr>
              <a:t>لكنه </a:t>
            </a:r>
            <a:r>
              <a:rPr lang="ar-SA" dirty="0">
                <a:latin typeface="Alexandria" pitchFamily="2" charset="-78"/>
                <a:cs typeface="Alexandria" pitchFamily="2" charset="-78"/>
              </a:rPr>
              <a:t>لا يوضح السبب والنتيجة. </a:t>
            </a:r>
            <a:endParaRPr lang="en-US" dirty="0">
              <a:latin typeface="Alexandria" pitchFamily="2" charset="-78"/>
              <a:cs typeface="Alexandria" pitchFamily="2" charset="-78"/>
            </a:endParaRPr>
          </a:p>
          <a:p>
            <a:pPr marL="457200" indent="-457200" algn="r" rtl="1">
              <a:lnSpc>
                <a:spcPct val="150000"/>
              </a:lnSpc>
              <a:buFont typeface="+mj-lt"/>
              <a:buAutoNum type="arabicPeriod"/>
            </a:pPr>
            <a:r>
              <a:rPr lang="ar-SA" dirty="0" smtClean="0">
                <a:latin typeface="Alexandria" pitchFamily="2" charset="-78"/>
                <a:cs typeface="Alexandria" pitchFamily="2" charset="-78"/>
              </a:rPr>
              <a:t>الظاهرة </a:t>
            </a:r>
            <a:r>
              <a:rPr lang="ar-SA" dirty="0">
                <a:latin typeface="Alexandria" pitchFamily="2" charset="-78"/>
                <a:cs typeface="Alexandria" pitchFamily="2" charset="-78"/>
              </a:rPr>
              <a:t>الإنسانية ظاهرة معقدة تتأثر بعوامل متعددة، منها ما يمكن دراسته، و منها ما يخفى على الباحث. والبحث الارتباطي يصورها و كأنها طبيعية. فيقيس العلاقة و درجتها بين سلوك إنساني ومتغير آخر، علماً بأن ما يتوصل إليه من نتائج قد تتغير كلياً أو جزئياً إذا أجريت الدراسة في ظروف مغايرة.</a:t>
            </a:r>
            <a:endParaRPr lang="en-US" dirty="0">
              <a:latin typeface="Alexandria" pitchFamily="2" charset="-78"/>
              <a:cs typeface="Alexandria" pitchFamily="2" charset="-78"/>
            </a:endParaRPr>
          </a:p>
          <a:p>
            <a:pPr marL="457200" indent="-457200" algn="r" rtl="1">
              <a:lnSpc>
                <a:spcPct val="150000"/>
              </a:lnSpc>
              <a:buFont typeface="+mj-lt"/>
              <a:buAutoNum type="arabicPeriod"/>
            </a:pPr>
            <a:r>
              <a:rPr lang="ar-SA" dirty="0" smtClean="0">
                <a:latin typeface="Alexandria" pitchFamily="2" charset="-78"/>
                <a:cs typeface="Alexandria" pitchFamily="2" charset="-78"/>
              </a:rPr>
              <a:t> </a:t>
            </a:r>
            <a:r>
              <a:rPr lang="ar-SA" dirty="0">
                <a:latin typeface="Alexandria" pitchFamily="2" charset="-78"/>
                <a:cs typeface="Alexandria" pitchFamily="2" charset="-78"/>
              </a:rPr>
              <a:t>المنهج الارتباطي عرضة لتحديد علاقة بين متغيرين و هي غير صحيحة في الواقع، أو غير ثابتة </a:t>
            </a:r>
            <a:r>
              <a:rPr lang="ar-SA" dirty="0" smtClean="0">
                <a:latin typeface="Alexandria" pitchFamily="2" charset="-78"/>
                <a:cs typeface="Alexandria" pitchFamily="2" charset="-78"/>
              </a:rPr>
              <a:t>وغير </a:t>
            </a:r>
            <a:r>
              <a:rPr lang="ar-SA" dirty="0">
                <a:latin typeface="Alexandria" pitchFamily="2" charset="-78"/>
                <a:cs typeface="Alexandria" pitchFamily="2" charset="-78"/>
              </a:rPr>
              <a:t>صادقة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485604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32586" y="1155869"/>
            <a:ext cx="9633397" cy="40065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882512" y="1497430"/>
            <a:ext cx="8980457" cy="3323987"/>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الخاتمة</a:t>
            </a:r>
          </a:p>
          <a:p>
            <a:pPr algn="just" rtl="1">
              <a:lnSpc>
                <a:spcPct val="150000"/>
              </a:lnSpc>
            </a:pPr>
            <a:r>
              <a:rPr lang="ar-JO" sz="2000" dirty="0">
                <a:latin typeface="Alexandria" pitchFamily="2" charset="-78"/>
                <a:cs typeface="Alexandria" pitchFamily="2" charset="-78"/>
              </a:rPr>
              <a:t>أهمية تصنيف أنواع البحث العلمي تثير </a:t>
            </a:r>
            <a:r>
              <a:rPr lang="ar-JO" sz="2000" dirty="0" smtClean="0">
                <a:latin typeface="Alexandria" pitchFamily="2" charset="-78"/>
                <a:cs typeface="Alexandria" pitchFamily="2" charset="-78"/>
              </a:rPr>
              <a:t>مشكلة </a:t>
            </a:r>
            <a:r>
              <a:rPr lang="ar-JO" sz="2000" dirty="0">
                <a:latin typeface="Alexandria" pitchFamily="2" charset="-78"/>
                <a:cs typeface="Alexandria" pitchFamily="2" charset="-78"/>
              </a:rPr>
              <a:t>لا يوجد اتفاق </a:t>
            </a:r>
            <a:r>
              <a:rPr lang="ar-JO" sz="2000" dirty="0" smtClean="0">
                <a:latin typeface="Alexandria" pitchFamily="2" charset="-78"/>
                <a:cs typeface="Alexandria" pitchFamily="2" charset="-78"/>
              </a:rPr>
              <a:t>حولها، </a:t>
            </a:r>
            <a:r>
              <a:rPr lang="ar-JO" sz="2000" dirty="0">
                <a:latin typeface="Alexandria" pitchFamily="2" charset="-78"/>
                <a:cs typeface="Alexandria" pitchFamily="2" charset="-78"/>
              </a:rPr>
              <a:t>وتستخدم أسس مختلفة كمعايير للتصنيف، ينتج عنها </a:t>
            </a:r>
            <a:r>
              <a:rPr lang="ar-JO" sz="2000" dirty="0" smtClean="0">
                <a:latin typeface="Alexandria" pitchFamily="2" charset="-78"/>
                <a:cs typeface="Alexandria" pitchFamily="2" charset="-78"/>
              </a:rPr>
              <a:t>أنظمة </a:t>
            </a:r>
            <a:r>
              <a:rPr lang="ar-JO" sz="2000" dirty="0">
                <a:latin typeface="Alexandria" pitchFamily="2" charset="-78"/>
                <a:cs typeface="Alexandria" pitchFamily="2" charset="-78"/>
              </a:rPr>
              <a:t>تصنيفية </a:t>
            </a:r>
            <a:r>
              <a:rPr lang="ar-JO" sz="2000" dirty="0" smtClean="0">
                <a:latin typeface="Alexandria" pitchFamily="2" charset="-78"/>
                <a:cs typeface="Alexandria" pitchFamily="2" charset="-78"/>
              </a:rPr>
              <a:t>متعددة، </a:t>
            </a:r>
            <a:r>
              <a:rPr lang="ar-JO" sz="2000" dirty="0">
                <a:latin typeface="Alexandria" pitchFamily="2" charset="-78"/>
                <a:cs typeface="Alexandria" pitchFamily="2" charset="-78"/>
              </a:rPr>
              <a:t>ويضع أي نظام للتصنيف إطارًا لفهم المبادئ الأساسية في عملية </a:t>
            </a:r>
            <a:r>
              <a:rPr lang="ar-JO" sz="2000" dirty="0" smtClean="0">
                <a:latin typeface="Alexandria" pitchFamily="2" charset="-78"/>
                <a:cs typeface="Alexandria" pitchFamily="2" charset="-78"/>
              </a:rPr>
              <a:t>البحث، </a:t>
            </a:r>
            <a:r>
              <a:rPr lang="ar-JO" sz="2000" dirty="0">
                <a:latin typeface="Alexandria" pitchFamily="2" charset="-78"/>
                <a:cs typeface="Alexandria" pitchFamily="2" charset="-78"/>
              </a:rPr>
              <a:t>ولذلك فإن نظام التصنيف ليس مهما في حد ذاته، إلا بقدر ما يخدم تحليل عمليات البحث وخطواته بطريقة واضحة ومفهومة.</a:t>
            </a:r>
            <a:endParaRPr lang="ar-JO" sz="2000" b="1" dirty="0" smtClean="0">
              <a:latin typeface="Alexandria" pitchFamily="2" charset="-78"/>
              <a:cs typeface="Alexandria" pitchFamily="2" charset="-78"/>
            </a:endParaRPr>
          </a:p>
          <a:p>
            <a:pPr algn="ctr" rtl="1"/>
            <a:endParaRPr lang="ar-JO" sz="2000" b="1" dirty="0">
              <a:latin typeface="Alexandria" pitchFamily="2" charset="-78"/>
              <a:cs typeface="Alexandria" pitchFamily="2" charset="-78"/>
            </a:endParaRPr>
          </a:p>
          <a:p>
            <a:pPr algn="ctr" rtl="1"/>
            <a:endParaRPr lang="ar-JO" sz="2000" b="1"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215991"/>
          </a:xfrm>
          <a:prstGeom prst="rect">
            <a:avLst/>
          </a:prstGeom>
          <a:solidFill>
            <a:schemeClr val="bg1">
              <a:lumMod val="50000"/>
            </a:schemeClr>
          </a:solidFill>
        </p:spPr>
        <p:txBody>
          <a:bodyPr wrap="square" rtlCol="1">
            <a:spAutoFit/>
          </a:bodyPr>
          <a:lstStyle/>
          <a:p>
            <a:pPr algn="ctr" rtl="1"/>
            <a:r>
              <a:rPr lang="ar-SA" sz="4000" dirty="0">
                <a:solidFill>
                  <a:schemeClr val="bg1"/>
                </a:solidFill>
              </a:rPr>
              <a:t>سنتطرق إن شاء الله في المحاضرة القادمة </a:t>
            </a:r>
            <a:r>
              <a:rPr lang="ar-SA" sz="4000" dirty="0" smtClean="0">
                <a:solidFill>
                  <a:schemeClr val="bg1"/>
                </a:solidFill>
              </a:rPr>
              <a:t>إل </a:t>
            </a:r>
            <a:r>
              <a:rPr lang="ar-JO" sz="4000" dirty="0" smtClean="0">
                <a:solidFill>
                  <a:schemeClr val="bg1"/>
                </a:solidFill>
              </a:rPr>
              <a:t>فرضيات البحث العلمي وأنواعه وكيفية صياغتها</a:t>
            </a:r>
            <a:endParaRPr lang="en-US" sz="4000" dirty="0">
              <a:solidFill>
                <a:schemeClr val="bg1"/>
              </a:solidFill>
            </a:endParaRPr>
          </a:p>
          <a:p>
            <a:pPr algn="ctr" rtl="1"/>
            <a:r>
              <a:rPr lang="ar-SA" sz="4000" dirty="0">
                <a:solidFill>
                  <a:schemeClr val="bg1"/>
                </a:solidFill>
              </a:rPr>
              <a:t>شكرا لاستماعكم ووفقكم الله لما يحبه </a:t>
            </a:r>
            <a:r>
              <a:rPr lang="ar-SA" sz="4000" dirty="0" err="1">
                <a:solidFill>
                  <a:schemeClr val="bg1"/>
                </a:solidFill>
              </a:rPr>
              <a:t>ويرضاه</a:t>
            </a:r>
            <a:r>
              <a:rPr lang="ar-SA" sz="4000" dirty="0">
                <a:solidFill>
                  <a:schemeClr val="bg1"/>
                </a:solidFill>
              </a:rPr>
              <a:t>  </a:t>
            </a:r>
            <a:endParaRPr lang="en-US" sz="4000" dirty="0">
              <a:solidFill>
                <a:schemeClr val="bg1"/>
              </a:solidFill>
            </a:endParaRPr>
          </a:p>
          <a:p>
            <a:pPr rtl="1"/>
            <a:r>
              <a:rPr lang="ar-SA" dirty="0"/>
              <a:t> </a:t>
            </a:r>
            <a:endParaRPr lang="en-US" dirty="0"/>
          </a:p>
        </p:txBody>
      </p:sp>
      <p:sp>
        <p:nvSpPr>
          <p:cNvPr id="14" name="مربع نص 13"/>
          <p:cNvSpPr txBox="1"/>
          <p:nvPr/>
        </p:nvSpPr>
        <p:spPr>
          <a:xfrm>
            <a:off x="2209800" y="1920240"/>
            <a:ext cx="7970520" cy="1938992"/>
          </a:xfrm>
          <a:prstGeom prst="rect">
            <a:avLst/>
          </a:prstGeom>
          <a:solidFill>
            <a:schemeClr val="bg1">
              <a:lumMod val="50000"/>
            </a:schemeClr>
          </a:solidFill>
        </p:spPr>
        <p:txBody>
          <a:bodyPr wrap="square" rtlCol="1">
            <a:spAutoFit/>
          </a:bodyPr>
          <a:lstStyle/>
          <a:p>
            <a:pPr algn="ctr" rtl="1"/>
            <a:r>
              <a:rPr lang="ar-SA" sz="2400" dirty="0">
                <a:solidFill>
                  <a:schemeClr val="bg1"/>
                </a:solidFill>
                <a:latin typeface="Alexandria" pitchFamily="2" charset="-78"/>
                <a:cs typeface="Alexandria" pitchFamily="2" charset="-78"/>
              </a:rPr>
              <a:t>سنتطرق إن شاء الله في المحاضرة القادمة إلى </a:t>
            </a:r>
            <a:r>
              <a:rPr lang="ar-JO" sz="2400" dirty="0">
                <a:solidFill>
                  <a:schemeClr val="bg1"/>
                </a:solidFill>
                <a:latin typeface="Alexandria" pitchFamily="2" charset="-78"/>
                <a:cs typeface="Alexandria" pitchFamily="2" charset="-78"/>
              </a:rPr>
              <a:t>أنواع البحوث التربوية أسس </a:t>
            </a:r>
            <a:r>
              <a:rPr lang="ar-JO" sz="2400" dirty="0" smtClean="0">
                <a:solidFill>
                  <a:schemeClr val="bg1"/>
                </a:solidFill>
                <a:latin typeface="Alexandria" pitchFamily="2" charset="-78"/>
                <a:cs typeface="Alexandria" pitchFamily="2" charset="-78"/>
              </a:rPr>
              <a:t>تصنيفها </a:t>
            </a:r>
            <a:r>
              <a:rPr lang="ar-JO" sz="2400" dirty="0"/>
              <a:t>( البحوث التاريخية, الوصفية والمسحية, البحوث التجريبية, الدراسات التطويرية) </a:t>
            </a:r>
            <a:r>
              <a:rPr lang="ar-SA" sz="2400" dirty="0" smtClean="0">
                <a:solidFill>
                  <a:schemeClr val="bg1"/>
                </a:solidFill>
                <a:latin typeface="Alexandria" pitchFamily="2" charset="-78"/>
                <a:cs typeface="Alexandria" pitchFamily="2" charset="-78"/>
              </a:rPr>
              <a:t>شكرا </a:t>
            </a:r>
            <a:r>
              <a:rPr lang="ar-SA" sz="2400" dirty="0">
                <a:solidFill>
                  <a:schemeClr val="bg1"/>
                </a:solidFill>
                <a:latin typeface="Alexandria" pitchFamily="2" charset="-78"/>
                <a:cs typeface="Alexandria" pitchFamily="2" charset="-78"/>
              </a:rPr>
              <a:t>لاستماعكم ووفقكم الله لما يحبه </a:t>
            </a:r>
            <a:r>
              <a:rPr lang="ar-SA" sz="2400" dirty="0" err="1">
                <a:solidFill>
                  <a:schemeClr val="bg1"/>
                </a:solidFill>
                <a:latin typeface="Alexandria" pitchFamily="2" charset="-78"/>
                <a:cs typeface="Alexandria" pitchFamily="2" charset="-78"/>
              </a:rPr>
              <a:t>ويرضاه</a:t>
            </a:r>
            <a:r>
              <a:rPr lang="ar-SA" sz="2400" dirty="0">
                <a:solidFill>
                  <a:schemeClr val="bg1"/>
                </a:solidFill>
                <a:latin typeface="Alexandria" pitchFamily="2" charset="-78"/>
                <a:cs typeface="Alexandria" pitchFamily="2" charset="-78"/>
              </a:rPr>
              <a:t>  </a:t>
            </a:r>
            <a:endParaRPr lang="en-US" sz="2400" dirty="0">
              <a:solidFill>
                <a:schemeClr val="bg1"/>
              </a:solidFill>
              <a:latin typeface="Alexandria" pitchFamily="2" charset="-78"/>
              <a:cs typeface="Alexandria" pitchFamily="2" charset="-78"/>
            </a:endParaRPr>
          </a:p>
          <a:p>
            <a:pPr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3147704844"/>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34ECDE-270F-4790-A48D-A06A8BF68D28}"/>
</file>

<file path=customXml/itemProps2.xml><?xml version="1.0" encoding="utf-8"?>
<ds:datastoreItem xmlns:ds="http://schemas.openxmlformats.org/officeDocument/2006/customXml" ds:itemID="{BA83C05D-E1A3-4FCD-9B8B-BFC61B3819CD}"/>
</file>

<file path=customXml/itemProps3.xml><?xml version="1.0" encoding="utf-8"?>
<ds:datastoreItem xmlns:ds="http://schemas.openxmlformats.org/officeDocument/2006/customXml" ds:itemID="{0FB392B7-8F3D-40F8-9F16-9A87B3A62721}"/>
</file>

<file path=docProps/app.xml><?xml version="1.0" encoding="utf-8"?>
<Properties xmlns="http://schemas.openxmlformats.org/officeDocument/2006/extended-properties" xmlns:vt="http://schemas.openxmlformats.org/officeDocument/2006/docPropsVTypes">
  <Template>نسق1</Template>
  <TotalTime>11287</TotalTime>
  <Words>7165</Words>
  <Application>Microsoft Office PowerPoint</Application>
  <PresentationFormat>شاشة عريضة</PresentationFormat>
  <Paragraphs>352</Paragraphs>
  <Slides>52</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52</vt:i4>
      </vt:variant>
    </vt:vector>
  </HeadingPairs>
  <TitlesOfParts>
    <vt:vector size="59" baseType="lpstr">
      <vt:lpstr>Alexandria</vt:lpstr>
      <vt:lpstr>Arial</vt:lpstr>
      <vt:lpstr>Calibri</vt:lpstr>
      <vt:lpstr>Calibri Light</vt:lpstr>
      <vt:lpstr>Times New Roman</vt:lpstr>
      <vt:lpstr>Wingdings</vt:lpstr>
      <vt:lpstr>نسق1</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340</cp:revision>
  <dcterms:created xsi:type="dcterms:W3CDTF">2023-04-29T09:08:23Z</dcterms:created>
  <dcterms:modified xsi:type="dcterms:W3CDTF">2024-03-06T06:40:16Z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