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3"/>
  </p:notesMasterIdLst>
  <p:sldIdLst>
    <p:sldId id="256" r:id="rId2"/>
    <p:sldId id="257" r:id="rId3"/>
    <p:sldId id="258" r:id="rId4"/>
    <p:sldId id="259" r:id="rId5"/>
    <p:sldId id="305" r:id="rId6"/>
    <p:sldId id="365" r:id="rId7"/>
    <p:sldId id="500" r:id="rId8"/>
    <p:sldId id="366" r:id="rId9"/>
    <p:sldId id="431" r:id="rId10"/>
    <p:sldId id="432" r:id="rId11"/>
    <p:sldId id="447" r:id="rId12"/>
    <p:sldId id="448" r:id="rId13"/>
    <p:sldId id="449" r:id="rId14"/>
    <p:sldId id="450" r:id="rId15"/>
    <p:sldId id="451" r:id="rId16"/>
    <p:sldId id="452" r:id="rId17"/>
    <p:sldId id="433" r:id="rId18"/>
    <p:sldId id="434" r:id="rId19"/>
    <p:sldId id="435" r:id="rId20"/>
    <p:sldId id="436" r:id="rId21"/>
    <p:sldId id="437" r:id="rId22"/>
    <p:sldId id="438" r:id="rId23"/>
    <p:sldId id="439" r:id="rId24"/>
    <p:sldId id="440" r:id="rId25"/>
    <p:sldId id="441" r:id="rId26"/>
    <p:sldId id="453" r:id="rId27"/>
    <p:sldId id="442" r:id="rId28"/>
    <p:sldId id="454" r:id="rId29"/>
    <p:sldId id="455" r:id="rId30"/>
    <p:sldId id="456" r:id="rId31"/>
    <p:sldId id="443" r:id="rId32"/>
    <p:sldId id="457" r:id="rId33"/>
    <p:sldId id="458" r:id="rId34"/>
    <p:sldId id="459" r:id="rId35"/>
    <p:sldId id="460" r:id="rId36"/>
    <p:sldId id="461" r:id="rId37"/>
    <p:sldId id="462" r:id="rId38"/>
    <p:sldId id="463" r:id="rId39"/>
    <p:sldId id="464" r:id="rId40"/>
    <p:sldId id="465" r:id="rId41"/>
    <p:sldId id="466" r:id="rId42"/>
    <p:sldId id="467" r:id="rId43"/>
    <p:sldId id="468" r:id="rId44"/>
    <p:sldId id="444" r:id="rId45"/>
    <p:sldId id="470" r:id="rId46"/>
    <p:sldId id="445" r:id="rId47"/>
    <p:sldId id="471" r:id="rId48"/>
    <p:sldId id="472" r:id="rId49"/>
    <p:sldId id="473" r:id="rId50"/>
    <p:sldId id="474" r:id="rId51"/>
    <p:sldId id="475" r:id="rId52"/>
    <p:sldId id="476" r:id="rId53"/>
    <p:sldId id="446" r:id="rId54"/>
    <p:sldId id="477" r:id="rId55"/>
    <p:sldId id="486" r:id="rId56"/>
    <p:sldId id="487" r:id="rId57"/>
    <p:sldId id="479" r:id="rId58"/>
    <p:sldId id="489" r:id="rId59"/>
    <p:sldId id="488" r:id="rId60"/>
    <p:sldId id="490" r:id="rId61"/>
    <p:sldId id="491" r:id="rId62"/>
    <p:sldId id="492" r:id="rId63"/>
    <p:sldId id="495" r:id="rId64"/>
    <p:sldId id="478" r:id="rId65"/>
    <p:sldId id="496" r:id="rId66"/>
    <p:sldId id="497" r:id="rId67"/>
    <p:sldId id="499" r:id="rId68"/>
    <p:sldId id="501" r:id="rId69"/>
    <p:sldId id="502" r:id="rId70"/>
    <p:sldId id="503" r:id="rId71"/>
    <p:sldId id="510" r:id="rId7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518"/>
    <a:srgbClr val="0A1F61"/>
    <a:srgbClr val="24A9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5455" autoAdjust="0"/>
  </p:normalViewPr>
  <p:slideViewPr>
    <p:cSldViewPr snapToGrid="0">
      <p:cViewPr varScale="1">
        <p:scale>
          <a:sx n="91" d="100"/>
          <a:sy n="91" d="100"/>
        </p:scale>
        <p:origin x="53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-21162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2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image" Target="../media/image13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6" Type="http://schemas.openxmlformats.org/officeDocument/2006/relationships/image" Target="../media/image23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4.v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7" Type="http://schemas.openxmlformats.org/officeDocument/2006/relationships/image" Target="../media/image30.wmf"/><Relationship Id="rId2" Type="http://schemas.openxmlformats.org/officeDocument/2006/relationships/image" Target="../media/image25.wmf"/><Relationship Id="rId1" Type="http://schemas.openxmlformats.org/officeDocument/2006/relationships/image" Target="../media/image24.wmf"/><Relationship Id="rId6" Type="http://schemas.openxmlformats.org/officeDocument/2006/relationships/image" Target="../media/image29.wmf"/><Relationship Id="rId5" Type="http://schemas.openxmlformats.org/officeDocument/2006/relationships/image" Target="../media/image28.wmf"/><Relationship Id="rId4" Type="http://schemas.openxmlformats.org/officeDocument/2006/relationships/image" Target="../media/image27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1.wmf"/></Relationships>
</file>

<file path=ppt/drawings/_rels/vmlDrawing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6" Type="http://schemas.openxmlformats.org/officeDocument/2006/relationships/image" Target="../media/image31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wmf"/></Relationships>
</file>

<file path=ppt/drawings/_rels/vmlDrawing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9.vml.rels><?xml version="1.0" encoding="UTF-8" standalone="yes"?>
<Relationships xmlns="http://schemas.openxmlformats.org/package/2006/relationships"><Relationship Id="rId1" Type="http://schemas.openxmlformats.org/officeDocument/2006/relationships/image" Target="../media/image33.wmf"/></Relationships>
</file>

<file path=ppt/drawings/_rels/vmlDrawing10.vml.rels><?xml version="1.0" encoding="UTF-8" standalone="yes"?>
<Relationships xmlns="http://schemas.openxmlformats.org/package/2006/relationships"><Relationship Id="rId3" Type="http://schemas.openxmlformats.org/officeDocument/2006/relationships/image" Target="../media/image35.wmf"/><Relationship Id="rId2" Type="http://schemas.openxmlformats.org/officeDocument/2006/relationships/image" Target="../media/image34.wmf"/><Relationship Id="rId1" Type="http://schemas.openxmlformats.org/officeDocument/2006/relationships/image" Target="../media/image24.wmf"/><Relationship Id="rId6" Type="http://schemas.openxmlformats.org/officeDocument/2006/relationships/image" Target="../media/image38.wmf"/><Relationship Id="rId5" Type="http://schemas.openxmlformats.org/officeDocument/2006/relationships/image" Target="../media/image37.wmf"/><Relationship Id="rId4" Type="http://schemas.openxmlformats.org/officeDocument/2006/relationships/image" Target="../media/image36.wmf"/></Relationships>
</file>

<file path=ppt/drawings/_rels/vmlDrawing1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9.wmf"/></Relationships>
</file>

<file path=ppt/drawings/_rels/vmlDrawing12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6" Type="http://schemas.openxmlformats.org/officeDocument/2006/relationships/image" Target="../media/image39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1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wmf"/></Relationships>
</file>

<file path=ppt/drawings/_rels/vmlDrawing1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0.wmf"/></Relationships>
</file>

<file path=ppt/drawings/_rels/vmlDrawing1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6" Type="http://schemas.openxmlformats.org/officeDocument/2006/relationships/image" Target="../media/image40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16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wmf"/></Relationships>
</file>

<file path=ppt/drawings/_rels/vmlDrawing17.vml.rels><?xml version="1.0" encoding="UTF-8" standalone="yes"?>
<Relationships xmlns="http://schemas.openxmlformats.org/package/2006/relationships"><Relationship Id="rId1" Type="http://schemas.openxmlformats.org/officeDocument/2006/relationships/image" Target="../media/image41.wmf"/></Relationships>
</file>

<file path=ppt/drawings/_rels/vmlDrawing18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6" Type="http://schemas.openxmlformats.org/officeDocument/2006/relationships/image" Target="../media/image41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19.vml.rels><?xml version="1.0" encoding="UTF-8" standalone="yes"?>
<Relationships xmlns="http://schemas.openxmlformats.org/package/2006/relationships"><Relationship Id="rId2" Type="http://schemas.openxmlformats.org/officeDocument/2006/relationships/image" Target="../media/image42.wmf"/><Relationship Id="rId1" Type="http://schemas.openxmlformats.org/officeDocument/2006/relationships/image" Target="../media/image32.wmf"/></Relationships>
</file>

<file path=ppt/drawings/_rels/vmlDrawing20.v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image" Target="../media/image18.wmf"/></Relationships>
</file>

<file path=ppt/drawings/_rels/vmlDrawing2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wmf"/></Relationships>
</file>

<file path=ppt/drawings/_rels/vmlDrawing22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2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wmf"/></Relationships>
</file>

<file path=ppt/drawings/_rels/vmlDrawing24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25.vml.rels><?xml version="1.0" encoding="UTF-8" standalone="yes"?>
<Relationships xmlns="http://schemas.openxmlformats.org/package/2006/relationships"><Relationship Id="rId1" Type="http://schemas.openxmlformats.org/officeDocument/2006/relationships/image" Target="../media/image32.wmf"/></Relationships>
</file>

<file path=ppt/drawings/_rels/vmlDrawing2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27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28.vml.rels><?xml version="1.0" encoding="UTF-8" standalone="yes"?>
<Relationships xmlns="http://schemas.openxmlformats.org/package/2006/relationships"><Relationship Id="rId2" Type="http://schemas.openxmlformats.org/officeDocument/2006/relationships/image" Target="../media/image44.wmf"/><Relationship Id="rId1" Type="http://schemas.openxmlformats.org/officeDocument/2006/relationships/image" Target="../media/image32.wmf"/></Relationships>
</file>

<file path=ppt/drawings/_rels/vmlDrawing29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30.vml.rels><?xml version="1.0" encoding="UTF-8" standalone="yes"?>
<Relationships xmlns="http://schemas.openxmlformats.org/package/2006/relationships"><Relationship Id="rId3" Type="http://schemas.openxmlformats.org/officeDocument/2006/relationships/image" Target="../media/image47.wmf"/><Relationship Id="rId2" Type="http://schemas.openxmlformats.org/officeDocument/2006/relationships/image" Target="../media/image46.wmf"/><Relationship Id="rId1" Type="http://schemas.openxmlformats.org/officeDocument/2006/relationships/image" Target="../media/image45.wmf"/></Relationships>
</file>

<file path=ppt/drawings/_rels/vmlDrawing31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32.vml.rels><?xml version="1.0" encoding="UTF-8" standalone="yes"?>
<Relationships xmlns="http://schemas.openxmlformats.org/package/2006/relationships"><Relationship Id="rId3" Type="http://schemas.openxmlformats.org/officeDocument/2006/relationships/image" Target="../media/image49.wmf"/><Relationship Id="rId2" Type="http://schemas.openxmlformats.org/officeDocument/2006/relationships/image" Target="../media/image48.wmf"/><Relationship Id="rId1" Type="http://schemas.openxmlformats.org/officeDocument/2006/relationships/image" Target="../media/image45.wmf"/><Relationship Id="rId5" Type="http://schemas.openxmlformats.org/officeDocument/2006/relationships/image" Target="../media/image51.wmf"/><Relationship Id="rId4" Type="http://schemas.openxmlformats.org/officeDocument/2006/relationships/image" Target="../media/image50.wmf"/></Relationships>
</file>

<file path=ppt/drawings/_rels/vmlDrawing33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34.vml.rels><?xml version="1.0" encoding="UTF-8" standalone="yes"?>
<Relationships xmlns="http://schemas.openxmlformats.org/package/2006/relationships"><Relationship Id="rId3" Type="http://schemas.openxmlformats.org/officeDocument/2006/relationships/image" Target="../media/image53.wmf"/><Relationship Id="rId2" Type="http://schemas.openxmlformats.org/officeDocument/2006/relationships/image" Target="../media/image52.wmf"/><Relationship Id="rId1" Type="http://schemas.openxmlformats.org/officeDocument/2006/relationships/image" Target="../media/image32.wmf"/><Relationship Id="rId5" Type="http://schemas.openxmlformats.org/officeDocument/2006/relationships/image" Target="../media/image55.wmf"/><Relationship Id="rId4" Type="http://schemas.openxmlformats.org/officeDocument/2006/relationships/image" Target="../media/image54.wmf"/></Relationships>
</file>

<file path=ppt/drawings/_rels/vmlDrawing35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drawings/_rels/vmlDrawing36.v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image" Target="../media/image18.wmf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3040B8-D62A-4ACA-B839-771D7C105792}" type="datetimeFigureOut">
              <a:rPr lang="en-US" smtClean="0"/>
              <a:t>7/6/2023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A362C4-3EB1-42F6-8C29-DBA692513F9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65856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7/6/2023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7/6/2023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emf"/><Relationship Id="rId5" Type="http://schemas.openxmlformats.org/officeDocument/2006/relationships/image" Target="../media/image4.emf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7" Type="http://schemas.openxmlformats.org/officeDocument/2006/relationships/image" Target="../media/image5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5" Type="http://schemas.openxmlformats.org/officeDocument/2006/relationships/image" Target="../media/image7.emf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wmf"/><Relationship Id="rId13" Type="http://schemas.openxmlformats.org/officeDocument/2006/relationships/oleObject" Target="../embeddings/oleObject5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2.bin"/><Relationship Id="rId12" Type="http://schemas.openxmlformats.org/officeDocument/2006/relationships/image" Target="../media/image15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7.wmf"/><Relationship Id="rId1" Type="http://schemas.openxmlformats.org/officeDocument/2006/relationships/vmlDrawing" Target="../drawings/vmlDrawing2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4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6.bin"/><Relationship Id="rId10" Type="http://schemas.openxmlformats.org/officeDocument/2006/relationships/image" Target="../media/image14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3.bin"/><Relationship Id="rId14" Type="http://schemas.openxmlformats.org/officeDocument/2006/relationships/image" Target="../media/image16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oleObject" Target="../embeddings/oleObject10.bin"/><Relationship Id="rId18" Type="http://schemas.openxmlformats.org/officeDocument/2006/relationships/image" Target="../media/image23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7.bin"/><Relationship Id="rId12" Type="http://schemas.openxmlformats.org/officeDocument/2006/relationships/image" Target="../media/image20.wmf"/><Relationship Id="rId17" Type="http://schemas.openxmlformats.org/officeDocument/2006/relationships/oleObject" Target="../embeddings/oleObject12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wmf"/><Relationship Id="rId1" Type="http://schemas.openxmlformats.org/officeDocument/2006/relationships/vmlDrawing" Target="../drawings/vmlDrawing3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9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11.bin"/><Relationship Id="rId10" Type="http://schemas.openxmlformats.org/officeDocument/2006/relationships/image" Target="../media/image1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8.bin"/><Relationship Id="rId14" Type="http://schemas.openxmlformats.org/officeDocument/2006/relationships/image" Target="../media/image21.w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13" Type="http://schemas.openxmlformats.org/officeDocument/2006/relationships/oleObject" Target="../embeddings/oleObject16.bin"/><Relationship Id="rId18" Type="http://schemas.openxmlformats.org/officeDocument/2006/relationships/image" Target="../media/image29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13.bin"/><Relationship Id="rId12" Type="http://schemas.openxmlformats.org/officeDocument/2006/relationships/image" Target="../media/image26.wmf"/><Relationship Id="rId17" Type="http://schemas.openxmlformats.org/officeDocument/2006/relationships/oleObject" Target="../embeddings/oleObject18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8.wmf"/><Relationship Id="rId20" Type="http://schemas.openxmlformats.org/officeDocument/2006/relationships/image" Target="../media/image30.wmf"/><Relationship Id="rId1" Type="http://schemas.openxmlformats.org/officeDocument/2006/relationships/vmlDrawing" Target="../drawings/vmlDrawing4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15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17.bin"/><Relationship Id="rId10" Type="http://schemas.openxmlformats.org/officeDocument/2006/relationships/image" Target="../media/image25.wmf"/><Relationship Id="rId19" Type="http://schemas.openxmlformats.org/officeDocument/2006/relationships/oleObject" Target="../embeddings/oleObject19.bin"/><Relationship Id="rId4" Type="http://schemas.openxmlformats.org/officeDocument/2006/relationships/image" Target="../media/image9.emf"/><Relationship Id="rId9" Type="http://schemas.openxmlformats.org/officeDocument/2006/relationships/oleObject" Target="../embeddings/oleObject14.bin"/><Relationship Id="rId14" Type="http://schemas.openxmlformats.org/officeDocument/2006/relationships/image" Target="../media/image27.wm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0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oleObject" Target="../embeddings/oleObject24.bin"/><Relationship Id="rId18" Type="http://schemas.openxmlformats.org/officeDocument/2006/relationships/image" Target="../media/image31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1.bin"/><Relationship Id="rId12" Type="http://schemas.openxmlformats.org/officeDocument/2006/relationships/image" Target="../media/image20.wmf"/><Relationship Id="rId17" Type="http://schemas.openxmlformats.org/officeDocument/2006/relationships/oleObject" Target="../embeddings/oleObject20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wmf"/><Relationship Id="rId1" Type="http://schemas.openxmlformats.org/officeDocument/2006/relationships/vmlDrawing" Target="../drawings/vmlDrawing6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23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25.bin"/><Relationship Id="rId10" Type="http://schemas.openxmlformats.org/officeDocument/2006/relationships/image" Target="../media/image1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22.bin"/><Relationship Id="rId14" Type="http://schemas.openxmlformats.org/officeDocument/2006/relationships/image" Target="../media/image21.wm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oleObject" Target="../embeddings/oleObject30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27.bin"/><Relationship Id="rId12" Type="http://schemas.openxmlformats.org/officeDocument/2006/relationships/image" Target="../media/image20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wmf"/><Relationship Id="rId1" Type="http://schemas.openxmlformats.org/officeDocument/2006/relationships/vmlDrawing" Target="../drawings/vmlDrawing8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29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31.bin"/><Relationship Id="rId10" Type="http://schemas.openxmlformats.org/officeDocument/2006/relationships/image" Target="../media/image1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28.bin"/><Relationship Id="rId14" Type="http://schemas.openxmlformats.org/officeDocument/2006/relationships/image" Target="../media/image21.wm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3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9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13" Type="http://schemas.openxmlformats.org/officeDocument/2006/relationships/oleObject" Target="../embeddings/oleObject35.bin"/><Relationship Id="rId18" Type="http://schemas.openxmlformats.org/officeDocument/2006/relationships/image" Target="../media/image38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13.bin"/><Relationship Id="rId12" Type="http://schemas.openxmlformats.org/officeDocument/2006/relationships/image" Target="../media/image35.wmf"/><Relationship Id="rId17" Type="http://schemas.openxmlformats.org/officeDocument/2006/relationships/oleObject" Target="../embeddings/oleObject37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37.wmf"/><Relationship Id="rId1" Type="http://schemas.openxmlformats.org/officeDocument/2006/relationships/vmlDrawing" Target="../drawings/vmlDrawing10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34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36.bin"/><Relationship Id="rId10" Type="http://schemas.openxmlformats.org/officeDocument/2006/relationships/image" Target="../media/image34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33.bin"/><Relationship Id="rId14" Type="http://schemas.openxmlformats.org/officeDocument/2006/relationships/image" Target="../media/image36.wm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38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1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oleObject" Target="../embeddings/oleObject24.bin"/><Relationship Id="rId18" Type="http://schemas.openxmlformats.org/officeDocument/2006/relationships/image" Target="../media/image39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1.bin"/><Relationship Id="rId12" Type="http://schemas.openxmlformats.org/officeDocument/2006/relationships/image" Target="../media/image20.wmf"/><Relationship Id="rId17" Type="http://schemas.openxmlformats.org/officeDocument/2006/relationships/oleObject" Target="../embeddings/oleObject38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wmf"/><Relationship Id="rId1" Type="http://schemas.openxmlformats.org/officeDocument/2006/relationships/vmlDrawing" Target="../drawings/vmlDrawing12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23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25.bin"/><Relationship Id="rId10" Type="http://schemas.openxmlformats.org/officeDocument/2006/relationships/image" Target="../media/image1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22.bin"/><Relationship Id="rId14" Type="http://schemas.openxmlformats.org/officeDocument/2006/relationships/image" Target="../media/image21.wm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3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39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4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oleObject" Target="../embeddings/oleObject24.bin"/><Relationship Id="rId18" Type="http://schemas.openxmlformats.org/officeDocument/2006/relationships/image" Target="../media/image40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1.bin"/><Relationship Id="rId12" Type="http://schemas.openxmlformats.org/officeDocument/2006/relationships/image" Target="../media/image20.wmf"/><Relationship Id="rId17" Type="http://schemas.openxmlformats.org/officeDocument/2006/relationships/oleObject" Target="../embeddings/oleObject40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wmf"/><Relationship Id="rId1" Type="http://schemas.openxmlformats.org/officeDocument/2006/relationships/vmlDrawing" Target="../drawings/vmlDrawing15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23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25.bin"/><Relationship Id="rId10" Type="http://schemas.openxmlformats.org/officeDocument/2006/relationships/image" Target="../media/image1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22.bin"/><Relationship Id="rId14" Type="http://schemas.openxmlformats.org/officeDocument/2006/relationships/image" Target="../media/image21.wm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6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4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7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oleObject" Target="../embeddings/oleObject24.bin"/><Relationship Id="rId18" Type="http://schemas.openxmlformats.org/officeDocument/2006/relationships/image" Target="../media/image41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1.bin"/><Relationship Id="rId12" Type="http://schemas.openxmlformats.org/officeDocument/2006/relationships/image" Target="../media/image20.wmf"/><Relationship Id="rId17" Type="http://schemas.openxmlformats.org/officeDocument/2006/relationships/oleObject" Target="../embeddings/oleObject41.bin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wmf"/><Relationship Id="rId1" Type="http://schemas.openxmlformats.org/officeDocument/2006/relationships/vmlDrawing" Target="../drawings/vmlDrawing18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23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25.bin"/><Relationship Id="rId10" Type="http://schemas.openxmlformats.org/officeDocument/2006/relationships/image" Target="../media/image1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22.bin"/><Relationship Id="rId14" Type="http://schemas.openxmlformats.org/officeDocument/2006/relationships/image" Target="../media/image21.wmf"/></Relationships>
</file>

<file path=ppt/slides/_rels/slide4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9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42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42.bin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4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0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22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44.bin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1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oleObject" Target="../embeddings/oleObject24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21.bin"/><Relationship Id="rId12" Type="http://schemas.openxmlformats.org/officeDocument/2006/relationships/image" Target="../media/image20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wmf"/><Relationship Id="rId1" Type="http://schemas.openxmlformats.org/officeDocument/2006/relationships/vmlDrawing" Target="../drawings/vmlDrawing22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23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25.bin"/><Relationship Id="rId10" Type="http://schemas.openxmlformats.org/officeDocument/2006/relationships/image" Target="../media/image1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22.bin"/><Relationship Id="rId14" Type="http://schemas.openxmlformats.org/officeDocument/2006/relationships/image" Target="../media/image21.wmf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3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oleObject" Target="../embeddings/oleObject24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21.bin"/><Relationship Id="rId12" Type="http://schemas.openxmlformats.org/officeDocument/2006/relationships/image" Target="../media/image20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wmf"/><Relationship Id="rId1" Type="http://schemas.openxmlformats.org/officeDocument/2006/relationships/vmlDrawing" Target="../drawings/vmlDrawing24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23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25.bin"/><Relationship Id="rId10" Type="http://schemas.openxmlformats.org/officeDocument/2006/relationships/image" Target="../media/image1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22.bin"/><Relationship Id="rId14" Type="http://schemas.openxmlformats.org/officeDocument/2006/relationships/image" Target="../media/image21.wmf"/></Relationships>
</file>

<file path=ppt/slides/_rels/slide5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2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5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5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oleObject" Target="../embeddings/oleObject48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45.bin"/><Relationship Id="rId12" Type="http://schemas.openxmlformats.org/officeDocument/2006/relationships/image" Target="../media/image20.wmf"/><Relationship Id="rId17" Type="http://schemas.openxmlformats.org/officeDocument/2006/relationships/image" Target="../media/image43.png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wmf"/><Relationship Id="rId1" Type="http://schemas.openxmlformats.org/officeDocument/2006/relationships/vmlDrawing" Target="../drawings/vmlDrawing26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47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49.bin"/><Relationship Id="rId10" Type="http://schemas.openxmlformats.org/officeDocument/2006/relationships/image" Target="../media/image1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46.bin"/><Relationship Id="rId14" Type="http://schemas.openxmlformats.org/officeDocument/2006/relationships/image" Target="../media/image21.wmf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5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oleObject" Target="../embeddings/oleObject53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50.bin"/><Relationship Id="rId12" Type="http://schemas.openxmlformats.org/officeDocument/2006/relationships/image" Target="../media/image20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wmf"/><Relationship Id="rId1" Type="http://schemas.openxmlformats.org/officeDocument/2006/relationships/vmlDrawing" Target="../drawings/vmlDrawing27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52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54.bin"/><Relationship Id="rId10" Type="http://schemas.openxmlformats.org/officeDocument/2006/relationships/image" Target="../media/image1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51.bin"/><Relationship Id="rId14" Type="http://schemas.openxmlformats.org/officeDocument/2006/relationships/image" Target="../media/image21.wmf"/></Relationships>
</file>

<file path=ppt/slides/_rels/slide5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5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8.vml"/><Relationship Id="rId6" Type="http://schemas.openxmlformats.org/officeDocument/2006/relationships/image" Target="../media/image11.emf"/><Relationship Id="rId5" Type="http://schemas.openxmlformats.org/officeDocument/2006/relationships/image" Target="../media/image10.emf"/><Relationship Id="rId10" Type="http://schemas.openxmlformats.org/officeDocument/2006/relationships/image" Target="../media/image44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56.bin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oleObject" Target="../embeddings/oleObject53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50.bin"/><Relationship Id="rId12" Type="http://schemas.openxmlformats.org/officeDocument/2006/relationships/image" Target="../media/image20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wmf"/><Relationship Id="rId1" Type="http://schemas.openxmlformats.org/officeDocument/2006/relationships/vmlDrawing" Target="../drawings/vmlDrawing29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52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54.bin"/><Relationship Id="rId10" Type="http://schemas.openxmlformats.org/officeDocument/2006/relationships/image" Target="../media/image1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51.bin"/><Relationship Id="rId14" Type="http://schemas.openxmlformats.org/officeDocument/2006/relationships/image" Target="../media/image21.wmf"/></Relationships>
</file>

<file path=ppt/slides/_rels/slide5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wmf"/><Relationship Id="rId3" Type="http://schemas.openxmlformats.org/officeDocument/2006/relationships/image" Target="../media/image8.png"/><Relationship Id="rId7" Type="http://schemas.openxmlformats.org/officeDocument/2006/relationships/oleObject" Target="../embeddings/oleObject57.bin"/><Relationship Id="rId12" Type="http://schemas.openxmlformats.org/officeDocument/2006/relationships/image" Target="../media/image47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0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59.bin"/><Relationship Id="rId5" Type="http://schemas.openxmlformats.org/officeDocument/2006/relationships/image" Target="../media/image10.emf"/><Relationship Id="rId10" Type="http://schemas.openxmlformats.org/officeDocument/2006/relationships/image" Target="../media/image46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58.bin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6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oleObject" Target="../embeddings/oleObject63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60.bin"/><Relationship Id="rId12" Type="http://schemas.openxmlformats.org/officeDocument/2006/relationships/image" Target="../media/image20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wmf"/><Relationship Id="rId1" Type="http://schemas.openxmlformats.org/officeDocument/2006/relationships/vmlDrawing" Target="../drawings/vmlDrawing31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62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64.bin"/><Relationship Id="rId10" Type="http://schemas.openxmlformats.org/officeDocument/2006/relationships/image" Target="../media/image1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61.bin"/><Relationship Id="rId14" Type="http://schemas.openxmlformats.org/officeDocument/2006/relationships/image" Target="../media/image21.wmf"/></Relationships>
</file>

<file path=ppt/slides/_rels/slide6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wmf"/><Relationship Id="rId13" Type="http://schemas.openxmlformats.org/officeDocument/2006/relationships/oleObject" Target="../embeddings/oleObject68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65.bin"/><Relationship Id="rId12" Type="http://schemas.openxmlformats.org/officeDocument/2006/relationships/image" Target="../media/image49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51.wmf"/><Relationship Id="rId1" Type="http://schemas.openxmlformats.org/officeDocument/2006/relationships/vmlDrawing" Target="../drawings/vmlDrawing32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67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69.bin"/><Relationship Id="rId10" Type="http://schemas.openxmlformats.org/officeDocument/2006/relationships/image" Target="../media/image48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66.bin"/><Relationship Id="rId14" Type="http://schemas.openxmlformats.org/officeDocument/2006/relationships/image" Target="../media/image50.wmf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oleObject" Target="../embeddings/oleObject63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60.bin"/><Relationship Id="rId12" Type="http://schemas.openxmlformats.org/officeDocument/2006/relationships/image" Target="../media/image20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wmf"/><Relationship Id="rId1" Type="http://schemas.openxmlformats.org/officeDocument/2006/relationships/vmlDrawing" Target="../drawings/vmlDrawing33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62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64.bin"/><Relationship Id="rId10" Type="http://schemas.openxmlformats.org/officeDocument/2006/relationships/image" Target="../media/image1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61.bin"/><Relationship Id="rId14" Type="http://schemas.openxmlformats.org/officeDocument/2006/relationships/image" Target="../media/image21.wmf"/></Relationships>
</file>

<file path=ppt/slides/_rels/slide6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wmf"/><Relationship Id="rId13" Type="http://schemas.openxmlformats.org/officeDocument/2006/relationships/oleObject" Target="../embeddings/oleObject73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70.bin"/><Relationship Id="rId12" Type="http://schemas.openxmlformats.org/officeDocument/2006/relationships/image" Target="../media/image53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55.wmf"/><Relationship Id="rId1" Type="http://schemas.openxmlformats.org/officeDocument/2006/relationships/vmlDrawing" Target="../drawings/vmlDrawing34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72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74.bin"/><Relationship Id="rId10" Type="http://schemas.openxmlformats.org/officeDocument/2006/relationships/image" Target="../media/image52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71.bin"/><Relationship Id="rId14" Type="http://schemas.openxmlformats.org/officeDocument/2006/relationships/image" Target="../media/image54.wmf"/></Relationships>
</file>

<file path=ppt/slides/_rels/slide6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oleObject" Target="../embeddings/oleObject63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60.bin"/><Relationship Id="rId12" Type="http://schemas.openxmlformats.org/officeDocument/2006/relationships/image" Target="../media/image20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wmf"/><Relationship Id="rId1" Type="http://schemas.openxmlformats.org/officeDocument/2006/relationships/vmlDrawing" Target="../drawings/vmlDrawing35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62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64.bin"/><Relationship Id="rId10" Type="http://schemas.openxmlformats.org/officeDocument/2006/relationships/image" Target="../media/image1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61.bin"/><Relationship Id="rId14" Type="http://schemas.openxmlformats.org/officeDocument/2006/relationships/image" Target="../media/image21.wmf"/></Relationships>
</file>

<file path=ppt/slides/_rels/slide6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13" Type="http://schemas.openxmlformats.org/officeDocument/2006/relationships/oleObject" Target="../embeddings/oleObject63.bin"/><Relationship Id="rId3" Type="http://schemas.openxmlformats.org/officeDocument/2006/relationships/image" Target="../media/image8.png"/><Relationship Id="rId7" Type="http://schemas.openxmlformats.org/officeDocument/2006/relationships/oleObject" Target="../embeddings/oleObject60.bin"/><Relationship Id="rId12" Type="http://schemas.openxmlformats.org/officeDocument/2006/relationships/image" Target="../media/image20.wm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22.wmf"/><Relationship Id="rId1" Type="http://schemas.openxmlformats.org/officeDocument/2006/relationships/vmlDrawing" Target="../drawings/vmlDrawing36.vml"/><Relationship Id="rId6" Type="http://schemas.openxmlformats.org/officeDocument/2006/relationships/image" Target="../media/image11.emf"/><Relationship Id="rId11" Type="http://schemas.openxmlformats.org/officeDocument/2006/relationships/oleObject" Target="../embeddings/oleObject62.bin"/><Relationship Id="rId5" Type="http://schemas.openxmlformats.org/officeDocument/2006/relationships/image" Target="../media/image10.emf"/><Relationship Id="rId15" Type="http://schemas.openxmlformats.org/officeDocument/2006/relationships/oleObject" Target="../embeddings/oleObject64.bin"/><Relationship Id="rId10" Type="http://schemas.openxmlformats.org/officeDocument/2006/relationships/image" Target="../media/image19.wmf"/><Relationship Id="rId4" Type="http://schemas.openxmlformats.org/officeDocument/2006/relationships/image" Target="../media/image9.emf"/><Relationship Id="rId9" Type="http://schemas.openxmlformats.org/officeDocument/2006/relationships/oleObject" Target="../embeddings/oleObject61.bin"/><Relationship Id="rId14" Type="http://schemas.openxmlformats.org/officeDocument/2006/relationships/image" Target="../media/image21.wmf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7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emf"/><Relationship Id="rId4" Type="http://schemas.openxmlformats.org/officeDocument/2006/relationships/image" Target="../media/image10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549" y="0"/>
            <a:ext cx="11616451" cy="6680068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79022" y="-93133"/>
            <a:ext cx="12350045" cy="7044267"/>
          </a:xfrm>
          <a:prstGeom prst="rect">
            <a:avLst/>
          </a:prstGeom>
          <a:gradFill flip="none" rotWithShape="1">
            <a:gsLst>
              <a:gs pos="0">
                <a:srgbClr val="24A9E1">
                  <a:tint val="66000"/>
                  <a:satMod val="160000"/>
                  <a:alpha val="33000"/>
                </a:srgbClr>
              </a:gs>
              <a:gs pos="50000">
                <a:srgbClr val="24A9E1">
                  <a:tint val="44500"/>
                  <a:satMod val="160000"/>
                  <a:alpha val="22000"/>
                </a:srgbClr>
              </a:gs>
              <a:gs pos="100000">
                <a:srgbClr val="24A9E1">
                  <a:tint val="23500"/>
                  <a:satMod val="160000"/>
                  <a:alpha val="44000"/>
                </a:srgb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>
            <a:off x="0" y="4199708"/>
            <a:ext cx="12200709" cy="268877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4963885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2122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33777" y="3125529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74133" y="715791"/>
            <a:ext cx="619913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</a:t>
            </a:r>
            <a:r>
              <a:rPr lang="en-US" sz="2800" dirty="0" smtClean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Faisal Hasan</a:t>
            </a:r>
            <a:endParaRPr lang="en-US" sz="2800" dirty="0">
              <a:solidFill>
                <a:srgbClr val="24A9E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 smtClean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NO 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659382" y="3159395"/>
            <a:ext cx="448071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MTH 112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870429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 rot="10800000">
            <a:off x="-450735" y="-101603"/>
            <a:ext cx="12350045" cy="7044267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0A1F61">
                  <a:alpha val="42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l="984" r="914" b="11911"/>
          <a:stretch/>
        </p:blipFill>
        <p:spPr>
          <a:xfrm rot="10800000" flipH="1">
            <a:off x="-81742" y="-101602"/>
            <a:ext cx="12355484" cy="272288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762" y="308506"/>
            <a:ext cx="1699476" cy="1524000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12889" y="4288121"/>
            <a:ext cx="6714451" cy="197233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09562" y="4708455"/>
            <a:ext cx="5882401" cy="103466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74133" y="4581790"/>
            <a:ext cx="619913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</a:t>
            </a:r>
            <a:r>
              <a:rPr lang="en-US" sz="2800" dirty="0" smtClean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Faisal Hasan</a:t>
            </a:r>
            <a:endParaRPr lang="en-US" sz="2800" dirty="0">
              <a:solidFill>
                <a:srgbClr val="24A9E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NO </a:t>
            </a:r>
            <a:r>
              <a:rPr lang="en-US" sz="2800" dirty="0" smtClean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671495" y="4742321"/>
            <a:ext cx="448071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MTH 112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2530180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 rot="10800000">
            <a:off x="-156351" y="-135287"/>
            <a:ext cx="12504703" cy="7128574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FF9518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2252" y="-394410"/>
            <a:ext cx="5721151" cy="6563668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35200" y="915090"/>
            <a:ext cx="6714451" cy="1972334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39261" y="-101602"/>
            <a:ext cx="4169394" cy="7137043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2822222" y="1208759"/>
            <a:ext cx="6199133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Prepared by Dr. </a:t>
            </a:r>
            <a:r>
              <a:rPr lang="en-US" sz="2800" dirty="0" smtClean="0">
                <a:solidFill>
                  <a:srgbClr val="24A9E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Faisal Hasan</a:t>
            </a:r>
            <a:endParaRPr lang="en-US" sz="2800" dirty="0">
              <a:solidFill>
                <a:srgbClr val="24A9E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Lecture NO </a:t>
            </a:r>
            <a:r>
              <a:rPr lang="en-US" sz="2800" dirty="0" smtClean="0">
                <a:solidFill>
                  <a:srgbClr val="FF9518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4934428"/>
            <a:ext cx="1699476" cy="152400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0800000">
            <a:off x="3612444" y="5284188"/>
            <a:ext cx="5882401" cy="1034667"/>
          </a:xfrm>
          <a:prstGeom prst="rect">
            <a:avLst/>
          </a:prstGeom>
        </p:spPr>
      </p:pic>
      <p:sp>
        <p:nvSpPr>
          <p:cNvPr id="16" name="TextBox 15"/>
          <p:cNvSpPr txBox="1"/>
          <p:nvPr/>
        </p:nvSpPr>
        <p:spPr>
          <a:xfrm>
            <a:off x="4174377" y="5318054"/>
            <a:ext cx="448071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MTH 112</a:t>
            </a:r>
            <a:endParaRPr lang="en-US" sz="2800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Business Mathematics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134563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14734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Topics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782618" y="1628673"/>
            <a:ext cx="974436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1: Mathematical preliminaries</a:t>
            </a:r>
            <a:endParaRPr lang="en-US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Chapter </a:t>
            </a:r>
            <a:r>
              <a:rPr lang="en-US" sz="2400" dirty="0" smtClean="0"/>
              <a:t>2: The straight line and applications</a:t>
            </a:r>
            <a:endParaRPr lang="en-US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Chapter </a:t>
            </a:r>
            <a:r>
              <a:rPr lang="en-US" sz="2400" dirty="0" smtClean="0"/>
              <a:t>3: Functions and Graphs</a:t>
            </a:r>
            <a:endParaRPr lang="en-US" sz="24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Chapter </a:t>
            </a:r>
            <a:r>
              <a:rPr lang="en-US" sz="2400" dirty="0" smtClean="0"/>
              <a:t>4: Limits and Continuity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5</a:t>
            </a:r>
            <a:r>
              <a:rPr lang="en-US" sz="2400" dirty="0"/>
              <a:t>: Financial Mathematics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6: Differentiation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7: Methods of  Differentiation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8: </a:t>
            </a:r>
            <a:r>
              <a:rPr lang="en-US" sz="2400" dirty="0"/>
              <a:t>Function of several variables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9: </a:t>
            </a:r>
            <a:r>
              <a:rPr lang="en-US" sz="2400" dirty="0"/>
              <a:t>Integration and applications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 smtClean="0"/>
              <a:t>Chapter 10: Linear algebra and applications</a:t>
            </a:r>
            <a:endParaRPr lang="en-US" sz="2400" dirty="0"/>
          </a:p>
          <a:p>
            <a:pPr>
              <a:lnSpc>
                <a:spcPct val="200000"/>
              </a:lnSpc>
            </a:pPr>
            <a:endParaRPr lang="en-US" dirty="0">
              <a:solidFill>
                <a:srgbClr val="0A1F61"/>
              </a:solidFill>
              <a:latin typeface="Tajawal ExtraBold" panose="00000800000000000000" pitchFamily="2" charset="-78"/>
              <a:cs typeface="Tajawal ExtraBold" panose="00000800000000000000" pitchFamily="2" charset="-78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1782618" y="3129444"/>
            <a:ext cx="6358082" cy="393700"/>
          </a:xfrm>
          <a:prstGeom prst="round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826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26532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Objectives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858506" y="2188937"/>
            <a:ext cx="549873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1: Using and Writing Sequence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2: Arithmetic Sequence</a:t>
            </a:r>
            <a:endParaRPr lang="en-US" sz="2400" dirty="0"/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3: </a:t>
            </a:r>
            <a:r>
              <a:rPr lang="en-US" sz="2400" dirty="0"/>
              <a:t>Arithmetic </a:t>
            </a:r>
            <a:r>
              <a:rPr lang="en-US" sz="2400" dirty="0" smtClean="0"/>
              <a:t>Series </a:t>
            </a:r>
          </a:p>
          <a:p>
            <a:pPr>
              <a:lnSpc>
                <a:spcPct val="200000"/>
              </a:lnSpc>
            </a:pPr>
            <a:endParaRPr lang="en-US" dirty="0">
              <a:solidFill>
                <a:srgbClr val="0A1F61"/>
              </a:solidFill>
              <a:latin typeface="Tajawal ExtraBold" panose="00000800000000000000" pitchFamily="2" charset="-78"/>
              <a:cs typeface="Tajawal ExtraBold" panose="000008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847724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56646" y="569274"/>
            <a:ext cx="6603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Using and Writing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2987545" y="2274400"/>
            <a:ext cx="5484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" panose="02020603050405020304" pitchFamily="18" charset="0"/>
              </a:rPr>
              <a:t>The numbers in sequences are called terms.</a:t>
            </a:r>
          </a:p>
        </p:txBody>
      </p:sp>
      <p:sp>
        <p:nvSpPr>
          <p:cNvPr id="16" name="Text Box 12"/>
          <p:cNvSpPr txBox="1">
            <a:spLocks noChangeArrowheads="1"/>
          </p:cNvSpPr>
          <p:nvPr/>
        </p:nvSpPr>
        <p:spPr bwMode="auto">
          <a:xfrm>
            <a:off x="2992438" y="2925380"/>
            <a:ext cx="7364412" cy="120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" panose="02020603050405020304" pitchFamily="18" charset="0"/>
              </a:rPr>
              <a:t>You can think of a  </a:t>
            </a:r>
            <a:r>
              <a:rPr lang="en-US" altLang="en-US" sz="2400" b="1" dirty="0">
                <a:latin typeface="Times" panose="02020603050405020304" pitchFamily="18" charset="0"/>
              </a:rPr>
              <a:t>sequence</a:t>
            </a:r>
            <a:r>
              <a:rPr lang="en-US" altLang="en-US" sz="2400" dirty="0">
                <a:latin typeface="Times" panose="02020603050405020304" pitchFamily="18" charset="0"/>
              </a:rPr>
              <a:t>  as a function whose domain</a:t>
            </a:r>
            <a:br>
              <a:rPr lang="en-US" altLang="en-US" sz="2400" dirty="0">
                <a:latin typeface="Times" panose="02020603050405020304" pitchFamily="18" charset="0"/>
              </a:rPr>
            </a:br>
            <a:r>
              <a:rPr lang="en-US" altLang="en-US" sz="2400" dirty="0">
                <a:latin typeface="Times" panose="02020603050405020304" pitchFamily="18" charset="0"/>
              </a:rPr>
              <a:t>is a set of consecutive integers. If a domain is not</a:t>
            </a:r>
            <a:br>
              <a:rPr lang="en-US" altLang="en-US" sz="2400" dirty="0">
                <a:latin typeface="Times" panose="02020603050405020304" pitchFamily="18" charset="0"/>
              </a:rPr>
            </a:br>
            <a:r>
              <a:rPr lang="en-US" altLang="en-US" sz="2400" dirty="0">
                <a:latin typeface="Times" panose="02020603050405020304" pitchFamily="18" charset="0"/>
              </a:rPr>
              <a:t>specified, it is understood that the domain starts with 1.</a:t>
            </a:r>
          </a:p>
        </p:txBody>
      </p:sp>
      <p:sp>
        <p:nvSpPr>
          <p:cNvPr id="17" name="Text Box 14"/>
          <p:cNvSpPr txBox="1">
            <a:spLocks noChangeArrowheads="1"/>
          </p:cNvSpPr>
          <p:nvPr/>
        </p:nvSpPr>
        <p:spPr bwMode="auto">
          <a:xfrm>
            <a:off x="5007138" y="4513091"/>
            <a:ext cx="2851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Times" panose="02020603050405020304" pitchFamily="18" charset="0"/>
              </a:rPr>
              <a:t>3      6      9     12    15</a:t>
            </a:r>
          </a:p>
        </p:txBody>
      </p:sp>
    </p:spTree>
    <p:extLst>
      <p:ext uri="{BB962C8B-B14F-4D97-AF65-F5344CB8AC3E}">
        <p14:creationId xmlns:p14="http://schemas.microsoft.com/office/powerpoint/2010/main" val="4156388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7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utoUpdateAnimBg="0"/>
      <p:bldP spid="16" grpId="0" autoUpdateAnimBg="0"/>
      <p:bldP spid="17" grpId="0" autoUpdateAnimBg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856646" y="569274"/>
            <a:ext cx="6603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Using and Writing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5" name="Text Box 9"/>
          <p:cNvSpPr txBox="1">
            <a:spLocks noChangeArrowheads="1"/>
          </p:cNvSpPr>
          <p:nvPr/>
        </p:nvSpPr>
        <p:spPr bwMode="auto">
          <a:xfrm>
            <a:off x="3359238" y="3133375"/>
            <a:ext cx="435625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 smtClean="0">
                <a:latin typeface="Times" panose="02020603050405020304" pitchFamily="18" charset="0"/>
              </a:rPr>
              <a:t>Term</a:t>
            </a:r>
            <a:r>
              <a:rPr lang="en-US" altLang="en-US" sz="2400" dirty="0" smtClean="0">
                <a:latin typeface="Times" panose="02020603050405020304" pitchFamily="18" charset="0"/>
              </a:rPr>
              <a:t> each number </a:t>
            </a:r>
            <a:r>
              <a:rPr lang="en-US" altLang="en-US" sz="2400" dirty="0">
                <a:latin typeface="Times" panose="02020603050405020304" pitchFamily="18" charset="0"/>
              </a:rPr>
              <a:t>in </a:t>
            </a:r>
            <a:r>
              <a:rPr lang="en-US" altLang="en-US" sz="2400" dirty="0" smtClean="0">
                <a:latin typeface="Times" panose="02020603050405020304" pitchFamily="18" charset="0"/>
              </a:rPr>
              <a:t>a sequence.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  <p:sp>
        <p:nvSpPr>
          <p:cNvPr id="17" name="Text Box 14"/>
          <p:cNvSpPr txBox="1">
            <a:spLocks noChangeArrowheads="1"/>
          </p:cNvSpPr>
          <p:nvPr/>
        </p:nvSpPr>
        <p:spPr bwMode="auto">
          <a:xfrm>
            <a:off x="5007138" y="4513091"/>
            <a:ext cx="2851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Times" panose="02020603050405020304" pitchFamily="18" charset="0"/>
              </a:rPr>
              <a:t>3      6      9     12    15</a:t>
            </a:r>
          </a:p>
        </p:txBody>
      </p:sp>
      <p:sp>
        <p:nvSpPr>
          <p:cNvPr id="12" name="Text Box 9"/>
          <p:cNvSpPr txBox="1">
            <a:spLocks noChangeArrowheads="1"/>
          </p:cNvSpPr>
          <p:nvPr/>
        </p:nvSpPr>
        <p:spPr bwMode="auto">
          <a:xfrm>
            <a:off x="3039735" y="1753660"/>
            <a:ext cx="608596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Times" panose="02020603050405020304" pitchFamily="18" charset="0"/>
              </a:rPr>
              <a:t> </a:t>
            </a:r>
            <a:r>
              <a:rPr lang="en-US" altLang="en-US" sz="2400" b="1" dirty="0" smtClean="0">
                <a:latin typeface="Times" panose="02020603050405020304" pitchFamily="18" charset="0"/>
              </a:rPr>
              <a:t>Sequence</a:t>
            </a:r>
            <a:r>
              <a:rPr lang="en-US" altLang="en-US" sz="2400" dirty="0" smtClean="0">
                <a:latin typeface="Times" panose="02020603050405020304" pitchFamily="18" charset="0"/>
              </a:rPr>
              <a:t> a list of numbers is a specific order.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0423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7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utoUpdateAnimBg="0"/>
      <p:bldP spid="17" grpId="0" autoUpdateAnimBg="0"/>
      <p:bldP spid="12" grpId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2552700" y="4363265"/>
            <a:ext cx="7523163" cy="15494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6" name="Rectangle 5"/>
          <p:cNvSpPr>
            <a:spLocks noChangeArrowheads="1"/>
          </p:cNvSpPr>
          <p:nvPr/>
        </p:nvSpPr>
        <p:spPr bwMode="auto">
          <a:xfrm>
            <a:off x="3933825" y="3618731"/>
            <a:ext cx="3051175" cy="404813"/>
          </a:xfrm>
          <a:prstGeom prst="rect">
            <a:avLst/>
          </a:prstGeom>
          <a:noFill/>
          <a:ln w="38100">
            <a:solidFill>
              <a:srgbClr val="FFCC0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CC0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7" name="AutoShape 6"/>
          <p:cNvSpPr>
            <a:spLocks noChangeArrowheads="1"/>
          </p:cNvSpPr>
          <p:nvPr/>
        </p:nvSpPr>
        <p:spPr bwMode="auto">
          <a:xfrm>
            <a:off x="4075113" y="1837552"/>
            <a:ext cx="284162" cy="1720850"/>
          </a:xfrm>
          <a:prstGeom prst="downArrow">
            <a:avLst>
              <a:gd name="adj1" fmla="val 59778"/>
              <a:gd name="adj2" fmla="val 112847"/>
            </a:avLst>
          </a:prstGeom>
          <a:gradFill rotWithShape="0">
            <a:gsLst>
              <a:gs pos="0">
                <a:srgbClr val="FF0000"/>
              </a:gs>
              <a:gs pos="100000">
                <a:srgbClr val="990099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8" name="AutoShape 7"/>
          <p:cNvSpPr>
            <a:spLocks noChangeArrowheads="1"/>
          </p:cNvSpPr>
          <p:nvPr/>
        </p:nvSpPr>
        <p:spPr bwMode="auto">
          <a:xfrm>
            <a:off x="4657725" y="1837552"/>
            <a:ext cx="284163" cy="1720850"/>
          </a:xfrm>
          <a:prstGeom prst="downArrow">
            <a:avLst>
              <a:gd name="adj1" fmla="val 59778"/>
              <a:gd name="adj2" fmla="val 112846"/>
            </a:avLst>
          </a:prstGeom>
          <a:gradFill rotWithShape="0">
            <a:gsLst>
              <a:gs pos="0">
                <a:srgbClr val="FF0000"/>
              </a:gs>
              <a:gs pos="100000">
                <a:srgbClr val="990099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9" name="AutoShape 8"/>
          <p:cNvSpPr>
            <a:spLocks noChangeArrowheads="1"/>
          </p:cNvSpPr>
          <p:nvPr/>
        </p:nvSpPr>
        <p:spPr bwMode="auto">
          <a:xfrm>
            <a:off x="5245100" y="1837552"/>
            <a:ext cx="284163" cy="1720850"/>
          </a:xfrm>
          <a:prstGeom prst="downArrow">
            <a:avLst>
              <a:gd name="adj1" fmla="val 59778"/>
              <a:gd name="adj2" fmla="val 112846"/>
            </a:avLst>
          </a:prstGeom>
          <a:gradFill rotWithShape="0">
            <a:gsLst>
              <a:gs pos="0">
                <a:srgbClr val="FF0000"/>
              </a:gs>
              <a:gs pos="100000">
                <a:srgbClr val="990099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AutoShape 9"/>
          <p:cNvSpPr>
            <a:spLocks noChangeArrowheads="1"/>
          </p:cNvSpPr>
          <p:nvPr/>
        </p:nvSpPr>
        <p:spPr bwMode="auto">
          <a:xfrm>
            <a:off x="5892800" y="1837552"/>
            <a:ext cx="284163" cy="1720850"/>
          </a:xfrm>
          <a:prstGeom prst="downArrow">
            <a:avLst>
              <a:gd name="adj1" fmla="val 59778"/>
              <a:gd name="adj2" fmla="val 112846"/>
            </a:avLst>
          </a:prstGeom>
          <a:gradFill rotWithShape="0">
            <a:gsLst>
              <a:gs pos="0">
                <a:srgbClr val="FF0000"/>
              </a:gs>
              <a:gs pos="100000">
                <a:srgbClr val="990099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1" name="AutoShape 10"/>
          <p:cNvSpPr>
            <a:spLocks noChangeArrowheads="1"/>
          </p:cNvSpPr>
          <p:nvPr/>
        </p:nvSpPr>
        <p:spPr bwMode="auto">
          <a:xfrm>
            <a:off x="6510338" y="1837552"/>
            <a:ext cx="284162" cy="1720850"/>
          </a:xfrm>
          <a:prstGeom prst="downArrow">
            <a:avLst>
              <a:gd name="adj1" fmla="val 59778"/>
              <a:gd name="adj2" fmla="val 112847"/>
            </a:avLst>
          </a:prstGeom>
          <a:gradFill rotWithShape="0">
            <a:gsLst>
              <a:gs pos="0">
                <a:srgbClr val="FF0000"/>
              </a:gs>
              <a:gs pos="100000">
                <a:srgbClr val="990099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2" name="Text Box 11"/>
          <p:cNvSpPr txBox="1">
            <a:spLocks noChangeArrowheads="1"/>
          </p:cNvSpPr>
          <p:nvPr/>
        </p:nvSpPr>
        <p:spPr bwMode="auto">
          <a:xfrm>
            <a:off x="7351713" y="1474015"/>
            <a:ext cx="3175000" cy="120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Helvetica" panose="020B0604020202020204" pitchFamily="34" charset="0"/>
              </a:rPr>
              <a:t>The </a:t>
            </a:r>
            <a:r>
              <a:rPr lang="en-US" altLang="en-US" sz="2400" b="1" dirty="0">
                <a:solidFill>
                  <a:srgbClr val="003399"/>
                </a:solidFill>
                <a:latin typeface="Helvetica" panose="020B0604020202020204" pitchFamily="34" charset="0"/>
              </a:rPr>
              <a:t>domain</a:t>
            </a:r>
            <a:r>
              <a:rPr lang="en-US" altLang="en-US" sz="2400" b="1" dirty="0">
                <a:latin typeface="Helvetica" panose="020B0604020202020204" pitchFamily="34" charset="0"/>
              </a:rPr>
              <a:t> gives </a:t>
            </a:r>
            <a:br>
              <a:rPr lang="en-US" altLang="en-US" sz="2400" b="1" dirty="0">
                <a:latin typeface="Helvetica" panose="020B0604020202020204" pitchFamily="34" charset="0"/>
              </a:rPr>
            </a:br>
            <a:r>
              <a:rPr lang="en-US" altLang="en-US" sz="2400" b="1" dirty="0">
                <a:latin typeface="Helvetica" panose="020B0604020202020204" pitchFamily="34" charset="0"/>
              </a:rPr>
              <a:t>the </a:t>
            </a:r>
            <a:r>
              <a:rPr lang="en-US" altLang="en-US" sz="2400" b="1" dirty="0">
                <a:solidFill>
                  <a:srgbClr val="FF0000"/>
                </a:solidFill>
                <a:latin typeface="Helvetica" panose="020B0604020202020204" pitchFamily="34" charset="0"/>
              </a:rPr>
              <a:t>relative position</a:t>
            </a:r>
            <a:r>
              <a:rPr lang="en-US" altLang="en-US" sz="2400" b="1" dirty="0">
                <a:latin typeface="Helvetica" panose="020B0604020202020204" pitchFamily="34" charset="0"/>
              </a:rPr>
              <a:t> </a:t>
            </a:r>
            <a:br>
              <a:rPr lang="en-US" altLang="en-US" sz="2400" b="1" dirty="0">
                <a:latin typeface="Helvetica" panose="020B0604020202020204" pitchFamily="34" charset="0"/>
              </a:rPr>
            </a:br>
            <a:r>
              <a:rPr lang="en-US" altLang="en-US" sz="2400" b="1" dirty="0">
                <a:latin typeface="Helvetica" panose="020B0604020202020204" pitchFamily="34" charset="0"/>
              </a:rPr>
              <a:t>of each </a:t>
            </a:r>
            <a:r>
              <a:rPr lang="en-US" altLang="en-US" sz="2400" b="1" dirty="0">
                <a:solidFill>
                  <a:srgbClr val="990099"/>
                </a:solidFill>
                <a:latin typeface="Helvetica" panose="020B0604020202020204" pitchFamily="34" charset="0"/>
              </a:rPr>
              <a:t>term</a:t>
            </a:r>
            <a:r>
              <a:rPr lang="en-US" altLang="en-US" sz="2400" b="1" dirty="0">
                <a:latin typeface="Helvetica" panose="020B0604020202020204" pitchFamily="34" charset="0"/>
              </a:rPr>
              <a:t>.</a:t>
            </a:r>
          </a:p>
        </p:txBody>
      </p:sp>
      <p:sp>
        <p:nvSpPr>
          <p:cNvPr id="23" name="Text Box 12"/>
          <p:cNvSpPr txBox="1">
            <a:spLocks noChangeArrowheads="1"/>
          </p:cNvSpPr>
          <p:nvPr/>
        </p:nvSpPr>
        <p:spPr bwMode="auto">
          <a:xfrm>
            <a:off x="4049713" y="1410515"/>
            <a:ext cx="30797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b="1">
                <a:solidFill>
                  <a:srgbClr val="FF0000"/>
                </a:solidFill>
                <a:latin typeface="Times" panose="02020603050405020304" pitchFamily="18" charset="0"/>
              </a:rPr>
              <a:t>1      2      3      4      5</a:t>
            </a:r>
            <a:r>
              <a:rPr lang="en-US" altLang="en-US" sz="2400">
                <a:latin typeface="Times" panose="02020603050405020304" pitchFamily="18" charset="0"/>
              </a:rPr>
              <a:t>    </a:t>
            </a:r>
          </a:p>
        </p:txBody>
      </p:sp>
      <p:sp>
        <p:nvSpPr>
          <p:cNvPr id="24" name="Rectangle 13"/>
          <p:cNvSpPr>
            <a:spLocks noChangeArrowheads="1"/>
          </p:cNvSpPr>
          <p:nvPr/>
        </p:nvSpPr>
        <p:spPr bwMode="auto">
          <a:xfrm>
            <a:off x="2571750" y="1443852"/>
            <a:ext cx="12985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03399"/>
                </a:solidFill>
                <a:latin typeface="Helvetica" panose="020B0604020202020204" pitchFamily="34" charset="0"/>
              </a:rPr>
              <a:t>DOMAIN:</a:t>
            </a:r>
            <a:endParaRPr lang="en-US" altLang="en-US" sz="2000">
              <a:solidFill>
                <a:srgbClr val="003399"/>
              </a:solidFill>
              <a:latin typeface="Helvetica" panose="020B0604020202020204" pitchFamily="34" charset="0"/>
            </a:endParaRPr>
          </a:p>
        </p:txBody>
      </p:sp>
      <p:sp>
        <p:nvSpPr>
          <p:cNvPr id="25" name="Text Box 14"/>
          <p:cNvSpPr txBox="1">
            <a:spLocks noChangeArrowheads="1"/>
          </p:cNvSpPr>
          <p:nvPr/>
        </p:nvSpPr>
        <p:spPr bwMode="auto">
          <a:xfrm>
            <a:off x="4040188" y="3609202"/>
            <a:ext cx="2851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solidFill>
                  <a:srgbClr val="990099"/>
                </a:solidFill>
                <a:latin typeface="Times" panose="02020603050405020304" pitchFamily="18" charset="0"/>
              </a:rPr>
              <a:t>3      6      9     12    15</a:t>
            </a:r>
          </a:p>
        </p:txBody>
      </p:sp>
      <p:sp>
        <p:nvSpPr>
          <p:cNvPr id="26" name="Rectangle 15"/>
          <p:cNvSpPr>
            <a:spLocks noChangeArrowheads="1"/>
          </p:cNvSpPr>
          <p:nvPr/>
        </p:nvSpPr>
        <p:spPr bwMode="auto">
          <a:xfrm>
            <a:off x="2571750" y="3652065"/>
            <a:ext cx="1187450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03399"/>
                </a:solidFill>
                <a:latin typeface="Helvetica" panose="020B0604020202020204" pitchFamily="34" charset="0"/>
              </a:rPr>
              <a:t>RANGE:</a:t>
            </a:r>
            <a:endParaRPr lang="en-US" altLang="en-US" sz="2400">
              <a:solidFill>
                <a:srgbClr val="000099"/>
              </a:solidFill>
              <a:latin typeface="Times" panose="02020603050405020304" pitchFamily="18" charset="0"/>
            </a:endParaRPr>
          </a:p>
        </p:txBody>
      </p:sp>
      <p:sp>
        <p:nvSpPr>
          <p:cNvPr id="27" name="Text Box 16"/>
          <p:cNvSpPr txBox="1">
            <a:spLocks noChangeArrowheads="1"/>
          </p:cNvSpPr>
          <p:nvPr/>
        </p:nvSpPr>
        <p:spPr bwMode="auto">
          <a:xfrm>
            <a:off x="7356475" y="3422671"/>
            <a:ext cx="3621087" cy="830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b="1" dirty="0">
                <a:latin typeface="Helvetica" panose="020B0604020202020204" pitchFamily="34" charset="0"/>
              </a:rPr>
              <a:t>The </a:t>
            </a:r>
            <a:r>
              <a:rPr lang="en-US" altLang="en-US" sz="2400" b="1" dirty="0">
                <a:solidFill>
                  <a:srgbClr val="003399"/>
                </a:solidFill>
                <a:latin typeface="Helvetica" panose="020B0604020202020204" pitchFamily="34" charset="0"/>
              </a:rPr>
              <a:t>range</a:t>
            </a:r>
            <a:r>
              <a:rPr lang="en-US" altLang="en-US" sz="2400" b="1" dirty="0">
                <a:latin typeface="Helvetica" panose="020B0604020202020204" pitchFamily="34" charset="0"/>
              </a:rPr>
              <a:t> gives the </a:t>
            </a:r>
            <a:br>
              <a:rPr lang="en-US" altLang="en-US" sz="2400" b="1" dirty="0">
                <a:latin typeface="Helvetica" panose="020B0604020202020204" pitchFamily="34" charset="0"/>
              </a:rPr>
            </a:br>
            <a:r>
              <a:rPr lang="en-US" altLang="en-US" sz="2400" b="1" dirty="0">
                <a:solidFill>
                  <a:srgbClr val="990099"/>
                </a:solidFill>
                <a:latin typeface="Helvetica" panose="020B0604020202020204" pitchFamily="34" charset="0"/>
              </a:rPr>
              <a:t>terms</a:t>
            </a:r>
            <a:r>
              <a:rPr lang="en-US" altLang="en-US" sz="2400" b="1" dirty="0">
                <a:latin typeface="Helvetica" panose="020B0604020202020204" pitchFamily="34" charset="0"/>
              </a:rPr>
              <a:t> of the  sequence.</a:t>
            </a:r>
          </a:p>
        </p:txBody>
      </p:sp>
      <p:sp>
        <p:nvSpPr>
          <p:cNvPr id="28" name="Rectangle 17"/>
          <p:cNvSpPr>
            <a:spLocks noChangeArrowheads="1"/>
          </p:cNvSpPr>
          <p:nvPr/>
        </p:nvSpPr>
        <p:spPr bwMode="auto">
          <a:xfrm>
            <a:off x="3749675" y="4460102"/>
            <a:ext cx="1922463" cy="361950"/>
          </a:xfrm>
          <a:prstGeom prst="rect">
            <a:avLst/>
          </a:prstGeom>
          <a:solidFill>
            <a:srgbClr val="FFFF66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solidFill>
                <a:srgbClr val="FFFF00"/>
              </a:solidFill>
              <a:latin typeface="Times" panose="02020603050405020304" pitchFamily="18" charset="0"/>
            </a:endParaRPr>
          </a:p>
        </p:txBody>
      </p:sp>
      <p:sp>
        <p:nvSpPr>
          <p:cNvPr id="29" name="Text Box 18"/>
          <p:cNvSpPr txBox="1">
            <a:spLocks noChangeArrowheads="1"/>
          </p:cNvSpPr>
          <p:nvPr/>
        </p:nvSpPr>
        <p:spPr bwMode="auto">
          <a:xfrm>
            <a:off x="2603500" y="4401365"/>
            <a:ext cx="50276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" panose="02020603050405020304" pitchFamily="18" charset="0"/>
              </a:rPr>
              <a:t>This is a finite sequence having the rule</a:t>
            </a:r>
          </a:p>
        </p:txBody>
      </p:sp>
      <p:sp>
        <p:nvSpPr>
          <p:cNvPr id="30" name="Text Box 19"/>
          <p:cNvSpPr txBox="1">
            <a:spLocks noChangeArrowheads="1"/>
          </p:cNvSpPr>
          <p:nvPr/>
        </p:nvSpPr>
        <p:spPr bwMode="auto">
          <a:xfrm>
            <a:off x="4727575" y="4790302"/>
            <a:ext cx="1420813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i="1">
                <a:latin typeface="Times" panose="02020603050405020304" pitchFamily="18" charset="0"/>
              </a:rPr>
              <a:t>a</a:t>
            </a:r>
            <a:r>
              <a:rPr lang="en-US" altLang="en-US" b="1" i="1" baseline="-25000">
                <a:latin typeface="Times" panose="02020603050405020304" pitchFamily="18" charset="0"/>
              </a:rPr>
              <a:t>n</a:t>
            </a:r>
            <a:r>
              <a:rPr lang="en-US" altLang="en-US">
                <a:latin typeface="Times" panose="02020603050405020304" pitchFamily="18" charset="0"/>
              </a:rPr>
              <a:t> </a:t>
            </a:r>
            <a:r>
              <a:rPr lang="en-US" altLang="en-US" sz="1600">
                <a:latin typeface="Times" panose="02020603050405020304" pitchFamily="18" charset="0"/>
              </a:rPr>
              <a:t> </a:t>
            </a:r>
            <a:r>
              <a:rPr lang="en-US" altLang="en-US">
                <a:latin typeface="Times" panose="02020603050405020304" pitchFamily="18" charset="0"/>
              </a:rPr>
              <a:t>=</a:t>
            </a:r>
            <a:r>
              <a:rPr lang="en-US" altLang="en-US" sz="1600">
                <a:latin typeface="Times" panose="02020603050405020304" pitchFamily="18" charset="0"/>
              </a:rPr>
              <a:t> </a:t>
            </a:r>
            <a:r>
              <a:rPr lang="en-US" altLang="en-US">
                <a:latin typeface="Times" panose="02020603050405020304" pitchFamily="18" charset="0"/>
              </a:rPr>
              <a:t> 3</a:t>
            </a:r>
            <a:r>
              <a:rPr lang="en-US" altLang="en-US" i="1">
                <a:latin typeface="Times" panose="02020603050405020304" pitchFamily="18" charset="0"/>
              </a:rPr>
              <a:t>n,</a:t>
            </a:r>
            <a:endParaRPr lang="en-US" altLang="en-US" sz="2400">
              <a:latin typeface="Times" panose="02020603050405020304" pitchFamily="18" charset="0"/>
            </a:endParaRPr>
          </a:p>
        </p:txBody>
      </p:sp>
      <p:sp>
        <p:nvSpPr>
          <p:cNvPr id="31" name="Text Box 20"/>
          <p:cNvSpPr txBox="1">
            <a:spLocks noChangeArrowheads="1"/>
          </p:cNvSpPr>
          <p:nvPr/>
        </p:nvSpPr>
        <p:spPr bwMode="auto">
          <a:xfrm>
            <a:off x="2603500" y="5241152"/>
            <a:ext cx="63944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" panose="02020603050405020304" pitchFamily="18" charset="0"/>
              </a:rPr>
              <a:t>where  </a:t>
            </a:r>
            <a:r>
              <a:rPr lang="en-US" altLang="en-US" i="1">
                <a:latin typeface="Times" panose="02020603050405020304" pitchFamily="18" charset="0"/>
              </a:rPr>
              <a:t>a</a:t>
            </a:r>
            <a:r>
              <a:rPr lang="en-US" altLang="en-US" b="1" i="1" baseline="-25000">
                <a:latin typeface="Times" panose="02020603050405020304" pitchFamily="18" charset="0"/>
              </a:rPr>
              <a:t>n</a:t>
            </a:r>
            <a:r>
              <a:rPr lang="en-US" altLang="en-US" sz="2400">
                <a:latin typeface="Times" panose="02020603050405020304" pitchFamily="18" charset="0"/>
              </a:rPr>
              <a:t> </a:t>
            </a:r>
            <a:r>
              <a:rPr lang="en-US" altLang="en-US" sz="1600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represents the </a:t>
            </a:r>
            <a:r>
              <a:rPr lang="en-US" altLang="en-US" b="1" i="1">
                <a:latin typeface="Times" panose="02020603050405020304" pitchFamily="18" charset="0"/>
              </a:rPr>
              <a:t>n</a:t>
            </a:r>
            <a:r>
              <a:rPr lang="en-US" altLang="en-US" sz="2400">
                <a:latin typeface="Times" panose="02020603050405020304" pitchFamily="18" charset="0"/>
              </a:rPr>
              <a:t>th term of the sequence.</a:t>
            </a:r>
          </a:p>
        </p:txBody>
      </p:sp>
      <p:grpSp>
        <p:nvGrpSpPr>
          <p:cNvPr id="32" name="Group 26"/>
          <p:cNvGrpSpPr>
            <a:grpSpLocks/>
          </p:cNvGrpSpPr>
          <p:nvPr/>
        </p:nvGrpSpPr>
        <p:grpSpPr bwMode="auto">
          <a:xfrm>
            <a:off x="2590800" y="1380352"/>
            <a:ext cx="1254125" cy="2773363"/>
            <a:chOff x="672" y="704"/>
            <a:chExt cx="790" cy="1747"/>
          </a:xfrm>
        </p:grpSpPr>
        <p:grpSp>
          <p:nvGrpSpPr>
            <p:cNvPr id="33" name="Group 27"/>
            <p:cNvGrpSpPr>
              <a:grpSpLocks/>
            </p:cNvGrpSpPr>
            <p:nvPr/>
          </p:nvGrpSpPr>
          <p:grpSpPr bwMode="auto">
            <a:xfrm>
              <a:off x="672" y="704"/>
              <a:ext cx="790" cy="374"/>
              <a:chOff x="589" y="999"/>
              <a:chExt cx="790" cy="374"/>
            </a:xfrm>
          </p:grpSpPr>
          <p:grpSp>
            <p:nvGrpSpPr>
              <p:cNvPr id="39" name="Group 28"/>
              <p:cNvGrpSpPr>
                <a:grpSpLocks/>
              </p:cNvGrpSpPr>
              <p:nvPr/>
            </p:nvGrpSpPr>
            <p:grpSpPr bwMode="auto">
              <a:xfrm>
                <a:off x="589" y="999"/>
                <a:ext cx="790" cy="374"/>
                <a:chOff x="4560" y="1580"/>
                <a:chExt cx="514" cy="206"/>
              </a:xfrm>
            </p:grpSpPr>
            <p:sp>
              <p:nvSpPr>
                <p:cNvPr id="41" name="Rectangle 29"/>
                <p:cNvSpPr>
                  <a:spLocks noChangeArrowheads="1"/>
                </p:cNvSpPr>
                <p:nvPr/>
              </p:nvSpPr>
              <p:spPr bwMode="auto">
                <a:xfrm rot="-5400000">
                  <a:off x="4726" y="1466"/>
                  <a:ext cx="100" cy="432"/>
                </a:xfrm>
                <a:prstGeom prst="rect">
                  <a:avLst/>
                </a:prstGeom>
                <a:gradFill rotWithShape="0">
                  <a:gsLst>
                    <a:gs pos="0">
                      <a:srgbClr val="FFFFFF"/>
                    </a:gs>
                    <a:gs pos="100000">
                      <a:srgbClr val="FFCC01"/>
                    </a:gs>
                  </a:gsLst>
                  <a:lin ang="0" scaled="1"/>
                </a:gra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  <a:defRPr sz="28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1pPr>
                  <a:lvl2pPr marL="742950" indent="-285750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2pPr>
                  <a:lvl3pPr marL="1143000" indent="-228600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3pPr>
                  <a:lvl4pPr marL="1600200" indent="-228600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4pPr>
                  <a:lvl5pPr marL="2057400" indent="-228600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5pPr>
                  <a:lvl6pPr marL="2514600" indent="-228600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6pPr>
                  <a:lvl7pPr marL="2971800" indent="-228600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7pPr>
                  <a:lvl8pPr marL="3429000" indent="-228600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8pPr>
                  <a:lvl9pPr marL="3886200" indent="-228600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9pPr>
                </a:lstStyle>
                <a:p>
                  <a:pPr eaLnBrk="1" hangingPunct="1">
                    <a:lnSpc>
                      <a:spcPct val="100000"/>
                    </a:lnSpc>
                    <a:spcBef>
                      <a:spcPct val="0"/>
                    </a:spcBef>
                    <a:buFontTx/>
                    <a:buNone/>
                  </a:pPr>
                  <a:endParaRPr lang="en-US" altLang="en-US" sz="24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42" name="Freeform 30"/>
                <p:cNvSpPr>
                  <a:spLocks/>
                </p:cNvSpPr>
                <p:nvPr/>
              </p:nvSpPr>
              <p:spPr bwMode="auto">
                <a:xfrm rot="-5400000">
                  <a:off x="4920" y="1631"/>
                  <a:ext cx="206" cy="103"/>
                </a:xfrm>
                <a:custGeom>
                  <a:avLst/>
                  <a:gdLst>
                    <a:gd name="T0" fmla="*/ 0 w 384"/>
                    <a:gd name="T1" fmla="*/ 0 h 192"/>
                    <a:gd name="T2" fmla="*/ 1 w 384"/>
                    <a:gd name="T3" fmla="*/ 0 h 192"/>
                    <a:gd name="T4" fmla="*/ 1 w 384"/>
                    <a:gd name="T5" fmla="*/ 1 h 192"/>
                    <a:gd name="T6" fmla="*/ 0 w 384"/>
                    <a:gd name="T7" fmla="*/ 0 h 192"/>
                    <a:gd name="T8" fmla="*/ 0 60000 65536"/>
                    <a:gd name="T9" fmla="*/ 0 60000 65536"/>
                    <a:gd name="T10" fmla="*/ 0 60000 65536"/>
                    <a:gd name="T11" fmla="*/ 0 60000 65536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0" t="0" r="r" b="b"/>
                  <a:pathLst>
                    <a:path w="384" h="192">
                      <a:moveTo>
                        <a:pt x="0" y="0"/>
                      </a:moveTo>
                      <a:lnTo>
                        <a:pt x="384" y="0"/>
                      </a:lnTo>
                      <a:lnTo>
                        <a:pt x="192" y="19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CC0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40" name="Rectangle 31"/>
              <p:cNvSpPr>
                <a:spLocks noChangeArrowheads="1"/>
              </p:cNvSpPr>
              <p:nvPr/>
            </p:nvSpPr>
            <p:spPr bwMode="auto">
              <a:xfrm>
                <a:off x="837" y="1007"/>
                <a:ext cx="241" cy="32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spcBef>
                    <a:spcPct val="0"/>
                  </a:spcBef>
                  <a:buFontTx/>
                  <a:buNone/>
                </a:pPr>
                <a:r>
                  <a:rPr lang="en-US" altLang="en-US" b="1" i="1">
                    <a:latin typeface="Times" panose="02020603050405020304" pitchFamily="18" charset="0"/>
                  </a:rPr>
                  <a:t>n</a:t>
                </a:r>
              </a:p>
            </p:txBody>
          </p:sp>
        </p:grpSp>
        <p:grpSp>
          <p:nvGrpSpPr>
            <p:cNvPr id="34" name="Group 32"/>
            <p:cNvGrpSpPr>
              <a:grpSpLocks/>
            </p:cNvGrpSpPr>
            <p:nvPr/>
          </p:nvGrpSpPr>
          <p:grpSpPr bwMode="auto">
            <a:xfrm>
              <a:off x="672" y="2064"/>
              <a:ext cx="790" cy="387"/>
              <a:chOff x="593" y="1712"/>
              <a:chExt cx="790" cy="387"/>
            </a:xfrm>
          </p:grpSpPr>
          <p:grpSp>
            <p:nvGrpSpPr>
              <p:cNvPr id="35" name="Group 33"/>
              <p:cNvGrpSpPr>
                <a:grpSpLocks/>
              </p:cNvGrpSpPr>
              <p:nvPr/>
            </p:nvGrpSpPr>
            <p:grpSpPr bwMode="auto">
              <a:xfrm>
                <a:off x="593" y="1725"/>
                <a:ext cx="790" cy="374"/>
                <a:chOff x="4560" y="1580"/>
                <a:chExt cx="514" cy="206"/>
              </a:xfrm>
            </p:grpSpPr>
            <p:sp>
              <p:nvSpPr>
                <p:cNvPr id="37" name="Rectangle 34"/>
                <p:cNvSpPr>
                  <a:spLocks noChangeArrowheads="1"/>
                </p:cNvSpPr>
                <p:nvPr/>
              </p:nvSpPr>
              <p:spPr bwMode="auto">
                <a:xfrm rot="-5400000">
                  <a:off x="4726" y="1466"/>
                  <a:ext cx="100" cy="432"/>
                </a:xfrm>
                <a:prstGeom prst="rect">
                  <a:avLst/>
                </a:prstGeom>
                <a:gradFill rotWithShape="0">
                  <a:gsLst>
                    <a:gs pos="0">
                      <a:srgbClr val="FFFFFF"/>
                    </a:gs>
                    <a:gs pos="100000">
                      <a:srgbClr val="FFCC01"/>
                    </a:gs>
                  </a:gsLst>
                  <a:lin ang="0" scaled="1"/>
                </a:gra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lnSpc>
                      <a:spcPct val="90000"/>
                    </a:lnSpc>
                    <a:spcBef>
                      <a:spcPts val="1000"/>
                    </a:spcBef>
                    <a:buFont typeface="Arial" panose="020B0604020202020204" pitchFamily="34" charset="0"/>
                    <a:buChar char="•"/>
                    <a:defRPr sz="28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1pPr>
                  <a:lvl2pPr marL="742950" indent="-285750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4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2pPr>
                  <a:lvl3pPr marL="1143000" indent="-228600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 sz="2000"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3pPr>
                  <a:lvl4pPr marL="1600200" indent="-228600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4pPr>
                  <a:lvl5pPr marL="2057400" indent="-228600">
                    <a:lnSpc>
                      <a:spcPct val="90000"/>
                    </a:lnSpc>
                    <a:spcBef>
                      <a:spcPts val="500"/>
                    </a:spcBef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5pPr>
                  <a:lvl6pPr marL="2514600" indent="-228600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6pPr>
                  <a:lvl7pPr marL="2971800" indent="-228600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7pPr>
                  <a:lvl8pPr marL="3429000" indent="-228600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8pPr>
                  <a:lvl9pPr marL="3886200" indent="-228600" eaLnBrk="0" fontAlgn="base" hangingPunct="0">
                    <a:lnSpc>
                      <a:spcPct val="90000"/>
                    </a:lnSpc>
                    <a:spcBef>
                      <a:spcPts val="500"/>
                    </a:spcBef>
                    <a:spcAft>
                      <a:spcPct val="0"/>
                    </a:spcAft>
                    <a:buFont typeface="Arial" panose="020B0604020202020204" pitchFamily="34" charset="0"/>
                    <a:buChar char="•"/>
                    <a:defRPr>
                      <a:solidFill>
                        <a:schemeClr val="tx1"/>
                      </a:solidFill>
                      <a:latin typeface="Calibri" panose="020F0502020204030204" pitchFamily="34" charset="0"/>
                    </a:defRPr>
                  </a:lvl9pPr>
                </a:lstStyle>
                <a:p>
                  <a:pPr eaLnBrk="1" hangingPunct="1">
                    <a:lnSpc>
                      <a:spcPct val="100000"/>
                    </a:lnSpc>
                    <a:spcBef>
                      <a:spcPct val="0"/>
                    </a:spcBef>
                    <a:buFontTx/>
                    <a:buNone/>
                  </a:pPr>
                  <a:endParaRPr lang="en-US" altLang="en-US" sz="2400">
                    <a:latin typeface="Times New Roman" panose="02020603050405020304" pitchFamily="18" charset="0"/>
                  </a:endParaRPr>
                </a:p>
              </p:txBody>
            </p:sp>
            <p:sp>
              <p:nvSpPr>
                <p:cNvPr id="38" name="Freeform 35"/>
                <p:cNvSpPr>
                  <a:spLocks/>
                </p:cNvSpPr>
                <p:nvPr/>
              </p:nvSpPr>
              <p:spPr bwMode="auto">
                <a:xfrm rot="-5400000">
                  <a:off x="4920" y="1631"/>
                  <a:ext cx="206" cy="103"/>
                </a:xfrm>
                <a:custGeom>
                  <a:avLst/>
                  <a:gdLst>
                    <a:gd name="T0" fmla="*/ 0 w 384"/>
                    <a:gd name="T1" fmla="*/ 0 h 192"/>
                    <a:gd name="T2" fmla="*/ 1 w 384"/>
                    <a:gd name="T3" fmla="*/ 0 h 192"/>
                    <a:gd name="T4" fmla="*/ 1 w 384"/>
                    <a:gd name="T5" fmla="*/ 1 h 192"/>
                    <a:gd name="T6" fmla="*/ 0 w 384"/>
                    <a:gd name="T7" fmla="*/ 0 h 192"/>
                    <a:gd name="T8" fmla="*/ 0 60000 65536"/>
                    <a:gd name="T9" fmla="*/ 0 60000 65536"/>
                    <a:gd name="T10" fmla="*/ 0 60000 65536"/>
                    <a:gd name="T11" fmla="*/ 0 60000 65536"/>
                  </a:gdLst>
                  <a:ahLst/>
                  <a:cxnLst>
                    <a:cxn ang="T8">
                      <a:pos x="T0" y="T1"/>
                    </a:cxn>
                    <a:cxn ang="T9">
                      <a:pos x="T2" y="T3"/>
                    </a:cxn>
                    <a:cxn ang="T10">
                      <a:pos x="T4" y="T5"/>
                    </a:cxn>
                    <a:cxn ang="T11">
                      <a:pos x="T6" y="T7"/>
                    </a:cxn>
                  </a:cxnLst>
                  <a:rect l="0" t="0" r="r" b="b"/>
                  <a:pathLst>
                    <a:path w="384" h="192">
                      <a:moveTo>
                        <a:pt x="0" y="0"/>
                      </a:moveTo>
                      <a:lnTo>
                        <a:pt x="384" y="0"/>
                      </a:lnTo>
                      <a:lnTo>
                        <a:pt x="192" y="192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solidFill>
                  <a:srgbClr val="FFCC01"/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round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6" name="Rectangle 36"/>
              <p:cNvSpPr>
                <a:spLocks noChangeArrowheads="1"/>
              </p:cNvSpPr>
              <p:nvPr/>
            </p:nvSpPr>
            <p:spPr bwMode="auto">
              <a:xfrm>
                <a:off x="848" y="1712"/>
                <a:ext cx="313" cy="327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spcBef>
                    <a:spcPct val="0"/>
                  </a:spcBef>
                  <a:buFontTx/>
                  <a:buNone/>
                </a:pPr>
                <a:r>
                  <a:rPr lang="en-US" altLang="en-US" b="1" i="1">
                    <a:latin typeface="Times" panose="02020603050405020304" pitchFamily="18" charset="0"/>
                  </a:rPr>
                  <a:t>a</a:t>
                </a:r>
                <a:r>
                  <a:rPr lang="en-US" altLang="en-US" b="1" i="1" baseline="-20000">
                    <a:latin typeface="Times" panose="02020603050405020304" pitchFamily="18" charset="0"/>
                  </a:rPr>
                  <a:t>n</a:t>
                </a:r>
                <a:endParaRPr lang="en-US" altLang="en-US" sz="3200" b="1" i="1" baseline="-25000">
                  <a:latin typeface="Times" panose="02020603050405020304" pitchFamily="18" charset="0"/>
                </a:endParaRPr>
              </a:p>
            </p:txBody>
          </p:sp>
        </p:grpSp>
      </p:grpSp>
      <p:sp>
        <p:nvSpPr>
          <p:cNvPr id="43" name="Rectangle 37"/>
          <p:cNvSpPr>
            <a:spLocks noChangeArrowheads="1"/>
          </p:cNvSpPr>
          <p:nvPr/>
        </p:nvSpPr>
        <p:spPr bwMode="auto">
          <a:xfrm>
            <a:off x="3919538" y="1786752"/>
            <a:ext cx="3103562" cy="1785938"/>
          </a:xfrm>
          <a:prstGeom prst="rect">
            <a:avLst/>
          </a:prstGeom>
          <a:solidFill>
            <a:schemeClr val="bg1">
              <a:alpha val="50195"/>
            </a:schemeClr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2856646" y="569274"/>
            <a:ext cx="6603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Using and Writing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269694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9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7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17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17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6000"/>
                            </p:stCondLst>
                            <p:childTnLst>
                              <p:par>
                                <p:cTn id="42" presetID="17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7500"/>
                            </p:stCondLst>
                            <p:childTnLst>
                              <p:par>
                                <p:cTn id="49" presetID="17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9000"/>
                            </p:stCondLst>
                            <p:childTnLst>
                              <p:par>
                                <p:cTn id="56" presetID="17" presetClass="entr" presetSubtype="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17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1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7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8" fill="hold">
                            <p:stCondLst>
                              <p:cond delay="1000"/>
                            </p:stCondLst>
                            <p:childTnLst>
                              <p:par>
                                <p:cTn id="9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1500"/>
                            </p:stCondLst>
                            <p:childTnLst>
                              <p:par>
                                <p:cTn id="10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0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utoUpdateAnimBg="0"/>
      <p:bldP spid="23" grpId="0" autoUpdateAnimBg="0"/>
      <p:bldP spid="24" grpId="0" autoUpdateAnimBg="0"/>
      <p:bldP spid="25" grpId="0" autoUpdateAnimBg="0"/>
      <p:bldP spid="26" grpId="0" autoUpdateAnimBg="0"/>
      <p:bldP spid="27" grpId="0" autoUpdateAnimBg="0"/>
      <p:bldP spid="28" grpId="0" animBg="1" autoUpdateAnimBg="0"/>
      <p:bldP spid="29" grpId="0" autoUpdateAnimBg="0"/>
      <p:bldP spid="30" grpId="0" autoUpdateAnimBg="0"/>
      <p:bldP spid="31" grpId="0" autoUpdateAnimBg="0"/>
      <p:bldP spid="4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Text Box 8"/>
          <p:cNvSpPr txBox="1">
            <a:spLocks noChangeArrowheads="1"/>
          </p:cNvSpPr>
          <p:nvPr/>
        </p:nvSpPr>
        <p:spPr bwMode="auto">
          <a:xfrm>
            <a:off x="2652800" y="3011387"/>
            <a:ext cx="6897688" cy="461963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" panose="02020603050405020304" pitchFamily="18" charset="0"/>
              </a:rPr>
              <a:t>Write the first five terms of the sequence </a:t>
            </a:r>
            <a:r>
              <a:rPr lang="en-US" altLang="en-US" sz="2400" i="1" dirty="0">
                <a:latin typeface="Times" panose="02020603050405020304" pitchFamily="18" charset="0"/>
              </a:rPr>
              <a:t>a</a:t>
            </a:r>
            <a:r>
              <a:rPr lang="en-US" altLang="en-US" b="1" i="1" baseline="-25000" dirty="0">
                <a:latin typeface="Times" panose="02020603050405020304" pitchFamily="18" charset="0"/>
              </a:rPr>
              <a:t>n</a:t>
            </a:r>
            <a:r>
              <a:rPr lang="en-US" altLang="en-US" sz="2400" dirty="0">
                <a:latin typeface="Times" panose="02020603050405020304" pitchFamily="18" charset="0"/>
              </a:rPr>
              <a:t> = 2</a:t>
            </a:r>
            <a:r>
              <a:rPr lang="en-US" altLang="en-US" sz="2400" i="1" dirty="0">
                <a:latin typeface="Times" panose="02020603050405020304" pitchFamily="18" charset="0"/>
              </a:rPr>
              <a:t>n</a:t>
            </a:r>
            <a:r>
              <a:rPr lang="en-US" altLang="en-US" sz="2400" dirty="0">
                <a:latin typeface="Times" panose="02020603050405020304" pitchFamily="18" charset="0"/>
              </a:rPr>
              <a:t> + 3.</a:t>
            </a:r>
          </a:p>
        </p:txBody>
      </p:sp>
      <p:sp>
        <p:nvSpPr>
          <p:cNvPr id="53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4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sp>
        <p:nvSpPr>
          <p:cNvPr id="55" name="TextBox 54"/>
          <p:cNvSpPr txBox="1"/>
          <p:nvPr/>
        </p:nvSpPr>
        <p:spPr>
          <a:xfrm>
            <a:off x="2856646" y="569274"/>
            <a:ext cx="6603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Using and Writing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953182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 autoUpdateAnimBg="0"/>
      <p:bldP spid="53" grpId="0" animBg="1"/>
      <p:bldP spid="54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2"/>
          <p:cNvSpPr>
            <a:spLocks noChangeArrowheads="1"/>
          </p:cNvSpPr>
          <p:nvPr/>
        </p:nvSpPr>
        <p:spPr bwMode="auto">
          <a:xfrm>
            <a:off x="6215063" y="3212388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2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3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1288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Helvetica" panose="020B0604020202020204" pitchFamily="34" charset="0"/>
              </a:rPr>
              <a:t>S</a:t>
            </a:r>
            <a:r>
              <a:rPr lang="en-US" altLang="en-US" sz="2000" b="1" dirty="0">
                <a:latin typeface="Helvetica" panose="020B0604020202020204" pitchFamily="34" charset="0"/>
              </a:rPr>
              <a:t>OLUTION</a:t>
            </a:r>
          </a:p>
        </p:txBody>
      </p:sp>
      <p:grpSp>
        <p:nvGrpSpPr>
          <p:cNvPr id="14" name="Group 11"/>
          <p:cNvGrpSpPr>
            <a:grpSpLocks/>
          </p:cNvGrpSpPr>
          <p:nvPr/>
        </p:nvGrpSpPr>
        <p:grpSpPr bwMode="auto">
          <a:xfrm>
            <a:off x="3667125" y="3272713"/>
            <a:ext cx="3182938" cy="382587"/>
            <a:chOff x="1350" y="1757"/>
            <a:chExt cx="2005" cy="241"/>
          </a:xfrm>
        </p:grpSpPr>
        <p:sp>
          <p:nvSpPr>
            <p:cNvPr id="15" name="Rectangle 12"/>
            <p:cNvSpPr>
              <a:spLocks noChangeArrowheads="1"/>
            </p:cNvSpPr>
            <p:nvPr/>
          </p:nvSpPr>
          <p:spPr bwMode="auto">
            <a:xfrm>
              <a:off x="1350" y="1848"/>
              <a:ext cx="104" cy="15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6" name="Rectangle 13"/>
            <p:cNvSpPr>
              <a:spLocks noChangeArrowheads="1"/>
            </p:cNvSpPr>
            <p:nvPr/>
          </p:nvSpPr>
          <p:spPr bwMode="auto">
            <a:xfrm>
              <a:off x="1746" y="1775"/>
              <a:ext cx="155" cy="19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7" name="Rectangle 14"/>
            <p:cNvSpPr>
              <a:spLocks noChangeArrowheads="1"/>
            </p:cNvSpPr>
            <p:nvPr/>
          </p:nvSpPr>
          <p:spPr bwMode="auto">
            <a:xfrm>
              <a:off x="3027" y="1757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8" name="Rectangle 15"/>
          <p:cNvSpPr>
            <a:spLocks noChangeArrowheads="1"/>
          </p:cNvSpPr>
          <p:nvPr/>
        </p:nvSpPr>
        <p:spPr bwMode="auto">
          <a:xfrm>
            <a:off x="6215063" y="2556750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19" name="Group 16"/>
          <p:cNvGrpSpPr>
            <a:grpSpLocks/>
          </p:cNvGrpSpPr>
          <p:nvPr/>
        </p:nvGrpSpPr>
        <p:grpSpPr bwMode="auto">
          <a:xfrm>
            <a:off x="3667125" y="2615488"/>
            <a:ext cx="3182938" cy="388937"/>
            <a:chOff x="1350" y="1343"/>
            <a:chExt cx="2005" cy="245"/>
          </a:xfrm>
        </p:grpSpPr>
        <p:sp>
          <p:nvSpPr>
            <p:cNvPr id="20" name="Rectangle 17"/>
            <p:cNvSpPr>
              <a:spLocks noChangeArrowheads="1"/>
            </p:cNvSpPr>
            <p:nvPr/>
          </p:nvSpPr>
          <p:spPr bwMode="auto">
            <a:xfrm>
              <a:off x="1746" y="1365"/>
              <a:ext cx="155" cy="19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1" name="Rectangle 18"/>
            <p:cNvSpPr>
              <a:spLocks noChangeArrowheads="1"/>
            </p:cNvSpPr>
            <p:nvPr/>
          </p:nvSpPr>
          <p:spPr bwMode="auto">
            <a:xfrm>
              <a:off x="1350" y="1438"/>
              <a:ext cx="104" cy="15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2" name="Rectangle 19"/>
            <p:cNvSpPr>
              <a:spLocks noChangeArrowheads="1"/>
            </p:cNvSpPr>
            <p:nvPr/>
          </p:nvSpPr>
          <p:spPr bwMode="auto">
            <a:xfrm>
              <a:off x="3027" y="1343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23" name="Rectangle 20"/>
          <p:cNvSpPr>
            <a:spLocks noChangeArrowheads="1"/>
          </p:cNvSpPr>
          <p:nvPr/>
        </p:nvSpPr>
        <p:spPr bwMode="auto">
          <a:xfrm>
            <a:off x="3416300" y="2553575"/>
            <a:ext cx="22288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>
                <a:latin typeface="Times" panose="02020603050405020304" pitchFamily="18" charset="0"/>
              </a:rPr>
              <a:t>a</a:t>
            </a:r>
            <a:r>
              <a:rPr lang="en-US" altLang="en-US" sz="1200" i="1">
                <a:latin typeface="Times" panose="02020603050405020304" pitchFamily="18" charset="0"/>
              </a:rPr>
              <a:t> </a:t>
            </a:r>
            <a:r>
              <a:rPr lang="en-US" altLang="en-US" sz="2200" b="1" baseline="-25000">
                <a:latin typeface="Times" panose="02020603050405020304" pitchFamily="18" charset="0"/>
              </a:rPr>
              <a:t>1</a:t>
            </a:r>
            <a:r>
              <a:rPr lang="en-US" altLang="en-US" sz="2400" b="1" baseline="-25000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= 2(1) + 3 = 5</a:t>
            </a:r>
            <a:endParaRPr lang="en-US" altLang="en-US" sz="2400" i="1" baseline="-25000">
              <a:latin typeface="Times" panose="02020603050405020304" pitchFamily="18" charset="0"/>
            </a:endParaRPr>
          </a:p>
        </p:txBody>
      </p:sp>
      <p:sp>
        <p:nvSpPr>
          <p:cNvPr id="24" name="Text Box 21"/>
          <p:cNvSpPr txBox="1">
            <a:spLocks noChangeArrowheads="1"/>
          </p:cNvSpPr>
          <p:nvPr/>
        </p:nvSpPr>
        <p:spPr bwMode="auto">
          <a:xfrm>
            <a:off x="6270625" y="2605963"/>
            <a:ext cx="12398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1st  term</a:t>
            </a:r>
            <a:endParaRPr lang="en-US" altLang="en-US" sz="2200">
              <a:solidFill>
                <a:srgbClr val="0A50A1"/>
              </a:solidFill>
              <a:latin typeface="Helvetica" panose="020B0604020202020204" pitchFamily="34" charset="0"/>
            </a:endParaRPr>
          </a:p>
        </p:txBody>
      </p:sp>
      <p:sp>
        <p:nvSpPr>
          <p:cNvPr id="25" name="Text Box 22"/>
          <p:cNvSpPr txBox="1">
            <a:spLocks noChangeArrowheads="1"/>
          </p:cNvSpPr>
          <p:nvPr/>
        </p:nvSpPr>
        <p:spPr bwMode="auto">
          <a:xfrm>
            <a:off x="6270625" y="3229850"/>
            <a:ext cx="13255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2nd  term</a:t>
            </a:r>
          </a:p>
        </p:txBody>
      </p:sp>
      <p:sp>
        <p:nvSpPr>
          <p:cNvPr id="26" name="Rectangle 23"/>
          <p:cNvSpPr>
            <a:spLocks noChangeArrowheads="1"/>
          </p:cNvSpPr>
          <p:nvPr/>
        </p:nvSpPr>
        <p:spPr bwMode="auto">
          <a:xfrm>
            <a:off x="6215063" y="3872788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27" name="Group 24"/>
          <p:cNvGrpSpPr>
            <a:grpSpLocks/>
          </p:cNvGrpSpPr>
          <p:nvPr/>
        </p:nvGrpSpPr>
        <p:grpSpPr bwMode="auto">
          <a:xfrm>
            <a:off x="3667125" y="3933113"/>
            <a:ext cx="3182938" cy="374650"/>
            <a:chOff x="1350" y="2173"/>
            <a:chExt cx="2005" cy="236"/>
          </a:xfrm>
        </p:grpSpPr>
        <p:sp>
          <p:nvSpPr>
            <p:cNvPr id="28" name="Rectangle 25"/>
            <p:cNvSpPr>
              <a:spLocks noChangeArrowheads="1"/>
            </p:cNvSpPr>
            <p:nvPr/>
          </p:nvSpPr>
          <p:spPr bwMode="auto">
            <a:xfrm>
              <a:off x="1350" y="2259"/>
              <a:ext cx="104" cy="15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9" name="Rectangle 26"/>
            <p:cNvSpPr>
              <a:spLocks noChangeArrowheads="1"/>
            </p:cNvSpPr>
            <p:nvPr/>
          </p:nvSpPr>
          <p:spPr bwMode="auto">
            <a:xfrm>
              <a:off x="1746" y="2186"/>
              <a:ext cx="155" cy="19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0" name="Rectangle 27"/>
            <p:cNvSpPr>
              <a:spLocks noChangeArrowheads="1"/>
            </p:cNvSpPr>
            <p:nvPr/>
          </p:nvSpPr>
          <p:spPr bwMode="auto">
            <a:xfrm>
              <a:off x="3027" y="2173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31" name="Text Box 28"/>
          <p:cNvSpPr txBox="1">
            <a:spLocks noChangeArrowheads="1"/>
          </p:cNvSpPr>
          <p:nvPr/>
        </p:nvSpPr>
        <p:spPr bwMode="auto">
          <a:xfrm>
            <a:off x="6270625" y="3868025"/>
            <a:ext cx="129381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3rd  term</a:t>
            </a:r>
          </a:p>
        </p:txBody>
      </p:sp>
      <p:sp>
        <p:nvSpPr>
          <p:cNvPr id="32" name="Rectangle 29"/>
          <p:cNvSpPr>
            <a:spLocks noChangeArrowheads="1"/>
          </p:cNvSpPr>
          <p:nvPr/>
        </p:nvSpPr>
        <p:spPr bwMode="auto">
          <a:xfrm>
            <a:off x="6215063" y="4533188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33" name="Group 30"/>
          <p:cNvGrpSpPr>
            <a:grpSpLocks/>
          </p:cNvGrpSpPr>
          <p:nvPr/>
        </p:nvGrpSpPr>
        <p:grpSpPr bwMode="auto">
          <a:xfrm>
            <a:off x="3667125" y="4593513"/>
            <a:ext cx="3182938" cy="366712"/>
            <a:chOff x="1350" y="2589"/>
            <a:chExt cx="2005" cy="231"/>
          </a:xfrm>
        </p:grpSpPr>
        <p:sp>
          <p:nvSpPr>
            <p:cNvPr id="34" name="Rectangle 31"/>
            <p:cNvSpPr>
              <a:spLocks noChangeArrowheads="1"/>
            </p:cNvSpPr>
            <p:nvPr/>
          </p:nvSpPr>
          <p:spPr bwMode="auto">
            <a:xfrm>
              <a:off x="1350" y="2670"/>
              <a:ext cx="104" cy="15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5" name="Rectangle 32"/>
            <p:cNvSpPr>
              <a:spLocks noChangeArrowheads="1"/>
            </p:cNvSpPr>
            <p:nvPr/>
          </p:nvSpPr>
          <p:spPr bwMode="auto">
            <a:xfrm>
              <a:off x="1746" y="2597"/>
              <a:ext cx="155" cy="19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36" name="Rectangle 33"/>
            <p:cNvSpPr>
              <a:spLocks noChangeArrowheads="1"/>
            </p:cNvSpPr>
            <p:nvPr/>
          </p:nvSpPr>
          <p:spPr bwMode="auto">
            <a:xfrm>
              <a:off x="3027" y="2589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37" name="Text Box 34"/>
          <p:cNvSpPr txBox="1">
            <a:spLocks noChangeArrowheads="1"/>
          </p:cNvSpPr>
          <p:nvPr/>
        </p:nvSpPr>
        <p:spPr bwMode="auto">
          <a:xfrm>
            <a:off x="6270625" y="4530013"/>
            <a:ext cx="12890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4th  term</a:t>
            </a:r>
          </a:p>
        </p:txBody>
      </p:sp>
      <p:sp>
        <p:nvSpPr>
          <p:cNvPr id="38" name="Rectangle 35"/>
          <p:cNvSpPr>
            <a:spLocks noChangeArrowheads="1"/>
          </p:cNvSpPr>
          <p:nvPr/>
        </p:nvSpPr>
        <p:spPr bwMode="auto">
          <a:xfrm>
            <a:off x="6215063" y="5198350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" panose="02020603050405020304" pitchFamily="18" charset="0"/>
            </a:endParaRPr>
          </a:p>
        </p:txBody>
      </p:sp>
      <p:sp>
        <p:nvSpPr>
          <p:cNvPr id="39" name="Rectangle 42"/>
          <p:cNvSpPr>
            <a:spLocks noChangeArrowheads="1"/>
          </p:cNvSpPr>
          <p:nvPr/>
        </p:nvSpPr>
        <p:spPr bwMode="auto">
          <a:xfrm>
            <a:off x="3416300" y="3207625"/>
            <a:ext cx="22288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>
                <a:latin typeface="Times" panose="02020603050405020304" pitchFamily="18" charset="0"/>
              </a:rPr>
              <a:t>a</a:t>
            </a:r>
            <a:r>
              <a:rPr lang="en-US" altLang="en-US" sz="1200" i="1">
                <a:latin typeface="Times" panose="02020603050405020304" pitchFamily="18" charset="0"/>
              </a:rPr>
              <a:t> </a:t>
            </a:r>
            <a:r>
              <a:rPr lang="en-US" altLang="en-US" sz="2200" b="1" baseline="-25000">
                <a:latin typeface="Times" panose="02020603050405020304" pitchFamily="18" charset="0"/>
              </a:rPr>
              <a:t>2</a:t>
            </a:r>
            <a:r>
              <a:rPr lang="en-US" altLang="en-US" sz="2400" b="1" baseline="-25000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= 2(2) + 3 = 7</a:t>
            </a:r>
            <a:endParaRPr lang="en-US" altLang="en-US" sz="2400" b="1" i="1" baseline="-25000">
              <a:latin typeface="Times" panose="02020603050405020304" pitchFamily="18" charset="0"/>
            </a:endParaRPr>
          </a:p>
        </p:txBody>
      </p:sp>
      <p:sp>
        <p:nvSpPr>
          <p:cNvPr id="40" name="Rectangle 43"/>
          <p:cNvSpPr>
            <a:spLocks noChangeArrowheads="1"/>
          </p:cNvSpPr>
          <p:nvPr/>
        </p:nvSpPr>
        <p:spPr bwMode="auto">
          <a:xfrm>
            <a:off x="3416300" y="3861675"/>
            <a:ext cx="22288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>
                <a:latin typeface="Times" panose="02020603050405020304" pitchFamily="18" charset="0"/>
              </a:rPr>
              <a:t>a</a:t>
            </a:r>
            <a:r>
              <a:rPr lang="en-US" altLang="en-US" sz="1200" i="1">
                <a:latin typeface="Times" panose="02020603050405020304" pitchFamily="18" charset="0"/>
              </a:rPr>
              <a:t> </a:t>
            </a:r>
            <a:r>
              <a:rPr lang="en-US" altLang="en-US" sz="2200" b="1" baseline="-25000">
                <a:latin typeface="Times" panose="02020603050405020304" pitchFamily="18" charset="0"/>
              </a:rPr>
              <a:t>3</a:t>
            </a:r>
            <a:r>
              <a:rPr lang="en-US" altLang="en-US" sz="2400" b="1" baseline="-25000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= 2(3) + 3 = 9</a:t>
            </a:r>
          </a:p>
        </p:txBody>
      </p:sp>
      <p:sp>
        <p:nvSpPr>
          <p:cNvPr id="41" name="Rectangle 44"/>
          <p:cNvSpPr>
            <a:spLocks noChangeArrowheads="1"/>
          </p:cNvSpPr>
          <p:nvPr/>
        </p:nvSpPr>
        <p:spPr bwMode="auto">
          <a:xfrm>
            <a:off x="3416300" y="4515725"/>
            <a:ext cx="2381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>
                <a:latin typeface="Times" panose="02020603050405020304" pitchFamily="18" charset="0"/>
              </a:rPr>
              <a:t>a</a:t>
            </a:r>
            <a:r>
              <a:rPr lang="en-US" altLang="en-US" sz="1200" i="1">
                <a:latin typeface="Times" panose="02020603050405020304" pitchFamily="18" charset="0"/>
              </a:rPr>
              <a:t> </a:t>
            </a:r>
            <a:r>
              <a:rPr lang="en-US" altLang="en-US" sz="2200" b="1" baseline="-25000">
                <a:latin typeface="Times" panose="02020603050405020304" pitchFamily="18" charset="0"/>
              </a:rPr>
              <a:t>4</a:t>
            </a:r>
            <a:r>
              <a:rPr lang="en-US" altLang="en-US" sz="2400" b="1" baseline="-25000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= 2(4) + 3 = 11</a:t>
            </a:r>
          </a:p>
        </p:txBody>
      </p:sp>
      <p:grpSp>
        <p:nvGrpSpPr>
          <p:cNvPr id="42" name="Group 45"/>
          <p:cNvGrpSpPr>
            <a:grpSpLocks/>
          </p:cNvGrpSpPr>
          <p:nvPr/>
        </p:nvGrpSpPr>
        <p:grpSpPr bwMode="auto">
          <a:xfrm>
            <a:off x="3667125" y="5258675"/>
            <a:ext cx="3182938" cy="354013"/>
            <a:chOff x="1350" y="3008"/>
            <a:chExt cx="2005" cy="223"/>
          </a:xfrm>
        </p:grpSpPr>
        <p:sp>
          <p:nvSpPr>
            <p:cNvPr id="43" name="Rectangle 46"/>
            <p:cNvSpPr>
              <a:spLocks noChangeArrowheads="1"/>
            </p:cNvSpPr>
            <p:nvPr/>
          </p:nvSpPr>
          <p:spPr bwMode="auto">
            <a:xfrm>
              <a:off x="1350" y="3081"/>
              <a:ext cx="104" cy="15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4" name="Rectangle 47"/>
            <p:cNvSpPr>
              <a:spLocks noChangeArrowheads="1"/>
            </p:cNvSpPr>
            <p:nvPr/>
          </p:nvSpPr>
          <p:spPr bwMode="auto">
            <a:xfrm>
              <a:off x="1746" y="3008"/>
              <a:ext cx="155" cy="190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45" name="Rectangle 48"/>
            <p:cNvSpPr>
              <a:spLocks noChangeArrowheads="1"/>
            </p:cNvSpPr>
            <p:nvPr/>
          </p:nvSpPr>
          <p:spPr bwMode="auto">
            <a:xfrm>
              <a:off x="3027" y="3008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46" name="Rectangle 49"/>
          <p:cNvSpPr>
            <a:spLocks noChangeArrowheads="1"/>
          </p:cNvSpPr>
          <p:nvPr/>
        </p:nvSpPr>
        <p:spPr bwMode="auto">
          <a:xfrm>
            <a:off x="3416300" y="5169775"/>
            <a:ext cx="2381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>
                <a:latin typeface="Times" panose="02020603050405020304" pitchFamily="18" charset="0"/>
              </a:rPr>
              <a:t>a</a:t>
            </a:r>
            <a:r>
              <a:rPr lang="en-US" altLang="en-US" sz="1200" i="1">
                <a:latin typeface="Times" panose="02020603050405020304" pitchFamily="18" charset="0"/>
              </a:rPr>
              <a:t> </a:t>
            </a:r>
            <a:r>
              <a:rPr lang="en-US" altLang="en-US" sz="2200" b="1" baseline="-25000">
                <a:latin typeface="Times" panose="02020603050405020304" pitchFamily="18" charset="0"/>
              </a:rPr>
              <a:t>5</a:t>
            </a:r>
            <a:r>
              <a:rPr lang="en-US" altLang="en-US" sz="2400" b="1" baseline="-25000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= 2(5) + 3 = 13</a:t>
            </a:r>
          </a:p>
        </p:txBody>
      </p:sp>
      <p:sp>
        <p:nvSpPr>
          <p:cNvPr id="47" name="Text Box 51"/>
          <p:cNvSpPr txBox="1">
            <a:spLocks noChangeArrowheads="1"/>
          </p:cNvSpPr>
          <p:nvPr/>
        </p:nvSpPr>
        <p:spPr bwMode="auto">
          <a:xfrm>
            <a:off x="6270625" y="5188825"/>
            <a:ext cx="12890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5th  term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2856646" y="569274"/>
            <a:ext cx="6603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Using and Writing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919029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"/>
                            </p:stCondLst>
                            <p:childTnLst>
                              <p:par>
                                <p:cTn id="5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500"/>
                            </p:stCondLst>
                            <p:childTnLst>
                              <p:par>
                                <p:cTn id="7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500"/>
                            </p:stCondLst>
                            <p:childTnLst>
                              <p:par>
                                <p:cTn id="9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  <p:bldP spid="13" grpId="0" autoUpdateAnimBg="0"/>
      <p:bldP spid="18" grpId="0" animBg="1"/>
      <p:bldP spid="23" grpId="0" autoUpdateAnimBg="0"/>
      <p:bldP spid="24" grpId="0" autoUpdateAnimBg="0"/>
      <p:bldP spid="25" grpId="0" autoUpdateAnimBg="0"/>
      <p:bldP spid="26" grpId="0" animBg="1"/>
      <p:bldP spid="31" grpId="0" autoUpdateAnimBg="0"/>
      <p:bldP spid="32" grpId="0" animBg="1"/>
      <p:bldP spid="37" grpId="0" autoUpdateAnimBg="0"/>
      <p:bldP spid="38" grpId="0" animBg="1" autoUpdateAnimBg="0"/>
      <p:bldP spid="39" grpId="0" autoUpdateAnimBg="0"/>
      <p:bldP spid="40" grpId="0" autoUpdateAnimBg="0"/>
      <p:bldP spid="41" grpId="0" autoUpdateAnimBg="0"/>
      <p:bldP spid="46" grpId="0" autoUpdateAnimBg="0"/>
      <p:bldP spid="47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53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4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grpSp>
        <p:nvGrpSpPr>
          <p:cNvPr id="12" name="Group 11"/>
          <p:cNvGrpSpPr>
            <a:grpSpLocks/>
          </p:cNvGrpSpPr>
          <p:nvPr/>
        </p:nvGrpSpPr>
        <p:grpSpPr bwMode="auto">
          <a:xfrm>
            <a:off x="2783709" y="3058708"/>
            <a:ext cx="6897688" cy="730250"/>
            <a:chOff x="3130729" y="621695"/>
            <a:chExt cx="6897688" cy="731520"/>
          </a:xfrm>
        </p:grpSpPr>
        <p:sp>
          <p:nvSpPr>
            <p:cNvPr id="14" name="Text Box 8"/>
            <p:cNvSpPr txBox="1">
              <a:spLocks noChangeArrowheads="1"/>
            </p:cNvSpPr>
            <p:nvPr/>
          </p:nvSpPr>
          <p:spPr bwMode="auto">
            <a:xfrm>
              <a:off x="3130729" y="621695"/>
              <a:ext cx="6897688" cy="731520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FFFF66"/>
                </a:gs>
              </a:gsLst>
              <a:path path="shape">
                <a:fillToRect l="50000" t="50000" r="50000" b="50000"/>
              </a:path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182880" anchor="ctr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400">
                  <a:latin typeface="Times" panose="02020603050405020304" pitchFamily="18" charset="0"/>
                </a:rPr>
                <a:t>Write the first five terms of the sequence              .</a:t>
              </a:r>
            </a:p>
          </p:txBody>
        </p:sp>
        <p:graphicFrame>
          <p:nvGraphicFramePr>
            <p:cNvPr id="15" name="Object 3"/>
            <p:cNvGraphicFramePr>
              <a:graphicFrameLocks noChangeAspect="1"/>
            </p:cNvGraphicFramePr>
            <p:nvPr/>
          </p:nvGraphicFramePr>
          <p:xfrm>
            <a:off x="8560336" y="667451"/>
            <a:ext cx="998404" cy="619011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79911" name="Equation" r:id="rId7" imgW="634725" imgH="393529" progId="Equation.3">
                    <p:embed/>
                  </p:oleObj>
                </mc:Choice>
                <mc:Fallback>
                  <p:oleObj name="Equation" r:id="rId7" imgW="634725" imgH="393529" progId="Equation.3">
                    <p:embed/>
                    <p:pic>
                      <p:nvPicPr>
                        <p:cNvPr id="8236" name="Object 3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8560336" y="667451"/>
                          <a:ext cx="998404" cy="619011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rgbClr val="FFFFFF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rgbClr val="000000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6" name="TextBox 15"/>
          <p:cNvSpPr txBox="1"/>
          <p:nvPr/>
        </p:nvSpPr>
        <p:spPr>
          <a:xfrm>
            <a:off x="2856646" y="569274"/>
            <a:ext cx="6603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Using and Writing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4100959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54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Rectangle 9"/>
          <p:cNvSpPr>
            <a:spLocks noChangeArrowheads="1"/>
          </p:cNvSpPr>
          <p:nvPr/>
        </p:nvSpPr>
        <p:spPr bwMode="auto">
          <a:xfrm>
            <a:off x="2823560" y="1450816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3" name="Text Box 10"/>
          <p:cNvSpPr txBox="1">
            <a:spLocks noChangeArrowheads="1"/>
          </p:cNvSpPr>
          <p:nvPr/>
        </p:nvSpPr>
        <p:spPr bwMode="auto">
          <a:xfrm>
            <a:off x="2914048" y="1474628"/>
            <a:ext cx="151288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Helvetica" panose="020B0604020202020204" pitchFamily="34" charset="0"/>
              </a:rPr>
              <a:t>S</a:t>
            </a:r>
            <a:r>
              <a:rPr lang="en-US" altLang="en-US" sz="2000" b="1" dirty="0">
                <a:latin typeface="Helvetica" panose="020B0604020202020204" pitchFamily="34" charset="0"/>
              </a:rPr>
              <a:t>OLUTION</a:t>
            </a:r>
          </a:p>
        </p:txBody>
      </p:sp>
      <p:sp>
        <p:nvSpPr>
          <p:cNvPr id="87" name="Rectangle 23"/>
          <p:cNvSpPr>
            <a:spLocks noChangeArrowheads="1"/>
          </p:cNvSpPr>
          <p:nvPr/>
        </p:nvSpPr>
        <p:spPr bwMode="auto">
          <a:xfrm>
            <a:off x="6737185" y="3716338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88" name="Group 87"/>
          <p:cNvGrpSpPr>
            <a:grpSpLocks/>
          </p:cNvGrpSpPr>
          <p:nvPr/>
        </p:nvGrpSpPr>
        <p:grpSpPr bwMode="auto">
          <a:xfrm>
            <a:off x="4274972" y="3644900"/>
            <a:ext cx="3182938" cy="801688"/>
            <a:chOff x="3656900" y="2000632"/>
            <a:chExt cx="3182938" cy="801109"/>
          </a:xfrm>
        </p:grpSpPr>
        <p:sp>
          <p:nvSpPr>
            <p:cNvPr id="89" name="Rectangle 88"/>
            <p:cNvSpPr/>
            <p:nvPr/>
          </p:nvSpPr>
          <p:spPr>
            <a:xfrm>
              <a:off x="3656900" y="2000632"/>
              <a:ext cx="3182938" cy="80110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0" name="Rectangle 89"/>
            <p:cNvSpPr>
              <a:spLocks noChangeAspect="1"/>
            </p:cNvSpPr>
            <p:nvPr/>
          </p:nvSpPr>
          <p:spPr>
            <a:xfrm>
              <a:off x="3807713" y="2333766"/>
              <a:ext cx="165100" cy="237953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1" name="Rectangle 90"/>
            <p:cNvSpPr>
              <a:spLocks noChangeAspect="1"/>
            </p:cNvSpPr>
            <p:nvPr/>
          </p:nvSpPr>
          <p:spPr>
            <a:xfrm>
              <a:off x="4418900" y="2013323"/>
              <a:ext cx="246063" cy="301407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2" name="Rectangle 91"/>
            <p:cNvSpPr/>
            <p:nvPr/>
          </p:nvSpPr>
          <p:spPr>
            <a:xfrm>
              <a:off x="6319138" y="2164027"/>
              <a:ext cx="520700" cy="318857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3" name="Rectangle 92"/>
            <p:cNvSpPr>
              <a:spLocks noChangeAspect="1"/>
            </p:cNvSpPr>
            <p:nvPr/>
          </p:nvSpPr>
          <p:spPr>
            <a:xfrm>
              <a:off x="4260150" y="2403566"/>
              <a:ext cx="246063" cy="3029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94" name="Rectangle 2"/>
          <p:cNvSpPr>
            <a:spLocks noChangeArrowheads="1"/>
          </p:cNvSpPr>
          <p:nvPr/>
        </p:nvSpPr>
        <p:spPr bwMode="auto">
          <a:xfrm>
            <a:off x="6772110" y="2909888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95" name="Rectangle 15"/>
          <p:cNvSpPr>
            <a:spLocks noChangeArrowheads="1"/>
          </p:cNvSpPr>
          <p:nvPr/>
        </p:nvSpPr>
        <p:spPr bwMode="auto">
          <a:xfrm>
            <a:off x="6772110" y="2101850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96" name="Text Box 28"/>
          <p:cNvSpPr txBox="1">
            <a:spLocks noChangeArrowheads="1"/>
          </p:cNvSpPr>
          <p:nvPr/>
        </p:nvSpPr>
        <p:spPr bwMode="auto">
          <a:xfrm>
            <a:off x="6880060" y="3743325"/>
            <a:ext cx="1293812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3rd  term</a:t>
            </a:r>
          </a:p>
        </p:txBody>
      </p:sp>
      <p:sp>
        <p:nvSpPr>
          <p:cNvPr id="97" name="Rectangle 29"/>
          <p:cNvSpPr>
            <a:spLocks noChangeArrowheads="1"/>
          </p:cNvSpPr>
          <p:nvPr/>
        </p:nvSpPr>
        <p:spPr bwMode="auto">
          <a:xfrm>
            <a:off x="6737185" y="4530725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98" name="Rectangle 35"/>
          <p:cNvSpPr>
            <a:spLocks noChangeArrowheads="1"/>
          </p:cNvSpPr>
          <p:nvPr/>
        </p:nvSpPr>
        <p:spPr bwMode="auto">
          <a:xfrm>
            <a:off x="6772110" y="5259388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" panose="02020603050405020304" pitchFamily="18" charset="0"/>
            </a:endParaRPr>
          </a:p>
        </p:txBody>
      </p:sp>
      <p:grpSp>
        <p:nvGrpSpPr>
          <p:cNvPr id="99" name="Group 98"/>
          <p:cNvGrpSpPr>
            <a:grpSpLocks/>
          </p:cNvGrpSpPr>
          <p:nvPr/>
        </p:nvGrpSpPr>
        <p:grpSpPr bwMode="auto">
          <a:xfrm>
            <a:off x="4214647" y="2000250"/>
            <a:ext cx="3182938" cy="801688"/>
            <a:chOff x="3656900" y="2000632"/>
            <a:chExt cx="3182938" cy="801109"/>
          </a:xfrm>
        </p:grpSpPr>
        <p:sp>
          <p:nvSpPr>
            <p:cNvPr id="100" name="Rectangle 99"/>
            <p:cNvSpPr/>
            <p:nvPr/>
          </p:nvSpPr>
          <p:spPr>
            <a:xfrm>
              <a:off x="3656900" y="2000632"/>
              <a:ext cx="3182938" cy="80110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1" name="Rectangle 100"/>
            <p:cNvSpPr>
              <a:spLocks noChangeAspect="1"/>
            </p:cNvSpPr>
            <p:nvPr/>
          </p:nvSpPr>
          <p:spPr>
            <a:xfrm>
              <a:off x="3807713" y="2333766"/>
              <a:ext cx="165100" cy="237953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2" name="Rectangle 101"/>
            <p:cNvSpPr>
              <a:spLocks noChangeAspect="1"/>
            </p:cNvSpPr>
            <p:nvPr/>
          </p:nvSpPr>
          <p:spPr>
            <a:xfrm>
              <a:off x="4418900" y="2013323"/>
              <a:ext cx="246063" cy="301407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3" name="Rectangle 102"/>
            <p:cNvSpPr/>
            <p:nvPr/>
          </p:nvSpPr>
          <p:spPr>
            <a:xfrm>
              <a:off x="6319138" y="2164027"/>
              <a:ext cx="520700" cy="318857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4" name="Rectangle 103"/>
            <p:cNvSpPr>
              <a:spLocks noChangeAspect="1"/>
            </p:cNvSpPr>
            <p:nvPr/>
          </p:nvSpPr>
          <p:spPr>
            <a:xfrm>
              <a:off x="4260150" y="2403566"/>
              <a:ext cx="246063" cy="3029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graphicFrame>
        <p:nvGraphicFramePr>
          <p:cNvPr id="105" name="Object 10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18819910"/>
              </p:ext>
            </p:extLst>
          </p:nvPr>
        </p:nvGraphicFramePr>
        <p:xfrm>
          <a:off x="4219410" y="1989138"/>
          <a:ext cx="1738312" cy="776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83" name="Equation" r:id="rId7" imgW="939800" imgH="419100" progId="Equation.3">
                  <p:embed/>
                </p:oleObj>
              </mc:Choice>
              <mc:Fallback>
                <p:oleObj name="Equation" r:id="rId7" imgW="939800" imgH="419100" progId="Equation.3">
                  <p:embed/>
                  <p:pic>
                    <p:nvPicPr>
                      <p:cNvPr id="5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19410" y="1989138"/>
                        <a:ext cx="1738312" cy="7762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6" name="Text Box 21"/>
          <p:cNvSpPr txBox="1">
            <a:spLocks noChangeArrowheads="1"/>
          </p:cNvSpPr>
          <p:nvPr/>
        </p:nvSpPr>
        <p:spPr bwMode="auto">
          <a:xfrm>
            <a:off x="6876885" y="2127250"/>
            <a:ext cx="1239837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1st  term</a:t>
            </a:r>
            <a:endParaRPr lang="en-US" altLang="en-US" sz="2200">
              <a:solidFill>
                <a:srgbClr val="0A50A1"/>
              </a:solidFill>
              <a:latin typeface="Helvetica" panose="020B0604020202020204" pitchFamily="34" charset="0"/>
            </a:endParaRPr>
          </a:p>
        </p:txBody>
      </p:sp>
      <p:grpSp>
        <p:nvGrpSpPr>
          <p:cNvPr id="107" name="Group 106"/>
          <p:cNvGrpSpPr>
            <a:grpSpLocks/>
          </p:cNvGrpSpPr>
          <p:nvPr/>
        </p:nvGrpSpPr>
        <p:grpSpPr bwMode="auto">
          <a:xfrm>
            <a:off x="4274972" y="2816225"/>
            <a:ext cx="3182938" cy="801688"/>
            <a:chOff x="3656900" y="2000632"/>
            <a:chExt cx="3182938" cy="801109"/>
          </a:xfrm>
        </p:grpSpPr>
        <p:sp>
          <p:nvSpPr>
            <p:cNvPr id="108" name="Rectangle 107"/>
            <p:cNvSpPr/>
            <p:nvPr/>
          </p:nvSpPr>
          <p:spPr>
            <a:xfrm>
              <a:off x="3656900" y="2000632"/>
              <a:ext cx="3182938" cy="80110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9" name="Rectangle 108"/>
            <p:cNvSpPr>
              <a:spLocks noChangeAspect="1"/>
            </p:cNvSpPr>
            <p:nvPr/>
          </p:nvSpPr>
          <p:spPr>
            <a:xfrm>
              <a:off x="3807713" y="2333766"/>
              <a:ext cx="165100" cy="237953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0" name="Rectangle 109"/>
            <p:cNvSpPr>
              <a:spLocks noChangeAspect="1"/>
            </p:cNvSpPr>
            <p:nvPr/>
          </p:nvSpPr>
          <p:spPr>
            <a:xfrm>
              <a:off x="4418900" y="2013323"/>
              <a:ext cx="246063" cy="301407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1" name="Rectangle 110"/>
            <p:cNvSpPr/>
            <p:nvPr/>
          </p:nvSpPr>
          <p:spPr>
            <a:xfrm>
              <a:off x="6319138" y="2164027"/>
              <a:ext cx="520700" cy="318857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2" name="Rectangle 111"/>
            <p:cNvSpPr>
              <a:spLocks noChangeAspect="1"/>
            </p:cNvSpPr>
            <p:nvPr/>
          </p:nvSpPr>
          <p:spPr>
            <a:xfrm>
              <a:off x="4260150" y="2403566"/>
              <a:ext cx="246063" cy="3029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graphicFrame>
        <p:nvGraphicFramePr>
          <p:cNvPr id="113" name="Object 1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85485797"/>
              </p:ext>
            </p:extLst>
          </p:nvPr>
        </p:nvGraphicFramePr>
        <p:xfrm>
          <a:off x="4214647" y="2805113"/>
          <a:ext cx="1831975" cy="776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84" name="Equation" r:id="rId9" imgW="990600" imgH="419100" progId="Equation.3">
                  <p:embed/>
                </p:oleObj>
              </mc:Choice>
              <mc:Fallback>
                <p:oleObj name="Equation" r:id="rId9" imgW="990600" imgH="419100" progId="Equation.3">
                  <p:embed/>
                  <p:pic>
                    <p:nvPicPr>
                      <p:cNvPr id="63" name="Object 6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14647" y="2805113"/>
                        <a:ext cx="1831975" cy="7762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4" name="Text Box 22"/>
          <p:cNvSpPr txBox="1">
            <a:spLocks noChangeArrowheads="1"/>
          </p:cNvSpPr>
          <p:nvPr/>
        </p:nvSpPr>
        <p:spPr bwMode="auto">
          <a:xfrm>
            <a:off x="6876885" y="2940050"/>
            <a:ext cx="1325562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2nd  term</a:t>
            </a:r>
          </a:p>
        </p:txBody>
      </p:sp>
      <p:grpSp>
        <p:nvGrpSpPr>
          <p:cNvPr id="115" name="Group 114"/>
          <p:cNvGrpSpPr>
            <a:grpSpLocks/>
          </p:cNvGrpSpPr>
          <p:nvPr/>
        </p:nvGrpSpPr>
        <p:grpSpPr bwMode="auto">
          <a:xfrm>
            <a:off x="4301960" y="4429125"/>
            <a:ext cx="3182937" cy="801688"/>
            <a:chOff x="3656900" y="2000632"/>
            <a:chExt cx="3182938" cy="801109"/>
          </a:xfrm>
        </p:grpSpPr>
        <p:sp>
          <p:nvSpPr>
            <p:cNvPr id="116" name="Rectangle 115"/>
            <p:cNvSpPr/>
            <p:nvPr/>
          </p:nvSpPr>
          <p:spPr>
            <a:xfrm>
              <a:off x="3656900" y="2000632"/>
              <a:ext cx="3182938" cy="80110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7" name="Rectangle 116"/>
            <p:cNvSpPr>
              <a:spLocks noChangeAspect="1"/>
            </p:cNvSpPr>
            <p:nvPr/>
          </p:nvSpPr>
          <p:spPr>
            <a:xfrm>
              <a:off x="3807712" y="2333766"/>
              <a:ext cx="165100" cy="237953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8" name="Rectangle 117"/>
            <p:cNvSpPr>
              <a:spLocks noChangeAspect="1"/>
            </p:cNvSpPr>
            <p:nvPr/>
          </p:nvSpPr>
          <p:spPr>
            <a:xfrm>
              <a:off x="4418900" y="2013323"/>
              <a:ext cx="246062" cy="301407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9" name="Rectangle 118"/>
            <p:cNvSpPr/>
            <p:nvPr/>
          </p:nvSpPr>
          <p:spPr>
            <a:xfrm>
              <a:off x="6319138" y="2164027"/>
              <a:ext cx="520700" cy="318857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0" name="Rectangle 119"/>
            <p:cNvSpPr>
              <a:spLocks noChangeAspect="1"/>
            </p:cNvSpPr>
            <p:nvPr/>
          </p:nvSpPr>
          <p:spPr>
            <a:xfrm>
              <a:off x="4260150" y="2403566"/>
              <a:ext cx="246062" cy="3029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graphicFrame>
        <p:nvGraphicFramePr>
          <p:cNvPr id="121" name="Object 1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30474020"/>
              </p:ext>
            </p:extLst>
          </p:nvPr>
        </p:nvGraphicFramePr>
        <p:xfrm>
          <a:off x="4214647" y="3617913"/>
          <a:ext cx="1808163" cy="776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85" name="Equation" r:id="rId11" imgW="977900" imgH="419100" progId="Equation.3">
                  <p:embed/>
                </p:oleObj>
              </mc:Choice>
              <mc:Fallback>
                <p:oleObj name="Equation" r:id="rId11" imgW="977900" imgH="419100" progId="Equation.3">
                  <p:embed/>
                  <p:pic>
                    <p:nvPicPr>
                      <p:cNvPr id="71" name="Object 7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14647" y="3617913"/>
                        <a:ext cx="1808163" cy="7762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2" name="Object 1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32505530"/>
              </p:ext>
            </p:extLst>
          </p:nvPr>
        </p:nvGraphicFramePr>
        <p:xfrm>
          <a:off x="4244810" y="4395788"/>
          <a:ext cx="1831975" cy="7762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86" name="Equation" r:id="rId13" imgW="990600" imgH="419100" progId="Equation.3">
                  <p:embed/>
                </p:oleObj>
              </mc:Choice>
              <mc:Fallback>
                <p:oleObj name="Equation" r:id="rId13" imgW="990600" imgH="419100" progId="Equation.3">
                  <p:embed/>
                  <p:pic>
                    <p:nvPicPr>
                      <p:cNvPr id="74" name="Object 7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44810" y="4395788"/>
                        <a:ext cx="1831975" cy="7762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23" name="Group 122"/>
          <p:cNvGrpSpPr>
            <a:grpSpLocks/>
          </p:cNvGrpSpPr>
          <p:nvPr/>
        </p:nvGrpSpPr>
        <p:grpSpPr bwMode="auto">
          <a:xfrm>
            <a:off x="4349585" y="5160963"/>
            <a:ext cx="3182937" cy="801687"/>
            <a:chOff x="3656900" y="2000632"/>
            <a:chExt cx="3182938" cy="801109"/>
          </a:xfrm>
        </p:grpSpPr>
        <p:sp>
          <p:nvSpPr>
            <p:cNvPr id="124" name="Rectangle 123"/>
            <p:cNvSpPr/>
            <p:nvPr/>
          </p:nvSpPr>
          <p:spPr>
            <a:xfrm>
              <a:off x="3656900" y="2000632"/>
              <a:ext cx="3182938" cy="801109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5" name="Rectangle 124"/>
            <p:cNvSpPr>
              <a:spLocks noChangeAspect="1"/>
            </p:cNvSpPr>
            <p:nvPr/>
          </p:nvSpPr>
          <p:spPr>
            <a:xfrm>
              <a:off x="3807712" y="2333767"/>
              <a:ext cx="165100" cy="237953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6" name="Rectangle 125"/>
            <p:cNvSpPr>
              <a:spLocks noChangeAspect="1"/>
            </p:cNvSpPr>
            <p:nvPr/>
          </p:nvSpPr>
          <p:spPr>
            <a:xfrm>
              <a:off x="4418900" y="2013323"/>
              <a:ext cx="246062" cy="301408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7" name="Rectangle 126"/>
            <p:cNvSpPr/>
            <p:nvPr/>
          </p:nvSpPr>
          <p:spPr>
            <a:xfrm>
              <a:off x="6319138" y="2164026"/>
              <a:ext cx="520700" cy="318858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8" name="Rectangle 127"/>
            <p:cNvSpPr>
              <a:spLocks noChangeAspect="1"/>
            </p:cNvSpPr>
            <p:nvPr/>
          </p:nvSpPr>
          <p:spPr>
            <a:xfrm>
              <a:off x="4260150" y="2403566"/>
              <a:ext cx="246062" cy="302993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graphicFrame>
        <p:nvGraphicFramePr>
          <p:cNvPr id="129" name="Object 12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18652613"/>
              </p:ext>
            </p:extLst>
          </p:nvPr>
        </p:nvGraphicFramePr>
        <p:xfrm>
          <a:off x="4286085" y="5137150"/>
          <a:ext cx="1808162" cy="7762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1087" name="Equation" r:id="rId15" imgW="977900" imgH="419100" progId="Equation.3">
                  <p:embed/>
                </p:oleObj>
              </mc:Choice>
              <mc:Fallback>
                <p:oleObj name="Equation" r:id="rId15" imgW="977900" imgH="419100" progId="Equation.3">
                  <p:embed/>
                  <p:pic>
                    <p:nvPicPr>
                      <p:cNvPr id="75" name="Object 7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86085" y="5137150"/>
                        <a:ext cx="1808162" cy="7762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0" name="Text Box 34"/>
          <p:cNvSpPr txBox="1">
            <a:spLocks noChangeArrowheads="1"/>
          </p:cNvSpPr>
          <p:nvPr/>
        </p:nvSpPr>
        <p:spPr bwMode="auto">
          <a:xfrm>
            <a:off x="6897522" y="4538663"/>
            <a:ext cx="12890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4th  term</a:t>
            </a:r>
          </a:p>
        </p:txBody>
      </p:sp>
      <p:sp>
        <p:nvSpPr>
          <p:cNvPr id="131" name="Text Box 51"/>
          <p:cNvSpPr txBox="1">
            <a:spLocks noChangeArrowheads="1"/>
          </p:cNvSpPr>
          <p:nvPr/>
        </p:nvSpPr>
        <p:spPr bwMode="auto">
          <a:xfrm>
            <a:off x="6953085" y="5262563"/>
            <a:ext cx="12890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 dirty="0">
                <a:solidFill>
                  <a:srgbClr val="0A50A1"/>
                </a:solidFill>
                <a:latin typeface="Helvetica" panose="020B0604020202020204" pitchFamily="34" charset="0"/>
              </a:rPr>
              <a:t>5th  term</a:t>
            </a:r>
          </a:p>
        </p:txBody>
      </p:sp>
      <p:sp>
        <p:nvSpPr>
          <p:cNvPr id="132" name="TextBox 131"/>
          <p:cNvSpPr txBox="1"/>
          <p:nvPr/>
        </p:nvSpPr>
        <p:spPr>
          <a:xfrm>
            <a:off x="2856646" y="569274"/>
            <a:ext cx="6603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Using and Writing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205655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7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"/>
                            </p:stCondLst>
                            <p:childTnLst>
                              <p:par>
                                <p:cTn id="5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4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500"/>
                            </p:stCondLst>
                            <p:childTnLst>
                              <p:par>
                                <p:cTn id="7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1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1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500"/>
                            </p:stCondLst>
                            <p:childTnLst>
                              <p:par>
                                <p:cTn id="9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utoUpdateAnimBg="0"/>
      <p:bldP spid="87" grpId="0" animBg="1"/>
      <p:bldP spid="94" grpId="0" animBg="1"/>
      <p:bldP spid="95" grpId="0" animBg="1"/>
      <p:bldP spid="96" grpId="0" autoUpdateAnimBg="0"/>
      <p:bldP spid="97" grpId="0" animBg="1"/>
      <p:bldP spid="98" grpId="0" animBg="1" autoUpdateAnimBg="0"/>
      <p:bldP spid="106" grpId="0" autoUpdateAnimBg="0"/>
      <p:bldP spid="114" grpId="0" autoUpdateAnimBg="0"/>
      <p:bldP spid="130" grpId="0" autoUpdateAnimBg="0"/>
      <p:bldP spid="131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53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4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sp>
        <p:nvSpPr>
          <p:cNvPr id="16" name="Text Box 8"/>
          <p:cNvSpPr txBox="1">
            <a:spLocks noChangeArrowheads="1"/>
          </p:cNvSpPr>
          <p:nvPr/>
        </p:nvSpPr>
        <p:spPr bwMode="auto">
          <a:xfrm>
            <a:off x="2897133" y="3292275"/>
            <a:ext cx="6897688" cy="461963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Write the first five terms of the sequence </a:t>
            </a:r>
            <a:r>
              <a:rPr lang="en-US" altLang="en-US" sz="2400" i="1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b="1" i="1" baseline="-2500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 = n! - 2.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856646" y="569274"/>
            <a:ext cx="6603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Using and Writing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889834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54" grpId="0" autoUpdateAnimBg="0"/>
      <p:bldP spid="16" grpId="0" animBg="1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Rectangle 9"/>
          <p:cNvSpPr>
            <a:spLocks noChangeArrowheads="1"/>
          </p:cNvSpPr>
          <p:nvPr/>
        </p:nvSpPr>
        <p:spPr bwMode="auto">
          <a:xfrm>
            <a:off x="2823560" y="1450816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3" name="Text Box 10"/>
          <p:cNvSpPr txBox="1">
            <a:spLocks noChangeArrowheads="1"/>
          </p:cNvSpPr>
          <p:nvPr/>
        </p:nvSpPr>
        <p:spPr bwMode="auto">
          <a:xfrm>
            <a:off x="2914048" y="1474628"/>
            <a:ext cx="151288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Helvetica" panose="020B0604020202020204" pitchFamily="34" charset="0"/>
              </a:rPr>
              <a:t>S</a:t>
            </a:r>
            <a:r>
              <a:rPr lang="en-US" altLang="en-US" sz="2000" b="1" dirty="0">
                <a:latin typeface="Helvetica" panose="020B0604020202020204" pitchFamily="34" charset="0"/>
              </a:rPr>
              <a:t>OLUTION</a:t>
            </a:r>
          </a:p>
        </p:txBody>
      </p:sp>
      <p:sp>
        <p:nvSpPr>
          <p:cNvPr id="56" name="Rectangle 2"/>
          <p:cNvSpPr>
            <a:spLocks noChangeArrowheads="1"/>
          </p:cNvSpPr>
          <p:nvPr/>
        </p:nvSpPr>
        <p:spPr bwMode="auto">
          <a:xfrm>
            <a:off x="6961296" y="2939121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57" name="Group 56"/>
          <p:cNvGrpSpPr>
            <a:grpSpLocks/>
          </p:cNvGrpSpPr>
          <p:nvPr/>
        </p:nvGrpSpPr>
        <p:grpSpPr bwMode="auto">
          <a:xfrm>
            <a:off x="4413358" y="2999446"/>
            <a:ext cx="3182938" cy="382587"/>
            <a:chOff x="3667125" y="2789238"/>
            <a:chExt cx="3182938" cy="382587"/>
          </a:xfrm>
        </p:grpSpPr>
        <p:sp>
          <p:nvSpPr>
            <p:cNvPr id="58" name="Rectangle 12"/>
            <p:cNvSpPr>
              <a:spLocks noChangeArrowheads="1"/>
            </p:cNvSpPr>
            <p:nvPr/>
          </p:nvSpPr>
          <p:spPr bwMode="auto">
            <a:xfrm>
              <a:off x="3667125" y="2933700"/>
              <a:ext cx="165100" cy="23812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59" name="Rectangle 13"/>
            <p:cNvSpPr>
              <a:spLocks noChangeArrowheads="1"/>
            </p:cNvSpPr>
            <p:nvPr/>
          </p:nvSpPr>
          <p:spPr bwMode="auto">
            <a:xfrm>
              <a:off x="4159295" y="2803525"/>
              <a:ext cx="246063" cy="30162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0" name="Rectangle 14"/>
            <p:cNvSpPr>
              <a:spLocks noChangeArrowheads="1"/>
            </p:cNvSpPr>
            <p:nvPr/>
          </p:nvSpPr>
          <p:spPr bwMode="auto">
            <a:xfrm>
              <a:off x="6329363" y="2789238"/>
              <a:ext cx="520700" cy="30797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61" name="Rectangle 15"/>
          <p:cNvSpPr>
            <a:spLocks noChangeArrowheads="1"/>
          </p:cNvSpPr>
          <p:nvPr/>
        </p:nvSpPr>
        <p:spPr bwMode="auto">
          <a:xfrm>
            <a:off x="6961296" y="2283483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62" name="Group 61"/>
          <p:cNvGrpSpPr>
            <a:grpSpLocks/>
          </p:cNvGrpSpPr>
          <p:nvPr/>
        </p:nvGrpSpPr>
        <p:grpSpPr bwMode="auto">
          <a:xfrm>
            <a:off x="4413358" y="2345396"/>
            <a:ext cx="3182938" cy="388937"/>
            <a:chOff x="3667125" y="2135188"/>
            <a:chExt cx="3182938" cy="388937"/>
          </a:xfrm>
        </p:grpSpPr>
        <p:sp>
          <p:nvSpPr>
            <p:cNvPr id="63" name="Rectangle 17"/>
            <p:cNvSpPr>
              <a:spLocks noChangeArrowheads="1"/>
            </p:cNvSpPr>
            <p:nvPr/>
          </p:nvSpPr>
          <p:spPr bwMode="auto">
            <a:xfrm>
              <a:off x="4159295" y="2170113"/>
              <a:ext cx="246063" cy="30162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4" name="Rectangle 18"/>
            <p:cNvSpPr>
              <a:spLocks noChangeArrowheads="1"/>
            </p:cNvSpPr>
            <p:nvPr/>
          </p:nvSpPr>
          <p:spPr bwMode="auto">
            <a:xfrm>
              <a:off x="3667125" y="2286000"/>
              <a:ext cx="165100" cy="23812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65" name="Rectangle 19"/>
            <p:cNvSpPr>
              <a:spLocks noChangeArrowheads="1"/>
            </p:cNvSpPr>
            <p:nvPr/>
          </p:nvSpPr>
          <p:spPr bwMode="auto">
            <a:xfrm>
              <a:off x="6329363" y="2135188"/>
              <a:ext cx="520700" cy="30797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66" name="Rectangle 20"/>
          <p:cNvSpPr>
            <a:spLocks noChangeArrowheads="1"/>
          </p:cNvSpPr>
          <p:nvPr/>
        </p:nvSpPr>
        <p:spPr bwMode="auto">
          <a:xfrm>
            <a:off x="4162533" y="2262846"/>
            <a:ext cx="2074863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>
                <a:latin typeface="Times" panose="02020603050405020304" pitchFamily="18" charset="0"/>
              </a:rPr>
              <a:t>a</a:t>
            </a:r>
            <a:r>
              <a:rPr lang="en-US" altLang="en-US" sz="1200" i="1">
                <a:latin typeface="Times" panose="02020603050405020304" pitchFamily="18" charset="0"/>
              </a:rPr>
              <a:t> </a:t>
            </a:r>
            <a:r>
              <a:rPr lang="en-US" altLang="en-US" sz="2200" b="1" baseline="-25000">
                <a:latin typeface="Times" panose="02020603050405020304" pitchFamily="18" charset="0"/>
              </a:rPr>
              <a:t>1</a:t>
            </a:r>
            <a:r>
              <a:rPr lang="en-US" altLang="en-US" sz="2400" b="1" baseline="-25000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= (1)!-2 = -1</a:t>
            </a:r>
            <a:endParaRPr lang="en-US" altLang="en-US" sz="2400" i="1" baseline="-25000">
              <a:latin typeface="Times" panose="02020603050405020304" pitchFamily="18" charset="0"/>
            </a:endParaRPr>
          </a:p>
        </p:txBody>
      </p:sp>
      <p:sp>
        <p:nvSpPr>
          <p:cNvPr id="67" name="Text Box 21"/>
          <p:cNvSpPr txBox="1">
            <a:spLocks noChangeArrowheads="1"/>
          </p:cNvSpPr>
          <p:nvPr/>
        </p:nvSpPr>
        <p:spPr bwMode="auto">
          <a:xfrm>
            <a:off x="7040671" y="2305708"/>
            <a:ext cx="124142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1st  term</a:t>
            </a:r>
            <a:endParaRPr lang="en-US" altLang="en-US" sz="2200">
              <a:solidFill>
                <a:srgbClr val="0A50A1"/>
              </a:solidFill>
              <a:latin typeface="Helvetica" panose="020B0604020202020204" pitchFamily="34" charset="0"/>
            </a:endParaRPr>
          </a:p>
        </p:txBody>
      </p:sp>
      <p:sp>
        <p:nvSpPr>
          <p:cNvPr id="68" name="Text Box 22"/>
          <p:cNvSpPr txBox="1">
            <a:spLocks noChangeArrowheads="1"/>
          </p:cNvSpPr>
          <p:nvPr/>
        </p:nvSpPr>
        <p:spPr bwMode="auto">
          <a:xfrm>
            <a:off x="7016858" y="2956583"/>
            <a:ext cx="13255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2nd  term</a:t>
            </a:r>
          </a:p>
        </p:txBody>
      </p:sp>
      <p:sp>
        <p:nvSpPr>
          <p:cNvPr id="69" name="Rectangle 23"/>
          <p:cNvSpPr>
            <a:spLocks noChangeArrowheads="1"/>
          </p:cNvSpPr>
          <p:nvPr/>
        </p:nvSpPr>
        <p:spPr bwMode="auto">
          <a:xfrm>
            <a:off x="6961296" y="3599521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70" name="Group 69"/>
          <p:cNvGrpSpPr>
            <a:grpSpLocks/>
          </p:cNvGrpSpPr>
          <p:nvPr/>
        </p:nvGrpSpPr>
        <p:grpSpPr bwMode="auto">
          <a:xfrm>
            <a:off x="4413358" y="3653496"/>
            <a:ext cx="3182938" cy="381000"/>
            <a:chOff x="3667125" y="3443597"/>
            <a:chExt cx="3182938" cy="380691"/>
          </a:xfrm>
        </p:grpSpPr>
        <p:sp>
          <p:nvSpPr>
            <p:cNvPr id="71" name="Rectangle 25"/>
            <p:cNvSpPr>
              <a:spLocks noChangeArrowheads="1"/>
            </p:cNvSpPr>
            <p:nvPr/>
          </p:nvSpPr>
          <p:spPr bwMode="auto">
            <a:xfrm>
              <a:off x="3667125" y="3586163"/>
              <a:ext cx="165100" cy="23812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2" name="Rectangle 26"/>
            <p:cNvSpPr>
              <a:spLocks noChangeArrowheads="1"/>
            </p:cNvSpPr>
            <p:nvPr/>
          </p:nvSpPr>
          <p:spPr bwMode="auto">
            <a:xfrm>
              <a:off x="4159295" y="3443597"/>
              <a:ext cx="246063" cy="30162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3" name="Rectangle 27"/>
            <p:cNvSpPr>
              <a:spLocks noChangeArrowheads="1"/>
            </p:cNvSpPr>
            <p:nvPr/>
          </p:nvSpPr>
          <p:spPr bwMode="auto">
            <a:xfrm>
              <a:off x="6329363" y="3449638"/>
              <a:ext cx="520700" cy="30797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74" name="Text Box 28"/>
          <p:cNvSpPr txBox="1">
            <a:spLocks noChangeArrowheads="1"/>
          </p:cNvSpPr>
          <p:nvPr/>
        </p:nvSpPr>
        <p:spPr bwMode="auto">
          <a:xfrm>
            <a:off x="7016858" y="3594758"/>
            <a:ext cx="129381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3rd  term</a:t>
            </a:r>
          </a:p>
        </p:txBody>
      </p:sp>
      <p:sp>
        <p:nvSpPr>
          <p:cNvPr id="75" name="Rectangle 29"/>
          <p:cNvSpPr>
            <a:spLocks noChangeArrowheads="1"/>
          </p:cNvSpPr>
          <p:nvPr/>
        </p:nvSpPr>
        <p:spPr bwMode="auto">
          <a:xfrm>
            <a:off x="6961296" y="4259921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76" name="Group 75"/>
          <p:cNvGrpSpPr>
            <a:grpSpLocks/>
          </p:cNvGrpSpPr>
          <p:nvPr/>
        </p:nvGrpSpPr>
        <p:grpSpPr bwMode="auto">
          <a:xfrm>
            <a:off x="4413358" y="4320246"/>
            <a:ext cx="3182938" cy="366712"/>
            <a:chOff x="3667125" y="4110038"/>
            <a:chExt cx="3182938" cy="366712"/>
          </a:xfrm>
        </p:grpSpPr>
        <p:sp>
          <p:nvSpPr>
            <p:cNvPr id="77" name="Rectangle 31"/>
            <p:cNvSpPr>
              <a:spLocks noChangeArrowheads="1"/>
            </p:cNvSpPr>
            <p:nvPr/>
          </p:nvSpPr>
          <p:spPr bwMode="auto">
            <a:xfrm>
              <a:off x="3667125" y="4238625"/>
              <a:ext cx="165100" cy="23812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8" name="Rectangle 32"/>
            <p:cNvSpPr>
              <a:spLocks noChangeArrowheads="1"/>
            </p:cNvSpPr>
            <p:nvPr/>
          </p:nvSpPr>
          <p:spPr bwMode="auto">
            <a:xfrm>
              <a:off x="4159295" y="4124204"/>
              <a:ext cx="246063" cy="30162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79" name="Rectangle 33"/>
            <p:cNvSpPr>
              <a:spLocks noChangeArrowheads="1"/>
            </p:cNvSpPr>
            <p:nvPr/>
          </p:nvSpPr>
          <p:spPr bwMode="auto">
            <a:xfrm>
              <a:off x="6329363" y="4110038"/>
              <a:ext cx="520700" cy="30797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80" name="Text Box 34"/>
          <p:cNvSpPr txBox="1">
            <a:spLocks noChangeArrowheads="1"/>
          </p:cNvSpPr>
          <p:nvPr/>
        </p:nvSpPr>
        <p:spPr bwMode="auto">
          <a:xfrm>
            <a:off x="7016858" y="4256746"/>
            <a:ext cx="12890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4th  term</a:t>
            </a:r>
          </a:p>
        </p:txBody>
      </p:sp>
      <p:sp>
        <p:nvSpPr>
          <p:cNvPr id="81" name="Rectangle 35"/>
          <p:cNvSpPr>
            <a:spLocks noChangeArrowheads="1"/>
          </p:cNvSpPr>
          <p:nvPr/>
        </p:nvSpPr>
        <p:spPr bwMode="auto">
          <a:xfrm>
            <a:off x="6961296" y="4925083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" panose="02020603050405020304" pitchFamily="18" charset="0"/>
            </a:endParaRPr>
          </a:p>
        </p:txBody>
      </p:sp>
      <p:sp>
        <p:nvSpPr>
          <p:cNvPr id="82" name="Rectangle 42"/>
          <p:cNvSpPr>
            <a:spLocks noChangeArrowheads="1"/>
          </p:cNvSpPr>
          <p:nvPr/>
        </p:nvSpPr>
        <p:spPr bwMode="auto">
          <a:xfrm>
            <a:off x="4197458" y="2926421"/>
            <a:ext cx="2127250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>
                <a:latin typeface="Times" panose="02020603050405020304" pitchFamily="18" charset="0"/>
              </a:rPr>
              <a:t>a</a:t>
            </a:r>
            <a:r>
              <a:rPr lang="en-US" altLang="en-US" sz="1200" i="1">
                <a:latin typeface="Times" panose="02020603050405020304" pitchFamily="18" charset="0"/>
              </a:rPr>
              <a:t> </a:t>
            </a:r>
            <a:r>
              <a:rPr lang="en-US" altLang="en-US" sz="2200" b="1" baseline="-25000">
                <a:latin typeface="Times" panose="02020603050405020304" pitchFamily="18" charset="0"/>
              </a:rPr>
              <a:t>2</a:t>
            </a:r>
            <a:r>
              <a:rPr lang="en-US" altLang="en-US" sz="2400" b="1" baseline="-25000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= (2)! - 2 = 0</a:t>
            </a:r>
            <a:endParaRPr lang="en-US" altLang="en-US" sz="2400" b="1" i="1" baseline="-25000">
              <a:latin typeface="Times" panose="02020603050405020304" pitchFamily="18" charset="0"/>
            </a:endParaRPr>
          </a:p>
        </p:txBody>
      </p:sp>
      <p:sp>
        <p:nvSpPr>
          <p:cNvPr id="83" name="Rectangle 43"/>
          <p:cNvSpPr>
            <a:spLocks noChangeArrowheads="1"/>
          </p:cNvSpPr>
          <p:nvPr/>
        </p:nvSpPr>
        <p:spPr bwMode="auto">
          <a:xfrm>
            <a:off x="4197458" y="3564596"/>
            <a:ext cx="2127250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>
                <a:latin typeface="Times" panose="02020603050405020304" pitchFamily="18" charset="0"/>
              </a:rPr>
              <a:t>a</a:t>
            </a:r>
            <a:r>
              <a:rPr lang="en-US" altLang="en-US" sz="1200" i="1">
                <a:latin typeface="Times" panose="02020603050405020304" pitchFamily="18" charset="0"/>
              </a:rPr>
              <a:t> </a:t>
            </a:r>
            <a:r>
              <a:rPr lang="en-US" altLang="en-US" sz="2200" b="1" baseline="-25000">
                <a:latin typeface="Times" panose="02020603050405020304" pitchFamily="18" charset="0"/>
              </a:rPr>
              <a:t>3</a:t>
            </a:r>
            <a:r>
              <a:rPr lang="en-US" altLang="en-US" sz="2400" b="1" baseline="-25000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= (3)! - 2 = 4</a:t>
            </a:r>
          </a:p>
        </p:txBody>
      </p:sp>
      <p:sp>
        <p:nvSpPr>
          <p:cNvPr id="84" name="Rectangle 44"/>
          <p:cNvSpPr>
            <a:spLocks noChangeArrowheads="1"/>
          </p:cNvSpPr>
          <p:nvPr/>
        </p:nvSpPr>
        <p:spPr bwMode="auto">
          <a:xfrm>
            <a:off x="4162533" y="4226583"/>
            <a:ext cx="2279650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>
                <a:latin typeface="Times" panose="02020603050405020304" pitchFamily="18" charset="0"/>
              </a:rPr>
              <a:t>a</a:t>
            </a:r>
            <a:r>
              <a:rPr lang="en-US" altLang="en-US" sz="1200" i="1">
                <a:latin typeface="Times" panose="02020603050405020304" pitchFamily="18" charset="0"/>
              </a:rPr>
              <a:t> </a:t>
            </a:r>
            <a:r>
              <a:rPr lang="en-US" altLang="en-US" sz="2200" b="1" baseline="-25000">
                <a:latin typeface="Times" panose="02020603050405020304" pitchFamily="18" charset="0"/>
              </a:rPr>
              <a:t>4</a:t>
            </a:r>
            <a:r>
              <a:rPr lang="en-US" altLang="en-US" sz="2400" b="1" baseline="-25000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= (4)! - 2 = 22</a:t>
            </a:r>
          </a:p>
        </p:txBody>
      </p:sp>
      <p:grpSp>
        <p:nvGrpSpPr>
          <p:cNvPr id="85" name="Group 84"/>
          <p:cNvGrpSpPr>
            <a:grpSpLocks/>
          </p:cNvGrpSpPr>
          <p:nvPr/>
        </p:nvGrpSpPr>
        <p:grpSpPr bwMode="auto">
          <a:xfrm>
            <a:off x="4413358" y="4958421"/>
            <a:ext cx="3182938" cy="381000"/>
            <a:chOff x="3667125" y="4747903"/>
            <a:chExt cx="3182938" cy="381310"/>
          </a:xfrm>
        </p:grpSpPr>
        <p:sp>
          <p:nvSpPr>
            <p:cNvPr id="86" name="Rectangle 46"/>
            <p:cNvSpPr>
              <a:spLocks noChangeArrowheads="1"/>
            </p:cNvSpPr>
            <p:nvPr/>
          </p:nvSpPr>
          <p:spPr bwMode="auto">
            <a:xfrm>
              <a:off x="3667125" y="4891088"/>
              <a:ext cx="165100" cy="23812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32" name="Rectangle 47"/>
            <p:cNvSpPr>
              <a:spLocks noChangeArrowheads="1"/>
            </p:cNvSpPr>
            <p:nvPr/>
          </p:nvSpPr>
          <p:spPr bwMode="auto">
            <a:xfrm>
              <a:off x="4159295" y="4747903"/>
              <a:ext cx="246063" cy="30162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133" name="Rectangle 48"/>
            <p:cNvSpPr>
              <a:spLocks noChangeArrowheads="1"/>
            </p:cNvSpPr>
            <p:nvPr/>
          </p:nvSpPr>
          <p:spPr bwMode="auto">
            <a:xfrm>
              <a:off x="6329363" y="4775200"/>
              <a:ext cx="520700" cy="307975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34" name="Rectangle 49"/>
          <p:cNvSpPr>
            <a:spLocks noChangeArrowheads="1"/>
          </p:cNvSpPr>
          <p:nvPr/>
        </p:nvSpPr>
        <p:spPr bwMode="auto">
          <a:xfrm>
            <a:off x="4162533" y="4856821"/>
            <a:ext cx="2422525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i="1">
                <a:latin typeface="Times" panose="02020603050405020304" pitchFamily="18" charset="0"/>
              </a:rPr>
              <a:t>a</a:t>
            </a:r>
            <a:r>
              <a:rPr lang="en-US" altLang="en-US" sz="1200" i="1">
                <a:latin typeface="Times" panose="02020603050405020304" pitchFamily="18" charset="0"/>
              </a:rPr>
              <a:t> </a:t>
            </a:r>
            <a:r>
              <a:rPr lang="en-US" altLang="en-US" sz="2200" b="1" baseline="-25000">
                <a:latin typeface="Times" panose="02020603050405020304" pitchFamily="18" charset="0"/>
              </a:rPr>
              <a:t>5</a:t>
            </a:r>
            <a:r>
              <a:rPr lang="en-US" altLang="en-US" sz="2400" b="1" baseline="-25000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= (5)! - 2 = 118</a:t>
            </a:r>
          </a:p>
        </p:txBody>
      </p:sp>
      <p:sp>
        <p:nvSpPr>
          <p:cNvPr id="135" name="Text Box 51"/>
          <p:cNvSpPr txBox="1">
            <a:spLocks noChangeArrowheads="1"/>
          </p:cNvSpPr>
          <p:nvPr/>
        </p:nvSpPr>
        <p:spPr bwMode="auto">
          <a:xfrm>
            <a:off x="7016858" y="4915558"/>
            <a:ext cx="12890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5th  term</a:t>
            </a:r>
          </a:p>
        </p:txBody>
      </p:sp>
      <p:sp>
        <p:nvSpPr>
          <p:cNvPr id="136" name="TextBox 135"/>
          <p:cNvSpPr txBox="1"/>
          <p:nvPr/>
        </p:nvSpPr>
        <p:spPr>
          <a:xfrm>
            <a:off x="2856646" y="569274"/>
            <a:ext cx="6603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Using and Writing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731941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7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"/>
                            </p:stCondLst>
                            <p:childTnLst>
                              <p:par>
                                <p:cTn id="5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4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500"/>
                            </p:stCondLst>
                            <p:childTnLst>
                              <p:par>
                                <p:cTn id="7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1" dur="5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500"/>
                            </p:stCondLst>
                            <p:childTnLst>
                              <p:par>
                                <p:cTn id="9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utoUpdateAnimBg="0"/>
      <p:bldP spid="56" grpId="0" animBg="1"/>
      <p:bldP spid="61" grpId="0" animBg="1"/>
      <p:bldP spid="66" grpId="0" autoUpdateAnimBg="0"/>
      <p:bldP spid="67" grpId="0" autoUpdateAnimBg="0"/>
      <p:bldP spid="68" grpId="0" autoUpdateAnimBg="0"/>
      <p:bldP spid="69" grpId="0" animBg="1"/>
      <p:bldP spid="74" grpId="0" autoUpdateAnimBg="0"/>
      <p:bldP spid="75" grpId="0" animBg="1"/>
      <p:bldP spid="80" grpId="0" autoUpdateAnimBg="0"/>
      <p:bldP spid="81" grpId="0" animBg="1" autoUpdateAnimBg="0"/>
      <p:bldP spid="82" grpId="0" autoUpdateAnimBg="0"/>
      <p:bldP spid="83" grpId="0" autoUpdateAnimBg="0"/>
      <p:bldP spid="84" grpId="0" autoUpdateAnimBg="0"/>
      <p:bldP spid="134" grpId="0" autoUpdateAnimBg="0"/>
      <p:bldP spid="135" grpId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53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54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2907643" y="3504017"/>
            <a:ext cx="7305675" cy="492125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" panose="02020603050405020304" pitchFamily="18" charset="0"/>
              </a:rPr>
              <a:t>Write the first five terms of the sequence </a:t>
            </a:r>
            <a:r>
              <a:rPr lang="en-US" altLang="en-US" sz="2600" i="1">
                <a:latin typeface="Times" panose="02020603050405020304" pitchFamily="18" charset="0"/>
              </a:rPr>
              <a:t>f</a:t>
            </a:r>
            <a:r>
              <a:rPr lang="en-US" altLang="en-US" sz="1000" i="1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(</a:t>
            </a:r>
            <a:r>
              <a:rPr lang="en-US" altLang="en-US" sz="2400" i="1">
                <a:latin typeface="Times" panose="02020603050405020304" pitchFamily="18" charset="0"/>
              </a:rPr>
              <a:t>n</a:t>
            </a:r>
            <a:r>
              <a:rPr lang="en-US" altLang="en-US" sz="2400">
                <a:latin typeface="Times" panose="02020603050405020304" pitchFamily="18" charset="0"/>
              </a:rPr>
              <a:t>) = (–2)</a:t>
            </a:r>
            <a:r>
              <a:rPr lang="en-US" altLang="en-US" sz="800">
                <a:latin typeface="Times" panose="02020603050405020304" pitchFamily="18" charset="0"/>
              </a:rPr>
              <a:t> </a:t>
            </a:r>
            <a:r>
              <a:rPr lang="en-US" altLang="en-US" b="1" i="1" baseline="40000">
                <a:latin typeface="Times" panose="02020603050405020304" pitchFamily="18" charset="0"/>
              </a:rPr>
              <a:t>n</a:t>
            </a:r>
            <a:r>
              <a:rPr lang="en-US" altLang="en-US" sz="2400" b="1" baseline="40000">
                <a:latin typeface="Times" panose="02020603050405020304" pitchFamily="18" charset="0"/>
              </a:rPr>
              <a:t> – 1 </a:t>
            </a:r>
            <a:r>
              <a:rPr lang="en-US" altLang="en-US" sz="2400">
                <a:latin typeface="Times" panose="02020603050405020304" pitchFamily="18" charset="0"/>
              </a:rPr>
              <a:t>.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2856646" y="569274"/>
            <a:ext cx="6603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Using and Writing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03705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 animBg="1"/>
      <p:bldP spid="54" grpId="0" autoUpdateAnimBg="0"/>
      <p:bldP spid="12" grpId="0" animBg="1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Rectangle 9"/>
          <p:cNvSpPr>
            <a:spLocks noChangeArrowheads="1"/>
          </p:cNvSpPr>
          <p:nvPr/>
        </p:nvSpPr>
        <p:spPr bwMode="auto">
          <a:xfrm>
            <a:off x="2823560" y="1450816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13" name="Text Box 10"/>
          <p:cNvSpPr txBox="1">
            <a:spLocks noChangeArrowheads="1"/>
          </p:cNvSpPr>
          <p:nvPr/>
        </p:nvSpPr>
        <p:spPr bwMode="auto">
          <a:xfrm>
            <a:off x="2914048" y="1474628"/>
            <a:ext cx="151288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Helvetica" panose="020B0604020202020204" pitchFamily="34" charset="0"/>
              </a:rPr>
              <a:t>S</a:t>
            </a:r>
            <a:r>
              <a:rPr lang="en-US" altLang="en-US" sz="2000" b="1" dirty="0">
                <a:latin typeface="Helvetica" panose="020B0604020202020204" pitchFamily="34" charset="0"/>
              </a:rPr>
              <a:t>OLUTION</a:t>
            </a:r>
          </a:p>
        </p:txBody>
      </p:sp>
      <p:sp>
        <p:nvSpPr>
          <p:cNvPr id="119" name="Rectangle 2"/>
          <p:cNvSpPr>
            <a:spLocks noChangeArrowheads="1"/>
          </p:cNvSpPr>
          <p:nvPr/>
        </p:nvSpPr>
        <p:spPr bwMode="auto">
          <a:xfrm>
            <a:off x="6621023" y="2876056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120" name="Group 11"/>
          <p:cNvGrpSpPr>
            <a:grpSpLocks/>
          </p:cNvGrpSpPr>
          <p:nvPr/>
        </p:nvGrpSpPr>
        <p:grpSpPr bwMode="auto">
          <a:xfrm>
            <a:off x="3790510" y="2874468"/>
            <a:ext cx="3465513" cy="390525"/>
            <a:chOff x="1388" y="1718"/>
            <a:chExt cx="2183" cy="246"/>
          </a:xfrm>
        </p:grpSpPr>
        <p:grpSp>
          <p:nvGrpSpPr>
            <p:cNvPr id="121" name="Group 12"/>
            <p:cNvGrpSpPr>
              <a:grpSpLocks/>
            </p:cNvGrpSpPr>
            <p:nvPr/>
          </p:nvGrpSpPr>
          <p:grpSpPr bwMode="auto">
            <a:xfrm>
              <a:off x="1388" y="1718"/>
              <a:ext cx="843" cy="246"/>
              <a:chOff x="1388" y="1309"/>
              <a:chExt cx="843" cy="246"/>
            </a:xfrm>
          </p:grpSpPr>
          <p:sp>
            <p:nvSpPr>
              <p:cNvPr id="123" name="Rectangle 13"/>
              <p:cNvSpPr>
                <a:spLocks noChangeArrowheads="1"/>
              </p:cNvSpPr>
              <p:nvPr/>
            </p:nvSpPr>
            <p:spPr bwMode="auto">
              <a:xfrm>
                <a:off x="2127" y="1309"/>
                <a:ext cx="104" cy="150"/>
              </a:xfrm>
              <a:prstGeom prst="rect">
                <a:avLst/>
              </a:prstGeom>
              <a:solidFill>
                <a:srgbClr val="FFFF6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FFCC0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spcBef>
                    <a:spcPct val="0"/>
                  </a:spcBef>
                  <a:buFontTx/>
                  <a:buNone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24" name="Rectangle 14"/>
              <p:cNvSpPr>
                <a:spLocks noChangeArrowheads="1"/>
              </p:cNvSpPr>
              <p:nvPr/>
            </p:nvSpPr>
            <p:spPr bwMode="auto">
              <a:xfrm>
                <a:off x="1388" y="1365"/>
                <a:ext cx="155" cy="190"/>
              </a:xfrm>
              <a:prstGeom prst="rect">
                <a:avLst/>
              </a:prstGeom>
              <a:solidFill>
                <a:srgbClr val="FFFF6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FFCC0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spcBef>
                    <a:spcPct val="0"/>
                  </a:spcBef>
                  <a:buFontTx/>
                  <a:buNone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122" name="Rectangle 15"/>
            <p:cNvSpPr>
              <a:spLocks noChangeArrowheads="1"/>
            </p:cNvSpPr>
            <p:nvPr/>
          </p:nvSpPr>
          <p:spPr bwMode="auto">
            <a:xfrm>
              <a:off x="3243" y="1757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25" name="Rectangle 16"/>
          <p:cNvSpPr>
            <a:spLocks noChangeArrowheads="1"/>
          </p:cNvSpPr>
          <p:nvPr/>
        </p:nvSpPr>
        <p:spPr bwMode="auto">
          <a:xfrm>
            <a:off x="6621023" y="2220418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126" name="Group 17"/>
          <p:cNvGrpSpPr>
            <a:grpSpLocks/>
          </p:cNvGrpSpPr>
          <p:nvPr/>
        </p:nvGrpSpPr>
        <p:grpSpPr bwMode="auto">
          <a:xfrm>
            <a:off x="3790510" y="2225181"/>
            <a:ext cx="3465513" cy="390525"/>
            <a:chOff x="1388" y="1309"/>
            <a:chExt cx="2183" cy="246"/>
          </a:xfrm>
        </p:grpSpPr>
        <p:grpSp>
          <p:nvGrpSpPr>
            <p:cNvPr id="127" name="Group 18"/>
            <p:cNvGrpSpPr>
              <a:grpSpLocks/>
            </p:cNvGrpSpPr>
            <p:nvPr/>
          </p:nvGrpSpPr>
          <p:grpSpPr bwMode="auto">
            <a:xfrm>
              <a:off x="1388" y="1309"/>
              <a:ext cx="843" cy="246"/>
              <a:chOff x="1388" y="1309"/>
              <a:chExt cx="843" cy="246"/>
            </a:xfrm>
          </p:grpSpPr>
          <p:sp>
            <p:nvSpPr>
              <p:cNvPr id="129" name="Rectangle 19"/>
              <p:cNvSpPr>
                <a:spLocks noChangeArrowheads="1"/>
              </p:cNvSpPr>
              <p:nvPr/>
            </p:nvSpPr>
            <p:spPr bwMode="auto">
              <a:xfrm>
                <a:off x="2127" y="1309"/>
                <a:ext cx="104" cy="150"/>
              </a:xfrm>
              <a:prstGeom prst="rect">
                <a:avLst/>
              </a:prstGeom>
              <a:solidFill>
                <a:srgbClr val="FFFF6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FFCC0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spcBef>
                    <a:spcPct val="0"/>
                  </a:spcBef>
                  <a:buFontTx/>
                  <a:buNone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30" name="Rectangle 20"/>
              <p:cNvSpPr>
                <a:spLocks noChangeArrowheads="1"/>
              </p:cNvSpPr>
              <p:nvPr/>
            </p:nvSpPr>
            <p:spPr bwMode="auto">
              <a:xfrm>
                <a:off x="1388" y="1365"/>
                <a:ext cx="155" cy="190"/>
              </a:xfrm>
              <a:prstGeom prst="rect">
                <a:avLst/>
              </a:prstGeom>
              <a:solidFill>
                <a:srgbClr val="FFFF6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FFCC0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spcBef>
                    <a:spcPct val="0"/>
                  </a:spcBef>
                  <a:buFontTx/>
                  <a:buNone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128" name="Rectangle 21"/>
            <p:cNvSpPr>
              <a:spLocks noChangeArrowheads="1"/>
            </p:cNvSpPr>
            <p:nvPr/>
          </p:nvSpPr>
          <p:spPr bwMode="auto">
            <a:xfrm>
              <a:off x="3243" y="1343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31" name="Rectangle 22"/>
          <p:cNvSpPr>
            <a:spLocks noChangeArrowheads="1"/>
          </p:cNvSpPr>
          <p:nvPr/>
        </p:nvSpPr>
        <p:spPr bwMode="auto">
          <a:xfrm>
            <a:off x="3530160" y="2193431"/>
            <a:ext cx="24161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600" i="1">
                <a:latin typeface="Times" panose="02020603050405020304" pitchFamily="18" charset="0"/>
              </a:rPr>
              <a:t>f</a:t>
            </a:r>
            <a:r>
              <a:rPr lang="en-US" altLang="en-US" sz="1000" i="1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(1) = (–2)</a:t>
            </a:r>
            <a:r>
              <a:rPr lang="en-US" altLang="en-US" sz="2000">
                <a:latin typeface="Times" panose="02020603050405020304" pitchFamily="18" charset="0"/>
              </a:rPr>
              <a:t> </a:t>
            </a:r>
            <a:r>
              <a:rPr lang="en-US" altLang="en-US" sz="2400" b="1" baseline="40000">
                <a:latin typeface="Times" panose="02020603050405020304" pitchFamily="18" charset="0"/>
              </a:rPr>
              <a:t>1 – 1 </a:t>
            </a:r>
            <a:r>
              <a:rPr lang="en-US" altLang="en-US" sz="2400">
                <a:latin typeface="Times" panose="02020603050405020304" pitchFamily="18" charset="0"/>
              </a:rPr>
              <a:t>= 1</a:t>
            </a:r>
          </a:p>
        </p:txBody>
      </p:sp>
      <p:sp>
        <p:nvSpPr>
          <p:cNvPr id="136" name="Text Box 23"/>
          <p:cNvSpPr txBox="1">
            <a:spLocks noChangeArrowheads="1"/>
          </p:cNvSpPr>
          <p:nvPr/>
        </p:nvSpPr>
        <p:spPr bwMode="auto">
          <a:xfrm>
            <a:off x="6676585" y="2269631"/>
            <a:ext cx="1239838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1st  term</a:t>
            </a:r>
            <a:endParaRPr lang="en-US" altLang="en-US" sz="2200">
              <a:solidFill>
                <a:srgbClr val="0A50A1"/>
              </a:solidFill>
              <a:latin typeface="Helvetica" panose="020B0604020202020204" pitchFamily="34" charset="0"/>
            </a:endParaRPr>
          </a:p>
        </p:txBody>
      </p:sp>
      <p:sp>
        <p:nvSpPr>
          <p:cNvPr id="137" name="Text Box 24"/>
          <p:cNvSpPr txBox="1">
            <a:spLocks noChangeArrowheads="1"/>
          </p:cNvSpPr>
          <p:nvPr/>
        </p:nvSpPr>
        <p:spPr bwMode="auto">
          <a:xfrm>
            <a:off x="6676585" y="2893518"/>
            <a:ext cx="1325563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2nd  term</a:t>
            </a:r>
          </a:p>
        </p:txBody>
      </p:sp>
      <p:sp>
        <p:nvSpPr>
          <p:cNvPr id="138" name="Rectangle 25"/>
          <p:cNvSpPr>
            <a:spLocks noChangeArrowheads="1"/>
          </p:cNvSpPr>
          <p:nvPr/>
        </p:nvSpPr>
        <p:spPr bwMode="auto">
          <a:xfrm>
            <a:off x="6621023" y="3536456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139" name="Group 26"/>
          <p:cNvGrpSpPr>
            <a:grpSpLocks/>
          </p:cNvGrpSpPr>
          <p:nvPr/>
        </p:nvGrpSpPr>
        <p:grpSpPr bwMode="auto">
          <a:xfrm>
            <a:off x="3790510" y="3523756"/>
            <a:ext cx="3465513" cy="390525"/>
            <a:chOff x="1388" y="2127"/>
            <a:chExt cx="2183" cy="246"/>
          </a:xfrm>
        </p:grpSpPr>
        <p:grpSp>
          <p:nvGrpSpPr>
            <p:cNvPr id="140" name="Group 27"/>
            <p:cNvGrpSpPr>
              <a:grpSpLocks/>
            </p:cNvGrpSpPr>
            <p:nvPr/>
          </p:nvGrpSpPr>
          <p:grpSpPr bwMode="auto">
            <a:xfrm>
              <a:off x="1388" y="2127"/>
              <a:ext cx="843" cy="246"/>
              <a:chOff x="1388" y="1309"/>
              <a:chExt cx="843" cy="246"/>
            </a:xfrm>
          </p:grpSpPr>
          <p:sp>
            <p:nvSpPr>
              <p:cNvPr id="142" name="Rectangle 28"/>
              <p:cNvSpPr>
                <a:spLocks noChangeArrowheads="1"/>
              </p:cNvSpPr>
              <p:nvPr/>
            </p:nvSpPr>
            <p:spPr bwMode="auto">
              <a:xfrm>
                <a:off x="2127" y="1309"/>
                <a:ext cx="104" cy="150"/>
              </a:xfrm>
              <a:prstGeom prst="rect">
                <a:avLst/>
              </a:prstGeom>
              <a:solidFill>
                <a:srgbClr val="FFFF6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FFCC0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spcBef>
                    <a:spcPct val="0"/>
                  </a:spcBef>
                  <a:buFontTx/>
                  <a:buNone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43" name="Rectangle 29"/>
              <p:cNvSpPr>
                <a:spLocks noChangeArrowheads="1"/>
              </p:cNvSpPr>
              <p:nvPr/>
            </p:nvSpPr>
            <p:spPr bwMode="auto">
              <a:xfrm>
                <a:off x="1388" y="1365"/>
                <a:ext cx="155" cy="190"/>
              </a:xfrm>
              <a:prstGeom prst="rect">
                <a:avLst/>
              </a:prstGeom>
              <a:solidFill>
                <a:srgbClr val="FFFF6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FFCC0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spcBef>
                    <a:spcPct val="0"/>
                  </a:spcBef>
                  <a:buFontTx/>
                  <a:buNone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141" name="Rectangle 30"/>
            <p:cNvSpPr>
              <a:spLocks noChangeArrowheads="1"/>
            </p:cNvSpPr>
            <p:nvPr/>
          </p:nvSpPr>
          <p:spPr bwMode="auto">
            <a:xfrm>
              <a:off x="3243" y="2173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44" name="Text Box 31"/>
          <p:cNvSpPr txBox="1">
            <a:spLocks noChangeArrowheads="1"/>
          </p:cNvSpPr>
          <p:nvPr/>
        </p:nvSpPr>
        <p:spPr bwMode="auto">
          <a:xfrm>
            <a:off x="6676585" y="3531693"/>
            <a:ext cx="1293813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3rd  term</a:t>
            </a:r>
          </a:p>
        </p:txBody>
      </p:sp>
      <p:sp>
        <p:nvSpPr>
          <p:cNvPr id="145" name="Rectangle 32"/>
          <p:cNvSpPr>
            <a:spLocks noChangeArrowheads="1"/>
          </p:cNvSpPr>
          <p:nvPr/>
        </p:nvSpPr>
        <p:spPr bwMode="auto">
          <a:xfrm>
            <a:off x="6621023" y="4196856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grpSp>
        <p:nvGrpSpPr>
          <p:cNvPr id="146" name="Group 33"/>
          <p:cNvGrpSpPr>
            <a:grpSpLocks/>
          </p:cNvGrpSpPr>
          <p:nvPr/>
        </p:nvGrpSpPr>
        <p:grpSpPr bwMode="auto">
          <a:xfrm>
            <a:off x="3790510" y="4173043"/>
            <a:ext cx="3465513" cy="392113"/>
            <a:chOff x="1388" y="2536"/>
            <a:chExt cx="2183" cy="247"/>
          </a:xfrm>
        </p:grpSpPr>
        <p:grpSp>
          <p:nvGrpSpPr>
            <p:cNvPr id="147" name="Group 34"/>
            <p:cNvGrpSpPr>
              <a:grpSpLocks/>
            </p:cNvGrpSpPr>
            <p:nvPr/>
          </p:nvGrpSpPr>
          <p:grpSpPr bwMode="auto">
            <a:xfrm>
              <a:off x="1388" y="2536"/>
              <a:ext cx="843" cy="246"/>
              <a:chOff x="1388" y="1309"/>
              <a:chExt cx="843" cy="246"/>
            </a:xfrm>
          </p:grpSpPr>
          <p:sp>
            <p:nvSpPr>
              <p:cNvPr id="149" name="Rectangle 35"/>
              <p:cNvSpPr>
                <a:spLocks noChangeArrowheads="1"/>
              </p:cNvSpPr>
              <p:nvPr/>
            </p:nvSpPr>
            <p:spPr bwMode="auto">
              <a:xfrm>
                <a:off x="2127" y="1309"/>
                <a:ext cx="104" cy="150"/>
              </a:xfrm>
              <a:prstGeom prst="rect">
                <a:avLst/>
              </a:prstGeom>
              <a:solidFill>
                <a:srgbClr val="FFFF6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FFCC0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spcBef>
                    <a:spcPct val="0"/>
                  </a:spcBef>
                  <a:buFontTx/>
                  <a:buNone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50" name="Rectangle 36"/>
              <p:cNvSpPr>
                <a:spLocks noChangeArrowheads="1"/>
              </p:cNvSpPr>
              <p:nvPr/>
            </p:nvSpPr>
            <p:spPr bwMode="auto">
              <a:xfrm>
                <a:off x="1388" y="1365"/>
                <a:ext cx="155" cy="190"/>
              </a:xfrm>
              <a:prstGeom prst="rect">
                <a:avLst/>
              </a:prstGeom>
              <a:solidFill>
                <a:srgbClr val="FFFF6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FFCC0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spcBef>
                    <a:spcPct val="0"/>
                  </a:spcBef>
                  <a:buFontTx/>
                  <a:buNone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148" name="Rectangle 37"/>
            <p:cNvSpPr>
              <a:spLocks noChangeArrowheads="1"/>
            </p:cNvSpPr>
            <p:nvPr/>
          </p:nvSpPr>
          <p:spPr bwMode="auto">
            <a:xfrm>
              <a:off x="3243" y="2589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51" name="Text Box 38"/>
          <p:cNvSpPr txBox="1">
            <a:spLocks noChangeArrowheads="1"/>
          </p:cNvSpPr>
          <p:nvPr/>
        </p:nvSpPr>
        <p:spPr bwMode="auto">
          <a:xfrm>
            <a:off x="6676585" y="4193681"/>
            <a:ext cx="1289050" cy="427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4th  term</a:t>
            </a:r>
          </a:p>
        </p:txBody>
      </p:sp>
      <p:sp>
        <p:nvSpPr>
          <p:cNvPr id="152" name="Rectangle 39"/>
          <p:cNvSpPr>
            <a:spLocks noChangeArrowheads="1"/>
          </p:cNvSpPr>
          <p:nvPr/>
        </p:nvSpPr>
        <p:spPr bwMode="auto">
          <a:xfrm>
            <a:off x="6621023" y="4862018"/>
            <a:ext cx="1371600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" panose="02020603050405020304" pitchFamily="18" charset="0"/>
            </a:endParaRPr>
          </a:p>
        </p:txBody>
      </p:sp>
      <p:sp>
        <p:nvSpPr>
          <p:cNvPr id="153" name="Rectangle 47"/>
          <p:cNvSpPr>
            <a:spLocks noChangeArrowheads="1"/>
          </p:cNvSpPr>
          <p:nvPr/>
        </p:nvSpPr>
        <p:spPr bwMode="auto">
          <a:xfrm>
            <a:off x="3530160" y="2847481"/>
            <a:ext cx="25685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600" i="1">
                <a:latin typeface="Times" panose="02020603050405020304" pitchFamily="18" charset="0"/>
              </a:rPr>
              <a:t>f</a:t>
            </a:r>
            <a:r>
              <a:rPr lang="en-US" altLang="en-US" sz="1000" i="1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(2) = (–2)</a:t>
            </a:r>
            <a:r>
              <a:rPr lang="en-US" altLang="en-US" sz="2000">
                <a:latin typeface="Times" panose="02020603050405020304" pitchFamily="18" charset="0"/>
              </a:rPr>
              <a:t> </a:t>
            </a:r>
            <a:r>
              <a:rPr lang="en-US" altLang="en-US" sz="2400" b="1" baseline="40000">
                <a:latin typeface="Times" panose="02020603050405020304" pitchFamily="18" charset="0"/>
              </a:rPr>
              <a:t>2 – 1 </a:t>
            </a:r>
            <a:r>
              <a:rPr lang="en-US" altLang="en-US" sz="2400">
                <a:latin typeface="Times" panose="02020603050405020304" pitchFamily="18" charset="0"/>
              </a:rPr>
              <a:t>= –2</a:t>
            </a:r>
          </a:p>
        </p:txBody>
      </p:sp>
      <p:sp>
        <p:nvSpPr>
          <p:cNvPr id="154" name="Rectangle 48"/>
          <p:cNvSpPr>
            <a:spLocks noChangeArrowheads="1"/>
          </p:cNvSpPr>
          <p:nvPr/>
        </p:nvSpPr>
        <p:spPr bwMode="auto">
          <a:xfrm>
            <a:off x="3530160" y="3501531"/>
            <a:ext cx="24161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600" i="1">
                <a:latin typeface="Times" panose="02020603050405020304" pitchFamily="18" charset="0"/>
              </a:rPr>
              <a:t>f</a:t>
            </a:r>
            <a:r>
              <a:rPr lang="en-US" altLang="en-US" sz="1000" i="1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(3) = (–2)</a:t>
            </a:r>
            <a:r>
              <a:rPr lang="en-US" altLang="en-US" sz="2000">
                <a:latin typeface="Times" panose="02020603050405020304" pitchFamily="18" charset="0"/>
              </a:rPr>
              <a:t> </a:t>
            </a:r>
            <a:r>
              <a:rPr lang="en-US" altLang="en-US" sz="2400" b="1" baseline="40000">
                <a:latin typeface="Times" panose="02020603050405020304" pitchFamily="18" charset="0"/>
              </a:rPr>
              <a:t>3 – 1 </a:t>
            </a:r>
            <a:r>
              <a:rPr lang="en-US" altLang="en-US" sz="2400">
                <a:latin typeface="Times" panose="02020603050405020304" pitchFamily="18" charset="0"/>
              </a:rPr>
              <a:t>= 4</a:t>
            </a:r>
          </a:p>
        </p:txBody>
      </p:sp>
      <p:sp>
        <p:nvSpPr>
          <p:cNvPr id="155" name="Rectangle 49"/>
          <p:cNvSpPr>
            <a:spLocks noChangeArrowheads="1"/>
          </p:cNvSpPr>
          <p:nvPr/>
        </p:nvSpPr>
        <p:spPr bwMode="auto">
          <a:xfrm>
            <a:off x="3530160" y="4155581"/>
            <a:ext cx="26447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600" i="1">
                <a:latin typeface="Times" panose="02020603050405020304" pitchFamily="18" charset="0"/>
              </a:rPr>
              <a:t>f</a:t>
            </a:r>
            <a:r>
              <a:rPr lang="en-US" altLang="en-US" sz="1000" i="1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(4) = (–2)</a:t>
            </a:r>
            <a:r>
              <a:rPr lang="en-US" altLang="en-US" sz="2000">
                <a:latin typeface="Times" panose="02020603050405020304" pitchFamily="18" charset="0"/>
              </a:rPr>
              <a:t> </a:t>
            </a:r>
            <a:r>
              <a:rPr lang="en-US" altLang="en-US" sz="2400" b="1" baseline="40000">
                <a:latin typeface="Times" panose="02020603050405020304" pitchFamily="18" charset="0"/>
              </a:rPr>
              <a:t>4 – 1 </a:t>
            </a:r>
            <a:r>
              <a:rPr lang="en-US" altLang="en-US" sz="2400">
                <a:latin typeface="Times" panose="02020603050405020304" pitchFamily="18" charset="0"/>
              </a:rPr>
              <a:t>= – 8</a:t>
            </a:r>
          </a:p>
        </p:txBody>
      </p:sp>
      <p:grpSp>
        <p:nvGrpSpPr>
          <p:cNvPr id="156" name="Group 50"/>
          <p:cNvGrpSpPr>
            <a:grpSpLocks/>
          </p:cNvGrpSpPr>
          <p:nvPr/>
        </p:nvGrpSpPr>
        <p:grpSpPr bwMode="auto">
          <a:xfrm>
            <a:off x="3790510" y="4822331"/>
            <a:ext cx="3465513" cy="407987"/>
            <a:chOff x="1388" y="2945"/>
            <a:chExt cx="2183" cy="257"/>
          </a:xfrm>
        </p:grpSpPr>
        <p:grpSp>
          <p:nvGrpSpPr>
            <p:cNvPr id="157" name="Group 51"/>
            <p:cNvGrpSpPr>
              <a:grpSpLocks/>
            </p:cNvGrpSpPr>
            <p:nvPr/>
          </p:nvGrpSpPr>
          <p:grpSpPr bwMode="auto">
            <a:xfrm>
              <a:off x="1388" y="2945"/>
              <a:ext cx="843" cy="246"/>
              <a:chOff x="1388" y="1309"/>
              <a:chExt cx="843" cy="246"/>
            </a:xfrm>
          </p:grpSpPr>
          <p:sp>
            <p:nvSpPr>
              <p:cNvPr id="159" name="Rectangle 52"/>
              <p:cNvSpPr>
                <a:spLocks noChangeArrowheads="1"/>
              </p:cNvSpPr>
              <p:nvPr/>
            </p:nvSpPr>
            <p:spPr bwMode="auto">
              <a:xfrm>
                <a:off x="2127" y="1309"/>
                <a:ext cx="104" cy="150"/>
              </a:xfrm>
              <a:prstGeom prst="rect">
                <a:avLst/>
              </a:prstGeom>
              <a:solidFill>
                <a:srgbClr val="FFFF6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FFCC0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spcBef>
                    <a:spcPct val="0"/>
                  </a:spcBef>
                  <a:buFontTx/>
                  <a:buNone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  <p:sp>
            <p:nvSpPr>
              <p:cNvPr id="160" name="Rectangle 53"/>
              <p:cNvSpPr>
                <a:spLocks noChangeArrowheads="1"/>
              </p:cNvSpPr>
              <p:nvPr/>
            </p:nvSpPr>
            <p:spPr bwMode="auto">
              <a:xfrm>
                <a:off x="1388" y="1365"/>
                <a:ext cx="155" cy="190"/>
              </a:xfrm>
              <a:prstGeom prst="rect">
                <a:avLst/>
              </a:prstGeom>
              <a:solidFill>
                <a:srgbClr val="FFFF6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rgbClr val="FFCC0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lnSpc>
                    <a:spcPct val="90000"/>
                  </a:lnSpc>
                  <a:spcBef>
                    <a:spcPts val="1000"/>
                  </a:spcBef>
                  <a:buFont typeface="Arial" panose="020B0604020202020204" pitchFamily="34" charset="0"/>
                  <a:buChar char="•"/>
                  <a:defRPr sz="28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1pPr>
                <a:lvl2pPr marL="742950" indent="-28575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4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2pPr>
                <a:lvl3pPr marL="11430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 sz="2000"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3pPr>
                <a:lvl4pPr marL="16002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4pPr>
                <a:lvl5pPr marL="2057400" indent="-228600">
                  <a:lnSpc>
                    <a:spcPct val="90000"/>
                  </a:lnSpc>
                  <a:spcBef>
                    <a:spcPts val="500"/>
                  </a:spcBef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5pPr>
                <a:lvl6pPr marL="25146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6pPr>
                <a:lvl7pPr marL="29718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7pPr>
                <a:lvl8pPr marL="34290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8pPr>
                <a:lvl9pPr marL="3886200" indent="-228600" eaLnBrk="0" fontAlgn="base" hangingPunct="0">
                  <a:lnSpc>
                    <a:spcPct val="90000"/>
                  </a:lnSpc>
                  <a:spcBef>
                    <a:spcPts val="500"/>
                  </a:spcBef>
                  <a:spcAft>
                    <a:spcPct val="0"/>
                  </a:spcAft>
                  <a:buFont typeface="Arial" panose="020B0604020202020204" pitchFamily="34" charset="0"/>
                  <a:buChar char="•"/>
                  <a:defRPr>
                    <a:solidFill>
                      <a:schemeClr val="tx1"/>
                    </a:solidFill>
                    <a:latin typeface="Calibri" panose="020F0502020204030204" pitchFamily="34" charset="0"/>
                  </a:defRPr>
                </a:lvl9pPr>
              </a:lstStyle>
              <a:p>
                <a:pPr eaLnBrk="1" hangingPunct="1">
                  <a:lnSpc>
                    <a:spcPct val="100000"/>
                  </a:lnSpc>
                  <a:spcBef>
                    <a:spcPct val="0"/>
                  </a:spcBef>
                  <a:buFontTx/>
                  <a:buNone/>
                </a:pPr>
                <a:endParaRPr lang="en-US" altLang="en-US" sz="2400">
                  <a:latin typeface="Times New Roman" panose="02020603050405020304" pitchFamily="18" charset="0"/>
                </a:endParaRPr>
              </a:p>
            </p:txBody>
          </p:sp>
        </p:grpSp>
        <p:sp>
          <p:nvSpPr>
            <p:cNvPr id="158" name="Rectangle 54"/>
            <p:cNvSpPr>
              <a:spLocks noChangeArrowheads="1"/>
            </p:cNvSpPr>
            <p:nvPr/>
          </p:nvSpPr>
          <p:spPr bwMode="auto">
            <a:xfrm>
              <a:off x="3243" y="3008"/>
              <a:ext cx="328" cy="194"/>
            </a:xfrm>
            <a:prstGeom prst="rect">
              <a:avLst/>
            </a:prstGeom>
            <a:solidFill>
              <a:srgbClr val="FFFF66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FFCC0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endParaRPr lang="en-US" altLang="en-US" sz="2400">
                <a:latin typeface="Times New Roman" panose="02020603050405020304" pitchFamily="18" charset="0"/>
              </a:endParaRPr>
            </a:p>
          </p:txBody>
        </p:sp>
      </p:grpSp>
      <p:sp>
        <p:nvSpPr>
          <p:cNvPr id="161" name="Rectangle 55"/>
          <p:cNvSpPr>
            <a:spLocks noChangeArrowheads="1"/>
          </p:cNvSpPr>
          <p:nvPr/>
        </p:nvSpPr>
        <p:spPr bwMode="auto">
          <a:xfrm>
            <a:off x="3530160" y="4809631"/>
            <a:ext cx="2568575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600" i="1">
                <a:latin typeface="Times" panose="02020603050405020304" pitchFamily="18" charset="0"/>
              </a:rPr>
              <a:t>f</a:t>
            </a:r>
            <a:r>
              <a:rPr lang="en-US" altLang="en-US" sz="1000" i="1">
                <a:latin typeface="Times" panose="02020603050405020304" pitchFamily="18" charset="0"/>
              </a:rPr>
              <a:t> </a:t>
            </a:r>
            <a:r>
              <a:rPr lang="en-US" altLang="en-US" sz="2400">
                <a:latin typeface="Times" panose="02020603050405020304" pitchFamily="18" charset="0"/>
              </a:rPr>
              <a:t>(5) = (–2)</a:t>
            </a:r>
            <a:r>
              <a:rPr lang="en-US" altLang="en-US" sz="2000">
                <a:latin typeface="Times" panose="02020603050405020304" pitchFamily="18" charset="0"/>
              </a:rPr>
              <a:t> </a:t>
            </a:r>
            <a:r>
              <a:rPr lang="en-US" altLang="en-US" sz="2400" b="1" baseline="40000">
                <a:latin typeface="Times" panose="02020603050405020304" pitchFamily="18" charset="0"/>
              </a:rPr>
              <a:t>5 – 1 </a:t>
            </a:r>
            <a:r>
              <a:rPr lang="en-US" altLang="en-US" sz="2400">
                <a:latin typeface="Times" panose="02020603050405020304" pitchFamily="18" charset="0"/>
              </a:rPr>
              <a:t>= 16</a:t>
            </a:r>
          </a:p>
        </p:txBody>
      </p:sp>
      <p:sp>
        <p:nvSpPr>
          <p:cNvPr id="162" name="Text Box 57"/>
          <p:cNvSpPr txBox="1">
            <a:spLocks noChangeArrowheads="1"/>
          </p:cNvSpPr>
          <p:nvPr/>
        </p:nvSpPr>
        <p:spPr bwMode="auto">
          <a:xfrm>
            <a:off x="6676585" y="4852493"/>
            <a:ext cx="1289050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EC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000" b="1">
                <a:solidFill>
                  <a:srgbClr val="0A50A1"/>
                </a:solidFill>
                <a:latin typeface="Helvetica" panose="020B0604020202020204" pitchFamily="34" charset="0"/>
              </a:rPr>
              <a:t>5th  term</a:t>
            </a:r>
          </a:p>
        </p:txBody>
      </p:sp>
      <p:sp>
        <p:nvSpPr>
          <p:cNvPr id="163" name="TextBox 162"/>
          <p:cNvSpPr txBox="1"/>
          <p:nvPr/>
        </p:nvSpPr>
        <p:spPr>
          <a:xfrm>
            <a:off x="2856646" y="569274"/>
            <a:ext cx="66030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Using and Writing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3622244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2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3" dur="500"/>
                                        <p:tgtEl>
                                          <p:spTgt spid="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1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500"/>
                                        <p:tgtEl>
                                          <p:spTgt spid="1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500"/>
                            </p:stCondLst>
                            <p:childTnLst>
                              <p:par>
                                <p:cTn id="42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4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13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7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1500"/>
                            </p:stCondLst>
                            <p:childTnLst>
                              <p:par>
                                <p:cTn id="5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1" dur="500"/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500"/>
                            </p:stCondLst>
                            <p:childTnLst>
                              <p:par>
                                <p:cTn id="6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0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000"/>
                            </p:stCondLst>
                            <p:childTnLst>
                              <p:par>
                                <p:cTn id="72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4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500"/>
                            </p:stCondLst>
                            <p:childTnLst>
                              <p:par>
                                <p:cTn id="7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500"/>
                            </p:stCondLst>
                            <p:childTnLst>
                              <p:par>
                                <p:cTn id="8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4" presetClass="entr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91" dur="5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500"/>
                            </p:stCondLst>
                            <p:childTnLst>
                              <p:par>
                                <p:cTn id="9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95" dur="500"/>
                                        <p:tgtEl>
                                          <p:spTgt spid="15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utoUpdateAnimBg="0"/>
      <p:bldP spid="119" grpId="0" animBg="1"/>
      <p:bldP spid="125" grpId="0" animBg="1"/>
      <p:bldP spid="131" grpId="0" autoUpdateAnimBg="0"/>
      <p:bldP spid="136" grpId="0" autoUpdateAnimBg="0"/>
      <p:bldP spid="137" grpId="0" autoUpdateAnimBg="0"/>
      <p:bldP spid="138" grpId="0" animBg="1"/>
      <p:bldP spid="144" grpId="0" autoUpdateAnimBg="0"/>
      <p:bldP spid="145" grpId="0" animBg="1"/>
      <p:bldP spid="151" grpId="0" autoUpdateAnimBg="0"/>
      <p:bldP spid="152" grpId="0" animBg="1" autoUpdateAnimBg="0"/>
      <p:bldP spid="153" grpId="0" autoUpdateAnimBg="0"/>
      <p:bldP spid="154" grpId="0" autoUpdateAnimBg="0"/>
      <p:bldP spid="155" grpId="0" autoUpdateAnimBg="0"/>
      <p:bldP spid="161" grpId="0" autoUpdateAnimBg="0"/>
      <p:bldP spid="162" grpId="0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>
          <a:xfrm>
            <a:off x="2259724" y="1628673"/>
            <a:ext cx="8408276" cy="4067934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defRPr/>
            </a:pPr>
            <a:r>
              <a:rPr lang="en-US" altLang="en-US" b="1" dirty="0" smtClean="0">
                <a:solidFill>
                  <a:srgbClr val="B5016C"/>
                </a:solidFill>
                <a:latin typeface="+mj-lt"/>
              </a:rPr>
              <a:t>Arithmetic</a:t>
            </a:r>
            <a:r>
              <a:rPr lang="en-US" altLang="en-US" b="1" dirty="0" smtClean="0">
                <a:solidFill>
                  <a:srgbClr val="B50069"/>
                </a:solidFill>
                <a:latin typeface="+mj-lt"/>
              </a:rPr>
              <a:t> Sequence:  </a:t>
            </a:r>
            <a:r>
              <a:rPr lang="en-US" altLang="en-US" b="1" i="1" dirty="0" smtClean="0">
                <a:latin typeface="+mj-lt"/>
              </a:rPr>
              <a:t>sequence whose consecutive terms have a common difference.</a:t>
            </a:r>
          </a:p>
          <a:p>
            <a:pPr marL="342900" indent="-342900">
              <a:defRPr/>
            </a:pPr>
            <a:r>
              <a:rPr lang="en-US" altLang="en-US" b="1" i="1" dirty="0" smtClean="0">
                <a:latin typeface="+mj-lt"/>
              </a:rPr>
              <a:t>Example:</a:t>
            </a:r>
            <a:r>
              <a:rPr lang="en-US" altLang="en-US" dirty="0" smtClean="0">
                <a:latin typeface="+mj-lt"/>
              </a:rPr>
              <a:t>	  </a:t>
            </a:r>
            <a:r>
              <a:rPr lang="en-US" altLang="en-US" b="1" dirty="0" smtClean="0">
                <a:latin typeface="+mj-lt"/>
              </a:rPr>
              <a:t>3, 5, 7, 9, 11, 13, ...</a:t>
            </a:r>
          </a:p>
          <a:p>
            <a:pPr marL="342900" indent="-342900">
              <a:defRPr/>
            </a:pPr>
            <a:r>
              <a:rPr lang="en-US" altLang="en-US" b="1" dirty="0" smtClean="0">
                <a:latin typeface="+mj-lt"/>
              </a:rPr>
              <a:t>The terms have a common difference of  </a:t>
            </a:r>
            <a:r>
              <a:rPr lang="en-US" altLang="en-US" b="1" dirty="0" smtClean="0">
                <a:solidFill>
                  <a:srgbClr val="063DE8"/>
                </a:solidFill>
                <a:latin typeface="+mj-lt"/>
              </a:rPr>
              <a:t>2</a:t>
            </a:r>
            <a:r>
              <a:rPr lang="en-US" altLang="en-US" b="1" dirty="0" smtClean="0">
                <a:latin typeface="+mj-lt"/>
              </a:rPr>
              <a:t>.</a:t>
            </a:r>
          </a:p>
          <a:p>
            <a:pPr marL="342900" indent="-342900">
              <a:defRPr/>
            </a:pPr>
            <a:r>
              <a:rPr lang="en-US" altLang="en-US" b="1" dirty="0" smtClean="0">
                <a:latin typeface="+mj-lt"/>
              </a:rPr>
              <a:t>The common difference is the number </a:t>
            </a:r>
            <a:r>
              <a:rPr lang="en-US" altLang="en-US" b="1" i="1" dirty="0" smtClean="0">
                <a:solidFill>
                  <a:srgbClr val="063DE8"/>
                </a:solidFill>
                <a:latin typeface="+mj-lt"/>
              </a:rPr>
              <a:t>d</a:t>
            </a:r>
            <a:r>
              <a:rPr lang="en-US" altLang="en-US" b="1" dirty="0" smtClean="0">
                <a:latin typeface="+mj-lt"/>
              </a:rPr>
              <a:t>.</a:t>
            </a:r>
          </a:p>
          <a:p>
            <a:pPr marL="342900" indent="-342900">
              <a:defRPr/>
            </a:pPr>
            <a:r>
              <a:rPr lang="en-US" altLang="en-US" b="1" dirty="0" smtClean="0">
                <a:latin typeface="+mj-lt"/>
              </a:rPr>
              <a:t>To find the common difference you use </a:t>
            </a:r>
            <a:r>
              <a:rPr lang="en-US" altLang="en-US" b="1" i="1" dirty="0" smtClean="0">
                <a:solidFill>
                  <a:srgbClr val="0033CC"/>
                </a:solidFill>
                <a:latin typeface="+mj-lt"/>
              </a:rPr>
              <a:t>a</a:t>
            </a:r>
            <a:r>
              <a:rPr lang="en-US" altLang="en-US" b="1" i="1" baseline="-25000" dirty="0" smtClean="0">
                <a:solidFill>
                  <a:srgbClr val="0033CC"/>
                </a:solidFill>
                <a:latin typeface="+mj-lt"/>
              </a:rPr>
              <a:t>n+1</a:t>
            </a:r>
            <a:r>
              <a:rPr lang="en-US" altLang="en-US" b="1" i="1" dirty="0" smtClean="0">
                <a:solidFill>
                  <a:srgbClr val="0033CC"/>
                </a:solidFill>
                <a:latin typeface="+mj-lt"/>
              </a:rPr>
              <a:t> – a</a:t>
            </a:r>
            <a:r>
              <a:rPr lang="en-US" altLang="en-US" b="1" i="1" baseline="-25000" dirty="0" smtClean="0">
                <a:solidFill>
                  <a:srgbClr val="0033CC"/>
                </a:solidFill>
                <a:latin typeface="+mj-lt"/>
              </a:rPr>
              <a:t>n</a:t>
            </a:r>
            <a:r>
              <a:rPr lang="en-US" altLang="en-US" b="1" dirty="0" smtClean="0">
                <a:latin typeface="+mj-lt"/>
              </a:rPr>
              <a:t> </a:t>
            </a:r>
          </a:p>
          <a:p>
            <a:pPr marL="342900" indent="-342900">
              <a:defRPr/>
            </a:pPr>
            <a:r>
              <a:rPr lang="en-US" altLang="en-US" b="1" i="1" dirty="0" smtClean="0">
                <a:latin typeface="+mj-lt"/>
              </a:rPr>
              <a:t>Example:  Is the sequence arithmetic?				         </a:t>
            </a:r>
            <a:r>
              <a:rPr lang="en-US" altLang="en-US" dirty="0" smtClean="0">
                <a:latin typeface="+mj-lt"/>
              </a:rPr>
              <a:t>–45, –30, –15, 0, 15, 30</a:t>
            </a:r>
          </a:p>
          <a:p>
            <a:pPr marL="342900" indent="-342900">
              <a:spcBef>
                <a:spcPct val="0"/>
              </a:spcBef>
              <a:defRPr/>
            </a:pPr>
            <a:r>
              <a:rPr lang="en-US" altLang="en-US" b="1" dirty="0" smtClean="0">
                <a:solidFill>
                  <a:srgbClr val="B50069"/>
                </a:solidFill>
                <a:latin typeface="+mj-lt"/>
              </a:rPr>
              <a:t>	      Yes, </a:t>
            </a:r>
            <a:r>
              <a:rPr lang="en-US" altLang="en-US" b="1" i="1" dirty="0" smtClean="0">
                <a:latin typeface="+mj-lt"/>
              </a:rPr>
              <a:t>the common difference is</a:t>
            </a:r>
            <a:r>
              <a:rPr lang="en-US" altLang="en-US" b="1" dirty="0" smtClean="0">
                <a:solidFill>
                  <a:srgbClr val="B50069"/>
                </a:solidFill>
                <a:latin typeface="+mj-lt"/>
              </a:rPr>
              <a:t> 15</a:t>
            </a:r>
            <a:endParaRPr lang="en-US" altLang="en-US" b="1" dirty="0">
              <a:solidFill>
                <a:srgbClr val="B50069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8283742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 autoUpdateAnimBg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2838010" y="1695392"/>
            <a:ext cx="5054600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next four terms of –9, -2, 5, …</a:t>
            </a:r>
          </a:p>
        </p:txBody>
      </p:sp>
      <p:sp>
        <p:nvSpPr>
          <p:cNvPr id="11" name="Text Box 3"/>
          <p:cNvSpPr txBox="1">
            <a:spLocks noChangeArrowheads="1"/>
          </p:cNvSpPr>
          <p:nvPr/>
        </p:nvSpPr>
        <p:spPr bwMode="auto">
          <a:xfrm>
            <a:off x="3333310" y="2247842"/>
            <a:ext cx="2770188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</a:t>
            </a:r>
          </a:p>
        </p:txBody>
      </p:sp>
      <p:sp>
        <p:nvSpPr>
          <p:cNvPr id="12" name="Text Box 5"/>
          <p:cNvSpPr txBox="1">
            <a:spLocks noChangeArrowheads="1"/>
          </p:cNvSpPr>
          <p:nvPr/>
        </p:nvSpPr>
        <p:spPr bwMode="auto">
          <a:xfrm>
            <a:off x="3380935" y="3267017"/>
            <a:ext cx="5676900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66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 is referred to as the common difference (d)</a:t>
            </a:r>
          </a:p>
        </p:txBody>
      </p:sp>
      <p:sp>
        <p:nvSpPr>
          <p:cNvPr id="13" name="Text Box 6"/>
          <p:cNvSpPr txBox="1">
            <a:spLocks noChangeArrowheads="1"/>
          </p:cNvSpPr>
          <p:nvPr/>
        </p:nvSpPr>
        <p:spPr bwMode="auto">
          <a:xfrm>
            <a:off x="3361885" y="3743267"/>
            <a:ext cx="7234238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Common Difference (d) – what we ADD to get next term</a:t>
            </a:r>
          </a:p>
        </p:txBody>
      </p:sp>
      <p:sp>
        <p:nvSpPr>
          <p:cNvPr id="14" name="Text Box 7"/>
          <p:cNvSpPr txBox="1">
            <a:spLocks noChangeArrowheads="1"/>
          </p:cNvSpPr>
          <p:nvPr/>
        </p:nvSpPr>
        <p:spPr bwMode="auto">
          <a:xfrm>
            <a:off x="3380935" y="4533842"/>
            <a:ext cx="4440238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Next four terms……</a:t>
            </a:r>
            <a:r>
              <a:rPr lang="en-US" altLang="en-US" sz="240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12, 19, 26, 33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3380935" y="2800292"/>
            <a:ext cx="444023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dirty="0">
                <a:solidFill>
                  <a:srgbClr val="66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-2 </a:t>
            </a:r>
            <a:r>
              <a:rPr lang="en-US" altLang="en-US" dirty="0" smtClean="0">
                <a:solidFill>
                  <a:srgbClr val="66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(-9) </a:t>
            </a:r>
            <a:r>
              <a:rPr lang="en-US" altLang="en-US" dirty="0">
                <a:solidFill>
                  <a:srgbClr val="66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7 and 5 </a:t>
            </a:r>
            <a:r>
              <a:rPr lang="en-US" altLang="en-US" dirty="0" smtClean="0">
                <a:solidFill>
                  <a:srgbClr val="66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(-2) </a:t>
            </a:r>
            <a:r>
              <a:rPr lang="en-US" altLang="en-US" dirty="0">
                <a:solidFill>
                  <a:srgbClr val="660066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7</a:t>
            </a:r>
          </a:p>
        </p:txBody>
      </p:sp>
    </p:spTree>
    <p:extLst>
      <p:ext uri="{BB962C8B-B14F-4D97-AF65-F5344CB8AC3E}">
        <p14:creationId xmlns:p14="http://schemas.microsoft.com/office/powerpoint/2010/main" val="96276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utoUpdateAnimBg="0"/>
      <p:bldP spid="12" grpId="0" autoUpdateAnimBg="0"/>
      <p:bldP spid="13" grpId="0" autoUpdateAnimBg="0"/>
      <p:bldP spid="14" grpId="0" autoUpdateAnimBg="0"/>
      <p:bldP spid="1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3290283" y="1864214"/>
            <a:ext cx="4951413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Find the next four terms of 0, 7, 14, …</a:t>
            </a:r>
          </a:p>
        </p:txBody>
      </p:sp>
      <p:sp>
        <p:nvSpPr>
          <p:cNvPr id="11" name="Text Box 3"/>
          <p:cNvSpPr txBox="1">
            <a:spLocks noChangeArrowheads="1"/>
          </p:cNvSpPr>
          <p:nvPr/>
        </p:nvSpPr>
        <p:spPr bwMode="auto">
          <a:xfrm>
            <a:off x="3937983" y="2578589"/>
            <a:ext cx="3559175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Sequence, d = 7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4479593" y="3717649"/>
            <a:ext cx="1878013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21, 28, 35, 42</a:t>
            </a:r>
          </a:p>
        </p:txBody>
      </p:sp>
    </p:spTree>
    <p:extLst>
      <p:ext uri="{BB962C8B-B14F-4D97-AF65-F5344CB8AC3E}">
        <p14:creationId xmlns:p14="http://schemas.microsoft.com/office/powerpoint/2010/main" val="1986921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utoUpdateAnimBg="0"/>
      <p:bldP spid="12" grpId="0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 Box 6"/>
          <p:cNvSpPr txBox="1">
            <a:spLocks noChangeArrowheads="1"/>
          </p:cNvSpPr>
          <p:nvPr/>
        </p:nvSpPr>
        <p:spPr bwMode="auto">
          <a:xfrm>
            <a:off x="2440788" y="1884402"/>
            <a:ext cx="5413375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next four terms of -3x, -2x, -x, …</a:t>
            </a:r>
          </a:p>
        </p:txBody>
      </p:sp>
      <p:sp>
        <p:nvSpPr>
          <p:cNvPr id="11" name="Text Box 7"/>
          <p:cNvSpPr txBox="1">
            <a:spLocks noChangeArrowheads="1"/>
          </p:cNvSpPr>
          <p:nvPr/>
        </p:nvSpPr>
        <p:spPr bwMode="auto">
          <a:xfrm>
            <a:off x="3367887" y="2574664"/>
            <a:ext cx="3559175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Sequence, d = x</a:t>
            </a:r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4491208" y="3454861"/>
            <a:ext cx="1570038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0, x, 2x, 3x</a:t>
            </a:r>
          </a:p>
        </p:txBody>
      </p:sp>
    </p:spTree>
    <p:extLst>
      <p:ext uri="{BB962C8B-B14F-4D97-AF65-F5344CB8AC3E}">
        <p14:creationId xmlns:p14="http://schemas.microsoft.com/office/powerpoint/2010/main" val="82794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utoUpdateAnimBg="0"/>
      <p:bldP spid="11" grpId="0" autoUpdateAnimBg="0"/>
      <p:bldP spid="12" grpId="0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 Box 10"/>
          <p:cNvSpPr txBox="1">
            <a:spLocks noChangeArrowheads="1"/>
          </p:cNvSpPr>
          <p:nvPr/>
        </p:nvSpPr>
        <p:spPr bwMode="auto">
          <a:xfrm>
            <a:off x="2824162" y="1937530"/>
            <a:ext cx="5311775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next four terms of 5k, -k, -7k, …</a:t>
            </a:r>
          </a:p>
        </p:txBody>
      </p:sp>
      <p:sp>
        <p:nvSpPr>
          <p:cNvPr id="11" name="Text Box 11"/>
          <p:cNvSpPr txBox="1">
            <a:spLocks noChangeArrowheads="1"/>
          </p:cNvSpPr>
          <p:nvPr/>
        </p:nvSpPr>
        <p:spPr bwMode="auto">
          <a:xfrm>
            <a:off x="3438744" y="2708349"/>
            <a:ext cx="3814763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Arithmetic Sequence, d = -6k</a:t>
            </a:r>
          </a:p>
        </p:txBody>
      </p:sp>
      <p:sp>
        <p:nvSpPr>
          <p:cNvPr id="12" name="Text Box 12"/>
          <p:cNvSpPr txBox="1">
            <a:spLocks noChangeArrowheads="1"/>
          </p:cNvSpPr>
          <p:nvPr/>
        </p:nvSpPr>
        <p:spPr bwMode="auto">
          <a:xfrm>
            <a:off x="4013548" y="3559589"/>
            <a:ext cx="28765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chemeClr val="accent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-13k, -19k, -25k, -31k</a:t>
            </a:r>
          </a:p>
        </p:txBody>
      </p:sp>
    </p:spTree>
    <p:extLst>
      <p:ext uri="{BB962C8B-B14F-4D97-AF65-F5344CB8AC3E}">
        <p14:creationId xmlns:p14="http://schemas.microsoft.com/office/powerpoint/2010/main" val="3350037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utoUpdateAnimBg="0"/>
      <p:bldP spid="11" grpId="0" autoUpdateAnimBg="0"/>
      <p:bldP spid="12" grpId="0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859918" y="1925812"/>
            <a:ext cx="10943200" cy="31085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 do you find any term in this sequence?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find any term in an arithmetic sequence, use the formula 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b="1" dirty="0">
                <a:solidFill>
                  <a:srgbClr val="063DE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b="1" baseline="-25000" dirty="0">
                <a:solidFill>
                  <a:srgbClr val="063DE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 </a:t>
            </a:r>
            <a:r>
              <a:rPr lang="en-US" altLang="en-US" b="1" dirty="0">
                <a:solidFill>
                  <a:srgbClr val="063DE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= a</a:t>
            </a:r>
            <a:r>
              <a:rPr lang="en-US" altLang="en-US" b="1" baseline="-25000" dirty="0">
                <a:solidFill>
                  <a:srgbClr val="063DE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en-US" b="1" dirty="0">
                <a:solidFill>
                  <a:srgbClr val="063DE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(n – 1)d	</a:t>
            </a: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b="1" dirty="0">
              <a:solidFill>
                <a:srgbClr val="063DE8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where </a:t>
            </a:r>
            <a:r>
              <a:rPr lang="en-US" altLang="en-US" b="1" dirty="0">
                <a:solidFill>
                  <a:srgbClr val="063DE8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alt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is the common difference.</a:t>
            </a: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4940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3464030" y="1304214"/>
            <a:ext cx="4765675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latin typeface="Times New Roman" panose="02020603050405020304" pitchFamily="18" charset="0"/>
                <a:cs typeface="Times New Roman" panose="02020603050405020304" pitchFamily="18" charset="0"/>
              </a:rPr>
              <a:t>Vocabulary of Sequences (Universal)</a:t>
            </a:r>
          </a:p>
        </p:txBody>
      </p:sp>
      <p:graphicFrame>
        <p:nvGraphicFramePr>
          <p:cNvPr id="11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65498243"/>
              </p:ext>
            </p:extLst>
          </p:nvPr>
        </p:nvGraphicFramePr>
        <p:xfrm>
          <a:off x="4835630" y="1937626"/>
          <a:ext cx="2032000" cy="368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96" name="Equation" r:id="rId7" imgW="2032000" imgH="368300" progId="Equation.DSMT4">
                  <p:embed/>
                </p:oleObj>
              </mc:Choice>
              <mc:Fallback>
                <p:oleObj name="Equation" r:id="rId7" imgW="2032000" imgH="368300" progId="Equation.DSMT4">
                  <p:embed/>
                  <p:pic>
                    <p:nvPicPr>
                      <p:cNvPr id="7171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35630" y="1937626"/>
                        <a:ext cx="2032000" cy="368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88632341"/>
              </p:ext>
            </p:extLst>
          </p:nvPr>
        </p:nvGraphicFramePr>
        <p:xfrm>
          <a:off x="4832455" y="2471026"/>
          <a:ext cx="1866900" cy="368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97" name="Equation" r:id="rId9" imgW="1866900" imgH="368300" progId="Equation.DSMT4">
                  <p:embed/>
                </p:oleObj>
              </mc:Choice>
              <mc:Fallback>
                <p:oleObj name="Equation" r:id="rId9" imgW="1866900" imgH="368300" progId="Equation.DSMT4">
                  <p:embed/>
                  <p:pic>
                    <p:nvPicPr>
                      <p:cNvPr id="717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32455" y="2471026"/>
                        <a:ext cx="1866900" cy="368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88804040"/>
              </p:ext>
            </p:extLst>
          </p:nvPr>
        </p:nvGraphicFramePr>
        <p:xfrm>
          <a:off x="4803880" y="3471151"/>
          <a:ext cx="2781300" cy="368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98" name="Equation" r:id="rId11" imgW="2781300" imgH="368300" progId="Equation.DSMT4">
                  <p:embed/>
                </p:oleObj>
              </mc:Choice>
              <mc:Fallback>
                <p:oleObj name="Equation" r:id="rId11" imgW="2781300" imgH="368300" progId="Equation.DSMT4">
                  <p:embed/>
                  <p:pic>
                    <p:nvPicPr>
                      <p:cNvPr id="717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03880" y="3471151"/>
                        <a:ext cx="2781300" cy="368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37283008"/>
              </p:ext>
            </p:extLst>
          </p:nvPr>
        </p:nvGraphicFramePr>
        <p:xfrm>
          <a:off x="4953105" y="2991726"/>
          <a:ext cx="2844800" cy="35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099" name="Equation" r:id="rId13" imgW="2844800" imgH="355600" progId="Equation.DSMT4">
                  <p:embed/>
                </p:oleObj>
              </mc:Choice>
              <mc:Fallback>
                <p:oleObj name="Equation" r:id="rId13" imgW="2844800" imgH="355600" progId="Equation.DSMT4">
                  <p:embed/>
                  <p:pic>
                    <p:nvPicPr>
                      <p:cNvPr id="7174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53105" y="2991726"/>
                        <a:ext cx="2844800" cy="35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27245515"/>
              </p:ext>
            </p:extLst>
          </p:nvPr>
        </p:nvGraphicFramePr>
        <p:xfrm>
          <a:off x="4940405" y="3972801"/>
          <a:ext cx="3213100" cy="35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00" name="Equation" r:id="rId15" imgW="3213100" imgH="355600" progId="Equation.DSMT4">
                  <p:embed/>
                </p:oleObj>
              </mc:Choice>
              <mc:Fallback>
                <p:oleObj name="Equation" r:id="rId15" imgW="3213100" imgH="355600" progId="Equation.DSMT4">
                  <p:embed/>
                  <p:pic>
                    <p:nvPicPr>
                      <p:cNvPr id="7175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40405" y="3972801"/>
                        <a:ext cx="3213100" cy="35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Rectangle 15"/>
          <p:cNvSpPr/>
          <p:nvPr/>
        </p:nvSpPr>
        <p:spPr>
          <a:xfrm>
            <a:off x="2157518" y="4709401"/>
            <a:ext cx="6959600" cy="465138"/>
          </a:xfrm>
          <a:prstGeom prst="rect">
            <a:avLst/>
          </a:prstGeom>
          <a:solidFill>
            <a:srgbClr val="FFFF66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graphicFrame>
        <p:nvGraphicFramePr>
          <p:cNvPr id="17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74723575"/>
              </p:ext>
            </p:extLst>
          </p:nvPr>
        </p:nvGraphicFramePr>
        <p:xfrm>
          <a:off x="2289605" y="4562261"/>
          <a:ext cx="7581900" cy="1270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101" name="Equation" r:id="rId17" imgW="7581900" imgH="1270000" progId="Equation.DSMT4">
                  <p:embed/>
                </p:oleObj>
              </mc:Choice>
              <mc:Fallback>
                <p:oleObj name="Equation" r:id="rId17" imgW="7581900" imgH="1270000" progId="Equation.DSMT4">
                  <p:embed/>
                  <p:pic>
                    <p:nvPicPr>
                      <p:cNvPr id="7176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89605" y="4562261"/>
                        <a:ext cx="7581900" cy="1270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614894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 Box 3"/>
          <p:cNvSpPr txBox="1">
            <a:spLocks noChangeArrowheads="1"/>
          </p:cNvSpPr>
          <p:nvPr/>
        </p:nvSpPr>
        <p:spPr bwMode="auto">
          <a:xfrm>
            <a:off x="3494688" y="2577357"/>
            <a:ext cx="6952593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en-US" dirty="0">
                <a:latin typeface="+mn-lt"/>
              </a:rPr>
              <a:t>Find the 14</a:t>
            </a:r>
            <a:r>
              <a:rPr lang="en-US" altLang="en-US" baseline="30000" dirty="0">
                <a:latin typeface="+mn-lt"/>
              </a:rPr>
              <a:t>th</a:t>
            </a:r>
            <a:r>
              <a:rPr lang="en-US" altLang="en-US" dirty="0">
                <a:latin typeface="+mn-lt"/>
              </a:rPr>
              <a:t> term of the arithmetic sequence</a:t>
            </a:r>
          </a:p>
        </p:txBody>
      </p:sp>
      <p:sp>
        <p:nvSpPr>
          <p:cNvPr id="11" name="Text Box 4"/>
          <p:cNvSpPr txBox="1">
            <a:spLocks noChangeArrowheads="1"/>
          </p:cNvSpPr>
          <p:nvPr/>
        </p:nvSpPr>
        <p:spPr bwMode="auto">
          <a:xfrm>
            <a:off x="4788380" y="3789705"/>
            <a:ext cx="2819400" cy="519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en-US" dirty="0">
                <a:latin typeface="Comic Sans MS" panose="030F0702030302020204" pitchFamily="66" charset="0"/>
              </a:rPr>
              <a:t>4, 7, 10, 13,……</a:t>
            </a: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433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utoUpdateAnimBg="0"/>
      <p:bldP spid="11" grpId="0" autoUpdateAnimBg="0"/>
      <p:bldP spid="19" grpId="0" animBg="1"/>
      <p:bldP spid="20" grpId="0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12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00171918"/>
              </p:ext>
            </p:extLst>
          </p:nvPr>
        </p:nvGraphicFramePr>
        <p:xfrm>
          <a:off x="3962400" y="1915805"/>
          <a:ext cx="4267200" cy="9035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142" name="Equation" r:id="rId7" imgW="1079500" imgH="228600" progId="Equation.DSMT4">
                  <p:embed/>
                </p:oleObj>
              </mc:Choice>
              <mc:Fallback>
                <p:oleObj name="Equation" r:id="rId7" imgW="1079500" imgH="228600" progId="Equation.DSMT4">
                  <p:embed/>
                  <p:pic>
                    <p:nvPicPr>
                      <p:cNvPr id="9221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1915805"/>
                        <a:ext cx="4267200" cy="9035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3" name="Object 6"/>
          <p:cNvGraphicFramePr>
            <a:graphicFrameLocks noChangeAspect="1"/>
          </p:cNvGraphicFramePr>
          <p:nvPr/>
        </p:nvGraphicFramePr>
        <p:xfrm>
          <a:off x="4002088" y="2743200"/>
          <a:ext cx="1331912" cy="838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143" name="Equation" r:id="rId9" imgW="342603" imgH="215713" progId="Equation.DSMT4">
                  <p:embed/>
                </p:oleObj>
              </mc:Choice>
              <mc:Fallback>
                <p:oleObj name="Equation" r:id="rId9" imgW="342603" imgH="215713" progId="Equation.DSMT4">
                  <p:embed/>
                  <p:pic>
                    <p:nvPicPr>
                      <p:cNvPr id="9222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02088" y="2743200"/>
                        <a:ext cx="1331912" cy="838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7"/>
          <p:cNvGraphicFramePr>
            <a:graphicFrameLocks noChangeAspect="1"/>
          </p:cNvGraphicFramePr>
          <p:nvPr/>
        </p:nvGraphicFramePr>
        <p:xfrm>
          <a:off x="5715000" y="2957513"/>
          <a:ext cx="2438400" cy="700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144" name="Equation" r:id="rId11" imgW="571252" imgH="203112" progId="Equation.DSMT4">
                  <p:embed/>
                </p:oleObj>
              </mc:Choice>
              <mc:Fallback>
                <p:oleObj name="Equation" r:id="rId11" imgW="571252" imgH="203112" progId="Equation.DSMT4">
                  <p:embed/>
                  <p:pic>
                    <p:nvPicPr>
                      <p:cNvPr id="9223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715000" y="2957513"/>
                        <a:ext cx="2438400" cy="7000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ct 8"/>
          <p:cNvGraphicFramePr>
            <a:graphicFrameLocks noChangeAspect="1"/>
          </p:cNvGraphicFramePr>
          <p:nvPr/>
        </p:nvGraphicFramePr>
        <p:xfrm>
          <a:off x="5334000" y="2911475"/>
          <a:ext cx="574675" cy="5937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145" name="Equation" r:id="rId13" imgW="126780" imgH="164814" progId="Equation.DSMT4">
                  <p:embed/>
                </p:oleObj>
              </mc:Choice>
              <mc:Fallback>
                <p:oleObj name="Equation" r:id="rId13" imgW="126780" imgH="164814" progId="Equation.DSMT4">
                  <p:embed/>
                  <p:pic>
                    <p:nvPicPr>
                      <p:cNvPr id="9224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334000" y="2911475"/>
                        <a:ext cx="574675" cy="5937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ct 10"/>
          <p:cNvGraphicFramePr>
            <a:graphicFrameLocks noChangeAspect="1"/>
          </p:cNvGraphicFramePr>
          <p:nvPr/>
        </p:nvGraphicFramePr>
        <p:xfrm>
          <a:off x="4800600" y="3630613"/>
          <a:ext cx="2711450" cy="7889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146" name="Equation" r:id="rId15" imgW="698197" imgH="203112" progId="Equation.DSMT4">
                  <p:embed/>
                </p:oleObj>
              </mc:Choice>
              <mc:Fallback>
                <p:oleObj name="Equation" r:id="rId15" imgW="698197" imgH="203112" progId="Equation.DSMT4">
                  <p:embed/>
                  <p:pic>
                    <p:nvPicPr>
                      <p:cNvPr id="9226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00600" y="3630613"/>
                        <a:ext cx="2711450" cy="7889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ct 11"/>
          <p:cNvGraphicFramePr>
            <a:graphicFrameLocks noChangeAspect="1"/>
          </p:cNvGraphicFramePr>
          <p:nvPr/>
        </p:nvGraphicFramePr>
        <p:xfrm>
          <a:off x="4800600" y="4495800"/>
          <a:ext cx="2209800" cy="736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147" name="Equation" r:id="rId17" imgW="532937" imgH="177646" progId="Equation.DSMT4">
                  <p:embed/>
                </p:oleObj>
              </mc:Choice>
              <mc:Fallback>
                <p:oleObj name="Equation" r:id="rId17" imgW="532937" imgH="177646" progId="Equation.DSMT4">
                  <p:embed/>
                  <p:pic>
                    <p:nvPicPr>
                      <p:cNvPr id="9227" name="Object 1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00600" y="4495800"/>
                        <a:ext cx="2209800" cy="736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ct 1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61982317"/>
              </p:ext>
            </p:extLst>
          </p:nvPr>
        </p:nvGraphicFramePr>
        <p:xfrm>
          <a:off x="4800600" y="5273570"/>
          <a:ext cx="1295400" cy="725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148" name="Equation" r:id="rId19" imgW="317087" imgH="177569" progId="Equation.DSMT4">
                  <p:embed/>
                </p:oleObj>
              </mc:Choice>
              <mc:Fallback>
                <p:oleObj name="Equation" r:id="rId19" imgW="317087" imgH="177569" progId="Equation.DSMT4">
                  <p:embed/>
                  <p:pic>
                    <p:nvPicPr>
                      <p:cNvPr id="9228" name="Object 1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2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00600" y="5273570"/>
                        <a:ext cx="1295400" cy="725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2823560" y="1450816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2914048" y="1474628"/>
            <a:ext cx="151288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Helvetica" panose="020B0604020202020204" pitchFamily="34" charset="0"/>
              </a:rPr>
              <a:t>S</a:t>
            </a:r>
            <a:r>
              <a:rPr lang="en-US" altLang="en-US" sz="2000" b="1" dirty="0">
                <a:latin typeface="Helvetica" panose="020B0604020202020204" pitchFamily="34" charset="0"/>
              </a:rPr>
              <a:t>OLUTION</a:t>
            </a:r>
          </a:p>
        </p:txBody>
      </p:sp>
    </p:spTree>
    <p:extLst>
      <p:ext uri="{BB962C8B-B14F-4D97-AF65-F5344CB8AC3E}">
        <p14:creationId xmlns:p14="http://schemas.microsoft.com/office/powerpoint/2010/main" val="2214142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graphicFrame>
        <p:nvGraphicFramePr>
          <p:cNvPr id="1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16068264"/>
              </p:ext>
            </p:extLst>
          </p:nvPr>
        </p:nvGraphicFramePr>
        <p:xfrm>
          <a:off x="3965050" y="3187826"/>
          <a:ext cx="39243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998" name="Equation" r:id="rId7" imgW="3924300" imgH="381000" progId="Equation.DSMT4">
                  <p:embed/>
                </p:oleObj>
              </mc:Choice>
              <mc:Fallback>
                <p:oleObj name="Equation" r:id="rId7" imgW="3924300" imgH="381000" progId="Equation.DSMT4">
                  <p:embed/>
                  <p:pic>
                    <p:nvPicPr>
                      <p:cNvPr id="19458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5050" y="3187826"/>
                        <a:ext cx="3924300" cy="381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2262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pSp>
        <p:nvGrpSpPr>
          <p:cNvPr id="9" name="Group 5"/>
          <p:cNvGrpSpPr>
            <a:grpSpLocks/>
          </p:cNvGrpSpPr>
          <p:nvPr/>
        </p:nvGrpSpPr>
        <p:grpSpPr bwMode="auto">
          <a:xfrm>
            <a:off x="4781550" y="2893404"/>
            <a:ext cx="3349625" cy="2390775"/>
            <a:chOff x="192" y="592"/>
            <a:chExt cx="2110" cy="1506"/>
          </a:xfrm>
        </p:grpSpPr>
        <p:graphicFrame>
          <p:nvGraphicFramePr>
            <p:cNvPr id="11" name="Object 6"/>
            <p:cNvGraphicFramePr>
              <a:graphicFrameLocks noChangeAspect="1"/>
            </p:cNvGraphicFramePr>
            <p:nvPr/>
          </p:nvGraphicFramePr>
          <p:xfrm>
            <a:off x="212" y="592"/>
            <a:ext cx="1280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85162" name="Equation" r:id="rId7" imgW="2032000" imgH="368300" progId="Equation.DSMT4">
                    <p:embed/>
                  </p:oleObj>
                </mc:Choice>
                <mc:Fallback>
                  <p:oleObj name="Equation" r:id="rId7" imgW="2032000" imgH="368300" progId="Equation.DSMT4">
                    <p:embed/>
                    <p:pic>
                      <p:nvPicPr>
                        <p:cNvPr id="17420" name="Object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2" y="592"/>
                          <a:ext cx="1280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2" name="Object 7"/>
            <p:cNvGraphicFramePr>
              <a:graphicFrameLocks noChangeAspect="1"/>
            </p:cNvGraphicFramePr>
            <p:nvPr/>
          </p:nvGraphicFramePr>
          <p:xfrm>
            <a:off x="210" y="937"/>
            <a:ext cx="1176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85163" name="Equation" r:id="rId9" imgW="1866900" imgH="368300" progId="Equation.DSMT4">
                    <p:embed/>
                  </p:oleObj>
                </mc:Choice>
                <mc:Fallback>
                  <p:oleObj name="Equation" r:id="rId9" imgW="1866900" imgH="368300" progId="Equation.DSMT4">
                    <p:embed/>
                    <p:pic>
                      <p:nvPicPr>
                        <p:cNvPr id="17421" name="Object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0" y="937"/>
                          <a:ext cx="1176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3" name="Object 8"/>
            <p:cNvGraphicFramePr>
              <a:graphicFrameLocks noChangeAspect="1"/>
            </p:cNvGraphicFramePr>
            <p:nvPr/>
          </p:nvGraphicFramePr>
          <p:xfrm>
            <a:off x="192" y="1558"/>
            <a:ext cx="1752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85164" name="Equation" r:id="rId11" imgW="2781300" imgH="368300" progId="Equation.DSMT4">
                    <p:embed/>
                  </p:oleObj>
                </mc:Choice>
                <mc:Fallback>
                  <p:oleObj name="Equation" r:id="rId11" imgW="2781300" imgH="368300" progId="Equation.DSMT4">
                    <p:embed/>
                    <p:pic>
                      <p:nvPicPr>
                        <p:cNvPr id="17422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2" y="1558"/>
                          <a:ext cx="1752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4" name="Object 9"/>
            <p:cNvGraphicFramePr>
              <a:graphicFrameLocks noChangeAspect="1"/>
            </p:cNvGraphicFramePr>
            <p:nvPr/>
          </p:nvGraphicFramePr>
          <p:xfrm>
            <a:off x="286" y="1256"/>
            <a:ext cx="1792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85165" name="Equation" r:id="rId13" imgW="2844800" imgH="355600" progId="Equation.DSMT4">
                    <p:embed/>
                  </p:oleObj>
                </mc:Choice>
                <mc:Fallback>
                  <p:oleObj name="Equation" r:id="rId13" imgW="2844800" imgH="355600" progId="Equation.DSMT4">
                    <p:embed/>
                    <p:pic>
                      <p:nvPicPr>
                        <p:cNvPr id="17423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6" y="1256"/>
                          <a:ext cx="1792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5" name="Object 10"/>
            <p:cNvGraphicFramePr>
              <a:graphicFrameLocks noChangeAspect="1"/>
            </p:cNvGraphicFramePr>
            <p:nvPr/>
          </p:nvGraphicFramePr>
          <p:xfrm>
            <a:off x="278" y="1874"/>
            <a:ext cx="2024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85166" name="Equation" r:id="rId15" imgW="3213100" imgH="355600" progId="Equation.DSMT4">
                    <p:embed/>
                  </p:oleObj>
                </mc:Choice>
                <mc:Fallback>
                  <p:oleObj name="Equation" r:id="rId15" imgW="3213100" imgH="355600" progId="Equation.DSMT4">
                    <p:embed/>
                    <p:pic>
                      <p:nvPicPr>
                        <p:cNvPr id="17424" name="Object 1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8" y="1874"/>
                          <a:ext cx="2024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6" name="Text Box 12"/>
          <p:cNvSpPr txBox="1">
            <a:spLocks noChangeArrowheads="1"/>
          </p:cNvSpPr>
          <p:nvPr/>
        </p:nvSpPr>
        <p:spPr bwMode="auto">
          <a:xfrm>
            <a:off x="4041775" y="3850667"/>
            <a:ext cx="5238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16</a:t>
            </a:r>
          </a:p>
        </p:txBody>
      </p:sp>
      <p:sp>
        <p:nvSpPr>
          <p:cNvPr id="17" name="Text Box 13"/>
          <p:cNvSpPr txBox="1">
            <a:spLocks noChangeArrowheads="1"/>
          </p:cNvSpPr>
          <p:nvPr/>
        </p:nvSpPr>
        <p:spPr bwMode="auto">
          <a:xfrm>
            <a:off x="4156075" y="3345842"/>
            <a:ext cx="584200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a</a:t>
            </a:r>
            <a:r>
              <a:rPr lang="en-US" altLang="en-US" sz="2400" baseline="-25000">
                <a:solidFill>
                  <a:srgbClr val="FF0000"/>
                </a:solidFill>
                <a:latin typeface="Arial" panose="020B0604020202020204" pitchFamily="34" charset="0"/>
              </a:rPr>
              <a:t>16</a:t>
            </a:r>
          </a:p>
        </p:txBody>
      </p:sp>
      <p:sp>
        <p:nvSpPr>
          <p:cNvPr id="18" name="Text Box 14"/>
          <p:cNvSpPr txBox="1">
            <a:spLocks noChangeArrowheads="1"/>
          </p:cNvSpPr>
          <p:nvPr/>
        </p:nvSpPr>
        <p:spPr bwMode="auto">
          <a:xfrm>
            <a:off x="4022725" y="4326917"/>
            <a:ext cx="608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NA</a:t>
            </a:r>
          </a:p>
        </p:txBody>
      </p:sp>
      <p:sp>
        <p:nvSpPr>
          <p:cNvPr id="19" name="Text Box 15"/>
          <p:cNvSpPr txBox="1">
            <a:spLocks noChangeArrowheads="1"/>
          </p:cNvSpPr>
          <p:nvPr/>
        </p:nvSpPr>
        <p:spPr bwMode="auto">
          <a:xfrm>
            <a:off x="4032250" y="4850792"/>
            <a:ext cx="608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0.5</a:t>
            </a:r>
          </a:p>
        </p:txBody>
      </p:sp>
      <p:graphicFrame>
        <p:nvGraphicFramePr>
          <p:cNvPr id="20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833670132"/>
              </p:ext>
            </p:extLst>
          </p:nvPr>
        </p:nvGraphicFramePr>
        <p:xfrm>
          <a:off x="3965050" y="1663828"/>
          <a:ext cx="39243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5167" name="Equation" r:id="rId17" imgW="3924300" imgH="381000" progId="Equation.DSMT4">
                  <p:embed/>
                </p:oleObj>
              </mc:Choice>
              <mc:Fallback>
                <p:oleObj name="Equation" r:id="rId17" imgW="3924300" imgH="381000" progId="Equation.DSMT4">
                  <p:embed/>
                  <p:pic>
                    <p:nvPicPr>
                      <p:cNvPr id="13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5050" y="1663828"/>
                        <a:ext cx="3924300" cy="381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" name="Text Box 11"/>
          <p:cNvSpPr txBox="1">
            <a:spLocks noChangeArrowheads="1"/>
          </p:cNvSpPr>
          <p:nvPr/>
        </p:nvSpPr>
        <p:spPr bwMode="auto">
          <a:xfrm>
            <a:off x="4022725" y="2874517"/>
            <a:ext cx="608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1.5</a:t>
            </a:r>
          </a:p>
        </p:txBody>
      </p:sp>
    </p:spTree>
    <p:extLst>
      <p:ext uri="{BB962C8B-B14F-4D97-AF65-F5344CB8AC3E}">
        <p14:creationId xmlns:p14="http://schemas.microsoft.com/office/powerpoint/2010/main" val="766404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1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2823560" y="1450816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2914048" y="1474628"/>
            <a:ext cx="151288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Helvetica" panose="020B0604020202020204" pitchFamily="34" charset="0"/>
              </a:rPr>
              <a:t>S</a:t>
            </a:r>
            <a:r>
              <a:rPr lang="en-US" altLang="en-US" sz="2000" b="1" dirty="0">
                <a:latin typeface="Helvetica" panose="020B0604020202020204" pitchFamily="34" charset="0"/>
              </a:rPr>
              <a:t>OLUTION</a:t>
            </a:r>
          </a:p>
        </p:txBody>
      </p:sp>
      <p:graphicFrame>
        <p:nvGraphicFramePr>
          <p:cNvPr id="21" name="Objec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75565738"/>
              </p:ext>
            </p:extLst>
          </p:nvPr>
        </p:nvGraphicFramePr>
        <p:xfrm>
          <a:off x="4752975" y="2256001"/>
          <a:ext cx="22098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6046" name="Equation" r:id="rId7" imgW="2209800" imgH="431800" progId="Equation.DSMT4">
                  <p:embed/>
                </p:oleObj>
              </mc:Choice>
              <mc:Fallback>
                <p:oleObj name="Equation" r:id="rId7" imgW="2209800" imgH="431800" progId="Equation.DSMT4">
                  <p:embed/>
                  <p:pic>
                    <p:nvPicPr>
                      <p:cNvPr id="10256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52975" y="2256001"/>
                        <a:ext cx="22098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3578225" y="2895981"/>
            <a:ext cx="4857750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2400" baseline="-25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1.5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(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- 1)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(0.5)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2400" baseline="-25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1.5 + (15)(0.5)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2400" baseline="-25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1.5+7.5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24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US" altLang="en-US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055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2129876" y="146635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2220364" y="149017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sp>
        <p:nvSpPr>
          <p:cNvPr id="13" name="Rectangle 5"/>
          <p:cNvSpPr>
            <a:spLocks noChangeArrowheads="1"/>
          </p:cNvSpPr>
          <p:nvPr/>
        </p:nvSpPr>
        <p:spPr bwMode="auto">
          <a:xfrm>
            <a:off x="900113" y="2108480"/>
            <a:ext cx="10345737" cy="181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table shows typical costs for a construction company to rent a crane for one, two, three, or four months.  Assuming that the arithmetic sequence continues, how much would it cost to rent the crane for twelve months?</a:t>
            </a:r>
          </a:p>
        </p:txBody>
      </p:sp>
      <p:graphicFrame>
        <p:nvGraphicFramePr>
          <p:cNvPr id="14" name="Content Placeholder 1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573774967"/>
              </p:ext>
            </p:extLst>
          </p:nvPr>
        </p:nvGraphicFramePr>
        <p:xfrm>
          <a:off x="5451823" y="3653337"/>
          <a:ext cx="2085975" cy="1947863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0326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533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4606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Months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Cost ($)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4828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75,000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4828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90,000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606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105,000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606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4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120,000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1898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  <p:bldP spid="1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2823560" y="1450816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2914048" y="1474628"/>
            <a:ext cx="151288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Helvetica" panose="020B0604020202020204" pitchFamily="34" charset="0"/>
              </a:rPr>
              <a:t>S</a:t>
            </a:r>
            <a:r>
              <a:rPr lang="en-US" altLang="en-US" sz="2000" b="1" dirty="0">
                <a:latin typeface="Helvetica" panose="020B0604020202020204" pitchFamily="34" charset="0"/>
              </a:rPr>
              <a:t>OLUTION</a:t>
            </a:r>
          </a:p>
        </p:txBody>
      </p:sp>
      <p:graphicFrame>
        <p:nvGraphicFramePr>
          <p:cNvPr id="21" name="Content Placeholder 12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264871354"/>
              </p:ext>
            </p:extLst>
          </p:nvPr>
        </p:nvGraphicFramePr>
        <p:xfrm>
          <a:off x="2029671" y="2732283"/>
          <a:ext cx="2085975" cy="1947863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0326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533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4606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Months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Cost ($)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4828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75,000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4828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2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90,000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606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3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105,000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6069"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4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</a:rPr>
                        <a:t>120,000</a:t>
                      </a:r>
                    </a:p>
                  </a:txBody>
                  <a:tcPr marL="68590" marR="6859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22" name="Text Box 10"/>
          <p:cNvSpPr txBox="1">
            <a:spLocks noChangeArrowheads="1"/>
          </p:cNvSpPr>
          <p:nvPr/>
        </p:nvSpPr>
        <p:spPr bwMode="auto">
          <a:xfrm>
            <a:off x="4791128" y="2549525"/>
            <a:ext cx="1127125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75,000</a:t>
            </a:r>
          </a:p>
        </p:txBody>
      </p:sp>
      <p:sp>
        <p:nvSpPr>
          <p:cNvPr id="23" name="Text Box 11"/>
          <p:cNvSpPr txBox="1">
            <a:spLocks noChangeArrowheads="1"/>
          </p:cNvSpPr>
          <p:nvPr/>
        </p:nvSpPr>
        <p:spPr bwMode="auto">
          <a:xfrm>
            <a:off x="5453115" y="3568700"/>
            <a:ext cx="527050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12</a:t>
            </a:r>
          </a:p>
        </p:txBody>
      </p:sp>
      <p:sp>
        <p:nvSpPr>
          <p:cNvPr id="24" name="Text Box 12"/>
          <p:cNvSpPr txBox="1">
            <a:spLocks noChangeArrowheads="1"/>
          </p:cNvSpPr>
          <p:nvPr/>
        </p:nvSpPr>
        <p:spPr bwMode="auto">
          <a:xfrm>
            <a:off x="5372153" y="3068638"/>
            <a:ext cx="584200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a</a:t>
            </a:r>
            <a:r>
              <a:rPr lang="en-US" altLang="en-US" sz="2400" baseline="-25000">
                <a:solidFill>
                  <a:srgbClr val="FF0000"/>
                </a:solidFill>
                <a:latin typeface="Arial" panose="020B0604020202020204" pitchFamily="34" charset="0"/>
              </a:rPr>
              <a:t>12</a:t>
            </a:r>
          </a:p>
        </p:txBody>
      </p:sp>
      <p:sp>
        <p:nvSpPr>
          <p:cNvPr id="25" name="Text Box 13"/>
          <p:cNvSpPr txBox="1">
            <a:spLocks noChangeArrowheads="1"/>
          </p:cNvSpPr>
          <p:nvPr/>
        </p:nvSpPr>
        <p:spPr bwMode="auto">
          <a:xfrm>
            <a:off x="5334053" y="4030663"/>
            <a:ext cx="608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NA</a:t>
            </a:r>
          </a:p>
        </p:txBody>
      </p:sp>
      <p:sp>
        <p:nvSpPr>
          <p:cNvPr id="26" name="Text Box 14"/>
          <p:cNvSpPr txBox="1">
            <a:spLocks noChangeArrowheads="1"/>
          </p:cNvSpPr>
          <p:nvPr/>
        </p:nvSpPr>
        <p:spPr bwMode="auto">
          <a:xfrm>
            <a:off x="4824465" y="4551363"/>
            <a:ext cx="1127125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15,000</a:t>
            </a:r>
          </a:p>
        </p:txBody>
      </p:sp>
      <p:grpSp>
        <p:nvGrpSpPr>
          <p:cNvPr id="28" name="Group 4"/>
          <p:cNvGrpSpPr>
            <a:grpSpLocks/>
          </p:cNvGrpSpPr>
          <p:nvPr/>
        </p:nvGrpSpPr>
        <p:grpSpPr bwMode="auto">
          <a:xfrm>
            <a:off x="5923016" y="2621405"/>
            <a:ext cx="3349757" cy="2390333"/>
            <a:chOff x="481" y="592"/>
            <a:chExt cx="2110" cy="1506"/>
          </a:xfrm>
        </p:grpSpPr>
        <p:graphicFrame>
          <p:nvGraphicFramePr>
            <p:cNvPr id="30" name="Object 5"/>
            <p:cNvGraphicFramePr>
              <a:graphicFrameLocks noChangeAspect="1"/>
            </p:cNvGraphicFramePr>
            <p:nvPr/>
          </p:nvGraphicFramePr>
          <p:xfrm>
            <a:off x="501" y="592"/>
            <a:ext cx="1280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88201" name="Equation" r:id="rId7" imgW="2032000" imgH="368300" progId="Equation.DSMT4">
                    <p:embed/>
                  </p:oleObj>
                </mc:Choice>
                <mc:Fallback>
                  <p:oleObj name="Equation" r:id="rId7" imgW="2032000" imgH="368300" progId="Equation.DSMT4">
                    <p:embed/>
                    <p:pic>
                      <p:nvPicPr>
                        <p:cNvPr id="18464" name="Object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01" y="592"/>
                          <a:ext cx="1280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1" name="Object 6"/>
            <p:cNvGraphicFramePr>
              <a:graphicFrameLocks noChangeAspect="1"/>
            </p:cNvGraphicFramePr>
            <p:nvPr/>
          </p:nvGraphicFramePr>
          <p:xfrm>
            <a:off x="499" y="928"/>
            <a:ext cx="1176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88202" name="Equation" r:id="rId9" imgW="1866900" imgH="368300" progId="Equation.DSMT4">
                    <p:embed/>
                  </p:oleObj>
                </mc:Choice>
                <mc:Fallback>
                  <p:oleObj name="Equation" r:id="rId9" imgW="1866900" imgH="368300" progId="Equation.DSMT4">
                    <p:embed/>
                    <p:pic>
                      <p:nvPicPr>
                        <p:cNvPr id="18465" name="Object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99" y="928"/>
                          <a:ext cx="1176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2" name="Object 7"/>
            <p:cNvGraphicFramePr>
              <a:graphicFrameLocks noChangeAspect="1"/>
            </p:cNvGraphicFramePr>
            <p:nvPr/>
          </p:nvGraphicFramePr>
          <p:xfrm>
            <a:off x="481" y="1558"/>
            <a:ext cx="1752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88203" name="Equation" r:id="rId11" imgW="2781300" imgH="368300" progId="Equation.DSMT4">
                    <p:embed/>
                  </p:oleObj>
                </mc:Choice>
                <mc:Fallback>
                  <p:oleObj name="Equation" r:id="rId11" imgW="2781300" imgH="368300" progId="Equation.DSMT4">
                    <p:embed/>
                    <p:pic>
                      <p:nvPicPr>
                        <p:cNvPr id="18466" name="Object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481" y="1558"/>
                          <a:ext cx="1752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3" name="Object 8"/>
            <p:cNvGraphicFramePr>
              <a:graphicFrameLocks noChangeAspect="1"/>
            </p:cNvGraphicFramePr>
            <p:nvPr/>
          </p:nvGraphicFramePr>
          <p:xfrm>
            <a:off x="575" y="1256"/>
            <a:ext cx="1792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88204" name="Equation" r:id="rId13" imgW="2844800" imgH="355600" progId="Equation.DSMT4">
                    <p:embed/>
                  </p:oleObj>
                </mc:Choice>
                <mc:Fallback>
                  <p:oleObj name="Equation" r:id="rId13" imgW="2844800" imgH="355600" progId="Equation.DSMT4">
                    <p:embed/>
                    <p:pic>
                      <p:nvPicPr>
                        <p:cNvPr id="18467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75" y="1256"/>
                          <a:ext cx="1792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4" name="Object 9"/>
            <p:cNvGraphicFramePr>
              <a:graphicFrameLocks noChangeAspect="1"/>
            </p:cNvGraphicFramePr>
            <p:nvPr/>
          </p:nvGraphicFramePr>
          <p:xfrm>
            <a:off x="567" y="1874"/>
            <a:ext cx="2024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88205" name="Equation" r:id="rId15" imgW="3213100" imgH="355600" progId="Equation.DSMT4">
                    <p:embed/>
                  </p:oleObj>
                </mc:Choice>
                <mc:Fallback>
                  <p:oleObj name="Equation" r:id="rId15" imgW="3213100" imgH="355600" progId="Equation.DSMT4">
                    <p:embed/>
                    <p:pic>
                      <p:nvPicPr>
                        <p:cNvPr id="18468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567" y="1874"/>
                          <a:ext cx="2024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</p:spTree>
    <p:extLst>
      <p:ext uri="{BB962C8B-B14F-4D97-AF65-F5344CB8AC3E}">
        <p14:creationId xmlns:p14="http://schemas.microsoft.com/office/powerpoint/2010/main" val="2896426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  <p:bldP spid="22" grpId="0"/>
      <p:bldP spid="23" grpId="0"/>
      <p:bldP spid="24" grpId="0"/>
      <p:bldP spid="25" grpId="0"/>
      <p:bldP spid="2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3525576" y="2585821"/>
            <a:ext cx="4857750" cy="27959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2400" baseline="-25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75,000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(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- 1)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(15,000)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2400" baseline="-25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75,000 + (11)(15,000)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2400" baseline="-25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75,000+165,000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24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12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$240,000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9" name="Objec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11588176"/>
              </p:ext>
            </p:extLst>
          </p:nvPr>
        </p:nvGraphicFramePr>
        <p:xfrm>
          <a:off x="4849508" y="1963614"/>
          <a:ext cx="2209886" cy="4317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9117" name="Equation" r:id="rId7" imgW="2209800" imgH="431800" progId="Equation.DSMT4">
                  <p:embed/>
                </p:oleObj>
              </mc:Choice>
              <mc:Fallback>
                <p:oleObj name="Equation" r:id="rId7" imgW="2209800" imgH="431800" progId="Equation.DSMT4">
                  <p:embed/>
                  <p:pic>
                    <p:nvPicPr>
                      <p:cNvPr id="18463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849508" y="1963614"/>
                        <a:ext cx="2209886" cy="43172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67352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00"/>
                            </p:stCondLst>
                            <p:childTnLst>
                              <p:par>
                                <p:cTn id="16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sp>
        <p:nvSpPr>
          <p:cNvPr id="13" name="Text Box 5"/>
          <p:cNvSpPr txBox="1">
            <a:spLocks noChangeArrowheads="1"/>
          </p:cNvSpPr>
          <p:nvPr/>
        </p:nvSpPr>
        <p:spPr bwMode="auto">
          <a:xfrm>
            <a:off x="1874165" y="2871640"/>
            <a:ext cx="9603132" cy="9541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50000"/>
              </a:spcBef>
              <a:buFontTx/>
              <a:buNone/>
            </a:pPr>
            <a:r>
              <a:rPr lang="en-US" altLang="en-US" dirty="0">
                <a:latin typeface="+mn-lt"/>
              </a:rPr>
              <a:t>In the arithmetic sequence 4,7,10,13,…, which term has a value of 301?</a:t>
            </a:r>
          </a:p>
        </p:txBody>
      </p:sp>
    </p:spTree>
    <p:extLst>
      <p:ext uri="{BB962C8B-B14F-4D97-AF65-F5344CB8AC3E}">
        <p14:creationId xmlns:p14="http://schemas.microsoft.com/office/powerpoint/2010/main" val="3277970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  <p:bldP spid="13" grpId="0" autoUpdateAnimBg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12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1608011"/>
              </p:ext>
            </p:extLst>
          </p:nvPr>
        </p:nvGraphicFramePr>
        <p:xfrm>
          <a:off x="3962400" y="1705604"/>
          <a:ext cx="4267200" cy="90359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211" name="Equation" r:id="rId7" imgW="1079500" imgH="228600" progId="Equation.DSMT4">
                  <p:embed/>
                </p:oleObj>
              </mc:Choice>
              <mc:Fallback>
                <p:oleObj name="Equation" r:id="rId7" imgW="1079500" imgH="228600" progId="Equation.DSMT4">
                  <p:embed/>
                  <p:pic>
                    <p:nvPicPr>
                      <p:cNvPr id="12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62400" y="1705604"/>
                        <a:ext cx="4267200" cy="90359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2823560" y="1450816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2914048" y="1474628"/>
            <a:ext cx="151288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Helvetica" panose="020B0604020202020204" pitchFamily="34" charset="0"/>
              </a:rPr>
              <a:t>S</a:t>
            </a:r>
            <a:r>
              <a:rPr lang="en-US" altLang="en-US" sz="2000" b="1" dirty="0">
                <a:latin typeface="Helvetica" panose="020B0604020202020204" pitchFamily="34" charset="0"/>
              </a:rPr>
              <a:t>OLUTION</a:t>
            </a:r>
          </a:p>
        </p:txBody>
      </p:sp>
      <p:graphicFrame>
        <p:nvGraphicFramePr>
          <p:cNvPr id="21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469849"/>
              </p:ext>
            </p:extLst>
          </p:nvPr>
        </p:nvGraphicFramePr>
        <p:xfrm>
          <a:off x="3505200" y="2613872"/>
          <a:ext cx="4093779" cy="77177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212" name="Equation" r:id="rId9" imgW="1079032" imgH="203112" progId="Equation.DSMT4">
                  <p:embed/>
                </p:oleObj>
              </mc:Choice>
              <mc:Fallback>
                <p:oleObj name="Equation" r:id="rId9" imgW="1079032" imgH="203112" progId="Equation.DSMT4">
                  <p:embed/>
                  <p:pic>
                    <p:nvPicPr>
                      <p:cNvPr id="10246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05200" y="2613872"/>
                        <a:ext cx="4093779" cy="77177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63789101"/>
              </p:ext>
            </p:extLst>
          </p:nvPr>
        </p:nvGraphicFramePr>
        <p:xfrm>
          <a:off x="3578770" y="3288122"/>
          <a:ext cx="3825334" cy="6864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213" name="Equation" r:id="rId11" imgW="990170" imgH="177723" progId="Equation.DSMT4">
                  <p:embed/>
                </p:oleObj>
              </mc:Choice>
              <mc:Fallback>
                <p:oleObj name="Equation" r:id="rId11" imgW="990170" imgH="177723" progId="Equation.DSMT4">
                  <p:embed/>
                  <p:pic>
                    <p:nvPicPr>
                      <p:cNvPr id="10247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578770" y="3288122"/>
                        <a:ext cx="3825334" cy="68649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Objec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57510497"/>
              </p:ext>
            </p:extLst>
          </p:nvPr>
        </p:nvGraphicFramePr>
        <p:xfrm>
          <a:off x="4075644" y="3929945"/>
          <a:ext cx="2952890" cy="7312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214" name="Equation" r:id="rId13" imgW="748975" imgH="177723" progId="Equation.DSMT4">
                  <p:embed/>
                </p:oleObj>
              </mc:Choice>
              <mc:Fallback>
                <p:oleObj name="Equation" r:id="rId13" imgW="748975" imgH="177723" progId="Equation.DSMT4">
                  <p:embed/>
                  <p:pic>
                    <p:nvPicPr>
                      <p:cNvPr id="10248" name="Object 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075644" y="3929945"/>
                        <a:ext cx="2952890" cy="73123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4" name="Objec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45017641"/>
              </p:ext>
            </p:extLst>
          </p:nvPr>
        </p:nvGraphicFramePr>
        <p:xfrm>
          <a:off x="4359163" y="4733838"/>
          <a:ext cx="2013334" cy="671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215" name="Equation" r:id="rId15" imgW="571004" imgH="177646" progId="Equation.DSMT4">
                  <p:embed/>
                </p:oleObj>
              </mc:Choice>
              <mc:Fallback>
                <p:oleObj name="Equation" r:id="rId15" imgW="571004" imgH="177646" progId="Equation.DSMT4">
                  <p:embed/>
                  <p:pic>
                    <p:nvPicPr>
                      <p:cNvPr id="10249" name="Object 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59163" y="4733838"/>
                        <a:ext cx="2013334" cy="671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5" name="Objec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57590371"/>
              </p:ext>
            </p:extLst>
          </p:nvPr>
        </p:nvGraphicFramePr>
        <p:xfrm>
          <a:off x="4484996" y="5338830"/>
          <a:ext cx="1761667" cy="6319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7216" name="Equation" r:id="rId17" imgW="494870" imgH="177646" progId="Equation.DSMT4">
                  <p:embed/>
                </p:oleObj>
              </mc:Choice>
              <mc:Fallback>
                <p:oleObj name="Equation" r:id="rId17" imgW="494870" imgH="177646" progId="Equation.DSMT4">
                  <p:embed/>
                  <p:pic>
                    <p:nvPicPr>
                      <p:cNvPr id="10250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84996" y="5338830"/>
                        <a:ext cx="1761667" cy="6319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9690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graphicFrame>
        <p:nvGraphicFramePr>
          <p:cNvPr id="12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47132332"/>
              </p:ext>
            </p:extLst>
          </p:nvPr>
        </p:nvGraphicFramePr>
        <p:xfrm>
          <a:off x="3498850" y="3355525"/>
          <a:ext cx="4660900" cy="368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0140" name="Equation" r:id="rId7" imgW="4660900" imgH="368300" progId="Equation.DSMT4">
                  <p:embed/>
                </p:oleObj>
              </mc:Choice>
              <mc:Fallback>
                <p:oleObj name="Equation" r:id="rId7" imgW="4660900" imgH="368300" progId="Equation.DSMT4">
                  <p:embed/>
                  <p:pic>
                    <p:nvPicPr>
                      <p:cNvPr id="20482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8850" y="3355525"/>
                        <a:ext cx="4660900" cy="368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680516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pSp>
        <p:nvGrpSpPr>
          <p:cNvPr id="9" name="Group 5"/>
          <p:cNvGrpSpPr>
            <a:grpSpLocks/>
          </p:cNvGrpSpPr>
          <p:nvPr/>
        </p:nvGrpSpPr>
        <p:grpSpPr bwMode="auto">
          <a:xfrm>
            <a:off x="4781550" y="2893404"/>
            <a:ext cx="3349625" cy="2390775"/>
            <a:chOff x="192" y="592"/>
            <a:chExt cx="2110" cy="1506"/>
          </a:xfrm>
        </p:grpSpPr>
        <p:graphicFrame>
          <p:nvGraphicFramePr>
            <p:cNvPr id="11" name="Object 6"/>
            <p:cNvGraphicFramePr>
              <a:graphicFrameLocks noChangeAspect="1"/>
            </p:cNvGraphicFramePr>
            <p:nvPr/>
          </p:nvGraphicFramePr>
          <p:xfrm>
            <a:off x="212" y="592"/>
            <a:ext cx="1280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1294" name="Equation" r:id="rId7" imgW="2032000" imgH="368300" progId="Equation.DSMT4">
                    <p:embed/>
                  </p:oleObj>
                </mc:Choice>
                <mc:Fallback>
                  <p:oleObj name="Equation" r:id="rId7" imgW="2032000" imgH="368300" progId="Equation.DSMT4">
                    <p:embed/>
                    <p:pic>
                      <p:nvPicPr>
                        <p:cNvPr id="11" name="Object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2" y="592"/>
                          <a:ext cx="1280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2" name="Object 7"/>
            <p:cNvGraphicFramePr>
              <a:graphicFrameLocks noChangeAspect="1"/>
            </p:cNvGraphicFramePr>
            <p:nvPr/>
          </p:nvGraphicFramePr>
          <p:xfrm>
            <a:off x="210" y="937"/>
            <a:ext cx="1176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1295" name="Equation" r:id="rId9" imgW="1866900" imgH="368300" progId="Equation.DSMT4">
                    <p:embed/>
                  </p:oleObj>
                </mc:Choice>
                <mc:Fallback>
                  <p:oleObj name="Equation" r:id="rId9" imgW="1866900" imgH="368300" progId="Equation.DSMT4">
                    <p:embed/>
                    <p:pic>
                      <p:nvPicPr>
                        <p:cNvPr id="12" name="Object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0" y="937"/>
                          <a:ext cx="1176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3" name="Object 8"/>
            <p:cNvGraphicFramePr>
              <a:graphicFrameLocks noChangeAspect="1"/>
            </p:cNvGraphicFramePr>
            <p:nvPr/>
          </p:nvGraphicFramePr>
          <p:xfrm>
            <a:off x="192" y="1558"/>
            <a:ext cx="1752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1296" name="Equation" r:id="rId11" imgW="2781300" imgH="368300" progId="Equation.DSMT4">
                    <p:embed/>
                  </p:oleObj>
                </mc:Choice>
                <mc:Fallback>
                  <p:oleObj name="Equation" r:id="rId11" imgW="2781300" imgH="368300" progId="Equation.DSMT4">
                    <p:embed/>
                    <p:pic>
                      <p:nvPicPr>
                        <p:cNvPr id="13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2" y="1558"/>
                          <a:ext cx="1752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4" name="Object 9"/>
            <p:cNvGraphicFramePr>
              <a:graphicFrameLocks noChangeAspect="1"/>
            </p:cNvGraphicFramePr>
            <p:nvPr/>
          </p:nvGraphicFramePr>
          <p:xfrm>
            <a:off x="286" y="1256"/>
            <a:ext cx="1792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1297" name="Equation" r:id="rId13" imgW="2844800" imgH="355600" progId="Equation.DSMT4">
                    <p:embed/>
                  </p:oleObj>
                </mc:Choice>
                <mc:Fallback>
                  <p:oleObj name="Equation" r:id="rId13" imgW="2844800" imgH="355600" progId="Equation.DSMT4">
                    <p:embed/>
                    <p:pic>
                      <p:nvPicPr>
                        <p:cNvPr id="14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6" y="1256"/>
                          <a:ext cx="1792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5" name="Object 10"/>
            <p:cNvGraphicFramePr>
              <a:graphicFrameLocks noChangeAspect="1"/>
            </p:cNvGraphicFramePr>
            <p:nvPr/>
          </p:nvGraphicFramePr>
          <p:xfrm>
            <a:off x="278" y="1874"/>
            <a:ext cx="2024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1298" name="Equation" r:id="rId15" imgW="3213100" imgH="355600" progId="Equation.DSMT4">
                    <p:embed/>
                  </p:oleObj>
                </mc:Choice>
                <mc:Fallback>
                  <p:oleObj name="Equation" r:id="rId15" imgW="3213100" imgH="355600" progId="Equation.DSMT4">
                    <p:embed/>
                    <p:pic>
                      <p:nvPicPr>
                        <p:cNvPr id="15" name="Object 1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8" y="1874"/>
                          <a:ext cx="2024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22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52820727"/>
              </p:ext>
            </p:extLst>
          </p:nvPr>
        </p:nvGraphicFramePr>
        <p:xfrm>
          <a:off x="3498850" y="1652860"/>
          <a:ext cx="4660900" cy="368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1299" name="Equation" r:id="rId17" imgW="4660900" imgH="368300" progId="Equation.DSMT4">
                  <p:embed/>
                </p:oleObj>
              </mc:Choice>
              <mc:Fallback>
                <p:oleObj name="Equation" r:id="rId17" imgW="4660900" imgH="368300" progId="Equation.DSMT4">
                  <p:embed/>
                  <p:pic>
                    <p:nvPicPr>
                      <p:cNvPr id="20482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98850" y="1652860"/>
                        <a:ext cx="4660900" cy="368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" name="Text Box 10"/>
          <p:cNvSpPr txBox="1">
            <a:spLocks noChangeArrowheads="1"/>
          </p:cNvSpPr>
          <p:nvPr/>
        </p:nvSpPr>
        <p:spPr bwMode="auto">
          <a:xfrm>
            <a:off x="4060825" y="2847262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9</a:t>
            </a:r>
          </a:p>
        </p:txBody>
      </p:sp>
      <p:sp>
        <p:nvSpPr>
          <p:cNvPr id="24" name="Text Box 11"/>
          <p:cNvSpPr txBox="1">
            <a:spLocks noChangeArrowheads="1"/>
          </p:cNvSpPr>
          <p:nvPr/>
        </p:nvSpPr>
        <p:spPr bwMode="auto">
          <a:xfrm>
            <a:off x="4060825" y="3875962"/>
            <a:ext cx="355600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n</a:t>
            </a:r>
          </a:p>
        </p:txBody>
      </p:sp>
      <p:sp>
        <p:nvSpPr>
          <p:cNvPr id="25" name="Text Box 12"/>
          <p:cNvSpPr txBox="1">
            <a:spLocks noChangeArrowheads="1"/>
          </p:cNvSpPr>
          <p:nvPr/>
        </p:nvSpPr>
        <p:spPr bwMode="auto">
          <a:xfrm>
            <a:off x="3879850" y="3371137"/>
            <a:ext cx="6937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633</a:t>
            </a:r>
          </a:p>
        </p:txBody>
      </p:sp>
      <p:sp>
        <p:nvSpPr>
          <p:cNvPr id="26" name="Text Box 13"/>
          <p:cNvSpPr txBox="1">
            <a:spLocks noChangeArrowheads="1"/>
          </p:cNvSpPr>
          <p:nvPr/>
        </p:nvSpPr>
        <p:spPr bwMode="auto">
          <a:xfrm>
            <a:off x="3956050" y="4352212"/>
            <a:ext cx="608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NA</a:t>
            </a:r>
          </a:p>
        </p:txBody>
      </p:sp>
      <p:sp>
        <p:nvSpPr>
          <p:cNvPr id="27" name="Text Box 14"/>
          <p:cNvSpPr txBox="1">
            <a:spLocks noChangeArrowheads="1"/>
          </p:cNvSpPr>
          <p:nvPr/>
        </p:nvSpPr>
        <p:spPr bwMode="auto">
          <a:xfrm>
            <a:off x="3984625" y="4876087"/>
            <a:ext cx="5238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24</a:t>
            </a:r>
          </a:p>
        </p:txBody>
      </p:sp>
    </p:spTree>
    <p:extLst>
      <p:ext uri="{BB962C8B-B14F-4D97-AF65-F5344CB8AC3E}">
        <p14:creationId xmlns:p14="http://schemas.microsoft.com/office/powerpoint/2010/main" val="2868306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7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2823560" y="1450816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2914048" y="1474628"/>
            <a:ext cx="151288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Helvetica" panose="020B0604020202020204" pitchFamily="34" charset="0"/>
              </a:rPr>
              <a:t>S</a:t>
            </a:r>
            <a:r>
              <a:rPr lang="en-US" altLang="en-US" sz="2000" b="1" dirty="0">
                <a:latin typeface="Helvetica" panose="020B0604020202020204" pitchFamily="34" charset="0"/>
              </a:rPr>
              <a:t>OLUTION</a:t>
            </a:r>
          </a:p>
        </p:txBody>
      </p:sp>
      <p:graphicFrame>
        <p:nvGraphicFramePr>
          <p:cNvPr id="21" name="Object 16"/>
          <p:cNvGraphicFramePr>
            <a:graphicFrameLocks noChangeAspect="1"/>
          </p:cNvGraphicFramePr>
          <p:nvPr/>
        </p:nvGraphicFramePr>
        <p:xfrm>
          <a:off x="4752975" y="2256001"/>
          <a:ext cx="22098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2188" name="Equation" r:id="rId7" imgW="2209800" imgH="431800" progId="Equation.DSMT4">
                  <p:embed/>
                </p:oleObj>
              </mc:Choice>
              <mc:Fallback>
                <p:oleObj name="Equation" r:id="rId7" imgW="2209800" imgH="431800" progId="Equation.DSMT4">
                  <p:embed/>
                  <p:pic>
                    <p:nvPicPr>
                      <p:cNvPr id="21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52975" y="2256001"/>
                        <a:ext cx="22098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3498850" y="2740683"/>
            <a:ext cx="4857750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633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(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- 1)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(24)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633 = 9 + 24n - 24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633 = 24n – 15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648 = 24n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 = </a:t>
            </a:r>
            <a:r>
              <a:rPr lang="en-US" altLang="en-US" sz="2400" dirty="0" smtClean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27</a:t>
            </a:r>
            <a:endParaRPr lang="en-US" altLang="en-US" sz="2400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7246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graphicFrame>
        <p:nvGraphicFramePr>
          <p:cNvPr id="13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80012083"/>
              </p:ext>
            </p:extLst>
          </p:nvPr>
        </p:nvGraphicFramePr>
        <p:xfrm>
          <a:off x="4489998" y="3292275"/>
          <a:ext cx="35687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3209" name="Equation" r:id="rId7" imgW="3568700" imgH="381000" progId="Equation.DSMT4">
                  <p:embed/>
                </p:oleObj>
              </mc:Choice>
              <mc:Fallback>
                <p:oleObj name="Equation" r:id="rId7" imgW="3568700" imgH="381000" progId="Equation.DSMT4">
                  <p:embed/>
                  <p:pic>
                    <p:nvPicPr>
                      <p:cNvPr id="21507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89998" y="3292275"/>
                        <a:ext cx="3568700" cy="381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 Box 2"/>
          <p:cNvSpPr txBox="1">
            <a:spLocks noChangeArrowheads="1"/>
          </p:cNvSpPr>
          <p:nvPr/>
        </p:nvSpPr>
        <p:spPr bwMode="auto">
          <a:xfrm>
            <a:off x="2145643" y="2709571"/>
            <a:ext cx="49307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Given an arithmetic sequence with </a:t>
            </a:r>
          </a:p>
        </p:txBody>
      </p:sp>
    </p:spTree>
    <p:extLst>
      <p:ext uri="{BB962C8B-B14F-4D97-AF65-F5344CB8AC3E}">
        <p14:creationId xmlns:p14="http://schemas.microsoft.com/office/powerpoint/2010/main" val="650774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pSp>
        <p:nvGrpSpPr>
          <p:cNvPr id="9" name="Group 5"/>
          <p:cNvGrpSpPr>
            <a:grpSpLocks/>
          </p:cNvGrpSpPr>
          <p:nvPr/>
        </p:nvGrpSpPr>
        <p:grpSpPr bwMode="auto">
          <a:xfrm>
            <a:off x="4781550" y="2893404"/>
            <a:ext cx="3349625" cy="2390775"/>
            <a:chOff x="192" y="592"/>
            <a:chExt cx="2110" cy="1506"/>
          </a:xfrm>
        </p:grpSpPr>
        <p:graphicFrame>
          <p:nvGraphicFramePr>
            <p:cNvPr id="11" name="Object 6"/>
            <p:cNvGraphicFramePr>
              <a:graphicFrameLocks noChangeAspect="1"/>
            </p:cNvGraphicFramePr>
            <p:nvPr/>
          </p:nvGraphicFramePr>
          <p:xfrm>
            <a:off x="212" y="592"/>
            <a:ext cx="1280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4348" name="Equation" r:id="rId7" imgW="2032000" imgH="368300" progId="Equation.DSMT4">
                    <p:embed/>
                  </p:oleObj>
                </mc:Choice>
                <mc:Fallback>
                  <p:oleObj name="Equation" r:id="rId7" imgW="2032000" imgH="368300" progId="Equation.DSMT4">
                    <p:embed/>
                    <p:pic>
                      <p:nvPicPr>
                        <p:cNvPr id="11" name="Object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2" y="592"/>
                          <a:ext cx="1280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2" name="Object 7"/>
            <p:cNvGraphicFramePr>
              <a:graphicFrameLocks noChangeAspect="1"/>
            </p:cNvGraphicFramePr>
            <p:nvPr/>
          </p:nvGraphicFramePr>
          <p:xfrm>
            <a:off x="210" y="937"/>
            <a:ext cx="1176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4349" name="Equation" r:id="rId9" imgW="1866900" imgH="368300" progId="Equation.DSMT4">
                    <p:embed/>
                  </p:oleObj>
                </mc:Choice>
                <mc:Fallback>
                  <p:oleObj name="Equation" r:id="rId9" imgW="1866900" imgH="368300" progId="Equation.DSMT4">
                    <p:embed/>
                    <p:pic>
                      <p:nvPicPr>
                        <p:cNvPr id="12" name="Object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0" y="937"/>
                          <a:ext cx="1176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3" name="Object 8"/>
            <p:cNvGraphicFramePr>
              <a:graphicFrameLocks noChangeAspect="1"/>
            </p:cNvGraphicFramePr>
            <p:nvPr/>
          </p:nvGraphicFramePr>
          <p:xfrm>
            <a:off x="192" y="1558"/>
            <a:ext cx="1752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4350" name="Equation" r:id="rId11" imgW="2781300" imgH="368300" progId="Equation.DSMT4">
                    <p:embed/>
                  </p:oleObj>
                </mc:Choice>
                <mc:Fallback>
                  <p:oleObj name="Equation" r:id="rId11" imgW="2781300" imgH="368300" progId="Equation.DSMT4">
                    <p:embed/>
                    <p:pic>
                      <p:nvPicPr>
                        <p:cNvPr id="13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2" y="1558"/>
                          <a:ext cx="1752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4" name="Object 9"/>
            <p:cNvGraphicFramePr>
              <a:graphicFrameLocks noChangeAspect="1"/>
            </p:cNvGraphicFramePr>
            <p:nvPr/>
          </p:nvGraphicFramePr>
          <p:xfrm>
            <a:off x="286" y="1256"/>
            <a:ext cx="1792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4351" name="Equation" r:id="rId13" imgW="2844800" imgH="355600" progId="Equation.DSMT4">
                    <p:embed/>
                  </p:oleObj>
                </mc:Choice>
                <mc:Fallback>
                  <p:oleObj name="Equation" r:id="rId13" imgW="2844800" imgH="355600" progId="Equation.DSMT4">
                    <p:embed/>
                    <p:pic>
                      <p:nvPicPr>
                        <p:cNvPr id="14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6" y="1256"/>
                          <a:ext cx="1792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5" name="Object 10"/>
            <p:cNvGraphicFramePr>
              <a:graphicFrameLocks noChangeAspect="1"/>
            </p:cNvGraphicFramePr>
            <p:nvPr/>
          </p:nvGraphicFramePr>
          <p:xfrm>
            <a:off x="278" y="1874"/>
            <a:ext cx="2024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4352" name="Equation" r:id="rId15" imgW="3213100" imgH="355600" progId="Equation.DSMT4">
                    <p:embed/>
                  </p:oleObj>
                </mc:Choice>
                <mc:Fallback>
                  <p:oleObj name="Equation" r:id="rId15" imgW="3213100" imgH="355600" progId="Equation.DSMT4">
                    <p:embed/>
                    <p:pic>
                      <p:nvPicPr>
                        <p:cNvPr id="15" name="Object 1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8" y="1874"/>
                          <a:ext cx="2024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1" name="Text Box 10"/>
          <p:cNvSpPr txBox="1">
            <a:spLocks noChangeArrowheads="1"/>
          </p:cNvSpPr>
          <p:nvPr/>
        </p:nvSpPr>
        <p:spPr bwMode="auto">
          <a:xfrm>
            <a:off x="3898239" y="2844303"/>
            <a:ext cx="469900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a</a:t>
            </a:r>
            <a:r>
              <a:rPr lang="en-US" altLang="en-US" sz="2400" baseline="-25000" dirty="0">
                <a:solidFill>
                  <a:srgbClr val="FF0000"/>
                </a:solidFill>
                <a:latin typeface="Arial" panose="020B0604020202020204" pitchFamily="34" charset="0"/>
              </a:rPr>
              <a:t>1</a:t>
            </a:r>
          </a:p>
        </p:txBody>
      </p:sp>
      <p:sp>
        <p:nvSpPr>
          <p:cNvPr id="28" name="Text Box 11"/>
          <p:cNvSpPr txBox="1">
            <a:spLocks noChangeArrowheads="1"/>
          </p:cNvSpPr>
          <p:nvPr/>
        </p:nvSpPr>
        <p:spPr bwMode="auto">
          <a:xfrm>
            <a:off x="3793464" y="3873003"/>
            <a:ext cx="5238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15</a:t>
            </a:r>
          </a:p>
        </p:txBody>
      </p:sp>
      <p:sp>
        <p:nvSpPr>
          <p:cNvPr id="29" name="Text Box 12"/>
          <p:cNvSpPr txBox="1">
            <a:spLocks noChangeArrowheads="1"/>
          </p:cNvSpPr>
          <p:nvPr/>
        </p:nvSpPr>
        <p:spPr bwMode="auto">
          <a:xfrm>
            <a:off x="3812514" y="3368178"/>
            <a:ext cx="5238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38</a:t>
            </a:r>
          </a:p>
        </p:txBody>
      </p:sp>
      <p:sp>
        <p:nvSpPr>
          <p:cNvPr id="30" name="Text Box 13"/>
          <p:cNvSpPr txBox="1">
            <a:spLocks noChangeArrowheads="1"/>
          </p:cNvSpPr>
          <p:nvPr/>
        </p:nvSpPr>
        <p:spPr bwMode="auto">
          <a:xfrm>
            <a:off x="3783939" y="4349253"/>
            <a:ext cx="608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NA</a:t>
            </a:r>
          </a:p>
        </p:txBody>
      </p:sp>
      <p:sp>
        <p:nvSpPr>
          <p:cNvPr id="31" name="Text Box 14"/>
          <p:cNvSpPr txBox="1">
            <a:spLocks noChangeArrowheads="1"/>
          </p:cNvSpPr>
          <p:nvPr/>
        </p:nvSpPr>
        <p:spPr bwMode="auto">
          <a:xfrm>
            <a:off x="3802989" y="4873128"/>
            <a:ext cx="4556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-3</a:t>
            </a:r>
          </a:p>
        </p:txBody>
      </p:sp>
      <p:graphicFrame>
        <p:nvGraphicFramePr>
          <p:cNvPr id="32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77905897"/>
              </p:ext>
            </p:extLst>
          </p:nvPr>
        </p:nvGraphicFramePr>
        <p:xfrm>
          <a:off x="3994150" y="2103238"/>
          <a:ext cx="35687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4353" name="Equation" r:id="rId17" imgW="3568700" imgH="381000" progId="Equation.DSMT4">
                  <p:embed/>
                </p:oleObj>
              </mc:Choice>
              <mc:Fallback>
                <p:oleObj name="Equation" r:id="rId17" imgW="3568700" imgH="381000" progId="Equation.DSMT4">
                  <p:embed/>
                  <p:pic>
                    <p:nvPicPr>
                      <p:cNvPr id="13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94150" y="2103238"/>
                        <a:ext cx="3568700" cy="381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3" name="Text Box 2"/>
          <p:cNvSpPr txBox="1">
            <a:spLocks noChangeArrowheads="1"/>
          </p:cNvSpPr>
          <p:nvPr/>
        </p:nvSpPr>
        <p:spPr bwMode="auto">
          <a:xfrm>
            <a:off x="1944232" y="1476250"/>
            <a:ext cx="49307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Given an arithmetic sequence with </a:t>
            </a:r>
          </a:p>
        </p:txBody>
      </p:sp>
    </p:spTree>
    <p:extLst>
      <p:ext uri="{BB962C8B-B14F-4D97-AF65-F5344CB8AC3E}">
        <p14:creationId xmlns:p14="http://schemas.microsoft.com/office/powerpoint/2010/main" val="4169694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utoUpdateAnimBg="0"/>
      <p:bldP spid="28" grpId="0" autoUpdateAnimBg="0"/>
      <p:bldP spid="29" grpId="0" autoUpdateAnimBg="0"/>
      <p:bldP spid="30" grpId="0" autoUpdateAnimBg="0"/>
      <p:bldP spid="31" grpId="0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2823560" y="1450816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2914048" y="1474628"/>
            <a:ext cx="151288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Helvetica" panose="020B0604020202020204" pitchFamily="34" charset="0"/>
              </a:rPr>
              <a:t>S</a:t>
            </a:r>
            <a:r>
              <a:rPr lang="en-US" altLang="en-US" sz="2000" b="1" dirty="0">
                <a:latin typeface="Helvetica" panose="020B0604020202020204" pitchFamily="34" charset="0"/>
              </a:rPr>
              <a:t>OLUTION</a:t>
            </a:r>
          </a:p>
        </p:txBody>
      </p:sp>
      <p:graphicFrame>
        <p:nvGraphicFramePr>
          <p:cNvPr id="21" name="Object 16"/>
          <p:cNvGraphicFramePr>
            <a:graphicFrameLocks noChangeAspect="1"/>
          </p:cNvGraphicFramePr>
          <p:nvPr/>
        </p:nvGraphicFramePr>
        <p:xfrm>
          <a:off x="4752975" y="2256001"/>
          <a:ext cx="22098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5257" name="Equation" r:id="rId7" imgW="2209800" imgH="431800" progId="Equation.DSMT4">
                  <p:embed/>
                </p:oleObj>
              </mc:Choice>
              <mc:Fallback>
                <p:oleObj name="Equation" r:id="rId7" imgW="2209800" imgH="431800" progId="Equation.DSMT4">
                  <p:embed/>
                  <p:pic>
                    <p:nvPicPr>
                      <p:cNvPr id="21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52975" y="2256001"/>
                        <a:ext cx="22098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475038" y="2842939"/>
            <a:ext cx="4859337" cy="2677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38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2400" baseline="-25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(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15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- 1)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(-3)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38 = 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2400" baseline="-25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(14)(-3)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38 = 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2400" baseline="-250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 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- 42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24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1</a:t>
            </a: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80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01028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graphicFrame>
        <p:nvGraphicFramePr>
          <p:cNvPr id="13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22196227"/>
              </p:ext>
            </p:extLst>
          </p:nvPr>
        </p:nvGraphicFramePr>
        <p:xfrm>
          <a:off x="3704017" y="2802646"/>
          <a:ext cx="37973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6281" name="Equation" r:id="rId7" imgW="3797300" imgH="381000" progId="Equation.DSMT4">
                  <p:embed/>
                </p:oleObj>
              </mc:Choice>
              <mc:Fallback>
                <p:oleObj name="Equation" r:id="rId7" imgW="3797300" imgH="381000" progId="Equation.DSMT4">
                  <p:embed/>
                  <p:pic>
                    <p:nvPicPr>
                      <p:cNvPr id="21506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704017" y="2802646"/>
                        <a:ext cx="3797300" cy="381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279112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pSp>
        <p:nvGrpSpPr>
          <p:cNvPr id="9" name="Group 5"/>
          <p:cNvGrpSpPr>
            <a:grpSpLocks/>
          </p:cNvGrpSpPr>
          <p:nvPr/>
        </p:nvGrpSpPr>
        <p:grpSpPr bwMode="auto">
          <a:xfrm>
            <a:off x="4781550" y="2893404"/>
            <a:ext cx="3349625" cy="2390775"/>
            <a:chOff x="192" y="592"/>
            <a:chExt cx="2110" cy="1506"/>
          </a:xfrm>
        </p:grpSpPr>
        <p:graphicFrame>
          <p:nvGraphicFramePr>
            <p:cNvPr id="11" name="Object 6"/>
            <p:cNvGraphicFramePr>
              <a:graphicFrameLocks noChangeAspect="1"/>
            </p:cNvGraphicFramePr>
            <p:nvPr/>
          </p:nvGraphicFramePr>
          <p:xfrm>
            <a:off x="212" y="592"/>
            <a:ext cx="1280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7420" name="Equation" r:id="rId7" imgW="2032000" imgH="368300" progId="Equation.DSMT4">
                    <p:embed/>
                  </p:oleObj>
                </mc:Choice>
                <mc:Fallback>
                  <p:oleObj name="Equation" r:id="rId7" imgW="2032000" imgH="368300" progId="Equation.DSMT4">
                    <p:embed/>
                    <p:pic>
                      <p:nvPicPr>
                        <p:cNvPr id="11" name="Object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2" y="592"/>
                          <a:ext cx="1280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2" name="Object 7"/>
            <p:cNvGraphicFramePr>
              <a:graphicFrameLocks noChangeAspect="1"/>
            </p:cNvGraphicFramePr>
            <p:nvPr/>
          </p:nvGraphicFramePr>
          <p:xfrm>
            <a:off x="210" y="937"/>
            <a:ext cx="1176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7421" name="Equation" r:id="rId9" imgW="1866900" imgH="368300" progId="Equation.DSMT4">
                    <p:embed/>
                  </p:oleObj>
                </mc:Choice>
                <mc:Fallback>
                  <p:oleObj name="Equation" r:id="rId9" imgW="1866900" imgH="368300" progId="Equation.DSMT4">
                    <p:embed/>
                    <p:pic>
                      <p:nvPicPr>
                        <p:cNvPr id="12" name="Object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0" y="937"/>
                          <a:ext cx="1176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3" name="Object 8"/>
            <p:cNvGraphicFramePr>
              <a:graphicFrameLocks noChangeAspect="1"/>
            </p:cNvGraphicFramePr>
            <p:nvPr/>
          </p:nvGraphicFramePr>
          <p:xfrm>
            <a:off x="192" y="1558"/>
            <a:ext cx="1752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7422" name="Equation" r:id="rId11" imgW="2781300" imgH="368300" progId="Equation.DSMT4">
                    <p:embed/>
                  </p:oleObj>
                </mc:Choice>
                <mc:Fallback>
                  <p:oleObj name="Equation" r:id="rId11" imgW="2781300" imgH="368300" progId="Equation.DSMT4">
                    <p:embed/>
                    <p:pic>
                      <p:nvPicPr>
                        <p:cNvPr id="13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2" y="1558"/>
                          <a:ext cx="1752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4" name="Object 9"/>
            <p:cNvGraphicFramePr>
              <a:graphicFrameLocks noChangeAspect="1"/>
            </p:cNvGraphicFramePr>
            <p:nvPr/>
          </p:nvGraphicFramePr>
          <p:xfrm>
            <a:off x="286" y="1256"/>
            <a:ext cx="1792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7423" name="Equation" r:id="rId13" imgW="2844800" imgH="355600" progId="Equation.DSMT4">
                    <p:embed/>
                  </p:oleObj>
                </mc:Choice>
                <mc:Fallback>
                  <p:oleObj name="Equation" r:id="rId13" imgW="2844800" imgH="355600" progId="Equation.DSMT4">
                    <p:embed/>
                    <p:pic>
                      <p:nvPicPr>
                        <p:cNvPr id="14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6" y="1256"/>
                          <a:ext cx="1792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5" name="Object 10"/>
            <p:cNvGraphicFramePr>
              <a:graphicFrameLocks noChangeAspect="1"/>
            </p:cNvGraphicFramePr>
            <p:nvPr/>
          </p:nvGraphicFramePr>
          <p:xfrm>
            <a:off x="278" y="1874"/>
            <a:ext cx="2024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7424" name="Equation" r:id="rId15" imgW="3213100" imgH="355600" progId="Equation.DSMT4">
                    <p:embed/>
                  </p:oleObj>
                </mc:Choice>
                <mc:Fallback>
                  <p:oleObj name="Equation" r:id="rId15" imgW="3213100" imgH="355600" progId="Equation.DSMT4">
                    <p:embed/>
                    <p:pic>
                      <p:nvPicPr>
                        <p:cNvPr id="15" name="Object 1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8" y="1874"/>
                          <a:ext cx="2024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graphicFrame>
        <p:nvGraphicFramePr>
          <p:cNvPr id="21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81765711"/>
              </p:ext>
            </p:extLst>
          </p:nvPr>
        </p:nvGraphicFramePr>
        <p:xfrm>
          <a:off x="3294116" y="1688550"/>
          <a:ext cx="3797300" cy="38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7425" name="Equation" r:id="rId17" imgW="3797300" imgH="381000" progId="Equation.DSMT4">
                  <p:embed/>
                </p:oleObj>
              </mc:Choice>
              <mc:Fallback>
                <p:oleObj name="Equation" r:id="rId17" imgW="3797300" imgH="381000" progId="Equation.DSMT4">
                  <p:embed/>
                  <p:pic>
                    <p:nvPicPr>
                      <p:cNvPr id="21506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94116" y="1688550"/>
                        <a:ext cx="3797300" cy="381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8" name="Text Box 10"/>
          <p:cNvSpPr txBox="1">
            <a:spLocks noChangeArrowheads="1"/>
          </p:cNvSpPr>
          <p:nvPr/>
        </p:nvSpPr>
        <p:spPr bwMode="auto">
          <a:xfrm>
            <a:off x="4060825" y="2826238"/>
            <a:ext cx="4556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-6</a:t>
            </a:r>
          </a:p>
        </p:txBody>
      </p:sp>
      <p:sp>
        <p:nvSpPr>
          <p:cNvPr id="29" name="Text Box 11"/>
          <p:cNvSpPr txBox="1">
            <a:spLocks noChangeArrowheads="1"/>
          </p:cNvSpPr>
          <p:nvPr/>
        </p:nvSpPr>
        <p:spPr bwMode="auto">
          <a:xfrm>
            <a:off x="4060825" y="3854938"/>
            <a:ext cx="5238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29</a:t>
            </a:r>
          </a:p>
        </p:txBody>
      </p:sp>
      <p:sp>
        <p:nvSpPr>
          <p:cNvPr id="30" name="Text Box 12"/>
          <p:cNvSpPr txBox="1">
            <a:spLocks noChangeArrowheads="1"/>
          </p:cNvSpPr>
          <p:nvPr/>
        </p:nvSpPr>
        <p:spPr bwMode="auto">
          <a:xfrm>
            <a:off x="3879850" y="3350113"/>
            <a:ext cx="6921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  20</a:t>
            </a:r>
          </a:p>
        </p:txBody>
      </p:sp>
      <p:sp>
        <p:nvSpPr>
          <p:cNvPr id="31" name="Text Box 13"/>
          <p:cNvSpPr txBox="1">
            <a:spLocks noChangeArrowheads="1"/>
          </p:cNvSpPr>
          <p:nvPr/>
        </p:nvSpPr>
        <p:spPr bwMode="auto">
          <a:xfrm>
            <a:off x="3956050" y="4331188"/>
            <a:ext cx="608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NA</a:t>
            </a:r>
          </a:p>
        </p:txBody>
      </p:sp>
      <p:sp>
        <p:nvSpPr>
          <p:cNvPr id="32" name="Text Box 14"/>
          <p:cNvSpPr txBox="1">
            <a:spLocks noChangeArrowheads="1"/>
          </p:cNvSpPr>
          <p:nvPr/>
        </p:nvSpPr>
        <p:spPr bwMode="auto">
          <a:xfrm>
            <a:off x="3984625" y="4855063"/>
            <a:ext cx="355600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3907543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1" grpId="0"/>
      <p:bldP spid="32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2823560" y="1450816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2914048" y="1474628"/>
            <a:ext cx="151288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Helvetica" panose="020B0604020202020204" pitchFamily="34" charset="0"/>
              </a:rPr>
              <a:t>S</a:t>
            </a:r>
            <a:r>
              <a:rPr lang="en-US" altLang="en-US" sz="2000" b="1" dirty="0">
                <a:latin typeface="Helvetica" panose="020B0604020202020204" pitchFamily="34" charset="0"/>
              </a:rPr>
              <a:t>OLUTION</a:t>
            </a:r>
          </a:p>
        </p:txBody>
      </p:sp>
      <p:graphicFrame>
        <p:nvGraphicFramePr>
          <p:cNvPr id="21" name="Object 16"/>
          <p:cNvGraphicFramePr>
            <a:graphicFrameLocks noChangeAspect="1"/>
          </p:cNvGraphicFramePr>
          <p:nvPr/>
        </p:nvGraphicFramePr>
        <p:xfrm>
          <a:off x="4752975" y="2256001"/>
          <a:ext cx="22098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333" name="Equation" r:id="rId7" imgW="2209800" imgH="431800" progId="Equation.DSMT4">
                  <p:embed/>
                </p:oleObj>
              </mc:Choice>
              <mc:Fallback>
                <p:oleObj name="Equation" r:id="rId7" imgW="2209800" imgH="431800" progId="Equation.DSMT4">
                  <p:embed/>
                  <p:pic>
                    <p:nvPicPr>
                      <p:cNvPr id="21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52975" y="2256001"/>
                        <a:ext cx="22098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3556000" y="3003115"/>
            <a:ext cx="4857750" cy="267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-6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(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29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- 1)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(d)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 = -6 + (28)(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26 = 28</a:t>
            </a:r>
            <a:r>
              <a:rPr lang="en-US" altLang="en-US" sz="24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endParaRPr lang="en-US" alt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4" name="Objec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61240728"/>
              </p:ext>
            </p:extLst>
          </p:nvPr>
        </p:nvGraphicFramePr>
        <p:xfrm>
          <a:off x="5533090" y="4820612"/>
          <a:ext cx="893653" cy="74932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98334" name="Equation" r:id="rId9" imgW="469800" imgH="393480" progId="Equation.DSMT4">
                  <p:embed/>
                </p:oleObj>
              </mc:Choice>
              <mc:Fallback>
                <p:oleObj name="Equation" r:id="rId9" imgW="469800" imgH="393480" progId="Equation.DSMT4">
                  <p:embed/>
                  <p:pic>
                    <p:nvPicPr>
                      <p:cNvPr id="25" name="Object 1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533090" y="4820612"/>
                        <a:ext cx="893653" cy="749329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12019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sp>
        <p:nvSpPr>
          <p:cNvPr id="12" name="Title 1"/>
          <p:cNvSpPr txBox="1">
            <a:spLocks/>
          </p:cNvSpPr>
          <p:nvPr/>
        </p:nvSpPr>
        <p:spPr>
          <a:xfrm>
            <a:off x="838200" y="2835048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Write an equation for the n</a:t>
            </a:r>
            <a:r>
              <a:rPr lang="en-US" altLang="en-US" sz="3200" baseline="30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alt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term of the arithmetic sequence </a:t>
            </a:r>
          </a:p>
          <a:p>
            <a:pPr algn="ctr"/>
            <a:r>
              <a:rPr lang="en-US" alt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8, 17, 26, 35, …</a:t>
            </a:r>
          </a:p>
        </p:txBody>
      </p:sp>
    </p:spTree>
    <p:extLst>
      <p:ext uri="{BB962C8B-B14F-4D97-AF65-F5344CB8AC3E}">
        <p14:creationId xmlns:p14="http://schemas.microsoft.com/office/powerpoint/2010/main" val="4044787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  <p:bldP spid="12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pSp>
        <p:nvGrpSpPr>
          <p:cNvPr id="9" name="Group 4"/>
          <p:cNvGrpSpPr>
            <a:grpSpLocks/>
          </p:cNvGrpSpPr>
          <p:nvPr/>
        </p:nvGrpSpPr>
        <p:grpSpPr bwMode="auto">
          <a:xfrm>
            <a:off x="4754563" y="3855814"/>
            <a:ext cx="3222625" cy="873125"/>
            <a:chOff x="212" y="592"/>
            <a:chExt cx="2030" cy="550"/>
          </a:xfrm>
        </p:grpSpPr>
        <p:graphicFrame>
          <p:nvGraphicFramePr>
            <p:cNvPr id="11" name="Object 5"/>
            <p:cNvGraphicFramePr>
              <a:graphicFrameLocks noChangeAspect="1"/>
            </p:cNvGraphicFramePr>
            <p:nvPr/>
          </p:nvGraphicFramePr>
          <p:xfrm>
            <a:off x="212" y="592"/>
            <a:ext cx="1280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9374" name="Equation" r:id="rId7" imgW="2032000" imgH="368300" progId="Equation.DSMT4">
                    <p:embed/>
                  </p:oleObj>
                </mc:Choice>
                <mc:Fallback>
                  <p:oleObj name="Equation" r:id="rId7" imgW="2032000" imgH="368300" progId="Equation.DSMT4">
                    <p:embed/>
                    <p:pic>
                      <p:nvPicPr>
                        <p:cNvPr id="23560" name="Object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2" y="592"/>
                          <a:ext cx="1280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2" name="Object 9"/>
            <p:cNvGraphicFramePr>
              <a:graphicFrameLocks noChangeAspect="1"/>
            </p:cNvGraphicFramePr>
            <p:nvPr/>
          </p:nvGraphicFramePr>
          <p:xfrm>
            <a:off x="218" y="918"/>
            <a:ext cx="2024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99375" name="Equation" r:id="rId9" imgW="3213100" imgH="355600" progId="Equation.DSMT4">
                    <p:embed/>
                  </p:oleObj>
                </mc:Choice>
                <mc:Fallback>
                  <p:oleObj name="Equation" r:id="rId9" imgW="3213100" imgH="355600" progId="Equation.DSMT4">
                    <p:embed/>
                    <p:pic>
                      <p:nvPicPr>
                        <p:cNvPr id="23561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8" y="918"/>
                          <a:ext cx="2024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3" name="Text Box 10"/>
          <p:cNvSpPr txBox="1">
            <a:spLocks noChangeArrowheads="1"/>
          </p:cNvSpPr>
          <p:nvPr/>
        </p:nvSpPr>
        <p:spPr bwMode="auto">
          <a:xfrm>
            <a:off x="4386263" y="3766914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8</a:t>
            </a:r>
          </a:p>
        </p:txBody>
      </p:sp>
      <p:sp>
        <p:nvSpPr>
          <p:cNvPr id="14" name="Text Box 10"/>
          <p:cNvSpPr txBox="1">
            <a:spLocks noChangeArrowheads="1"/>
          </p:cNvSpPr>
          <p:nvPr/>
        </p:nvSpPr>
        <p:spPr bwMode="auto">
          <a:xfrm>
            <a:off x="4386263" y="4266976"/>
            <a:ext cx="355600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9</a:t>
            </a:r>
          </a:p>
        </p:txBody>
      </p:sp>
      <p:sp>
        <p:nvSpPr>
          <p:cNvPr id="15" name="Title 1"/>
          <p:cNvSpPr txBox="1">
            <a:spLocks/>
          </p:cNvSpPr>
          <p:nvPr/>
        </p:nvSpPr>
        <p:spPr>
          <a:xfrm>
            <a:off x="838200" y="1857588"/>
            <a:ext cx="10515600" cy="1325563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Write an equation for the n</a:t>
            </a:r>
            <a:r>
              <a:rPr lang="en-US" altLang="en-US" sz="3200" baseline="30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US" alt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term of the arithmetic sequence </a:t>
            </a:r>
          </a:p>
          <a:p>
            <a:pPr algn="ctr"/>
            <a:r>
              <a:rPr lang="en-US" altLang="en-US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8, 17, 26, 35, …</a:t>
            </a:r>
          </a:p>
        </p:txBody>
      </p:sp>
    </p:spTree>
    <p:extLst>
      <p:ext uri="{BB962C8B-B14F-4D97-AF65-F5344CB8AC3E}">
        <p14:creationId xmlns:p14="http://schemas.microsoft.com/office/powerpoint/2010/main" val="2918548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utoUpdateAnimBg="0"/>
      <p:bldP spid="14" grpId="0" autoUpdateAnimBg="0"/>
      <p:bldP spid="15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2823560" y="1450816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2914048" y="1474628"/>
            <a:ext cx="151288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Helvetica" panose="020B0604020202020204" pitchFamily="34" charset="0"/>
              </a:rPr>
              <a:t>S</a:t>
            </a:r>
            <a:r>
              <a:rPr lang="en-US" altLang="en-US" sz="2000" b="1" dirty="0">
                <a:latin typeface="Helvetica" panose="020B0604020202020204" pitchFamily="34" charset="0"/>
              </a:rPr>
              <a:t>OLUTION</a:t>
            </a:r>
          </a:p>
        </p:txBody>
      </p:sp>
      <p:graphicFrame>
        <p:nvGraphicFramePr>
          <p:cNvPr id="21" name="Object 16"/>
          <p:cNvGraphicFramePr>
            <a:graphicFrameLocks noChangeAspect="1"/>
          </p:cNvGraphicFramePr>
          <p:nvPr/>
        </p:nvGraphicFramePr>
        <p:xfrm>
          <a:off x="4752975" y="2256001"/>
          <a:ext cx="22098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1400" name="Equation" r:id="rId7" imgW="2209800" imgH="431800" progId="Equation.DSMT4">
                  <p:embed/>
                </p:oleObj>
              </mc:Choice>
              <mc:Fallback>
                <p:oleObj name="Equation" r:id="rId7" imgW="2209800" imgH="431800" progId="Equation.DSMT4">
                  <p:embed/>
                  <p:pic>
                    <p:nvPicPr>
                      <p:cNvPr id="21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52975" y="2256001"/>
                        <a:ext cx="22098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930650" y="3007055"/>
            <a:ext cx="4857750" cy="2801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32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3200" baseline="-250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en-US" sz="32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US" alt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US" altLang="en-US" sz="32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(n - 1)</a:t>
            </a:r>
            <a:r>
              <a:rPr lang="en-US" altLang="en-US" sz="3200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(9)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32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3200" baseline="-250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en-US" sz="3200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8 + 9n - 9</a:t>
            </a:r>
          </a:p>
          <a:p>
            <a:pPr algn="ctr">
              <a:lnSpc>
                <a:spcPct val="150000"/>
              </a:lnSpc>
              <a:spcBef>
                <a:spcPct val="0"/>
              </a:spcBef>
              <a:buFontTx/>
              <a:buNone/>
            </a:pP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sz="3200" baseline="-25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altLang="en-US" sz="3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= 9n - 1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3200" dirty="0">
              <a:solidFill>
                <a:srgbClr val="FF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37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Content Placeholder 2"/>
          <p:cNvSpPr txBox="1">
            <a:spLocks/>
          </p:cNvSpPr>
          <p:nvPr/>
        </p:nvSpPr>
        <p:spPr>
          <a:xfrm>
            <a:off x="1169329" y="1731798"/>
            <a:ext cx="10515600" cy="4351338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altLang="en-US" sz="4000" b="1" u="sng" smtClean="0">
                <a:solidFill>
                  <a:srgbClr val="B5016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Arithmetic Mean:</a:t>
            </a:r>
            <a:r>
              <a:rPr lang="en-US" altLang="en-US" sz="4000" smtClean="0">
                <a:solidFill>
                  <a:srgbClr val="B5016C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4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The terms between any two </a:t>
            </a:r>
            <a:r>
              <a:rPr lang="en-US" altLang="en-US" sz="4000" u="sng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nonconsecutive</a:t>
            </a:r>
            <a:r>
              <a:rPr lang="en-US" altLang="en-US" sz="40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terms of an arithmetic sequence.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altLang="en-US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altLang="en-US" sz="3600" b="1" u="sng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Ex.</a:t>
            </a:r>
            <a:r>
              <a:rPr lang="en-US" altLang="en-US" sz="3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19, </a:t>
            </a:r>
            <a:r>
              <a:rPr lang="en-US" altLang="en-US" sz="36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30, </a:t>
            </a:r>
            <a:r>
              <a:rPr lang="en-US" altLang="en-US" sz="3600" u="sng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41, 52, 63,</a:t>
            </a:r>
            <a:r>
              <a:rPr lang="en-US" altLang="en-US" sz="3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3600" b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74, </a:t>
            </a:r>
            <a:r>
              <a:rPr lang="en-US" altLang="en-US" sz="3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85, 96 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US" altLang="en-US" sz="360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US" altLang="en-US" sz="360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41, 52, 63 are the Arithmetic Mean between 30 and 74</a:t>
            </a:r>
          </a:p>
          <a:p>
            <a:pPr marL="0" indent="0" algn="ctr">
              <a:buFont typeface="Arial" panose="020B0604020202020204" pitchFamily="34" charset="0"/>
              <a:buNone/>
            </a:pPr>
            <a:endParaRPr lang="en-US" altLang="en-US" sz="36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4579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sp>
        <p:nvSpPr>
          <p:cNvPr id="13" name="Text Box 2"/>
          <p:cNvSpPr txBox="1">
            <a:spLocks noChangeArrowheads="1"/>
          </p:cNvSpPr>
          <p:nvPr/>
        </p:nvSpPr>
        <p:spPr bwMode="auto">
          <a:xfrm>
            <a:off x="2330887" y="2971737"/>
            <a:ext cx="62531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Find two arithmetic means between –4 and 5</a:t>
            </a:r>
          </a:p>
        </p:txBody>
      </p: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4843900" y="3713099"/>
            <a:ext cx="2489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chemeClr val="accent2"/>
                </a:solidFill>
                <a:latin typeface="Arial" panose="020B0604020202020204" pitchFamily="34" charset="0"/>
              </a:rPr>
              <a:t>-4, ____, ____, 5</a:t>
            </a:r>
          </a:p>
        </p:txBody>
      </p:sp>
    </p:spTree>
    <p:extLst>
      <p:ext uri="{BB962C8B-B14F-4D97-AF65-F5344CB8AC3E}">
        <p14:creationId xmlns:p14="http://schemas.microsoft.com/office/powerpoint/2010/main" val="323645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  <p:bldP spid="14" grpId="0" autoUpdateAnimBg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pSp>
        <p:nvGrpSpPr>
          <p:cNvPr id="9" name="Group 5"/>
          <p:cNvGrpSpPr>
            <a:grpSpLocks/>
          </p:cNvGrpSpPr>
          <p:nvPr/>
        </p:nvGrpSpPr>
        <p:grpSpPr bwMode="auto">
          <a:xfrm>
            <a:off x="4781550" y="3051055"/>
            <a:ext cx="3349625" cy="2390775"/>
            <a:chOff x="192" y="592"/>
            <a:chExt cx="2110" cy="1506"/>
          </a:xfrm>
        </p:grpSpPr>
        <p:graphicFrame>
          <p:nvGraphicFramePr>
            <p:cNvPr id="11" name="Object 6"/>
            <p:cNvGraphicFramePr>
              <a:graphicFrameLocks noChangeAspect="1"/>
            </p:cNvGraphicFramePr>
            <p:nvPr/>
          </p:nvGraphicFramePr>
          <p:xfrm>
            <a:off x="212" y="592"/>
            <a:ext cx="1280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3522" name="Equation" r:id="rId7" imgW="2032000" imgH="368300" progId="Equation.DSMT4">
                    <p:embed/>
                  </p:oleObj>
                </mc:Choice>
                <mc:Fallback>
                  <p:oleObj name="Equation" r:id="rId7" imgW="2032000" imgH="368300" progId="Equation.DSMT4">
                    <p:embed/>
                    <p:pic>
                      <p:nvPicPr>
                        <p:cNvPr id="11" name="Object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2" y="592"/>
                          <a:ext cx="1280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2" name="Object 7"/>
            <p:cNvGraphicFramePr>
              <a:graphicFrameLocks noChangeAspect="1"/>
            </p:cNvGraphicFramePr>
            <p:nvPr/>
          </p:nvGraphicFramePr>
          <p:xfrm>
            <a:off x="210" y="937"/>
            <a:ext cx="1176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3523" name="Equation" r:id="rId9" imgW="1866900" imgH="368300" progId="Equation.DSMT4">
                    <p:embed/>
                  </p:oleObj>
                </mc:Choice>
                <mc:Fallback>
                  <p:oleObj name="Equation" r:id="rId9" imgW="1866900" imgH="368300" progId="Equation.DSMT4">
                    <p:embed/>
                    <p:pic>
                      <p:nvPicPr>
                        <p:cNvPr id="12" name="Object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0" y="937"/>
                          <a:ext cx="1176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3" name="Object 8"/>
            <p:cNvGraphicFramePr>
              <a:graphicFrameLocks noChangeAspect="1"/>
            </p:cNvGraphicFramePr>
            <p:nvPr/>
          </p:nvGraphicFramePr>
          <p:xfrm>
            <a:off x="192" y="1558"/>
            <a:ext cx="1752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3524" name="Equation" r:id="rId11" imgW="2781300" imgH="368300" progId="Equation.DSMT4">
                    <p:embed/>
                  </p:oleObj>
                </mc:Choice>
                <mc:Fallback>
                  <p:oleObj name="Equation" r:id="rId11" imgW="2781300" imgH="368300" progId="Equation.DSMT4">
                    <p:embed/>
                    <p:pic>
                      <p:nvPicPr>
                        <p:cNvPr id="13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2" y="1558"/>
                          <a:ext cx="1752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4" name="Object 9"/>
            <p:cNvGraphicFramePr>
              <a:graphicFrameLocks noChangeAspect="1"/>
            </p:cNvGraphicFramePr>
            <p:nvPr/>
          </p:nvGraphicFramePr>
          <p:xfrm>
            <a:off x="286" y="1256"/>
            <a:ext cx="1792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3525" name="Equation" r:id="rId13" imgW="2844800" imgH="355600" progId="Equation.DSMT4">
                    <p:embed/>
                  </p:oleObj>
                </mc:Choice>
                <mc:Fallback>
                  <p:oleObj name="Equation" r:id="rId13" imgW="2844800" imgH="355600" progId="Equation.DSMT4">
                    <p:embed/>
                    <p:pic>
                      <p:nvPicPr>
                        <p:cNvPr id="14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6" y="1256"/>
                          <a:ext cx="1792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5" name="Object 10"/>
            <p:cNvGraphicFramePr>
              <a:graphicFrameLocks noChangeAspect="1"/>
            </p:cNvGraphicFramePr>
            <p:nvPr/>
          </p:nvGraphicFramePr>
          <p:xfrm>
            <a:off x="278" y="1874"/>
            <a:ext cx="2024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3526" name="Equation" r:id="rId15" imgW="3213100" imgH="355600" progId="Equation.DSMT4">
                    <p:embed/>
                  </p:oleObj>
                </mc:Choice>
                <mc:Fallback>
                  <p:oleObj name="Equation" r:id="rId15" imgW="3213100" imgH="355600" progId="Equation.DSMT4">
                    <p:embed/>
                    <p:pic>
                      <p:nvPicPr>
                        <p:cNvPr id="15" name="Object 1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8" y="1874"/>
                          <a:ext cx="2024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1" name="Text Box 10"/>
          <p:cNvSpPr txBox="1">
            <a:spLocks noChangeArrowheads="1"/>
          </p:cNvSpPr>
          <p:nvPr/>
        </p:nvSpPr>
        <p:spPr bwMode="auto">
          <a:xfrm>
            <a:off x="3844977" y="3035349"/>
            <a:ext cx="4556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-4</a:t>
            </a:r>
          </a:p>
        </p:txBody>
      </p:sp>
      <p:sp>
        <p:nvSpPr>
          <p:cNvPr id="28" name="Text Box 11"/>
          <p:cNvSpPr txBox="1">
            <a:spLocks noChangeArrowheads="1"/>
          </p:cNvSpPr>
          <p:nvPr/>
        </p:nvSpPr>
        <p:spPr bwMode="auto">
          <a:xfrm>
            <a:off x="3864027" y="4064049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4</a:t>
            </a:r>
          </a:p>
        </p:txBody>
      </p:sp>
      <p:sp>
        <p:nvSpPr>
          <p:cNvPr id="29" name="Text Box 12"/>
          <p:cNvSpPr txBox="1">
            <a:spLocks noChangeArrowheads="1"/>
          </p:cNvSpPr>
          <p:nvPr/>
        </p:nvSpPr>
        <p:spPr bwMode="auto">
          <a:xfrm>
            <a:off x="3902127" y="3559224"/>
            <a:ext cx="354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5</a:t>
            </a:r>
          </a:p>
        </p:txBody>
      </p:sp>
      <p:sp>
        <p:nvSpPr>
          <p:cNvPr id="30" name="Text Box 13"/>
          <p:cNvSpPr txBox="1">
            <a:spLocks noChangeArrowheads="1"/>
          </p:cNvSpPr>
          <p:nvPr/>
        </p:nvSpPr>
        <p:spPr bwMode="auto">
          <a:xfrm>
            <a:off x="3787827" y="4540299"/>
            <a:ext cx="6080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NA</a:t>
            </a:r>
          </a:p>
        </p:txBody>
      </p:sp>
      <p:sp>
        <p:nvSpPr>
          <p:cNvPr id="31" name="Text Box 14"/>
          <p:cNvSpPr txBox="1">
            <a:spLocks noChangeArrowheads="1"/>
          </p:cNvSpPr>
          <p:nvPr/>
        </p:nvSpPr>
        <p:spPr bwMode="auto">
          <a:xfrm>
            <a:off x="3902127" y="5064174"/>
            <a:ext cx="355600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  <p:sp>
        <p:nvSpPr>
          <p:cNvPr id="32" name="Text Box 2"/>
          <p:cNvSpPr txBox="1">
            <a:spLocks noChangeArrowheads="1"/>
          </p:cNvSpPr>
          <p:nvPr/>
        </p:nvSpPr>
        <p:spPr bwMode="auto">
          <a:xfrm>
            <a:off x="2330887" y="1510802"/>
            <a:ext cx="62531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Find two arithmetic means between –4 and 5</a:t>
            </a:r>
          </a:p>
        </p:txBody>
      </p:sp>
      <p:sp>
        <p:nvSpPr>
          <p:cNvPr id="33" name="Text Box 3"/>
          <p:cNvSpPr txBox="1">
            <a:spLocks noChangeArrowheads="1"/>
          </p:cNvSpPr>
          <p:nvPr/>
        </p:nvSpPr>
        <p:spPr bwMode="auto">
          <a:xfrm>
            <a:off x="4843900" y="2084001"/>
            <a:ext cx="2489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chemeClr val="accent2"/>
                </a:solidFill>
                <a:latin typeface="Arial" panose="020B0604020202020204" pitchFamily="34" charset="0"/>
              </a:rPr>
              <a:t>-4, ____, ____, 5</a:t>
            </a:r>
          </a:p>
        </p:txBody>
      </p:sp>
    </p:spTree>
    <p:extLst>
      <p:ext uri="{BB962C8B-B14F-4D97-AF65-F5344CB8AC3E}">
        <p14:creationId xmlns:p14="http://schemas.microsoft.com/office/powerpoint/2010/main" val="3191294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utoUpdateAnimBg="0"/>
      <p:bldP spid="28" grpId="0" autoUpdateAnimBg="0"/>
      <p:bldP spid="29" grpId="0" autoUpdateAnimBg="0"/>
      <p:bldP spid="30" grpId="0" autoUpdateAnimBg="0"/>
      <p:bldP spid="31" grpId="0" autoUpdateAnimBg="0"/>
      <p:bldP spid="33" grpId="0" autoUpdateAnimBg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2823560" y="1450816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2914048" y="1474628"/>
            <a:ext cx="151288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Helvetica" panose="020B0604020202020204" pitchFamily="34" charset="0"/>
              </a:rPr>
              <a:t>S</a:t>
            </a:r>
            <a:r>
              <a:rPr lang="en-US" altLang="en-US" sz="2000" b="1" dirty="0">
                <a:latin typeface="Helvetica" panose="020B0604020202020204" pitchFamily="34" charset="0"/>
              </a:rPr>
              <a:t>OLUTION</a:t>
            </a:r>
          </a:p>
        </p:txBody>
      </p:sp>
      <p:graphicFrame>
        <p:nvGraphicFramePr>
          <p:cNvPr id="21" name="Objec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30003782"/>
              </p:ext>
            </p:extLst>
          </p:nvPr>
        </p:nvGraphicFramePr>
        <p:xfrm>
          <a:off x="5078794" y="1877637"/>
          <a:ext cx="22098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69" name="Equation" r:id="rId7" imgW="2209800" imgH="431800" progId="Equation.DSMT4">
                  <p:embed/>
                </p:oleObj>
              </mc:Choice>
              <mc:Fallback>
                <p:oleObj name="Equation" r:id="rId7" imgW="2209800" imgH="431800" progId="Equation.DSMT4">
                  <p:embed/>
                  <p:pic>
                    <p:nvPicPr>
                      <p:cNvPr id="21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8794" y="1877637"/>
                        <a:ext cx="22098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4043037" y="2381205"/>
            <a:ext cx="4405312" cy="20467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en-US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US" alt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-4</a:t>
            </a:r>
            <a:r>
              <a:rPr lang="en-US" altLang="en-US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(</a:t>
            </a:r>
            <a:r>
              <a:rPr lang="en-US" alt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altLang="en-US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- 1)</a:t>
            </a:r>
            <a:r>
              <a:rPr lang="en-US" alt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(d)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 = -4 + (3)(</a:t>
            </a:r>
            <a:r>
              <a:rPr lang="en-US" alt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altLang="en-US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 = (3)(</a:t>
            </a:r>
            <a:r>
              <a:rPr lang="en-US" alt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altLang="en-US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 = </a:t>
            </a:r>
            <a:r>
              <a:rPr lang="en-US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</a:t>
            </a: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7" name="Group 18"/>
          <p:cNvGrpSpPr>
            <a:grpSpLocks/>
          </p:cNvGrpSpPr>
          <p:nvPr/>
        </p:nvGrpSpPr>
        <p:grpSpPr bwMode="auto">
          <a:xfrm>
            <a:off x="2454715" y="4672785"/>
            <a:ext cx="7893050" cy="981075"/>
            <a:chOff x="242" y="3301"/>
            <a:chExt cx="4972" cy="618"/>
          </a:xfrm>
        </p:grpSpPr>
        <p:sp>
          <p:nvSpPr>
            <p:cNvPr id="22" name="Text Box 19"/>
            <p:cNvSpPr txBox="1">
              <a:spLocks noChangeArrowheads="1"/>
            </p:cNvSpPr>
            <p:nvPr/>
          </p:nvSpPr>
          <p:spPr bwMode="auto">
            <a:xfrm>
              <a:off x="242" y="3301"/>
              <a:ext cx="4972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latin typeface="Arial" panose="020B0604020202020204" pitchFamily="34" charset="0"/>
                </a:rPr>
                <a:t>The two arithmetic means are –1 and 2, since –4, </a:t>
              </a:r>
              <a:r>
                <a:rPr lang="en-US" altLang="en-US" sz="2400" dirty="0">
                  <a:solidFill>
                    <a:schemeClr val="accent2"/>
                  </a:solidFill>
                  <a:latin typeface="Arial" panose="020B0604020202020204" pitchFamily="34" charset="0"/>
                </a:rPr>
                <a:t>-1, 2</a:t>
              </a:r>
              <a:r>
                <a:rPr lang="en-US" altLang="en-US" sz="2400" dirty="0">
                  <a:latin typeface="Arial" panose="020B0604020202020204" pitchFamily="34" charset="0"/>
                </a:rPr>
                <a:t>, 5</a:t>
              </a:r>
            </a:p>
          </p:txBody>
        </p:sp>
        <p:sp>
          <p:nvSpPr>
            <p:cNvPr id="23" name="Text Box 20"/>
            <p:cNvSpPr txBox="1">
              <a:spLocks noChangeArrowheads="1"/>
            </p:cNvSpPr>
            <p:nvPr/>
          </p:nvSpPr>
          <p:spPr bwMode="auto">
            <a:xfrm>
              <a:off x="1526" y="3631"/>
              <a:ext cx="2636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latin typeface="Arial" panose="020B0604020202020204" pitchFamily="34" charset="0"/>
                </a:rPr>
                <a:t>forms an arithmetic sequence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4149395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sp>
        <p:nvSpPr>
          <p:cNvPr id="15" name="Text Box 2"/>
          <p:cNvSpPr txBox="1">
            <a:spLocks noChangeArrowheads="1"/>
          </p:cNvSpPr>
          <p:nvPr/>
        </p:nvSpPr>
        <p:spPr bwMode="auto">
          <a:xfrm>
            <a:off x="2257313" y="2908677"/>
            <a:ext cx="6707188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Find three arithmetic means between 21 and 45</a:t>
            </a:r>
          </a:p>
        </p:txBody>
      </p:sp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4241800" y="3766035"/>
            <a:ext cx="3608388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chemeClr val="accent2"/>
                </a:solidFill>
                <a:latin typeface="Arial" panose="020B0604020202020204" pitchFamily="34" charset="0"/>
              </a:rPr>
              <a:t>21, ____, ____, ____, 45</a:t>
            </a:r>
          </a:p>
        </p:txBody>
      </p:sp>
    </p:spTree>
    <p:extLst>
      <p:ext uri="{BB962C8B-B14F-4D97-AF65-F5344CB8AC3E}">
        <p14:creationId xmlns:p14="http://schemas.microsoft.com/office/powerpoint/2010/main" val="38860442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  <p:bldP spid="16" grpId="0" autoUpdateAnimBg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pSp>
        <p:nvGrpSpPr>
          <p:cNvPr id="9" name="Group 5"/>
          <p:cNvGrpSpPr>
            <a:grpSpLocks/>
          </p:cNvGrpSpPr>
          <p:nvPr/>
        </p:nvGrpSpPr>
        <p:grpSpPr bwMode="auto">
          <a:xfrm>
            <a:off x="4781550" y="3051055"/>
            <a:ext cx="3349625" cy="2390775"/>
            <a:chOff x="192" y="592"/>
            <a:chExt cx="2110" cy="1506"/>
          </a:xfrm>
        </p:grpSpPr>
        <p:graphicFrame>
          <p:nvGraphicFramePr>
            <p:cNvPr id="11" name="Object 6"/>
            <p:cNvGraphicFramePr>
              <a:graphicFrameLocks noChangeAspect="1"/>
            </p:cNvGraphicFramePr>
            <p:nvPr/>
          </p:nvGraphicFramePr>
          <p:xfrm>
            <a:off x="212" y="592"/>
            <a:ext cx="1280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5559" name="Equation" r:id="rId7" imgW="2032000" imgH="368300" progId="Equation.DSMT4">
                    <p:embed/>
                  </p:oleObj>
                </mc:Choice>
                <mc:Fallback>
                  <p:oleObj name="Equation" r:id="rId7" imgW="2032000" imgH="368300" progId="Equation.DSMT4">
                    <p:embed/>
                    <p:pic>
                      <p:nvPicPr>
                        <p:cNvPr id="11" name="Object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2" y="592"/>
                          <a:ext cx="1280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2" name="Object 7"/>
            <p:cNvGraphicFramePr>
              <a:graphicFrameLocks noChangeAspect="1"/>
            </p:cNvGraphicFramePr>
            <p:nvPr/>
          </p:nvGraphicFramePr>
          <p:xfrm>
            <a:off x="210" y="937"/>
            <a:ext cx="1176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5560" name="Equation" r:id="rId9" imgW="1866900" imgH="368300" progId="Equation.DSMT4">
                    <p:embed/>
                  </p:oleObj>
                </mc:Choice>
                <mc:Fallback>
                  <p:oleObj name="Equation" r:id="rId9" imgW="1866900" imgH="368300" progId="Equation.DSMT4">
                    <p:embed/>
                    <p:pic>
                      <p:nvPicPr>
                        <p:cNvPr id="12" name="Object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0" y="937"/>
                          <a:ext cx="1176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3" name="Object 8"/>
            <p:cNvGraphicFramePr>
              <a:graphicFrameLocks noChangeAspect="1"/>
            </p:cNvGraphicFramePr>
            <p:nvPr/>
          </p:nvGraphicFramePr>
          <p:xfrm>
            <a:off x="192" y="1558"/>
            <a:ext cx="1752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5561" name="Equation" r:id="rId11" imgW="2781300" imgH="368300" progId="Equation.DSMT4">
                    <p:embed/>
                  </p:oleObj>
                </mc:Choice>
                <mc:Fallback>
                  <p:oleObj name="Equation" r:id="rId11" imgW="2781300" imgH="368300" progId="Equation.DSMT4">
                    <p:embed/>
                    <p:pic>
                      <p:nvPicPr>
                        <p:cNvPr id="13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2" y="1558"/>
                          <a:ext cx="1752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4" name="Object 9"/>
            <p:cNvGraphicFramePr>
              <a:graphicFrameLocks noChangeAspect="1"/>
            </p:cNvGraphicFramePr>
            <p:nvPr/>
          </p:nvGraphicFramePr>
          <p:xfrm>
            <a:off x="286" y="1256"/>
            <a:ext cx="1792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5562" name="Equation" r:id="rId13" imgW="2844800" imgH="355600" progId="Equation.DSMT4">
                    <p:embed/>
                  </p:oleObj>
                </mc:Choice>
                <mc:Fallback>
                  <p:oleObj name="Equation" r:id="rId13" imgW="2844800" imgH="355600" progId="Equation.DSMT4">
                    <p:embed/>
                    <p:pic>
                      <p:nvPicPr>
                        <p:cNvPr id="14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6" y="1256"/>
                          <a:ext cx="1792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5" name="Object 10"/>
            <p:cNvGraphicFramePr>
              <a:graphicFrameLocks noChangeAspect="1"/>
            </p:cNvGraphicFramePr>
            <p:nvPr/>
          </p:nvGraphicFramePr>
          <p:xfrm>
            <a:off x="278" y="1874"/>
            <a:ext cx="2024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5563" name="Equation" r:id="rId15" imgW="3213100" imgH="355600" progId="Equation.DSMT4">
                    <p:embed/>
                  </p:oleObj>
                </mc:Choice>
                <mc:Fallback>
                  <p:oleObj name="Equation" r:id="rId15" imgW="3213100" imgH="355600" progId="Equation.DSMT4">
                    <p:embed/>
                    <p:pic>
                      <p:nvPicPr>
                        <p:cNvPr id="15" name="Object 10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8" y="1874"/>
                          <a:ext cx="2024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2" name="Text Box 2"/>
          <p:cNvSpPr txBox="1">
            <a:spLocks noChangeArrowheads="1"/>
          </p:cNvSpPr>
          <p:nvPr/>
        </p:nvSpPr>
        <p:spPr bwMode="auto">
          <a:xfrm>
            <a:off x="2257313" y="1468765"/>
            <a:ext cx="6707188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Find three arithmetic means between 21 and 45</a:t>
            </a:r>
          </a:p>
        </p:txBody>
      </p:sp>
      <p:sp>
        <p:nvSpPr>
          <p:cNvPr id="23" name="Text Box 3"/>
          <p:cNvSpPr txBox="1">
            <a:spLocks noChangeArrowheads="1"/>
          </p:cNvSpPr>
          <p:nvPr/>
        </p:nvSpPr>
        <p:spPr bwMode="auto">
          <a:xfrm>
            <a:off x="4241800" y="2063366"/>
            <a:ext cx="3608388" cy="46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chemeClr val="accent2"/>
                </a:solidFill>
                <a:latin typeface="Arial" panose="020B0604020202020204" pitchFamily="34" charset="0"/>
              </a:rPr>
              <a:t>21, ____, ____, ____, 45</a:t>
            </a:r>
          </a:p>
        </p:txBody>
      </p:sp>
      <p:sp>
        <p:nvSpPr>
          <p:cNvPr id="37" name="Text Box 10"/>
          <p:cNvSpPr txBox="1">
            <a:spLocks noChangeArrowheads="1"/>
          </p:cNvSpPr>
          <p:nvPr/>
        </p:nvSpPr>
        <p:spPr bwMode="auto">
          <a:xfrm>
            <a:off x="3965230" y="3015146"/>
            <a:ext cx="528638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21</a:t>
            </a:r>
          </a:p>
        </p:txBody>
      </p:sp>
      <p:sp>
        <p:nvSpPr>
          <p:cNvPr id="38" name="Text Box 11"/>
          <p:cNvSpPr txBox="1">
            <a:spLocks noChangeArrowheads="1"/>
          </p:cNvSpPr>
          <p:nvPr/>
        </p:nvSpPr>
        <p:spPr bwMode="auto">
          <a:xfrm>
            <a:off x="3984280" y="4043846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5</a:t>
            </a:r>
          </a:p>
        </p:txBody>
      </p:sp>
      <p:sp>
        <p:nvSpPr>
          <p:cNvPr id="39" name="Text Box 12"/>
          <p:cNvSpPr txBox="1">
            <a:spLocks noChangeArrowheads="1"/>
          </p:cNvSpPr>
          <p:nvPr/>
        </p:nvSpPr>
        <p:spPr bwMode="auto">
          <a:xfrm>
            <a:off x="4022380" y="3539021"/>
            <a:ext cx="528638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45</a:t>
            </a:r>
          </a:p>
        </p:txBody>
      </p:sp>
      <p:sp>
        <p:nvSpPr>
          <p:cNvPr id="40" name="Text Box 13"/>
          <p:cNvSpPr txBox="1">
            <a:spLocks noChangeArrowheads="1"/>
          </p:cNvSpPr>
          <p:nvPr/>
        </p:nvSpPr>
        <p:spPr bwMode="auto">
          <a:xfrm>
            <a:off x="3908080" y="4520096"/>
            <a:ext cx="608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NA</a:t>
            </a:r>
          </a:p>
        </p:txBody>
      </p:sp>
      <p:sp>
        <p:nvSpPr>
          <p:cNvPr id="41" name="Text Box 14"/>
          <p:cNvSpPr txBox="1">
            <a:spLocks noChangeArrowheads="1"/>
          </p:cNvSpPr>
          <p:nvPr/>
        </p:nvSpPr>
        <p:spPr bwMode="auto">
          <a:xfrm>
            <a:off x="4022380" y="5043971"/>
            <a:ext cx="357188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d</a:t>
            </a:r>
          </a:p>
        </p:txBody>
      </p:sp>
    </p:spTree>
    <p:extLst>
      <p:ext uri="{BB962C8B-B14F-4D97-AF65-F5344CB8AC3E}">
        <p14:creationId xmlns:p14="http://schemas.microsoft.com/office/powerpoint/2010/main" val="4082933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utoUpdateAnimBg="0"/>
      <p:bldP spid="37" grpId="0" autoUpdateAnimBg="0"/>
      <p:bldP spid="38" grpId="0" autoUpdateAnimBg="0"/>
      <p:bldP spid="39" grpId="0" autoUpdateAnimBg="0"/>
      <p:bldP spid="40" grpId="0" autoUpdateAnimBg="0"/>
      <p:bldP spid="41" grpId="0" autoUpdateAnimBg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875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Sequence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2823560" y="1450816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2914048" y="1474628"/>
            <a:ext cx="151288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Helvetica" panose="020B0604020202020204" pitchFamily="34" charset="0"/>
              </a:rPr>
              <a:t>S</a:t>
            </a:r>
            <a:r>
              <a:rPr lang="en-US" altLang="en-US" sz="2000" b="1" dirty="0">
                <a:latin typeface="Helvetica" panose="020B0604020202020204" pitchFamily="34" charset="0"/>
              </a:rPr>
              <a:t>OLUTION</a:t>
            </a:r>
          </a:p>
        </p:txBody>
      </p:sp>
      <p:graphicFrame>
        <p:nvGraphicFramePr>
          <p:cNvPr id="21" name="Object 16"/>
          <p:cNvGraphicFramePr>
            <a:graphicFrameLocks noChangeAspect="1"/>
          </p:cNvGraphicFramePr>
          <p:nvPr/>
        </p:nvGraphicFramePr>
        <p:xfrm>
          <a:off x="5078794" y="1877637"/>
          <a:ext cx="22098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515" name="Equation" r:id="rId7" imgW="2209800" imgH="431800" progId="Equation.DSMT4">
                  <p:embed/>
                </p:oleObj>
              </mc:Choice>
              <mc:Fallback>
                <p:oleObj name="Equation" r:id="rId7" imgW="2209800" imgH="431800" progId="Equation.DSMT4">
                  <p:embed/>
                  <p:pic>
                    <p:nvPicPr>
                      <p:cNvPr id="21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78794" y="1877637"/>
                        <a:ext cx="22098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3701447" y="2356151"/>
            <a:ext cx="5192329" cy="20467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45</a:t>
            </a:r>
            <a:r>
              <a:rPr lang="en-US" altLang="en-US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</a:t>
            </a:r>
            <a:r>
              <a:rPr lang="en-US" alt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</a:t>
            </a:r>
            <a:r>
              <a:rPr lang="en-US" altLang="en-US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+ (</a:t>
            </a:r>
            <a:r>
              <a:rPr lang="en-US" alt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</a:t>
            </a:r>
            <a:r>
              <a:rPr lang="en-US" altLang="en-US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- 1)</a:t>
            </a:r>
            <a:r>
              <a:rPr lang="en-US" alt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(d)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45 = 21 + (4)(</a:t>
            </a:r>
            <a:r>
              <a:rPr lang="en-US" alt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altLang="en-US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24 = (4)(</a:t>
            </a:r>
            <a:r>
              <a:rPr lang="en-US" altLang="en-US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altLang="en-US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)</a:t>
            </a:r>
          </a:p>
          <a:p>
            <a:pPr algn="ctr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FontTx/>
              <a:buNone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d = </a:t>
            </a:r>
            <a:r>
              <a:rPr lang="en-US" altLang="en-US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6</a:t>
            </a:r>
            <a:endParaRPr lang="en-US" alt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18" name="Group 18"/>
          <p:cNvGrpSpPr>
            <a:grpSpLocks/>
          </p:cNvGrpSpPr>
          <p:nvPr/>
        </p:nvGrpSpPr>
        <p:grpSpPr bwMode="auto">
          <a:xfrm>
            <a:off x="2863956" y="4690848"/>
            <a:ext cx="7508875" cy="957262"/>
            <a:chOff x="224" y="3391"/>
            <a:chExt cx="4730" cy="603"/>
          </a:xfrm>
        </p:grpSpPr>
        <p:sp>
          <p:nvSpPr>
            <p:cNvPr id="24" name="Text Box 19"/>
            <p:cNvSpPr txBox="1">
              <a:spLocks noChangeArrowheads="1"/>
            </p:cNvSpPr>
            <p:nvPr/>
          </p:nvSpPr>
          <p:spPr bwMode="auto">
            <a:xfrm>
              <a:off x="452" y="3391"/>
              <a:ext cx="4105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400" dirty="0">
                  <a:latin typeface="Arial" panose="020B0604020202020204" pitchFamily="34" charset="0"/>
                </a:rPr>
                <a:t>The three arithmetic means are 27, 33, and 39</a:t>
              </a:r>
            </a:p>
          </p:txBody>
        </p:sp>
        <p:sp>
          <p:nvSpPr>
            <p:cNvPr id="25" name="Text Box 20"/>
            <p:cNvSpPr txBox="1">
              <a:spLocks noChangeArrowheads="1"/>
            </p:cNvSpPr>
            <p:nvPr/>
          </p:nvSpPr>
          <p:spPr bwMode="auto">
            <a:xfrm>
              <a:off x="224" y="3703"/>
              <a:ext cx="4730" cy="2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en-US" sz="2400">
                  <a:latin typeface="Arial" panose="020B0604020202020204" pitchFamily="34" charset="0"/>
                </a:rPr>
                <a:t>since 21, </a:t>
              </a:r>
              <a:r>
                <a:rPr lang="en-US" altLang="en-US" sz="2400">
                  <a:solidFill>
                    <a:schemeClr val="accent2"/>
                  </a:solidFill>
                  <a:latin typeface="Arial" panose="020B0604020202020204" pitchFamily="34" charset="0"/>
                </a:rPr>
                <a:t>27, 33, 39</a:t>
              </a:r>
              <a:r>
                <a:rPr lang="en-US" altLang="en-US" sz="2400">
                  <a:latin typeface="Arial" panose="020B0604020202020204" pitchFamily="34" charset="0"/>
                </a:rPr>
                <a:t>, 45 forms an arithmetic sequence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31420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381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Series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Rectangle 3"/>
          <p:cNvSpPr txBox="1">
            <a:spLocks noChangeArrowheads="1"/>
          </p:cNvSpPr>
          <p:nvPr/>
        </p:nvSpPr>
        <p:spPr>
          <a:xfrm>
            <a:off x="920750" y="1846924"/>
            <a:ext cx="10661650" cy="1783689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>
            <a:lvl1pPr marL="228600" indent="-228600" algn="l" rtl="0" eaLnBrk="0" fontAlgn="base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US" altLang="en-US" sz="3600" b="1" dirty="0" smtClean="0">
                <a:solidFill>
                  <a:srgbClr val="B5016C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Arithmetic</a:t>
            </a:r>
            <a:r>
              <a:rPr lang="en-US" altLang="en-US" sz="3600" b="1" dirty="0" smtClean="0">
                <a:solidFill>
                  <a:srgbClr val="B50069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 Series:  </a:t>
            </a:r>
            <a:r>
              <a:rPr lang="en-US" altLang="en-US" sz="3600" b="1" i="1" dirty="0" smtClean="0">
                <a:latin typeface="Times" panose="02020603050405020304" pitchFamily="18" charset="0"/>
                <a:cs typeface="Times" panose="02020603050405020304" pitchFamily="18" charset="0"/>
              </a:rPr>
              <a:t>The sum of terms in an arithmetic sequence.</a:t>
            </a:r>
            <a:endParaRPr lang="en-US" altLang="en-US" sz="3600" b="1" dirty="0" smtClean="0">
              <a:latin typeface="Times" panose="02020603050405020304" pitchFamily="18" charset="0"/>
              <a:cs typeface="Times" panose="02020603050405020304" pitchFamily="18" charset="0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920750" y="3630613"/>
            <a:ext cx="4335463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>
                <a:latin typeface="Times" panose="02020603050405020304" pitchFamily="18" charset="0"/>
                <a:cs typeface="Times" panose="02020603050405020304" pitchFamily="18" charset="0"/>
              </a:rPr>
              <a:t>Arithmetic </a:t>
            </a:r>
            <a:r>
              <a:rPr lang="en-US" altLang="en-US" sz="3600" b="1">
                <a:solidFill>
                  <a:srgbClr val="B5016C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Sequence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3600" b="1">
              <a:solidFill>
                <a:srgbClr val="B5016C"/>
              </a:solidFill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>
                <a:latin typeface="Times" panose="02020603050405020304" pitchFamily="18" charset="0"/>
                <a:cs typeface="Times" panose="02020603050405020304" pitchFamily="18" charset="0"/>
              </a:rPr>
              <a:t>3, 5, 7, 9, 11, 13 	</a:t>
            </a:r>
            <a:endParaRPr lang="en-US" altLang="en-US" sz="3600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6096000" y="3671888"/>
            <a:ext cx="5749159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dirty="0">
                <a:latin typeface="Times" panose="02020603050405020304" pitchFamily="18" charset="0"/>
                <a:cs typeface="Times" panose="02020603050405020304" pitchFamily="18" charset="0"/>
              </a:rPr>
              <a:t>VS	      Arithmetic </a:t>
            </a:r>
            <a:r>
              <a:rPr lang="en-US" altLang="en-US" sz="3600" b="1" dirty="0">
                <a:solidFill>
                  <a:srgbClr val="B5016C"/>
                </a:solidFill>
                <a:latin typeface="Times" panose="02020603050405020304" pitchFamily="18" charset="0"/>
                <a:cs typeface="Times" panose="02020603050405020304" pitchFamily="18" charset="0"/>
              </a:rPr>
              <a:t>Series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3600" b="1" dirty="0">
              <a:solidFill>
                <a:srgbClr val="B5016C"/>
              </a:solidFill>
              <a:latin typeface="Times" panose="02020603050405020304" pitchFamily="18" charset="0"/>
              <a:cs typeface="Times" panose="02020603050405020304" pitchFamily="18" charset="0"/>
            </a:endParaRPr>
          </a:p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dirty="0">
                <a:latin typeface="Times" panose="02020603050405020304" pitchFamily="18" charset="0"/>
                <a:cs typeface="Times" panose="02020603050405020304" pitchFamily="18" charset="0"/>
              </a:rPr>
              <a:t>	3 + 5 + 7 + 9 + 11 + 13</a:t>
            </a:r>
          </a:p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3600" b="1" dirty="0">
                <a:latin typeface="Times" panose="02020603050405020304" pitchFamily="18" charset="0"/>
                <a:cs typeface="Times" panose="02020603050405020304" pitchFamily="18" charset="0"/>
              </a:rPr>
              <a:t>	</a:t>
            </a:r>
            <a:endParaRPr lang="en-US" altLang="en-US" sz="3600" dirty="0"/>
          </a:p>
        </p:txBody>
      </p:sp>
    </p:spTree>
    <p:extLst>
      <p:ext uri="{BB962C8B-B14F-4D97-AF65-F5344CB8AC3E}">
        <p14:creationId xmlns:p14="http://schemas.microsoft.com/office/powerpoint/2010/main" val="128979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 autoUpdateAnimBg="0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381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Series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Text Box 2"/>
          <p:cNvSpPr txBox="1">
            <a:spLocks noChangeArrowheads="1"/>
          </p:cNvSpPr>
          <p:nvPr/>
        </p:nvSpPr>
        <p:spPr bwMode="auto">
          <a:xfrm>
            <a:off x="3713163" y="1261623"/>
            <a:ext cx="4765675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Vocabulary of Sequences (Universal)</a:t>
            </a:r>
          </a:p>
        </p:txBody>
      </p:sp>
      <p:graphicFrame>
        <p:nvGraphicFramePr>
          <p:cNvPr id="14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34944611"/>
              </p:ext>
            </p:extLst>
          </p:nvPr>
        </p:nvGraphicFramePr>
        <p:xfrm>
          <a:off x="4700151" y="2010651"/>
          <a:ext cx="2032000" cy="368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92" name="Equation" r:id="rId7" imgW="2032000" imgH="368300" progId="Equation.DSMT4">
                  <p:embed/>
                </p:oleObj>
              </mc:Choice>
              <mc:Fallback>
                <p:oleObj name="Equation" r:id="rId7" imgW="2032000" imgH="368300" progId="Equation.DSMT4">
                  <p:embed/>
                  <p:pic>
                    <p:nvPicPr>
                      <p:cNvPr id="7171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00151" y="2010651"/>
                        <a:ext cx="2032000" cy="368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c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07690956"/>
              </p:ext>
            </p:extLst>
          </p:nvPr>
        </p:nvGraphicFramePr>
        <p:xfrm>
          <a:off x="4700151" y="2544051"/>
          <a:ext cx="1866900" cy="368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93" name="Equation" r:id="rId9" imgW="1866900" imgH="368300" progId="Equation.DSMT4">
                  <p:embed/>
                </p:oleObj>
              </mc:Choice>
              <mc:Fallback>
                <p:oleObj name="Equation" r:id="rId9" imgW="1866900" imgH="368300" progId="Equation.DSMT4">
                  <p:embed/>
                  <p:pic>
                    <p:nvPicPr>
                      <p:cNvPr id="7172" name="Objec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00151" y="2544051"/>
                        <a:ext cx="1866900" cy="368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" name="Objec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78187965"/>
              </p:ext>
            </p:extLst>
          </p:nvPr>
        </p:nvGraphicFramePr>
        <p:xfrm>
          <a:off x="4700151" y="3544176"/>
          <a:ext cx="2781300" cy="3683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94" name="Equation" r:id="rId11" imgW="2781300" imgH="368300" progId="Equation.DSMT4">
                  <p:embed/>
                </p:oleObj>
              </mc:Choice>
              <mc:Fallback>
                <p:oleObj name="Equation" r:id="rId11" imgW="2781300" imgH="368300" progId="Equation.DSMT4">
                  <p:embed/>
                  <p:pic>
                    <p:nvPicPr>
                      <p:cNvPr id="717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00151" y="3544176"/>
                        <a:ext cx="2781300" cy="3683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c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22906546"/>
              </p:ext>
            </p:extLst>
          </p:nvPr>
        </p:nvGraphicFramePr>
        <p:xfrm>
          <a:off x="4700151" y="3064751"/>
          <a:ext cx="2844800" cy="35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95" name="Equation" r:id="rId13" imgW="2844800" imgH="355600" progId="Equation.DSMT4">
                  <p:embed/>
                </p:oleObj>
              </mc:Choice>
              <mc:Fallback>
                <p:oleObj name="Equation" r:id="rId13" imgW="2844800" imgH="355600" progId="Equation.DSMT4">
                  <p:embed/>
                  <p:pic>
                    <p:nvPicPr>
                      <p:cNvPr id="7174" name="Objec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00151" y="3064751"/>
                        <a:ext cx="2844800" cy="35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c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38686450"/>
              </p:ext>
            </p:extLst>
          </p:nvPr>
        </p:nvGraphicFramePr>
        <p:xfrm>
          <a:off x="4700151" y="4045826"/>
          <a:ext cx="3213100" cy="35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7596" name="Equation" r:id="rId15" imgW="3213100" imgH="355600" progId="Equation.DSMT4">
                  <p:embed/>
                </p:oleObj>
              </mc:Choice>
              <mc:Fallback>
                <p:oleObj name="Equation" r:id="rId15" imgW="3213100" imgH="355600" progId="Equation.DSMT4">
                  <p:embed/>
                  <p:pic>
                    <p:nvPicPr>
                      <p:cNvPr id="7175" name="Object 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700151" y="4045826"/>
                        <a:ext cx="3213100" cy="35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9" name="Rectangle 18"/>
          <p:cNvSpPr/>
          <p:nvPr/>
        </p:nvSpPr>
        <p:spPr>
          <a:xfrm>
            <a:off x="2041525" y="5218113"/>
            <a:ext cx="8108950" cy="655637"/>
          </a:xfrm>
          <a:prstGeom prst="rect">
            <a:avLst/>
          </a:prstGeom>
          <a:solidFill>
            <a:srgbClr val="FFFF66"/>
          </a:solidFill>
          <a:ln>
            <a:solidFill>
              <a:srgbClr val="FFFF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1" name="TextBox 20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041685" y="4530443"/>
            <a:ext cx="8108631" cy="1374222"/>
          </a:xfrm>
          <a:prstGeom prst="rect">
            <a:avLst/>
          </a:prstGeom>
          <a:blipFill rotWithShape="0">
            <a:blip r:embed="rId17"/>
            <a:stretch>
              <a:fillRect/>
            </a:stretch>
          </a:blipFill>
        </p:spPr>
        <p:txBody>
          <a:bodyPr/>
          <a:lstStyle/>
          <a:p>
            <a:pPr>
              <a:defRPr/>
            </a:pPr>
            <a:r>
              <a:rPr lang="en-US">
                <a:noFill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181978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381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Series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sp>
        <p:nvSpPr>
          <p:cNvPr id="12" name="TextBox 1"/>
          <p:cNvSpPr txBox="1">
            <a:spLocks noChangeArrowheads="1"/>
          </p:cNvSpPr>
          <p:nvPr/>
        </p:nvSpPr>
        <p:spPr bwMode="auto">
          <a:xfrm>
            <a:off x="652733" y="3474919"/>
            <a:ext cx="110410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sum of the first 63 terms of the arithmetic sequence -19, -13, -7,…</a:t>
            </a:r>
          </a:p>
        </p:txBody>
      </p:sp>
    </p:spTree>
    <p:extLst>
      <p:ext uri="{BB962C8B-B14F-4D97-AF65-F5344CB8AC3E}">
        <p14:creationId xmlns:p14="http://schemas.microsoft.com/office/powerpoint/2010/main" val="3547450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381328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</a:t>
            </a:r>
            <a:r>
              <a:rPr lang="en-US" sz="32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Series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  <a:p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pSp>
        <p:nvGrpSpPr>
          <p:cNvPr id="22" name="Group 3"/>
          <p:cNvGrpSpPr>
            <a:grpSpLocks/>
          </p:cNvGrpSpPr>
          <p:nvPr/>
        </p:nvGrpSpPr>
        <p:grpSpPr bwMode="auto">
          <a:xfrm>
            <a:off x="4814722" y="2866145"/>
            <a:ext cx="3349625" cy="2390775"/>
            <a:chOff x="192" y="592"/>
            <a:chExt cx="2110" cy="1506"/>
          </a:xfrm>
        </p:grpSpPr>
        <p:graphicFrame>
          <p:nvGraphicFramePr>
            <p:cNvPr id="23" name="Object 4"/>
            <p:cNvGraphicFramePr>
              <a:graphicFrameLocks noChangeAspect="1"/>
            </p:cNvGraphicFramePr>
            <p:nvPr/>
          </p:nvGraphicFramePr>
          <p:xfrm>
            <a:off x="212" y="592"/>
            <a:ext cx="1280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8621" name="Equation" r:id="rId7" imgW="2032000" imgH="368300" progId="Equation.DSMT4">
                    <p:embed/>
                  </p:oleObj>
                </mc:Choice>
                <mc:Fallback>
                  <p:oleObj name="Equation" r:id="rId7" imgW="2032000" imgH="368300" progId="Equation.DSMT4">
                    <p:embed/>
                    <p:pic>
                      <p:nvPicPr>
                        <p:cNvPr id="29714" name="Object 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2" y="592"/>
                          <a:ext cx="1280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4" name="Object 5"/>
            <p:cNvGraphicFramePr>
              <a:graphicFrameLocks noChangeAspect="1"/>
            </p:cNvGraphicFramePr>
            <p:nvPr/>
          </p:nvGraphicFramePr>
          <p:xfrm>
            <a:off x="210" y="928"/>
            <a:ext cx="1176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8622" name="Equation" r:id="rId9" imgW="1866900" imgH="368300" progId="Equation.DSMT4">
                    <p:embed/>
                  </p:oleObj>
                </mc:Choice>
                <mc:Fallback>
                  <p:oleObj name="Equation" r:id="rId9" imgW="1866900" imgH="368300" progId="Equation.DSMT4">
                    <p:embed/>
                    <p:pic>
                      <p:nvPicPr>
                        <p:cNvPr id="29715" name="Object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0" y="928"/>
                          <a:ext cx="1176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5" name="Object 6"/>
            <p:cNvGraphicFramePr>
              <a:graphicFrameLocks noChangeAspect="1"/>
            </p:cNvGraphicFramePr>
            <p:nvPr/>
          </p:nvGraphicFramePr>
          <p:xfrm>
            <a:off x="192" y="1558"/>
            <a:ext cx="1752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8623" name="Equation" r:id="rId11" imgW="2781300" imgH="368300" progId="Equation.DSMT4">
                    <p:embed/>
                  </p:oleObj>
                </mc:Choice>
                <mc:Fallback>
                  <p:oleObj name="Equation" r:id="rId11" imgW="2781300" imgH="368300" progId="Equation.DSMT4">
                    <p:embed/>
                    <p:pic>
                      <p:nvPicPr>
                        <p:cNvPr id="29716" name="Object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2" y="1558"/>
                          <a:ext cx="1752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6" name="Object 7"/>
            <p:cNvGraphicFramePr>
              <a:graphicFrameLocks noChangeAspect="1"/>
            </p:cNvGraphicFramePr>
            <p:nvPr/>
          </p:nvGraphicFramePr>
          <p:xfrm>
            <a:off x="286" y="1256"/>
            <a:ext cx="1792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8624" name="Equation" r:id="rId13" imgW="2844800" imgH="355600" progId="Equation.DSMT4">
                    <p:embed/>
                  </p:oleObj>
                </mc:Choice>
                <mc:Fallback>
                  <p:oleObj name="Equation" r:id="rId13" imgW="2844800" imgH="355600" progId="Equation.DSMT4">
                    <p:embed/>
                    <p:pic>
                      <p:nvPicPr>
                        <p:cNvPr id="29717" name="Object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6" y="1256"/>
                          <a:ext cx="1792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7" name="Object 8"/>
            <p:cNvGraphicFramePr>
              <a:graphicFrameLocks noChangeAspect="1"/>
            </p:cNvGraphicFramePr>
            <p:nvPr/>
          </p:nvGraphicFramePr>
          <p:xfrm>
            <a:off x="278" y="1874"/>
            <a:ext cx="2024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08625" name="Equation" r:id="rId15" imgW="3213100" imgH="355600" progId="Equation.DSMT4">
                    <p:embed/>
                  </p:oleObj>
                </mc:Choice>
                <mc:Fallback>
                  <p:oleObj name="Equation" r:id="rId15" imgW="3213100" imgH="355600" progId="Equation.DSMT4">
                    <p:embed/>
                    <p:pic>
                      <p:nvPicPr>
                        <p:cNvPr id="29718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8" y="1874"/>
                          <a:ext cx="2024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8" name="Text Box 10"/>
          <p:cNvSpPr txBox="1">
            <a:spLocks noChangeArrowheads="1"/>
          </p:cNvSpPr>
          <p:nvPr/>
        </p:nvSpPr>
        <p:spPr bwMode="auto">
          <a:xfrm>
            <a:off x="4074947" y="3823408"/>
            <a:ext cx="5238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63</a:t>
            </a:r>
          </a:p>
        </p:txBody>
      </p:sp>
      <p:sp>
        <p:nvSpPr>
          <p:cNvPr id="29" name="Text Box 11"/>
          <p:cNvSpPr txBox="1">
            <a:spLocks noChangeArrowheads="1"/>
          </p:cNvSpPr>
          <p:nvPr/>
        </p:nvSpPr>
        <p:spPr bwMode="auto">
          <a:xfrm>
            <a:off x="4046372" y="3318583"/>
            <a:ext cx="5238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??</a:t>
            </a:r>
          </a:p>
        </p:txBody>
      </p:sp>
      <p:sp>
        <p:nvSpPr>
          <p:cNvPr id="30" name="Text Box 12"/>
          <p:cNvSpPr txBox="1">
            <a:spLocks noChangeArrowheads="1"/>
          </p:cNvSpPr>
          <p:nvPr/>
        </p:nvSpPr>
        <p:spPr bwMode="auto">
          <a:xfrm>
            <a:off x="4151147" y="4299658"/>
            <a:ext cx="503238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S</a:t>
            </a:r>
            <a:r>
              <a:rPr lang="en-US" altLang="en-US" sz="2400" baseline="-25000">
                <a:solidFill>
                  <a:srgbClr val="FF0000"/>
                </a:solidFill>
                <a:latin typeface="Arial" panose="020B0604020202020204" pitchFamily="34" charset="0"/>
              </a:rPr>
              <a:t>n</a:t>
            </a:r>
          </a:p>
        </p:txBody>
      </p:sp>
      <p:sp>
        <p:nvSpPr>
          <p:cNvPr id="31" name="Text Box 13"/>
          <p:cNvSpPr txBox="1">
            <a:spLocks noChangeArrowheads="1"/>
          </p:cNvSpPr>
          <p:nvPr/>
        </p:nvSpPr>
        <p:spPr bwMode="auto">
          <a:xfrm>
            <a:off x="4113047" y="4823533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6</a:t>
            </a:r>
          </a:p>
        </p:txBody>
      </p:sp>
      <p:sp>
        <p:nvSpPr>
          <p:cNvPr id="32" name="Text Box 9"/>
          <p:cNvSpPr txBox="1">
            <a:spLocks noChangeArrowheads="1"/>
          </p:cNvSpPr>
          <p:nvPr/>
        </p:nvSpPr>
        <p:spPr bwMode="auto">
          <a:xfrm>
            <a:off x="3950796" y="2794712"/>
            <a:ext cx="6254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-19</a:t>
            </a:r>
          </a:p>
        </p:txBody>
      </p:sp>
      <p:sp>
        <p:nvSpPr>
          <p:cNvPr id="33" name="TextBox 1"/>
          <p:cNvSpPr txBox="1">
            <a:spLocks noChangeArrowheads="1"/>
          </p:cNvSpPr>
          <p:nvPr/>
        </p:nvSpPr>
        <p:spPr bwMode="auto">
          <a:xfrm>
            <a:off x="652733" y="1751222"/>
            <a:ext cx="110410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sum of the first 63 terms of the arithmetic sequence -19, -13, -7,…</a:t>
            </a:r>
          </a:p>
        </p:txBody>
      </p:sp>
    </p:spTree>
    <p:extLst>
      <p:ext uri="{BB962C8B-B14F-4D97-AF65-F5344CB8AC3E}">
        <p14:creationId xmlns:p14="http://schemas.microsoft.com/office/powerpoint/2010/main" val="3535794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utoUpdateAnimBg="0"/>
      <p:bldP spid="29" grpId="0" autoUpdateAnimBg="0"/>
      <p:bldP spid="30" grpId="0" autoUpdateAnimBg="0"/>
      <p:bldP spid="31" grpId="0" autoUpdateAnimBg="0"/>
      <p:bldP spid="32" grpId="0" autoUpdateAnimBg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381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Series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98674367"/>
              </p:ext>
            </p:extLst>
          </p:nvPr>
        </p:nvGraphicFramePr>
        <p:xfrm>
          <a:off x="4538663" y="2007098"/>
          <a:ext cx="22098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598" name="Equation" r:id="rId7" imgW="2209800" imgH="431800" progId="Equation.DSMT4">
                  <p:embed/>
                </p:oleObj>
              </mc:Choice>
              <mc:Fallback>
                <p:oleObj name="Equation" r:id="rId7" imgW="2209800" imgH="431800" progId="Equation.DSMT4">
                  <p:embed/>
                  <p:pic>
                    <p:nvPicPr>
                      <p:cNvPr id="9230" name="Objec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38663" y="2007098"/>
                        <a:ext cx="22098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4216400" y="4181533"/>
            <a:ext cx="3190875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0" tIns="0" rIns="0" bIns="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dirty="0">
                <a:solidFill>
                  <a:srgbClr val="0099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altLang="en-US" baseline="-25000" dirty="0">
                <a:solidFill>
                  <a:srgbClr val="0099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63</a:t>
            </a:r>
            <a:r>
              <a:rPr lang="en-US" altLang="en-US" dirty="0">
                <a:solidFill>
                  <a:srgbClr val="0099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= 353</a:t>
            </a:r>
            <a:endParaRPr lang="en-US" altLang="en-US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14" name="Object 1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06840566"/>
              </p:ext>
            </p:extLst>
          </p:nvPr>
        </p:nvGraphicFramePr>
        <p:xfrm>
          <a:off x="4221163" y="3053147"/>
          <a:ext cx="29591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9599" name="Equation" r:id="rId9" imgW="2958840" imgH="431640" progId="Equation.DSMT4">
                  <p:embed/>
                </p:oleObj>
              </mc:Choice>
              <mc:Fallback>
                <p:oleObj name="Equation" r:id="rId9" imgW="2958840" imgH="431640" progId="Equation.DSMT4">
                  <p:embed/>
                  <p:pic>
                    <p:nvPicPr>
                      <p:cNvPr id="9" name="Object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21163" y="3053147"/>
                        <a:ext cx="29591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80334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381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</a:t>
            </a:r>
            <a:r>
              <a:rPr lang="en-US" sz="32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Series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pSp>
        <p:nvGrpSpPr>
          <p:cNvPr id="22" name="Group 3"/>
          <p:cNvGrpSpPr>
            <a:grpSpLocks/>
          </p:cNvGrpSpPr>
          <p:nvPr/>
        </p:nvGrpSpPr>
        <p:grpSpPr bwMode="auto">
          <a:xfrm>
            <a:off x="4814722" y="2866145"/>
            <a:ext cx="3349625" cy="2390775"/>
            <a:chOff x="192" y="592"/>
            <a:chExt cx="2110" cy="1506"/>
          </a:xfrm>
        </p:grpSpPr>
        <p:graphicFrame>
          <p:nvGraphicFramePr>
            <p:cNvPr id="23" name="Object 4"/>
            <p:cNvGraphicFramePr>
              <a:graphicFrameLocks noChangeAspect="1"/>
            </p:cNvGraphicFramePr>
            <p:nvPr/>
          </p:nvGraphicFramePr>
          <p:xfrm>
            <a:off x="212" y="592"/>
            <a:ext cx="1280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0669" name="Equation" r:id="rId7" imgW="2032000" imgH="368300" progId="Equation.DSMT4">
                    <p:embed/>
                  </p:oleObj>
                </mc:Choice>
                <mc:Fallback>
                  <p:oleObj name="Equation" r:id="rId7" imgW="2032000" imgH="368300" progId="Equation.DSMT4">
                    <p:embed/>
                    <p:pic>
                      <p:nvPicPr>
                        <p:cNvPr id="23" name="Object 4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2" y="592"/>
                          <a:ext cx="1280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4" name="Object 5"/>
            <p:cNvGraphicFramePr>
              <a:graphicFrameLocks noChangeAspect="1"/>
            </p:cNvGraphicFramePr>
            <p:nvPr/>
          </p:nvGraphicFramePr>
          <p:xfrm>
            <a:off x="210" y="928"/>
            <a:ext cx="1176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0670" name="Equation" r:id="rId9" imgW="1866900" imgH="368300" progId="Equation.DSMT4">
                    <p:embed/>
                  </p:oleObj>
                </mc:Choice>
                <mc:Fallback>
                  <p:oleObj name="Equation" r:id="rId9" imgW="1866900" imgH="368300" progId="Equation.DSMT4">
                    <p:embed/>
                    <p:pic>
                      <p:nvPicPr>
                        <p:cNvPr id="24" name="Object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0" y="928"/>
                          <a:ext cx="1176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5" name="Object 6"/>
            <p:cNvGraphicFramePr>
              <a:graphicFrameLocks noChangeAspect="1"/>
            </p:cNvGraphicFramePr>
            <p:nvPr/>
          </p:nvGraphicFramePr>
          <p:xfrm>
            <a:off x="192" y="1558"/>
            <a:ext cx="1752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0671" name="Equation" r:id="rId11" imgW="2781300" imgH="368300" progId="Equation.DSMT4">
                    <p:embed/>
                  </p:oleObj>
                </mc:Choice>
                <mc:Fallback>
                  <p:oleObj name="Equation" r:id="rId11" imgW="2781300" imgH="368300" progId="Equation.DSMT4">
                    <p:embed/>
                    <p:pic>
                      <p:nvPicPr>
                        <p:cNvPr id="25" name="Object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2" y="1558"/>
                          <a:ext cx="1752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6" name="Object 7"/>
            <p:cNvGraphicFramePr>
              <a:graphicFrameLocks noChangeAspect="1"/>
            </p:cNvGraphicFramePr>
            <p:nvPr/>
          </p:nvGraphicFramePr>
          <p:xfrm>
            <a:off x="286" y="1256"/>
            <a:ext cx="1792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0672" name="Equation" r:id="rId13" imgW="2844800" imgH="355600" progId="Equation.DSMT4">
                    <p:embed/>
                  </p:oleObj>
                </mc:Choice>
                <mc:Fallback>
                  <p:oleObj name="Equation" r:id="rId13" imgW="2844800" imgH="355600" progId="Equation.DSMT4">
                    <p:embed/>
                    <p:pic>
                      <p:nvPicPr>
                        <p:cNvPr id="26" name="Object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6" y="1256"/>
                          <a:ext cx="1792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27" name="Object 8"/>
            <p:cNvGraphicFramePr>
              <a:graphicFrameLocks noChangeAspect="1"/>
            </p:cNvGraphicFramePr>
            <p:nvPr/>
          </p:nvGraphicFramePr>
          <p:xfrm>
            <a:off x="278" y="1874"/>
            <a:ext cx="2024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0673" name="Equation" r:id="rId15" imgW="3213100" imgH="355600" progId="Equation.DSMT4">
                    <p:embed/>
                  </p:oleObj>
                </mc:Choice>
                <mc:Fallback>
                  <p:oleObj name="Equation" r:id="rId15" imgW="3213100" imgH="355600" progId="Equation.DSMT4">
                    <p:embed/>
                    <p:pic>
                      <p:nvPicPr>
                        <p:cNvPr id="27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8" y="1874"/>
                          <a:ext cx="2024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8" name="Text Box 10"/>
          <p:cNvSpPr txBox="1">
            <a:spLocks noChangeArrowheads="1"/>
          </p:cNvSpPr>
          <p:nvPr/>
        </p:nvSpPr>
        <p:spPr bwMode="auto">
          <a:xfrm>
            <a:off x="4074947" y="3823408"/>
            <a:ext cx="5238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63</a:t>
            </a:r>
          </a:p>
        </p:txBody>
      </p:sp>
      <p:sp>
        <p:nvSpPr>
          <p:cNvPr id="29" name="Text Box 11"/>
          <p:cNvSpPr txBox="1">
            <a:spLocks noChangeArrowheads="1"/>
          </p:cNvSpPr>
          <p:nvPr/>
        </p:nvSpPr>
        <p:spPr bwMode="auto">
          <a:xfrm>
            <a:off x="4046372" y="3318583"/>
            <a:ext cx="5238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??</a:t>
            </a:r>
          </a:p>
        </p:txBody>
      </p:sp>
      <p:sp>
        <p:nvSpPr>
          <p:cNvPr id="30" name="Text Box 12"/>
          <p:cNvSpPr txBox="1">
            <a:spLocks noChangeArrowheads="1"/>
          </p:cNvSpPr>
          <p:nvPr/>
        </p:nvSpPr>
        <p:spPr bwMode="auto">
          <a:xfrm>
            <a:off x="4151147" y="4299658"/>
            <a:ext cx="503238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S</a:t>
            </a:r>
            <a:r>
              <a:rPr lang="en-US" altLang="en-US" sz="2400" baseline="-25000">
                <a:solidFill>
                  <a:srgbClr val="FF0000"/>
                </a:solidFill>
                <a:latin typeface="Arial" panose="020B0604020202020204" pitchFamily="34" charset="0"/>
              </a:rPr>
              <a:t>n</a:t>
            </a:r>
          </a:p>
        </p:txBody>
      </p:sp>
      <p:sp>
        <p:nvSpPr>
          <p:cNvPr id="31" name="Text Box 13"/>
          <p:cNvSpPr txBox="1">
            <a:spLocks noChangeArrowheads="1"/>
          </p:cNvSpPr>
          <p:nvPr/>
        </p:nvSpPr>
        <p:spPr bwMode="auto">
          <a:xfrm>
            <a:off x="4113047" y="4823533"/>
            <a:ext cx="354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6</a:t>
            </a:r>
          </a:p>
        </p:txBody>
      </p:sp>
      <p:sp>
        <p:nvSpPr>
          <p:cNvPr id="32" name="Text Box 9"/>
          <p:cNvSpPr txBox="1">
            <a:spLocks noChangeArrowheads="1"/>
          </p:cNvSpPr>
          <p:nvPr/>
        </p:nvSpPr>
        <p:spPr bwMode="auto">
          <a:xfrm>
            <a:off x="3950796" y="2794712"/>
            <a:ext cx="6254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FF0000"/>
                </a:solidFill>
                <a:latin typeface="Arial" panose="020B0604020202020204" pitchFamily="34" charset="0"/>
              </a:rPr>
              <a:t>-19</a:t>
            </a:r>
          </a:p>
        </p:txBody>
      </p:sp>
      <p:sp>
        <p:nvSpPr>
          <p:cNvPr id="33" name="TextBox 1"/>
          <p:cNvSpPr txBox="1">
            <a:spLocks noChangeArrowheads="1"/>
          </p:cNvSpPr>
          <p:nvPr/>
        </p:nvSpPr>
        <p:spPr bwMode="auto">
          <a:xfrm>
            <a:off x="652733" y="1751222"/>
            <a:ext cx="110410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Find the sum of the first 63 terms of the arithmetic sequence -19, -13, -7,…</a:t>
            </a:r>
          </a:p>
        </p:txBody>
      </p:sp>
      <p:sp>
        <p:nvSpPr>
          <p:cNvPr id="21" name="Text Box 16"/>
          <p:cNvSpPr txBox="1">
            <a:spLocks noChangeArrowheads="1"/>
          </p:cNvSpPr>
          <p:nvPr/>
        </p:nvSpPr>
        <p:spPr bwMode="auto">
          <a:xfrm>
            <a:off x="3077447" y="3303310"/>
            <a:ext cx="6937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solidFill>
                  <a:srgbClr val="006600"/>
                </a:solidFill>
                <a:latin typeface="Arial" panose="020B0604020202020204" pitchFamily="34" charset="0"/>
              </a:rPr>
              <a:t>353</a:t>
            </a:r>
          </a:p>
        </p:txBody>
      </p:sp>
    </p:spTree>
    <p:extLst>
      <p:ext uri="{BB962C8B-B14F-4D97-AF65-F5344CB8AC3E}">
        <p14:creationId xmlns:p14="http://schemas.microsoft.com/office/powerpoint/2010/main" val="786814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utoUpdateAnimBg="0"/>
      <p:bldP spid="29" grpId="0" autoUpdateAnimBg="0"/>
      <p:bldP spid="30" grpId="0" autoUpdateAnimBg="0"/>
      <p:bldP spid="31" grpId="0" autoUpdateAnimBg="0"/>
      <p:bldP spid="32" grpId="0" autoUpdateAnimBg="0"/>
      <p:bldP spid="21" grpId="0" autoUpdateAnimBg="0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381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</a:t>
            </a:r>
            <a:r>
              <a:rPr lang="en-US" sz="32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Series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2823560" y="1450816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2914048" y="1474628"/>
            <a:ext cx="1512887" cy="427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>
                <a:latin typeface="Helvetica" panose="020B0604020202020204" pitchFamily="34" charset="0"/>
              </a:rPr>
              <a:t>S</a:t>
            </a:r>
            <a:r>
              <a:rPr lang="en-US" altLang="en-US" sz="2000" b="1" dirty="0">
                <a:latin typeface="Helvetica" panose="020B0604020202020204" pitchFamily="34" charset="0"/>
              </a:rPr>
              <a:t>OLUTION</a:t>
            </a:r>
          </a:p>
        </p:txBody>
      </p:sp>
      <p:graphicFrame>
        <p:nvGraphicFramePr>
          <p:cNvPr id="13" name="Object 1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41508914"/>
              </p:ext>
            </p:extLst>
          </p:nvPr>
        </p:nvGraphicFramePr>
        <p:xfrm>
          <a:off x="4695342" y="2324705"/>
          <a:ext cx="2032000" cy="723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63" name="Equation" r:id="rId7" imgW="2032000" imgH="723900" progId="Equation.DSMT4">
                  <p:embed/>
                </p:oleObj>
              </mc:Choice>
              <mc:Fallback>
                <p:oleObj name="Equation" r:id="rId7" imgW="2032000" imgH="723900" progId="Equation.DSMT4">
                  <p:embed/>
                  <p:pic>
                    <p:nvPicPr>
                      <p:cNvPr id="9233" name="Object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95342" y="2324705"/>
                        <a:ext cx="2032000" cy="723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ct 1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36623691"/>
              </p:ext>
            </p:extLst>
          </p:nvPr>
        </p:nvGraphicFramePr>
        <p:xfrm>
          <a:off x="4636002" y="3377411"/>
          <a:ext cx="2755900" cy="723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64" name="Equation" r:id="rId9" imgW="2755900" imgH="723900" progId="Equation.DSMT4">
                  <p:embed/>
                </p:oleObj>
              </mc:Choice>
              <mc:Fallback>
                <p:oleObj name="Equation" r:id="rId9" imgW="2755900" imgH="723900" progId="Equation.DSMT4">
                  <p:embed/>
                  <p:pic>
                    <p:nvPicPr>
                      <p:cNvPr id="9234" name="Object 18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36002" y="3377411"/>
                        <a:ext cx="2755900" cy="723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" name="Object 1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28943156"/>
              </p:ext>
            </p:extLst>
          </p:nvPr>
        </p:nvGraphicFramePr>
        <p:xfrm>
          <a:off x="5165242" y="4512174"/>
          <a:ext cx="1562100" cy="401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1665" name="Equation" r:id="rId11" imgW="1562100" imgH="381000" progId="Equation.DSMT4">
                  <p:embed/>
                </p:oleObj>
              </mc:Choice>
              <mc:Fallback>
                <p:oleObj name="Equation" r:id="rId11" imgW="1562100" imgH="381000" progId="Equation.DSMT4">
                  <p:embed/>
                  <p:pic>
                    <p:nvPicPr>
                      <p:cNvPr id="9235" name="Object 19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65242" y="4512174"/>
                        <a:ext cx="1562100" cy="4010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12780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</p:bld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381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</a:t>
            </a:r>
            <a:r>
              <a:rPr lang="en-US" sz="32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Series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9" name="Rectangle 9"/>
          <p:cNvSpPr>
            <a:spLocks noChangeArrowheads="1"/>
          </p:cNvSpPr>
          <p:nvPr/>
        </p:nvSpPr>
        <p:spPr bwMode="auto">
          <a:xfrm>
            <a:off x="3117850" y="1802688"/>
            <a:ext cx="1755775" cy="457200"/>
          </a:xfrm>
          <a:prstGeom prst="rect">
            <a:avLst/>
          </a:prstGeom>
          <a:solidFill>
            <a:srgbClr val="CCEC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endParaRPr lang="en-US" altLang="en-US" sz="2400">
              <a:latin typeface="Times New Roman" panose="02020603050405020304" pitchFamily="18" charset="0"/>
            </a:endParaRPr>
          </a:p>
        </p:txBody>
      </p:sp>
      <p:sp>
        <p:nvSpPr>
          <p:cNvPr id="20" name="Text Box 10"/>
          <p:cNvSpPr txBox="1">
            <a:spLocks noChangeArrowheads="1"/>
          </p:cNvSpPr>
          <p:nvPr/>
        </p:nvSpPr>
        <p:spPr bwMode="auto">
          <a:xfrm>
            <a:off x="3208338" y="1826500"/>
            <a:ext cx="1547218" cy="430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200" b="1" dirty="0" smtClean="0">
                <a:latin typeface="Helvetica" panose="020B0604020202020204" pitchFamily="34" charset="0"/>
              </a:rPr>
              <a:t>EXAMPLE</a:t>
            </a:r>
            <a:endParaRPr lang="en-US" altLang="en-US" sz="2000" b="1" dirty="0">
              <a:latin typeface="Helvetica" panose="020B0604020202020204" pitchFamily="34" charset="0"/>
            </a:endParaRPr>
          </a:p>
        </p:txBody>
      </p:sp>
      <p:sp>
        <p:nvSpPr>
          <p:cNvPr id="13" name="Text Box 2"/>
          <p:cNvSpPr txBox="1">
            <a:spLocks noChangeArrowheads="1"/>
          </p:cNvSpPr>
          <p:nvPr/>
        </p:nvSpPr>
        <p:spPr bwMode="auto">
          <a:xfrm>
            <a:off x="821175" y="3420724"/>
            <a:ext cx="10818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Find the first 3 terms for an arithmetic series in which a</a:t>
            </a:r>
            <a:r>
              <a:rPr lang="en-US" altLang="en-US" sz="2400" baseline="-25000" dirty="0">
                <a:latin typeface="Arial" panose="020B0604020202020204" pitchFamily="34" charset="0"/>
              </a:rPr>
              <a:t>1</a:t>
            </a:r>
            <a:r>
              <a:rPr lang="en-US" altLang="en-US" sz="2400" dirty="0">
                <a:latin typeface="Arial" panose="020B0604020202020204" pitchFamily="34" charset="0"/>
              </a:rPr>
              <a:t> = 9, a</a:t>
            </a:r>
            <a:r>
              <a:rPr lang="en-US" altLang="en-US" sz="2400" baseline="-25000" dirty="0">
                <a:latin typeface="Arial" panose="020B0604020202020204" pitchFamily="34" charset="0"/>
              </a:rPr>
              <a:t>n </a:t>
            </a:r>
            <a:r>
              <a:rPr lang="en-US" altLang="en-US" sz="2400" dirty="0">
                <a:latin typeface="Arial" panose="020B0604020202020204" pitchFamily="34" charset="0"/>
              </a:rPr>
              <a:t>= 105, S</a:t>
            </a:r>
            <a:r>
              <a:rPr lang="en-US" altLang="en-US" sz="2400" baseline="-25000" dirty="0">
                <a:latin typeface="Arial" panose="020B0604020202020204" pitchFamily="34" charset="0"/>
              </a:rPr>
              <a:t>n</a:t>
            </a:r>
            <a:r>
              <a:rPr lang="en-US" altLang="en-US" sz="2400" dirty="0">
                <a:latin typeface="Arial" panose="020B0604020202020204" pitchFamily="34" charset="0"/>
              </a:rPr>
              <a:t> =741.</a:t>
            </a:r>
          </a:p>
        </p:txBody>
      </p:sp>
    </p:spTree>
    <p:extLst>
      <p:ext uri="{BB962C8B-B14F-4D97-AF65-F5344CB8AC3E}">
        <p14:creationId xmlns:p14="http://schemas.microsoft.com/office/powerpoint/2010/main" val="2895741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utoUpdateAnimBg="0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381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</a:t>
            </a:r>
            <a:r>
              <a:rPr lang="en-US" sz="32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Series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pSp>
        <p:nvGrpSpPr>
          <p:cNvPr id="21" name="Group 4"/>
          <p:cNvGrpSpPr>
            <a:grpSpLocks/>
          </p:cNvGrpSpPr>
          <p:nvPr/>
        </p:nvGrpSpPr>
        <p:grpSpPr bwMode="auto">
          <a:xfrm>
            <a:off x="4421188" y="2773848"/>
            <a:ext cx="3349625" cy="2390775"/>
            <a:chOff x="192" y="592"/>
            <a:chExt cx="2110" cy="1506"/>
          </a:xfrm>
        </p:grpSpPr>
        <p:graphicFrame>
          <p:nvGraphicFramePr>
            <p:cNvPr id="34" name="Object 5"/>
            <p:cNvGraphicFramePr>
              <a:graphicFrameLocks noChangeAspect="1"/>
            </p:cNvGraphicFramePr>
            <p:nvPr/>
          </p:nvGraphicFramePr>
          <p:xfrm>
            <a:off x="212" y="592"/>
            <a:ext cx="1280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2717" name="Equation" r:id="rId7" imgW="2032000" imgH="368300" progId="Equation.DSMT4">
                    <p:embed/>
                  </p:oleObj>
                </mc:Choice>
                <mc:Fallback>
                  <p:oleObj name="Equation" r:id="rId7" imgW="2032000" imgH="368300" progId="Equation.DSMT4">
                    <p:embed/>
                    <p:pic>
                      <p:nvPicPr>
                        <p:cNvPr id="31767" name="Object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2" y="592"/>
                          <a:ext cx="1280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5" name="Object 6"/>
            <p:cNvGraphicFramePr>
              <a:graphicFrameLocks noChangeAspect="1"/>
            </p:cNvGraphicFramePr>
            <p:nvPr/>
          </p:nvGraphicFramePr>
          <p:xfrm>
            <a:off x="210" y="928"/>
            <a:ext cx="1176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2718" name="Equation" r:id="rId9" imgW="1866900" imgH="368300" progId="Equation.DSMT4">
                    <p:embed/>
                  </p:oleObj>
                </mc:Choice>
                <mc:Fallback>
                  <p:oleObj name="Equation" r:id="rId9" imgW="1866900" imgH="368300" progId="Equation.DSMT4">
                    <p:embed/>
                    <p:pic>
                      <p:nvPicPr>
                        <p:cNvPr id="31768" name="Object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0" y="928"/>
                          <a:ext cx="1176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6" name="Object 7"/>
            <p:cNvGraphicFramePr>
              <a:graphicFrameLocks noChangeAspect="1"/>
            </p:cNvGraphicFramePr>
            <p:nvPr/>
          </p:nvGraphicFramePr>
          <p:xfrm>
            <a:off x="192" y="1558"/>
            <a:ext cx="1752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2719" name="Equation" r:id="rId11" imgW="2781300" imgH="368300" progId="Equation.DSMT4">
                    <p:embed/>
                  </p:oleObj>
                </mc:Choice>
                <mc:Fallback>
                  <p:oleObj name="Equation" r:id="rId11" imgW="2781300" imgH="368300" progId="Equation.DSMT4">
                    <p:embed/>
                    <p:pic>
                      <p:nvPicPr>
                        <p:cNvPr id="31769" name="Object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2" y="1558"/>
                          <a:ext cx="1752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7" name="Object 8"/>
            <p:cNvGraphicFramePr>
              <a:graphicFrameLocks noChangeAspect="1"/>
            </p:cNvGraphicFramePr>
            <p:nvPr/>
          </p:nvGraphicFramePr>
          <p:xfrm>
            <a:off x="286" y="1256"/>
            <a:ext cx="1792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2720" name="Equation" r:id="rId13" imgW="2844800" imgH="355600" progId="Equation.DSMT4">
                    <p:embed/>
                  </p:oleObj>
                </mc:Choice>
                <mc:Fallback>
                  <p:oleObj name="Equation" r:id="rId13" imgW="2844800" imgH="355600" progId="Equation.DSMT4">
                    <p:embed/>
                    <p:pic>
                      <p:nvPicPr>
                        <p:cNvPr id="31770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6" y="1256"/>
                          <a:ext cx="1792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8" name="Object 9"/>
            <p:cNvGraphicFramePr>
              <a:graphicFrameLocks noChangeAspect="1"/>
            </p:cNvGraphicFramePr>
            <p:nvPr/>
          </p:nvGraphicFramePr>
          <p:xfrm>
            <a:off x="278" y="1874"/>
            <a:ext cx="2024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2721" name="Equation" r:id="rId15" imgW="3213100" imgH="355600" progId="Equation.DSMT4">
                    <p:embed/>
                  </p:oleObj>
                </mc:Choice>
                <mc:Fallback>
                  <p:oleObj name="Equation" r:id="rId15" imgW="3213100" imgH="355600" progId="Equation.DSMT4">
                    <p:embed/>
                    <p:pic>
                      <p:nvPicPr>
                        <p:cNvPr id="31771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8" y="1874"/>
                          <a:ext cx="2024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9" name="Text Box 10"/>
          <p:cNvSpPr txBox="1">
            <a:spLocks noChangeArrowheads="1"/>
          </p:cNvSpPr>
          <p:nvPr/>
        </p:nvSpPr>
        <p:spPr bwMode="auto">
          <a:xfrm>
            <a:off x="3792538" y="2708761"/>
            <a:ext cx="357187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9</a:t>
            </a:r>
          </a:p>
        </p:txBody>
      </p:sp>
      <p:sp>
        <p:nvSpPr>
          <p:cNvPr id="40" name="Text Box 11"/>
          <p:cNvSpPr txBox="1">
            <a:spLocks noChangeArrowheads="1"/>
          </p:cNvSpPr>
          <p:nvPr/>
        </p:nvSpPr>
        <p:spPr bwMode="auto">
          <a:xfrm>
            <a:off x="3811588" y="3737461"/>
            <a:ext cx="528637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??</a:t>
            </a:r>
          </a:p>
        </p:txBody>
      </p:sp>
      <p:sp>
        <p:nvSpPr>
          <p:cNvPr id="41" name="Text Box 12"/>
          <p:cNvSpPr txBox="1">
            <a:spLocks noChangeArrowheads="1"/>
          </p:cNvSpPr>
          <p:nvPr/>
        </p:nvSpPr>
        <p:spPr bwMode="auto">
          <a:xfrm>
            <a:off x="3702050" y="3232636"/>
            <a:ext cx="698500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105</a:t>
            </a:r>
          </a:p>
        </p:txBody>
      </p:sp>
      <p:sp>
        <p:nvSpPr>
          <p:cNvPr id="42" name="Text Box 13"/>
          <p:cNvSpPr txBox="1">
            <a:spLocks noChangeArrowheads="1"/>
          </p:cNvSpPr>
          <p:nvPr/>
        </p:nvSpPr>
        <p:spPr bwMode="auto">
          <a:xfrm>
            <a:off x="3602038" y="4213711"/>
            <a:ext cx="700087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741</a:t>
            </a:r>
          </a:p>
        </p:txBody>
      </p:sp>
      <p:sp>
        <p:nvSpPr>
          <p:cNvPr id="43" name="Text Box 14"/>
          <p:cNvSpPr txBox="1">
            <a:spLocks noChangeArrowheads="1"/>
          </p:cNvSpPr>
          <p:nvPr/>
        </p:nvSpPr>
        <p:spPr bwMode="auto">
          <a:xfrm>
            <a:off x="3808413" y="4737586"/>
            <a:ext cx="528637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??</a:t>
            </a:r>
          </a:p>
        </p:txBody>
      </p:sp>
      <p:sp>
        <p:nvSpPr>
          <p:cNvPr id="44" name="Text Box 2"/>
          <p:cNvSpPr txBox="1">
            <a:spLocks noChangeArrowheads="1"/>
          </p:cNvSpPr>
          <p:nvPr/>
        </p:nvSpPr>
        <p:spPr bwMode="auto">
          <a:xfrm>
            <a:off x="926276" y="1854685"/>
            <a:ext cx="10818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Find the first 3 terms for an arithmetic series in which a</a:t>
            </a:r>
            <a:r>
              <a:rPr lang="en-US" altLang="en-US" sz="2400" baseline="-25000" dirty="0">
                <a:latin typeface="Arial" panose="020B0604020202020204" pitchFamily="34" charset="0"/>
              </a:rPr>
              <a:t>1</a:t>
            </a:r>
            <a:r>
              <a:rPr lang="en-US" altLang="en-US" sz="2400" dirty="0">
                <a:latin typeface="Arial" panose="020B0604020202020204" pitchFamily="34" charset="0"/>
              </a:rPr>
              <a:t> = 9, a</a:t>
            </a:r>
            <a:r>
              <a:rPr lang="en-US" altLang="en-US" sz="2400" baseline="-25000" dirty="0">
                <a:latin typeface="Arial" panose="020B0604020202020204" pitchFamily="34" charset="0"/>
              </a:rPr>
              <a:t>n </a:t>
            </a:r>
            <a:r>
              <a:rPr lang="en-US" altLang="en-US" sz="2400" dirty="0">
                <a:latin typeface="Arial" panose="020B0604020202020204" pitchFamily="34" charset="0"/>
              </a:rPr>
              <a:t>= 105, S</a:t>
            </a:r>
            <a:r>
              <a:rPr lang="en-US" altLang="en-US" sz="2400" baseline="-25000" dirty="0">
                <a:latin typeface="Arial" panose="020B0604020202020204" pitchFamily="34" charset="0"/>
              </a:rPr>
              <a:t>n</a:t>
            </a:r>
            <a:r>
              <a:rPr lang="en-US" altLang="en-US" sz="2400" dirty="0">
                <a:latin typeface="Arial" panose="020B0604020202020204" pitchFamily="34" charset="0"/>
              </a:rPr>
              <a:t> =741.</a:t>
            </a:r>
          </a:p>
        </p:txBody>
      </p:sp>
    </p:spTree>
    <p:extLst>
      <p:ext uri="{BB962C8B-B14F-4D97-AF65-F5344CB8AC3E}">
        <p14:creationId xmlns:p14="http://schemas.microsoft.com/office/powerpoint/2010/main" val="3082653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utoUpdateAnimBg="0"/>
      <p:bldP spid="40" grpId="0" autoUpdateAnimBg="0"/>
      <p:bldP spid="41" grpId="0" autoUpdateAnimBg="0"/>
      <p:bldP spid="42" grpId="0" autoUpdateAnimBg="0"/>
      <p:bldP spid="43" grpId="0" autoUpdateAnimBg="0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381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Series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12" name="Objec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91239789"/>
              </p:ext>
            </p:extLst>
          </p:nvPr>
        </p:nvGraphicFramePr>
        <p:xfrm>
          <a:off x="4341703" y="1553745"/>
          <a:ext cx="2032000" cy="723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35" name="Equation" r:id="rId7" imgW="2032000" imgH="723900" progId="Equation.DSMT4">
                  <p:embed/>
                </p:oleObj>
              </mc:Choice>
              <mc:Fallback>
                <p:oleObj name="Equation" r:id="rId7" imgW="2032000" imgH="723900" progId="Equation.DSMT4">
                  <p:embed/>
                  <p:pic>
                    <p:nvPicPr>
                      <p:cNvPr id="15376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41703" y="1553745"/>
                        <a:ext cx="2032000" cy="723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" name="Objec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73241495"/>
              </p:ext>
            </p:extLst>
          </p:nvPr>
        </p:nvGraphicFramePr>
        <p:xfrm>
          <a:off x="4102100" y="2598738"/>
          <a:ext cx="2247900" cy="723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36" name="Equation" r:id="rId9" imgW="2247840" imgH="723600" progId="Equation.DSMT4">
                  <p:embed/>
                </p:oleObj>
              </mc:Choice>
              <mc:Fallback>
                <p:oleObj name="Equation" r:id="rId9" imgW="2247840" imgH="723600" progId="Equation.DSMT4">
                  <p:embed/>
                  <p:pic>
                    <p:nvPicPr>
                      <p:cNvPr id="12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102100" y="2598738"/>
                        <a:ext cx="2247900" cy="723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9" name="Objec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523616465"/>
              </p:ext>
            </p:extLst>
          </p:nvPr>
        </p:nvGraphicFramePr>
        <p:xfrm>
          <a:off x="4435475" y="3581400"/>
          <a:ext cx="1790700" cy="7239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37" name="Equation" r:id="rId11" imgW="1790640" imgH="723600" progId="Equation.DSMT4">
                  <p:embed/>
                </p:oleObj>
              </mc:Choice>
              <mc:Fallback>
                <p:oleObj name="Equation" r:id="rId11" imgW="1790640" imgH="723600" progId="Equation.DSMT4">
                  <p:embed/>
                  <p:pic>
                    <p:nvPicPr>
                      <p:cNvPr id="18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35475" y="3581400"/>
                        <a:ext cx="1790700" cy="7239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c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8176860"/>
              </p:ext>
            </p:extLst>
          </p:nvPr>
        </p:nvGraphicFramePr>
        <p:xfrm>
          <a:off x="4641850" y="4579938"/>
          <a:ext cx="1346200" cy="35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38" name="Equation" r:id="rId13" imgW="1346040" imgH="355320" progId="Equation.DSMT4">
                  <p:embed/>
                </p:oleObj>
              </mc:Choice>
              <mc:Fallback>
                <p:oleObj name="Equation" r:id="rId13" imgW="1346040" imgH="355320" progId="Equation.DSMT4">
                  <p:embed/>
                  <p:pic>
                    <p:nvPicPr>
                      <p:cNvPr id="19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41850" y="4579938"/>
                        <a:ext cx="1346200" cy="3556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c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34390786"/>
              </p:ext>
            </p:extLst>
          </p:nvPr>
        </p:nvGraphicFramePr>
        <p:xfrm>
          <a:off x="4918075" y="5172956"/>
          <a:ext cx="8255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3739" name="Equation" r:id="rId15" imgW="825480" imgH="291960" progId="Equation.DSMT4">
                  <p:embed/>
                </p:oleObj>
              </mc:Choice>
              <mc:Fallback>
                <p:oleObj name="Equation" r:id="rId15" imgW="825480" imgH="291960" progId="Equation.DSMT4">
                  <p:embed/>
                  <p:pic>
                    <p:nvPicPr>
                      <p:cNvPr id="20" name="Objec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18075" y="5172956"/>
                        <a:ext cx="825500" cy="292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451213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381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</a:t>
            </a:r>
            <a:r>
              <a:rPr lang="en-US" sz="32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Series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pSp>
        <p:nvGrpSpPr>
          <p:cNvPr id="21" name="Group 4"/>
          <p:cNvGrpSpPr>
            <a:grpSpLocks/>
          </p:cNvGrpSpPr>
          <p:nvPr/>
        </p:nvGrpSpPr>
        <p:grpSpPr bwMode="auto">
          <a:xfrm>
            <a:off x="4421188" y="2773848"/>
            <a:ext cx="3349625" cy="2390775"/>
            <a:chOff x="192" y="592"/>
            <a:chExt cx="2110" cy="1506"/>
          </a:xfrm>
        </p:grpSpPr>
        <p:graphicFrame>
          <p:nvGraphicFramePr>
            <p:cNvPr id="34" name="Object 5"/>
            <p:cNvGraphicFramePr>
              <a:graphicFrameLocks noChangeAspect="1"/>
            </p:cNvGraphicFramePr>
            <p:nvPr/>
          </p:nvGraphicFramePr>
          <p:xfrm>
            <a:off x="212" y="592"/>
            <a:ext cx="1280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6803" name="Equation" r:id="rId7" imgW="2032000" imgH="368300" progId="Equation.DSMT4">
                    <p:embed/>
                  </p:oleObj>
                </mc:Choice>
                <mc:Fallback>
                  <p:oleObj name="Equation" r:id="rId7" imgW="2032000" imgH="368300" progId="Equation.DSMT4">
                    <p:embed/>
                    <p:pic>
                      <p:nvPicPr>
                        <p:cNvPr id="34" name="Object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2" y="592"/>
                          <a:ext cx="1280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5" name="Object 6"/>
            <p:cNvGraphicFramePr>
              <a:graphicFrameLocks noChangeAspect="1"/>
            </p:cNvGraphicFramePr>
            <p:nvPr/>
          </p:nvGraphicFramePr>
          <p:xfrm>
            <a:off x="210" y="928"/>
            <a:ext cx="1176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6804" name="Equation" r:id="rId9" imgW="1866900" imgH="368300" progId="Equation.DSMT4">
                    <p:embed/>
                  </p:oleObj>
                </mc:Choice>
                <mc:Fallback>
                  <p:oleObj name="Equation" r:id="rId9" imgW="1866900" imgH="368300" progId="Equation.DSMT4">
                    <p:embed/>
                    <p:pic>
                      <p:nvPicPr>
                        <p:cNvPr id="35" name="Object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0" y="928"/>
                          <a:ext cx="1176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6" name="Object 7"/>
            <p:cNvGraphicFramePr>
              <a:graphicFrameLocks noChangeAspect="1"/>
            </p:cNvGraphicFramePr>
            <p:nvPr/>
          </p:nvGraphicFramePr>
          <p:xfrm>
            <a:off x="192" y="1558"/>
            <a:ext cx="1752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6805" name="Equation" r:id="rId11" imgW="2781300" imgH="368300" progId="Equation.DSMT4">
                    <p:embed/>
                  </p:oleObj>
                </mc:Choice>
                <mc:Fallback>
                  <p:oleObj name="Equation" r:id="rId11" imgW="2781300" imgH="368300" progId="Equation.DSMT4">
                    <p:embed/>
                    <p:pic>
                      <p:nvPicPr>
                        <p:cNvPr id="36" name="Object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2" y="1558"/>
                          <a:ext cx="1752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7" name="Object 8"/>
            <p:cNvGraphicFramePr>
              <a:graphicFrameLocks noChangeAspect="1"/>
            </p:cNvGraphicFramePr>
            <p:nvPr/>
          </p:nvGraphicFramePr>
          <p:xfrm>
            <a:off x="286" y="1256"/>
            <a:ext cx="1792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6806" name="Equation" r:id="rId13" imgW="2844800" imgH="355600" progId="Equation.DSMT4">
                    <p:embed/>
                  </p:oleObj>
                </mc:Choice>
                <mc:Fallback>
                  <p:oleObj name="Equation" r:id="rId13" imgW="2844800" imgH="355600" progId="Equation.DSMT4">
                    <p:embed/>
                    <p:pic>
                      <p:nvPicPr>
                        <p:cNvPr id="37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6" y="1256"/>
                          <a:ext cx="1792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8" name="Object 9"/>
            <p:cNvGraphicFramePr>
              <a:graphicFrameLocks noChangeAspect="1"/>
            </p:cNvGraphicFramePr>
            <p:nvPr/>
          </p:nvGraphicFramePr>
          <p:xfrm>
            <a:off x="278" y="1874"/>
            <a:ext cx="2024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6807" name="Equation" r:id="rId15" imgW="3213100" imgH="355600" progId="Equation.DSMT4">
                    <p:embed/>
                  </p:oleObj>
                </mc:Choice>
                <mc:Fallback>
                  <p:oleObj name="Equation" r:id="rId15" imgW="3213100" imgH="355600" progId="Equation.DSMT4">
                    <p:embed/>
                    <p:pic>
                      <p:nvPicPr>
                        <p:cNvPr id="38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8" y="1874"/>
                          <a:ext cx="2024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9" name="Text Box 10"/>
          <p:cNvSpPr txBox="1">
            <a:spLocks noChangeArrowheads="1"/>
          </p:cNvSpPr>
          <p:nvPr/>
        </p:nvSpPr>
        <p:spPr bwMode="auto">
          <a:xfrm>
            <a:off x="3792538" y="2708761"/>
            <a:ext cx="357187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9</a:t>
            </a:r>
          </a:p>
        </p:txBody>
      </p:sp>
      <p:sp>
        <p:nvSpPr>
          <p:cNvPr id="40" name="Text Box 11"/>
          <p:cNvSpPr txBox="1">
            <a:spLocks noChangeArrowheads="1"/>
          </p:cNvSpPr>
          <p:nvPr/>
        </p:nvSpPr>
        <p:spPr bwMode="auto">
          <a:xfrm>
            <a:off x="3811588" y="3737461"/>
            <a:ext cx="528637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??</a:t>
            </a:r>
          </a:p>
        </p:txBody>
      </p:sp>
      <p:sp>
        <p:nvSpPr>
          <p:cNvPr id="41" name="Text Box 12"/>
          <p:cNvSpPr txBox="1">
            <a:spLocks noChangeArrowheads="1"/>
          </p:cNvSpPr>
          <p:nvPr/>
        </p:nvSpPr>
        <p:spPr bwMode="auto">
          <a:xfrm>
            <a:off x="3702050" y="3232636"/>
            <a:ext cx="698500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105</a:t>
            </a:r>
          </a:p>
        </p:txBody>
      </p:sp>
      <p:sp>
        <p:nvSpPr>
          <p:cNvPr id="42" name="Text Box 13"/>
          <p:cNvSpPr txBox="1">
            <a:spLocks noChangeArrowheads="1"/>
          </p:cNvSpPr>
          <p:nvPr/>
        </p:nvSpPr>
        <p:spPr bwMode="auto">
          <a:xfrm>
            <a:off x="3602038" y="4213711"/>
            <a:ext cx="700087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741</a:t>
            </a:r>
          </a:p>
        </p:txBody>
      </p:sp>
      <p:sp>
        <p:nvSpPr>
          <p:cNvPr id="43" name="Text Box 14"/>
          <p:cNvSpPr txBox="1">
            <a:spLocks noChangeArrowheads="1"/>
          </p:cNvSpPr>
          <p:nvPr/>
        </p:nvSpPr>
        <p:spPr bwMode="auto">
          <a:xfrm>
            <a:off x="3808413" y="4737586"/>
            <a:ext cx="528637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??</a:t>
            </a:r>
          </a:p>
        </p:txBody>
      </p:sp>
      <p:sp>
        <p:nvSpPr>
          <p:cNvPr id="44" name="Text Box 2"/>
          <p:cNvSpPr txBox="1">
            <a:spLocks noChangeArrowheads="1"/>
          </p:cNvSpPr>
          <p:nvPr/>
        </p:nvSpPr>
        <p:spPr bwMode="auto">
          <a:xfrm>
            <a:off x="926276" y="1854685"/>
            <a:ext cx="10818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Find the first 3 terms for an arithmetic series in which a</a:t>
            </a:r>
            <a:r>
              <a:rPr lang="en-US" altLang="en-US" sz="2400" baseline="-25000" dirty="0">
                <a:latin typeface="Arial" panose="020B0604020202020204" pitchFamily="34" charset="0"/>
              </a:rPr>
              <a:t>1</a:t>
            </a:r>
            <a:r>
              <a:rPr lang="en-US" altLang="en-US" sz="2400" dirty="0">
                <a:latin typeface="Arial" panose="020B0604020202020204" pitchFamily="34" charset="0"/>
              </a:rPr>
              <a:t> = 9, a</a:t>
            </a:r>
            <a:r>
              <a:rPr lang="en-US" altLang="en-US" sz="2400" baseline="-25000" dirty="0">
                <a:latin typeface="Arial" panose="020B0604020202020204" pitchFamily="34" charset="0"/>
              </a:rPr>
              <a:t>n </a:t>
            </a:r>
            <a:r>
              <a:rPr lang="en-US" altLang="en-US" sz="2400" dirty="0">
                <a:latin typeface="Arial" panose="020B0604020202020204" pitchFamily="34" charset="0"/>
              </a:rPr>
              <a:t>= 105, S</a:t>
            </a:r>
            <a:r>
              <a:rPr lang="en-US" altLang="en-US" sz="2400" baseline="-25000" dirty="0">
                <a:latin typeface="Arial" panose="020B0604020202020204" pitchFamily="34" charset="0"/>
              </a:rPr>
              <a:t>n</a:t>
            </a:r>
            <a:r>
              <a:rPr lang="en-US" altLang="en-US" sz="2400" dirty="0">
                <a:latin typeface="Arial" panose="020B0604020202020204" pitchFamily="34" charset="0"/>
              </a:rPr>
              <a:t> =741.</a:t>
            </a:r>
          </a:p>
        </p:txBody>
      </p:sp>
      <p:sp>
        <p:nvSpPr>
          <p:cNvPr id="22" name="Text Box 16"/>
          <p:cNvSpPr txBox="1">
            <a:spLocks noChangeArrowheads="1"/>
          </p:cNvSpPr>
          <p:nvPr/>
        </p:nvSpPr>
        <p:spPr bwMode="auto">
          <a:xfrm>
            <a:off x="2890907" y="3736195"/>
            <a:ext cx="75688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solidFill>
                  <a:srgbClr val="006600"/>
                </a:solidFill>
                <a:latin typeface="Arial" panose="020B0604020202020204" pitchFamily="34" charset="0"/>
              </a:rPr>
              <a:t>13</a:t>
            </a:r>
            <a:endParaRPr lang="en-US" altLang="en-US" sz="2400" dirty="0">
              <a:solidFill>
                <a:srgbClr val="0066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1622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utoUpdateAnimBg="0"/>
      <p:bldP spid="40" grpId="0" autoUpdateAnimBg="0"/>
      <p:bldP spid="41" grpId="0" autoUpdateAnimBg="0"/>
      <p:bldP spid="42" grpId="0" autoUpdateAnimBg="0"/>
      <p:bldP spid="43" grpId="0" autoUpdateAnimBg="0"/>
      <p:bldP spid="22" grpId="0" autoUpdateAnimBg="0"/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381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Series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aphicFrame>
        <p:nvGraphicFramePr>
          <p:cNvPr id="9" name="Objec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19716799"/>
              </p:ext>
            </p:extLst>
          </p:nvPr>
        </p:nvGraphicFramePr>
        <p:xfrm>
          <a:off x="4449557" y="2084773"/>
          <a:ext cx="22098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7829" name="Equation" r:id="rId7" imgW="2209800" imgH="431800" progId="Equation.DSMT4">
                  <p:embed/>
                </p:oleObj>
              </mc:Choice>
              <mc:Fallback>
                <p:oleObj name="Equation" r:id="rId7" imgW="2209800" imgH="431800" progId="Equation.DSMT4">
                  <p:embed/>
                  <p:pic>
                    <p:nvPicPr>
                      <p:cNvPr id="31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49557" y="2084773"/>
                        <a:ext cx="22098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0" name="Objec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85535939"/>
              </p:ext>
            </p:extLst>
          </p:nvPr>
        </p:nvGraphicFramePr>
        <p:xfrm>
          <a:off x="4341813" y="2759075"/>
          <a:ext cx="24257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7830" name="Equation" r:id="rId9" imgW="2425680" imgH="431640" progId="Equation.DSMT4">
                  <p:embed/>
                </p:oleObj>
              </mc:Choice>
              <mc:Fallback>
                <p:oleObj name="Equation" r:id="rId9" imgW="2425680" imgH="431640" progId="Equation.DSMT4">
                  <p:embed/>
                  <p:pic>
                    <p:nvPicPr>
                      <p:cNvPr id="9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341813" y="2759075"/>
                        <a:ext cx="24257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c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2783578"/>
              </p:ext>
            </p:extLst>
          </p:nvPr>
        </p:nvGraphicFramePr>
        <p:xfrm>
          <a:off x="4538663" y="3508375"/>
          <a:ext cx="2032000" cy="431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7831" name="Equation" r:id="rId11" imgW="2031840" imgH="431640" progId="Equation.DSMT4">
                  <p:embed/>
                </p:oleObj>
              </mc:Choice>
              <mc:Fallback>
                <p:oleObj name="Equation" r:id="rId11" imgW="2031840" imgH="431640" progId="Equation.DSMT4">
                  <p:embed/>
                  <p:pic>
                    <p:nvPicPr>
                      <p:cNvPr id="20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538663" y="3508375"/>
                        <a:ext cx="2032000" cy="4318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Objec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96859727"/>
              </p:ext>
            </p:extLst>
          </p:nvPr>
        </p:nvGraphicFramePr>
        <p:xfrm>
          <a:off x="4992688" y="4351338"/>
          <a:ext cx="11684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7832" name="Equation" r:id="rId13" imgW="1168200" imgH="291960" progId="Equation.DSMT4">
                  <p:embed/>
                </p:oleObj>
              </mc:Choice>
              <mc:Fallback>
                <p:oleObj name="Equation" r:id="rId13" imgW="1168200" imgH="291960" progId="Equation.DSMT4">
                  <p:embed/>
                  <p:pic>
                    <p:nvPicPr>
                      <p:cNvPr id="21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92688" y="4351338"/>
                        <a:ext cx="1168400" cy="292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3" name="Object 1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72663659"/>
              </p:ext>
            </p:extLst>
          </p:nvPr>
        </p:nvGraphicFramePr>
        <p:xfrm>
          <a:off x="5211763" y="5054600"/>
          <a:ext cx="685800" cy="292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17833" name="Equation" r:id="rId15" imgW="685800" imgH="291960" progId="Equation.DSMT4">
                  <p:embed/>
                </p:oleObj>
              </mc:Choice>
              <mc:Fallback>
                <p:oleObj name="Equation" r:id="rId15" imgW="685800" imgH="291960" progId="Equation.DSMT4">
                  <p:embed/>
                  <p:pic>
                    <p:nvPicPr>
                      <p:cNvPr id="22" name="Object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11763" y="5054600"/>
                        <a:ext cx="685800" cy="292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35930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381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</a:t>
            </a:r>
            <a:r>
              <a:rPr lang="en-US" sz="32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Series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pSp>
        <p:nvGrpSpPr>
          <p:cNvPr id="21" name="Group 4"/>
          <p:cNvGrpSpPr>
            <a:grpSpLocks/>
          </p:cNvGrpSpPr>
          <p:nvPr/>
        </p:nvGrpSpPr>
        <p:grpSpPr bwMode="auto">
          <a:xfrm>
            <a:off x="4421188" y="2773848"/>
            <a:ext cx="3349625" cy="2390775"/>
            <a:chOff x="192" y="592"/>
            <a:chExt cx="2110" cy="1506"/>
          </a:xfrm>
        </p:grpSpPr>
        <p:graphicFrame>
          <p:nvGraphicFramePr>
            <p:cNvPr id="34" name="Object 5"/>
            <p:cNvGraphicFramePr>
              <a:graphicFrameLocks noChangeAspect="1"/>
            </p:cNvGraphicFramePr>
            <p:nvPr/>
          </p:nvGraphicFramePr>
          <p:xfrm>
            <a:off x="212" y="592"/>
            <a:ext cx="1280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8846" name="Equation" r:id="rId7" imgW="2032000" imgH="368300" progId="Equation.DSMT4">
                    <p:embed/>
                  </p:oleObj>
                </mc:Choice>
                <mc:Fallback>
                  <p:oleObj name="Equation" r:id="rId7" imgW="2032000" imgH="368300" progId="Equation.DSMT4">
                    <p:embed/>
                    <p:pic>
                      <p:nvPicPr>
                        <p:cNvPr id="34" name="Object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2" y="592"/>
                          <a:ext cx="1280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5" name="Object 6"/>
            <p:cNvGraphicFramePr>
              <a:graphicFrameLocks noChangeAspect="1"/>
            </p:cNvGraphicFramePr>
            <p:nvPr/>
          </p:nvGraphicFramePr>
          <p:xfrm>
            <a:off x="210" y="928"/>
            <a:ext cx="1176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8847" name="Equation" r:id="rId9" imgW="1866900" imgH="368300" progId="Equation.DSMT4">
                    <p:embed/>
                  </p:oleObj>
                </mc:Choice>
                <mc:Fallback>
                  <p:oleObj name="Equation" r:id="rId9" imgW="1866900" imgH="368300" progId="Equation.DSMT4">
                    <p:embed/>
                    <p:pic>
                      <p:nvPicPr>
                        <p:cNvPr id="35" name="Object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0" y="928"/>
                          <a:ext cx="1176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6" name="Object 7"/>
            <p:cNvGraphicFramePr>
              <a:graphicFrameLocks noChangeAspect="1"/>
            </p:cNvGraphicFramePr>
            <p:nvPr/>
          </p:nvGraphicFramePr>
          <p:xfrm>
            <a:off x="192" y="1558"/>
            <a:ext cx="1752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8848" name="Equation" r:id="rId11" imgW="2781300" imgH="368300" progId="Equation.DSMT4">
                    <p:embed/>
                  </p:oleObj>
                </mc:Choice>
                <mc:Fallback>
                  <p:oleObj name="Equation" r:id="rId11" imgW="2781300" imgH="368300" progId="Equation.DSMT4">
                    <p:embed/>
                    <p:pic>
                      <p:nvPicPr>
                        <p:cNvPr id="36" name="Object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2" y="1558"/>
                          <a:ext cx="1752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7" name="Object 8"/>
            <p:cNvGraphicFramePr>
              <a:graphicFrameLocks noChangeAspect="1"/>
            </p:cNvGraphicFramePr>
            <p:nvPr/>
          </p:nvGraphicFramePr>
          <p:xfrm>
            <a:off x="286" y="1256"/>
            <a:ext cx="1792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8849" name="Equation" r:id="rId13" imgW="2844800" imgH="355600" progId="Equation.DSMT4">
                    <p:embed/>
                  </p:oleObj>
                </mc:Choice>
                <mc:Fallback>
                  <p:oleObj name="Equation" r:id="rId13" imgW="2844800" imgH="355600" progId="Equation.DSMT4">
                    <p:embed/>
                    <p:pic>
                      <p:nvPicPr>
                        <p:cNvPr id="37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6" y="1256"/>
                          <a:ext cx="1792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8" name="Object 9"/>
            <p:cNvGraphicFramePr>
              <a:graphicFrameLocks noChangeAspect="1"/>
            </p:cNvGraphicFramePr>
            <p:nvPr/>
          </p:nvGraphicFramePr>
          <p:xfrm>
            <a:off x="278" y="1874"/>
            <a:ext cx="2024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8850" name="Equation" r:id="rId15" imgW="3213100" imgH="355600" progId="Equation.DSMT4">
                    <p:embed/>
                  </p:oleObj>
                </mc:Choice>
                <mc:Fallback>
                  <p:oleObj name="Equation" r:id="rId15" imgW="3213100" imgH="355600" progId="Equation.DSMT4">
                    <p:embed/>
                    <p:pic>
                      <p:nvPicPr>
                        <p:cNvPr id="38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8" y="1874"/>
                          <a:ext cx="2024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9" name="Text Box 10"/>
          <p:cNvSpPr txBox="1">
            <a:spLocks noChangeArrowheads="1"/>
          </p:cNvSpPr>
          <p:nvPr/>
        </p:nvSpPr>
        <p:spPr bwMode="auto">
          <a:xfrm>
            <a:off x="3792538" y="2708761"/>
            <a:ext cx="357187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9</a:t>
            </a:r>
          </a:p>
        </p:txBody>
      </p:sp>
      <p:sp>
        <p:nvSpPr>
          <p:cNvPr id="40" name="Text Box 11"/>
          <p:cNvSpPr txBox="1">
            <a:spLocks noChangeArrowheads="1"/>
          </p:cNvSpPr>
          <p:nvPr/>
        </p:nvSpPr>
        <p:spPr bwMode="auto">
          <a:xfrm>
            <a:off x="3811588" y="3737461"/>
            <a:ext cx="528637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??</a:t>
            </a:r>
          </a:p>
        </p:txBody>
      </p:sp>
      <p:sp>
        <p:nvSpPr>
          <p:cNvPr id="41" name="Text Box 12"/>
          <p:cNvSpPr txBox="1">
            <a:spLocks noChangeArrowheads="1"/>
          </p:cNvSpPr>
          <p:nvPr/>
        </p:nvSpPr>
        <p:spPr bwMode="auto">
          <a:xfrm>
            <a:off x="3702050" y="3232636"/>
            <a:ext cx="698500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105</a:t>
            </a:r>
          </a:p>
        </p:txBody>
      </p:sp>
      <p:sp>
        <p:nvSpPr>
          <p:cNvPr id="42" name="Text Box 13"/>
          <p:cNvSpPr txBox="1">
            <a:spLocks noChangeArrowheads="1"/>
          </p:cNvSpPr>
          <p:nvPr/>
        </p:nvSpPr>
        <p:spPr bwMode="auto">
          <a:xfrm>
            <a:off x="3602038" y="4213711"/>
            <a:ext cx="700087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741</a:t>
            </a:r>
          </a:p>
        </p:txBody>
      </p:sp>
      <p:sp>
        <p:nvSpPr>
          <p:cNvPr id="43" name="Text Box 14"/>
          <p:cNvSpPr txBox="1">
            <a:spLocks noChangeArrowheads="1"/>
          </p:cNvSpPr>
          <p:nvPr/>
        </p:nvSpPr>
        <p:spPr bwMode="auto">
          <a:xfrm>
            <a:off x="3808413" y="4737586"/>
            <a:ext cx="528637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??</a:t>
            </a:r>
          </a:p>
        </p:txBody>
      </p:sp>
      <p:sp>
        <p:nvSpPr>
          <p:cNvPr id="44" name="Text Box 2"/>
          <p:cNvSpPr txBox="1">
            <a:spLocks noChangeArrowheads="1"/>
          </p:cNvSpPr>
          <p:nvPr/>
        </p:nvSpPr>
        <p:spPr bwMode="auto">
          <a:xfrm>
            <a:off x="926276" y="1854685"/>
            <a:ext cx="10818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Find the first 3 terms for an arithmetic series in which a</a:t>
            </a:r>
            <a:r>
              <a:rPr lang="en-US" altLang="en-US" sz="2400" baseline="-25000" dirty="0">
                <a:latin typeface="Arial" panose="020B0604020202020204" pitchFamily="34" charset="0"/>
              </a:rPr>
              <a:t>1</a:t>
            </a:r>
            <a:r>
              <a:rPr lang="en-US" altLang="en-US" sz="2400" dirty="0">
                <a:latin typeface="Arial" panose="020B0604020202020204" pitchFamily="34" charset="0"/>
              </a:rPr>
              <a:t> = 9, a</a:t>
            </a:r>
            <a:r>
              <a:rPr lang="en-US" altLang="en-US" sz="2400" baseline="-25000" dirty="0">
                <a:latin typeface="Arial" panose="020B0604020202020204" pitchFamily="34" charset="0"/>
              </a:rPr>
              <a:t>n </a:t>
            </a:r>
            <a:r>
              <a:rPr lang="en-US" altLang="en-US" sz="2400" dirty="0">
                <a:latin typeface="Arial" panose="020B0604020202020204" pitchFamily="34" charset="0"/>
              </a:rPr>
              <a:t>= 105, S</a:t>
            </a:r>
            <a:r>
              <a:rPr lang="en-US" altLang="en-US" sz="2400" baseline="-25000" dirty="0">
                <a:latin typeface="Arial" panose="020B0604020202020204" pitchFamily="34" charset="0"/>
              </a:rPr>
              <a:t>n</a:t>
            </a:r>
            <a:r>
              <a:rPr lang="en-US" altLang="en-US" sz="2400" dirty="0">
                <a:latin typeface="Arial" panose="020B0604020202020204" pitchFamily="34" charset="0"/>
              </a:rPr>
              <a:t> =741.</a:t>
            </a:r>
          </a:p>
        </p:txBody>
      </p:sp>
      <p:sp>
        <p:nvSpPr>
          <p:cNvPr id="22" name="Text Box 16"/>
          <p:cNvSpPr txBox="1">
            <a:spLocks noChangeArrowheads="1"/>
          </p:cNvSpPr>
          <p:nvPr/>
        </p:nvSpPr>
        <p:spPr bwMode="auto">
          <a:xfrm>
            <a:off x="2890907" y="3736195"/>
            <a:ext cx="75688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solidFill>
                  <a:srgbClr val="006600"/>
                </a:solidFill>
                <a:latin typeface="Arial" panose="020B0604020202020204" pitchFamily="34" charset="0"/>
              </a:rPr>
              <a:t>13</a:t>
            </a:r>
            <a:endParaRPr lang="en-US" altLang="en-US" sz="2400" dirty="0">
              <a:solidFill>
                <a:srgbClr val="006600"/>
              </a:solidFill>
              <a:latin typeface="Arial" panose="020B0604020202020204" pitchFamily="34" charset="0"/>
            </a:endParaRPr>
          </a:p>
        </p:txBody>
      </p:sp>
      <p:sp>
        <p:nvSpPr>
          <p:cNvPr id="23" name="Text Box 16"/>
          <p:cNvSpPr txBox="1">
            <a:spLocks noChangeArrowheads="1"/>
          </p:cNvSpPr>
          <p:nvPr/>
        </p:nvSpPr>
        <p:spPr bwMode="auto">
          <a:xfrm>
            <a:off x="2977507" y="4737734"/>
            <a:ext cx="7858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solidFill>
                  <a:srgbClr val="006600"/>
                </a:solidFill>
                <a:latin typeface="Arial" panose="020B0604020202020204" pitchFamily="34" charset="0"/>
              </a:rPr>
              <a:t>8</a:t>
            </a:r>
            <a:endParaRPr lang="en-US" altLang="en-US" sz="2400" dirty="0">
              <a:solidFill>
                <a:srgbClr val="0066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4393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utoUpdateAnimBg="0"/>
      <p:bldP spid="40" grpId="0" autoUpdateAnimBg="0"/>
      <p:bldP spid="41" grpId="0" autoUpdateAnimBg="0"/>
      <p:bldP spid="42" grpId="0" autoUpdateAnimBg="0"/>
      <p:bldP spid="43" grpId="0" autoUpdateAnimBg="0"/>
      <p:bldP spid="22" grpId="0" autoUpdateAnimBg="0"/>
      <p:bldP spid="23" grpId="0" autoUpdateAnimBg="0"/>
    </p:bld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3813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Arithmetic </a:t>
            </a:r>
            <a:r>
              <a:rPr lang="en-US" sz="32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Series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en-US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</a:t>
            </a:r>
            <a:r>
              <a:rPr lang="ar-EG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grpSp>
        <p:nvGrpSpPr>
          <p:cNvPr id="21" name="Group 4"/>
          <p:cNvGrpSpPr>
            <a:grpSpLocks/>
          </p:cNvGrpSpPr>
          <p:nvPr/>
        </p:nvGrpSpPr>
        <p:grpSpPr bwMode="auto">
          <a:xfrm>
            <a:off x="2466268" y="2773848"/>
            <a:ext cx="3349625" cy="2390775"/>
            <a:chOff x="192" y="592"/>
            <a:chExt cx="2110" cy="1506"/>
          </a:xfrm>
        </p:grpSpPr>
        <p:graphicFrame>
          <p:nvGraphicFramePr>
            <p:cNvPr id="34" name="Object 5"/>
            <p:cNvGraphicFramePr>
              <a:graphicFrameLocks noChangeAspect="1"/>
            </p:cNvGraphicFramePr>
            <p:nvPr/>
          </p:nvGraphicFramePr>
          <p:xfrm>
            <a:off x="212" y="592"/>
            <a:ext cx="1280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9870" name="Equation" r:id="rId7" imgW="2032000" imgH="368300" progId="Equation.DSMT4">
                    <p:embed/>
                  </p:oleObj>
                </mc:Choice>
                <mc:Fallback>
                  <p:oleObj name="Equation" r:id="rId7" imgW="2032000" imgH="368300" progId="Equation.DSMT4">
                    <p:embed/>
                    <p:pic>
                      <p:nvPicPr>
                        <p:cNvPr id="34" name="Object 5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8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2" y="592"/>
                          <a:ext cx="1280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5" name="Object 6"/>
            <p:cNvGraphicFramePr>
              <a:graphicFrameLocks noChangeAspect="1"/>
            </p:cNvGraphicFramePr>
            <p:nvPr/>
          </p:nvGraphicFramePr>
          <p:xfrm>
            <a:off x="210" y="928"/>
            <a:ext cx="1176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9871" name="Equation" r:id="rId9" imgW="1866900" imgH="368300" progId="Equation.DSMT4">
                    <p:embed/>
                  </p:oleObj>
                </mc:Choice>
                <mc:Fallback>
                  <p:oleObj name="Equation" r:id="rId9" imgW="1866900" imgH="368300" progId="Equation.DSMT4">
                    <p:embed/>
                    <p:pic>
                      <p:nvPicPr>
                        <p:cNvPr id="35" name="Object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0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10" y="928"/>
                          <a:ext cx="1176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6" name="Object 7"/>
            <p:cNvGraphicFramePr>
              <a:graphicFrameLocks noChangeAspect="1"/>
            </p:cNvGraphicFramePr>
            <p:nvPr/>
          </p:nvGraphicFramePr>
          <p:xfrm>
            <a:off x="192" y="1558"/>
            <a:ext cx="1752" cy="232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9872" name="Equation" r:id="rId11" imgW="2781300" imgH="368300" progId="Equation.DSMT4">
                    <p:embed/>
                  </p:oleObj>
                </mc:Choice>
                <mc:Fallback>
                  <p:oleObj name="Equation" r:id="rId11" imgW="2781300" imgH="368300" progId="Equation.DSMT4">
                    <p:embed/>
                    <p:pic>
                      <p:nvPicPr>
                        <p:cNvPr id="36" name="Object 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2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192" y="1558"/>
                          <a:ext cx="1752" cy="232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7" name="Object 8"/>
            <p:cNvGraphicFramePr>
              <a:graphicFrameLocks noChangeAspect="1"/>
            </p:cNvGraphicFramePr>
            <p:nvPr/>
          </p:nvGraphicFramePr>
          <p:xfrm>
            <a:off x="286" y="1256"/>
            <a:ext cx="1792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9873" name="Equation" r:id="rId13" imgW="2844800" imgH="355600" progId="Equation.DSMT4">
                    <p:embed/>
                  </p:oleObj>
                </mc:Choice>
                <mc:Fallback>
                  <p:oleObj name="Equation" r:id="rId13" imgW="2844800" imgH="355600" progId="Equation.DSMT4">
                    <p:embed/>
                    <p:pic>
                      <p:nvPicPr>
                        <p:cNvPr id="37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86" y="1256"/>
                          <a:ext cx="1792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38" name="Object 9"/>
            <p:cNvGraphicFramePr>
              <a:graphicFrameLocks noChangeAspect="1"/>
            </p:cNvGraphicFramePr>
            <p:nvPr/>
          </p:nvGraphicFramePr>
          <p:xfrm>
            <a:off x="278" y="1874"/>
            <a:ext cx="2024" cy="224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spid="_x0000_s119874" name="Equation" r:id="rId15" imgW="3213100" imgH="355600" progId="Equation.DSMT4">
                    <p:embed/>
                  </p:oleObj>
                </mc:Choice>
                <mc:Fallback>
                  <p:oleObj name="Equation" r:id="rId15" imgW="3213100" imgH="355600" progId="Equation.DSMT4">
                    <p:embed/>
                    <p:pic>
                      <p:nvPicPr>
                        <p:cNvPr id="38" name="Object 9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16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8" y="1874"/>
                          <a:ext cx="2024" cy="224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39" name="Text Box 10"/>
          <p:cNvSpPr txBox="1">
            <a:spLocks noChangeArrowheads="1"/>
          </p:cNvSpPr>
          <p:nvPr/>
        </p:nvSpPr>
        <p:spPr bwMode="auto">
          <a:xfrm>
            <a:off x="1837618" y="2708761"/>
            <a:ext cx="357187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9</a:t>
            </a:r>
          </a:p>
        </p:txBody>
      </p:sp>
      <p:sp>
        <p:nvSpPr>
          <p:cNvPr id="41" name="Text Box 12"/>
          <p:cNvSpPr txBox="1">
            <a:spLocks noChangeArrowheads="1"/>
          </p:cNvSpPr>
          <p:nvPr/>
        </p:nvSpPr>
        <p:spPr bwMode="auto">
          <a:xfrm>
            <a:off x="1747130" y="3232636"/>
            <a:ext cx="698500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105</a:t>
            </a:r>
          </a:p>
        </p:txBody>
      </p:sp>
      <p:sp>
        <p:nvSpPr>
          <p:cNvPr id="42" name="Text Box 13"/>
          <p:cNvSpPr txBox="1">
            <a:spLocks noChangeArrowheads="1"/>
          </p:cNvSpPr>
          <p:nvPr/>
        </p:nvSpPr>
        <p:spPr bwMode="auto">
          <a:xfrm>
            <a:off x="1647118" y="4213711"/>
            <a:ext cx="700087" cy="46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>
                <a:solidFill>
                  <a:srgbClr val="FF0000"/>
                </a:solidFill>
                <a:latin typeface="Arial" panose="020B0604020202020204" pitchFamily="34" charset="0"/>
              </a:rPr>
              <a:t>741</a:t>
            </a:r>
          </a:p>
        </p:txBody>
      </p:sp>
      <p:sp>
        <p:nvSpPr>
          <p:cNvPr id="44" name="Text Box 2"/>
          <p:cNvSpPr txBox="1">
            <a:spLocks noChangeArrowheads="1"/>
          </p:cNvSpPr>
          <p:nvPr/>
        </p:nvSpPr>
        <p:spPr bwMode="auto">
          <a:xfrm>
            <a:off x="926276" y="1854685"/>
            <a:ext cx="1081881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Find the first 3 terms for an arithmetic series in which a</a:t>
            </a:r>
            <a:r>
              <a:rPr lang="en-US" altLang="en-US" sz="2400" baseline="-25000" dirty="0">
                <a:latin typeface="Arial" panose="020B0604020202020204" pitchFamily="34" charset="0"/>
              </a:rPr>
              <a:t>1</a:t>
            </a:r>
            <a:r>
              <a:rPr lang="en-US" altLang="en-US" sz="2400" dirty="0">
                <a:latin typeface="Arial" panose="020B0604020202020204" pitchFamily="34" charset="0"/>
              </a:rPr>
              <a:t> = 9, a</a:t>
            </a:r>
            <a:r>
              <a:rPr lang="en-US" altLang="en-US" sz="2400" baseline="-25000" dirty="0">
                <a:latin typeface="Arial" panose="020B0604020202020204" pitchFamily="34" charset="0"/>
              </a:rPr>
              <a:t>n </a:t>
            </a:r>
            <a:r>
              <a:rPr lang="en-US" altLang="en-US" sz="2400" dirty="0">
                <a:latin typeface="Arial" panose="020B0604020202020204" pitchFamily="34" charset="0"/>
              </a:rPr>
              <a:t>= 105, S</a:t>
            </a:r>
            <a:r>
              <a:rPr lang="en-US" altLang="en-US" sz="2400" baseline="-25000" dirty="0">
                <a:latin typeface="Arial" panose="020B0604020202020204" pitchFamily="34" charset="0"/>
              </a:rPr>
              <a:t>n</a:t>
            </a:r>
            <a:r>
              <a:rPr lang="en-US" altLang="en-US" sz="2400" dirty="0">
                <a:latin typeface="Arial" panose="020B0604020202020204" pitchFamily="34" charset="0"/>
              </a:rPr>
              <a:t> =741.</a:t>
            </a:r>
          </a:p>
        </p:txBody>
      </p:sp>
      <p:sp>
        <p:nvSpPr>
          <p:cNvPr id="22" name="Text Box 16"/>
          <p:cNvSpPr txBox="1">
            <a:spLocks noChangeArrowheads="1"/>
          </p:cNvSpPr>
          <p:nvPr/>
        </p:nvSpPr>
        <p:spPr bwMode="auto">
          <a:xfrm>
            <a:off x="1808344" y="3736195"/>
            <a:ext cx="75688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solidFill>
                  <a:srgbClr val="006600"/>
                </a:solidFill>
                <a:latin typeface="Arial" panose="020B0604020202020204" pitchFamily="34" charset="0"/>
              </a:rPr>
              <a:t>13</a:t>
            </a:r>
            <a:endParaRPr lang="en-US" altLang="en-US" sz="2400" dirty="0">
              <a:solidFill>
                <a:srgbClr val="006600"/>
              </a:solidFill>
              <a:latin typeface="Arial" panose="020B0604020202020204" pitchFamily="34" charset="0"/>
            </a:endParaRPr>
          </a:p>
        </p:txBody>
      </p:sp>
      <p:sp>
        <p:nvSpPr>
          <p:cNvPr id="23" name="Text Box 16"/>
          <p:cNvSpPr txBox="1">
            <a:spLocks noChangeArrowheads="1"/>
          </p:cNvSpPr>
          <p:nvPr/>
        </p:nvSpPr>
        <p:spPr bwMode="auto">
          <a:xfrm>
            <a:off x="1821369" y="4737734"/>
            <a:ext cx="785898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solidFill>
                  <a:srgbClr val="006600"/>
                </a:solidFill>
                <a:latin typeface="Arial" panose="020B0604020202020204" pitchFamily="34" charset="0"/>
              </a:rPr>
              <a:t>8</a:t>
            </a:r>
            <a:endParaRPr lang="en-US" altLang="en-US" sz="2400" dirty="0">
              <a:solidFill>
                <a:srgbClr val="006600"/>
              </a:solidFill>
              <a:latin typeface="Arial" panose="020B0604020202020204" pitchFamily="34" charset="0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7190613" y="3306211"/>
            <a:ext cx="2401888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4800" dirty="0">
                <a:solidFill>
                  <a:srgbClr val="009900"/>
                </a:solidFill>
              </a:rPr>
              <a:t>9, 17, 25</a:t>
            </a:r>
          </a:p>
        </p:txBody>
      </p:sp>
    </p:spTree>
    <p:extLst>
      <p:ext uri="{BB962C8B-B14F-4D97-AF65-F5344CB8AC3E}">
        <p14:creationId xmlns:p14="http://schemas.microsoft.com/office/powerpoint/2010/main" val="4194164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utoUpdateAnimBg="0"/>
      <p:bldP spid="41" grpId="0" autoUpdateAnimBg="0"/>
      <p:bldP spid="42" grpId="0" autoUpdateAnimBg="0"/>
      <p:bldP spid="22" grpId="0" autoUpdateAnimBg="0"/>
      <p:bldP spid="23" grpId="0" autoUpdateAnimBg="0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26532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Objectives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858506" y="2188937"/>
            <a:ext cx="549873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1: Using and Writing Sequence</a:t>
            </a:r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2: Arithmetic Sequence</a:t>
            </a:r>
            <a:endParaRPr lang="en-US" sz="2400" dirty="0"/>
          </a:p>
          <a:p>
            <a:pPr marL="285750" lvl="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sz="2400" dirty="0" smtClean="0"/>
              <a:t>3: </a:t>
            </a:r>
            <a:r>
              <a:rPr lang="en-US" sz="2400" dirty="0"/>
              <a:t>Arithmetic </a:t>
            </a:r>
            <a:r>
              <a:rPr lang="en-US" sz="2400" dirty="0" smtClean="0"/>
              <a:t>Series </a:t>
            </a:r>
          </a:p>
          <a:p>
            <a:pPr>
              <a:lnSpc>
                <a:spcPct val="200000"/>
              </a:lnSpc>
            </a:pPr>
            <a:endParaRPr lang="en-US" dirty="0">
              <a:solidFill>
                <a:srgbClr val="0A1F61"/>
              </a:solidFill>
              <a:latin typeface="Tajawal ExtraBold" panose="00000800000000000000" pitchFamily="2" charset="-78"/>
              <a:cs typeface="Tajawal ExtraBold" panose="00000800000000000000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2236925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628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1879548" y="1948492"/>
            <a:ext cx="6897688" cy="461963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>
                <a:latin typeface="Times" panose="02020603050405020304" pitchFamily="18" charset="0"/>
              </a:rPr>
              <a:t>Write the first five terms of the sequence </a:t>
            </a:r>
            <a:r>
              <a:rPr lang="en-US" altLang="en-US" sz="2400" i="1" dirty="0">
                <a:latin typeface="Times" panose="02020603050405020304" pitchFamily="18" charset="0"/>
              </a:rPr>
              <a:t>a</a:t>
            </a:r>
            <a:r>
              <a:rPr lang="en-US" altLang="en-US" b="1" i="1" baseline="-25000" dirty="0">
                <a:latin typeface="Times" panose="02020603050405020304" pitchFamily="18" charset="0"/>
              </a:rPr>
              <a:t>n</a:t>
            </a:r>
            <a:r>
              <a:rPr lang="en-US" altLang="en-US" sz="2400" dirty="0">
                <a:latin typeface="Times" panose="02020603050405020304" pitchFamily="18" charset="0"/>
              </a:rPr>
              <a:t> = </a:t>
            </a:r>
            <a:r>
              <a:rPr lang="en-US" altLang="en-US" sz="2400" dirty="0" smtClean="0">
                <a:latin typeface="Times" panose="02020603050405020304" pitchFamily="18" charset="0"/>
              </a:rPr>
              <a:t>3</a:t>
            </a:r>
            <a:r>
              <a:rPr lang="en-US" altLang="en-US" sz="2400" i="1" dirty="0" smtClean="0">
                <a:latin typeface="Times" panose="02020603050405020304" pitchFamily="18" charset="0"/>
              </a:rPr>
              <a:t>n</a:t>
            </a:r>
            <a:r>
              <a:rPr lang="en-US" altLang="en-US" sz="2400" dirty="0" smtClean="0">
                <a:latin typeface="Times" panose="02020603050405020304" pitchFamily="18" charset="0"/>
              </a:rPr>
              <a:t> </a:t>
            </a:r>
            <a:r>
              <a:rPr lang="en-US" altLang="en-US" sz="2400" dirty="0">
                <a:latin typeface="Times" panose="02020603050405020304" pitchFamily="18" charset="0"/>
              </a:rPr>
              <a:t>+ </a:t>
            </a:r>
            <a:r>
              <a:rPr lang="en-US" altLang="en-US" sz="2400" dirty="0" smtClean="0">
                <a:latin typeface="Times" panose="02020603050405020304" pitchFamily="18" charset="0"/>
              </a:rPr>
              <a:t>1.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161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 autoUpdateAnimBg="0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628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 Box 8"/>
          <p:cNvSpPr txBox="1">
            <a:spLocks noChangeArrowheads="1"/>
          </p:cNvSpPr>
          <p:nvPr/>
        </p:nvSpPr>
        <p:spPr bwMode="auto">
          <a:xfrm>
            <a:off x="1858507" y="1616091"/>
            <a:ext cx="7832011" cy="461665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Times" panose="02020603050405020304" pitchFamily="18" charset="0"/>
              </a:rPr>
              <a:t>Given that</a:t>
            </a:r>
            <a:r>
              <a:rPr lang="en-US" altLang="en-US" sz="2400" i="1" dirty="0">
                <a:latin typeface="Times" panose="02020603050405020304" pitchFamily="18" charset="0"/>
              </a:rPr>
              <a:t> </a:t>
            </a:r>
            <a:r>
              <a:rPr lang="en-US" altLang="en-US" sz="2400" i="1" dirty="0" smtClean="0">
                <a:latin typeface="Times" panose="02020603050405020304" pitchFamily="18" charset="0"/>
              </a:rPr>
              <a:t>2 ,6 , 10 , 14, …..</a:t>
            </a:r>
            <a:r>
              <a:rPr lang="en-US" altLang="en-US" sz="2400" dirty="0" smtClean="0">
                <a:latin typeface="Times" panose="02020603050405020304" pitchFamily="18" charset="0"/>
              </a:rPr>
              <a:t>. Is an arithmetic sequence?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  <p:sp>
        <p:nvSpPr>
          <p:cNvPr id="11" name="Text Box 8"/>
          <p:cNvSpPr txBox="1">
            <a:spLocks noChangeArrowheads="1"/>
          </p:cNvSpPr>
          <p:nvPr/>
        </p:nvSpPr>
        <p:spPr bwMode="auto">
          <a:xfrm>
            <a:off x="2719039" y="2663561"/>
            <a:ext cx="6260715" cy="461665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Times" panose="02020603050405020304" pitchFamily="18" charset="0"/>
              </a:rPr>
              <a:t>Find the next 3 terms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3014297" y="4286106"/>
            <a:ext cx="6260715" cy="461665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Times" panose="02020603050405020304" pitchFamily="18" charset="0"/>
              </a:rPr>
              <a:t>Find the common difference d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3460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 autoUpdateAnimBg="0"/>
      <p:bldP spid="11" grpId="0" animBg="1" autoUpdateAnimBg="0"/>
      <p:bldP spid="12" grpId="0" animBg="1" autoUpdateAnimBg="0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628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1397668" y="1846924"/>
            <a:ext cx="7861447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Arial" panose="020B0604020202020204" pitchFamily="34" charset="0"/>
              </a:rPr>
              <a:t>For </a:t>
            </a:r>
            <a:r>
              <a:rPr lang="en-US" altLang="en-US" sz="2400" dirty="0">
                <a:latin typeface="Arial" panose="020B0604020202020204" pitchFamily="34" charset="0"/>
              </a:rPr>
              <a:t>an arithmetic </a:t>
            </a:r>
            <a:r>
              <a:rPr lang="en-US" altLang="en-US" sz="2400" dirty="0" smtClean="0">
                <a:latin typeface="Arial" panose="020B0604020202020204" pitchFamily="34" charset="0"/>
              </a:rPr>
              <a:t>sequence given that  </a:t>
            </a:r>
            <a:r>
              <a:rPr lang="en-US" altLang="en-US" sz="2400" dirty="0">
                <a:latin typeface="Arial" panose="020B0604020202020204" pitchFamily="34" charset="0"/>
              </a:rPr>
              <a:t>a</a:t>
            </a:r>
            <a:r>
              <a:rPr lang="en-US" altLang="en-US" sz="2400" baseline="-25000" dirty="0">
                <a:latin typeface="Arial" panose="020B0604020202020204" pitchFamily="34" charset="0"/>
              </a:rPr>
              <a:t>1</a:t>
            </a:r>
            <a:r>
              <a:rPr lang="en-US" altLang="en-US" sz="2400" dirty="0">
                <a:latin typeface="Arial" panose="020B0604020202020204" pitchFamily="34" charset="0"/>
              </a:rPr>
              <a:t> = 9, a</a:t>
            </a:r>
            <a:r>
              <a:rPr lang="en-US" altLang="en-US" sz="2400" baseline="-25000" dirty="0">
                <a:latin typeface="Arial" panose="020B0604020202020204" pitchFamily="34" charset="0"/>
              </a:rPr>
              <a:t>n </a:t>
            </a:r>
            <a:r>
              <a:rPr lang="en-US" altLang="en-US" sz="2400" dirty="0">
                <a:latin typeface="Arial" panose="020B0604020202020204" pitchFamily="34" charset="0"/>
              </a:rPr>
              <a:t>= </a:t>
            </a:r>
            <a:r>
              <a:rPr lang="en-US" altLang="en-US" sz="2400" dirty="0" smtClean="0">
                <a:latin typeface="Arial" panose="020B0604020202020204" pitchFamily="34" charset="0"/>
              </a:rPr>
              <a:t>105</a:t>
            </a:r>
            <a:endParaRPr lang="en-US" altLang="en-US" sz="2400" dirty="0">
              <a:latin typeface="Arial" panose="020B0604020202020204" pitchFamily="34" charset="0"/>
            </a:endParaRPr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2686634" y="2596176"/>
            <a:ext cx="6260715" cy="461665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Times" panose="02020603050405020304" pitchFamily="18" charset="0"/>
              </a:rPr>
              <a:t>Find the sum of first 15 terms</a:t>
            </a:r>
            <a:endParaRPr lang="en-US" altLang="en-US" sz="2400" dirty="0">
              <a:latin typeface="Times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2665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 autoUpdateAnimBg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830" y="18473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014297" y="569274"/>
            <a:ext cx="46281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Un Solved Examples</a:t>
            </a:r>
            <a:endParaRPr lang="en-US" sz="32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70223" y="236724"/>
            <a:ext cx="168828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800" dirty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Chapter</a:t>
            </a:r>
          </a:p>
          <a:p>
            <a:pPr algn="ctr"/>
            <a:r>
              <a:rPr lang="ar-EG" sz="2800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05</a:t>
            </a:r>
            <a:endParaRPr lang="en-US" sz="2800" dirty="0">
              <a:solidFill>
                <a:srgbClr val="FF9518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9" name="Text Box 2"/>
          <p:cNvSpPr txBox="1">
            <a:spLocks noChangeArrowheads="1"/>
          </p:cNvSpPr>
          <p:nvPr/>
        </p:nvSpPr>
        <p:spPr bwMode="auto">
          <a:xfrm>
            <a:off x="1397668" y="1846924"/>
            <a:ext cx="8829661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en-US" sz="2400" dirty="0" smtClean="0">
                <a:latin typeface="Arial" panose="020B0604020202020204" pitchFamily="34" charset="0"/>
              </a:rPr>
              <a:t>For </a:t>
            </a:r>
            <a:r>
              <a:rPr lang="en-US" altLang="en-US" sz="2400" dirty="0">
                <a:latin typeface="Arial" panose="020B0604020202020204" pitchFamily="34" charset="0"/>
              </a:rPr>
              <a:t>an arithmetic </a:t>
            </a:r>
            <a:r>
              <a:rPr lang="en-US" altLang="en-US" sz="2400" dirty="0" smtClean="0">
                <a:latin typeface="Arial" panose="020B0604020202020204" pitchFamily="34" charset="0"/>
              </a:rPr>
              <a:t>sequence given that  </a:t>
            </a:r>
            <a:r>
              <a:rPr lang="en-US" altLang="en-US" sz="2400" dirty="0">
                <a:latin typeface="Arial" panose="020B0604020202020204" pitchFamily="34" charset="0"/>
              </a:rPr>
              <a:t>a</a:t>
            </a:r>
            <a:r>
              <a:rPr lang="en-US" altLang="en-US" sz="2400" baseline="-25000" dirty="0">
                <a:latin typeface="Arial" panose="020B0604020202020204" pitchFamily="34" charset="0"/>
              </a:rPr>
              <a:t>1</a:t>
            </a:r>
            <a:r>
              <a:rPr lang="en-US" altLang="en-US" sz="2400" dirty="0">
                <a:latin typeface="Arial" panose="020B0604020202020204" pitchFamily="34" charset="0"/>
              </a:rPr>
              <a:t> = </a:t>
            </a:r>
            <a:r>
              <a:rPr lang="en-US" altLang="en-US" sz="2400" dirty="0" smtClean="0">
                <a:latin typeface="Arial" panose="020B0604020202020204" pitchFamily="34" charset="0"/>
              </a:rPr>
              <a:t>-19</a:t>
            </a:r>
            <a:r>
              <a:rPr lang="en-US" altLang="en-US" sz="2400" dirty="0">
                <a:latin typeface="Arial" panose="020B0604020202020204" pitchFamily="34" charset="0"/>
              </a:rPr>
              <a:t>, </a:t>
            </a:r>
            <a:r>
              <a:rPr lang="en-US" altLang="en-US" sz="2400" dirty="0" smtClean="0">
                <a:latin typeface="Arial" panose="020B0604020202020204" pitchFamily="34" charset="0"/>
              </a:rPr>
              <a:t>n=63 and d=6</a:t>
            </a:r>
            <a:endParaRPr lang="en-US" altLang="en-US" sz="2400" dirty="0">
              <a:latin typeface="Arial" panose="020B0604020202020204" pitchFamily="34" charset="0"/>
            </a:endParaRPr>
          </a:p>
        </p:txBody>
      </p:sp>
      <p:sp>
        <p:nvSpPr>
          <p:cNvPr id="12" name="Text Box 8"/>
          <p:cNvSpPr txBox="1">
            <a:spLocks noChangeArrowheads="1"/>
          </p:cNvSpPr>
          <p:nvPr/>
        </p:nvSpPr>
        <p:spPr bwMode="auto">
          <a:xfrm>
            <a:off x="5135694" y="2432728"/>
            <a:ext cx="1931901" cy="461665"/>
          </a:xfrm>
          <a:prstGeom prst="rect">
            <a:avLst/>
          </a:prstGeom>
          <a:gradFill rotWithShape="0">
            <a:gsLst>
              <a:gs pos="0">
                <a:srgbClr val="FFFFFF"/>
              </a:gs>
              <a:gs pos="100000">
                <a:srgbClr val="FFFF66"/>
              </a:gs>
            </a:gsLst>
            <a:path path="shape">
              <a:fillToRect l="50000" t="50000" r="50000" b="50000"/>
            </a:path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lIns="182880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None/>
            </a:pPr>
            <a:r>
              <a:rPr lang="en-US" altLang="en-US" sz="2400" dirty="0" smtClean="0">
                <a:latin typeface="Times" panose="02020603050405020304" pitchFamily="18" charset="0"/>
              </a:rPr>
              <a:t>Find </a:t>
            </a:r>
            <a:r>
              <a:rPr lang="en-US" altLang="en-US" sz="2400" dirty="0">
                <a:latin typeface="Arial" panose="020B0604020202020204" pitchFamily="34" charset="0"/>
              </a:rPr>
              <a:t>a</a:t>
            </a:r>
            <a:r>
              <a:rPr lang="en-US" altLang="en-US" sz="2400" baseline="-25000" dirty="0">
                <a:latin typeface="Arial" panose="020B0604020202020204" pitchFamily="34" charset="0"/>
              </a:rPr>
              <a:t>n</a:t>
            </a:r>
            <a:endParaRPr lang="en-US" altLang="en-US" sz="24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1183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 autoUpdateAnimBg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2417</TotalTime>
  <Words>1963</Words>
  <Application>Microsoft Office PowerPoint</Application>
  <PresentationFormat>Widescreen</PresentationFormat>
  <Paragraphs>527</Paragraphs>
  <Slides>71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71</vt:i4>
      </vt:variant>
    </vt:vector>
  </HeadingPairs>
  <TitlesOfParts>
    <vt:vector size="82" baseType="lpstr">
      <vt:lpstr>Arial</vt:lpstr>
      <vt:lpstr>Calibri</vt:lpstr>
      <vt:lpstr>Calibri Light</vt:lpstr>
      <vt:lpstr>Comic Sans MS</vt:lpstr>
      <vt:lpstr>Helvetica</vt:lpstr>
      <vt:lpstr>Tajawal ExtraBold</vt:lpstr>
      <vt:lpstr>Tajawal Medium</vt:lpstr>
      <vt:lpstr>Times</vt:lpstr>
      <vt:lpstr>Times New Roman</vt:lpstr>
      <vt:lpstr>Office Theme</vt:lpstr>
      <vt:lpstr>Equation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Dr.Al Faisal</cp:lastModifiedBy>
  <cp:revision>164</cp:revision>
  <dcterms:created xsi:type="dcterms:W3CDTF">2021-08-03T13:03:26Z</dcterms:created>
  <dcterms:modified xsi:type="dcterms:W3CDTF">2023-07-06T07:31:11Z</dcterms:modified>
</cp:coreProperties>
</file>