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361" r:id="rId5"/>
    <p:sldId id="303" r:id="rId6"/>
    <p:sldId id="313" r:id="rId7"/>
    <p:sldId id="276" r:id="rId8"/>
    <p:sldId id="256" r:id="rId9"/>
    <p:sldId id="362" r:id="rId10"/>
    <p:sldId id="363" r:id="rId11"/>
    <p:sldId id="353" r:id="rId12"/>
    <p:sldId id="354" r:id="rId13"/>
    <p:sldId id="355" r:id="rId14"/>
    <p:sldId id="350" r:id="rId15"/>
    <p:sldId id="356" r:id="rId16"/>
    <p:sldId id="358" r:id="rId17"/>
    <p:sldId id="357" r:id="rId18"/>
    <p:sldId id="359" r:id="rId19"/>
    <p:sldId id="360"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61"/>
            <p14:sldId id="303"/>
            <p14:sldId id="313"/>
            <p14:sldId id="276"/>
            <p14:sldId id="256"/>
            <p14:sldId id="362"/>
            <p14:sldId id="363"/>
            <p14:sldId id="353"/>
            <p14:sldId id="354"/>
            <p14:sldId id="355"/>
            <p14:sldId id="350"/>
            <p14:sldId id="356"/>
            <p14:sldId id="358"/>
            <p14:sldId id="357"/>
            <p14:sldId id="359"/>
            <p14:sldId id="36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426" autoAdjust="0"/>
    <p:restoredTop sz="83096" autoAdjust="0"/>
  </p:normalViewPr>
  <p:slideViewPr>
    <p:cSldViewPr snapToGrid="0">
      <p:cViewPr varScale="1">
        <p:scale>
          <a:sx n="134" d="100"/>
          <a:sy n="134" d="100"/>
        </p:scale>
        <p:origin x="456" y="192"/>
      </p:cViewPr>
      <p:guideLst>
        <p:guide orient="horz" pos="2160"/>
        <p:guide pos="3840"/>
      </p:guideLst>
    </p:cSldViewPr>
  </p:slideViewPr>
  <p:outlineViewPr>
    <p:cViewPr>
      <p:scale>
        <a:sx n="33" d="100"/>
        <a:sy n="33" d="100"/>
      </p:scale>
      <p:origin x="0" y="492"/>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72777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556372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7484606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5658862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5/28/26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5/28/26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5/28/26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88606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2.xml"/><Relationship Id="rId7" Type="http://schemas.openxmlformats.org/officeDocument/2006/relationships/image" Target="../media/image7.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4.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png"/><Relationship Id="rId5" Type="http://schemas.openxmlformats.org/officeDocument/2006/relationships/image" Target="../media/image8.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4.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slideLayout" Target="../slideLayouts/slideLayout6.xml"/><Relationship Id="rId7" Type="http://schemas.openxmlformats.org/officeDocument/2006/relationships/image" Target="../media/image11.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7.png"/><Relationship Id="rId9"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4.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4.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4.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4.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4.png"/><Relationship Id="rId5" Type="http://schemas.openxmlformats.org/officeDocument/2006/relationships/image" Target="../media/image13.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4.png"/><Relationship Id="rId5" Type="http://schemas.openxmlformats.org/officeDocument/2006/relationships/image" Target="../media/image14.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4.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4.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4.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4.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4.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74125" y="3592811"/>
            <a:ext cx="3516609" cy="400110"/>
          </a:xfrm>
          <a:prstGeom prst="rect">
            <a:avLst/>
          </a:prstGeom>
          <a:noFill/>
        </p:spPr>
        <p:txBody>
          <a:bodyPr wrap="square" rtlCol="0">
            <a:spAutoFit/>
          </a:bodyPr>
          <a:lstStyle/>
          <a:p>
            <a:r>
              <a:rPr lang="en-US" sz="2000" dirty="0">
                <a:latin typeface="Alexandria" charset="0"/>
                <a:cs typeface="Alexandria" charset="0"/>
              </a:rPr>
              <a:t>Prepared by Dr. Ibrahim Siam </a:t>
            </a:r>
          </a:p>
        </p:txBody>
      </p:sp>
      <p:sp>
        <p:nvSpPr>
          <p:cNvPr id="31" name="TextBox 30"/>
          <p:cNvSpPr txBox="1"/>
          <p:nvPr/>
        </p:nvSpPr>
        <p:spPr>
          <a:xfrm>
            <a:off x="673669" y="2424037"/>
            <a:ext cx="4621778"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a:t>
            </a:r>
            <a:r>
              <a:rPr lang="ar-EG" sz="4400" b="1" dirty="0">
                <a:solidFill>
                  <a:srgbClr val="00B0F0"/>
                </a:solidFill>
                <a:latin typeface="Alexandria"/>
                <a:cs typeface="Alexandria" charset="0"/>
              </a:rPr>
              <a:t>ية</a:t>
            </a:r>
            <a:endParaRPr lang="en-US" sz="4400" b="1" dirty="0">
              <a:solidFill>
                <a:srgbClr val="00B0F0"/>
              </a:solidFill>
              <a:latin typeface="Alexandria"/>
              <a:cs typeface="Alexandria" charset="0"/>
            </a:endParaRPr>
          </a:p>
        </p:txBody>
      </p:sp>
      <p:sp>
        <p:nvSpPr>
          <p:cNvPr id="34" name="Rectangle: Rounded Corners 33"/>
          <p:cNvSpPr/>
          <p:nvPr/>
        </p:nvSpPr>
        <p:spPr>
          <a:xfrm>
            <a:off x="920956" y="549947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Tajawal Medium" panose="00000600000000000000" pitchFamily="2" charset="-78"/>
                <a:cs typeface="Tajawal Medium" panose="00000600000000000000" pitchFamily="2" charset="-78"/>
              </a:rPr>
              <a:t>محاضره تعريفية </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46" name="TextBox 45"/>
          <p:cNvSpPr txBox="1"/>
          <p:nvPr/>
        </p:nvSpPr>
        <p:spPr>
          <a:xfrm>
            <a:off x="1507796" y="4392254"/>
            <a:ext cx="2199641"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PRL633</a:t>
            </a:r>
            <a:endParaRPr lang="ar-JO" sz="2000" b="1" dirty="0">
              <a:solidFill>
                <a:srgbClr val="2D3956"/>
              </a:solidFill>
              <a:latin typeface="Tajawal Medium" panose="00000600000000000000" pitchFamily="2" charset="-78"/>
              <a:cs typeface="Tajawal Medium" panose="00000600000000000000" pitchFamily="2" charset="-78"/>
            </a:endParaRPr>
          </a:p>
          <a:p>
            <a:r>
              <a:rPr lang="ar-JO" sz="2000" b="1" dirty="0">
                <a:latin typeface="Alexandria"/>
                <a:cs typeface="Alexandria" charset="0"/>
              </a:rPr>
              <a:t>الاتصالات الاستراتيج</a:t>
            </a:r>
            <a:r>
              <a:rPr lang="ar-EG" sz="2000" b="1" dirty="0">
                <a:latin typeface="Alexandria"/>
                <a:cs typeface="Alexandria" charset="0"/>
              </a:rPr>
              <a:t>ية</a:t>
            </a:r>
            <a:endParaRPr lang="en-US" sz="2000" b="1" dirty="0">
              <a:latin typeface="Alexandria"/>
              <a:cs typeface="Alexandria" charset="0"/>
            </a:endParaRPr>
          </a:p>
        </p:txBody>
      </p:sp>
      <p:sp>
        <p:nvSpPr>
          <p:cNvPr id="14" name="Oval 13"/>
          <p:cNvSpPr/>
          <p:nvPr/>
        </p:nvSpPr>
        <p:spPr>
          <a:xfrm>
            <a:off x="6200343" y="812799"/>
            <a:ext cx="5602191" cy="5560025"/>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056" y="645082"/>
            <a:ext cx="2954655" cy="1379622"/>
          </a:xfrm>
          <a:prstGeom prst="rect">
            <a:avLst/>
          </a:prstGeom>
        </p:spPr>
      </p:pic>
      <p:pic>
        <p:nvPicPr>
          <p:cNvPr id="9" name="Audio 8">
            <a:extLst>
              <a:ext uri="{FF2B5EF4-FFF2-40B4-BE49-F238E27FC236}">
                <a16:creationId xmlns:a16="http://schemas.microsoft.com/office/drawing/2014/main" id="{6FE308AC-7B15-5DAD-483B-527C9599B86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34972970"/>
      </p:ext>
    </p:extLst>
  </p:cSld>
  <p:clrMapOvr>
    <a:masterClrMapping/>
  </p:clrMapOvr>
  <mc:AlternateContent xmlns:mc="http://schemas.openxmlformats.org/markup-compatibility/2006" xmlns:p14="http://schemas.microsoft.com/office/powerpoint/2010/main">
    <mc:Choice Requires="p14">
      <p:transition spd="slow" p14:dur="2000" advTm="38176"/>
    </mc:Choice>
    <mc:Fallback xmlns="">
      <p:transition spd="slow" advTm="381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5828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4621778"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a:t>
            </a:r>
            <a:r>
              <a:rPr lang="ar-EG" sz="4400" b="1" dirty="0">
                <a:solidFill>
                  <a:srgbClr val="00B0F0"/>
                </a:solidFill>
                <a:latin typeface="Alexandria"/>
                <a:cs typeface="Alexandria" charset="0"/>
              </a:rPr>
              <a:t>ية</a:t>
            </a:r>
            <a:endParaRPr lang="en-US" sz="44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Tajawal Medium" panose="00000600000000000000" pitchFamily="2" charset="-78"/>
                <a:cs typeface="Tajawal Medium" panose="00000600000000000000" pitchFamily="2" charset="-78"/>
              </a:rPr>
              <a:t>PRL633</a:t>
            </a:r>
            <a:endParaRPr lang="ar-JO" sz="2000" b="1" dirty="0">
              <a:solidFill>
                <a:srgbClr val="2D3956"/>
              </a:solidFill>
              <a:latin typeface="Tajawal Medium" panose="00000600000000000000" pitchFamily="2" charset="-78"/>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a:t>
            </a:r>
            <a:r>
              <a:rPr lang="ar-EG" sz="2000" b="1" dirty="0">
                <a:solidFill>
                  <a:schemeClr val="tx1"/>
                </a:solidFill>
                <a:latin typeface="Alexandria"/>
                <a:cs typeface="Alexandria" charset="0"/>
              </a:rPr>
              <a:t>ية</a:t>
            </a:r>
            <a:endParaRPr lang="en-US" sz="2000" b="1" dirty="0">
              <a:solidFill>
                <a:schemeClr val="tx1"/>
              </a:solidFill>
              <a:latin typeface="Alexandria"/>
              <a:cs typeface="Alexandria" charset="0"/>
            </a:endParaRPr>
          </a:p>
        </p:txBody>
      </p:sp>
      <p:sp>
        <p:nvSpPr>
          <p:cNvPr id="12" name="TextBox 11"/>
          <p:cNvSpPr txBox="1"/>
          <p:nvPr/>
        </p:nvSpPr>
        <p:spPr>
          <a:xfrm>
            <a:off x="459186" y="6187539"/>
            <a:ext cx="345967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116614" y="6112797"/>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Tajawal Medium" panose="00000600000000000000" pitchFamily="2" charset="-78"/>
                <a:cs typeface="Tajawal Medium" panose="00000600000000000000" pitchFamily="2" charset="-78"/>
              </a:rPr>
              <a:t>محاضره تعريفية </a:t>
            </a:r>
            <a:endParaRPr lang="en-US" sz="2400" b="1" dirty="0">
              <a:solidFill>
                <a:srgbClr val="2D3956"/>
              </a:solidFill>
              <a:latin typeface="Tajawal Medium" panose="00000600000000000000" pitchFamily="2" charset="-78"/>
              <a:cs typeface="Tajawal Medium" panose="00000600000000000000" pitchFamily="2" charset="-78"/>
            </a:endParaRPr>
          </a:p>
        </p:txBody>
      </p:sp>
      <p:pic>
        <p:nvPicPr>
          <p:cNvPr id="17" name="Audio 16">
            <a:extLst>
              <a:ext uri="{FF2B5EF4-FFF2-40B4-BE49-F238E27FC236}">
                <a16:creationId xmlns:a16="http://schemas.microsoft.com/office/drawing/2014/main" id="{ECE5309F-E396-10DC-165A-E90E5307B3D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63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3354"/>
    </mc:Choice>
    <mc:Fallback xmlns="">
      <p:transition spd="slow" advTm="1333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3881" y="3441149"/>
            <a:ext cx="4141441" cy="236174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JO" sz="2400" b="1" dirty="0">
                <a:solidFill>
                  <a:srgbClr val="00B0F0"/>
                </a:solidFill>
                <a:latin typeface="Alexandria" charset="0"/>
                <a:cs typeface="Alexandria" charset="0"/>
              </a:rPr>
              <a:t>جامعة ميدأوشن</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2891563"/>
            <a:ext cx="8417320" cy="2031325"/>
          </a:xfrm>
          <a:prstGeom prst="rect">
            <a:avLst/>
          </a:prstGeom>
          <a:noFill/>
        </p:spPr>
        <p:txBody>
          <a:bodyPr wrap="square" rtlCol="0">
            <a:spAutoFit/>
          </a:bodyPr>
          <a:lstStyle/>
          <a:p>
            <a:pPr algn="ctr" rtl="1" fontAlgn="base"/>
            <a:r>
              <a:rPr lang="ar-QA" b="1" dirty="0"/>
              <a:t>نبذة عن جامعة ميدأوشن</a:t>
            </a:r>
            <a:endParaRPr lang="ar-JO" b="1" dirty="0"/>
          </a:p>
          <a:p>
            <a:pPr algn="ctr" rtl="1" fontAlgn="base"/>
            <a:endParaRPr lang="ar-QA" b="1" dirty="0"/>
          </a:p>
          <a:p>
            <a:pPr algn="ctr" rtl="1" fontAlgn="base"/>
            <a:r>
              <a:rPr lang="ar-QA" b="1" dirty="0"/>
              <a:t>تسعى جامعة ميدأوشن إلى تحقيق التميز في التعليم العالي عن بعد وتحقيق أهداف التنمية المستدامة لتطوير جودة الحياة، بهدف بناء جيل قيادي قادر على المساهمة في تنمية المجتمعات من خلال نموذج تعليمي فريد يعتمد على أحدث تقنيات التعليم الإلكتروني لنقل المعارف وتشجيع الابتكار في مجالات الإدارة والمعلوماتية والإعلام والعلوم الإنسانية</a:t>
            </a:r>
            <a:r>
              <a:rPr lang="ar-JO" b="1" dirty="0"/>
              <a:t>.</a:t>
            </a:r>
          </a:p>
          <a:p>
            <a:pPr algn="ctr" rtl="1" fontAlgn="base"/>
            <a:endParaRPr lang="ar-QA" b="1" dirty="0"/>
          </a:p>
        </p:txBody>
      </p:sp>
      <p:sp>
        <p:nvSpPr>
          <p:cNvPr id="32" name="Rectangle 31"/>
          <p:cNvSpPr/>
          <p:nvPr/>
        </p:nvSpPr>
        <p:spPr>
          <a:xfrm>
            <a:off x="3509530" y="135970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00</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Audio 10">
            <a:extLst>
              <a:ext uri="{FF2B5EF4-FFF2-40B4-BE49-F238E27FC236}">
                <a16:creationId xmlns:a16="http://schemas.microsoft.com/office/drawing/2014/main" id="{BEA83028-A53E-6776-ADE9-CC6B1793547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63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8368"/>
    </mc:Choice>
    <mc:Fallback xmlns="">
      <p:transition spd="slow" advTm="783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pPr algn="ctr" rtl="1" fontAlgn="base"/>
            <a:r>
              <a:rPr lang="ar-QA" sz="2800" b="1" dirty="0"/>
              <a:t>جامعة ميدأوشن</a:t>
            </a:r>
            <a:endParaRPr lang="ar-JO" sz="2800" b="1" dirty="0"/>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942307" y="2220644"/>
            <a:ext cx="9683725" cy="3323987"/>
          </a:xfrm>
          <a:prstGeom prst="rect">
            <a:avLst/>
          </a:prstGeom>
          <a:noFill/>
        </p:spPr>
        <p:txBody>
          <a:bodyPr wrap="square" rtlCol="0">
            <a:spAutoFit/>
          </a:bodyPr>
          <a:lstStyle/>
          <a:p>
            <a:pPr algn="ctr" rtl="1" fontAlgn="base"/>
            <a:r>
              <a:rPr lang="ar-JO" sz="1600" b="1" dirty="0"/>
              <a:t>تُعدّ جامعة ميدأوشن أحد الاستثمارات التابعة للشركة السعودية </a:t>
            </a:r>
            <a:r>
              <a:rPr lang="en-US" sz="1600" b="1" dirty="0" err="1"/>
              <a:t>Everyones</a:t>
            </a:r>
            <a:r>
              <a:rPr lang="en-US" sz="1600" b="1" dirty="0"/>
              <a:t> Smart Company </a:t>
            </a:r>
            <a:r>
              <a:rPr lang="ar-JO" sz="1600" b="1" dirty="0"/>
              <a:t>والمسجلة تحت رقم 1010664457 بتاريخ 11/03/1442هـ.</a:t>
            </a:r>
          </a:p>
          <a:p>
            <a:pPr algn="ctr" rtl="1" fontAlgn="base"/>
            <a:r>
              <a:rPr lang="ar-JO" sz="1600" b="1" dirty="0"/>
              <a:t>وقد حصلت الجامعة على الترخيص والاعتماد الرسمي من وزارة التربية الوطنية والتعليم والبحث العلمي والتدريب والتكامل المهني باتحاد جزر القمر بموجب القرار رقم 22-1110/</a:t>
            </a:r>
            <a:r>
              <a:rPr lang="en-US" sz="1600" b="1" dirty="0"/>
              <a:t>MENERSFIP/SG </a:t>
            </a:r>
            <a:r>
              <a:rPr lang="ar-JO" sz="1600" b="1" dirty="0"/>
              <a:t>كما أنها عضو في اتحاد الجامعات العربية.</a:t>
            </a:r>
          </a:p>
          <a:p>
            <a:pPr algn="ctr" rtl="1" fontAlgn="base"/>
            <a:r>
              <a:rPr lang="ar-JO" sz="1600" b="1" dirty="0"/>
              <a:t>وتقدّم الجامعة خدماتها لكلٍّ من المواطنين القمريين وعلى المستوى الدولي.</a:t>
            </a:r>
          </a:p>
          <a:p>
            <a:pPr algn="ctr" rtl="1"/>
            <a:endParaRPr lang="ar-JO" sz="1600" b="1" dirty="0"/>
          </a:p>
          <a:p>
            <a:pPr algn="ctr" rtl="1"/>
            <a:r>
              <a:rPr lang="ar-QA" sz="1600" b="1" dirty="0"/>
              <a:t>رؤيتنا</a:t>
            </a:r>
            <a:r>
              <a:rPr lang="ar-JO" sz="1600" b="1" dirty="0"/>
              <a:t> </a:t>
            </a:r>
          </a:p>
          <a:p>
            <a:pPr algn="ctr"/>
            <a:endParaRPr lang="ar-QA" sz="1600" b="1" dirty="0"/>
          </a:p>
          <a:p>
            <a:pPr algn="ctr"/>
            <a:r>
              <a:rPr lang="ar-QA" sz="1600" b="1" dirty="0"/>
              <a:t>أن نكون أول مؤسسة تعليمية تتبنى مبدأ المجتمع التعليمي التعاوني</a:t>
            </a:r>
            <a:endParaRPr lang="ar-JO" sz="1600" b="1" dirty="0"/>
          </a:p>
          <a:p>
            <a:pPr algn="ctr"/>
            <a:endParaRPr lang="ar-QA" sz="1600" b="1" dirty="0"/>
          </a:p>
          <a:p>
            <a:pPr algn="ctr"/>
            <a:r>
              <a:rPr lang="ar-QA" sz="1600" b="1" dirty="0"/>
              <a:t>مهمتنا</a:t>
            </a:r>
          </a:p>
          <a:p>
            <a:pPr algn="ctr"/>
            <a:r>
              <a:rPr lang="ar-QA" sz="1600" b="1" dirty="0"/>
              <a:t>تعزيز المعرفة وتشجيع الابتكار وتقديم برامج التعليم العالي بمحتوى عالي الجودة وبأسعار رمزية تناسب الجميع</a:t>
            </a:r>
            <a:endParaRPr lang="ar-JO" sz="1600" b="1" dirty="0"/>
          </a:p>
          <a:p>
            <a:pPr algn="ctr"/>
            <a:endParaRPr lang="en-US" dirty="0"/>
          </a:p>
        </p:txBody>
      </p:sp>
      <p:pic>
        <p:nvPicPr>
          <p:cNvPr id="9" name="Audio 8">
            <a:extLst>
              <a:ext uri="{FF2B5EF4-FFF2-40B4-BE49-F238E27FC236}">
                <a16:creationId xmlns:a16="http://schemas.microsoft.com/office/drawing/2014/main" id="{B3E19C4D-8702-958C-9D17-66A5F7292C4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27733"/>
    </mc:Choice>
    <mc:Fallback xmlns="">
      <p:transition advTm="277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65765" y="661397"/>
            <a:ext cx="896307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200414" y="12552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65019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37912" y="1446125"/>
            <a:ext cx="3726713" cy="2164613"/>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50781" y="2965946"/>
            <a:ext cx="3726713" cy="2164613"/>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65438" y="2851646"/>
            <a:ext cx="3726713" cy="2164613"/>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71065" y="1854828"/>
            <a:ext cx="3269049" cy="1347209"/>
          </a:xfrm>
          <a:prstGeom prst="rect">
            <a:avLst/>
          </a:prstGeom>
        </p:spPr>
      </p:pic>
      <p:sp>
        <p:nvSpPr>
          <p:cNvPr id="3" name="Title 2"/>
          <p:cNvSpPr>
            <a:spLocks noGrp="1"/>
          </p:cNvSpPr>
          <p:nvPr>
            <p:ph type="title"/>
          </p:nvPr>
        </p:nvSpPr>
        <p:spPr>
          <a:xfrm>
            <a:off x="2521938" y="661397"/>
            <a:ext cx="6455556" cy="1081000"/>
          </a:xfrm>
        </p:spPr>
        <p:txBody>
          <a:bodyPr>
            <a:normAutofit/>
          </a:bodyPr>
          <a:lstStyle/>
          <a:p>
            <a:pPr algn="ctr"/>
            <a:r>
              <a:rPr lang="ar-JO" sz="3600" b="1" dirty="0">
                <a:latin typeface="Arial" panose="020B0604020202020204" pitchFamily="34" charset="0"/>
                <a:ea typeface="Arial" panose="020B0604020202020204" pitchFamily="34" charset="0"/>
                <a:cs typeface="Times New Roman" panose="02020603050405020304" pitchFamily="18" charset="0"/>
              </a:rPr>
              <a:t>الاعتمادات الدولية </a:t>
            </a:r>
            <a:endParaRPr lang="en-US" sz="3600" dirty="0"/>
          </a:p>
        </p:txBody>
      </p:sp>
      <p:pic>
        <p:nvPicPr>
          <p:cNvPr id="7" name="Audio 6">
            <a:extLst>
              <a:ext uri="{FF2B5EF4-FFF2-40B4-BE49-F238E27FC236}">
                <a16:creationId xmlns:a16="http://schemas.microsoft.com/office/drawing/2014/main" id="{0BEA1537-7204-61EC-4176-97C7AE96ECEC}"/>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63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7680"/>
    </mc:Choice>
    <mc:Fallback xmlns="">
      <p:transition spd="slow" advTm="1876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71791" y="1138043"/>
            <a:ext cx="3902032" cy="555921"/>
          </a:xfrm>
          <a:prstGeom prst="rect">
            <a:avLst/>
          </a:prstGeom>
          <a:noFill/>
        </p:spPr>
        <p:txBody>
          <a:bodyPr wrap="square" rtlCol="0">
            <a:spAutoFit/>
          </a:bodyPr>
          <a:lstStyle/>
          <a:p>
            <a:pPr algn="ctr" rtl="1">
              <a:lnSpc>
                <a:spcPct val="115000"/>
              </a:lnSpc>
              <a:spcAft>
                <a:spcPts val="1000"/>
              </a:spcAft>
              <a:buNone/>
            </a:pPr>
            <a:r>
              <a:rPr lang="ar-SA" sz="2800" dirty="0"/>
              <a:t>العلاقات العامة </a:t>
            </a:r>
            <a:endParaRPr lang="en-JO" sz="28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1147695" y="1978974"/>
            <a:ext cx="9683725" cy="3247043"/>
          </a:xfrm>
          <a:prstGeom prst="rect">
            <a:avLst/>
          </a:prstGeom>
          <a:noFill/>
        </p:spPr>
        <p:txBody>
          <a:bodyPr wrap="square" rtlCol="0">
            <a:spAutoFit/>
          </a:bodyPr>
          <a:lstStyle/>
          <a:p>
            <a:pPr algn="ctr" rtl="1">
              <a:lnSpc>
                <a:spcPct val="150000"/>
              </a:lnSpc>
            </a:pPr>
            <a:r>
              <a:rPr lang="ar-JO" dirty="0"/>
              <a:t>تُعد العلاقات العامة من أهم الأنشطة الإدارية والإعلامية في المؤسسات الحديثة، إذ تهدف إلى بناء علاقة قوية ومتينة بين المؤسسة والجمهور من خلال التواصل الفعّال وتبادل المعلومات بطريقة تعزز الثقة والتفاهم. وتسعى العلاقات العامة إلى تكوين صورة إيجابية عن المؤسسة والمحافظة على سمعتها، وذلك عبر التعريف بأهدافها وإنجازاتها وخدماتها، بالإضافة إلى الاستماع لآراء الجمهور واحتياجاته. وتكمن أهمية العلاقات العامة في دورها الكبير في تحسين صورة المؤسسة وزيادة مصداقيتها، كما تساعد في إدارة الأزمات والتعامل مع المشكلات بطريقة تقلل من آثارها السلبية، إلى جانب دعم الأنشطة التسويقية وتعزيز العلاقات الداخلية بين الموظفين والإدارة. ومع التطور الكبير في وسائل الإعلام والتواصل الاجتماعي، أصبحت العلاقات العامة عنصرًا أساسيًا في نجاح المؤسسات واستمرارها في بيئة تنافسية تتطلب سرعة التواصل والتأثير الإيجابي في المجتمع.</a:t>
            </a:r>
          </a:p>
          <a:p>
            <a:pPr algn="r"/>
            <a:endParaRPr lang="ar-JO" sz="1600" b="1" dirty="0"/>
          </a:p>
        </p:txBody>
      </p:sp>
      <p:pic>
        <p:nvPicPr>
          <p:cNvPr id="27" name="Audio 26">
            <a:extLst>
              <a:ext uri="{FF2B5EF4-FFF2-40B4-BE49-F238E27FC236}">
                <a16:creationId xmlns:a16="http://schemas.microsoft.com/office/drawing/2014/main" id="{CE23619B-DED4-A10F-0E3E-76E01F37C8F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742513916"/>
      </p:ext>
    </p:extLst>
  </p:cSld>
  <p:clrMapOvr>
    <a:masterClrMapping/>
  </p:clrMapOvr>
  <mc:AlternateContent xmlns:mc="http://schemas.openxmlformats.org/markup-compatibility/2006">
    <mc:Choice xmlns:p14="http://schemas.microsoft.com/office/powerpoint/2010/main" Requires="p14">
      <p:transition p14:dur="10" advTm="378101"/>
    </mc:Choice>
    <mc:Fallback>
      <p:transition advTm="3781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71791" y="1138043"/>
            <a:ext cx="3902032" cy="555921"/>
          </a:xfrm>
          <a:prstGeom prst="rect">
            <a:avLst/>
          </a:prstGeom>
          <a:noFill/>
        </p:spPr>
        <p:txBody>
          <a:bodyPr wrap="square" rtlCol="0">
            <a:spAutoFit/>
          </a:bodyPr>
          <a:lstStyle/>
          <a:p>
            <a:pPr algn="ctr" rtl="1">
              <a:lnSpc>
                <a:spcPct val="115000"/>
              </a:lnSpc>
              <a:spcAft>
                <a:spcPts val="1000"/>
              </a:spcAft>
              <a:buNone/>
            </a:pPr>
            <a:r>
              <a:rPr lang="ar-SA" sz="2800" dirty="0"/>
              <a:t>العلاقات العامة </a:t>
            </a:r>
            <a:endParaRPr lang="en-JO" sz="28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2" name="Table 1">
            <a:extLst>
              <a:ext uri="{FF2B5EF4-FFF2-40B4-BE49-F238E27FC236}">
                <a16:creationId xmlns:a16="http://schemas.microsoft.com/office/drawing/2014/main" id="{810D2748-A5E0-B1FA-BEAE-4220EA11E4F2}"/>
              </a:ext>
            </a:extLst>
          </p:cNvPr>
          <p:cNvGraphicFramePr>
            <a:graphicFrameLocks noGrp="1"/>
          </p:cNvGraphicFramePr>
          <p:nvPr>
            <p:extLst>
              <p:ext uri="{D42A27DB-BD31-4B8C-83A1-F6EECF244321}">
                <p14:modId xmlns:p14="http://schemas.microsoft.com/office/powerpoint/2010/main" val="1692692653"/>
              </p:ext>
            </p:extLst>
          </p:nvPr>
        </p:nvGraphicFramePr>
        <p:xfrm>
          <a:off x="1861401" y="2242128"/>
          <a:ext cx="8128000" cy="32004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218954561"/>
                    </a:ext>
                  </a:extLst>
                </a:gridCol>
                <a:gridCol w="4064000">
                  <a:extLst>
                    <a:ext uri="{9D8B030D-6E8A-4147-A177-3AD203B41FA5}">
                      <a16:colId xmlns:a16="http://schemas.microsoft.com/office/drawing/2014/main" val="3533404458"/>
                    </a:ext>
                  </a:extLst>
                </a:gridCol>
              </a:tblGrid>
              <a:tr h="199052">
                <a:tc>
                  <a:txBody>
                    <a:bodyPr/>
                    <a:lstStyle/>
                    <a:p>
                      <a:pPr algn="ctr"/>
                      <a:r>
                        <a:rPr lang="ar-JO" b="1" dirty="0"/>
                        <a:t>صفات رجل العلاقات العامة الناجح</a:t>
                      </a:r>
                    </a:p>
                    <a:p>
                      <a:pPr algn="r"/>
                      <a:r>
                        <a:rPr lang="ar-JO" dirty="0"/>
                        <a:t>مهارة التواصل والإقناع </a:t>
                      </a:r>
                    </a:p>
                    <a:p>
                      <a:pPr algn="r"/>
                      <a:r>
                        <a:rPr lang="ar-JO" dirty="0"/>
                        <a:t>حسن المظهر واللباقة </a:t>
                      </a:r>
                    </a:p>
                    <a:p>
                      <a:pPr algn="r"/>
                      <a:r>
                        <a:rPr lang="ar-JO" dirty="0"/>
                        <a:t>القدرة على حل المشكلات </a:t>
                      </a:r>
                    </a:p>
                    <a:p>
                      <a:pPr algn="r"/>
                      <a:r>
                        <a:rPr lang="ar-JO" dirty="0"/>
                        <a:t>سرعة التصرف واتخاذ القرار </a:t>
                      </a:r>
                    </a:p>
                    <a:p>
                      <a:pPr algn="r"/>
                      <a:r>
                        <a:rPr lang="ar-JO"/>
                        <a:t>الإبداع والابتكار</a:t>
                      </a:r>
                      <a:endParaRPr lang="ar-JO" dirty="0"/>
                    </a:p>
                  </a:txBody>
                  <a:tcPr/>
                </a:tc>
                <a:tc>
                  <a:txBody>
                    <a:bodyPr/>
                    <a:lstStyle/>
                    <a:p>
                      <a:pPr algn="ctr"/>
                      <a:r>
                        <a:rPr lang="ar-JO" b="1" dirty="0"/>
                        <a:t>وسائل العلاقات العامة</a:t>
                      </a:r>
                    </a:p>
                    <a:p>
                      <a:pPr algn="r"/>
                      <a:r>
                        <a:rPr lang="ar-JO" dirty="0"/>
                        <a:t>المؤتمرات والندوات </a:t>
                      </a:r>
                    </a:p>
                    <a:p>
                      <a:pPr algn="r"/>
                      <a:r>
                        <a:rPr lang="ar-JO" dirty="0"/>
                        <a:t>وسائل الإعلام </a:t>
                      </a:r>
                    </a:p>
                    <a:p>
                      <a:pPr algn="r"/>
                      <a:r>
                        <a:rPr lang="ar-JO" dirty="0"/>
                        <a:t>مواقع التواصل الاجتماعي </a:t>
                      </a:r>
                    </a:p>
                    <a:p>
                      <a:pPr algn="r"/>
                      <a:r>
                        <a:rPr lang="ar-JO" dirty="0"/>
                        <a:t>البيانات الصحفية </a:t>
                      </a:r>
                    </a:p>
                    <a:p>
                      <a:pPr algn="r"/>
                      <a:r>
                        <a:rPr lang="ar-JO" dirty="0"/>
                        <a:t>الحملات التوعوية </a:t>
                      </a:r>
                    </a:p>
                    <a:p>
                      <a:pPr algn="r"/>
                      <a:r>
                        <a:rPr lang="ar-JO" dirty="0"/>
                        <a:t>المعارض والفعاليات </a:t>
                      </a:r>
                    </a:p>
                    <a:p>
                      <a:pPr marL="0" algn="r" defTabSz="914400" rtl="1" eaLnBrk="1" latinLnBrk="0" hangingPunct="1"/>
                      <a:endParaRPr lang="en-JO" dirty="0"/>
                    </a:p>
                  </a:txBody>
                  <a:tcPr/>
                </a:tc>
                <a:extLst>
                  <a:ext uri="{0D108BD9-81ED-4DB2-BD59-A6C34878D82A}">
                    <a16:rowId xmlns:a16="http://schemas.microsoft.com/office/drawing/2014/main" val="952280850"/>
                  </a:ext>
                </a:extLst>
              </a:tr>
              <a:tr h="370840">
                <a:tc gridSpan="2">
                  <a:txBody>
                    <a:bodyPr/>
                    <a:lstStyle/>
                    <a:p>
                      <a:pPr algn="r"/>
                      <a:r>
                        <a:rPr lang="ar-JO" sz="1800" b="1" dirty="0"/>
                        <a:t>مثال عندما تقوم شركة بإطلاق منتج جديد:</a:t>
                      </a:r>
                    </a:p>
                    <a:p>
                      <a:pPr algn="r"/>
                      <a:r>
                        <a:rPr lang="ar-JO" sz="1800" b="1" dirty="0"/>
                        <a:t>التسويق يركز على بيع المنتج </a:t>
                      </a:r>
                    </a:p>
                    <a:p>
                      <a:pPr algn="r"/>
                      <a:r>
                        <a:rPr lang="ar-JO" sz="1800" b="1" dirty="0"/>
                        <a:t>العلاقات العامة تركز على إقناع الناس بأن الشركة موثوقة والمنتج يستحق الثقة</a:t>
                      </a:r>
                      <a:endParaRPr lang="en-JO" dirty="0"/>
                    </a:p>
                  </a:txBody>
                  <a:tcPr/>
                </a:tc>
                <a:tc hMerge="1">
                  <a:txBody>
                    <a:bodyPr/>
                    <a:lstStyle/>
                    <a:p>
                      <a:pPr marL="0" algn="r" defTabSz="914400" rtl="1" eaLnBrk="1" latinLnBrk="0" hangingPunct="1"/>
                      <a:endParaRPr lang="en-JO" dirty="0"/>
                    </a:p>
                  </a:txBody>
                  <a:tcPr/>
                </a:tc>
                <a:extLst>
                  <a:ext uri="{0D108BD9-81ED-4DB2-BD59-A6C34878D82A}">
                    <a16:rowId xmlns:a16="http://schemas.microsoft.com/office/drawing/2014/main" val="505078524"/>
                  </a:ext>
                </a:extLst>
              </a:tr>
            </a:tbl>
          </a:graphicData>
        </a:graphic>
      </p:graphicFrame>
      <p:pic>
        <p:nvPicPr>
          <p:cNvPr id="34" name="Audio 33">
            <a:extLst>
              <a:ext uri="{FF2B5EF4-FFF2-40B4-BE49-F238E27FC236}">
                <a16:creationId xmlns:a16="http://schemas.microsoft.com/office/drawing/2014/main" id="{C46FAE04-3035-23F7-BA29-8C322D438F6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736603020"/>
      </p:ext>
    </p:extLst>
  </p:cSld>
  <p:clrMapOvr>
    <a:masterClrMapping/>
  </p:clrMapOvr>
  <mc:AlternateContent xmlns:mc="http://schemas.openxmlformats.org/markup-compatibility/2006">
    <mc:Choice xmlns:p14="http://schemas.microsoft.com/office/powerpoint/2010/main" Requires="p14">
      <p:transition p14:dur="10" advTm="121363"/>
    </mc:Choice>
    <mc:Fallback>
      <p:transition advTm="1213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71791" y="1138043"/>
            <a:ext cx="3902032" cy="555921"/>
          </a:xfrm>
          <a:prstGeom prst="rect">
            <a:avLst/>
          </a:prstGeom>
          <a:noFill/>
        </p:spPr>
        <p:txBody>
          <a:bodyPr wrap="square" rtlCol="0">
            <a:spAutoFit/>
          </a:bodyPr>
          <a:lstStyle/>
          <a:p>
            <a:pPr algn="ctr" rtl="1">
              <a:lnSpc>
                <a:spcPct val="115000"/>
              </a:lnSpc>
              <a:spcAft>
                <a:spcPts val="1000"/>
              </a:spcAft>
              <a:buNone/>
            </a:pPr>
            <a:r>
              <a:rPr lang="ar-SA" sz="2800" dirty="0"/>
              <a:t>الاتصالات الاستراتيجية</a:t>
            </a:r>
            <a:endParaRPr lang="en-JO" sz="28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1181777" y="2407851"/>
            <a:ext cx="9683725" cy="2308324"/>
          </a:xfrm>
          <a:prstGeom prst="rect">
            <a:avLst/>
          </a:prstGeom>
          <a:noFill/>
        </p:spPr>
        <p:txBody>
          <a:bodyPr wrap="square" rtlCol="0">
            <a:spAutoFit/>
          </a:bodyPr>
          <a:lstStyle/>
          <a:p>
            <a:pPr algn="ctr" rtl="1"/>
            <a:r>
              <a:rPr lang="ar-JO" dirty="0"/>
              <a:t>ا</a:t>
            </a:r>
            <a:r>
              <a:rPr lang="ar-QA" dirty="0"/>
              <a:t>لتواصل الاستراتيجي هو الاستخدام الهادف للاتصال لتحقيق هدف معين أو نتيجة. يتعلق الأمر بإيصال الرسالة المناسبة إلى الشخص المناسب (أو الجمهور) في الوقت المناسب من خلال القناة المناسبة لتحقيق الهدف. يمكن استخدامه من أجل: بناء الدعم لعمل أو سياسة </a:t>
            </a:r>
            <a:r>
              <a:rPr lang="ar-JO" dirty="0"/>
              <a:t>.</a:t>
            </a:r>
          </a:p>
          <a:p>
            <a:pPr algn="ctr" rtl="1"/>
            <a:endParaRPr lang="ar-JO" dirty="0"/>
          </a:p>
          <a:p>
            <a:pPr algn="ctr" rtl="1" fontAlgn="base"/>
            <a:r>
              <a:rPr lang="ar-QA" dirty="0"/>
              <a:t>ما هو التواصل الاستراتيجي؟</a:t>
            </a:r>
          </a:p>
          <a:p>
            <a:pPr algn="ctr" rtl="1" fontAlgn="base"/>
            <a:r>
              <a:rPr lang="ar-QA" dirty="0"/>
              <a:t>التواصل الاستراتيجي هو الاستخدام الهادف للاتصال لتحقيق هدف معين أو نتيجة. يتعلق الأمر بإيصال الرسالة المناسبة إلى الشخص المناسب (أو الجمهور) في الوقت المناسب من خلال القناة المناسبة لتحقيق الهدف.</a:t>
            </a:r>
          </a:p>
          <a:p>
            <a:pPr algn="ctr" rtl="1"/>
            <a:endParaRPr lang="en-US" dirty="0"/>
          </a:p>
        </p:txBody>
      </p:sp>
      <p:pic>
        <p:nvPicPr>
          <p:cNvPr id="28" name="Audio 27">
            <a:extLst>
              <a:ext uri="{FF2B5EF4-FFF2-40B4-BE49-F238E27FC236}">
                <a16:creationId xmlns:a16="http://schemas.microsoft.com/office/drawing/2014/main" id="{31EA8F2C-C09A-915F-26AF-9A8551275C1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265253760"/>
      </p:ext>
    </p:extLst>
  </p:cSld>
  <p:clrMapOvr>
    <a:masterClrMapping/>
  </p:clrMapOvr>
  <mc:AlternateContent xmlns:mc="http://schemas.openxmlformats.org/markup-compatibility/2006">
    <mc:Choice xmlns:p14="http://schemas.microsoft.com/office/powerpoint/2010/main" Requires="p14">
      <p:transition p14:dur="10" advTm="82051"/>
    </mc:Choice>
    <mc:Fallback>
      <p:transition advTm="820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pPr algn="ctr"/>
            <a:r>
              <a:rPr lang="ar-JO" sz="2800" dirty="0"/>
              <a:t>ا</a:t>
            </a:r>
            <a:r>
              <a:rPr lang="ar-QA" sz="2800" dirty="0"/>
              <a:t>لتواصل الاستراتيجي</a:t>
            </a:r>
            <a:endParaRPr lang="en-US" sz="2800" b="1" dirty="0">
              <a:latin typeface="Tajawal Medium" panose="00000600000000000000" pitchFamily="2" charset="-78"/>
              <a:cs typeface="Tajawal Medium" panose="00000600000000000000"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1181777" y="2532986"/>
            <a:ext cx="9683725" cy="2308324"/>
          </a:xfrm>
          <a:prstGeom prst="rect">
            <a:avLst/>
          </a:prstGeom>
          <a:noFill/>
        </p:spPr>
        <p:txBody>
          <a:bodyPr wrap="square" rtlCol="0">
            <a:spAutoFit/>
          </a:bodyPr>
          <a:lstStyle/>
          <a:p>
            <a:pPr algn="r" fontAlgn="base"/>
            <a:r>
              <a:rPr lang="ar-QA" dirty="0"/>
              <a:t>يمكن استخدام</a:t>
            </a:r>
            <a:r>
              <a:rPr lang="ar-JO" dirty="0"/>
              <a:t> الاتصال الاستراتجي</a:t>
            </a:r>
            <a:r>
              <a:rPr lang="ar-QA" dirty="0"/>
              <a:t> من أجل:</a:t>
            </a:r>
            <a:endParaRPr lang="ar-JO" dirty="0"/>
          </a:p>
          <a:p>
            <a:pPr algn="r" fontAlgn="base"/>
            <a:endParaRPr lang="ar-QA" dirty="0"/>
          </a:p>
          <a:p>
            <a:pPr marL="342900" indent="-342900" algn="r" rtl="1" fontAlgn="base">
              <a:buFont typeface="Arial" panose="020B0604020202020204" pitchFamily="34" charset="0"/>
              <a:buChar char="•"/>
            </a:pPr>
            <a:r>
              <a:rPr lang="ar-QA" dirty="0"/>
              <a:t>بناء الدعم لعمل أو سياسة محددة</a:t>
            </a:r>
          </a:p>
          <a:p>
            <a:pPr marL="342900" indent="-342900" algn="r" rtl="1" fontAlgn="base">
              <a:buFont typeface="Arial" panose="020B0604020202020204" pitchFamily="34" charset="0"/>
              <a:buChar char="•"/>
            </a:pPr>
            <a:r>
              <a:rPr lang="ar-QA" dirty="0"/>
              <a:t>رفع مستوى الوعي بشأن قضية أو سياسة محددة</a:t>
            </a:r>
          </a:p>
          <a:p>
            <a:pPr marL="342900" indent="-342900" algn="r" rtl="1" fontAlgn="base">
              <a:buFont typeface="Arial" panose="020B0604020202020204" pitchFamily="34" charset="0"/>
              <a:buChar char="•"/>
            </a:pPr>
            <a:r>
              <a:rPr lang="ar-QA" dirty="0"/>
              <a:t>تأطير وتغيير السياسة العامة</a:t>
            </a:r>
          </a:p>
          <a:p>
            <a:pPr marL="342900" indent="-342900" algn="r" rtl="1" fontAlgn="base">
              <a:buFont typeface="Arial" panose="020B0604020202020204" pitchFamily="34" charset="0"/>
              <a:buChar char="•"/>
            </a:pPr>
            <a:r>
              <a:rPr lang="ar-QA" dirty="0"/>
              <a:t>التأثير على السلوك حول موضوع معين أو قضية</a:t>
            </a:r>
          </a:p>
          <a:p>
            <a:pPr marL="342900" indent="-342900" algn="r" rtl="1" fontAlgn="base">
              <a:buFont typeface="Arial" panose="020B0604020202020204" pitchFamily="34" charset="0"/>
              <a:buChar char="•"/>
            </a:pPr>
            <a:r>
              <a:rPr lang="ar-QA" dirty="0"/>
              <a:t>تأثير الرأي العام حول موضوع معين أو قضية أو سياسة معينة</a:t>
            </a:r>
          </a:p>
          <a:p>
            <a:pPr marL="342900" indent="-342900" algn="r" rtl="1" fontAlgn="base">
              <a:buFont typeface="Arial" panose="020B0604020202020204" pitchFamily="34" charset="0"/>
              <a:buChar char="•"/>
            </a:pPr>
            <a:r>
              <a:rPr lang="ar-QA" dirty="0"/>
              <a:t>تعزيز العلاقات مع جماهير محددة</a:t>
            </a:r>
          </a:p>
        </p:txBody>
      </p:sp>
      <p:pic>
        <p:nvPicPr>
          <p:cNvPr id="9" name="Audio 8">
            <a:extLst>
              <a:ext uri="{FF2B5EF4-FFF2-40B4-BE49-F238E27FC236}">
                <a16:creationId xmlns:a16="http://schemas.microsoft.com/office/drawing/2014/main" id="{38D01AA8-75BB-E484-B618-ED40DC9EB26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330616111"/>
      </p:ext>
    </p:extLst>
  </p:cSld>
  <p:clrMapOvr>
    <a:masterClrMapping/>
  </p:clrMapOvr>
  <mc:AlternateContent xmlns:mc="http://schemas.openxmlformats.org/markup-compatibility/2006" xmlns:p14="http://schemas.microsoft.com/office/powerpoint/2010/main">
    <mc:Choice Requires="p14">
      <p:transition p14:dur="10" advTm="46336"/>
    </mc:Choice>
    <mc:Fallback xmlns="">
      <p:transition advTm="463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pPr algn="ctr"/>
            <a:r>
              <a:rPr lang="ar-JO" sz="2800" dirty="0"/>
              <a:t>ا</a:t>
            </a:r>
            <a:r>
              <a:rPr lang="ar-QA" sz="2800" dirty="0"/>
              <a:t>لتواصل الاستراتيجي</a:t>
            </a:r>
            <a:endParaRPr lang="en-US" sz="2800" b="1" dirty="0">
              <a:latin typeface="Tajawal Medium" panose="00000600000000000000" pitchFamily="2" charset="-78"/>
              <a:cs typeface="Tajawal Medium" panose="00000600000000000000"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28632" y="2261639"/>
            <a:ext cx="8356210" cy="3369098"/>
          </a:xfrm>
          <a:prstGeom prst="rect">
            <a:avLst/>
          </a:prstGeom>
        </p:spPr>
      </p:pic>
      <p:pic>
        <p:nvPicPr>
          <p:cNvPr id="9" name="Audio 8">
            <a:extLst>
              <a:ext uri="{FF2B5EF4-FFF2-40B4-BE49-F238E27FC236}">
                <a16:creationId xmlns:a16="http://schemas.microsoft.com/office/drawing/2014/main" id="{D3AB444E-1268-4B8F-8121-15458D9C19F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087112480"/>
      </p:ext>
    </p:extLst>
  </p:cSld>
  <p:clrMapOvr>
    <a:masterClrMapping/>
  </p:clrMapOvr>
  <mc:AlternateContent xmlns:mc="http://schemas.openxmlformats.org/markup-compatibility/2006" xmlns:p14="http://schemas.microsoft.com/office/powerpoint/2010/main">
    <mc:Choice Requires="p14">
      <p:transition p14:dur="10" advTm="119690"/>
    </mc:Choice>
    <mc:Fallback xmlns="">
      <p:transition advTm="1196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r>
              <a:rPr lang="en-US" sz="2800" b="1" dirty="0"/>
              <a:t>Books &amp; References </a:t>
            </a:r>
            <a:endParaRPr lang="en-US" sz="2800" b="1" dirty="0">
              <a:latin typeface="Tajawal Medium" panose="00000600000000000000" pitchFamily="2" charset="-78"/>
              <a:cs typeface="Tajawal Medium" panose="00000600000000000000" pitchFamily="2" charset="-78"/>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85667" y="2827003"/>
            <a:ext cx="7875737" cy="1697233"/>
          </a:xfrm>
          <a:prstGeom prst="rect">
            <a:avLst/>
          </a:prstGeom>
        </p:spPr>
      </p:pic>
      <p:pic>
        <p:nvPicPr>
          <p:cNvPr id="9" name="Audio 8">
            <a:extLst>
              <a:ext uri="{FF2B5EF4-FFF2-40B4-BE49-F238E27FC236}">
                <a16:creationId xmlns:a16="http://schemas.microsoft.com/office/drawing/2014/main" id="{C4C11C49-FDC4-9569-6059-00428C44665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109522804"/>
      </p:ext>
    </p:extLst>
  </p:cSld>
  <p:clrMapOvr>
    <a:masterClrMapping/>
  </p:clrMapOvr>
  <mc:AlternateContent xmlns:mc="http://schemas.openxmlformats.org/markup-compatibility/2006" xmlns:p14="http://schemas.microsoft.com/office/powerpoint/2010/main">
    <mc:Choice Requires="p14">
      <p:transition p14:dur="10" advTm="15744"/>
    </mc:Choice>
    <mc:Fallback xmlns="">
      <p:transition advTm="157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pPr algn="ctr"/>
            <a:r>
              <a:rPr lang="ar-JO" sz="2800" dirty="0"/>
              <a:t>وصف المقرر</a:t>
            </a:r>
            <a:endParaRPr lang="en-US" sz="2800" b="1" dirty="0">
              <a:latin typeface="Arial" panose="020B0604020202020204" pitchFamily="34" charset="0"/>
              <a:ea typeface="Arial" panose="020B0604020202020204" pitchFamily="34" charset="0"/>
              <a:cs typeface="Times New Roman" panose="02020603050405020304" pitchFamily="18" charset="0"/>
            </a:endParaRPr>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1371600" y="2639417"/>
            <a:ext cx="9683725" cy="1631216"/>
          </a:xfrm>
          <a:prstGeom prst="rect">
            <a:avLst/>
          </a:prstGeom>
          <a:noFill/>
        </p:spPr>
        <p:txBody>
          <a:bodyPr wrap="square" rtlCol="0">
            <a:spAutoFit/>
          </a:bodyPr>
          <a:lstStyle/>
          <a:p>
            <a:pPr marL="424815" marR="75565" indent="-342900" algn="just" rtl="1">
              <a:buFont typeface="Arial" panose="020B0604020202020204" pitchFamily="34" charset="0"/>
              <a:buChar char="•"/>
            </a:pPr>
            <a:r>
              <a:rPr lang="ar-QA" sz="2000" dirty="0"/>
              <a:t>تحديد الاتصال الاستراتيجي والتمييز بين الاستراتيجية والتكتيكات.</a:t>
            </a:r>
          </a:p>
          <a:p>
            <a:pPr marL="424815" marR="75565" indent="-342900" algn="just" rtl="1">
              <a:buFont typeface="Arial" panose="020B0604020202020204" pitchFamily="34" charset="0"/>
              <a:buChar char="•"/>
            </a:pPr>
            <a:r>
              <a:rPr lang="ar-QA" sz="2000" dirty="0"/>
              <a:t>فهم سبب أهمية التواصل الاستراتيجي في عالم اليوم سريع التغير والبيئة التنظيمية.</a:t>
            </a:r>
          </a:p>
          <a:p>
            <a:pPr marL="424815" marR="75565" indent="-342900" algn="just" rtl="1">
              <a:buFont typeface="Arial" panose="020B0604020202020204" pitchFamily="34" charset="0"/>
              <a:buChar char="•"/>
            </a:pPr>
            <a:r>
              <a:rPr lang="ar-QA" sz="2000" dirty="0"/>
              <a:t>استخدم منهج دراسة الحالة لتطبيق مفاهيم ومبادئ الكتاب المدرسي، وهي طريقة من شأنها تعزيز تعلمك وصقل المهارات النقدية والتحليلية اللازمة لتصبح محاورًا استراتيجيًا ممارسًا</a:t>
            </a:r>
          </a:p>
          <a:p>
            <a:pPr marL="424815" marR="75565" indent="-342900" algn="just" rtl="1">
              <a:buFont typeface="Arial" panose="020B0604020202020204" pitchFamily="34" charset="0"/>
              <a:buChar char="•"/>
            </a:pPr>
            <a:r>
              <a:rPr lang="ar-QA" sz="2000" dirty="0"/>
              <a:t>إعداد الطلاب لتقييم ومن ثم تطويع البيئة الجسدية والنفسية لتحفيز التفكير الإبداعي.</a:t>
            </a:r>
            <a:endParaRPr lang="en-US" sz="2000" dirty="0"/>
          </a:p>
        </p:txBody>
      </p:sp>
      <p:pic>
        <p:nvPicPr>
          <p:cNvPr id="9" name="Audio 8">
            <a:extLst>
              <a:ext uri="{FF2B5EF4-FFF2-40B4-BE49-F238E27FC236}">
                <a16:creationId xmlns:a16="http://schemas.microsoft.com/office/drawing/2014/main" id="{9911E719-0C85-957D-266E-24591D6BBE6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004538711"/>
      </p:ext>
    </p:extLst>
  </p:cSld>
  <p:clrMapOvr>
    <a:masterClrMapping/>
  </p:clrMapOvr>
  <mc:AlternateContent xmlns:mc="http://schemas.openxmlformats.org/markup-compatibility/2006" xmlns:p14="http://schemas.microsoft.com/office/powerpoint/2010/main">
    <mc:Choice Requires="p14">
      <p:transition p14:dur="10" advTm="7477"/>
    </mc:Choice>
    <mc:Fallback xmlns="">
      <p:transition advTm="74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pPr algn="ctr" rtl="1"/>
            <a:r>
              <a:rPr lang="ar-JO" sz="2800" dirty="0"/>
              <a:t>العناوين الرئيسة</a:t>
            </a:r>
            <a:endParaRPr lang="en-US" sz="2800" dirty="0"/>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889000" y="2391844"/>
            <a:ext cx="9683725" cy="2585323"/>
          </a:xfrm>
          <a:prstGeom prst="rect">
            <a:avLst/>
          </a:prstGeom>
          <a:noFill/>
        </p:spPr>
        <p:txBody>
          <a:bodyPr wrap="square" rtlCol="0">
            <a:spAutoFit/>
          </a:bodyPr>
          <a:lstStyle/>
          <a:p>
            <a:pPr marL="342900" indent="-342900" algn="r" rtl="1">
              <a:buFont typeface="Arial" panose="020B0604020202020204" pitchFamily="34" charset="0"/>
              <a:buChar char="•"/>
            </a:pPr>
            <a:r>
              <a:rPr lang="ar-QA" dirty="0"/>
              <a:t>الفصل الأول ما هو الاتصال الاستراتيجي؟</a:t>
            </a:r>
            <a:endParaRPr lang="ar-JO" dirty="0"/>
          </a:p>
          <a:p>
            <a:pPr marL="342900" indent="-342900" algn="r" rtl="1">
              <a:buFont typeface="Arial" panose="020B0604020202020204" pitchFamily="34" charset="0"/>
              <a:buChar char="•"/>
            </a:pPr>
            <a:endParaRPr lang="ar-QA" dirty="0"/>
          </a:p>
          <a:p>
            <a:pPr marL="342900" indent="-342900" algn="r" rtl="1">
              <a:buFont typeface="Arial" panose="020B0604020202020204" pitchFamily="34" charset="0"/>
              <a:buChar char="•"/>
            </a:pPr>
            <a:r>
              <a:rPr lang="ar-QA" dirty="0"/>
              <a:t> الفصل الثاني أسس الاتصال</a:t>
            </a:r>
            <a:endParaRPr lang="ar-JO" dirty="0"/>
          </a:p>
          <a:p>
            <a:pPr marL="342900" indent="-342900" algn="r" rtl="1">
              <a:buFont typeface="Arial" panose="020B0604020202020204" pitchFamily="34" charset="0"/>
              <a:buChar char="•"/>
            </a:pPr>
            <a:endParaRPr lang="ar-QA" dirty="0"/>
          </a:p>
          <a:p>
            <a:pPr marL="342900" indent="-342900" algn="r" rtl="1">
              <a:buFont typeface="Arial" panose="020B0604020202020204" pitchFamily="34" charset="0"/>
              <a:buChar char="•"/>
            </a:pPr>
            <a:r>
              <a:rPr lang="ar-QA" dirty="0"/>
              <a:t>الفصل 3 الخطوة الأولى: تحديد أغراض الاتصال</a:t>
            </a:r>
            <a:endParaRPr lang="ar-JO" dirty="0"/>
          </a:p>
          <a:p>
            <a:pPr marL="342900" indent="-342900" algn="r" rtl="1">
              <a:buFont typeface="Arial" panose="020B0604020202020204" pitchFamily="34" charset="0"/>
              <a:buChar char="•"/>
            </a:pPr>
            <a:endParaRPr lang="ar-QA" dirty="0"/>
          </a:p>
          <a:p>
            <a:pPr marL="342900" indent="-342900" algn="r" rtl="1">
              <a:buFont typeface="Arial" panose="020B0604020202020204" pitchFamily="34" charset="0"/>
              <a:buChar char="•"/>
            </a:pPr>
            <a:r>
              <a:rPr lang="ar-QA" dirty="0"/>
              <a:t>الفصل الرابع الخطوة الثانية: تحليل الجمهور</a:t>
            </a:r>
            <a:endParaRPr lang="ar-JO" dirty="0"/>
          </a:p>
          <a:p>
            <a:pPr marL="342900" indent="-342900" algn="r" rtl="1">
              <a:buFont typeface="Arial" panose="020B0604020202020204" pitchFamily="34" charset="0"/>
              <a:buChar char="•"/>
            </a:pPr>
            <a:endParaRPr lang="ar-QA" dirty="0"/>
          </a:p>
          <a:p>
            <a:pPr marL="342900" indent="-342900" algn="r" rtl="1">
              <a:buFont typeface="Arial" panose="020B0604020202020204" pitchFamily="34" charset="0"/>
              <a:buChar char="•"/>
            </a:pPr>
            <a:r>
              <a:rPr lang="ar-QA" dirty="0"/>
              <a:t>الفصل الخامس الخطوتان الثالثة والرابعة: خذ بعين الاعتبار السياق وحدد قناة اتصال</a:t>
            </a:r>
            <a:endParaRPr lang="ar-JO" dirty="0"/>
          </a:p>
        </p:txBody>
      </p:sp>
      <p:pic>
        <p:nvPicPr>
          <p:cNvPr id="9" name="Audio 8">
            <a:extLst>
              <a:ext uri="{FF2B5EF4-FFF2-40B4-BE49-F238E27FC236}">
                <a16:creationId xmlns:a16="http://schemas.microsoft.com/office/drawing/2014/main" id="{BC574473-17B4-CF56-E746-EA7BDCD6C21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740856920"/>
      </p:ext>
    </p:extLst>
  </p:cSld>
  <p:clrMapOvr>
    <a:masterClrMapping/>
  </p:clrMapOvr>
  <mc:AlternateContent xmlns:mc="http://schemas.openxmlformats.org/markup-compatibility/2006" xmlns:p14="http://schemas.microsoft.com/office/powerpoint/2010/main">
    <mc:Choice Requires="p14">
      <p:transition p14:dur="10" advTm="47370"/>
    </mc:Choice>
    <mc:Fallback xmlns="">
      <p:transition advTm="473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pPr algn="ctr" rtl="1"/>
            <a:r>
              <a:rPr lang="ar-JO" sz="2800" dirty="0"/>
              <a:t>العناوين الرئيسيه </a:t>
            </a:r>
            <a:endParaRPr lang="en-US" sz="2800" dirty="0"/>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889000" y="2391844"/>
            <a:ext cx="9683725" cy="3139321"/>
          </a:xfrm>
          <a:prstGeom prst="rect">
            <a:avLst/>
          </a:prstGeom>
          <a:noFill/>
        </p:spPr>
        <p:txBody>
          <a:bodyPr wrap="square" rtlCol="0">
            <a:spAutoFit/>
          </a:bodyPr>
          <a:lstStyle/>
          <a:p>
            <a:pPr marL="342900" indent="-342900" algn="r" rtl="1">
              <a:buFont typeface="Arial" panose="020B0604020202020204" pitchFamily="34" charset="0"/>
              <a:buChar char="•"/>
            </a:pPr>
            <a:r>
              <a:rPr lang="ar-QA" dirty="0"/>
              <a:t>الفصل 6 التواصل في الكتابة</a:t>
            </a:r>
            <a:endParaRPr lang="ar-JO" dirty="0"/>
          </a:p>
          <a:p>
            <a:pPr marL="342900" indent="-342900" algn="r" rtl="1">
              <a:buFont typeface="Arial" panose="020B0604020202020204" pitchFamily="34" charset="0"/>
              <a:buChar char="•"/>
            </a:pPr>
            <a:endParaRPr lang="ar-QA" dirty="0"/>
          </a:p>
          <a:p>
            <a:pPr marL="342900" indent="-342900" algn="r" rtl="1">
              <a:buFont typeface="Arial" panose="020B0604020202020204" pitchFamily="34" charset="0"/>
              <a:buChar char="•"/>
            </a:pPr>
            <a:r>
              <a:rPr lang="ar-QA" dirty="0"/>
              <a:t>الفصل 7 التواصل في العروض الشفهية</a:t>
            </a:r>
            <a:endParaRPr lang="ar-JO" dirty="0"/>
          </a:p>
          <a:p>
            <a:pPr marL="342900" indent="-342900" algn="r" rtl="1">
              <a:buFont typeface="Arial" panose="020B0604020202020204" pitchFamily="34" charset="0"/>
              <a:buChar char="•"/>
            </a:pPr>
            <a:endParaRPr lang="ar-QA" dirty="0"/>
          </a:p>
          <a:p>
            <a:pPr marL="342900" indent="-342900" algn="r" rtl="1">
              <a:buFont typeface="Arial" panose="020B0604020202020204" pitchFamily="34" charset="0"/>
              <a:buChar char="•"/>
            </a:pPr>
            <a:r>
              <a:rPr lang="ar-QA" dirty="0"/>
              <a:t>الفصل الثامن إعداد الرسائل التوظيفية</a:t>
            </a:r>
            <a:endParaRPr lang="ar-JO" dirty="0"/>
          </a:p>
          <a:p>
            <a:pPr marL="342900" indent="-342900" algn="r" rtl="1">
              <a:buFont typeface="Arial" panose="020B0604020202020204" pitchFamily="34" charset="0"/>
              <a:buChar char="•"/>
            </a:pPr>
            <a:endParaRPr lang="ar-QA" dirty="0"/>
          </a:p>
          <a:p>
            <a:pPr marL="342900" indent="-342900" algn="r" rtl="1">
              <a:buFont typeface="Arial" panose="020B0604020202020204" pitchFamily="34" charset="0"/>
              <a:buChar char="•"/>
            </a:pPr>
            <a:r>
              <a:rPr lang="ar-QA" dirty="0"/>
              <a:t>الفصل 9 التواصل مع الموظفين</a:t>
            </a:r>
            <a:endParaRPr lang="ar-JO" dirty="0"/>
          </a:p>
          <a:p>
            <a:pPr marL="342900" indent="-342900" algn="r" rtl="1">
              <a:buFont typeface="Arial" panose="020B0604020202020204" pitchFamily="34" charset="0"/>
              <a:buChar char="•"/>
            </a:pPr>
            <a:endParaRPr lang="ar-QA" dirty="0"/>
          </a:p>
          <a:p>
            <a:pPr marL="342900" indent="-342900" algn="r" rtl="1">
              <a:buFont typeface="Arial" panose="020B0604020202020204" pitchFamily="34" charset="0"/>
              <a:buChar char="•"/>
            </a:pPr>
            <a:r>
              <a:rPr lang="ar-QA" dirty="0"/>
              <a:t>الفصل 10 التواصل في وقيادة المجموعات والفرق</a:t>
            </a:r>
            <a:endParaRPr lang="ar-JO" dirty="0"/>
          </a:p>
          <a:p>
            <a:pPr marL="342900" indent="-342900" algn="r" rtl="1">
              <a:buFont typeface="Arial" panose="020B0604020202020204" pitchFamily="34" charset="0"/>
              <a:buChar char="•"/>
            </a:pPr>
            <a:endParaRPr lang="ar-QA" dirty="0"/>
          </a:p>
          <a:p>
            <a:pPr marL="342900" indent="-342900" algn="r" rtl="1">
              <a:buFont typeface="Arial" panose="020B0604020202020204" pitchFamily="34" charset="0"/>
              <a:buChar char="•"/>
            </a:pPr>
            <a:r>
              <a:rPr lang="ar-QA" dirty="0"/>
              <a:t>الفصل 11 الاتصال التنظيمي الاستراتيجي</a:t>
            </a:r>
            <a:r>
              <a:rPr lang="ar-JO" dirty="0"/>
              <a:t> </a:t>
            </a:r>
            <a:endParaRPr lang="en-US" dirty="0"/>
          </a:p>
        </p:txBody>
      </p:sp>
      <p:pic>
        <p:nvPicPr>
          <p:cNvPr id="9" name="Audio 8">
            <a:extLst>
              <a:ext uri="{FF2B5EF4-FFF2-40B4-BE49-F238E27FC236}">
                <a16:creationId xmlns:a16="http://schemas.microsoft.com/office/drawing/2014/main" id="{C6490255-D0BE-B92E-C5BA-66A69021904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869337662"/>
      </p:ext>
    </p:extLst>
  </p:cSld>
  <p:clrMapOvr>
    <a:masterClrMapping/>
  </p:clrMapOvr>
  <mc:AlternateContent xmlns:mc="http://schemas.openxmlformats.org/markup-compatibility/2006" xmlns:p14="http://schemas.microsoft.com/office/powerpoint/2010/main">
    <mc:Choice Requires="p14">
      <p:transition p14:dur="10" advTm="33600"/>
    </mc:Choice>
    <mc:Fallback xmlns="">
      <p:transition advTm="33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pPr algn="ctr" rtl="1"/>
            <a:r>
              <a:rPr lang="ar-JO" sz="2800" dirty="0"/>
              <a:t>الاستراتيجيات التدريسية</a:t>
            </a:r>
            <a:endParaRPr lang="en-US" sz="2800" dirty="0"/>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1147695" y="2639974"/>
            <a:ext cx="9683725" cy="2031325"/>
          </a:xfrm>
          <a:prstGeom prst="rect">
            <a:avLst/>
          </a:prstGeom>
          <a:noFill/>
        </p:spPr>
        <p:txBody>
          <a:bodyPr wrap="square" rtlCol="0">
            <a:spAutoFit/>
          </a:bodyPr>
          <a:lstStyle/>
          <a:p>
            <a:pPr algn="r" rtl="1"/>
            <a:r>
              <a:rPr lang="ar-JO" dirty="0"/>
              <a:t>يتم تحقيق نتاجات التعلم المستهدفة من خلال النشاطات والاستراتيجيات التدريسية التالية:</a:t>
            </a:r>
          </a:p>
          <a:p>
            <a:pPr algn="r" rtl="1"/>
            <a:endParaRPr lang="en-US" dirty="0"/>
          </a:p>
          <a:p>
            <a:pPr algn="r" rtl="1"/>
            <a:r>
              <a:rPr lang="ar-JO" dirty="0"/>
              <a:t>المحاضرات. </a:t>
            </a:r>
          </a:p>
          <a:p>
            <a:pPr algn="r" rtl="1"/>
            <a:endParaRPr lang="en-US" dirty="0"/>
          </a:p>
          <a:p>
            <a:pPr algn="r" rtl="1"/>
            <a:r>
              <a:rPr lang="ar-JO" dirty="0"/>
              <a:t>اختبارات قصيرة. </a:t>
            </a:r>
          </a:p>
          <a:p>
            <a:pPr algn="r" rtl="1"/>
            <a:endParaRPr lang="en-US" dirty="0"/>
          </a:p>
          <a:p>
            <a:pPr algn="r" rtl="1"/>
            <a:r>
              <a:rPr lang="ar-SA" dirty="0"/>
              <a:t>الامتحان النهائي. </a:t>
            </a:r>
            <a:endParaRPr lang="en-US" dirty="0"/>
          </a:p>
        </p:txBody>
      </p:sp>
      <p:pic>
        <p:nvPicPr>
          <p:cNvPr id="9" name="Audio 8">
            <a:extLst>
              <a:ext uri="{FF2B5EF4-FFF2-40B4-BE49-F238E27FC236}">
                <a16:creationId xmlns:a16="http://schemas.microsoft.com/office/drawing/2014/main" id="{17EF0D8C-3A2A-A83C-9E55-A6C41531B3C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937060501"/>
      </p:ext>
    </p:extLst>
  </p:cSld>
  <p:clrMapOvr>
    <a:masterClrMapping/>
  </p:clrMapOvr>
  <mc:AlternateContent xmlns:mc="http://schemas.openxmlformats.org/markup-compatibility/2006" xmlns:p14="http://schemas.microsoft.com/office/powerpoint/2010/main">
    <mc:Choice Requires="p14">
      <p:transition p14:dur="10" advTm="93792"/>
    </mc:Choice>
    <mc:Fallback xmlns="">
      <p:transition advTm="937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30865" y="1191309"/>
            <a:ext cx="3902032" cy="521970"/>
          </a:xfrm>
          <a:prstGeom prst="rect">
            <a:avLst/>
          </a:prstGeom>
          <a:noFill/>
        </p:spPr>
        <p:txBody>
          <a:bodyPr wrap="square" rtlCol="0">
            <a:spAutoFit/>
          </a:bodyPr>
          <a:lstStyle/>
          <a:p>
            <a:pPr algn="ctr" rtl="1"/>
            <a:r>
              <a:rPr lang="ar-JO" sz="2800" dirty="0"/>
              <a:t>الاستراتيجيات التدريسية</a:t>
            </a:r>
            <a:endParaRPr lang="en-US" sz="2800" dirty="0"/>
          </a:p>
        </p:txBody>
      </p:sp>
      <p:sp>
        <p:nvSpPr>
          <p:cNvPr id="5" name="Rectangle 4"/>
          <p:cNvSpPr/>
          <p:nvPr/>
        </p:nvSpPr>
        <p:spPr>
          <a:xfrm>
            <a:off x="942307" y="648789"/>
            <a:ext cx="1404457" cy="11876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0681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2"/>
          <p:cNvSpPr/>
          <p:nvPr/>
        </p:nvSpPr>
        <p:spPr>
          <a:xfrm>
            <a:off x="7752403" y="1452294"/>
            <a:ext cx="4128422" cy="47800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836469"/>
            <a:ext cx="10812720" cy="4219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graphicFrame>
        <p:nvGraphicFramePr>
          <p:cNvPr id="13" name="Table 12">
            <a:extLst>
              <a:ext uri="{FF2B5EF4-FFF2-40B4-BE49-F238E27FC236}">
                <a16:creationId xmlns:a16="http://schemas.microsoft.com/office/drawing/2014/main" id="{2C0B5504-5B66-073A-BAD5-27267429C3F8}"/>
              </a:ext>
            </a:extLst>
          </p:cNvPr>
          <p:cNvGraphicFramePr>
            <a:graphicFrameLocks noGrp="1"/>
          </p:cNvGraphicFramePr>
          <p:nvPr>
            <p:extLst>
              <p:ext uri="{D42A27DB-BD31-4B8C-83A1-F6EECF244321}">
                <p14:modId xmlns:p14="http://schemas.microsoft.com/office/powerpoint/2010/main" val="3112117595"/>
              </p:ext>
            </p:extLst>
          </p:nvPr>
        </p:nvGraphicFramePr>
        <p:xfrm>
          <a:off x="2037272" y="2097454"/>
          <a:ext cx="7575182" cy="3569236"/>
        </p:xfrm>
        <a:graphic>
          <a:graphicData uri="http://schemas.openxmlformats.org/drawingml/2006/table">
            <a:tbl>
              <a:tblPr firstRow="1" firstCol="1" bandRow="1">
                <a:tableStyleId>{5C22544A-7EE6-4342-B048-85BDC9FD1C3A}</a:tableStyleId>
              </a:tblPr>
              <a:tblGrid>
                <a:gridCol w="4817117">
                  <a:extLst>
                    <a:ext uri="{9D8B030D-6E8A-4147-A177-3AD203B41FA5}">
                      <a16:colId xmlns:a16="http://schemas.microsoft.com/office/drawing/2014/main" val="3965501679"/>
                    </a:ext>
                  </a:extLst>
                </a:gridCol>
                <a:gridCol w="2758065">
                  <a:extLst>
                    <a:ext uri="{9D8B030D-6E8A-4147-A177-3AD203B41FA5}">
                      <a16:colId xmlns:a16="http://schemas.microsoft.com/office/drawing/2014/main" val="3053136194"/>
                    </a:ext>
                  </a:extLst>
                </a:gridCol>
              </a:tblGrid>
              <a:tr h="358544">
                <a:tc>
                  <a:txBody>
                    <a:bodyPr/>
                    <a:lstStyle/>
                    <a:p>
                      <a:pPr algn="ctr" rtl="1">
                        <a:lnSpc>
                          <a:spcPct val="115000"/>
                        </a:lnSpc>
                        <a:spcAft>
                          <a:spcPts val="1000"/>
                        </a:spcAft>
                        <a:buNone/>
                      </a:pPr>
                      <a:r>
                        <a:rPr lang="ar-SA" sz="1100">
                          <a:effectLst/>
                        </a:rPr>
                        <a:t>المواضيع</a:t>
                      </a:r>
                      <a:endParaRPr lang="en-JO" sz="110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tc>
                  <a:txBody>
                    <a:bodyPr/>
                    <a:lstStyle/>
                    <a:p>
                      <a:pPr algn="ctr" rtl="1">
                        <a:lnSpc>
                          <a:spcPct val="115000"/>
                        </a:lnSpc>
                        <a:spcAft>
                          <a:spcPts val="1000"/>
                        </a:spcAft>
                        <a:buNone/>
                      </a:pPr>
                      <a:r>
                        <a:rPr lang="ar-SA" sz="1100" dirty="0">
                          <a:effectLst/>
                        </a:rPr>
                        <a:t>طرق التقييم</a:t>
                      </a:r>
                      <a:endParaRPr lang="en-JO" sz="1100" dirty="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extLst>
                  <a:ext uri="{0D108BD9-81ED-4DB2-BD59-A6C34878D82A}">
                    <a16:rowId xmlns:a16="http://schemas.microsoft.com/office/drawing/2014/main" val="1422099707"/>
                  </a:ext>
                </a:extLst>
              </a:tr>
              <a:tr h="274516">
                <a:tc>
                  <a:txBody>
                    <a:bodyPr/>
                    <a:lstStyle/>
                    <a:p>
                      <a:pPr algn="ctr" rtl="1">
                        <a:lnSpc>
                          <a:spcPts val="1600"/>
                        </a:lnSpc>
                        <a:spcBef>
                          <a:spcPts val="750"/>
                        </a:spcBef>
                        <a:spcAft>
                          <a:spcPts val="450"/>
                        </a:spcAft>
                        <a:buNone/>
                      </a:pPr>
                      <a:r>
                        <a:rPr lang="ar-SA" sz="1100" dirty="0">
                          <a:effectLst/>
                          <a:latin typeface="Calibri" panose="020F0502020204030204" pitchFamily="34" charset="0"/>
                          <a:ea typeface="Calibri" panose="020F0502020204030204" pitchFamily="34" charset="0"/>
                          <a:cs typeface="Arial" panose="020B0604020202020204" pitchFamily="34" charset="0"/>
                        </a:rPr>
                        <a:t>محاضره تعريفيه</a:t>
                      </a:r>
                      <a:endParaRPr lang="en-JO" sz="1100" dirty="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tc>
                  <a:txBody>
                    <a:bodyPr/>
                    <a:lstStyle/>
                    <a:p>
                      <a:pPr algn="ctr" rtl="1">
                        <a:lnSpc>
                          <a:spcPct val="115000"/>
                        </a:lnSpc>
                        <a:spcAft>
                          <a:spcPts val="1000"/>
                        </a:spcAft>
                        <a:buNone/>
                      </a:pPr>
                      <a:r>
                        <a:rPr lang="ar-SA" sz="1100" dirty="0">
                          <a:effectLst/>
                          <a:latin typeface="Calibri" panose="020F0502020204030204" pitchFamily="34" charset="0"/>
                          <a:ea typeface="Calibri" panose="020F0502020204030204" pitchFamily="34" charset="0"/>
                          <a:cs typeface="Arial" panose="020B0604020202020204" pitchFamily="34" charset="0"/>
                        </a:rPr>
                        <a:t>الأسبوع التعريفي </a:t>
                      </a:r>
                      <a:endParaRPr lang="en-JO" sz="1100" dirty="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extLst>
                  <a:ext uri="{0D108BD9-81ED-4DB2-BD59-A6C34878D82A}">
                    <a16:rowId xmlns:a16="http://schemas.microsoft.com/office/drawing/2014/main" val="223921255"/>
                  </a:ext>
                </a:extLst>
              </a:tr>
              <a:tr h="303602">
                <a:tc>
                  <a:txBody>
                    <a:bodyPr/>
                    <a:lstStyle/>
                    <a:p>
                      <a:pPr algn="ctr" rtl="1">
                        <a:lnSpc>
                          <a:spcPts val="1600"/>
                        </a:lnSpc>
                        <a:spcBef>
                          <a:spcPts val="750"/>
                        </a:spcBef>
                        <a:spcAft>
                          <a:spcPts val="450"/>
                        </a:spcAft>
                        <a:buNone/>
                      </a:pPr>
                      <a:r>
                        <a:rPr lang="ar-SA" sz="1100">
                          <a:effectLst/>
                        </a:rPr>
                        <a:t>ما هو التواصل الاستراتيجي؟</a:t>
                      </a:r>
                      <a:endParaRPr lang="en-JO" sz="110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tc>
                  <a:txBody>
                    <a:bodyPr/>
                    <a:lstStyle/>
                    <a:p>
                      <a:pPr algn="ctr" rtl="1">
                        <a:lnSpc>
                          <a:spcPct val="115000"/>
                        </a:lnSpc>
                        <a:spcAft>
                          <a:spcPts val="1000"/>
                        </a:spcAft>
                        <a:buNone/>
                      </a:pPr>
                      <a:r>
                        <a:rPr lang="ar-SA" sz="1100" dirty="0">
                          <a:effectLst/>
                          <a:latin typeface="Calibri" panose="020F0502020204030204" pitchFamily="34" charset="0"/>
                          <a:ea typeface="Calibri" panose="020F0502020204030204" pitchFamily="34" charset="0"/>
                          <a:cs typeface="Arial" panose="020B0604020202020204" pitchFamily="34" charset="0"/>
                        </a:rPr>
                        <a:t>الأسبوع الأول </a:t>
                      </a:r>
                      <a:endParaRPr lang="en-JO" sz="1100" dirty="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extLst>
                  <a:ext uri="{0D108BD9-81ED-4DB2-BD59-A6C34878D82A}">
                    <a16:rowId xmlns:a16="http://schemas.microsoft.com/office/drawing/2014/main" val="765424373"/>
                  </a:ext>
                </a:extLst>
              </a:tr>
              <a:tr h="285743">
                <a:tc>
                  <a:txBody>
                    <a:bodyPr/>
                    <a:lstStyle/>
                    <a:p>
                      <a:pPr algn="ctr" rtl="1">
                        <a:lnSpc>
                          <a:spcPts val="1600"/>
                        </a:lnSpc>
                        <a:spcBef>
                          <a:spcPts val="750"/>
                        </a:spcBef>
                        <a:spcAft>
                          <a:spcPts val="450"/>
                        </a:spcAft>
                        <a:buNone/>
                      </a:pPr>
                      <a:r>
                        <a:rPr lang="ar-SA" sz="1100" dirty="0">
                          <a:effectLst/>
                        </a:rPr>
                        <a:t>أسس التواصل</a:t>
                      </a:r>
                      <a:endParaRPr lang="en-JO" sz="1100" dirty="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tc>
                  <a:txBody>
                    <a:bodyPr/>
                    <a:lstStyle/>
                    <a:p>
                      <a:pPr algn="ctr" rtl="1">
                        <a:lnSpc>
                          <a:spcPct val="115000"/>
                        </a:lnSpc>
                        <a:spcAft>
                          <a:spcPts val="1000"/>
                        </a:spcAft>
                        <a:buNone/>
                      </a:pPr>
                      <a:r>
                        <a:rPr lang="ar-SA" sz="1100" dirty="0">
                          <a:effectLst/>
                        </a:rPr>
                        <a:t>الأسبوع الثاني</a:t>
                      </a:r>
                      <a:endParaRPr lang="en-JO" sz="1100" dirty="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extLst>
                  <a:ext uri="{0D108BD9-81ED-4DB2-BD59-A6C34878D82A}">
                    <a16:rowId xmlns:a16="http://schemas.microsoft.com/office/drawing/2014/main" val="3627898866"/>
                  </a:ext>
                </a:extLst>
              </a:tr>
              <a:tr h="330046">
                <a:tc>
                  <a:txBody>
                    <a:bodyPr/>
                    <a:lstStyle/>
                    <a:p>
                      <a:pPr algn="ctr" rtl="1">
                        <a:lnSpc>
                          <a:spcPts val="1600"/>
                        </a:lnSpc>
                        <a:spcBef>
                          <a:spcPts val="750"/>
                        </a:spcBef>
                        <a:spcAft>
                          <a:spcPts val="450"/>
                        </a:spcAft>
                        <a:buNone/>
                      </a:pPr>
                      <a:r>
                        <a:rPr lang="ar-SA" sz="1100">
                          <a:effectLst/>
                        </a:rPr>
                        <a:t>تحديد أهداف التواصل</a:t>
                      </a:r>
                      <a:endParaRPr lang="en-JO" sz="110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tc>
                  <a:txBody>
                    <a:bodyPr/>
                    <a:lstStyle/>
                    <a:p>
                      <a:pPr algn="ctr" rtl="1">
                        <a:lnSpc>
                          <a:spcPct val="115000"/>
                        </a:lnSpc>
                        <a:spcAft>
                          <a:spcPts val="1000"/>
                        </a:spcAft>
                        <a:buNone/>
                      </a:pPr>
                      <a:r>
                        <a:rPr lang="ar-SA" sz="1100" dirty="0">
                          <a:effectLst/>
                        </a:rPr>
                        <a:t>الأسبوع الثالث</a:t>
                      </a:r>
                      <a:endParaRPr lang="en-JO" sz="1100" dirty="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extLst>
                  <a:ext uri="{0D108BD9-81ED-4DB2-BD59-A6C34878D82A}">
                    <a16:rowId xmlns:a16="http://schemas.microsoft.com/office/drawing/2014/main" val="1963164700"/>
                  </a:ext>
                </a:extLst>
              </a:tr>
              <a:tr h="348595">
                <a:tc>
                  <a:txBody>
                    <a:bodyPr/>
                    <a:lstStyle/>
                    <a:p>
                      <a:pPr algn="ctr" rtl="1">
                        <a:lnSpc>
                          <a:spcPts val="1600"/>
                        </a:lnSpc>
                        <a:spcBef>
                          <a:spcPts val="750"/>
                        </a:spcBef>
                        <a:spcAft>
                          <a:spcPts val="450"/>
                        </a:spcAft>
                        <a:buNone/>
                      </a:pPr>
                      <a:r>
                        <a:rPr lang="ar-SA" sz="1100">
                          <a:effectLst/>
                        </a:rPr>
                        <a:t>تحليل الجمهور</a:t>
                      </a:r>
                      <a:endParaRPr lang="en-JO" sz="110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tc>
                  <a:txBody>
                    <a:bodyPr/>
                    <a:lstStyle/>
                    <a:p>
                      <a:pPr algn="ctr" rtl="1">
                        <a:lnSpc>
                          <a:spcPct val="115000"/>
                        </a:lnSpc>
                        <a:spcAft>
                          <a:spcPts val="1000"/>
                        </a:spcAft>
                        <a:buNone/>
                      </a:pPr>
                      <a:r>
                        <a:rPr lang="ar-SA" sz="1100" dirty="0">
                          <a:effectLst/>
                        </a:rPr>
                        <a:t>الأسبوع الرابع</a:t>
                      </a:r>
                      <a:endParaRPr lang="en-JO" sz="1100" dirty="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extLst>
                  <a:ext uri="{0D108BD9-81ED-4DB2-BD59-A6C34878D82A}">
                    <a16:rowId xmlns:a16="http://schemas.microsoft.com/office/drawing/2014/main" val="1741117668"/>
                  </a:ext>
                </a:extLst>
              </a:tr>
              <a:tr h="321116">
                <a:tc>
                  <a:txBody>
                    <a:bodyPr/>
                    <a:lstStyle/>
                    <a:p>
                      <a:pPr algn="ctr" rtl="1">
                        <a:lnSpc>
                          <a:spcPts val="1600"/>
                        </a:lnSpc>
                        <a:spcBef>
                          <a:spcPts val="750"/>
                        </a:spcBef>
                        <a:spcAft>
                          <a:spcPts val="450"/>
                        </a:spcAft>
                        <a:buNone/>
                      </a:pPr>
                      <a:r>
                        <a:rPr lang="ar-SA" sz="1100">
                          <a:effectLst/>
                        </a:rPr>
                        <a:t>تحديد قناة اتصال</a:t>
                      </a:r>
                      <a:endParaRPr lang="en-JO" sz="110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tc>
                  <a:txBody>
                    <a:bodyPr/>
                    <a:lstStyle/>
                    <a:p>
                      <a:pPr algn="ctr" rtl="1">
                        <a:lnSpc>
                          <a:spcPct val="115000"/>
                        </a:lnSpc>
                        <a:spcAft>
                          <a:spcPts val="1000"/>
                        </a:spcAft>
                        <a:buNone/>
                      </a:pPr>
                      <a:r>
                        <a:rPr lang="ar-SA" sz="1100" dirty="0">
                          <a:effectLst/>
                        </a:rPr>
                        <a:t>الأسبوع الخامس</a:t>
                      </a:r>
                      <a:endParaRPr lang="en-JO" sz="1100" dirty="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extLst>
                  <a:ext uri="{0D108BD9-81ED-4DB2-BD59-A6C34878D82A}">
                    <a16:rowId xmlns:a16="http://schemas.microsoft.com/office/drawing/2014/main" val="2062553163"/>
                  </a:ext>
                </a:extLst>
              </a:tr>
              <a:tr h="295018">
                <a:tc>
                  <a:txBody>
                    <a:bodyPr/>
                    <a:lstStyle/>
                    <a:p>
                      <a:pPr algn="ctr" rtl="1">
                        <a:lnSpc>
                          <a:spcPts val="1600"/>
                        </a:lnSpc>
                        <a:spcBef>
                          <a:spcPts val="750"/>
                        </a:spcBef>
                        <a:spcAft>
                          <a:spcPts val="450"/>
                        </a:spcAft>
                        <a:buNone/>
                      </a:pPr>
                      <a:r>
                        <a:rPr lang="ar-SA" sz="1100">
                          <a:effectLst/>
                        </a:rPr>
                        <a:t>التواصل بالكتابة</a:t>
                      </a:r>
                      <a:endParaRPr lang="en-JO" sz="110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tc>
                  <a:txBody>
                    <a:bodyPr/>
                    <a:lstStyle/>
                    <a:p>
                      <a:pPr algn="ctr" rtl="1">
                        <a:lnSpc>
                          <a:spcPct val="115000"/>
                        </a:lnSpc>
                        <a:spcAft>
                          <a:spcPts val="1000"/>
                        </a:spcAft>
                        <a:buNone/>
                      </a:pPr>
                      <a:r>
                        <a:rPr lang="ar-SA" sz="1100" dirty="0">
                          <a:effectLst/>
                        </a:rPr>
                        <a:t>الأسبوع السادس</a:t>
                      </a:r>
                      <a:endParaRPr lang="en-JO" sz="1100" dirty="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extLst>
                  <a:ext uri="{0D108BD9-81ED-4DB2-BD59-A6C34878D82A}">
                    <a16:rowId xmlns:a16="http://schemas.microsoft.com/office/drawing/2014/main" val="1952218263"/>
                  </a:ext>
                </a:extLst>
              </a:tr>
              <a:tr h="294673">
                <a:tc>
                  <a:txBody>
                    <a:bodyPr/>
                    <a:lstStyle/>
                    <a:p>
                      <a:pPr algn="ctr" rtl="1">
                        <a:lnSpc>
                          <a:spcPts val="1600"/>
                        </a:lnSpc>
                        <a:spcBef>
                          <a:spcPts val="750"/>
                        </a:spcBef>
                        <a:spcAft>
                          <a:spcPts val="450"/>
                        </a:spcAft>
                        <a:buNone/>
                      </a:pPr>
                      <a:r>
                        <a:rPr lang="ar-SA" sz="1100">
                          <a:effectLst/>
                        </a:rPr>
                        <a:t>التواصل في العروض الشفوية</a:t>
                      </a:r>
                      <a:endParaRPr lang="en-JO" sz="110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tc>
                  <a:txBody>
                    <a:bodyPr/>
                    <a:lstStyle/>
                    <a:p>
                      <a:pPr algn="ctr" rtl="1">
                        <a:lnSpc>
                          <a:spcPct val="115000"/>
                        </a:lnSpc>
                        <a:spcAft>
                          <a:spcPts val="1000"/>
                        </a:spcAft>
                        <a:buNone/>
                      </a:pPr>
                      <a:r>
                        <a:rPr lang="ar-SA" sz="1100" dirty="0">
                          <a:effectLst/>
                        </a:rPr>
                        <a:t>الأسبوع السابع</a:t>
                      </a:r>
                      <a:endParaRPr lang="en-JO" sz="1100" dirty="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extLst>
                  <a:ext uri="{0D108BD9-81ED-4DB2-BD59-A6C34878D82A}">
                    <a16:rowId xmlns:a16="http://schemas.microsoft.com/office/drawing/2014/main" val="217343065"/>
                  </a:ext>
                </a:extLst>
              </a:tr>
              <a:tr h="267884">
                <a:tc>
                  <a:txBody>
                    <a:bodyPr/>
                    <a:lstStyle/>
                    <a:p>
                      <a:pPr algn="ctr" rtl="1">
                        <a:lnSpc>
                          <a:spcPts val="1600"/>
                        </a:lnSpc>
                        <a:spcBef>
                          <a:spcPts val="750"/>
                        </a:spcBef>
                        <a:spcAft>
                          <a:spcPts val="450"/>
                        </a:spcAft>
                        <a:buNone/>
                      </a:pPr>
                      <a:r>
                        <a:rPr lang="ar-SA" sz="1100">
                          <a:effectLst/>
                        </a:rPr>
                        <a:t>تطوير الاستراتيجية ونموذج الأعمال</a:t>
                      </a:r>
                      <a:endParaRPr lang="en-JO" sz="110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tc>
                  <a:txBody>
                    <a:bodyPr/>
                    <a:lstStyle/>
                    <a:p>
                      <a:pPr algn="ctr" rtl="1">
                        <a:lnSpc>
                          <a:spcPct val="115000"/>
                        </a:lnSpc>
                        <a:spcAft>
                          <a:spcPts val="1000"/>
                        </a:spcAft>
                        <a:buNone/>
                      </a:pPr>
                      <a:r>
                        <a:rPr lang="ar-SA" sz="1100" dirty="0">
                          <a:effectLst/>
                        </a:rPr>
                        <a:t>الأسبوع الثامن</a:t>
                      </a:r>
                      <a:endParaRPr lang="en-JO" sz="1100" dirty="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extLst>
                  <a:ext uri="{0D108BD9-81ED-4DB2-BD59-A6C34878D82A}">
                    <a16:rowId xmlns:a16="http://schemas.microsoft.com/office/drawing/2014/main" val="1662645237"/>
                  </a:ext>
                </a:extLst>
              </a:tr>
              <a:tr h="294673">
                <a:tc>
                  <a:txBody>
                    <a:bodyPr/>
                    <a:lstStyle/>
                    <a:p>
                      <a:pPr algn="ctr" rtl="1">
                        <a:lnSpc>
                          <a:spcPts val="1600"/>
                        </a:lnSpc>
                        <a:spcBef>
                          <a:spcPts val="750"/>
                        </a:spcBef>
                        <a:spcAft>
                          <a:spcPts val="450"/>
                        </a:spcAft>
                        <a:buNone/>
                      </a:pPr>
                      <a:r>
                        <a:rPr lang="ar-SA" sz="1100">
                          <a:effectLst/>
                        </a:rPr>
                        <a:t>التواصل مع الموظفين</a:t>
                      </a:r>
                      <a:endParaRPr lang="en-JO" sz="110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tc>
                  <a:txBody>
                    <a:bodyPr/>
                    <a:lstStyle/>
                    <a:p>
                      <a:pPr algn="ctr" rtl="1">
                        <a:lnSpc>
                          <a:spcPct val="115000"/>
                        </a:lnSpc>
                        <a:spcAft>
                          <a:spcPts val="1000"/>
                        </a:spcAft>
                        <a:buNone/>
                      </a:pPr>
                      <a:r>
                        <a:rPr lang="ar-SA" sz="1100" dirty="0">
                          <a:effectLst/>
                        </a:rPr>
                        <a:t>الأسبوع التاسع</a:t>
                      </a:r>
                      <a:endParaRPr lang="en-JO" sz="1100" dirty="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extLst>
                  <a:ext uri="{0D108BD9-81ED-4DB2-BD59-A6C34878D82A}">
                    <a16:rowId xmlns:a16="http://schemas.microsoft.com/office/drawing/2014/main" val="2419090172"/>
                  </a:ext>
                </a:extLst>
              </a:tr>
              <a:tr h="194826">
                <a:tc>
                  <a:txBody>
                    <a:bodyPr/>
                    <a:lstStyle/>
                    <a:p>
                      <a:pPr algn="ctr" rtl="1">
                        <a:lnSpc>
                          <a:spcPts val="1600"/>
                        </a:lnSpc>
                        <a:spcBef>
                          <a:spcPts val="750"/>
                        </a:spcBef>
                        <a:spcAft>
                          <a:spcPts val="450"/>
                        </a:spcAft>
                        <a:buNone/>
                      </a:pPr>
                      <a:r>
                        <a:rPr lang="ar-SA" sz="1100">
                          <a:effectLst/>
                        </a:rPr>
                        <a:t>التواصل والقيادة داخل المجموعات والفرق</a:t>
                      </a:r>
                      <a:endParaRPr lang="en-JO" sz="110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tc>
                  <a:txBody>
                    <a:bodyPr/>
                    <a:lstStyle/>
                    <a:p>
                      <a:pPr algn="ctr" rtl="1">
                        <a:lnSpc>
                          <a:spcPct val="115000"/>
                        </a:lnSpc>
                        <a:spcAft>
                          <a:spcPts val="1000"/>
                        </a:spcAft>
                        <a:buNone/>
                      </a:pPr>
                      <a:r>
                        <a:rPr lang="ar-SA" sz="1100" dirty="0">
                          <a:effectLst/>
                        </a:rPr>
                        <a:t>الأسبوع العاشر </a:t>
                      </a:r>
                      <a:endParaRPr lang="en-JO" sz="1100" dirty="0">
                        <a:effectLst/>
                        <a:latin typeface="Calibri" panose="020F0502020204030204" pitchFamily="34" charset="0"/>
                        <a:ea typeface="Calibri" panose="020F0502020204030204" pitchFamily="34" charset="0"/>
                        <a:cs typeface="Arial" panose="020B0604020202020204" pitchFamily="34" charset="0"/>
                      </a:endParaRPr>
                    </a:p>
                  </a:txBody>
                  <a:tcPr marL="65514" marR="65514" marT="0" marB="0" anchor="ctr"/>
                </a:tc>
                <a:extLst>
                  <a:ext uri="{0D108BD9-81ED-4DB2-BD59-A6C34878D82A}">
                    <a16:rowId xmlns:a16="http://schemas.microsoft.com/office/drawing/2014/main" val="622647872"/>
                  </a:ext>
                </a:extLst>
              </a:tr>
            </a:tbl>
          </a:graphicData>
        </a:graphic>
      </p:graphicFrame>
    </p:spTree>
    <p:extLst>
      <p:ext uri="{BB962C8B-B14F-4D97-AF65-F5344CB8AC3E}">
        <p14:creationId xmlns:p14="http://schemas.microsoft.com/office/powerpoint/2010/main" val="42907259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965639" y="275990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5" name="Audio 4">
            <a:extLst>
              <a:ext uri="{FF2B5EF4-FFF2-40B4-BE49-F238E27FC236}">
                <a16:creationId xmlns:a16="http://schemas.microsoft.com/office/drawing/2014/main" id="{32303DCA-87E9-90DB-4833-324FEE466E7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63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4992"/>
    </mc:Choice>
    <mc:Fallback xmlns="">
      <p:transition spd="slow" advTm="1049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3AD82CEB-8A8D-4674-A117-34C19A0F1491}"/>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263</TotalTime>
  <Words>853</Words>
  <Application>Microsoft Macintosh PowerPoint</Application>
  <PresentationFormat>Widescreen</PresentationFormat>
  <Paragraphs>167</Paragraphs>
  <Slides>17</Slides>
  <Notes>3</Notes>
  <HiddenSlides>0</HiddenSlides>
  <MMClips>16</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Alexandria</vt:lpstr>
      <vt:lpstr>Arial</vt:lpstr>
      <vt:lpstr>Calibri</vt:lpstr>
      <vt:lpstr>Calibri Light</vt:lpstr>
      <vt:lpstr>Roboto Light</vt:lpstr>
      <vt:lpstr>Tajawal Medium</vt:lpstr>
      <vt:lpstr>Office Theme</vt:lpstr>
      <vt:lpstr>PowerPoint Presentation</vt:lpstr>
      <vt:lpstr>PowerPoint Presentation</vt:lpstr>
      <vt:lpstr>PowerPoint Presentation</vt:lpstr>
      <vt:lpstr>PowerPoint Presentation</vt:lpstr>
      <vt:lpstr>الاعتمادات الدولية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33</cp:revision>
  <dcterms:created xsi:type="dcterms:W3CDTF">2023-04-29T09:08:00Z</dcterms:created>
  <dcterms:modified xsi:type="dcterms:W3CDTF">2026-05-28T19:11:26Z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