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480" r:id="rId2"/>
    <p:sldId id="303" r:id="rId3"/>
    <p:sldId id="271" r:id="rId4"/>
    <p:sldId id="313" r:id="rId5"/>
    <p:sldId id="276" r:id="rId6"/>
    <p:sldId id="516" r:id="rId7"/>
    <p:sldId id="517" r:id="rId8"/>
    <p:sldId id="518" r:id="rId9"/>
    <p:sldId id="519" r:id="rId10"/>
    <p:sldId id="520" r:id="rId11"/>
    <p:sldId id="521" r:id="rId12"/>
    <p:sldId id="489" r:id="rId13"/>
    <p:sldId id="522" r:id="rId14"/>
    <p:sldId id="523" r:id="rId15"/>
    <p:sldId id="524" r:id="rId16"/>
    <p:sldId id="525" r:id="rId17"/>
    <p:sldId id="526" r:id="rId18"/>
    <p:sldId id="527" r:id="rId19"/>
    <p:sldId id="528" r:id="rId20"/>
    <p:sldId id="529" r:id="rId21"/>
    <p:sldId id="530" r:id="rId22"/>
    <p:sldId id="256" r:id="rId23"/>
    <p:sldId id="531" r:id="rId24"/>
    <p:sldId id="532" r:id="rId25"/>
    <p:sldId id="533" r:id="rId26"/>
    <p:sldId id="306" r:id="rId27"/>
    <p:sldId id="534" r:id="rId28"/>
    <p:sldId id="535" r:id="rId29"/>
    <p:sldId id="536" r:id="rId30"/>
    <p:sldId id="537" r:id="rId31"/>
    <p:sldId id="538"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516"/>
            <p14:sldId id="517"/>
            <p14:sldId id="518"/>
            <p14:sldId id="519"/>
            <p14:sldId id="520"/>
            <p14:sldId id="521"/>
            <p14:sldId id="489"/>
            <p14:sldId id="522"/>
            <p14:sldId id="523"/>
            <p14:sldId id="524"/>
            <p14:sldId id="525"/>
            <p14:sldId id="526"/>
            <p14:sldId id="527"/>
            <p14:sldId id="528"/>
            <p14:sldId id="529"/>
            <p14:sldId id="530"/>
            <p14:sldId id="256"/>
            <p14:sldId id="531"/>
            <p14:sldId id="532"/>
            <p14:sldId id="533"/>
            <p14:sldId id="306"/>
            <p14:sldId id="534"/>
            <p14:sldId id="535"/>
            <p14:sldId id="536"/>
            <p14:sldId id="537"/>
            <p14:sldId id="53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876"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11/17/2023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11/17/2023</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11/17/2023</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11/17/2023</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11/17/2023</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11/17/2023</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11/17/2023</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11/17/2023</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11/17/2023</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11/17/2023</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11/17/2023</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11/17/2023</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11/17/2023</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
        <p:nvSpPr>
          <p:cNvPr id="8" name="Rectangle 7">
            <a:extLst>
              <a:ext uri="{FF2B5EF4-FFF2-40B4-BE49-F238E27FC236}">
                <a16:creationId xmlns:a16="http://schemas.microsoft.com/office/drawing/2014/main" id="{ADB57316-93DF-55FF-871F-F7A63A9FF2F0}"/>
              </a:ext>
            </a:extLst>
          </p:cNvPr>
          <p:cNvSpPr/>
          <p:nvPr userDrawn="1"/>
        </p:nvSpPr>
        <p:spPr>
          <a:xfrm flipV="1">
            <a:off x="69287" y="603768"/>
            <a:ext cx="9240061" cy="47395"/>
          </a:xfrm>
          <a:prstGeom prst="rect">
            <a:avLst/>
          </a:prstGeom>
          <a:solidFill>
            <a:schemeClr val="bg1"/>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BB3A9522-6B3A-2726-A5B2-11D474097204}"/>
              </a:ext>
            </a:extLst>
          </p:cNvPr>
          <p:cNvPicPr>
            <a:picLocks noChangeAspect="1"/>
          </p:cNvPicPr>
          <p:nvPr userDrawn="1"/>
        </p:nvPicPr>
        <p:blipFill rotWithShape="1">
          <a:blip r:embed="rId20"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68058" y="47188"/>
            <a:ext cx="2954655" cy="1379622"/>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4.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solidFill>
                  <a:schemeClr val="accent1">
                    <a:lumMod val="75000"/>
                  </a:schemeClr>
                </a:solidFill>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650170" y="2424037"/>
            <a:ext cx="3243196" cy="769441"/>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88093"/>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7</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10588" cy="400110"/>
          </a:xfrm>
          <a:prstGeom prst="rect">
            <a:avLst/>
          </a:prstGeom>
          <a:noFill/>
        </p:spPr>
        <p:txBody>
          <a:bodyPr wrap="none" rtlCol="0">
            <a:spAutoFit/>
          </a:bodyPr>
          <a:lstStyle/>
          <a:p>
            <a:r>
              <a:rPr lang="en-US" sz="2000" dirty="0">
                <a:solidFill>
                  <a:schemeClr val="accent1">
                    <a:lumMod val="75000"/>
                  </a:schemeClr>
                </a:solidFill>
                <a:latin typeface="Times New Roman" panose="02020603050405020304" pitchFamily="18" charset="0"/>
                <a:cs typeface="Times New Roman" panose="02020603050405020304" pitchFamily="18" charset="0"/>
              </a:rPr>
              <a:t>MGM412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59707" y="61442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849424" y="2785710"/>
            <a:ext cx="3243196" cy="769441"/>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52266"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MGM412</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44172" y="672613"/>
            <a:ext cx="1562100"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34" name="Rectangle 33">
            <a:extLst>
              <a:ext uri="{FF2B5EF4-FFF2-40B4-BE49-F238E27FC236}">
                <a16:creationId xmlns:a16="http://schemas.microsoft.com/office/drawing/2014/main" id="{FFBC9732-D32E-DCF9-3982-D4B68F971747}"/>
              </a:ext>
            </a:extLst>
          </p:cNvPr>
          <p:cNvSpPr/>
          <p:nvPr/>
        </p:nvSpPr>
        <p:spPr>
          <a:xfrm>
            <a:off x="44172" y="2064989"/>
            <a:ext cx="12147828" cy="2739211"/>
          </a:xfrm>
          <a:prstGeom prst="rect">
            <a:avLst/>
          </a:prstGeom>
          <a:noFill/>
        </p:spPr>
        <p:txBody>
          <a:bodyPr wrap="square">
            <a:spAutoFit/>
          </a:bodyPr>
          <a:lstStyle/>
          <a:p>
            <a:pPr algn="just"/>
            <a:r>
              <a:rPr lang="en-US" sz="3200" b="1" u="sng" dirty="0">
                <a:solidFill>
                  <a:schemeClr val="accent1">
                    <a:lumMod val="75000"/>
                  </a:schemeClr>
                </a:solidFill>
                <a:latin typeface="Times New Roman" panose="02020603050405020304" pitchFamily="18" charset="0"/>
              </a:rPr>
              <a:t>The most important main themes of the lecture:</a:t>
            </a:r>
          </a:p>
          <a:p>
            <a:pPr algn="just"/>
            <a:r>
              <a:rPr lang="en-US" sz="2800" dirty="0">
                <a:solidFill>
                  <a:schemeClr val="accent1">
                    <a:lumMod val="75000"/>
                  </a:schemeClr>
                </a:solidFill>
                <a:latin typeface="Times New Roman" panose="02020603050405020304" pitchFamily="18" charset="0"/>
              </a:rPr>
              <a:t>1- Introduction.</a:t>
            </a:r>
          </a:p>
          <a:p>
            <a:pPr algn="just"/>
            <a:r>
              <a:rPr lang="en-US" sz="2800" dirty="0">
                <a:solidFill>
                  <a:schemeClr val="accent1">
                    <a:lumMod val="75000"/>
                  </a:schemeClr>
                </a:solidFill>
                <a:latin typeface="Times New Roman" panose="02020603050405020304" pitchFamily="18" charset="0"/>
              </a:rPr>
              <a:t>2- Right to Privacy.</a:t>
            </a:r>
          </a:p>
          <a:p>
            <a:pPr algn="just"/>
            <a:r>
              <a:rPr lang="en-US" sz="2800" dirty="0">
                <a:solidFill>
                  <a:schemeClr val="accent1">
                    <a:lumMod val="75000"/>
                  </a:schemeClr>
                </a:solidFill>
                <a:latin typeface="Times New Roman" panose="02020603050405020304" pitchFamily="18" charset="0"/>
              </a:rPr>
              <a:t>3- Workplace Privacy. </a:t>
            </a:r>
          </a:p>
          <a:p>
            <a:pPr algn="just"/>
            <a:r>
              <a:rPr lang="en-US" sz="2800" dirty="0">
                <a:solidFill>
                  <a:schemeClr val="accent1">
                    <a:lumMod val="75000"/>
                  </a:schemeClr>
                </a:solidFill>
                <a:latin typeface="Times New Roman" panose="02020603050405020304" pitchFamily="18" charset="0"/>
              </a:rPr>
              <a:t>4- Information Security Issues.</a:t>
            </a:r>
          </a:p>
          <a:p>
            <a:pPr algn="just"/>
            <a:r>
              <a:rPr lang="en-US" sz="2800" dirty="0">
                <a:solidFill>
                  <a:schemeClr val="accent1">
                    <a:lumMod val="75000"/>
                  </a:schemeClr>
                </a:solidFill>
                <a:latin typeface="Times New Roman" panose="02020603050405020304" pitchFamily="18" charset="0"/>
              </a:rPr>
              <a:t>5- Concluding Thoughts. </a:t>
            </a:r>
            <a:endParaRPr lang="en-US" sz="2800" dirty="0" smtClean="0">
              <a:solidFill>
                <a:schemeClr val="accent1">
                  <a:lumMod val="75000"/>
                </a:schemeClr>
              </a:solidFill>
              <a:latin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762539" y="658045"/>
            <a:ext cx="7699514" cy="954107"/>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Chapter </a:t>
            </a:r>
            <a:r>
              <a:rPr lang="en-US" sz="2800" b="1" dirty="0">
                <a:solidFill>
                  <a:srgbClr val="00B0F0"/>
                </a:solidFill>
                <a:latin typeface="Times New Roman" panose="02020603050405020304" pitchFamily="18" charset="0"/>
                <a:cs typeface="Times New Roman" panose="02020603050405020304" pitchFamily="18" charset="0"/>
              </a:rPr>
              <a:t>7 :Workplace Privacy and Information Security:</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4172" y="658046"/>
            <a:ext cx="1562100"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Chapter</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id="{183B5688-FE98-684A-8FDB-4023CCDDD82C}"/>
              </a:ext>
            </a:extLst>
          </p:cNvPr>
          <p:cNvSpPr txBox="1"/>
          <p:nvPr/>
        </p:nvSpPr>
        <p:spPr>
          <a:xfrm>
            <a:off x="185142" y="927973"/>
            <a:ext cx="94261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8903" y="718482"/>
            <a:ext cx="5791201"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 </a:t>
            </a:r>
            <a:r>
              <a:rPr lang="en-US" sz="2800" b="1" dirty="0" smtClean="0">
                <a:solidFill>
                  <a:srgbClr val="00B0F0"/>
                </a:solidFill>
                <a:latin typeface="Times New Roman" panose="02020603050405020304" pitchFamily="18" charset="0"/>
                <a:cs typeface="Times New Roman" panose="02020603050405020304" pitchFamily="18" charset="0"/>
              </a:rPr>
              <a:t>Introduction: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169409" y="2335206"/>
            <a:ext cx="11853182" cy="3586366"/>
          </a:xfrm>
          <a:prstGeom prst="rect">
            <a:avLst/>
          </a:prstGeom>
          <a:noFill/>
        </p:spPr>
        <p:txBody>
          <a:bodyPr wrap="square" rtlCol="0">
            <a:spAutoFit/>
          </a:bodyPr>
          <a:lstStyle/>
          <a:p>
            <a:pPr algn="just">
              <a:lnSpc>
                <a:spcPct val="120000"/>
              </a:lnSpc>
            </a:pPr>
            <a:r>
              <a:rPr lang="en-US" sz="3200" dirty="0" smtClean="0">
                <a:solidFill>
                  <a:schemeClr val="accent1">
                    <a:lumMod val="75000"/>
                  </a:schemeClr>
                </a:solidFill>
                <a:latin typeface="Times New Roman" panose="02020603050405020304" pitchFamily="18" charset="0"/>
              </a:rPr>
              <a:t>- </a:t>
            </a:r>
            <a:r>
              <a:rPr lang="en-US" sz="3200" dirty="0">
                <a:solidFill>
                  <a:schemeClr val="accent1">
                    <a:lumMod val="75000"/>
                  </a:schemeClr>
                </a:solidFill>
                <a:latin typeface="Times New Roman" panose="02020603050405020304" pitchFamily="18" charset="0"/>
              </a:rPr>
              <a:t>Privacy is a fundamental right of individuals that is often compromised by government and businesses. Sometimes individuals </a:t>
            </a:r>
            <a:r>
              <a:rPr lang="en-US" sz="3200" dirty="0" smtClean="0">
                <a:solidFill>
                  <a:schemeClr val="accent1">
                    <a:lumMod val="75000"/>
                  </a:schemeClr>
                </a:solidFill>
                <a:latin typeface="Times New Roman" panose="02020603050405020304" pitchFamily="18" charset="0"/>
              </a:rPr>
              <a:t>and businesses </a:t>
            </a:r>
            <a:r>
              <a:rPr lang="en-US" sz="3200" dirty="0">
                <a:solidFill>
                  <a:schemeClr val="accent1">
                    <a:lumMod val="75000"/>
                  </a:schemeClr>
                </a:solidFill>
                <a:latin typeface="Times New Roman" panose="02020603050405020304" pitchFamily="18" charset="0"/>
              </a:rPr>
              <a:t>voluntarily give up their privacy rights, without considering the consequences of doing so. Workplace privacy </a:t>
            </a:r>
            <a:r>
              <a:rPr lang="en-US" sz="3200" dirty="0" smtClean="0">
                <a:solidFill>
                  <a:schemeClr val="accent1">
                    <a:lumMod val="75000"/>
                  </a:schemeClr>
                </a:solidFill>
                <a:latin typeface="Times New Roman" panose="02020603050405020304" pitchFamily="18" charset="0"/>
              </a:rPr>
              <a:t>and information </a:t>
            </a:r>
            <a:r>
              <a:rPr lang="en-US" sz="3200" dirty="0">
                <a:solidFill>
                  <a:schemeClr val="accent1">
                    <a:lumMod val="75000"/>
                  </a:schemeClr>
                </a:solidFill>
                <a:latin typeface="Times New Roman" panose="02020603050405020304" pitchFamily="18" charset="0"/>
              </a:rPr>
              <a:t>security is a fast growing area of the law that has important implications across industries.</a:t>
            </a:r>
          </a:p>
        </p:txBody>
      </p:sp>
      <p:sp>
        <p:nvSpPr>
          <p:cNvPr id="32" name="Rectangle 31">
            <a:extLst>
              <a:ext uri="{FF2B5EF4-FFF2-40B4-BE49-F238E27FC236}">
                <a16:creationId xmlns:a16="http://schemas.microsoft.com/office/drawing/2014/main" id="{6FE380F3-A68B-26EA-9084-2C15BB9E43F9}"/>
              </a:ext>
            </a:extLst>
          </p:cNvPr>
          <p:cNvSpPr/>
          <p:nvPr/>
        </p:nvSpPr>
        <p:spPr>
          <a:xfrm>
            <a:off x="0" y="-365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49795" y="0"/>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185750" y="18248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Right to Privacy: </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9051" y="1999561"/>
            <a:ext cx="11661840" cy="4524315"/>
          </a:xfrm>
          <a:prstGeom prst="rect">
            <a:avLst/>
          </a:prstGeom>
          <a:noFill/>
        </p:spPr>
        <p:txBody>
          <a:bodyPr wrap="square" rtlCol="0">
            <a:spAutoFit/>
          </a:bodyPr>
          <a:lstStyle/>
          <a:p>
            <a:pPr algn="just"/>
            <a:r>
              <a:rPr lang="en-US" sz="2400" b="1" dirty="0" smtClean="0">
                <a:solidFill>
                  <a:srgbClr val="2D3956"/>
                </a:solidFill>
                <a:latin typeface="Times New Roman" panose="02020603050405020304" pitchFamily="18" charset="0"/>
              </a:rPr>
              <a:t>-</a:t>
            </a:r>
            <a:r>
              <a:rPr lang="en-US" sz="2400" b="1" u="sng" dirty="0" smtClean="0">
                <a:solidFill>
                  <a:srgbClr val="2D3956"/>
                </a:solidFill>
                <a:latin typeface="Times New Roman" panose="02020603050405020304" pitchFamily="18" charset="0"/>
              </a:rPr>
              <a:t>Privacy </a:t>
            </a:r>
            <a:r>
              <a:rPr lang="en-US" sz="2400" b="1" u="sng" dirty="0">
                <a:solidFill>
                  <a:srgbClr val="2D3956"/>
                </a:solidFill>
                <a:latin typeface="Times New Roman" panose="02020603050405020304" pitchFamily="18" charset="0"/>
              </a:rPr>
              <a:t>is the right of a person or person’s property to be free from unwarranted public scrutiny or exposure. </a:t>
            </a:r>
            <a:r>
              <a:rPr lang="en-US" sz="2400" dirty="0">
                <a:solidFill>
                  <a:srgbClr val="2D3956"/>
                </a:solidFill>
                <a:latin typeface="Times New Roman" panose="02020603050405020304" pitchFamily="18" charset="0"/>
              </a:rPr>
              <a:t>In other words, it </a:t>
            </a:r>
            <a:r>
              <a:rPr lang="en-US" sz="2400" dirty="0" smtClean="0">
                <a:solidFill>
                  <a:srgbClr val="2D3956"/>
                </a:solidFill>
                <a:latin typeface="Times New Roman" panose="02020603050405020304" pitchFamily="18" charset="0"/>
              </a:rPr>
              <a:t>is the </a:t>
            </a:r>
            <a:r>
              <a:rPr lang="en-US" sz="2400" dirty="0">
                <a:solidFill>
                  <a:srgbClr val="2D3956"/>
                </a:solidFill>
                <a:latin typeface="Times New Roman" panose="02020603050405020304" pitchFamily="18" charset="0"/>
              </a:rPr>
              <a:t>right to personal autonomy and to express oneself selectively. Privacy includes both bodily integrity and the protection of</a:t>
            </a:r>
          </a:p>
          <a:p>
            <a:pPr algn="just"/>
            <a:r>
              <a:rPr lang="en-US" sz="2400" dirty="0">
                <a:solidFill>
                  <a:srgbClr val="2D3956"/>
                </a:solidFill>
                <a:latin typeface="Times New Roman" panose="02020603050405020304" pitchFamily="18" charset="0"/>
              </a:rPr>
              <a:t>confidential information, including medical and financial records</a:t>
            </a:r>
            <a:r>
              <a:rPr lang="en-US" sz="2400" dirty="0" smtClean="0">
                <a:solidFill>
                  <a:srgbClr val="2D3956"/>
                </a:solidFill>
                <a:latin typeface="Times New Roman" panose="02020603050405020304" pitchFamily="18" charset="0"/>
              </a:rPr>
              <a:t>.</a:t>
            </a:r>
          </a:p>
          <a:p>
            <a:pPr algn="just"/>
            <a:r>
              <a:rPr lang="en-US" sz="2400" b="1" u="sng" dirty="0">
                <a:solidFill>
                  <a:srgbClr val="2D3956"/>
                </a:solidFill>
                <a:latin typeface="Times New Roman" panose="02020603050405020304" pitchFamily="18" charset="0"/>
              </a:rPr>
              <a:t>1-Implied Constitutional </a:t>
            </a:r>
            <a:r>
              <a:rPr lang="en-US" sz="2400" b="1" u="sng" dirty="0" smtClean="0">
                <a:solidFill>
                  <a:srgbClr val="2D3956"/>
                </a:solidFill>
                <a:latin typeface="Times New Roman" panose="02020603050405020304" pitchFamily="18" charset="0"/>
              </a:rPr>
              <a:t>Right:</a:t>
            </a:r>
          </a:p>
          <a:p>
            <a:pPr algn="just"/>
            <a:r>
              <a:rPr lang="en-US" sz="2400" dirty="0">
                <a:solidFill>
                  <a:srgbClr val="2D3956"/>
                </a:solidFill>
                <a:latin typeface="Times New Roman" panose="02020603050405020304" pitchFamily="18" charset="0"/>
              </a:rPr>
              <a:t>Privacy is an implied Constitutional right, meaning it is a right based on the “zones of privacy” created by the US </a:t>
            </a:r>
            <a:r>
              <a:rPr lang="en-US" sz="2400" dirty="0" smtClean="0">
                <a:solidFill>
                  <a:srgbClr val="2D3956"/>
                </a:solidFill>
                <a:latin typeface="Times New Roman" panose="02020603050405020304" pitchFamily="18" charset="0"/>
              </a:rPr>
              <a:t>Constitution. However</a:t>
            </a:r>
            <a:r>
              <a:rPr lang="en-US" sz="2400" dirty="0">
                <a:solidFill>
                  <a:srgbClr val="2D3956"/>
                </a:solidFill>
                <a:latin typeface="Times New Roman" panose="02020603050405020304" pitchFamily="18" charset="0"/>
              </a:rPr>
              <a:t>, the word “privacy” is not in the Constitution itself.</a:t>
            </a:r>
          </a:p>
          <a:p>
            <a:pPr algn="just"/>
            <a:r>
              <a:rPr lang="en-US" sz="2400" dirty="0">
                <a:solidFill>
                  <a:srgbClr val="2D3956"/>
                </a:solidFill>
                <a:latin typeface="Times New Roman" panose="02020603050405020304" pitchFamily="18" charset="0"/>
              </a:rPr>
              <a:t>The right to privacy was first mentioned in a Harvard Law Review article in 1890 by Samuel Warren and Louis Brandeis, who </a:t>
            </a:r>
            <a:r>
              <a:rPr lang="en-US" sz="2400" dirty="0" smtClean="0">
                <a:solidFill>
                  <a:srgbClr val="2D3956"/>
                </a:solidFill>
                <a:latin typeface="Times New Roman" panose="02020603050405020304" pitchFamily="18" charset="0"/>
              </a:rPr>
              <a:t>later served </a:t>
            </a:r>
            <a:r>
              <a:rPr lang="en-US" sz="2400" dirty="0">
                <a:solidFill>
                  <a:srgbClr val="2D3956"/>
                </a:solidFill>
                <a:latin typeface="Times New Roman" panose="02020603050405020304" pitchFamily="18" charset="0"/>
              </a:rPr>
              <a:t>on the US Supreme Court from 1916 until 1939. Warren and Brandeis argued the right to privacy is an important </a:t>
            </a:r>
            <a:r>
              <a:rPr lang="en-US" sz="2400" dirty="0" smtClean="0">
                <a:solidFill>
                  <a:srgbClr val="2D3956"/>
                </a:solidFill>
                <a:latin typeface="Times New Roman" panose="02020603050405020304" pitchFamily="18" charset="0"/>
              </a:rPr>
              <a:t>civil liberty </a:t>
            </a:r>
            <a:r>
              <a:rPr lang="en-US" sz="2400" dirty="0">
                <a:solidFill>
                  <a:srgbClr val="2D3956"/>
                </a:solidFill>
                <a:latin typeface="Times New Roman" panose="02020603050405020304" pitchFamily="18" charset="0"/>
              </a:rPr>
              <a:t>which should not be violated by sensational journalists and developments in technology.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Right to Privacy: </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9051" y="1999561"/>
            <a:ext cx="11661840" cy="3416320"/>
          </a:xfrm>
          <a:prstGeom prst="rect">
            <a:avLst/>
          </a:prstGeom>
          <a:noFill/>
        </p:spPr>
        <p:txBody>
          <a:bodyPr wrap="square" rtlCol="0">
            <a:spAutoFit/>
          </a:bodyPr>
          <a:lstStyle/>
          <a:p>
            <a:pPr algn="just"/>
            <a:r>
              <a:rPr lang="en-US" sz="2400" dirty="0" smtClean="0">
                <a:solidFill>
                  <a:srgbClr val="2D3956"/>
                </a:solidFill>
                <a:latin typeface="Times New Roman" panose="02020603050405020304" pitchFamily="18" charset="0"/>
              </a:rPr>
              <a:t>-</a:t>
            </a:r>
            <a:r>
              <a:rPr lang="en-US" sz="2400" dirty="0">
                <a:solidFill>
                  <a:srgbClr val="2D3956"/>
                </a:solidFill>
                <a:latin typeface="Times New Roman" panose="02020603050405020304" pitchFamily="18" charset="0"/>
              </a:rPr>
              <a:t>The technology in the late </a:t>
            </a:r>
            <a:r>
              <a:rPr lang="en-US" sz="2400" dirty="0" smtClean="0">
                <a:solidFill>
                  <a:srgbClr val="2D3956"/>
                </a:solidFill>
                <a:latin typeface="Times New Roman" panose="02020603050405020304" pitchFamily="18" charset="0"/>
              </a:rPr>
              <a:t>1890s they </a:t>
            </a:r>
            <a:r>
              <a:rPr lang="en-US" sz="2400" dirty="0">
                <a:solidFill>
                  <a:srgbClr val="2D3956"/>
                </a:solidFill>
                <a:latin typeface="Times New Roman" panose="02020603050405020304" pitchFamily="18" charset="0"/>
              </a:rPr>
              <a:t>were the most concerned with was photography and telephones. In particular, they were concerned about people losing </a:t>
            </a:r>
            <a:r>
              <a:rPr lang="en-US" sz="2400" dirty="0" smtClean="0">
                <a:solidFill>
                  <a:srgbClr val="2D3956"/>
                </a:solidFill>
                <a:latin typeface="Times New Roman" panose="02020603050405020304" pitchFamily="18" charset="0"/>
              </a:rPr>
              <a:t>their right </a:t>
            </a:r>
            <a:r>
              <a:rPr lang="en-US" sz="2400" dirty="0">
                <a:solidFill>
                  <a:srgbClr val="2D3956"/>
                </a:solidFill>
                <a:latin typeface="Times New Roman" panose="02020603050405020304" pitchFamily="18" charset="0"/>
              </a:rPr>
              <a:t>to privacy when others take photographs of them or listen to their conversations.</a:t>
            </a:r>
          </a:p>
          <a:p>
            <a:pPr algn="just"/>
            <a:r>
              <a:rPr lang="en-US" sz="2400" dirty="0" smtClean="0">
                <a:solidFill>
                  <a:srgbClr val="2D3956"/>
                </a:solidFill>
                <a:latin typeface="Times New Roman" panose="02020603050405020304" pitchFamily="18" charset="0"/>
              </a:rPr>
              <a:t>- Privacy </a:t>
            </a:r>
            <a:r>
              <a:rPr lang="en-US" sz="2400" dirty="0">
                <a:solidFill>
                  <a:srgbClr val="2D3956"/>
                </a:solidFill>
                <a:latin typeface="Times New Roman" panose="02020603050405020304" pitchFamily="18" charset="0"/>
              </a:rPr>
              <a:t>was discussed in the legal community for 75 years before the US Supreme Court expressly held individuals have </a:t>
            </a:r>
            <a:r>
              <a:rPr lang="en-US" sz="2400" dirty="0" smtClean="0">
                <a:solidFill>
                  <a:srgbClr val="2D3956"/>
                </a:solidFill>
                <a:latin typeface="Times New Roman" panose="02020603050405020304" pitchFamily="18" charset="0"/>
              </a:rPr>
              <a:t>a Constitutional </a:t>
            </a:r>
            <a:r>
              <a:rPr lang="en-US" sz="2400" dirty="0">
                <a:solidFill>
                  <a:srgbClr val="2D3956"/>
                </a:solidFill>
                <a:latin typeface="Times New Roman" panose="02020603050405020304" pitchFamily="18" charset="0"/>
              </a:rPr>
              <a:t>right to privacy in the 1965 Griswold v. Connecticut decision.</a:t>
            </a:r>
          </a:p>
          <a:p>
            <a:pPr algn="just"/>
            <a:r>
              <a:rPr lang="en-US" sz="2400" dirty="0" smtClean="0">
                <a:solidFill>
                  <a:srgbClr val="2D3956"/>
                </a:solidFill>
                <a:latin typeface="Times New Roman" panose="02020603050405020304" pitchFamily="18" charset="0"/>
              </a:rPr>
              <a:t>- Privacy </a:t>
            </a:r>
            <a:r>
              <a:rPr lang="en-US" sz="2400" dirty="0">
                <a:solidFill>
                  <a:srgbClr val="2D3956"/>
                </a:solidFill>
                <a:latin typeface="Times New Roman" panose="02020603050405020304" pitchFamily="18" charset="0"/>
              </a:rPr>
              <a:t>cases involve different circumstances, such as the right to choose whether to marry and to whom, the right to </a:t>
            </a:r>
            <a:r>
              <a:rPr lang="en-US" sz="2400" dirty="0" smtClean="0">
                <a:solidFill>
                  <a:srgbClr val="2D3956"/>
                </a:solidFill>
                <a:latin typeface="Times New Roman" panose="02020603050405020304" pitchFamily="18" charset="0"/>
              </a:rPr>
              <a:t>choose whether </a:t>
            </a:r>
            <a:r>
              <a:rPr lang="en-US" sz="2400" dirty="0">
                <a:solidFill>
                  <a:srgbClr val="2D3956"/>
                </a:solidFill>
                <a:latin typeface="Times New Roman" panose="02020603050405020304" pitchFamily="18" charset="0"/>
              </a:rPr>
              <a:t>to have children, and the right to protect confidential information such as medical and financial records.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249227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Right to Privacy: </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9051" y="1999561"/>
            <a:ext cx="11661840" cy="3046988"/>
          </a:xfrm>
          <a:prstGeom prst="rect">
            <a:avLst/>
          </a:prstGeom>
          <a:noFill/>
        </p:spPr>
        <p:txBody>
          <a:bodyPr wrap="square" rtlCol="0">
            <a:spAutoFit/>
          </a:bodyPr>
          <a:lstStyle/>
          <a:p>
            <a:pPr algn="just"/>
            <a:r>
              <a:rPr lang="en-US" sz="2400" dirty="0" smtClean="0">
                <a:solidFill>
                  <a:srgbClr val="2D3956"/>
                </a:solidFill>
                <a:latin typeface="Times New Roman" panose="02020603050405020304" pitchFamily="18" charset="0"/>
              </a:rPr>
              <a:t>-</a:t>
            </a:r>
            <a:r>
              <a:rPr lang="en-US" sz="2400" b="1" u="sng" dirty="0">
                <a:solidFill>
                  <a:srgbClr val="2D3956"/>
                </a:solidFill>
                <a:latin typeface="Times New Roman" panose="02020603050405020304" pitchFamily="18" charset="0"/>
              </a:rPr>
              <a:t>The Framers of the Constitution did not include the word “privacy” in the Constitution but it is a fundamental right underlying </a:t>
            </a:r>
            <a:r>
              <a:rPr lang="en-US" sz="2400" b="1" u="sng" dirty="0" smtClean="0">
                <a:solidFill>
                  <a:srgbClr val="2D3956"/>
                </a:solidFill>
                <a:latin typeface="Times New Roman" panose="02020603050405020304" pitchFamily="18" charset="0"/>
              </a:rPr>
              <a:t>the core </a:t>
            </a:r>
            <a:r>
              <a:rPr lang="en-US" sz="2400" b="1" u="sng" dirty="0">
                <a:solidFill>
                  <a:srgbClr val="2D3956"/>
                </a:solidFill>
                <a:latin typeface="Times New Roman" panose="02020603050405020304" pitchFamily="18" charset="0"/>
              </a:rPr>
              <a:t>tenets of the document</a:t>
            </a:r>
            <a:r>
              <a:rPr lang="en-US" sz="2400" dirty="0">
                <a:solidFill>
                  <a:srgbClr val="2D3956"/>
                </a:solidFill>
                <a:latin typeface="Times New Roman" panose="02020603050405020304" pitchFamily="18" charset="0"/>
              </a:rPr>
              <a:t>. The Bill of Rights begins by recognizing fundamental rights that are essential to an </a:t>
            </a:r>
            <a:r>
              <a:rPr lang="en-US" sz="2400" dirty="0" smtClean="0">
                <a:solidFill>
                  <a:srgbClr val="2D3956"/>
                </a:solidFill>
                <a:latin typeface="Times New Roman" panose="02020603050405020304" pitchFamily="18" charset="0"/>
              </a:rPr>
              <a:t>individual’s identity</a:t>
            </a:r>
            <a:r>
              <a:rPr lang="en-US" sz="2400" dirty="0">
                <a:solidFill>
                  <a:srgbClr val="2D3956"/>
                </a:solidFill>
                <a:latin typeface="Times New Roman" panose="02020603050405020304" pitchFamily="18" charset="0"/>
              </a:rPr>
              <a:t>: speech, religion, press, assembly, and petition for redress from the government. From there, the Bill of Rights </a:t>
            </a:r>
            <a:r>
              <a:rPr lang="en-US" sz="2400" dirty="0" smtClean="0">
                <a:solidFill>
                  <a:srgbClr val="2D3956"/>
                </a:solidFill>
                <a:latin typeface="Times New Roman" panose="02020603050405020304" pitchFamily="18" charset="0"/>
              </a:rPr>
              <a:t>expands protection </a:t>
            </a:r>
            <a:r>
              <a:rPr lang="en-US" sz="2400" dirty="0">
                <a:solidFill>
                  <a:srgbClr val="2D3956"/>
                </a:solidFill>
                <a:latin typeface="Times New Roman" panose="02020603050405020304" pitchFamily="18" charset="0"/>
              </a:rPr>
              <a:t>of individuals to include their homes and possessions. For example, the Fourth Amendment prohibits </a:t>
            </a:r>
            <a:r>
              <a:rPr lang="en-US" sz="2400" dirty="0" smtClean="0">
                <a:solidFill>
                  <a:srgbClr val="2D3956"/>
                </a:solidFill>
                <a:latin typeface="Times New Roman" panose="02020603050405020304" pitchFamily="18" charset="0"/>
              </a:rPr>
              <a:t>unreasonable searches </a:t>
            </a:r>
            <a:r>
              <a:rPr lang="en-US" sz="2400" dirty="0">
                <a:solidFill>
                  <a:srgbClr val="2D3956"/>
                </a:solidFill>
                <a:latin typeface="Times New Roman" panose="02020603050405020304" pitchFamily="18" charset="0"/>
              </a:rPr>
              <a:t>and seizures by the government. As reflected in the Bill of Rights, privacy is an essential right the Constitution intends </a:t>
            </a:r>
            <a:r>
              <a:rPr lang="en-US" sz="2400" dirty="0" smtClean="0">
                <a:solidFill>
                  <a:srgbClr val="2D3956"/>
                </a:solidFill>
                <a:latin typeface="Times New Roman" panose="02020603050405020304" pitchFamily="18" charset="0"/>
              </a:rPr>
              <a:t>to protect</a:t>
            </a:r>
            <a:r>
              <a:rPr lang="en-US" sz="2400" dirty="0">
                <a:solidFill>
                  <a:srgbClr val="2D3956"/>
                </a:solidFill>
                <a:latin typeface="Times New Roman" panose="02020603050405020304" pitchFamily="18" charset="0"/>
              </a:rPr>
              <a: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340385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Right to Privacy: </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9051" y="1999561"/>
            <a:ext cx="11661840" cy="4524315"/>
          </a:xfrm>
          <a:prstGeom prst="rect">
            <a:avLst/>
          </a:prstGeom>
          <a:noFill/>
        </p:spPr>
        <p:txBody>
          <a:bodyPr wrap="square" rtlCol="0">
            <a:spAutoFit/>
          </a:bodyPr>
          <a:lstStyle/>
          <a:p>
            <a:pPr algn="just"/>
            <a:r>
              <a:rPr lang="en-US" sz="2400" b="1" dirty="0" smtClean="0">
                <a:solidFill>
                  <a:srgbClr val="2D3956"/>
                </a:solidFill>
                <a:latin typeface="Times New Roman" panose="02020603050405020304" pitchFamily="18" charset="0"/>
              </a:rPr>
              <a:t>-</a:t>
            </a:r>
            <a:r>
              <a:rPr lang="en-US" sz="2400" b="1" dirty="0">
                <a:solidFill>
                  <a:srgbClr val="2D3956"/>
                </a:solidFill>
                <a:latin typeface="Times New Roman" panose="02020603050405020304" pitchFamily="18" charset="0"/>
              </a:rPr>
              <a:t>When analyzing privacy cases, courts ask whether an individual has a reasonable expectation of privacy. To establish a “</a:t>
            </a:r>
            <a:r>
              <a:rPr lang="en-US" sz="2400" b="1" dirty="0" smtClean="0">
                <a:solidFill>
                  <a:srgbClr val="2D3956"/>
                </a:solidFill>
                <a:latin typeface="Times New Roman" panose="02020603050405020304" pitchFamily="18" charset="0"/>
              </a:rPr>
              <a:t>reasonable expectation </a:t>
            </a:r>
            <a:r>
              <a:rPr lang="en-US" sz="2400" b="1" dirty="0">
                <a:solidFill>
                  <a:srgbClr val="2D3956"/>
                </a:solidFill>
                <a:latin typeface="Times New Roman" panose="02020603050405020304" pitchFamily="18" charset="0"/>
              </a:rPr>
              <a:t>of privacy,” a person must meet two requirements:</a:t>
            </a:r>
          </a:p>
          <a:p>
            <a:pPr algn="just"/>
            <a:r>
              <a:rPr lang="en-US" sz="2400" dirty="0">
                <a:solidFill>
                  <a:srgbClr val="2D3956"/>
                </a:solidFill>
                <a:latin typeface="Times New Roman" panose="02020603050405020304" pitchFamily="18" charset="0"/>
              </a:rPr>
              <a:t>1. The individual has an actual, subjective expectation of privacy. In other words, did that particular person think he or </a:t>
            </a:r>
            <a:r>
              <a:rPr lang="en-US" sz="2400" dirty="0" smtClean="0">
                <a:solidFill>
                  <a:srgbClr val="2D3956"/>
                </a:solidFill>
                <a:latin typeface="Times New Roman" panose="02020603050405020304" pitchFamily="18" charset="0"/>
              </a:rPr>
              <a:t>she was </a:t>
            </a:r>
            <a:r>
              <a:rPr lang="en-US" sz="2400" dirty="0">
                <a:solidFill>
                  <a:srgbClr val="2D3956"/>
                </a:solidFill>
                <a:latin typeface="Times New Roman" panose="02020603050405020304" pitchFamily="18" charset="0"/>
              </a:rPr>
              <a:t>doing something in private that others could not observe?</a:t>
            </a:r>
          </a:p>
          <a:p>
            <a:pPr algn="just"/>
            <a:r>
              <a:rPr lang="en-US" sz="2400" dirty="0">
                <a:solidFill>
                  <a:srgbClr val="2D3956"/>
                </a:solidFill>
                <a:latin typeface="Times New Roman" panose="02020603050405020304" pitchFamily="18" charset="0"/>
              </a:rPr>
              <a:t>2. Society accepts the individual’s expectation of privacy as reasonable. In other words, as a community do we expect </a:t>
            </a:r>
            <a:r>
              <a:rPr lang="en-US" sz="2400" dirty="0" smtClean="0">
                <a:solidFill>
                  <a:srgbClr val="2D3956"/>
                </a:solidFill>
                <a:latin typeface="Times New Roman" panose="02020603050405020304" pitchFamily="18" charset="0"/>
              </a:rPr>
              <a:t>those circumstances </a:t>
            </a:r>
            <a:r>
              <a:rPr lang="en-US" sz="2400" dirty="0">
                <a:solidFill>
                  <a:srgbClr val="2D3956"/>
                </a:solidFill>
                <a:latin typeface="Times New Roman" panose="02020603050405020304" pitchFamily="18" charset="0"/>
              </a:rPr>
              <a:t>to be private?</a:t>
            </a:r>
          </a:p>
          <a:p>
            <a:pPr algn="just"/>
            <a:r>
              <a:rPr lang="en-US" sz="2400" b="1" u="sng" dirty="0" smtClean="0">
                <a:solidFill>
                  <a:srgbClr val="2D3956"/>
                </a:solidFill>
                <a:latin typeface="Times New Roman" panose="02020603050405020304" pitchFamily="18" charset="0"/>
              </a:rPr>
              <a:t>- This </a:t>
            </a:r>
            <a:r>
              <a:rPr lang="en-US" sz="2400" b="1" u="sng" dirty="0">
                <a:solidFill>
                  <a:srgbClr val="2D3956"/>
                </a:solidFill>
                <a:latin typeface="Times New Roman" panose="02020603050405020304" pitchFamily="18" charset="0"/>
              </a:rPr>
              <a:t>legal test has both a subjective and objective standard. </a:t>
            </a:r>
            <a:r>
              <a:rPr lang="en-US" sz="2400" dirty="0">
                <a:solidFill>
                  <a:srgbClr val="2D3956"/>
                </a:solidFill>
                <a:latin typeface="Times New Roman" panose="02020603050405020304" pitchFamily="18" charset="0"/>
              </a:rPr>
              <a:t>If an individual does not expect their actions to be private, then no </a:t>
            </a:r>
            <a:r>
              <a:rPr lang="en-US" sz="2400" dirty="0" smtClean="0">
                <a:solidFill>
                  <a:srgbClr val="2D3956"/>
                </a:solidFill>
                <a:latin typeface="Times New Roman" panose="02020603050405020304" pitchFamily="18" charset="0"/>
              </a:rPr>
              <a:t>right to </a:t>
            </a:r>
            <a:r>
              <a:rPr lang="en-US" sz="2400" dirty="0">
                <a:solidFill>
                  <a:srgbClr val="2D3956"/>
                </a:solidFill>
                <a:latin typeface="Times New Roman" panose="02020603050405020304" pitchFamily="18" charset="0"/>
              </a:rPr>
              <a:t>privacy exists under the circumstances. Similarly, if society as a whole does not expect to have privacy under the circumstances</a:t>
            </a:r>
            <a:r>
              <a:rPr lang="en-US" sz="2400" dirty="0" smtClean="0">
                <a:solidFill>
                  <a:srgbClr val="2D3956"/>
                </a:solidFill>
                <a:latin typeface="Times New Roman" panose="02020603050405020304" pitchFamily="18" charset="0"/>
              </a:rPr>
              <a:t>,  it </a:t>
            </a:r>
            <a:r>
              <a:rPr lang="en-US" sz="2400" dirty="0">
                <a:solidFill>
                  <a:srgbClr val="2D3956"/>
                </a:solidFill>
                <a:latin typeface="Times New Roman" panose="02020603050405020304" pitchFamily="18" charset="0"/>
              </a:rPr>
              <a:t>does not matter what the individual may personally believe, no right of privacy exists.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598027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Right to Privacy: </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9051" y="1999561"/>
            <a:ext cx="11661840" cy="3785652"/>
          </a:xfrm>
          <a:prstGeom prst="rect">
            <a:avLst/>
          </a:prstGeom>
          <a:noFill/>
        </p:spPr>
        <p:txBody>
          <a:bodyPr wrap="square" rtlCol="0">
            <a:spAutoFit/>
          </a:bodyPr>
          <a:lstStyle/>
          <a:p>
            <a:pPr algn="just"/>
            <a:r>
              <a:rPr lang="en-US" sz="2400" dirty="0" smtClean="0">
                <a:solidFill>
                  <a:srgbClr val="2D3956"/>
                </a:solidFill>
                <a:latin typeface="Times New Roman" panose="02020603050405020304" pitchFamily="18" charset="0"/>
              </a:rPr>
              <a:t>-</a:t>
            </a:r>
            <a:r>
              <a:rPr lang="en-US" sz="2400" b="1" u="sng" dirty="0">
                <a:solidFill>
                  <a:srgbClr val="2D3956"/>
                </a:solidFill>
                <a:latin typeface="Times New Roman" panose="02020603050405020304" pitchFamily="18" charset="0"/>
              </a:rPr>
              <a:t>For example, </a:t>
            </a:r>
            <a:r>
              <a:rPr lang="en-US" sz="2400" dirty="0">
                <a:solidFill>
                  <a:srgbClr val="2D3956"/>
                </a:solidFill>
                <a:latin typeface="Times New Roman" panose="02020603050405020304" pitchFamily="18" charset="0"/>
              </a:rPr>
              <a:t>if a person calls her doctor to discuss medical test results, then she has a subjective expectation of privacy. If she </a:t>
            </a:r>
            <a:r>
              <a:rPr lang="en-US" sz="2400" dirty="0" smtClean="0">
                <a:solidFill>
                  <a:srgbClr val="2D3956"/>
                </a:solidFill>
                <a:latin typeface="Times New Roman" panose="02020603050405020304" pitchFamily="18" charset="0"/>
              </a:rPr>
              <a:t>calls her </a:t>
            </a:r>
            <a:r>
              <a:rPr lang="en-US" sz="2400" dirty="0">
                <a:solidFill>
                  <a:srgbClr val="2D3956"/>
                </a:solidFill>
                <a:latin typeface="Times New Roman" panose="02020603050405020304" pitchFamily="18" charset="0"/>
              </a:rPr>
              <a:t>doctor from her home, then she has an objective expectation of privacy because society recognizes the right of people to </a:t>
            </a:r>
            <a:r>
              <a:rPr lang="en-US" sz="2400" dirty="0" smtClean="0">
                <a:solidFill>
                  <a:srgbClr val="2D3956"/>
                </a:solidFill>
                <a:latin typeface="Times New Roman" panose="02020603050405020304" pitchFamily="18" charset="0"/>
              </a:rPr>
              <a:t>have private </a:t>
            </a:r>
            <a:r>
              <a:rPr lang="en-US" sz="2400" dirty="0">
                <a:solidFill>
                  <a:srgbClr val="2D3956"/>
                </a:solidFill>
                <a:latin typeface="Times New Roman" panose="02020603050405020304" pitchFamily="18" charset="0"/>
              </a:rPr>
              <a:t>conversations in their own homes. </a:t>
            </a:r>
            <a:r>
              <a:rPr lang="en-US" sz="2400" b="1" dirty="0">
                <a:solidFill>
                  <a:srgbClr val="2D3956"/>
                </a:solidFill>
                <a:latin typeface="Times New Roman" panose="02020603050405020304" pitchFamily="18" charset="0"/>
              </a:rPr>
              <a:t>However,</a:t>
            </a:r>
            <a:r>
              <a:rPr lang="en-US" sz="2400" dirty="0">
                <a:solidFill>
                  <a:srgbClr val="2D3956"/>
                </a:solidFill>
                <a:latin typeface="Times New Roman" panose="02020603050405020304" pitchFamily="18" charset="0"/>
              </a:rPr>
              <a:t> if she has the conversation on her cell phone while riding the bus, then </a:t>
            </a:r>
            <a:r>
              <a:rPr lang="en-US" sz="2400" dirty="0" smtClean="0">
                <a:solidFill>
                  <a:srgbClr val="2D3956"/>
                </a:solidFill>
                <a:latin typeface="Times New Roman" panose="02020603050405020304" pitchFamily="18" charset="0"/>
              </a:rPr>
              <a:t>she does </a:t>
            </a:r>
            <a:r>
              <a:rPr lang="en-US" sz="2400" dirty="0">
                <a:solidFill>
                  <a:srgbClr val="2D3956"/>
                </a:solidFill>
                <a:latin typeface="Times New Roman" panose="02020603050405020304" pitchFamily="18" charset="0"/>
              </a:rPr>
              <a:t>not have a right to privacy because it is not objectively reasonable to expect privacy on public transportation</a:t>
            </a:r>
            <a:r>
              <a:rPr lang="en-US" sz="2400" dirty="0" smtClean="0">
                <a:solidFill>
                  <a:srgbClr val="2D3956"/>
                </a:solidFill>
                <a:latin typeface="Times New Roman" panose="02020603050405020304" pitchFamily="18" charset="0"/>
              </a:rPr>
              <a:t>.</a:t>
            </a:r>
          </a:p>
          <a:p>
            <a:pPr algn="just"/>
            <a:r>
              <a:rPr lang="en-US" sz="2400" b="1" u="sng" dirty="0" smtClean="0">
                <a:solidFill>
                  <a:srgbClr val="2D3956"/>
                </a:solidFill>
                <a:latin typeface="Times New Roman" panose="02020603050405020304" pitchFamily="18" charset="0"/>
              </a:rPr>
              <a:t>2- Statutes:</a:t>
            </a:r>
          </a:p>
          <a:p>
            <a:pPr algn="just"/>
            <a:r>
              <a:rPr lang="en-US" sz="2400" dirty="0" smtClean="0">
                <a:solidFill>
                  <a:srgbClr val="2D3956"/>
                </a:solidFill>
                <a:latin typeface="Times New Roman" panose="02020603050405020304" pitchFamily="18" charset="0"/>
              </a:rPr>
              <a:t>- Congress </a:t>
            </a:r>
            <a:r>
              <a:rPr lang="en-US" sz="2400" dirty="0">
                <a:solidFill>
                  <a:srgbClr val="2D3956"/>
                </a:solidFill>
                <a:latin typeface="Times New Roman" panose="02020603050405020304" pitchFamily="18" charset="0"/>
              </a:rPr>
              <a:t>and state legislatures have also passed various laws to protect the privacy of individuals and their property. Some of </a:t>
            </a:r>
            <a:r>
              <a:rPr lang="en-US" sz="2400" dirty="0" smtClean="0">
                <a:solidFill>
                  <a:srgbClr val="2D3956"/>
                </a:solidFill>
                <a:latin typeface="Times New Roman" panose="02020603050405020304" pitchFamily="18" charset="0"/>
              </a:rPr>
              <a:t>the most </a:t>
            </a:r>
            <a:r>
              <a:rPr lang="en-US" sz="2400" dirty="0">
                <a:solidFill>
                  <a:srgbClr val="2D3956"/>
                </a:solidFill>
                <a:latin typeface="Times New Roman" panose="02020603050405020304" pitchFamily="18" charset="0"/>
              </a:rPr>
              <a:t>important federal laws related to workplace privacy are discussed below.</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79899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Right to Privacy: </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9051" y="1999561"/>
            <a:ext cx="11661840" cy="2677656"/>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2- Statutes:</a:t>
            </a:r>
          </a:p>
          <a:p>
            <a:pPr algn="just"/>
            <a:r>
              <a:rPr lang="en-US" sz="2400" dirty="0">
                <a:solidFill>
                  <a:srgbClr val="2D3956"/>
                </a:solidFill>
                <a:latin typeface="Times New Roman" panose="02020603050405020304" pitchFamily="18" charset="0"/>
              </a:rPr>
              <a:t>- There is a growing trend among states to require internet service providers to obtain consent from consumers before sharing any </a:t>
            </a:r>
            <a:r>
              <a:rPr lang="en-US" sz="2400" dirty="0" smtClean="0">
                <a:solidFill>
                  <a:srgbClr val="2D3956"/>
                </a:solidFill>
                <a:latin typeface="Times New Roman" panose="02020603050405020304" pitchFamily="18" charset="0"/>
              </a:rPr>
              <a:t>of their </a:t>
            </a:r>
            <a:r>
              <a:rPr lang="en-US" sz="2400" dirty="0">
                <a:solidFill>
                  <a:srgbClr val="2D3956"/>
                </a:solidFill>
                <a:latin typeface="Times New Roman" panose="02020603050405020304" pitchFamily="18" charset="0"/>
              </a:rPr>
              <a:t>personal information, including websites visited and consumer habits.</a:t>
            </a:r>
          </a:p>
          <a:p>
            <a:pPr algn="just"/>
            <a:r>
              <a:rPr lang="en-US" sz="2400" dirty="0" smtClean="0">
                <a:solidFill>
                  <a:srgbClr val="2D3956"/>
                </a:solidFill>
                <a:latin typeface="Times New Roman" panose="02020603050405020304" pitchFamily="18" charset="0"/>
              </a:rPr>
              <a:t>-Businesses </a:t>
            </a:r>
            <a:r>
              <a:rPr lang="en-US" sz="2400" dirty="0">
                <a:solidFill>
                  <a:srgbClr val="2D3956"/>
                </a:solidFill>
                <a:latin typeface="Times New Roman" panose="02020603050405020304" pitchFamily="18" charset="0"/>
              </a:rPr>
              <a:t>engaged in e-commerce with residents of California must post their privacy policy conspicuously on their websites </a:t>
            </a:r>
            <a:r>
              <a:rPr lang="en-US" sz="2400" dirty="0" smtClean="0">
                <a:solidFill>
                  <a:srgbClr val="2D3956"/>
                </a:solidFill>
                <a:latin typeface="Times New Roman" panose="02020603050405020304" pitchFamily="18" charset="0"/>
              </a:rPr>
              <a:t>and abide </a:t>
            </a:r>
            <a:r>
              <a:rPr lang="en-US" sz="2400" dirty="0">
                <a:solidFill>
                  <a:srgbClr val="2D3956"/>
                </a:solidFill>
                <a:latin typeface="Times New Roman" panose="02020603050405020304" pitchFamily="18" charset="0"/>
              </a:rPr>
              <a:t>by their policies. California law also requires disclosure of consumer software tracking policies</a:t>
            </a:r>
            <a:r>
              <a:rPr lang="en-US" sz="2400" dirty="0" smtClean="0">
                <a:solidFill>
                  <a:srgbClr val="2D3956"/>
                </a:solidFill>
                <a:latin typeface="Times New Roman" panose="02020603050405020304" pitchFamily="18" charset="0"/>
              </a:rPr>
              <a: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801489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2- Right to Privacy: </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9051" y="1999561"/>
            <a:ext cx="11661840" cy="4154984"/>
          </a:xfrm>
          <a:prstGeom prst="rect">
            <a:avLst/>
          </a:prstGeom>
          <a:noFill/>
        </p:spPr>
        <p:txBody>
          <a:bodyPr wrap="square" rtlCol="0">
            <a:spAutoFit/>
          </a:bodyPr>
          <a:lstStyle/>
          <a:p>
            <a:pPr algn="just"/>
            <a:r>
              <a:rPr lang="en-US" sz="2400" b="1" u="sng" dirty="0">
                <a:solidFill>
                  <a:srgbClr val="2D3956"/>
                </a:solidFill>
                <a:latin typeface="Times New Roman" panose="02020603050405020304" pitchFamily="18" charset="0"/>
              </a:rPr>
              <a:t>3- International Law:</a:t>
            </a:r>
          </a:p>
          <a:p>
            <a:pPr algn="just"/>
            <a:r>
              <a:rPr lang="en-US" sz="2400" dirty="0" smtClean="0">
                <a:solidFill>
                  <a:srgbClr val="2D3956"/>
                </a:solidFill>
                <a:latin typeface="Times New Roman" panose="02020603050405020304" pitchFamily="18" charset="0"/>
              </a:rPr>
              <a:t>- The </a:t>
            </a:r>
            <a:r>
              <a:rPr lang="en-US" sz="2400" dirty="0">
                <a:solidFill>
                  <a:srgbClr val="2D3956"/>
                </a:solidFill>
                <a:latin typeface="Times New Roman" panose="02020603050405020304" pitchFamily="18" charset="0"/>
              </a:rPr>
              <a:t>right to privacy is contained in Article 12 of the Universal Declaration of Human Rights, which was adopted in 1948 in response to the horrors of World War II. The Universal Declaration of Human Rights states:</a:t>
            </a:r>
          </a:p>
          <a:p>
            <a:pPr algn="just"/>
            <a:r>
              <a:rPr lang="en-US" sz="2400" dirty="0" smtClean="0">
                <a:solidFill>
                  <a:srgbClr val="2D3956"/>
                </a:solidFill>
                <a:latin typeface="Times New Roman" panose="02020603050405020304" pitchFamily="18" charset="0"/>
              </a:rPr>
              <a:t>- No </a:t>
            </a:r>
            <a:r>
              <a:rPr lang="en-US" sz="2400" dirty="0">
                <a:solidFill>
                  <a:srgbClr val="2D3956"/>
                </a:solidFill>
                <a:latin typeface="Times New Roman" panose="02020603050405020304" pitchFamily="18" charset="0"/>
              </a:rPr>
              <a:t>one shall be subjected to arbitrary interference with his privacy, family, home or correspondence, nor to attacks upon his </a:t>
            </a:r>
            <a:r>
              <a:rPr lang="en-US" sz="2400" dirty="0" smtClean="0">
                <a:solidFill>
                  <a:srgbClr val="2D3956"/>
                </a:solidFill>
                <a:latin typeface="Times New Roman" panose="02020603050405020304" pitchFamily="18" charset="0"/>
              </a:rPr>
              <a:t>honor and </a:t>
            </a:r>
            <a:r>
              <a:rPr lang="en-US" sz="2400" dirty="0">
                <a:solidFill>
                  <a:srgbClr val="2D3956"/>
                </a:solidFill>
                <a:latin typeface="Times New Roman" panose="02020603050405020304" pitchFamily="18" charset="0"/>
              </a:rPr>
              <a:t>reputation</a:t>
            </a:r>
            <a:r>
              <a:rPr lang="en-US" sz="2400" dirty="0" smtClean="0">
                <a:solidFill>
                  <a:srgbClr val="2D3956"/>
                </a:solidFill>
                <a:latin typeface="Times New Roman" panose="02020603050405020304" pitchFamily="18" charset="0"/>
              </a:rPr>
              <a:t>.</a:t>
            </a:r>
          </a:p>
          <a:p>
            <a:pPr algn="just"/>
            <a:r>
              <a:rPr lang="en-US" sz="2400" dirty="0">
                <a:solidFill>
                  <a:srgbClr val="2D3956"/>
                </a:solidFill>
                <a:latin typeface="Times New Roman" panose="02020603050405020304" pitchFamily="18" charset="0"/>
              </a:rPr>
              <a:t>The Universal Declaration of Human Rights has been adopted by the majority of nations, including the United States.</a:t>
            </a:r>
          </a:p>
          <a:p>
            <a:pPr algn="just"/>
            <a:r>
              <a:rPr lang="en-US" sz="2400" dirty="0" smtClean="0">
                <a:solidFill>
                  <a:srgbClr val="2D3956"/>
                </a:solidFill>
                <a:latin typeface="Times New Roman" panose="02020603050405020304" pitchFamily="18" charset="0"/>
              </a:rPr>
              <a:t>- Many </a:t>
            </a:r>
            <a:r>
              <a:rPr lang="en-US" sz="2400" dirty="0">
                <a:solidFill>
                  <a:srgbClr val="2D3956"/>
                </a:solidFill>
                <a:latin typeface="Times New Roman" panose="02020603050405020304" pitchFamily="18" charset="0"/>
              </a:rPr>
              <a:t>other bilateral treaties and conventions recognize the right to privacy in various circumstances. Currently, about 150 </a:t>
            </a:r>
            <a:r>
              <a:rPr lang="en-US" sz="2400" dirty="0" smtClean="0">
                <a:solidFill>
                  <a:srgbClr val="2D3956"/>
                </a:solidFill>
                <a:latin typeface="Times New Roman" panose="02020603050405020304" pitchFamily="18" charset="0"/>
              </a:rPr>
              <a:t>nations recognize </a:t>
            </a:r>
            <a:r>
              <a:rPr lang="en-US" sz="2400" dirty="0">
                <a:solidFill>
                  <a:srgbClr val="2D3956"/>
                </a:solidFill>
                <a:latin typeface="Times New Roman" panose="02020603050405020304" pitchFamily="18" charset="0"/>
              </a:rPr>
              <a:t>privacy as part of their international legal obligations. However, enforcement of the right to privacy is inconsistent </a:t>
            </a:r>
            <a:r>
              <a:rPr lang="en-US" sz="2400" dirty="0" smtClean="0">
                <a:solidFill>
                  <a:srgbClr val="2D3956"/>
                </a:solidFill>
                <a:latin typeface="Times New Roman" panose="02020603050405020304" pitchFamily="18" charset="0"/>
              </a:rPr>
              <a:t>across nations</a:t>
            </a:r>
            <a:r>
              <a:rPr lang="en-US" sz="2400" dirty="0">
                <a:solidFill>
                  <a:srgbClr val="2D3956"/>
                </a:solidFill>
                <a:latin typeface="Times New Roman" panose="02020603050405020304" pitchFamily="18" charset="0"/>
              </a:rPr>
              <a: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159662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2677656"/>
          </a:xfrm>
          <a:prstGeom prst="rect">
            <a:avLst/>
          </a:prstGeom>
          <a:noFill/>
        </p:spPr>
        <p:txBody>
          <a:bodyPr wrap="square" rtlCol="0">
            <a:spAutoFit/>
          </a:bodyPr>
          <a:lstStyle/>
          <a:p>
            <a:pPr lvl="0" algn="just"/>
            <a:r>
              <a:rPr lang="en-US" sz="2400" b="1" u="sng" dirty="0" smtClean="0">
                <a:solidFill>
                  <a:srgbClr val="2D3956"/>
                </a:solidFill>
                <a:latin typeface="Times New Roman" panose="02020603050405020304" pitchFamily="18" charset="0"/>
              </a:rPr>
              <a:t>- </a:t>
            </a:r>
            <a:r>
              <a:rPr lang="en-US" sz="2400" b="1" u="sng" dirty="0">
                <a:solidFill>
                  <a:srgbClr val="2D3956"/>
                </a:solidFill>
                <a:latin typeface="Times New Roman" panose="02020603050405020304" pitchFamily="18" charset="0"/>
              </a:rPr>
              <a:t>Employees generally do not have a reasonable expectation of privacy in the workplace, especially when using company </a:t>
            </a:r>
            <a:r>
              <a:rPr lang="en-US" sz="2400" b="1" u="sng" dirty="0" smtClean="0">
                <a:solidFill>
                  <a:srgbClr val="2D3956"/>
                </a:solidFill>
                <a:latin typeface="Times New Roman" panose="02020603050405020304" pitchFamily="18" charset="0"/>
              </a:rPr>
              <a:t>equipment or </a:t>
            </a:r>
            <a:r>
              <a:rPr lang="en-US" sz="2400" b="1" u="sng" dirty="0">
                <a:solidFill>
                  <a:srgbClr val="2D3956"/>
                </a:solidFill>
                <a:latin typeface="Times New Roman" panose="02020603050405020304" pitchFamily="18" charset="0"/>
              </a:rPr>
              <a:t>when the employer has a policy stating employees may be monitored</a:t>
            </a:r>
            <a:r>
              <a:rPr lang="en-US" sz="2400" dirty="0">
                <a:solidFill>
                  <a:srgbClr val="2D3956"/>
                </a:solidFill>
                <a:latin typeface="Times New Roman" panose="02020603050405020304" pitchFamily="18" charset="0"/>
              </a:rPr>
              <a:t>. However, some areas such as employee restrooms </a:t>
            </a:r>
            <a:r>
              <a:rPr lang="en-US" sz="2400" dirty="0" smtClean="0">
                <a:solidFill>
                  <a:srgbClr val="2D3956"/>
                </a:solidFill>
                <a:latin typeface="Times New Roman" panose="02020603050405020304" pitchFamily="18" charset="0"/>
              </a:rPr>
              <a:t>and locker </a:t>
            </a:r>
            <a:r>
              <a:rPr lang="en-US" sz="2400" dirty="0">
                <a:solidFill>
                  <a:srgbClr val="2D3956"/>
                </a:solidFill>
                <a:latin typeface="Times New Roman" panose="02020603050405020304" pitchFamily="18" charset="0"/>
              </a:rPr>
              <a:t>rooms may not be monitored. Courts have held employees do not give up all expectations of privacy by the nature of </a:t>
            </a:r>
            <a:r>
              <a:rPr lang="en-US" sz="2400" dirty="0" smtClean="0">
                <a:solidFill>
                  <a:srgbClr val="2D3956"/>
                </a:solidFill>
                <a:latin typeface="Times New Roman" panose="02020603050405020304" pitchFamily="18" charset="0"/>
              </a:rPr>
              <a:t>their employment</a:t>
            </a:r>
            <a:r>
              <a:rPr lang="en-US" sz="2400" dirty="0">
                <a:solidFill>
                  <a:srgbClr val="2D3956"/>
                </a:solidFill>
                <a:latin typeface="Times New Roman" panose="02020603050405020304" pitchFamily="18" charset="0"/>
              </a:rPr>
              <a:t>. Therefore, employers should ensure that they limit monitoring activities to reasonable places where the employer </a:t>
            </a:r>
            <a:r>
              <a:rPr lang="en-US" sz="2400" dirty="0" smtClean="0">
                <a:solidFill>
                  <a:srgbClr val="2D3956"/>
                </a:solidFill>
                <a:latin typeface="Times New Roman" panose="02020603050405020304" pitchFamily="18" charset="0"/>
              </a:rPr>
              <a:t>has a </a:t>
            </a:r>
            <a:r>
              <a:rPr lang="en-US" sz="2400" dirty="0">
                <a:solidFill>
                  <a:srgbClr val="2D3956"/>
                </a:solidFill>
                <a:latin typeface="Times New Roman" panose="02020603050405020304" pitchFamily="18" charset="0"/>
              </a:rPr>
              <a:t>legitimate business interest for doing </a:t>
            </a:r>
            <a:r>
              <a:rPr lang="en-US" sz="2400" dirty="0" smtClean="0">
                <a:solidFill>
                  <a:srgbClr val="2D3956"/>
                </a:solidFill>
                <a:latin typeface="Times New Roman" panose="02020603050405020304" pitchFamily="18" charset="0"/>
              </a:rPr>
              <a:t>so.</a:t>
            </a: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5487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Workplace Privacy:</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35172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3785652"/>
          </a:xfrm>
          <a:prstGeom prst="rect">
            <a:avLst/>
          </a:prstGeom>
          <a:noFill/>
        </p:spPr>
        <p:txBody>
          <a:bodyPr wrap="square" rtlCol="0">
            <a:spAutoFit/>
          </a:bodyPr>
          <a:lstStyle/>
          <a:p>
            <a:pPr lvl="0" algn="just"/>
            <a:r>
              <a:rPr lang="en-US" sz="2400" b="1" u="sng" dirty="0">
                <a:solidFill>
                  <a:srgbClr val="2D3956"/>
                </a:solidFill>
                <a:latin typeface="Times New Roman" panose="02020603050405020304" pitchFamily="18" charset="0"/>
              </a:rPr>
              <a:t>1- Hiring Process:</a:t>
            </a:r>
          </a:p>
          <a:p>
            <a:pPr lvl="0" algn="just"/>
            <a:r>
              <a:rPr lang="en-US" sz="2400" dirty="0" smtClean="0">
                <a:solidFill>
                  <a:srgbClr val="2D3956"/>
                </a:solidFill>
                <a:latin typeface="Times New Roman" panose="02020603050405020304" pitchFamily="18" charset="0"/>
              </a:rPr>
              <a:t>-Employers </a:t>
            </a:r>
            <a:r>
              <a:rPr lang="en-US" sz="2400" dirty="0">
                <a:solidFill>
                  <a:srgbClr val="2D3956"/>
                </a:solidFill>
                <a:latin typeface="Times New Roman" panose="02020603050405020304" pitchFamily="18" charset="0"/>
              </a:rPr>
              <a:t>often run background checks on prospective employees as part of their hiring process. Depending on what type of background check is done and the information used, a range of privacy issues are involved. Some states regulate the type of documents that a prospective employer may consider when making hiring decisions. Businesses need to ensure they comply </a:t>
            </a:r>
            <a:r>
              <a:rPr lang="en-US" sz="2400" dirty="0" smtClean="0">
                <a:solidFill>
                  <a:srgbClr val="2D3956"/>
                </a:solidFill>
                <a:latin typeface="Times New Roman" panose="02020603050405020304" pitchFamily="18" charset="0"/>
              </a:rPr>
              <a:t>with all </a:t>
            </a:r>
            <a:r>
              <a:rPr lang="en-US" sz="2400" dirty="0">
                <a:solidFill>
                  <a:srgbClr val="2D3956"/>
                </a:solidFill>
                <a:latin typeface="Times New Roman" panose="02020603050405020304" pitchFamily="18" charset="0"/>
              </a:rPr>
              <a:t>state laws where they hire employees</a:t>
            </a:r>
            <a:r>
              <a:rPr lang="en-US" sz="2400" dirty="0" smtClean="0">
                <a:solidFill>
                  <a:srgbClr val="2D3956"/>
                </a:solidFill>
                <a:latin typeface="Times New Roman" panose="02020603050405020304" pitchFamily="18" charset="0"/>
              </a:rPr>
              <a:t>.</a:t>
            </a:r>
          </a:p>
          <a:p>
            <a:pPr lvl="0" algn="just"/>
            <a:r>
              <a:rPr lang="en-US" sz="2400" dirty="0">
                <a:solidFill>
                  <a:srgbClr val="2D3956"/>
                </a:solidFill>
                <a:latin typeface="Times New Roman" panose="02020603050405020304" pitchFamily="18" charset="0"/>
              </a:rPr>
              <a:t>- The use of artificial intelligence (AI) is a growing trend in recruiting and hiring. AI is often used to review resumes, applications</a:t>
            </a:r>
            <a:r>
              <a:rPr lang="en-US" sz="2400" dirty="0" smtClean="0">
                <a:solidFill>
                  <a:srgbClr val="2D3956"/>
                </a:solidFill>
                <a:latin typeface="Times New Roman" panose="02020603050405020304" pitchFamily="18" charset="0"/>
              </a:rPr>
              <a:t>,  and </a:t>
            </a:r>
            <a:r>
              <a:rPr lang="en-US" sz="2400" dirty="0">
                <a:solidFill>
                  <a:srgbClr val="2D3956"/>
                </a:solidFill>
                <a:latin typeface="Times New Roman" panose="02020603050405020304" pitchFamily="18" charset="0"/>
              </a:rPr>
              <a:t>publicly available social media. AI-powered video-interview platforms apply algorithms to video-recorded interviews </a:t>
            </a:r>
            <a:r>
              <a:rPr lang="en-US" sz="2400" dirty="0" smtClean="0">
                <a:solidFill>
                  <a:srgbClr val="2D3956"/>
                </a:solidFill>
                <a:latin typeface="Times New Roman" panose="02020603050405020304" pitchFamily="18" charset="0"/>
              </a:rPr>
              <a:t>to facilitate </a:t>
            </a:r>
            <a:r>
              <a:rPr lang="en-US" sz="2400" dirty="0">
                <a:solidFill>
                  <a:srgbClr val="2D3956"/>
                </a:solidFill>
                <a:latin typeface="Times New Roman" panose="02020603050405020304" pitchFamily="18" charset="0"/>
              </a:rPr>
              <a:t>an employer’s assessment of applicants.</a:t>
            </a: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5487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Workplace Privacy:</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91513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4524315"/>
          </a:xfrm>
          <a:prstGeom prst="rect">
            <a:avLst/>
          </a:prstGeom>
          <a:noFill/>
        </p:spPr>
        <p:txBody>
          <a:bodyPr wrap="square" rtlCol="0">
            <a:spAutoFit/>
          </a:bodyPr>
          <a:lstStyle/>
          <a:p>
            <a:pPr lvl="0" algn="just"/>
            <a:r>
              <a:rPr lang="en-US" sz="2400" b="1" u="sng" dirty="0" smtClean="0">
                <a:solidFill>
                  <a:srgbClr val="2D3956"/>
                </a:solidFill>
                <a:latin typeface="Times New Roman" panose="02020603050405020304" pitchFamily="18" charset="0"/>
              </a:rPr>
              <a:t>2- Drug </a:t>
            </a:r>
            <a:r>
              <a:rPr lang="en-US" sz="2400" b="1" u="sng" dirty="0">
                <a:solidFill>
                  <a:srgbClr val="2D3956"/>
                </a:solidFill>
                <a:latin typeface="Times New Roman" panose="02020603050405020304" pitchFamily="18" charset="0"/>
              </a:rPr>
              <a:t>and Alcohol </a:t>
            </a:r>
            <a:r>
              <a:rPr lang="en-US" sz="2400" b="1" u="sng" dirty="0" smtClean="0">
                <a:solidFill>
                  <a:srgbClr val="2D3956"/>
                </a:solidFill>
                <a:latin typeface="Times New Roman" panose="02020603050405020304" pitchFamily="18" charset="0"/>
              </a:rPr>
              <a:t>Testing:</a:t>
            </a:r>
            <a:endParaRPr lang="en-US" sz="2400" b="1" u="sng" dirty="0">
              <a:solidFill>
                <a:srgbClr val="2D3956"/>
              </a:solidFill>
              <a:latin typeface="Times New Roman" panose="02020603050405020304" pitchFamily="18" charset="0"/>
            </a:endParaRPr>
          </a:p>
          <a:p>
            <a:pPr lvl="0" algn="just"/>
            <a:r>
              <a:rPr lang="en-US" sz="2400" dirty="0" smtClean="0">
                <a:solidFill>
                  <a:srgbClr val="2D3956"/>
                </a:solidFill>
                <a:latin typeface="Times New Roman" panose="02020603050405020304" pitchFamily="18" charset="0"/>
              </a:rPr>
              <a:t>- Employers </a:t>
            </a:r>
            <a:r>
              <a:rPr lang="en-US" sz="2400" dirty="0">
                <a:solidFill>
                  <a:srgbClr val="2D3956"/>
                </a:solidFill>
                <a:latin typeface="Times New Roman" panose="02020603050405020304" pitchFamily="18" charset="0"/>
              </a:rPr>
              <a:t>with drug and alcohol testing policies are highly regulated by the states where they operate. State requirements </a:t>
            </a:r>
            <a:r>
              <a:rPr lang="en-US" sz="2400" dirty="0" smtClean="0">
                <a:solidFill>
                  <a:srgbClr val="2D3956"/>
                </a:solidFill>
                <a:latin typeface="Times New Roman" panose="02020603050405020304" pitchFamily="18" charset="0"/>
              </a:rPr>
              <a:t>vary about </a:t>
            </a:r>
            <a:r>
              <a:rPr lang="en-US" sz="2400" dirty="0">
                <a:solidFill>
                  <a:srgbClr val="2D3956"/>
                </a:solidFill>
                <a:latin typeface="Times New Roman" panose="02020603050405020304" pitchFamily="18" charset="0"/>
              </a:rPr>
              <a:t>required notice of testing, the nature and location of testing, and when testing may occur. All states protect employee </a:t>
            </a:r>
            <a:r>
              <a:rPr lang="en-US" sz="2400" dirty="0" smtClean="0">
                <a:solidFill>
                  <a:srgbClr val="2D3956"/>
                </a:solidFill>
                <a:latin typeface="Times New Roman" panose="02020603050405020304" pitchFamily="18" charset="0"/>
              </a:rPr>
              <a:t>privacy regarding </a:t>
            </a:r>
            <a:r>
              <a:rPr lang="en-US" sz="2400" dirty="0">
                <a:solidFill>
                  <a:srgbClr val="2D3956"/>
                </a:solidFill>
                <a:latin typeface="Times New Roman" panose="02020603050405020304" pitchFamily="18" charset="0"/>
              </a:rPr>
              <a:t>who receives the test result and how those results are to be collected, stored, and destroyed. Employers who engage </a:t>
            </a:r>
            <a:r>
              <a:rPr lang="en-US" sz="2400" dirty="0" smtClean="0">
                <a:solidFill>
                  <a:srgbClr val="2D3956"/>
                </a:solidFill>
                <a:latin typeface="Times New Roman" panose="02020603050405020304" pitchFamily="18" charset="0"/>
              </a:rPr>
              <a:t>in drug </a:t>
            </a:r>
            <a:r>
              <a:rPr lang="en-US" sz="2400" dirty="0">
                <a:solidFill>
                  <a:srgbClr val="2D3956"/>
                </a:solidFill>
                <a:latin typeface="Times New Roman" panose="02020603050405020304" pitchFamily="18" charset="0"/>
              </a:rPr>
              <a:t>and alcohol testing need to be informed about the legal consequences of enforcing their policies</a:t>
            </a:r>
            <a:r>
              <a:rPr lang="en-US" sz="2400" dirty="0" smtClean="0">
                <a:solidFill>
                  <a:srgbClr val="2D3956"/>
                </a:solidFill>
                <a:latin typeface="Times New Roman" panose="02020603050405020304" pitchFamily="18" charset="0"/>
              </a:rPr>
              <a:t>.</a:t>
            </a:r>
          </a:p>
          <a:p>
            <a:pPr lvl="0" algn="just"/>
            <a:r>
              <a:rPr lang="en-US" sz="2400" b="1" u="sng" dirty="0" smtClean="0">
                <a:solidFill>
                  <a:srgbClr val="2D3956"/>
                </a:solidFill>
                <a:latin typeface="Times New Roman" panose="02020603050405020304" pitchFamily="18" charset="0"/>
              </a:rPr>
              <a:t>-Employees </a:t>
            </a:r>
            <a:r>
              <a:rPr lang="en-US" sz="2400" b="1" u="sng" dirty="0">
                <a:solidFill>
                  <a:srgbClr val="2D3956"/>
                </a:solidFill>
                <a:latin typeface="Times New Roman" panose="02020603050405020304" pitchFamily="18" charset="0"/>
              </a:rPr>
              <a:t>frequently challenge drug and alcohol testing as a violation of their right to privacy. Employers generally win </a:t>
            </a:r>
            <a:r>
              <a:rPr lang="en-US" sz="2400" b="1" u="sng" dirty="0" smtClean="0">
                <a:solidFill>
                  <a:srgbClr val="2D3956"/>
                </a:solidFill>
                <a:latin typeface="Times New Roman" panose="02020603050405020304" pitchFamily="18" charset="0"/>
              </a:rPr>
              <a:t>these lawsuits </a:t>
            </a:r>
            <a:r>
              <a:rPr lang="en-US" sz="2400" b="1" u="sng" dirty="0">
                <a:solidFill>
                  <a:srgbClr val="2D3956"/>
                </a:solidFill>
                <a:latin typeface="Times New Roman" panose="02020603050405020304" pitchFamily="18" charset="0"/>
              </a:rPr>
              <a:t>when</a:t>
            </a:r>
            <a:r>
              <a:rPr lang="en-US" sz="2400" b="1" u="sng" dirty="0" smtClean="0">
                <a:solidFill>
                  <a:srgbClr val="2D3956"/>
                </a:solidFill>
                <a:latin typeface="Times New Roman" panose="02020603050405020304" pitchFamily="18" charset="0"/>
              </a:rPr>
              <a:t>:</a:t>
            </a:r>
          </a:p>
          <a:p>
            <a:pPr marL="342900" lvl="0" indent="-342900" algn="just">
              <a:buFont typeface="Arial" pitchFamily="34" charset="0"/>
              <a:buChar char="•"/>
            </a:pPr>
            <a:r>
              <a:rPr lang="en-US" sz="2400" dirty="0">
                <a:solidFill>
                  <a:srgbClr val="2D3956"/>
                </a:solidFill>
                <a:latin typeface="Times New Roman" panose="02020603050405020304" pitchFamily="18" charset="0"/>
              </a:rPr>
              <a:t>The employer complies with all state requirements for drug and alcohol testing;</a:t>
            </a:r>
          </a:p>
          <a:p>
            <a:pPr marL="342900" lvl="0" indent="-342900" algn="just">
              <a:buFont typeface="Arial" pitchFamily="34" charset="0"/>
              <a:buChar char="•"/>
            </a:pPr>
            <a:r>
              <a:rPr lang="en-US" sz="2400" dirty="0">
                <a:solidFill>
                  <a:srgbClr val="2D3956"/>
                </a:solidFill>
                <a:latin typeface="Times New Roman" panose="02020603050405020304" pitchFamily="18" charset="0"/>
              </a:rPr>
              <a:t>Conducts the test with the employee’s consent;</a:t>
            </a:r>
          </a:p>
          <a:p>
            <a:pPr marL="342900" lvl="0" indent="-342900" algn="just">
              <a:buFont typeface="Arial" pitchFamily="34" charset="0"/>
              <a:buChar char="•"/>
            </a:pPr>
            <a:r>
              <a:rPr lang="en-US" sz="2400" dirty="0">
                <a:solidFill>
                  <a:srgbClr val="2D3956"/>
                </a:solidFill>
                <a:latin typeface="Times New Roman" panose="02020603050405020304" pitchFamily="18" charset="0"/>
              </a:rPr>
              <a:t>Conducts the test in a manner that was not offensive;</a:t>
            </a: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5487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Workplace Privacy:</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89417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4524315"/>
          </a:xfrm>
          <a:prstGeom prst="rect">
            <a:avLst/>
          </a:prstGeom>
          <a:noFill/>
        </p:spPr>
        <p:txBody>
          <a:bodyPr wrap="square" rtlCol="0">
            <a:spAutoFit/>
          </a:bodyPr>
          <a:lstStyle/>
          <a:p>
            <a:pPr marL="342900" lvl="0" indent="-342900" algn="just">
              <a:buFont typeface="Arial" pitchFamily="34" charset="0"/>
              <a:buChar char="•"/>
            </a:pPr>
            <a:r>
              <a:rPr lang="en-US" sz="2400" dirty="0">
                <a:solidFill>
                  <a:srgbClr val="2D3956"/>
                </a:solidFill>
                <a:latin typeface="Times New Roman" panose="02020603050405020304" pitchFamily="18" charset="0"/>
              </a:rPr>
              <a:t>The test results do not reveal information unrelated to the purpose of the test</a:t>
            </a:r>
            <a:r>
              <a:rPr lang="en-US" sz="2400" dirty="0" smtClean="0">
                <a:solidFill>
                  <a:srgbClr val="2D3956"/>
                </a:solidFill>
                <a:latin typeface="Times New Roman" panose="02020603050405020304" pitchFamily="18" charset="0"/>
              </a:rPr>
              <a:t>.</a:t>
            </a:r>
          </a:p>
          <a:p>
            <a:pPr lvl="0" algn="just"/>
            <a:r>
              <a:rPr lang="en-US" sz="2400" dirty="0" smtClean="0">
                <a:solidFill>
                  <a:srgbClr val="2D3956"/>
                </a:solidFill>
                <a:latin typeface="Times New Roman" panose="02020603050405020304" pitchFamily="18" charset="0"/>
              </a:rPr>
              <a:t>- Employers </a:t>
            </a:r>
            <a:r>
              <a:rPr lang="en-US" sz="2400" dirty="0">
                <a:solidFill>
                  <a:srgbClr val="2D3956"/>
                </a:solidFill>
                <a:latin typeface="Times New Roman" panose="02020603050405020304" pitchFamily="18" charset="0"/>
              </a:rPr>
              <a:t>must be careful to limit disclosure of test results to only those with a need to know. Businesses may lawfully conduct </a:t>
            </a:r>
            <a:r>
              <a:rPr lang="en-US" sz="2400" dirty="0" smtClean="0">
                <a:solidFill>
                  <a:srgbClr val="2D3956"/>
                </a:solidFill>
                <a:latin typeface="Times New Roman" panose="02020603050405020304" pitchFamily="18" charset="0"/>
              </a:rPr>
              <a:t>a drug </a:t>
            </a:r>
            <a:r>
              <a:rPr lang="en-US" sz="2400" dirty="0">
                <a:solidFill>
                  <a:srgbClr val="2D3956"/>
                </a:solidFill>
                <a:latin typeface="Times New Roman" panose="02020603050405020304" pitchFamily="18" charset="0"/>
              </a:rPr>
              <a:t>or alcohol test but still be liable for privacy violations based on how they handled the results</a:t>
            </a:r>
            <a:r>
              <a:rPr lang="en-US" sz="2400" dirty="0" smtClean="0">
                <a:solidFill>
                  <a:srgbClr val="2D3956"/>
                </a:solidFill>
                <a:latin typeface="Times New Roman" panose="02020603050405020304" pitchFamily="18" charset="0"/>
              </a:rPr>
              <a:t>.</a:t>
            </a:r>
          </a:p>
          <a:p>
            <a:pPr lvl="0" algn="just"/>
            <a:r>
              <a:rPr lang="en-US" sz="2400" b="1" u="sng" dirty="0" smtClean="0">
                <a:solidFill>
                  <a:srgbClr val="2D3956"/>
                </a:solidFill>
                <a:latin typeface="Times New Roman" panose="02020603050405020304" pitchFamily="18" charset="0"/>
              </a:rPr>
              <a:t>2- Health </a:t>
            </a:r>
            <a:r>
              <a:rPr lang="en-US" sz="2400" b="1" u="sng" dirty="0">
                <a:solidFill>
                  <a:srgbClr val="2D3956"/>
                </a:solidFill>
                <a:latin typeface="Times New Roman" panose="02020603050405020304" pitchFamily="18" charset="0"/>
              </a:rPr>
              <a:t>Insurance Portability and Accountability </a:t>
            </a:r>
            <a:r>
              <a:rPr lang="en-US" sz="2400" b="1" u="sng" dirty="0" smtClean="0">
                <a:solidFill>
                  <a:srgbClr val="2D3956"/>
                </a:solidFill>
                <a:latin typeface="Times New Roman" panose="02020603050405020304" pitchFamily="18" charset="0"/>
              </a:rPr>
              <a:t>Act:</a:t>
            </a:r>
          </a:p>
          <a:p>
            <a:pPr lvl="0" algn="just"/>
            <a:r>
              <a:rPr lang="en-US" sz="2400" dirty="0">
                <a:solidFill>
                  <a:srgbClr val="2D3956"/>
                </a:solidFill>
                <a:latin typeface="Times New Roman" panose="02020603050405020304" pitchFamily="18" charset="0"/>
              </a:rPr>
              <a:t>The Health Insurance Portability and Accountability Act of 1996 (HIPAA) seeks to protect confidential health information </a:t>
            </a:r>
            <a:r>
              <a:rPr lang="en-US" sz="2400" dirty="0" smtClean="0">
                <a:solidFill>
                  <a:srgbClr val="2D3956"/>
                </a:solidFill>
                <a:latin typeface="Times New Roman" panose="02020603050405020304" pitchFamily="18" charset="0"/>
              </a:rPr>
              <a:t>and mandates </a:t>
            </a:r>
            <a:r>
              <a:rPr lang="en-US" sz="2400" dirty="0">
                <a:solidFill>
                  <a:srgbClr val="2D3956"/>
                </a:solidFill>
                <a:latin typeface="Times New Roman" panose="02020603050405020304" pitchFamily="18" charset="0"/>
              </a:rPr>
              <a:t>standards for handling such information</a:t>
            </a:r>
            <a:r>
              <a:rPr lang="en-US" sz="2400" dirty="0" smtClean="0">
                <a:solidFill>
                  <a:srgbClr val="2D3956"/>
                </a:solidFill>
                <a:latin typeface="Times New Roman" panose="02020603050405020304" pitchFamily="18" charset="0"/>
              </a:rPr>
              <a:t>.  HIPAA </a:t>
            </a:r>
            <a:r>
              <a:rPr lang="en-US" sz="2400" dirty="0">
                <a:solidFill>
                  <a:srgbClr val="2D3956"/>
                </a:solidFill>
                <a:latin typeface="Times New Roman" panose="02020603050405020304" pitchFamily="18" charset="0"/>
              </a:rPr>
              <a:t>has a Privacy Rule regulating the use and disclosure of individually identifiable health information. The Privacy </a:t>
            </a:r>
            <a:r>
              <a:rPr lang="en-US" sz="2400" dirty="0" smtClean="0">
                <a:solidFill>
                  <a:srgbClr val="2D3956"/>
                </a:solidFill>
                <a:latin typeface="Times New Roman" panose="02020603050405020304" pitchFamily="18" charset="0"/>
              </a:rPr>
              <a:t>Rule protects </a:t>
            </a:r>
            <a:r>
              <a:rPr lang="en-US" sz="2400" dirty="0">
                <a:solidFill>
                  <a:srgbClr val="2D3956"/>
                </a:solidFill>
                <a:latin typeface="Times New Roman" panose="02020603050405020304" pitchFamily="18" charset="0"/>
              </a:rPr>
              <a:t>Protected Health Information (PHI) , which includes all information related to the past, present or future health status </a:t>
            </a:r>
            <a:r>
              <a:rPr lang="en-US" sz="2400" dirty="0" smtClean="0">
                <a:solidFill>
                  <a:srgbClr val="2D3956"/>
                </a:solidFill>
                <a:latin typeface="Times New Roman" panose="02020603050405020304" pitchFamily="18" charset="0"/>
              </a:rPr>
              <a:t>of an </a:t>
            </a:r>
            <a:r>
              <a:rPr lang="en-US" sz="2400" dirty="0">
                <a:solidFill>
                  <a:srgbClr val="2D3956"/>
                </a:solidFill>
                <a:latin typeface="Times New Roman" panose="02020603050405020304" pitchFamily="18" charset="0"/>
              </a:rPr>
              <a:t>identified individual, of treatment received, or of payment for treatment. PHI also includes billing records, information </a:t>
            </a:r>
            <a:r>
              <a:rPr lang="en-US" sz="2400" dirty="0" smtClean="0">
                <a:solidFill>
                  <a:srgbClr val="2D3956"/>
                </a:solidFill>
                <a:latin typeface="Times New Roman" panose="02020603050405020304" pitchFamily="18" charset="0"/>
              </a:rPr>
              <a:t>about premium </a:t>
            </a:r>
            <a:r>
              <a:rPr lang="en-US" sz="2400" dirty="0">
                <a:solidFill>
                  <a:srgbClr val="2D3956"/>
                </a:solidFill>
                <a:latin typeface="Times New Roman" panose="02020603050405020304" pitchFamily="18" charset="0"/>
              </a:rPr>
              <a:t>payments, and enrollment information. </a:t>
            </a: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5487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Workplace Privacy:</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18047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3785652"/>
          </a:xfrm>
          <a:prstGeom prst="rect">
            <a:avLst/>
          </a:prstGeom>
          <a:noFill/>
        </p:spPr>
        <p:txBody>
          <a:bodyPr wrap="square" rtlCol="0">
            <a:spAutoFit/>
          </a:bodyPr>
          <a:lstStyle/>
          <a:p>
            <a:pPr lvl="0" algn="just"/>
            <a:r>
              <a:rPr lang="en-US" sz="2400" b="1" u="sng" dirty="0" smtClean="0">
                <a:solidFill>
                  <a:srgbClr val="2D3956"/>
                </a:solidFill>
                <a:latin typeface="Times New Roman" panose="02020603050405020304" pitchFamily="18" charset="0"/>
              </a:rPr>
              <a:t>2- Health </a:t>
            </a:r>
            <a:r>
              <a:rPr lang="en-US" sz="2400" b="1" u="sng" dirty="0">
                <a:solidFill>
                  <a:srgbClr val="2D3956"/>
                </a:solidFill>
                <a:latin typeface="Times New Roman" panose="02020603050405020304" pitchFamily="18" charset="0"/>
              </a:rPr>
              <a:t>Insurance Portability and Accountability </a:t>
            </a:r>
            <a:r>
              <a:rPr lang="en-US" sz="2400" b="1" u="sng" dirty="0" smtClean="0">
                <a:solidFill>
                  <a:srgbClr val="2D3956"/>
                </a:solidFill>
                <a:latin typeface="Times New Roman" panose="02020603050405020304" pitchFamily="18" charset="0"/>
              </a:rPr>
              <a:t>Act:</a:t>
            </a:r>
          </a:p>
          <a:p>
            <a:pPr lvl="0" algn="just"/>
            <a:r>
              <a:rPr lang="en-US" sz="2400" dirty="0" smtClean="0">
                <a:solidFill>
                  <a:srgbClr val="2D3956"/>
                </a:solidFill>
                <a:latin typeface="Times New Roman" panose="02020603050405020304" pitchFamily="18" charset="0"/>
              </a:rPr>
              <a:t>-As </a:t>
            </a:r>
            <a:r>
              <a:rPr lang="en-US" sz="2400" dirty="0">
                <a:solidFill>
                  <a:srgbClr val="2D3956"/>
                </a:solidFill>
                <a:latin typeface="Times New Roman" panose="02020603050405020304" pitchFamily="18" charset="0"/>
              </a:rPr>
              <a:t>a result, PHI includes medical information required by employers to carry </a:t>
            </a:r>
            <a:r>
              <a:rPr lang="en-US" sz="2400" dirty="0" smtClean="0">
                <a:solidFill>
                  <a:srgbClr val="2D3956"/>
                </a:solidFill>
                <a:latin typeface="Times New Roman" panose="02020603050405020304" pitchFamily="18" charset="0"/>
              </a:rPr>
              <a:t>out their </a:t>
            </a:r>
            <a:r>
              <a:rPr lang="en-US" sz="2400" dirty="0">
                <a:solidFill>
                  <a:srgbClr val="2D3956"/>
                </a:solidFill>
                <a:latin typeface="Times New Roman" panose="02020603050405020304" pitchFamily="18" charset="0"/>
              </a:rPr>
              <a:t>obligations under the Americans with Disabilities Act, the Family Medical Leave Act, workers’ compensation, drug testing</a:t>
            </a:r>
            <a:r>
              <a:rPr lang="en-US" sz="2400" dirty="0" smtClean="0">
                <a:solidFill>
                  <a:srgbClr val="2D3956"/>
                </a:solidFill>
                <a:latin typeface="Times New Roman" panose="02020603050405020304" pitchFamily="18" charset="0"/>
              </a:rPr>
              <a:t>,  and </a:t>
            </a:r>
            <a:r>
              <a:rPr lang="en-US" sz="2400" dirty="0">
                <a:solidFill>
                  <a:srgbClr val="2D3956"/>
                </a:solidFill>
                <a:latin typeface="Times New Roman" panose="02020603050405020304" pitchFamily="18" charset="0"/>
              </a:rPr>
              <a:t>employer-sponsored health care plans</a:t>
            </a:r>
            <a:r>
              <a:rPr lang="en-US" sz="2400" dirty="0" smtClean="0">
                <a:solidFill>
                  <a:srgbClr val="2D3956"/>
                </a:solidFill>
                <a:latin typeface="Times New Roman" panose="02020603050405020304" pitchFamily="18" charset="0"/>
              </a:rPr>
              <a:t>.</a:t>
            </a:r>
          </a:p>
          <a:p>
            <a:pPr lvl="0" algn="just"/>
            <a:r>
              <a:rPr lang="en-US" sz="2400" b="1" u="sng" dirty="0" smtClean="0">
                <a:solidFill>
                  <a:srgbClr val="2D3956"/>
                </a:solidFill>
                <a:latin typeface="Times New Roman" panose="02020603050405020304" pitchFamily="18" charset="0"/>
              </a:rPr>
              <a:t>- HIPAA </a:t>
            </a:r>
            <a:r>
              <a:rPr lang="en-US" sz="2400" b="1" u="sng" dirty="0">
                <a:solidFill>
                  <a:srgbClr val="2D3956"/>
                </a:solidFill>
                <a:latin typeface="Times New Roman" panose="02020603050405020304" pitchFamily="18" charset="0"/>
              </a:rPr>
              <a:t>also has a Security Rule to ensure the confidentiality, integrity and availability of electronic PHI. Under the Security </a:t>
            </a:r>
            <a:r>
              <a:rPr lang="en-US" sz="2400" b="1" u="sng" dirty="0" smtClean="0">
                <a:solidFill>
                  <a:srgbClr val="2D3956"/>
                </a:solidFill>
                <a:latin typeface="Times New Roman" panose="02020603050405020304" pitchFamily="18" charset="0"/>
              </a:rPr>
              <a:t>Rule:</a:t>
            </a:r>
            <a:endParaRPr lang="en-US" sz="2400" b="1" u="sng" dirty="0">
              <a:solidFill>
                <a:srgbClr val="2D3956"/>
              </a:solidFill>
              <a:latin typeface="Times New Roman" panose="02020603050405020304" pitchFamily="18" charset="0"/>
            </a:endParaRPr>
          </a:p>
          <a:p>
            <a:pPr marL="342900" lvl="0" indent="-342900" algn="just">
              <a:buFont typeface="Arial" pitchFamily="34" charset="0"/>
              <a:buChar char="•"/>
            </a:pPr>
            <a:r>
              <a:rPr lang="en-US" sz="2400" dirty="0">
                <a:solidFill>
                  <a:srgbClr val="2D3956"/>
                </a:solidFill>
                <a:latin typeface="Times New Roman" panose="02020603050405020304" pitchFamily="18" charset="0"/>
              </a:rPr>
              <a:t>Confidentiality means PHI is not made available or disclosed to unauthorized individuals or processes;</a:t>
            </a:r>
          </a:p>
          <a:p>
            <a:pPr marL="342900" lvl="0" indent="-342900" algn="just">
              <a:buFont typeface="Arial" pitchFamily="34" charset="0"/>
              <a:buChar char="•"/>
            </a:pPr>
            <a:r>
              <a:rPr lang="en-US" sz="2400" dirty="0">
                <a:solidFill>
                  <a:srgbClr val="2D3956"/>
                </a:solidFill>
                <a:latin typeface="Times New Roman" panose="02020603050405020304" pitchFamily="18" charset="0"/>
              </a:rPr>
              <a:t>Integrity means PHI is not altered or destroyed in an unauthorized manner; </a:t>
            </a:r>
            <a:endParaRPr lang="en-US" sz="2400" dirty="0" smtClean="0">
              <a:solidFill>
                <a:srgbClr val="2D3956"/>
              </a:solidFill>
              <a:latin typeface="Times New Roman" panose="02020603050405020304" pitchFamily="18" charset="0"/>
            </a:endParaRPr>
          </a:p>
          <a:p>
            <a:pPr marL="342900" lvl="0" indent="-342900" algn="just">
              <a:buFont typeface="Arial" pitchFamily="34" charset="0"/>
              <a:buChar char="•"/>
            </a:pPr>
            <a:r>
              <a:rPr lang="en-US" sz="2400" dirty="0" smtClean="0">
                <a:solidFill>
                  <a:srgbClr val="2D3956"/>
                </a:solidFill>
                <a:latin typeface="Times New Roman" panose="02020603050405020304" pitchFamily="18" charset="0"/>
              </a:rPr>
              <a:t>Availability </a:t>
            </a:r>
            <a:r>
              <a:rPr lang="en-US" sz="2400" dirty="0">
                <a:solidFill>
                  <a:srgbClr val="2D3956"/>
                </a:solidFill>
                <a:latin typeface="Times New Roman" panose="02020603050405020304" pitchFamily="18" charset="0"/>
              </a:rPr>
              <a:t>means PHI is accessible and usable upon demand by an authorized individual.</a:t>
            </a: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5487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Workplace Privacy:</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3041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3416320"/>
          </a:xfrm>
          <a:prstGeom prst="rect">
            <a:avLst/>
          </a:prstGeom>
          <a:noFill/>
        </p:spPr>
        <p:txBody>
          <a:bodyPr wrap="square" rtlCol="0">
            <a:spAutoFit/>
          </a:bodyPr>
          <a:lstStyle/>
          <a:p>
            <a:pPr lvl="0" algn="just"/>
            <a:r>
              <a:rPr lang="en-US" sz="2400" b="1" u="sng" dirty="0" smtClean="0">
                <a:solidFill>
                  <a:srgbClr val="2D3956"/>
                </a:solidFill>
                <a:latin typeface="Times New Roman" panose="02020603050405020304" pitchFamily="18" charset="0"/>
              </a:rPr>
              <a:t>3- </a:t>
            </a:r>
            <a:r>
              <a:rPr lang="en-US" sz="2400" b="1" u="sng" dirty="0">
                <a:solidFill>
                  <a:srgbClr val="2D3956"/>
                </a:solidFill>
                <a:latin typeface="Times New Roman" panose="02020603050405020304" pitchFamily="18" charset="0"/>
              </a:rPr>
              <a:t>Electronic </a:t>
            </a:r>
            <a:r>
              <a:rPr lang="en-US" sz="2400" b="1" u="sng" dirty="0" smtClean="0">
                <a:solidFill>
                  <a:srgbClr val="2D3956"/>
                </a:solidFill>
                <a:latin typeface="Times New Roman" panose="02020603050405020304" pitchFamily="18" charset="0"/>
              </a:rPr>
              <a:t>Monitoring:</a:t>
            </a:r>
          </a:p>
          <a:p>
            <a:pPr lvl="0" algn="just"/>
            <a:r>
              <a:rPr lang="en-US" sz="2400" dirty="0" smtClean="0">
                <a:solidFill>
                  <a:srgbClr val="2D3956"/>
                </a:solidFill>
                <a:latin typeface="Times New Roman" panose="02020603050405020304" pitchFamily="18" charset="0"/>
              </a:rPr>
              <a:t>- Federal </a:t>
            </a:r>
            <a:r>
              <a:rPr lang="en-US" sz="2400" dirty="0">
                <a:solidFill>
                  <a:srgbClr val="2D3956"/>
                </a:solidFill>
                <a:latin typeface="Times New Roman" panose="02020603050405020304" pitchFamily="18" charset="0"/>
              </a:rPr>
              <a:t>law and most state laws allow employers to monitor their employees’ electronic communications occurring over </a:t>
            </a:r>
            <a:r>
              <a:rPr lang="en-US" sz="2400" dirty="0" smtClean="0">
                <a:solidFill>
                  <a:srgbClr val="2D3956"/>
                </a:solidFill>
                <a:latin typeface="Times New Roman" panose="02020603050405020304" pitchFamily="18" charset="0"/>
              </a:rPr>
              <a:t>the employer’s </a:t>
            </a:r>
            <a:r>
              <a:rPr lang="en-US" sz="2400" dirty="0">
                <a:solidFill>
                  <a:srgbClr val="2D3956"/>
                </a:solidFill>
                <a:latin typeface="Times New Roman" panose="02020603050405020304" pitchFamily="18" charset="0"/>
              </a:rPr>
              <a:t>hardware, software, and servers. If the employer provides the computer system, the employer has the right to </a:t>
            </a:r>
            <a:r>
              <a:rPr lang="en-US" sz="2400" dirty="0" smtClean="0">
                <a:solidFill>
                  <a:srgbClr val="2D3956"/>
                </a:solidFill>
                <a:latin typeface="Times New Roman" panose="02020603050405020304" pitchFamily="18" charset="0"/>
              </a:rPr>
              <a:t>monitor electronic </a:t>
            </a:r>
            <a:r>
              <a:rPr lang="en-US" sz="2400" dirty="0">
                <a:solidFill>
                  <a:srgbClr val="2D3956"/>
                </a:solidFill>
                <a:latin typeface="Times New Roman" panose="02020603050405020304" pitchFamily="18" charset="0"/>
              </a:rPr>
              <a:t>communications on the system, even if those communications are not work related.</a:t>
            </a:r>
          </a:p>
          <a:p>
            <a:pPr lvl="0" algn="just"/>
            <a:r>
              <a:rPr lang="en-US" sz="2400" dirty="0" smtClean="0">
                <a:solidFill>
                  <a:srgbClr val="2D3956"/>
                </a:solidFill>
                <a:latin typeface="Times New Roman" panose="02020603050405020304" pitchFamily="18" charset="0"/>
              </a:rPr>
              <a:t>- Employers </a:t>
            </a:r>
            <a:r>
              <a:rPr lang="en-US" sz="2400" dirty="0">
                <a:solidFill>
                  <a:srgbClr val="2D3956"/>
                </a:solidFill>
                <a:latin typeface="Times New Roman" panose="02020603050405020304" pitchFamily="18" charset="0"/>
              </a:rPr>
              <a:t>may also monitor communications when employees consent to the monitoring. Therefore, many employers </a:t>
            </a:r>
            <a:r>
              <a:rPr lang="en-US" sz="2400" dirty="0" smtClean="0">
                <a:solidFill>
                  <a:srgbClr val="2D3956"/>
                </a:solidFill>
                <a:latin typeface="Times New Roman" panose="02020603050405020304" pitchFamily="18" charset="0"/>
              </a:rPr>
              <a:t>require employees </a:t>
            </a:r>
            <a:r>
              <a:rPr lang="en-US" sz="2400" dirty="0">
                <a:solidFill>
                  <a:srgbClr val="2D3956"/>
                </a:solidFill>
                <a:latin typeface="Times New Roman" panose="02020603050405020304" pitchFamily="18" charset="0"/>
              </a:rPr>
              <a:t>to sign a waiver consenting to private communications sent via the employer’s equipment to be monitored. This </a:t>
            </a:r>
            <a:r>
              <a:rPr lang="en-US" sz="2400" dirty="0" smtClean="0">
                <a:solidFill>
                  <a:srgbClr val="2D3956"/>
                </a:solidFill>
                <a:latin typeface="Times New Roman" panose="02020603050405020304" pitchFamily="18" charset="0"/>
              </a:rPr>
              <a:t>helps defend </a:t>
            </a:r>
            <a:r>
              <a:rPr lang="en-US" sz="2400" dirty="0">
                <a:solidFill>
                  <a:srgbClr val="2D3956"/>
                </a:solidFill>
                <a:latin typeface="Times New Roman" panose="02020603050405020304" pitchFamily="18" charset="0"/>
              </a:rPr>
              <a:t>against invasion of privacy claims better than having a policy in the employee handbook alone</a:t>
            </a:r>
            <a:r>
              <a:rPr lang="en-US" sz="2400" dirty="0" smtClean="0">
                <a:solidFill>
                  <a:srgbClr val="2D3956"/>
                </a:solidFill>
                <a:latin typeface="Times New Roman" panose="02020603050405020304" pitchFamily="18" charset="0"/>
              </a:rPr>
              <a:t>.</a:t>
            </a: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5487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Workplace Privacy:</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98936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4154984"/>
          </a:xfrm>
          <a:prstGeom prst="rect">
            <a:avLst/>
          </a:prstGeom>
          <a:noFill/>
        </p:spPr>
        <p:txBody>
          <a:bodyPr wrap="square" rtlCol="0">
            <a:spAutoFit/>
          </a:bodyPr>
          <a:lstStyle/>
          <a:p>
            <a:pPr lvl="0" algn="just"/>
            <a:r>
              <a:rPr lang="en-US" sz="2400" b="1" u="sng" dirty="0" smtClean="0">
                <a:solidFill>
                  <a:srgbClr val="2D3956"/>
                </a:solidFill>
                <a:latin typeface="Times New Roman" panose="02020603050405020304" pitchFamily="18" charset="0"/>
              </a:rPr>
              <a:t>3- </a:t>
            </a:r>
            <a:r>
              <a:rPr lang="en-US" sz="2400" b="1" u="sng" dirty="0">
                <a:solidFill>
                  <a:srgbClr val="2D3956"/>
                </a:solidFill>
                <a:latin typeface="Times New Roman" panose="02020603050405020304" pitchFamily="18" charset="0"/>
              </a:rPr>
              <a:t>Electronic </a:t>
            </a:r>
            <a:r>
              <a:rPr lang="en-US" sz="2400" b="1" u="sng" dirty="0" smtClean="0">
                <a:solidFill>
                  <a:srgbClr val="2D3956"/>
                </a:solidFill>
                <a:latin typeface="Times New Roman" panose="02020603050405020304" pitchFamily="18" charset="0"/>
              </a:rPr>
              <a:t>Monitoring:</a:t>
            </a:r>
          </a:p>
          <a:p>
            <a:pPr lvl="0" algn="just"/>
            <a:r>
              <a:rPr lang="en-US" sz="2400" dirty="0" smtClean="0">
                <a:solidFill>
                  <a:srgbClr val="2D3956"/>
                </a:solidFill>
                <a:latin typeface="Times New Roman" panose="02020603050405020304" pitchFamily="18" charset="0"/>
              </a:rPr>
              <a:t>-Businesses </a:t>
            </a:r>
            <a:r>
              <a:rPr lang="en-US" sz="2400" dirty="0">
                <a:solidFill>
                  <a:srgbClr val="2D3956"/>
                </a:solidFill>
                <a:latin typeface="Times New Roman" panose="02020603050405020304" pitchFamily="18" charset="0"/>
              </a:rPr>
              <a:t>may also monitor conversations with customers in the ordinary course of business as long as they give notice. As </a:t>
            </a:r>
            <a:r>
              <a:rPr lang="en-US" sz="2400" dirty="0" smtClean="0">
                <a:solidFill>
                  <a:srgbClr val="2D3956"/>
                </a:solidFill>
                <a:latin typeface="Times New Roman" panose="02020603050405020304" pitchFamily="18" charset="0"/>
              </a:rPr>
              <a:t>a result</a:t>
            </a:r>
            <a:r>
              <a:rPr lang="en-US" sz="2400" dirty="0">
                <a:solidFill>
                  <a:srgbClr val="2D3956"/>
                </a:solidFill>
                <a:latin typeface="Times New Roman" panose="02020603050405020304" pitchFamily="18" charset="0"/>
              </a:rPr>
              <a:t>, many customer service lines use a recorded message that “this call may be monitored for training purposes” </a:t>
            </a:r>
            <a:r>
              <a:rPr lang="en-US" sz="2400" dirty="0" smtClean="0">
                <a:solidFill>
                  <a:srgbClr val="2D3956"/>
                </a:solidFill>
                <a:latin typeface="Times New Roman" panose="02020603050405020304" pitchFamily="18" charset="0"/>
              </a:rPr>
              <a:t>before customers </a:t>
            </a:r>
            <a:r>
              <a:rPr lang="en-US" sz="2400" dirty="0">
                <a:solidFill>
                  <a:srgbClr val="2D3956"/>
                </a:solidFill>
                <a:latin typeface="Times New Roman" panose="02020603050405020304" pitchFamily="18" charset="0"/>
              </a:rPr>
              <a:t>are connected to a customer service agent</a:t>
            </a:r>
            <a:r>
              <a:rPr lang="en-US" sz="2400" dirty="0" smtClean="0">
                <a:solidFill>
                  <a:srgbClr val="2D3956"/>
                </a:solidFill>
                <a:latin typeface="Times New Roman" panose="02020603050405020304" pitchFamily="18" charset="0"/>
              </a:rPr>
              <a:t>.</a:t>
            </a:r>
          </a:p>
          <a:p>
            <a:pPr lvl="0" algn="just"/>
            <a:r>
              <a:rPr lang="en-US" sz="2400" dirty="0" smtClean="0">
                <a:solidFill>
                  <a:srgbClr val="2D3956"/>
                </a:solidFill>
                <a:latin typeface="Times New Roman" panose="02020603050405020304" pitchFamily="18" charset="0"/>
              </a:rPr>
              <a:t>- The </a:t>
            </a:r>
            <a:r>
              <a:rPr lang="en-US" sz="2400" dirty="0">
                <a:solidFill>
                  <a:srgbClr val="2D3956"/>
                </a:solidFill>
                <a:latin typeface="Times New Roman" panose="02020603050405020304" pitchFamily="18" charset="0"/>
              </a:rPr>
              <a:t>most important federal law regarding monitoring of electronic communications is the Electronic Communications </a:t>
            </a:r>
            <a:r>
              <a:rPr lang="en-US" sz="2400" dirty="0" smtClean="0">
                <a:solidFill>
                  <a:srgbClr val="2D3956"/>
                </a:solidFill>
                <a:latin typeface="Times New Roman" panose="02020603050405020304" pitchFamily="18" charset="0"/>
              </a:rPr>
              <a:t>Privacy Act </a:t>
            </a:r>
            <a:r>
              <a:rPr lang="en-US" sz="2400" dirty="0">
                <a:solidFill>
                  <a:srgbClr val="2D3956"/>
                </a:solidFill>
                <a:latin typeface="Times New Roman" panose="02020603050405020304" pitchFamily="18" charset="0"/>
              </a:rPr>
              <a:t>(ECPA), which was passed by Congress in 1986. ECPA has two parts. The first part is known as the Wiretap Act and </a:t>
            </a:r>
            <a:r>
              <a:rPr lang="en-US" sz="2400" dirty="0" smtClean="0">
                <a:solidFill>
                  <a:srgbClr val="2D3956"/>
                </a:solidFill>
                <a:latin typeface="Times New Roman" panose="02020603050405020304" pitchFamily="18" charset="0"/>
              </a:rPr>
              <a:t>the second </a:t>
            </a:r>
            <a:r>
              <a:rPr lang="en-US" sz="2400" dirty="0">
                <a:solidFill>
                  <a:srgbClr val="2D3956"/>
                </a:solidFill>
                <a:latin typeface="Times New Roman" panose="02020603050405020304" pitchFamily="18" charset="0"/>
              </a:rPr>
              <a:t>as the Stored Communications Act. ECPA prohibits the acquisition of the </a:t>
            </a:r>
            <a:r>
              <a:rPr lang="en-US" sz="2400" dirty="0" smtClean="0">
                <a:solidFill>
                  <a:srgbClr val="2D3956"/>
                </a:solidFill>
                <a:latin typeface="Times New Roman" panose="02020603050405020304" pitchFamily="18" charset="0"/>
              </a:rPr>
              <a:t>content </a:t>
            </a:r>
            <a:r>
              <a:rPr lang="en-US" sz="2400" dirty="0">
                <a:solidFill>
                  <a:srgbClr val="2D3956"/>
                </a:solidFill>
                <a:latin typeface="Times New Roman" panose="02020603050405020304" pitchFamily="18" charset="0"/>
              </a:rPr>
              <a:t>of a wire, oral or </a:t>
            </a:r>
            <a:r>
              <a:rPr lang="en-US" sz="2400" dirty="0" smtClean="0">
                <a:solidFill>
                  <a:srgbClr val="2D3956"/>
                </a:solidFill>
                <a:latin typeface="Times New Roman" panose="02020603050405020304" pitchFamily="18" charset="0"/>
              </a:rPr>
              <a:t>electronic communication </a:t>
            </a:r>
            <a:r>
              <a:rPr lang="en-US" sz="2400" dirty="0">
                <a:solidFill>
                  <a:srgbClr val="2D3956"/>
                </a:solidFill>
                <a:latin typeface="Times New Roman" panose="02020603050405020304" pitchFamily="18" charset="0"/>
              </a:rPr>
              <a:t>using an electronic, mechanical or other device. ECPA also prohibits the use or disclosure of an </a:t>
            </a:r>
            <a:r>
              <a:rPr lang="en-US" sz="2400" dirty="0" smtClean="0">
                <a:solidFill>
                  <a:srgbClr val="2D3956"/>
                </a:solidFill>
                <a:latin typeface="Times New Roman" panose="02020603050405020304" pitchFamily="18" charset="0"/>
              </a:rPr>
              <a:t>unlawfully intercepted </a:t>
            </a:r>
            <a:r>
              <a:rPr lang="en-US" sz="2400" dirty="0">
                <a:solidFill>
                  <a:srgbClr val="2D3956"/>
                </a:solidFill>
                <a:latin typeface="Times New Roman" panose="02020603050405020304" pitchFamily="18" charset="0"/>
              </a:rPr>
              <a:t>communication.</a:t>
            </a:r>
            <a:endParaRPr lang="en-US" sz="2400" dirty="0" smtClean="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5487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Workplace Privacy:</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745583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4154984"/>
          </a:xfrm>
          <a:prstGeom prst="rect">
            <a:avLst/>
          </a:prstGeom>
          <a:noFill/>
        </p:spPr>
        <p:txBody>
          <a:bodyPr wrap="square" rtlCol="0">
            <a:spAutoFit/>
          </a:bodyPr>
          <a:lstStyle/>
          <a:p>
            <a:pPr lvl="0" algn="just"/>
            <a:r>
              <a:rPr lang="en-US" sz="2400" b="1" u="sng" dirty="0" smtClean="0">
                <a:solidFill>
                  <a:srgbClr val="2D3956"/>
                </a:solidFill>
                <a:latin typeface="Times New Roman" panose="02020603050405020304" pitchFamily="18" charset="0"/>
              </a:rPr>
              <a:t>4- </a:t>
            </a:r>
            <a:r>
              <a:rPr lang="en-US" sz="2400" b="1" u="sng" dirty="0">
                <a:solidFill>
                  <a:srgbClr val="2D3956"/>
                </a:solidFill>
                <a:latin typeface="Times New Roman" panose="02020603050405020304" pitchFamily="18" charset="0"/>
              </a:rPr>
              <a:t>Workplace Recordings:</a:t>
            </a:r>
            <a:endParaRPr lang="en-US" sz="2400" b="1" u="sng" dirty="0" smtClean="0">
              <a:solidFill>
                <a:srgbClr val="2D3956"/>
              </a:solidFill>
              <a:latin typeface="Times New Roman" panose="02020603050405020304" pitchFamily="18" charset="0"/>
            </a:endParaRPr>
          </a:p>
          <a:p>
            <a:pPr lvl="0" algn="just"/>
            <a:r>
              <a:rPr lang="en-US" sz="2400" dirty="0">
                <a:solidFill>
                  <a:srgbClr val="2D3956"/>
                </a:solidFill>
                <a:latin typeface="Times New Roman" panose="02020603050405020304" pitchFamily="18" charset="0"/>
              </a:rPr>
              <a:t>-Although recordings may be useful to capture the content of a conversation, recordings pose legal and business risks to </a:t>
            </a:r>
            <a:r>
              <a:rPr lang="en-US" sz="2400" dirty="0" smtClean="0">
                <a:solidFill>
                  <a:srgbClr val="2D3956"/>
                </a:solidFill>
                <a:latin typeface="Times New Roman" panose="02020603050405020304" pitchFamily="18" charset="0"/>
              </a:rPr>
              <a:t>employers. Both </a:t>
            </a:r>
            <a:r>
              <a:rPr lang="en-US" sz="2400" dirty="0">
                <a:solidFill>
                  <a:srgbClr val="2D3956"/>
                </a:solidFill>
                <a:latin typeface="Times New Roman" panose="02020603050405020304" pitchFamily="18" charset="0"/>
              </a:rPr>
              <a:t>employers and employees may violate federal and state wiretapping laws by recording conversations without consent of </a:t>
            </a:r>
            <a:r>
              <a:rPr lang="en-US" sz="2400" dirty="0" smtClean="0">
                <a:solidFill>
                  <a:srgbClr val="2D3956"/>
                </a:solidFill>
                <a:latin typeface="Times New Roman" panose="02020603050405020304" pitchFamily="18" charset="0"/>
              </a:rPr>
              <a:t>the other </a:t>
            </a:r>
            <a:r>
              <a:rPr lang="en-US" sz="2400" dirty="0">
                <a:solidFill>
                  <a:srgbClr val="2D3956"/>
                </a:solidFill>
                <a:latin typeface="Times New Roman" panose="02020603050405020304" pitchFamily="18" charset="0"/>
              </a:rPr>
              <a:t>parties. Even with consent, businesses that engage in recording employees and customers damage employee morale and </a:t>
            </a:r>
            <a:r>
              <a:rPr lang="en-US" sz="2400" dirty="0" smtClean="0">
                <a:solidFill>
                  <a:srgbClr val="2D3956"/>
                </a:solidFill>
                <a:latin typeface="Times New Roman" panose="02020603050405020304" pitchFamily="18" charset="0"/>
              </a:rPr>
              <a:t>risk losing </a:t>
            </a:r>
            <a:r>
              <a:rPr lang="en-US" sz="2400" dirty="0">
                <a:solidFill>
                  <a:srgbClr val="2D3956"/>
                </a:solidFill>
                <a:latin typeface="Times New Roman" panose="02020603050405020304" pitchFamily="18" charset="0"/>
              </a:rPr>
              <a:t>customers.</a:t>
            </a:r>
          </a:p>
          <a:p>
            <a:pPr lvl="0" algn="just"/>
            <a:r>
              <a:rPr lang="en-US" sz="2400" dirty="0" smtClean="0">
                <a:solidFill>
                  <a:srgbClr val="2D3956"/>
                </a:solidFill>
                <a:latin typeface="Times New Roman" panose="02020603050405020304" pitchFamily="18" charset="0"/>
              </a:rPr>
              <a:t>- Twelve </a:t>
            </a:r>
            <a:r>
              <a:rPr lang="en-US" sz="2400" dirty="0">
                <a:solidFill>
                  <a:srgbClr val="2D3956"/>
                </a:solidFill>
                <a:latin typeface="Times New Roman" panose="02020603050405020304" pitchFamily="18" charset="0"/>
              </a:rPr>
              <a:t>states prohibit recording a conversation unless all parties consent. The majority of states allow customers and employees </a:t>
            </a:r>
            <a:r>
              <a:rPr lang="en-US" sz="2400" dirty="0" smtClean="0">
                <a:solidFill>
                  <a:srgbClr val="2D3956"/>
                </a:solidFill>
                <a:latin typeface="Times New Roman" panose="02020603050405020304" pitchFamily="18" charset="0"/>
              </a:rPr>
              <a:t>to hold </a:t>
            </a:r>
            <a:r>
              <a:rPr lang="en-US" sz="2400" dirty="0">
                <a:solidFill>
                  <a:srgbClr val="2D3956"/>
                </a:solidFill>
                <a:latin typeface="Times New Roman" panose="02020603050405020304" pitchFamily="18" charset="0"/>
              </a:rPr>
              <a:t>a business liable for wiretapping violations under the </a:t>
            </a:r>
            <a:r>
              <a:rPr lang="en-US" sz="2400" dirty="0" err="1">
                <a:solidFill>
                  <a:srgbClr val="2D3956"/>
                </a:solidFill>
                <a:latin typeface="Times New Roman" panose="02020603050405020304" pitchFamily="18" charset="0"/>
              </a:rPr>
              <a:t>respondeat</a:t>
            </a:r>
            <a:r>
              <a:rPr lang="en-US" sz="2400" dirty="0">
                <a:solidFill>
                  <a:srgbClr val="2D3956"/>
                </a:solidFill>
                <a:latin typeface="Times New Roman" panose="02020603050405020304" pitchFamily="18" charset="0"/>
              </a:rPr>
              <a:t> superior doctrine. As a result, businesses may be liable </a:t>
            </a:r>
            <a:r>
              <a:rPr lang="en-US" sz="2400" dirty="0" smtClean="0">
                <a:solidFill>
                  <a:srgbClr val="2D3956"/>
                </a:solidFill>
                <a:latin typeface="Times New Roman" panose="02020603050405020304" pitchFamily="18" charset="0"/>
              </a:rPr>
              <a:t>for their </a:t>
            </a:r>
            <a:r>
              <a:rPr lang="en-US" sz="2400" dirty="0">
                <a:solidFill>
                  <a:srgbClr val="2D3956"/>
                </a:solidFill>
                <a:latin typeface="Times New Roman" panose="02020603050405020304" pitchFamily="18" charset="0"/>
              </a:rPr>
              <a:t>employees’ unlawful recordings if done in the course and scope of employment or done to help the business</a:t>
            </a:r>
            <a:r>
              <a:rPr lang="en-US" sz="2400" dirty="0" smtClean="0">
                <a:solidFill>
                  <a:srgbClr val="2D3956"/>
                </a:solidFill>
                <a:latin typeface="Times New Roman" panose="02020603050405020304" pitchFamily="18" charset="0"/>
              </a:rPr>
              <a:t>.</a:t>
            </a:r>
            <a:endParaRPr lang="en-US" sz="2400"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5487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Workplace Privacy:</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04520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4154984"/>
          </a:xfrm>
          <a:prstGeom prst="rect">
            <a:avLst/>
          </a:prstGeom>
          <a:noFill/>
        </p:spPr>
        <p:txBody>
          <a:bodyPr wrap="square" rtlCol="0">
            <a:spAutoFit/>
          </a:bodyPr>
          <a:lstStyle/>
          <a:p>
            <a:pPr lvl="0" algn="just"/>
            <a:r>
              <a:rPr lang="en-US" sz="2400" dirty="0" smtClean="0">
                <a:solidFill>
                  <a:srgbClr val="2D3956"/>
                </a:solidFill>
                <a:latin typeface="Times New Roman" panose="02020603050405020304" pitchFamily="18" charset="0"/>
              </a:rPr>
              <a:t>-</a:t>
            </a:r>
            <a:r>
              <a:rPr lang="en-US" sz="2400" dirty="0">
                <a:solidFill>
                  <a:srgbClr val="2D3956"/>
                </a:solidFill>
                <a:latin typeface="Times New Roman" panose="02020603050405020304" pitchFamily="18" charset="0"/>
              </a:rPr>
              <a:t>State and federal wiretapping laws carry both civil and criminal penalties. Many state laws provide for treble damages or </a:t>
            </a:r>
            <a:r>
              <a:rPr lang="en-US" sz="2400" dirty="0" smtClean="0">
                <a:solidFill>
                  <a:srgbClr val="2D3956"/>
                </a:solidFill>
                <a:latin typeface="Times New Roman" panose="02020603050405020304" pitchFamily="18" charset="0"/>
              </a:rPr>
              <a:t>a statutory </a:t>
            </a:r>
            <a:r>
              <a:rPr lang="en-US" sz="2400" dirty="0">
                <a:solidFill>
                  <a:srgbClr val="2D3956"/>
                </a:solidFill>
                <a:latin typeface="Times New Roman" panose="02020603050405020304" pitchFamily="18" charset="0"/>
              </a:rPr>
              <a:t>damage amount. Federal wiretapping laws impose fines up to one hundred dollars per day or ten thousand dollars</a:t>
            </a:r>
            <a:r>
              <a:rPr lang="en-US" sz="2400" dirty="0" smtClean="0">
                <a:solidFill>
                  <a:srgbClr val="2D3956"/>
                </a:solidFill>
                <a:latin typeface="Times New Roman" panose="02020603050405020304" pitchFamily="18" charset="0"/>
              </a:rPr>
              <a:t>,  whichever </a:t>
            </a:r>
            <a:r>
              <a:rPr lang="en-US" sz="2400" dirty="0">
                <a:solidFill>
                  <a:srgbClr val="2D3956"/>
                </a:solidFill>
                <a:latin typeface="Times New Roman" panose="02020603050405020304" pitchFamily="18" charset="0"/>
              </a:rPr>
              <a:t>is greater</a:t>
            </a:r>
            <a:r>
              <a:rPr lang="en-US" sz="2400" dirty="0" smtClean="0">
                <a:solidFill>
                  <a:srgbClr val="2D3956"/>
                </a:solidFill>
                <a:latin typeface="Times New Roman" panose="02020603050405020304" pitchFamily="18" charset="0"/>
              </a:rPr>
              <a:t>.</a:t>
            </a:r>
          </a:p>
          <a:p>
            <a:pPr lvl="0" algn="just"/>
            <a:r>
              <a:rPr lang="en-US" sz="2400" b="1" u="sng" dirty="0">
                <a:solidFill>
                  <a:srgbClr val="2D3956"/>
                </a:solidFill>
                <a:latin typeface="Times New Roman" panose="02020603050405020304" pitchFamily="18" charset="0"/>
              </a:rPr>
              <a:t>5- Social </a:t>
            </a:r>
            <a:r>
              <a:rPr lang="en-US" sz="2400" b="1" u="sng" dirty="0" smtClean="0">
                <a:solidFill>
                  <a:srgbClr val="2D3956"/>
                </a:solidFill>
                <a:latin typeface="Times New Roman" panose="02020603050405020304" pitchFamily="18" charset="0"/>
              </a:rPr>
              <a:t>Media:</a:t>
            </a:r>
          </a:p>
          <a:p>
            <a:pPr lvl="0" algn="just"/>
            <a:r>
              <a:rPr lang="en-US" sz="2400" dirty="0" smtClean="0">
                <a:solidFill>
                  <a:srgbClr val="2D3956"/>
                </a:solidFill>
                <a:latin typeface="Times New Roman" panose="02020603050405020304" pitchFamily="18" charset="0"/>
              </a:rPr>
              <a:t>-An </a:t>
            </a:r>
            <a:r>
              <a:rPr lang="en-US" sz="2400" dirty="0">
                <a:solidFill>
                  <a:srgbClr val="2D3956"/>
                </a:solidFill>
                <a:latin typeface="Times New Roman" panose="02020603050405020304" pitchFamily="18" charset="0"/>
              </a:rPr>
              <a:t>employer’s right to monitor electronic communications generally does not include social media. As a result, employers are </a:t>
            </a:r>
            <a:r>
              <a:rPr lang="en-US" sz="2400" dirty="0" smtClean="0">
                <a:solidFill>
                  <a:srgbClr val="2D3956"/>
                </a:solidFill>
                <a:latin typeface="Times New Roman" panose="02020603050405020304" pitchFamily="18" charset="0"/>
              </a:rPr>
              <a:t>not entitled </a:t>
            </a:r>
            <a:r>
              <a:rPr lang="en-US" sz="2400" dirty="0">
                <a:solidFill>
                  <a:srgbClr val="2D3956"/>
                </a:solidFill>
                <a:latin typeface="Times New Roman" panose="02020603050405020304" pitchFamily="18" charset="0"/>
              </a:rPr>
              <a:t>to monitor social media accounts through coercion or deceit. For example, an employer cannot require employees </a:t>
            </a:r>
            <a:r>
              <a:rPr lang="en-US" sz="2400" dirty="0" smtClean="0">
                <a:solidFill>
                  <a:srgbClr val="2D3956"/>
                </a:solidFill>
                <a:latin typeface="Times New Roman" panose="02020603050405020304" pitchFamily="18" charset="0"/>
              </a:rPr>
              <a:t>to provide </a:t>
            </a:r>
            <a:r>
              <a:rPr lang="en-US" sz="2400" dirty="0">
                <a:solidFill>
                  <a:srgbClr val="2D3956"/>
                </a:solidFill>
                <a:latin typeface="Times New Roman" panose="02020603050405020304" pitchFamily="18" charset="0"/>
              </a:rPr>
              <a:t>passwords to their social media accounts. Employers also cannot log onto the social media accounts of others (</a:t>
            </a:r>
            <a:r>
              <a:rPr lang="en-US" sz="2400" dirty="0" smtClean="0">
                <a:solidFill>
                  <a:srgbClr val="2D3956"/>
                </a:solidFill>
                <a:latin typeface="Times New Roman" panose="02020603050405020304" pitchFamily="18" charset="0"/>
              </a:rPr>
              <a:t>including employees</a:t>
            </a:r>
            <a:r>
              <a:rPr lang="en-US" sz="2400" dirty="0">
                <a:solidFill>
                  <a:srgbClr val="2D3956"/>
                </a:solidFill>
                <a:latin typeface="Times New Roman" panose="02020603050405020304" pitchFamily="18" charset="0"/>
              </a:rPr>
              <a:t>) and pose as them to see private accounts</a:t>
            </a:r>
            <a:r>
              <a:rPr lang="en-US" sz="2400" dirty="0" smtClean="0">
                <a:solidFill>
                  <a:srgbClr val="2D3956"/>
                </a:solidFill>
                <a:latin typeface="Times New Roman" panose="02020603050405020304" pitchFamily="18" charset="0"/>
              </a:rPr>
              <a:t>.</a:t>
            </a:r>
          </a:p>
          <a:p>
            <a:pPr lvl="0" algn="just"/>
            <a:r>
              <a:rPr lang="en-US" sz="2400" b="1" dirty="0" smtClean="0">
                <a:solidFill>
                  <a:srgbClr val="2D3956"/>
                </a:solidFill>
                <a:latin typeface="Times New Roman" panose="02020603050405020304" pitchFamily="18" charset="0"/>
              </a:rPr>
              <a:t>- However</a:t>
            </a:r>
            <a:r>
              <a:rPr lang="en-US" sz="2400" b="1" dirty="0">
                <a:solidFill>
                  <a:srgbClr val="2D3956"/>
                </a:solidFill>
                <a:latin typeface="Times New Roman" panose="02020603050405020304" pitchFamily="18" charset="0"/>
              </a:rPr>
              <a:t>, </a:t>
            </a:r>
            <a:r>
              <a:rPr lang="en-US" sz="2400" dirty="0">
                <a:solidFill>
                  <a:srgbClr val="2D3956"/>
                </a:solidFill>
                <a:latin typeface="Times New Roman" panose="02020603050405020304" pitchFamily="18" charset="0"/>
              </a:rPr>
              <a:t>if social media accounts are public, then employers are entitled to review them to the same extent as other members </a:t>
            </a:r>
            <a:r>
              <a:rPr lang="en-US" sz="2400" dirty="0" smtClean="0">
                <a:solidFill>
                  <a:srgbClr val="2D3956"/>
                </a:solidFill>
                <a:latin typeface="Times New Roman" panose="02020603050405020304" pitchFamily="18" charset="0"/>
              </a:rPr>
              <a:t>of the public.</a:t>
            </a:r>
            <a:endParaRPr lang="en-US" sz="2400"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5487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Workplace Privacy:</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44870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0" y="1833954"/>
            <a:ext cx="11923923" cy="5262979"/>
          </a:xfrm>
          <a:prstGeom prst="rect">
            <a:avLst/>
          </a:prstGeom>
          <a:noFill/>
        </p:spPr>
        <p:txBody>
          <a:bodyPr wrap="square" rtlCol="0">
            <a:spAutoFit/>
          </a:bodyPr>
          <a:lstStyle/>
          <a:p>
            <a:pPr lvl="0" algn="just"/>
            <a:r>
              <a:rPr lang="en-US" sz="2400" b="1" u="sng" dirty="0" smtClean="0">
                <a:solidFill>
                  <a:srgbClr val="2D3956"/>
                </a:solidFill>
                <a:latin typeface="Times New Roman" panose="02020603050405020304" pitchFamily="18" charset="0"/>
              </a:rPr>
              <a:t>6-Videotaping </a:t>
            </a:r>
            <a:r>
              <a:rPr lang="en-US" sz="2400" b="1" u="sng" dirty="0">
                <a:solidFill>
                  <a:srgbClr val="2D3956"/>
                </a:solidFill>
                <a:latin typeface="Times New Roman" panose="02020603050405020304" pitchFamily="18" charset="0"/>
              </a:rPr>
              <a:t>and Surveillance </a:t>
            </a:r>
            <a:r>
              <a:rPr lang="en-US" sz="2400" b="1" u="sng" dirty="0" smtClean="0">
                <a:solidFill>
                  <a:srgbClr val="2D3956"/>
                </a:solidFill>
                <a:latin typeface="Times New Roman" panose="02020603050405020304" pitchFamily="18" charset="0"/>
              </a:rPr>
              <a:t>Cameras:</a:t>
            </a:r>
          </a:p>
          <a:p>
            <a:pPr lvl="0" algn="just"/>
            <a:r>
              <a:rPr lang="en-US" sz="2400" dirty="0" smtClean="0">
                <a:solidFill>
                  <a:srgbClr val="2D3956"/>
                </a:solidFill>
                <a:latin typeface="Times New Roman" panose="02020603050405020304" pitchFamily="18" charset="0"/>
              </a:rPr>
              <a:t>- ECPA </a:t>
            </a:r>
            <a:r>
              <a:rPr lang="en-US" sz="2400" dirty="0">
                <a:solidFill>
                  <a:srgbClr val="2D3956"/>
                </a:solidFill>
                <a:latin typeface="Times New Roman" panose="02020603050405020304" pitchFamily="18" charset="0"/>
              </a:rPr>
              <a:t>only protects electronic communications. </a:t>
            </a:r>
            <a:r>
              <a:rPr lang="en-US" sz="2400" b="1" dirty="0">
                <a:solidFill>
                  <a:srgbClr val="2D3956"/>
                </a:solidFill>
                <a:latin typeface="Times New Roman" panose="02020603050405020304" pitchFamily="18" charset="0"/>
              </a:rPr>
              <a:t>As a result, </a:t>
            </a:r>
            <a:r>
              <a:rPr lang="en-US" sz="2400" dirty="0">
                <a:solidFill>
                  <a:srgbClr val="2D3956"/>
                </a:solidFill>
                <a:latin typeface="Times New Roman" panose="02020603050405020304" pitchFamily="18" charset="0"/>
              </a:rPr>
              <a:t>ECPA does not apply to video or camera surveillance without an </a:t>
            </a:r>
            <a:r>
              <a:rPr lang="en-US" sz="2400" dirty="0" smtClean="0">
                <a:solidFill>
                  <a:srgbClr val="2D3956"/>
                </a:solidFill>
                <a:latin typeface="Times New Roman" panose="02020603050405020304" pitchFamily="18" charset="0"/>
              </a:rPr>
              <a:t>audio component</a:t>
            </a:r>
            <a:r>
              <a:rPr lang="en-US" sz="2400" dirty="0">
                <a:solidFill>
                  <a:srgbClr val="2D3956"/>
                </a:solidFill>
                <a:latin typeface="Times New Roman" panose="02020603050405020304" pitchFamily="18" charset="0"/>
              </a:rPr>
              <a:t>. To avoid violating ECPA, businesses should ensure their security and surveillance cameras do not capture </a:t>
            </a:r>
            <a:r>
              <a:rPr lang="en-US" sz="2400" dirty="0" smtClean="0">
                <a:solidFill>
                  <a:srgbClr val="2D3956"/>
                </a:solidFill>
                <a:latin typeface="Times New Roman" panose="02020603050405020304" pitchFamily="18" charset="0"/>
              </a:rPr>
              <a:t>human voices</a:t>
            </a:r>
            <a:r>
              <a:rPr lang="en-US" sz="2400" dirty="0">
                <a:solidFill>
                  <a:srgbClr val="2D3956"/>
                </a:solidFill>
                <a:latin typeface="Times New Roman" panose="02020603050405020304" pitchFamily="18" charset="0"/>
              </a:rPr>
              <a:t>.</a:t>
            </a:r>
          </a:p>
          <a:p>
            <a:pPr lvl="0" algn="just"/>
            <a:r>
              <a:rPr lang="en-US" sz="2400" dirty="0" smtClean="0">
                <a:solidFill>
                  <a:srgbClr val="2D3956"/>
                </a:solidFill>
                <a:latin typeface="Times New Roman" panose="02020603050405020304" pitchFamily="18" charset="0"/>
              </a:rPr>
              <a:t>-Security </a:t>
            </a:r>
            <a:r>
              <a:rPr lang="en-US" sz="2400" dirty="0">
                <a:solidFill>
                  <a:srgbClr val="2D3956"/>
                </a:solidFill>
                <a:latin typeface="Times New Roman" panose="02020603050405020304" pitchFamily="18" charset="0"/>
              </a:rPr>
              <a:t>cameras cannot be used in areas in which employees and customers have a reasonable expectation of privacy. </a:t>
            </a:r>
            <a:r>
              <a:rPr lang="en-US" sz="2400" b="1" dirty="0" smtClean="0">
                <a:solidFill>
                  <a:srgbClr val="2D3956"/>
                </a:solidFill>
                <a:latin typeface="Times New Roman" panose="02020603050405020304" pitchFamily="18" charset="0"/>
              </a:rPr>
              <a:t>For example</a:t>
            </a:r>
            <a:r>
              <a:rPr lang="en-US" sz="2400" b="1" dirty="0">
                <a:solidFill>
                  <a:srgbClr val="2D3956"/>
                </a:solidFill>
                <a:latin typeface="Times New Roman" panose="02020603050405020304" pitchFamily="18" charset="0"/>
              </a:rPr>
              <a:t>, </a:t>
            </a:r>
            <a:r>
              <a:rPr lang="en-US" sz="2400" dirty="0">
                <a:solidFill>
                  <a:srgbClr val="2D3956"/>
                </a:solidFill>
                <a:latin typeface="Times New Roman" panose="02020603050405020304" pitchFamily="18" charset="0"/>
              </a:rPr>
              <a:t>retailers cannot use cameras in changing rooms, restrooms, and locker rooms. Businesses need to place cameras so </a:t>
            </a:r>
            <a:r>
              <a:rPr lang="en-US" sz="2400" dirty="0" smtClean="0">
                <a:solidFill>
                  <a:srgbClr val="2D3956"/>
                </a:solidFill>
                <a:latin typeface="Times New Roman" panose="02020603050405020304" pitchFamily="18" charset="0"/>
              </a:rPr>
              <a:t>that private </a:t>
            </a:r>
            <a:r>
              <a:rPr lang="en-US" sz="2400" dirty="0">
                <a:solidFill>
                  <a:srgbClr val="2D3956"/>
                </a:solidFill>
                <a:latin typeface="Times New Roman" panose="02020603050405020304" pitchFamily="18" charset="0"/>
              </a:rPr>
              <a:t>activity cannot, and is not, monitored and </a:t>
            </a:r>
            <a:r>
              <a:rPr lang="en-US" sz="2400" dirty="0" smtClean="0">
                <a:solidFill>
                  <a:srgbClr val="2D3956"/>
                </a:solidFill>
                <a:latin typeface="Times New Roman" panose="02020603050405020304" pitchFamily="18" charset="0"/>
              </a:rPr>
              <a:t>recorded. </a:t>
            </a:r>
          </a:p>
          <a:p>
            <a:pPr lvl="0" algn="just"/>
            <a:r>
              <a:rPr lang="en-US" sz="2400" dirty="0" smtClean="0">
                <a:solidFill>
                  <a:srgbClr val="2D3956"/>
                </a:solidFill>
                <a:latin typeface="Times New Roman" panose="02020603050405020304" pitchFamily="18" charset="0"/>
              </a:rPr>
              <a:t>Businesses </a:t>
            </a:r>
            <a:r>
              <a:rPr lang="en-US" sz="2400" dirty="0">
                <a:solidFill>
                  <a:srgbClr val="2D3956"/>
                </a:solidFill>
                <a:latin typeface="Times New Roman" panose="02020603050405020304" pitchFamily="18" charset="0"/>
              </a:rPr>
              <a:t>engaged in surveillance must use the most limited means available to conduct the surveillance. Companies should </a:t>
            </a:r>
            <a:r>
              <a:rPr lang="en-US" sz="2400" dirty="0" smtClean="0">
                <a:solidFill>
                  <a:srgbClr val="2D3956"/>
                </a:solidFill>
                <a:latin typeface="Times New Roman" panose="02020603050405020304" pitchFamily="18" charset="0"/>
              </a:rPr>
              <a:t>have a </a:t>
            </a:r>
            <a:r>
              <a:rPr lang="en-US" sz="2400" dirty="0">
                <a:solidFill>
                  <a:srgbClr val="2D3956"/>
                </a:solidFill>
                <a:latin typeface="Times New Roman" panose="02020603050405020304" pitchFamily="18" charset="0"/>
              </a:rPr>
              <a:t>legitimate business reason to use security cameras, and they need to ensure the surveillance is targeted and limited in duration </a:t>
            </a:r>
            <a:r>
              <a:rPr lang="en-US" sz="2400" dirty="0" smtClean="0">
                <a:solidFill>
                  <a:srgbClr val="2D3956"/>
                </a:solidFill>
                <a:latin typeface="Times New Roman" panose="02020603050405020304" pitchFamily="18" charset="0"/>
              </a:rPr>
              <a:t>and scope.</a:t>
            </a:r>
          </a:p>
          <a:p>
            <a:pPr lvl="0" algn="just"/>
            <a:r>
              <a:rPr lang="en-US" sz="2400" dirty="0" smtClean="0">
                <a:solidFill>
                  <a:srgbClr val="2D3956"/>
                </a:solidFill>
                <a:latin typeface="Times New Roman" panose="02020603050405020304" pitchFamily="18" charset="0"/>
              </a:rPr>
              <a:t>- Retailers </a:t>
            </a:r>
            <a:r>
              <a:rPr lang="en-US" sz="2400" dirty="0">
                <a:solidFill>
                  <a:srgbClr val="2D3956"/>
                </a:solidFill>
                <a:latin typeface="Times New Roman" panose="02020603050405020304" pitchFamily="18" charset="0"/>
              </a:rPr>
              <a:t>who use cameras to prevent theft at entryways and cash registers should place cameras in positions that are open </a:t>
            </a:r>
            <a:r>
              <a:rPr lang="en-US" sz="2400" dirty="0" smtClean="0">
                <a:solidFill>
                  <a:srgbClr val="2D3956"/>
                </a:solidFill>
                <a:latin typeface="Times New Roman" panose="02020603050405020304" pitchFamily="18" charset="0"/>
              </a:rPr>
              <a:t>and obvious </a:t>
            </a:r>
            <a:r>
              <a:rPr lang="en-US" sz="2400" dirty="0">
                <a:solidFill>
                  <a:srgbClr val="2D3956"/>
                </a:solidFill>
                <a:latin typeface="Times New Roman" panose="02020603050405020304" pitchFamily="18" charset="0"/>
              </a:rPr>
              <a:t>to act as notice to customers. Signs giving express notice are also a best practice to avoid legal liability.</a:t>
            </a: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548795"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3- </a:t>
            </a:r>
            <a:r>
              <a:rPr lang="en-US" sz="2800" b="1" dirty="0">
                <a:solidFill>
                  <a:srgbClr val="00B0F0"/>
                </a:solidFill>
                <a:latin typeface="Times New Roman" panose="02020603050405020304" pitchFamily="18" charset="0"/>
                <a:cs typeface="Times New Roman" panose="02020603050405020304" pitchFamily="18" charset="0"/>
              </a:rPr>
              <a:t>Workplace Privacy:</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89452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785" y="1728530"/>
            <a:ext cx="10949153" cy="3416320"/>
          </a:xfrm>
          <a:prstGeom prst="rect">
            <a:avLst/>
          </a:prstGeom>
          <a:noFill/>
        </p:spPr>
        <p:txBody>
          <a:bodyPr wrap="square" rtlCol="0">
            <a:spAutoFit/>
          </a:bodyPr>
          <a:lstStyle/>
          <a:p>
            <a:pPr algn="just"/>
            <a:r>
              <a:rPr lang="en-US" sz="2400" dirty="0" smtClean="0">
                <a:solidFill>
                  <a:srgbClr val="2D3956"/>
                </a:solidFill>
                <a:latin typeface="Times New Roman" panose="02020603050405020304" pitchFamily="18" charset="0"/>
              </a:rPr>
              <a:t>-Information </a:t>
            </a:r>
            <a:r>
              <a:rPr lang="en-US" sz="2400" dirty="0">
                <a:solidFill>
                  <a:srgbClr val="2D3956"/>
                </a:solidFill>
                <a:latin typeface="Times New Roman" panose="02020603050405020304" pitchFamily="18" charset="0"/>
              </a:rPr>
              <a:t>security is one of the fastest growing areas of the law affecting businesses today. Any business that collects, uses, </a:t>
            </a:r>
            <a:r>
              <a:rPr lang="en-US" sz="2400" dirty="0" smtClean="0">
                <a:solidFill>
                  <a:srgbClr val="2D3956"/>
                </a:solidFill>
                <a:latin typeface="Times New Roman" panose="02020603050405020304" pitchFamily="18" charset="0"/>
              </a:rPr>
              <a:t>and stores </a:t>
            </a:r>
            <a:r>
              <a:rPr lang="en-US" sz="2400" dirty="0">
                <a:solidFill>
                  <a:srgbClr val="2D3956"/>
                </a:solidFill>
                <a:latin typeface="Times New Roman" panose="02020603050405020304" pitchFamily="18" charset="0"/>
              </a:rPr>
              <a:t>personal information about employees and customers is subject to these laws. Businesses are also increasingly targeted </a:t>
            </a:r>
            <a:r>
              <a:rPr lang="en-US" sz="2400" dirty="0" smtClean="0">
                <a:solidFill>
                  <a:srgbClr val="2D3956"/>
                </a:solidFill>
                <a:latin typeface="Times New Roman" panose="02020603050405020304" pitchFamily="18" charset="0"/>
              </a:rPr>
              <a:t>by hackers </a:t>
            </a:r>
            <a:r>
              <a:rPr lang="en-US" sz="2400" dirty="0">
                <a:solidFill>
                  <a:srgbClr val="2D3956"/>
                </a:solidFill>
                <a:latin typeface="Times New Roman" panose="02020603050405020304" pitchFamily="18" charset="0"/>
              </a:rPr>
              <a:t>who seek to steal private information on a large scale</a:t>
            </a:r>
            <a:r>
              <a:rPr lang="en-US" sz="2400" dirty="0" smtClean="0">
                <a:solidFill>
                  <a:srgbClr val="2D3956"/>
                </a:solidFill>
                <a:latin typeface="Times New Roman" panose="02020603050405020304" pitchFamily="18" charset="0"/>
              </a:rPr>
              <a:t>.</a:t>
            </a:r>
          </a:p>
          <a:p>
            <a:pPr algn="just"/>
            <a:r>
              <a:rPr lang="en-US" sz="2400" b="1" u="sng" dirty="0" smtClean="0">
                <a:solidFill>
                  <a:srgbClr val="2D3956"/>
                </a:solidFill>
                <a:latin typeface="Times New Roman" panose="02020603050405020304" pitchFamily="18" charset="0"/>
              </a:rPr>
              <a:t>1- Security Analysis:</a:t>
            </a:r>
          </a:p>
          <a:p>
            <a:pPr algn="just"/>
            <a:r>
              <a:rPr lang="en-US" sz="2400" dirty="0" smtClean="0">
                <a:solidFill>
                  <a:srgbClr val="2D3956"/>
                </a:solidFill>
                <a:latin typeface="Times New Roman" panose="02020603050405020304" pitchFamily="18" charset="0"/>
              </a:rPr>
              <a:t>- A </a:t>
            </a:r>
            <a:r>
              <a:rPr lang="en-US" sz="2400" dirty="0">
                <a:solidFill>
                  <a:srgbClr val="2D3956"/>
                </a:solidFill>
                <a:latin typeface="Times New Roman" panose="02020603050405020304" pitchFamily="18" charset="0"/>
              </a:rPr>
              <a:t>simple but widely-used security model is the CIA Principle or CIA Security Rule, which stands for Confidentiality, </a:t>
            </a:r>
            <a:r>
              <a:rPr lang="en-US" sz="2400" dirty="0" smtClean="0">
                <a:solidFill>
                  <a:srgbClr val="2D3956"/>
                </a:solidFill>
                <a:latin typeface="Times New Roman" panose="02020603050405020304" pitchFamily="18" charset="0"/>
              </a:rPr>
              <a:t>Integrity and </a:t>
            </a:r>
            <a:r>
              <a:rPr lang="en-US" sz="2400" dirty="0">
                <a:solidFill>
                  <a:srgbClr val="2D3956"/>
                </a:solidFill>
                <a:latin typeface="Times New Roman" panose="02020603050405020304" pitchFamily="18" charset="0"/>
              </a:rPr>
              <a:t>Availability. The principle is applicable across points of contact from access to a user’s internet history to security of encrypted</a:t>
            </a:r>
          </a:p>
          <a:p>
            <a:pPr algn="just"/>
            <a:r>
              <a:rPr lang="en-US" sz="2400" dirty="0">
                <a:solidFill>
                  <a:srgbClr val="2D3956"/>
                </a:solidFill>
                <a:latin typeface="Times New Roman" panose="02020603050405020304" pitchFamily="18" charset="0"/>
              </a:rPr>
              <a:t>data across the Internet.</a:t>
            </a:r>
            <a:endParaRPr lang="en-US" sz="2400" dirty="0" smtClean="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4-Information Security Issues:</a:t>
            </a:r>
          </a:p>
        </p:txBody>
      </p:sp>
      <p:sp>
        <p:nvSpPr>
          <p:cNvPr id="8" name="Rectangle 7">
            <a:extLst>
              <a:ext uri="{FF2B5EF4-FFF2-40B4-BE49-F238E27FC236}">
                <a16:creationId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785" y="1728530"/>
            <a:ext cx="10949153" cy="3785652"/>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1- Security Analysis:</a:t>
            </a:r>
          </a:p>
          <a:p>
            <a:pPr algn="just"/>
            <a:r>
              <a:rPr lang="en-US" sz="2400" dirty="0">
                <a:solidFill>
                  <a:srgbClr val="2D3956"/>
                </a:solidFill>
                <a:latin typeface="Times New Roman" panose="02020603050405020304" pitchFamily="18" charset="0"/>
              </a:rPr>
              <a:t>- Confidentiality is the ability to hide information from those without authorization to view it. While perhaps the most </a:t>
            </a:r>
            <a:r>
              <a:rPr lang="en-US" sz="2400" dirty="0" smtClean="0">
                <a:solidFill>
                  <a:srgbClr val="2D3956"/>
                </a:solidFill>
                <a:latin typeface="Times New Roman" panose="02020603050405020304" pitchFamily="18" charset="0"/>
              </a:rPr>
              <a:t>obvious principle</a:t>
            </a:r>
            <a:r>
              <a:rPr lang="en-US" sz="2400" dirty="0">
                <a:solidFill>
                  <a:srgbClr val="2D3956"/>
                </a:solidFill>
                <a:latin typeface="Times New Roman" panose="02020603050405020304" pitchFamily="18" charset="0"/>
              </a:rPr>
              <a:t>, it is usually the one that is attacked most often. Cryptography and Encryption are methods used to protect </a:t>
            </a:r>
            <a:r>
              <a:rPr lang="en-US" sz="2400" dirty="0" smtClean="0">
                <a:solidFill>
                  <a:srgbClr val="2D3956"/>
                </a:solidFill>
                <a:latin typeface="Times New Roman" panose="02020603050405020304" pitchFamily="18" charset="0"/>
              </a:rPr>
              <a:t>confidentiality of </a:t>
            </a:r>
            <a:r>
              <a:rPr lang="en-US" sz="2400" dirty="0">
                <a:solidFill>
                  <a:srgbClr val="2D3956"/>
                </a:solidFill>
                <a:latin typeface="Times New Roman" panose="02020603050405020304" pitchFamily="18" charset="0"/>
              </a:rPr>
              <a:t>data transferred across the Internet.</a:t>
            </a:r>
          </a:p>
          <a:p>
            <a:pPr algn="just"/>
            <a:r>
              <a:rPr lang="en-US" sz="2400" dirty="0" smtClean="0">
                <a:solidFill>
                  <a:srgbClr val="2D3956"/>
                </a:solidFill>
                <a:latin typeface="Times New Roman" panose="02020603050405020304" pitchFamily="18" charset="0"/>
              </a:rPr>
              <a:t>- Integrity </a:t>
            </a:r>
            <a:r>
              <a:rPr lang="en-US" sz="2400" dirty="0">
                <a:solidFill>
                  <a:srgbClr val="2D3956"/>
                </a:solidFill>
                <a:latin typeface="Times New Roman" panose="02020603050405020304" pitchFamily="18" charset="0"/>
              </a:rPr>
              <a:t>is the ability to ensure that data is an accurate and unchanged representation of the original information. One </a:t>
            </a:r>
            <a:r>
              <a:rPr lang="en-US" sz="2400" dirty="0" smtClean="0">
                <a:solidFill>
                  <a:srgbClr val="2D3956"/>
                </a:solidFill>
                <a:latin typeface="Times New Roman" panose="02020603050405020304" pitchFamily="18" charset="0"/>
              </a:rPr>
              <a:t>common security </a:t>
            </a:r>
            <a:r>
              <a:rPr lang="en-US" sz="2400" dirty="0">
                <a:solidFill>
                  <a:srgbClr val="2D3956"/>
                </a:solidFill>
                <a:latin typeface="Times New Roman" panose="02020603050405020304" pitchFamily="18" charset="0"/>
              </a:rPr>
              <a:t>attack is to intercept some important data and make changes to it before sending it on to the intended receiver.</a:t>
            </a:r>
          </a:p>
          <a:p>
            <a:pPr algn="just"/>
            <a:r>
              <a:rPr lang="en-US" sz="2400" dirty="0" smtClean="0">
                <a:solidFill>
                  <a:srgbClr val="2D3956"/>
                </a:solidFill>
                <a:latin typeface="Times New Roman" panose="02020603050405020304" pitchFamily="18" charset="0"/>
              </a:rPr>
              <a:t>- Availability </a:t>
            </a:r>
            <a:r>
              <a:rPr lang="en-US" sz="2400" dirty="0">
                <a:solidFill>
                  <a:srgbClr val="2D3956"/>
                </a:solidFill>
                <a:latin typeface="Times New Roman" panose="02020603050405020304" pitchFamily="18" charset="0"/>
              </a:rPr>
              <a:t>is the ability to make information readily accessible to authorized users at all times. Some security attacks attempt </a:t>
            </a:r>
            <a:r>
              <a:rPr lang="en-US" sz="2400" dirty="0" smtClean="0">
                <a:solidFill>
                  <a:srgbClr val="2D3956"/>
                </a:solidFill>
                <a:latin typeface="Times New Roman" panose="02020603050405020304" pitchFamily="18" charset="0"/>
              </a:rPr>
              <a:t>to deny </a:t>
            </a:r>
            <a:r>
              <a:rPr lang="en-US" sz="2400" dirty="0">
                <a:solidFill>
                  <a:srgbClr val="2D3956"/>
                </a:solidFill>
                <a:latin typeface="Times New Roman" panose="02020603050405020304" pitchFamily="18" charset="0"/>
              </a:rPr>
              <a:t>access</a:t>
            </a:r>
            <a:endParaRPr lang="en-US" sz="2400" dirty="0" smtClean="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4-Information Security Issues:</a:t>
            </a:r>
          </a:p>
        </p:txBody>
      </p:sp>
      <p:sp>
        <p:nvSpPr>
          <p:cNvPr id="8" name="Rectangle 7">
            <a:extLst>
              <a:ext uri="{FF2B5EF4-FFF2-40B4-BE49-F238E27FC236}">
                <a16:creationId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29480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785" y="1728530"/>
            <a:ext cx="10949153" cy="3785652"/>
          </a:xfrm>
          <a:prstGeom prst="rect">
            <a:avLst/>
          </a:prstGeom>
          <a:noFill/>
        </p:spPr>
        <p:txBody>
          <a:bodyPr wrap="square" rtlCol="0">
            <a:spAutoFit/>
          </a:bodyPr>
          <a:lstStyle/>
          <a:p>
            <a:pPr algn="just"/>
            <a:r>
              <a:rPr lang="en-US" sz="2400" b="1" u="sng" dirty="0">
                <a:solidFill>
                  <a:srgbClr val="2D3956"/>
                </a:solidFill>
                <a:latin typeface="Times New Roman" panose="02020603050405020304" pitchFamily="18" charset="0"/>
              </a:rPr>
              <a:t>2- Data Breaches:</a:t>
            </a:r>
            <a:endParaRPr lang="en-US" sz="2400" b="1" u="sng" dirty="0" smtClean="0">
              <a:solidFill>
                <a:srgbClr val="2D3956"/>
              </a:solidFill>
              <a:latin typeface="Times New Roman" panose="02020603050405020304" pitchFamily="18" charset="0"/>
            </a:endParaRPr>
          </a:p>
          <a:p>
            <a:pPr algn="just"/>
            <a:r>
              <a:rPr lang="en-US" sz="2400" dirty="0">
                <a:solidFill>
                  <a:srgbClr val="2D3956"/>
                </a:solidFill>
                <a:latin typeface="Times New Roman" panose="02020603050405020304" pitchFamily="18" charset="0"/>
              </a:rPr>
              <a:t>- According to the Pew Research Center, almost eighty-five percent of individuals in the US shop online. And most retailers </a:t>
            </a:r>
            <a:r>
              <a:rPr lang="en-US" sz="2400" dirty="0" smtClean="0">
                <a:solidFill>
                  <a:srgbClr val="2D3956"/>
                </a:solidFill>
                <a:latin typeface="Times New Roman" panose="02020603050405020304" pitchFamily="18" charset="0"/>
              </a:rPr>
              <a:t>collect customer’s </a:t>
            </a:r>
            <a:r>
              <a:rPr lang="en-US" sz="2400" dirty="0">
                <a:solidFill>
                  <a:srgbClr val="2D3956"/>
                </a:solidFill>
                <a:latin typeface="Times New Roman" panose="02020603050405020304" pitchFamily="18" charset="0"/>
              </a:rPr>
              <a:t>personal and financial data. If a customer uses a form of payment other than cash, then the customer’s personal </a:t>
            </a:r>
            <a:r>
              <a:rPr lang="en-US" sz="2400" dirty="0" smtClean="0">
                <a:solidFill>
                  <a:srgbClr val="2D3956"/>
                </a:solidFill>
                <a:latin typeface="Times New Roman" panose="02020603050405020304" pitchFamily="18" charset="0"/>
              </a:rPr>
              <a:t>and financial </a:t>
            </a:r>
            <a:r>
              <a:rPr lang="en-US" sz="2400" dirty="0">
                <a:solidFill>
                  <a:srgbClr val="2D3956"/>
                </a:solidFill>
                <a:latin typeface="Times New Roman" panose="02020603050405020304" pitchFamily="18" charset="0"/>
              </a:rPr>
              <a:t>information will be shared with the business.</a:t>
            </a:r>
          </a:p>
          <a:p>
            <a:pPr algn="just"/>
            <a:r>
              <a:rPr lang="en-US" sz="2400" dirty="0">
                <a:solidFill>
                  <a:srgbClr val="2D3956"/>
                </a:solidFill>
                <a:latin typeface="Times New Roman" panose="02020603050405020304" pitchFamily="18" charset="0"/>
              </a:rPr>
              <a:t>Rather than pickpocket an individual consumer, thieves today are targeting businesses to collect personal and financial </a:t>
            </a:r>
            <a:r>
              <a:rPr lang="en-US" sz="2400" dirty="0" smtClean="0">
                <a:solidFill>
                  <a:srgbClr val="2D3956"/>
                </a:solidFill>
                <a:latin typeface="Times New Roman" panose="02020603050405020304" pitchFamily="18" charset="0"/>
              </a:rPr>
              <a:t>information of </a:t>
            </a:r>
            <a:r>
              <a:rPr lang="en-US" sz="2400" dirty="0">
                <a:solidFill>
                  <a:srgbClr val="2D3956"/>
                </a:solidFill>
                <a:latin typeface="Times New Roman" panose="02020603050405020304" pitchFamily="18" charset="0"/>
              </a:rPr>
              <a:t>entire consumer sets. Data breaches affect all industries, such as retail, credit bureaus, hospitals, and government agencies. In </a:t>
            </a:r>
            <a:r>
              <a:rPr lang="en-US" sz="2400" dirty="0" smtClean="0">
                <a:solidFill>
                  <a:srgbClr val="2D3956"/>
                </a:solidFill>
                <a:latin typeface="Times New Roman" panose="02020603050405020304" pitchFamily="18" charset="0"/>
              </a:rPr>
              <a:t>the first </a:t>
            </a:r>
            <a:r>
              <a:rPr lang="en-US" sz="2400" dirty="0">
                <a:solidFill>
                  <a:srgbClr val="2D3956"/>
                </a:solidFill>
                <a:latin typeface="Times New Roman" panose="02020603050405020304" pitchFamily="18" charset="0"/>
              </a:rPr>
              <a:t>half of 2019, there were over 4.1 billion compromised documents reported as part of only 3,800 disclosed data breaches</a:t>
            </a:r>
            <a:r>
              <a:rPr lang="en-US" sz="2400" dirty="0" smtClean="0">
                <a:solidFill>
                  <a:srgbClr val="2D3956"/>
                </a:solidFill>
                <a:latin typeface="Times New Roman" panose="02020603050405020304" pitchFamily="18" charset="0"/>
              </a:rPr>
              <a:t>.</a:t>
            </a:r>
            <a:endParaRPr lang="en-US" sz="2400" dirty="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4-Information Security Issues:</a:t>
            </a:r>
          </a:p>
        </p:txBody>
      </p:sp>
      <p:sp>
        <p:nvSpPr>
          <p:cNvPr id="8" name="Rectangle 7">
            <a:extLst>
              <a:ext uri="{FF2B5EF4-FFF2-40B4-BE49-F238E27FC236}">
                <a16:creationId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93019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785" y="1728530"/>
            <a:ext cx="10949153" cy="3785652"/>
          </a:xfrm>
          <a:prstGeom prst="rect">
            <a:avLst/>
          </a:prstGeom>
          <a:noFill/>
        </p:spPr>
        <p:txBody>
          <a:bodyPr wrap="square" rtlCol="0">
            <a:spAutoFit/>
          </a:bodyPr>
          <a:lstStyle/>
          <a:p>
            <a:pPr algn="just"/>
            <a:r>
              <a:rPr lang="en-US" sz="2400" b="1" u="sng" dirty="0">
                <a:solidFill>
                  <a:srgbClr val="2D3956"/>
                </a:solidFill>
                <a:latin typeface="Times New Roman" panose="02020603050405020304" pitchFamily="18" charset="0"/>
              </a:rPr>
              <a:t>2- Data Breaches:</a:t>
            </a:r>
            <a:endParaRPr lang="en-US" sz="2400" b="1" u="sng" dirty="0" smtClean="0">
              <a:solidFill>
                <a:srgbClr val="2D3956"/>
              </a:solidFill>
              <a:latin typeface="Times New Roman" panose="02020603050405020304" pitchFamily="18" charset="0"/>
            </a:endParaRPr>
          </a:p>
          <a:p>
            <a:pPr algn="just"/>
            <a:r>
              <a:rPr lang="en-US" sz="2400" dirty="0">
                <a:solidFill>
                  <a:srgbClr val="2D3956"/>
                </a:solidFill>
                <a:latin typeface="Times New Roman" panose="02020603050405020304" pitchFamily="18" charset="0"/>
              </a:rPr>
              <a:t>- Cybersecurity experts advise that cyber criminals run automated online scripts looking for unsecured databases. While some </a:t>
            </a:r>
            <a:r>
              <a:rPr lang="en-US" sz="2400" dirty="0" smtClean="0">
                <a:solidFill>
                  <a:srgbClr val="2D3956"/>
                </a:solidFill>
                <a:latin typeface="Times New Roman" panose="02020603050405020304" pitchFamily="18" charset="0"/>
              </a:rPr>
              <a:t>larger businesses </a:t>
            </a:r>
            <a:r>
              <a:rPr lang="en-US" sz="2400" dirty="0">
                <a:solidFill>
                  <a:srgbClr val="2D3956"/>
                </a:solidFill>
                <a:latin typeface="Times New Roman" panose="02020603050405020304" pitchFamily="18" charset="0"/>
              </a:rPr>
              <a:t>are particularly targeted, cyber criminals are the most successful when targeting small to medium-sized businesses that</a:t>
            </a:r>
          </a:p>
          <a:p>
            <a:pPr algn="just"/>
            <a:r>
              <a:rPr lang="en-US" sz="2400" dirty="0">
                <a:solidFill>
                  <a:srgbClr val="2D3956"/>
                </a:solidFill>
                <a:latin typeface="Times New Roman" panose="02020603050405020304" pitchFamily="18" charset="0"/>
              </a:rPr>
              <a:t>are unaware of the threat or do not want to spend adequate resources on cybersecurity.</a:t>
            </a:r>
          </a:p>
          <a:p>
            <a:pPr algn="just"/>
            <a:r>
              <a:rPr lang="en-US" sz="2400" dirty="0">
                <a:solidFill>
                  <a:srgbClr val="2D3956"/>
                </a:solidFill>
                <a:latin typeface="Times New Roman" panose="02020603050405020304" pitchFamily="18" charset="0"/>
              </a:rPr>
              <a:t>Businesses should be aware, though, that approximately sixty percent of data breaches are the result of human error rather </a:t>
            </a:r>
            <a:r>
              <a:rPr lang="en-US" sz="2400" dirty="0" smtClean="0">
                <a:solidFill>
                  <a:srgbClr val="2D3956"/>
                </a:solidFill>
                <a:latin typeface="Times New Roman" panose="02020603050405020304" pitchFamily="18" charset="0"/>
              </a:rPr>
              <a:t>than outdated </a:t>
            </a:r>
            <a:r>
              <a:rPr lang="en-US" sz="2400" dirty="0">
                <a:solidFill>
                  <a:srgbClr val="2D3956"/>
                </a:solidFill>
                <a:latin typeface="Times New Roman" panose="02020603050405020304" pitchFamily="18" charset="0"/>
              </a:rPr>
              <a:t>or insufficient technology. Therefore, by adequately training employees, many data breaches may be avoided. </a:t>
            </a:r>
            <a:r>
              <a:rPr lang="en-US" sz="2400" dirty="0" smtClean="0">
                <a:solidFill>
                  <a:srgbClr val="2D3956"/>
                </a:solidFill>
                <a:latin typeface="Times New Roman" panose="02020603050405020304" pitchFamily="18" charset="0"/>
              </a:rPr>
              <a:t>For example</a:t>
            </a:r>
            <a:r>
              <a:rPr lang="en-US" sz="2400" dirty="0">
                <a:solidFill>
                  <a:srgbClr val="2D3956"/>
                </a:solidFill>
                <a:latin typeface="Times New Roman" panose="02020603050405020304" pitchFamily="18" charset="0"/>
              </a:rPr>
              <a:t>, breaches often result from sending emails to the wrong person, responding to phishing attacks, sharing passwords, </a:t>
            </a:r>
            <a:r>
              <a:rPr lang="en-US" sz="2400" dirty="0" smtClean="0">
                <a:solidFill>
                  <a:srgbClr val="2D3956"/>
                </a:solidFill>
                <a:latin typeface="Times New Roman" panose="02020603050405020304" pitchFamily="18" charset="0"/>
              </a:rPr>
              <a:t>and leaving </a:t>
            </a:r>
            <a:r>
              <a:rPr lang="en-US" sz="2400" dirty="0">
                <a:solidFill>
                  <a:srgbClr val="2D3956"/>
                </a:solidFill>
                <a:latin typeface="Times New Roman" panose="02020603050405020304" pitchFamily="18" charset="0"/>
              </a:rPr>
              <a:t>computer screens open.</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F9A80F9F-74DB-1D57-04E8-E20E92A09B0A}"/>
              </a:ext>
            </a:extLst>
          </p:cNvPr>
          <p:cNvSpPr txBox="1"/>
          <p:nvPr/>
        </p:nvSpPr>
        <p:spPr>
          <a:xfrm>
            <a:off x="2120348" y="737893"/>
            <a:ext cx="590873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4-Information Security Issues:</a:t>
            </a:r>
          </a:p>
        </p:txBody>
      </p:sp>
      <p:sp>
        <p:nvSpPr>
          <p:cNvPr id="8" name="Rectangle 7">
            <a:extLst>
              <a:ext uri="{FF2B5EF4-FFF2-40B4-BE49-F238E27FC236}">
                <a16:creationId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25891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268014" y="1710371"/>
            <a:ext cx="11401897" cy="4485652"/>
          </a:xfrm>
          <a:prstGeom prst="rect">
            <a:avLst/>
          </a:prstGeom>
        </p:spPr>
        <p:txBody>
          <a:bodyPr wrap="square">
            <a:spAutoFit/>
          </a:bodyPr>
          <a:lstStyle/>
          <a:p>
            <a:pPr algn="just">
              <a:lnSpc>
                <a:spcPct val="120000"/>
              </a:lnSpc>
            </a:pPr>
            <a:r>
              <a:rPr lang="en-US" sz="2400" b="1" u="sng" dirty="0" smtClean="0">
                <a:solidFill>
                  <a:srgbClr val="000000"/>
                </a:solidFill>
                <a:latin typeface="Times New Roman" panose="02020603050405020304" pitchFamily="18" charset="0"/>
              </a:rPr>
              <a:t>3-Big Data:</a:t>
            </a:r>
          </a:p>
          <a:p>
            <a:pPr algn="just">
              <a:lnSpc>
                <a:spcPct val="120000"/>
              </a:lnSpc>
            </a:pPr>
            <a:r>
              <a:rPr lang="en-US" sz="2400" dirty="0" smtClean="0">
                <a:solidFill>
                  <a:srgbClr val="000000"/>
                </a:solidFill>
                <a:latin typeface="Times New Roman" panose="02020603050405020304" pitchFamily="18" charset="0"/>
              </a:rPr>
              <a:t>- In </a:t>
            </a:r>
            <a:r>
              <a:rPr lang="en-US" sz="2400" dirty="0">
                <a:solidFill>
                  <a:srgbClr val="000000"/>
                </a:solidFill>
                <a:latin typeface="Times New Roman" panose="02020603050405020304" pitchFamily="18" charset="0"/>
              </a:rPr>
              <a:t>addition to financial data, businesses collect personal information about consumers and their habits. This is called big </a:t>
            </a:r>
            <a:r>
              <a:rPr lang="en-US" sz="2400" dirty="0" smtClean="0">
                <a:solidFill>
                  <a:srgbClr val="000000"/>
                </a:solidFill>
                <a:latin typeface="Times New Roman" panose="02020603050405020304" pitchFamily="18" charset="0"/>
              </a:rPr>
              <a:t>data. Consumer </a:t>
            </a:r>
            <a:r>
              <a:rPr lang="en-US" sz="2400" dirty="0">
                <a:solidFill>
                  <a:srgbClr val="000000"/>
                </a:solidFill>
                <a:latin typeface="Times New Roman" panose="02020603050405020304" pitchFamily="18" charset="0"/>
              </a:rPr>
              <a:t>information is very valuable because businesses can search the data to identify spending habits to target marketing </a:t>
            </a:r>
            <a:r>
              <a:rPr lang="en-US" sz="2400" dirty="0" smtClean="0">
                <a:solidFill>
                  <a:srgbClr val="000000"/>
                </a:solidFill>
                <a:latin typeface="Times New Roman" panose="02020603050405020304" pitchFamily="18" charset="0"/>
              </a:rPr>
              <a:t>to likely </a:t>
            </a:r>
            <a:r>
              <a:rPr lang="en-US" sz="2400" dirty="0">
                <a:solidFill>
                  <a:srgbClr val="000000"/>
                </a:solidFill>
                <a:latin typeface="Times New Roman" panose="02020603050405020304" pitchFamily="18" charset="0"/>
              </a:rPr>
              <a:t>customers. This reduces costs and increases profit for businesses, especially as e-commerce increases the number </a:t>
            </a:r>
            <a:r>
              <a:rPr lang="en-US" sz="2400" dirty="0" smtClean="0">
                <a:solidFill>
                  <a:srgbClr val="000000"/>
                </a:solidFill>
                <a:latin typeface="Times New Roman" panose="02020603050405020304" pitchFamily="18" charset="0"/>
              </a:rPr>
              <a:t>of competitors </a:t>
            </a:r>
            <a:r>
              <a:rPr lang="en-US" sz="2400" dirty="0">
                <a:solidFill>
                  <a:srgbClr val="000000"/>
                </a:solidFill>
                <a:latin typeface="Times New Roman" panose="02020603050405020304" pitchFamily="18" charset="0"/>
              </a:rPr>
              <a:t>across </a:t>
            </a:r>
            <a:r>
              <a:rPr lang="en-US" sz="2400" dirty="0" smtClean="0">
                <a:solidFill>
                  <a:srgbClr val="000000"/>
                </a:solidFill>
                <a:latin typeface="Times New Roman" panose="02020603050405020304" pitchFamily="18" charset="0"/>
              </a:rPr>
              <a:t>industries.</a:t>
            </a:r>
          </a:p>
          <a:p>
            <a:pPr algn="just">
              <a:lnSpc>
                <a:spcPct val="120000"/>
              </a:lnSpc>
            </a:pPr>
            <a:r>
              <a:rPr lang="en-US" sz="2400" dirty="0" smtClean="0">
                <a:solidFill>
                  <a:srgbClr val="000000"/>
                </a:solidFill>
                <a:latin typeface="Times New Roman" panose="02020603050405020304" pitchFamily="18" charset="0"/>
              </a:rPr>
              <a:t>- Another </a:t>
            </a:r>
            <a:r>
              <a:rPr lang="en-US" sz="2400" dirty="0">
                <a:solidFill>
                  <a:srgbClr val="000000"/>
                </a:solidFill>
                <a:latin typeface="Times New Roman" panose="02020603050405020304" pitchFamily="18" charset="0"/>
              </a:rPr>
              <a:t>benefit to mining the data available about consumers is businesses can make more profitable decisions. For example</a:t>
            </a:r>
            <a:r>
              <a:rPr lang="en-US" sz="2400" dirty="0" smtClean="0">
                <a:solidFill>
                  <a:srgbClr val="000000"/>
                </a:solidFill>
                <a:latin typeface="Times New Roman" panose="02020603050405020304" pitchFamily="18" charset="0"/>
              </a:rPr>
              <a:t>,  health </a:t>
            </a:r>
            <a:r>
              <a:rPr lang="en-US" sz="2400" dirty="0">
                <a:solidFill>
                  <a:srgbClr val="000000"/>
                </a:solidFill>
                <a:latin typeface="Times New Roman" panose="02020603050405020304" pitchFamily="18" charset="0"/>
              </a:rPr>
              <a:t>insurance companies are heavily invested in big data because they want information about the lifestyle habits of the </a:t>
            </a:r>
            <a:r>
              <a:rPr lang="en-US" sz="2400" dirty="0" smtClean="0">
                <a:solidFill>
                  <a:srgbClr val="000000"/>
                </a:solidFill>
                <a:latin typeface="Times New Roman" panose="02020603050405020304" pitchFamily="18" charset="0"/>
              </a:rPr>
              <a:t>people they </a:t>
            </a:r>
            <a:r>
              <a:rPr lang="en-US" sz="2400" dirty="0">
                <a:solidFill>
                  <a:srgbClr val="000000"/>
                </a:solidFill>
                <a:latin typeface="Times New Roman" panose="02020603050405020304" pitchFamily="18" charset="0"/>
              </a:rPr>
              <a:t>insure and potentially insure.</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30017" y="733289"/>
            <a:ext cx="807057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4-Information Security Issues:</a:t>
            </a:r>
          </a:p>
        </p:txBody>
      </p:sp>
      <p:sp>
        <p:nvSpPr>
          <p:cNvPr id="18" name="Rectangle 17">
            <a:extLst>
              <a:ext uri="{FF2B5EF4-FFF2-40B4-BE49-F238E27FC236}">
                <a16:creationId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268014" y="1710371"/>
            <a:ext cx="11401897" cy="4967514"/>
          </a:xfrm>
          <a:prstGeom prst="rect">
            <a:avLst/>
          </a:prstGeom>
        </p:spPr>
        <p:txBody>
          <a:bodyPr wrap="square">
            <a:spAutoFit/>
          </a:bodyPr>
          <a:lstStyle/>
          <a:p>
            <a:pPr algn="just">
              <a:lnSpc>
                <a:spcPct val="120000"/>
              </a:lnSpc>
            </a:pPr>
            <a:r>
              <a:rPr lang="en-US" sz="2400" b="1" u="sng" dirty="0" smtClean="0">
                <a:solidFill>
                  <a:srgbClr val="000000"/>
                </a:solidFill>
                <a:latin typeface="Times New Roman" panose="02020603050405020304" pitchFamily="18" charset="0"/>
              </a:rPr>
              <a:t>3-Big Data:</a:t>
            </a:r>
          </a:p>
          <a:p>
            <a:pPr algn="just">
              <a:lnSpc>
                <a:spcPct val="120000"/>
              </a:lnSpc>
            </a:pPr>
            <a:r>
              <a:rPr lang="en-US" sz="2400" dirty="0">
                <a:solidFill>
                  <a:srgbClr val="000000"/>
                </a:solidFill>
                <a:latin typeface="Times New Roman" panose="02020603050405020304" pitchFamily="18" charset="0"/>
              </a:rPr>
              <a:t>- If they know someone is a smoker, eats a lot of sugary foods, or has a sedentary lifestyle, </a:t>
            </a:r>
            <a:r>
              <a:rPr lang="en-US" sz="2400" dirty="0" smtClean="0">
                <a:solidFill>
                  <a:srgbClr val="000000"/>
                </a:solidFill>
                <a:latin typeface="Times New Roman" panose="02020603050405020304" pitchFamily="18" charset="0"/>
              </a:rPr>
              <a:t>then they </a:t>
            </a:r>
            <a:r>
              <a:rPr lang="en-US" sz="2400" dirty="0">
                <a:solidFill>
                  <a:srgbClr val="000000"/>
                </a:solidFill>
                <a:latin typeface="Times New Roman" panose="02020603050405020304" pitchFamily="18" charset="0"/>
              </a:rPr>
              <a:t>can adjust premiums accordingly to minimize their risk. Insurance companies look for trends not just for individuals but </a:t>
            </a:r>
            <a:r>
              <a:rPr lang="en-US" sz="2400" dirty="0" smtClean="0">
                <a:solidFill>
                  <a:srgbClr val="000000"/>
                </a:solidFill>
                <a:latin typeface="Times New Roman" panose="02020603050405020304" pitchFamily="18" charset="0"/>
              </a:rPr>
              <a:t>also regions</a:t>
            </a:r>
            <a:r>
              <a:rPr lang="en-US" sz="2400" dirty="0">
                <a:solidFill>
                  <a:srgbClr val="000000"/>
                </a:solidFill>
                <a:latin typeface="Times New Roman" panose="02020603050405020304" pitchFamily="18" charset="0"/>
              </a:rPr>
              <a:t>, types of occupations (including those with the highest risk of addiction or obesity), and socio-economic status.</a:t>
            </a:r>
          </a:p>
          <a:p>
            <a:pPr algn="just">
              <a:lnSpc>
                <a:spcPct val="120000"/>
              </a:lnSpc>
            </a:pPr>
            <a:r>
              <a:rPr lang="en-US" sz="2400" dirty="0" smtClean="0">
                <a:solidFill>
                  <a:srgbClr val="000000"/>
                </a:solidFill>
                <a:latin typeface="Times New Roman" panose="02020603050405020304" pitchFamily="18" charset="0"/>
              </a:rPr>
              <a:t>- Big </a:t>
            </a:r>
            <a:r>
              <a:rPr lang="en-US" sz="2400" dirty="0">
                <a:solidFill>
                  <a:srgbClr val="000000"/>
                </a:solidFill>
                <a:latin typeface="Times New Roman" panose="02020603050405020304" pitchFamily="18" charset="0"/>
              </a:rPr>
              <a:t>data is also connected to the Internet of Things. The Internet of Things (</a:t>
            </a:r>
            <a:r>
              <a:rPr lang="en-US" sz="2400" dirty="0" err="1">
                <a:solidFill>
                  <a:srgbClr val="000000"/>
                </a:solidFill>
                <a:latin typeface="Times New Roman" panose="02020603050405020304" pitchFamily="18" charset="0"/>
              </a:rPr>
              <a:t>IoT</a:t>
            </a:r>
            <a:r>
              <a:rPr lang="en-US" sz="2400" dirty="0">
                <a:solidFill>
                  <a:srgbClr val="000000"/>
                </a:solidFill>
                <a:latin typeface="Times New Roman" panose="02020603050405020304" pitchFamily="18" charset="0"/>
              </a:rPr>
              <a:t>) is a system of interrelated computing devices</a:t>
            </a:r>
            <a:r>
              <a:rPr lang="en-US" sz="2400" dirty="0" smtClean="0">
                <a:solidFill>
                  <a:srgbClr val="000000"/>
                </a:solidFill>
                <a:latin typeface="Times New Roman" panose="02020603050405020304" pitchFamily="18" charset="0"/>
              </a:rPr>
              <a:t>,  mechanical </a:t>
            </a:r>
            <a:r>
              <a:rPr lang="en-US" sz="2400" dirty="0">
                <a:solidFill>
                  <a:srgbClr val="000000"/>
                </a:solidFill>
                <a:latin typeface="Times New Roman" panose="02020603050405020304" pitchFamily="18" charset="0"/>
              </a:rPr>
              <a:t>and digital machines, objects, animals or people that are provided with unique identifiers and the ability to transfer </a:t>
            </a:r>
            <a:r>
              <a:rPr lang="en-US" sz="2400" dirty="0" smtClean="0">
                <a:solidFill>
                  <a:srgbClr val="000000"/>
                </a:solidFill>
                <a:latin typeface="Times New Roman" panose="02020603050405020304" pitchFamily="18" charset="0"/>
              </a:rPr>
              <a:t>data over </a:t>
            </a:r>
            <a:r>
              <a:rPr lang="en-US" sz="2400" dirty="0">
                <a:solidFill>
                  <a:srgbClr val="000000"/>
                </a:solidFill>
                <a:latin typeface="Times New Roman" panose="02020603050405020304" pitchFamily="18" charset="0"/>
              </a:rPr>
              <a:t>a network without requiring human-to-human or human-to-computer interaction. In other words, the </a:t>
            </a:r>
            <a:r>
              <a:rPr lang="en-US" sz="2400" dirty="0" err="1">
                <a:solidFill>
                  <a:srgbClr val="000000"/>
                </a:solidFill>
                <a:latin typeface="Times New Roman" panose="02020603050405020304" pitchFamily="18" charset="0"/>
              </a:rPr>
              <a:t>IoT</a:t>
            </a:r>
            <a:r>
              <a:rPr lang="en-US" sz="2400" dirty="0">
                <a:solidFill>
                  <a:srgbClr val="000000"/>
                </a:solidFill>
                <a:latin typeface="Times New Roman" panose="02020603050405020304" pitchFamily="18" charset="0"/>
              </a:rPr>
              <a:t> includes </a:t>
            </a:r>
            <a:r>
              <a:rPr lang="en-US" sz="2400" dirty="0" smtClean="0">
                <a:solidFill>
                  <a:srgbClr val="000000"/>
                </a:solidFill>
                <a:latin typeface="Times New Roman" panose="02020603050405020304" pitchFamily="18" charset="0"/>
              </a:rPr>
              <a:t>everyday devices </a:t>
            </a:r>
            <a:r>
              <a:rPr lang="en-US" sz="2400" dirty="0">
                <a:solidFill>
                  <a:srgbClr val="000000"/>
                </a:solidFill>
                <a:latin typeface="Times New Roman" panose="02020603050405020304" pitchFamily="18" charset="0"/>
              </a:rPr>
              <a:t>connected to the internet, including medical devices, appliances, vehicles, and buildings.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30017" y="733289"/>
            <a:ext cx="807057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4-Information Security Issues:</a:t>
            </a:r>
          </a:p>
        </p:txBody>
      </p:sp>
      <p:sp>
        <p:nvSpPr>
          <p:cNvPr id="18" name="Rectangle 17">
            <a:extLst>
              <a:ext uri="{FF2B5EF4-FFF2-40B4-BE49-F238E27FC236}">
                <a16:creationId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704988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268014" y="1710371"/>
            <a:ext cx="11401897" cy="3637919"/>
          </a:xfrm>
          <a:prstGeom prst="rect">
            <a:avLst/>
          </a:prstGeom>
        </p:spPr>
        <p:txBody>
          <a:bodyPr wrap="square">
            <a:spAutoFit/>
          </a:bodyPr>
          <a:lstStyle/>
          <a:p>
            <a:pPr algn="just">
              <a:lnSpc>
                <a:spcPct val="120000"/>
              </a:lnSpc>
            </a:pPr>
            <a:r>
              <a:rPr lang="en-US" sz="2400" b="1" u="sng" dirty="0" smtClean="0">
                <a:solidFill>
                  <a:srgbClr val="000000"/>
                </a:solidFill>
                <a:latin typeface="Times New Roman" panose="02020603050405020304" pitchFamily="18" charset="0"/>
              </a:rPr>
              <a:t>4-Transborder </a:t>
            </a:r>
            <a:r>
              <a:rPr lang="en-US" sz="2400" b="1" u="sng" dirty="0">
                <a:solidFill>
                  <a:srgbClr val="000000"/>
                </a:solidFill>
                <a:latin typeface="Times New Roman" panose="02020603050405020304" pitchFamily="18" charset="0"/>
              </a:rPr>
              <a:t>Data Transfers:</a:t>
            </a:r>
            <a:endParaRPr lang="en-US" sz="2400" b="1" u="sng" dirty="0" smtClean="0">
              <a:solidFill>
                <a:srgbClr val="000000"/>
              </a:solidFill>
              <a:latin typeface="Times New Roman" panose="02020603050405020304" pitchFamily="18" charset="0"/>
            </a:endParaRPr>
          </a:p>
          <a:p>
            <a:pPr algn="just">
              <a:lnSpc>
                <a:spcPct val="120000"/>
              </a:lnSpc>
            </a:pPr>
            <a:r>
              <a:rPr lang="en-US" sz="2400" dirty="0">
                <a:solidFill>
                  <a:srgbClr val="000000"/>
                </a:solidFill>
                <a:latin typeface="Times New Roman" panose="02020603050405020304" pitchFamily="18" charset="0"/>
              </a:rPr>
              <a:t>- As discussed previously, the EU has a comprehensive set of privacy laws and regulations. The EU has strict limits on the export </a:t>
            </a:r>
            <a:r>
              <a:rPr lang="en-US" sz="2400" dirty="0" smtClean="0">
                <a:solidFill>
                  <a:srgbClr val="000000"/>
                </a:solidFill>
                <a:latin typeface="Times New Roman" panose="02020603050405020304" pitchFamily="18" charset="0"/>
              </a:rPr>
              <a:t>of all </a:t>
            </a:r>
            <a:r>
              <a:rPr lang="en-US" sz="2400" dirty="0">
                <a:solidFill>
                  <a:srgbClr val="000000"/>
                </a:solidFill>
                <a:latin typeface="Times New Roman" panose="02020603050405020304" pitchFamily="18" charset="0"/>
              </a:rPr>
              <a:t>human resources data and consumer information to the US, even when the data export occurs within the same business. To </a:t>
            </a:r>
            <a:r>
              <a:rPr lang="en-US" sz="2400" dirty="0" smtClean="0">
                <a:solidFill>
                  <a:srgbClr val="000000"/>
                </a:solidFill>
                <a:latin typeface="Times New Roman" panose="02020603050405020304" pitchFamily="18" charset="0"/>
              </a:rPr>
              <a:t>help US </a:t>
            </a:r>
            <a:r>
              <a:rPr lang="en-US" sz="2400" dirty="0">
                <a:solidFill>
                  <a:srgbClr val="000000"/>
                </a:solidFill>
                <a:latin typeface="Times New Roman" panose="02020603050405020304" pitchFamily="18" charset="0"/>
              </a:rPr>
              <a:t>businesses comply with the EU laws, the US Department of Commerce negotiated a “safe harbor” of data protection </a:t>
            </a:r>
            <a:r>
              <a:rPr lang="en-US" sz="2400" dirty="0" smtClean="0">
                <a:solidFill>
                  <a:srgbClr val="000000"/>
                </a:solidFill>
                <a:latin typeface="Times New Roman" panose="02020603050405020304" pitchFamily="18" charset="0"/>
              </a:rPr>
              <a:t>practices that </a:t>
            </a:r>
            <a:r>
              <a:rPr lang="en-US" sz="2400" dirty="0">
                <a:solidFill>
                  <a:srgbClr val="000000"/>
                </a:solidFill>
                <a:latin typeface="Times New Roman" panose="02020603050405020304" pitchFamily="18" charset="0"/>
              </a:rPr>
              <a:t>the EU approved. If a US business can certify its compliance with the Safe Harbor Principles, then the EU will approve </a:t>
            </a:r>
            <a:r>
              <a:rPr lang="en-US" sz="2400" dirty="0" smtClean="0">
                <a:solidFill>
                  <a:srgbClr val="000000"/>
                </a:solidFill>
                <a:latin typeface="Times New Roman" panose="02020603050405020304" pitchFamily="18" charset="0"/>
              </a:rPr>
              <a:t>data transfers </a:t>
            </a:r>
            <a:r>
              <a:rPr lang="en-US" sz="2400" dirty="0">
                <a:solidFill>
                  <a:srgbClr val="000000"/>
                </a:solidFill>
                <a:latin typeface="Times New Roman" panose="02020603050405020304" pitchFamily="18" charset="0"/>
              </a:rPr>
              <a:t>to that business.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30017" y="733289"/>
            <a:ext cx="807057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4-Information Security Issues:</a:t>
            </a:r>
          </a:p>
        </p:txBody>
      </p:sp>
      <p:sp>
        <p:nvSpPr>
          <p:cNvPr id="18" name="Rectangle 17">
            <a:extLst>
              <a:ext uri="{FF2B5EF4-FFF2-40B4-BE49-F238E27FC236}">
                <a16:creationId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175272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268014" y="1710371"/>
            <a:ext cx="11401897" cy="4042453"/>
          </a:xfrm>
          <a:prstGeom prst="rect">
            <a:avLst/>
          </a:prstGeom>
        </p:spPr>
        <p:txBody>
          <a:bodyPr wrap="square">
            <a:spAutoFit/>
          </a:bodyPr>
          <a:lstStyle/>
          <a:p>
            <a:pPr algn="just">
              <a:lnSpc>
                <a:spcPct val="120000"/>
              </a:lnSpc>
            </a:pPr>
            <a:r>
              <a:rPr lang="en-US" sz="2400" b="1" u="sng" dirty="0" smtClean="0">
                <a:solidFill>
                  <a:srgbClr val="000000"/>
                </a:solidFill>
                <a:latin typeface="Times New Roman" panose="02020603050405020304" pitchFamily="18" charset="0"/>
              </a:rPr>
              <a:t>5-Security </a:t>
            </a:r>
            <a:r>
              <a:rPr lang="en-US" sz="2400" b="1" u="sng" dirty="0">
                <a:solidFill>
                  <a:srgbClr val="000000"/>
                </a:solidFill>
                <a:latin typeface="Times New Roman" panose="02020603050405020304" pitchFamily="18" charset="0"/>
              </a:rPr>
              <a:t>Incident Preparation and Response:</a:t>
            </a:r>
            <a:endParaRPr lang="en-US" sz="2400" b="1" u="sng" dirty="0" smtClean="0">
              <a:solidFill>
                <a:srgbClr val="000000"/>
              </a:solidFill>
              <a:latin typeface="Times New Roman" panose="02020603050405020304" pitchFamily="18" charset="0"/>
            </a:endParaRPr>
          </a:p>
          <a:p>
            <a:pPr algn="just">
              <a:lnSpc>
                <a:spcPct val="120000"/>
              </a:lnSpc>
            </a:pPr>
            <a:r>
              <a:rPr lang="en-US" sz="2400" dirty="0" smtClean="0">
                <a:solidFill>
                  <a:srgbClr val="000000"/>
                </a:solidFill>
                <a:latin typeface="Times New Roman" panose="02020603050405020304" pitchFamily="18" charset="0"/>
              </a:rPr>
              <a:t>-Businesses </a:t>
            </a:r>
            <a:r>
              <a:rPr lang="en-US" sz="2400" dirty="0">
                <a:solidFill>
                  <a:srgbClr val="000000"/>
                </a:solidFill>
                <a:latin typeface="Times New Roman" panose="02020603050405020304" pitchFamily="18" charset="0"/>
              </a:rPr>
              <a:t>are not able to prevent all data security breaches. However, businesses need to take steps to protect against known </a:t>
            </a:r>
            <a:r>
              <a:rPr lang="en-US" sz="2400" dirty="0" smtClean="0">
                <a:solidFill>
                  <a:srgbClr val="000000"/>
                </a:solidFill>
                <a:latin typeface="Times New Roman" panose="02020603050405020304" pitchFamily="18" charset="0"/>
              </a:rPr>
              <a:t>and reasonably </a:t>
            </a:r>
            <a:r>
              <a:rPr lang="en-US" sz="2400" dirty="0">
                <a:solidFill>
                  <a:srgbClr val="000000"/>
                </a:solidFill>
                <a:latin typeface="Times New Roman" panose="02020603050405020304" pitchFamily="18" charset="0"/>
              </a:rPr>
              <a:t>anticipated threats to confidential information. For businesses without sufficient in-house cybersecurity staff </a:t>
            </a:r>
            <a:r>
              <a:rPr lang="en-US" sz="2400" dirty="0" smtClean="0">
                <a:solidFill>
                  <a:srgbClr val="000000"/>
                </a:solidFill>
                <a:latin typeface="Times New Roman" panose="02020603050405020304" pitchFamily="18" charset="0"/>
              </a:rPr>
              <a:t>or expertise, </a:t>
            </a:r>
            <a:r>
              <a:rPr lang="en-US" sz="2400" dirty="0">
                <a:solidFill>
                  <a:srgbClr val="000000"/>
                </a:solidFill>
                <a:latin typeface="Times New Roman" panose="02020603050405020304" pitchFamily="18" charset="0"/>
              </a:rPr>
              <a:t>Managed Security Service Providers (MSSPs) offer a wide range of security services, including setting up </a:t>
            </a:r>
            <a:r>
              <a:rPr lang="en-US" sz="2400" dirty="0" smtClean="0">
                <a:solidFill>
                  <a:srgbClr val="000000"/>
                </a:solidFill>
                <a:latin typeface="Times New Roman" panose="02020603050405020304" pitchFamily="18" charset="0"/>
              </a:rPr>
              <a:t>security infrastructure </a:t>
            </a:r>
            <a:r>
              <a:rPr lang="en-US" sz="2400" dirty="0">
                <a:solidFill>
                  <a:srgbClr val="000000"/>
                </a:solidFill>
                <a:latin typeface="Times New Roman" panose="02020603050405020304" pitchFamily="18" charset="0"/>
              </a:rPr>
              <a:t>and incident response</a:t>
            </a:r>
            <a:r>
              <a:rPr lang="en-US" sz="2400" dirty="0" smtClean="0">
                <a:solidFill>
                  <a:srgbClr val="000000"/>
                </a:solidFill>
                <a:latin typeface="Times New Roman" panose="02020603050405020304" pitchFamily="18" charset="0"/>
              </a:rPr>
              <a:t>.</a:t>
            </a:r>
          </a:p>
          <a:p>
            <a:pPr algn="just">
              <a:lnSpc>
                <a:spcPct val="120000"/>
              </a:lnSpc>
            </a:pPr>
            <a:r>
              <a:rPr lang="en-US" sz="2400" dirty="0" smtClean="0">
                <a:solidFill>
                  <a:srgbClr val="000000"/>
                </a:solidFill>
                <a:latin typeface="Times New Roman" panose="02020603050405020304" pitchFamily="18" charset="0"/>
              </a:rPr>
              <a:t>-Although </a:t>
            </a:r>
            <a:r>
              <a:rPr lang="en-US" sz="2400" dirty="0">
                <a:solidFill>
                  <a:srgbClr val="000000"/>
                </a:solidFill>
                <a:latin typeface="Times New Roman" panose="02020603050405020304" pitchFamily="18" charset="0"/>
              </a:rPr>
              <a:t>federal and state laws vary regarding legal requirements, a business should have a written cybersecurity program </a:t>
            </a:r>
            <a:r>
              <a:rPr lang="en-US" sz="2400" dirty="0" smtClean="0">
                <a:solidFill>
                  <a:srgbClr val="000000"/>
                </a:solidFill>
                <a:latin typeface="Times New Roman" panose="02020603050405020304" pitchFamily="18" charset="0"/>
              </a:rPr>
              <a:t>that conforms </a:t>
            </a:r>
            <a:r>
              <a:rPr lang="en-US" sz="2400" dirty="0">
                <a:solidFill>
                  <a:srgbClr val="000000"/>
                </a:solidFill>
                <a:latin typeface="Times New Roman" panose="02020603050405020304" pitchFamily="18" charset="0"/>
              </a:rPr>
              <a:t>to their industry’s recognized cybersecurity </a:t>
            </a:r>
            <a:r>
              <a:rPr lang="en-US" sz="2400" dirty="0" smtClean="0">
                <a:solidFill>
                  <a:srgbClr val="000000"/>
                </a:solidFill>
                <a:latin typeface="Times New Roman" panose="02020603050405020304" pitchFamily="18" charset="0"/>
              </a:rPr>
              <a:t>framework.</a:t>
            </a:r>
            <a:endParaRPr lang="en-US" sz="24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1630017" y="733289"/>
            <a:ext cx="807057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4-Information Security Issues:</a:t>
            </a:r>
          </a:p>
        </p:txBody>
      </p:sp>
      <p:sp>
        <p:nvSpPr>
          <p:cNvPr id="18" name="Rectangle 17">
            <a:extLst>
              <a:ext uri="{FF2B5EF4-FFF2-40B4-BE49-F238E27FC236}">
                <a16:creationId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9593970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69567" y="1545481"/>
            <a:ext cx="11808943" cy="4967514"/>
          </a:xfrm>
          <a:prstGeom prst="rect">
            <a:avLst/>
          </a:prstGeom>
        </p:spPr>
        <p:txBody>
          <a:bodyPr wrap="square">
            <a:spAutoFit/>
          </a:bodyPr>
          <a:lstStyle/>
          <a:p>
            <a:pPr algn="just">
              <a:lnSpc>
                <a:spcPct val="120000"/>
              </a:lnSpc>
            </a:pPr>
            <a:r>
              <a:rPr lang="en-US" sz="2400" b="1" u="sng" dirty="0" smtClean="0">
                <a:solidFill>
                  <a:srgbClr val="000000"/>
                </a:solidFill>
                <a:latin typeface="Times New Roman" panose="02020603050405020304" pitchFamily="18" charset="0"/>
              </a:rPr>
              <a:t>5-Security </a:t>
            </a:r>
            <a:r>
              <a:rPr lang="en-US" sz="2400" b="1" u="sng" dirty="0">
                <a:solidFill>
                  <a:srgbClr val="000000"/>
                </a:solidFill>
                <a:latin typeface="Times New Roman" panose="02020603050405020304" pitchFamily="18" charset="0"/>
              </a:rPr>
              <a:t>Incident Preparation and Response:</a:t>
            </a:r>
            <a:endParaRPr lang="en-US" sz="2400" b="1" u="sng" dirty="0" smtClean="0">
              <a:solidFill>
                <a:srgbClr val="000000"/>
              </a:solidFill>
              <a:latin typeface="Times New Roman" panose="02020603050405020304" pitchFamily="18" charset="0"/>
            </a:endParaRPr>
          </a:p>
          <a:p>
            <a:pPr algn="just">
              <a:lnSpc>
                <a:spcPct val="120000"/>
              </a:lnSpc>
            </a:pPr>
            <a:r>
              <a:rPr lang="en-US" sz="2400" b="1" dirty="0">
                <a:solidFill>
                  <a:srgbClr val="000000"/>
                </a:solidFill>
                <a:latin typeface="Times New Roman" panose="02020603050405020304" pitchFamily="18" charset="0"/>
              </a:rPr>
              <a:t>-In general, a cybersecurity program should:</a:t>
            </a:r>
          </a:p>
          <a:p>
            <a:pPr marL="342900" indent="-342900" algn="just">
              <a:lnSpc>
                <a:spcPct val="120000"/>
              </a:lnSpc>
              <a:buFont typeface="Arial" pitchFamily="34" charset="0"/>
              <a:buChar char="•"/>
            </a:pPr>
            <a:r>
              <a:rPr lang="en-US" sz="2400" dirty="0">
                <a:solidFill>
                  <a:srgbClr val="000000"/>
                </a:solidFill>
                <a:latin typeface="Times New Roman" panose="02020603050405020304" pitchFamily="18" charset="0"/>
              </a:rPr>
              <a:t>Protect the security and confidentiality of all electronically stored records containing an employee or customer’s social </a:t>
            </a:r>
            <a:r>
              <a:rPr lang="en-US" sz="2400" dirty="0" smtClean="0">
                <a:solidFill>
                  <a:srgbClr val="000000"/>
                </a:solidFill>
                <a:latin typeface="Times New Roman" panose="02020603050405020304" pitchFamily="18" charset="0"/>
              </a:rPr>
              <a:t>security number</a:t>
            </a:r>
            <a:r>
              <a:rPr lang="en-US" sz="2400" dirty="0">
                <a:solidFill>
                  <a:srgbClr val="000000"/>
                </a:solidFill>
                <a:latin typeface="Times New Roman" panose="02020603050405020304" pitchFamily="18" charset="0"/>
              </a:rPr>
              <a:t>, driver’s license number, state identification card number, credit and debit card information, dates of birth, passwords</a:t>
            </a:r>
            <a:r>
              <a:rPr lang="en-US" sz="2400" dirty="0" smtClean="0">
                <a:solidFill>
                  <a:srgbClr val="000000"/>
                </a:solidFill>
                <a:latin typeface="Times New Roman" panose="02020603050405020304" pitchFamily="18" charset="0"/>
              </a:rPr>
              <a:t>,  and </a:t>
            </a:r>
            <a:r>
              <a:rPr lang="en-US" sz="2400" dirty="0">
                <a:solidFill>
                  <a:srgbClr val="000000"/>
                </a:solidFill>
                <a:latin typeface="Times New Roman" panose="02020603050405020304" pitchFamily="18" charset="0"/>
              </a:rPr>
              <a:t>personal information;</a:t>
            </a:r>
          </a:p>
          <a:p>
            <a:pPr marL="342900" indent="-342900" algn="just">
              <a:lnSpc>
                <a:spcPct val="120000"/>
              </a:lnSpc>
              <a:buFont typeface="Arial" pitchFamily="34" charset="0"/>
              <a:buChar char="•"/>
            </a:pPr>
            <a:r>
              <a:rPr lang="en-US" sz="2400" dirty="0">
                <a:solidFill>
                  <a:srgbClr val="000000"/>
                </a:solidFill>
                <a:latin typeface="Times New Roman" panose="02020603050405020304" pitchFamily="18" charset="0"/>
              </a:rPr>
              <a:t>Protect against any anticipated threats or hazards to the security or integrity of the confidential information;</a:t>
            </a:r>
          </a:p>
          <a:p>
            <a:pPr marL="342900" indent="-342900" algn="just">
              <a:lnSpc>
                <a:spcPct val="120000"/>
              </a:lnSpc>
              <a:buFont typeface="Arial" pitchFamily="34" charset="0"/>
              <a:buChar char="•"/>
            </a:pPr>
            <a:r>
              <a:rPr lang="en-US" sz="2400" dirty="0">
                <a:solidFill>
                  <a:srgbClr val="000000"/>
                </a:solidFill>
                <a:latin typeface="Times New Roman" panose="02020603050405020304" pitchFamily="18" charset="0"/>
              </a:rPr>
              <a:t>Provide for reliable and accurate backups of data; and</a:t>
            </a:r>
          </a:p>
          <a:p>
            <a:pPr marL="342900" indent="-342900" algn="just">
              <a:lnSpc>
                <a:spcPct val="120000"/>
              </a:lnSpc>
              <a:buFont typeface="Arial" pitchFamily="34" charset="0"/>
              <a:buChar char="•"/>
            </a:pPr>
            <a:r>
              <a:rPr lang="en-US" sz="2400" dirty="0">
                <a:solidFill>
                  <a:srgbClr val="000000"/>
                </a:solidFill>
                <a:latin typeface="Times New Roman" panose="02020603050405020304" pitchFamily="18" charset="0"/>
              </a:rPr>
              <a:t>Protect against unauthorized access to and acquisition of information likely to result in an employee or customer being </a:t>
            </a:r>
            <a:r>
              <a:rPr lang="en-US" sz="2400" dirty="0" smtClean="0">
                <a:solidFill>
                  <a:srgbClr val="000000"/>
                </a:solidFill>
                <a:latin typeface="Times New Roman" panose="02020603050405020304" pitchFamily="18" charset="0"/>
              </a:rPr>
              <a:t>exposed to </a:t>
            </a:r>
            <a:r>
              <a:rPr lang="en-US" sz="2400" dirty="0">
                <a:solidFill>
                  <a:srgbClr val="000000"/>
                </a:solidFill>
                <a:latin typeface="Times New Roman" panose="02020603050405020304" pitchFamily="18" charset="0"/>
              </a:rPr>
              <a:t>a material risk of identity theft or fraud.</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30017" y="733289"/>
            <a:ext cx="807057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4-Information Security Issues:</a:t>
            </a:r>
          </a:p>
        </p:txBody>
      </p:sp>
      <p:sp>
        <p:nvSpPr>
          <p:cNvPr id="18" name="Rectangle 17">
            <a:extLst>
              <a:ext uri="{FF2B5EF4-FFF2-40B4-BE49-F238E27FC236}">
                <a16:creationId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867423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44517" y="1710371"/>
            <a:ext cx="11808943" cy="2712859"/>
          </a:xfrm>
          <a:prstGeom prst="rect">
            <a:avLst/>
          </a:prstGeom>
        </p:spPr>
        <p:txBody>
          <a:bodyPr wrap="square">
            <a:spAutoFit/>
          </a:bodyPr>
          <a:lstStyle/>
          <a:p>
            <a:pPr algn="just">
              <a:lnSpc>
                <a:spcPct val="120000"/>
              </a:lnSpc>
            </a:pPr>
            <a:r>
              <a:rPr lang="en-US" sz="2400" dirty="0" smtClean="0">
                <a:solidFill>
                  <a:srgbClr val="000000"/>
                </a:solidFill>
                <a:latin typeface="Times New Roman" panose="02020603050405020304" pitchFamily="18" charset="0"/>
              </a:rPr>
              <a:t>- The </a:t>
            </a:r>
            <a:r>
              <a:rPr lang="en-US" sz="2400" dirty="0">
                <a:solidFill>
                  <a:srgbClr val="000000"/>
                </a:solidFill>
                <a:latin typeface="Times New Roman" panose="02020603050405020304" pitchFamily="18" charset="0"/>
              </a:rPr>
              <a:t>internet and technology are changing the world at an incredibly fast pace. With those changes come the challenges </a:t>
            </a:r>
            <a:r>
              <a:rPr lang="en-US" sz="2400" dirty="0" smtClean="0">
                <a:solidFill>
                  <a:srgbClr val="000000"/>
                </a:solidFill>
                <a:latin typeface="Times New Roman" panose="02020603050405020304" pitchFamily="18" charset="0"/>
              </a:rPr>
              <a:t>to individuals </a:t>
            </a:r>
            <a:r>
              <a:rPr lang="en-US" sz="2400" dirty="0">
                <a:solidFill>
                  <a:srgbClr val="000000"/>
                </a:solidFill>
                <a:latin typeface="Times New Roman" panose="02020603050405020304" pitchFamily="18" charset="0"/>
              </a:rPr>
              <a:t>and businesses to maintain privacy and protect personal information. Privacy is an implied Constitutional right </a:t>
            </a:r>
            <a:r>
              <a:rPr lang="en-US" sz="2400" dirty="0" smtClean="0">
                <a:solidFill>
                  <a:srgbClr val="000000"/>
                </a:solidFill>
                <a:latin typeface="Times New Roman" panose="02020603050405020304" pitchFamily="18" charset="0"/>
              </a:rPr>
              <a:t>deeply impacted </a:t>
            </a:r>
            <a:r>
              <a:rPr lang="en-US" sz="2400" dirty="0">
                <a:solidFill>
                  <a:srgbClr val="000000"/>
                </a:solidFill>
                <a:latin typeface="Times New Roman" panose="02020603050405020304" pitchFamily="18" charset="0"/>
              </a:rPr>
              <a:t>by the use of technology. Regardless of type of industry, businesses need to have adequate cybersecurity policies </a:t>
            </a:r>
            <a:r>
              <a:rPr lang="en-US" sz="2400" dirty="0" smtClean="0">
                <a:solidFill>
                  <a:srgbClr val="000000"/>
                </a:solidFill>
                <a:latin typeface="Times New Roman" panose="02020603050405020304" pitchFamily="18" charset="0"/>
              </a:rPr>
              <a:t>and practices </a:t>
            </a:r>
            <a:r>
              <a:rPr lang="en-US" sz="2400" dirty="0">
                <a:solidFill>
                  <a:srgbClr val="000000"/>
                </a:solidFill>
                <a:latin typeface="Times New Roman" panose="02020603050405020304" pitchFamily="18" charset="0"/>
              </a:rPr>
              <a:t>in place to protect confidential business, employee, and customers information.</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630017" y="733289"/>
            <a:ext cx="8070574"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5-Concluding </a:t>
            </a:r>
            <a:r>
              <a:rPr lang="en-US" sz="2800" b="1" dirty="0">
                <a:solidFill>
                  <a:srgbClr val="00B0F0"/>
                </a:solidFill>
                <a:latin typeface="Times New Roman" panose="02020603050405020304" pitchFamily="18" charset="0"/>
                <a:cs typeface="Times New Roman" panose="02020603050405020304" pitchFamily="18" charset="0"/>
              </a:rPr>
              <a:t>Thoughts:</a:t>
            </a:r>
          </a:p>
        </p:txBody>
      </p:sp>
      <p:sp>
        <p:nvSpPr>
          <p:cNvPr id="18" name="Rectangle 17">
            <a:extLst>
              <a:ext uri="{FF2B5EF4-FFF2-40B4-BE49-F238E27FC236}">
                <a16:creationId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908226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5" y="694028"/>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2189</TotalTime>
  <Words>3765</Words>
  <Application>Microsoft Office PowerPoint</Application>
  <PresentationFormat>Widescreen</PresentationFormat>
  <Paragraphs>233</Paragraphs>
  <Slides>32</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532</cp:revision>
  <dcterms:created xsi:type="dcterms:W3CDTF">2023-04-29T09:08:23Z</dcterms:created>
  <dcterms:modified xsi:type="dcterms:W3CDTF">2023-11-17T20:38:06Z</dcterms:modified>
</cp:coreProperties>
</file>