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18" r:id="rId1"/>
  </p:sldMasterIdLst>
  <p:sldIdLst>
    <p:sldId id="256" r:id="rId2"/>
    <p:sldId id="270" r:id="rId3"/>
    <p:sldId id="257" r:id="rId4"/>
    <p:sldId id="273" r:id="rId5"/>
    <p:sldId id="258" r:id="rId6"/>
    <p:sldId id="271" r:id="rId7"/>
    <p:sldId id="259" r:id="rId8"/>
    <p:sldId id="272" r:id="rId9"/>
    <p:sldId id="260" r:id="rId10"/>
    <p:sldId id="261" r:id="rId11"/>
    <p:sldId id="262" r:id="rId12"/>
    <p:sldId id="266" r:id="rId13"/>
    <p:sldId id="269" r:id="rId14"/>
    <p:sldId id="264" r:id="rId15"/>
    <p:sldId id="267" r:id="rId16"/>
    <p:sldId id="265" r:id="rId17"/>
    <p:sldId id="26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93" d="100"/>
          <a:sy n="93" d="100"/>
        </p:scale>
        <p:origin x="30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3899012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3277110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589884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407585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5485C5BB-C916-41E6-8B35-9A0B995F74B2}" type="datetimeFigureOut">
              <a:rPr lang="ar-SA" smtClean="0"/>
              <a:t>12/11/47</a:t>
            </a:fld>
            <a:endParaRPr lang="ar-SA"/>
          </a:p>
        </p:txBody>
      </p:sp>
      <p:sp>
        <p:nvSpPr>
          <p:cNvPr id="8" name="Footer Placeholder 7"/>
          <p:cNvSpPr>
            <a:spLocks noGrp="1"/>
          </p:cNvSpPr>
          <p:nvPr>
            <p:ph type="ftr" sz="quarter" idx="11"/>
          </p:nvPr>
        </p:nvSpPr>
        <p:spPr/>
        <p:txBody>
          <a:bodyPr/>
          <a:lstStyle/>
          <a:p>
            <a:endParaRPr lang="ar-SA"/>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106607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5485C5BB-C916-41E6-8B35-9A0B995F74B2}" type="datetimeFigureOut">
              <a:rPr lang="ar-SA" smtClean="0"/>
              <a:t>12/11/47</a:t>
            </a:fld>
            <a:endParaRPr lang="ar-SA"/>
          </a:p>
        </p:txBody>
      </p:sp>
      <p:sp>
        <p:nvSpPr>
          <p:cNvPr id="4" name="Footer Placeholder 3"/>
          <p:cNvSpPr>
            <a:spLocks noGrp="1"/>
          </p:cNvSpPr>
          <p:nvPr>
            <p:ph type="ftr" sz="quarter" idx="11"/>
          </p:nvPr>
        </p:nvSpPr>
        <p:spPr/>
        <p:txBody>
          <a:bodyPr/>
          <a:lstStyle/>
          <a:p>
            <a:endParaRPr lang="ar-SA"/>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2926865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85C5BB-C916-41E6-8B35-9A0B995F74B2}" type="datetimeFigureOut">
              <a:rPr lang="ar-SA" smtClean="0"/>
              <a:t>12/11/47</a:t>
            </a:fld>
            <a:endParaRPr lang="ar-SA"/>
          </a:p>
        </p:txBody>
      </p:sp>
      <p:sp>
        <p:nvSpPr>
          <p:cNvPr id="3" name="Footer Placeholder 2"/>
          <p:cNvSpPr>
            <a:spLocks noGrp="1"/>
          </p:cNvSpPr>
          <p:nvPr>
            <p:ph type="ftr" sz="quarter" idx="11"/>
          </p:nvPr>
        </p:nvSpPr>
        <p:spPr/>
        <p:txBody>
          <a:bodyPr/>
          <a:lstStyle/>
          <a:p>
            <a:endParaRPr lang="ar-SA"/>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1714018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1667948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12081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3486157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ar-SA"/>
              <a:t>انقر لتحرير نمط عنوان الشكل الرئيسي</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انقر لتحرير أنماط نص الشكل الرئيسي</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E662FA7-BCB7-4DAA-8258-988BEFB63C91}" type="slidenum">
              <a:rPr lang="ar-SA" smtClean="0"/>
              <a:t>‹#›</a:t>
            </a:fld>
            <a:endParaRPr lang="ar-SA"/>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68334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ar-SA"/>
              <a:t>انقر لتحرير نمط عنوان الشكل الرئيسي</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انقر لتحرير أنماط نص الشكل الرئيسي</a:t>
            </a:r>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4252892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ذات اقتباس">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ar-SA"/>
              <a:t>انقر لتحرير نمط عنوان الشكل الرئيسي</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انقر لتحرير أنماط نص الشكل الرئيسي</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انقر لتحرير أنماط نص الشكل الرئيسي</a:t>
            </a:r>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E662FA7-BCB7-4DAA-8258-988BEFB63C91}" type="slidenum">
              <a:rPr lang="ar-SA" smtClean="0"/>
              <a:t>‹#›</a:t>
            </a:fld>
            <a:endParaRPr lang="ar-SA"/>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21167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صواب أو خطأ">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ar-SA"/>
              <a:t>انقر لتحرير نمط عنوان الشكل الرئيسي</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a:t>انقر لتحرير أنماط نص الشكل الرئيسي</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ar-SA"/>
              <a:t>انقر لتحرير أنماط نص الشكل الرئيسي</a:t>
            </a:r>
          </a:p>
        </p:txBody>
      </p:sp>
      <p:sp>
        <p:nvSpPr>
          <p:cNvPr id="5" name="Date Placeholder 4"/>
          <p:cNvSpPr>
            <a:spLocks noGrp="1"/>
          </p:cNvSpPr>
          <p:nvPr>
            <p:ph type="dt" sz="half" idx="10"/>
          </p:nvPr>
        </p:nvSpPr>
        <p:spPr/>
        <p:txBody>
          <a:bodyPr/>
          <a:lstStyle/>
          <a:p>
            <a:fld id="{5485C5BB-C916-41E6-8B35-9A0B995F74B2}" type="datetimeFigureOut">
              <a:rPr lang="ar-SA" smtClean="0"/>
              <a:t>12/11/47</a:t>
            </a:fld>
            <a:endParaRPr lang="ar-SA"/>
          </a:p>
        </p:txBody>
      </p:sp>
      <p:sp>
        <p:nvSpPr>
          <p:cNvPr id="6" name="Footer Placeholder 5"/>
          <p:cNvSpPr>
            <a:spLocks noGrp="1"/>
          </p:cNvSpPr>
          <p:nvPr>
            <p:ph type="ftr" sz="quarter" idx="11"/>
          </p:nvPr>
        </p:nvSpPr>
        <p:spPr/>
        <p:txBody>
          <a:bodyPr/>
          <a:lstStyle/>
          <a:p>
            <a:endParaRPr lang="ar-SA"/>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23734439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p:txBody>
          <a:bodyPr vert="eaVert" ancho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3183288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5485C5BB-C916-41E6-8B35-9A0B995F74B2}" type="datetimeFigureOut">
              <a:rPr lang="ar-SA" smtClean="0"/>
              <a:t>12/11/47</a:t>
            </a:fld>
            <a:endParaRPr lang="ar-SA"/>
          </a:p>
        </p:txBody>
      </p:sp>
      <p:sp>
        <p:nvSpPr>
          <p:cNvPr id="5" name="Footer Placeholder 4"/>
          <p:cNvSpPr>
            <a:spLocks noGrp="1"/>
          </p:cNvSpPr>
          <p:nvPr>
            <p:ph type="ftr" sz="quarter" idx="11"/>
          </p:nvPr>
        </p:nvSpPr>
        <p:spPr/>
        <p:txBody>
          <a:bodyPr/>
          <a:lstStyle/>
          <a:p>
            <a:endParaRPr lang="ar-SA"/>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E662FA7-BCB7-4DAA-8258-988BEFB63C91}" type="slidenum">
              <a:rPr lang="ar-SA" smtClean="0"/>
              <a:t>‹#›</a:t>
            </a:fld>
            <a:endParaRPr lang="ar-SA"/>
          </a:p>
        </p:txBody>
      </p:sp>
    </p:spTree>
    <p:extLst>
      <p:ext uri="{BB962C8B-B14F-4D97-AF65-F5344CB8AC3E}">
        <p14:creationId xmlns:p14="http://schemas.microsoft.com/office/powerpoint/2010/main" val="3542261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485C5BB-C916-41E6-8B35-9A0B995F74B2}" type="datetimeFigureOut">
              <a:rPr lang="ar-SA" smtClean="0"/>
              <a:t>12/11/47</a:t>
            </a:fld>
            <a:endParaRPr lang="ar-SA"/>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ar-SA"/>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E662FA7-BCB7-4DAA-8258-988BEFB63C91}" type="slidenum">
              <a:rPr lang="ar-SA" smtClean="0"/>
              <a:t>‹#›</a:t>
            </a:fld>
            <a:endParaRPr lang="ar-SA"/>
          </a:p>
        </p:txBody>
      </p:sp>
    </p:spTree>
    <p:extLst>
      <p:ext uri="{BB962C8B-B14F-4D97-AF65-F5344CB8AC3E}">
        <p14:creationId xmlns:p14="http://schemas.microsoft.com/office/powerpoint/2010/main" val="1961261629"/>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 id="2147483831" r:id="rId13"/>
    <p:sldLayoutId id="2147483832" r:id="rId14"/>
    <p:sldLayoutId id="2147483833" r:id="rId15"/>
    <p:sldLayoutId id="2147483834"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A15FA24-2D20-1903-952F-B3D0D7783723}"/>
              </a:ext>
            </a:extLst>
          </p:cNvPr>
          <p:cNvSpPr>
            <a:spLocks noGrp="1"/>
          </p:cNvSpPr>
          <p:nvPr>
            <p:ph type="ctrTitle"/>
          </p:nvPr>
        </p:nvSpPr>
        <p:spPr>
          <a:xfrm>
            <a:off x="2074506" y="1041400"/>
            <a:ext cx="10297886" cy="2387600"/>
          </a:xfrm>
        </p:spPr>
        <p:txBody>
          <a:bodyPr>
            <a:normAutofit/>
          </a:bodyPr>
          <a:lstStyle/>
          <a:p>
            <a:pPr algn="l"/>
            <a:r>
              <a:rPr lang="en-US" sz="3200" dirty="0"/>
              <a:t>Name: Sultan Ali Alwassam Aldwsari</a:t>
            </a:r>
            <a:br>
              <a:rPr lang="en-US" sz="3200" dirty="0"/>
            </a:br>
            <a:r>
              <a:rPr lang="en-US" sz="3200" dirty="0"/>
              <a:t>		ID No. 252000203 </a:t>
            </a:r>
            <a:br>
              <a:rPr lang="en-US" sz="3200" dirty="0"/>
            </a:br>
            <a:r>
              <a:rPr lang="en-US" sz="3200" dirty="0"/>
              <a:t>Student Email: 252000203@st.midocean.edu.km</a:t>
            </a:r>
            <a:br>
              <a:rPr lang="en-US" sz="3200" dirty="0"/>
            </a:br>
            <a:endParaRPr lang="ar-SA" sz="3200" dirty="0"/>
          </a:p>
        </p:txBody>
      </p:sp>
      <p:sp>
        <p:nvSpPr>
          <p:cNvPr id="3" name="عنوان فرعي 2">
            <a:extLst>
              <a:ext uri="{FF2B5EF4-FFF2-40B4-BE49-F238E27FC236}">
                <a16:creationId xmlns:a16="http://schemas.microsoft.com/office/drawing/2014/main" id="{9A1A89EB-A5FF-CDFD-4F26-C11E7FAF986B}"/>
              </a:ext>
            </a:extLst>
          </p:cNvPr>
          <p:cNvSpPr>
            <a:spLocks noGrp="1"/>
          </p:cNvSpPr>
          <p:nvPr>
            <p:ph type="subTitle" idx="1"/>
          </p:nvPr>
        </p:nvSpPr>
        <p:spPr>
          <a:xfrm>
            <a:off x="2165673" y="3182160"/>
            <a:ext cx="8791575" cy="1655762"/>
          </a:xfrm>
        </p:spPr>
        <p:txBody>
          <a:bodyPr/>
          <a:lstStyle/>
          <a:p>
            <a:pPr algn="l"/>
            <a:r>
              <a:rPr lang="en-US" sz="2400" dirty="0"/>
              <a:t>Supervisor Name: Dr Khaled Eskaf </a:t>
            </a:r>
          </a:p>
          <a:p>
            <a:pPr algn="l"/>
            <a:r>
              <a:rPr lang="en-US" sz="2400" dirty="0"/>
              <a:t>Email: Khaledeskaf@midocean.edu.km</a:t>
            </a:r>
          </a:p>
          <a:p>
            <a:pPr algn="l"/>
            <a:endParaRPr lang="ar-SA" dirty="0"/>
          </a:p>
        </p:txBody>
      </p:sp>
    </p:spTree>
    <p:extLst>
      <p:ext uri="{BB962C8B-B14F-4D97-AF65-F5344CB8AC3E}">
        <p14:creationId xmlns:p14="http://schemas.microsoft.com/office/powerpoint/2010/main" val="36104049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0B5796AC-A9A5-D1B5-EC98-4BF4CD31DA17}"/>
              </a:ext>
            </a:extLst>
          </p:cNvPr>
          <p:cNvSpPr>
            <a:spLocks noGrp="1"/>
          </p:cNvSpPr>
          <p:nvPr>
            <p:ph idx="1"/>
          </p:nvPr>
        </p:nvSpPr>
        <p:spPr/>
        <p:txBody>
          <a:bodyPr>
            <a:normAutofit/>
          </a:bodyPr>
          <a:lstStyle/>
          <a:p>
            <a:pPr marL="0" indent="0" algn="ctr">
              <a:buNone/>
            </a:pPr>
            <a:r>
              <a:rPr lang="en-US" sz="2800" dirty="0"/>
              <a:t>"Hello everyone, Today I'll present my research: Enhancing Identity and Access Management Systems with AI. The goal of this research is to improve cybersecurity by integrating AI technologies</a:t>
            </a:r>
            <a:endParaRPr lang="ar-SA" sz="2800" dirty="0"/>
          </a:p>
        </p:txBody>
      </p:sp>
    </p:spTree>
    <p:extLst>
      <p:ext uri="{BB962C8B-B14F-4D97-AF65-F5344CB8AC3E}">
        <p14:creationId xmlns:p14="http://schemas.microsoft.com/office/powerpoint/2010/main" val="3986879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A37299-BDFF-8C8E-50A1-5EEB9434232B}"/>
              </a:ext>
            </a:extLst>
          </p:cNvPr>
          <p:cNvSpPr>
            <a:spLocks noGrp="1"/>
          </p:cNvSpPr>
          <p:nvPr>
            <p:ph type="title"/>
          </p:nvPr>
        </p:nvSpPr>
        <p:spPr/>
        <p:txBody>
          <a:bodyPr/>
          <a:lstStyle/>
          <a:p>
            <a:pPr algn="ctr"/>
            <a:r>
              <a:rPr lang="en-US" dirty="0"/>
              <a:t>Abstract</a:t>
            </a:r>
            <a:endParaRPr lang="ar-SA" dirty="0"/>
          </a:p>
        </p:txBody>
      </p:sp>
      <p:sp>
        <p:nvSpPr>
          <p:cNvPr id="3" name="عنصر نائب للمحتوى 2">
            <a:extLst>
              <a:ext uri="{FF2B5EF4-FFF2-40B4-BE49-F238E27FC236}">
                <a16:creationId xmlns:a16="http://schemas.microsoft.com/office/drawing/2014/main" id="{F7BECD31-A35B-4C64-D140-AFFDC0035531}"/>
              </a:ext>
            </a:extLst>
          </p:cNvPr>
          <p:cNvSpPr>
            <a:spLocks noGrp="1"/>
          </p:cNvSpPr>
          <p:nvPr>
            <p:ph idx="1"/>
          </p:nvPr>
        </p:nvSpPr>
        <p:spPr>
          <a:xfrm>
            <a:off x="1610969" y="2097088"/>
            <a:ext cx="9905999" cy="3541714"/>
          </a:xfrm>
        </p:spPr>
        <p:txBody>
          <a:bodyPr>
            <a:normAutofit/>
          </a:bodyPr>
          <a:lstStyle/>
          <a:p>
            <a:pPr marL="0" indent="0" algn="l">
              <a:buNone/>
            </a:pPr>
            <a:r>
              <a:rPr lang="en-US" sz="3200" dirty="0"/>
              <a:t>This research explores the application of artificial intelligence in enhancing Identity and Access Management (IAM) systems. AI facilitates automation, intelligent decision-making, and anomaly detection ,improving the protection of sensitive data.</a:t>
            </a:r>
          </a:p>
        </p:txBody>
      </p:sp>
    </p:spTree>
    <p:extLst>
      <p:ext uri="{BB962C8B-B14F-4D97-AF65-F5344CB8AC3E}">
        <p14:creationId xmlns:p14="http://schemas.microsoft.com/office/powerpoint/2010/main" val="2012788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id="{867C735F-D9B1-0230-D5C9-33B140278FD0}"/>
              </a:ext>
            </a:extLst>
          </p:cNvPr>
          <p:cNvPicPr>
            <a:picLocks noChangeAspect="1"/>
          </p:cNvPicPr>
          <p:nvPr/>
        </p:nvPicPr>
        <p:blipFill>
          <a:blip r:embed="rId2"/>
          <a:stretch>
            <a:fillRect/>
          </a:stretch>
        </p:blipFill>
        <p:spPr>
          <a:xfrm>
            <a:off x="2381298" y="680586"/>
            <a:ext cx="8039004" cy="5496827"/>
          </a:xfrm>
          <a:prstGeom prst="rect">
            <a:avLst/>
          </a:prstGeom>
        </p:spPr>
      </p:pic>
    </p:spTree>
    <p:extLst>
      <p:ext uri="{BB962C8B-B14F-4D97-AF65-F5344CB8AC3E}">
        <p14:creationId xmlns:p14="http://schemas.microsoft.com/office/powerpoint/2010/main" val="1260520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503FE60-6787-65D9-D05D-9F633F8D03BE}"/>
              </a:ext>
            </a:extLst>
          </p:cNvPr>
          <p:cNvSpPr>
            <a:spLocks noGrp="1"/>
          </p:cNvSpPr>
          <p:nvPr>
            <p:ph type="title"/>
          </p:nvPr>
        </p:nvSpPr>
        <p:spPr>
          <a:xfrm>
            <a:off x="2564499" y="206944"/>
            <a:ext cx="8911687" cy="1280890"/>
          </a:xfrm>
        </p:spPr>
        <p:txBody>
          <a:bodyPr/>
          <a:lstStyle/>
          <a:p>
            <a:pPr algn="ctr"/>
            <a:r>
              <a:rPr lang="en-US" dirty="0"/>
              <a:t>Problem Statement</a:t>
            </a:r>
            <a:endParaRPr lang="ar-SA" dirty="0"/>
          </a:p>
        </p:txBody>
      </p:sp>
      <p:sp>
        <p:nvSpPr>
          <p:cNvPr id="3" name="عنصر نائب للمحتوى 2">
            <a:extLst>
              <a:ext uri="{FF2B5EF4-FFF2-40B4-BE49-F238E27FC236}">
                <a16:creationId xmlns:a16="http://schemas.microsoft.com/office/drawing/2014/main" id="{274D5D56-43AB-9B50-AF78-9A6CC53ABF93}"/>
              </a:ext>
            </a:extLst>
          </p:cNvPr>
          <p:cNvSpPr>
            <a:spLocks noGrp="1"/>
          </p:cNvSpPr>
          <p:nvPr>
            <p:ph idx="1"/>
          </p:nvPr>
        </p:nvSpPr>
        <p:spPr>
          <a:xfrm>
            <a:off x="2342078" y="1134447"/>
            <a:ext cx="8915400" cy="3777622"/>
          </a:xfrm>
        </p:spPr>
        <p:txBody>
          <a:bodyPr>
            <a:normAutofit/>
          </a:bodyPr>
          <a:lstStyle/>
          <a:p>
            <a:pPr marL="0" indent="0" algn="l">
              <a:buNone/>
            </a:pPr>
            <a:r>
              <a:rPr lang="en-US" dirty="0"/>
              <a:t>Conventional Identity and Access Management systems encounter multiple challenges, including difficulties in detecting insider threats, limited adaptability to cloud and Internet of Things (IoT) environments, and inadequate real-time response to cyberattacks. These limitations result in significant security vulnerabilities</a:t>
            </a:r>
          </a:p>
        </p:txBody>
      </p:sp>
      <p:pic>
        <p:nvPicPr>
          <p:cNvPr id="5" name="صورة 4">
            <a:extLst>
              <a:ext uri="{FF2B5EF4-FFF2-40B4-BE49-F238E27FC236}">
                <a16:creationId xmlns:a16="http://schemas.microsoft.com/office/drawing/2014/main" id="{156641C5-11CC-5DE2-E749-D587DAB1E753}"/>
              </a:ext>
            </a:extLst>
          </p:cNvPr>
          <p:cNvPicPr>
            <a:picLocks noChangeAspect="1"/>
          </p:cNvPicPr>
          <p:nvPr/>
        </p:nvPicPr>
        <p:blipFill>
          <a:blip r:embed="rId2"/>
          <a:stretch>
            <a:fillRect/>
          </a:stretch>
        </p:blipFill>
        <p:spPr>
          <a:xfrm>
            <a:off x="3995910" y="2899690"/>
            <a:ext cx="5452891" cy="3533086"/>
          </a:xfrm>
          <a:prstGeom prst="rect">
            <a:avLst/>
          </a:prstGeom>
        </p:spPr>
      </p:pic>
    </p:spTree>
    <p:extLst>
      <p:ext uri="{BB962C8B-B14F-4D97-AF65-F5344CB8AC3E}">
        <p14:creationId xmlns:p14="http://schemas.microsoft.com/office/powerpoint/2010/main" val="3804534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CEBF034-58ED-B011-FB1E-3D4AC33A5F24}"/>
              </a:ext>
            </a:extLst>
          </p:cNvPr>
          <p:cNvSpPr>
            <a:spLocks noGrp="1"/>
          </p:cNvSpPr>
          <p:nvPr>
            <p:ph idx="1"/>
          </p:nvPr>
        </p:nvSpPr>
        <p:spPr>
          <a:xfrm>
            <a:off x="1798380" y="2685535"/>
            <a:ext cx="8915400" cy="3777622"/>
          </a:xfrm>
        </p:spPr>
        <p:txBody>
          <a:bodyPr>
            <a:normAutofit/>
          </a:bodyPr>
          <a:lstStyle/>
          <a:p>
            <a:pPr marL="0" indent="0" algn="ctr">
              <a:buNone/>
            </a:pPr>
            <a:r>
              <a:rPr lang="en-US" sz="4400" b="1" dirty="0">
                <a:latin typeface="Sakkal Majalla" panose="02000000000000000000" pitchFamily="2" charset="-78"/>
                <a:cs typeface="Sakkal Majalla" panose="02000000000000000000" pitchFamily="2" charset="-78"/>
              </a:rPr>
              <a:t>Literature Review</a:t>
            </a:r>
            <a:endParaRPr lang="ar-SA" sz="4400" dirty="0">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668357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00024BF-BE2C-55AB-9CB3-D7F8BA759D96}"/>
              </a:ext>
            </a:extLst>
          </p:cNvPr>
          <p:cNvSpPr>
            <a:spLocks noGrp="1"/>
          </p:cNvSpPr>
          <p:nvPr>
            <p:ph type="title"/>
          </p:nvPr>
        </p:nvSpPr>
        <p:spPr/>
        <p:txBody>
          <a:bodyPr/>
          <a:lstStyle/>
          <a:p>
            <a:pPr algn="ctr"/>
            <a:r>
              <a:rPr lang="en-US" dirty="0"/>
              <a:t>Research Problem </a:t>
            </a:r>
            <a:br>
              <a:rPr lang="en-US" dirty="0"/>
            </a:br>
            <a:endParaRPr lang="ar-SA" dirty="0"/>
          </a:p>
        </p:txBody>
      </p:sp>
      <p:graphicFrame>
        <p:nvGraphicFramePr>
          <p:cNvPr id="4" name="جدول 3">
            <a:extLst>
              <a:ext uri="{FF2B5EF4-FFF2-40B4-BE49-F238E27FC236}">
                <a16:creationId xmlns:a16="http://schemas.microsoft.com/office/drawing/2014/main" id="{10FD09A0-759D-A079-3529-2D7D50B3F415}"/>
              </a:ext>
            </a:extLst>
          </p:cNvPr>
          <p:cNvGraphicFramePr>
            <a:graphicFrameLocks noGrp="1"/>
          </p:cNvGraphicFramePr>
          <p:nvPr>
            <p:extLst>
              <p:ext uri="{D42A27DB-BD31-4B8C-83A1-F6EECF244321}">
                <p14:modId xmlns:p14="http://schemas.microsoft.com/office/powerpoint/2010/main" val="4151029179"/>
              </p:ext>
            </p:extLst>
          </p:nvPr>
        </p:nvGraphicFramePr>
        <p:xfrm>
          <a:off x="1141412" y="420661"/>
          <a:ext cx="10150168" cy="6016677"/>
        </p:xfrm>
        <a:graphic>
          <a:graphicData uri="http://schemas.openxmlformats.org/drawingml/2006/table">
            <a:tbl>
              <a:tblPr firstRow="1" firstCol="1" bandRow="1">
                <a:tableStyleId>{5C22544A-7EE6-4342-B048-85BDC9FD1C3A}</a:tableStyleId>
              </a:tblPr>
              <a:tblGrid>
                <a:gridCol w="1727623">
                  <a:extLst>
                    <a:ext uri="{9D8B030D-6E8A-4147-A177-3AD203B41FA5}">
                      <a16:colId xmlns:a16="http://schemas.microsoft.com/office/drawing/2014/main" val="2738560623"/>
                    </a:ext>
                  </a:extLst>
                </a:gridCol>
                <a:gridCol w="3347461">
                  <a:extLst>
                    <a:ext uri="{9D8B030D-6E8A-4147-A177-3AD203B41FA5}">
                      <a16:colId xmlns:a16="http://schemas.microsoft.com/office/drawing/2014/main" val="963821972"/>
                    </a:ext>
                  </a:extLst>
                </a:gridCol>
                <a:gridCol w="2537542">
                  <a:extLst>
                    <a:ext uri="{9D8B030D-6E8A-4147-A177-3AD203B41FA5}">
                      <a16:colId xmlns:a16="http://schemas.microsoft.com/office/drawing/2014/main" val="3124388783"/>
                    </a:ext>
                  </a:extLst>
                </a:gridCol>
                <a:gridCol w="2537542">
                  <a:extLst>
                    <a:ext uri="{9D8B030D-6E8A-4147-A177-3AD203B41FA5}">
                      <a16:colId xmlns:a16="http://schemas.microsoft.com/office/drawing/2014/main" val="874804951"/>
                    </a:ext>
                  </a:extLst>
                </a:gridCol>
              </a:tblGrid>
              <a:tr h="645378">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Study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Main Contribution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Key Findings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Challenges / Limitations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1143825666"/>
                  </a:ext>
                </a:extLst>
              </a:tr>
              <a:tr h="1171295">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Muhammad, 2021</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Use of AI in IAM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Automation and improved data protection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Lack of validation</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600807164"/>
                  </a:ext>
                </a:extLst>
              </a:tr>
              <a:tr h="934656">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Adenola, 2023</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Enhancing IAM with AI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Improved efficiency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Limited privacy focus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1213211654"/>
                  </a:ext>
                </a:extLst>
              </a:tr>
              <a:tr h="934656">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Sarker et al., 2024</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Smart IAM systems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Anomaly detection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Needs real-world applications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1568925492"/>
                  </a:ext>
                </a:extLst>
              </a:tr>
              <a:tr h="934656">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Souaddah &amp; Mezrioui, 2024</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AI challenges</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Privacy &amp; explainability / الخصوصية وقابلية التفسير</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Weak solutions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3945461504"/>
                  </a:ext>
                </a:extLst>
              </a:tr>
              <a:tr h="698018">
                <a:tc>
                  <a:txBody>
                    <a:bodyPr/>
                    <a:lstStyle/>
                    <a:p>
                      <a:pPr algn="ctr" rtl="1">
                        <a:lnSpc>
                          <a:spcPct val="107000"/>
                        </a:lnSpc>
                        <a:spcAft>
                          <a:spcPts val="800"/>
                        </a:spcAft>
                        <a:buNone/>
                      </a:pPr>
                      <a:r>
                        <a:rPr lang="en-US" sz="1800" b="1" dirty="0" err="1">
                          <a:effectLst/>
                          <a:latin typeface="Sakkal Majalla" panose="02000000000000000000" pitchFamily="2" charset="-78"/>
                          <a:cs typeface="Sakkal Majalla" panose="02000000000000000000" pitchFamily="2" charset="-78"/>
                        </a:rPr>
                        <a:t>Mandru</a:t>
                      </a:r>
                      <a:r>
                        <a:rPr lang="en-US" sz="1800" b="1" dirty="0">
                          <a:effectLst/>
                          <a:latin typeface="Sakkal Majalla" panose="02000000000000000000" pitchFamily="2" charset="-78"/>
                          <a:cs typeface="Sakkal Majalla" panose="02000000000000000000" pitchFamily="2" charset="-78"/>
                        </a:rPr>
                        <a:t>, 2022</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Legacy integration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System improvement / تحسين الأنظمة</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Integration difficulty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435248920"/>
                  </a:ext>
                </a:extLst>
              </a:tr>
              <a:tr h="698018">
                <a:tc>
                  <a:txBody>
                    <a:bodyPr/>
                    <a:lstStyle/>
                    <a:p>
                      <a:pPr algn="ctr" rtl="1">
                        <a:lnSpc>
                          <a:spcPct val="107000"/>
                        </a:lnSpc>
                        <a:spcAft>
                          <a:spcPts val="800"/>
                        </a:spcAft>
                        <a:buNone/>
                      </a:pPr>
                      <a:r>
                        <a:rPr lang="en-US" sz="1800" b="1">
                          <a:effectLst/>
                          <a:latin typeface="Sakkal Majalla" panose="02000000000000000000" pitchFamily="2" charset="-78"/>
                          <a:cs typeface="Sakkal Majalla" panose="02000000000000000000" pitchFamily="2" charset="-78"/>
                        </a:rPr>
                        <a:t>Zhang et al., 2020</a:t>
                      </a:r>
                      <a:endParaRPr lang="en-US" sz="1800" b="1">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IoT security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Access risks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tc>
                  <a:txBody>
                    <a:bodyPr/>
                    <a:lstStyle/>
                    <a:p>
                      <a:pPr algn="ctr" rtl="1">
                        <a:lnSpc>
                          <a:spcPct val="107000"/>
                        </a:lnSpc>
                        <a:spcAft>
                          <a:spcPts val="800"/>
                        </a:spcAft>
                        <a:buNone/>
                      </a:pPr>
                      <a:r>
                        <a:rPr lang="en-US" sz="1800" b="1" dirty="0">
                          <a:effectLst/>
                          <a:latin typeface="Sakkal Majalla" panose="02000000000000000000" pitchFamily="2" charset="-78"/>
                          <a:cs typeface="Sakkal Majalla" panose="02000000000000000000" pitchFamily="2" charset="-78"/>
                        </a:rPr>
                        <a:t>Traditional limits </a:t>
                      </a:r>
                      <a:endParaRPr lang="en-US" sz="1800" b="1" dirty="0">
                        <a:effectLst/>
                        <a:latin typeface="Sakkal Majalla" panose="02000000000000000000" pitchFamily="2" charset="-78"/>
                        <a:ea typeface="Calibri" panose="020F0502020204030204" pitchFamily="34" charset="0"/>
                        <a:cs typeface="Sakkal Majalla" panose="02000000000000000000" pitchFamily="2" charset="-78"/>
                      </a:endParaRPr>
                    </a:p>
                  </a:txBody>
                  <a:tcPr marL="45746" marR="45746" marT="0" marB="0"/>
                </a:tc>
                <a:extLst>
                  <a:ext uri="{0D108BD9-81ED-4DB2-BD59-A6C34878D82A}">
                    <a16:rowId xmlns:a16="http://schemas.microsoft.com/office/drawing/2014/main" val="778672675"/>
                  </a:ext>
                </a:extLst>
              </a:tr>
            </a:tbl>
          </a:graphicData>
        </a:graphic>
      </p:graphicFrame>
      <p:sp>
        <p:nvSpPr>
          <p:cNvPr id="5" name="Rectangle 1">
            <a:extLst>
              <a:ext uri="{FF2B5EF4-FFF2-40B4-BE49-F238E27FC236}">
                <a16:creationId xmlns:a16="http://schemas.microsoft.com/office/drawing/2014/main" id="{26A46768-08E4-6A19-E71C-FC206BA75F2A}"/>
              </a:ext>
            </a:extLst>
          </p:cNvPr>
          <p:cNvSpPr>
            <a:spLocks noChangeArrowheads="1"/>
          </p:cNvSpPr>
          <p:nvPr/>
        </p:nvSpPr>
        <p:spPr bwMode="auto">
          <a:xfrm>
            <a:off x="4264024" y="2272609"/>
            <a:ext cx="1913395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ar-SA" sz="2800" b="0" i="0" u="none" strike="noStrike" cap="none" normalizeH="0" baseline="0">
                <a:ln>
                  <a:noFill/>
                </a:ln>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rPr>
              <a:t>Comparison Table of IAM Studies (English &amp; Arabic)</a:t>
            </a:r>
            <a:endParaRPr kumimoji="0" lang="en-US"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60534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99FED-57AC-A359-BBF8-3203BE48CC80}"/>
            </a:ext>
          </a:extLst>
        </p:cNvPr>
        <p:cNvGrpSpPr/>
        <p:nvPr/>
      </p:nvGrpSpPr>
      <p:grpSpPr>
        <a:xfrm>
          <a:off x="0" y="0"/>
          <a:ext cx="0" cy="0"/>
          <a:chOff x="0" y="0"/>
          <a:chExt cx="0" cy="0"/>
        </a:xfrm>
      </p:grpSpPr>
      <p:graphicFrame>
        <p:nvGraphicFramePr>
          <p:cNvPr id="5" name="جدول 4">
            <a:extLst>
              <a:ext uri="{FF2B5EF4-FFF2-40B4-BE49-F238E27FC236}">
                <a16:creationId xmlns:a16="http://schemas.microsoft.com/office/drawing/2014/main" id="{17A96CAA-B2FC-BC7F-3C1F-15453DE0730E}"/>
              </a:ext>
            </a:extLst>
          </p:cNvPr>
          <p:cNvGraphicFramePr>
            <a:graphicFrameLocks noGrp="1"/>
          </p:cNvGraphicFramePr>
          <p:nvPr>
            <p:extLst>
              <p:ext uri="{D42A27DB-BD31-4B8C-83A1-F6EECF244321}">
                <p14:modId xmlns:p14="http://schemas.microsoft.com/office/powerpoint/2010/main" val="2072523822"/>
              </p:ext>
            </p:extLst>
          </p:nvPr>
        </p:nvGraphicFramePr>
        <p:xfrm>
          <a:off x="1148680" y="1689811"/>
          <a:ext cx="10236011" cy="3631184"/>
        </p:xfrm>
        <a:graphic>
          <a:graphicData uri="http://schemas.openxmlformats.org/drawingml/2006/table">
            <a:tbl>
              <a:tblPr firstRow="1" firstCol="1" bandRow="1">
                <a:tableStyleId>{5C22544A-7EE6-4342-B048-85BDC9FD1C3A}</a:tableStyleId>
              </a:tblPr>
              <a:tblGrid>
                <a:gridCol w="1597062">
                  <a:extLst>
                    <a:ext uri="{9D8B030D-6E8A-4147-A177-3AD203B41FA5}">
                      <a16:colId xmlns:a16="http://schemas.microsoft.com/office/drawing/2014/main" val="3480727364"/>
                    </a:ext>
                  </a:extLst>
                </a:gridCol>
                <a:gridCol w="1882411">
                  <a:extLst>
                    <a:ext uri="{9D8B030D-6E8A-4147-A177-3AD203B41FA5}">
                      <a16:colId xmlns:a16="http://schemas.microsoft.com/office/drawing/2014/main" val="925619083"/>
                    </a:ext>
                  </a:extLst>
                </a:gridCol>
                <a:gridCol w="2550545">
                  <a:extLst>
                    <a:ext uri="{9D8B030D-6E8A-4147-A177-3AD203B41FA5}">
                      <a16:colId xmlns:a16="http://schemas.microsoft.com/office/drawing/2014/main" val="3343102247"/>
                    </a:ext>
                  </a:extLst>
                </a:gridCol>
                <a:gridCol w="1915875">
                  <a:extLst>
                    <a:ext uri="{9D8B030D-6E8A-4147-A177-3AD203B41FA5}">
                      <a16:colId xmlns:a16="http://schemas.microsoft.com/office/drawing/2014/main" val="3313952019"/>
                    </a:ext>
                  </a:extLst>
                </a:gridCol>
                <a:gridCol w="2290118">
                  <a:extLst>
                    <a:ext uri="{9D8B030D-6E8A-4147-A177-3AD203B41FA5}">
                      <a16:colId xmlns:a16="http://schemas.microsoft.com/office/drawing/2014/main" val="2876336440"/>
                    </a:ext>
                  </a:extLst>
                </a:gridCol>
              </a:tblGrid>
              <a:tr h="1971048">
                <a:tc>
                  <a:txBody>
                    <a:bodyPr/>
                    <a:lstStyle/>
                    <a:p>
                      <a:pPr algn="ctr" rtl="1">
                        <a:lnSpc>
                          <a:spcPct val="107000"/>
                        </a:lnSpc>
                        <a:spcAft>
                          <a:spcPts val="800"/>
                        </a:spcAft>
                        <a:buNone/>
                      </a:pPr>
                      <a:r>
                        <a:rPr lang="en-US" sz="2000" dirty="0">
                          <a:solidFill>
                            <a:schemeClr val="bg1"/>
                          </a:solidFill>
                          <a:effectLst/>
                          <a:latin typeface="Sakkal Majalla" panose="02000000000000000000" pitchFamily="2" charset="-78"/>
                          <a:cs typeface="Sakkal Majalla" panose="02000000000000000000" pitchFamily="2" charset="-78"/>
                        </a:rPr>
                        <a:t>This Study</a:t>
                      </a:r>
                      <a:endParaRPr lang="ar-SA"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endParaRPr lang="en-US" sz="2000" dirty="0">
                        <a:solidFill>
                          <a:schemeClr val="bg1"/>
                        </a:solidFill>
                        <a:effectLst/>
                        <a:latin typeface="Sakkal Majalla" panose="02000000000000000000" pitchFamily="2" charset="-78"/>
                        <a:cs typeface="Sakkal Majalla" panose="02000000000000000000" pitchFamily="2" charset="-78"/>
                      </a:endParaRPr>
                    </a:p>
                    <a:p>
                      <a:pPr marL="0" marR="0" lvl="0" indent="0" algn="ctr" defTabSz="914400" rtl="1" eaLnBrk="1" fontAlgn="auto" latinLnBrk="0" hangingPunct="1">
                        <a:lnSpc>
                          <a:spcPct val="107000"/>
                        </a:lnSpc>
                        <a:spcBef>
                          <a:spcPts val="0"/>
                        </a:spcBef>
                        <a:spcAft>
                          <a:spcPts val="800"/>
                        </a:spcAft>
                        <a:buClrTx/>
                        <a:buSzTx/>
                        <a:buFontTx/>
                        <a:buNone/>
                        <a:tabLst/>
                        <a:defRPr/>
                      </a:pPr>
                      <a:r>
                        <a:rPr lang="en-US" sz="1800" b="1" kern="1200" dirty="0">
                          <a:solidFill>
                            <a:schemeClr val="bg1"/>
                          </a:solidFill>
                          <a:effectLst/>
                          <a:latin typeface="+mn-lt"/>
                          <a:ea typeface="+mn-ea"/>
                          <a:cs typeface="+mn-cs"/>
                        </a:rPr>
                        <a:t>Enhancing Identity and Access Management Systems (IAM) Using Artificial Intelligence</a:t>
                      </a:r>
                    </a:p>
                    <a:p>
                      <a:pPr algn="ctr" rtl="1">
                        <a:lnSpc>
                          <a:spcPct val="107000"/>
                        </a:lnSpc>
                        <a:spcAft>
                          <a:spcPts val="800"/>
                        </a:spcAft>
                        <a:buNone/>
                      </a:pPr>
                      <a:endParaRPr lang="en-US" sz="2000"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en-US" sz="2000" b="1" dirty="0">
                          <a:solidFill>
                            <a:schemeClr val="bg1"/>
                          </a:solidFill>
                          <a:effectLst/>
                          <a:latin typeface="Sakkal Majalla" panose="02000000000000000000" pitchFamily="2" charset="-78"/>
                          <a:cs typeface="Sakkal Majalla" panose="02000000000000000000" pitchFamily="2" charset="-78"/>
                        </a:rPr>
                        <a:t>Used AI? /</a:t>
                      </a:r>
                    </a:p>
                    <a:p>
                      <a:pPr marL="0" marR="0" lvl="0" indent="0" algn="ctr" defTabSz="914400" rtl="1" eaLnBrk="1" fontAlgn="auto" latinLnBrk="0" hangingPunct="1">
                        <a:lnSpc>
                          <a:spcPct val="107000"/>
                        </a:lnSpc>
                        <a:spcBef>
                          <a:spcPts val="0"/>
                        </a:spcBef>
                        <a:spcAft>
                          <a:spcPts val="800"/>
                        </a:spcAft>
                        <a:buClrTx/>
                        <a:buSzTx/>
                        <a:buFontTx/>
                        <a:buNone/>
                        <a:tabLst/>
                        <a:defRPr/>
                      </a:pPr>
                      <a:endParaRPr lang="en-US" sz="2000" b="1" dirty="0">
                        <a:solidFill>
                          <a:schemeClr val="bg1"/>
                        </a:solidFill>
                        <a:effectLst/>
                        <a:latin typeface="Sakkal Majalla" panose="02000000000000000000" pitchFamily="2" charset="-78"/>
                        <a:cs typeface="Sakkal Majalla" panose="02000000000000000000" pitchFamily="2" charset="-78"/>
                      </a:endParaRPr>
                    </a:p>
                    <a:p>
                      <a:pPr marL="0" marR="0" lvl="0" indent="0" algn="ctr" defTabSz="914400" rtl="1" eaLnBrk="1" fontAlgn="auto" latinLnBrk="0" hangingPunct="1">
                        <a:lnSpc>
                          <a:spcPct val="107000"/>
                        </a:lnSpc>
                        <a:spcBef>
                          <a:spcPts val="0"/>
                        </a:spcBef>
                        <a:spcAft>
                          <a:spcPts val="800"/>
                        </a:spcAft>
                        <a:buClrTx/>
                        <a:buSzTx/>
                        <a:buFontTx/>
                        <a:buNone/>
                        <a:tabLst/>
                        <a:defRPr/>
                      </a:pPr>
                      <a:endParaRPr lang="ar-SA"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r>
                        <a:rPr lang="en-US" sz="2000" dirty="0">
                          <a:solidFill>
                            <a:schemeClr val="bg1"/>
                          </a:solidFill>
                          <a:effectLst/>
                          <a:latin typeface="Sakkal Majalla" panose="02000000000000000000" pitchFamily="2" charset="-78"/>
                          <a:cs typeface="Sakkal Majalla" panose="02000000000000000000" pitchFamily="2" charset="-78"/>
                        </a:rPr>
                        <a:t>yes</a:t>
                      </a:r>
                      <a:endParaRPr lang="en-US" sz="2000"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en-US" sz="2000" b="1" dirty="0">
                          <a:solidFill>
                            <a:schemeClr val="bg1"/>
                          </a:solidFill>
                          <a:effectLst/>
                          <a:latin typeface="Sakkal Majalla" panose="02000000000000000000" pitchFamily="2" charset="-78"/>
                          <a:cs typeface="Sakkal Majalla" panose="02000000000000000000" pitchFamily="2" charset="-78"/>
                        </a:rPr>
                        <a:t>Main Contribution </a:t>
                      </a:r>
                      <a:endParaRPr lang="en-US" sz="2000" b="1"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p>
                      <a:pPr algn="ctr" rtl="1">
                        <a:lnSpc>
                          <a:spcPct val="107000"/>
                        </a:lnSpc>
                        <a:spcAft>
                          <a:spcPts val="800"/>
                        </a:spcAft>
                        <a:buNone/>
                      </a:pPr>
                      <a:endParaRPr lang="en-US"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endParaRPr lang="ar-SA"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r>
                        <a:rPr lang="en-US" sz="2000" dirty="0">
                          <a:solidFill>
                            <a:schemeClr val="bg1"/>
                          </a:solidFill>
                          <a:effectLst/>
                          <a:latin typeface="Sakkal Majalla" panose="02000000000000000000" pitchFamily="2" charset="-78"/>
                          <a:cs typeface="Sakkal Majalla" panose="02000000000000000000" pitchFamily="2" charset="-78"/>
                        </a:rPr>
                        <a:t>AI IAM model</a:t>
                      </a:r>
                      <a:endParaRPr lang="en-US" sz="2000"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en-US" sz="2000" b="1" dirty="0">
                          <a:solidFill>
                            <a:schemeClr val="bg1"/>
                          </a:solidFill>
                          <a:effectLst/>
                          <a:latin typeface="Sakkal Majalla" panose="02000000000000000000" pitchFamily="2" charset="-78"/>
                          <a:cs typeface="Sakkal Majalla" panose="02000000000000000000" pitchFamily="2" charset="-78"/>
                        </a:rPr>
                        <a:t>key Findings</a:t>
                      </a:r>
                      <a:endParaRPr lang="en-US" sz="2000" b="1"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p>
                      <a:pPr algn="ctr" rtl="1">
                        <a:lnSpc>
                          <a:spcPct val="107000"/>
                        </a:lnSpc>
                        <a:spcAft>
                          <a:spcPts val="800"/>
                        </a:spcAft>
                        <a:buNone/>
                      </a:pPr>
                      <a:endParaRPr lang="ar-SA"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r>
                        <a:rPr lang="en-US" sz="2000" dirty="0">
                          <a:solidFill>
                            <a:schemeClr val="bg1"/>
                          </a:solidFill>
                          <a:effectLst/>
                          <a:latin typeface="Sakkal Majalla" panose="02000000000000000000" pitchFamily="2" charset="-78"/>
                          <a:cs typeface="Sakkal Majalla" panose="02000000000000000000" pitchFamily="2" charset="-78"/>
                        </a:rPr>
                        <a:t>Dual verification + Risk Scoring</a:t>
                      </a:r>
                      <a:endParaRPr lang="en-US" sz="2000"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en-US" sz="2000" b="1" dirty="0">
                          <a:solidFill>
                            <a:schemeClr val="bg1"/>
                          </a:solidFill>
                          <a:effectLst/>
                          <a:latin typeface="Sakkal Majalla" panose="02000000000000000000" pitchFamily="2" charset="-78"/>
                          <a:cs typeface="Sakkal Majalla" panose="02000000000000000000" pitchFamily="2" charset="-78"/>
                        </a:rPr>
                        <a:t>Challenges / Limitations /</a:t>
                      </a:r>
                      <a:endParaRPr lang="en-US" sz="2000" b="1"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p>
                      <a:pPr algn="ctr" rtl="1">
                        <a:lnSpc>
                          <a:spcPct val="107000"/>
                        </a:lnSpc>
                        <a:spcAft>
                          <a:spcPts val="800"/>
                        </a:spcAft>
                        <a:buNone/>
                      </a:pPr>
                      <a:endParaRPr lang="ar-SA" sz="2000" dirty="0">
                        <a:solidFill>
                          <a:schemeClr val="bg1"/>
                        </a:solidFill>
                        <a:effectLst/>
                        <a:latin typeface="Sakkal Majalla" panose="02000000000000000000" pitchFamily="2" charset="-78"/>
                        <a:cs typeface="Sakkal Majalla" panose="02000000000000000000" pitchFamily="2" charset="-78"/>
                      </a:endParaRPr>
                    </a:p>
                    <a:p>
                      <a:pPr algn="ctr" rtl="1">
                        <a:lnSpc>
                          <a:spcPct val="107000"/>
                        </a:lnSpc>
                        <a:spcAft>
                          <a:spcPts val="800"/>
                        </a:spcAft>
                        <a:buNone/>
                      </a:pPr>
                      <a:r>
                        <a:rPr lang="en-US" sz="2000" dirty="0">
                          <a:solidFill>
                            <a:schemeClr val="bg1"/>
                          </a:solidFill>
                          <a:effectLst/>
                          <a:latin typeface="Sakkal Majalla" panose="02000000000000000000" pitchFamily="2" charset="-78"/>
                          <a:cs typeface="Sakkal Majalla" panose="02000000000000000000" pitchFamily="2" charset="-78"/>
                        </a:rPr>
                        <a:t>Needs to implemented in real  </a:t>
                      </a:r>
                      <a:r>
                        <a:rPr lang="en-US" sz="2000" dirty="0" err="1">
                          <a:solidFill>
                            <a:schemeClr val="bg1"/>
                          </a:solidFill>
                          <a:effectLst/>
                          <a:latin typeface="Sakkal Majalla" panose="02000000000000000000" pitchFamily="2" charset="-78"/>
                          <a:cs typeface="Sakkal Majalla" panose="02000000000000000000" pitchFamily="2" charset="-78"/>
                        </a:rPr>
                        <a:t>Enivr</a:t>
                      </a:r>
                      <a:r>
                        <a:rPr lang="en-US" sz="2000" dirty="0">
                          <a:solidFill>
                            <a:schemeClr val="bg1"/>
                          </a:solidFill>
                          <a:effectLst/>
                          <a:latin typeface="Sakkal Majalla" panose="02000000000000000000" pitchFamily="2" charset="-78"/>
                          <a:cs typeface="Sakkal Majalla" panose="02000000000000000000" pitchFamily="2" charset="-78"/>
                        </a:rPr>
                        <a:t> / anaconda</a:t>
                      </a:r>
                      <a:r>
                        <a:rPr lang="ar-SA" sz="2000" dirty="0">
                          <a:solidFill>
                            <a:schemeClr val="bg1"/>
                          </a:solidFill>
                          <a:effectLst/>
                          <a:latin typeface="Sakkal Majalla" panose="02000000000000000000" pitchFamily="2" charset="-78"/>
                          <a:cs typeface="Sakkal Majalla" panose="02000000000000000000" pitchFamily="2" charset="-78"/>
                        </a:rPr>
                        <a:t> </a:t>
                      </a:r>
                      <a:r>
                        <a:rPr lang="en-US" sz="2000" dirty="0">
                          <a:solidFill>
                            <a:schemeClr val="bg1"/>
                          </a:solidFill>
                          <a:effectLst/>
                          <a:latin typeface="Sakkal Majalla" panose="02000000000000000000" pitchFamily="2" charset="-78"/>
                          <a:cs typeface="Sakkal Majalla" panose="02000000000000000000" pitchFamily="2" charset="-78"/>
                        </a:rPr>
                        <a:t>IAM </a:t>
                      </a:r>
                      <a:endParaRPr lang="en-US" sz="2000" dirty="0">
                        <a:solidFill>
                          <a:schemeClr val="bg1"/>
                        </a:solidFill>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tc>
                <a:extLst>
                  <a:ext uri="{0D108BD9-81ED-4DB2-BD59-A6C34878D82A}">
                    <a16:rowId xmlns:a16="http://schemas.microsoft.com/office/drawing/2014/main" val="3015548009"/>
                  </a:ext>
                </a:extLst>
              </a:tr>
            </a:tbl>
          </a:graphicData>
        </a:graphic>
      </p:graphicFrame>
    </p:spTree>
    <p:extLst>
      <p:ext uri="{BB962C8B-B14F-4D97-AF65-F5344CB8AC3E}">
        <p14:creationId xmlns:p14="http://schemas.microsoft.com/office/powerpoint/2010/main" val="703112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9881B9B-A51E-39AD-2EBC-4AC7BB46CFA7}"/>
              </a:ext>
            </a:extLst>
          </p:cNvPr>
          <p:cNvSpPr>
            <a:spLocks noGrp="1"/>
          </p:cNvSpPr>
          <p:nvPr>
            <p:ph type="title"/>
          </p:nvPr>
        </p:nvSpPr>
        <p:spPr/>
        <p:txBody>
          <a:bodyPr/>
          <a:lstStyle/>
          <a:p>
            <a:pPr algn="ctr"/>
            <a:r>
              <a:rPr lang="en-US" dirty="0"/>
              <a:t>Research Objectives</a:t>
            </a:r>
            <a:endParaRPr lang="ar-SA" dirty="0"/>
          </a:p>
        </p:txBody>
      </p:sp>
      <p:sp>
        <p:nvSpPr>
          <p:cNvPr id="3" name="عنصر نائب للمحتوى 2">
            <a:extLst>
              <a:ext uri="{FF2B5EF4-FFF2-40B4-BE49-F238E27FC236}">
                <a16:creationId xmlns:a16="http://schemas.microsoft.com/office/drawing/2014/main" id="{0F25B44F-83D7-CC00-FD84-40731B9B1D02}"/>
              </a:ext>
            </a:extLst>
          </p:cNvPr>
          <p:cNvSpPr>
            <a:spLocks noGrp="1"/>
          </p:cNvSpPr>
          <p:nvPr>
            <p:ph idx="1"/>
          </p:nvPr>
        </p:nvSpPr>
        <p:spPr>
          <a:xfrm>
            <a:off x="1141413" y="2072374"/>
            <a:ext cx="10408037" cy="4110123"/>
          </a:xfrm>
        </p:spPr>
        <p:txBody>
          <a:bodyPr/>
          <a:lstStyle/>
          <a:p>
            <a:pPr marL="0" indent="0" algn="l">
              <a:buNone/>
            </a:pPr>
            <a:r>
              <a:rPr lang="en-US" dirty="0"/>
              <a:t>"This research aims to improve Identity and Access Management systems through the application of artificial intelligence, focusing on advancing anomaly detection, automating access control, and enabling immediate security response</a:t>
            </a:r>
          </a:p>
        </p:txBody>
      </p:sp>
      <p:pic>
        <p:nvPicPr>
          <p:cNvPr id="5" name="صورة 4">
            <a:extLst>
              <a:ext uri="{FF2B5EF4-FFF2-40B4-BE49-F238E27FC236}">
                <a16:creationId xmlns:a16="http://schemas.microsoft.com/office/drawing/2014/main" id="{46AF72D0-665C-F7D9-C427-C8A442A625E9}"/>
              </a:ext>
            </a:extLst>
          </p:cNvPr>
          <p:cNvPicPr>
            <a:picLocks noChangeAspect="1"/>
          </p:cNvPicPr>
          <p:nvPr/>
        </p:nvPicPr>
        <p:blipFill>
          <a:blip r:embed="rId2"/>
          <a:stretch>
            <a:fillRect/>
          </a:stretch>
        </p:blipFill>
        <p:spPr>
          <a:xfrm>
            <a:off x="4074127" y="3281384"/>
            <a:ext cx="4837656" cy="3230627"/>
          </a:xfrm>
          <a:prstGeom prst="rect">
            <a:avLst/>
          </a:prstGeom>
        </p:spPr>
      </p:pic>
    </p:spTree>
    <p:extLst>
      <p:ext uri="{BB962C8B-B14F-4D97-AF65-F5344CB8AC3E}">
        <p14:creationId xmlns:p14="http://schemas.microsoft.com/office/powerpoint/2010/main" val="638682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755BABF-565D-8F99-1E60-D2F6930F40E2}"/>
              </a:ext>
            </a:extLst>
          </p:cNvPr>
          <p:cNvSpPr>
            <a:spLocks noGrp="1"/>
          </p:cNvSpPr>
          <p:nvPr>
            <p:ph type="title"/>
          </p:nvPr>
        </p:nvSpPr>
        <p:spPr/>
        <p:txBody>
          <a:bodyPr/>
          <a:lstStyle/>
          <a:p>
            <a:pPr algn="ctr"/>
            <a:r>
              <a:rPr lang="en-US" dirty="0"/>
              <a:t>Research Contributions</a:t>
            </a:r>
            <a:endParaRPr lang="ar-SA" dirty="0"/>
          </a:p>
        </p:txBody>
      </p:sp>
      <p:sp>
        <p:nvSpPr>
          <p:cNvPr id="3" name="عنصر نائب للمحتوى 2">
            <a:extLst>
              <a:ext uri="{FF2B5EF4-FFF2-40B4-BE49-F238E27FC236}">
                <a16:creationId xmlns:a16="http://schemas.microsoft.com/office/drawing/2014/main" id="{0D002EA6-912C-6CC4-1D4B-29A4A6E58F12}"/>
              </a:ext>
            </a:extLst>
          </p:cNvPr>
          <p:cNvSpPr>
            <a:spLocks noGrp="1"/>
          </p:cNvSpPr>
          <p:nvPr>
            <p:ph idx="1"/>
          </p:nvPr>
        </p:nvSpPr>
        <p:spPr/>
        <p:txBody>
          <a:bodyPr>
            <a:normAutofit/>
          </a:bodyPr>
          <a:lstStyle/>
          <a:p>
            <a:pPr marL="0" indent="0" algn="l">
              <a:buNone/>
            </a:pPr>
            <a:r>
              <a:rPr lang="en-US" sz="2400" dirty="0"/>
              <a:t>"This study proposes a risk assessment model that leverages user behavior analysis through artificial intelligence techniques, thereby enhancing detection accuracy and minimizing false positive rates."</a:t>
            </a:r>
          </a:p>
        </p:txBody>
      </p:sp>
    </p:spTree>
    <p:extLst>
      <p:ext uri="{BB962C8B-B14F-4D97-AF65-F5344CB8AC3E}">
        <p14:creationId xmlns:p14="http://schemas.microsoft.com/office/powerpoint/2010/main" val="1037852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8B6BC66-3D84-4129-3E16-082A5F5F1186}"/>
              </a:ext>
            </a:extLst>
          </p:cNvPr>
          <p:cNvSpPr>
            <a:spLocks noGrp="1"/>
          </p:cNvSpPr>
          <p:nvPr>
            <p:ph type="title"/>
          </p:nvPr>
        </p:nvSpPr>
        <p:spPr>
          <a:xfrm>
            <a:off x="1223792" y="41188"/>
            <a:ext cx="9905998" cy="1478570"/>
          </a:xfrm>
        </p:spPr>
        <p:txBody>
          <a:bodyPr/>
          <a:lstStyle/>
          <a:p>
            <a:pPr algn="ctr"/>
            <a:r>
              <a:rPr lang="en-US" dirty="0"/>
              <a:t>Methodology</a:t>
            </a:r>
            <a:endParaRPr lang="ar-SA" dirty="0"/>
          </a:p>
        </p:txBody>
      </p:sp>
      <p:sp>
        <p:nvSpPr>
          <p:cNvPr id="3" name="عنصر نائب للمحتوى 2">
            <a:extLst>
              <a:ext uri="{FF2B5EF4-FFF2-40B4-BE49-F238E27FC236}">
                <a16:creationId xmlns:a16="http://schemas.microsoft.com/office/drawing/2014/main" id="{CC3D83C2-006F-416A-34AA-A316CBD4BC62}"/>
              </a:ext>
            </a:extLst>
          </p:cNvPr>
          <p:cNvSpPr>
            <a:spLocks noGrp="1"/>
          </p:cNvSpPr>
          <p:nvPr>
            <p:ph idx="1"/>
          </p:nvPr>
        </p:nvSpPr>
        <p:spPr>
          <a:xfrm>
            <a:off x="1462688" y="1981076"/>
            <a:ext cx="10729312" cy="4955183"/>
          </a:xfrm>
        </p:spPr>
        <p:txBody>
          <a:bodyPr>
            <a:normAutofit/>
          </a:bodyPr>
          <a:lstStyle/>
          <a:p>
            <a:pPr algn="l"/>
            <a:r>
              <a:rPr lang="en-US" dirty="0"/>
              <a:t>A dataset was created to simulate user behavior, and machine learning models such as Random Forest and Isolation Forest were used to detect anomalous behavior and classify users. The data was further enhanced through:  Using SMOTE to increase samples for the minority class and achieve data balance.  Applying Over-sampling to increase the number of rare samples.  Handling missing values by imputing them with the mean or appropriate values.  Using Hyperparameter Tuning to optimize model performance.</a:t>
            </a:r>
          </a:p>
          <a:p>
            <a:endParaRPr lang="en-US" dirty="0"/>
          </a:p>
        </p:txBody>
      </p:sp>
    </p:spTree>
    <p:extLst>
      <p:ext uri="{BB962C8B-B14F-4D97-AF65-F5344CB8AC3E}">
        <p14:creationId xmlns:p14="http://schemas.microsoft.com/office/powerpoint/2010/main" val="417805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ADA33-1B04-32A7-1963-7CDCAE3B1F85}"/>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3BDF774E-1457-9736-A2EA-1C1C21DAE1E5}"/>
              </a:ext>
            </a:extLst>
          </p:cNvPr>
          <p:cNvSpPr>
            <a:spLocks noGrp="1"/>
          </p:cNvSpPr>
          <p:nvPr>
            <p:ph type="title"/>
          </p:nvPr>
        </p:nvSpPr>
        <p:spPr/>
        <p:txBody>
          <a:bodyPr/>
          <a:lstStyle/>
          <a:p>
            <a:pPr algn="ctr"/>
            <a:r>
              <a:rPr lang="en-US" dirty="0"/>
              <a:t>Risk Assessment model</a:t>
            </a:r>
            <a:r>
              <a:rPr lang="ar-SA" dirty="0"/>
              <a:t> </a:t>
            </a:r>
          </a:p>
        </p:txBody>
      </p:sp>
      <p:sp>
        <p:nvSpPr>
          <p:cNvPr id="3" name="عنصر نائب للمحتوى 2">
            <a:extLst>
              <a:ext uri="{FF2B5EF4-FFF2-40B4-BE49-F238E27FC236}">
                <a16:creationId xmlns:a16="http://schemas.microsoft.com/office/drawing/2014/main" id="{188DCB10-F243-853C-CCA8-819BF873ABC0}"/>
              </a:ext>
            </a:extLst>
          </p:cNvPr>
          <p:cNvSpPr>
            <a:spLocks noGrp="1"/>
          </p:cNvSpPr>
          <p:nvPr>
            <p:ph idx="1"/>
          </p:nvPr>
        </p:nvSpPr>
        <p:spPr>
          <a:xfrm>
            <a:off x="2592925" y="2456268"/>
            <a:ext cx="8915400" cy="3777622"/>
          </a:xfrm>
        </p:spPr>
        <p:txBody>
          <a:bodyPr>
            <a:normAutofit/>
          </a:bodyPr>
          <a:lstStyle/>
          <a:p>
            <a:pPr marL="0" indent="0" algn="l">
              <a:buNone/>
            </a:pPr>
            <a:r>
              <a:rPr lang="en-US" sz="2400" dirty="0"/>
              <a:t>The system calculates a risk score based on several factors, such as the number of login attempts, access time, and usage frequency. Based on the result, an appropriate decision is made, such as granting access, requesting additional verification, or blocking the account.</a:t>
            </a:r>
          </a:p>
        </p:txBody>
      </p:sp>
    </p:spTree>
    <p:extLst>
      <p:ext uri="{BB962C8B-B14F-4D97-AF65-F5344CB8AC3E}">
        <p14:creationId xmlns:p14="http://schemas.microsoft.com/office/powerpoint/2010/main" val="1032615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96752-9171-DEB0-8FA1-BC2F8F746566}"/>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465C0CF8-51E2-9C4C-0FA8-C0283CDDAD78}"/>
              </a:ext>
            </a:extLst>
          </p:cNvPr>
          <p:cNvSpPr>
            <a:spLocks noGrp="1"/>
          </p:cNvSpPr>
          <p:nvPr>
            <p:ph type="title"/>
          </p:nvPr>
        </p:nvSpPr>
        <p:spPr>
          <a:xfrm>
            <a:off x="1709823" y="238896"/>
            <a:ext cx="9905998" cy="1478570"/>
          </a:xfrm>
        </p:spPr>
        <p:txBody>
          <a:bodyPr/>
          <a:lstStyle/>
          <a:p>
            <a:pPr algn="ctr"/>
            <a:r>
              <a:rPr lang="ar-SA" dirty="0"/>
              <a:t> (</a:t>
            </a:r>
            <a:r>
              <a:rPr lang="en-US" dirty="0"/>
              <a:t>Evaluation</a:t>
            </a:r>
            <a:r>
              <a:rPr lang="ar-SA" dirty="0"/>
              <a:t>)</a:t>
            </a:r>
          </a:p>
        </p:txBody>
      </p:sp>
      <p:sp>
        <p:nvSpPr>
          <p:cNvPr id="3" name="عنصر نائب للمحتوى 2">
            <a:extLst>
              <a:ext uri="{FF2B5EF4-FFF2-40B4-BE49-F238E27FC236}">
                <a16:creationId xmlns:a16="http://schemas.microsoft.com/office/drawing/2014/main" id="{E042850A-60E5-9789-42F1-021892269E9C}"/>
              </a:ext>
            </a:extLst>
          </p:cNvPr>
          <p:cNvSpPr>
            <a:spLocks noGrp="1"/>
          </p:cNvSpPr>
          <p:nvPr>
            <p:ph idx="1"/>
          </p:nvPr>
        </p:nvSpPr>
        <p:spPr>
          <a:xfrm>
            <a:off x="1561542" y="2245369"/>
            <a:ext cx="10729312" cy="4373735"/>
          </a:xfrm>
        </p:spPr>
        <p:txBody>
          <a:bodyPr>
            <a:normAutofit/>
          </a:bodyPr>
          <a:lstStyle/>
          <a:p>
            <a:pPr marL="0" indent="0" algn="l">
              <a:buNone/>
            </a:pPr>
            <a:r>
              <a:rPr lang="en-US" sz="2400" dirty="0"/>
              <a:t>The model was evaluated using several key metrics:  Recall: Measures the model's ability to correctly detect positive cases. The higher the value, the better the model is at detecting threats.  F1-Score:Combines precision and recall, and is especially important when dealing with imbalanced data.</a:t>
            </a:r>
          </a:p>
        </p:txBody>
      </p:sp>
    </p:spTree>
    <p:extLst>
      <p:ext uri="{BB962C8B-B14F-4D97-AF65-F5344CB8AC3E}">
        <p14:creationId xmlns:p14="http://schemas.microsoft.com/office/powerpoint/2010/main" val="6864222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A7286-B733-4A69-AE3D-14CB53A0DC78}"/>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98F9F5EA-3AB4-5FBF-3223-D62082C3FAAA}"/>
              </a:ext>
            </a:extLst>
          </p:cNvPr>
          <p:cNvSpPr>
            <a:spLocks noGrp="1"/>
          </p:cNvSpPr>
          <p:nvPr>
            <p:ph type="title"/>
          </p:nvPr>
        </p:nvSpPr>
        <p:spPr/>
        <p:txBody>
          <a:bodyPr/>
          <a:lstStyle/>
          <a:p>
            <a:pPr algn="ctr"/>
            <a:r>
              <a:rPr lang="en-US" dirty="0"/>
              <a:t>results</a:t>
            </a:r>
            <a:endParaRPr lang="ar-SA" dirty="0"/>
          </a:p>
        </p:txBody>
      </p:sp>
      <p:sp>
        <p:nvSpPr>
          <p:cNvPr id="3" name="عنصر نائب للمحتوى 2">
            <a:extLst>
              <a:ext uri="{FF2B5EF4-FFF2-40B4-BE49-F238E27FC236}">
                <a16:creationId xmlns:a16="http://schemas.microsoft.com/office/drawing/2014/main" id="{FC940162-7B90-459F-769F-E3E6FAE62A03}"/>
              </a:ext>
            </a:extLst>
          </p:cNvPr>
          <p:cNvSpPr>
            <a:spLocks noGrp="1"/>
          </p:cNvSpPr>
          <p:nvPr>
            <p:ph idx="1"/>
          </p:nvPr>
        </p:nvSpPr>
        <p:spPr/>
        <p:txBody>
          <a:bodyPr>
            <a:normAutofit/>
          </a:bodyPr>
          <a:lstStyle/>
          <a:p>
            <a:pPr marL="0" indent="0" algn="l">
              <a:buNone/>
            </a:pPr>
            <a:r>
              <a:rPr lang="en-US" sz="2400" dirty="0"/>
              <a:t>The results showed exceptionally high accuracy in detecting threats. Additionally, data balancing techniques such as SMOTE enhanced performance and minimized false positive rates.</a:t>
            </a:r>
          </a:p>
        </p:txBody>
      </p:sp>
    </p:spTree>
    <p:extLst>
      <p:ext uri="{BB962C8B-B14F-4D97-AF65-F5344CB8AC3E}">
        <p14:creationId xmlns:p14="http://schemas.microsoft.com/office/powerpoint/2010/main" val="2325970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D19AF-E5DC-0DBE-F353-E59F36DA238B}"/>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0EE4255F-992E-1F54-7BDD-D3729B2784B1}"/>
              </a:ext>
            </a:extLst>
          </p:cNvPr>
          <p:cNvSpPr>
            <a:spLocks noGrp="1"/>
          </p:cNvSpPr>
          <p:nvPr>
            <p:ph type="title"/>
          </p:nvPr>
        </p:nvSpPr>
        <p:spPr/>
        <p:txBody>
          <a:bodyPr>
            <a:normAutofit/>
          </a:bodyPr>
          <a:lstStyle/>
          <a:p>
            <a:pPr algn="ctr"/>
            <a:r>
              <a:rPr lang="en-US" b="1" dirty="0"/>
              <a:t>Future Work</a:t>
            </a:r>
            <a:endParaRPr lang="ar-SA" dirty="0"/>
          </a:p>
        </p:txBody>
      </p:sp>
      <p:sp>
        <p:nvSpPr>
          <p:cNvPr id="3" name="عنصر نائب للمحتوى 2">
            <a:extLst>
              <a:ext uri="{FF2B5EF4-FFF2-40B4-BE49-F238E27FC236}">
                <a16:creationId xmlns:a16="http://schemas.microsoft.com/office/drawing/2014/main" id="{35838C42-8B0F-B93C-1891-90470EE110C6}"/>
              </a:ext>
            </a:extLst>
          </p:cNvPr>
          <p:cNvSpPr>
            <a:spLocks noGrp="1"/>
          </p:cNvSpPr>
          <p:nvPr>
            <p:ph idx="1"/>
          </p:nvPr>
        </p:nvSpPr>
        <p:spPr/>
        <p:txBody>
          <a:bodyPr>
            <a:normAutofit/>
          </a:bodyPr>
          <a:lstStyle/>
          <a:p>
            <a:pPr marL="0" indent="0" algn="l">
              <a:buNone/>
            </a:pPr>
            <a:r>
              <a:rPr lang="en-US" dirty="0"/>
              <a:t>• Include Deep Learning ( LSTM Long Short-Term Memory for behavioral series) and AI techniques. "LSTM is a type of RNN neural network used in artificial intelligence, designed to handle sequential data such as text, audio, and time series</a:t>
            </a:r>
          </a:p>
          <a:p>
            <a:pPr marL="0" indent="0" algn="l">
              <a:buNone/>
            </a:pPr>
            <a:r>
              <a:rPr lang="en-US" dirty="0"/>
              <a:t>•  Real-world implementation in live environments.</a:t>
            </a:r>
          </a:p>
          <a:p>
            <a:pPr marL="0" indent="0" algn="l">
              <a:buNone/>
            </a:pPr>
            <a:r>
              <a:rPr lang="en-US" dirty="0"/>
              <a:t>•  Combined learning for privacy- protecting multi-organization IAM.</a:t>
            </a:r>
          </a:p>
          <a:p>
            <a:pPr marL="0" indent="0" algn="l">
              <a:buNone/>
            </a:pPr>
            <a:r>
              <a:rPr lang="en-US" dirty="0"/>
              <a:t>•  Addition to agentic AI identities in zero-trust structures.</a:t>
            </a:r>
          </a:p>
          <a:p>
            <a:pPr marL="0" indent="0" algn="l">
              <a:buNone/>
            </a:pPr>
            <a:endParaRPr lang="ar-SA" dirty="0"/>
          </a:p>
          <a:p>
            <a:pPr marL="0" indent="0" algn="l">
              <a:buNone/>
            </a:pPr>
            <a:br>
              <a:rPr lang="ar-SA" dirty="0"/>
            </a:br>
            <a:endParaRPr lang="ar-SA" dirty="0"/>
          </a:p>
        </p:txBody>
      </p:sp>
    </p:spTree>
    <p:extLst>
      <p:ext uri="{BB962C8B-B14F-4D97-AF65-F5344CB8AC3E}">
        <p14:creationId xmlns:p14="http://schemas.microsoft.com/office/powerpoint/2010/main" val="1203443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7F501-47C7-3C2A-A848-0AC68492FC28}"/>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D7A61D46-6FF9-8BF1-B889-F90E49705B9A}"/>
              </a:ext>
            </a:extLst>
          </p:cNvPr>
          <p:cNvSpPr>
            <a:spLocks noGrp="1"/>
          </p:cNvSpPr>
          <p:nvPr>
            <p:ph type="title"/>
          </p:nvPr>
        </p:nvSpPr>
        <p:spPr/>
        <p:txBody>
          <a:bodyPr/>
          <a:lstStyle/>
          <a:p>
            <a:pPr algn="ctr"/>
            <a:r>
              <a:rPr lang="en-US" dirty="0"/>
              <a:t>Conclusion</a:t>
            </a:r>
            <a:endParaRPr lang="ar-SA" dirty="0"/>
          </a:p>
        </p:txBody>
      </p:sp>
      <p:sp>
        <p:nvSpPr>
          <p:cNvPr id="3" name="عنصر نائب للمحتوى 2">
            <a:extLst>
              <a:ext uri="{FF2B5EF4-FFF2-40B4-BE49-F238E27FC236}">
                <a16:creationId xmlns:a16="http://schemas.microsoft.com/office/drawing/2014/main" id="{DA2A841C-149E-EB42-F727-E972275F5A40}"/>
              </a:ext>
            </a:extLst>
          </p:cNvPr>
          <p:cNvSpPr>
            <a:spLocks noGrp="1"/>
          </p:cNvSpPr>
          <p:nvPr>
            <p:ph idx="1"/>
          </p:nvPr>
        </p:nvSpPr>
        <p:spPr/>
        <p:txBody>
          <a:bodyPr>
            <a:normAutofit/>
          </a:bodyPr>
          <a:lstStyle/>
          <a:p>
            <a:pPr marL="0" indent="0" algn="l">
              <a:buNone/>
            </a:pPr>
            <a:r>
              <a:rPr lang="en-US" dirty="0"/>
              <a:t>In conclusion, the integration of AI into Identity and Access Management systems reinforces security levels, thereby enabling cybersecurity monitoring systems to become more intelligent and adaptive to emerging originations. </a:t>
            </a:r>
            <a:endParaRPr lang="ar-SA" dirty="0"/>
          </a:p>
        </p:txBody>
      </p:sp>
    </p:spTree>
    <p:extLst>
      <p:ext uri="{BB962C8B-B14F-4D97-AF65-F5344CB8AC3E}">
        <p14:creationId xmlns:p14="http://schemas.microsoft.com/office/powerpoint/2010/main" val="831028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C7882-0732-8539-C88F-32D2F26F082D}"/>
            </a:ext>
          </a:extLst>
        </p:cNvPr>
        <p:cNvGrpSpPr/>
        <p:nvPr/>
      </p:nvGrpSpPr>
      <p:grpSpPr>
        <a:xfrm>
          <a:off x="0" y="0"/>
          <a:ext cx="0" cy="0"/>
          <a:chOff x="0" y="0"/>
          <a:chExt cx="0" cy="0"/>
        </a:xfrm>
      </p:grpSpPr>
      <p:sp>
        <p:nvSpPr>
          <p:cNvPr id="4" name="عنوان 1">
            <a:extLst>
              <a:ext uri="{FF2B5EF4-FFF2-40B4-BE49-F238E27FC236}">
                <a16:creationId xmlns:a16="http://schemas.microsoft.com/office/drawing/2014/main" id="{21393896-DDBC-2EF3-0B3C-A0927BBA7B31}"/>
              </a:ext>
            </a:extLst>
          </p:cNvPr>
          <p:cNvSpPr>
            <a:spLocks noGrp="1"/>
          </p:cNvSpPr>
          <p:nvPr>
            <p:ph type="title"/>
          </p:nvPr>
        </p:nvSpPr>
        <p:spPr>
          <a:xfrm>
            <a:off x="1240184" y="2378797"/>
            <a:ext cx="9905998" cy="1478570"/>
          </a:xfrm>
        </p:spPr>
        <p:txBody>
          <a:bodyPr/>
          <a:lstStyle/>
          <a:p>
            <a:pPr algn="ctr"/>
            <a:r>
              <a:rPr lang="en-US" dirty="0"/>
              <a:t>Thank you for your kind listening</a:t>
            </a:r>
            <a:endParaRPr lang="ar-SA" dirty="0"/>
          </a:p>
        </p:txBody>
      </p:sp>
    </p:spTree>
    <p:extLst>
      <p:ext uri="{BB962C8B-B14F-4D97-AF65-F5344CB8AC3E}">
        <p14:creationId xmlns:p14="http://schemas.microsoft.com/office/powerpoint/2010/main" val="177194622"/>
      </p:ext>
    </p:extLst>
  </p:cSld>
  <p:clrMapOvr>
    <a:masterClrMapping/>
  </p:clrMapOvr>
</p:sld>
</file>

<file path=ppt/theme/theme1.xml><?xml version="1.0" encoding="utf-8"?>
<a:theme xmlns:a="http://schemas.openxmlformats.org/drawingml/2006/main" name="ربطة">
  <a:themeElements>
    <a:clrScheme name="ربطة">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ربطة">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ربطة">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461</TotalTime>
  <Words>707</Words>
  <Application>Microsoft Office PowerPoint</Application>
  <PresentationFormat>شاشة عريضة</PresentationFormat>
  <Paragraphs>78</Paragraphs>
  <Slides>17</Slides>
  <Notes>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17</vt:i4>
      </vt:variant>
    </vt:vector>
  </HeadingPairs>
  <TitlesOfParts>
    <vt:vector size="23" baseType="lpstr">
      <vt:lpstr>Arial</vt:lpstr>
      <vt:lpstr>Calibri Light</vt:lpstr>
      <vt:lpstr>Century Gothic</vt:lpstr>
      <vt:lpstr>Sakkal Majalla</vt:lpstr>
      <vt:lpstr>Wingdings 3</vt:lpstr>
      <vt:lpstr>ربطة</vt:lpstr>
      <vt:lpstr>Name: Sultan Ali Alwassam Aldwsari   ID No. 252000203  Student Email: 252000203@st.midocean.edu.km </vt:lpstr>
      <vt:lpstr>عرض تقديمي في PowerPoint</vt:lpstr>
      <vt:lpstr>Abstract</vt:lpstr>
      <vt:lpstr>عرض تقديمي في PowerPoint</vt:lpstr>
      <vt:lpstr>Problem Statement</vt:lpstr>
      <vt:lpstr>عرض تقديمي في PowerPoint</vt:lpstr>
      <vt:lpstr>Research Problem  </vt:lpstr>
      <vt:lpstr>عرض تقديمي في PowerPoint</vt:lpstr>
      <vt:lpstr>Research Objectives</vt:lpstr>
      <vt:lpstr>Research Contributions</vt:lpstr>
      <vt:lpstr>Methodology</vt:lpstr>
      <vt:lpstr>Risk Assessment model </vt:lpstr>
      <vt:lpstr> (Evaluation)</vt:lpstr>
      <vt:lpstr>results</vt:lpstr>
      <vt:lpstr>Future Work</vt:lpstr>
      <vt:lpstr>Conclusion</vt:lpstr>
      <vt:lpstr>Thank you for your kind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Sultan Ali Aldwsari</dc:creator>
  <cp:lastModifiedBy>Sultan Ali Aldwsari</cp:lastModifiedBy>
  <cp:revision>10</cp:revision>
  <dcterms:created xsi:type="dcterms:W3CDTF">2026-04-11T11:43:40Z</dcterms:created>
  <dcterms:modified xsi:type="dcterms:W3CDTF">2026-04-28T19:00:19Z</dcterms:modified>
</cp:coreProperties>
</file>