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6"/>
  </p:notesMasterIdLst>
  <p:sldIdLst>
    <p:sldId id="480" r:id="rId5"/>
    <p:sldId id="303" r:id="rId6"/>
    <p:sldId id="313" r:id="rId7"/>
    <p:sldId id="481" r:id="rId8"/>
    <p:sldId id="482" r:id="rId9"/>
    <p:sldId id="484" r:id="rId10"/>
    <p:sldId id="485" r:id="rId11"/>
    <p:sldId id="494" r:id="rId12"/>
    <p:sldId id="495" r:id="rId13"/>
    <p:sldId id="496" r:id="rId14"/>
    <p:sldId id="497" r:id="rId15"/>
    <p:sldId id="498" r:id="rId16"/>
    <p:sldId id="486" r:id="rId17"/>
    <p:sldId id="487" r:id="rId18"/>
    <p:sldId id="488" r:id="rId19"/>
    <p:sldId id="489" r:id="rId20"/>
    <p:sldId id="490" r:id="rId21"/>
    <p:sldId id="491" r:id="rId22"/>
    <p:sldId id="492" r:id="rId23"/>
    <p:sldId id="493" r:id="rId24"/>
    <p:sldId id="349"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81"/>
            <p14:sldId id="482"/>
            <p14:sldId id="484"/>
            <p14:sldId id="485"/>
            <p14:sldId id="494"/>
            <p14:sldId id="495"/>
            <p14:sldId id="496"/>
            <p14:sldId id="497"/>
            <p14:sldId id="498"/>
            <p14:sldId id="486"/>
            <p14:sldId id="487"/>
            <p14:sldId id="488"/>
            <p14:sldId id="489"/>
            <p14:sldId id="490"/>
            <p14:sldId id="491"/>
            <p14:sldId id="492"/>
            <p14:sldId id="4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495"/>
    <p:restoredTop sz="94526"/>
  </p:normalViewPr>
  <p:slideViewPr>
    <p:cSldViewPr snapToGrid="0">
      <p:cViewPr varScale="1">
        <p:scale>
          <a:sx n="134" d="100"/>
          <a:sy n="134" d="100"/>
        </p:scale>
        <p:origin x="368" y="1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9/21/26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255936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0240047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075706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1399900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1154145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9/21/26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9/21/26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9/21/26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9/21/26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3.xml"/><Relationship Id="rId7" Type="http://schemas.openxmlformats.org/officeDocument/2006/relationships/image" Target="../media/image7.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4.xml"/><Relationship Id="rId7" Type="http://schemas.openxmlformats.org/officeDocument/2006/relationships/image" Target="../media/image4.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7.png"/><Relationship Id="rId5" Type="http://schemas.openxmlformats.org/officeDocument/2006/relationships/image" Target="../media/image8.jpe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4.xml"/><Relationship Id="rId7" Type="http://schemas.openxmlformats.org/officeDocument/2006/relationships/image" Target="../media/image4.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7.png"/><Relationship Id="rId5" Type="http://schemas.openxmlformats.org/officeDocument/2006/relationships/image" Target="../media/image8.jpe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4.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4.png"/><Relationship Id="rId5" Type="http://schemas.openxmlformats.org/officeDocument/2006/relationships/image" Target="../media/image9.png"/><Relationship Id="rId4" Type="http://schemas.openxmlformats.org/officeDocument/2006/relationships/hyperlink" Target="https://studylib.net/doc/25778818/paul-burns---corporate-entrepreneurship-and-innovation-ma" TargetMode="Externa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4.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4.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4.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4.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4.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4.pn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4.png"/><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4.pn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5.m4a"/><Relationship Id="rId1" Type="http://schemas.microsoft.com/office/2007/relationships/media" Target="../media/media15.m4a"/><Relationship Id="rId5" Type="http://schemas.openxmlformats.org/officeDocument/2006/relationships/image" Target="../media/image4.pn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6.m4a"/><Relationship Id="rId1" Type="http://schemas.microsoft.com/office/2007/relationships/media" Target="../media/media16.m4a"/><Relationship Id="rId5" Type="http://schemas.openxmlformats.org/officeDocument/2006/relationships/image" Target="../media/image4.pn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7.m4a"/><Relationship Id="rId1" Type="http://schemas.microsoft.com/office/2007/relationships/media" Target="../media/media17.m4a"/><Relationship Id="rId5" Type="http://schemas.openxmlformats.org/officeDocument/2006/relationships/image" Target="../media/image4.png"/><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8.m4a"/><Relationship Id="rId1" Type="http://schemas.microsoft.com/office/2007/relationships/media" Target="../media/media18.m4a"/><Relationship Id="rId5" Type="http://schemas.openxmlformats.org/officeDocument/2006/relationships/image" Target="../media/image4.png"/><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9.m4a"/><Relationship Id="rId1" Type="http://schemas.microsoft.com/office/2007/relationships/media" Target="../media/media19.m4a"/><Relationship Id="rId5" Type="http://schemas.openxmlformats.org/officeDocument/2006/relationships/image" Target="../media/image4.png"/><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0.m4a"/><Relationship Id="rId1" Type="http://schemas.microsoft.com/office/2007/relationships/media" Target="../media/media20.m4a"/><Relationship Id="rId5" Type="http://schemas.openxmlformats.org/officeDocument/2006/relationships/image" Target="../media/image4.png"/><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jpeg"/><Relationship Id="rId1" Type="http://schemas.openxmlformats.org/officeDocument/2006/relationships/slideLayout" Target="../slideLayouts/slideLayout15.xml"/><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269653"/>
            <a:ext cx="5985171" cy="644980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346727" y="553621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Introductory </a:t>
            </a:r>
          </a:p>
        </p:txBody>
      </p:sp>
      <p:sp>
        <p:nvSpPr>
          <p:cNvPr id="14" name="Oval 13"/>
          <p:cNvSpPr/>
          <p:nvPr/>
        </p:nvSpPr>
        <p:spPr>
          <a:xfrm>
            <a:off x="6200344" y="734290"/>
            <a:ext cx="5603730" cy="5666509"/>
          </a:xfrm>
          <a:prstGeom prst="ellipse">
            <a:avLst/>
          </a:prstGeom>
          <a:blipFill>
            <a:blip r:embed="rId5"/>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46727" y="413185"/>
            <a:ext cx="2954655" cy="1379622"/>
          </a:xfrm>
          <a:prstGeom prst="rect">
            <a:avLst/>
          </a:prstGeom>
        </p:spPr>
      </p:pic>
      <p:sp>
        <p:nvSpPr>
          <p:cNvPr id="9" name="TextBox 8">
            <a:extLst>
              <a:ext uri="{FF2B5EF4-FFF2-40B4-BE49-F238E27FC236}">
                <a16:creationId xmlns:a16="http://schemas.microsoft.com/office/drawing/2014/main" id="{1BBD67B8-DB49-942C-018D-7F74C671F260}"/>
              </a:ext>
            </a:extLst>
          </p:cNvPr>
          <p:cNvSpPr txBox="1"/>
          <p:nvPr/>
        </p:nvSpPr>
        <p:spPr>
          <a:xfrm>
            <a:off x="480232" y="3992538"/>
            <a:ext cx="5249598" cy="461665"/>
          </a:xfrm>
          <a:prstGeom prst="rect">
            <a:avLst/>
          </a:prstGeom>
          <a:noFill/>
        </p:spPr>
        <p:txBody>
          <a:bodyPr wrap="square" rtlCol="0">
            <a:spAutoFit/>
          </a:bodyPr>
          <a:lstStyle/>
          <a:p>
            <a:pPr algn="ctr"/>
            <a:r>
              <a:rPr lang="en-US" sz="2400" b="1" dirty="0">
                <a:solidFill>
                  <a:srgbClr val="2D3956"/>
                </a:solidFill>
                <a:latin typeface="Tajawal Medium" panose="00000600000000000000" pitchFamily="2" charset="-78"/>
                <a:cs typeface="Tajawal Medium" panose="00000600000000000000" pitchFamily="2" charset="-78"/>
              </a:rPr>
              <a:t>Prepared by Dr. Ibrahim Siam</a:t>
            </a:r>
          </a:p>
        </p:txBody>
      </p:sp>
      <p:sp>
        <p:nvSpPr>
          <p:cNvPr id="10" name="TextBox 9">
            <a:extLst>
              <a:ext uri="{FF2B5EF4-FFF2-40B4-BE49-F238E27FC236}">
                <a16:creationId xmlns:a16="http://schemas.microsoft.com/office/drawing/2014/main" id="{16E4CC76-2D0D-6204-3FBC-B0856D8E8836}"/>
              </a:ext>
            </a:extLst>
          </p:cNvPr>
          <p:cNvSpPr txBox="1"/>
          <p:nvPr/>
        </p:nvSpPr>
        <p:spPr>
          <a:xfrm>
            <a:off x="547033" y="2541199"/>
            <a:ext cx="5115997" cy="830997"/>
          </a:xfrm>
          <a:prstGeom prst="rect">
            <a:avLst/>
          </a:prstGeom>
          <a:noFill/>
        </p:spPr>
        <p:txBody>
          <a:bodyPr wrap="square" rtlCol="0">
            <a:spAutoFit/>
          </a:bodyPr>
          <a:lstStyle/>
          <a:p>
            <a:pPr algn="ctr"/>
            <a:r>
              <a:rPr lang="en-GB" sz="2400" b="1" dirty="0">
                <a:solidFill>
                  <a:srgbClr val="2D3956"/>
                </a:solidFill>
                <a:latin typeface="Tajawal Medium" panose="00000600000000000000" pitchFamily="2" charset="-78"/>
                <a:cs typeface="Tajawal Medium" panose="00000600000000000000" pitchFamily="2" charset="-78"/>
              </a:rPr>
              <a:t>Corporate</a:t>
            </a:r>
            <a:br>
              <a:rPr lang="en-GB" sz="2400" b="1" dirty="0">
                <a:solidFill>
                  <a:srgbClr val="2D3956"/>
                </a:solidFill>
                <a:latin typeface="Tajawal Medium" panose="00000600000000000000" pitchFamily="2" charset="-78"/>
                <a:cs typeface="Tajawal Medium" panose="00000600000000000000" pitchFamily="2" charset="-78"/>
              </a:rPr>
            </a:br>
            <a:r>
              <a:rPr lang="en-GB" sz="2400" b="1" dirty="0">
                <a:solidFill>
                  <a:srgbClr val="2D3956"/>
                </a:solidFill>
                <a:latin typeface="Tajawal Medium" panose="00000600000000000000" pitchFamily="2" charset="-78"/>
                <a:cs typeface="Tajawal Medium" panose="00000600000000000000" pitchFamily="2" charset="-78"/>
              </a:rPr>
              <a:t>Entrepreneurship And Innovation</a:t>
            </a:r>
          </a:p>
        </p:txBody>
      </p:sp>
      <p:pic>
        <p:nvPicPr>
          <p:cNvPr id="5" name="Audio 4">
            <a:extLst>
              <a:ext uri="{FF2B5EF4-FFF2-40B4-BE49-F238E27FC236}">
                <a16:creationId xmlns:a16="http://schemas.microsoft.com/office/drawing/2014/main" id="{D3FD4E7E-ACF9-BA1F-9BC3-D339CA858C7C}"/>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226800" y="58928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6224"/>
    </mc:Choice>
    <mc:Fallback xmlns="">
      <p:transition spd="slow" advTm="762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6"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08336" y="3102521"/>
            <a:ext cx="5422638" cy="954107"/>
          </a:xfrm>
          <a:prstGeom prst="rect">
            <a:avLst/>
          </a:prstGeom>
          <a:noFill/>
        </p:spPr>
        <p:txBody>
          <a:bodyPr wrap="none" rtlCol="0">
            <a:spAutoFit/>
          </a:bodyPr>
          <a:lstStyle/>
          <a:p>
            <a:pPr algn="ctr"/>
            <a:r>
              <a:rPr lang="en-GB" sz="2800" b="1" dirty="0">
                <a:solidFill>
                  <a:srgbClr val="2D3956"/>
                </a:solidFill>
                <a:latin typeface="Tajawal Medium" panose="00000600000000000000" pitchFamily="2" charset="-78"/>
                <a:cs typeface="Tajawal Medium" panose="00000600000000000000" pitchFamily="2" charset="-78"/>
              </a:rPr>
              <a:t>Corporate</a:t>
            </a:r>
            <a:br>
              <a:rPr lang="en-GB" sz="2800" b="1" dirty="0">
                <a:solidFill>
                  <a:srgbClr val="2D3956"/>
                </a:solidFill>
                <a:latin typeface="Tajawal Medium" panose="00000600000000000000" pitchFamily="2" charset="-78"/>
                <a:cs typeface="Tajawal Medium" panose="00000600000000000000" pitchFamily="2" charset="-78"/>
              </a:rPr>
            </a:br>
            <a:r>
              <a:rPr lang="en-GB" sz="2800" b="1" dirty="0">
                <a:solidFill>
                  <a:srgbClr val="2D3956"/>
                </a:solidFill>
                <a:latin typeface="Tajawal Medium" panose="00000600000000000000" pitchFamily="2" charset="-78"/>
                <a:cs typeface="Tajawal Medium" panose="00000600000000000000" pitchFamily="2" charset="-78"/>
              </a:rPr>
              <a:t>Entrepreneurship And Innovation</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Introductory </a:t>
            </a:r>
          </a:p>
        </p:txBody>
      </p:sp>
      <p:sp>
        <p:nvSpPr>
          <p:cNvPr id="12" name="TextBox 11"/>
          <p:cNvSpPr txBox="1"/>
          <p:nvPr/>
        </p:nvSpPr>
        <p:spPr>
          <a:xfrm>
            <a:off x="285565" y="5892800"/>
            <a:ext cx="4886463" cy="523220"/>
          </a:xfrm>
          <a:prstGeom prst="rect">
            <a:avLst/>
          </a:prstGeom>
          <a:noFill/>
        </p:spPr>
        <p:txBody>
          <a:bodyPr wrap="square" rtlCol="0">
            <a:spAutoFit/>
          </a:bodyPr>
          <a:lstStyle/>
          <a:p>
            <a:pPr algn="ctr"/>
            <a:r>
              <a:rPr lang="en-US" sz="2800" b="1" dirty="0">
                <a:solidFill>
                  <a:srgbClr val="00AEEF"/>
                </a:solidFill>
                <a:latin typeface="Tajawal Medium" panose="00000600000000000000" pitchFamily="2" charset="-78"/>
                <a:cs typeface="Tajawal Medium" panose="00000600000000000000" pitchFamily="2" charset="-78"/>
              </a:rPr>
              <a:t>Prepared by Dr. Ibrahim Siam</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1" name="Audio 10">
            <a:extLst>
              <a:ext uri="{FF2B5EF4-FFF2-40B4-BE49-F238E27FC236}">
                <a16:creationId xmlns:a16="http://schemas.microsoft.com/office/drawing/2014/main" id="{028CF0B8-F4A5-C224-BFCE-51CC7C15B2A2}"/>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26800" y="58928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85"/>
    </mc:Choice>
    <mc:Fallback xmlns="">
      <p:transition spd="slow" advTm="88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5916" y="3403752"/>
            <a:ext cx="4182009"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4820324" y="1521323"/>
            <a:ext cx="4113898" cy="523220"/>
          </a:xfrm>
          <a:prstGeom prst="rect">
            <a:avLst/>
          </a:prstGeom>
          <a:noFill/>
        </p:spPr>
        <p:txBody>
          <a:bodyPr wrap="square" rtlCol="0">
            <a:spAutoFit/>
          </a:bodyPr>
          <a:lstStyle/>
          <a:p>
            <a:pPr algn="ctr"/>
            <a:r>
              <a:rPr lang="en-US" sz="2800" b="1" dirty="0" err="1"/>
              <a:t>Midocean</a:t>
            </a:r>
            <a:r>
              <a:rPr lang="en-US" sz="2800" b="1" dirty="0"/>
              <a:t> University </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4527402C-3F97-690D-9C20-A459E375AEB7}"/>
              </a:ext>
            </a:extLst>
          </p:cNvPr>
          <p:cNvSpPr txBox="1"/>
          <p:nvPr/>
        </p:nvSpPr>
        <p:spPr>
          <a:xfrm>
            <a:off x="3614382" y="2534230"/>
            <a:ext cx="8251592" cy="4247317"/>
          </a:xfrm>
          <a:prstGeom prst="rect">
            <a:avLst/>
          </a:prstGeom>
          <a:noFill/>
        </p:spPr>
        <p:txBody>
          <a:bodyPr wrap="square" rtlCol="0">
            <a:spAutoFit/>
          </a:bodyPr>
          <a:lstStyle/>
          <a:p>
            <a:r>
              <a:rPr lang="en-US" dirty="0"/>
              <a:t>MIDOCEN University is an educational entity, operating with a unique business model. It is based in the United Arab Emirates with a registration No. FZC-2011-21 and license No. 4248 issued from Fujairah Free Zone to practice academic activities for higher education remotely, the university has many international accreditations and offers all its programs remotely in cooperation with </a:t>
            </a:r>
            <a:r>
              <a:rPr lang="en-US" dirty="0" err="1"/>
              <a:t>Midocean</a:t>
            </a:r>
            <a:r>
              <a:rPr lang="en-US" dirty="0"/>
              <a:t> University, licensed by the Comorian Ministry of Education with license.</a:t>
            </a:r>
          </a:p>
          <a:p>
            <a:endParaRPr lang="en-US" dirty="0"/>
          </a:p>
          <a:p>
            <a:r>
              <a:rPr lang="en-US" b="1" dirty="0"/>
              <a:t>Our Vision</a:t>
            </a:r>
          </a:p>
          <a:p>
            <a:r>
              <a:rPr lang="en-US" dirty="0"/>
              <a:t>We become the first educational institute to embrace the principle of a cooperative educational community,</a:t>
            </a:r>
          </a:p>
          <a:p>
            <a:endParaRPr lang="en-US" dirty="0"/>
          </a:p>
          <a:p>
            <a:r>
              <a:rPr lang="en-US" b="1" dirty="0"/>
              <a:t>Our Mission</a:t>
            </a:r>
          </a:p>
          <a:p>
            <a:r>
              <a:rPr lang="en-US" dirty="0"/>
              <a:t>To promote knowledge, encourage innovation, and provide higher education programs with high-quality content at nominal prices that suit everyone.</a:t>
            </a: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7" name="Audio 6">
            <a:extLst>
              <a:ext uri="{FF2B5EF4-FFF2-40B4-BE49-F238E27FC236}">
                <a16:creationId xmlns:a16="http://schemas.microsoft.com/office/drawing/2014/main" id="{A4355D4B-D528-8E02-A616-2FEFA4327A71}"/>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226800" y="58928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08117"/>
    </mc:Choice>
    <mc:Fallback xmlns="">
      <p:transition spd="slow" advTm="20811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5916" y="3403752"/>
            <a:ext cx="4182009"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904B7CA6-23A4-2E24-5FFC-ECEA38831F6A}"/>
              </a:ext>
            </a:extLst>
          </p:cNvPr>
          <p:cNvSpPr txBox="1"/>
          <p:nvPr/>
        </p:nvSpPr>
        <p:spPr>
          <a:xfrm>
            <a:off x="4669133" y="1538393"/>
            <a:ext cx="3705822"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TITLE OF SLIDE</a:t>
            </a:r>
          </a:p>
        </p:txBody>
      </p:sp>
      <p:sp>
        <p:nvSpPr>
          <p:cNvPr id="15" name="TextBox 14">
            <a:extLst>
              <a:ext uri="{FF2B5EF4-FFF2-40B4-BE49-F238E27FC236}">
                <a16:creationId xmlns:a16="http://schemas.microsoft.com/office/drawing/2014/main" id="{4527402C-3F97-690D-9C20-A459E375AEB7}"/>
              </a:ext>
            </a:extLst>
          </p:cNvPr>
          <p:cNvSpPr txBox="1"/>
          <p:nvPr/>
        </p:nvSpPr>
        <p:spPr>
          <a:xfrm>
            <a:off x="3598250" y="2860512"/>
            <a:ext cx="7582368" cy="1938992"/>
          </a:xfrm>
          <a:prstGeom prst="rect">
            <a:avLst/>
          </a:prstGeom>
          <a:noFill/>
        </p:spPr>
        <p:txBody>
          <a:bodyPr wrap="square" rtlCol="0">
            <a:spAutoFit/>
          </a:bodyPr>
          <a:lstStyle/>
          <a:p>
            <a:pPr marL="342900" indent="-342900">
              <a:buFont typeface="Arial" charset="0"/>
              <a:buChar char="•"/>
            </a:pPr>
            <a:r>
              <a:rPr lang="en-GB" sz="2000" dirty="0">
                <a:solidFill>
                  <a:srgbClr val="0A1F61"/>
                </a:solidFill>
                <a:latin typeface="Tajawal ExtraBold" panose="00000800000000000000" pitchFamily="2" charset="-78"/>
                <a:cs typeface="Tajawal ExtraBold" panose="00000800000000000000" pitchFamily="2" charset="-78"/>
              </a:rPr>
              <a:t>Introduction About The Lecturer</a:t>
            </a:r>
          </a:p>
          <a:p>
            <a:pPr marL="342900" indent="-342900">
              <a:buFont typeface="Arial" charset="0"/>
              <a:buChar char="•"/>
            </a:pPr>
            <a:endParaRPr lang="en-GB" sz="2000" dirty="0">
              <a:solidFill>
                <a:srgbClr val="0A1F61"/>
              </a:solidFill>
              <a:latin typeface="Tajawal ExtraBold" panose="00000800000000000000" pitchFamily="2" charset="-78"/>
              <a:cs typeface="Tajawal ExtraBold" panose="00000800000000000000" pitchFamily="2" charset="-78"/>
            </a:endParaRPr>
          </a:p>
          <a:p>
            <a:pPr marL="342900" indent="-342900">
              <a:buFont typeface="Arial" charset="0"/>
              <a:buChar char="•"/>
            </a:pPr>
            <a:r>
              <a:rPr lang="en-GB" sz="2000" dirty="0">
                <a:solidFill>
                  <a:srgbClr val="0A1F61"/>
                </a:solidFill>
                <a:latin typeface="Tajawal ExtraBold" panose="00000800000000000000" pitchFamily="2" charset="-78"/>
                <a:cs typeface="Tajawal ExtraBold" panose="00000800000000000000" pitchFamily="2" charset="-78"/>
              </a:rPr>
              <a:t>Syllabus </a:t>
            </a:r>
          </a:p>
          <a:p>
            <a:pPr marL="342900" indent="-342900">
              <a:buFont typeface="Arial" charset="0"/>
              <a:buChar char="•"/>
            </a:pPr>
            <a:endParaRPr lang="en-GB" sz="2000" dirty="0">
              <a:solidFill>
                <a:srgbClr val="0A1F61"/>
              </a:solidFill>
              <a:latin typeface="Tajawal ExtraBold" panose="00000800000000000000" pitchFamily="2" charset="-78"/>
              <a:cs typeface="Tajawal ExtraBold" panose="00000800000000000000" pitchFamily="2" charset="-78"/>
            </a:endParaRPr>
          </a:p>
          <a:p>
            <a:pPr marL="342900" indent="-342900">
              <a:buFont typeface="Arial" charset="0"/>
              <a:buChar char="•"/>
            </a:pPr>
            <a:r>
              <a:rPr lang="en-GB" sz="2000" dirty="0">
                <a:solidFill>
                  <a:srgbClr val="0A1F61"/>
                </a:solidFill>
                <a:latin typeface="Tajawal ExtraBold" panose="00000800000000000000" pitchFamily="2" charset="-78"/>
                <a:cs typeface="Tajawal ExtraBold" panose="00000800000000000000" pitchFamily="2" charset="-78"/>
              </a:rPr>
              <a:t>Exams And Case Study</a:t>
            </a:r>
            <a:endParaRPr lang="en-US" sz="2000" dirty="0">
              <a:solidFill>
                <a:srgbClr val="0A1F61"/>
              </a:solidFill>
              <a:latin typeface="Tajawal ExtraBold" panose="00000800000000000000" pitchFamily="2" charset="-78"/>
              <a:cs typeface="Tajawal ExtraBold" panose="00000800000000000000" pitchFamily="2" charset="-78"/>
            </a:endParaRPr>
          </a:p>
          <a:p>
            <a:pPr marL="342900" indent="-342900">
              <a:buFont typeface="Arial" charset="0"/>
              <a:buChar char="•"/>
            </a:pPr>
            <a:endParaRPr lang="en-US" sz="2000" dirty="0">
              <a:solidFill>
                <a:srgbClr val="0A1F61"/>
              </a:solidFill>
              <a:latin typeface="Tajawal ExtraBold" panose="00000800000000000000" pitchFamily="2" charset="-78"/>
              <a:cs typeface="Tajawal ExtraBold" panose="00000800000000000000" pitchFamily="2" charset="-78"/>
            </a:endParaRPr>
          </a:p>
        </p:txBody>
      </p:sp>
      <p:pic>
        <p:nvPicPr>
          <p:cNvPr id="7" name="Audio 6">
            <a:extLst>
              <a:ext uri="{FF2B5EF4-FFF2-40B4-BE49-F238E27FC236}">
                <a16:creationId xmlns:a16="http://schemas.microsoft.com/office/drawing/2014/main" id="{013C4B77-EFB7-6CE0-289A-3FA79BB3E509}"/>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1126003529"/>
      </p:ext>
    </p:extLst>
  </p:cSld>
  <p:clrMapOvr>
    <a:masterClrMapping/>
  </p:clrMapOvr>
  <mc:AlternateContent xmlns:mc="http://schemas.openxmlformats.org/markup-compatibility/2006" xmlns:p14="http://schemas.microsoft.com/office/powerpoint/2010/main">
    <mc:Choice Requires="p14">
      <p:transition spd="slow" p14:dur="2000" advTm="1397"/>
    </mc:Choice>
    <mc:Fallback xmlns="">
      <p:transition spd="slow" advTm="139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98569"/>
            <a:ext cx="4128422" cy="4952309"/>
          </a:xfrm>
          <a:prstGeom prst="roundRect">
            <a:avLst>
              <a:gd name="adj" fmla="val 6140"/>
            </a:avLst>
          </a:prstGeom>
          <a:solidFill>
            <a:srgbClr val="00AEE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45276" y="1428065"/>
            <a:ext cx="8881535" cy="3693319"/>
          </a:xfrm>
          <a:prstGeom prst="rect">
            <a:avLst/>
          </a:prstGeom>
          <a:noFill/>
        </p:spPr>
        <p:txBody>
          <a:bodyPr wrap="square" rtlCol="0">
            <a:spAutoFit/>
          </a:bodyPr>
          <a:lstStyle/>
          <a:p>
            <a:pPr algn="ctr"/>
            <a:r>
              <a:rPr lang="en-US" b="1" dirty="0">
                <a:solidFill>
                  <a:srgbClr val="2D3956"/>
                </a:solidFill>
                <a:latin typeface="Tajawal ExtraBold" panose="00000800000000000000" pitchFamily="2" charset="-78"/>
                <a:cs typeface="Tajawal ExtraBold" panose="00000800000000000000" pitchFamily="2" charset="-78"/>
              </a:rPr>
              <a:t>Dr. IBRAHEM SIAM </a:t>
            </a:r>
          </a:p>
          <a:p>
            <a:r>
              <a:rPr lang="en-US" b="1" dirty="0">
                <a:solidFill>
                  <a:srgbClr val="2D3956"/>
                </a:solidFill>
                <a:latin typeface="Tajawal ExtraBold" panose="00000800000000000000" pitchFamily="2" charset="-78"/>
                <a:cs typeface="Tajawal ExtraBold" panose="00000800000000000000" pitchFamily="2" charset="-78"/>
              </a:rPr>
              <a:t>EDUCATION</a:t>
            </a:r>
          </a:p>
          <a:p>
            <a:endParaRPr lang="en-US" b="1" dirty="0">
              <a:solidFill>
                <a:srgbClr val="2D3956"/>
              </a:solidFill>
              <a:latin typeface="Tajawal ExtraBold" panose="00000800000000000000" pitchFamily="2" charset="-78"/>
              <a:cs typeface="Tajawal ExtraBold" panose="00000800000000000000" pitchFamily="2" charset="-78"/>
            </a:endParaRPr>
          </a:p>
          <a:p>
            <a:r>
              <a:rPr lang="en-US" dirty="0">
                <a:solidFill>
                  <a:srgbClr val="2D3956"/>
                </a:solidFill>
                <a:latin typeface="Tajawal ExtraBold" panose="00000800000000000000" pitchFamily="2" charset="-78"/>
                <a:cs typeface="Tajawal ExtraBold" panose="00000800000000000000" pitchFamily="2" charset="-78"/>
              </a:rPr>
              <a:t>2016 – 2021 Doctor of Philosophy (Entrepreneurship) - </a:t>
            </a:r>
            <a:r>
              <a:rPr lang="en-US" dirty="0" err="1">
                <a:solidFill>
                  <a:srgbClr val="2D3956"/>
                </a:solidFill>
                <a:latin typeface="Tajawal ExtraBold" panose="00000800000000000000" pitchFamily="2" charset="-78"/>
                <a:cs typeface="Tajawal ExtraBold" panose="00000800000000000000" pitchFamily="2" charset="-78"/>
              </a:rPr>
              <a:t>Universiti</a:t>
            </a:r>
            <a:r>
              <a:rPr lang="en-US" dirty="0">
                <a:solidFill>
                  <a:srgbClr val="2D3956"/>
                </a:solidFill>
                <a:latin typeface="Tajawal ExtraBold" panose="00000800000000000000" pitchFamily="2" charset="-78"/>
                <a:cs typeface="Tajawal ExtraBold" panose="00000800000000000000" pitchFamily="2" charset="-78"/>
              </a:rPr>
              <a:t> Utara Malaysia (UUM)</a:t>
            </a:r>
          </a:p>
          <a:p>
            <a:r>
              <a:rPr lang="en-US" dirty="0">
                <a:solidFill>
                  <a:srgbClr val="2D3956"/>
                </a:solidFill>
                <a:latin typeface="Tajawal ExtraBold" panose="00000800000000000000" pitchFamily="2" charset="-78"/>
                <a:cs typeface="Tajawal ExtraBold" panose="00000800000000000000" pitchFamily="2" charset="-78"/>
              </a:rPr>
              <a:t>Area: Entrepreneurship Orientation and Academic Job Performance</a:t>
            </a:r>
          </a:p>
          <a:p>
            <a:endParaRPr lang="en-US" dirty="0">
              <a:solidFill>
                <a:srgbClr val="2D3956"/>
              </a:solidFill>
              <a:latin typeface="Tajawal ExtraBold" panose="00000800000000000000" pitchFamily="2" charset="-78"/>
              <a:cs typeface="Tajawal ExtraBold" panose="00000800000000000000" pitchFamily="2" charset="-78"/>
            </a:endParaRPr>
          </a:p>
          <a:p>
            <a:r>
              <a:rPr lang="en-US" dirty="0">
                <a:solidFill>
                  <a:srgbClr val="2D3956"/>
                </a:solidFill>
                <a:latin typeface="Tajawal ExtraBold" panose="00000800000000000000" pitchFamily="2" charset="-78"/>
                <a:cs typeface="Tajawal ExtraBold" panose="00000800000000000000" pitchFamily="2" charset="-78"/>
              </a:rPr>
              <a:t>2013 – 2015 Master Science (Management) - </a:t>
            </a:r>
            <a:r>
              <a:rPr lang="en-US" dirty="0" err="1">
                <a:solidFill>
                  <a:srgbClr val="2D3956"/>
                </a:solidFill>
                <a:latin typeface="Tajawal ExtraBold" panose="00000800000000000000" pitchFamily="2" charset="-78"/>
                <a:cs typeface="Tajawal ExtraBold" panose="00000800000000000000" pitchFamily="2" charset="-78"/>
              </a:rPr>
              <a:t>Universiti</a:t>
            </a:r>
            <a:r>
              <a:rPr lang="en-US" dirty="0">
                <a:solidFill>
                  <a:srgbClr val="2D3956"/>
                </a:solidFill>
                <a:latin typeface="Tajawal ExtraBold" panose="00000800000000000000" pitchFamily="2" charset="-78"/>
                <a:cs typeface="Tajawal ExtraBold" panose="00000800000000000000" pitchFamily="2" charset="-78"/>
              </a:rPr>
              <a:t> Utara Malaysia (UUM)</a:t>
            </a:r>
          </a:p>
          <a:p>
            <a:r>
              <a:rPr lang="en-US" dirty="0">
                <a:solidFill>
                  <a:srgbClr val="2D3956"/>
                </a:solidFill>
                <a:latin typeface="Tajawal ExtraBold" panose="00000800000000000000" pitchFamily="2" charset="-78"/>
                <a:cs typeface="Tajawal ExtraBold" panose="00000800000000000000" pitchFamily="2" charset="-78"/>
              </a:rPr>
              <a:t>Area: Science and Management</a:t>
            </a:r>
          </a:p>
          <a:p>
            <a:endParaRPr lang="en-US" dirty="0">
              <a:solidFill>
                <a:srgbClr val="2D3956"/>
              </a:solidFill>
              <a:latin typeface="Tajawal ExtraBold" panose="00000800000000000000" pitchFamily="2" charset="-78"/>
              <a:cs typeface="Tajawal ExtraBold" panose="00000800000000000000" pitchFamily="2" charset="-78"/>
            </a:endParaRPr>
          </a:p>
          <a:p>
            <a:r>
              <a:rPr lang="en-US" dirty="0">
                <a:solidFill>
                  <a:srgbClr val="2D3956"/>
                </a:solidFill>
                <a:latin typeface="Tajawal ExtraBold" panose="00000800000000000000" pitchFamily="2" charset="-78"/>
                <a:cs typeface="Tajawal ExtraBold" panose="00000800000000000000" pitchFamily="2" charset="-78"/>
              </a:rPr>
              <a:t>2009 – 2013 Bachelor’s Degree - Al-Balqa Applied University, Jordan.</a:t>
            </a:r>
          </a:p>
          <a:p>
            <a:r>
              <a:rPr lang="en-US" dirty="0">
                <a:solidFill>
                  <a:srgbClr val="2D3956"/>
                </a:solidFill>
                <a:latin typeface="Tajawal ExtraBold" panose="00000800000000000000" pitchFamily="2" charset="-78"/>
                <a:cs typeface="Tajawal ExtraBold" panose="00000800000000000000" pitchFamily="2" charset="-78"/>
              </a:rPr>
              <a:t>Management Information Systems</a:t>
            </a:r>
          </a:p>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7015" y="166622"/>
            <a:ext cx="2359163" cy="902919"/>
          </a:xfrm>
          <a:prstGeom prst="rect">
            <a:avLst/>
          </a:prstGeom>
        </p:spPr>
      </p:pic>
      <p:pic>
        <p:nvPicPr>
          <p:cNvPr id="4" name="Audio 3">
            <a:extLst>
              <a:ext uri="{FF2B5EF4-FFF2-40B4-BE49-F238E27FC236}">
                <a16:creationId xmlns:a16="http://schemas.microsoft.com/office/drawing/2014/main" id="{4BFA6E16-F184-904F-6404-07E2E281302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1684993528"/>
      </p:ext>
    </p:extLst>
  </p:cSld>
  <p:clrMapOvr>
    <a:masterClrMapping/>
  </p:clrMapOvr>
  <mc:AlternateContent xmlns:mc="http://schemas.openxmlformats.org/markup-compatibility/2006" xmlns:p14="http://schemas.microsoft.com/office/powerpoint/2010/main">
    <mc:Choice Requires="p14">
      <p:transition spd="slow" p14:dur="2000" advTm="69600"/>
    </mc:Choice>
    <mc:Fallback xmlns="">
      <p:transition spd="slow" advTm="696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6051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98569"/>
            <a:ext cx="4128422" cy="4952309"/>
          </a:xfrm>
          <a:prstGeom prst="roundRect">
            <a:avLst>
              <a:gd name="adj" fmla="val 6140"/>
            </a:avLst>
          </a:prstGeom>
          <a:solidFill>
            <a:srgbClr val="00AEE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31559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64043" y="1868765"/>
            <a:ext cx="8881535" cy="3416320"/>
          </a:xfrm>
          <a:prstGeom prst="rect">
            <a:avLst/>
          </a:prstGeom>
          <a:noFill/>
        </p:spPr>
        <p:txBody>
          <a:bodyPr wrap="square" rtlCol="0">
            <a:spAutoFit/>
          </a:bodyPr>
          <a:lstStyle/>
          <a:p>
            <a:r>
              <a:rPr lang="en-US" b="1" dirty="0"/>
              <a:t>Books &amp; References</a:t>
            </a:r>
            <a:r>
              <a:rPr lang="en-GB" dirty="0"/>
              <a:t> :</a:t>
            </a:r>
          </a:p>
          <a:p>
            <a:endParaRPr lang="en-GB" dirty="0"/>
          </a:p>
          <a:p>
            <a:endParaRPr lang="en-GB" dirty="0"/>
          </a:p>
          <a:p>
            <a:endParaRPr lang="en-US" b="1" dirty="0">
              <a:solidFill>
                <a:srgbClr val="2D3956"/>
              </a:solidFill>
              <a:latin typeface="Tajawal ExtraBold" panose="00000800000000000000" pitchFamily="2" charset="-78"/>
              <a:cs typeface="Tajawal ExtraBold" panose="00000800000000000000" pitchFamily="2" charset="-78"/>
            </a:endParaRPr>
          </a:p>
          <a:p>
            <a:r>
              <a:rPr lang="en-US" b="1" dirty="0"/>
              <a:t>Corporate Entrepreneurship And innovation Fourth Edition</a:t>
            </a:r>
          </a:p>
          <a:p>
            <a:r>
              <a:rPr lang="en-US" b="1" dirty="0"/>
              <a:t> /Paul Burns</a:t>
            </a:r>
            <a:r>
              <a:rPr lang="en-GB" dirty="0"/>
              <a:t>  2020.</a:t>
            </a:r>
          </a:p>
          <a:p>
            <a:endParaRPr lang="en-GB" dirty="0"/>
          </a:p>
          <a:p>
            <a:r>
              <a:rPr lang="en-GB" dirty="0">
                <a:hlinkClick r:id="rId4"/>
              </a:rPr>
              <a:t>https://studylib.net/doc/25778818/paul-burns---corporate-entrepreneurship-and-innovation-ma</a:t>
            </a:r>
            <a:r>
              <a:rPr lang="en-GB" dirty="0"/>
              <a:t>...</a:t>
            </a:r>
          </a:p>
          <a:p>
            <a:endParaRPr lang="en-GB" dirty="0"/>
          </a:p>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4461" y="153726"/>
            <a:ext cx="2359163" cy="902919"/>
          </a:xfrm>
          <a:prstGeom prst="rect">
            <a:avLst/>
          </a:prstGeom>
        </p:spPr>
      </p:pic>
      <p:pic>
        <p:nvPicPr>
          <p:cNvPr id="4" name="Audio 3">
            <a:extLst>
              <a:ext uri="{FF2B5EF4-FFF2-40B4-BE49-F238E27FC236}">
                <a16:creationId xmlns:a16="http://schemas.microsoft.com/office/drawing/2014/main" id="{99672CB7-B306-63B7-AEC0-B87E4A8BE443}"/>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1521857785"/>
      </p:ext>
    </p:extLst>
  </p:cSld>
  <p:clrMapOvr>
    <a:masterClrMapping/>
  </p:clrMapOvr>
  <mc:AlternateContent xmlns:mc="http://schemas.openxmlformats.org/markup-compatibility/2006" xmlns:p14="http://schemas.microsoft.com/office/powerpoint/2010/main">
    <mc:Choice Requires="p14">
      <p:transition spd="slow" p14:dur="2000" advTm="83584"/>
    </mc:Choice>
    <mc:Fallback xmlns="">
      <p:transition spd="slow" advTm="835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98569"/>
            <a:ext cx="4128422" cy="4952309"/>
          </a:xfrm>
          <a:prstGeom prst="roundRect">
            <a:avLst>
              <a:gd name="adj" fmla="val 6140"/>
            </a:avLst>
          </a:prstGeom>
          <a:solidFill>
            <a:srgbClr val="00AEE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13169" y="1885679"/>
            <a:ext cx="8881535" cy="2862322"/>
          </a:xfrm>
          <a:prstGeom prst="rect">
            <a:avLst/>
          </a:prstGeom>
          <a:noFill/>
        </p:spPr>
        <p:txBody>
          <a:bodyPr wrap="square" rtlCol="0">
            <a:spAutoFit/>
          </a:bodyPr>
          <a:lstStyle/>
          <a:p>
            <a:r>
              <a:rPr lang="en-US" b="1" dirty="0"/>
              <a:t>Course Description:</a:t>
            </a:r>
          </a:p>
          <a:p>
            <a:r>
              <a:rPr lang="en-GB" dirty="0"/>
              <a:t> </a:t>
            </a:r>
          </a:p>
          <a:p>
            <a:endParaRPr lang="en-US" b="1" dirty="0">
              <a:solidFill>
                <a:srgbClr val="2D3956"/>
              </a:solidFill>
              <a:latin typeface="Tajawal ExtraBold" panose="00000800000000000000" pitchFamily="2" charset="-78"/>
              <a:cs typeface="Tajawal ExtraBold" panose="00000800000000000000" pitchFamily="2" charset="-78"/>
            </a:endParaRPr>
          </a:p>
          <a:p>
            <a:r>
              <a:rPr lang="en-US" dirty="0"/>
              <a:t>This course aims at understanding the DNA of entrepreneurial firms through answering the questions of what the characteristics of renowned corporates are, why there is a need for developing corporate venturing and how to construct the elements of an entrepreneurial ecosystem. The course will stress on the related issues to creating intrapreneurship through strategic, culture, human resources as well as other managerial functions. The course will also tackle strategies for sustaining competitive advantage within the business world. </a:t>
            </a:r>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7015" y="204203"/>
            <a:ext cx="2359163" cy="902919"/>
          </a:xfrm>
          <a:prstGeom prst="rect">
            <a:avLst/>
          </a:prstGeom>
        </p:spPr>
      </p:pic>
      <p:pic>
        <p:nvPicPr>
          <p:cNvPr id="4" name="Audio 3">
            <a:extLst>
              <a:ext uri="{FF2B5EF4-FFF2-40B4-BE49-F238E27FC236}">
                <a16:creationId xmlns:a16="http://schemas.microsoft.com/office/drawing/2014/main" id="{65BC2AB5-F3C3-2536-B8C0-BE230B89F53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1333556725"/>
      </p:ext>
    </p:extLst>
  </p:cSld>
  <p:clrMapOvr>
    <a:masterClrMapping/>
  </p:clrMapOvr>
  <mc:AlternateContent xmlns:mc="http://schemas.openxmlformats.org/markup-compatibility/2006" xmlns:p14="http://schemas.microsoft.com/office/powerpoint/2010/main">
    <mc:Choice Requires="p14">
      <p:transition spd="slow" p14:dur="2000" advTm="494378"/>
    </mc:Choice>
    <mc:Fallback xmlns="">
      <p:transition spd="slow" advTm="49437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8E5B91-1880-736C-D03D-00A2A67BFD9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6AB3E57-AB28-5BB4-6816-938E75AC7B6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CD641C9-EAA9-646C-5E9D-F9AC4EBA8C1B}"/>
              </a:ext>
            </a:extLst>
          </p:cNvPr>
          <p:cNvSpPr/>
          <p:nvPr/>
        </p:nvSpPr>
        <p:spPr>
          <a:xfrm>
            <a:off x="7858934" y="798569"/>
            <a:ext cx="4128422" cy="4952309"/>
          </a:xfrm>
          <a:prstGeom prst="roundRect">
            <a:avLst>
              <a:gd name="adj" fmla="val 6140"/>
            </a:avLst>
          </a:prstGeom>
          <a:solidFill>
            <a:srgbClr val="00AEE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8ECDD9F-48B0-6CC6-2EC9-1CE4D0E1BD46}"/>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78AD253-252C-E6A4-048A-BE9EB1A02F45}"/>
              </a:ext>
            </a:extLst>
          </p:cNvPr>
          <p:cNvSpPr txBox="1"/>
          <p:nvPr/>
        </p:nvSpPr>
        <p:spPr>
          <a:xfrm>
            <a:off x="1413169" y="1885679"/>
            <a:ext cx="8881535" cy="2862322"/>
          </a:xfrm>
          <a:prstGeom prst="rect">
            <a:avLst/>
          </a:prstGeom>
          <a:noFill/>
        </p:spPr>
        <p:txBody>
          <a:bodyPr wrap="square" rtlCol="0">
            <a:spAutoFit/>
          </a:bodyPr>
          <a:lstStyle/>
          <a:p>
            <a:r>
              <a:rPr lang="en-JO" b="1" dirty="0"/>
              <a:t>. What is Corporate Entrepreneurship?</a:t>
            </a:r>
          </a:p>
          <a:p>
            <a:endParaRPr lang="en-JO" b="1" dirty="0"/>
          </a:p>
          <a:p>
            <a:r>
              <a:rPr lang="en-JO" b="1" dirty="0"/>
              <a:t>Corporate Entrepreneurship (CE)</a:t>
            </a:r>
            <a:r>
              <a:rPr lang="en-JO" dirty="0"/>
              <a:t> refers to entrepreneurial activities that take place </a:t>
            </a:r>
            <a:r>
              <a:rPr lang="en-JO" b="1" dirty="0"/>
              <a:t>inside an existing organization</a:t>
            </a:r>
            <a:r>
              <a:rPr lang="en-JO" dirty="0"/>
              <a:t>. It involves employees and managers identifying opportunities, developing new ideas, creating new products or services, entering new markets, or establishing new businesses within the organization.</a:t>
            </a:r>
          </a:p>
          <a:p>
            <a:endParaRPr lang="en-JO" dirty="0"/>
          </a:p>
          <a:p>
            <a:r>
              <a:rPr lang="en-JO" dirty="0"/>
              <a:t>In simple words:</a:t>
            </a:r>
          </a:p>
          <a:p>
            <a:r>
              <a:rPr lang="en-JO" b="1" dirty="0"/>
              <a:t>Corporate entrepreneurship means thinking and acting like an entrepreneur inside an established company.</a:t>
            </a:r>
            <a:endParaRPr lang="en-JO" dirty="0"/>
          </a:p>
        </p:txBody>
      </p:sp>
      <p:pic>
        <p:nvPicPr>
          <p:cNvPr id="8" name="Picture 7">
            <a:extLst>
              <a:ext uri="{FF2B5EF4-FFF2-40B4-BE49-F238E27FC236}">
                <a16:creationId xmlns:a16="http://schemas.microsoft.com/office/drawing/2014/main" id="{25529D18-F198-EF60-5FC8-AF0B03D8BCE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7015" y="204203"/>
            <a:ext cx="2359163" cy="902919"/>
          </a:xfrm>
          <a:prstGeom prst="rect">
            <a:avLst/>
          </a:prstGeom>
        </p:spPr>
      </p:pic>
      <p:pic>
        <p:nvPicPr>
          <p:cNvPr id="4" name="Audio 3">
            <a:extLst>
              <a:ext uri="{FF2B5EF4-FFF2-40B4-BE49-F238E27FC236}">
                <a16:creationId xmlns:a16="http://schemas.microsoft.com/office/drawing/2014/main" id="{4787F4AE-028A-606E-A50B-9834D2F7E83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1347183908"/>
      </p:ext>
    </p:extLst>
  </p:cSld>
  <p:clrMapOvr>
    <a:masterClrMapping/>
  </p:clrMapOvr>
  <mc:AlternateContent xmlns:mc="http://schemas.openxmlformats.org/markup-compatibility/2006" xmlns:p14="http://schemas.microsoft.com/office/powerpoint/2010/main">
    <mc:Choice Requires="p14">
      <p:transition spd="slow" p14:dur="2000" advTm="276288"/>
    </mc:Choice>
    <mc:Fallback xmlns="">
      <p:transition spd="slow" advTm="2762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60075D-3A92-27B2-4E0E-04A655C8DC6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6EC83EE-500D-DA50-1104-D705437DFC1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C858369-5201-4032-46D6-9313026FED9C}"/>
              </a:ext>
            </a:extLst>
          </p:cNvPr>
          <p:cNvSpPr/>
          <p:nvPr/>
        </p:nvSpPr>
        <p:spPr>
          <a:xfrm>
            <a:off x="7858934" y="798569"/>
            <a:ext cx="4128422" cy="4952309"/>
          </a:xfrm>
          <a:prstGeom prst="roundRect">
            <a:avLst>
              <a:gd name="adj" fmla="val 6140"/>
            </a:avLst>
          </a:prstGeom>
          <a:solidFill>
            <a:srgbClr val="00AEE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6D9B199-2FAD-4A07-D881-DAAD4C463B4B}"/>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C4C12F7E-B05E-89DB-2EB7-FF537D7EB03D}"/>
              </a:ext>
            </a:extLst>
          </p:cNvPr>
          <p:cNvSpPr txBox="1"/>
          <p:nvPr/>
        </p:nvSpPr>
        <p:spPr>
          <a:xfrm>
            <a:off x="1413169" y="1885679"/>
            <a:ext cx="8881535" cy="3416320"/>
          </a:xfrm>
          <a:prstGeom prst="rect">
            <a:avLst/>
          </a:prstGeom>
          <a:noFill/>
        </p:spPr>
        <p:txBody>
          <a:bodyPr wrap="square" rtlCol="0">
            <a:spAutoFit/>
          </a:bodyPr>
          <a:lstStyle/>
          <a:p>
            <a:r>
              <a:rPr lang="en-JO" b="1" dirty="0"/>
              <a:t>What is Innovation?</a:t>
            </a:r>
          </a:p>
          <a:p>
            <a:r>
              <a:rPr lang="en-JO" b="1" dirty="0"/>
              <a:t>Innovation</a:t>
            </a:r>
            <a:r>
              <a:rPr lang="en-JO" dirty="0"/>
              <a:t> is the process of transforming new ideas into products, services, processes, or business models that create value.</a:t>
            </a:r>
          </a:p>
          <a:p>
            <a:endParaRPr lang="en-JO" dirty="0"/>
          </a:p>
          <a:p>
            <a:r>
              <a:rPr lang="en-JO" dirty="0"/>
              <a:t>Innovation can involve:</a:t>
            </a:r>
          </a:p>
          <a:p>
            <a:r>
              <a:rPr lang="en-JO" b="1" dirty="0"/>
              <a:t>Product Innovation</a:t>
            </a:r>
            <a:r>
              <a:rPr lang="en-JO" dirty="0"/>
              <a:t> – developing a new or improved product. </a:t>
            </a:r>
          </a:p>
          <a:p>
            <a:r>
              <a:rPr lang="en-JO" b="1" dirty="0"/>
              <a:t>Service Innovation</a:t>
            </a:r>
            <a:r>
              <a:rPr lang="en-JO" dirty="0"/>
              <a:t> – creating better or completely new services. </a:t>
            </a:r>
          </a:p>
          <a:p>
            <a:r>
              <a:rPr lang="en-JO" b="1" dirty="0"/>
              <a:t>Process Innovation</a:t>
            </a:r>
            <a:r>
              <a:rPr lang="en-JO" dirty="0"/>
              <a:t> – improving how work is performed. </a:t>
            </a:r>
          </a:p>
          <a:p>
            <a:r>
              <a:rPr lang="en-JO" b="1" dirty="0"/>
              <a:t>Business Model Innovation</a:t>
            </a:r>
            <a:r>
              <a:rPr lang="en-JO" dirty="0"/>
              <a:t> – changing how an organization creates and captures value. </a:t>
            </a:r>
          </a:p>
          <a:p>
            <a:r>
              <a:rPr lang="en-JO" b="1" dirty="0"/>
              <a:t>Organizational Innovation</a:t>
            </a:r>
            <a:r>
              <a:rPr lang="en-JO" dirty="0"/>
              <a:t> – introducing new management structures or ways of working. </a:t>
            </a:r>
          </a:p>
          <a:p>
            <a:r>
              <a:rPr lang="en-JO" b="1" dirty="0"/>
              <a:t>Technological Innovation</a:t>
            </a:r>
            <a:r>
              <a:rPr lang="en-JO" dirty="0"/>
              <a:t> – using new technologies such as AI, cloud computing, IoT, and automation.</a:t>
            </a:r>
          </a:p>
        </p:txBody>
      </p:sp>
      <p:pic>
        <p:nvPicPr>
          <p:cNvPr id="8" name="Picture 7">
            <a:extLst>
              <a:ext uri="{FF2B5EF4-FFF2-40B4-BE49-F238E27FC236}">
                <a16:creationId xmlns:a16="http://schemas.microsoft.com/office/drawing/2014/main" id="{D2BAA667-B948-1EC5-4F2F-F31FCDC5053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7015" y="204203"/>
            <a:ext cx="2359163" cy="902919"/>
          </a:xfrm>
          <a:prstGeom prst="rect">
            <a:avLst/>
          </a:prstGeom>
        </p:spPr>
      </p:pic>
      <p:pic>
        <p:nvPicPr>
          <p:cNvPr id="4" name="Audio 3">
            <a:extLst>
              <a:ext uri="{FF2B5EF4-FFF2-40B4-BE49-F238E27FC236}">
                <a16:creationId xmlns:a16="http://schemas.microsoft.com/office/drawing/2014/main" id="{88516C93-12C3-0518-F4DB-F211EA38108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1723273646"/>
      </p:ext>
    </p:extLst>
  </p:cSld>
  <p:clrMapOvr>
    <a:masterClrMapping/>
  </p:clrMapOvr>
  <mc:AlternateContent xmlns:mc="http://schemas.openxmlformats.org/markup-compatibility/2006" xmlns:p14="http://schemas.microsoft.com/office/powerpoint/2010/main">
    <mc:Choice Requires="p14">
      <p:transition spd="slow" p14:dur="2000" advTm="234410"/>
    </mc:Choice>
    <mc:Fallback xmlns="">
      <p:transition spd="slow" advTm="2344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BD8DCD-F3B6-304E-7A74-9809A3BEEBB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B0776B-225D-0A01-48AE-6F1D4795CCF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97C9473-D703-9982-024F-FD4F87E9D028}"/>
              </a:ext>
            </a:extLst>
          </p:cNvPr>
          <p:cNvSpPr/>
          <p:nvPr/>
        </p:nvSpPr>
        <p:spPr>
          <a:xfrm>
            <a:off x="7858934" y="798569"/>
            <a:ext cx="4128422" cy="4952309"/>
          </a:xfrm>
          <a:prstGeom prst="roundRect">
            <a:avLst>
              <a:gd name="adj" fmla="val 6140"/>
            </a:avLst>
          </a:prstGeom>
          <a:solidFill>
            <a:srgbClr val="00AEE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0C01BFF-85ED-5AAC-5F04-42DDAD1079AD}"/>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728969F-680C-C10C-83A4-FD74EF1ABEE5}"/>
              </a:ext>
            </a:extLst>
          </p:cNvPr>
          <p:cNvSpPr txBox="1"/>
          <p:nvPr/>
        </p:nvSpPr>
        <p:spPr>
          <a:xfrm>
            <a:off x="1413169" y="1885679"/>
            <a:ext cx="8881535" cy="2585323"/>
          </a:xfrm>
          <a:prstGeom prst="rect">
            <a:avLst/>
          </a:prstGeom>
          <a:noFill/>
        </p:spPr>
        <p:txBody>
          <a:bodyPr wrap="square" rtlCol="0">
            <a:spAutoFit/>
          </a:bodyPr>
          <a:lstStyle/>
          <a:p>
            <a:r>
              <a:rPr lang="en-JO" b="1" dirty="0"/>
              <a:t>Relationship Between Corporate Entrepreneurship and Innovation</a:t>
            </a:r>
          </a:p>
          <a:p>
            <a:r>
              <a:rPr lang="en-JO" dirty="0"/>
              <a:t>Corporate entrepreneurship and innovation are closely connected.</a:t>
            </a:r>
          </a:p>
          <a:p>
            <a:endParaRPr lang="en-JO" dirty="0"/>
          </a:p>
          <a:p>
            <a:r>
              <a:rPr lang="en-JO" b="1" dirty="0"/>
              <a:t>Corporate Entrepreneurship → Opportunity Identification → New Ideas → Innovation → Value Creation → Organizational Growth</a:t>
            </a:r>
          </a:p>
          <a:p>
            <a:endParaRPr lang="en-JO" dirty="0"/>
          </a:p>
          <a:p>
            <a:r>
              <a:rPr lang="en-JO" dirty="0"/>
              <a:t>For example, a bank may encourage employees to identify customer problems. Employees propose a </a:t>
            </a:r>
            <a:r>
              <a:rPr lang="en-JO" b="1" dirty="0"/>
              <a:t>mobile banking solution</a:t>
            </a:r>
            <a:r>
              <a:rPr lang="en-JO" dirty="0"/>
              <a:t>, the bank develops it, and the new service creates value for customers and the organization.</a:t>
            </a:r>
          </a:p>
        </p:txBody>
      </p:sp>
      <p:pic>
        <p:nvPicPr>
          <p:cNvPr id="8" name="Picture 7">
            <a:extLst>
              <a:ext uri="{FF2B5EF4-FFF2-40B4-BE49-F238E27FC236}">
                <a16:creationId xmlns:a16="http://schemas.microsoft.com/office/drawing/2014/main" id="{0A1323F7-7448-30EF-917A-FA108FBCD0E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7015" y="204203"/>
            <a:ext cx="2359163" cy="902919"/>
          </a:xfrm>
          <a:prstGeom prst="rect">
            <a:avLst/>
          </a:prstGeom>
        </p:spPr>
      </p:pic>
      <p:pic>
        <p:nvPicPr>
          <p:cNvPr id="4" name="Audio 3">
            <a:extLst>
              <a:ext uri="{FF2B5EF4-FFF2-40B4-BE49-F238E27FC236}">
                <a16:creationId xmlns:a16="http://schemas.microsoft.com/office/drawing/2014/main" id="{B1D68AA0-4645-C1F4-62FF-355CF2BAC12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2485074476"/>
      </p:ext>
    </p:extLst>
  </p:cSld>
  <p:clrMapOvr>
    <a:masterClrMapping/>
  </p:clrMapOvr>
  <mc:AlternateContent xmlns:mc="http://schemas.openxmlformats.org/markup-compatibility/2006" xmlns:p14="http://schemas.microsoft.com/office/powerpoint/2010/main">
    <mc:Choice Requires="p14">
      <p:transition spd="slow" p14:dur="2000" advTm="152000"/>
    </mc:Choice>
    <mc:Fallback xmlns="">
      <p:transition spd="slow" advTm="152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7002FF-AB88-55C6-2769-A0C47BB24EB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740868D-AF59-0812-6395-411FA50B4BF7}"/>
              </a:ext>
            </a:extLst>
          </p:cNvPr>
          <p:cNvSpPr/>
          <p:nvPr/>
        </p:nvSpPr>
        <p:spPr>
          <a:xfrm>
            <a:off x="2626178" y="500900"/>
            <a:ext cx="91943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2AF1437-41E0-3927-279F-EA33B0CC7617}"/>
              </a:ext>
            </a:extLst>
          </p:cNvPr>
          <p:cNvSpPr/>
          <p:nvPr/>
        </p:nvSpPr>
        <p:spPr>
          <a:xfrm>
            <a:off x="7858934" y="798569"/>
            <a:ext cx="4128422" cy="4952309"/>
          </a:xfrm>
          <a:prstGeom prst="roundRect">
            <a:avLst>
              <a:gd name="adj" fmla="val 6140"/>
            </a:avLst>
          </a:prstGeom>
          <a:solidFill>
            <a:srgbClr val="00AEE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231C62E-7024-570A-6CF5-58A33E2E62D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E6DE4898-A9E6-CBD5-E62B-3F0E638844F8}"/>
              </a:ext>
            </a:extLst>
          </p:cNvPr>
          <p:cNvSpPr txBox="1"/>
          <p:nvPr/>
        </p:nvSpPr>
        <p:spPr>
          <a:xfrm>
            <a:off x="1413169" y="1885679"/>
            <a:ext cx="8881535" cy="2585323"/>
          </a:xfrm>
          <a:prstGeom prst="rect">
            <a:avLst/>
          </a:prstGeom>
          <a:noFill/>
        </p:spPr>
        <p:txBody>
          <a:bodyPr wrap="square" rtlCol="0">
            <a:spAutoFit/>
          </a:bodyPr>
          <a:lstStyle/>
          <a:p>
            <a:r>
              <a:rPr lang="en-JO" b="1" dirty="0"/>
              <a:t>Relationship Between Corporate Entrepreneurship and Innovation</a:t>
            </a:r>
          </a:p>
          <a:p>
            <a:r>
              <a:rPr lang="en-JO" dirty="0"/>
              <a:t>Corporate entrepreneurship and innovation are closely connected.</a:t>
            </a:r>
          </a:p>
          <a:p>
            <a:endParaRPr lang="en-JO" dirty="0"/>
          </a:p>
          <a:p>
            <a:r>
              <a:rPr lang="en-JO" b="1" dirty="0"/>
              <a:t>Corporate Entrepreneurship → Opportunity Identification → New Ideas → Innovation → Value Creation → Organizational Growth</a:t>
            </a:r>
          </a:p>
          <a:p>
            <a:endParaRPr lang="en-JO" dirty="0"/>
          </a:p>
          <a:p>
            <a:r>
              <a:rPr lang="en-JO" dirty="0"/>
              <a:t>For example, a bank may encourage employees to identify customer problems. Employees propose a </a:t>
            </a:r>
            <a:r>
              <a:rPr lang="en-JO" b="1" dirty="0"/>
              <a:t>mobile banking solution</a:t>
            </a:r>
            <a:r>
              <a:rPr lang="en-JO" dirty="0"/>
              <a:t>, the bank develops it, and the new service creates value for customers and the organization.</a:t>
            </a:r>
          </a:p>
        </p:txBody>
      </p:sp>
      <p:pic>
        <p:nvPicPr>
          <p:cNvPr id="8" name="Picture 7">
            <a:extLst>
              <a:ext uri="{FF2B5EF4-FFF2-40B4-BE49-F238E27FC236}">
                <a16:creationId xmlns:a16="http://schemas.microsoft.com/office/drawing/2014/main" id="{6F1AF2D4-11FB-8671-8794-DC571755176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7015" y="204203"/>
            <a:ext cx="2359163" cy="902919"/>
          </a:xfrm>
          <a:prstGeom prst="rect">
            <a:avLst/>
          </a:prstGeom>
        </p:spPr>
      </p:pic>
      <p:pic>
        <p:nvPicPr>
          <p:cNvPr id="4" name="Audio 3">
            <a:extLst>
              <a:ext uri="{FF2B5EF4-FFF2-40B4-BE49-F238E27FC236}">
                <a16:creationId xmlns:a16="http://schemas.microsoft.com/office/drawing/2014/main" id="{BAF6EE08-52A5-AA24-7595-18D4381237F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2864375594"/>
      </p:ext>
    </p:extLst>
  </p:cSld>
  <p:clrMapOvr>
    <a:masterClrMapping/>
  </p:clrMapOvr>
  <mc:AlternateContent xmlns:mc="http://schemas.openxmlformats.org/markup-compatibility/2006" xmlns:p14="http://schemas.microsoft.com/office/powerpoint/2010/main">
    <mc:Choice Requires="p14">
      <p:transition spd="slow" p14:dur="2000" advTm="3296"/>
    </mc:Choice>
    <mc:Fallback xmlns="">
      <p:transition spd="slow" advTm="32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AE0FA5-BFEB-1680-3430-14EBAE5A6CE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590D7F4-A63C-E02C-D785-841B38833F7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3BD52F1-8D27-F52B-587C-27448F941587}"/>
              </a:ext>
            </a:extLst>
          </p:cNvPr>
          <p:cNvSpPr/>
          <p:nvPr/>
        </p:nvSpPr>
        <p:spPr>
          <a:xfrm>
            <a:off x="7858934" y="798569"/>
            <a:ext cx="4128422" cy="4952309"/>
          </a:xfrm>
          <a:prstGeom prst="roundRect">
            <a:avLst>
              <a:gd name="adj" fmla="val 6140"/>
            </a:avLst>
          </a:prstGeom>
          <a:solidFill>
            <a:srgbClr val="00AEE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33A05045-E5A4-F84A-6F8A-72E489FECFA1}"/>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864BE32A-D01D-99AF-323A-BBDC2D1B9AE7}"/>
              </a:ext>
            </a:extLst>
          </p:cNvPr>
          <p:cNvSpPr txBox="1"/>
          <p:nvPr/>
        </p:nvSpPr>
        <p:spPr>
          <a:xfrm>
            <a:off x="1328327" y="1518034"/>
            <a:ext cx="8881535" cy="3970318"/>
          </a:xfrm>
          <a:prstGeom prst="rect">
            <a:avLst/>
          </a:prstGeom>
          <a:noFill/>
        </p:spPr>
        <p:txBody>
          <a:bodyPr wrap="square" rtlCol="0">
            <a:spAutoFit/>
          </a:bodyPr>
          <a:lstStyle/>
          <a:p>
            <a:r>
              <a:rPr lang="en-JO" b="1" dirty="0"/>
              <a:t>Role of Technology</a:t>
            </a:r>
          </a:p>
          <a:p>
            <a:r>
              <a:rPr lang="en-JO" dirty="0"/>
              <a:t>Modern technology has become an important driver of corporate entrepreneurship and innovation.</a:t>
            </a:r>
          </a:p>
          <a:p>
            <a:r>
              <a:rPr lang="en-JO" dirty="0"/>
              <a:t>Examples include:</a:t>
            </a:r>
          </a:p>
          <a:p>
            <a:r>
              <a:rPr lang="en-JO" b="1" dirty="0"/>
              <a:t>Artificial Intelligence (AI)</a:t>
            </a:r>
            <a:r>
              <a:rPr lang="en-JO" dirty="0"/>
              <a:t> </a:t>
            </a:r>
          </a:p>
          <a:p>
            <a:r>
              <a:rPr lang="en-JO" b="1" dirty="0"/>
              <a:t>Big Data and Analytics</a:t>
            </a:r>
            <a:r>
              <a:rPr lang="en-JO" dirty="0"/>
              <a:t> </a:t>
            </a:r>
          </a:p>
          <a:p>
            <a:r>
              <a:rPr lang="en-JO" b="1" dirty="0"/>
              <a:t>Cloud Computing</a:t>
            </a:r>
            <a:r>
              <a:rPr lang="en-JO" dirty="0"/>
              <a:t> </a:t>
            </a:r>
          </a:p>
          <a:p>
            <a:r>
              <a:rPr lang="en-JO" b="1" dirty="0"/>
              <a:t>Internet of Things (IoT)</a:t>
            </a:r>
            <a:r>
              <a:rPr lang="en-JO" dirty="0"/>
              <a:t> </a:t>
            </a:r>
          </a:p>
          <a:p>
            <a:r>
              <a:rPr lang="en-JO" b="1" dirty="0"/>
              <a:t>Blockchain</a:t>
            </a:r>
            <a:r>
              <a:rPr lang="en-JO" dirty="0"/>
              <a:t> </a:t>
            </a:r>
          </a:p>
          <a:p>
            <a:r>
              <a:rPr lang="en-JO" b="1" dirty="0"/>
              <a:t>Robotics and Automation</a:t>
            </a:r>
            <a:r>
              <a:rPr lang="en-JO" dirty="0"/>
              <a:t> </a:t>
            </a:r>
          </a:p>
          <a:p>
            <a:r>
              <a:rPr lang="en-JO" b="1" dirty="0"/>
              <a:t>Digital Platforms</a:t>
            </a:r>
            <a:r>
              <a:rPr lang="en-JO" dirty="0"/>
              <a:t> </a:t>
            </a:r>
          </a:p>
          <a:p>
            <a:r>
              <a:rPr lang="en-JO" b="1" dirty="0"/>
              <a:t>Mobile Technologies</a:t>
            </a:r>
            <a:r>
              <a:rPr lang="en-JO" dirty="0"/>
              <a:t> </a:t>
            </a:r>
          </a:p>
          <a:p>
            <a:r>
              <a:rPr lang="en-JO" dirty="0"/>
              <a:t>For example, AI can help companies identify customer needs, automate processes, develop personalized services, and create new business models.</a:t>
            </a:r>
          </a:p>
        </p:txBody>
      </p:sp>
      <p:pic>
        <p:nvPicPr>
          <p:cNvPr id="8" name="Picture 7">
            <a:extLst>
              <a:ext uri="{FF2B5EF4-FFF2-40B4-BE49-F238E27FC236}">
                <a16:creationId xmlns:a16="http://schemas.microsoft.com/office/drawing/2014/main" id="{D0E7377A-F5BD-97A5-4BBA-2D25B67098E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7015" y="204203"/>
            <a:ext cx="2359163" cy="902919"/>
          </a:xfrm>
          <a:prstGeom prst="rect">
            <a:avLst/>
          </a:prstGeom>
        </p:spPr>
      </p:pic>
      <p:pic>
        <p:nvPicPr>
          <p:cNvPr id="4" name="Audio 3">
            <a:extLst>
              <a:ext uri="{FF2B5EF4-FFF2-40B4-BE49-F238E27FC236}">
                <a16:creationId xmlns:a16="http://schemas.microsoft.com/office/drawing/2014/main" id="{65A5B0AC-223C-5269-E9C3-9DE85239086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1823599391"/>
      </p:ext>
    </p:extLst>
  </p:cSld>
  <p:clrMapOvr>
    <a:masterClrMapping/>
  </p:clrMapOvr>
  <mc:AlternateContent xmlns:mc="http://schemas.openxmlformats.org/markup-compatibility/2006" xmlns:p14="http://schemas.microsoft.com/office/powerpoint/2010/main">
    <mc:Choice Requires="p14">
      <p:transition spd="slow" p14:dur="2000" advTm="323818"/>
    </mc:Choice>
    <mc:Fallback xmlns="">
      <p:transition spd="slow" advTm="3238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98569"/>
            <a:ext cx="4128422" cy="4952309"/>
          </a:xfrm>
          <a:prstGeom prst="roundRect">
            <a:avLst>
              <a:gd name="adj" fmla="val 6140"/>
            </a:avLst>
          </a:prstGeom>
          <a:solidFill>
            <a:srgbClr val="00AEE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19405" y="1539246"/>
            <a:ext cx="8881535" cy="923330"/>
          </a:xfrm>
          <a:prstGeom prst="rect">
            <a:avLst/>
          </a:prstGeom>
          <a:noFill/>
        </p:spPr>
        <p:txBody>
          <a:bodyPr wrap="square" rtlCol="0">
            <a:spAutoFit/>
          </a:bodyPr>
          <a:lstStyle/>
          <a:p>
            <a:r>
              <a:rPr lang="en-US" b="1" dirty="0"/>
              <a:t>Course Objectives</a:t>
            </a:r>
            <a:r>
              <a:rPr lang="en-GB" dirty="0"/>
              <a:t> </a:t>
            </a:r>
            <a:endParaRPr lang="en-US" b="1"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graphicFrame>
        <p:nvGraphicFramePr>
          <p:cNvPr id="2" name="Table 1"/>
          <p:cNvGraphicFramePr>
            <a:graphicFrameLocks noGrp="1"/>
          </p:cNvGraphicFramePr>
          <p:nvPr/>
        </p:nvGraphicFramePr>
        <p:xfrm>
          <a:off x="1719405" y="2069374"/>
          <a:ext cx="8021948" cy="2862124"/>
        </p:xfrm>
        <a:graphic>
          <a:graphicData uri="http://schemas.openxmlformats.org/drawingml/2006/table">
            <a:tbl>
              <a:tblPr firstRow="1" firstCol="1" bandRow="1">
                <a:tableStyleId>{5C22544A-7EE6-4342-B048-85BDC9FD1C3A}</a:tableStyleId>
              </a:tblPr>
              <a:tblGrid>
                <a:gridCol w="8021948">
                  <a:extLst>
                    <a:ext uri="{9D8B030D-6E8A-4147-A177-3AD203B41FA5}">
                      <a16:colId xmlns:a16="http://schemas.microsoft.com/office/drawing/2014/main" val="20000"/>
                    </a:ext>
                  </a:extLst>
                </a:gridCol>
              </a:tblGrid>
              <a:tr h="449946">
                <a:tc>
                  <a:txBody>
                    <a:bodyPr/>
                    <a:lstStyle/>
                    <a:p>
                      <a:pPr>
                        <a:lnSpc>
                          <a:spcPct val="115000"/>
                        </a:lnSpc>
                        <a:spcAft>
                          <a:spcPts val="0"/>
                        </a:spcAft>
                      </a:pPr>
                      <a:r>
                        <a:rPr lang="en-US"/>
                        <a:t>• Understanding the implication of entrepreneurial orientation in companies</a:t>
                      </a:r>
                      <a:endParaRPr lang="en-GB"/>
                    </a:p>
                  </a:txBody>
                  <a:tcPr marL="68580" marR="68580" marT="0" marB="0"/>
                </a:tc>
                <a:extLst>
                  <a:ext uri="{0D108BD9-81ED-4DB2-BD59-A6C34878D82A}">
                    <a16:rowId xmlns:a16="http://schemas.microsoft.com/office/drawing/2014/main" val="10000"/>
                  </a:ext>
                </a:extLst>
              </a:tr>
              <a:tr h="449946">
                <a:tc>
                  <a:txBody>
                    <a:bodyPr/>
                    <a:lstStyle/>
                    <a:p>
                      <a:pPr>
                        <a:lnSpc>
                          <a:spcPct val="115000"/>
                        </a:lnSpc>
                        <a:spcAft>
                          <a:spcPts val="0"/>
                        </a:spcAft>
                      </a:pPr>
                      <a:r>
                        <a:rPr lang="en-US" dirty="0"/>
                        <a:t>• Being able to contribute to the strategic renewal of companies and agile management</a:t>
                      </a:r>
                      <a:endParaRPr lang="en-GB" dirty="0"/>
                    </a:p>
                  </a:txBody>
                  <a:tcPr marL="68580" marR="68580" marT="0" marB="0"/>
                </a:tc>
                <a:extLst>
                  <a:ext uri="{0D108BD9-81ED-4DB2-BD59-A6C34878D82A}">
                    <a16:rowId xmlns:a16="http://schemas.microsoft.com/office/drawing/2014/main" val="10001"/>
                  </a:ext>
                </a:extLst>
              </a:tr>
              <a:tr h="449946">
                <a:tc>
                  <a:txBody>
                    <a:bodyPr/>
                    <a:lstStyle/>
                    <a:p>
                      <a:pPr>
                        <a:lnSpc>
                          <a:spcPct val="115000"/>
                        </a:lnSpc>
                        <a:spcAft>
                          <a:spcPts val="0"/>
                        </a:spcAft>
                      </a:pPr>
                      <a:r>
                        <a:rPr lang="en-US"/>
                        <a:t>• Creating an entrepreneurial mindset for intrapreneurship</a:t>
                      </a:r>
                      <a:endParaRPr lang="en-GB"/>
                    </a:p>
                  </a:txBody>
                  <a:tcPr marL="68580" marR="68580" marT="0" marB="0"/>
                </a:tc>
                <a:extLst>
                  <a:ext uri="{0D108BD9-81ED-4DB2-BD59-A6C34878D82A}">
                    <a16:rowId xmlns:a16="http://schemas.microsoft.com/office/drawing/2014/main" val="10002"/>
                  </a:ext>
                </a:extLst>
              </a:tr>
              <a:tr h="449946">
                <a:tc>
                  <a:txBody>
                    <a:bodyPr/>
                    <a:lstStyle/>
                    <a:p>
                      <a:pPr>
                        <a:lnSpc>
                          <a:spcPct val="115000"/>
                        </a:lnSpc>
                        <a:spcAft>
                          <a:spcPts val="0"/>
                        </a:spcAft>
                      </a:pPr>
                      <a:r>
                        <a:rPr lang="en-US"/>
                        <a:t>• Experience situations where they can understand and practice entrepreneurial</a:t>
                      </a:r>
                      <a:endParaRPr lang="en-GB"/>
                    </a:p>
                  </a:txBody>
                  <a:tcPr marL="68580" marR="68580" marT="0" marB="0"/>
                </a:tc>
                <a:extLst>
                  <a:ext uri="{0D108BD9-81ED-4DB2-BD59-A6C34878D82A}">
                    <a16:rowId xmlns:a16="http://schemas.microsoft.com/office/drawing/2014/main" val="10003"/>
                  </a:ext>
                </a:extLst>
              </a:tr>
              <a:tr h="449946">
                <a:tc>
                  <a:txBody>
                    <a:bodyPr/>
                    <a:lstStyle/>
                    <a:p>
                      <a:pPr>
                        <a:lnSpc>
                          <a:spcPct val="115000"/>
                        </a:lnSpc>
                        <a:spcAft>
                          <a:spcPts val="0"/>
                        </a:spcAft>
                      </a:pPr>
                      <a:r>
                        <a:rPr lang="en-US"/>
                        <a:t>• approaches.</a:t>
                      </a:r>
                      <a:endParaRPr lang="en-GB"/>
                    </a:p>
                  </a:txBody>
                  <a:tcPr marL="68580" marR="68580" marT="0" marB="0"/>
                </a:tc>
                <a:extLst>
                  <a:ext uri="{0D108BD9-81ED-4DB2-BD59-A6C34878D82A}">
                    <a16:rowId xmlns:a16="http://schemas.microsoft.com/office/drawing/2014/main" val="10004"/>
                  </a:ext>
                </a:extLst>
              </a:tr>
              <a:tr h="449946">
                <a:tc>
                  <a:txBody>
                    <a:bodyPr/>
                    <a:lstStyle/>
                    <a:p>
                      <a:pPr>
                        <a:lnSpc>
                          <a:spcPct val="115000"/>
                        </a:lnSpc>
                        <a:spcAft>
                          <a:spcPts val="0"/>
                        </a:spcAft>
                      </a:pPr>
                      <a:r>
                        <a:rPr lang="en-US" dirty="0"/>
                        <a:t>• Learn how to see the bigger picture when making important, complex decisions,</a:t>
                      </a:r>
                      <a:endParaRPr lang="en-GB" dirty="0"/>
                    </a:p>
                  </a:txBody>
                  <a:tcPr marL="68580" marR="68580" marT="0" marB="0"/>
                </a:tc>
                <a:extLst>
                  <a:ext uri="{0D108BD9-81ED-4DB2-BD59-A6C34878D82A}">
                    <a16:rowId xmlns:a16="http://schemas.microsoft.com/office/drawing/2014/main" val="10005"/>
                  </a:ext>
                </a:extLst>
              </a:tr>
            </a:tbl>
          </a:graphicData>
        </a:graphic>
      </p:graphicFrame>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7015" y="138961"/>
            <a:ext cx="2359163" cy="902919"/>
          </a:xfrm>
          <a:prstGeom prst="rect">
            <a:avLst/>
          </a:prstGeom>
        </p:spPr>
      </p:pic>
      <p:pic>
        <p:nvPicPr>
          <p:cNvPr id="5" name="Audio 4">
            <a:extLst>
              <a:ext uri="{FF2B5EF4-FFF2-40B4-BE49-F238E27FC236}">
                <a16:creationId xmlns:a16="http://schemas.microsoft.com/office/drawing/2014/main" id="{B7CD6B91-A36D-8939-86E2-0AC9F6415C3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1948536983"/>
      </p:ext>
    </p:extLst>
  </p:cSld>
  <p:clrMapOvr>
    <a:masterClrMapping/>
  </p:clrMapOvr>
  <mc:AlternateContent xmlns:mc="http://schemas.openxmlformats.org/markup-compatibility/2006" xmlns:p14="http://schemas.microsoft.com/office/powerpoint/2010/main">
    <mc:Choice Requires="p14">
      <p:transition spd="slow" p14:dur="2000" advTm="210912"/>
    </mc:Choice>
    <mc:Fallback xmlns="">
      <p:transition spd="slow" advTm="2109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98569"/>
            <a:ext cx="4128422" cy="4952309"/>
          </a:xfrm>
          <a:prstGeom prst="roundRect">
            <a:avLst>
              <a:gd name="adj" fmla="val 6140"/>
            </a:avLst>
          </a:prstGeom>
          <a:solidFill>
            <a:srgbClr val="00AEE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30902" y="1445231"/>
            <a:ext cx="8881535" cy="923330"/>
          </a:xfrm>
          <a:prstGeom prst="rect">
            <a:avLst/>
          </a:prstGeom>
          <a:noFill/>
        </p:spPr>
        <p:txBody>
          <a:bodyPr wrap="square" rtlCol="0">
            <a:spAutoFit/>
          </a:bodyPr>
          <a:lstStyle/>
          <a:p>
            <a:r>
              <a:rPr lang="en-US" b="1" dirty="0"/>
              <a:t>Learning Outcomes</a:t>
            </a:r>
            <a:endParaRPr lang="en-US" b="1"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graphicFrame>
        <p:nvGraphicFramePr>
          <p:cNvPr id="2" name="Table 1"/>
          <p:cNvGraphicFramePr>
            <a:graphicFrameLocks noGrp="1"/>
          </p:cNvGraphicFramePr>
          <p:nvPr/>
        </p:nvGraphicFramePr>
        <p:xfrm>
          <a:off x="1816652" y="1967823"/>
          <a:ext cx="7827411" cy="3065227"/>
        </p:xfrm>
        <a:graphic>
          <a:graphicData uri="http://schemas.openxmlformats.org/drawingml/2006/table">
            <a:tbl>
              <a:tblPr firstRow="1" firstCol="1" bandRow="1">
                <a:tableStyleId>{5C22544A-7EE6-4342-B048-85BDC9FD1C3A}</a:tableStyleId>
              </a:tblPr>
              <a:tblGrid>
                <a:gridCol w="7827411">
                  <a:extLst>
                    <a:ext uri="{9D8B030D-6E8A-4147-A177-3AD203B41FA5}">
                      <a16:colId xmlns:a16="http://schemas.microsoft.com/office/drawing/2014/main" val="20000"/>
                    </a:ext>
                  </a:extLst>
                </a:gridCol>
              </a:tblGrid>
              <a:tr h="365247">
                <a:tc>
                  <a:txBody>
                    <a:bodyPr/>
                    <a:lstStyle/>
                    <a:p>
                      <a:pPr>
                        <a:lnSpc>
                          <a:spcPct val="115000"/>
                        </a:lnSpc>
                        <a:spcAft>
                          <a:spcPts val="0"/>
                        </a:spcAft>
                      </a:pPr>
                      <a:r>
                        <a:rPr lang="en-US"/>
                        <a:t>The syllabus aims to test the student’s ability to:</a:t>
                      </a:r>
                      <a:endParaRPr lang="en-GB"/>
                    </a:p>
                  </a:txBody>
                  <a:tcPr marL="68580" marR="68580" marT="0" marB="0"/>
                </a:tc>
                <a:extLst>
                  <a:ext uri="{0D108BD9-81ED-4DB2-BD59-A6C34878D82A}">
                    <a16:rowId xmlns:a16="http://schemas.microsoft.com/office/drawing/2014/main" val="10000"/>
                  </a:ext>
                </a:extLst>
              </a:tr>
              <a:tr h="362457">
                <a:tc>
                  <a:txBody>
                    <a:bodyPr/>
                    <a:lstStyle/>
                    <a:p>
                      <a:pPr>
                        <a:lnSpc>
                          <a:spcPct val="115000"/>
                        </a:lnSpc>
                        <a:spcAft>
                          <a:spcPts val="0"/>
                        </a:spcAft>
                      </a:pPr>
                      <a:r>
                        <a:rPr lang="en-US"/>
                        <a:t>• Identify the importance of innovation in organizations</a:t>
                      </a:r>
                      <a:endParaRPr lang="en-GB"/>
                    </a:p>
                  </a:txBody>
                  <a:tcPr marL="68580" marR="68580" marT="0" marB="0"/>
                </a:tc>
                <a:extLst>
                  <a:ext uri="{0D108BD9-81ED-4DB2-BD59-A6C34878D82A}">
                    <a16:rowId xmlns:a16="http://schemas.microsoft.com/office/drawing/2014/main" val="10001"/>
                  </a:ext>
                </a:extLst>
              </a:tr>
              <a:tr h="362457">
                <a:tc>
                  <a:txBody>
                    <a:bodyPr/>
                    <a:lstStyle/>
                    <a:p>
                      <a:pPr>
                        <a:lnSpc>
                          <a:spcPct val="115000"/>
                        </a:lnSpc>
                        <a:spcAft>
                          <a:spcPts val="0"/>
                        </a:spcAft>
                      </a:pPr>
                      <a:r>
                        <a:rPr lang="en-US"/>
                        <a:t>• Identify how innovation is linked to the development strategies of organizations</a:t>
                      </a:r>
                      <a:endParaRPr lang="en-GB"/>
                    </a:p>
                  </a:txBody>
                  <a:tcPr marL="68580" marR="68580" marT="0" marB="0"/>
                </a:tc>
                <a:extLst>
                  <a:ext uri="{0D108BD9-81ED-4DB2-BD59-A6C34878D82A}">
                    <a16:rowId xmlns:a16="http://schemas.microsoft.com/office/drawing/2014/main" val="10002"/>
                  </a:ext>
                </a:extLst>
              </a:tr>
              <a:tr h="362457">
                <a:tc>
                  <a:txBody>
                    <a:bodyPr/>
                    <a:lstStyle/>
                    <a:p>
                      <a:pPr>
                        <a:lnSpc>
                          <a:spcPct val="115000"/>
                        </a:lnSpc>
                        <a:spcAft>
                          <a:spcPts val="0"/>
                        </a:spcAft>
                      </a:pPr>
                      <a:r>
                        <a:rPr lang="en-US"/>
                        <a:t>• Identify Corporate entrepreneurship as a strategy for organizational growth and development</a:t>
                      </a:r>
                      <a:endParaRPr lang="en-GB"/>
                    </a:p>
                  </a:txBody>
                  <a:tcPr marL="68580" marR="68580" marT="0" marB="0"/>
                </a:tc>
                <a:extLst>
                  <a:ext uri="{0D108BD9-81ED-4DB2-BD59-A6C34878D82A}">
                    <a16:rowId xmlns:a16="http://schemas.microsoft.com/office/drawing/2014/main" val="10003"/>
                  </a:ext>
                </a:extLst>
              </a:tr>
              <a:tr h="365247">
                <a:tc>
                  <a:txBody>
                    <a:bodyPr/>
                    <a:lstStyle/>
                    <a:p>
                      <a:pPr>
                        <a:lnSpc>
                          <a:spcPct val="115000"/>
                        </a:lnSpc>
                        <a:spcAft>
                          <a:spcPts val="0"/>
                        </a:spcAft>
                      </a:pPr>
                      <a:r>
                        <a:rPr lang="en-US"/>
                        <a:t>• Create entrepreneurial culture in the organization</a:t>
                      </a:r>
                      <a:endParaRPr lang="en-GB"/>
                    </a:p>
                  </a:txBody>
                  <a:tcPr marL="68580" marR="68580" marT="0" marB="0"/>
                </a:tc>
                <a:extLst>
                  <a:ext uri="{0D108BD9-81ED-4DB2-BD59-A6C34878D82A}">
                    <a16:rowId xmlns:a16="http://schemas.microsoft.com/office/drawing/2014/main" val="10004"/>
                  </a:ext>
                </a:extLst>
              </a:tr>
              <a:tr h="747488">
                <a:tc>
                  <a:txBody>
                    <a:bodyPr/>
                    <a:lstStyle/>
                    <a:p>
                      <a:pPr>
                        <a:lnSpc>
                          <a:spcPct val="115000"/>
                        </a:lnSpc>
                        <a:spcAft>
                          <a:spcPts val="0"/>
                        </a:spcAft>
                      </a:pPr>
                      <a:r>
                        <a:rPr lang="en-US" dirty="0"/>
                        <a:t>• Identify the relevant elements for the design and implementation of a corporate entrepreneurship strategy.</a:t>
                      </a:r>
                      <a:endParaRPr lang="en-GB" dirty="0"/>
                    </a:p>
                  </a:txBody>
                  <a:tcPr marL="68580" marR="68580" marT="0" marB="0"/>
                </a:tc>
                <a:extLst>
                  <a:ext uri="{0D108BD9-81ED-4DB2-BD59-A6C34878D82A}">
                    <a16:rowId xmlns:a16="http://schemas.microsoft.com/office/drawing/2014/main" val="10005"/>
                  </a:ext>
                </a:extLst>
              </a:tr>
            </a:tbl>
          </a:graphicData>
        </a:graphic>
      </p:graphicFrame>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7015" y="138961"/>
            <a:ext cx="2359163" cy="902919"/>
          </a:xfrm>
          <a:prstGeom prst="rect">
            <a:avLst/>
          </a:prstGeom>
        </p:spPr>
      </p:pic>
      <p:pic>
        <p:nvPicPr>
          <p:cNvPr id="5" name="Audio 4">
            <a:extLst>
              <a:ext uri="{FF2B5EF4-FFF2-40B4-BE49-F238E27FC236}">
                <a16:creationId xmlns:a16="http://schemas.microsoft.com/office/drawing/2014/main" id="{6346F6A7-9D2C-B751-EFE7-66DB0C90259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2082940178"/>
      </p:ext>
    </p:extLst>
  </p:cSld>
  <p:clrMapOvr>
    <a:masterClrMapping/>
  </p:clrMapOvr>
  <mc:AlternateContent xmlns:mc="http://schemas.openxmlformats.org/markup-compatibility/2006" xmlns:p14="http://schemas.microsoft.com/office/powerpoint/2010/main">
    <mc:Choice Requires="p14">
      <p:transition spd="slow" p14:dur="2000" advTm="140565"/>
    </mc:Choice>
    <mc:Fallback xmlns="">
      <p:transition spd="slow" advTm="1405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65153" y="60426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98569"/>
            <a:ext cx="4128422" cy="4952309"/>
          </a:xfrm>
          <a:prstGeom prst="roundRect">
            <a:avLst>
              <a:gd name="adj" fmla="val 6140"/>
            </a:avLst>
          </a:prstGeom>
          <a:solidFill>
            <a:srgbClr val="00AEE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3" name="Table 2"/>
          <p:cNvGraphicFramePr>
            <a:graphicFrameLocks noGrp="1"/>
          </p:cNvGraphicFramePr>
          <p:nvPr/>
        </p:nvGraphicFramePr>
        <p:xfrm>
          <a:off x="1535961" y="1892951"/>
          <a:ext cx="8635950" cy="3056154"/>
        </p:xfrm>
        <a:graphic>
          <a:graphicData uri="http://schemas.openxmlformats.org/drawingml/2006/table">
            <a:tbl>
              <a:tblPr firstRow="1" firstCol="1" bandRow="1">
                <a:tableStyleId>{5C22544A-7EE6-4342-B048-85BDC9FD1C3A}</a:tableStyleId>
              </a:tblPr>
              <a:tblGrid>
                <a:gridCol w="1221594">
                  <a:extLst>
                    <a:ext uri="{9D8B030D-6E8A-4147-A177-3AD203B41FA5}">
                      <a16:colId xmlns:a16="http://schemas.microsoft.com/office/drawing/2014/main" val="20000"/>
                    </a:ext>
                  </a:extLst>
                </a:gridCol>
                <a:gridCol w="1441419">
                  <a:extLst>
                    <a:ext uri="{9D8B030D-6E8A-4147-A177-3AD203B41FA5}">
                      <a16:colId xmlns:a16="http://schemas.microsoft.com/office/drawing/2014/main" val="20001"/>
                    </a:ext>
                  </a:extLst>
                </a:gridCol>
                <a:gridCol w="5972937">
                  <a:extLst>
                    <a:ext uri="{9D8B030D-6E8A-4147-A177-3AD203B41FA5}">
                      <a16:colId xmlns:a16="http://schemas.microsoft.com/office/drawing/2014/main" val="20002"/>
                    </a:ext>
                  </a:extLst>
                </a:gridCol>
              </a:tblGrid>
              <a:tr h="339126">
                <a:tc>
                  <a:txBody>
                    <a:bodyPr/>
                    <a:lstStyle/>
                    <a:p>
                      <a:pPr algn="ctr">
                        <a:lnSpc>
                          <a:spcPct val="115000"/>
                        </a:lnSpc>
                        <a:spcAft>
                          <a:spcPts val="0"/>
                        </a:spcAft>
                      </a:pPr>
                      <a:r>
                        <a:rPr lang="en-US" sz="1100">
                          <a:effectLst/>
                        </a:rPr>
                        <a:t>Week #</a:t>
                      </a:r>
                      <a:endParaRPr lang="en-GB" sz="1100">
                        <a:effectLst/>
                        <a:latin typeface="Calibri" charset="0"/>
                        <a:ea typeface="Calibri" charset="0"/>
                        <a:cs typeface="Arial" charset="0"/>
                      </a:endParaRPr>
                    </a:p>
                  </a:txBody>
                  <a:tcPr marL="65514" marR="65514" marT="0" marB="0"/>
                </a:tc>
                <a:tc>
                  <a:txBody>
                    <a:bodyPr/>
                    <a:lstStyle/>
                    <a:p>
                      <a:pPr algn="ctr">
                        <a:lnSpc>
                          <a:spcPct val="115000"/>
                        </a:lnSpc>
                        <a:spcAft>
                          <a:spcPts val="0"/>
                        </a:spcAft>
                      </a:pPr>
                      <a:r>
                        <a:rPr lang="en-US" sz="1100">
                          <a:effectLst/>
                        </a:rPr>
                        <a:t>Hours</a:t>
                      </a:r>
                      <a:endParaRPr lang="en-GB" sz="1100">
                        <a:effectLst/>
                        <a:latin typeface="Calibri" charset="0"/>
                        <a:ea typeface="Calibri" charset="0"/>
                        <a:cs typeface="Arial" charset="0"/>
                      </a:endParaRPr>
                    </a:p>
                  </a:txBody>
                  <a:tcPr marL="65514" marR="65514" marT="0" marB="0" anchor="ctr"/>
                </a:tc>
                <a:tc>
                  <a:txBody>
                    <a:bodyPr/>
                    <a:lstStyle/>
                    <a:p>
                      <a:pPr algn="ctr">
                        <a:lnSpc>
                          <a:spcPct val="115000"/>
                        </a:lnSpc>
                        <a:spcAft>
                          <a:spcPts val="0"/>
                        </a:spcAft>
                      </a:pPr>
                      <a:r>
                        <a:rPr lang="en-US" sz="1100">
                          <a:effectLst/>
                        </a:rPr>
                        <a:t>Topics</a:t>
                      </a:r>
                      <a:endParaRPr lang="en-GB" sz="1100">
                        <a:effectLst/>
                        <a:latin typeface="Calibri" charset="0"/>
                        <a:ea typeface="Calibri" charset="0"/>
                        <a:cs typeface="Arial" charset="0"/>
                      </a:endParaRPr>
                    </a:p>
                  </a:txBody>
                  <a:tcPr marL="65514" marR="65514" marT="0" marB="0" anchor="ctr"/>
                </a:tc>
                <a:extLst>
                  <a:ext uri="{0D108BD9-81ED-4DB2-BD59-A6C34878D82A}">
                    <a16:rowId xmlns:a16="http://schemas.microsoft.com/office/drawing/2014/main" val="10000"/>
                  </a:ext>
                </a:extLst>
              </a:tr>
              <a:tr h="1672823">
                <a:tc>
                  <a:txBody>
                    <a:bodyPr/>
                    <a:lstStyle/>
                    <a:p>
                      <a:pPr marL="295275" algn="ctr">
                        <a:spcAft>
                          <a:spcPts val="0"/>
                        </a:spcAft>
                      </a:pPr>
                      <a:endParaRPr lang="en-US" dirty="0"/>
                    </a:p>
                    <a:p>
                      <a:pPr marL="295275" algn="ctr">
                        <a:spcAft>
                          <a:spcPts val="0"/>
                        </a:spcAft>
                      </a:pPr>
                      <a:r>
                        <a:rPr lang="en-US" dirty="0"/>
                        <a:t>1.</a:t>
                      </a:r>
                      <a:endParaRPr lang="en-GB" dirty="0"/>
                    </a:p>
                  </a:txBody>
                  <a:tcPr marL="65514" marR="65514" marT="0" marB="0"/>
                </a:tc>
                <a:tc>
                  <a:txBody>
                    <a:bodyPr/>
                    <a:lstStyle/>
                    <a:p>
                      <a:pPr marL="295275" algn="ctr">
                        <a:spcAft>
                          <a:spcPts val="0"/>
                        </a:spcAft>
                      </a:pPr>
                      <a:endParaRPr lang="en-US" dirty="0"/>
                    </a:p>
                    <a:p>
                      <a:pPr marL="295275" algn="ctr">
                        <a:spcAft>
                          <a:spcPts val="0"/>
                        </a:spcAft>
                      </a:pPr>
                      <a:r>
                        <a:rPr lang="en-US" dirty="0"/>
                        <a:t>1.5</a:t>
                      </a:r>
                      <a:endParaRPr lang="en-GB" dirty="0"/>
                    </a:p>
                  </a:txBody>
                  <a:tcPr marL="65514" marR="65514" marT="0" marB="0"/>
                </a:tc>
                <a:tc>
                  <a:txBody>
                    <a:bodyPr/>
                    <a:lstStyle/>
                    <a:p>
                      <a:pPr algn="ctr">
                        <a:lnSpc>
                          <a:spcPts val="1600"/>
                        </a:lnSpc>
                        <a:spcBef>
                          <a:spcPts val="750"/>
                        </a:spcBef>
                        <a:spcAft>
                          <a:spcPts val="450"/>
                        </a:spcAft>
                      </a:pPr>
                      <a:endParaRPr lang="en-US" dirty="0"/>
                    </a:p>
                    <a:p>
                      <a:pPr algn="ctr">
                        <a:lnSpc>
                          <a:spcPts val="1600"/>
                        </a:lnSpc>
                        <a:spcBef>
                          <a:spcPts val="750"/>
                        </a:spcBef>
                        <a:spcAft>
                          <a:spcPts val="450"/>
                        </a:spcAft>
                      </a:pPr>
                      <a:r>
                        <a:rPr lang="en-US" dirty="0"/>
                        <a:t>Introduction: Entrepreneurship</a:t>
                      </a:r>
                      <a:endParaRPr lang="en-GB" dirty="0"/>
                    </a:p>
                    <a:p>
                      <a:pPr algn="ctr">
                        <a:lnSpc>
                          <a:spcPts val="1600"/>
                        </a:lnSpc>
                        <a:spcBef>
                          <a:spcPts val="750"/>
                        </a:spcBef>
                        <a:spcAft>
                          <a:spcPts val="450"/>
                        </a:spcAft>
                      </a:pPr>
                      <a:r>
                        <a:rPr lang="en-US" dirty="0"/>
                        <a:t>Entrepreneurship And innovation (Corporate Entrepreneurship)</a:t>
                      </a:r>
                      <a:endParaRPr lang="en-GB" dirty="0"/>
                    </a:p>
                    <a:p>
                      <a:pPr algn="ctr">
                        <a:lnSpc>
                          <a:spcPts val="1600"/>
                        </a:lnSpc>
                        <a:spcBef>
                          <a:spcPts val="750"/>
                        </a:spcBef>
                        <a:spcAft>
                          <a:spcPts val="450"/>
                        </a:spcAft>
                      </a:pPr>
                      <a:r>
                        <a:rPr lang="en-US" dirty="0"/>
                        <a:t>Business model</a:t>
                      </a:r>
                      <a:endParaRPr lang="en-GB" dirty="0"/>
                    </a:p>
                  </a:txBody>
                  <a:tcPr marL="65514" marR="65514" marT="0" marB="0"/>
                </a:tc>
                <a:extLst>
                  <a:ext uri="{0D108BD9-81ED-4DB2-BD59-A6C34878D82A}">
                    <a16:rowId xmlns:a16="http://schemas.microsoft.com/office/drawing/2014/main" val="10001"/>
                  </a:ext>
                </a:extLst>
              </a:tr>
              <a:tr h="1044205">
                <a:tc>
                  <a:txBody>
                    <a:bodyPr/>
                    <a:lstStyle/>
                    <a:p>
                      <a:pPr marL="295275" algn="ctr">
                        <a:spcAft>
                          <a:spcPts val="0"/>
                        </a:spcAft>
                      </a:pPr>
                      <a:endParaRPr lang="en-US" dirty="0"/>
                    </a:p>
                    <a:p>
                      <a:pPr marL="295275" algn="ctr">
                        <a:spcAft>
                          <a:spcPts val="0"/>
                        </a:spcAft>
                      </a:pPr>
                      <a:r>
                        <a:rPr lang="en-US" dirty="0"/>
                        <a:t>2.</a:t>
                      </a:r>
                      <a:endParaRPr lang="en-GB" dirty="0"/>
                    </a:p>
                  </a:txBody>
                  <a:tcPr marL="65514" marR="65514" marT="0" marB="0"/>
                </a:tc>
                <a:tc>
                  <a:txBody>
                    <a:bodyPr/>
                    <a:lstStyle/>
                    <a:p>
                      <a:pPr algn="ctr">
                        <a:lnSpc>
                          <a:spcPct val="115000"/>
                        </a:lnSpc>
                        <a:spcAft>
                          <a:spcPts val="0"/>
                        </a:spcAft>
                      </a:pPr>
                      <a:endParaRPr lang="en-US" dirty="0"/>
                    </a:p>
                    <a:p>
                      <a:pPr algn="ctr">
                        <a:lnSpc>
                          <a:spcPct val="115000"/>
                        </a:lnSpc>
                        <a:spcAft>
                          <a:spcPts val="0"/>
                        </a:spcAft>
                      </a:pPr>
                      <a:r>
                        <a:rPr lang="en-US" dirty="0"/>
                        <a:t>1.5</a:t>
                      </a:r>
                      <a:endParaRPr lang="en-GB" dirty="0"/>
                    </a:p>
                  </a:txBody>
                  <a:tcPr marL="65514" marR="65514" marT="0" marB="0"/>
                </a:tc>
                <a:tc>
                  <a:txBody>
                    <a:bodyPr/>
                    <a:lstStyle/>
                    <a:p>
                      <a:pPr algn="ctr">
                        <a:lnSpc>
                          <a:spcPts val="1600"/>
                        </a:lnSpc>
                        <a:spcBef>
                          <a:spcPts val="750"/>
                        </a:spcBef>
                        <a:spcAft>
                          <a:spcPts val="450"/>
                        </a:spcAft>
                      </a:pPr>
                      <a:endParaRPr lang="en-US" dirty="0"/>
                    </a:p>
                    <a:p>
                      <a:pPr algn="ctr">
                        <a:lnSpc>
                          <a:spcPts val="1600"/>
                        </a:lnSpc>
                        <a:spcBef>
                          <a:spcPts val="750"/>
                        </a:spcBef>
                        <a:spcAft>
                          <a:spcPts val="450"/>
                        </a:spcAft>
                      </a:pPr>
                      <a:r>
                        <a:rPr lang="en-US" dirty="0"/>
                        <a:t>Innovation</a:t>
                      </a:r>
                      <a:endParaRPr lang="en-GB" dirty="0"/>
                    </a:p>
                    <a:p>
                      <a:pPr algn="ctr">
                        <a:lnSpc>
                          <a:spcPts val="1600"/>
                        </a:lnSpc>
                        <a:spcBef>
                          <a:spcPts val="750"/>
                        </a:spcBef>
                        <a:spcAft>
                          <a:spcPts val="450"/>
                        </a:spcAft>
                      </a:pPr>
                      <a:r>
                        <a:rPr lang="en-US" dirty="0"/>
                        <a:t>Culture in entrepreneurial organization</a:t>
                      </a:r>
                      <a:endParaRPr lang="en-GB" dirty="0"/>
                    </a:p>
                  </a:txBody>
                  <a:tcPr marL="65514" marR="65514" marT="0" marB="0"/>
                </a:tc>
                <a:extLst>
                  <a:ext uri="{0D108BD9-81ED-4DB2-BD59-A6C34878D82A}">
                    <a16:rowId xmlns:a16="http://schemas.microsoft.com/office/drawing/2014/main" val="10002"/>
                  </a:ext>
                </a:extLst>
              </a:tr>
            </a:tbl>
          </a:graphicData>
        </a:graphic>
      </p:graphicFrame>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7015" y="234693"/>
            <a:ext cx="2359163" cy="902919"/>
          </a:xfrm>
          <a:prstGeom prst="rect">
            <a:avLst/>
          </a:prstGeom>
        </p:spPr>
      </p:pic>
      <p:pic>
        <p:nvPicPr>
          <p:cNvPr id="5" name="Audio 4">
            <a:extLst>
              <a:ext uri="{FF2B5EF4-FFF2-40B4-BE49-F238E27FC236}">
                <a16:creationId xmlns:a16="http://schemas.microsoft.com/office/drawing/2014/main" id="{641711B4-6C89-CC39-CAF4-60AB806BEB2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1844641899"/>
      </p:ext>
    </p:extLst>
  </p:cSld>
  <p:clrMapOvr>
    <a:masterClrMapping/>
  </p:clrMapOvr>
  <mc:AlternateContent xmlns:mc="http://schemas.openxmlformats.org/markup-compatibility/2006" xmlns:p14="http://schemas.microsoft.com/office/powerpoint/2010/main">
    <mc:Choice Requires="p14">
      <p:transition spd="slow" p14:dur="2000" advTm="148160"/>
    </mc:Choice>
    <mc:Fallback xmlns="">
      <p:transition spd="slow" advTm="1481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65153" y="59763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98569"/>
            <a:ext cx="4128422" cy="4952309"/>
          </a:xfrm>
          <a:prstGeom prst="roundRect">
            <a:avLst>
              <a:gd name="adj" fmla="val 6140"/>
            </a:avLst>
          </a:prstGeom>
          <a:solidFill>
            <a:srgbClr val="00AEE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9" name="Table 8"/>
          <p:cNvGraphicFramePr>
            <a:graphicFrameLocks noGrp="1"/>
          </p:cNvGraphicFramePr>
          <p:nvPr/>
        </p:nvGraphicFramePr>
        <p:xfrm>
          <a:off x="1535961" y="1892951"/>
          <a:ext cx="8635950" cy="3056154"/>
        </p:xfrm>
        <a:graphic>
          <a:graphicData uri="http://schemas.openxmlformats.org/drawingml/2006/table">
            <a:tbl>
              <a:tblPr firstRow="1" firstCol="1" bandRow="1">
                <a:tableStyleId>{5C22544A-7EE6-4342-B048-85BDC9FD1C3A}</a:tableStyleId>
              </a:tblPr>
              <a:tblGrid>
                <a:gridCol w="1221594">
                  <a:extLst>
                    <a:ext uri="{9D8B030D-6E8A-4147-A177-3AD203B41FA5}">
                      <a16:colId xmlns:a16="http://schemas.microsoft.com/office/drawing/2014/main" val="20000"/>
                    </a:ext>
                  </a:extLst>
                </a:gridCol>
                <a:gridCol w="1441419">
                  <a:extLst>
                    <a:ext uri="{9D8B030D-6E8A-4147-A177-3AD203B41FA5}">
                      <a16:colId xmlns:a16="http://schemas.microsoft.com/office/drawing/2014/main" val="20001"/>
                    </a:ext>
                  </a:extLst>
                </a:gridCol>
                <a:gridCol w="5972937">
                  <a:extLst>
                    <a:ext uri="{9D8B030D-6E8A-4147-A177-3AD203B41FA5}">
                      <a16:colId xmlns:a16="http://schemas.microsoft.com/office/drawing/2014/main" val="20002"/>
                    </a:ext>
                  </a:extLst>
                </a:gridCol>
              </a:tblGrid>
              <a:tr h="339126">
                <a:tc>
                  <a:txBody>
                    <a:bodyPr/>
                    <a:lstStyle/>
                    <a:p>
                      <a:pPr algn="ctr">
                        <a:lnSpc>
                          <a:spcPct val="115000"/>
                        </a:lnSpc>
                        <a:spcAft>
                          <a:spcPts val="0"/>
                        </a:spcAft>
                      </a:pPr>
                      <a:r>
                        <a:rPr lang="en-US" sz="1100">
                          <a:effectLst/>
                        </a:rPr>
                        <a:t>Week #</a:t>
                      </a:r>
                      <a:endParaRPr lang="en-GB" sz="1100">
                        <a:effectLst/>
                        <a:latin typeface="Calibri" charset="0"/>
                        <a:ea typeface="Calibri" charset="0"/>
                        <a:cs typeface="Arial" charset="0"/>
                      </a:endParaRPr>
                    </a:p>
                  </a:txBody>
                  <a:tcPr marL="65514" marR="65514" marT="0" marB="0"/>
                </a:tc>
                <a:tc>
                  <a:txBody>
                    <a:bodyPr/>
                    <a:lstStyle/>
                    <a:p>
                      <a:pPr algn="ctr">
                        <a:lnSpc>
                          <a:spcPct val="115000"/>
                        </a:lnSpc>
                        <a:spcAft>
                          <a:spcPts val="0"/>
                        </a:spcAft>
                      </a:pPr>
                      <a:r>
                        <a:rPr lang="en-US" sz="1100">
                          <a:effectLst/>
                        </a:rPr>
                        <a:t>Hours</a:t>
                      </a:r>
                      <a:endParaRPr lang="en-GB" sz="1100">
                        <a:effectLst/>
                        <a:latin typeface="Calibri" charset="0"/>
                        <a:ea typeface="Calibri" charset="0"/>
                        <a:cs typeface="Arial" charset="0"/>
                      </a:endParaRPr>
                    </a:p>
                  </a:txBody>
                  <a:tcPr marL="65514" marR="65514" marT="0" marB="0" anchor="ctr"/>
                </a:tc>
                <a:tc>
                  <a:txBody>
                    <a:bodyPr/>
                    <a:lstStyle/>
                    <a:p>
                      <a:pPr algn="ctr">
                        <a:lnSpc>
                          <a:spcPct val="115000"/>
                        </a:lnSpc>
                        <a:spcAft>
                          <a:spcPts val="0"/>
                        </a:spcAft>
                      </a:pPr>
                      <a:r>
                        <a:rPr lang="en-US" sz="1100">
                          <a:effectLst/>
                        </a:rPr>
                        <a:t>Topics</a:t>
                      </a:r>
                      <a:endParaRPr lang="en-GB" sz="1100">
                        <a:effectLst/>
                        <a:latin typeface="Calibri" charset="0"/>
                        <a:ea typeface="Calibri" charset="0"/>
                        <a:cs typeface="Arial" charset="0"/>
                      </a:endParaRPr>
                    </a:p>
                  </a:txBody>
                  <a:tcPr marL="65514" marR="65514" marT="0" marB="0" anchor="ctr"/>
                </a:tc>
                <a:extLst>
                  <a:ext uri="{0D108BD9-81ED-4DB2-BD59-A6C34878D82A}">
                    <a16:rowId xmlns:a16="http://schemas.microsoft.com/office/drawing/2014/main" val="10000"/>
                  </a:ext>
                </a:extLst>
              </a:tr>
              <a:tr h="1672823">
                <a:tc>
                  <a:txBody>
                    <a:bodyPr/>
                    <a:lstStyle/>
                    <a:p>
                      <a:pPr marL="295275" algn="ctr">
                        <a:spcAft>
                          <a:spcPts val="0"/>
                        </a:spcAft>
                      </a:pPr>
                      <a:endParaRPr lang="en-US" dirty="0"/>
                    </a:p>
                    <a:p>
                      <a:pPr marL="295275" algn="ctr">
                        <a:spcAft>
                          <a:spcPts val="0"/>
                        </a:spcAft>
                      </a:pPr>
                      <a:r>
                        <a:rPr lang="en-US" dirty="0"/>
                        <a:t>3.</a:t>
                      </a:r>
                      <a:endParaRPr lang="en-GB" dirty="0"/>
                    </a:p>
                  </a:txBody>
                  <a:tcPr marL="65514" marR="65514" marT="0" marB="0"/>
                </a:tc>
                <a:tc>
                  <a:txBody>
                    <a:bodyPr/>
                    <a:lstStyle/>
                    <a:p>
                      <a:pPr marL="295275" algn="ctr">
                        <a:spcAft>
                          <a:spcPts val="0"/>
                        </a:spcAft>
                      </a:pPr>
                      <a:endParaRPr lang="en-US" dirty="0"/>
                    </a:p>
                    <a:p>
                      <a:pPr marL="295275" algn="ctr">
                        <a:spcAft>
                          <a:spcPts val="0"/>
                        </a:spcAft>
                      </a:pPr>
                      <a:r>
                        <a:rPr lang="en-US" dirty="0"/>
                        <a:t>1.5</a:t>
                      </a:r>
                      <a:endParaRPr lang="en-GB" dirty="0"/>
                    </a:p>
                  </a:txBody>
                  <a:tcPr marL="65514" marR="65514" marT="0" marB="0"/>
                </a:tc>
                <a:tc>
                  <a:txBody>
                    <a:bodyPr/>
                    <a:lstStyle/>
                    <a:p>
                      <a:pPr algn="ctr">
                        <a:lnSpc>
                          <a:spcPts val="1600"/>
                        </a:lnSpc>
                        <a:spcBef>
                          <a:spcPts val="750"/>
                        </a:spcBef>
                        <a:spcAft>
                          <a:spcPts val="450"/>
                        </a:spcAft>
                      </a:pPr>
                      <a:endParaRPr lang="en-US" dirty="0"/>
                    </a:p>
                    <a:p>
                      <a:pPr algn="ctr"/>
                      <a:r>
                        <a:rPr lang="en-US" sz="1800" kern="1200" dirty="0">
                          <a:solidFill>
                            <a:schemeClr val="dk1"/>
                          </a:solidFill>
                          <a:effectLst/>
                          <a:latin typeface="+mn-lt"/>
                          <a:ea typeface="+mn-ea"/>
                          <a:cs typeface="+mn-cs"/>
                        </a:rPr>
                        <a:t>Structure in in entrepreneurial organization</a:t>
                      </a:r>
                      <a:endParaRPr lang="en-GB" sz="1800" kern="1200" dirty="0">
                        <a:solidFill>
                          <a:schemeClr val="dk1"/>
                        </a:solidFill>
                        <a:effectLst/>
                        <a:latin typeface="+mn-lt"/>
                        <a:ea typeface="+mn-ea"/>
                        <a:cs typeface="+mn-cs"/>
                      </a:endParaRPr>
                    </a:p>
                    <a:p>
                      <a:pPr algn="ctr"/>
                      <a:r>
                        <a:rPr lang="en-US" sz="1800" kern="1200" dirty="0">
                          <a:solidFill>
                            <a:schemeClr val="dk1"/>
                          </a:solidFill>
                          <a:effectLst/>
                          <a:latin typeface="+mn-lt"/>
                          <a:ea typeface="+mn-ea"/>
                          <a:cs typeface="+mn-cs"/>
                        </a:rPr>
                        <a:t>Leading the entrepreneurial organization</a:t>
                      </a:r>
                      <a:r>
                        <a:rPr lang="en-GB" dirty="0">
                          <a:effectLst/>
                        </a:rPr>
                        <a:t> </a:t>
                      </a:r>
                      <a:endParaRPr lang="en-GB" dirty="0"/>
                    </a:p>
                  </a:txBody>
                  <a:tcPr marL="65514" marR="65514" marT="0" marB="0"/>
                </a:tc>
                <a:extLst>
                  <a:ext uri="{0D108BD9-81ED-4DB2-BD59-A6C34878D82A}">
                    <a16:rowId xmlns:a16="http://schemas.microsoft.com/office/drawing/2014/main" val="10001"/>
                  </a:ext>
                </a:extLst>
              </a:tr>
              <a:tr h="1044205">
                <a:tc>
                  <a:txBody>
                    <a:bodyPr/>
                    <a:lstStyle/>
                    <a:p>
                      <a:pPr marL="295275" algn="ctr">
                        <a:spcAft>
                          <a:spcPts val="0"/>
                        </a:spcAft>
                      </a:pPr>
                      <a:endParaRPr lang="en-US" dirty="0"/>
                    </a:p>
                    <a:p>
                      <a:pPr marL="295275" algn="ctr">
                        <a:spcAft>
                          <a:spcPts val="0"/>
                        </a:spcAft>
                      </a:pPr>
                      <a:r>
                        <a:rPr lang="en-US" dirty="0"/>
                        <a:t>4.</a:t>
                      </a:r>
                      <a:endParaRPr lang="en-GB" dirty="0"/>
                    </a:p>
                  </a:txBody>
                  <a:tcPr marL="65514" marR="65514" marT="0" marB="0"/>
                </a:tc>
                <a:tc>
                  <a:txBody>
                    <a:bodyPr/>
                    <a:lstStyle/>
                    <a:p>
                      <a:pPr algn="ctr">
                        <a:lnSpc>
                          <a:spcPct val="115000"/>
                        </a:lnSpc>
                        <a:spcAft>
                          <a:spcPts val="0"/>
                        </a:spcAft>
                      </a:pPr>
                      <a:endParaRPr lang="en-US" dirty="0"/>
                    </a:p>
                    <a:p>
                      <a:pPr algn="ctr">
                        <a:lnSpc>
                          <a:spcPct val="115000"/>
                        </a:lnSpc>
                        <a:spcAft>
                          <a:spcPts val="0"/>
                        </a:spcAft>
                      </a:pPr>
                      <a:r>
                        <a:rPr lang="en-US" dirty="0"/>
                        <a:t>1.5</a:t>
                      </a:r>
                      <a:endParaRPr lang="en-GB" dirty="0"/>
                    </a:p>
                  </a:txBody>
                  <a:tcPr marL="65514" marR="65514" marT="0" marB="0"/>
                </a:tc>
                <a:tc>
                  <a:txBody>
                    <a:bodyPr/>
                    <a:lstStyle/>
                    <a:p>
                      <a:pPr algn="ctr">
                        <a:lnSpc>
                          <a:spcPts val="1600"/>
                        </a:lnSpc>
                        <a:spcBef>
                          <a:spcPts val="750"/>
                        </a:spcBef>
                        <a:spcAft>
                          <a:spcPts val="450"/>
                        </a:spcAft>
                      </a:pPr>
                      <a:endParaRPr lang="en-US" dirty="0"/>
                    </a:p>
                    <a:p>
                      <a:pPr algn="ctr"/>
                      <a:r>
                        <a:rPr lang="en-US" sz="1800" kern="1200" dirty="0">
                          <a:solidFill>
                            <a:schemeClr val="dk1"/>
                          </a:solidFill>
                          <a:effectLst/>
                          <a:latin typeface="+mn-lt"/>
                          <a:ea typeface="+mn-ea"/>
                          <a:cs typeface="+mn-cs"/>
                        </a:rPr>
                        <a:t>Managing the entrepreneurial organization</a:t>
                      </a:r>
                      <a:endParaRPr lang="en-GB" sz="1800" kern="1200" dirty="0">
                        <a:solidFill>
                          <a:schemeClr val="dk1"/>
                        </a:solidFill>
                        <a:effectLst/>
                        <a:latin typeface="+mn-lt"/>
                        <a:ea typeface="+mn-ea"/>
                        <a:cs typeface="+mn-cs"/>
                      </a:endParaRPr>
                    </a:p>
                    <a:p>
                      <a:pPr algn="ctr"/>
                      <a:r>
                        <a:rPr lang="en-US" sz="1800" kern="1200" dirty="0">
                          <a:solidFill>
                            <a:schemeClr val="dk1"/>
                          </a:solidFill>
                          <a:effectLst/>
                          <a:latin typeface="+mn-lt"/>
                          <a:ea typeface="+mn-ea"/>
                          <a:cs typeface="+mn-cs"/>
                        </a:rPr>
                        <a:t>Managing Risk in the entrepreneurial organization</a:t>
                      </a:r>
                      <a:r>
                        <a:rPr lang="en-GB" dirty="0">
                          <a:effectLst/>
                        </a:rPr>
                        <a:t> </a:t>
                      </a:r>
                      <a:endParaRPr lang="en-GB" dirty="0"/>
                    </a:p>
                  </a:txBody>
                  <a:tcPr marL="65514" marR="65514" marT="0" marB="0"/>
                </a:tc>
                <a:extLst>
                  <a:ext uri="{0D108BD9-81ED-4DB2-BD59-A6C34878D82A}">
                    <a16:rowId xmlns:a16="http://schemas.microsoft.com/office/drawing/2014/main" val="10002"/>
                  </a:ext>
                </a:extLst>
              </a:tr>
            </a:tbl>
          </a:graphicData>
        </a:graphic>
      </p:graphicFrame>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7015" y="204203"/>
            <a:ext cx="2359163" cy="902919"/>
          </a:xfrm>
          <a:prstGeom prst="rect">
            <a:avLst/>
          </a:prstGeom>
        </p:spPr>
      </p:pic>
      <p:pic>
        <p:nvPicPr>
          <p:cNvPr id="4" name="Audio 3">
            <a:extLst>
              <a:ext uri="{FF2B5EF4-FFF2-40B4-BE49-F238E27FC236}">
                <a16:creationId xmlns:a16="http://schemas.microsoft.com/office/drawing/2014/main" id="{6B1CA336-38F9-3B31-8C44-DEB7789C566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1822468401"/>
      </p:ext>
    </p:extLst>
  </p:cSld>
  <p:clrMapOvr>
    <a:masterClrMapping/>
  </p:clrMapOvr>
  <mc:AlternateContent xmlns:mc="http://schemas.openxmlformats.org/markup-compatibility/2006" xmlns:p14="http://schemas.microsoft.com/office/powerpoint/2010/main">
    <mc:Choice Requires="p14">
      <p:transition spd="slow" p14:dur="2000" advTm="57674"/>
    </mc:Choice>
    <mc:Fallback xmlns="">
      <p:transition spd="slow" advTm="576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56278" y="59763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98569"/>
            <a:ext cx="4128422" cy="4952309"/>
          </a:xfrm>
          <a:prstGeom prst="roundRect">
            <a:avLst>
              <a:gd name="adj" fmla="val 6140"/>
            </a:avLst>
          </a:prstGeom>
          <a:solidFill>
            <a:srgbClr val="00AEE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9" name="Table 8"/>
          <p:cNvGraphicFramePr>
            <a:graphicFrameLocks noGrp="1"/>
          </p:cNvGraphicFramePr>
          <p:nvPr/>
        </p:nvGraphicFramePr>
        <p:xfrm>
          <a:off x="1535961" y="1892951"/>
          <a:ext cx="8635950" cy="3056154"/>
        </p:xfrm>
        <a:graphic>
          <a:graphicData uri="http://schemas.openxmlformats.org/drawingml/2006/table">
            <a:tbl>
              <a:tblPr firstRow="1" firstCol="1" bandRow="1">
                <a:tableStyleId>{5C22544A-7EE6-4342-B048-85BDC9FD1C3A}</a:tableStyleId>
              </a:tblPr>
              <a:tblGrid>
                <a:gridCol w="1221594">
                  <a:extLst>
                    <a:ext uri="{9D8B030D-6E8A-4147-A177-3AD203B41FA5}">
                      <a16:colId xmlns:a16="http://schemas.microsoft.com/office/drawing/2014/main" val="20000"/>
                    </a:ext>
                  </a:extLst>
                </a:gridCol>
                <a:gridCol w="1441419">
                  <a:extLst>
                    <a:ext uri="{9D8B030D-6E8A-4147-A177-3AD203B41FA5}">
                      <a16:colId xmlns:a16="http://schemas.microsoft.com/office/drawing/2014/main" val="20001"/>
                    </a:ext>
                  </a:extLst>
                </a:gridCol>
                <a:gridCol w="5972937">
                  <a:extLst>
                    <a:ext uri="{9D8B030D-6E8A-4147-A177-3AD203B41FA5}">
                      <a16:colId xmlns:a16="http://schemas.microsoft.com/office/drawing/2014/main" val="20002"/>
                    </a:ext>
                  </a:extLst>
                </a:gridCol>
              </a:tblGrid>
              <a:tr h="339126">
                <a:tc>
                  <a:txBody>
                    <a:bodyPr/>
                    <a:lstStyle/>
                    <a:p>
                      <a:pPr algn="ctr">
                        <a:lnSpc>
                          <a:spcPct val="115000"/>
                        </a:lnSpc>
                        <a:spcAft>
                          <a:spcPts val="0"/>
                        </a:spcAft>
                      </a:pPr>
                      <a:r>
                        <a:rPr lang="en-US" sz="1100">
                          <a:effectLst/>
                        </a:rPr>
                        <a:t>Week #</a:t>
                      </a:r>
                      <a:endParaRPr lang="en-GB" sz="1100">
                        <a:effectLst/>
                        <a:latin typeface="Calibri" charset="0"/>
                        <a:ea typeface="Calibri" charset="0"/>
                        <a:cs typeface="Arial" charset="0"/>
                      </a:endParaRPr>
                    </a:p>
                  </a:txBody>
                  <a:tcPr marL="65514" marR="65514" marT="0" marB="0"/>
                </a:tc>
                <a:tc>
                  <a:txBody>
                    <a:bodyPr/>
                    <a:lstStyle/>
                    <a:p>
                      <a:pPr algn="ctr">
                        <a:lnSpc>
                          <a:spcPct val="115000"/>
                        </a:lnSpc>
                        <a:spcAft>
                          <a:spcPts val="0"/>
                        </a:spcAft>
                      </a:pPr>
                      <a:r>
                        <a:rPr lang="en-US" sz="1100">
                          <a:effectLst/>
                        </a:rPr>
                        <a:t>Hours</a:t>
                      </a:r>
                      <a:endParaRPr lang="en-GB" sz="1100">
                        <a:effectLst/>
                        <a:latin typeface="Calibri" charset="0"/>
                        <a:ea typeface="Calibri" charset="0"/>
                        <a:cs typeface="Arial" charset="0"/>
                      </a:endParaRPr>
                    </a:p>
                  </a:txBody>
                  <a:tcPr marL="65514" marR="65514" marT="0" marB="0" anchor="ctr"/>
                </a:tc>
                <a:tc>
                  <a:txBody>
                    <a:bodyPr/>
                    <a:lstStyle/>
                    <a:p>
                      <a:pPr algn="ctr">
                        <a:lnSpc>
                          <a:spcPct val="115000"/>
                        </a:lnSpc>
                        <a:spcAft>
                          <a:spcPts val="0"/>
                        </a:spcAft>
                      </a:pPr>
                      <a:r>
                        <a:rPr lang="en-US" sz="1100">
                          <a:effectLst/>
                        </a:rPr>
                        <a:t>Topics</a:t>
                      </a:r>
                      <a:endParaRPr lang="en-GB" sz="1100">
                        <a:effectLst/>
                        <a:latin typeface="Calibri" charset="0"/>
                        <a:ea typeface="Calibri" charset="0"/>
                        <a:cs typeface="Arial" charset="0"/>
                      </a:endParaRPr>
                    </a:p>
                  </a:txBody>
                  <a:tcPr marL="65514" marR="65514" marT="0" marB="0" anchor="ctr"/>
                </a:tc>
                <a:extLst>
                  <a:ext uri="{0D108BD9-81ED-4DB2-BD59-A6C34878D82A}">
                    <a16:rowId xmlns:a16="http://schemas.microsoft.com/office/drawing/2014/main" val="10000"/>
                  </a:ext>
                </a:extLst>
              </a:tr>
              <a:tr h="1672823">
                <a:tc>
                  <a:txBody>
                    <a:bodyPr/>
                    <a:lstStyle/>
                    <a:p>
                      <a:pPr marL="295275" algn="ctr">
                        <a:spcAft>
                          <a:spcPts val="0"/>
                        </a:spcAft>
                      </a:pPr>
                      <a:endParaRPr lang="en-US" dirty="0"/>
                    </a:p>
                    <a:p>
                      <a:pPr marL="295275" algn="ctr">
                        <a:spcAft>
                          <a:spcPts val="0"/>
                        </a:spcAft>
                      </a:pPr>
                      <a:r>
                        <a:rPr lang="en-US" dirty="0"/>
                        <a:t>5.</a:t>
                      </a:r>
                      <a:endParaRPr lang="en-GB" dirty="0"/>
                    </a:p>
                  </a:txBody>
                  <a:tcPr marL="65514" marR="65514" marT="0" marB="0"/>
                </a:tc>
                <a:tc>
                  <a:txBody>
                    <a:bodyPr/>
                    <a:lstStyle/>
                    <a:p>
                      <a:pPr marL="295275" algn="ctr">
                        <a:spcAft>
                          <a:spcPts val="0"/>
                        </a:spcAft>
                      </a:pPr>
                      <a:endParaRPr lang="en-US" dirty="0"/>
                    </a:p>
                    <a:p>
                      <a:pPr marL="295275" algn="ctr">
                        <a:spcAft>
                          <a:spcPts val="0"/>
                        </a:spcAft>
                      </a:pPr>
                      <a:r>
                        <a:rPr lang="en-US" dirty="0"/>
                        <a:t>1.5</a:t>
                      </a:r>
                      <a:endParaRPr lang="en-GB" dirty="0"/>
                    </a:p>
                  </a:txBody>
                  <a:tcPr marL="65514" marR="65514" marT="0" marB="0"/>
                </a:tc>
                <a:tc>
                  <a:txBody>
                    <a:bodyPr/>
                    <a:lstStyle/>
                    <a:p>
                      <a:pPr algn="ctr">
                        <a:lnSpc>
                          <a:spcPts val="1600"/>
                        </a:lnSpc>
                        <a:spcBef>
                          <a:spcPts val="750"/>
                        </a:spcBef>
                        <a:spcAft>
                          <a:spcPts val="450"/>
                        </a:spcAft>
                      </a:pPr>
                      <a:endParaRPr lang="en-US" dirty="0"/>
                    </a:p>
                    <a:p>
                      <a:pPr algn="ctr"/>
                      <a:r>
                        <a:rPr lang="en-US" sz="1800" kern="1200" dirty="0">
                          <a:solidFill>
                            <a:schemeClr val="dk1"/>
                          </a:solidFill>
                          <a:effectLst/>
                          <a:latin typeface="+mn-lt"/>
                          <a:ea typeface="+mn-ea"/>
                          <a:cs typeface="+mn-cs"/>
                        </a:rPr>
                        <a:t>Encouraging creativity and innovation</a:t>
                      </a:r>
                      <a:endParaRPr lang="en-GB" sz="1800" kern="1200" dirty="0">
                        <a:solidFill>
                          <a:schemeClr val="dk1"/>
                        </a:solidFill>
                        <a:effectLst/>
                        <a:latin typeface="+mn-lt"/>
                        <a:ea typeface="+mn-ea"/>
                        <a:cs typeface="+mn-cs"/>
                      </a:endParaRPr>
                    </a:p>
                    <a:p>
                      <a:pPr algn="ctr"/>
                      <a:r>
                        <a:rPr lang="en-US" sz="1800" kern="1200" dirty="0">
                          <a:solidFill>
                            <a:schemeClr val="dk1"/>
                          </a:solidFill>
                          <a:effectLst/>
                          <a:latin typeface="+mn-lt"/>
                          <a:ea typeface="+mn-ea"/>
                          <a:cs typeface="+mn-cs"/>
                        </a:rPr>
                        <a:t>Business model and innovations</a:t>
                      </a:r>
                      <a:r>
                        <a:rPr lang="en-GB" dirty="0">
                          <a:effectLst/>
                        </a:rPr>
                        <a:t> </a:t>
                      </a:r>
                      <a:endParaRPr lang="en-GB" dirty="0"/>
                    </a:p>
                  </a:txBody>
                  <a:tcPr marL="65514" marR="65514" marT="0" marB="0"/>
                </a:tc>
                <a:extLst>
                  <a:ext uri="{0D108BD9-81ED-4DB2-BD59-A6C34878D82A}">
                    <a16:rowId xmlns:a16="http://schemas.microsoft.com/office/drawing/2014/main" val="10001"/>
                  </a:ext>
                </a:extLst>
              </a:tr>
              <a:tr h="1044205">
                <a:tc>
                  <a:txBody>
                    <a:bodyPr/>
                    <a:lstStyle/>
                    <a:p>
                      <a:pPr marL="295275" algn="ctr">
                        <a:spcAft>
                          <a:spcPts val="0"/>
                        </a:spcAft>
                      </a:pPr>
                      <a:endParaRPr lang="en-US" dirty="0"/>
                    </a:p>
                    <a:p>
                      <a:pPr marL="295275" algn="ctr">
                        <a:spcAft>
                          <a:spcPts val="0"/>
                        </a:spcAft>
                      </a:pPr>
                      <a:r>
                        <a:rPr lang="en-US" dirty="0"/>
                        <a:t>6.</a:t>
                      </a:r>
                      <a:endParaRPr lang="en-GB" dirty="0"/>
                    </a:p>
                  </a:txBody>
                  <a:tcPr marL="65514" marR="65514" marT="0" marB="0"/>
                </a:tc>
                <a:tc>
                  <a:txBody>
                    <a:bodyPr/>
                    <a:lstStyle/>
                    <a:p>
                      <a:pPr algn="ctr">
                        <a:lnSpc>
                          <a:spcPct val="115000"/>
                        </a:lnSpc>
                        <a:spcAft>
                          <a:spcPts val="0"/>
                        </a:spcAft>
                      </a:pPr>
                      <a:endParaRPr lang="en-US" dirty="0"/>
                    </a:p>
                    <a:p>
                      <a:pPr algn="ctr">
                        <a:lnSpc>
                          <a:spcPct val="115000"/>
                        </a:lnSpc>
                        <a:spcAft>
                          <a:spcPts val="0"/>
                        </a:spcAft>
                      </a:pPr>
                      <a:r>
                        <a:rPr lang="en-US" dirty="0"/>
                        <a:t>1.5</a:t>
                      </a:r>
                      <a:endParaRPr lang="en-GB" dirty="0"/>
                    </a:p>
                  </a:txBody>
                  <a:tcPr marL="65514" marR="65514" marT="0" marB="0"/>
                </a:tc>
                <a:tc>
                  <a:txBody>
                    <a:bodyPr/>
                    <a:lstStyle/>
                    <a:p>
                      <a:pPr algn="ctr">
                        <a:lnSpc>
                          <a:spcPts val="1600"/>
                        </a:lnSpc>
                        <a:spcBef>
                          <a:spcPts val="750"/>
                        </a:spcBef>
                        <a:spcAft>
                          <a:spcPts val="450"/>
                        </a:spcAft>
                      </a:pPr>
                      <a:endParaRPr lang="en-US" dirty="0"/>
                    </a:p>
                    <a:p>
                      <a:pPr algn="ctr">
                        <a:lnSpc>
                          <a:spcPts val="1600"/>
                        </a:lnSpc>
                        <a:spcBef>
                          <a:spcPts val="750"/>
                        </a:spcBef>
                        <a:spcAft>
                          <a:spcPts val="450"/>
                        </a:spcAft>
                      </a:pPr>
                      <a:r>
                        <a:rPr lang="en-US" sz="1800" kern="1200" dirty="0">
                          <a:solidFill>
                            <a:schemeClr val="dk1"/>
                          </a:solidFill>
                          <a:effectLst/>
                          <a:latin typeface="+mn-lt"/>
                          <a:ea typeface="+mn-ea"/>
                          <a:cs typeface="+mn-cs"/>
                        </a:rPr>
                        <a:t>Generating Business ideas</a:t>
                      </a:r>
                      <a:r>
                        <a:rPr lang="en-GB" dirty="0">
                          <a:effectLst/>
                        </a:rPr>
                        <a:t> </a:t>
                      </a:r>
                      <a:endParaRPr lang="en-GB" dirty="0"/>
                    </a:p>
                  </a:txBody>
                  <a:tcPr marL="65514" marR="65514" marT="0" marB="0"/>
                </a:tc>
                <a:extLst>
                  <a:ext uri="{0D108BD9-81ED-4DB2-BD59-A6C34878D82A}">
                    <a16:rowId xmlns:a16="http://schemas.microsoft.com/office/drawing/2014/main" val="10002"/>
                  </a:ext>
                </a:extLst>
              </a:tr>
            </a:tbl>
          </a:graphicData>
        </a:graphic>
      </p:graphicFrame>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7015" y="204203"/>
            <a:ext cx="2359163" cy="902919"/>
          </a:xfrm>
          <a:prstGeom prst="rect">
            <a:avLst/>
          </a:prstGeom>
        </p:spPr>
      </p:pic>
      <p:pic>
        <p:nvPicPr>
          <p:cNvPr id="4" name="Audio 3">
            <a:extLst>
              <a:ext uri="{FF2B5EF4-FFF2-40B4-BE49-F238E27FC236}">
                <a16:creationId xmlns:a16="http://schemas.microsoft.com/office/drawing/2014/main" id="{EDBCB550-7544-20B0-053C-8DC90C3EE21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667158446"/>
      </p:ext>
    </p:extLst>
  </p:cSld>
  <p:clrMapOvr>
    <a:masterClrMapping/>
  </p:clrMapOvr>
  <mc:AlternateContent xmlns:mc="http://schemas.openxmlformats.org/markup-compatibility/2006" xmlns:p14="http://schemas.microsoft.com/office/powerpoint/2010/main">
    <mc:Choice Requires="p14">
      <p:transition spd="slow" p14:dur="2000" advTm="90485"/>
    </mc:Choice>
    <mc:Fallback xmlns="">
      <p:transition spd="slow" advTm="9048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68978" y="574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98569"/>
            <a:ext cx="4128422" cy="4952309"/>
          </a:xfrm>
          <a:prstGeom prst="roundRect">
            <a:avLst>
              <a:gd name="adj" fmla="val 6140"/>
            </a:avLst>
          </a:prstGeom>
          <a:solidFill>
            <a:srgbClr val="00AEE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9" name="Table 8"/>
          <p:cNvGraphicFramePr>
            <a:graphicFrameLocks noGrp="1"/>
          </p:cNvGraphicFramePr>
          <p:nvPr>
            <p:extLst>
              <p:ext uri="{D42A27DB-BD31-4B8C-83A1-F6EECF244321}">
                <p14:modId xmlns:p14="http://schemas.microsoft.com/office/powerpoint/2010/main" val="3099591391"/>
              </p:ext>
            </p:extLst>
          </p:nvPr>
        </p:nvGraphicFramePr>
        <p:xfrm>
          <a:off x="1535961" y="1892951"/>
          <a:ext cx="8635950" cy="3056154"/>
        </p:xfrm>
        <a:graphic>
          <a:graphicData uri="http://schemas.openxmlformats.org/drawingml/2006/table">
            <a:tbl>
              <a:tblPr firstRow="1" firstCol="1" bandRow="1">
                <a:tableStyleId>{5C22544A-7EE6-4342-B048-85BDC9FD1C3A}</a:tableStyleId>
              </a:tblPr>
              <a:tblGrid>
                <a:gridCol w="1221594">
                  <a:extLst>
                    <a:ext uri="{9D8B030D-6E8A-4147-A177-3AD203B41FA5}">
                      <a16:colId xmlns:a16="http://schemas.microsoft.com/office/drawing/2014/main" val="20000"/>
                    </a:ext>
                  </a:extLst>
                </a:gridCol>
                <a:gridCol w="1441419">
                  <a:extLst>
                    <a:ext uri="{9D8B030D-6E8A-4147-A177-3AD203B41FA5}">
                      <a16:colId xmlns:a16="http://schemas.microsoft.com/office/drawing/2014/main" val="20001"/>
                    </a:ext>
                  </a:extLst>
                </a:gridCol>
                <a:gridCol w="5972937">
                  <a:extLst>
                    <a:ext uri="{9D8B030D-6E8A-4147-A177-3AD203B41FA5}">
                      <a16:colId xmlns:a16="http://schemas.microsoft.com/office/drawing/2014/main" val="20002"/>
                    </a:ext>
                  </a:extLst>
                </a:gridCol>
              </a:tblGrid>
              <a:tr h="339126">
                <a:tc>
                  <a:txBody>
                    <a:bodyPr/>
                    <a:lstStyle/>
                    <a:p>
                      <a:pPr algn="ctr">
                        <a:lnSpc>
                          <a:spcPct val="115000"/>
                        </a:lnSpc>
                        <a:spcAft>
                          <a:spcPts val="0"/>
                        </a:spcAft>
                      </a:pPr>
                      <a:r>
                        <a:rPr lang="en-US" sz="1100">
                          <a:effectLst/>
                        </a:rPr>
                        <a:t>Week #</a:t>
                      </a:r>
                      <a:endParaRPr lang="en-GB" sz="1100">
                        <a:effectLst/>
                        <a:latin typeface="Calibri" charset="0"/>
                        <a:ea typeface="Calibri" charset="0"/>
                        <a:cs typeface="Arial" charset="0"/>
                      </a:endParaRPr>
                    </a:p>
                  </a:txBody>
                  <a:tcPr marL="65514" marR="65514" marT="0" marB="0"/>
                </a:tc>
                <a:tc>
                  <a:txBody>
                    <a:bodyPr/>
                    <a:lstStyle/>
                    <a:p>
                      <a:pPr algn="ctr">
                        <a:lnSpc>
                          <a:spcPct val="115000"/>
                        </a:lnSpc>
                        <a:spcAft>
                          <a:spcPts val="0"/>
                        </a:spcAft>
                      </a:pPr>
                      <a:r>
                        <a:rPr lang="en-US" sz="1100" dirty="0">
                          <a:effectLst/>
                        </a:rPr>
                        <a:t>Hours</a:t>
                      </a:r>
                      <a:endParaRPr lang="en-GB" sz="1100" dirty="0">
                        <a:effectLst/>
                        <a:latin typeface="Calibri" charset="0"/>
                        <a:ea typeface="Calibri" charset="0"/>
                        <a:cs typeface="Arial" charset="0"/>
                      </a:endParaRPr>
                    </a:p>
                  </a:txBody>
                  <a:tcPr marL="65514" marR="65514" marT="0" marB="0" anchor="ctr"/>
                </a:tc>
                <a:tc>
                  <a:txBody>
                    <a:bodyPr/>
                    <a:lstStyle/>
                    <a:p>
                      <a:pPr algn="ctr">
                        <a:lnSpc>
                          <a:spcPct val="115000"/>
                        </a:lnSpc>
                        <a:spcAft>
                          <a:spcPts val="0"/>
                        </a:spcAft>
                      </a:pPr>
                      <a:r>
                        <a:rPr lang="en-US" sz="1100">
                          <a:effectLst/>
                        </a:rPr>
                        <a:t>Topics</a:t>
                      </a:r>
                      <a:endParaRPr lang="en-GB" sz="1100">
                        <a:effectLst/>
                        <a:latin typeface="Calibri" charset="0"/>
                        <a:ea typeface="Calibri" charset="0"/>
                        <a:cs typeface="Arial" charset="0"/>
                      </a:endParaRPr>
                    </a:p>
                  </a:txBody>
                  <a:tcPr marL="65514" marR="65514" marT="0" marB="0" anchor="ctr"/>
                </a:tc>
                <a:extLst>
                  <a:ext uri="{0D108BD9-81ED-4DB2-BD59-A6C34878D82A}">
                    <a16:rowId xmlns:a16="http://schemas.microsoft.com/office/drawing/2014/main" val="10000"/>
                  </a:ext>
                </a:extLst>
              </a:tr>
              <a:tr h="1672823">
                <a:tc>
                  <a:txBody>
                    <a:bodyPr/>
                    <a:lstStyle/>
                    <a:p>
                      <a:pPr marL="295275" algn="ctr">
                        <a:spcAft>
                          <a:spcPts val="0"/>
                        </a:spcAft>
                      </a:pPr>
                      <a:endParaRPr lang="en-US" dirty="0"/>
                    </a:p>
                    <a:p>
                      <a:pPr marL="295275" algn="ctr">
                        <a:spcAft>
                          <a:spcPts val="0"/>
                        </a:spcAft>
                      </a:pPr>
                      <a:r>
                        <a:rPr lang="en-US" dirty="0"/>
                        <a:t>7.</a:t>
                      </a:r>
                      <a:endParaRPr lang="en-GB" dirty="0"/>
                    </a:p>
                  </a:txBody>
                  <a:tcPr marL="65514" marR="65514" marT="0" marB="0"/>
                </a:tc>
                <a:tc>
                  <a:txBody>
                    <a:bodyPr/>
                    <a:lstStyle/>
                    <a:p>
                      <a:pPr marL="295275" algn="ctr">
                        <a:spcAft>
                          <a:spcPts val="0"/>
                        </a:spcAft>
                      </a:pPr>
                      <a:endParaRPr lang="en-US" dirty="0"/>
                    </a:p>
                    <a:p>
                      <a:pPr marL="295275" algn="ctr">
                        <a:spcAft>
                          <a:spcPts val="0"/>
                        </a:spcAft>
                      </a:pPr>
                      <a:r>
                        <a:rPr lang="en-US" dirty="0"/>
                        <a:t>1.5</a:t>
                      </a:r>
                      <a:endParaRPr lang="en-GB" dirty="0"/>
                    </a:p>
                  </a:txBody>
                  <a:tcPr marL="65514" marR="65514" marT="0" marB="0"/>
                </a:tc>
                <a:tc>
                  <a:txBody>
                    <a:bodyPr/>
                    <a:lstStyle/>
                    <a:p>
                      <a:pPr algn="ctr">
                        <a:lnSpc>
                          <a:spcPts val="1600"/>
                        </a:lnSpc>
                        <a:spcBef>
                          <a:spcPts val="750"/>
                        </a:spcBef>
                        <a:spcAft>
                          <a:spcPts val="450"/>
                        </a:spcAft>
                      </a:pPr>
                      <a:endParaRPr lang="en-US" dirty="0"/>
                    </a:p>
                    <a:p>
                      <a:pPr algn="ctr"/>
                      <a:r>
                        <a:rPr lang="en-US" sz="1800" kern="1200" dirty="0">
                          <a:solidFill>
                            <a:schemeClr val="dk1"/>
                          </a:solidFill>
                          <a:effectLst/>
                          <a:latin typeface="+mn-lt"/>
                          <a:ea typeface="+mn-ea"/>
                          <a:cs typeface="+mn-cs"/>
                        </a:rPr>
                        <a:t>Encouraging concept development</a:t>
                      </a:r>
                      <a:endParaRPr lang="en-GB" sz="1800" kern="1200" dirty="0">
                        <a:solidFill>
                          <a:schemeClr val="dk1"/>
                        </a:solidFill>
                        <a:effectLst/>
                        <a:latin typeface="+mn-lt"/>
                        <a:ea typeface="+mn-ea"/>
                        <a:cs typeface="+mn-cs"/>
                      </a:endParaRPr>
                    </a:p>
                  </a:txBody>
                  <a:tcPr marL="65514" marR="65514" marT="0" marB="0"/>
                </a:tc>
                <a:extLst>
                  <a:ext uri="{0D108BD9-81ED-4DB2-BD59-A6C34878D82A}">
                    <a16:rowId xmlns:a16="http://schemas.microsoft.com/office/drawing/2014/main" val="10001"/>
                  </a:ext>
                </a:extLst>
              </a:tr>
              <a:tr h="1044205">
                <a:tc>
                  <a:txBody>
                    <a:bodyPr/>
                    <a:lstStyle/>
                    <a:p>
                      <a:pPr marL="295275" algn="ctr">
                        <a:spcAft>
                          <a:spcPts val="0"/>
                        </a:spcAft>
                      </a:pPr>
                      <a:endParaRPr lang="en-US" dirty="0"/>
                    </a:p>
                    <a:p>
                      <a:pPr marL="295275" algn="ctr">
                        <a:spcAft>
                          <a:spcPts val="0"/>
                        </a:spcAft>
                      </a:pPr>
                      <a:r>
                        <a:rPr lang="en-US" dirty="0"/>
                        <a:t>8.</a:t>
                      </a:r>
                      <a:endParaRPr lang="en-GB" dirty="0"/>
                    </a:p>
                  </a:txBody>
                  <a:tcPr marL="65514" marR="65514" marT="0" marB="0"/>
                </a:tc>
                <a:tc>
                  <a:txBody>
                    <a:bodyPr/>
                    <a:lstStyle/>
                    <a:p>
                      <a:pPr algn="ctr">
                        <a:lnSpc>
                          <a:spcPct val="115000"/>
                        </a:lnSpc>
                        <a:spcAft>
                          <a:spcPts val="0"/>
                        </a:spcAft>
                      </a:pPr>
                      <a:endParaRPr lang="en-US" dirty="0"/>
                    </a:p>
                    <a:p>
                      <a:pPr algn="ctr">
                        <a:lnSpc>
                          <a:spcPct val="115000"/>
                        </a:lnSpc>
                        <a:spcAft>
                          <a:spcPts val="0"/>
                        </a:spcAft>
                      </a:pPr>
                      <a:r>
                        <a:rPr lang="en-US" dirty="0"/>
                        <a:t>1.5</a:t>
                      </a:r>
                      <a:endParaRPr lang="en-GB" dirty="0"/>
                    </a:p>
                  </a:txBody>
                  <a:tcPr marL="65514" marR="65514" marT="0" marB="0"/>
                </a:tc>
                <a:tc>
                  <a:txBody>
                    <a:bodyPr/>
                    <a:lstStyle/>
                    <a:p>
                      <a:pPr algn="ctr">
                        <a:lnSpc>
                          <a:spcPts val="1600"/>
                        </a:lnSpc>
                        <a:spcBef>
                          <a:spcPts val="750"/>
                        </a:spcBef>
                        <a:spcAft>
                          <a:spcPts val="450"/>
                        </a:spcAft>
                      </a:pPr>
                      <a:endParaRPr lang="en-US" dirty="0"/>
                    </a:p>
                    <a:p>
                      <a:pPr lvl="0" algn="ctr" rtl="0"/>
                      <a:r>
                        <a:rPr lang="en-US" sz="1800" kern="1200" dirty="0">
                          <a:solidFill>
                            <a:schemeClr val="dk1"/>
                          </a:solidFill>
                          <a:effectLst/>
                          <a:latin typeface="+mn-lt"/>
                          <a:ea typeface="+mn-ea"/>
                          <a:cs typeface="+mn-cs"/>
                        </a:rPr>
                        <a:t>business model development</a:t>
                      </a:r>
                      <a:endParaRPr lang="en-JO" sz="1800" kern="1200" dirty="0">
                        <a:solidFill>
                          <a:schemeClr val="dk1"/>
                        </a:solidFill>
                        <a:effectLst/>
                        <a:latin typeface="+mn-lt"/>
                        <a:ea typeface="+mn-ea"/>
                        <a:cs typeface="+mn-cs"/>
                      </a:endParaRPr>
                    </a:p>
                    <a:p>
                      <a:pPr algn="ctr"/>
                      <a:r>
                        <a:rPr lang="en-US" sz="1800" kern="1200" dirty="0">
                          <a:solidFill>
                            <a:schemeClr val="dk1"/>
                          </a:solidFill>
                          <a:effectLst/>
                          <a:latin typeface="+mn-lt"/>
                          <a:ea typeface="+mn-ea"/>
                          <a:cs typeface="+mn-cs"/>
                        </a:rPr>
                        <a:t>sustainability </a:t>
                      </a:r>
                      <a:r>
                        <a:rPr lang="en-JO" dirty="0">
                          <a:effectLst/>
                        </a:rPr>
                        <a:t> </a:t>
                      </a:r>
                      <a:endParaRPr lang="en-GB" sz="1800" kern="1200" dirty="0">
                        <a:solidFill>
                          <a:schemeClr val="dk1"/>
                        </a:solidFill>
                        <a:effectLst/>
                        <a:latin typeface="+mn-lt"/>
                        <a:ea typeface="+mn-ea"/>
                        <a:cs typeface="+mn-cs"/>
                      </a:endParaRPr>
                    </a:p>
                  </a:txBody>
                  <a:tcPr marL="65514" marR="65514" marT="0" marB="0"/>
                </a:tc>
                <a:extLst>
                  <a:ext uri="{0D108BD9-81ED-4DB2-BD59-A6C34878D82A}">
                    <a16:rowId xmlns:a16="http://schemas.microsoft.com/office/drawing/2014/main" val="10002"/>
                  </a:ext>
                </a:extLst>
              </a:tr>
            </a:tbl>
          </a:graphicData>
        </a:graphic>
      </p:graphicFrame>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7015" y="235212"/>
            <a:ext cx="2359163" cy="902919"/>
          </a:xfrm>
          <a:prstGeom prst="rect">
            <a:avLst/>
          </a:prstGeom>
        </p:spPr>
      </p:pic>
      <p:pic>
        <p:nvPicPr>
          <p:cNvPr id="4" name="Audio 3">
            <a:extLst>
              <a:ext uri="{FF2B5EF4-FFF2-40B4-BE49-F238E27FC236}">
                <a16:creationId xmlns:a16="http://schemas.microsoft.com/office/drawing/2014/main" id="{3B3A0E3F-64DA-D3C4-5D5A-1FC700932F4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919880935"/>
      </p:ext>
    </p:extLst>
  </p:cSld>
  <p:clrMapOvr>
    <a:masterClrMapping/>
  </p:clrMapOvr>
  <mc:AlternateContent xmlns:mc="http://schemas.openxmlformats.org/markup-compatibility/2006" xmlns:p14="http://schemas.microsoft.com/office/powerpoint/2010/main">
    <mc:Choice Requires="p14">
      <p:transition spd="slow" p14:dur="2000" advTm="51637"/>
    </mc:Choice>
    <mc:Fallback xmlns="">
      <p:transition spd="slow" advTm="5163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65153" y="63862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98569"/>
            <a:ext cx="4128422" cy="4952309"/>
          </a:xfrm>
          <a:prstGeom prst="roundRect">
            <a:avLst>
              <a:gd name="adj" fmla="val 6140"/>
            </a:avLst>
          </a:prstGeom>
          <a:solidFill>
            <a:srgbClr val="00AEE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9" name="Table 8"/>
          <p:cNvGraphicFramePr>
            <a:graphicFrameLocks noGrp="1"/>
          </p:cNvGraphicFramePr>
          <p:nvPr/>
        </p:nvGraphicFramePr>
        <p:xfrm>
          <a:off x="1535961" y="1892951"/>
          <a:ext cx="8635950" cy="3056154"/>
        </p:xfrm>
        <a:graphic>
          <a:graphicData uri="http://schemas.openxmlformats.org/drawingml/2006/table">
            <a:tbl>
              <a:tblPr firstRow="1" firstCol="1" bandRow="1">
                <a:tableStyleId>{5C22544A-7EE6-4342-B048-85BDC9FD1C3A}</a:tableStyleId>
              </a:tblPr>
              <a:tblGrid>
                <a:gridCol w="1221594">
                  <a:extLst>
                    <a:ext uri="{9D8B030D-6E8A-4147-A177-3AD203B41FA5}">
                      <a16:colId xmlns:a16="http://schemas.microsoft.com/office/drawing/2014/main" val="20000"/>
                    </a:ext>
                  </a:extLst>
                </a:gridCol>
                <a:gridCol w="1441419">
                  <a:extLst>
                    <a:ext uri="{9D8B030D-6E8A-4147-A177-3AD203B41FA5}">
                      <a16:colId xmlns:a16="http://schemas.microsoft.com/office/drawing/2014/main" val="20001"/>
                    </a:ext>
                  </a:extLst>
                </a:gridCol>
                <a:gridCol w="5972937">
                  <a:extLst>
                    <a:ext uri="{9D8B030D-6E8A-4147-A177-3AD203B41FA5}">
                      <a16:colId xmlns:a16="http://schemas.microsoft.com/office/drawing/2014/main" val="20002"/>
                    </a:ext>
                  </a:extLst>
                </a:gridCol>
              </a:tblGrid>
              <a:tr h="339126">
                <a:tc>
                  <a:txBody>
                    <a:bodyPr/>
                    <a:lstStyle/>
                    <a:p>
                      <a:pPr algn="ctr">
                        <a:lnSpc>
                          <a:spcPct val="115000"/>
                        </a:lnSpc>
                        <a:spcAft>
                          <a:spcPts val="0"/>
                        </a:spcAft>
                      </a:pPr>
                      <a:r>
                        <a:rPr lang="en-US" sz="1100">
                          <a:effectLst/>
                        </a:rPr>
                        <a:t>Week #</a:t>
                      </a:r>
                      <a:endParaRPr lang="en-GB" sz="1100">
                        <a:effectLst/>
                        <a:latin typeface="Calibri" charset="0"/>
                        <a:ea typeface="Calibri" charset="0"/>
                        <a:cs typeface="Arial" charset="0"/>
                      </a:endParaRPr>
                    </a:p>
                  </a:txBody>
                  <a:tcPr marL="65514" marR="65514" marT="0" marB="0"/>
                </a:tc>
                <a:tc>
                  <a:txBody>
                    <a:bodyPr/>
                    <a:lstStyle/>
                    <a:p>
                      <a:pPr algn="ctr">
                        <a:lnSpc>
                          <a:spcPct val="115000"/>
                        </a:lnSpc>
                        <a:spcAft>
                          <a:spcPts val="0"/>
                        </a:spcAft>
                      </a:pPr>
                      <a:r>
                        <a:rPr lang="en-US" sz="1100">
                          <a:effectLst/>
                        </a:rPr>
                        <a:t>Hours</a:t>
                      </a:r>
                      <a:endParaRPr lang="en-GB" sz="1100">
                        <a:effectLst/>
                        <a:latin typeface="Calibri" charset="0"/>
                        <a:ea typeface="Calibri" charset="0"/>
                        <a:cs typeface="Arial" charset="0"/>
                      </a:endParaRPr>
                    </a:p>
                  </a:txBody>
                  <a:tcPr marL="65514" marR="65514" marT="0" marB="0" anchor="ctr"/>
                </a:tc>
                <a:tc>
                  <a:txBody>
                    <a:bodyPr/>
                    <a:lstStyle/>
                    <a:p>
                      <a:pPr algn="ctr">
                        <a:lnSpc>
                          <a:spcPct val="115000"/>
                        </a:lnSpc>
                        <a:spcAft>
                          <a:spcPts val="0"/>
                        </a:spcAft>
                      </a:pPr>
                      <a:r>
                        <a:rPr lang="en-US" sz="1100">
                          <a:effectLst/>
                        </a:rPr>
                        <a:t>Topics</a:t>
                      </a:r>
                      <a:endParaRPr lang="en-GB" sz="1100">
                        <a:effectLst/>
                        <a:latin typeface="Calibri" charset="0"/>
                        <a:ea typeface="Calibri" charset="0"/>
                        <a:cs typeface="Arial" charset="0"/>
                      </a:endParaRPr>
                    </a:p>
                  </a:txBody>
                  <a:tcPr marL="65514" marR="65514" marT="0" marB="0" anchor="ctr"/>
                </a:tc>
                <a:extLst>
                  <a:ext uri="{0D108BD9-81ED-4DB2-BD59-A6C34878D82A}">
                    <a16:rowId xmlns:a16="http://schemas.microsoft.com/office/drawing/2014/main" val="10000"/>
                  </a:ext>
                </a:extLst>
              </a:tr>
              <a:tr h="1672823">
                <a:tc>
                  <a:txBody>
                    <a:bodyPr/>
                    <a:lstStyle/>
                    <a:p>
                      <a:pPr marL="295275" algn="ctr">
                        <a:spcAft>
                          <a:spcPts val="0"/>
                        </a:spcAft>
                      </a:pPr>
                      <a:endParaRPr lang="en-US" dirty="0"/>
                    </a:p>
                    <a:p>
                      <a:pPr marL="295275" algn="ctr">
                        <a:spcAft>
                          <a:spcPts val="0"/>
                        </a:spcAft>
                      </a:pPr>
                      <a:r>
                        <a:rPr lang="en-US" dirty="0"/>
                        <a:t>9.</a:t>
                      </a:r>
                      <a:endParaRPr lang="en-GB" dirty="0"/>
                    </a:p>
                  </a:txBody>
                  <a:tcPr marL="65514" marR="65514" marT="0" marB="0"/>
                </a:tc>
                <a:tc>
                  <a:txBody>
                    <a:bodyPr/>
                    <a:lstStyle/>
                    <a:p>
                      <a:pPr marL="295275" algn="ctr">
                        <a:spcAft>
                          <a:spcPts val="0"/>
                        </a:spcAft>
                      </a:pPr>
                      <a:endParaRPr lang="en-US" dirty="0"/>
                    </a:p>
                    <a:p>
                      <a:pPr marL="295275" algn="ctr">
                        <a:spcAft>
                          <a:spcPts val="0"/>
                        </a:spcAft>
                      </a:pPr>
                      <a:r>
                        <a:rPr lang="en-US" dirty="0"/>
                        <a:t>1.5</a:t>
                      </a:r>
                      <a:endParaRPr lang="en-GB" dirty="0"/>
                    </a:p>
                  </a:txBody>
                  <a:tcPr marL="65514" marR="65514" marT="0" marB="0"/>
                </a:tc>
                <a:tc>
                  <a:txBody>
                    <a:bodyPr/>
                    <a:lstStyle/>
                    <a:p>
                      <a:pPr algn="ctr">
                        <a:lnSpc>
                          <a:spcPts val="1600"/>
                        </a:lnSpc>
                        <a:spcBef>
                          <a:spcPts val="750"/>
                        </a:spcBef>
                        <a:spcAft>
                          <a:spcPts val="450"/>
                        </a:spcAft>
                      </a:pPr>
                      <a:endParaRPr lang="en-US" dirty="0"/>
                    </a:p>
                    <a:p>
                      <a:pPr algn="ctr"/>
                      <a:r>
                        <a:rPr lang="en-US" sz="1800" kern="1200" dirty="0">
                          <a:solidFill>
                            <a:schemeClr val="dk1"/>
                          </a:solidFill>
                          <a:effectLst/>
                          <a:latin typeface="+mn-lt"/>
                          <a:ea typeface="+mn-ea"/>
                          <a:cs typeface="+mn-cs"/>
                        </a:rPr>
                        <a:t>Venture teams and entrepreneurs</a:t>
                      </a:r>
                      <a:endParaRPr lang="en-GB" sz="1800" kern="1200" dirty="0">
                        <a:solidFill>
                          <a:schemeClr val="dk1"/>
                        </a:solidFill>
                        <a:effectLst/>
                        <a:latin typeface="+mn-lt"/>
                        <a:ea typeface="+mn-ea"/>
                        <a:cs typeface="+mn-cs"/>
                      </a:endParaRPr>
                    </a:p>
                    <a:p>
                      <a:pPr algn="ctr"/>
                      <a:r>
                        <a:rPr lang="en-US" sz="1800" kern="1200" dirty="0">
                          <a:solidFill>
                            <a:schemeClr val="dk1"/>
                          </a:solidFill>
                          <a:effectLst/>
                          <a:latin typeface="+mn-lt"/>
                          <a:ea typeface="+mn-ea"/>
                          <a:cs typeface="+mn-cs"/>
                        </a:rPr>
                        <a:t>Product /market development</a:t>
                      </a:r>
                      <a:r>
                        <a:rPr lang="en-GB" dirty="0">
                          <a:effectLst/>
                        </a:rPr>
                        <a:t> </a:t>
                      </a:r>
                      <a:endParaRPr lang="en-GB" dirty="0"/>
                    </a:p>
                  </a:txBody>
                  <a:tcPr marL="65514" marR="65514" marT="0" marB="0"/>
                </a:tc>
                <a:extLst>
                  <a:ext uri="{0D108BD9-81ED-4DB2-BD59-A6C34878D82A}">
                    <a16:rowId xmlns:a16="http://schemas.microsoft.com/office/drawing/2014/main" val="10001"/>
                  </a:ext>
                </a:extLst>
              </a:tr>
              <a:tr h="1044205">
                <a:tc>
                  <a:txBody>
                    <a:bodyPr/>
                    <a:lstStyle/>
                    <a:p>
                      <a:pPr marL="295275" algn="ctr">
                        <a:spcAft>
                          <a:spcPts val="0"/>
                        </a:spcAft>
                      </a:pPr>
                      <a:endParaRPr lang="en-US" dirty="0"/>
                    </a:p>
                    <a:p>
                      <a:pPr marL="295275" algn="ctr">
                        <a:spcAft>
                          <a:spcPts val="0"/>
                        </a:spcAft>
                      </a:pPr>
                      <a:r>
                        <a:rPr lang="en-US" dirty="0"/>
                        <a:t>10.</a:t>
                      </a:r>
                      <a:endParaRPr lang="en-GB" dirty="0"/>
                    </a:p>
                  </a:txBody>
                  <a:tcPr marL="65514" marR="65514" marT="0" marB="0"/>
                </a:tc>
                <a:tc>
                  <a:txBody>
                    <a:bodyPr/>
                    <a:lstStyle/>
                    <a:p>
                      <a:pPr algn="ctr">
                        <a:lnSpc>
                          <a:spcPct val="115000"/>
                        </a:lnSpc>
                        <a:spcAft>
                          <a:spcPts val="0"/>
                        </a:spcAft>
                      </a:pPr>
                      <a:endParaRPr lang="en-US" dirty="0"/>
                    </a:p>
                    <a:p>
                      <a:pPr algn="ctr">
                        <a:lnSpc>
                          <a:spcPct val="115000"/>
                        </a:lnSpc>
                        <a:spcAft>
                          <a:spcPts val="0"/>
                        </a:spcAft>
                      </a:pPr>
                      <a:r>
                        <a:rPr lang="en-US" dirty="0"/>
                        <a:t>1.5</a:t>
                      </a:r>
                      <a:endParaRPr lang="en-GB" dirty="0"/>
                    </a:p>
                  </a:txBody>
                  <a:tcPr marL="65514" marR="65514" marT="0" marB="0"/>
                </a:tc>
                <a:tc>
                  <a:txBody>
                    <a:bodyPr/>
                    <a:lstStyle/>
                    <a:p>
                      <a:pPr algn="ctr">
                        <a:lnSpc>
                          <a:spcPts val="1600"/>
                        </a:lnSpc>
                        <a:spcBef>
                          <a:spcPts val="750"/>
                        </a:spcBef>
                        <a:spcAft>
                          <a:spcPts val="450"/>
                        </a:spcAft>
                      </a:pPr>
                      <a:endParaRPr lang="en-US" dirty="0"/>
                    </a:p>
                    <a:p>
                      <a:pPr algn="ctr"/>
                      <a:r>
                        <a:rPr lang="en-US" sz="1800" kern="1200" dirty="0">
                          <a:solidFill>
                            <a:schemeClr val="dk1"/>
                          </a:solidFill>
                          <a:effectLst/>
                          <a:latin typeface="+mn-lt"/>
                          <a:ea typeface="+mn-ea"/>
                          <a:cs typeface="+mn-cs"/>
                        </a:rPr>
                        <a:t>Shareholder value in the multi –product</a:t>
                      </a:r>
                      <a:endParaRPr lang="en-GB" sz="1800" kern="1200" dirty="0">
                        <a:solidFill>
                          <a:schemeClr val="dk1"/>
                        </a:solidFill>
                        <a:effectLst/>
                        <a:latin typeface="+mn-lt"/>
                        <a:ea typeface="+mn-ea"/>
                        <a:cs typeface="+mn-cs"/>
                      </a:endParaRPr>
                    </a:p>
                    <a:p>
                      <a:pPr algn="ctr"/>
                      <a:r>
                        <a:rPr lang="en-US" sz="1800" kern="1200" dirty="0">
                          <a:solidFill>
                            <a:schemeClr val="dk1"/>
                          </a:solidFill>
                          <a:effectLst/>
                          <a:latin typeface="+mn-lt"/>
                          <a:ea typeface="+mn-ea"/>
                          <a:cs typeface="+mn-cs"/>
                        </a:rPr>
                        <a:t>The corporate Entrepreneurship audit</a:t>
                      </a:r>
                      <a:r>
                        <a:rPr lang="en-GB" dirty="0">
                          <a:effectLst/>
                        </a:rPr>
                        <a:t> </a:t>
                      </a:r>
                      <a:endParaRPr lang="en-GB" dirty="0"/>
                    </a:p>
                  </a:txBody>
                  <a:tcPr marL="65514" marR="65514" marT="0" marB="0"/>
                </a:tc>
                <a:extLst>
                  <a:ext uri="{0D108BD9-81ED-4DB2-BD59-A6C34878D82A}">
                    <a16:rowId xmlns:a16="http://schemas.microsoft.com/office/drawing/2014/main" val="10002"/>
                  </a:ext>
                </a:extLst>
              </a:tr>
            </a:tbl>
          </a:graphicData>
        </a:graphic>
      </p:graphicFrame>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7015" y="197112"/>
            <a:ext cx="2359163" cy="902919"/>
          </a:xfrm>
          <a:prstGeom prst="rect">
            <a:avLst/>
          </a:prstGeom>
        </p:spPr>
      </p:pic>
      <p:pic>
        <p:nvPicPr>
          <p:cNvPr id="4" name="Audio 3">
            <a:extLst>
              <a:ext uri="{FF2B5EF4-FFF2-40B4-BE49-F238E27FC236}">
                <a16:creationId xmlns:a16="http://schemas.microsoft.com/office/drawing/2014/main" id="{87F137F2-E5B7-6CCF-CE0E-3EA3300E0B6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704099792"/>
      </p:ext>
    </p:extLst>
  </p:cSld>
  <p:clrMapOvr>
    <a:masterClrMapping/>
  </p:clrMapOvr>
  <mc:AlternateContent xmlns:mc="http://schemas.openxmlformats.org/markup-compatibility/2006" xmlns:p14="http://schemas.microsoft.com/office/powerpoint/2010/main">
    <mc:Choice Requires="p14">
      <p:transition spd="slow" p14:dur="2000" advTm="18474"/>
    </mc:Choice>
    <mc:Fallback xmlns="">
      <p:transition spd="slow" advTm="184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65153" y="62812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98569"/>
            <a:ext cx="4128422" cy="4952309"/>
          </a:xfrm>
          <a:prstGeom prst="roundRect">
            <a:avLst>
              <a:gd name="adj" fmla="val 6140"/>
            </a:avLst>
          </a:prstGeom>
          <a:solidFill>
            <a:srgbClr val="00AEE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9" name="Table 8"/>
          <p:cNvGraphicFramePr>
            <a:graphicFrameLocks noGrp="1"/>
          </p:cNvGraphicFramePr>
          <p:nvPr/>
        </p:nvGraphicFramePr>
        <p:xfrm>
          <a:off x="1535961" y="1892951"/>
          <a:ext cx="8635950" cy="3056154"/>
        </p:xfrm>
        <a:graphic>
          <a:graphicData uri="http://schemas.openxmlformats.org/drawingml/2006/table">
            <a:tbl>
              <a:tblPr firstRow="1" firstCol="1" bandRow="1">
                <a:tableStyleId>{5C22544A-7EE6-4342-B048-85BDC9FD1C3A}</a:tableStyleId>
              </a:tblPr>
              <a:tblGrid>
                <a:gridCol w="1221594">
                  <a:extLst>
                    <a:ext uri="{9D8B030D-6E8A-4147-A177-3AD203B41FA5}">
                      <a16:colId xmlns:a16="http://schemas.microsoft.com/office/drawing/2014/main" val="20000"/>
                    </a:ext>
                  </a:extLst>
                </a:gridCol>
                <a:gridCol w="1441419">
                  <a:extLst>
                    <a:ext uri="{9D8B030D-6E8A-4147-A177-3AD203B41FA5}">
                      <a16:colId xmlns:a16="http://schemas.microsoft.com/office/drawing/2014/main" val="20001"/>
                    </a:ext>
                  </a:extLst>
                </a:gridCol>
                <a:gridCol w="5972937">
                  <a:extLst>
                    <a:ext uri="{9D8B030D-6E8A-4147-A177-3AD203B41FA5}">
                      <a16:colId xmlns:a16="http://schemas.microsoft.com/office/drawing/2014/main" val="20002"/>
                    </a:ext>
                  </a:extLst>
                </a:gridCol>
              </a:tblGrid>
              <a:tr h="339126">
                <a:tc>
                  <a:txBody>
                    <a:bodyPr/>
                    <a:lstStyle/>
                    <a:p>
                      <a:pPr algn="ctr">
                        <a:lnSpc>
                          <a:spcPct val="115000"/>
                        </a:lnSpc>
                        <a:spcAft>
                          <a:spcPts val="0"/>
                        </a:spcAft>
                      </a:pPr>
                      <a:r>
                        <a:rPr lang="en-US" sz="1100">
                          <a:effectLst/>
                        </a:rPr>
                        <a:t>Week #</a:t>
                      </a:r>
                      <a:endParaRPr lang="en-GB" sz="1100">
                        <a:effectLst/>
                        <a:latin typeface="Calibri" charset="0"/>
                        <a:ea typeface="Calibri" charset="0"/>
                        <a:cs typeface="Arial" charset="0"/>
                      </a:endParaRPr>
                    </a:p>
                  </a:txBody>
                  <a:tcPr marL="65514" marR="65514" marT="0" marB="0"/>
                </a:tc>
                <a:tc>
                  <a:txBody>
                    <a:bodyPr/>
                    <a:lstStyle/>
                    <a:p>
                      <a:pPr algn="ctr">
                        <a:lnSpc>
                          <a:spcPct val="115000"/>
                        </a:lnSpc>
                        <a:spcAft>
                          <a:spcPts val="0"/>
                        </a:spcAft>
                      </a:pPr>
                      <a:r>
                        <a:rPr lang="en-US" sz="1100">
                          <a:effectLst/>
                        </a:rPr>
                        <a:t>Hours</a:t>
                      </a:r>
                      <a:endParaRPr lang="en-GB" sz="1100">
                        <a:effectLst/>
                        <a:latin typeface="Calibri" charset="0"/>
                        <a:ea typeface="Calibri" charset="0"/>
                        <a:cs typeface="Arial" charset="0"/>
                      </a:endParaRPr>
                    </a:p>
                  </a:txBody>
                  <a:tcPr marL="65514" marR="65514" marT="0" marB="0" anchor="ctr"/>
                </a:tc>
                <a:tc>
                  <a:txBody>
                    <a:bodyPr/>
                    <a:lstStyle/>
                    <a:p>
                      <a:pPr algn="ctr">
                        <a:lnSpc>
                          <a:spcPct val="115000"/>
                        </a:lnSpc>
                        <a:spcAft>
                          <a:spcPts val="0"/>
                        </a:spcAft>
                      </a:pPr>
                      <a:r>
                        <a:rPr lang="en-US" sz="1100">
                          <a:effectLst/>
                        </a:rPr>
                        <a:t>Topics</a:t>
                      </a:r>
                      <a:endParaRPr lang="en-GB" sz="1100">
                        <a:effectLst/>
                        <a:latin typeface="Calibri" charset="0"/>
                        <a:ea typeface="Calibri" charset="0"/>
                        <a:cs typeface="Arial" charset="0"/>
                      </a:endParaRPr>
                    </a:p>
                  </a:txBody>
                  <a:tcPr marL="65514" marR="65514" marT="0" marB="0" anchor="ctr"/>
                </a:tc>
                <a:extLst>
                  <a:ext uri="{0D108BD9-81ED-4DB2-BD59-A6C34878D82A}">
                    <a16:rowId xmlns:a16="http://schemas.microsoft.com/office/drawing/2014/main" val="10000"/>
                  </a:ext>
                </a:extLst>
              </a:tr>
              <a:tr h="1672823">
                <a:tc>
                  <a:txBody>
                    <a:bodyPr/>
                    <a:lstStyle/>
                    <a:p>
                      <a:pPr marL="295275" algn="ctr">
                        <a:spcAft>
                          <a:spcPts val="0"/>
                        </a:spcAft>
                      </a:pPr>
                      <a:endParaRPr lang="en-US" dirty="0"/>
                    </a:p>
                    <a:p>
                      <a:pPr marL="295275" algn="ctr">
                        <a:spcAft>
                          <a:spcPts val="0"/>
                        </a:spcAft>
                      </a:pPr>
                      <a:r>
                        <a:rPr lang="en-US" dirty="0"/>
                        <a:t>11.</a:t>
                      </a:r>
                      <a:endParaRPr lang="en-GB" dirty="0"/>
                    </a:p>
                  </a:txBody>
                  <a:tcPr marL="65514" marR="65514" marT="0" marB="0"/>
                </a:tc>
                <a:tc>
                  <a:txBody>
                    <a:bodyPr/>
                    <a:lstStyle/>
                    <a:p>
                      <a:pPr marL="295275" algn="ctr">
                        <a:spcAft>
                          <a:spcPts val="0"/>
                        </a:spcAft>
                      </a:pPr>
                      <a:endParaRPr lang="en-US" dirty="0"/>
                    </a:p>
                    <a:p>
                      <a:pPr marL="295275" algn="ctr">
                        <a:spcAft>
                          <a:spcPts val="0"/>
                        </a:spcAft>
                      </a:pPr>
                      <a:r>
                        <a:rPr lang="en-US" dirty="0"/>
                        <a:t>1.5</a:t>
                      </a:r>
                      <a:endParaRPr lang="en-GB" dirty="0"/>
                    </a:p>
                  </a:txBody>
                  <a:tcPr marL="65514" marR="65514" marT="0" marB="0"/>
                </a:tc>
                <a:tc>
                  <a:txBody>
                    <a:bodyPr/>
                    <a:lstStyle/>
                    <a:p>
                      <a:pPr algn="ctr">
                        <a:lnSpc>
                          <a:spcPts val="1600"/>
                        </a:lnSpc>
                        <a:spcBef>
                          <a:spcPts val="750"/>
                        </a:spcBef>
                        <a:spcAft>
                          <a:spcPts val="450"/>
                        </a:spcAft>
                      </a:pPr>
                      <a:endParaRPr lang="en-US" dirty="0"/>
                    </a:p>
                    <a:p>
                      <a:pPr algn="ctr">
                        <a:lnSpc>
                          <a:spcPts val="1600"/>
                        </a:lnSpc>
                        <a:spcBef>
                          <a:spcPts val="750"/>
                        </a:spcBef>
                        <a:spcAft>
                          <a:spcPts val="450"/>
                        </a:spcAft>
                      </a:pPr>
                      <a:r>
                        <a:rPr lang="en-US" dirty="0"/>
                        <a:t>revision</a:t>
                      </a:r>
                    </a:p>
                  </a:txBody>
                  <a:tcPr marL="65514" marR="65514" marT="0" marB="0"/>
                </a:tc>
                <a:extLst>
                  <a:ext uri="{0D108BD9-81ED-4DB2-BD59-A6C34878D82A}">
                    <a16:rowId xmlns:a16="http://schemas.microsoft.com/office/drawing/2014/main" val="10001"/>
                  </a:ext>
                </a:extLst>
              </a:tr>
              <a:tr h="1044205">
                <a:tc>
                  <a:txBody>
                    <a:bodyPr/>
                    <a:lstStyle/>
                    <a:p>
                      <a:pPr marL="295275" algn="ctr">
                        <a:spcAft>
                          <a:spcPts val="0"/>
                        </a:spcAft>
                      </a:pPr>
                      <a:endParaRPr lang="en-US" dirty="0"/>
                    </a:p>
                    <a:p>
                      <a:pPr marL="295275" algn="ctr">
                        <a:spcAft>
                          <a:spcPts val="0"/>
                        </a:spcAft>
                      </a:pPr>
                      <a:r>
                        <a:rPr lang="en-US" dirty="0"/>
                        <a:t>12.</a:t>
                      </a:r>
                      <a:endParaRPr lang="en-GB" dirty="0"/>
                    </a:p>
                  </a:txBody>
                  <a:tcPr marL="65514" marR="65514" marT="0" marB="0"/>
                </a:tc>
                <a:tc>
                  <a:txBody>
                    <a:bodyPr/>
                    <a:lstStyle/>
                    <a:p>
                      <a:pPr algn="ctr">
                        <a:lnSpc>
                          <a:spcPct val="115000"/>
                        </a:lnSpc>
                        <a:spcAft>
                          <a:spcPts val="0"/>
                        </a:spcAft>
                      </a:pPr>
                      <a:endParaRPr lang="en-US" dirty="0"/>
                    </a:p>
                    <a:p>
                      <a:pPr algn="ctr">
                        <a:lnSpc>
                          <a:spcPct val="115000"/>
                        </a:lnSpc>
                        <a:spcAft>
                          <a:spcPts val="0"/>
                        </a:spcAft>
                      </a:pPr>
                      <a:r>
                        <a:rPr lang="en-US" dirty="0"/>
                        <a:t>1.5</a:t>
                      </a:r>
                      <a:endParaRPr lang="en-GB" dirty="0"/>
                    </a:p>
                  </a:txBody>
                  <a:tcPr marL="65514" marR="65514" marT="0" marB="0"/>
                </a:tc>
                <a:tc>
                  <a:txBody>
                    <a:bodyPr/>
                    <a:lstStyle/>
                    <a:p>
                      <a:pPr algn="ctr">
                        <a:lnSpc>
                          <a:spcPts val="1600"/>
                        </a:lnSpc>
                        <a:spcBef>
                          <a:spcPts val="750"/>
                        </a:spcBef>
                        <a:spcAft>
                          <a:spcPts val="450"/>
                        </a:spcAft>
                      </a:pPr>
                      <a:endParaRPr lang="en-US" dirty="0"/>
                    </a:p>
                    <a:p>
                      <a:pPr algn="ctr">
                        <a:lnSpc>
                          <a:spcPts val="1600"/>
                        </a:lnSpc>
                        <a:spcBef>
                          <a:spcPts val="750"/>
                        </a:spcBef>
                        <a:spcAft>
                          <a:spcPts val="450"/>
                        </a:spcAft>
                      </a:pPr>
                      <a:r>
                        <a:rPr lang="en-US" dirty="0"/>
                        <a:t>Exam </a:t>
                      </a:r>
                    </a:p>
                  </a:txBody>
                  <a:tcPr marL="65514" marR="65514" marT="0" marB="0"/>
                </a:tc>
                <a:extLst>
                  <a:ext uri="{0D108BD9-81ED-4DB2-BD59-A6C34878D82A}">
                    <a16:rowId xmlns:a16="http://schemas.microsoft.com/office/drawing/2014/main" val="10002"/>
                  </a:ext>
                </a:extLst>
              </a:tr>
            </a:tbl>
          </a:graphicData>
        </a:graphic>
      </p:graphicFrame>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7015" y="234693"/>
            <a:ext cx="2359163" cy="902919"/>
          </a:xfrm>
          <a:prstGeom prst="rect">
            <a:avLst/>
          </a:prstGeom>
        </p:spPr>
      </p:pic>
      <p:pic>
        <p:nvPicPr>
          <p:cNvPr id="4" name="Audio 3">
            <a:extLst>
              <a:ext uri="{FF2B5EF4-FFF2-40B4-BE49-F238E27FC236}">
                <a16:creationId xmlns:a16="http://schemas.microsoft.com/office/drawing/2014/main" id="{73C87F54-57C1-1A81-C3B0-45A06A434BFF}"/>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1170309174"/>
      </p:ext>
    </p:extLst>
  </p:cSld>
  <p:clrMapOvr>
    <a:masterClrMapping/>
  </p:clrMapOvr>
  <mc:AlternateContent xmlns:mc="http://schemas.openxmlformats.org/markup-compatibility/2006" xmlns:p14="http://schemas.microsoft.com/office/powerpoint/2010/main">
    <mc:Choice Requires="p14">
      <p:transition spd="slow" p14:dur="2000" advTm="68669"/>
    </mc:Choice>
    <mc:Fallback xmlns="">
      <p:transition spd="slow" advTm="686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00AEEF">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1609584" y="3086201"/>
            <a:ext cx="4630829"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1" ma:contentTypeDescription="Create a new document." ma:contentTypeScope="" ma:versionID="72dd187aee0fa4c4f206a8ca306f2803">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aa173ddd34c2848c8a77f2243b428c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BillingMetadata" ma:index="1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8C502BE-E93D-488B-A3A7-5FBA75AE586E}"/>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378</TotalTime>
  <Words>983</Words>
  <Application>Microsoft Macintosh PowerPoint</Application>
  <PresentationFormat>Widescreen</PresentationFormat>
  <Paragraphs>206</Paragraphs>
  <Slides>21</Slides>
  <Notes>4</Notes>
  <HiddenSlides>0</HiddenSlides>
  <MMClips>20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21</vt:i4>
      </vt:variant>
    </vt:vector>
  </HeadingPairs>
  <TitlesOfParts>
    <vt:vector size="29" baseType="lpstr">
      <vt:lpstr>Alexandria</vt:lpstr>
      <vt:lpstr>Arial</vt:lpstr>
      <vt:lpstr>Calibri</vt:lpstr>
      <vt:lpstr>Calibri Light</vt:lpstr>
      <vt:lpstr>Roboto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 Dr ibrahim siam </cp:lastModifiedBy>
  <cp:revision>10</cp:revision>
  <dcterms:created xsi:type="dcterms:W3CDTF">2023-04-29T09:08:00Z</dcterms:created>
  <dcterms:modified xsi:type="dcterms:W3CDTF">2026-09-21T17:57:41Z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