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8" r:id="rId2"/>
  </p:sldMasterIdLst>
  <p:sldIdLst>
    <p:sldId id="289" r:id="rId3"/>
    <p:sldId id="290" r:id="rId4"/>
    <p:sldId id="275" r:id="rId5"/>
    <p:sldId id="291" r:id="rId6"/>
    <p:sldId id="320" r:id="rId7"/>
    <p:sldId id="276" r:id="rId8"/>
    <p:sldId id="321" r:id="rId9"/>
    <p:sldId id="322" r:id="rId10"/>
    <p:sldId id="323" r:id="rId11"/>
    <p:sldId id="324" r:id="rId12"/>
    <p:sldId id="325" r:id="rId13"/>
    <p:sldId id="326" r:id="rId14"/>
    <p:sldId id="327" r:id="rId15"/>
    <p:sldId id="328" r:id="rId16"/>
    <p:sldId id="329" r:id="rId17"/>
    <p:sldId id="330" r:id="rId18"/>
    <p:sldId id="331" r:id="rId19"/>
    <p:sldId id="333" r:id="rId20"/>
    <p:sldId id="334" r:id="rId21"/>
    <p:sldId id="335" r:id="rId22"/>
    <p:sldId id="336" r:id="rId23"/>
    <p:sldId id="337" r:id="rId24"/>
    <p:sldId id="338" r:id="rId25"/>
    <p:sldId id="339" r:id="rId26"/>
    <p:sldId id="341" r:id="rId27"/>
    <p:sldId id="297" r:id="rId28"/>
    <p:sldId id="258" r:id="rId29"/>
    <p:sldId id="342" r:id="rId30"/>
    <p:sldId id="343" r:id="rId31"/>
    <p:sldId id="344" r:id="rId32"/>
    <p:sldId id="345" r:id="rId33"/>
    <p:sldId id="346" r:id="rId34"/>
    <p:sldId id="347" r:id="rId35"/>
    <p:sldId id="348" r:id="rId36"/>
    <p:sldId id="349" r:id="rId37"/>
    <p:sldId id="350" r:id="rId38"/>
    <p:sldId id="351" r:id="rId39"/>
    <p:sldId id="352" r:id="rId40"/>
    <p:sldId id="353" r:id="rId41"/>
    <p:sldId id="354" r:id="rId42"/>
    <p:sldId id="355" r:id="rId43"/>
    <p:sldId id="305" r:id="rId44"/>
    <p:sldId id="307" r:id="rId45"/>
    <p:sldId id="308" r:id="rId46"/>
    <p:sldId id="274"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DB9"/>
    <a:srgbClr val="FFDF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79413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990055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200895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C314181-8B56-48DB-BC8A-A952E657DA8D}" type="datetimeFigureOut">
              <a:rPr lang="en-US" smtClean="0"/>
              <a:t>18-Feb-21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1025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C314181-8B56-48DB-BC8A-A952E657DA8D}" type="datetimeFigureOut">
              <a:rPr lang="en-US" smtClean="0"/>
              <a:t>18-Feb-21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789959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314181-8B56-48DB-BC8A-A952E657DA8D}" type="datetimeFigureOut">
              <a:rPr lang="en-US" smtClean="0"/>
              <a:t>18-Feb-21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27186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314181-8B56-48DB-BC8A-A952E657DA8D}" type="datetimeFigureOut">
              <a:rPr lang="en-US" smtClean="0"/>
              <a:t>18-Feb-21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47076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18-Feb-21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65261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18-Feb-21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218850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33209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55775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3672114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42659102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9607041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C314181-8B56-48DB-BC8A-A952E657DA8D}" type="datetimeFigureOut">
              <a:rPr lang="en-US" smtClean="0"/>
              <a:t>18-Feb-21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352984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C314181-8B56-48DB-BC8A-A952E657DA8D}" type="datetimeFigureOut">
              <a:rPr lang="en-US" smtClean="0"/>
              <a:t>18-Feb-21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320170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C314181-8B56-48DB-BC8A-A952E657DA8D}" type="datetimeFigureOut">
              <a:rPr lang="en-US" smtClean="0"/>
              <a:t>18-Feb-21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593670312"/>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314181-8B56-48DB-BC8A-A952E657DA8D}" type="datetimeFigureOut">
              <a:rPr lang="en-US" smtClean="0"/>
              <a:t>18-Feb-21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8837140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18-Feb-21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777959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6399212" y="5883275"/>
            <a:ext cx="914400" cy="365125"/>
          </a:xfrm>
        </p:spPr>
        <p:txBody>
          <a:bodyPr/>
          <a:lstStyle/>
          <a:p>
            <a:fld id="{1C314181-8B56-48DB-BC8A-A952E657DA8D}" type="datetimeFigureOut">
              <a:rPr lang="en-US" smtClean="0"/>
              <a:t>18-Feb-21</a:t>
            </a:fld>
            <a:endParaRPr lang="en-US"/>
          </a:p>
        </p:txBody>
      </p:sp>
      <p:sp>
        <p:nvSpPr>
          <p:cNvPr id="6" name="Footer Placeholder 5"/>
          <p:cNvSpPr>
            <a:spLocks noGrp="1"/>
          </p:cNvSpPr>
          <p:nvPr>
            <p:ph type="ftr" sz="quarter" idx="11"/>
          </p:nvPr>
        </p:nvSpPr>
        <p:spPr>
          <a:xfrm>
            <a:off x="1141412" y="5883275"/>
            <a:ext cx="5105400" cy="365125"/>
          </a:xfrm>
        </p:spPr>
        <p:txBody>
          <a:bodyPr/>
          <a:lstStyle/>
          <a:p>
            <a:endParaRPr lang="en-US"/>
          </a:p>
        </p:txBody>
      </p:sp>
      <p:sp>
        <p:nvSpPr>
          <p:cNvPr id="7" name="Slide Number Placeholder 6"/>
          <p:cNvSpPr>
            <a:spLocks noGrp="1"/>
          </p:cNvSpPr>
          <p:nvPr>
            <p:ph type="sldNum" sz="quarter" idx="12"/>
          </p:nvPr>
        </p:nvSpPr>
        <p:spPr>
          <a:xfrm>
            <a:off x="10742612" y="5883275"/>
            <a:ext cx="322567" cy="365125"/>
          </a:xfrm>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119257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18-Feb-21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1259903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67880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264678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3126357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394233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solidFill>
                  <a:schemeClr val="tx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7320938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195813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18-Feb-21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409428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0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314181-8B56-48DB-BC8A-A952E657DA8D}" type="datetimeFigureOut">
              <a:rPr lang="en-US" smtClean="0"/>
              <a:t>18-Feb-21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214981-D4A9-45F3-9BC0-D4DCA4332AD1}" type="slidenum">
              <a:rPr lang="en-US" smtClean="0"/>
              <a:t>‹#›</a:t>
            </a:fld>
            <a:endParaRPr lang="en-US"/>
          </a:p>
        </p:txBody>
      </p:sp>
    </p:spTree>
    <p:extLst>
      <p:ext uri="{BB962C8B-B14F-4D97-AF65-F5344CB8AC3E}">
        <p14:creationId xmlns:p14="http://schemas.microsoft.com/office/powerpoint/2010/main" val="1304329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1C314181-8B56-48DB-BC8A-A952E657DA8D}" type="datetimeFigureOut">
              <a:rPr lang="en-US" smtClean="0"/>
              <a:t>18-Feb-21</a:t>
            </a:fld>
            <a:endParaRPr lang="en-US"/>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4E214981-D4A9-45F3-9BC0-D4DCA4332AD1}" type="slidenum">
              <a:rPr lang="en-US" smtClean="0"/>
              <a:t>‹#›</a:t>
            </a:fld>
            <a:endParaRPr lang="en-US"/>
          </a:p>
        </p:txBody>
      </p:sp>
    </p:spTree>
    <p:extLst>
      <p:ext uri="{BB962C8B-B14F-4D97-AF65-F5344CB8AC3E}">
        <p14:creationId xmlns:p14="http://schemas.microsoft.com/office/powerpoint/2010/main" val="2028925068"/>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200" kern="1200" cap="all">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00000"/>
        <a:buFont typeface="Arial"/>
        <a:buChar char="•"/>
        <a:defRPr sz="20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00000"/>
        <a:buFont typeface="Arial"/>
        <a:buChar char="•"/>
        <a:defRPr sz="18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00000"/>
        <a:buFont typeface="Arial"/>
        <a:buChar char="•"/>
        <a:defRPr sz="16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smtClean="0">
                <a:solidFill>
                  <a:schemeClr val="bg1"/>
                </a:solidFill>
                <a:latin typeface="+mn-lt"/>
              </a:rPr>
              <a:t>Listening skill</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4</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b="1" dirty="0" smtClean="0">
                <a:solidFill>
                  <a:schemeClr val="bg1">
                    <a:lumMod val="95000"/>
                  </a:schemeClr>
                </a:solidFill>
              </a:rPr>
              <a:t>CMM201</a:t>
            </a:r>
            <a:endParaRPr lang="en-US" b="1" dirty="0">
              <a:solidFill>
                <a:schemeClr val="bg1">
                  <a:lumMod val="95000"/>
                </a:schemeClr>
              </a:solidFill>
            </a:endParaRPr>
          </a:p>
          <a:p>
            <a:pPr algn="l"/>
            <a:r>
              <a:rPr lang="en-US" b="1" dirty="0" smtClean="0">
                <a:solidFill>
                  <a:schemeClr val="bg1">
                    <a:lumMod val="95000"/>
                  </a:schemeClr>
                </a:solidFill>
              </a:rPr>
              <a:t>Communication skills</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Business Champions</a:t>
            </a:r>
          </a:p>
          <a:p>
            <a:r>
              <a:rPr lang="en-US" sz="3000" b="1" dirty="0">
                <a:solidFill>
                  <a:srgbClr val="53728A"/>
                </a:solidFill>
              </a:rPr>
              <a:t>School</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19547054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522504" y="2648716"/>
            <a:ext cx="2355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one </a:t>
            </a:r>
            <a:endParaRPr lang="en-US" sz="2400" b="1" dirty="0">
              <a:latin typeface="Times New Roman" panose="02020603050405020304" pitchFamily="18" charset="0"/>
              <a:cs typeface="Times New Roman" panose="02020603050405020304" pitchFamily="18" charset="0"/>
            </a:endParaRP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5" y="149646"/>
            <a:ext cx="2298535"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two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877986" y="3966326"/>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166212" y="396632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152886" y="4302560"/>
            <a:ext cx="2933816" cy="460895"/>
          </a:xfrm>
          <a:prstGeom prst="rect">
            <a:avLst/>
          </a:prstGeom>
        </p:spPr>
        <p:txBody>
          <a:bodyPr wrap="none">
            <a:spAutoFit/>
          </a:bodyPr>
          <a:lstStyle/>
          <a:p>
            <a:pPr>
              <a:lnSpc>
                <a:spcPct val="107000"/>
              </a:lnSpc>
              <a:spcAft>
                <a:spcPts val="800"/>
              </a:spcAf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Hearing and Listening</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5" name="Rectangle 14"/>
          <p:cNvSpPr/>
          <p:nvPr/>
        </p:nvSpPr>
        <p:spPr>
          <a:xfrm>
            <a:off x="3439022" y="4941614"/>
            <a:ext cx="2361544" cy="460895"/>
          </a:xfrm>
          <a:prstGeom prst="rect">
            <a:avLst/>
          </a:prstGeom>
        </p:spPr>
        <p:txBody>
          <a:bodyPr wrap="none">
            <a:spAutoFit/>
          </a:bodyPr>
          <a:lstStyle/>
          <a:p>
            <a:pPr>
              <a:lnSpc>
                <a:spcPct val="107000"/>
              </a:lnSpc>
              <a:spcAft>
                <a:spcPts val="800"/>
              </a:spcAf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Listening barriers</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9" name="Right Bracket 18"/>
          <p:cNvSpPr/>
          <p:nvPr/>
        </p:nvSpPr>
        <p:spPr>
          <a:xfrm>
            <a:off x="11451634" y="149646"/>
            <a:ext cx="329418" cy="2037373"/>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203737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277058" y="178779"/>
            <a:ext cx="4503720" cy="461665"/>
          </a:xfrm>
          <a:prstGeom prst="rect">
            <a:avLst/>
          </a:prstGeom>
        </p:spPr>
        <p:txBody>
          <a:bodyPr wrap="square">
            <a:spAutoFit/>
          </a:bodyPr>
          <a:lstStyle/>
          <a:p>
            <a:pPr algn="ctr"/>
            <a:r>
              <a:rPr lang="en-US" sz="2400" dirty="0" smtClean="0">
                <a:latin typeface="Times New Roman" panose="02020603050405020304" pitchFamily="18" charset="0"/>
                <a:cs typeface="Times New Roman" panose="02020603050405020304" pitchFamily="18" charset="0"/>
              </a:rPr>
              <a:t>Listening styles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2" name="Rectangle 21"/>
          <p:cNvSpPr/>
          <p:nvPr/>
        </p:nvSpPr>
        <p:spPr>
          <a:xfrm>
            <a:off x="7694403" y="1468761"/>
            <a:ext cx="4086375" cy="461665"/>
          </a:xfrm>
          <a:prstGeom prst="rect">
            <a:avLst/>
          </a:prstGeom>
        </p:spPr>
        <p:txBody>
          <a:bodyPr wrap="none">
            <a:spAutoFit/>
          </a:bodyPr>
          <a:lstStyle/>
          <a:p>
            <a:r>
              <a:rPr lang="en-US" sz="2400" dirty="0">
                <a:latin typeface="Times New Roman" panose="02020603050405020304" pitchFamily="18" charset="0"/>
                <a:cs typeface="Times New Roman" panose="02020603050405020304" pitchFamily="18" charset="0"/>
              </a:rPr>
              <a:t>KEYS for </a:t>
            </a:r>
            <a:r>
              <a:rPr lang="en-US" sz="2400" dirty="0" smtClean="0">
                <a:latin typeface="Times New Roman" panose="02020603050405020304" pitchFamily="18" charset="0"/>
                <a:cs typeface="Times New Roman" panose="02020603050405020304" pitchFamily="18" charset="0"/>
              </a:rPr>
              <a:t>Listening Excellence</a:t>
            </a:r>
            <a:endParaRPr lang="en-US" sz="24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4" name="Rectangle 3"/>
          <p:cNvSpPr/>
          <p:nvPr/>
        </p:nvSpPr>
        <p:spPr>
          <a:xfrm>
            <a:off x="7769615" y="823770"/>
            <a:ext cx="3735255"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Improving Your Listening </a:t>
            </a:r>
          </a:p>
        </p:txBody>
      </p:sp>
    </p:spTree>
    <p:extLst>
      <p:ext uri="{BB962C8B-B14F-4D97-AF65-F5344CB8AC3E}">
        <p14:creationId xmlns:p14="http://schemas.microsoft.com/office/powerpoint/2010/main" val="130324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p:cTn id="78" dur="500" fill="hold"/>
                                        <p:tgtEl>
                                          <p:spTgt spid="4"/>
                                        </p:tgtEl>
                                        <p:attrNameLst>
                                          <p:attrName>ppt_w</p:attrName>
                                        </p:attrNameLst>
                                      </p:cBhvr>
                                      <p:tavLst>
                                        <p:tav tm="0">
                                          <p:val>
                                            <p:fltVal val="0"/>
                                          </p:val>
                                        </p:tav>
                                        <p:tav tm="100000">
                                          <p:val>
                                            <p:strVal val="#ppt_w"/>
                                          </p:val>
                                        </p:tav>
                                      </p:tavLst>
                                    </p:anim>
                                    <p:anim calcmode="lin" valueType="num">
                                      <p:cBhvr>
                                        <p:cTn id="79" dur="500" fill="hold"/>
                                        <p:tgtEl>
                                          <p:spTgt spid="4"/>
                                        </p:tgtEl>
                                        <p:attrNameLst>
                                          <p:attrName>ppt_h</p:attrName>
                                        </p:attrNameLst>
                                      </p:cBhvr>
                                      <p:tavLst>
                                        <p:tav tm="0">
                                          <p:val>
                                            <p:fltVal val="0"/>
                                          </p:val>
                                        </p:tav>
                                        <p:tav tm="100000">
                                          <p:val>
                                            <p:strVal val="#ppt_h"/>
                                          </p:val>
                                        </p:tav>
                                      </p:tavLst>
                                    </p:anim>
                                    <p:animEffect transition="in" filter="fade">
                                      <p:cBhvr>
                                        <p:cTn id="80" dur="500"/>
                                        <p:tgtEl>
                                          <p:spTgt spid="4"/>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p:cTn id="83" dur="500" fill="hold"/>
                                        <p:tgtEl>
                                          <p:spTgt spid="22"/>
                                        </p:tgtEl>
                                        <p:attrNameLst>
                                          <p:attrName>ppt_w</p:attrName>
                                        </p:attrNameLst>
                                      </p:cBhvr>
                                      <p:tavLst>
                                        <p:tav tm="0">
                                          <p:val>
                                            <p:fltVal val="0"/>
                                          </p:val>
                                        </p:tav>
                                        <p:tav tm="100000">
                                          <p:val>
                                            <p:strVal val="#ppt_w"/>
                                          </p:val>
                                        </p:tav>
                                      </p:tavLst>
                                    </p:anim>
                                    <p:anim calcmode="lin" valueType="num">
                                      <p:cBhvr>
                                        <p:cTn id="84" dur="500" fill="hold"/>
                                        <p:tgtEl>
                                          <p:spTgt spid="22"/>
                                        </p:tgtEl>
                                        <p:attrNameLst>
                                          <p:attrName>ppt_h</p:attrName>
                                        </p:attrNameLst>
                                      </p:cBhvr>
                                      <p:tavLst>
                                        <p:tav tm="0">
                                          <p:val>
                                            <p:fltVal val="0"/>
                                          </p:val>
                                        </p:tav>
                                        <p:tav tm="100000">
                                          <p:val>
                                            <p:strVal val="#ppt_h"/>
                                          </p:val>
                                        </p:tav>
                                      </p:tavLst>
                                    </p:anim>
                                    <p:animEffect transition="in" filter="fade">
                                      <p:cBhvr>
                                        <p:cTn id="8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5" grpId="0"/>
      <p:bldP spid="19" grpId="0" animBg="1"/>
      <p:bldP spid="20" grpId="0" animBg="1"/>
      <p:bldP spid="21" grpId="0"/>
      <p:bldP spid="2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2405017"/>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115001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3703" y="1481266"/>
            <a:ext cx="8371001" cy="2463495"/>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874505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97394" y="121213"/>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9" name="Rectangle 8"/>
          <p:cNvSpPr/>
          <p:nvPr/>
        </p:nvSpPr>
        <p:spPr>
          <a:xfrm>
            <a:off x="2548380" y="2387456"/>
            <a:ext cx="8810920" cy="1673022"/>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The average person remembers between 25% and 50% of what he or she hears. That means that when you talk to your boss, your colleagues or customers, your friends and family, they are likely to retain less than half of the conversation.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Explosion 2 10"/>
          <p:cNvSpPr/>
          <p:nvPr/>
        </p:nvSpPr>
        <p:spPr>
          <a:xfrm>
            <a:off x="0" y="631596"/>
            <a:ext cx="2875175" cy="3996965"/>
          </a:xfrm>
          <a:prstGeom prst="irregularSeal2">
            <a:avLst/>
          </a:prstGeom>
          <a:effectLst>
            <a:outerShdw blurRad="50800" dist="38100" dir="2700000" algn="tl" rotWithShape="0">
              <a:prstClr val="black">
                <a:alpha val="40000"/>
              </a:prstClr>
            </a:outerShdw>
            <a:reflection blurRad="6350" stA="52000" endA="300" endPos="35000" dir="5400000" sy="-100000" algn="bl" rotWithShape="0"/>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2" name="Rectangle 11"/>
          <p:cNvSpPr/>
          <p:nvPr/>
        </p:nvSpPr>
        <p:spPr>
          <a:xfrm>
            <a:off x="337112" y="2122888"/>
            <a:ext cx="2200950" cy="1014380"/>
          </a:xfrm>
          <a:prstGeom prst="rect">
            <a:avLst/>
          </a:prstGeom>
          <a:effectLst>
            <a:outerShdw blurRad="50800" dist="38100" dir="2700000" algn="tl" rotWithShape="0">
              <a:prstClr val="black">
                <a:alpha val="40000"/>
              </a:prstClr>
            </a:outerShdw>
          </a:effectLst>
        </p:spPr>
        <p:txBody>
          <a:bodyPr wrap="square">
            <a:spAutoFit/>
          </a:bodyPr>
          <a:lstStyle/>
          <a:p>
            <a:pPr algn="ctr">
              <a:lnSpc>
                <a:spcPct val="107000"/>
              </a:lnSpc>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Did you know?</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27223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1" grpId="0" animBg="1"/>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21979"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Pentagon 1"/>
          <p:cNvSpPr/>
          <p:nvPr/>
        </p:nvSpPr>
        <p:spPr>
          <a:xfrm>
            <a:off x="169683" y="1187778"/>
            <a:ext cx="2592371" cy="1216058"/>
          </a:xfrm>
          <a:prstGeom prst="homePlate">
            <a:avLst/>
          </a:prstGeom>
          <a:effectLst>
            <a:reflection blurRad="6350" stA="52000" endA="300" endPos="35000" dir="5400000" sy="-100000" algn="bl" rotWithShape="0"/>
          </a:effectLst>
        </p:spPr>
        <p:style>
          <a:lnRef idx="3">
            <a:schemeClr val="lt1"/>
          </a:lnRef>
          <a:fillRef idx="1">
            <a:schemeClr val="accent5"/>
          </a:fillRef>
          <a:effectRef idx="1">
            <a:schemeClr val="accent5"/>
          </a:effectRef>
          <a:fontRef idx="minor">
            <a:schemeClr val="lt1"/>
          </a:fontRef>
        </p:style>
        <p:txBody>
          <a:bodyPr rtlCol="0" anchor="ctr"/>
          <a:lstStyle/>
          <a:p>
            <a:pPr algn="ctr"/>
            <a:r>
              <a:rPr lang="en-US" sz="3200" b="1" dirty="0">
                <a:latin typeface="Times New Roman" panose="02020603050405020304" pitchFamily="18" charset="0"/>
                <a:cs typeface="Times New Roman" panose="02020603050405020304" pitchFamily="18" charset="0"/>
              </a:rPr>
              <a:t>Hearing </a:t>
            </a:r>
          </a:p>
        </p:txBody>
      </p:sp>
      <p:sp>
        <p:nvSpPr>
          <p:cNvPr id="3" name="Rectangle 2"/>
          <p:cNvSpPr/>
          <p:nvPr/>
        </p:nvSpPr>
        <p:spPr>
          <a:xfrm>
            <a:off x="2762054" y="1795807"/>
            <a:ext cx="9191134" cy="2839111"/>
          </a:xfrm>
          <a:prstGeom prst="rect">
            <a:avLst/>
          </a:prstGeom>
          <a:solidFill>
            <a:schemeClr val="accent1">
              <a:lumMod val="20000"/>
              <a:lumOff val="80000"/>
            </a:schemeClr>
          </a:solidFill>
          <a:ln>
            <a:solidFill>
              <a:schemeClr val="tx1"/>
            </a:solidFill>
          </a:ln>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is your physical ability to detect sounds. It is the physiological process or function of receiving sounds. </a:t>
            </a:r>
            <a:r>
              <a:rPr lang="en-US" sz="2400" dirty="0" smtClean="0">
                <a:latin typeface="Times New Roman" panose="02020603050405020304" pitchFamily="18" charset="0"/>
                <a:ea typeface="Calibri" panose="020F0502020204030204" pitchFamily="34" charset="0"/>
                <a:cs typeface="Arial" panose="020B0604020202020204" pitchFamily="34" charset="0"/>
              </a:rPr>
              <a:t/>
            </a:r>
            <a:br>
              <a:rPr lang="en-US" sz="2400" dirty="0" smtClean="0">
                <a:latin typeface="Times New Roman" panose="02020603050405020304" pitchFamily="18" charset="0"/>
                <a:ea typeface="Calibri" panose="020F0502020204030204" pitchFamily="34" charset="0"/>
                <a:cs typeface="Arial" panose="020B0604020202020204" pitchFamily="34" charset="0"/>
              </a:rPr>
            </a:br>
            <a:endParaRPr lang="en-US" sz="2400" dirty="0" smtClean="0">
              <a:latin typeface="Times New Roman" panose="02020603050405020304" pitchFamily="18" charset="0"/>
              <a:ea typeface="Calibri" panose="020F0502020204030204" pitchFamily="34" charset="0"/>
              <a:cs typeface="Arial" panose="020B0604020202020204" pitchFamily="34" charset="0"/>
            </a:endParaRPr>
          </a:p>
          <a:p>
            <a:pPr>
              <a:lnSpc>
                <a:spcPct val="107000"/>
              </a:lnSpc>
            </a:pPr>
            <a:r>
              <a:rPr lang="en-US" sz="2400" dirty="0" smtClean="0">
                <a:solidFill>
                  <a:srgbClr val="333333"/>
                </a:solidFill>
                <a:latin typeface="Times New Roman" panose="02020603050405020304" pitchFamily="18" charset="0"/>
                <a:ea typeface="Calibri" panose="020F0502020204030204" pitchFamily="34" charset="0"/>
                <a:cs typeface="Arial" panose="020B0604020202020204" pitchFamily="34" charset="0"/>
              </a:rPr>
              <a:t>For </a:t>
            </a:r>
            <a:r>
              <a:rPr lang="en-US" sz="2400" dirty="0">
                <a:solidFill>
                  <a:srgbClr val="333333"/>
                </a:solidFill>
                <a:latin typeface="Times New Roman" panose="02020603050405020304" pitchFamily="18" charset="0"/>
                <a:ea typeface="Calibri" panose="020F0502020204030204" pitchFamily="34" charset="0"/>
                <a:cs typeface="Arial" panose="020B0604020202020204" pitchFamily="34" charset="0"/>
              </a:rPr>
              <a:t>example, we are accustomed to the sounds of airplanes, lawn mowers, furnace blowers, the rattling of pots and pans, and so on. We hear those incidental sounds and, unless we have a reason to do otherwise, we train ourselves to ignore them.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41908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21979"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Pentagon 1"/>
          <p:cNvSpPr/>
          <p:nvPr/>
        </p:nvSpPr>
        <p:spPr>
          <a:xfrm>
            <a:off x="169683" y="1187778"/>
            <a:ext cx="2592371" cy="1216058"/>
          </a:xfrm>
          <a:prstGeom prst="homePlate">
            <a:avLst/>
          </a:prstGeom>
          <a:effectLst>
            <a:reflection blurRad="6350" stA="52000" endA="300" endPos="35000" dir="5400000" sy="-100000" algn="bl" rotWithShape="0"/>
          </a:effectLst>
        </p:spPr>
        <p:style>
          <a:lnRef idx="3">
            <a:schemeClr val="lt1"/>
          </a:lnRef>
          <a:fillRef idx="1">
            <a:schemeClr val="accent5"/>
          </a:fillRef>
          <a:effectRef idx="1">
            <a:schemeClr val="accent5"/>
          </a:effectRef>
          <a:fontRef idx="minor">
            <a:schemeClr val="lt1"/>
          </a:fontRef>
        </p:style>
        <p:txBody>
          <a:bodyPr rtlCol="0" anchor="ctr"/>
          <a:lstStyle/>
          <a:p>
            <a:pPr algn="ctr"/>
            <a:r>
              <a:rPr lang="en-US" sz="3200" b="1" dirty="0" smtClean="0">
                <a:latin typeface="Times New Roman" panose="02020603050405020304" pitchFamily="18" charset="0"/>
                <a:cs typeface="Times New Roman" panose="02020603050405020304" pitchFamily="18" charset="0"/>
              </a:rPr>
              <a:t>Listening </a:t>
            </a:r>
            <a:endParaRPr lang="en-US" sz="3200" b="1" dirty="0">
              <a:latin typeface="Times New Roman" panose="02020603050405020304" pitchFamily="18" charset="0"/>
              <a:cs typeface="Times New Roman" panose="02020603050405020304" pitchFamily="18" charset="0"/>
            </a:endParaRPr>
          </a:p>
        </p:txBody>
      </p:sp>
      <p:sp>
        <p:nvSpPr>
          <p:cNvPr id="3" name="Rectangle 2"/>
          <p:cNvSpPr/>
          <p:nvPr/>
        </p:nvSpPr>
        <p:spPr>
          <a:xfrm>
            <a:off x="2762054" y="1795807"/>
            <a:ext cx="9191134" cy="1646413"/>
          </a:xfrm>
          <a:prstGeom prst="rect">
            <a:avLst/>
          </a:prstGeom>
          <a:solidFill>
            <a:schemeClr val="accent1">
              <a:lumMod val="20000"/>
              <a:lumOff val="80000"/>
            </a:schemeClr>
          </a:solidFill>
          <a:ln>
            <a:solidFill>
              <a:schemeClr val="tx1"/>
            </a:solidFill>
          </a:ln>
        </p:spPr>
        <p:txBody>
          <a:bodyPr wrap="square">
            <a:spAutoFit/>
          </a:bodyPr>
          <a:lstStyle/>
          <a:p>
            <a:pPr>
              <a:lnSpc>
                <a:spcPct val="107000"/>
              </a:lnSpc>
            </a:pPr>
            <a:r>
              <a:rPr lang="en-US" sz="2400" dirty="0">
                <a:latin typeface="Times New Roman" panose="02020603050405020304" pitchFamily="18" charset="0"/>
                <a:cs typeface="Times New Roman" panose="02020603050405020304" pitchFamily="18" charset="0"/>
              </a:rPr>
              <a:t>requires you to concentrate on the verbal and nonverbal messages being sent and to determine the meaning of those messages.  Listening, at its best, is active, focused, concentrated attention for the purpose of understanding the meanings expressed by a speaker.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p:nvPr/>
        </p:nvPicPr>
        <p:blipFill rotWithShape="1">
          <a:blip r:embed="rId3" cstate="print">
            <a:extLst>
              <a:ext uri="{28A0092B-C50C-407E-A947-70E740481C1C}">
                <a14:useLocalDpi xmlns:a14="http://schemas.microsoft.com/office/drawing/2010/main" val="0"/>
              </a:ext>
            </a:extLst>
          </a:blip>
          <a:srcRect l="20435" t="29772" r="16186" b="29481"/>
          <a:stretch/>
        </p:blipFill>
        <p:spPr bwMode="auto">
          <a:xfrm>
            <a:off x="169684" y="3606339"/>
            <a:ext cx="6555644" cy="316210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29857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5339923" cy="669542"/>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Importance of Effective Listening</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75511" y="1699008"/>
            <a:ext cx="8092949" cy="1015663"/>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Effective listening is central to fostering interpersonal relationships with coworkers, leaders, and clients.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675511" y="2905952"/>
            <a:ext cx="8056775" cy="966290"/>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Effective listening can affect one’s relationship satisfaction and can be a determining factor in whether someone is an effective communicator.</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675510" y="4085100"/>
            <a:ext cx="8056775" cy="960328"/>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pP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Effective listening can enhance your image as </a:t>
            </a:r>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People Will Perceive You as Intelligent and Perceptive.</a:t>
            </a:r>
            <a:endPar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ectangle 8"/>
          <p:cNvSpPr/>
          <p:nvPr/>
        </p:nvSpPr>
        <p:spPr>
          <a:xfrm>
            <a:off x="675510" y="5242671"/>
            <a:ext cx="8092950" cy="1477328"/>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pPr>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Good Listening Can Help Your Public Speaking.  As a result, you have the ability to analyze what you think works and doesn’t work in others’ speeches, which can help you transform your speeches in the process. </a:t>
            </a:r>
            <a:endPar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Chevron 9"/>
          <p:cNvSpPr/>
          <p:nvPr/>
        </p:nvSpPr>
        <p:spPr>
          <a:xfrm>
            <a:off x="141402" y="1989056"/>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Chevron 13"/>
          <p:cNvSpPr/>
          <p:nvPr/>
        </p:nvSpPr>
        <p:spPr>
          <a:xfrm>
            <a:off x="141402" y="3121844"/>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hevron 14"/>
          <p:cNvSpPr/>
          <p:nvPr/>
        </p:nvSpPr>
        <p:spPr>
          <a:xfrm>
            <a:off x="141402" y="425463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Chevron 15"/>
          <p:cNvSpPr/>
          <p:nvPr/>
        </p:nvSpPr>
        <p:spPr>
          <a:xfrm>
            <a:off x="141402" y="5632544"/>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52669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5339923" cy="669542"/>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Importance of Effective Listening</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57423" y="2163451"/>
            <a:ext cx="8092949" cy="1421992"/>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Listening, in addition to other communication abilities, is a likely predictor of who gets promoted or receives other relevant rewards, such as status and power.</a:t>
            </a:r>
          </a:p>
        </p:txBody>
      </p:sp>
      <p:sp>
        <p:nvSpPr>
          <p:cNvPr id="8" name="Rectangle 7"/>
          <p:cNvSpPr/>
          <p:nvPr/>
        </p:nvSpPr>
        <p:spPr>
          <a:xfrm>
            <a:off x="675511" y="4148763"/>
            <a:ext cx="8056775" cy="960328"/>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Better listeners hold higher-level positions and are promoted more often than those with less-developed listening abilities.</a:t>
            </a:r>
          </a:p>
        </p:txBody>
      </p:sp>
      <p:sp>
        <p:nvSpPr>
          <p:cNvPr id="10" name="Chevron 9"/>
          <p:cNvSpPr/>
          <p:nvPr/>
        </p:nvSpPr>
        <p:spPr>
          <a:xfrm>
            <a:off x="141402" y="2481035"/>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hevron 14"/>
          <p:cNvSpPr/>
          <p:nvPr/>
        </p:nvSpPr>
        <p:spPr>
          <a:xfrm>
            <a:off x="141402" y="4454531"/>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277338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5197257" cy="738664"/>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Characteristics </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of </a:t>
            </a: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Good Listener</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57424" y="2163451"/>
            <a:ext cx="364120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Admits that listening is difficult.</a:t>
            </a:r>
          </a:p>
        </p:txBody>
      </p:sp>
      <p:sp>
        <p:nvSpPr>
          <p:cNvPr id="8" name="Rectangle 7"/>
          <p:cNvSpPr/>
          <p:nvPr/>
        </p:nvSpPr>
        <p:spPr>
          <a:xfrm>
            <a:off x="657423" y="3774312"/>
            <a:ext cx="598924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Reviews and mentally summarizes the talking points.</a:t>
            </a:r>
          </a:p>
        </p:txBody>
      </p:sp>
      <p:sp>
        <p:nvSpPr>
          <p:cNvPr id="10" name="Chevron 9"/>
          <p:cNvSpPr/>
          <p:nvPr/>
        </p:nvSpPr>
        <p:spPr>
          <a:xfrm>
            <a:off x="141402" y="218399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hevron 14"/>
          <p:cNvSpPr/>
          <p:nvPr/>
        </p:nvSpPr>
        <p:spPr>
          <a:xfrm>
            <a:off x="141401" y="379997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Chevron 8"/>
          <p:cNvSpPr/>
          <p:nvPr/>
        </p:nvSpPr>
        <p:spPr>
          <a:xfrm>
            <a:off x="141402" y="2880423"/>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Rectangle 1"/>
          <p:cNvSpPr/>
          <p:nvPr/>
        </p:nvSpPr>
        <p:spPr>
          <a:xfrm>
            <a:off x="657423" y="2802505"/>
            <a:ext cx="3212931" cy="504625"/>
          </a:xfrm>
          <a:prstGeom prst="rect">
            <a:avLst/>
          </a:prstGeom>
          <a:solidFill>
            <a:schemeClr val="accent1">
              <a:lumMod val="20000"/>
              <a:lumOff val="80000"/>
            </a:schemeClr>
          </a:solidFill>
          <a:ln>
            <a:solidFill>
              <a:schemeClr val="tx1"/>
            </a:solidFill>
          </a:ln>
        </p:spPr>
        <p:txBody>
          <a:bodyPr wrap="non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Pays effort to carefully listen.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645988" y="4470798"/>
            <a:ext cx="8024664"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Pays attention to nonverbal communication (facial expressions, gestures, tone of voice) to see if it adds meaning to the spoken words.</a:t>
            </a:r>
          </a:p>
        </p:txBody>
      </p:sp>
      <p:sp>
        <p:nvSpPr>
          <p:cNvPr id="14" name="Chevron 13"/>
          <p:cNvSpPr/>
          <p:nvPr/>
        </p:nvSpPr>
        <p:spPr>
          <a:xfrm>
            <a:off x="141401" y="4623300"/>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Rectangle 15"/>
          <p:cNvSpPr/>
          <p:nvPr/>
        </p:nvSpPr>
        <p:spPr>
          <a:xfrm>
            <a:off x="645988" y="5415952"/>
            <a:ext cx="5989240"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Weighs the evidence used by the talker to support the points he or she makes.</a:t>
            </a:r>
          </a:p>
        </p:txBody>
      </p:sp>
      <p:sp>
        <p:nvSpPr>
          <p:cNvPr id="17" name="Chevron 16"/>
          <p:cNvSpPr/>
          <p:nvPr/>
        </p:nvSpPr>
        <p:spPr>
          <a:xfrm>
            <a:off x="129966" y="544161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Rectangle 17"/>
          <p:cNvSpPr/>
          <p:nvPr/>
        </p:nvSpPr>
        <p:spPr>
          <a:xfrm>
            <a:off x="657423" y="6290599"/>
            <a:ext cx="5366305"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Never forget to practice. </a:t>
            </a:r>
          </a:p>
        </p:txBody>
      </p:sp>
      <p:sp>
        <p:nvSpPr>
          <p:cNvPr id="19" name="Chevron 18"/>
          <p:cNvSpPr/>
          <p:nvPr/>
        </p:nvSpPr>
        <p:spPr>
          <a:xfrm>
            <a:off x="141401" y="6316259"/>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308234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2" grpId="0" animBg="1"/>
      <p:bldP spid="11" grpId="0" animBg="1"/>
      <p:bldP spid="16"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3703" y="1481266"/>
            <a:ext cx="8371001" cy="2405017"/>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342407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3" name="Rectangle 2"/>
          <p:cNvSpPr/>
          <p:nvPr/>
        </p:nvSpPr>
        <p:spPr>
          <a:xfrm>
            <a:off x="1760025" y="1563101"/>
            <a:ext cx="6287299" cy="587148"/>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Noise is part of every communication interaction.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7" name="Straight Arrow Connector 6"/>
          <p:cNvCxnSpPr/>
          <p:nvPr/>
        </p:nvCxnSpPr>
        <p:spPr>
          <a:xfrm flipH="1">
            <a:off x="1267000" y="2150249"/>
            <a:ext cx="1004860" cy="145186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p:cNvCxnSpPr/>
          <p:nvPr/>
        </p:nvCxnSpPr>
        <p:spPr>
          <a:xfrm>
            <a:off x="2345019" y="2159676"/>
            <a:ext cx="2754882" cy="154505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4" name="Rectangle 23"/>
          <p:cNvSpPr/>
          <p:nvPr/>
        </p:nvSpPr>
        <p:spPr>
          <a:xfrm>
            <a:off x="73404" y="3862690"/>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6" name="Rectangle 25"/>
          <p:cNvSpPr/>
          <p:nvPr/>
        </p:nvSpPr>
        <p:spPr>
          <a:xfrm>
            <a:off x="4171678" y="3828129"/>
            <a:ext cx="2308645" cy="738664"/>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Internal </a:t>
            </a: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45575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par>
                                <p:cTn id="20" presetID="16" presetClass="entr" presetSubtype="21"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arn(inVertic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barn(inVertical)">
                                      <p:cBhvr>
                                        <p:cTn id="27" dur="500"/>
                                        <p:tgtEl>
                                          <p:spTgt spid="26"/>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barn(inVertical)">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4"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129965" y="1491947"/>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636411" y="2241831"/>
            <a:ext cx="5689378" cy="587148"/>
          </a:xfrm>
          <a:prstGeom prst="rect">
            <a:avLst/>
          </a:prstGeom>
          <a:solidFill>
            <a:schemeClr val="accent1">
              <a:lumMod val="20000"/>
              <a:lumOff val="80000"/>
            </a:schemeClr>
          </a:solidFill>
          <a:ln>
            <a:solidFill>
              <a:schemeClr val="tx1"/>
            </a:solidFill>
          </a:ln>
        </p:spPr>
        <p:txBody>
          <a:bodyPr wrap="non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External noise includes external distractions.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17758" y="2908451"/>
            <a:ext cx="7594862" cy="1200329"/>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For example, Audible talking during a meeting, ruffling of papers, or a cell phone going off in the next cubicle.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17141" y="4186200"/>
            <a:ext cx="2400016"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17141" y="4933162"/>
            <a:ext cx="8242986" cy="1754326"/>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Whenever possible, you should take steps to control the external noise that might interfere with your ability to listen to others, as well as their ability to listen to you.</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20838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5" grpId="0" animBg="1"/>
      <p:bldP spid="6"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37137" y="770263"/>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3976101" y="1470442"/>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37137" y="1853045"/>
            <a:ext cx="2400016"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88272" y="2670152"/>
            <a:ext cx="8026170" cy="4154984"/>
          </a:xfrm>
          <a:prstGeom prst="rect">
            <a:avLst/>
          </a:prstGeom>
          <a:solidFill>
            <a:schemeClr val="accent1">
              <a:lumMod val="20000"/>
              <a:lumOff val="80000"/>
            </a:schemeClr>
          </a:solidFill>
          <a:ln>
            <a:solidFill>
              <a:schemeClr val="tx1"/>
            </a:solidFill>
          </a:ln>
        </p:spPr>
        <p:txBody>
          <a:bodyPr wrap="square">
            <a:spAutoFit/>
          </a:bodyPr>
          <a:lstStyle/>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When you are talking to someone on the phone, turn away from your computer if you are distracted by messages in your inbox</a:t>
            </a:r>
            <a:r>
              <a:rPr lang="en-US" sz="2400" dirty="0" smtClean="0">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If you are running a meeting, begin by asking everyone to turn off their cell phones</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If the work environment is such that it is difficult for people to break away from distractions, hold a retreat away from your worksite to maximize the team’s ability to listen effectively.</a:t>
            </a:r>
          </a:p>
        </p:txBody>
      </p:sp>
    </p:spTree>
    <p:extLst>
      <p:ext uri="{BB962C8B-B14F-4D97-AF65-F5344CB8AC3E}">
        <p14:creationId xmlns:p14="http://schemas.microsoft.com/office/powerpoint/2010/main" val="62711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129965" y="1491947"/>
            <a:ext cx="2308645" cy="738664"/>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Internal </a:t>
            </a:r>
            <a:r>
              <a:rPr lang="en-US" sz="2800" b="1" dirty="0">
                <a:latin typeface="Times New Roman" panose="02020603050405020304" pitchFamily="18" charset="0"/>
                <a:ea typeface="Calibri" panose="020F0502020204030204" pitchFamily="34" charset="0"/>
                <a:cs typeface="Arial" panose="020B0604020202020204" pitchFamily="34" charset="0"/>
              </a:rPr>
              <a:t>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495009" y="2305806"/>
            <a:ext cx="8837527" cy="1133965"/>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pPr>
            <a:r>
              <a:rPr lang="en-US" sz="2400" dirty="0">
                <a:latin typeface="Times New Roman" panose="02020603050405020304" pitchFamily="18" charset="0"/>
                <a:cs typeface="Times New Roman" panose="02020603050405020304" pitchFamily="18" charset="0"/>
              </a:rPr>
              <a:t>Internal noise encompasses any internal condition or state that interferes with the communicator’s ability to focus on the message.</a:t>
            </a:r>
          </a:p>
        </p:txBody>
      </p:sp>
      <p:sp>
        <p:nvSpPr>
          <p:cNvPr id="3" name="Explosion 2 2"/>
          <p:cNvSpPr/>
          <p:nvPr/>
        </p:nvSpPr>
        <p:spPr>
          <a:xfrm>
            <a:off x="-150830" y="3237933"/>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7" name="Rectangle 6"/>
          <p:cNvSpPr/>
          <p:nvPr/>
        </p:nvSpPr>
        <p:spPr>
          <a:xfrm>
            <a:off x="189264" y="3843311"/>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1940552" y="3907575"/>
            <a:ext cx="6096000" cy="1015663"/>
          </a:xfrm>
          <a:prstGeom prst="rect">
            <a:avLst/>
          </a:prstGeom>
          <a:solidFill>
            <a:schemeClr val="accent6">
              <a:lumMod val="20000"/>
              <a:lumOff val="80000"/>
            </a:schemeClr>
          </a:solid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think of our personal problems during the business meeting so we don’t pay attention to all the business details.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436016" y="5004343"/>
            <a:ext cx="6096000" cy="707886"/>
          </a:xfrm>
          <a:prstGeom prst="rect">
            <a:avLst/>
          </a:prstGeom>
          <a:solidFill>
            <a:schemeClr val="accent6">
              <a:lumMod val="20000"/>
              <a:lumOff val="80000"/>
            </a:schemeClr>
          </a:solid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think of our lunch meal while listening to a friend’s problem so we miss up lots of details.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436016" y="5933588"/>
            <a:ext cx="6096000" cy="707886"/>
          </a:xfrm>
          <a:prstGeom prst="rect">
            <a:avLst/>
          </a:prstGeom>
          <a:solidFill>
            <a:schemeClr val="accent6">
              <a:lumMod val="20000"/>
              <a:lumOff val="80000"/>
            </a:schemeClr>
          </a:solid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think of answers during discussions to argue well not to communicate well.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40908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1000" fill="hold"/>
                                        <p:tgtEl>
                                          <p:spTgt spid="7"/>
                                        </p:tgtEl>
                                        <p:attrNameLst>
                                          <p:attrName>ppt_w</p:attrName>
                                        </p:attrNameLst>
                                      </p:cBhvr>
                                      <p:tavLst>
                                        <p:tav tm="0">
                                          <p:val>
                                            <p:fltVal val="0"/>
                                          </p:val>
                                        </p:tav>
                                        <p:tav tm="100000">
                                          <p:val>
                                            <p:strVal val="#ppt_w"/>
                                          </p:val>
                                        </p:tav>
                                      </p:tavLst>
                                    </p:anim>
                                    <p:anim calcmode="lin" valueType="num">
                                      <p:cBhvr>
                                        <p:cTn id="19" dur="1000" fill="hold"/>
                                        <p:tgtEl>
                                          <p:spTgt spid="7"/>
                                        </p:tgtEl>
                                        <p:attrNameLst>
                                          <p:attrName>ppt_h</p:attrName>
                                        </p:attrNameLst>
                                      </p:cBhvr>
                                      <p:tavLst>
                                        <p:tav tm="0">
                                          <p:val>
                                            <p:fltVal val="0"/>
                                          </p:val>
                                        </p:tav>
                                        <p:tav tm="100000">
                                          <p:val>
                                            <p:strVal val="#ppt_h"/>
                                          </p:val>
                                        </p:tav>
                                      </p:tavLst>
                                    </p:anim>
                                    <p:anim calcmode="lin" valueType="num">
                                      <p:cBhvr>
                                        <p:cTn id="20" dur="1000" fill="hold"/>
                                        <p:tgtEl>
                                          <p:spTgt spid="7"/>
                                        </p:tgtEl>
                                        <p:attrNameLst>
                                          <p:attrName>style.rotation</p:attrName>
                                        </p:attrNameLst>
                                      </p:cBhvr>
                                      <p:tavLst>
                                        <p:tav tm="0">
                                          <p:val>
                                            <p:fltVal val="90"/>
                                          </p:val>
                                        </p:tav>
                                        <p:tav tm="100000">
                                          <p:val>
                                            <p:fltVal val="0"/>
                                          </p:val>
                                        </p:tav>
                                      </p:tavLst>
                                    </p:anim>
                                    <p:animEffect transition="in" filter="fade">
                                      <p:cBhvr>
                                        <p:cTn id="21" dur="1000"/>
                                        <p:tgtEl>
                                          <p:spTgt spid="7"/>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1000" fill="hold"/>
                                        <p:tgtEl>
                                          <p:spTgt spid="3"/>
                                        </p:tgtEl>
                                        <p:attrNameLst>
                                          <p:attrName>ppt_w</p:attrName>
                                        </p:attrNameLst>
                                      </p:cBhvr>
                                      <p:tavLst>
                                        <p:tav tm="0">
                                          <p:val>
                                            <p:fltVal val="0"/>
                                          </p:val>
                                        </p:tav>
                                        <p:tav tm="100000">
                                          <p:val>
                                            <p:strVal val="#ppt_w"/>
                                          </p:val>
                                        </p:tav>
                                      </p:tavLst>
                                    </p:anim>
                                    <p:anim calcmode="lin" valueType="num">
                                      <p:cBhvr>
                                        <p:cTn id="25" dur="1000" fill="hold"/>
                                        <p:tgtEl>
                                          <p:spTgt spid="3"/>
                                        </p:tgtEl>
                                        <p:attrNameLst>
                                          <p:attrName>ppt_h</p:attrName>
                                        </p:attrNameLst>
                                      </p:cBhvr>
                                      <p:tavLst>
                                        <p:tav tm="0">
                                          <p:val>
                                            <p:fltVal val="0"/>
                                          </p:val>
                                        </p:tav>
                                        <p:tav tm="100000">
                                          <p:val>
                                            <p:strVal val="#ppt_h"/>
                                          </p:val>
                                        </p:tav>
                                      </p:tavLst>
                                    </p:anim>
                                    <p:anim calcmode="lin" valueType="num">
                                      <p:cBhvr>
                                        <p:cTn id="26" dur="1000" fill="hold"/>
                                        <p:tgtEl>
                                          <p:spTgt spid="3"/>
                                        </p:tgtEl>
                                        <p:attrNameLst>
                                          <p:attrName>style.rotation</p:attrName>
                                        </p:attrNameLst>
                                      </p:cBhvr>
                                      <p:tavLst>
                                        <p:tav tm="0">
                                          <p:val>
                                            <p:fltVal val="90"/>
                                          </p:val>
                                        </p:tav>
                                        <p:tav tm="100000">
                                          <p:val>
                                            <p:fltVal val="0"/>
                                          </p:val>
                                        </p:tav>
                                      </p:tavLst>
                                    </p:anim>
                                    <p:animEffect transition="in" filter="fade">
                                      <p:cBhvr>
                                        <p:cTn id="27" dur="10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arn(inVertic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3" grpId="0" animBg="1"/>
      <p:bldP spid="7" grpId="0"/>
      <p:bldP spid="9"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37137" y="770263"/>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3759686" y="1386299"/>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37137" y="1721070"/>
            <a:ext cx="2400016"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711686" y="2483428"/>
            <a:ext cx="7114095" cy="707886"/>
          </a:xfrm>
          <a:prstGeom prst="rect">
            <a:avLst/>
          </a:prstGeom>
          <a:solidFill>
            <a:schemeClr val="accent1">
              <a:lumMod val="20000"/>
              <a:lumOff val="80000"/>
            </a:schemeClr>
          </a:solidFill>
          <a:ln>
            <a:solidFill>
              <a:schemeClr val="tx1"/>
            </a:solidFill>
          </a:ln>
        </p:spPr>
        <p:txBody>
          <a:bodyPr wrap="square">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Controlling internal noise in others can be difficult, however it is not impossible.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711686" y="3331451"/>
            <a:ext cx="5889754" cy="504625"/>
          </a:xfrm>
          <a:prstGeom prst="rect">
            <a:avLst/>
          </a:prstGeom>
          <a:solidFill>
            <a:schemeClr val="accent1">
              <a:lumMod val="20000"/>
              <a:lumOff val="80000"/>
            </a:schemeClr>
          </a:solidFill>
          <a:ln>
            <a:solidFill>
              <a:schemeClr val="tx1"/>
            </a:solidFill>
          </a:ln>
        </p:spPr>
        <p:txBody>
          <a:bodyPr wrap="non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You must reflect on what is causing your internal noise.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711686" y="3976213"/>
            <a:ext cx="2452916" cy="504625"/>
          </a:xfrm>
          <a:prstGeom prst="rect">
            <a:avLst/>
          </a:prstGeom>
          <a:solidFill>
            <a:schemeClr val="accent1">
              <a:lumMod val="20000"/>
              <a:lumOff val="80000"/>
            </a:schemeClr>
          </a:solidFill>
          <a:ln>
            <a:solidFill>
              <a:schemeClr val="tx1"/>
            </a:solidFill>
          </a:ln>
        </p:spPr>
        <p:txBody>
          <a:bodyPr wrap="non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Address those factors.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711686" y="4620975"/>
            <a:ext cx="6887852" cy="707886"/>
          </a:xfrm>
          <a:prstGeom prst="rect">
            <a:avLst/>
          </a:prstGeom>
          <a:solidFill>
            <a:schemeClr val="accent1">
              <a:lumMod val="20000"/>
              <a:lumOff val="80000"/>
            </a:schemeClr>
          </a:solidFill>
          <a:ln>
            <a:solidFill>
              <a:schemeClr val="tx1"/>
            </a:solidFill>
          </a:ln>
        </p:spPr>
        <p:txBody>
          <a:bodyPr wrap="square">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If you have an urgent matter to deal with, don’t try to hold a conversation with someone. You simply won’t be able to listen.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711686" y="5605928"/>
            <a:ext cx="6096000" cy="1015663"/>
          </a:xfrm>
          <a:prstGeom prst="rect">
            <a:avLst/>
          </a:prstGeom>
          <a:solidFill>
            <a:schemeClr val="accent1">
              <a:lumMod val="20000"/>
              <a:lumOff val="80000"/>
            </a:schemeClr>
          </a:solid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Tell the other party you will need to reschedule your conversation for a time when you can give your undivided attention.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45909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arn(inVertical)">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3" grpId="0" animBg="1"/>
      <p:bldP spid="5" grpId="0" animBg="1"/>
      <p:bldP spid="7"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5217644" y="1279910"/>
            <a:ext cx="1261884"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WHY?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5286" y="2050004"/>
            <a:ext cx="5266057" cy="530594"/>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Because of the theme of our area.</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2792583"/>
            <a:ext cx="782587" cy="400110"/>
          </a:xfrm>
          <a:prstGeom prst="rect">
            <a:avLst/>
          </a:prstGeom>
          <a:solidFill>
            <a:schemeClr val="accent1">
              <a:lumMod val="20000"/>
              <a:lumOff val="80000"/>
            </a:schemeClr>
          </a:solidFill>
          <a:ln>
            <a:solidFill>
              <a:schemeClr val="tx1"/>
            </a:solidFill>
          </a:ln>
        </p:spPr>
        <p:txBody>
          <a:bodyPr wrap="none">
            <a:spAutoFit/>
          </a:bodyPr>
          <a:lstStyle/>
          <a:p>
            <a:r>
              <a:rPr lang="en-US" sz="2000" dirty="0">
                <a:solidFill>
                  <a:srgbClr val="000000"/>
                </a:solidFill>
                <a:latin typeface="Times New Roman" panose="02020603050405020304" pitchFamily="18" charset="0"/>
                <a:ea typeface="Calibri" panose="020F0502020204030204" pitchFamily="34" charset="0"/>
              </a:rPr>
              <a:t>Noise</a:t>
            </a:r>
            <a:endParaRPr lang="en-US" sz="2000" dirty="0"/>
          </a:p>
        </p:txBody>
      </p:sp>
      <p:sp>
        <p:nvSpPr>
          <p:cNvPr id="5" name="Rectangle 4"/>
          <p:cNvSpPr/>
          <p:nvPr/>
        </p:nvSpPr>
        <p:spPr>
          <a:xfrm>
            <a:off x="634738" y="3404678"/>
            <a:ext cx="6096000" cy="1080296"/>
          </a:xfrm>
          <a:prstGeom prst="rect">
            <a:avLst/>
          </a:prstGeom>
          <a:solidFill>
            <a:schemeClr val="accent1">
              <a:lumMod val="20000"/>
              <a:lumOff val="80000"/>
            </a:schemeClr>
          </a:solidFill>
          <a:ln>
            <a:solidFill>
              <a:schemeClr val="tx1"/>
            </a:solidFill>
          </a:ln>
        </p:spPr>
        <p:txBody>
          <a:bodyPr>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In the ever-changing world of social media and emerging technology, we are locked into a mode of continuous partial attention.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634738" y="4760826"/>
            <a:ext cx="6096000" cy="1393330"/>
          </a:xfrm>
          <a:prstGeom prst="rect">
            <a:avLst/>
          </a:prstGeom>
          <a:solidFill>
            <a:schemeClr val="accent1">
              <a:lumMod val="20000"/>
              <a:lumOff val="80000"/>
            </a:schemeClr>
          </a:solidFill>
          <a:ln>
            <a:solidFill>
              <a:schemeClr val="tx1"/>
            </a:solidFill>
          </a:ln>
        </p:spPr>
        <p:txBody>
          <a:bodyPr>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are always scanning our smartphones for the next bit of news or the latest update. Multitasking is the norm, despite some evidence that it prevents us from doing anything to the best of our abilities.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77181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fltVal val="0"/>
                                          </p:val>
                                        </p:tav>
                                        <p:tav tm="100000">
                                          <p:val>
                                            <p:strVal val="#ppt_w"/>
                                          </p:val>
                                        </p:tav>
                                      </p:tavLst>
                                    </p:anim>
                                    <p:anim calcmode="lin" valueType="num">
                                      <p:cBhvr>
                                        <p:cTn id="20" dur="1000" fill="hold"/>
                                        <p:tgtEl>
                                          <p:spTgt spid="2"/>
                                        </p:tgtEl>
                                        <p:attrNameLst>
                                          <p:attrName>ppt_h</p:attrName>
                                        </p:attrNameLst>
                                      </p:cBhvr>
                                      <p:tavLst>
                                        <p:tav tm="0">
                                          <p:val>
                                            <p:fltVal val="0"/>
                                          </p:val>
                                        </p:tav>
                                        <p:tav tm="100000">
                                          <p:val>
                                            <p:strVal val="#ppt_h"/>
                                          </p:val>
                                        </p:tav>
                                      </p:tavLst>
                                    </p:anim>
                                    <p:anim calcmode="lin" valueType="num">
                                      <p:cBhvr>
                                        <p:cTn id="21" dur="1000" fill="hold"/>
                                        <p:tgtEl>
                                          <p:spTgt spid="2"/>
                                        </p:tgtEl>
                                        <p:attrNameLst>
                                          <p:attrName>style.rotation</p:attrName>
                                        </p:attrNameLst>
                                      </p:cBhvr>
                                      <p:tavLst>
                                        <p:tav tm="0">
                                          <p:val>
                                            <p:fltVal val="90"/>
                                          </p:val>
                                        </p:tav>
                                        <p:tav tm="100000">
                                          <p:val>
                                            <p:fltVal val="0"/>
                                          </p:val>
                                        </p:tav>
                                      </p:tavLst>
                                    </p:anim>
                                    <p:animEffect transition="in" filter="fade">
                                      <p:cBhvr>
                                        <p:cTn id="22" dur="1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arn(inVertical)">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arn(inVertical)">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2" grpId="0" animBg="1"/>
      <p:bldP spid="3" grpId="0" animBg="1"/>
      <p:bldP spid="5"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5217644" y="1279910"/>
            <a:ext cx="1261884"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WHY?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5286" y="2050004"/>
            <a:ext cx="4753802" cy="55335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Because of speakers’ mistakes</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3084477"/>
            <a:ext cx="6096000"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a speaker uses jargon (technical words used by specialized groups) with which you are not familiar.</a:t>
            </a:r>
          </a:p>
        </p:txBody>
      </p:sp>
      <p:sp>
        <p:nvSpPr>
          <p:cNvPr id="5" name="Rectangle 4"/>
          <p:cNvSpPr/>
          <p:nvPr/>
        </p:nvSpPr>
        <p:spPr>
          <a:xfrm>
            <a:off x="634738" y="4148731"/>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If there is no common understanding, language can separate, insulate, and intimidate.</a:t>
            </a:r>
          </a:p>
        </p:txBody>
      </p:sp>
      <p:sp>
        <p:nvSpPr>
          <p:cNvPr id="7" name="Rectangle 6"/>
          <p:cNvSpPr/>
          <p:nvPr/>
        </p:nvSpPr>
        <p:spPr>
          <a:xfrm>
            <a:off x="634738" y="5197256"/>
            <a:ext cx="6096000" cy="1323439"/>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Message overload can have the same impact as jargon. Message overload occurs when a speaker includes too many details in a message, making it difficult for the listener to comprehend.</a:t>
            </a:r>
          </a:p>
        </p:txBody>
      </p:sp>
    </p:spTree>
    <p:extLst>
      <p:ext uri="{BB962C8B-B14F-4D97-AF65-F5344CB8AC3E}">
        <p14:creationId xmlns:p14="http://schemas.microsoft.com/office/powerpoint/2010/main" val="1282051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arn(inVertical)">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Effect transition="in" filter="barn(inVertical)">
                                      <p:cBhvr>
                                        <p:cTn id="26" dur="500"/>
                                        <p:tgtEl>
                                          <p:spTgt spid="5">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3"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5217644" y="1279910"/>
            <a:ext cx="1261884"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WHY?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5286" y="2050004"/>
            <a:ext cx="5005409" cy="55335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Because of presenters’ mistakes</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3084477"/>
            <a:ext cx="6096000"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Presenters make the mistake of not introducing the direction of the presentation and not summarizing their talk.</a:t>
            </a:r>
          </a:p>
        </p:txBody>
      </p:sp>
      <p:sp>
        <p:nvSpPr>
          <p:cNvPr id="5" name="Rectangle 4"/>
          <p:cNvSpPr/>
          <p:nvPr/>
        </p:nvSpPr>
        <p:spPr>
          <a:xfrm>
            <a:off x="634738" y="4506858"/>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Presenters sometimes make the mistake of including too many graphs and charts during their talks. </a:t>
            </a:r>
          </a:p>
        </p:txBody>
      </p:sp>
      <p:sp>
        <p:nvSpPr>
          <p:cNvPr id="7" name="Rectangle 6"/>
          <p:cNvSpPr/>
          <p:nvPr/>
        </p:nvSpPr>
        <p:spPr>
          <a:xfrm>
            <a:off x="634738" y="5621462"/>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PowerPoint slides are made up with so many details and non-relatable information.</a:t>
            </a:r>
          </a:p>
        </p:txBody>
      </p:sp>
    </p:spTree>
    <p:extLst>
      <p:ext uri="{BB962C8B-B14F-4D97-AF65-F5344CB8AC3E}">
        <p14:creationId xmlns:p14="http://schemas.microsoft.com/office/powerpoint/2010/main" val="1336132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arn(inVertical)">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inVertical)">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3" grpId="0" animBg="1"/>
      <p:bldP spid="5"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4595475" y="1442085"/>
            <a:ext cx="2400016" cy="738664"/>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2374307"/>
            <a:ext cx="6096000"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the environment is not suitable for you, try to postpone the meeting or highlight that you are not concentrating. </a:t>
            </a:r>
          </a:p>
        </p:txBody>
      </p:sp>
      <p:sp>
        <p:nvSpPr>
          <p:cNvPr id="5" name="Rectangle 4"/>
          <p:cNvSpPr/>
          <p:nvPr/>
        </p:nvSpPr>
        <p:spPr>
          <a:xfrm>
            <a:off x="634738" y="3795252"/>
            <a:ext cx="6096000" cy="1015663"/>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Read the non-verbal communication well as much attention you pay as you listen to the verbal communication.</a:t>
            </a:r>
          </a:p>
        </p:txBody>
      </p:sp>
      <p:sp>
        <p:nvSpPr>
          <p:cNvPr id="7" name="Rectangle 6"/>
          <p:cNvSpPr/>
          <p:nvPr/>
        </p:nvSpPr>
        <p:spPr>
          <a:xfrm>
            <a:off x="634738" y="5018170"/>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Try to concentrate on the main points during a mess presentations and sum up the content by yourself.</a:t>
            </a:r>
          </a:p>
        </p:txBody>
      </p:sp>
      <p:sp>
        <p:nvSpPr>
          <p:cNvPr id="10" name="Rectangle 9"/>
          <p:cNvSpPr/>
          <p:nvPr/>
        </p:nvSpPr>
        <p:spPr>
          <a:xfrm>
            <a:off x="634738" y="3223279"/>
            <a:ext cx="609600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Leave your smartphone during any kind of conversation.</a:t>
            </a:r>
          </a:p>
        </p:txBody>
      </p:sp>
      <p:sp>
        <p:nvSpPr>
          <p:cNvPr id="11" name="Rectangle 10"/>
          <p:cNvSpPr/>
          <p:nvPr/>
        </p:nvSpPr>
        <p:spPr>
          <a:xfrm>
            <a:off x="634738" y="5917402"/>
            <a:ext cx="6096000" cy="400110"/>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Ask questions. </a:t>
            </a:r>
          </a:p>
        </p:txBody>
      </p:sp>
    </p:spTree>
    <p:extLst>
      <p:ext uri="{BB962C8B-B14F-4D97-AF65-F5344CB8AC3E}">
        <p14:creationId xmlns:p14="http://schemas.microsoft.com/office/powerpoint/2010/main" val="909768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inVertical)">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inVertical)">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3" grpId="0" animBg="1"/>
      <p:bldP spid="5" grpId="0" animBg="1"/>
      <p:bldP spid="7"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193158" y="1442114"/>
            <a:ext cx="1524713"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Our bias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717871" y="2031047"/>
            <a:ext cx="6096000"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Bias is any assumption we make or attitude we have about a person, an issue, or a topic before we have heard all the facts.</a:t>
            </a:r>
          </a:p>
        </p:txBody>
      </p:sp>
      <p:sp>
        <p:nvSpPr>
          <p:cNvPr id="5" name="Rectangle 4"/>
          <p:cNvSpPr/>
          <p:nvPr/>
        </p:nvSpPr>
        <p:spPr>
          <a:xfrm>
            <a:off x="1015574" y="3866560"/>
            <a:ext cx="7500594"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you equate a speaker with subject matter or experiences that have made you feel frustrated or angry in the past, chances are good that you will be biased about that person before he or she gives the speech.</a:t>
            </a:r>
          </a:p>
        </p:txBody>
      </p:sp>
      <p:sp>
        <p:nvSpPr>
          <p:cNvPr id="10" name="Rectangle 9"/>
          <p:cNvSpPr/>
          <p:nvPr/>
        </p:nvSpPr>
        <p:spPr>
          <a:xfrm>
            <a:off x="193158" y="3232592"/>
            <a:ext cx="2871299" cy="55335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Why it happens?</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Explosion 2 10"/>
          <p:cNvSpPr/>
          <p:nvPr/>
        </p:nvSpPr>
        <p:spPr>
          <a:xfrm>
            <a:off x="0" y="4759393"/>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4" name="Rectangle 13"/>
          <p:cNvSpPr/>
          <p:nvPr/>
        </p:nvSpPr>
        <p:spPr>
          <a:xfrm>
            <a:off x="340094" y="5323319"/>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2195077" y="5394620"/>
            <a:ext cx="5525450" cy="1015663"/>
          </a:xfrm>
          <a:prstGeom prst="rect">
            <a:avLst/>
          </a:prstGeom>
          <a:solidFill>
            <a:schemeClr val="accent6">
              <a:lumMod val="20000"/>
              <a:lumOff val="80000"/>
            </a:schemeClr>
          </a:solidFill>
          <a:ln>
            <a:solidFill>
              <a:schemeClr val="tx1"/>
            </a:solidFill>
          </a:ln>
        </p:spPr>
        <p:txBody>
          <a:bodyPr wrap="square">
            <a:spAutoFit/>
          </a:bodyPr>
          <a:lstStyle/>
          <a:p>
            <a:pPr>
              <a:spcAft>
                <a:spcPts val="800"/>
              </a:spcAft>
            </a:pPr>
            <a:r>
              <a:rPr lang="en-US" sz="2000" dirty="0">
                <a:latin typeface="Times New Roman" panose="02020603050405020304" pitchFamily="18" charset="0"/>
                <a:cs typeface="Times New Roman" panose="02020603050405020304" pitchFamily="18" charset="0"/>
              </a:rPr>
              <a:t>I</a:t>
            </a:r>
            <a:r>
              <a:rPr lang="en-US" sz="2000" dirty="0" smtClean="0">
                <a:latin typeface="Times New Roman" panose="02020603050405020304" pitchFamily="18" charset="0"/>
                <a:cs typeface="Times New Roman" panose="02020603050405020304" pitchFamily="18" charset="0"/>
              </a:rPr>
              <a:t>f </a:t>
            </a:r>
            <a:r>
              <a:rPr lang="en-US" sz="2000" dirty="0">
                <a:latin typeface="Times New Roman" panose="02020603050405020304" pitchFamily="18" charset="0"/>
                <a:cs typeface="Times New Roman" panose="02020603050405020304" pitchFamily="18" charset="0"/>
              </a:rPr>
              <a:t>you feel strongly about a particular topic because of your values, you may refuse to listen to any other perspective, no matter whom it comes from</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1609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inVertical)">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1000" fill="hold"/>
                                        <p:tgtEl>
                                          <p:spTgt spid="14"/>
                                        </p:tgtEl>
                                        <p:attrNameLst>
                                          <p:attrName>ppt_w</p:attrName>
                                        </p:attrNameLst>
                                      </p:cBhvr>
                                      <p:tavLst>
                                        <p:tav tm="0">
                                          <p:val>
                                            <p:fltVal val="0"/>
                                          </p:val>
                                        </p:tav>
                                        <p:tav tm="100000">
                                          <p:val>
                                            <p:strVal val="#ppt_w"/>
                                          </p:val>
                                        </p:tav>
                                      </p:tavLst>
                                    </p:anim>
                                    <p:anim calcmode="lin" valueType="num">
                                      <p:cBhvr>
                                        <p:cTn id="30" dur="1000" fill="hold"/>
                                        <p:tgtEl>
                                          <p:spTgt spid="14"/>
                                        </p:tgtEl>
                                        <p:attrNameLst>
                                          <p:attrName>ppt_h</p:attrName>
                                        </p:attrNameLst>
                                      </p:cBhvr>
                                      <p:tavLst>
                                        <p:tav tm="0">
                                          <p:val>
                                            <p:fltVal val="0"/>
                                          </p:val>
                                        </p:tav>
                                        <p:tav tm="100000">
                                          <p:val>
                                            <p:strVal val="#ppt_h"/>
                                          </p:val>
                                        </p:tav>
                                      </p:tavLst>
                                    </p:anim>
                                    <p:anim calcmode="lin" valueType="num">
                                      <p:cBhvr>
                                        <p:cTn id="31" dur="1000" fill="hold"/>
                                        <p:tgtEl>
                                          <p:spTgt spid="14"/>
                                        </p:tgtEl>
                                        <p:attrNameLst>
                                          <p:attrName>style.rotation</p:attrName>
                                        </p:attrNameLst>
                                      </p:cBhvr>
                                      <p:tavLst>
                                        <p:tav tm="0">
                                          <p:val>
                                            <p:fltVal val="90"/>
                                          </p:val>
                                        </p:tav>
                                        <p:tav tm="100000">
                                          <p:val>
                                            <p:fltVal val="0"/>
                                          </p:val>
                                        </p:tav>
                                      </p:tavLst>
                                    </p:anim>
                                    <p:animEffect transition="in" filter="fade">
                                      <p:cBhvr>
                                        <p:cTn id="32" dur="1000"/>
                                        <p:tgtEl>
                                          <p:spTgt spid="14"/>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1000" fill="hold"/>
                                        <p:tgtEl>
                                          <p:spTgt spid="11"/>
                                        </p:tgtEl>
                                        <p:attrNameLst>
                                          <p:attrName>ppt_w</p:attrName>
                                        </p:attrNameLst>
                                      </p:cBhvr>
                                      <p:tavLst>
                                        <p:tav tm="0">
                                          <p:val>
                                            <p:fltVal val="0"/>
                                          </p:val>
                                        </p:tav>
                                        <p:tav tm="100000">
                                          <p:val>
                                            <p:strVal val="#ppt_w"/>
                                          </p:val>
                                        </p:tav>
                                      </p:tavLst>
                                    </p:anim>
                                    <p:anim calcmode="lin" valueType="num">
                                      <p:cBhvr>
                                        <p:cTn id="36" dur="1000" fill="hold"/>
                                        <p:tgtEl>
                                          <p:spTgt spid="11"/>
                                        </p:tgtEl>
                                        <p:attrNameLst>
                                          <p:attrName>ppt_h</p:attrName>
                                        </p:attrNameLst>
                                      </p:cBhvr>
                                      <p:tavLst>
                                        <p:tav tm="0">
                                          <p:val>
                                            <p:fltVal val="0"/>
                                          </p:val>
                                        </p:tav>
                                        <p:tav tm="100000">
                                          <p:val>
                                            <p:strVal val="#ppt_h"/>
                                          </p:val>
                                        </p:tav>
                                      </p:tavLst>
                                    </p:anim>
                                    <p:anim calcmode="lin" valueType="num">
                                      <p:cBhvr>
                                        <p:cTn id="37" dur="1000" fill="hold"/>
                                        <p:tgtEl>
                                          <p:spTgt spid="11"/>
                                        </p:tgtEl>
                                        <p:attrNameLst>
                                          <p:attrName>style.rotation</p:attrName>
                                        </p:attrNameLst>
                                      </p:cBhvr>
                                      <p:tavLst>
                                        <p:tav tm="0">
                                          <p:val>
                                            <p:fltVal val="90"/>
                                          </p:val>
                                        </p:tav>
                                        <p:tav tm="100000">
                                          <p:val>
                                            <p:fltVal val="0"/>
                                          </p:val>
                                        </p:tav>
                                      </p:tavLst>
                                    </p:anim>
                                    <p:animEffect transition="in" filter="fade">
                                      <p:cBhvr>
                                        <p:cTn id="38" dur="10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5" grpId="0" animBg="1"/>
      <p:bldP spid="10" grpId="0" animBg="1"/>
      <p:bldP spid="11" grpId="0" animBg="1"/>
      <p:bldP spid="14" grpId="0"/>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153175" y="1204143"/>
            <a:ext cx="2400016" cy="738664"/>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19933" y="2367847"/>
            <a:ext cx="7500594"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Effective listening requires you to put your biases aside and regard the other as having a valid point of view worthy of your time and careful attention. </a:t>
            </a:r>
          </a:p>
        </p:txBody>
      </p:sp>
      <p:sp>
        <p:nvSpPr>
          <p:cNvPr id="15" name="Rectangle 14"/>
          <p:cNvSpPr/>
          <p:nvPr/>
        </p:nvSpPr>
        <p:spPr>
          <a:xfrm>
            <a:off x="219933" y="4277674"/>
            <a:ext cx="5525450"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Listen to the message the other person trying to say until the end.</a:t>
            </a:r>
          </a:p>
        </p:txBody>
      </p:sp>
      <p:sp>
        <p:nvSpPr>
          <p:cNvPr id="16" name="Rectangle 15"/>
          <p:cNvSpPr/>
          <p:nvPr/>
        </p:nvSpPr>
        <p:spPr>
          <a:xfrm>
            <a:off x="219933" y="3593811"/>
            <a:ext cx="7500594"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Admit that it is not a right thing.</a:t>
            </a:r>
          </a:p>
        </p:txBody>
      </p:sp>
      <p:sp>
        <p:nvSpPr>
          <p:cNvPr id="17" name="Rectangle 16"/>
          <p:cNvSpPr/>
          <p:nvPr/>
        </p:nvSpPr>
        <p:spPr>
          <a:xfrm>
            <a:off x="219933" y="5273964"/>
            <a:ext cx="552545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Think of the message while breathing deeply.</a:t>
            </a:r>
          </a:p>
        </p:txBody>
      </p:sp>
      <p:sp>
        <p:nvSpPr>
          <p:cNvPr id="18" name="Rectangle 17"/>
          <p:cNvSpPr/>
          <p:nvPr/>
        </p:nvSpPr>
        <p:spPr>
          <a:xfrm>
            <a:off x="219933" y="5954264"/>
            <a:ext cx="552545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Evaluate it.</a:t>
            </a:r>
          </a:p>
        </p:txBody>
      </p:sp>
      <p:sp>
        <p:nvSpPr>
          <p:cNvPr id="19" name="Rectangle 18"/>
          <p:cNvSpPr/>
          <p:nvPr/>
        </p:nvSpPr>
        <p:spPr>
          <a:xfrm>
            <a:off x="367123" y="772894"/>
            <a:ext cx="1524713"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Our bias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854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barn(inVertical)">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barn(inVertical)">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barn(inVertical)">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15" grpId="0" animBg="1"/>
      <p:bldP spid="16" grpId="0" animBg="1"/>
      <p:bldP spid="17" grpId="0" animBg="1"/>
      <p:bldP spid="18" grpId="0" animBg="1"/>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863767"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be an active listener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25327" y="1538498"/>
            <a:ext cx="8884662" cy="707886"/>
          </a:xfrm>
          <a:prstGeom prst="rect">
            <a:avLst/>
          </a:prstGeom>
          <a:solidFill>
            <a:schemeClr val="accent1">
              <a:lumMod val="20000"/>
              <a:lumOff val="80000"/>
            </a:schemeClr>
          </a:solidFill>
          <a:ln>
            <a:solidFill>
              <a:schemeClr val="tx1"/>
            </a:solidFill>
          </a:ln>
        </p:spPr>
        <p:txBody>
          <a:bodyPr wrap="square">
            <a:spAutoFit/>
          </a:bodyPr>
          <a:lstStyle/>
          <a:p>
            <a:pPr>
              <a:spcAft>
                <a:spcPts val="800"/>
              </a:spcAft>
            </a:pPr>
            <a:r>
              <a:rPr lang="en-US" sz="2000" dirty="0">
                <a:latin typeface="Times New Roman" panose="02020603050405020304" pitchFamily="18" charset="0"/>
                <a:cs typeface="Times New Roman" panose="02020603050405020304" pitchFamily="18" charset="0"/>
              </a:rPr>
              <a:t>An active listener focuses on asking questions and will often listen to the message and then paraphrase it for the sender.</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317149" y="2465357"/>
            <a:ext cx="7887293" cy="1138773"/>
          </a:xfrm>
          <a:prstGeom prst="rect">
            <a:avLst/>
          </a:prstGeom>
          <a:solidFill>
            <a:schemeClr val="accent1">
              <a:lumMod val="20000"/>
              <a:lumOff val="80000"/>
            </a:schemeClr>
          </a:solidFill>
          <a:ln>
            <a:solidFill>
              <a:schemeClr val="tx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We cannot be active listeners unless we know the deference between various types of listening. </a:t>
            </a:r>
          </a:p>
          <a:p>
            <a:r>
              <a:rPr lang="en-US" sz="2000" dirty="0">
                <a:latin typeface="Times New Roman" panose="02020603050405020304" pitchFamily="18" charset="0"/>
                <a:cs typeface="Times New Roman" panose="02020603050405020304" pitchFamily="18" charset="0"/>
              </a:rPr>
              <a:t>In your professional career, you will engage in </a:t>
            </a:r>
            <a:r>
              <a:rPr lang="en-US" sz="2800" b="1" dirty="0">
                <a:solidFill>
                  <a:srgbClr val="C00000"/>
                </a:solidFill>
                <a:latin typeface="Times New Roman" panose="02020603050405020304" pitchFamily="18" charset="0"/>
                <a:cs typeface="Times New Roman" panose="02020603050405020304" pitchFamily="18" charset="0"/>
              </a:rPr>
              <a:t>three</a:t>
            </a:r>
            <a:r>
              <a:rPr lang="en-US" sz="2000" dirty="0">
                <a:latin typeface="Times New Roman" panose="02020603050405020304" pitchFamily="18" charset="0"/>
                <a:cs typeface="Times New Roman" panose="02020603050405020304" pitchFamily="18" charset="0"/>
              </a:rPr>
              <a:t> types of listening: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cxnSp>
        <p:nvCxnSpPr>
          <p:cNvPr id="7" name="Straight Arrow Connector 6"/>
          <p:cNvCxnSpPr/>
          <p:nvPr/>
        </p:nvCxnSpPr>
        <p:spPr>
          <a:xfrm flipH="1">
            <a:off x="1696825" y="3604130"/>
            <a:ext cx="3199583" cy="6850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a:off x="4896408" y="3604130"/>
            <a:ext cx="0" cy="13543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p:cNvCxnSpPr/>
          <p:nvPr/>
        </p:nvCxnSpPr>
        <p:spPr>
          <a:xfrm>
            <a:off x="4896408" y="3604130"/>
            <a:ext cx="1631056" cy="66415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6" name="Rectangle 15"/>
          <p:cNvSpPr/>
          <p:nvPr/>
        </p:nvSpPr>
        <p:spPr>
          <a:xfrm>
            <a:off x="129965" y="4407636"/>
            <a:ext cx="329609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latin typeface="Times New Roman" panose="02020603050405020304" pitchFamily="18" charset="0"/>
                <a:ea typeface="Calibri" panose="020F0502020204030204" pitchFamily="34" charset="0"/>
              </a:rPr>
              <a:t>Informational listening </a:t>
            </a:r>
            <a:endParaRPr lang="en-US" sz="2400" b="1" dirty="0"/>
          </a:p>
        </p:txBody>
      </p:sp>
      <p:sp>
        <p:nvSpPr>
          <p:cNvPr id="18" name="Rectangle 17"/>
          <p:cNvSpPr/>
          <p:nvPr/>
        </p:nvSpPr>
        <p:spPr>
          <a:xfrm>
            <a:off x="3231369" y="5092702"/>
            <a:ext cx="2456122"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latin typeface="Times New Roman" panose="02020603050405020304" pitchFamily="18" charset="0"/>
                <a:ea typeface="Calibri" panose="020F0502020204030204" pitchFamily="34" charset="0"/>
              </a:rPr>
              <a:t>Critical </a:t>
            </a:r>
            <a:r>
              <a:rPr lang="en-US" sz="2400" b="1" dirty="0">
                <a:latin typeface="Times New Roman" panose="02020603050405020304" pitchFamily="18" charset="0"/>
                <a:ea typeface="Calibri" panose="020F0502020204030204" pitchFamily="34" charset="0"/>
              </a:rPr>
              <a:t>listening </a:t>
            </a:r>
            <a:endParaRPr lang="en-US" sz="2400" b="1" dirty="0"/>
          </a:p>
        </p:txBody>
      </p:sp>
      <p:sp>
        <p:nvSpPr>
          <p:cNvPr id="20" name="Rectangle 19"/>
          <p:cNvSpPr/>
          <p:nvPr/>
        </p:nvSpPr>
        <p:spPr>
          <a:xfrm>
            <a:off x="6126983" y="4289196"/>
            <a:ext cx="297068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latin typeface="Times New Roman" panose="02020603050405020304" pitchFamily="18" charset="0"/>
                <a:ea typeface="Calibri" panose="020F0502020204030204" pitchFamily="34" charset="0"/>
              </a:rPr>
              <a:t>Empathetic </a:t>
            </a:r>
            <a:r>
              <a:rPr lang="en-US" sz="2400" b="1" dirty="0">
                <a:latin typeface="Times New Roman" panose="02020603050405020304" pitchFamily="18" charset="0"/>
                <a:ea typeface="Calibri" panose="020F0502020204030204" pitchFamily="34" charset="0"/>
              </a:rPr>
              <a:t>listening </a:t>
            </a:r>
            <a:endParaRPr lang="en-US" sz="2400" b="1" dirty="0"/>
          </a:p>
        </p:txBody>
      </p:sp>
    </p:spTree>
    <p:extLst>
      <p:ext uri="{BB962C8B-B14F-4D97-AF65-F5344CB8AC3E}">
        <p14:creationId xmlns:p14="http://schemas.microsoft.com/office/powerpoint/2010/main" val="1938085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1000" fill="hold"/>
                                        <p:tgtEl>
                                          <p:spTgt spid="7"/>
                                        </p:tgtEl>
                                        <p:attrNameLst>
                                          <p:attrName>ppt_w</p:attrName>
                                        </p:attrNameLst>
                                      </p:cBhvr>
                                      <p:tavLst>
                                        <p:tav tm="0">
                                          <p:val>
                                            <p:fltVal val="0"/>
                                          </p:val>
                                        </p:tav>
                                        <p:tav tm="100000">
                                          <p:val>
                                            <p:strVal val="#ppt_w"/>
                                          </p:val>
                                        </p:tav>
                                      </p:tavLst>
                                    </p:anim>
                                    <p:anim calcmode="lin" valueType="num">
                                      <p:cBhvr>
                                        <p:cTn id="27" dur="1000" fill="hold"/>
                                        <p:tgtEl>
                                          <p:spTgt spid="7"/>
                                        </p:tgtEl>
                                        <p:attrNameLst>
                                          <p:attrName>ppt_h</p:attrName>
                                        </p:attrNameLst>
                                      </p:cBhvr>
                                      <p:tavLst>
                                        <p:tav tm="0">
                                          <p:val>
                                            <p:fltVal val="0"/>
                                          </p:val>
                                        </p:tav>
                                        <p:tav tm="100000">
                                          <p:val>
                                            <p:strVal val="#ppt_h"/>
                                          </p:val>
                                        </p:tav>
                                      </p:tavLst>
                                    </p:anim>
                                    <p:anim calcmode="lin" valueType="num">
                                      <p:cBhvr>
                                        <p:cTn id="28" dur="1000" fill="hold"/>
                                        <p:tgtEl>
                                          <p:spTgt spid="7"/>
                                        </p:tgtEl>
                                        <p:attrNameLst>
                                          <p:attrName>style.rotation</p:attrName>
                                        </p:attrNameLst>
                                      </p:cBhvr>
                                      <p:tavLst>
                                        <p:tav tm="0">
                                          <p:val>
                                            <p:fltVal val="90"/>
                                          </p:val>
                                        </p:tav>
                                        <p:tav tm="100000">
                                          <p:val>
                                            <p:fltVal val="0"/>
                                          </p:val>
                                        </p:tav>
                                      </p:tavLst>
                                    </p:anim>
                                    <p:animEffect transition="in" filter="fade">
                                      <p:cBhvr>
                                        <p:cTn id="29" dur="1000"/>
                                        <p:tgtEl>
                                          <p:spTgt spid="7"/>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1000" fill="hold"/>
                                        <p:tgtEl>
                                          <p:spTgt spid="16"/>
                                        </p:tgtEl>
                                        <p:attrNameLst>
                                          <p:attrName>ppt_w</p:attrName>
                                        </p:attrNameLst>
                                      </p:cBhvr>
                                      <p:tavLst>
                                        <p:tav tm="0">
                                          <p:val>
                                            <p:fltVal val="0"/>
                                          </p:val>
                                        </p:tav>
                                        <p:tav tm="100000">
                                          <p:val>
                                            <p:strVal val="#ppt_w"/>
                                          </p:val>
                                        </p:tav>
                                      </p:tavLst>
                                    </p:anim>
                                    <p:anim calcmode="lin" valueType="num">
                                      <p:cBhvr>
                                        <p:cTn id="33" dur="1000" fill="hold"/>
                                        <p:tgtEl>
                                          <p:spTgt spid="16"/>
                                        </p:tgtEl>
                                        <p:attrNameLst>
                                          <p:attrName>ppt_h</p:attrName>
                                        </p:attrNameLst>
                                      </p:cBhvr>
                                      <p:tavLst>
                                        <p:tav tm="0">
                                          <p:val>
                                            <p:fltVal val="0"/>
                                          </p:val>
                                        </p:tav>
                                        <p:tav tm="100000">
                                          <p:val>
                                            <p:strVal val="#ppt_h"/>
                                          </p:val>
                                        </p:tav>
                                      </p:tavLst>
                                    </p:anim>
                                    <p:anim calcmode="lin" valueType="num">
                                      <p:cBhvr>
                                        <p:cTn id="34" dur="1000" fill="hold"/>
                                        <p:tgtEl>
                                          <p:spTgt spid="16"/>
                                        </p:tgtEl>
                                        <p:attrNameLst>
                                          <p:attrName>style.rotation</p:attrName>
                                        </p:attrNameLst>
                                      </p:cBhvr>
                                      <p:tavLst>
                                        <p:tav tm="0">
                                          <p:val>
                                            <p:fltVal val="90"/>
                                          </p:val>
                                        </p:tav>
                                        <p:tav tm="100000">
                                          <p:val>
                                            <p:fltVal val="0"/>
                                          </p:val>
                                        </p:tav>
                                      </p:tavLst>
                                    </p:anim>
                                    <p:animEffect transition="in" filter="fade">
                                      <p:cBhvr>
                                        <p:cTn id="35" dur="10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1000" fill="hold"/>
                                        <p:tgtEl>
                                          <p:spTgt spid="14"/>
                                        </p:tgtEl>
                                        <p:attrNameLst>
                                          <p:attrName>ppt_w</p:attrName>
                                        </p:attrNameLst>
                                      </p:cBhvr>
                                      <p:tavLst>
                                        <p:tav tm="0">
                                          <p:val>
                                            <p:fltVal val="0"/>
                                          </p:val>
                                        </p:tav>
                                        <p:tav tm="100000">
                                          <p:val>
                                            <p:strVal val="#ppt_w"/>
                                          </p:val>
                                        </p:tav>
                                      </p:tavLst>
                                    </p:anim>
                                    <p:anim calcmode="lin" valueType="num">
                                      <p:cBhvr>
                                        <p:cTn id="41" dur="1000" fill="hold"/>
                                        <p:tgtEl>
                                          <p:spTgt spid="14"/>
                                        </p:tgtEl>
                                        <p:attrNameLst>
                                          <p:attrName>ppt_h</p:attrName>
                                        </p:attrNameLst>
                                      </p:cBhvr>
                                      <p:tavLst>
                                        <p:tav tm="0">
                                          <p:val>
                                            <p:fltVal val="0"/>
                                          </p:val>
                                        </p:tav>
                                        <p:tav tm="100000">
                                          <p:val>
                                            <p:strVal val="#ppt_h"/>
                                          </p:val>
                                        </p:tav>
                                      </p:tavLst>
                                    </p:anim>
                                    <p:anim calcmode="lin" valueType="num">
                                      <p:cBhvr>
                                        <p:cTn id="42" dur="1000" fill="hold"/>
                                        <p:tgtEl>
                                          <p:spTgt spid="14"/>
                                        </p:tgtEl>
                                        <p:attrNameLst>
                                          <p:attrName>style.rotation</p:attrName>
                                        </p:attrNameLst>
                                      </p:cBhvr>
                                      <p:tavLst>
                                        <p:tav tm="0">
                                          <p:val>
                                            <p:fltVal val="90"/>
                                          </p:val>
                                        </p:tav>
                                        <p:tav tm="100000">
                                          <p:val>
                                            <p:fltVal val="0"/>
                                          </p:val>
                                        </p:tav>
                                      </p:tavLst>
                                    </p:anim>
                                    <p:animEffect transition="in" filter="fade">
                                      <p:cBhvr>
                                        <p:cTn id="43" dur="1000"/>
                                        <p:tgtEl>
                                          <p:spTgt spid="14"/>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1000" fill="hold"/>
                                        <p:tgtEl>
                                          <p:spTgt spid="18"/>
                                        </p:tgtEl>
                                        <p:attrNameLst>
                                          <p:attrName>ppt_w</p:attrName>
                                        </p:attrNameLst>
                                      </p:cBhvr>
                                      <p:tavLst>
                                        <p:tav tm="0">
                                          <p:val>
                                            <p:fltVal val="0"/>
                                          </p:val>
                                        </p:tav>
                                        <p:tav tm="100000">
                                          <p:val>
                                            <p:strVal val="#ppt_w"/>
                                          </p:val>
                                        </p:tav>
                                      </p:tavLst>
                                    </p:anim>
                                    <p:anim calcmode="lin" valueType="num">
                                      <p:cBhvr>
                                        <p:cTn id="47" dur="1000" fill="hold"/>
                                        <p:tgtEl>
                                          <p:spTgt spid="18"/>
                                        </p:tgtEl>
                                        <p:attrNameLst>
                                          <p:attrName>ppt_h</p:attrName>
                                        </p:attrNameLst>
                                      </p:cBhvr>
                                      <p:tavLst>
                                        <p:tav tm="0">
                                          <p:val>
                                            <p:fltVal val="0"/>
                                          </p:val>
                                        </p:tav>
                                        <p:tav tm="100000">
                                          <p:val>
                                            <p:strVal val="#ppt_h"/>
                                          </p:val>
                                        </p:tav>
                                      </p:tavLst>
                                    </p:anim>
                                    <p:anim calcmode="lin" valueType="num">
                                      <p:cBhvr>
                                        <p:cTn id="48" dur="1000" fill="hold"/>
                                        <p:tgtEl>
                                          <p:spTgt spid="18"/>
                                        </p:tgtEl>
                                        <p:attrNameLst>
                                          <p:attrName>style.rotation</p:attrName>
                                        </p:attrNameLst>
                                      </p:cBhvr>
                                      <p:tavLst>
                                        <p:tav tm="0">
                                          <p:val>
                                            <p:fltVal val="90"/>
                                          </p:val>
                                        </p:tav>
                                        <p:tav tm="100000">
                                          <p:val>
                                            <p:fltVal val="0"/>
                                          </p:val>
                                        </p:tav>
                                      </p:tavLst>
                                    </p:anim>
                                    <p:animEffect transition="in" filter="fade">
                                      <p:cBhvr>
                                        <p:cTn id="49" dur="1000"/>
                                        <p:tgtEl>
                                          <p:spTgt spid="18"/>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1000" fill="hold"/>
                                        <p:tgtEl>
                                          <p:spTgt spid="15"/>
                                        </p:tgtEl>
                                        <p:attrNameLst>
                                          <p:attrName>ppt_w</p:attrName>
                                        </p:attrNameLst>
                                      </p:cBhvr>
                                      <p:tavLst>
                                        <p:tav tm="0">
                                          <p:val>
                                            <p:fltVal val="0"/>
                                          </p:val>
                                        </p:tav>
                                        <p:tav tm="100000">
                                          <p:val>
                                            <p:strVal val="#ppt_w"/>
                                          </p:val>
                                        </p:tav>
                                      </p:tavLst>
                                    </p:anim>
                                    <p:anim calcmode="lin" valueType="num">
                                      <p:cBhvr>
                                        <p:cTn id="55" dur="1000" fill="hold"/>
                                        <p:tgtEl>
                                          <p:spTgt spid="15"/>
                                        </p:tgtEl>
                                        <p:attrNameLst>
                                          <p:attrName>ppt_h</p:attrName>
                                        </p:attrNameLst>
                                      </p:cBhvr>
                                      <p:tavLst>
                                        <p:tav tm="0">
                                          <p:val>
                                            <p:fltVal val="0"/>
                                          </p:val>
                                        </p:tav>
                                        <p:tav tm="100000">
                                          <p:val>
                                            <p:strVal val="#ppt_h"/>
                                          </p:val>
                                        </p:tav>
                                      </p:tavLst>
                                    </p:anim>
                                    <p:anim calcmode="lin" valueType="num">
                                      <p:cBhvr>
                                        <p:cTn id="56" dur="1000" fill="hold"/>
                                        <p:tgtEl>
                                          <p:spTgt spid="15"/>
                                        </p:tgtEl>
                                        <p:attrNameLst>
                                          <p:attrName>style.rotation</p:attrName>
                                        </p:attrNameLst>
                                      </p:cBhvr>
                                      <p:tavLst>
                                        <p:tav tm="0">
                                          <p:val>
                                            <p:fltVal val="90"/>
                                          </p:val>
                                        </p:tav>
                                        <p:tav tm="100000">
                                          <p:val>
                                            <p:fltVal val="0"/>
                                          </p:val>
                                        </p:tav>
                                      </p:tavLst>
                                    </p:anim>
                                    <p:animEffect transition="in" filter="fade">
                                      <p:cBhvr>
                                        <p:cTn id="57" dur="1000"/>
                                        <p:tgtEl>
                                          <p:spTgt spid="15"/>
                                        </p:tgtEl>
                                      </p:cBhvr>
                                    </p:animEffect>
                                  </p:childTnLst>
                                </p:cTn>
                              </p:par>
                              <p:par>
                                <p:cTn id="58" presetID="31" presetClass="entr" presetSubtype="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p:cTn id="60" dur="1000" fill="hold"/>
                                        <p:tgtEl>
                                          <p:spTgt spid="20"/>
                                        </p:tgtEl>
                                        <p:attrNameLst>
                                          <p:attrName>ppt_w</p:attrName>
                                        </p:attrNameLst>
                                      </p:cBhvr>
                                      <p:tavLst>
                                        <p:tav tm="0">
                                          <p:val>
                                            <p:fltVal val="0"/>
                                          </p:val>
                                        </p:tav>
                                        <p:tav tm="100000">
                                          <p:val>
                                            <p:strVal val="#ppt_w"/>
                                          </p:val>
                                        </p:tav>
                                      </p:tavLst>
                                    </p:anim>
                                    <p:anim calcmode="lin" valueType="num">
                                      <p:cBhvr>
                                        <p:cTn id="61" dur="1000" fill="hold"/>
                                        <p:tgtEl>
                                          <p:spTgt spid="20"/>
                                        </p:tgtEl>
                                        <p:attrNameLst>
                                          <p:attrName>ppt_h</p:attrName>
                                        </p:attrNameLst>
                                      </p:cBhvr>
                                      <p:tavLst>
                                        <p:tav tm="0">
                                          <p:val>
                                            <p:fltVal val="0"/>
                                          </p:val>
                                        </p:tav>
                                        <p:tav tm="100000">
                                          <p:val>
                                            <p:strVal val="#ppt_h"/>
                                          </p:val>
                                        </p:tav>
                                      </p:tavLst>
                                    </p:anim>
                                    <p:anim calcmode="lin" valueType="num">
                                      <p:cBhvr>
                                        <p:cTn id="62" dur="1000" fill="hold"/>
                                        <p:tgtEl>
                                          <p:spTgt spid="20"/>
                                        </p:tgtEl>
                                        <p:attrNameLst>
                                          <p:attrName>style.rotation</p:attrName>
                                        </p:attrNameLst>
                                      </p:cBhvr>
                                      <p:tavLst>
                                        <p:tav tm="0">
                                          <p:val>
                                            <p:fltVal val="90"/>
                                          </p:val>
                                        </p:tav>
                                        <p:tav tm="100000">
                                          <p:val>
                                            <p:fltVal val="0"/>
                                          </p:val>
                                        </p:tav>
                                      </p:tavLst>
                                    </p:anim>
                                    <p:animEffect transition="in" filter="fade">
                                      <p:cBhvr>
                                        <p:cTn id="63"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animBg="1"/>
      <p:bldP spid="16" grpId="0" animBg="1"/>
      <p:bldP spid="18" grpId="0" animBg="1"/>
      <p:bldP spid="2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863767"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be an active listener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463591" y="1466909"/>
            <a:ext cx="329609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latin typeface="Times New Roman" panose="02020603050405020304" pitchFamily="18" charset="0"/>
                <a:ea typeface="Calibri" panose="020F0502020204030204" pitchFamily="34" charset="0"/>
              </a:rPr>
              <a:t>Informational listening </a:t>
            </a:r>
            <a:endParaRPr lang="en-US" sz="2400" b="1" dirty="0"/>
          </a:p>
        </p:txBody>
      </p:sp>
      <p:sp>
        <p:nvSpPr>
          <p:cNvPr id="3" name="Rectangle 2"/>
          <p:cNvSpPr/>
          <p:nvPr/>
        </p:nvSpPr>
        <p:spPr>
          <a:xfrm>
            <a:off x="933254" y="1998256"/>
            <a:ext cx="7645138" cy="1409617"/>
          </a:xfrm>
          <a:prstGeom prst="rect">
            <a:avLst/>
          </a:prstGeom>
          <a:solidFill>
            <a:schemeClr val="accent1">
              <a:lumMod val="20000"/>
              <a:lumOff val="80000"/>
            </a:schemeClr>
          </a:solidFill>
          <a:ln>
            <a:solidFill>
              <a:schemeClr val="tx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Informational listening occurs when you focus on the content of the message to acquire knowledge. Part of learning a new position involves listening to information during new-employee orientation and one-on-one training.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63591" y="3645980"/>
            <a:ext cx="2456122"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latin typeface="Times New Roman" panose="02020603050405020304" pitchFamily="18" charset="0"/>
                <a:ea typeface="Calibri" panose="020F0502020204030204" pitchFamily="34" charset="0"/>
              </a:rPr>
              <a:t>Critical </a:t>
            </a:r>
            <a:r>
              <a:rPr lang="en-US" sz="2400" b="1" dirty="0">
                <a:latin typeface="Times New Roman" panose="02020603050405020304" pitchFamily="18" charset="0"/>
                <a:ea typeface="Calibri" panose="020F0502020204030204" pitchFamily="34" charset="0"/>
              </a:rPr>
              <a:t>listening </a:t>
            </a:r>
            <a:endParaRPr lang="en-US" sz="2400" b="1" dirty="0"/>
          </a:p>
        </p:txBody>
      </p:sp>
      <p:sp>
        <p:nvSpPr>
          <p:cNvPr id="6" name="Rectangle 5"/>
          <p:cNvSpPr/>
          <p:nvPr/>
        </p:nvSpPr>
        <p:spPr>
          <a:xfrm>
            <a:off x="933254" y="4218198"/>
            <a:ext cx="7013542"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ea typeface="Calibri" panose="020F0502020204030204" pitchFamily="34" charset="0"/>
              </a:rPr>
              <a:t>Critical listening asks you to evaluate the information being sent. </a:t>
            </a:r>
            <a:endParaRPr lang="en-US" sz="2000" dirty="0"/>
          </a:p>
        </p:txBody>
      </p:sp>
      <p:sp>
        <p:nvSpPr>
          <p:cNvPr id="19" name="Rectangle 18"/>
          <p:cNvSpPr/>
          <p:nvPr/>
        </p:nvSpPr>
        <p:spPr>
          <a:xfrm>
            <a:off x="463591" y="4812825"/>
            <a:ext cx="297068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latin typeface="Times New Roman" panose="02020603050405020304" pitchFamily="18" charset="0"/>
                <a:ea typeface="Calibri" panose="020F0502020204030204" pitchFamily="34" charset="0"/>
              </a:rPr>
              <a:t>Empathetic </a:t>
            </a:r>
            <a:r>
              <a:rPr lang="en-US" sz="2400" b="1" dirty="0">
                <a:latin typeface="Times New Roman" panose="02020603050405020304" pitchFamily="18" charset="0"/>
                <a:ea typeface="Calibri" panose="020F0502020204030204" pitchFamily="34" charset="0"/>
              </a:rPr>
              <a:t>listening </a:t>
            </a:r>
            <a:endParaRPr lang="en-US" sz="2400" b="1" dirty="0"/>
          </a:p>
        </p:txBody>
      </p:sp>
      <p:sp>
        <p:nvSpPr>
          <p:cNvPr id="8" name="Rectangle 7"/>
          <p:cNvSpPr/>
          <p:nvPr/>
        </p:nvSpPr>
        <p:spPr>
          <a:xfrm>
            <a:off x="933254" y="5518777"/>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ea typeface="Calibri" panose="020F0502020204030204" pitchFamily="34" charset="0"/>
              </a:rPr>
              <a:t>Empathetic listening is listening to understand the speaker’s point of view without judgment.</a:t>
            </a:r>
            <a:endParaRPr lang="en-US" sz="2000" dirty="0"/>
          </a:p>
        </p:txBody>
      </p:sp>
    </p:spTree>
    <p:extLst>
      <p:ext uri="{BB962C8B-B14F-4D97-AF65-F5344CB8AC3E}">
        <p14:creationId xmlns:p14="http://schemas.microsoft.com/office/powerpoint/2010/main" val="279640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arn(inVertical)">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arn(inVertical)">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animBg="1"/>
      <p:bldP spid="17" grpId="0" animBg="1"/>
      <p:bldP spid="6" grpId="0" animBg="1"/>
      <p:bldP spid="19"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863767"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be an active listener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617456" y="1996280"/>
            <a:ext cx="7645138"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Consciously decide if you are going to be an active listener or a passive listener.</a:t>
            </a:r>
          </a:p>
          <a:p>
            <a:r>
              <a:rPr lang="en-US" sz="2000" dirty="0">
                <a:latin typeface="Times New Roman" panose="02020603050405020304" pitchFamily="18" charset="0"/>
                <a:cs typeface="Times New Roman" panose="02020603050405020304" pitchFamily="18" charset="0"/>
              </a:rPr>
              <a:t>Listens thoughtfully to the meaning of the speaker’s words; </a:t>
            </a:r>
          </a:p>
        </p:txBody>
      </p:sp>
      <p:sp>
        <p:nvSpPr>
          <p:cNvPr id="6" name="Rectangle 5"/>
          <p:cNvSpPr/>
          <p:nvPr/>
        </p:nvSpPr>
        <p:spPr>
          <a:xfrm>
            <a:off x="617456" y="3287252"/>
            <a:ext cx="7013542"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Considers the content of the message, both stated and implied; </a:t>
            </a:r>
          </a:p>
        </p:txBody>
      </p:sp>
      <p:sp>
        <p:nvSpPr>
          <p:cNvPr id="8" name="Rectangle 7"/>
          <p:cNvSpPr/>
          <p:nvPr/>
        </p:nvSpPr>
        <p:spPr>
          <a:xfrm>
            <a:off x="617456" y="3962671"/>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Thinks about the feelings associated with the message, attending to the speaker’s verbal and nonverbal cues; </a:t>
            </a:r>
          </a:p>
        </p:txBody>
      </p:sp>
      <p:sp>
        <p:nvSpPr>
          <p:cNvPr id="2" name="Rectangle 1"/>
          <p:cNvSpPr/>
          <p:nvPr/>
        </p:nvSpPr>
        <p:spPr>
          <a:xfrm>
            <a:off x="3981254" y="1403629"/>
            <a:ext cx="2344132" cy="487506"/>
          </a:xfrm>
          <a:prstGeom prst="rect">
            <a:avLst/>
          </a:prstGeom>
          <a:solidFill>
            <a:srgbClr val="C00000"/>
          </a:solidFill>
          <a:ln>
            <a:solidFill>
              <a:schemeClr val="tx1"/>
            </a:solidFill>
          </a:ln>
          <a:effectLst>
            <a:reflection blurRad="6350" stA="52000" endA="300" endPos="35000" dir="5400000" sy="-100000" algn="bl" rotWithShape="0"/>
          </a:effectLst>
        </p:spPr>
        <p:txBody>
          <a:bodyPr wrap="squar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How </a:t>
            </a: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to </a:t>
            </a: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avoid?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617456" y="5053612"/>
            <a:ext cx="6096000" cy="400110"/>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Makes every effort to reflect that message accurately. </a:t>
            </a:r>
          </a:p>
        </p:txBody>
      </p:sp>
      <p:sp>
        <p:nvSpPr>
          <p:cNvPr id="15" name="Rectangle 14"/>
          <p:cNvSpPr/>
          <p:nvPr/>
        </p:nvSpPr>
        <p:spPr>
          <a:xfrm>
            <a:off x="617456" y="5739279"/>
            <a:ext cx="6096000" cy="1015663"/>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A</a:t>
            </a:r>
            <a:r>
              <a:rPr lang="en-US" sz="2000" dirty="0" smtClean="0">
                <a:latin typeface="Times New Roman" panose="02020603050405020304" pitchFamily="18" charset="0"/>
                <a:cs typeface="Times New Roman" panose="02020603050405020304" pitchFamily="18" charset="0"/>
              </a:rPr>
              <a:t>sking </a:t>
            </a:r>
            <a:r>
              <a:rPr lang="en-US" sz="2000" dirty="0">
                <a:latin typeface="Times New Roman" panose="02020603050405020304" pitchFamily="18" charset="0"/>
                <a:cs typeface="Times New Roman" panose="02020603050405020304" pitchFamily="18" charset="0"/>
              </a:rPr>
              <a:t>questions, you can develop a better understanding of the speaker’s message and provide support to the speaker.</a:t>
            </a:r>
          </a:p>
        </p:txBody>
      </p:sp>
    </p:spTree>
    <p:extLst>
      <p:ext uri="{BB962C8B-B14F-4D97-AF65-F5344CB8AC3E}">
        <p14:creationId xmlns:p14="http://schemas.microsoft.com/office/powerpoint/2010/main" val="556962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inVertic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8" grpId="0" animBg="1"/>
      <p:bldP spid="2" grpId="0" animBg="1"/>
      <p:bldP spid="14" grpId="0"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2405017"/>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960262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29806" y="2084582"/>
            <a:ext cx="7217040" cy="1031564"/>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103073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200970"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People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people-oriented listener is interested in the speaker. People-oriented listeners listen to the message in order to learn how the speaker thinks and how they feel about their message. </a:t>
            </a:r>
            <a:endParaRPr lang="en-US" sz="2400" dirty="0">
              <a:latin typeface="Times New Roman" panose="02020603050405020304" pitchFamily="18" charset="0"/>
              <a:cs typeface="Times New Roman" panose="02020603050405020304" pitchFamily="18" charset="0"/>
            </a:endParaRPr>
          </a:p>
        </p:txBody>
      </p:sp>
      <p:sp>
        <p:nvSpPr>
          <p:cNvPr id="14" name="Rectangle 13"/>
          <p:cNvSpPr/>
          <p:nvPr/>
        </p:nvSpPr>
        <p:spPr>
          <a:xfrm>
            <a:off x="2029641" y="4937125"/>
            <a:ext cx="6096000" cy="400110"/>
          </a:xfrm>
          <a:prstGeom prst="rect">
            <a:avLst/>
          </a:prstGeom>
          <a:solidFill>
            <a:schemeClr val="bg1"/>
          </a:solidFill>
          <a:ln>
            <a:solidFill>
              <a:schemeClr val="tx1"/>
            </a:solidFill>
          </a:ln>
        </p:spPr>
        <p:txBody>
          <a:bodyPr>
            <a:spAutoFit/>
          </a:bodyPr>
          <a:lstStyle/>
          <a:p>
            <a:r>
              <a:rPr lang="en-US" sz="2000" dirty="0">
                <a:solidFill>
                  <a:srgbClr val="C00000"/>
                </a:solidFill>
                <a:latin typeface="Times New Roman" panose="02020603050405020304" pitchFamily="18" charset="0"/>
                <a:cs typeface="Times New Roman" panose="02020603050405020304" pitchFamily="18" charset="0"/>
              </a:rPr>
              <a:t>Does the artist feel successful?</a:t>
            </a:r>
          </a:p>
        </p:txBody>
      </p:sp>
      <p:sp>
        <p:nvSpPr>
          <p:cNvPr id="15" name="Rectangle 14"/>
          <p:cNvSpPr/>
          <p:nvPr/>
        </p:nvSpPr>
        <p:spPr>
          <a:xfrm>
            <a:off x="1958037" y="5486292"/>
            <a:ext cx="6096000" cy="400110"/>
          </a:xfrm>
          <a:prstGeom prst="rect">
            <a:avLst/>
          </a:prstGeom>
          <a:solidFill>
            <a:schemeClr val="bg1"/>
          </a:solidFill>
          <a:ln>
            <a:solidFill>
              <a:schemeClr val="tx1"/>
            </a:solidFill>
          </a:ln>
        </p:spPr>
        <p:txBody>
          <a:bodyPr>
            <a:spAutoFit/>
          </a:bodyPr>
          <a:lstStyle/>
          <a:p>
            <a:r>
              <a:rPr lang="en-US" sz="2000" dirty="0">
                <a:solidFill>
                  <a:srgbClr val="C00000"/>
                </a:solidFill>
                <a:latin typeface="Times New Roman" panose="02020603050405020304" pitchFamily="18" charset="0"/>
                <a:cs typeface="Times New Roman" panose="02020603050405020304" pitchFamily="18" charset="0"/>
              </a:rPr>
              <a:t>What is it like to be famous?</a:t>
            </a:r>
          </a:p>
        </p:txBody>
      </p:sp>
      <p:sp>
        <p:nvSpPr>
          <p:cNvPr id="11" name="Explosion 2 10"/>
          <p:cNvSpPr/>
          <p:nvPr/>
        </p:nvSpPr>
        <p:spPr>
          <a:xfrm>
            <a:off x="-15145" y="2360765"/>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340093" y="2929784"/>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1958037" y="2856300"/>
            <a:ext cx="7212874" cy="1938992"/>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instance, when people-oriented listeners listen to an interview with a famous rap artist, they are likely to be more curious about the artist as an individual than about music, even though the people-oriented listener might also appreciate the artist’s work. If you are a people-oriented listener, you might have certain questions you hope will be answered, such as:</a:t>
            </a:r>
          </a:p>
        </p:txBody>
      </p:sp>
      <p:sp>
        <p:nvSpPr>
          <p:cNvPr id="19" name="Rectangle 18"/>
          <p:cNvSpPr/>
          <p:nvPr/>
        </p:nvSpPr>
        <p:spPr>
          <a:xfrm>
            <a:off x="1958036" y="6158262"/>
            <a:ext cx="6239209" cy="405367"/>
          </a:xfrm>
          <a:prstGeom prst="rect">
            <a:avLst/>
          </a:prstGeom>
          <a:solidFill>
            <a:schemeClr val="bg1"/>
          </a:solidFill>
          <a:ln>
            <a:solidFill>
              <a:schemeClr val="tx1"/>
            </a:solidFill>
          </a:ln>
        </p:spPr>
        <p:txBody>
          <a:bodyPr wrap="none">
            <a:spAutoFit/>
          </a:bodyPr>
          <a:lstStyle/>
          <a:p>
            <a:pPr>
              <a:lnSpc>
                <a:spcPct val="107000"/>
              </a:lnSpc>
            </a:pPr>
            <a:r>
              <a:rPr lang="en-US" sz="2000" dirty="0">
                <a:solidFill>
                  <a:srgbClr val="C00000"/>
                </a:solidFill>
                <a:latin typeface="Times New Roman" panose="02020603050405020304" pitchFamily="18" charset="0"/>
                <a:ea typeface="Calibri" panose="020F0502020204030204" pitchFamily="34" charset="0"/>
                <a:cs typeface="Arial" panose="020B0604020202020204" pitchFamily="34" charset="0"/>
              </a:rPr>
              <a:t>What kind of educational background does he or she have?</a:t>
            </a:r>
            <a:endParaRPr lang="en-US" sz="24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58792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4" grpId="0" animBg="1"/>
      <p:bldP spid="15" grpId="0" animBg="1"/>
      <p:bldP spid="11" grpId="0" animBg="1"/>
      <p:bldP spid="16" grpId="0"/>
      <p:bldP spid="17"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200970"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People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people-oriented listener is interested in the speaker. People-oriented listeners listen to the message in order to learn how the speaker thinks and how they feel about their message. </a:t>
            </a:r>
            <a:endParaRPr lang="en-US" sz="2400" dirty="0">
              <a:latin typeface="Times New Roman" panose="02020603050405020304" pitchFamily="18" charset="0"/>
              <a:cs typeface="Times New Roman" panose="02020603050405020304" pitchFamily="18" charset="0"/>
            </a:endParaRPr>
          </a:p>
        </p:txBody>
      </p:sp>
      <p:sp>
        <p:nvSpPr>
          <p:cNvPr id="2" name="Trapezoid 1"/>
          <p:cNvSpPr/>
          <p:nvPr/>
        </p:nvSpPr>
        <p:spPr>
          <a:xfrm>
            <a:off x="1941921" y="3572759"/>
            <a:ext cx="4675695" cy="3186260"/>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The people-oriented listener is likely to be more attentive to the speaker than to the message. If you tend to be such a listener, understand that the message is about what is important to the speaker.</a:t>
            </a:r>
          </a:p>
        </p:txBody>
      </p:sp>
      <p:sp>
        <p:nvSpPr>
          <p:cNvPr id="6" name="Rectangle 5"/>
          <p:cNvSpPr/>
          <p:nvPr/>
        </p:nvSpPr>
        <p:spPr>
          <a:xfrm>
            <a:off x="3406772" y="2889709"/>
            <a:ext cx="1745991" cy="584775"/>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ea typeface="Calibri" panose="020F0502020204030204" pitchFamily="34" charset="0"/>
              </a:rPr>
              <a:t>Key type</a:t>
            </a:r>
            <a:endParaRPr lang="en-US" sz="3200" b="1" dirty="0">
              <a:solidFill>
                <a:schemeClr val="bg1"/>
              </a:solidFill>
            </a:endParaRPr>
          </a:p>
        </p:txBody>
      </p:sp>
    </p:spTree>
    <p:extLst>
      <p:ext uri="{BB962C8B-B14F-4D97-AF65-F5344CB8AC3E}">
        <p14:creationId xmlns:p14="http://schemas.microsoft.com/office/powerpoint/2010/main" val="3198230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202573"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Action</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Action-oriented listeners are primarily interested in finding out what the speaker wants. </a:t>
            </a:r>
          </a:p>
        </p:txBody>
      </p:sp>
      <p:sp>
        <p:nvSpPr>
          <p:cNvPr id="11" name="Explosion 2 10"/>
          <p:cNvSpPr/>
          <p:nvPr/>
        </p:nvSpPr>
        <p:spPr>
          <a:xfrm>
            <a:off x="-51848" y="2085049"/>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303390" y="2654068"/>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2005170" y="2357024"/>
            <a:ext cx="9014764" cy="1323439"/>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you are in a meeting and the manager reviews the yearly evaluation. You tend to concentrate on the final results and what should be done next year. You are not interesting on how we get there or what are the feelings of my manager and Co-workers. </a:t>
            </a:r>
            <a:endParaRPr lang="en-US" sz="2400" dirty="0">
              <a:latin typeface="Times New Roman" panose="02020603050405020304" pitchFamily="18" charset="0"/>
              <a:cs typeface="Times New Roman" panose="02020603050405020304" pitchFamily="18" charset="0"/>
            </a:endParaRPr>
          </a:p>
        </p:txBody>
      </p:sp>
      <p:sp>
        <p:nvSpPr>
          <p:cNvPr id="18" name="Trapezoid 17"/>
          <p:cNvSpPr/>
          <p:nvPr/>
        </p:nvSpPr>
        <p:spPr>
          <a:xfrm>
            <a:off x="3277789" y="4114800"/>
            <a:ext cx="4675695" cy="2743200"/>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 Action-oriented listening is sometimes called task-oriented listening. In it, the listener seeks a clear message about what needs to be done, and might have less patience for listening to the reasons behind the task.</a:t>
            </a:r>
            <a:endParaRPr lang="en-US" sz="2400" dirty="0">
              <a:latin typeface="Times New Roman" panose="02020603050405020304" pitchFamily="18" charset="0"/>
              <a:cs typeface="Times New Roman" panose="02020603050405020304" pitchFamily="18" charset="0"/>
            </a:endParaRPr>
          </a:p>
        </p:txBody>
      </p:sp>
      <p:sp>
        <p:nvSpPr>
          <p:cNvPr id="19" name="Rectangle 18"/>
          <p:cNvSpPr/>
          <p:nvPr/>
        </p:nvSpPr>
        <p:spPr>
          <a:xfrm>
            <a:off x="4755964" y="3591580"/>
            <a:ext cx="1550424" cy="523220"/>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rPr>
              <a:t>Key type</a:t>
            </a:r>
            <a:endParaRPr lang="en-US" sz="2800" b="1" dirty="0">
              <a:solidFill>
                <a:schemeClr val="bg1"/>
              </a:solidFill>
            </a:endParaRPr>
          </a:p>
        </p:txBody>
      </p:sp>
    </p:spTree>
    <p:extLst>
      <p:ext uri="{BB962C8B-B14F-4D97-AF65-F5344CB8AC3E}">
        <p14:creationId xmlns:p14="http://schemas.microsoft.com/office/powerpoint/2010/main" val="3857721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heel(1)">
                                      <p:cBhvr>
                                        <p:cTn id="37" dur="2000"/>
                                        <p:tgtEl>
                                          <p:spTgt spid="18"/>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heel(1)">
                                      <p:cBhvr>
                                        <p:cTn id="40"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1" grpId="0" animBg="1"/>
      <p:bldP spid="16" grpId="0"/>
      <p:bldP spid="17" grpId="0" animBg="1"/>
      <p:bldP spid="18" grpId="0" animBg="1"/>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423788"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Content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Content-oriented listeners are interested in the message itself, whether it makes sense, what it means, and whether it’s accurate. </a:t>
            </a:r>
          </a:p>
        </p:txBody>
      </p:sp>
      <p:sp>
        <p:nvSpPr>
          <p:cNvPr id="11" name="Explosion 2 10"/>
          <p:cNvSpPr/>
          <p:nvPr/>
        </p:nvSpPr>
        <p:spPr>
          <a:xfrm>
            <a:off x="129965" y="2245800"/>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485203" y="2814819"/>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2328418" y="2458302"/>
            <a:ext cx="9634195" cy="1323439"/>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you give a speech, many members of your classroom audience will be content-oriented listeners who will be interested in learning from you. You therefore have an obligation to represent the truth in the fullest way you can. You can emphasize an idea, but if you exaggerate, you could lose credibility in the minds of your content-oriented audience.</a:t>
            </a:r>
          </a:p>
        </p:txBody>
      </p:sp>
      <p:sp>
        <p:nvSpPr>
          <p:cNvPr id="18" name="Trapezoid 17"/>
          <p:cNvSpPr/>
          <p:nvPr/>
        </p:nvSpPr>
        <p:spPr>
          <a:xfrm>
            <a:off x="1973181" y="4480578"/>
            <a:ext cx="4458773" cy="2377421"/>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content-oriented listeners want to listen to well-developed information with solid explanations.</a:t>
            </a:r>
            <a:endParaRPr lang="en-US" sz="2800" dirty="0">
              <a:latin typeface="Times New Roman" panose="02020603050405020304" pitchFamily="18" charset="0"/>
              <a:cs typeface="Times New Roman" panose="02020603050405020304" pitchFamily="18" charset="0"/>
            </a:endParaRPr>
          </a:p>
        </p:txBody>
      </p:sp>
      <p:sp>
        <p:nvSpPr>
          <p:cNvPr id="19" name="Rectangle 18"/>
          <p:cNvSpPr/>
          <p:nvPr/>
        </p:nvSpPr>
        <p:spPr>
          <a:xfrm>
            <a:off x="3427355" y="3915042"/>
            <a:ext cx="1550424" cy="523220"/>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rPr>
              <a:t>Key type</a:t>
            </a:r>
            <a:endParaRPr lang="en-US" sz="2800" b="1" dirty="0">
              <a:solidFill>
                <a:schemeClr val="bg1"/>
              </a:solidFill>
            </a:endParaRPr>
          </a:p>
        </p:txBody>
      </p:sp>
    </p:spTree>
    <p:extLst>
      <p:ext uri="{BB962C8B-B14F-4D97-AF65-F5344CB8AC3E}">
        <p14:creationId xmlns:p14="http://schemas.microsoft.com/office/powerpoint/2010/main" val="4071471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heel(1)">
                                      <p:cBhvr>
                                        <p:cTn id="37" dur="2000"/>
                                        <p:tgtEl>
                                          <p:spTgt spid="19"/>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heel(1)">
                                      <p:cBhvr>
                                        <p:cTn id="4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1" grpId="0" animBg="1"/>
      <p:bldP spid="16" grpId="0"/>
      <p:bldP spid="17" grpId="0" animBg="1"/>
      <p:bldP spid="18" grpId="0"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974882"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Time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646331"/>
          </a:xfrm>
          <a:prstGeom prst="rect">
            <a:avLst/>
          </a:prstGeom>
          <a:solidFill>
            <a:schemeClr val="accent1">
              <a:lumMod val="20000"/>
              <a:lumOff val="80000"/>
            </a:schemeClr>
          </a:solidFill>
          <a:ln>
            <a:solidFill>
              <a:schemeClr val="tx1"/>
            </a:solidFill>
          </a:ln>
        </p:spPr>
        <p:txBody>
          <a:bodyPr wrap="square">
            <a:spAutoFit/>
          </a:bodyPr>
          <a:lstStyle/>
          <a:p>
            <a:r>
              <a:rPr lang="en-US" dirty="0">
                <a:latin typeface="Times New Roman" panose="02020603050405020304" pitchFamily="18" charset="0"/>
                <a:cs typeface="Times New Roman" panose="02020603050405020304" pitchFamily="18" charset="0"/>
              </a:rPr>
              <a:t>People using a time-oriented listening style prefer a message that gets to the point quickly. Time-oriented listeners can become impatient with slow delivery or lengthy explanations. </a:t>
            </a:r>
          </a:p>
        </p:txBody>
      </p:sp>
      <p:sp>
        <p:nvSpPr>
          <p:cNvPr id="11" name="Explosion 2 10"/>
          <p:cNvSpPr/>
          <p:nvPr/>
        </p:nvSpPr>
        <p:spPr>
          <a:xfrm>
            <a:off x="129965" y="2245800"/>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485203" y="2814819"/>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2328418" y="2458302"/>
            <a:ext cx="9634195" cy="1477328"/>
          </a:xfrm>
          <a:prstGeom prst="rect">
            <a:avLst/>
          </a:prstGeom>
          <a:solidFill>
            <a:schemeClr val="accent1">
              <a:lumMod val="20000"/>
              <a:lumOff val="80000"/>
            </a:schemeClr>
          </a:solidFill>
          <a:ln>
            <a:solidFill>
              <a:schemeClr val="tx1"/>
            </a:solidFill>
          </a:ln>
        </p:spPr>
        <p:txBody>
          <a:bodyPr wrap="square">
            <a:spAutoFit/>
          </a:bodyPr>
          <a:lstStyle/>
          <a:p>
            <a:r>
              <a:rPr lang="en-US" dirty="0">
                <a:latin typeface="Times New Roman" panose="02020603050405020304" pitchFamily="18" charset="0"/>
                <a:cs typeface="Times New Roman" panose="02020603050405020304" pitchFamily="18" charset="0"/>
              </a:rPr>
              <a:t>In your professional future, some of your audience members will have real time constraints, not merely perceived ones. Imagine that you’ve been asked to deliver a speech on a new project to the board of directors of a local corporation. If your speech is long and filled with overly detailed information, time-oriented listeners will simply start to tune you out as you’re speaking and they will not be listening to your message. </a:t>
            </a:r>
          </a:p>
        </p:txBody>
      </p:sp>
      <p:sp>
        <p:nvSpPr>
          <p:cNvPr id="18" name="Trapezoid 17"/>
          <p:cNvSpPr/>
          <p:nvPr/>
        </p:nvSpPr>
        <p:spPr>
          <a:xfrm>
            <a:off x="1973181" y="4480578"/>
            <a:ext cx="5869920" cy="2377421"/>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This type of listeners may be receptive for only a brief amount of time; therefore, they tend to be impatient. Time-oriented listeners convey their impatience through eye rolling, shifting about in their seats, checking their cell phones, and other inappropriate behaviors. They want the pure message in the shortest time. </a:t>
            </a:r>
            <a:endParaRPr lang="en-US" sz="3200" dirty="0">
              <a:latin typeface="Times New Roman" panose="02020603050405020304" pitchFamily="18" charset="0"/>
              <a:cs typeface="Times New Roman" panose="02020603050405020304" pitchFamily="18" charset="0"/>
            </a:endParaRPr>
          </a:p>
        </p:txBody>
      </p:sp>
      <p:sp>
        <p:nvSpPr>
          <p:cNvPr id="19" name="Rectangle 18"/>
          <p:cNvSpPr/>
          <p:nvPr/>
        </p:nvSpPr>
        <p:spPr>
          <a:xfrm>
            <a:off x="3881627" y="3935630"/>
            <a:ext cx="1550424" cy="523220"/>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rPr>
              <a:t>Key type</a:t>
            </a:r>
            <a:endParaRPr lang="en-US" sz="2800" b="1" dirty="0">
              <a:solidFill>
                <a:schemeClr val="bg1"/>
              </a:solidFill>
            </a:endParaRPr>
          </a:p>
        </p:txBody>
      </p:sp>
    </p:spTree>
    <p:extLst>
      <p:ext uri="{BB962C8B-B14F-4D97-AF65-F5344CB8AC3E}">
        <p14:creationId xmlns:p14="http://schemas.microsoft.com/office/powerpoint/2010/main" val="814237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heel(1)">
                                      <p:cBhvr>
                                        <p:cTn id="37" dur="2000"/>
                                        <p:tgtEl>
                                          <p:spTgt spid="19"/>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heel(1)">
                                      <p:cBhvr>
                                        <p:cTn id="4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1" grpId="0" animBg="1"/>
      <p:bldP spid="16" grpId="0"/>
      <p:bldP spid="17" grpId="0" animBg="1"/>
      <p:bldP spid="18" grpId="0" animBg="1"/>
      <p:bldP spid="1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4322" y="2225984"/>
            <a:ext cx="11104643" cy="108029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LISENTING</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095993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94527" y="1125346"/>
            <a:ext cx="9092153" cy="707886"/>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dirty="0">
                <a:latin typeface="Times New Roman" panose="02020603050405020304" pitchFamily="18" charset="0"/>
                <a:cs typeface="Times New Roman" panose="02020603050405020304" pitchFamily="18" charset="0"/>
              </a:rPr>
              <a:t>The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HURIER</a:t>
            </a:r>
            <a:r>
              <a:rPr lang="en-US" sz="2000" dirty="0">
                <a:latin typeface="Times New Roman" panose="02020603050405020304" pitchFamily="18" charset="0"/>
                <a:cs typeface="Times New Roman" panose="02020603050405020304" pitchFamily="18" charset="0"/>
              </a:rPr>
              <a:t> model provides a framework for skill-based listening by defining listening as six interrelated components: </a:t>
            </a:r>
          </a:p>
        </p:txBody>
      </p:sp>
      <p:sp>
        <p:nvSpPr>
          <p:cNvPr id="2" name="Rectangle 1"/>
          <p:cNvSpPr/>
          <p:nvPr/>
        </p:nvSpPr>
        <p:spPr>
          <a:xfrm>
            <a:off x="1147551" y="2028970"/>
            <a:ext cx="1260281"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Hearing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5" name="Rectangle 4"/>
          <p:cNvSpPr/>
          <p:nvPr/>
        </p:nvSpPr>
        <p:spPr>
          <a:xfrm>
            <a:off x="1631851" y="2581686"/>
            <a:ext cx="2153154"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Understanding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6" name="Rectangle 5"/>
          <p:cNvSpPr/>
          <p:nvPr/>
        </p:nvSpPr>
        <p:spPr>
          <a:xfrm>
            <a:off x="2113616" y="3184881"/>
            <a:ext cx="2047355"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Remembering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2708428" y="3766933"/>
            <a:ext cx="1802929"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Interpreting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8" name="Rectangle 7"/>
          <p:cNvSpPr/>
          <p:nvPr/>
        </p:nvSpPr>
        <p:spPr>
          <a:xfrm>
            <a:off x="3059964" y="4348985"/>
            <a:ext cx="1620957"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Evaluating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9" name="Rectangle 8"/>
          <p:cNvSpPr/>
          <p:nvPr/>
        </p:nvSpPr>
        <p:spPr>
          <a:xfrm>
            <a:off x="3609892" y="4911329"/>
            <a:ext cx="1742785"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Responding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90007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5" grpId="0" animBg="1"/>
      <p:bldP spid="6" grpId="0" animBg="1"/>
      <p:bldP spid="7" grpId="0" animBg="1"/>
      <p:bldP spid="8"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1620957"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Hearing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83582" y="1509802"/>
            <a:ext cx="8183651" cy="461665"/>
          </a:xfrm>
          <a:prstGeom prst="rect">
            <a:avLst/>
          </a:prstGeom>
          <a:solidFill>
            <a:schemeClr val="accent1">
              <a:lumMod val="20000"/>
              <a:lumOff val="80000"/>
            </a:schemeClr>
          </a:solidFill>
          <a:ln>
            <a:solidFill>
              <a:schemeClr val="tx1"/>
            </a:solidFill>
          </a:ln>
        </p:spPr>
        <p:txBody>
          <a:bodyPr wrap="none">
            <a:spAutoFit/>
          </a:bodyPr>
          <a:lstStyle/>
          <a:p>
            <a:r>
              <a:rPr lang="en-US"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Hearing refers to concentrating on and attending to the message. </a:t>
            </a:r>
            <a:endParaRPr lang="en-US" sz="3200" dirty="0">
              <a:effectLst/>
              <a:latin typeface="Times New Roman" panose="02020603050405020304" pitchFamily="18" charset="0"/>
              <a:ea typeface="Times New Roman" panose="02020603050405020304" pitchFamily="18" charset="0"/>
            </a:endParaRPr>
          </a:p>
        </p:txBody>
      </p:sp>
      <p:sp>
        <p:nvSpPr>
          <p:cNvPr id="10" name="Right Arrow Callout 9"/>
          <p:cNvSpPr/>
          <p:nvPr/>
        </p:nvSpPr>
        <p:spPr>
          <a:xfrm>
            <a:off x="395925" y="2116805"/>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93124" y="2604906"/>
            <a:ext cx="6096000"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Making sure you can properly hear the other person. </a:t>
            </a:r>
            <a:endParaRPr lang="en-US" sz="2800" dirty="0">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2093125" y="3284512"/>
            <a:ext cx="6096000"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solidFill>
                  <a:srgbClr val="333333"/>
                </a:solidFill>
                <a:latin typeface="Times New Roman" panose="02020603050405020304" pitchFamily="18" charset="0"/>
                <a:ea typeface="Calibri" panose="020F0502020204030204" pitchFamily="34" charset="0"/>
              </a:rPr>
              <a:t>Be sure that you limit any distractions that would prevent you from doing so.</a:t>
            </a:r>
            <a:endParaRPr lang="en-US" sz="2000" dirty="0"/>
          </a:p>
        </p:txBody>
      </p:sp>
      <p:sp>
        <p:nvSpPr>
          <p:cNvPr id="15" name="Rectangle 14"/>
          <p:cNvSpPr/>
          <p:nvPr/>
        </p:nvSpPr>
        <p:spPr>
          <a:xfrm>
            <a:off x="2093124" y="4318061"/>
            <a:ext cx="6096000" cy="1015663"/>
          </a:xfrm>
          <a:prstGeom prst="rect">
            <a:avLst/>
          </a:prstGeom>
          <a:solidFill>
            <a:schemeClr val="accent6">
              <a:lumMod val="20000"/>
              <a:lumOff val="80000"/>
            </a:schemeClr>
          </a:solidFill>
          <a:ln>
            <a:solidFill>
              <a:schemeClr val="tx1"/>
            </a:solidFill>
          </a:ln>
        </p:spPr>
        <p:txBody>
          <a:bodyPr>
            <a:spAutoFit/>
          </a:bodyPr>
          <a:lstStyle/>
          <a:p>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Understanding is the process of attaching meaning to the verbal communication, or comprehending the literal meaning of the message.</a:t>
            </a: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0378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randombar(horizont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805576"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Understanding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830997"/>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Understanding is the process of attaching meaning to the verbal communication, or comprehending the literal meaning of the message.</a:t>
            </a:r>
          </a:p>
        </p:txBody>
      </p:sp>
      <p:sp>
        <p:nvSpPr>
          <p:cNvPr id="10" name="Right Arrow Callout 9"/>
          <p:cNvSpPr/>
          <p:nvPr/>
        </p:nvSpPr>
        <p:spPr>
          <a:xfrm>
            <a:off x="395925" y="2540019"/>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14466" y="3028120"/>
            <a:ext cx="5772075" cy="553998"/>
          </a:xfrm>
          <a:prstGeom prst="rect">
            <a:avLst/>
          </a:prstGeom>
          <a:solidFill>
            <a:schemeClr val="accent6">
              <a:lumMod val="20000"/>
              <a:lumOff val="80000"/>
            </a:schemeClr>
          </a:solid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Hear the message</a:t>
            </a:r>
          </a:p>
        </p:txBody>
      </p:sp>
      <p:sp>
        <p:nvSpPr>
          <p:cNvPr id="14" name="Rectangle 13"/>
          <p:cNvSpPr/>
          <p:nvPr/>
        </p:nvSpPr>
        <p:spPr>
          <a:xfrm>
            <a:off x="2014467" y="4012099"/>
            <a:ext cx="5772074" cy="1477328"/>
          </a:xfrm>
          <a:prstGeom prst="rect">
            <a:avLst/>
          </a:prstGeom>
          <a:solidFill>
            <a:schemeClr val="accent6">
              <a:lumMod val="20000"/>
              <a:lumOff val="80000"/>
            </a:schemeClr>
          </a:solid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Understand the speaker’s use of language and the basic context of the information considering all the other factors.</a:t>
            </a:r>
          </a:p>
        </p:txBody>
      </p:sp>
    </p:spTree>
    <p:extLst>
      <p:ext uri="{BB962C8B-B14F-4D97-AF65-F5344CB8AC3E}">
        <p14:creationId xmlns:p14="http://schemas.microsoft.com/office/powerpoint/2010/main" val="4232748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669320"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Remembering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461665"/>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Remembering includes recalling the message so that it can be acted on.</a:t>
            </a:r>
          </a:p>
        </p:txBody>
      </p:sp>
      <p:sp>
        <p:nvSpPr>
          <p:cNvPr id="10" name="Right Arrow Callout 9"/>
          <p:cNvSpPr/>
          <p:nvPr/>
        </p:nvSpPr>
        <p:spPr>
          <a:xfrm>
            <a:off x="395925" y="2540019"/>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14466" y="3028120"/>
            <a:ext cx="3321105"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present</a:t>
            </a:r>
          </a:p>
        </p:txBody>
      </p:sp>
      <p:sp>
        <p:nvSpPr>
          <p:cNvPr id="14" name="Rectangle 13"/>
          <p:cNvSpPr/>
          <p:nvPr/>
        </p:nvSpPr>
        <p:spPr>
          <a:xfrm>
            <a:off x="2014467" y="3859011"/>
            <a:ext cx="3321104"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a:t>
            </a:r>
            <a:r>
              <a:rPr lang="en-US" sz="2000" dirty="0" smtClean="0">
                <a:latin typeface="Times New Roman" panose="02020603050405020304" pitchFamily="18" charset="0"/>
                <a:cs typeface="Times New Roman" panose="02020603050405020304" pitchFamily="18" charset="0"/>
              </a:rPr>
              <a:t>mindful</a:t>
            </a:r>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2014467" y="4720680"/>
            <a:ext cx="3321104"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Create an outline of the main points.</a:t>
            </a:r>
          </a:p>
        </p:txBody>
      </p:sp>
    </p:spTree>
    <p:extLst>
      <p:ext uri="{BB962C8B-B14F-4D97-AF65-F5344CB8AC3E}">
        <p14:creationId xmlns:p14="http://schemas.microsoft.com/office/powerpoint/2010/main" val="1779876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randombar(horizontal)">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342885"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Interpreting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1200329"/>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Interpreting is the step where we make sense of the verbal and nonverbal codes to assign meaning to the information received or the sensitivity to nonverbal and contextual aspects of the message.</a:t>
            </a:r>
          </a:p>
        </p:txBody>
      </p:sp>
      <p:sp>
        <p:nvSpPr>
          <p:cNvPr id="10" name="Right Arrow Callout 9"/>
          <p:cNvSpPr/>
          <p:nvPr/>
        </p:nvSpPr>
        <p:spPr>
          <a:xfrm>
            <a:off x="377072" y="2882808"/>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26761" y="3170854"/>
            <a:ext cx="2064471"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a:t>
            </a:r>
            <a:r>
              <a:rPr lang="en-US" sz="2000" dirty="0" smtClean="0">
                <a:latin typeface="Times New Roman" panose="02020603050405020304" pitchFamily="18" charset="0"/>
                <a:cs typeface="Times New Roman" panose="02020603050405020304" pitchFamily="18" charset="0"/>
              </a:rPr>
              <a:t>Observant</a:t>
            </a:r>
            <a:endParaRPr lang="en-US" sz="2000" dirty="0">
              <a:latin typeface="Times New Roman" panose="02020603050405020304" pitchFamily="18" charset="0"/>
              <a:cs typeface="Times New Roman" panose="02020603050405020304" pitchFamily="18" charset="0"/>
            </a:endParaRPr>
          </a:p>
        </p:txBody>
      </p:sp>
      <p:sp>
        <p:nvSpPr>
          <p:cNvPr id="14" name="Rectangle 13"/>
          <p:cNvSpPr/>
          <p:nvPr/>
        </p:nvSpPr>
        <p:spPr>
          <a:xfrm>
            <a:off x="2014467" y="3859011"/>
            <a:ext cx="2076766"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Aside your bias. </a:t>
            </a:r>
          </a:p>
        </p:txBody>
      </p:sp>
    </p:spTree>
    <p:extLst>
      <p:ext uri="{BB962C8B-B14F-4D97-AF65-F5344CB8AC3E}">
        <p14:creationId xmlns:p14="http://schemas.microsoft.com/office/powerpoint/2010/main" val="4202529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28"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098651"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Evaluating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1200329"/>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Evaluating is the logical assessment of the value of the message. </a:t>
            </a:r>
          </a:p>
          <a:p>
            <a:r>
              <a:rPr lang="en-US" sz="2400" dirty="0">
                <a:latin typeface="Times New Roman" panose="02020603050405020304" pitchFamily="18" charset="0"/>
                <a:cs typeface="Times New Roman" panose="02020603050405020304" pitchFamily="18" charset="0"/>
              </a:rPr>
              <a:t>Learning to evaluate a message without bias, distractions, apprehension, or gender/cultural differences takes time and patience.</a:t>
            </a:r>
          </a:p>
        </p:txBody>
      </p:sp>
      <p:sp>
        <p:nvSpPr>
          <p:cNvPr id="10" name="Right Arrow Callout 9"/>
          <p:cNvSpPr/>
          <p:nvPr/>
        </p:nvSpPr>
        <p:spPr>
          <a:xfrm>
            <a:off x="385014" y="3269307"/>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26762" y="3305938"/>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a:t>
            </a:r>
            <a:r>
              <a:rPr lang="en-US" sz="2000" dirty="0" smtClean="0">
                <a:latin typeface="Times New Roman" panose="02020603050405020304" pitchFamily="18" charset="0"/>
                <a:cs typeface="Times New Roman" panose="02020603050405020304" pitchFamily="18" charset="0"/>
              </a:rPr>
              <a:t>Observant</a:t>
            </a:r>
            <a:endParaRPr lang="en-US" sz="2000" dirty="0">
              <a:latin typeface="Times New Roman" panose="02020603050405020304" pitchFamily="18" charset="0"/>
              <a:cs typeface="Times New Roman" panose="02020603050405020304" pitchFamily="18" charset="0"/>
            </a:endParaRPr>
          </a:p>
        </p:txBody>
      </p:sp>
      <p:sp>
        <p:nvSpPr>
          <p:cNvPr id="14" name="Rectangle 13"/>
          <p:cNvSpPr/>
          <p:nvPr/>
        </p:nvSpPr>
        <p:spPr>
          <a:xfrm>
            <a:off x="2026762" y="3957463"/>
            <a:ext cx="3242822"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Consider the message with its details.</a:t>
            </a:r>
          </a:p>
        </p:txBody>
      </p:sp>
      <p:sp>
        <p:nvSpPr>
          <p:cNvPr id="9" name="Rectangle 8"/>
          <p:cNvSpPr/>
          <p:nvPr/>
        </p:nvSpPr>
        <p:spPr>
          <a:xfrm>
            <a:off x="2026762" y="4793153"/>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Listen to the end.</a:t>
            </a:r>
          </a:p>
        </p:txBody>
      </p:sp>
      <p:sp>
        <p:nvSpPr>
          <p:cNvPr id="15" name="Rectangle 14"/>
          <p:cNvSpPr/>
          <p:nvPr/>
        </p:nvSpPr>
        <p:spPr>
          <a:xfrm>
            <a:off x="2026762" y="5382622"/>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Logically evaluate.</a:t>
            </a:r>
          </a:p>
        </p:txBody>
      </p:sp>
    </p:spTree>
    <p:extLst>
      <p:ext uri="{BB962C8B-B14F-4D97-AF65-F5344CB8AC3E}">
        <p14:creationId xmlns:p14="http://schemas.microsoft.com/office/powerpoint/2010/main" val="1666492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randombar(horizontal)">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9" grpId="0" animBg="1"/>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258952"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Responding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830997"/>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Responding is the last step and involves giving some form of response to the message, either verbally or nonverbally.</a:t>
            </a:r>
          </a:p>
        </p:txBody>
      </p:sp>
      <p:sp>
        <p:nvSpPr>
          <p:cNvPr id="10" name="Right Arrow Callout 9"/>
          <p:cNvSpPr/>
          <p:nvPr/>
        </p:nvSpPr>
        <p:spPr>
          <a:xfrm>
            <a:off x="385014" y="3269307"/>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26762" y="3305938"/>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Paraphrasing</a:t>
            </a:r>
          </a:p>
        </p:txBody>
      </p:sp>
      <p:sp>
        <p:nvSpPr>
          <p:cNvPr id="14" name="Rectangle 13"/>
          <p:cNvSpPr/>
          <p:nvPr/>
        </p:nvSpPr>
        <p:spPr>
          <a:xfrm>
            <a:off x="2026762" y="3957463"/>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Summarizing</a:t>
            </a:r>
          </a:p>
        </p:txBody>
      </p:sp>
      <p:sp>
        <p:nvSpPr>
          <p:cNvPr id="9" name="Rectangle 8"/>
          <p:cNvSpPr/>
          <p:nvPr/>
        </p:nvSpPr>
        <p:spPr>
          <a:xfrm>
            <a:off x="2025930" y="4618181"/>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Reflecting</a:t>
            </a:r>
          </a:p>
        </p:txBody>
      </p:sp>
      <p:sp>
        <p:nvSpPr>
          <p:cNvPr id="15" name="Rectangle 14"/>
          <p:cNvSpPr/>
          <p:nvPr/>
        </p:nvSpPr>
        <p:spPr>
          <a:xfrm>
            <a:off x="2025930" y="5269706"/>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Asking questions</a:t>
            </a:r>
          </a:p>
        </p:txBody>
      </p:sp>
      <p:sp>
        <p:nvSpPr>
          <p:cNvPr id="16" name="Rectangle 15"/>
          <p:cNvSpPr/>
          <p:nvPr/>
        </p:nvSpPr>
        <p:spPr>
          <a:xfrm>
            <a:off x="2025930" y="5830689"/>
            <a:ext cx="4317477"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Using nonverbal cues such as head nods, emotional expressions.</a:t>
            </a:r>
          </a:p>
        </p:txBody>
      </p:sp>
    </p:spTree>
    <p:extLst>
      <p:ext uri="{BB962C8B-B14F-4D97-AF65-F5344CB8AC3E}">
        <p14:creationId xmlns:p14="http://schemas.microsoft.com/office/powerpoint/2010/main" val="135522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randombar(horizontal)">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randombar(horizontal)">
                                      <p:cBhvr>
                                        <p:cTn id="4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9" grpId="0" animBg="1"/>
      <p:bldP spid="15" grpId="0" animBg="1"/>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p:cNvPicPr/>
          <p:nvPr/>
        </p:nvPicPr>
        <p:blipFill rotWithShape="1">
          <a:blip r:embed="rId3">
            <a:extLst>
              <a:ext uri="{28A0092B-C50C-407E-A947-70E740481C1C}">
                <a14:useLocalDpi xmlns:a14="http://schemas.microsoft.com/office/drawing/2010/main" val="0"/>
              </a:ext>
            </a:extLst>
          </a:blip>
          <a:srcRect l="27724" t="36468" r="41186" b="31481"/>
          <a:stretch/>
        </p:blipFill>
        <p:spPr bwMode="auto">
          <a:xfrm>
            <a:off x="0" y="770263"/>
            <a:ext cx="8062913" cy="6087737"/>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87958176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3422" y="2169424"/>
            <a:ext cx="10368479" cy="843693"/>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4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32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588592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772" y="114380"/>
            <a:ext cx="7824130" cy="65588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38965" y="1149179"/>
            <a:ext cx="3185487"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Know yourself </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938965" y="1976756"/>
            <a:ext cx="8365291" cy="1200329"/>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Understand the components of being an active listener and critically apply them to your professional interactions. Realize your strengths and weaknesses as a listener and adapt accordingly.</a:t>
            </a:r>
          </a:p>
        </p:txBody>
      </p:sp>
      <p:sp>
        <p:nvSpPr>
          <p:cNvPr id="5" name="Rectangle 4"/>
          <p:cNvSpPr/>
          <p:nvPr/>
        </p:nvSpPr>
        <p:spPr>
          <a:xfrm>
            <a:off x="132253" y="1211760"/>
            <a:ext cx="503664"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870520" y="3795199"/>
            <a:ext cx="5344668" cy="523220"/>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Evaluate the professional context </a:t>
            </a:r>
          </a:p>
        </p:txBody>
      </p:sp>
      <p:sp>
        <p:nvSpPr>
          <p:cNvPr id="7" name="Rectangle 6"/>
          <p:cNvSpPr/>
          <p:nvPr/>
        </p:nvSpPr>
        <p:spPr>
          <a:xfrm>
            <a:off x="870520" y="4546348"/>
            <a:ext cx="6746338"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Learn </a:t>
            </a:r>
            <a:r>
              <a:rPr lang="en-US" sz="2400" dirty="0">
                <a:latin typeface="Times New Roman" panose="02020603050405020304" pitchFamily="18" charset="0"/>
                <a:cs typeface="Times New Roman" panose="02020603050405020304" pitchFamily="18" charset="0"/>
              </a:rPr>
              <a:t>whether your professional environment uses formal or informal communication. In addition, pay attention to jargon used at your work. Use active listening to create understanding of words or phrases you are not familiar with.</a:t>
            </a:r>
          </a:p>
        </p:txBody>
      </p:sp>
      <p:sp>
        <p:nvSpPr>
          <p:cNvPr id="8" name="Rectangle 7"/>
          <p:cNvSpPr/>
          <p:nvPr/>
        </p:nvSpPr>
        <p:spPr>
          <a:xfrm>
            <a:off x="132253" y="3760157"/>
            <a:ext cx="458780" cy="593304"/>
          </a:xfrm>
          <a:prstGeom prst="rect">
            <a:avLst/>
          </a:prstGeom>
          <a:solidFill>
            <a:schemeClr val="accent2">
              <a:lumMod val="50000"/>
            </a:schemeClr>
          </a:solidFill>
        </p:spPr>
        <p:txBody>
          <a:bodyPr wrap="none">
            <a:spAutoFit/>
          </a:bodyPr>
          <a:lstStyle/>
          <a:p>
            <a:pPr>
              <a:lnSpc>
                <a:spcPct val="107000"/>
              </a:lnSpc>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13634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90"/>
                                          </p:val>
                                        </p:tav>
                                        <p:tav tm="100000">
                                          <p:val>
                                            <p:fltVal val="0"/>
                                          </p:val>
                                        </p:tav>
                                      </p:tavLst>
                                    </p:anim>
                                    <p:animEffect transition="in" filter="fade">
                                      <p:cBhvr>
                                        <p:cTn id="29" dur="1000"/>
                                        <p:tgtEl>
                                          <p:spTgt spid="6"/>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1000" fill="hold"/>
                                        <p:tgtEl>
                                          <p:spTgt spid="8"/>
                                        </p:tgtEl>
                                        <p:attrNameLst>
                                          <p:attrName>ppt_w</p:attrName>
                                        </p:attrNameLst>
                                      </p:cBhvr>
                                      <p:tavLst>
                                        <p:tav tm="0">
                                          <p:val>
                                            <p:fltVal val="0"/>
                                          </p:val>
                                        </p:tav>
                                        <p:tav tm="100000">
                                          <p:val>
                                            <p:strVal val="#ppt_w"/>
                                          </p:val>
                                        </p:tav>
                                      </p:tavLst>
                                    </p:anim>
                                    <p:anim calcmode="lin" valueType="num">
                                      <p:cBhvr>
                                        <p:cTn id="33" dur="1000" fill="hold"/>
                                        <p:tgtEl>
                                          <p:spTgt spid="8"/>
                                        </p:tgtEl>
                                        <p:attrNameLst>
                                          <p:attrName>ppt_h</p:attrName>
                                        </p:attrNameLst>
                                      </p:cBhvr>
                                      <p:tavLst>
                                        <p:tav tm="0">
                                          <p:val>
                                            <p:fltVal val="0"/>
                                          </p:val>
                                        </p:tav>
                                        <p:tav tm="100000">
                                          <p:val>
                                            <p:strVal val="#ppt_h"/>
                                          </p:val>
                                        </p:tav>
                                      </p:tavLst>
                                    </p:anim>
                                    <p:anim calcmode="lin" valueType="num">
                                      <p:cBhvr>
                                        <p:cTn id="34" dur="1000" fill="hold"/>
                                        <p:tgtEl>
                                          <p:spTgt spid="8"/>
                                        </p:tgtEl>
                                        <p:attrNameLst>
                                          <p:attrName>style.rotation</p:attrName>
                                        </p:attrNameLst>
                                      </p:cBhvr>
                                      <p:tavLst>
                                        <p:tav tm="0">
                                          <p:val>
                                            <p:fltVal val="90"/>
                                          </p:val>
                                        </p:tav>
                                        <p:tav tm="100000">
                                          <p:val>
                                            <p:fltVal val="0"/>
                                          </p:val>
                                        </p:tav>
                                      </p:tavLst>
                                    </p:anim>
                                    <p:animEffect transition="in" filter="fade">
                                      <p:cBhvr>
                                        <p:cTn id="35" dur="1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772" y="114380"/>
            <a:ext cx="7824130" cy="65588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38965" y="1149179"/>
            <a:ext cx="5976316" cy="58477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Your communication interaction </a:t>
            </a:r>
          </a:p>
        </p:txBody>
      </p:sp>
      <p:sp>
        <p:nvSpPr>
          <p:cNvPr id="4" name="Rectangle 3"/>
          <p:cNvSpPr/>
          <p:nvPr/>
        </p:nvSpPr>
        <p:spPr>
          <a:xfrm>
            <a:off x="938965" y="1976756"/>
            <a:ext cx="8129621" cy="1569660"/>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Take what you have learned from the first two steps and try communicating with fellow business professionals. Are you using the workplace jargon correctly and effectively? Be critical about the responses you receive from your peers.</a:t>
            </a:r>
          </a:p>
        </p:txBody>
      </p:sp>
      <p:sp>
        <p:nvSpPr>
          <p:cNvPr id="5" name="Rectangle 4"/>
          <p:cNvSpPr/>
          <p:nvPr/>
        </p:nvSpPr>
        <p:spPr>
          <a:xfrm>
            <a:off x="132253" y="1211760"/>
            <a:ext cx="481222" cy="593304"/>
          </a:xfrm>
          <a:prstGeom prst="rect">
            <a:avLst/>
          </a:prstGeom>
          <a:solidFill>
            <a:schemeClr val="accent2">
              <a:lumMod val="50000"/>
            </a:schemeClr>
          </a:solidFill>
        </p:spPr>
        <p:txBody>
          <a:bodyPr wrap="none">
            <a:spAutoFit/>
          </a:bodyPr>
          <a:lstStyle/>
          <a:p>
            <a:pPr>
              <a:lnSpc>
                <a:spcPct val="107000"/>
              </a:lnSpc>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38965" y="4001574"/>
            <a:ext cx="3982757" cy="58477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Step back and reflect </a:t>
            </a:r>
          </a:p>
        </p:txBody>
      </p:sp>
      <p:sp>
        <p:nvSpPr>
          <p:cNvPr id="7" name="Rectangle 6"/>
          <p:cNvSpPr/>
          <p:nvPr/>
        </p:nvSpPr>
        <p:spPr>
          <a:xfrm>
            <a:off x="938965" y="4752907"/>
            <a:ext cx="7582866"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Ask yourself if you and your communication partner(s) came away from the interaction with mutual understanding. Think about what was effective and what was not. Repeat the process to gain greater and more effective strategies for being a good listener and a good communicator. </a:t>
            </a:r>
          </a:p>
        </p:txBody>
      </p:sp>
      <p:sp>
        <p:nvSpPr>
          <p:cNvPr id="8" name="Rectangle 7"/>
          <p:cNvSpPr/>
          <p:nvPr/>
        </p:nvSpPr>
        <p:spPr>
          <a:xfrm>
            <a:off x="166718" y="3993045"/>
            <a:ext cx="412292"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082768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barn(inVertical)">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90"/>
                                          </p:val>
                                        </p:tav>
                                        <p:tav tm="100000">
                                          <p:val>
                                            <p:fltVal val="0"/>
                                          </p:val>
                                        </p:tav>
                                      </p:tavLst>
                                    </p:anim>
                                    <p:animEffect transition="in" filter="fade">
                                      <p:cBhvr>
                                        <p:cTn id="29" dur="1000"/>
                                        <p:tgtEl>
                                          <p:spTgt spid="6"/>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1000" fill="hold"/>
                                        <p:tgtEl>
                                          <p:spTgt spid="8"/>
                                        </p:tgtEl>
                                        <p:attrNameLst>
                                          <p:attrName>ppt_w</p:attrName>
                                        </p:attrNameLst>
                                      </p:cBhvr>
                                      <p:tavLst>
                                        <p:tav tm="0">
                                          <p:val>
                                            <p:fltVal val="0"/>
                                          </p:val>
                                        </p:tav>
                                        <p:tav tm="100000">
                                          <p:val>
                                            <p:strVal val="#ppt_w"/>
                                          </p:val>
                                        </p:tav>
                                      </p:tavLst>
                                    </p:anim>
                                    <p:anim calcmode="lin" valueType="num">
                                      <p:cBhvr>
                                        <p:cTn id="33" dur="1000" fill="hold"/>
                                        <p:tgtEl>
                                          <p:spTgt spid="8"/>
                                        </p:tgtEl>
                                        <p:attrNameLst>
                                          <p:attrName>ppt_h</p:attrName>
                                        </p:attrNameLst>
                                      </p:cBhvr>
                                      <p:tavLst>
                                        <p:tav tm="0">
                                          <p:val>
                                            <p:fltVal val="0"/>
                                          </p:val>
                                        </p:tav>
                                        <p:tav tm="100000">
                                          <p:val>
                                            <p:strVal val="#ppt_h"/>
                                          </p:val>
                                        </p:tav>
                                      </p:tavLst>
                                    </p:anim>
                                    <p:anim calcmode="lin" valueType="num">
                                      <p:cBhvr>
                                        <p:cTn id="34" dur="1000" fill="hold"/>
                                        <p:tgtEl>
                                          <p:spTgt spid="8"/>
                                        </p:tgtEl>
                                        <p:attrNameLst>
                                          <p:attrName>style.rotation</p:attrName>
                                        </p:attrNameLst>
                                      </p:cBhvr>
                                      <p:tavLst>
                                        <p:tav tm="0">
                                          <p:val>
                                            <p:fltVal val="90"/>
                                          </p:val>
                                        </p:tav>
                                        <p:tav tm="100000">
                                          <p:val>
                                            <p:fltVal val="0"/>
                                          </p:val>
                                        </p:tav>
                                      </p:tavLst>
                                    </p:anim>
                                    <p:animEffect transition="in" filter="fade">
                                      <p:cBhvr>
                                        <p:cTn id="35" dur="1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51312" y="2405093"/>
            <a:ext cx="5323893" cy="1443600"/>
          </a:xfrm>
          <a:prstGeom prst="rect">
            <a:avLst/>
          </a:prstGeom>
          <a:solidFill>
            <a:schemeClr val="tx1"/>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88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Thank you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712206368"/>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5AD0B8"/>
      </a:accent1>
      <a:accent2>
        <a:srgbClr val="47BB7E"/>
      </a:accent2>
      <a:accent3>
        <a:srgbClr val="96CD4B"/>
      </a:accent3>
      <a:accent4>
        <a:srgbClr val="61C7DD"/>
      </a:accent4>
      <a:accent5>
        <a:srgbClr val="2495CF"/>
      </a:accent5>
      <a:accent6>
        <a:srgbClr val="5A74D1"/>
      </a:accent6>
      <a:hlink>
        <a:srgbClr val="72CEBB"/>
      </a:hlink>
      <a:folHlink>
        <a:srgbClr val="98E6D6"/>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0F262FD6-3409-4039-A531-64BD4D2F99E4}"/>
    </a:ext>
  </a:extLst>
</a:theme>
</file>

<file path=docProps/app.xml><?xml version="1.0" encoding="utf-8"?>
<Properties xmlns="http://schemas.openxmlformats.org/officeDocument/2006/extended-properties" xmlns:vt="http://schemas.openxmlformats.org/officeDocument/2006/docPropsVTypes">
  <TotalTime>2566</TotalTime>
  <Words>2347</Words>
  <Application>Microsoft Office PowerPoint</Application>
  <PresentationFormat>Widescreen</PresentationFormat>
  <Paragraphs>259</Paragraphs>
  <Slides>45</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45</vt:i4>
      </vt:variant>
    </vt:vector>
  </HeadingPairs>
  <TitlesOfParts>
    <vt:vector size="53" baseType="lpstr">
      <vt:lpstr>Arial</vt:lpstr>
      <vt:lpstr>Calibri</vt:lpstr>
      <vt:lpstr>Calibri Light</vt:lpstr>
      <vt:lpstr>Century Gothic</vt:lpstr>
      <vt:lpstr>Times New Roman</vt:lpstr>
      <vt:lpstr>Wingdings</vt:lpstr>
      <vt:lpstr>Office Theme</vt:lpstr>
      <vt:lpstr>Mesh</vt:lpstr>
      <vt:lpstr>Listening skill Chapter 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cp:lastModifiedBy>
  <cp:revision>49</cp:revision>
  <dcterms:created xsi:type="dcterms:W3CDTF">2021-01-03T18:08:53Z</dcterms:created>
  <dcterms:modified xsi:type="dcterms:W3CDTF">2021-02-18T16:56:41Z</dcterms:modified>
</cp:coreProperties>
</file>