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02" r:id="rId2"/>
    <p:sldId id="384" r:id="rId3"/>
    <p:sldId id="463" r:id="rId4"/>
    <p:sldId id="479" r:id="rId5"/>
    <p:sldId id="480" r:id="rId6"/>
    <p:sldId id="481" r:id="rId7"/>
    <p:sldId id="482" r:id="rId8"/>
    <p:sldId id="490" r:id="rId9"/>
    <p:sldId id="486" r:id="rId10"/>
    <p:sldId id="497" r:id="rId11"/>
    <p:sldId id="488" r:id="rId12"/>
    <p:sldId id="487" r:id="rId13"/>
    <p:sldId id="489" r:id="rId14"/>
    <p:sldId id="501" r:id="rId15"/>
    <p:sldId id="491" r:id="rId16"/>
    <p:sldId id="492" r:id="rId17"/>
    <p:sldId id="493" r:id="rId18"/>
    <p:sldId id="484" r:id="rId19"/>
    <p:sldId id="483" r:id="rId20"/>
    <p:sldId id="495" r:id="rId21"/>
    <p:sldId id="494" r:id="rId22"/>
    <p:sldId id="496" r:id="rId23"/>
    <p:sldId id="406" r:id="rId24"/>
    <p:sldId id="471" r:id="rId25"/>
    <p:sldId id="424" r:id="rId26"/>
    <p:sldId id="425" r:id="rId27"/>
    <p:sldId id="426" r:id="rId28"/>
    <p:sldId id="498" r:id="rId29"/>
    <p:sldId id="427" r:id="rId30"/>
    <p:sldId id="428" r:id="rId31"/>
    <p:sldId id="429" r:id="rId32"/>
    <p:sldId id="430" r:id="rId33"/>
    <p:sldId id="431" r:id="rId34"/>
    <p:sldId id="502" r:id="rId35"/>
    <p:sldId id="432" r:id="rId36"/>
    <p:sldId id="433" r:id="rId37"/>
    <p:sldId id="434" r:id="rId38"/>
    <p:sldId id="435" r:id="rId39"/>
    <p:sldId id="436" r:id="rId40"/>
    <p:sldId id="437" r:id="rId41"/>
    <p:sldId id="438" r:id="rId42"/>
    <p:sldId id="503" r:id="rId43"/>
    <p:sldId id="439" r:id="rId44"/>
    <p:sldId id="440" r:id="rId45"/>
    <p:sldId id="473" r:id="rId46"/>
    <p:sldId id="500" r:id="rId47"/>
    <p:sldId id="472" r:id="rId48"/>
    <p:sldId id="499" r:id="rId49"/>
    <p:sldId id="416" r:id="rId50"/>
    <p:sldId id="470" r:id="rId51"/>
    <p:sldId id="446" r:id="rId52"/>
    <p:sldId id="409" r:id="rId53"/>
    <p:sldId id="408" r:id="rId54"/>
    <p:sldId id="412"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C7A5B1"/>
    <a:srgbClr val="DDC9D0"/>
    <a:srgbClr val="8E5A6D"/>
    <a:srgbClr val="2E3957"/>
    <a:srgbClr val="D8D9D8"/>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1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web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138526"/>
            <a:ext cx="7806596" cy="1692771"/>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r>
              <a:rPr lang="en-US" sz="2000" b="1" dirty="0">
                <a:solidFill>
                  <a:schemeClr val="bg1"/>
                </a:solidFill>
                <a:latin typeface="Tajawal Medium" panose="00000600000000000000" pitchFamily="2" charset="-78"/>
                <a:cs typeface="Tajawal Medium" panose="00000600000000000000" pitchFamily="2" charset="-78"/>
              </a:rPr>
              <a:t>	(Approaches &amp; Theories)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4350" y="1524022"/>
            <a:ext cx="10238444"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1257300" lvl="2"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4031873"/>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Public relations </a:t>
            </a:r>
            <a:r>
              <a:rPr lang="en-US" sz="2400" b="1" dirty="0">
                <a:solidFill>
                  <a:srgbClr val="2D3956"/>
                </a:solidFill>
                <a:latin typeface="Tajawal ExtraBold" panose="00000800000000000000" pitchFamily="2" charset="-78"/>
                <a:cs typeface="Tajawal ExtraBold" panose="00000800000000000000" pitchFamily="2" charset="-78"/>
              </a:rPr>
              <a:t>(PR) has been the backbone of corporate relationships in society so that both parties may benefit in some way, whether it involves community relations, media relations, issues management or crisis communication. </a:t>
            </a:r>
          </a:p>
          <a:p>
            <a:pPr algn="just" rtl="1"/>
            <a:r>
              <a:rPr lang="ar-EG" sz="2000" b="1" dirty="0">
                <a:solidFill>
                  <a:srgbClr val="2D3956"/>
                </a:solidFill>
                <a:latin typeface="Tajawal ExtraBold" panose="00000800000000000000" pitchFamily="2" charset="-78"/>
                <a:cs typeface="Tajawal ExtraBold" panose="00000800000000000000" pitchFamily="2" charset="-78"/>
              </a:rPr>
              <a:t>تعتبر العلاقات العامة العمود الفقري لعلاقات الشركات في المجتمع بحيث يمكن للطرفين الاستفادة بطريقة ما، سواء كان ذلك يتعلق بالعلاقات المجتمعية أو العلاقات الإعلامية أو إدارة القضايا أو التواصل في الأزمات.</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PR</a:t>
            </a:r>
            <a:r>
              <a:rPr lang="en-US" sz="2400" b="1" dirty="0">
                <a:solidFill>
                  <a:srgbClr val="2D3956"/>
                </a:solidFill>
                <a:latin typeface="Tajawal ExtraBold" panose="00000800000000000000" pitchFamily="2" charset="-78"/>
                <a:cs typeface="Tajawal ExtraBold" panose="00000800000000000000" pitchFamily="2" charset="-78"/>
              </a:rPr>
              <a:t> is “the management function that establishes and maintains mutually beneficial relationships between an organization and the publics on whom its success or failure depends”</a:t>
            </a:r>
          </a:p>
          <a:p>
            <a:pPr algn="just" rtl="1"/>
            <a:r>
              <a:rPr lang="ar-EG" sz="2400" b="1" dirty="0">
                <a:solidFill>
                  <a:srgbClr val="2D3956"/>
                </a:solidFill>
                <a:latin typeface="Tajawal ExtraBold" panose="00000800000000000000" pitchFamily="2" charset="-78"/>
                <a:cs typeface="Tajawal ExtraBold" panose="00000800000000000000" pitchFamily="2" charset="-78"/>
              </a:rPr>
              <a:t>العلاقات العامة هي "الوظيفة الإدارية التي تنشئ وتحافظ على علاقات متبادلة المنفعة بين المنظمة والجمهور الذي يعتمد عليه نجاحها أو فشلها"</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4" y="1458931"/>
            <a:ext cx="10238443" cy="4678204"/>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000" b="1" dirty="0">
                <a:solidFill>
                  <a:srgbClr val="FF0000"/>
                </a:solidFill>
                <a:latin typeface="Tajawal ExtraBold" panose="00000800000000000000" pitchFamily="2" charset="-78"/>
                <a:cs typeface="Tajawal ExtraBold" panose="00000800000000000000" pitchFamily="2" charset="-78"/>
              </a:rPr>
              <a:t>Crisis communication research </a:t>
            </a:r>
            <a:r>
              <a:rPr lang="en-US" sz="2000" b="1" dirty="0">
                <a:solidFill>
                  <a:srgbClr val="2D3956"/>
                </a:solidFill>
                <a:latin typeface="Tajawal ExtraBold" panose="00000800000000000000" pitchFamily="2" charset="-78"/>
                <a:cs typeface="Tajawal ExtraBold" panose="00000800000000000000" pitchFamily="2" charset="-78"/>
              </a:rPr>
              <a:t>mainly deals with the interrelationships between </a:t>
            </a:r>
            <a:r>
              <a:rPr lang="en-US" sz="2000" b="1" dirty="0">
                <a:solidFill>
                  <a:srgbClr val="00B0F0"/>
                </a:solidFill>
                <a:latin typeface="Tajawal ExtraBold" panose="00000800000000000000" pitchFamily="2" charset="-78"/>
                <a:cs typeface="Tajawal ExtraBold" panose="00000800000000000000" pitchFamily="2" charset="-78"/>
              </a:rPr>
              <a:t>crisis situations, communication strategies and crisis perceptions</a:t>
            </a:r>
            <a:r>
              <a:rPr lang="en-US" sz="2000" b="1" dirty="0">
                <a:solidFill>
                  <a:srgbClr val="2D3956"/>
                </a:solidFill>
                <a:latin typeface="Tajawal ExtraBold" panose="00000800000000000000" pitchFamily="2" charset="-78"/>
                <a:cs typeface="Tajawal ExtraBold" panose="00000800000000000000" pitchFamily="2" charset="-78"/>
              </a:rPr>
              <a:t>.</a:t>
            </a:r>
            <a:r>
              <a:rPr lang="ar-EG" sz="2000" b="1" dirty="0">
                <a:solidFill>
                  <a:srgbClr val="2D3956"/>
                </a:solidFill>
                <a:latin typeface="Tajawal ExtraBold" panose="00000800000000000000" pitchFamily="2" charset="-78"/>
                <a:cs typeface="Tajawal ExtraBold" panose="00000800000000000000" pitchFamily="2" charset="-78"/>
              </a:rPr>
              <a:t> </a:t>
            </a:r>
            <a:r>
              <a:rPr lang="ar-EG" b="1" dirty="0">
                <a:solidFill>
                  <a:srgbClr val="2D3956"/>
                </a:solidFill>
                <a:latin typeface="Tajawal ExtraBold" panose="00000800000000000000" pitchFamily="2" charset="-78"/>
                <a:cs typeface="Tajawal ExtraBold" panose="00000800000000000000" pitchFamily="2" charset="-78"/>
              </a:rPr>
              <a:t>تتناول أبحاث الاتصال أثناء الأزمات بشكل أساسي العلاقات المتبادلة بين مواقف الأزمات واستراتيجيات الاتصال وتصورات الأزمات.</a:t>
            </a:r>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Crisis communication, when done </a:t>
            </a:r>
            <a:r>
              <a:rPr lang="en-US" sz="2000" b="1" u="sng" dirty="0">
                <a:solidFill>
                  <a:srgbClr val="FF0000"/>
                </a:solidFill>
                <a:latin typeface="Tajawal ExtraBold" panose="00000800000000000000" pitchFamily="2" charset="-78"/>
                <a:cs typeface="Tajawal ExtraBold" panose="00000800000000000000" pitchFamily="2" charset="-78"/>
              </a:rPr>
              <a:t>successfully</a:t>
            </a:r>
            <a:r>
              <a:rPr lang="en-US" sz="2000" b="1" dirty="0">
                <a:solidFill>
                  <a:srgbClr val="2D3956"/>
                </a:solidFill>
                <a:latin typeface="Tajawal ExtraBold" panose="00000800000000000000" pitchFamily="2" charset="-78"/>
                <a:cs typeface="Tajawal ExtraBold" panose="00000800000000000000" pitchFamily="2" charset="-78"/>
              </a:rPr>
              <a:t>, can help </a:t>
            </a:r>
            <a:r>
              <a:rPr lang="en-US" sz="2000" b="1" dirty="0">
                <a:solidFill>
                  <a:srgbClr val="00B0F0"/>
                </a:solidFill>
                <a:latin typeface="Tajawal ExtraBold" panose="00000800000000000000" pitchFamily="2" charset="-78"/>
                <a:cs typeface="Tajawal ExtraBold" panose="00000800000000000000" pitchFamily="2" charset="-78"/>
              </a:rPr>
              <a:t>mitigate negative media coverage </a:t>
            </a:r>
            <a:r>
              <a:rPr lang="en-US" sz="2000" b="1" dirty="0">
                <a:solidFill>
                  <a:srgbClr val="2D3956"/>
                </a:solidFill>
                <a:latin typeface="Tajawal ExtraBold" panose="00000800000000000000" pitchFamily="2" charset="-78"/>
                <a:cs typeface="Tajawal ExtraBold" panose="00000800000000000000" pitchFamily="2" charset="-78"/>
              </a:rPr>
              <a:t>and manage perceptions both </a:t>
            </a:r>
            <a:r>
              <a:rPr lang="en-US" sz="2000" b="1" dirty="0">
                <a:solidFill>
                  <a:srgbClr val="00B0F0"/>
                </a:solidFill>
                <a:latin typeface="Tajawal ExtraBold" panose="00000800000000000000" pitchFamily="2" charset="-78"/>
                <a:cs typeface="Tajawal ExtraBold" panose="00000800000000000000" pitchFamily="2" charset="-78"/>
              </a:rPr>
              <a:t>during and after the crisis</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000" b="1" dirty="0">
                <a:solidFill>
                  <a:srgbClr val="C00000"/>
                </a:solidFill>
                <a:latin typeface="Tajawal ExtraBold" panose="00000800000000000000" pitchFamily="2" charset="-78"/>
                <a:cs typeface="Tajawal ExtraBold" panose="00000800000000000000" pitchFamily="2" charset="-78"/>
              </a:rPr>
              <a:t>Crisis communication </a:t>
            </a:r>
            <a:r>
              <a:rPr lang="en-US" sz="2000" b="1" dirty="0">
                <a:solidFill>
                  <a:srgbClr val="2D3956"/>
                </a:solidFill>
                <a:latin typeface="Tajawal ExtraBold" panose="00000800000000000000" pitchFamily="2" charset="-78"/>
                <a:cs typeface="Tajawal ExtraBold" panose="00000800000000000000" pitchFamily="2" charset="-78"/>
              </a:rPr>
              <a:t>has been broadly </a:t>
            </a:r>
            <a:r>
              <a:rPr lang="en-US" sz="2000" b="1" dirty="0">
                <a:solidFill>
                  <a:srgbClr val="C00000"/>
                </a:solidFill>
                <a:latin typeface="Tajawal ExtraBold" panose="00000800000000000000" pitchFamily="2" charset="-78"/>
                <a:cs typeface="Tajawal ExtraBold" panose="00000800000000000000" pitchFamily="2" charset="-78"/>
              </a:rPr>
              <a:t>defined as </a:t>
            </a:r>
            <a:r>
              <a:rPr lang="en-US" sz="20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r>
              <a:rPr lang="ar-EG" sz="2000" b="1" dirty="0">
                <a:solidFill>
                  <a:srgbClr val="2D3956"/>
                </a:solidFill>
                <a:latin typeface="Tajawal ExtraBold" panose="00000800000000000000" pitchFamily="2" charset="-78"/>
                <a:cs typeface="Tajawal ExtraBold" panose="00000800000000000000" pitchFamily="2" charset="-78"/>
              </a:rPr>
              <a:t>"جمع ومعالجة ونشر المعلومات اللازمة لمعالجة موقف الأزمة".</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Also, </a:t>
            </a:r>
            <a:r>
              <a:rPr lang="en-US" sz="20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0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endParaRPr lang="ar-EG" sz="2000" b="1" dirty="0">
              <a:solidFill>
                <a:srgbClr val="2D3956"/>
              </a:solidFill>
              <a:latin typeface="Tajawal ExtraBold" panose="00000800000000000000" pitchFamily="2" charset="-78"/>
              <a:cs typeface="Tajawal ExtraBold" panose="00000800000000000000" pitchFamily="2" charset="-78"/>
            </a:endParaRPr>
          </a:p>
          <a:p>
            <a:pPr algn="just" rtl="1"/>
            <a:r>
              <a:rPr lang="ar-EG" sz="2000" b="1" dirty="0">
                <a:solidFill>
                  <a:srgbClr val="2D3956"/>
                </a:solidFill>
                <a:latin typeface="Tajawal ExtraBold" panose="00000800000000000000" pitchFamily="2" charset="-78"/>
                <a:cs typeface="Tajawal ExtraBold" panose="00000800000000000000" pitchFamily="2" charset="-78"/>
              </a:rPr>
              <a:t>"العملية المستمرة لخلق معنى مشترك بين المجموعات والمجتمعات والأفراد والوكالات، ضمن السياق البيئي للأزمة، بغرض الاستعداد للتهديدات والأضرار وتقليلها والحد منها والاستجابة لها"</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8771"/>
            <a:ext cx="9994935" cy="464742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a:t>
            </a:r>
            <a:r>
              <a:rPr lang="ar-EG" sz="2400" b="1" dirty="0">
                <a:solidFill>
                  <a:srgbClr val="2D3956"/>
                </a:solidFill>
                <a:latin typeface="Tajawal ExtraBold" panose="00000800000000000000" pitchFamily="2" charset="-78"/>
                <a:cs typeface="Tajawal ExtraBold" panose="00000800000000000000" pitchFamily="2" charset="-78"/>
              </a:rPr>
              <a:t>آفاق </a:t>
            </a:r>
            <a:r>
              <a:rPr lang="en-US" sz="2400" b="1" dirty="0">
                <a:solidFill>
                  <a:srgbClr val="2D3956"/>
                </a:solidFill>
                <a:latin typeface="Tajawal ExtraBold" panose="00000800000000000000" pitchFamily="2" charset="-78"/>
                <a:cs typeface="Tajawal ExtraBold" panose="00000800000000000000" pitchFamily="2" charset="-78"/>
              </a:rPr>
              <a:t> that describe the firm’s appeal </a:t>
            </a:r>
            <a:r>
              <a:rPr lang="ar-EG" sz="2400" b="1" dirty="0">
                <a:solidFill>
                  <a:srgbClr val="2D3956"/>
                </a:solidFill>
                <a:latin typeface="Tajawal ExtraBold" panose="00000800000000000000" pitchFamily="2" charset="-78"/>
                <a:cs typeface="Tajawal ExtraBold" panose="00000800000000000000" pitchFamily="2" charset="-78"/>
              </a:rPr>
              <a:t>جاذبية الشركة </a:t>
            </a:r>
            <a:r>
              <a:rPr lang="en-US" sz="2400" b="1" dirty="0">
                <a:solidFill>
                  <a:srgbClr val="2D3956"/>
                </a:solidFill>
                <a:latin typeface="Tajawal ExtraBold" panose="00000800000000000000" pitchFamily="2" charset="-78"/>
                <a:cs typeface="Tajawal ExtraBold" panose="00000800000000000000" pitchFamily="2" charset="-78"/>
              </a:rPr>
              <a:t> to all of its key constituents”.</a:t>
            </a:r>
          </a:p>
          <a:p>
            <a:pPr algn="just" rtl="1"/>
            <a:r>
              <a:rPr lang="ar-EG" sz="2000" b="1" dirty="0">
                <a:solidFill>
                  <a:srgbClr val="2D3956"/>
                </a:solidFill>
                <a:latin typeface="Tajawal ExtraBold" panose="00000800000000000000" pitchFamily="2" charset="-78"/>
                <a:cs typeface="Tajawal ExtraBold" panose="00000800000000000000" pitchFamily="2" charset="-78"/>
              </a:rPr>
              <a:t>السمعة هي "تمثيل إدراكي للإجراءات السابقة للشركة وآفاقها المستقبلية التي تصف جاذبية الشركة لجميع مكوناتها الرئيسية".</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000" b="1" dirty="0">
                <a:solidFill>
                  <a:srgbClr val="2D3956"/>
                </a:solidFill>
                <a:latin typeface="Tajawal ExtraBold" panose="00000800000000000000" pitchFamily="2" charset="-78"/>
                <a:cs typeface="Tajawal ExtraBold" panose="00000800000000000000" pitchFamily="2" charset="-78"/>
              </a:rPr>
              <a:t>تعتبر الأزمات ضارة بالمنظمات وأصحاب المصلحة الذين قد يكون لديهم مصالح واحتياجات متضاربة.</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r>
              <a:rPr lang="ar-EG" sz="2000" b="1" dirty="0">
                <a:solidFill>
                  <a:srgbClr val="2D3956"/>
                </a:solidFill>
                <a:latin typeface="Tajawal ExtraBold" panose="00000800000000000000" pitchFamily="2" charset="-78"/>
                <a:cs typeface="Tajawal ExtraBold" panose="00000800000000000000" pitchFamily="2" charset="-78"/>
              </a:rPr>
              <a:t>إدارة الأزمات هي الإجراءات التنظيمية والاتصالات التي من المتوقع أن تقلل من احتمالية حدوث أزمة، وتقليل الضرر الناجم عن الأزمة، وإعادة تأسيس النظام بعد الأزمة.</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18291"/>
            <a:ext cx="10155317" cy="464742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r>
              <a:rPr lang="ar-EG" sz="2000" b="1" dirty="0">
                <a:solidFill>
                  <a:srgbClr val="2D3956"/>
                </a:solidFill>
                <a:latin typeface="Tajawal ExtraBold" panose="00000800000000000000" pitchFamily="2" charset="-78"/>
                <a:cs typeface="Tajawal ExtraBold" panose="00000800000000000000" pitchFamily="2" charset="-78"/>
              </a:rPr>
              <a:t>ونتيجة لذلك، فإن البحث التنظيمي المتعلق بإدارة الأزمات يتناول عادةً واحدًا أو أكثر من المجالات/المراحل الثلاثة للحدث: (أ) الاستعداد قبل الأزمة، (ب) اقتراح للتعامل مع مواقف الأزمات، و (ج) استراتيجيات ما بعد الأزمة لاستعادة صورة الشركة.</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a:t>
            </a:r>
            <a:r>
              <a:rPr lang="ar-EG" sz="2400" b="1" dirty="0">
                <a:solidFill>
                  <a:srgbClr val="2D3956"/>
                </a:solidFill>
                <a:latin typeface="Tajawal ExtraBold" panose="00000800000000000000" pitchFamily="2" charset="-78"/>
                <a:cs typeface="Tajawal ExtraBold" panose="00000800000000000000" pitchFamily="2" charset="-78"/>
              </a:rPr>
              <a:t>إسناد السمعة </a:t>
            </a:r>
            <a:r>
              <a:rPr lang="en-US" sz="2400" b="1" dirty="0">
                <a:solidFill>
                  <a:srgbClr val="2D3956"/>
                </a:solidFill>
                <a:latin typeface="Tajawal ExtraBold" panose="00000800000000000000" pitchFamily="2" charset="-78"/>
                <a:cs typeface="Tajawal ExtraBold" panose="00000800000000000000" pitchFamily="2" charset="-78"/>
              </a:rPr>
              <a:t> is a more straightforward psychological process, crisis communication strategies are more complicated but can influence cognitions and help lessen a crisis’s negative impacts on an organization and its stakeholders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000" b="1" dirty="0">
                <a:solidFill>
                  <a:srgbClr val="2D3956"/>
                </a:solidFill>
                <a:latin typeface="Tajawal ExtraBold" panose="00000800000000000000" pitchFamily="2" charset="-78"/>
                <a:cs typeface="Tajawal ExtraBold" panose="00000800000000000000" pitchFamily="2" charset="-78"/>
              </a:rPr>
              <a:t>على الرغم من أن إسناد السمعة هو عملية نفسية أكثر وضوحًا، إلا أن استراتيجيات الاتصال في الأزمات أكثر تعقيدًا ولكنها يمكن أن تؤثر على الإدراك وتساعد في تقليل الآثار السلبية للأزمة على المنظمة وأصحاب المصلحة فيها</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Rounded Corners 5">
            <a:extLst>
              <a:ext uri="{FF2B5EF4-FFF2-40B4-BE49-F238E27FC236}">
                <a16:creationId xmlns:a16="http://schemas.microsoft.com/office/drawing/2014/main" id="{3256E9D8-CA85-2ED2-21DC-FC1835167731}"/>
              </a:ext>
            </a:extLst>
          </p:cNvPr>
          <p:cNvSpPr/>
          <p:nvPr/>
        </p:nvSpPr>
        <p:spPr>
          <a:xfrm>
            <a:off x="101599" y="1198880"/>
            <a:ext cx="1321525" cy="5112500"/>
          </a:xfrm>
          <a:prstGeom prst="roundRect">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ln w="0"/>
                <a:solidFill>
                  <a:schemeClr val="tx1"/>
                </a:solidFill>
                <a:effectLst>
                  <a:outerShdw blurRad="38100" dist="19050" dir="2700000" algn="tl" rotWithShape="0">
                    <a:schemeClr val="dk1">
                      <a:alpha val="40000"/>
                    </a:schemeClr>
                  </a:outerShdw>
                </a:effectLst>
              </a:rPr>
              <a:t>Attribution </a:t>
            </a:r>
            <a:r>
              <a:rPr lang="en-US" sz="1400" dirty="0">
                <a:ln w="0"/>
                <a:solidFill>
                  <a:schemeClr val="tx1"/>
                </a:solidFill>
                <a:effectLst>
                  <a:outerShdw blurRad="38100" dist="19050" dir="2700000" algn="tl" rotWithShape="0">
                    <a:schemeClr val="dk1">
                      <a:alpha val="40000"/>
                    </a:schemeClr>
                  </a:outerShdw>
                </a:effectLst>
              </a:rPr>
              <a:t>is a term used in psychology which deals with how individuals perceive the causes of everyday experience, as being either external or internal.</a:t>
            </a:r>
          </a:p>
          <a:p>
            <a:pPr algn="ctr"/>
            <a:r>
              <a:rPr lang="ar-EG" sz="1400" dirty="0">
                <a:ln w="0"/>
                <a:solidFill>
                  <a:schemeClr val="tx1"/>
                </a:solidFill>
                <a:effectLst>
                  <a:outerShdw blurRad="38100" dist="19050" dir="2700000" algn="tl" rotWithShape="0">
                    <a:schemeClr val="dk1">
                      <a:alpha val="40000"/>
                    </a:schemeClr>
                  </a:outerShdw>
                </a:effectLst>
              </a:rPr>
              <a:t>الإسناد هو مصطلح يستخدم في علم النفس ويتعامل مع كيفية إدراك الأفراد لأسباب التجربة اليومية، سواء كانت خارجية أو داخلية.</a:t>
            </a:r>
            <a:endParaRPr lang="en-US" sz="140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5849" y="2657777"/>
            <a:ext cx="5064207" cy="2848616"/>
          </a:xfrm>
          <a:prstGeom prst="rect">
            <a:avLst/>
          </a:prstGeom>
        </p:spPr>
      </p:pic>
    </p:spTree>
    <p:extLst>
      <p:ext uri="{BB962C8B-B14F-4D97-AF65-F5344CB8AC3E}">
        <p14:creationId xmlns:p14="http://schemas.microsoft.com/office/powerpoint/2010/main" val="28404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in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3376420" cy="4401205"/>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a:t>
            </a:r>
            <a:r>
              <a:rPr lang="en-US" sz="2000" b="1" dirty="0">
                <a:solidFill>
                  <a:srgbClr val="00B0F0"/>
                </a:solidFill>
                <a:latin typeface="Tajawal ExtraBold" panose="00000800000000000000" pitchFamily="2" charset="-78"/>
                <a:cs typeface="Tajawal ExtraBold" panose="00000800000000000000" pitchFamily="2" charset="-78"/>
              </a:rPr>
              <a:t>three billion people around the globe using social media</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000" b="1" dirty="0">
                <a:solidFill>
                  <a:srgbClr val="FF0000"/>
                </a:solidFill>
                <a:latin typeface="Tajawal ExtraBold" panose="00000800000000000000" pitchFamily="2" charset="-78"/>
                <a:cs typeface="Tajawal ExtraBold" panose="00000800000000000000" pitchFamily="2" charset="-78"/>
              </a:rPr>
              <a:t>By using social media effectively</a:t>
            </a:r>
            <a:r>
              <a:rPr lang="en-US" sz="2000" b="1" dirty="0">
                <a:solidFill>
                  <a:srgbClr val="2D3956"/>
                </a:solidFill>
                <a:latin typeface="Tajawal ExtraBold" panose="00000800000000000000" pitchFamily="2" charset="-78"/>
                <a:cs typeface="Tajawal ExtraBold" panose="00000800000000000000" pitchFamily="2" charset="-78"/>
              </a:rPr>
              <a:t>, crisis </a:t>
            </a:r>
            <a:r>
              <a:rPr lang="en-US" sz="2000" b="1" dirty="0">
                <a:solidFill>
                  <a:srgbClr val="FF0000"/>
                </a:solidFill>
                <a:latin typeface="Tajawal ExtraBold" panose="00000800000000000000" pitchFamily="2" charset="-78"/>
                <a:cs typeface="Tajawal ExtraBold" panose="00000800000000000000" pitchFamily="2" charset="-78"/>
              </a:rPr>
              <a:t>managers</a:t>
            </a:r>
            <a:r>
              <a:rPr lang="en-US" sz="2000" b="1" dirty="0">
                <a:solidFill>
                  <a:srgbClr val="2D3956"/>
                </a:solidFill>
                <a:latin typeface="Tajawal ExtraBold" panose="00000800000000000000" pitchFamily="2" charset="-78"/>
                <a:cs typeface="Tajawal ExtraBold" panose="00000800000000000000" pitchFamily="2" charset="-78"/>
              </a:rPr>
              <a:t> can ensure their communication is received by </a:t>
            </a:r>
            <a:r>
              <a:rPr lang="en-US" sz="2000" b="1" dirty="0">
                <a:solidFill>
                  <a:srgbClr val="FF0000"/>
                </a:solidFill>
                <a:latin typeface="Tajawal ExtraBold" panose="00000800000000000000" pitchFamily="2" charset="-78"/>
                <a:cs typeface="Tajawal ExtraBold" panose="00000800000000000000" pitchFamily="2" charset="-78"/>
              </a:rPr>
              <a:t>their intended audience at the time it needs to be received</a:t>
            </a:r>
            <a:r>
              <a:rPr lang="en-US" sz="20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835170" y="1414506"/>
            <a:ext cx="7392456" cy="4896873"/>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8">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113388" y="4741202"/>
            <a:ext cx="2966852"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a:ln w="0"/>
                <a:solidFill>
                  <a:srgbClr val="FF0000"/>
                </a:solidFill>
                <a:effectLst>
                  <a:outerShdw blurRad="38100" dist="19050" dir="2700000" algn="tl" rotWithShape="0">
                    <a:schemeClr val="dk1">
                      <a:alpha val="40000"/>
                    </a:schemeClr>
                  </a:outerShdw>
                </a:effectLst>
              </a:rPr>
              <a:t>para-crisis </a:t>
            </a:r>
            <a:r>
              <a:rPr lang="ar-EG" sz="1400" dirty="0">
                <a:ln w="0"/>
                <a:solidFill>
                  <a:srgbClr val="FF0000"/>
                </a:solidFill>
                <a:effectLst>
                  <a:outerShdw blurRad="38100" dist="19050" dir="2700000" algn="tl" rotWithShape="0">
                    <a:schemeClr val="dk1">
                      <a:alpha val="40000"/>
                    </a:schemeClr>
                  </a:outerShdw>
                </a:effectLst>
              </a:rPr>
              <a:t> شبه الأزمة</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
        <p:nvSpPr>
          <p:cNvPr id="10" name="TextBox 9">
            <a:extLst>
              <a:ext uri="{FF2B5EF4-FFF2-40B4-BE49-F238E27FC236}">
                <a16:creationId xmlns:a16="http://schemas.microsoft.com/office/drawing/2014/main" id="{D2CC8C6C-8497-8484-EB6A-DCF42895FF06}"/>
              </a:ext>
            </a:extLst>
          </p:cNvPr>
          <p:cNvSpPr txBox="1"/>
          <p:nvPr/>
        </p:nvSpPr>
        <p:spPr>
          <a:xfrm>
            <a:off x="7551936" y="3147552"/>
            <a:ext cx="1319308" cy="338554"/>
          </a:xfrm>
          <a:prstGeom prst="rect">
            <a:avLst/>
          </a:prstGeom>
          <a:noFill/>
        </p:spPr>
        <p:txBody>
          <a:bodyPr wrap="square">
            <a:spAutoFit/>
          </a:bodyPr>
          <a:lstStyle/>
          <a:p>
            <a:pPr algn="r" rtl="1"/>
            <a:r>
              <a:rPr lang="en-US" sz="1600" dirty="0" err="1"/>
              <a:t>التعهيد</a:t>
            </a:r>
            <a:r>
              <a:rPr lang="en-US" sz="1600" dirty="0"/>
              <a:t> </a:t>
            </a:r>
            <a:r>
              <a:rPr lang="en-US" sz="1600" dirty="0" err="1"/>
              <a:t>الجماعي</a:t>
            </a:r>
            <a:endParaRPr lang="en-US" sz="1600" dirty="0"/>
          </a:p>
        </p:txBody>
      </p:sp>
      <p:sp>
        <p:nvSpPr>
          <p:cNvPr id="14" name="TextBox 13">
            <a:extLst>
              <a:ext uri="{FF2B5EF4-FFF2-40B4-BE49-F238E27FC236}">
                <a16:creationId xmlns:a16="http://schemas.microsoft.com/office/drawing/2014/main" id="{5B815E72-145E-F4A7-7821-EA603CE68165}"/>
              </a:ext>
            </a:extLst>
          </p:cNvPr>
          <p:cNvSpPr txBox="1"/>
          <p:nvPr/>
        </p:nvSpPr>
        <p:spPr>
          <a:xfrm>
            <a:off x="11258635" y="3226711"/>
            <a:ext cx="965539" cy="276999"/>
          </a:xfrm>
          <a:prstGeom prst="rect">
            <a:avLst/>
          </a:prstGeom>
          <a:noFill/>
        </p:spPr>
        <p:txBody>
          <a:bodyPr wrap="square">
            <a:spAutoFit/>
          </a:bodyPr>
          <a:lstStyle/>
          <a:p>
            <a:pPr algn="r" rtl="1"/>
            <a:r>
              <a:rPr lang="ar-EG" sz="1200" b="1" dirty="0"/>
              <a:t>معلومات مضللة</a:t>
            </a:r>
            <a:endParaRPr lang="en-US" sz="1200" b="1" dirty="0"/>
          </a:p>
        </p:txBody>
      </p:sp>
      <p:sp>
        <p:nvSpPr>
          <p:cNvPr id="16" name="TextBox 15">
            <a:extLst>
              <a:ext uri="{FF2B5EF4-FFF2-40B4-BE49-F238E27FC236}">
                <a16:creationId xmlns:a16="http://schemas.microsoft.com/office/drawing/2014/main" id="{C6E93F50-C74E-2642-D1E5-735238E4BAEA}"/>
              </a:ext>
            </a:extLst>
          </p:cNvPr>
          <p:cNvSpPr txBox="1"/>
          <p:nvPr/>
        </p:nvSpPr>
        <p:spPr>
          <a:xfrm>
            <a:off x="10471365" y="3953179"/>
            <a:ext cx="1399540" cy="338554"/>
          </a:xfrm>
          <a:prstGeom prst="rect">
            <a:avLst/>
          </a:prstGeom>
          <a:noFill/>
        </p:spPr>
        <p:txBody>
          <a:bodyPr wrap="square">
            <a:spAutoFit/>
          </a:bodyPr>
          <a:lstStyle/>
          <a:p>
            <a:pPr algn="r" rtl="1"/>
            <a:r>
              <a:rPr lang="en-US" sz="1600" b="1" dirty="0" err="1"/>
              <a:t>شبكات</a:t>
            </a:r>
            <a:r>
              <a:rPr lang="en-US" sz="1600" b="1" dirty="0"/>
              <a:t> </a:t>
            </a:r>
            <a:r>
              <a:rPr lang="en-US" sz="1600" b="1" dirty="0" err="1"/>
              <a:t>مزدحمة</a:t>
            </a:r>
            <a:endParaRPr lang="en-US" sz="1600" b="1" dirty="0"/>
          </a:p>
        </p:txBody>
      </p:sp>
      <p:sp>
        <p:nvSpPr>
          <p:cNvPr id="18" name="TextBox 17">
            <a:extLst>
              <a:ext uri="{FF2B5EF4-FFF2-40B4-BE49-F238E27FC236}">
                <a16:creationId xmlns:a16="http://schemas.microsoft.com/office/drawing/2014/main" id="{BFA65363-C57F-926C-C4CC-74FE5AA243C8}"/>
              </a:ext>
            </a:extLst>
          </p:cNvPr>
          <p:cNvSpPr txBox="1"/>
          <p:nvPr/>
        </p:nvSpPr>
        <p:spPr>
          <a:xfrm>
            <a:off x="10794369" y="4457716"/>
            <a:ext cx="1409700" cy="307777"/>
          </a:xfrm>
          <a:prstGeom prst="rect">
            <a:avLst/>
          </a:prstGeom>
          <a:noFill/>
        </p:spPr>
        <p:txBody>
          <a:bodyPr wrap="square">
            <a:spAutoFit/>
          </a:bodyPr>
          <a:lstStyle/>
          <a:p>
            <a:pPr algn="r" rtl="1"/>
            <a:r>
              <a:rPr lang="en-US" sz="1400" b="1" dirty="0" err="1"/>
              <a:t>تعتمد</a:t>
            </a:r>
            <a:r>
              <a:rPr lang="en-US" sz="1400" b="1" dirty="0"/>
              <a:t> على </a:t>
            </a:r>
            <a:r>
              <a:rPr lang="en-US" sz="1400" b="1" dirty="0" err="1"/>
              <a:t>الاتصال</a:t>
            </a:r>
            <a:endParaRPr lang="en-US" sz="1400" b="1" dirty="0"/>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102" y="288488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810" y="0"/>
            <a:ext cx="6206335" cy="6858000"/>
          </a:xfrm>
          <a:prstGeom prst="rect">
            <a:avLst/>
          </a:prstGeom>
        </p:spPr>
      </p:pic>
    </p:spTree>
    <p:extLst>
      <p:ext uri="{BB962C8B-B14F-4D97-AF65-F5344CB8AC3E}">
        <p14:creationId xmlns:p14="http://schemas.microsoft.com/office/powerpoint/2010/main" val="2984610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a:t>
            </a:r>
            <a:r>
              <a:rPr lang="ar-EG" sz="2200" b="1" dirty="0">
                <a:solidFill>
                  <a:srgbClr val="C00000"/>
                </a:solidFill>
                <a:latin typeface="Tajawal ExtraBold" panose="00000800000000000000" pitchFamily="2" charset="-78"/>
                <a:cs typeface="Tajawal ExtraBold" panose="00000800000000000000" pitchFamily="2" charset="-78"/>
              </a:rPr>
              <a:t> التواصل غير المتماثل </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a:t>
            </a:r>
            <a:r>
              <a:rPr lang="ar-EG" sz="2200" b="1" dirty="0">
                <a:solidFill>
                  <a:srgbClr val="C00000"/>
                </a:solidFill>
                <a:latin typeface="Tajawal ExtraBold" panose="00000800000000000000" pitchFamily="2" charset="-78"/>
                <a:cs typeface="Tajawal ExtraBold" panose="00000800000000000000" pitchFamily="2" charset="-78"/>
              </a:rPr>
              <a:t> التواصل المتماثل/المتكافئ</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ar-EG" sz="1800" b="1" dirty="0">
                <a:effectLst/>
                <a:latin typeface="Calibri" panose="020F0502020204030204" pitchFamily="34" charset="0"/>
                <a:ea typeface="Calibri" panose="020F0502020204030204" pitchFamily="34" charset="0"/>
                <a:cs typeface="Arial" panose="020B0604020202020204" pitchFamily="34" charset="0"/>
              </a:rPr>
              <a:t>وكالة الصحف/ الدعاية</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560416"/>
          </a:xfrm>
          <a:prstGeom prst="rect">
            <a:avLst/>
          </a:prstGeom>
          <a:noFill/>
        </p:spPr>
        <p:txBody>
          <a:bodyPr wrap="square" rtlCol="0">
            <a:spAutoFit/>
          </a:bodyPr>
          <a:lstStyle/>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 </a:t>
            </a:r>
            <a:r>
              <a:rPr lang="ar-EG" sz="1800" b="1" dirty="0">
                <a:effectLst/>
                <a:latin typeface="Calibri" panose="020F0502020204030204" pitchFamily="34" charset="0"/>
                <a:ea typeface="Calibri" panose="020F0502020204030204" pitchFamily="34" charset="0"/>
                <a:cs typeface="Arial" panose="020B0604020202020204" pitchFamily="34" charset="0"/>
              </a:rPr>
              <a:t>المعلومات العامة</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غير المتناسق/غير المتماثل</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a:t>
            </a:r>
            <a:r>
              <a:rPr lang="en-US" sz="2050" b="1" dirty="0">
                <a:solidFill>
                  <a:srgbClr val="C00000"/>
                </a:solidFill>
                <a:latin typeface="Tajawal ExtraBold" panose="00000800000000000000" pitchFamily="2" charset="-78"/>
                <a:cs typeface="Tajawal ExtraBold" panose="00000800000000000000" pitchFamily="2" charset="-78"/>
              </a:rPr>
              <a:t>Unlike the first two models, feedback was generated through scientific research to advance and secure the interests and needs of the organization ahead of its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7856"/>
            <a:ext cx="9994935" cy="433965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المتناسق/ المتماثل</a:t>
            </a:r>
            <a:r>
              <a:rPr lang="en-US" sz="2300" b="1" dirty="0">
                <a:solidFill>
                  <a:srgbClr val="C00000"/>
                </a:solidFill>
                <a:latin typeface="Tajawal ExtraBold" panose="00000800000000000000" pitchFamily="2" charset="-78"/>
                <a:cs typeface="Tajawal ExtraBold" panose="00000800000000000000" pitchFamily="2" charset="-78"/>
              </a:rPr>
              <a:t>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a:t>
            </a:r>
            <a:r>
              <a:rPr lang="en-US" sz="2300" b="1" dirty="0">
                <a:solidFill>
                  <a:srgbClr val="FF0000"/>
                </a:solidFill>
                <a:latin typeface="Tajawal ExtraBold" panose="00000800000000000000" pitchFamily="2" charset="-78"/>
                <a:cs typeface="Tajawal ExtraBold" panose="00000800000000000000" pitchFamily="2" charset="-78"/>
              </a:rPr>
              <a:t>focuses on a balanced dialogue</a:t>
            </a:r>
            <a:r>
              <a:rPr lang="en-US" sz="2300" b="1" dirty="0">
                <a:solidFill>
                  <a:srgbClr val="2D3956"/>
                </a:solidFill>
                <a:latin typeface="Tajawal ExtraBold" panose="00000800000000000000" pitchFamily="2" charset="-78"/>
                <a:cs typeface="Tajawal ExtraBold" panose="00000800000000000000" pitchFamily="2" charset="-78"/>
              </a:rPr>
              <a:t>, where the organization </a:t>
            </a:r>
            <a:r>
              <a:rPr lang="en-US" sz="2300" b="1" dirty="0">
                <a:solidFill>
                  <a:srgbClr val="FF0000"/>
                </a:solidFill>
                <a:latin typeface="Tajawal ExtraBold" panose="00000800000000000000" pitchFamily="2" charset="-78"/>
                <a:cs typeface="Tajawal ExtraBold" panose="00000800000000000000" pitchFamily="2" charset="-78"/>
              </a:rPr>
              <a:t>listens to the concerns of the public </a:t>
            </a:r>
            <a:r>
              <a:rPr lang="en-US" sz="2300" b="1" dirty="0">
                <a:solidFill>
                  <a:srgbClr val="2D3956"/>
                </a:solidFill>
                <a:latin typeface="Tajawal ExtraBold" panose="00000800000000000000" pitchFamily="2" charset="-78"/>
                <a:cs typeface="Tajawal ExtraBold" panose="00000800000000000000" pitchFamily="2" charset="-78"/>
              </a:rPr>
              <a:t>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a:t>
            </a:r>
            <a:r>
              <a:rPr lang="en-US" sz="2300" b="1" dirty="0">
                <a:solidFill>
                  <a:srgbClr val="C00000"/>
                </a:solidFill>
                <a:latin typeface="Tajawal ExtraBold" panose="00000800000000000000" pitchFamily="2" charset="-78"/>
                <a:cs typeface="Tajawal ExtraBold" panose="00000800000000000000" pitchFamily="2" charset="-78"/>
              </a:rPr>
              <a:t>free exchange of information </a:t>
            </a:r>
            <a:r>
              <a:rPr lang="en-US" sz="2300" b="1" dirty="0">
                <a:solidFill>
                  <a:srgbClr val="2D3956"/>
                </a:solidFill>
                <a:latin typeface="Tajawal ExtraBold" panose="00000800000000000000" pitchFamily="2" charset="-78"/>
                <a:cs typeface="Tajawal ExtraBold" panose="00000800000000000000" pitchFamily="2" charset="-78"/>
              </a:rPr>
              <a:t>that is used to alter</a:t>
            </a:r>
            <a:r>
              <a:rPr lang="ar-EG" sz="2300" b="1" dirty="0">
                <a:solidFill>
                  <a:srgbClr val="2D3956"/>
                </a:solidFill>
                <a:latin typeface="Tajawal ExtraBold" panose="00000800000000000000" pitchFamily="2" charset="-78"/>
                <a:cs typeface="Tajawal ExtraBold" panose="00000800000000000000" pitchFamily="2" charset="-78"/>
              </a:rPr>
              <a:t> تغيير</a:t>
            </a:r>
            <a:r>
              <a:rPr lang="en-US" sz="2300" b="1" dirty="0">
                <a:solidFill>
                  <a:srgbClr val="2D3956"/>
                </a:solidFill>
                <a:latin typeface="Tajawal ExtraBold" panose="00000800000000000000" pitchFamily="2" charset="-78"/>
                <a:cs typeface="Tajawal ExtraBold" panose="00000800000000000000" pitchFamily="2" charset="-78"/>
              </a:rPr>
              <a:t>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545303"/>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892F54A-1055-98FD-3859-7A7A93E68A3C}"/>
              </a:ext>
            </a:extLst>
          </p:cNvPr>
          <p:cNvSpPr txBox="1"/>
          <p:nvPr/>
        </p:nvSpPr>
        <p:spPr>
          <a:xfrm>
            <a:off x="5029200" y="5360144"/>
            <a:ext cx="6673933" cy="1200329"/>
          </a:xfrm>
          <a:prstGeom prst="rect">
            <a:avLst/>
          </a:prstGeom>
          <a:solidFill>
            <a:srgbClr val="FFFFCC"/>
          </a:solidFill>
        </p:spPr>
        <p:txBody>
          <a:bodyPr wrap="square">
            <a:spAutoFit/>
          </a:bodyPr>
          <a:lstStyle/>
          <a:p>
            <a:pPr algn="just" rtl="1"/>
            <a:r>
              <a:rPr lang="ar-EG" b="1" dirty="0"/>
              <a:t>يعتمد هذا النموذج على التبادل الحر للمعلومات الذي يتم استخدامه لتغيير المواقف المتغيرة في كل من المنظمة وجمهورها بدلاً من تغيير الجمهور ليناسب المنظمة. وبالنظر إلى أن التواصل عبارة عن توازن بين المرسلين والمستقبلين، فمن الممكن، من الناحية النظرية، إقناع كل من الجمهور والمنظمة بتغيير تفكيرهم و/أو ممارساتهم.</a:t>
            </a:r>
            <a:endParaRPr lang="en-US" b="1" dirty="0"/>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BC5CB47-DEA1-62DA-5EF9-D5243D85A519}"/>
              </a:ext>
            </a:extLst>
          </p:cNvPr>
          <p:cNvSpPr txBox="1"/>
          <p:nvPr/>
        </p:nvSpPr>
        <p:spPr>
          <a:xfrm>
            <a:off x="3761525" y="4504431"/>
            <a:ext cx="6513614" cy="646331"/>
          </a:xfrm>
          <a:prstGeom prst="rect">
            <a:avLst/>
          </a:prstGeom>
          <a:noFill/>
        </p:spPr>
        <p:txBody>
          <a:bodyPr wrap="square">
            <a:spAutoFit/>
          </a:bodyPr>
          <a:lstStyle/>
          <a:p>
            <a:r>
              <a:rPr lang="en-US" dirty="0"/>
              <a:t>https://konahpr.wixsite.com/konah/post/%D8%AC%D9%8A%D9%85%D8%B3-%D8%AC%D8%B1%D9%88%D9%86%D8%AC</a:t>
            </a:r>
          </a:p>
        </p:txBody>
      </p:sp>
      <p:sp>
        <p:nvSpPr>
          <p:cNvPr id="4" name="Rectangle 3">
            <a:extLst>
              <a:ext uri="{FF2B5EF4-FFF2-40B4-BE49-F238E27FC236}">
                <a16:creationId xmlns:a16="http://schemas.microsoft.com/office/drawing/2014/main" id="{287C4917-784A-C5D6-B455-5621BFBEFD6D}"/>
              </a:ext>
            </a:extLst>
          </p:cNvPr>
          <p:cNvSpPr/>
          <p:nvPr/>
        </p:nvSpPr>
        <p:spPr>
          <a:xfrm rot="20590024">
            <a:off x="880629" y="1146033"/>
            <a:ext cx="2036258" cy="86260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
        <p:nvSpPr>
          <p:cNvPr id="5" name="TextBox 4">
            <a:extLst>
              <a:ext uri="{FF2B5EF4-FFF2-40B4-BE49-F238E27FC236}">
                <a16:creationId xmlns:a16="http://schemas.microsoft.com/office/drawing/2014/main" id="{7CB8CF15-E24C-D1F2-38B4-412890CF0BFC}"/>
              </a:ext>
            </a:extLst>
          </p:cNvPr>
          <p:cNvSpPr txBox="1"/>
          <p:nvPr/>
        </p:nvSpPr>
        <p:spPr>
          <a:xfrm>
            <a:off x="2873774" y="2233092"/>
            <a:ext cx="7325488" cy="1938992"/>
          </a:xfrm>
          <a:prstGeom prst="rect">
            <a:avLst/>
          </a:prstGeom>
          <a:noFill/>
        </p:spPr>
        <p:txBody>
          <a:bodyPr wrap="square">
            <a:spAutoFit/>
          </a:bodyPr>
          <a:lstStyle/>
          <a:p>
            <a:pPr algn="r" rtl="1"/>
            <a:r>
              <a:rPr lang="ar-EG" sz="2400" b="1" dirty="0">
                <a:effectLst>
                  <a:outerShdw blurRad="38100" dist="38100" dir="2700000" algn="tl">
                    <a:srgbClr val="000000">
                      <a:alpha val="43137"/>
                    </a:srgbClr>
                  </a:outerShdw>
                </a:effectLst>
              </a:rPr>
              <a:t>واحد من (الأساطير الخمس) للعلاقات العامة </a:t>
            </a:r>
          </a:p>
          <a:p>
            <a:pPr algn="r" rtl="1"/>
            <a:r>
              <a:rPr lang="ar-EG" sz="2400" b="1" dirty="0">
                <a:solidFill>
                  <a:srgbClr val="FF0000"/>
                </a:solidFill>
                <a:effectLst>
                  <a:outerShdw blurRad="38100" dist="38100" dir="2700000" algn="tl">
                    <a:srgbClr val="000000">
                      <a:alpha val="43137"/>
                    </a:srgbClr>
                  </a:outerShdw>
                </a:effectLst>
              </a:rPr>
              <a:t>البروفسور جيمس </a:t>
            </a:r>
            <a:r>
              <a:rPr lang="ar-EG" sz="2400" b="1" dirty="0" err="1">
                <a:solidFill>
                  <a:srgbClr val="FF0000"/>
                </a:solidFill>
                <a:effectLst>
                  <a:outerShdw blurRad="38100" dist="38100" dir="2700000" algn="tl">
                    <a:srgbClr val="000000">
                      <a:alpha val="43137"/>
                    </a:srgbClr>
                  </a:outerShdw>
                </a:effectLst>
              </a:rPr>
              <a:t>جرونج</a:t>
            </a:r>
            <a:r>
              <a:rPr lang="ar-EG" sz="2400" b="1" dirty="0">
                <a:solidFill>
                  <a:srgbClr val="FF0000"/>
                </a:solidFill>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James E. </a:t>
            </a:r>
            <a:r>
              <a:rPr lang="en-US" sz="2400" b="1" dirty="0" err="1">
                <a:effectLst>
                  <a:outerShdw blurRad="38100" dist="38100" dir="2700000" algn="tl">
                    <a:srgbClr val="000000">
                      <a:alpha val="43137"/>
                    </a:srgbClr>
                  </a:outerShdw>
                </a:effectLst>
              </a:rPr>
              <a:t>Grunig</a:t>
            </a:r>
            <a:r>
              <a:rPr lang="en-US" sz="2400" b="1" dirty="0">
                <a:effectLst>
                  <a:outerShdw blurRad="38100" dist="38100" dir="2700000" algn="tl">
                    <a:srgbClr val="000000">
                      <a:alpha val="43137"/>
                    </a:srgbClr>
                  </a:outerShdw>
                </a:effectLst>
              </a:rPr>
              <a:t> (1942 </a:t>
            </a:r>
            <a:endParaRPr lang="ar-EG" sz="2400" b="1" dirty="0">
              <a:effectLst>
                <a:outerShdw blurRad="38100" dist="38100" dir="2700000" algn="tl">
                  <a:srgbClr val="000000">
                    <a:alpha val="43137"/>
                  </a:srgbClr>
                </a:outerShdw>
              </a:effectLst>
            </a:endParaRPr>
          </a:p>
          <a:p>
            <a:pPr algn="r" rtl="1"/>
            <a:r>
              <a:rPr lang="ar-EG" sz="2400" b="1" dirty="0">
                <a:effectLst>
                  <a:outerShdw blurRad="38100" dist="38100" dir="2700000" algn="tl">
                    <a:srgbClr val="000000">
                      <a:alpha val="43137"/>
                    </a:srgbClr>
                  </a:outerShdw>
                </a:effectLst>
              </a:rPr>
              <a:t>إن تحدثنا عن العلاقات العامة فلا بد أن نذكر الأيقونة صاحب الإضافة وتطوير مجال العلاقات العامة من نظريات و أوراق علمية و خاصة </a:t>
            </a:r>
            <a:r>
              <a:rPr lang="ar-EG" sz="2400" b="1" dirty="0">
                <a:solidFill>
                  <a:srgbClr val="FF0000"/>
                </a:solidFill>
                <a:effectLst>
                  <a:outerShdw blurRad="38100" dist="38100" dir="2700000" algn="tl">
                    <a:srgbClr val="000000">
                      <a:alpha val="43137"/>
                    </a:srgbClr>
                  </a:outerShdw>
                </a:effectLst>
              </a:rPr>
              <a:t>"النماذج الأربع لممارسات العلاقات العامة".</a:t>
            </a:r>
          </a:p>
        </p:txBody>
      </p:sp>
      <p:pic>
        <p:nvPicPr>
          <p:cNvPr id="6" name="Picture 5">
            <a:extLst>
              <a:ext uri="{FF2B5EF4-FFF2-40B4-BE49-F238E27FC236}">
                <a16:creationId xmlns:a16="http://schemas.microsoft.com/office/drawing/2014/main" id="{369510C2-7EEA-F241-666C-7D8FB20BF5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233092"/>
            <a:ext cx="3379818" cy="2832610"/>
          </a:xfrm>
          <a:prstGeom prst="rect">
            <a:avLst/>
          </a:prstGeom>
        </p:spPr>
      </p:pic>
    </p:spTree>
    <p:extLst>
      <p:ext uri="{BB962C8B-B14F-4D97-AF65-F5344CB8AC3E}">
        <p14:creationId xmlns:p14="http://schemas.microsoft.com/office/powerpoint/2010/main" val="635332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a:solidFill>
                  <a:schemeClr val="bg1"/>
                </a:solidFill>
                <a:latin typeface="Tajawal Medium" panose="00000600000000000000" pitchFamily="2" charset="-78"/>
                <a:cs typeface="Tajawal Medium" panose="00000600000000000000" pitchFamily="2" charset="-78"/>
              </a:rPr>
              <a:t>نظرية استعادة الصورة</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ar-EG" sz="1800" b="1" dirty="0">
                <a:effectLst/>
                <a:latin typeface="Calibri" panose="020F0502020204030204" pitchFamily="34" charset="0"/>
                <a:ea typeface="Calibri" panose="020F0502020204030204" pitchFamily="34" charset="0"/>
                <a:cs typeface="Arial" panose="020B0604020202020204" pitchFamily="34" charset="0"/>
              </a:rPr>
              <a:t>نظرية استعادة الصورة </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a:t>
            </a:r>
            <a:r>
              <a:rPr lang="en-US" sz="2200" b="1" u="sng" dirty="0">
                <a:solidFill>
                  <a:srgbClr val="C00000"/>
                </a:solidFill>
                <a:latin typeface="Tajawal ExtraBold" panose="00000800000000000000" pitchFamily="2" charset="-78"/>
                <a:cs typeface="Tajawal ExtraBold" panose="00000800000000000000" pitchFamily="2" charset="-78"/>
              </a:rPr>
              <a:t>process of image repair </a:t>
            </a:r>
            <a:r>
              <a:rPr lang="en-US" sz="2200" b="1" dirty="0">
                <a:solidFill>
                  <a:srgbClr val="2D3956"/>
                </a:solidFill>
                <a:latin typeface="Tajawal ExtraBold" panose="00000800000000000000" pitchFamily="2" charset="-78"/>
                <a:cs typeface="Tajawal ExtraBold" panose="00000800000000000000" pitchFamily="2" charset="-78"/>
              </a:rPr>
              <a:t>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 </a:t>
            </a:r>
            <a:r>
              <a:rPr lang="en-US" sz="2200" b="1" dirty="0">
                <a:solidFill>
                  <a:srgbClr val="2D3956"/>
                </a:solidFill>
                <a:latin typeface="Tajawal ExtraBold" panose="00000800000000000000" pitchFamily="2" charset="-78"/>
                <a:cs typeface="Tajawal ExtraBold" panose="00000800000000000000" pitchFamily="2" charset="-78"/>
              </a:rPr>
              <a:t>, or a genre of </a:t>
            </a:r>
            <a:r>
              <a:rPr lang="en-US" sz="2200" b="1" dirty="0">
                <a:solidFill>
                  <a:srgbClr val="C00000"/>
                </a:solidFill>
                <a:latin typeface="Tajawal ExtraBold" panose="00000800000000000000" pitchFamily="2" charset="-78"/>
                <a:cs typeface="Tajawal ExtraBold" panose="00000800000000000000" pitchFamily="2" charset="-78"/>
              </a:rPr>
              <a:t>public apologetic discourse</a:t>
            </a:r>
            <a:r>
              <a:rPr lang="ar-EG" sz="2200" b="1" dirty="0">
                <a:solidFill>
                  <a:srgbClr val="C00000"/>
                </a:solidFill>
                <a:latin typeface="Tajawal ExtraBold" panose="00000800000000000000" pitchFamily="2" charset="-78"/>
                <a:cs typeface="Tajawal ExtraBold" panose="00000800000000000000" pitchFamily="2" charset="-78"/>
              </a:rPr>
              <a:t> خطاب الاعتذار العام </a:t>
            </a:r>
            <a:r>
              <a:rPr lang="en-US" sz="22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t>
            </a:r>
            <a:r>
              <a:rPr lang="en-US" sz="2200" b="1" dirty="0">
                <a:solidFill>
                  <a:srgbClr val="C00000"/>
                </a:solidFill>
                <a:latin typeface="Tajawal ExtraBold" panose="00000800000000000000" pitchFamily="2" charset="-78"/>
                <a:cs typeface="Tajawal ExtraBold" panose="00000800000000000000" pitchFamily="2" charset="-78"/>
              </a:rPr>
              <a:t>assumption </a:t>
            </a:r>
            <a:r>
              <a:rPr lang="en-US" sz="2200" b="1" dirty="0">
                <a:solidFill>
                  <a:srgbClr val="2D3956"/>
                </a:solidFill>
                <a:latin typeface="Tajawal ExtraBold" panose="00000800000000000000" pitchFamily="2" charset="-78"/>
                <a:cs typeface="Tajawal ExtraBold" panose="00000800000000000000" pitchFamily="2" charset="-78"/>
              </a:rPr>
              <a:t>that </a:t>
            </a:r>
            <a:r>
              <a:rPr lang="en-US" sz="2200" b="1" u="sng" dirty="0">
                <a:solidFill>
                  <a:srgbClr val="2D3956"/>
                </a:solidFill>
                <a:latin typeface="Tajawal ExtraBold" panose="00000800000000000000" pitchFamily="2" charset="-78"/>
                <a:cs typeface="Tajawal ExtraBold" panose="00000800000000000000" pitchFamily="2" charset="-78"/>
              </a:rPr>
              <a:t>image and reputation have both </a:t>
            </a:r>
            <a:r>
              <a:rPr lang="en-US" sz="2200" b="1" u="sng"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t>
            </a:r>
            <a:r>
              <a:rPr lang="ar-EG" sz="2200" b="1" dirty="0">
                <a:solidFill>
                  <a:srgbClr val="2D3956"/>
                </a:solidFill>
                <a:latin typeface="Tajawal ExtraBold" panose="00000800000000000000" pitchFamily="2" charset="-78"/>
                <a:cs typeface="Tajawal ExtraBold" panose="00000800000000000000" pitchFamily="2" charset="-78"/>
              </a:rPr>
              <a:t> فعل </a:t>
            </a:r>
            <a:r>
              <a:rPr lang="ar-EG" sz="2200" b="1" dirty="0" err="1">
                <a:solidFill>
                  <a:srgbClr val="2D3956"/>
                </a:solidFill>
                <a:latin typeface="Tajawal ExtraBold" panose="00000800000000000000" pitchFamily="2" charset="-78"/>
                <a:cs typeface="Tajawal ExtraBold" panose="00000800000000000000" pitchFamily="2" charset="-78"/>
              </a:rPr>
              <a:t>مسئ</a:t>
            </a:r>
            <a:r>
              <a:rPr lang="en-US" sz="2200" b="1" dirty="0">
                <a:solidFill>
                  <a:srgbClr val="2D3956"/>
                </a:solidFill>
                <a:latin typeface="Tajawal ExtraBold" panose="00000800000000000000" pitchFamily="2" charset="-78"/>
                <a:cs typeface="Tajawal ExtraBold" panose="00000800000000000000" pitchFamily="2" charset="-78"/>
              </a:rPr>
              <a:t> and 2) an accusation</a:t>
            </a:r>
            <a:r>
              <a:rPr lang="ar-EG" sz="2200" b="1" dirty="0">
                <a:solidFill>
                  <a:srgbClr val="2D3956"/>
                </a:solidFill>
                <a:latin typeface="Tajawal ExtraBold" panose="00000800000000000000" pitchFamily="2" charset="-78"/>
                <a:cs typeface="Tajawal ExtraBold" panose="00000800000000000000" pitchFamily="2" charset="-78"/>
              </a:rPr>
              <a:t>الاتهام </a:t>
            </a:r>
            <a:r>
              <a:rPr lang="en-US" sz="2200" b="1" dirty="0">
                <a:solidFill>
                  <a:srgbClr val="2D3956"/>
                </a:solidFill>
                <a:latin typeface="Tajawal ExtraBold" panose="00000800000000000000" pitchFamily="2" charset="-78"/>
                <a:cs typeface="Tajawal ExtraBold" panose="00000800000000000000" pitchFamily="2" charset="-78"/>
              </a:rPr>
              <a:t>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a:t>
            </a:r>
            <a:r>
              <a:rPr lang="en-US" sz="2200" b="1" u="sng" dirty="0">
                <a:solidFill>
                  <a:srgbClr val="C00000"/>
                </a:solidFill>
                <a:latin typeface="Tajawal ExtraBold" panose="00000800000000000000" pitchFamily="2" charset="-78"/>
                <a:cs typeface="Tajawal ExtraBold" panose="00000800000000000000" pitchFamily="2" charset="-78"/>
              </a:rPr>
              <a:t>strategies</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into five distinct categories</a:t>
            </a:r>
            <a:r>
              <a:rPr lang="en-US" sz="2200" b="1" dirty="0">
                <a:solidFill>
                  <a:srgbClr val="2D3956"/>
                </a:solidFill>
                <a:latin typeface="Tajawal ExtraBold" panose="00000800000000000000" pitchFamily="2" charset="-78"/>
                <a:cs typeface="Tajawal ExtraBold" panose="00000800000000000000" pitchFamily="2" charset="-78"/>
              </a:rPr>
              <a:t>: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Denial </a:t>
            </a:r>
            <a:r>
              <a:rPr lang="ar-EG" sz="2200" b="1" dirty="0">
                <a:solidFill>
                  <a:srgbClr val="2D3956"/>
                </a:solidFill>
                <a:latin typeface="Tajawal ExtraBold" panose="00000800000000000000" pitchFamily="2" charset="-78"/>
                <a:cs typeface="Tajawal ExtraBold" panose="00000800000000000000" pitchFamily="2" charset="-78"/>
              </a:rPr>
              <a:t>إنكار</a:t>
            </a:r>
            <a:r>
              <a:rPr lang="en-US" sz="2200" b="1" dirty="0">
                <a:solidFill>
                  <a:srgbClr val="2D3956"/>
                </a:solidFill>
                <a:latin typeface="Tajawal ExtraBold" panose="00000800000000000000" pitchFamily="2" charset="-78"/>
                <a:cs typeface="Tajawal ExtraBold" panose="00000800000000000000" pitchFamily="2" charset="-78"/>
              </a:rPr>
              <a:t>,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Evading </a:t>
            </a:r>
            <a:r>
              <a:rPr lang="ar-EG" sz="2200" b="1" dirty="0">
                <a:solidFill>
                  <a:srgbClr val="2D3956"/>
                </a:solidFill>
                <a:latin typeface="Tajawal ExtraBold" panose="00000800000000000000" pitchFamily="2" charset="-78"/>
                <a:cs typeface="Tajawal ExtraBold" panose="00000800000000000000" pitchFamily="2" charset="-78"/>
              </a:rPr>
              <a:t>التهرب</a:t>
            </a:r>
            <a:r>
              <a:rPr lang="en-US" sz="2200" b="1" dirty="0">
                <a:solidFill>
                  <a:srgbClr val="2D3956"/>
                </a:solidFill>
                <a:latin typeface="Tajawal ExtraBold" panose="00000800000000000000" pitchFamily="2" charset="-78"/>
                <a:cs typeface="Tajawal ExtraBold" panose="00000800000000000000" pitchFamily="2" charset="-78"/>
              </a:rPr>
              <a:t> responsibility,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r>
              <a:rPr lang="ar-EG" sz="2200" b="1" dirty="0">
                <a:solidFill>
                  <a:srgbClr val="2D3956"/>
                </a:solidFill>
                <a:latin typeface="Tajawal ExtraBold" panose="00000800000000000000" pitchFamily="2" charset="-78"/>
                <a:cs typeface="Tajawal ExtraBold" panose="00000800000000000000" pitchFamily="2" charset="-78"/>
              </a:rPr>
              <a:t>الإماتة</a:t>
            </a:r>
            <a:r>
              <a:rPr lang="en-US" sz="2200" b="1" dirty="0">
                <a:solidFill>
                  <a:srgbClr val="2D3956"/>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tries to restore an image by asking forgiveness. </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a:t>
            </a:r>
            <a:r>
              <a:rPr lang="en-US" sz="2200" b="1" dirty="0">
                <a:solidFill>
                  <a:srgbClr val="C00000"/>
                </a:solidFill>
                <a:latin typeface="Tajawal ExtraBold" panose="00000800000000000000" pitchFamily="2" charset="-78"/>
                <a:cs typeface="Tajawal ExtraBold" panose="00000800000000000000" pitchFamily="2" charset="-78"/>
              </a:rPr>
              <a:t>four crisis response strategy clusters </a:t>
            </a:r>
            <a:r>
              <a:rPr lang="en-US" sz="2200" b="1" dirty="0">
                <a:solidFill>
                  <a:srgbClr val="2D3956"/>
                </a:solidFill>
                <a:latin typeface="Tajawal ExtraBold" panose="00000800000000000000" pitchFamily="2" charset="-78"/>
                <a:cs typeface="Tajawal ExtraBold" panose="00000800000000000000" pitchFamily="2" charset="-78"/>
              </a:rPr>
              <a:t>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a:t>
            </a:r>
            <a:r>
              <a:rPr lang="ar-EG" sz="2200" b="1" dirty="0">
                <a:solidFill>
                  <a:srgbClr val="C00000"/>
                </a:solidFill>
                <a:latin typeface="Tajawal ExtraBold" panose="00000800000000000000" pitchFamily="2" charset="-78"/>
                <a:cs typeface="Tajawal ExtraBold" panose="00000800000000000000" pitchFamily="2" charset="-78"/>
              </a:rPr>
              <a:t>تناقص</a:t>
            </a:r>
            <a:r>
              <a:rPr lang="en-US" sz="2200" b="1" dirty="0">
                <a:solidFill>
                  <a:srgbClr val="C00000"/>
                </a:solidFill>
                <a:latin typeface="Tajawal ExtraBold" panose="00000800000000000000" pitchFamily="2" charset="-78"/>
                <a:cs typeface="Tajawal ExtraBold" panose="00000800000000000000" pitchFamily="2" charset="-78"/>
              </a:rPr>
              <a: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a:t>
            </a:r>
            <a:r>
              <a:rPr lang="ar-EG" sz="2200" b="1" dirty="0">
                <a:solidFill>
                  <a:srgbClr val="C00000"/>
                </a:solidFill>
                <a:latin typeface="Tajawal ExtraBold" panose="00000800000000000000" pitchFamily="2" charset="-78"/>
                <a:cs typeface="Tajawal ExtraBold" panose="00000800000000000000" pitchFamily="2" charset="-78"/>
              </a:rPr>
              <a:t>تعزيز</a:t>
            </a:r>
            <a:r>
              <a:rPr lang="en-US" sz="2200" b="1" dirty="0">
                <a:solidFill>
                  <a:srgbClr val="C00000"/>
                </a:solidFill>
                <a:latin typeface="Tajawal ExtraBold" panose="00000800000000000000" pitchFamily="2" charset="-78"/>
                <a:cs typeface="Tajawal ExtraBold" panose="00000800000000000000" pitchFamily="2" charset="-78"/>
              </a:rPr>
              <a:t>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
        <p:nvSpPr>
          <p:cNvPr id="6" name="TextBox 5">
            <a:extLst>
              <a:ext uri="{FF2B5EF4-FFF2-40B4-BE49-F238E27FC236}">
                <a16:creationId xmlns:a16="http://schemas.microsoft.com/office/drawing/2014/main" id="{453B68E2-1C16-D641-8619-59AFDE19A383}"/>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9AC18CC-5011-E45D-10C7-FB02B3900B5A}"/>
              </a:ext>
            </a:extLst>
          </p:cNvPr>
          <p:cNvSpPr txBox="1"/>
          <p:nvPr/>
        </p:nvSpPr>
        <p:spPr>
          <a:xfrm>
            <a:off x="2953987" y="4826722"/>
            <a:ext cx="834242" cy="338554"/>
          </a:xfrm>
          <a:prstGeom prst="rect">
            <a:avLst/>
          </a:prstGeom>
          <a:noFill/>
        </p:spPr>
        <p:txBody>
          <a:bodyPr wrap="square">
            <a:spAutoFit/>
          </a:bodyPr>
          <a:lstStyle/>
          <a:p>
            <a:r>
              <a:rPr lang="en-US" sz="1600" b="1" dirty="0" err="1"/>
              <a:t>التكامل</a:t>
            </a:r>
            <a:endParaRPr lang="en-US" sz="1600" b="1" dirty="0"/>
          </a:p>
        </p:txBody>
      </p:sp>
      <p:sp>
        <p:nvSpPr>
          <p:cNvPr id="9" name="TextBox 8">
            <a:extLst>
              <a:ext uri="{FF2B5EF4-FFF2-40B4-BE49-F238E27FC236}">
                <a16:creationId xmlns:a16="http://schemas.microsoft.com/office/drawing/2014/main" id="{F4245FCA-B3F9-72B5-CA31-4E2118F0FD2B}"/>
              </a:ext>
            </a:extLst>
          </p:cNvPr>
          <p:cNvSpPr txBox="1"/>
          <p:nvPr/>
        </p:nvSpPr>
        <p:spPr>
          <a:xfrm>
            <a:off x="2953987" y="2852471"/>
            <a:ext cx="1055281" cy="369332"/>
          </a:xfrm>
          <a:prstGeom prst="rect">
            <a:avLst/>
          </a:prstGeom>
          <a:noFill/>
        </p:spPr>
        <p:txBody>
          <a:bodyPr wrap="square">
            <a:spAutoFit/>
          </a:bodyPr>
          <a:lstStyle/>
          <a:p>
            <a:r>
              <a:rPr lang="en-US" dirty="0" err="1"/>
              <a:t>كبش</a:t>
            </a:r>
            <a:r>
              <a:rPr lang="en-US" dirty="0"/>
              <a:t> </a:t>
            </a:r>
            <a:r>
              <a:rPr lang="en-US" dirty="0" err="1"/>
              <a:t>فداء</a:t>
            </a:r>
            <a:endParaRPr lang="en-US" dirty="0"/>
          </a:p>
        </p:txBody>
      </p:sp>
      <p:sp>
        <p:nvSpPr>
          <p:cNvPr id="12" name="TextBox 11">
            <a:extLst>
              <a:ext uri="{FF2B5EF4-FFF2-40B4-BE49-F238E27FC236}">
                <a16:creationId xmlns:a16="http://schemas.microsoft.com/office/drawing/2014/main" id="{A6FE1392-8351-84D9-0957-03FD2DC6E573}"/>
              </a:ext>
            </a:extLst>
          </p:cNvPr>
          <p:cNvSpPr txBox="1"/>
          <p:nvPr/>
        </p:nvSpPr>
        <p:spPr>
          <a:xfrm>
            <a:off x="3047114" y="4336097"/>
            <a:ext cx="962154" cy="369332"/>
          </a:xfrm>
          <a:prstGeom prst="rect">
            <a:avLst/>
          </a:prstGeom>
          <a:noFill/>
        </p:spPr>
        <p:txBody>
          <a:bodyPr wrap="square">
            <a:spAutoFit/>
          </a:bodyPr>
          <a:lstStyle/>
          <a:p>
            <a:r>
              <a:rPr lang="ar-EG" sz="1800" b="1" dirty="0">
                <a:solidFill>
                  <a:srgbClr val="C00000"/>
                </a:solidFill>
                <a:latin typeface="Tajawal ExtraBold" panose="00000800000000000000" pitchFamily="2" charset="-78"/>
                <a:cs typeface="Tajawal ExtraBold" panose="00000800000000000000" pitchFamily="2" charset="-78"/>
              </a:rPr>
              <a:t>تعزيز</a:t>
            </a:r>
            <a:endParaRPr lang="en-US" dirty="0"/>
          </a:p>
        </p:txBody>
      </p:sp>
      <p:sp>
        <p:nvSpPr>
          <p:cNvPr id="14" name="TextBox 13">
            <a:extLst>
              <a:ext uri="{FF2B5EF4-FFF2-40B4-BE49-F238E27FC236}">
                <a16:creationId xmlns:a16="http://schemas.microsoft.com/office/drawing/2014/main" id="{0A4C740F-8BDB-FA6D-74C8-10650018D035}"/>
              </a:ext>
            </a:extLst>
          </p:cNvPr>
          <p:cNvSpPr txBox="1"/>
          <p:nvPr/>
        </p:nvSpPr>
        <p:spPr>
          <a:xfrm>
            <a:off x="3371108" y="3088035"/>
            <a:ext cx="1244088" cy="369332"/>
          </a:xfrm>
          <a:prstGeom prst="rect">
            <a:avLst/>
          </a:prstGeom>
          <a:noFill/>
        </p:spPr>
        <p:txBody>
          <a:bodyPr wrap="square">
            <a:spAutoFit/>
          </a:bodyPr>
          <a:lstStyle/>
          <a:p>
            <a:r>
              <a:rPr lang="ar-EG" sz="1800" b="1" dirty="0">
                <a:solidFill>
                  <a:srgbClr val="C00000"/>
                </a:solidFill>
                <a:latin typeface="Tajawal ExtraBold" panose="00000800000000000000" pitchFamily="2" charset="-78"/>
                <a:cs typeface="Tajawal ExtraBold" panose="00000800000000000000" pitchFamily="2" charset="-78"/>
              </a:rPr>
              <a:t>تناقص</a:t>
            </a:r>
            <a:endParaRPr lang="en-US" dirty="0"/>
          </a:p>
        </p:txBody>
      </p:sp>
      <p:sp>
        <p:nvSpPr>
          <p:cNvPr id="16" name="TextBox 15">
            <a:extLst>
              <a:ext uri="{FF2B5EF4-FFF2-40B4-BE49-F238E27FC236}">
                <a16:creationId xmlns:a16="http://schemas.microsoft.com/office/drawing/2014/main" id="{02CE46C3-160B-F19B-2548-8629E71DBE5F}"/>
              </a:ext>
            </a:extLst>
          </p:cNvPr>
          <p:cNvSpPr txBox="1"/>
          <p:nvPr/>
        </p:nvSpPr>
        <p:spPr>
          <a:xfrm>
            <a:off x="2878765" y="5081195"/>
            <a:ext cx="962154" cy="369332"/>
          </a:xfrm>
          <a:prstGeom prst="rect">
            <a:avLst/>
          </a:prstGeom>
          <a:noFill/>
        </p:spPr>
        <p:txBody>
          <a:bodyPr wrap="square">
            <a:spAutoFit/>
          </a:bodyPr>
          <a:lstStyle/>
          <a:p>
            <a:r>
              <a:rPr lang="en-US" dirty="0" err="1"/>
              <a:t>ضحية</a:t>
            </a:r>
            <a:endParaRPr lang="en-US" dirty="0"/>
          </a:p>
        </p:txBody>
      </p:sp>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i="1" dirty="0">
                <a:solidFill>
                  <a:srgbClr val="C00000"/>
                </a:solidFill>
                <a:latin typeface="Tajawal ExtraBold" panose="00000800000000000000" pitchFamily="2" charset="-78"/>
                <a:cs typeface="Tajawal ExtraBold" panose="00000800000000000000" pitchFamily="2" charset="-78"/>
              </a:rPr>
              <a:t>This model is considered to be the first theoretical model to focus on </a:t>
            </a:r>
            <a:r>
              <a:rPr lang="en-US" sz="2200" b="1" i="1" u="sng" dirty="0">
                <a:solidFill>
                  <a:srgbClr val="C00000"/>
                </a:solidFill>
                <a:latin typeface="Tajawal ExtraBold" panose="00000800000000000000" pitchFamily="2" charset="-78"/>
                <a:cs typeface="Tajawal ExtraBold" panose="00000800000000000000" pitchFamily="2" charset="-78"/>
              </a:rPr>
              <a:t>relationships between online and offline audiences</a:t>
            </a:r>
            <a:r>
              <a:rPr lang="en-US" sz="2200" b="1" i="1" dirty="0">
                <a:solidFill>
                  <a:srgbClr val="C00000"/>
                </a:solidFill>
                <a:latin typeface="Tajawal ExtraBold" panose="00000800000000000000" pitchFamily="2" charset="-78"/>
                <a:cs typeface="Tajawal ExtraBold" panose="00000800000000000000" pitchFamily="2" charset="-78"/>
              </a:rPr>
              <a:t>, </a:t>
            </a:r>
            <a:r>
              <a:rPr lang="en-US" sz="2200" b="1" i="1" u="sng" dirty="0">
                <a:solidFill>
                  <a:srgbClr val="C00000"/>
                </a:solidFill>
                <a:latin typeface="Tajawal ExtraBold" panose="00000800000000000000" pitchFamily="2" charset="-78"/>
                <a:cs typeface="Tajawal ExtraBold" panose="00000800000000000000" pitchFamily="2" charset="-78"/>
              </a:rPr>
              <a:t>organizations</a:t>
            </a:r>
            <a:r>
              <a:rPr lang="en-US" sz="2200" b="1" i="1" dirty="0">
                <a:solidFill>
                  <a:srgbClr val="C00000"/>
                </a:solidFill>
                <a:latin typeface="Tajawal ExtraBold" panose="00000800000000000000" pitchFamily="2" charset="-78"/>
                <a:cs typeface="Tajawal ExtraBold" panose="00000800000000000000" pitchFamily="2" charset="-78"/>
              </a:rPr>
              <a:t>, </a:t>
            </a:r>
            <a:r>
              <a:rPr lang="en-US" sz="2200" b="1" i="1" u="sng" dirty="0">
                <a:solidFill>
                  <a:srgbClr val="C00000"/>
                </a:solidFill>
                <a:latin typeface="Tajawal ExtraBold" panose="00000800000000000000" pitchFamily="2" charset="-78"/>
                <a:cs typeface="Tajawal ExtraBold" panose="00000800000000000000" pitchFamily="2" charset="-78"/>
              </a:rPr>
              <a:t>social media platforms</a:t>
            </a:r>
            <a:r>
              <a:rPr lang="en-US" sz="2200" b="1" i="1" dirty="0">
                <a:solidFill>
                  <a:srgbClr val="C00000"/>
                </a:solidFill>
                <a:latin typeface="Tajawal ExtraBold" panose="00000800000000000000" pitchFamily="2" charset="-78"/>
                <a:cs typeface="Tajawal ExtraBold" panose="00000800000000000000" pitchFamily="2" charset="-78"/>
              </a:rPr>
              <a:t>, and </a:t>
            </a:r>
            <a:r>
              <a:rPr lang="en-US" sz="2200" b="1" i="1" u="sng" dirty="0">
                <a:solidFill>
                  <a:srgbClr val="C00000"/>
                </a:solidFill>
                <a:latin typeface="Tajawal ExtraBold" panose="00000800000000000000" pitchFamily="2" charset="-78"/>
                <a:cs typeface="Tajawal ExtraBold" panose="00000800000000000000" pitchFamily="2" charset="-78"/>
              </a:rPr>
              <a:t>traditional media</a:t>
            </a:r>
            <a:r>
              <a:rPr lang="en-US" sz="2200" b="1" i="1" dirty="0">
                <a:solidFill>
                  <a:srgbClr val="C00000"/>
                </a:solidFill>
                <a:latin typeface="Tajawal ExtraBold" panose="00000800000000000000" pitchFamily="2" charset="-78"/>
                <a:cs typeface="Tajawal ExtraBold" panose="00000800000000000000" pitchFamily="2" charset="-78"/>
              </a:rPr>
              <a:t>,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2F8DC8D0-75A4-E45D-5300-41C00E245960}"/>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a:t>
            </a:r>
            <a:r>
              <a:rPr lang="en-US" sz="2200" b="1" dirty="0">
                <a:solidFill>
                  <a:srgbClr val="C00000"/>
                </a:solidFill>
                <a:latin typeface="Tajawal ExtraBold" panose="00000800000000000000" pitchFamily="2" charset="-78"/>
                <a:cs typeface="Tajawal ExtraBold" panose="00000800000000000000" pitchFamily="2" charset="-78"/>
              </a:rPr>
              <a:t>useful for communication in emergency situations </a:t>
            </a:r>
            <a:r>
              <a:rPr lang="en-US" sz="2200" b="1" dirty="0">
                <a:solidFill>
                  <a:srgbClr val="2D3956"/>
                </a:solidFill>
                <a:latin typeface="Tajawal ExtraBold" panose="00000800000000000000" pitchFamily="2" charset="-78"/>
                <a:cs typeface="Tajawal ExtraBold" panose="00000800000000000000" pitchFamily="2" charset="-78"/>
              </a:rPr>
              <a:t>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dirty="0">
                <a:solidFill>
                  <a:srgbClr val="2D3956"/>
                </a:solidFill>
                <a:latin typeface="Tajawal ExtraBold" panose="00000800000000000000" pitchFamily="2" charset="-78"/>
                <a:cs typeface="Tajawal ExtraBold" panose="00000800000000000000" pitchFamily="2" charset="-78"/>
              </a:rPr>
              <a:t>It is to be noted that, </a:t>
            </a:r>
            <a:r>
              <a:rPr lang="en-US" sz="2200" b="1" dirty="0">
                <a:solidFill>
                  <a:srgbClr val="C00000"/>
                </a:solidFill>
                <a:latin typeface="Tajawal ExtraBold" panose="00000800000000000000" pitchFamily="2" charset="-78"/>
                <a:cs typeface="Tajawal ExtraBold" panose="00000800000000000000" pitchFamily="2" charset="-78"/>
              </a:rPr>
              <a:t>social media platforms can facilitate organizations to monitor crisis issues, cultivate critical relationships, and create transparency</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2A5554A-35F1-ABFB-0EF4-810983254428}"/>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a:t>
            </a:r>
            <a:r>
              <a:rPr lang="en-US" sz="2400" b="1" dirty="0">
                <a:solidFill>
                  <a:srgbClr val="C00000"/>
                </a:solidFill>
                <a:latin typeface="Tajawal ExtraBold" panose="00000800000000000000" pitchFamily="2" charset="-78"/>
                <a:cs typeface="Tajawal ExtraBold" panose="00000800000000000000" pitchFamily="2" charset="-78"/>
              </a:rPr>
              <a:t>presented that public relations could enhance dialogue by creating channels for dialogic communication to occur</a:t>
            </a:r>
            <a:r>
              <a:rPr lang="en-US" sz="2400" b="1" dirty="0">
                <a:solidFill>
                  <a:srgbClr val="2D3956"/>
                </a:solidFill>
                <a:latin typeface="Tajawal ExtraBold" panose="00000800000000000000" pitchFamily="2" charset="-78"/>
                <a:cs typeface="Tajawal ExtraBold" panose="00000800000000000000" pitchFamily="2" charset="-78"/>
              </a:rPr>
              <a:t>. </a:t>
            </a:r>
          </a:p>
          <a:p>
            <a:pPr algn="just" rtl="1"/>
            <a:r>
              <a:rPr lang="ar-EG" sz="2400" b="1" dirty="0">
                <a:solidFill>
                  <a:srgbClr val="2D3956"/>
                </a:solidFill>
                <a:latin typeface="Tajawal ExtraBold" panose="00000800000000000000" pitchFamily="2" charset="-78"/>
                <a:cs typeface="Tajawal ExtraBold" panose="00000800000000000000" pitchFamily="2" charset="-78"/>
              </a:rPr>
              <a:t>في إطار توضيحهما </a:t>
            </a:r>
            <a:r>
              <a:rPr lang="ar-EG" sz="2400" b="1" dirty="0">
                <a:solidFill>
                  <a:srgbClr val="C00000"/>
                </a:solidFill>
                <a:latin typeface="Tajawal ExtraBold" panose="00000800000000000000" pitchFamily="2" charset="-78"/>
                <a:cs typeface="Tajawal ExtraBold" panose="00000800000000000000" pitchFamily="2" charset="-78"/>
              </a:rPr>
              <a:t>لنظرية العلاقات العامة الحوارية</a:t>
            </a:r>
            <a:r>
              <a:rPr lang="ar-EG" sz="2400" b="1" dirty="0">
                <a:solidFill>
                  <a:srgbClr val="2D3956"/>
                </a:solidFill>
                <a:latin typeface="Tajawal ExtraBold" panose="00000800000000000000" pitchFamily="2" charset="-78"/>
                <a:cs typeface="Tajawal ExtraBold" panose="00000800000000000000" pitchFamily="2" charset="-78"/>
              </a:rPr>
              <a:t>، قدم كينت وتايلور (2002) أن العلاقات العامة يمكن أن تعزز الحوار من خلال إنشاء قنوات للتواصل الحواري.</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a:t>
            </a:r>
            <a:r>
              <a:rPr lang="en-US" sz="2400" b="1" dirty="0">
                <a:solidFill>
                  <a:srgbClr val="C00000"/>
                </a:solidFill>
                <a:latin typeface="Tajawal ExtraBold" panose="00000800000000000000" pitchFamily="2" charset="-78"/>
                <a:cs typeface="Tajawal ExtraBold" panose="00000800000000000000" pitchFamily="2" charset="-78"/>
              </a:rPr>
              <a:t>online communication</a:t>
            </a:r>
            <a:r>
              <a:rPr lang="en-US" sz="2400" b="1" dirty="0">
                <a:solidFill>
                  <a:srgbClr val="2D3956"/>
                </a:solidFill>
                <a:latin typeface="Tajawal ExtraBold" panose="00000800000000000000" pitchFamily="2" charset="-78"/>
                <a:cs typeface="Tajawal ExtraBold" panose="00000800000000000000" pitchFamily="2" charset="-78"/>
              </a:rPr>
              <a:t> as an ideal </a:t>
            </a:r>
            <a:r>
              <a:rPr lang="en-US" sz="2400" b="1" u="sng" dirty="0">
                <a:solidFill>
                  <a:srgbClr val="C00000"/>
                </a:solidFill>
                <a:latin typeface="Tajawal ExtraBold" panose="00000800000000000000" pitchFamily="2" charset="-78"/>
                <a:cs typeface="Tajawal ExtraBold" panose="00000800000000000000" pitchFamily="2" charset="-78"/>
              </a:rPr>
              <a:t>opportunity</a:t>
            </a:r>
            <a:r>
              <a:rPr lang="en-US" sz="2400" b="1" dirty="0">
                <a:solidFill>
                  <a:srgbClr val="2D3956"/>
                </a:solidFill>
                <a:latin typeface="Tajawal ExtraBold" panose="00000800000000000000" pitchFamily="2" charset="-78"/>
                <a:cs typeface="Tajawal ExtraBold" panose="00000800000000000000" pitchFamily="2" charset="-78"/>
              </a:rPr>
              <a:t> for promoting </a:t>
            </a:r>
            <a:r>
              <a:rPr lang="en-US" sz="2400" b="1" dirty="0">
                <a:solidFill>
                  <a:srgbClr val="C00000"/>
                </a:solidFill>
                <a:latin typeface="Tajawal ExtraBold" panose="00000800000000000000" pitchFamily="2" charset="-78"/>
                <a:cs typeface="Tajawal ExtraBold" panose="00000800000000000000" pitchFamily="2" charset="-78"/>
              </a:rPr>
              <a:t>dialogue</a:t>
            </a:r>
            <a:r>
              <a:rPr lang="en-US" sz="2400" b="1" dirty="0">
                <a:solidFill>
                  <a:srgbClr val="2D3956"/>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a:t>
            </a:r>
            <a:r>
              <a:rPr lang="en-US" sz="2400" b="1" dirty="0">
                <a:solidFill>
                  <a:srgbClr val="C00000"/>
                </a:solidFill>
                <a:latin typeface="Tajawal ExtraBold" panose="00000800000000000000" pitchFamily="2" charset="-78"/>
                <a:cs typeface="Tajawal ExtraBold" panose="00000800000000000000" pitchFamily="2" charset="-78"/>
              </a:rPr>
              <a:t>dialogic relationships </a:t>
            </a:r>
            <a:r>
              <a:rPr lang="en-US" sz="2400" b="1" dirty="0">
                <a:solidFill>
                  <a:srgbClr val="2D3956"/>
                </a:solidFill>
                <a:latin typeface="Tajawal ExtraBold" panose="00000800000000000000" pitchFamily="2" charset="-78"/>
                <a:cs typeface="Tajawal ExtraBold" panose="00000800000000000000" pitchFamily="2" charset="-78"/>
              </a:rPr>
              <a:t>with stakeholders through strategically </a:t>
            </a:r>
            <a:r>
              <a:rPr lang="en-US" sz="2400" b="1" dirty="0">
                <a:solidFill>
                  <a:srgbClr val="C00000"/>
                </a:solidFill>
                <a:latin typeface="Tajawal ExtraBold" panose="00000800000000000000" pitchFamily="2" charset="-78"/>
                <a:cs typeface="Tajawal ExtraBold" panose="00000800000000000000" pitchFamily="2" charset="-78"/>
              </a:rPr>
              <a:t>designed websites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a:t>
            </a:r>
            <a:r>
              <a:rPr lang="en-US" sz="2400" b="1" dirty="0">
                <a:solidFill>
                  <a:srgbClr val="C00000"/>
                </a:solidFill>
                <a:latin typeface="Tajawal ExtraBold" panose="00000800000000000000" pitchFamily="2" charset="-78"/>
                <a:cs typeface="Tajawal ExtraBold" panose="00000800000000000000" pitchFamily="2" charset="-78"/>
              </a:rPr>
              <a:t>five ways</a:t>
            </a:r>
            <a:r>
              <a:rPr lang="en-US" sz="2400" b="1" dirty="0">
                <a:solidFill>
                  <a:srgbClr val="0070C0"/>
                </a:solidFill>
                <a:latin typeface="Tajawal ExtraBold" panose="00000800000000000000" pitchFamily="2" charset="-78"/>
                <a:cs typeface="Tajawal ExtraBold" panose="00000800000000000000" pitchFamily="2" charset="-78"/>
              </a:rPr>
              <a:t> you can use </a:t>
            </a:r>
            <a:r>
              <a:rPr lang="en-US" sz="2400" b="1" dirty="0">
                <a:solidFill>
                  <a:srgbClr val="C00000"/>
                </a:solidFill>
                <a:latin typeface="Tajawal ExtraBold" panose="00000800000000000000" pitchFamily="2" charset="-78"/>
                <a:cs typeface="Tajawal ExtraBold" panose="00000800000000000000" pitchFamily="2" charset="-78"/>
              </a:rPr>
              <a:t>influencers</a:t>
            </a:r>
            <a:r>
              <a:rPr lang="en-US" sz="2400" b="1" dirty="0">
                <a:solidFill>
                  <a:srgbClr val="0070C0"/>
                </a:solidFill>
                <a:latin typeface="Tajawal ExtraBold" panose="00000800000000000000" pitchFamily="2" charset="-78"/>
                <a:cs typeface="Tajawal ExtraBold" panose="00000800000000000000" pitchFamily="2" charset="-78"/>
              </a:rPr>
              <a:t> to </a:t>
            </a:r>
            <a:r>
              <a:rPr lang="en-US" sz="2400" b="1" dirty="0">
                <a:solidFill>
                  <a:srgbClr val="C00000"/>
                </a:solidFill>
                <a:latin typeface="Tajawal ExtraBold" panose="00000800000000000000" pitchFamily="2" charset="-78"/>
                <a:cs typeface="Tajawal ExtraBold" panose="00000800000000000000" pitchFamily="2" charset="-78"/>
              </a:rPr>
              <a:t>help in a PR crisis </a:t>
            </a:r>
            <a:r>
              <a:rPr lang="en-US" sz="2400" b="1" dirty="0">
                <a:solidFill>
                  <a:srgbClr val="0070C0"/>
                </a:solidFill>
                <a:latin typeface="Tajawal ExtraBold" panose="00000800000000000000" pitchFamily="2" charset="-78"/>
                <a:cs typeface="Tajawal ExtraBold" panose="00000800000000000000" pitchFamily="2" charset="-78"/>
              </a:rPr>
              <a:t>on social media</a:t>
            </a:r>
            <a:r>
              <a:rPr lang="en-US" sz="2400" b="1" dirty="0">
                <a:solidFill>
                  <a:srgbClr val="2D3956"/>
                </a:solidFill>
                <a:latin typeface="Tajawal ExtraBold" panose="00000800000000000000" pitchFamily="2" charset="-78"/>
                <a:cs typeface="Tajawal ExtraBold" panose="00000800000000000000" pitchFamily="2" charset="-78"/>
              </a:rPr>
              <a:t>.</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generating positive commentary </a:t>
            </a:r>
            <a:r>
              <a:rPr lang="en-US" sz="2400" b="1" dirty="0">
                <a:solidFill>
                  <a:srgbClr val="2D3956"/>
                </a:solidFill>
                <a:latin typeface="Tajawal ExtraBold" panose="00000800000000000000" pitchFamily="2" charset="-78"/>
                <a:cs typeface="Tajawal ExtraBold" panose="00000800000000000000" pitchFamily="2" charset="-78"/>
              </a:rPr>
              <a:t>about your brand and engaging your target audience, influencers can help </a:t>
            </a:r>
            <a:r>
              <a:rPr lang="en-US" sz="2400" b="1" dirty="0">
                <a:solidFill>
                  <a:srgbClr val="C00000"/>
                </a:solidFill>
                <a:latin typeface="Tajawal ExtraBold" panose="00000800000000000000" pitchFamily="2" charset="-78"/>
                <a:cs typeface="Tajawal ExtraBold" panose="00000800000000000000" pitchFamily="2" charset="-78"/>
              </a:rPr>
              <a:t>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Influencers can help shift the attention </a:t>
            </a:r>
            <a:r>
              <a:rPr lang="en-US" sz="2400" b="1" dirty="0">
                <a:solidFill>
                  <a:srgbClr val="2D3956"/>
                </a:solidFill>
                <a:latin typeface="Tajawal ExtraBold" panose="00000800000000000000" pitchFamily="2" charset="-78"/>
                <a:cs typeface="Tajawal ExtraBold" panose="00000800000000000000" pitchFamily="2" charset="-78"/>
              </a:rPr>
              <a:t>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D3FB092-FD27-5C18-9EF8-0E768D4CA964}"/>
              </a:ext>
            </a:extLst>
          </p:cNvPr>
          <p:cNvSpPr txBox="1"/>
          <p:nvPr/>
        </p:nvSpPr>
        <p:spPr>
          <a:xfrm>
            <a:off x="2447778" y="4498062"/>
            <a:ext cx="8770828" cy="1200329"/>
          </a:xfrm>
          <a:prstGeom prst="rect">
            <a:avLst/>
          </a:prstGeom>
          <a:noFill/>
        </p:spPr>
        <p:txBody>
          <a:bodyPr wrap="square">
            <a:spAutoFit/>
          </a:bodyPr>
          <a:lstStyle/>
          <a:p>
            <a:pPr algn="just" rtl="1"/>
            <a:r>
              <a:rPr lang="en-US" sz="2400" b="1" dirty="0" err="1"/>
              <a:t>يمكن</a:t>
            </a:r>
            <a:r>
              <a:rPr lang="en-US" sz="2400" b="1" dirty="0"/>
              <a:t> أن </a:t>
            </a:r>
            <a:r>
              <a:rPr lang="en-US" sz="2400" b="1" dirty="0" err="1"/>
              <a:t>يساعد</a:t>
            </a:r>
            <a:r>
              <a:rPr lang="en-US" sz="2400" b="1" dirty="0"/>
              <a:t> </a:t>
            </a:r>
            <a:r>
              <a:rPr lang="en-US" sz="2400" b="1" dirty="0" err="1"/>
              <a:t>المؤثرون</a:t>
            </a:r>
            <a:r>
              <a:rPr lang="en-US" sz="2400" b="1" dirty="0"/>
              <a:t> في </a:t>
            </a:r>
            <a:r>
              <a:rPr lang="en-US" sz="2400" b="1" dirty="0" err="1"/>
              <a:t>تحويل</a:t>
            </a:r>
            <a:r>
              <a:rPr lang="en-US" sz="2400" b="1" dirty="0"/>
              <a:t> </a:t>
            </a:r>
            <a:r>
              <a:rPr lang="en-US" sz="2400" b="1" dirty="0" err="1"/>
              <a:t>الاهتمام</a:t>
            </a:r>
            <a:r>
              <a:rPr lang="en-US" sz="2400" b="1" dirty="0"/>
              <a:t> </a:t>
            </a:r>
            <a:r>
              <a:rPr lang="en-US" sz="2400" b="1" dirty="0" err="1"/>
              <a:t>والمحادثات</a:t>
            </a:r>
            <a:r>
              <a:rPr lang="en-US" sz="2400" b="1" dirty="0"/>
              <a:t>. </a:t>
            </a:r>
            <a:r>
              <a:rPr lang="en-US" sz="2400" b="1" dirty="0" err="1"/>
              <a:t>لكن</a:t>
            </a:r>
            <a:r>
              <a:rPr lang="en-US" sz="2400" b="1" dirty="0"/>
              <a:t> </a:t>
            </a:r>
            <a:r>
              <a:rPr lang="en-US" sz="2400" b="1" dirty="0" err="1"/>
              <a:t>هذا</a:t>
            </a:r>
            <a:r>
              <a:rPr lang="en-US" sz="2400" b="1" dirty="0"/>
              <a:t> </a:t>
            </a:r>
            <a:r>
              <a:rPr lang="en-US" sz="2400" b="1" dirty="0" err="1"/>
              <a:t>لا</a:t>
            </a:r>
            <a:r>
              <a:rPr lang="en-US" sz="2400" b="1" dirty="0"/>
              <a:t> </a:t>
            </a:r>
            <a:r>
              <a:rPr lang="en-US" sz="2400" b="1" dirty="0" err="1"/>
              <a:t>يعني</a:t>
            </a:r>
            <a:r>
              <a:rPr lang="en-US" sz="2400" b="1" dirty="0"/>
              <a:t> </a:t>
            </a:r>
            <a:r>
              <a:rPr lang="en-US" sz="2400" b="1" dirty="0" err="1"/>
              <a:t>أنه</a:t>
            </a:r>
            <a:r>
              <a:rPr lang="en-US" sz="2400" b="1" dirty="0"/>
              <a:t> </a:t>
            </a:r>
            <a:r>
              <a:rPr lang="en-US" sz="2400" b="1" dirty="0" err="1"/>
              <a:t>لا</a:t>
            </a:r>
            <a:r>
              <a:rPr lang="en-US" sz="2400" b="1" dirty="0"/>
              <a:t> </a:t>
            </a:r>
            <a:r>
              <a:rPr lang="en-US" sz="2400" b="1" dirty="0" err="1"/>
              <a:t>ينبغي</a:t>
            </a:r>
            <a:r>
              <a:rPr lang="en-US" sz="2400" b="1" dirty="0"/>
              <a:t> </a:t>
            </a:r>
            <a:r>
              <a:rPr lang="en-US" sz="2400" b="1" dirty="0" err="1"/>
              <a:t>عليك</a:t>
            </a:r>
            <a:r>
              <a:rPr lang="en-US" sz="2400" b="1" dirty="0"/>
              <a:t> </a:t>
            </a:r>
            <a:r>
              <a:rPr lang="en-US" sz="2400" b="1" dirty="0" err="1"/>
              <a:t>الاعتراف</a:t>
            </a:r>
            <a:r>
              <a:rPr lang="en-US" sz="2400" b="1" dirty="0"/>
              <a:t> </a:t>
            </a:r>
            <a:r>
              <a:rPr lang="en-US" sz="2400" b="1" dirty="0" err="1"/>
              <a:t>بأخطائك</a:t>
            </a:r>
            <a:r>
              <a:rPr lang="en-US" sz="2400" b="1" dirty="0"/>
              <a:t>. </a:t>
            </a:r>
            <a:r>
              <a:rPr lang="en-US" sz="2400" b="1" dirty="0" err="1"/>
              <a:t>قبل</a:t>
            </a:r>
            <a:r>
              <a:rPr lang="en-US" sz="2400" b="1" dirty="0"/>
              <a:t> </a:t>
            </a:r>
            <a:r>
              <a:rPr lang="en-US" sz="2400" b="1" dirty="0" err="1"/>
              <a:t>توظيف</a:t>
            </a:r>
            <a:r>
              <a:rPr lang="en-US" sz="2400" b="1" dirty="0"/>
              <a:t> </a:t>
            </a:r>
            <a:r>
              <a:rPr lang="en-US" sz="2400" b="1" dirty="0" err="1"/>
              <a:t>الأشخاص</a:t>
            </a:r>
            <a:r>
              <a:rPr lang="en-US" sz="2400" b="1" dirty="0"/>
              <a:t> </a:t>
            </a:r>
            <a:r>
              <a:rPr lang="en-US" sz="2400" b="1" dirty="0" err="1"/>
              <a:t>المؤثرين</a:t>
            </a:r>
            <a:r>
              <a:rPr lang="en-US" sz="2400" b="1" dirty="0"/>
              <a:t> </a:t>
            </a:r>
            <a:r>
              <a:rPr lang="en-US" sz="2400" b="1" dirty="0" err="1"/>
              <a:t>لتغيير</a:t>
            </a:r>
            <a:r>
              <a:rPr lang="en-US" sz="2400" b="1" dirty="0"/>
              <a:t> </a:t>
            </a:r>
            <a:r>
              <a:rPr lang="en-US" sz="2400" b="1" dirty="0" err="1"/>
              <a:t>المحادثة</a:t>
            </a:r>
            <a:r>
              <a:rPr lang="en-US" sz="2400" b="1" dirty="0"/>
              <a:t>، </a:t>
            </a:r>
            <a:r>
              <a:rPr lang="en-US" sz="2400" b="1" dirty="0" err="1"/>
              <a:t>عالج</a:t>
            </a:r>
            <a:r>
              <a:rPr lang="en-US" sz="2400" b="1" dirty="0"/>
              <a:t> </a:t>
            </a:r>
            <a:r>
              <a:rPr lang="en-US" sz="2400" b="1" dirty="0" err="1"/>
              <a:t>المشكلة</a:t>
            </a:r>
            <a:r>
              <a:rPr lang="en-US" sz="2400" b="1" dirty="0"/>
              <a:t> </a:t>
            </a:r>
            <a:r>
              <a:rPr lang="en-US" sz="2400" b="1" dirty="0" err="1"/>
              <a:t>وأظهر</a:t>
            </a:r>
            <a:r>
              <a:rPr lang="en-US" sz="2400" b="1" dirty="0"/>
              <a:t> </a:t>
            </a:r>
            <a:r>
              <a:rPr lang="en-US" sz="2400" b="1" dirty="0" err="1"/>
              <a:t>التزامك</a:t>
            </a:r>
            <a:r>
              <a:rPr lang="en-US" sz="2400" b="1" dirty="0"/>
              <a:t> </a:t>
            </a:r>
            <a:r>
              <a:rPr lang="en-US" sz="2400" b="1" dirty="0" err="1"/>
              <a:t>بإصلاحها</a:t>
            </a:r>
            <a:r>
              <a:rPr lang="en-US" sz="2400" b="1" dirty="0"/>
              <a:t>. </a:t>
            </a:r>
            <a:r>
              <a:rPr lang="en-US" sz="2400" b="1" dirty="0" err="1"/>
              <a:t>بعد</a:t>
            </a:r>
            <a:r>
              <a:rPr lang="en-US" sz="2400" b="1" dirty="0"/>
              <a:t> ذلك، </a:t>
            </a:r>
            <a:r>
              <a:rPr lang="en-US" sz="2400" b="1" dirty="0" err="1"/>
              <a:t>يمكنك</a:t>
            </a:r>
            <a:r>
              <a:rPr lang="en-US" sz="2400" b="1" dirty="0"/>
              <a:t> </a:t>
            </a:r>
            <a:r>
              <a:rPr lang="en-US" sz="2400" b="1" dirty="0" err="1"/>
              <a:t>جلب</a:t>
            </a:r>
            <a:r>
              <a:rPr lang="en-US" sz="2400" b="1" dirty="0"/>
              <a:t> </a:t>
            </a:r>
            <a:r>
              <a:rPr lang="en-US" sz="2400" b="1" dirty="0" err="1"/>
              <a:t>المؤثرين</a:t>
            </a:r>
            <a:r>
              <a:rPr lang="en-US" sz="2400" b="1" dirty="0"/>
              <a:t> </a:t>
            </a:r>
            <a:r>
              <a:rPr lang="en-US" sz="2400" b="1" dirty="0" err="1"/>
              <a:t>لإضافة</a:t>
            </a:r>
            <a:r>
              <a:rPr lang="en-US" sz="2400" b="1" dirty="0"/>
              <a:t> </a:t>
            </a:r>
            <a:r>
              <a:rPr lang="en-US" sz="2400" b="1" dirty="0" err="1"/>
              <a:t>مشاعر</a:t>
            </a:r>
            <a:r>
              <a:rPr lang="en-US" sz="2400" b="1" dirty="0"/>
              <a:t> </a:t>
            </a:r>
            <a:r>
              <a:rPr lang="en-US" sz="2400" b="1" dirty="0" err="1"/>
              <a:t>إيجابية</a:t>
            </a:r>
            <a:r>
              <a:rPr lang="en-US" sz="2400" b="1" dirty="0"/>
              <a:t>.</a:t>
            </a: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a:t>
            </a:r>
            <a:r>
              <a:rPr lang="en-US" sz="2400" b="1" dirty="0">
                <a:solidFill>
                  <a:srgbClr val="C00000"/>
                </a:solidFill>
                <a:latin typeface="Tajawal ExtraBold" panose="00000800000000000000" pitchFamily="2" charset="-78"/>
                <a:cs typeface="Tajawal ExtraBold" panose="00000800000000000000" pitchFamily="2" charset="-78"/>
              </a:rPr>
              <a:t>drive positive traffic to your most relevant web resources in times of crisis</a:t>
            </a:r>
            <a:r>
              <a:rPr lang="en-US" sz="2400" b="1" dirty="0">
                <a:solidFill>
                  <a:srgbClr val="2D3956"/>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a:t>
            </a:r>
            <a:r>
              <a:rPr lang="en-US" sz="2800" b="1" dirty="0">
                <a:solidFill>
                  <a:srgbClr val="C00000"/>
                </a:solidFill>
                <a:latin typeface="Tajawal ExtraBold" panose="00000800000000000000" pitchFamily="2" charset="-78"/>
                <a:cs typeface="Tajawal ExtraBold" panose="00000800000000000000" pitchFamily="2" charset="-78"/>
              </a:rPr>
              <a:t>improve positive mentions </a:t>
            </a:r>
            <a:r>
              <a:rPr lang="en-US" sz="2800" b="1" dirty="0">
                <a:solidFill>
                  <a:srgbClr val="2D3956"/>
                </a:solidFill>
                <a:latin typeface="Tajawal ExtraBold" panose="00000800000000000000" pitchFamily="2" charset="-78"/>
                <a:cs typeface="Tajawal ExtraBold" panose="00000800000000000000" pitchFamily="2" charset="-78"/>
              </a:rPr>
              <a:t>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It’s hard to believe that in late 2021, Britain’s #1 breakfast cereal – Weetabix – was facing a significant PR crisis that made headlines. Workers at the food giant partly downed their tools across various factories, causing a shortage of Weetabix. As a result, significant negative sentiment erupted around the Weetabix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ACCC29D-6037-7771-D31C-1EDA34B2EFFE}"/>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
        <p:nvSpPr>
          <p:cNvPr id="9" name="TextBox 8">
            <a:extLst>
              <a:ext uri="{FF2B5EF4-FFF2-40B4-BE49-F238E27FC236}">
                <a16:creationId xmlns:a16="http://schemas.microsoft.com/office/drawing/2014/main" id="{36B08217-A644-D706-7B6C-562B195BC7B4}"/>
              </a:ext>
            </a:extLst>
          </p:cNvPr>
          <p:cNvSpPr txBox="1"/>
          <p:nvPr/>
        </p:nvSpPr>
        <p:spPr>
          <a:xfrm>
            <a:off x="1986137" y="4494121"/>
            <a:ext cx="9232469" cy="1569660"/>
          </a:xfrm>
          <a:prstGeom prst="rect">
            <a:avLst/>
          </a:prstGeom>
          <a:noFill/>
        </p:spPr>
        <p:txBody>
          <a:bodyPr wrap="square">
            <a:spAutoFit/>
          </a:bodyPr>
          <a:lstStyle/>
          <a:p>
            <a:pPr algn="just" rtl="1"/>
            <a:r>
              <a:rPr lang="en-US" sz="2400" b="1" dirty="0"/>
              <a:t>من </a:t>
            </a:r>
            <a:r>
              <a:rPr lang="en-US" sz="2400" b="1" dirty="0" err="1"/>
              <a:t>الصعب</a:t>
            </a:r>
            <a:r>
              <a:rPr lang="en-US" sz="2400" b="1" dirty="0"/>
              <a:t> </a:t>
            </a:r>
            <a:r>
              <a:rPr lang="en-US" sz="2400" b="1" dirty="0" err="1"/>
              <a:t>تصديق</a:t>
            </a:r>
            <a:r>
              <a:rPr lang="en-US" sz="2400" b="1" dirty="0"/>
              <a:t> </a:t>
            </a:r>
            <a:r>
              <a:rPr lang="en-US" sz="2400" b="1" dirty="0" err="1"/>
              <a:t>أنه</a:t>
            </a:r>
            <a:r>
              <a:rPr lang="en-US" sz="2400" b="1" dirty="0"/>
              <a:t> في </a:t>
            </a:r>
            <a:r>
              <a:rPr lang="en-US" sz="2400" b="1" dirty="0" err="1"/>
              <a:t>أواخر</a:t>
            </a:r>
            <a:r>
              <a:rPr lang="en-US" sz="2400" b="1" dirty="0"/>
              <a:t> عام 2021، </a:t>
            </a:r>
            <a:r>
              <a:rPr lang="en-US" sz="2400" b="1" dirty="0" err="1"/>
              <a:t>كانت</a:t>
            </a:r>
            <a:r>
              <a:rPr lang="en-US" sz="2400" b="1" dirty="0"/>
              <a:t> </a:t>
            </a:r>
            <a:r>
              <a:rPr lang="en-US" sz="2400" b="1" dirty="0" err="1"/>
              <a:t>حبوب</a:t>
            </a:r>
            <a:r>
              <a:rPr lang="en-US" sz="2400" b="1" dirty="0"/>
              <a:t> </a:t>
            </a:r>
            <a:r>
              <a:rPr lang="en-US" sz="2400" b="1" dirty="0" err="1"/>
              <a:t>الإفطار</a:t>
            </a:r>
            <a:r>
              <a:rPr lang="en-US" sz="2400" b="1" dirty="0"/>
              <a:t> </a:t>
            </a:r>
            <a:r>
              <a:rPr lang="en-US" sz="2400" b="1" dirty="0" err="1"/>
              <a:t>رقم</a:t>
            </a:r>
            <a:r>
              <a:rPr lang="en-US" sz="2400" b="1" dirty="0"/>
              <a:t> 1 في </a:t>
            </a:r>
            <a:r>
              <a:rPr lang="en-US" sz="2400" b="1" dirty="0" err="1"/>
              <a:t>بريطانيا</a:t>
            </a:r>
            <a:r>
              <a:rPr lang="en-US" sz="2400" b="1" dirty="0"/>
              <a:t> – Weetabix – </a:t>
            </a:r>
            <a:r>
              <a:rPr lang="en-US" sz="2400" b="1" dirty="0" err="1"/>
              <a:t>تواجه</a:t>
            </a:r>
            <a:r>
              <a:rPr lang="en-US" sz="2400" b="1" dirty="0"/>
              <a:t> </a:t>
            </a:r>
            <a:r>
              <a:rPr lang="en-US" sz="2400" b="1" dirty="0" err="1"/>
              <a:t>أزمة</a:t>
            </a:r>
            <a:r>
              <a:rPr lang="en-US" sz="2400" b="1" dirty="0"/>
              <a:t> </a:t>
            </a:r>
            <a:r>
              <a:rPr lang="en-US" sz="2400" b="1" dirty="0" err="1"/>
              <a:t>علاقات</a:t>
            </a:r>
            <a:r>
              <a:rPr lang="en-US" sz="2400" b="1" dirty="0"/>
              <a:t> </a:t>
            </a:r>
            <a:r>
              <a:rPr lang="en-US" sz="2400" b="1" dirty="0" err="1"/>
              <a:t>عامة</a:t>
            </a:r>
            <a:r>
              <a:rPr lang="en-US" sz="2400" b="1" dirty="0"/>
              <a:t> </a:t>
            </a:r>
            <a:r>
              <a:rPr lang="en-US" sz="2400" b="1" dirty="0" err="1"/>
              <a:t>كبيرة</a:t>
            </a:r>
            <a:r>
              <a:rPr lang="en-US" sz="2400" b="1" dirty="0"/>
              <a:t> </a:t>
            </a:r>
            <a:r>
              <a:rPr lang="en-US" sz="2400" b="1" dirty="0" err="1"/>
              <a:t>تصدرت</a:t>
            </a:r>
            <a:r>
              <a:rPr lang="en-US" sz="2400" b="1" dirty="0"/>
              <a:t> </a:t>
            </a:r>
            <a:r>
              <a:rPr lang="en-US" sz="2400" b="1" dirty="0" err="1"/>
              <a:t>عناوين</a:t>
            </a:r>
            <a:r>
              <a:rPr lang="en-US" sz="2400" b="1" dirty="0"/>
              <a:t> </a:t>
            </a:r>
            <a:r>
              <a:rPr lang="en-US" sz="2400" b="1" dirty="0" err="1"/>
              <a:t>الأخبار</a:t>
            </a:r>
            <a:r>
              <a:rPr lang="en-US" sz="2400" b="1" dirty="0"/>
              <a:t>. </a:t>
            </a:r>
            <a:r>
              <a:rPr lang="en-US" sz="2400" b="1" dirty="0" err="1"/>
              <a:t>قام</a:t>
            </a:r>
            <a:r>
              <a:rPr lang="en-US" sz="2400" b="1" dirty="0"/>
              <a:t> </a:t>
            </a:r>
            <a:r>
              <a:rPr lang="en-US" sz="2400" b="1" dirty="0" err="1"/>
              <a:t>العمال</a:t>
            </a:r>
            <a:r>
              <a:rPr lang="en-US" sz="2400" b="1" dirty="0"/>
              <a:t> في </a:t>
            </a:r>
            <a:r>
              <a:rPr lang="en-US" sz="2400" b="1" dirty="0" err="1"/>
              <a:t>شركة</a:t>
            </a:r>
            <a:r>
              <a:rPr lang="en-US" sz="2400" b="1" dirty="0"/>
              <a:t> </a:t>
            </a:r>
            <a:r>
              <a:rPr lang="en-US" sz="2400" b="1" dirty="0" err="1"/>
              <a:t>الأغذية</a:t>
            </a:r>
            <a:r>
              <a:rPr lang="en-US" sz="2400" b="1" dirty="0"/>
              <a:t> </a:t>
            </a:r>
            <a:r>
              <a:rPr lang="en-US" sz="2400" b="1" dirty="0" err="1"/>
              <a:t>العملاقة</a:t>
            </a:r>
            <a:r>
              <a:rPr lang="en-US" sz="2400" b="1" dirty="0"/>
              <a:t> </a:t>
            </a:r>
            <a:r>
              <a:rPr lang="en-US" sz="2400" b="1" dirty="0" err="1"/>
              <a:t>بإيقاف</a:t>
            </a:r>
            <a:r>
              <a:rPr lang="en-US" sz="2400" b="1" dirty="0"/>
              <a:t> </a:t>
            </a:r>
            <a:r>
              <a:rPr lang="en-US" sz="2400" b="1" dirty="0" err="1"/>
              <a:t>أدواتهم</a:t>
            </a:r>
            <a:r>
              <a:rPr lang="en-US" sz="2400" b="1" dirty="0"/>
              <a:t> </a:t>
            </a:r>
            <a:r>
              <a:rPr lang="en-US" sz="2400" b="1" dirty="0" err="1"/>
              <a:t>جزئيًا</a:t>
            </a:r>
            <a:r>
              <a:rPr lang="en-US" sz="2400" b="1" dirty="0"/>
              <a:t> في </a:t>
            </a:r>
            <a:r>
              <a:rPr lang="en-US" sz="2400" b="1" dirty="0" err="1"/>
              <a:t>العديد</a:t>
            </a:r>
            <a:r>
              <a:rPr lang="en-US" sz="2400" b="1" dirty="0"/>
              <a:t> من </a:t>
            </a:r>
            <a:r>
              <a:rPr lang="en-US" sz="2400" b="1" dirty="0" err="1"/>
              <a:t>المصانع</a:t>
            </a:r>
            <a:r>
              <a:rPr lang="en-US" sz="2400" b="1" dirty="0"/>
              <a:t>، </a:t>
            </a:r>
            <a:r>
              <a:rPr lang="en-US" sz="2400" b="1" dirty="0" err="1"/>
              <a:t>مما</a:t>
            </a:r>
            <a:r>
              <a:rPr lang="en-US" sz="2400" b="1" dirty="0"/>
              <a:t> </a:t>
            </a:r>
            <a:r>
              <a:rPr lang="en-US" sz="2400" b="1" dirty="0" err="1"/>
              <a:t>تسبب</a:t>
            </a:r>
            <a:r>
              <a:rPr lang="en-US" sz="2400" b="1" dirty="0"/>
              <a:t> في </a:t>
            </a:r>
            <a:r>
              <a:rPr lang="en-US" sz="2400" b="1" dirty="0" err="1"/>
              <a:t>نقص</a:t>
            </a:r>
            <a:r>
              <a:rPr lang="en-US" sz="2400" b="1" dirty="0"/>
              <a:t> في Weetabix. </a:t>
            </a:r>
            <a:r>
              <a:rPr lang="en-US" sz="2400" b="1" dirty="0" err="1"/>
              <a:t>ونتيجة</a:t>
            </a:r>
            <a:r>
              <a:rPr lang="en-US" sz="2400" b="1" dirty="0"/>
              <a:t> </a:t>
            </a:r>
            <a:r>
              <a:rPr lang="en-US" sz="2400" b="1" dirty="0" err="1"/>
              <a:t>لذلك</a:t>
            </a:r>
            <a:r>
              <a:rPr lang="en-US" sz="2400" b="1" dirty="0"/>
              <a:t>، </a:t>
            </a:r>
            <a:r>
              <a:rPr lang="en-US" sz="2400" b="1" dirty="0" err="1"/>
              <a:t>اندلعت</a:t>
            </a:r>
            <a:r>
              <a:rPr lang="en-US" sz="2400" b="1" dirty="0"/>
              <a:t> </a:t>
            </a:r>
            <a:r>
              <a:rPr lang="en-US" sz="2400" b="1" dirty="0" err="1"/>
              <a:t>مشاعر</a:t>
            </a:r>
            <a:r>
              <a:rPr lang="en-US" sz="2400" b="1" dirty="0"/>
              <a:t> </a:t>
            </a:r>
            <a:r>
              <a:rPr lang="en-US" sz="2400" b="1" dirty="0" err="1"/>
              <a:t>سلبية</a:t>
            </a:r>
            <a:r>
              <a:rPr lang="en-US" sz="2400" b="1" dirty="0"/>
              <a:t> </a:t>
            </a:r>
            <a:r>
              <a:rPr lang="en-US" sz="2400" b="1" dirty="0" err="1"/>
              <a:t>كبيرة</a:t>
            </a:r>
            <a:r>
              <a:rPr lang="en-US" sz="2400" b="1" dirty="0"/>
              <a:t> </a:t>
            </a:r>
            <a:r>
              <a:rPr lang="en-US" sz="2400" b="1" dirty="0" err="1"/>
              <a:t>حول</a:t>
            </a:r>
            <a:r>
              <a:rPr lang="en-US" sz="2400" b="1" dirty="0"/>
              <a:t> </a:t>
            </a:r>
            <a:r>
              <a:rPr lang="en-US" sz="2400" b="1" dirty="0" err="1"/>
              <a:t>العلامة</a:t>
            </a:r>
            <a:r>
              <a:rPr lang="en-US" sz="2400" b="1" dirty="0"/>
              <a:t> </a:t>
            </a:r>
            <a:r>
              <a:rPr lang="en-US" sz="2400" b="1" dirty="0" err="1"/>
              <a:t>التجارية</a:t>
            </a:r>
            <a:r>
              <a:rPr lang="en-US" sz="2400" b="1" dirty="0"/>
              <a:t> Weetabix.</a:t>
            </a:r>
          </a:p>
        </p:txBody>
      </p:sp>
    </p:spTree>
    <p:extLst>
      <p:ext uri="{BB962C8B-B14F-4D97-AF65-F5344CB8AC3E}">
        <p14:creationId xmlns:p14="http://schemas.microsoft.com/office/powerpoint/2010/main" val="127101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While the strike was resolved, Weetabix anticipated that negative conversations about the brand would still pervade</a:t>
            </a:r>
            <a:r>
              <a:rPr lang="ar-EG" sz="2400" b="1" dirty="0">
                <a:solidFill>
                  <a:srgbClr val="2D3956"/>
                </a:solidFill>
                <a:latin typeface="Tajawal ExtraBold" panose="00000800000000000000" pitchFamily="2" charset="-78"/>
                <a:cs typeface="Tajawal ExtraBold" panose="00000800000000000000" pitchFamily="2" charset="-78"/>
              </a:rPr>
              <a:t> تنتشر</a:t>
            </a:r>
            <a:r>
              <a:rPr lang="en-US" sz="2400" b="1" dirty="0">
                <a:solidFill>
                  <a:srgbClr val="2D3956"/>
                </a:solidFill>
                <a:latin typeface="Tajawal ExtraBold" panose="00000800000000000000" pitchFamily="2" charset="-78"/>
                <a:cs typeface="Tajawal ExtraBold" panose="00000800000000000000" pitchFamily="2" charset="-78"/>
              </a:rPr>
              <a:t> online search items and mentions in the days and weeks that followed.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partnering with content creators and micro-influencers from the food and lifestyle niches, </a:t>
            </a:r>
            <a:r>
              <a:rPr lang="en-US" sz="2400" b="1" dirty="0">
                <a:solidFill>
                  <a:srgbClr val="2D3956"/>
                </a:solidFill>
                <a:latin typeface="Tajawal ExtraBold" panose="00000800000000000000" pitchFamily="2" charset="-78"/>
                <a:cs typeface="Tajawal ExtraBold" panose="00000800000000000000" pitchFamily="2" charset="-78"/>
              </a:rPr>
              <a:t>Weetabix managed to ignite</a:t>
            </a:r>
            <a:r>
              <a:rPr lang="ar-EG" sz="2400" b="1" dirty="0">
                <a:solidFill>
                  <a:srgbClr val="2D3956"/>
                </a:solidFill>
                <a:latin typeface="Tajawal ExtraBold" panose="00000800000000000000" pitchFamily="2" charset="-78"/>
                <a:cs typeface="Tajawal ExtraBold" panose="00000800000000000000" pitchFamily="2" charset="-78"/>
              </a:rPr>
              <a:t> يشعل </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several viral moments on social platforms including Instagram and TikTok</a:t>
            </a:r>
            <a:r>
              <a:rPr lang="en-US" sz="2400" b="1" dirty="0">
                <a:solidFill>
                  <a:srgbClr val="2D3956"/>
                </a:solidFill>
                <a:latin typeface="Tajawal ExtraBold" panose="00000800000000000000" pitchFamily="2" charset="-78"/>
                <a:cs typeface="Tajawal ExtraBold" panose="00000800000000000000" pitchFamily="2" charset="-78"/>
              </a:rPr>
              <a:t>. In particular, the #WeetabixCheesecake viral challenge generated </a:t>
            </a:r>
            <a:r>
              <a:rPr lang="en-US" sz="2400" b="1" dirty="0">
                <a:solidFill>
                  <a:srgbClr val="00B0F0"/>
                </a:solidFill>
                <a:latin typeface="Tajawal ExtraBold" panose="00000800000000000000" pitchFamily="2" charset="-78"/>
                <a:cs typeface="Tajawal ExtraBold" panose="00000800000000000000" pitchFamily="2" charset="-78"/>
              </a:rPr>
              <a:t>positive mentions for the brand</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886D0E53-30BF-2D1B-939E-D1CD899E1096}"/>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2108019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DDDA9C6-E85B-532A-C39D-DCD60D4D58A1}"/>
              </a:ext>
            </a:extLst>
          </p:cNvPr>
          <p:cNvPicPr>
            <a:picLocks noChangeAspect="1"/>
          </p:cNvPicPr>
          <p:nvPr/>
        </p:nvPicPr>
        <p:blipFill>
          <a:blip r:embed="rId8"/>
          <a:stretch>
            <a:fillRect/>
          </a:stretch>
        </p:blipFill>
        <p:spPr>
          <a:xfrm>
            <a:off x="1858100" y="1281441"/>
            <a:ext cx="4143298" cy="4708566"/>
          </a:xfrm>
          <a:prstGeom prst="rect">
            <a:avLst/>
          </a:prstGeom>
        </p:spPr>
      </p:pic>
      <p:pic>
        <p:nvPicPr>
          <p:cNvPr id="10" name="Picture 9">
            <a:extLst>
              <a:ext uri="{FF2B5EF4-FFF2-40B4-BE49-F238E27FC236}">
                <a16:creationId xmlns:a16="http://schemas.microsoft.com/office/drawing/2014/main" id="{D98D4CC3-A810-6EF4-A397-1CF884831EC3}"/>
              </a:ext>
            </a:extLst>
          </p:cNvPr>
          <p:cNvPicPr>
            <a:picLocks noChangeAspect="1"/>
          </p:cNvPicPr>
          <p:nvPr/>
        </p:nvPicPr>
        <p:blipFill>
          <a:blip r:embed="rId9"/>
          <a:stretch>
            <a:fillRect/>
          </a:stretch>
        </p:blipFill>
        <p:spPr>
          <a:xfrm>
            <a:off x="6304362" y="1226485"/>
            <a:ext cx="4431908" cy="5005449"/>
          </a:xfrm>
          <a:prstGeom prst="rect">
            <a:avLst/>
          </a:prstGeom>
        </p:spPr>
      </p:pic>
      <p:sp>
        <p:nvSpPr>
          <p:cNvPr id="6" name="Rectangle 5">
            <a:extLst>
              <a:ext uri="{FF2B5EF4-FFF2-40B4-BE49-F238E27FC236}">
                <a16:creationId xmlns:a16="http://schemas.microsoft.com/office/drawing/2014/main" id="{D2FEA571-31AB-A89F-8068-A8C1B82366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326982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Writing better content </a:t>
            </a:r>
            <a:r>
              <a:rPr lang="en-US" sz="2400" b="1" dirty="0">
                <a:solidFill>
                  <a:srgbClr val="2D3956"/>
                </a:solidFill>
                <a:latin typeface="Tajawal ExtraBold" panose="00000800000000000000" pitchFamily="2" charset="-78"/>
                <a:cs typeface="Tajawal ExtraBold" panose="00000800000000000000" pitchFamily="2" charset="-78"/>
              </a:rPr>
              <a:t>for your brand and telling your stories organically is a key advantage of combining PR with influencer marketing. This, in turn, improves your </a:t>
            </a:r>
            <a:r>
              <a:rPr lang="en-US" sz="2400" b="1" dirty="0">
                <a:solidFill>
                  <a:srgbClr val="C00000"/>
                </a:solidFill>
                <a:latin typeface="Tajawal ExtraBold" panose="00000800000000000000" pitchFamily="2" charset="-78"/>
                <a:cs typeface="Tajawal ExtraBold" panose="00000800000000000000" pitchFamily="2" charset="-78"/>
              </a:rPr>
              <a:t>brand engagement rate</a:t>
            </a:r>
            <a:r>
              <a:rPr lang="en-US" sz="2400" b="1" dirty="0">
                <a:solidFill>
                  <a:srgbClr val="2D3956"/>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An influencer campaign effectively connects you with specific audiences </a:t>
            </a:r>
            <a:r>
              <a:rPr lang="en-US" sz="2400" b="1" dirty="0">
                <a:solidFill>
                  <a:srgbClr val="2D3956"/>
                </a:solidFill>
                <a:latin typeface="Tajawal ExtraBold" panose="00000800000000000000" pitchFamily="2" charset="-78"/>
                <a:cs typeface="Tajawal ExtraBold" panose="00000800000000000000" pitchFamily="2" charset="-78"/>
              </a:rPr>
              <a:t>on social media platforms during a PR crisis. Influencers can </a:t>
            </a:r>
            <a:r>
              <a:rPr lang="en-US" sz="2400" b="1" dirty="0">
                <a:solidFill>
                  <a:srgbClr val="C00000"/>
                </a:solidFill>
                <a:latin typeface="Tajawal ExtraBold" panose="00000800000000000000" pitchFamily="2" charset="-78"/>
                <a:cs typeface="Tajawal ExtraBold" panose="00000800000000000000" pitchFamily="2" charset="-78"/>
              </a:rPr>
              <a:t>increase</a:t>
            </a:r>
            <a:r>
              <a:rPr lang="en-US" sz="2400" b="1" dirty="0">
                <a:solidFill>
                  <a:srgbClr val="00B0F0"/>
                </a:solidFill>
                <a:latin typeface="Tajawal ExtraBold" panose="00000800000000000000" pitchFamily="2" charset="-78"/>
                <a:cs typeface="Tajawal ExtraBold" panose="00000800000000000000" pitchFamily="2" charset="-78"/>
              </a:rPr>
              <a:t> your brand’s likes, shares, reposts, comments, DMs, link clicks, hashtag engagements</a:t>
            </a:r>
            <a:r>
              <a:rPr lang="en-US" sz="2400" b="1" dirty="0">
                <a:solidFill>
                  <a:srgbClr val="2D3956"/>
                </a:solidFill>
                <a:latin typeface="Tajawal ExtraBold" panose="00000800000000000000" pitchFamily="2" charset="-78"/>
                <a:cs typeface="Tajawal ExtraBold" panose="00000800000000000000" pitchFamily="2" charset="-78"/>
              </a:rPr>
              <a:t>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5AFD9CF-DF84-C2F9-1BF6-C36523E0EF0D}"/>
              </a:ext>
            </a:extLst>
          </p:cNvPr>
          <p:cNvSpPr txBox="1"/>
          <p:nvPr/>
        </p:nvSpPr>
        <p:spPr>
          <a:xfrm>
            <a:off x="1771923" y="4375971"/>
            <a:ext cx="9341758" cy="1384995"/>
          </a:xfrm>
          <a:prstGeom prst="rect">
            <a:avLst/>
          </a:prstGeom>
          <a:noFill/>
        </p:spPr>
        <p:txBody>
          <a:bodyPr wrap="square">
            <a:spAutoFit/>
          </a:bodyPr>
          <a:lstStyle/>
          <a:p>
            <a:pPr algn="just" rtl="1"/>
            <a:r>
              <a:rPr lang="en-US" sz="2800" b="1" dirty="0" err="1">
                <a:solidFill>
                  <a:srgbClr val="C00000"/>
                </a:solidFill>
              </a:rPr>
              <a:t>تعني</a:t>
            </a:r>
            <a:r>
              <a:rPr lang="en-US" sz="2800" b="1" dirty="0">
                <a:solidFill>
                  <a:srgbClr val="C00000"/>
                </a:solidFill>
              </a:rPr>
              <a:t> </a:t>
            </a:r>
            <a:r>
              <a:rPr lang="en-US" sz="2800" b="1" dirty="0" err="1">
                <a:solidFill>
                  <a:srgbClr val="C00000"/>
                </a:solidFill>
              </a:rPr>
              <a:t>معدلات</a:t>
            </a:r>
            <a:r>
              <a:rPr lang="en-US" sz="2800" b="1" dirty="0">
                <a:solidFill>
                  <a:srgbClr val="C00000"/>
                </a:solidFill>
              </a:rPr>
              <a:t> </a:t>
            </a:r>
            <a:r>
              <a:rPr lang="en-US" sz="2800" b="1" dirty="0" err="1">
                <a:solidFill>
                  <a:srgbClr val="C00000"/>
                </a:solidFill>
              </a:rPr>
              <a:t>مشاركة</a:t>
            </a:r>
            <a:r>
              <a:rPr lang="en-US" sz="2800" b="1" dirty="0">
                <a:solidFill>
                  <a:srgbClr val="C00000"/>
                </a:solidFill>
              </a:rPr>
              <a:t> </a:t>
            </a:r>
            <a:r>
              <a:rPr lang="en-US" sz="2800" b="1" dirty="0" err="1">
                <a:solidFill>
                  <a:srgbClr val="C00000"/>
                </a:solidFill>
              </a:rPr>
              <a:t>الجمهور</a:t>
            </a:r>
            <a:r>
              <a:rPr lang="en-US" sz="2800" b="1" dirty="0">
                <a:solidFill>
                  <a:srgbClr val="C00000"/>
                </a:solidFill>
              </a:rPr>
              <a:t> </a:t>
            </a:r>
            <a:r>
              <a:rPr lang="en-US" sz="2800" b="1" dirty="0" err="1">
                <a:solidFill>
                  <a:srgbClr val="C00000"/>
                </a:solidFill>
              </a:rPr>
              <a:t>المرتفعة</a:t>
            </a:r>
            <a:r>
              <a:rPr lang="en-US" sz="2800" b="1" dirty="0">
                <a:solidFill>
                  <a:srgbClr val="C00000"/>
                </a:solidFill>
              </a:rPr>
              <a:t> </a:t>
            </a:r>
            <a:r>
              <a:rPr lang="en-US" sz="2800" b="1" dirty="0" err="1">
                <a:solidFill>
                  <a:srgbClr val="C00000"/>
                </a:solidFill>
              </a:rPr>
              <a:t>عمومًا</a:t>
            </a:r>
            <a:r>
              <a:rPr lang="en-US" sz="2800" b="1" dirty="0">
                <a:solidFill>
                  <a:srgbClr val="C00000"/>
                </a:solidFill>
              </a:rPr>
              <a:t> أن </a:t>
            </a:r>
            <a:r>
              <a:rPr lang="en-US" sz="2800" b="1" dirty="0" err="1">
                <a:solidFill>
                  <a:srgbClr val="C00000"/>
                </a:solidFill>
              </a:rPr>
              <a:t>الأشخاص</a:t>
            </a:r>
            <a:r>
              <a:rPr lang="en-US" sz="2800" b="1" dirty="0">
                <a:solidFill>
                  <a:srgbClr val="C00000"/>
                </a:solidFill>
              </a:rPr>
              <a:t> </a:t>
            </a:r>
            <a:r>
              <a:rPr lang="en-US" sz="2800" b="1" dirty="0" err="1">
                <a:solidFill>
                  <a:srgbClr val="C00000"/>
                </a:solidFill>
              </a:rPr>
              <a:t>مهتمون</a:t>
            </a:r>
            <a:r>
              <a:rPr lang="en-US" sz="2800" b="1" dirty="0">
                <a:solidFill>
                  <a:srgbClr val="C00000"/>
                </a:solidFill>
              </a:rPr>
              <a:t> </a:t>
            </a:r>
            <a:r>
              <a:rPr lang="en-US" sz="2800" b="1" dirty="0" err="1">
                <a:solidFill>
                  <a:srgbClr val="C00000"/>
                </a:solidFill>
              </a:rPr>
              <a:t>بالمحتوى</a:t>
            </a:r>
            <a:r>
              <a:rPr lang="en-US" sz="2800" b="1" dirty="0">
                <a:solidFill>
                  <a:srgbClr val="C00000"/>
                </a:solidFill>
              </a:rPr>
              <a:t> </a:t>
            </a:r>
            <a:r>
              <a:rPr lang="en-US" sz="2800" b="1" dirty="0" err="1">
                <a:solidFill>
                  <a:srgbClr val="C00000"/>
                </a:solidFill>
              </a:rPr>
              <a:t>الخاص</a:t>
            </a:r>
            <a:r>
              <a:rPr lang="en-US" sz="2800" b="1" dirty="0">
                <a:solidFill>
                  <a:srgbClr val="C00000"/>
                </a:solidFill>
              </a:rPr>
              <a:t> </a:t>
            </a:r>
            <a:r>
              <a:rPr lang="en-US" sz="2800" b="1" dirty="0" err="1">
                <a:solidFill>
                  <a:srgbClr val="C00000"/>
                </a:solidFill>
              </a:rPr>
              <a:t>بك</a:t>
            </a:r>
            <a:r>
              <a:rPr lang="en-US" sz="2800" b="1" dirty="0">
                <a:solidFill>
                  <a:srgbClr val="C00000"/>
                </a:solidFill>
              </a:rPr>
              <a:t> </a:t>
            </a:r>
            <a:r>
              <a:rPr lang="en-US" sz="2800" b="1" dirty="0" err="1">
                <a:solidFill>
                  <a:srgbClr val="C00000"/>
                </a:solidFill>
              </a:rPr>
              <a:t>ويتفاعلون</a:t>
            </a:r>
            <a:r>
              <a:rPr lang="en-US" sz="2800" b="1" dirty="0">
                <a:solidFill>
                  <a:srgbClr val="C00000"/>
                </a:solidFill>
              </a:rPr>
              <a:t> </a:t>
            </a:r>
            <a:r>
              <a:rPr lang="en-US" sz="2800" b="1" dirty="0" err="1">
                <a:solidFill>
                  <a:srgbClr val="C00000"/>
                </a:solidFill>
              </a:rPr>
              <a:t>معه</a:t>
            </a:r>
            <a:r>
              <a:rPr lang="en-US" sz="2800" b="1" dirty="0">
                <a:solidFill>
                  <a:srgbClr val="C00000"/>
                </a:solidFill>
              </a:rPr>
              <a:t>. </a:t>
            </a:r>
            <a:r>
              <a:rPr lang="en-US" sz="2800" b="1" dirty="0" err="1">
                <a:solidFill>
                  <a:srgbClr val="C00000"/>
                </a:solidFill>
              </a:rPr>
              <a:t>هذا</a:t>
            </a:r>
            <a:r>
              <a:rPr lang="en-US" sz="2800" b="1" dirty="0">
                <a:solidFill>
                  <a:srgbClr val="C00000"/>
                </a:solidFill>
              </a:rPr>
              <a:t> </a:t>
            </a:r>
            <a:r>
              <a:rPr lang="en-US" sz="2800" b="1" dirty="0" err="1">
                <a:solidFill>
                  <a:srgbClr val="C00000"/>
                </a:solidFill>
              </a:rPr>
              <a:t>هو</a:t>
            </a:r>
            <a:r>
              <a:rPr lang="en-US" sz="2800" b="1" dirty="0">
                <a:solidFill>
                  <a:srgbClr val="C00000"/>
                </a:solidFill>
              </a:rPr>
              <a:t> </a:t>
            </a:r>
            <a:r>
              <a:rPr lang="en-US" sz="2800" b="1" dirty="0" err="1">
                <a:solidFill>
                  <a:srgbClr val="C00000"/>
                </a:solidFill>
              </a:rPr>
              <a:t>بالضبط</a:t>
            </a:r>
            <a:r>
              <a:rPr lang="en-US" sz="2800" b="1" dirty="0">
                <a:solidFill>
                  <a:srgbClr val="C00000"/>
                </a:solidFill>
              </a:rPr>
              <a:t> </a:t>
            </a:r>
            <a:r>
              <a:rPr lang="en-US" sz="2800" b="1" dirty="0" err="1">
                <a:solidFill>
                  <a:srgbClr val="C00000"/>
                </a:solidFill>
              </a:rPr>
              <a:t>ما</a:t>
            </a:r>
            <a:r>
              <a:rPr lang="en-US" sz="2800" b="1" dirty="0">
                <a:solidFill>
                  <a:srgbClr val="C00000"/>
                </a:solidFill>
              </a:rPr>
              <a:t> </a:t>
            </a:r>
            <a:r>
              <a:rPr lang="en-US" sz="2800" b="1" dirty="0" err="1">
                <a:solidFill>
                  <a:srgbClr val="C00000"/>
                </a:solidFill>
              </a:rPr>
              <a:t>تريده</a:t>
            </a:r>
            <a:r>
              <a:rPr lang="en-US" sz="2800" b="1" dirty="0">
                <a:solidFill>
                  <a:srgbClr val="C00000"/>
                </a:solidFill>
              </a:rPr>
              <a:t> خلال </a:t>
            </a:r>
            <a:r>
              <a:rPr lang="en-US" sz="2800" b="1" dirty="0" err="1">
                <a:solidFill>
                  <a:srgbClr val="C00000"/>
                </a:solidFill>
              </a:rPr>
              <a:t>أزمة</a:t>
            </a:r>
            <a:r>
              <a:rPr lang="en-US" sz="2800" b="1" dirty="0">
                <a:solidFill>
                  <a:srgbClr val="C00000"/>
                </a:solidFill>
              </a:rPr>
              <a:t> </a:t>
            </a:r>
            <a:r>
              <a:rPr lang="en-US" sz="2800" b="1" dirty="0" err="1">
                <a:solidFill>
                  <a:srgbClr val="C00000"/>
                </a:solidFill>
              </a:rPr>
              <a:t>العلاقات</a:t>
            </a:r>
            <a:r>
              <a:rPr lang="en-US" sz="2800" b="1" dirty="0">
                <a:solidFill>
                  <a:srgbClr val="C00000"/>
                </a:solidFill>
              </a:rPr>
              <a:t> </a:t>
            </a:r>
            <a:r>
              <a:rPr lang="en-US" sz="2800" b="1" dirty="0" err="1">
                <a:solidFill>
                  <a:srgbClr val="C00000"/>
                </a:solidFill>
              </a:rPr>
              <a:t>العامة</a:t>
            </a:r>
            <a:r>
              <a:rPr lang="en-US" sz="2800" b="1" dirty="0">
                <a:solidFill>
                  <a:srgbClr val="C00000"/>
                </a:solidFill>
              </a:rPr>
              <a:t>؛ </a:t>
            </a:r>
            <a:r>
              <a:rPr lang="en-US" sz="2800" b="1" dirty="0" err="1">
                <a:solidFill>
                  <a:srgbClr val="C00000"/>
                </a:solidFill>
              </a:rPr>
              <a:t>جمهور</a:t>
            </a:r>
            <a:r>
              <a:rPr lang="en-US" sz="2800" b="1" dirty="0">
                <a:solidFill>
                  <a:srgbClr val="C00000"/>
                </a:solidFill>
              </a:rPr>
              <a:t> </a:t>
            </a:r>
            <a:r>
              <a:rPr lang="en-US" sz="2800" b="1" dirty="0" err="1">
                <a:solidFill>
                  <a:srgbClr val="C00000"/>
                </a:solidFill>
              </a:rPr>
              <a:t>متفاعل</a:t>
            </a:r>
            <a:r>
              <a:rPr lang="en-US" sz="2800" b="1" dirty="0">
                <a:solidFill>
                  <a:srgbClr val="C00000"/>
                </a:solidFill>
              </a:rPr>
              <a:t> </a:t>
            </a:r>
            <a:r>
              <a:rPr lang="en-US" sz="2800" b="1" dirty="0" err="1">
                <a:solidFill>
                  <a:srgbClr val="C00000"/>
                </a:solidFill>
              </a:rPr>
              <a:t>ومنفتح</a:t>
            </a:r>
            <a:r>
              <a:rPr lang="en-US" sz="2800" b="1" dirty="0">
                <a:solidFill>
                  <a:srgbClr val="C00000"/>
                </a:solidFill>
              </a:rPr>
              <a:t> </a:t>
            </a:r>
            <a:r>
              <a:rPr lang="en-US" sz="2800" b="1" dirty="0" err="1">
                <a:solidFill>
                  <a:srgbClr val="C00000"/>
                </a:solidFill>
              </a:rPr>
              <a:t>للحصول</a:t>
            </a:r>
            <a:r>
              <a:rPr lang="en-US" sz="2800" b="1" dirty="0">
                <a:solidFill>
                  <a:srgbClr val="C00000"/>
                </a:solidFill>
              </a:rPr>
              <a:t> على </a:t>
            </a:r>
            <a:r>
              <a:rPr lang="en-US" sz="2800" b="1" dirty="0" err="1">
                <a:solidFill>
                  <a:srgbClr val="C00000"/>
                </a:solidFill>
              </a:rPr>
              <a:t>توضيح</a:t>
            </a:r>
            <a:r>
              <a:rPr lang="en-US" sz="2800" b="1" dirty="0">
                <a:solidFill>
                  <a:srgbClr val="C00000"/>
                </a:solidFill>
              </a:rPr>
              <a:t> </a:t>
            </a:r>
            <a:r>
              <a:rPr lang="en-US" sz="2800" b="1" dirty="0" err="1">
                <a:solidFill>
                  <a:srgbClr val="C00000"/>
                </a:solidFill>
              </a:rPr>
              <a:t>بشأن</a:t>
            </a:r>
            <a:r>
              <a:rPr lang="en-US" sz="2800" b="1" dirty="0">
                <a:solidFill>
                  <a:srgbClr val="C00000"/>
                </a:solidFill>
              </a:rPr>
              <a:t> </a:t>
            </a:r>
            <a:r>
              <a:rPr lang="en-US" sz="2800" b="1" dirty="0" err="1">
                <a:solidFill>
                  <a:srgbClr val="C00000"/>
                </a:solidFill>
              </a:rPr>
              <a:t>ما</a:t>
            </a:r>
            <a:r>
              <a:rPr lang="en-US" sz="2800" b="1" dirty="0">
                <a:solidFill>
                  <a:srgbClr val="C00000"/>
                </a:solidFill>
              </a:rPr>
              <a:t> </a:t>
            </a:r>
            <a:r>
              <a:rPr lang="en-US" sz="2800" b="1" dirty="0" err="1">
                <a:solidFill>
                  <a:srgbClr val="C00000"/>
                </a:solidFill>
              </a:rPr>
              <a:t>يحدث</a:t>
            </a:r>
            <a:r>
              <a:rPr lang="en-US" sz="2800" b="1" dirty="0">
                <a:solidFill>
                  <a:srgbClr val="C00000"/>
                </a:solidFill>
              </a:rPr>
              <a:t> </a:t>
            </a:r>
            <a:r>
              <a:rPr lang="en-US" sz="2800" b="1" dirty="0" err="1">
                <a:solidFill>
                  <a:srgbClr val="C00000"/>
                </a:solidFill>
              </a:rPr>
              <a:t>وتقديم</a:t>
            </a:r>
            <a:r>
              <a:rPr lang="en-US" sz="2800" b="1" dirty="0">
                <a:solidFill>
                  <a:srgbClr val="C00000"/>
                </a:solidFill>
              </a:rPr>
              <a:t> </a:t>
            </a:r>
            <a:r>
              <a:rPr lang="en-US" sz="2800" b="1" dirty="0" err="1">
                <a:solidFill>
                  <a:srgbClr val="C00000"/>
                </a:solidFill>
              </a:rPr>
              <a:t>التعليقات</a:t>
            </a:r>
            <a:r>
              <a:rPr lang="en-US" sz="2800" b="1" dirty="0">
                <a:solidFill>
                  <a:srgbClr val="C00000"/>
                </a:solidFill>
              </a:rPr>
              <a:t>.</a:t>
            </a: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Walkers Crisps is an example of a brand that aimed to connect better with audiences on social media after a minor PR crisis. The brand’s 2017 #WalkersWave ad campaign was intended in good humor, and it did amuse me quite a bit.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98E8F42-31E1-E48A-A23B-5699D1C1262A}"/>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
        <p:nvSpPr>
          <p:cNvPr id="9" name="TextBox 8">
            <a:extLst>
              <a:ext uri="{FF2B5EF4-FFF2-40B4-BE49-F238E27FC236}">
                <a16:creationId xmlns:a16="http://schemas.microsoft.com/office/drawing/2014/main" id="{70B432C5-A7B6-1EBA-DC20-FBC3F5836DF1}"/>
              </a:ext>
            </a:extLst>
          </p:cNvPr>
          <p:cNvSpPr txBox="1"/>
          <p:nvPr/>
        </p:nvSpPr>
        <p:spPr>
          <a:xfrm>
            <a:off x="2211572" y="3996773"/>
            <a:ext cx="8880844" cy="1200329"/>
          </a:xfrm>
          <a:prstGeom prst="rect">
            <a:avLst/>
          </a:prstGeom>
          <a:noFill/>
        </p:spPr>
        <p:txBody>
          <a:bodyPr wrap="square">
            <a:spAutoFit/>
          </a:bodyPr>
          <a:lstStyle/>
          <a:p>
            <a:pPr algn="just" rtl="1"/>
            <a:r>
              <a:rPr lang="en-US" sz="2400" b="1" dirty="0" err="1"/>
              <a:t>يعد</a:t>
            </a:r>
            <a:r>
              <a:rPr lang="en-US" sz="2400" b="1" dirty="0"/>
              <a:t> Walkers Crisps </a:t>
            </a:r>
            <a:r>
              <a:rPr lang="en-US" sz="2400" b="1" dirty="0" err="1"/>
              <a:t>مثالاً</a:t>
            </a:r>
            <a:r>
              <a:rPr lang="en-US" sz="2400" b="1" dirty="0"/>
              <a:t> على </a:t>
            </a:r>
            <a:r>
              <a:rPr lang="en-US" sz="2400" b="1" dirty="0" err="1"/>
              <a:t>علامة</a:t>
            </a:r>
            <a:r>
              <a:rPr lang="en-US" sz="2400" b="1" dirty="0"/>
              <a:t> </a:t>
            </a:r>
            <a:r>
              <a:rPr lang="en-US" sz="2400" b="1" dirty="0" err="1"/>
              <a:t>تجارية</a:t>
            </a:r>
            <a:r>
              <a:rPr lang="en-US" sz="2400" b="1" dirty="0"/>
              <a:t> </a:t>
            </a:r>
            <a:r>
              <a:rPr lang="en-US" sz="2400" b="1" dirty="0" err="1"/>
              <a:t>تهدف</a:t>
            </a:r>
            <a:r>
              <a:rPr lang="en-US" sz="2400" b="1" dirty="0"/>
              <a:t> إلى التواصل </a:t>
            </a:r>
            <a:r>
              <a:rPr lang="en-US" sz="2400" b="1" dirty="0" err="1"/>
              <a:t>بشكل</a:t>
            </a:r>
            <a:r>
              <a:rPr lang="en-US" sz="2400" b="1" dirty="0"/>
              <a:t> </a:t>
            </a:r>
            <a:r>
              <a:rPr lang="en-US" sz="2400" b="1" dirty="0" err="1"/>
              <a:t>أفضل</a:t>
            </a:r>
            <a:r>
              <a:rPr lang="en-US" sz="2400" b="1" dirty="0"/>
              <a:t> مع </a:t>
            </a:r>
            <a:r>
              <a:rPr lang="en-US" sz="2400" b="1" dirty="0" err="1"/>
              <a:t>الجماهير</a:t>
            </a:r>
            <a:r>
              <a:rPr lang="en-US" sz="2400" b="1" dirty="0"/>
              <a:t> على وسائل التواصل </a:t>
            </a:r>
            <a:r>
              <a:rPr lang="en-US" sz="2400" b="1" dirty="0" err="1"/>
              <a:t>الاجتماعي</a:t>
            </a:r>
            <a:r>
              <a:rPr lang="en-US" sz="2400" b="1" dirty="0"/>
              <a:t> </a:t>
            </a:r>
            <a:r>
              <a:rPr lang="en-US" sz="2400" b="1" dirty="0" err="1"/>
              <a:t>بعد</a:t>
            </a:r>
            <a:r>
              <a:rPr lang="en-US" sz="2400" b="1" dirty="0"/>
              <a:t> </a:t>
            </a:r>
            <a:r>
              <a:rPr lang="en-US" sz="2400" b="1" dirty="0" err="1"/>
              <a:t>أزمة</a:t>
            </a:r>
            <a:r>
              <a:rPr lang="en-US" sz="2400" b="1" dirty="0"/>
              <a:t> </a:t>
            </a:r>
            <a:r>
              <a:rPr lang="en-US" sz="2400" b="1" dirty="0" err="1"/>
              <a:t>علاقات</a:t>
            </a:r>
            <a:r>
              <a:rPr lang="en-US" sz="2400" b="1" dirty="0"/>
              <a:t> </a:t>
            </a:r>
            <a:r>
              <a:rPr lang="en-US" sz="2400" b="1" dirty="0" err="1"/>
              <a:t>عامة</a:t>
            </a:r>
            <a:r>
              <a:rPr lang="en-US" sz="2400" b="1" dirty="0"/>
              <a:t> </a:t>
            </a:r>
            <a:r>
              <a:rPr lang="en-US" sz="2400" b="1" dirty="0" err="1"/>
              <a:t>بسيطة</a:t>
            </a:r>
            <a:r>
              <a:rPr lang="en-US" sz="2400" b="1" dirty="0"/>
              <a:t>. </a:t>
            </a:r>
            <a:r>
              <a:rPr lang="en-US" sz="2400" b="1" dirty="0" err="1"/>
              <a:t>كانت</a:t>
            </a:r>
            <a:r>
              <a:rPr lang="en-US" sz="2400" b="1" dirty="0"/>
              <a:t> </a:t>
            </a:r>
            <a:r>
              <a:rPr lang="en-US" sz="2400" b="1" dirty="0" err="1"/>
              <a:t>الحملة</a:t>
            </a:r>
            <a:r>
              <a:rPr lang="en-US" sz="2400" b="1" dirty="0"/>
              <a:t> </a:t>
            </a:r>
            <a:r>
              <a:rPr lang="en-US" sz="2400" b="1" dirty="0" err="1"/>
              <a:t>الإعلانية</a:t>
            </a:r>
            <a:r>
              <a:rPr lang="en-US" sz="2400" b="1" dirty="0"/>
              <a:t> #WalkersWave </a:t>
            </a:r>
            <a:r>
              <a:rPr lang="en-US" sz="2400" b="1" dirty="0" err="1"/>
              <a:t>لعام</a:t>
            </a:r>
            <a:r>
              <a:rPr lang="en-US" sz="2400" b="1" dirty="0"/>
              <a:t> 2017 </a:t>
            </a:r>
            <a:r>
              <a:rPr lang="en-US" sz="2400" b="1" dirty="0" err="1"/>
              <a:t>للعلامة</a:t>
            </a:r>
            <a:r>
              <a:rPr lang="en-US" sz="2400" b="1" dirty="0"/>
              <a:t> </a:t>
            </a:r>
            <a:r>
              <a:rPr lang="en-US" sz="2400" b="1" dirty="0" err="1"/>
              <a:t>التجارية</a:t>
            </a:r>
            <a:r>
              <a:rPr lang="en-US" sz="2400" b="1" dirty="0"/>
              <a:t> </a:t>
            </a:r>
            <a:r>
              <a:rPr lang="en-US" sz="2400" b="1" dirty="0" err="1"/>
              <a:t>تهدف</a:t>
            </a:r>
            <a:r>
              <a:rPr lang="en-US" sz="2400" b="1" dirty="0"/>
              <a:t> إلى </a:t>
            </a:r>
            <a:r>
              <a:rPr lang="en-US" sz="2400" b="1" dirty="0" err="1"/>
              <a:t>روح</a:t>
            </a:r>
            <a:r>
              <a:rPr lang="en-US" sz="2400" b="1" dirty="0"/>
              <a:t> </a:t>
            </a:r>
            <a:r>
              <a:rPr lang="en-US" sz="2400" b="1" dirty="0" err="1"/>
              <a:t>الدعابة</a:t>
            </a:r>
            <a:r>
              <a:rPr lang="ar-EG" sz="2400" b="1" dirty="0"/>
              <a:t>.</a:t>
            </a:r>
            <a:endParaRPr lang="en-US" sz="2400" b="1" dirty="0"/>
          </a:p>
        </p:txBody>
      </p:sp>
    </p:spTree>
    <p:extLst>
      <p:ext uri="{BB962C8B-B14F-4D97-AF65-F5344CB8AC3E}">
        <p14:creationId xmlns:p14="http://schemas.microsoft.com/office/powerpoint/2010/main" val="1820201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537535"/>
            <a:ext cx="4795132"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However, the campaign, fronted by football legend Gary Lineker, backfired after it failed to consider how people on the internet might try and have fun with it, and it ended up showing the star holding portraits of questionable characters such as Joseph Stalin and Fred West doing the Mexican wave. All a tad embarrassing.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71C7839-F7A6-9AF1-07C1-5662E50D0632}"/>
              </a:ext>
            </a:extLst>
          </p:cNvPr>
          <p:cNvPicPr>
            <a:picLocks noChangeAspect="1"/>
          </p:cNvPicPr>
          <p:nvPr/>
        </p:nvPicPr>
        <p:blipFill>
          <a:blip r:embed="rId8"/>
          <a:stretch>
            <a:fillRect/>
          </a:stretch>
        </p:blipFill>
        <p:spPr>
          <a:xfrm>
            <a:off x="6614374" y="1344468"/>
            <a:ext cx="5121366" cy="4910447"/>
          </a:xfrm>
          <a:prstGeom prst="rect">
            <a:avLst/>
          </a:prstGeom>
        </p:spPr>
      </p:pic>
      <p:sp>
        <p:nvSpPr>
          <p:cNvPr id="6" name="Rectangle 5">
            <a:extLst>
              <a:ext uri="{FF2B5EF4-FFF2-40B4-BE49-F238E27FC236}">
                <a16:creationId xmlns:a16="http://schemas.microsoft.com/office/drawing/2014/main" id="{F61FC0DC-1651-0FF1-A17F-87D2F77AF03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
        <p:nvSpPr>
          <p:cNvPr id="10" name="TextBox 9">
            <a:extLst>
              <a:ext uri="{FF2B5EF4-FFF2-40B4-BE49-F238E27FC236}">
                <a16:creationId xmlns:a16="http://schemas.microsoft.com/office/drawing/2014/main" id="{EE220DC9-95C4-77B8-9367-99A04D96E8E8}"/>
              </a:ext>
            </a:extLst>
          </p:cNvPr>
          <p:cNvSpPr txBox="1"/>
          <p:nvPr/>
        </p:nvSpPr>
        <p:spPr>
          <a:xfrm>
            <a:off x="3136575" y="5589675"/>
            <a:ext cx="6097772" cy="1200329"/>
          </a:xfrm>
          <a:prstGeom prst="rect">
            <a:avLst/>
          </a:prstGeom>
          <a:solidFill>
            <a:srgbClr val="FFFFCC"/>
          </a:solidFill>
        </p:spPr>
        <p:txBody>
          <a:bodyPr wrap="square">
            <a:spAutoFit/>
          </a:bodyPr>
          <a:lstStyle/>
          <a:p>
            <a:pPr algn="just" rtl="1"/>
            <a:r>
              <a:rPr lang="en-US" b="1" dirty="0" err="1"/>
              <a:t>ومع</a:t>
            </a:r>
            <a:r>
              <a:rPr lang="en-US" b="1" dirty="0"/>
              <a:t> ذلك، </a:t>
            </a:r>
            <a:r>
              <a:rPr lang="en-US" b="1" dirty="0" err="1"/>
              <a:t>فإن</a:t>
            </a:r>
            <a:r>
              <a:rPr lang="en-US" b="1" dirty="0"/>
              <a:t> </a:t>
            </a:r>
            <a:r>
              <a:rPr lang="en-US" b="1" dirty="0" err="1">
                <a:solidFill>
                  <a:srgbClr val="C00000"/>
                </a:solidFill>
              </a:rPr>
              <a:t>الحملة</a:t>
            </a:r>
            <a:r>
              <a:rPr lang="en-US" b="1" dirty="0"/>
              <a:t>، التي </a:t>
            </a:r>
            <a:r>
              <a:rPr lang="en-US" b="1" dirty="0" err="1"/>
              <a:t>قادها</a:t>
            </a:r>
            <a:r>
              <a:rPr lang="en-US" b="1" dirty="0"/>
              <a:t> </a:t>
            </a:r>
            <a:r>
              <a:rPr lang="en-US" b="1" dirty="0" err="1"/>
              <a:t>أسطورة</a:t>
            </a:r>
            <a:r>
              <a:rPr lang="en-US" b="1" dirty="0"/>
              <a:t> </a:t>
            </a:r>
            <a:r>
              <a:rPr lang="en-US" b="1" dirty="0" err="1"/>
              <a:t>كرة</a:t>
            </a:r>
            <a:r>
              <a:rPr lang="en-US" b="1" dirty="0"/>
              <a:t> </a:t>
            </a:r>
            <a:r>
              <a:rPr lang="en-US" b="1" dirty="0" err="1"/>
              <a:t>القدم</a:t>
            </a:r>
            <a:r>
              <a:rPr lang="en-US" b="1" dirty="0"/>
              <a:t> </a:t>
            </a:r>
            <a:r>
              <a:rPr lang="en-US" b="1" dirty="0" err="1"/>
              <a:t>غاري</a:t>
            </a:r>
            <a:r>
              <a:rPr lang="en-US" b="1" dirty="0"/>
              <a:t> </a:t>
            </a:r>
            <a:r>
              <a:rPr lang="en-US" b="1" dirty="0" err="1"/>
              <a:t>لينيكر</a:t>
            </a:r>
            <a:r>
              <a:rPr lang="en-US" b="1" dirty="0"/>
              <a:t>، </a:t>
            </a:r>
            <a:r>
              <a:rPr lang="en-US" b="1" dirty="0" err="1"/>
              <a:t>جاءت</a:t>
            </a:r>
            <a:r>
              <a:rPr lang="en-US" b="1" dirty="0"/>
              <a:t> </a:t>
            </a:r>
            <a:r>
              <a:rPr lang="en-US" b="1" dirty="0" err="1"/>
              <a:t>بنتائج</a:t>
            </a:r>
            <a:r>
              <a:rPr lang="en-US" b="1" dirty="0"/>
              <a:t> </a:t>
            </a:r>
            <a:r>
              <a:rPr lang="en-US" b="1" dirty="0" err="1"/>
              <a:t>عكسية</a:t>
            </a:r>
            <a:r>
              <a:rPr lang="en-US" b="1" dirty="0"/>
              <a:t> </a:t>
            </a:r>
            <a:r>
              <a:rPr lang="en-US" b="1" dirty="0" err="1"/>
              <a:t>بعد</a:t>
            </a:r>
            <a:r>
              <a:rPr lang="en-US" b="1" dirty="0"/>
              <a:t> أن </a:t>
            </a:r>
            <a:r>
              <a:rPr lang="en-US" b="1" dirty="0" err="1">
                <a:solidFill>
                  <a:srgbClr val="C00000"/>
                </a:solidFill>
              </a:rPr>
              <a:t>فشلت</a:t>
            </a:r>
            <a:r>
              <a:rPr lang="en-US" b="1" dirty="0"/>
              <a:t> في </a:t>
            </a:r>
            <a:r>
              <a:rPr lang="en-US" b="1" dirty="0" err="1"/>
              <a:t>التفكير</a:t>
            </a:r>
            <a:r>
              <a:rPr lang="en-US" b="1" dirty="0"/>
              <a:t> في </a:t>
            </a:r>
            <a:r>
              <a:rPr lang="en-US" b="1" dirty="0" err="1"/>
              <a:t>كيفية</a:t>
            </a:r>
            <a:r>
              <a:rPr lang="en-US" b="1" dirty="0"/>
              <a:t> </a:t>
            </a:r>
            <a:r>
              <a:rPr lang="en-US" b="1" dirty="0" err="1"/>
              <a:t>محاولة</a:t>
            </a:r>
            <a:r>
              <a:rPr lang="en-US" b="1" dirty="0"/>
              <a:t> </a:t>
            </a:r>
            <a:r>
              <a:rPr lang="en-US" b="1" dirty="0" err="1"/>
              <a:t>الأشخاص</a:t>
            </a:r>
            <a:r>
              <a:rPr lang="en-US" b="1" dirty="0"/>
              <a:t> على </a:t>
            </a:r>
            <a:r>
              <a:rPr lang="en-US" b="1" dirty="0" err="1"/>
              <a:t>الإنترنت</a:t>
            </a:r>
            <a:r>
              <a:rPr lang="en-US" b="1" dirty="0"/>
              <a:t> </a:t>
            </a:r>
            <a:r>
              <a:rPr lang="en-US" b="1" dirty="0" err="1"/>
              <a:t>الاستمتاع</a:t>
            </a:r>
            <a:r>
              <a:rPr lang="en-US" b="1" dirty="0"/>
              <a:t> </a:t>
            </a:r>
            <a:r>
              <a:rPr lang="en-US" b="1" dirty="0" err="1"/>
              <a:t>بها</a:t>
            </a:r>
            <a:r>
              <a:rPr lang="en-US" b="1" dirty="0"/>
              <a:t>، </a:t>
            </a:r>
            <a:r>
              <a:rPr lang="en-US" b="1" dirty="0" err="1"/>
              <a:t>وانتهى</a:t>
            </a:r>
            <a:r>
              <a:rPr lang="en-US" b="1" dirty="0"/>
              <a:t> </a:t>
            </a:r>
            <a:r>
              <a:rPr lang="en-US" b="1" dirty="0" err="1"/>
              <a:t>الأمر</a:t>
            </a:r>
            <a:r>
              <a:rPr lang="en-US" b="1" dirty="0"/>
              <a:t> </a:t>
            </a:r>
            <a:r>
              <a:rPr lang="en-US" b="1" dirty="0" err="1"/>
              <a:t>بإظهار</a:t>
            </a:r>
            <a:r>
              <a:rPr lang="en-US" b="1" dirty="0"/>
              <a:t> </a:t>
            </a:r>
            <a:r>
              <a:rPr lang="en-US" b="1" dirty="0" err="1"/>
              <a:t>النجم</a:t>
            </a:r>
            <a:r>
              <a:rPr lang="en-US" b="1" dirty="0"/>
              <a:t> </a:t>
            </a:r>
            <a:r>
              <a:rPr lang="en-US" b="1" dirty="0" err="1"/>
              <a:t>وهو</a:t>
            </a:r>
            <a:r>
              <a:rPr lang="en-US" b="1" dirty="0"/>
              <a:t> </a:t>
            </a:r>
            <a:r>
              <a:rPr lang="en-US" b="1" dirty="0" err="1"/>
              <a:t>يحمل</a:t>
            </a:r>
            <a:r>
              <a:rPr lang="en-US" b="1" dirty="0"/>
              <a:t> </a:t>
            </a:r>
            <a:r>
              <a:rPr lang="en-US" b="1" dirty="0" err="1"/>
              <a:t>صورًا</a:t>
            </a:r>
            <a:r>
              <a:rPr lang="en-US" b="1" dirty="0"/>
              <a:t> </a:t>
            </a:r>
            <a:r>
              <a:rPr lang="en-US" b="1" dirty="0" err="1"/>
              <a:t>لشخصيات</a:t>
            </a:r>
            <a:r>
              <a:rPr lang="en-US" b="1" dirty="0"/>
              <a:t> </a:t>
            </a:r>
            <a:r>
              <a:rPr lang="en-US" b="1" dirty="0" err="1"/>
              <a:t>مشكوك</a:t>
            </a:r>
            <a:r>
              <a:rPr lang="en-US" b="1" dirty="0"/>
              <a:t> فيها </a:t>
            </a:r>
            <a:r>
              <a:rPr lang="en-US" b="1" dirty="0" err="1"/>
              <a:t>مثل</a:t>
            </a:r>
            <a:r>
              <a:rPr lang="en-US" b="1" dirty="0"/>
              <a:t> </a:t>
            </a:r>
            <a:r>
              <a:rPr lang="en-US" b="1" dirty="0" err="1"/>
              <a:t>جوزيف</a:t>
            </a:r>
            <a:r>
              <a:rPr lang="en-US" b="1" dirty="0"/>
              <a:t> </a:t>
            </a:r>
            <a:r>
              <a:rPr lang="en-US" b="1" dirty="0" err="1"/>
              <a:t>ستالين</a:t>
            </a:r>
            <a:r>
              <a:rPr lang="en-US" b="1" dirty="0"/>
              <a:t> </a:t>
            </a:r>
            <a:r>
              <a:rPr lang="en-US" b="1" dirty="0" err="1"/>
              <a:t>وفريد</a:t>
            </a:r>
            <a:r>
              <a:rPr lang="en-US" b="1" dirty="0"/>
              <a:t> ​​</a:t>
            </a:r>
            <a:r>
              <a:rPr lang="en-US" b="1" dirty="0" err="1"/>
              <a:t>ويست</a:t>
            </a:r>
            <a:r>
              <a:rPr lang="en-US" b="1" dirty="0"/>
              <a:t>. </a:t>
            </a:r>
            <a:r>
              <a:rPr lang="en-US" b="1" dirty="0" err="1"/>
              <a:t>القيام</a:t>
            </a:r>
            <a:r>
              <a:rPr lang="en-US" b="1" dirty="0"/>
              <a:t> </a:t>
            </a:r>
            <a:r>
              <a:rPr lang="en-US" b="1" dirty="0" err="1"/>
              <a:t>بالموجة</a:t>
            </a:r>
            <a:r>
              <a:rPr lang="en-US" b="1" dirty="0"/>
              <a:t> </a:t>
            </a:r>
            <a:r>
              <a:rPr lang="en-US" b="1" dirty="0" err="1"/>
              <a:t>المكسيكية</a:t>
            </a:r>
            <a:r>
              <a:rPr lang="en-US" b="1" dirty="0"/>
              <a:t>. </a:t>
            </a:r>
            <a:r>
              <a:rPr lang="en-US" b="1" dirty="0" err="1"/>
              <a:t>كل</a:t>
            </a:r>
            <a:r>
              <a:rPr lang="en-US" b="1" dirty="0"/>
              <a:t> </a:t>
            </a:r>
            <a:r>
              <a:rPr lang="en-US" b="1" dirty="0" err="1"/>
              <a:t>صبي</a:t>
            </a:r>
            <a:r>
              <a:rPr lang="en-US" b="1" dirty="0"/>
              <a:t> </a:t>
            </a:r>
            <a:r>
              <a:rPr lang="en-US" b="1" dirty="0" err="1"/>
              <a:t>محرج</a:t>
            </a:r>
            <a:r>
              <a:rPr lang="en-US" b="1" dirty="0"/>
              <a:t>.</a:t>
            </a:r>
          </a:p>
        </p:txBody>
      </p:sp>
    </p:spTree>
    <p:extLst>
      <p:ext uri="{BB962C8B-B14F-4D97-AF65-F5344CB8AC3E}">
        <p14:creationId xmlns:p14="http://schemas.microsoft.com/office/powerpoint/2010/main" val="31630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8080"/>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quickly overcome the public relations backlash, Walkers’ strategy was to rejuvenate customer perceptions and engagements with the brand through influencer partnerships. </a:t>
            </a:r>
          </a:p>
          <a:p>
            <a:pPr algn="just"/>
            <a:r>
              <a:rPr lang="en-US" sz="2400" b="1" dirty="0">
                <a:solidFill>
                  <a:srgbClr val="2D3956"/>
                </a:solidFill>
                <a:latin typeface="Tajawal ExtraBold" panose="00000800000000000000" pitchFamily="2" charset="-78"/>
                <a:cs typeface="Tajawal ExtraBold" panose="00000800000000000000" pitchFamily="2" charset="-78"/>
              </a:rPr>
              <a:t>Walkers employed a multi-faceted approach. First, the brand, a darling of soccer fans in the UK, enlisted influencers from this circle. The most visible was influencer and journalist Reggie Yates, who fronted its #WalkersUnited and #SnapandShare campaigns across socials such as Snapchat.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62720-2CED-63C1-AB3C-27D8688D02B5}"/>
              </a:ext>
            </a:extLst>
          </p:cNvPr>
          <p:cNvSpPr txBox="1"/>
          <p:nvPr/>
        </p:nvSpPr>
        <p:spPr>
          <a:xfrm>
            <a:off x="362732" y="2199881"/>
            <a:ext cx="966228" cy="34163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US" dirty="0"/>
          </a:p>
          <a:p>
            <a:r>
              <a:rPr lang="en-US" dirty="0"/>
              <a:t>https://vimeo.com/213405274?embedded=true&amp;source=video_title&amp;owner=1356983</a:t>
            </a:r>
          </a:p>
        </p:txBody>
      </p:sp>
      <p:sp>
        <p:nvSpPr>
          <p:cNvPr id="8" name="Rectangle 7">
            <a:extLst>
              <a:ext uri="{FF2B5EF4-FFF2-40B4-BE49-F238E27FC236}">
                <a16:creationId xmlns:a16="http://schemas.microsoft.com/office/drawing/2014/main" id="{87A1DF5F-D3AE-119B-F565-27D6ABAB061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
        <p:nvSpPr>
          <p:cNvPr id="10" name="TextBox 9">
            <a:extLst>
              <a:ext uri="{FF2B5EF4-FFF2-40B4-BE49-F238E27FC236}">
                <a16:creationId xmlns:a16="http://schemas.microsoft.com/office/drawing/2014/main" id="{FF03A030-AEDC-B847-6792-D3DC961C83D7}"/>
              </a:ext>
            </a:extLst>
          </p:cNvPr>
          <p:cNvSpPr txBox="1"/>
          <p:nvPr/>
        </p:nvSpPr>
        <p:spPr>
          <a:xfrm>
            <a:off x="2447778" y="5251343"/>
            <a:ext cx="7826950" cy="1477328"/>
          </a:xfrm>
          <a:prstGeom prst="rect">
            <a:avLst/>
          </a:prstGeom>
          <a:solidFill>
            <a:srgbClr val="FFFFCC"/>
          </a:solidFill>
        </p:spPr>
        <p:txBody>
          <a:bodyPr wrap="square">
            <a:spAutoFit/>
          </a:bodyPr>
          <a:lstStyle/>
          <a:p>
            <a:pPr algn="just" rtl="1"/>
            <a:r>
              <a:rPr lang="en-US" b="1" dirty="0" err="1"/>
              <a:t>للتغلب</a:t>
            </a:r>
            <a:r>
              <a:rPr lang="en-US" b="1" dirty="0"/>
              <a:t> </a:t>
            </a:r>
            <a:r>
              <a:rPr lang="en-US" b="1" dirty="0" err="1"/>
              <a:t>سريعًا</a:t>
            </a:r>
            <a:r>
              <a:rPr lang="en-US" b="1" dirty="0"/>
              <a:t> على </a:t>
            </a:r>
            <a:r>
              <a:rPr lang="en-US" b="1" dirty="0" err="1"/>
              <a:t>رد</a:t>
            </a:r>
            <a:r>
              <a:rPr lang="en-US" b="1" dirty="0"/>
              <a:t> </a:t>
            </a:r>
            <a:r>
              <a:rPr lang="en-US" b="1" dirty="0" err="1"/>
              <a:t>الفعل</a:t>
            </a:r>
            <a:r>
              <a:rPr lang="en-US" b="1" dirty="0"/>
              <a:t> </a:t>
            </a:r>
            <a:r>
              <a:rPr lang="en-US" b="1" dirty="0" err="1"/>
              <a:t>العكسي</a:t>
            </a:r>
            <a:r>
              <a:rPr lang="en-US" b="1" dirty="0"/>
              <a:t> في </a:t>
            </a:r>
            <a:r>
              <a:rPr lang="en-US" b="1" dirty="0" err="1"/>
              <a:t>العلاقات</a:t>
            </a:r>
            <a:r>
              <a:rPr lang="en-US" b="1" dirty="0"/>
              <a:t> </a:t>
            </a:r>
            <a:r>
              <a:rPr lang="en-US" b="1" dirty="0" err="1"/>
              <a:t>العامة</a:t>
            </a:r>
            <a:r>
              <a:rPr lang="en-US" b="1" dirty="0"/>
              <a:t>، </a:t>
            </a:r>
            <a:r>
              <a:rPr lang="en-US" b="1" dirty="0" err="1"/>
              <a:t>كانت</a:t>
            </a:r>
            <a:r>
              <a:rPr lang="en-US" b="1" dirty="0"/>
              <a:t> </a:t>
            </a:r>
            <a:r>
              <a:rPr lang="en-US" b="1" dirty="0" err="1"/>
              <a:t>استراتيجية</a:t>
            </a:r>
            <a:r>
              <a:rPr lang="en-US" b="1" dirty="0"/>
              <a:t> </a:t>
            </a:r>
            <a:r>
              <a:rPr lang="en-US" b="1" dirty="0" err="1"/>
              <a:t>ووكرز</a:t>
            </a:r>
            <a:r>
              <a:rPr lang="en-US" b="1" dirty="0"/>
              <a:t> </a:t>
            </a:r>
            <a:r>
              <a:rPr lang="en-US" b="1" dirty="0" err="1"/>
              <a:t>تتمثل</a:t>
            </a:r>
            <a:r>
              <a:rPr lang="en-US" b="1" dirty="0"/>
              <a:t> في </a:t>
            </a:r>
            <a:r>
              <a:rPr lang="en-US" b="1" dirty="0" err="1">
                <a:solidFill>
                  <a:srgbClr val="C00000"/>
                </a:solidFill>
              </a:rPr>
              <a:t>تجديد</a:t>
            </a:r>
            <a:r>
              <a:rPr lang="en-US" b="1" dirty="0">
                <a:solidFill>
                  <a:srgbClr val="C00000"/>
                </a:solidFill>
              </a:rPr>
              <a:t> </a:t>
            </a:r>
            <a:r>
              <a:rPr lang="en-US" b="1" dirty="0" err="1">
                <a:solidFill>
                  <a:srgbClr val="C00000"/>
                </a:solidFill>
              </a:rPr>
              <a:t>تصورات</a:t>
            </a:r>
            <a:r>
              <a:rPr lang="en-US" b="1" dirty="0">
                <a:solidFill>
                  <a:srgbClr val="C00000"/>
                </a:solidFill>
              </a:rPr>
              <a:t> </a:t>
            </a:r>
            <a:r>
              <a:rPr lang="en-US" b="1" dirty="0" err="1">
                <a:solidFill>
                  <a:srgbClr val="C00000"/>
                </a:solidFill>
              </a:rPr>
              <a:t>العملاء</a:t>
            </a:r>
            <a:r>
              <a:rPr lang="en-US" b="1" dirty="0">
                <a:solidFill>
                  <a:srgbClr val="C00000"/>
                </a:solidFill>
              </a:rPr>
              <a:t> </a:t>
            </a:r>
            <a:r>
              <a:rPr lang="en-US" b="1" dirty="0" err="1">
                <a:solidFill>
                  <a:srgbClr val="C00000"/>
                </a:solidFill>
              </a:rPr>
              <a:t>وتفاعلاتهم</a:t>
            </a:r>
            <a:r>
              <a:rPr lang="en-US" b="1" dirty="0">
                <a:solidFill>
                  <a:srgbClr val="C00000"/>
                </a:solidFill>
              </a:rPr>
              <a:t> مع </a:t>
            </a:r>
            <a:r>
              <a:rPr lang="en-US" b="1" dirty="0" err="1">
                <a:solidFill>
                  <a:srgbClr val="C00000"/>
                </a:solidFill>
              </a:rPr>
              <a:t>العلامة</a:t>
            </a:r>
            <a:r>
              <a:rPr lang="en-US" b="1" dirty="0">
                <a:solidFill>
                  <a:srgbClr val="C00000"/>
                </a:solidFill>
              </a:rPr>
              <a:t> </a:t>
            </a:r>
            <a:r>
              <a:rPr lang="en-US" b="1" dirty="0" err="1">
                <a:solidFill>
                  <a:srgbClr val="C00000"/>
                </a:solidFill>
              </a:rPr>
              <a:t>التجارية</a:t>
            </a:r>
            <a:r>
              <a:rPr lang="en-US" b="1" dirty="0">
                <a:solidFill>
                  <a:srgbClr val="C00000"/>
                </a:solidFill>
              </a:rPr>
              <a:t> من خلال </a:t>
            </a:r>
            <a:r>
              <a:rPr lang="en-US" b="1" dirty="0" err="1">
                <a:solidFill>
                  <a:srgbClr val="C00000"/>
                </a:solidFill>
              </a:rPr>
              <a:t>الشراكات</a:t>
            </a:r>
            <a:r>
              <a:rPr lang="en-US" b="1" dirty="0">
                <a:solidFill>
                  <a:srgbClr val="C00000"/>
                </a:solidFill>
              </a:rPr>
              <a:t> </a:t>
            </a:r>
            <a:r>
              <a:rPr lang="en-US" b="1" dirty="0" err="1">
                <a:solidFill>
                  <a:srgbClr val="C00000"/>
                </a:solidFill>
              </a:rPr>
              <a:t>المؤثرة</a:t>
            </a:r>
            <a:r>
              <a:rPr lang="en-US" b="1" dirty="0" err="1"/>
              <a:t>.استخدم</a:t>
            </a:r>
            <a:r>
              <a:rPr lang="en-US" b="1" dirty="0"/>
              <a:t> </a:t>
            </a:r>
            <a:r>
              <a:rPr lang="en-US" b="1" dirty="0" err="1"/>
              <a:t>ووكر</a:t>
            </a:r>
            <a:r>
              <a:rPr lang="en-US" b="1" dirty="0"/>
              <a:t> </a:t>
            </a:r>
            <a:r>
              <a:rPr lang="en-US" b="1" dirty="0" err="1"/>
              <a:t>نهجا</a:t>
            </a:r>
            <a:r>
              <a:rPr lang="en-US" b="1" dirty="0"/>
              <a:t> </a:t>
            </a:r>
            <a:r>
              <a:rPr lang="en-US" b="1" dirty="0" err="1"/>
              <a:t>متعدد</a:t>
            </a:r>
            <a:r>
              <a:rPr lang="en-US" b="1" dirty="0"/>
              <a:t> </a:t>
            </a:r>
            <a:r>
              <a:rPr lang="en-US" b="1" dirty="0" err="1"/>
              <a:t>الأوجه</a:t>
            </a:r>
            <a:r>
              <a:rPr lang="en-US" b="1" dirty="0"/>
              <a:t>. </a:t>
            </a:r>
            <a:r>
              <a:rPr lang="en-US" b="1" dirty="0" err="1"/>
              <a:t>أولاً</a:t>
            </a:r>
            <a:r>
              <a:rPr lang="en-US" b="1" dirty="0"/>
              <a:t>، </a:t>
            </a:r>
            <a:r>
              <a:rPr lang="en-US" b="1" dirty="0" err="1"/>
              <a:t>قامت</a:t>
            </a:r>
            <a:r>
              <a:rPr lang="en-US" b="1" dirty="0"/>
              <a:t> </a:t>
            </a:r>
            <a:r>
              <a:rPr lang="en-US" b="1" dirty="0" err="1"/>
              <a:t>العلامة</a:t>
            </a:r>
            <a:r>
              <a:rPr lang="en-US" b="1" dirty="0"/>
              <a:t> </a:t>
            </a:r>
            <a:r>
              <a:rPr lang="en-US" b="1" dirty="0" err="1"/>
              <a:t>التجارية</a:t>
            </a:r>
            <a:r>
              <a:rPr lang="en-US" b="1" dirty="0"/>
              <a:t>، </a:t>
            </a:r>
            <a:r>
              <a:rPr lang="en-US" b="1" dirty="0" err="1"/>
              <a:t>المحبوبة</a:t>
            </a:r>
            <a:r>
              <a:rPr lang="en-US" b="1" dirty="0"/>
              <a:t> من </a:t>
            </a:r>
            <a:r>
              <a:rPr lang="en-US" b="1" dirty="0" err="1"/>
              <a:t>مشجعي</a:t>
            </a:r>
            <a:r>
              <a:rPr lang="en-US" b="1" dirty="0"/>
              <a:t> </a:t>
            </a:r>
            <a:r>
              <a:rPr lang="en-US" b="1" dirty="0" err="1"/>
              <a:t>كرة</a:t>
            </a:r>
            <a:r>
              <a:rPr lang="en-US" b="1" dirty="0"/>
              <a:t> </a:t>
            </a:r>
            <a:r>
              <a:rPr lang="en-US" b="1" dirty="0" err="1"/>
              <a:t>القدم</a:t>
            </a:r>
            <a:r>
              <a:rPr lang="en-US" b="1" dirty="0"/>
              <a:t> في </a:t>
            </a:r>
            <a:r>
              <a:rPr lang="en-US" b="1" dirty="0" err="1"/>
              <a:t>المملكة</a:t>
            </a:r>
            <a:r>
              <a:rPr lang="en-US" b="1" dirty="0"/>
              <a:t> </a:t>
            </a:r>
            <a:r>
              <a:rPr lang="en-US" b="1" dirty="0" err="1"/>
              <a:t>المتحدة</a:t>
            </a:r>
            <a:r>
              <a:rPr lang="en-US" b="1" dirty="0"/>
              <a:t>، </a:t>
            </a:r>
            <a:r>
              <a:rPr lang="en-US" b="1" dirty="0" err="1"/>
              <a:t>بتجنيد</a:t>
            </a:r>
            <a:r>
              <a:rPr lang="en-US" b="1" dirty="0"/>
              <a:t> </a:t>
            </a:r>
            <a:r>
              <a:rPr lang="en-US" b="1" dirty="0" err="1"/>
              <a:t>الشخصيات</a:t>
            </a:r>
            <a:r>
              <a:rPr lang="en-US" b="1" dirty="0"/>
              <a:t> </a:t>
            </a:r>
            <a:r>
              <a:rPr lang="en-US" b="1" dirty="0" err="1"/>
              <a:t>المؤثرة</a:t>
            </a:r>
            <a:r>
              <a:rPr lang="en-US" b="1" dirty="0"/>
              <a:t> من </a:t>
            </a:r>
            <a:r>
              <a:rPr lang="en-US" b="1" dirty="0" err="1"/>
              <a:t>هذه</a:t>
            </a:r>
            <a:r>
              <a:rPr lang="en-US" b="1" dirty="0"/>
              <a:t> </a:t>
            </a:r>
            <a:r>
              <a:rPr lang="en-US" b="1" dirty="0" err="1"/>
              <a:t>الدائرة</a:t>
            </a:r>
            <a:r>
              <a:rPr lang="en-US" b="1" dirty="0"/>
              <a:t>. </a:t>
            </a:r>
            <a:r>
              <a:rPr lang="en-US" b="1" dirty="0" err="1"/>
              <a:t>كان</a:t>
            </a:r>
            <a:r>
              <a:rPr lang="en-US" b="1" dirty="0">
                <a:solidFill>
                  <a:srgbClr val="C00000"/>
                </a:solidFill>
              </a:rPr>
              <a:t> </a:t>
            </a:r>
            <a:r>
              <a:rPr lang="en-US" b="1" dirty="0" err="1">
                <a:solidFill>
                  <a:srgbClr val="C00000"/>
                </a:solidFill>
              </a:rPr>
              <a:t>أبرزهم</a:t>
            </a:r>
            <a:r>
              <a:rPr lang="en-US" b="1" dirty="0">
                <a:solidFill>
                  <a:srgbClr val="C00000"/>
                </a:solidFill>
              </a:rPr>
              <a:t> </a:t>
            </a:r>
            <a:r>
              <a:rPr lang="en-US" b="1" dirty="0" err="1">
                <a:solidFill>
                  <a:srgbClr val="C00000"/>
                </a:solidFill>
              </a:rPr>
              <a:t>هو</a:t>
            </a:r>
            <a:r>
              <a:rPr lang="en-US" b="1" dirty="0">
                <a:solidFill>
                  <a:srgbClr val="C00000"/>
                </a:solidFill>
              </a:rPr>
              <a:t> </a:t>
            </a:r>
            <a:r>
              <a:rPr lang="en-US" b="1" dirty="0" err="1">
                <a:solidFill>
                  <a:srgbClr val="C00000"/>
                </a:solidFill>
              </a:rPr>
              <a:t>المؤثر</a:t>
            </a:r>
            <a:r>
              <a:rPr lang="en-US" b="1" dirty="0">
                <a:solidFill>
                  <a:srgbClr val="C00000"/>
                </a:solidFill>
              </a:rPr>
              <a:t> </a:t>
            </a:r>
            <a:r>
              <a:rPr lang="en-US" b="1" dirty="0" err="1">
                <a:solidFill>
                  <a:srgbClr val="C00000"/>
                </a:solidFill>
              </a:rPr>
              <a:t>والصحفي</a:t>
            </a:r>
            <a:r>
              <a:rPr lang="en-US" b="1" dirty="0">
                <a:solidFill>
                  <a:srgbClr val="C00000"/>
                </a:solidFill>
              </a:rPr>
              <a:t> </a:t>
            </a:r>
            <a:r>
              <a:rPr lang="en-US" b="1" dirty="0" err="1">
                <a:solidFill>
                  <a:srgbClr val="C00000"/>
                </a:solidFill>
              </a:rPr>
              <a:t>ريجي</a:t>
            </a:r>
            <a:r>
              <a:rPr lang="en-US" b="1" dirty="0">
                <a:solidFill>
                  <a:srgbClr val="C00000"/>
                </a:solidFill>
              </a:rPr>
              <a:t> </a:t>
            </a:r>
            <a:r>
              <a:rPr lang="en-US" b="1" dirty="0" err="1">
                <a:solidFill>
                  <a:srgbClr val="C00000"/>
                </a:solidFill>
              </a:rPr>
              <a:t>ييتس</a:t>
            </a:r>
            <a:r>
              <a:rPr lang="en-US" b="1" dirty="0"/>
              <a:t>، الذي </a:t>
            </a:r>
            <a:r>
              <a:rPr lang="en-US" b="1" dirty="0" err="1"/>
              <a:t>تصدر</a:t>
            </a:r>
            <a:r>
              <a:rPr lang="en-US" b="1" dirty="0"/>
              <a:t> </a:t>
            </a:r>
            <a:r>
              <a:rPr lang="en-US" b="1" dirty="0" err="1"/>
              <a:t>حملات</a:t>
            </a:r>
            <a:r>
              <a:rPr lang="en-US" b="1" dirty="0"/>
              <a:t> #WalkersUnited </a:t>
            </a:r>
            <a:r>
              <a:rPr lang="en-US" b="1" dirty="0" err="1"/>
              <a:t>و#SnapandShare</a:t>
            </a:r>
            <a:r>
              <a:rPr lang="en-US" b="1" dirty="0"/>
              <a:t> عبر وسائل التواصل </a:t>
            </a:r>
            <a:r>
              <a:rPr lang="en-US" b="1" dirty="0" err="1"/>
              <a:t>الاجتماعي</a:t>
            </a:r>
            <a:r>
              <a:rPr lang="en-US" b="1" dirty="0"/>
              <a:t> </a:t>
            </a:r>
            <a:r>
              <a:rPr lang="en-US" b="1" dirty="0" err="1"/>
              <a:t>مثل</a:t>
            </a:r>
            <a:r>
              <a:rPr lang="en-US" b="1" dirty="0"/>
              <a:t> Snapchat.</a:t>
            </a:r>
          </a:p>
        </p:txBody>
      </p:sp>
    </p:spTree>
    <p:extLst>
      <p:ext uri="{BB962C8B-B14F-4D97-AF65-F5344CB8AC3E}">
        <p14:creationId xmlns:p14="http://schemas.microsoft.com/office/powerpoint/2010/main" val="308236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next strategy was for Walkers to enlist celebrity influencers, the Spice Girls, as the new face of the brand with the social media campaign #BestEverFan.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This campaign had a massive return on investment. A single live stream on Facebook generated an average engagement of 50%, with 36,000 comments, likes and shares, and hundreds of thousands of views.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E8248E34-7D28-0964-A208-B8A4747BAC7D}"/>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
        <p:nvSpPr>
          <p:cNvPr id="9" name="TextBox 8">
            <a:extLst>
              <a:ext uri="{FF2B5EF4-FFF2-40B4-BE49-F238E27FC236}">
                <a16:creationId xmlns:a16="http://schemas.microsoft.com/office/drawing/2014/main" id="{BC028A7F-F062-C37F-1A0E-D5FD44323B3C}"/>
              </a:ext>
            </a:extLst>
          </p:cNvPr>
          <p:cNvSpPr txBox="1"/>
          <p:nvPr/>
        </p:nvSpPr>
        <p:spPr>
          <a:xfrm>
            <a:off x="5120834" y="5066677"/>
            <a:ext cx="6097772" cy="923330"/>
          </a:xfrm>
          <a:prstGeom prst="rect">
            <a:avLst/>
          </a:prstGeom>
          <a:noFill/>
        </p:spPr>
        <p:txBody>
          <a:bodyPr wrap="square">
            <a:spAutoFit/>
          </a:bodyPr>
          <a:lstStyle/>
          <a:p>
            <a:pPr algn="just" rtl="1"/>
            <a:r>
              <a:rPr lang="en-US" b="1" dirty="0" err="1"/>
              <a:t>كان</a:t>
            </a:r>
            <a:r>
              <a:rPr lang="en-US" b="1" dirty="0"/>
              <a:t> </a:t>
            </a:r>
            <a:r>
              <a:rPr lang="en-US" b="1" dirty="0" err="1"/>
              <a:t>لهذه</a:t>
            </a:r>
            <a:r>
              <a:rPr lang="en-US" b="1" dirty="0"/>
              <a:t> </a:t>
            </a:r>
            <a:r>
              <a:rPr lang="en-US" b="1" dirty="0" err="1"/>
              <a:t>الحملة</a:t>
            </a:r>
            <a:r>
              <a:rPr lang="en-US" b="1" dirty="0"/>
              <a:t> </a:t>
            </a:r>
            <a:r>
              <a:rPr lang="en-US" b="1" dirty="0" err="1"/>
              <a:t>عائد</a:t>
            </a:r>
            <a:r>
              <a:rPr lang="en-US" b="1" dirty="0"/>
              <a:t> </a:t>
            </a:r>
            <a:r>
              <a:rPr lang="en-US" b="1" dirty="0" err="1"/>
              <a:t>هائل</a:t>
            </a:r>
            <a:r>
              <a:rPr lang="en-US" b="1" dirty="0"/>
              <a:t> على </a:t>
            </a:r>
            <a:r>
              <a:rPr lang="en-US" b="1" dirty="0" err="1"/>
              <a:t>الاستثمار</a:t>
            </a:r>
            <a:r>
              <a:rPr lang="en-US" b="1" dirty="0"/>
              <a:t>. </a:t>
            </a:r>
            <a:r>
              <a:rPr lang="en-US" b="1" dirty="0" err="1"/>
              <a:t>حقق</a:t>
            </a:r>
            <a:r>
              <a:rPr lang="en-US" b="1" dirty="0"/>
              <a:t> </a:t>
            </a:r>
            <a:r>
              <a:rPr lang="en-US" b="1" dirty="0" err="1"/>
              <a:t>بث</a:t>
            </a:r>
            <a:r>
              <a:rPr lang="en-US" b="1" dirty="0"/>
              <a:t> </a:t>
            </a:r>
            <a:r>
              <a:rPr lang="en-US" b="1" dirty="0" err="1"/>
              <a:t>مباشر</a:t>
            </a:r>
            <a:r>
              <a:rPr lang="en-US" b="1" dirty="0"/>
              <a:t> </a:t>
            </a:r>
            <a:r>
              <a:rPr lang="en-US" b="1" dirty="0" err="1"/>
              <a:t>واحد</a:t>
            </a:r>
            <a:r>
              <a:rPr lang="en-US" b="1" dirty="0"/>
              <a:t> على </a:t>
            </a:r>
            <a:r>
              <a:rPr lang="en-US" b="1" dirty="0" err="1"/>
              <a:t>فيسبوك</a:t>
            </a:r>
            <a:r>
              <a:rPr lang="en-US" b="1" dirty="0"/>
              <a:t> </a:t>
            </a:r>
            <a:r>
              <a:rPr lang="en-US" b="1" dirty="0" err="1"/>
              <a:t>متوسط</a:t>
            </a:r>
            <a:r>
              <a:rPr lang="en-US" b="1" dirty="0"/>
              <a:t> ​​</a:t>
            </a:r>
            <a:r>
              <a:rPr lang="en-US" b="1" dirty="0" err="1"/>
              <a:t>تفاعل</a:t>
            </a:r>
            <a:r>
              <a:rPr lang="en-US" b="1" dirty="0"/>
              <a:t> </a:t>
            </a:r>
            <a:r>
              <a:rPr lang="en-US" b="1" dirty="0" err="1"/>
              <a:t>بنسبة</a:t>
            </a:r>
            <a:r>
              <a:rPr lang="en-US" b="1" dirty="0"/>
              <a:t> 50%، مع 36000 </a:t>
            </a:r>
            <a:r>
              <a:rPr lang="en-US" b="1" dirty="0" err="1"/>
              <a:t>تعليق</a:t>
            </a:r>
            <a:r>
              <a:rPr lang="en-US" b="1" dirty="0"/>
              <a:t> </a:t>
            </a:r>
            <a:r>
              <a:rPr lang="en-US" b="1" dirty="0" err="1"/>
              <a:t>وإعجاب</a:t>
            </a:r>
            <a:r>
              <a:rPr lang="en-US" b="1" dirty="0"/>
              <a:t> </a:t>
            </a:r>
            <a:r>
              <a:rPr lang="en-US" b="1" dirty="0" err="1"/>
              <a:t>ومشاركة</a:t>
            </a:r>
            <a:r>
              <a:rPr lang="en-US" b="1" dirty="0"/>
              <a:t>، </a:t>
            </a:r>
            <a:r>
              <a:rPr lang="en-US" b="1" dirty="0" err="1"/>
              <a:t>ومئات</a:t>
            </a:r>
            <a:r>
              <a:rPr lang="en-US" b="1" dirty="0"/>
              <a:t> </a:t>
            </a:r>
            <a:r>
              <a:rPr lang="en-US" b="1" dirty="0" err="1"/>
              <a:t>الآلاف</a:t>
            </a:r>
            <a:r>
              <a:rPr lang="en-US" b="1" dirty="0"/>
              <a:t> من </a:t>
            </a:r>
            <a:r>
              <a:rPr lang="en-US" b="1" dirty="0" err="1"/>
              <a:t>المشاهدات</a:t>
            </a:r>
            <a:r>
              <a:rPr lang="en-US" b="1" dirty="0"/>
              <a:t>.</a:t>
            </a:r>
          </a:p>
        </p:txBody>
      </p:sp>
    </p:spTree>
    <p:extLst>
      <p:ext uri="{BB962C8B-B14F-4D97-AF65-F5344CB8AC3E}">
        <p14:creationId xmlns:p14="http://schemas.microsoft.com/office/powerpoint/2010/main" val="211280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t>
            </a:r>
            <a:r>
              <a:rPr lang="en-US" sz="2400" b="1" dirty="0">
                <a:solidFill>
                  <a:srgbClr val="C00000"/>
                </a:solidFill>
                <a:latin typeface="Tajawal ExtraBold" panose="00000800000000000000" pitchFamily="2" charset="-78"/>
                <a:cs typeface="Tajawal ExtraBold" panose="00000800000000000000" pitchFamily="2" charset="-78"/>
              </a:rPr>
              <a:t>Any misinformation or negative press coming from the crisis will affect their attitude towards your brand.</a:t>
            </a:r>
          </a:p>
          <a:p>
            <a:pPr algn="just"/>
            <a:r>
              <a:rPr lang="en-US" sz="2400" b="1" dirty="0">
                <a:solidFill>
                  <a:srgbClr val="C00000"/>
                </a:solidFill>
                <a:latin typeface="Tajawal ExtraBold" panose="00000800000000000000" pitchFamily="2" charset="-78"/>
                <a:cs typeface="Tajawal ExtraBold" panose="00000800000000000000" pitchFamily="2" charset="-78"/>
              </a:rPr>
              <a:t>Influencers can help you counteract that</a:t>
            </a:r>
            <a:r>
              <a:rPr lang="en-US" sz="2400" b="1" dirty="0">
                <a:solidFill>
                  <a:srgbClr val="2D3956"/>
                </a:solidFill>
                <a:latin typeface="Tajawal ExtraBold" panose="00000800000000000000" pitchFamily="2" charset="-78"/>
                <a:cs typeface="Tajawal ExtraBold" panose="00000800000000000000" pitchFamily="2" charset="-78"/>
              </a:rPr>
              <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Snapchat faced mounting criticism in 2018 when the company announced sweeping redesign changes. Among many things, they wanted to condense their Stories and Discover features on a single page. Snapchat users were less than impressed, with some describing the new design as cumbersome and hard to get used to.</a:t>
            </a:r>
          </a:p>
          <a:p>
            <a:pPr algn="just"/>
            <a:r>
              <a:rPr lang="en-US" sz="2400" b="1" dirty="0">
                <a:solidFill>
                  <a:srgbClr val="2D3956"/>
                </a:solidFill>
                <a:latin typeface="Tajawal ExtraBold" panose="00000800000000000000" pitchFamily="2" charset="-78"/>
                <a:cs typeface="Tajawal ExtraBold" panose="00000800000000000000" pitchFamily="2" charset="-78"/>
              </a:rPr>
              <a:t>Initially, Snapchat’s CEO Evan Spiegel was bullish about the design changes and assured users that “they were here to stay”. However, after increased backlash, competition from a revamped Instagram, and a single tweet from Kylie Jenner that sent Snapchat’s shares tumbling, Snapchat backtracked.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215D24C8-9127-7D21-C72F-A400FA120D45}"/>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712804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Besides resolving some of the UX issues on the app, Snapchat also conducted promos with some of the most famous influencers on the app. That included Cyrene </a:t>
            </a:r>
            <a:r>
              <a:rPr lang="en-US" sz="2400" b="1" dirty="0" err="1">
                <a:solidFill>
                  <a:srgbClr val="2D3956"/>
                </a:solidFill>
                <a:latin typeface="Tajawal ExtraBold" panose="00000800000000000000" pitchFamily="2" charset="-78"/>
                <a:cs typeface="Tajawal ExtraBold" panose="00000800000000000000" pitchFamily="2" charset="-78"/>
              </a:rPr>
              <a:t>Quiamco</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err="1">
                <a:solidFill>
                  <a:srgbClr val="2D3956"/>
                </a:solidFill>
                <a:latin typeface="Tajawal ExtraBold" panose="00000800000000000000" pitchFamily="2" charset="-78"/>
                <a:cs typeface="Tajawal ExtraBold" panose="00000800000000000000" pitchFamily="2" charset="-78"/>
              </a:rPr>
              <a:t>CyreneQ</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digital artist, creative and influencer with over 200k followers. </a:t>
            </a:r>
            <a:r>
              <a:rPr lang="en-US" sz="2400" b="1" dirty="0">
                <a:solidFill>
                  <a:srgbClr val="2D3956"/>
                </a:solidFill>
                <a:latin typeface="Tajawal ExtraBold" panose="00000800000000000000" pitchFamily="2" charset="-78"/>
                <a:cs typeface="Tajawal ExtraBold" panose="00000800000000000000" pitchFamily="2" charset="-78"/>
              </a:rPr>
              <a:t>The influencers promoted the new design and increased awareness about the new product rollouts.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stretch>
            <a:fillRect/>
          </a:stretch>
        </p:blipFill>
        <p:spPr>
          <a:xfrm>
            <a:off x="7005651" y="1337041"/>
            <a:ext cx="5020763" cy="4854045"/>
          </a:xfrm>
          <a:prstGeom prst="rect">
            <a:avLst/>
          </a:prstGeom>
        </p:spPr>
      </p:pic>
      <p:sp>
        <p:nvSpPr>
          <p:cNvPr id="6" name="Rectangle 5">
            <a:extLst>
              <a:ext uri="{FF2B5EF4-FFF2-40B4-BE49-F238E27FC236}">
                <a16:creationId xmlns:a16="http://schemas.microsoft.com/office/drawing/2014/main" id="{5652A060-FB94-1387-CB6E-89DD2D66270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761993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Influencers will not make a bad product good</a:t>
            </a:r>
            <a:r>
              <a:rPr lang="en-US" sz="2400" b="1" dirty="0">
                <a:solidFill>
                  <a:srgbClr val="2D3956"/>
                </a:solidFill>
                <a:latin typeface="Tajawal ExtraBold" panose="00000800000000000000" pitchFamily="2" charset="-78"/>
                <a:cs typeface="Tajawal ExtraBold" panose="00000800000000000000" pitchFamily="2" charset="-78"/>
              </a:rPr>
              <a:t>. However, influencer relationships can help rebuild trust with people amid a bad PR outlay.</a:t>
            </a:r>
          </a:p>
          <a:p>
            <a:pPr algn="just"/>
            <a:r>
              <a:rPr lang="en-US" sz="2400" b="1" dirty="0">
                <a:solidFill>
                  <a:srgbClr val="C00000"/>
                </a:solidFill>
                <a:latin typeface="Tajawal ExtraBold" panose="00000800000000000000" pitchFamily="2" charset="-78"/>
                <a:cs typeface="Tajawal ExtraBold" panose="00000800000000000000" pitchFamily="2" charset="-78"/>
              </a:rPr>
              <a:t>Influencers can help you rebuild trust </a:t>
            </a:r>
            <a:r>
              <a:rPr lang="en-US" sz="2400" b="1" dirty="0">
                <a:solidFill>
                  <a:srgbClr val="2D3956"/>
                </a:solidFill>
                <a:latin typeface="Tajawal ExtraBold" panose="00000800000000000000" pitchFamily="2" charset="-78"/>
                <a:cs typeface="Tajawal ExtraBold" panose="00000800000000000000" pitchFamily="2" charset="-78"/>
              </a:rPr>
              <a:t>and brand sentiment, generate positive search traffic and social signals, earn potential customers, and improve engagement. This is achieved through </a:t>
            </a:r>
            <a:r>
              <a:rPr lang="en-US" sz="2400" b="1" dirty="0">
                <a:solidFill>
                  <a:srgbClr val="C00000"/>
                </a:solidFill>
                <a:latin typeface="Tajawal ExtraBold" panose="00000800000000000000" pitchFamily="2" charset="-78"/>
                <a:cs typeface="Tajawal ExtraBold" panose="00000800000000000000" pitchFamily="2" charset="-78"/>
              </a:rPr>
              <a:t>sharing positive content </a:t>
            </a:r>
            <a:r>
              <a:rPr lang="en-US" sz="2400" b="1" dirty="0">
                <a:solidFill>
                  <a:srgbClr val="2D3956"/>
                </a:solidFill>
                <a:latin typeface="Tajawal ExtraBold" panose="00000800000000000000" pitchFamily="2" charset="-78"/>
                <a:cs typeface="Tajawal ExtraBold" panose="00000800000000000000" pitchFamily="2" charset="-78"/>
              </a:rPr>
              <a:t>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Chipotle has been in the news since 2015, when the first cases of E. coli outbreak were reported at the giant Mexican-themed food retailer. Negative sentiment about Chipotle rippled across the company’s customer base of health-conscious food lovers. Lawsuits and sales slumps dogged the company through a rough couple of years.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9D5BD10-FE5E-ED5A-4F1B-C2BD15186A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981479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A $50million advertising campaign on TV and sites like YouTube did little to salvage Chipotle’s image. Free coupons and giveaways didn’t help either.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005651" y="1961949"/>
            <a:ext cx="5020763" cy="3604229"/>
          </a:xfrm>
          <a:prstGeom prst="rect">
            <a:avLst/>
          </a:prstGeom>
        </p:spPr>
      </p:pic>
      <p:pic>
        <p:nvPicPr>
          <p:cNvPr id="9" name="Picture 8">
            <a:extLst>
              <a:ext uri="{FF2B5EF4-FFF2-40B4-BE49-F238E27FC236}">
                <a16:creationId xmlns:a16="http://schemas.microsoft.com/office/drawing/2014/main" id="{E33C6BC2-0950-18D7-58F5-4FEADD5CA46F}"/>
              </a:ext>
            </a:extLst>
          </p:cNvPr>
          <p:cNvPicPr>
            <a:picLocks noChangeAspect="1"/>
          </p:cNvPicPr>
          <p:nvPr/>
        </p:nvPicPr>
        <p:blipFill>
          <a:blip r:embed="rId9"/>
          <a:stretch>
            <a:fillRect/>
          </a:stretch>
        </p:blipFill>
        <p:spPr>
          <a:xfrm>
            <a:off x="2575089" y="3877531"/>
            <a:ext cx="4371975" cy="2462213"/>
          </a:xfrm>
          <a:prstGeom prst="rect">
            <a:avLst/>
          </a:prstGeom>
        </p:spPr>
      </p:pic>
      <p:sp>
        <p:nvSpPr>
          <p:cNvPr id="6" name="Rectangle 5">
            <a:extLst>
              <a:ext uri="{FF2B5EF4-FFF2-40B4-BE49-F238E27FC236}">
                <a16:creationId xmlns:a16="http://schemas.microsoft.com/office/drawing/2014/main" id="{0FE0E316-4047-1F5A-9D23-0833710E079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240421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But then Chipotle released a video ad (the Behind the Foil campaign) that took cameras inside its elusive kitchens, showcasing its “safety first” approaches. Besides the video-ad campaign, Chipotle further engaged digital influencers in a move that saw the company target Gen-Z and millennials, who had fast become its main target segment. </a:t>
            </a:r>
          </a:p>
          <a:p>
            <a:pPr algn="just"/>
            <a:r>
              <a:rPr lang="en-US" sz="2400" b="1" dirty="0">
                <a:solidFill>
                  <a:srgbClr val="2D3956"/>
                </a:solidFill>
                <a:latin typeface="Tajawal ExtraBold" panose="00000800000000000000" pitchFamily="2" charset="-78"/>
                <a:cs typeface="Tajawal ExtraBold" panose="00000800000000000000" pitchFamily="2" charset="-78"/>
              </a:rPr>
              <a:t>Under the #chipotlecreator program, various influencers from Facebook and TikTok produced content for Chipotle that would resonate with the younger generations, aiming to rebuild lost trust and create relationships that would drive up market share and help shape the brand's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31EF21D-0687-C908-EAE4-1F1B2CAE10F2}"/>
              </a:ext>
            </a:extLst>
          </p:cNvPr>
          <p:cNvSpPr txBox="1"/>
          <p:nvPr/>
        </p:nvSpPr>
        <p:spPr>
          <a:xfrm>
            <a:off x="143658" y="2019689"/>
            <a:ext cx="1303357" cy="39703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200" dirty="0"/>
              <a:t>https://www.tiktok.com/@chipotle/video/7005949765573790981?embed_source=71223855%2C121331973%2C120811592%2C120810756%3Bnull%3Bembed_share&amp;refer=embed&amp;referer_url=www.prezly.com%2Facademy%2Fhow-influencers-can-help-you-manage-a-social-media-pr-crisis&amp;referer_video_id=7005949765573790981</a:t>
            </a:r>
          </a:p>
        </p:txBody>
      </p:sp>
      <p:sp>
        <p:nvSpPr>
          <p:cNvPr id="6" name="Rectangle 5">
            <a:extLst>
              <a:ext uri="{FF2B5EF4-FFF2-40B4-BE49-F238E27FC236}">
                <a16:creationId xmlns:a16="http://schemas.microsoft.com/office/drawing/2014/main" id="{FE2BB889-6915-76AF-E409-A63980BF4FCD}"/>
              </a:ext>
            </a:extLst>
          </p:cNvPr>
          <p:cNvSpPr/>
          <p:nvPr/>
        </p:nvSpPr>
        <p:spPr>
          <a:xfrm>
            <a:off x="207451" y="1432199"/>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019849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99409"/>
            <a:ext cx="7288491" cy="1477328"/>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pPr lvl="2"/>
            <a:r>
              <a:rPr lang="en-US" sz="2000" b="1" dirty="0">
                <a:solidFill>
                  <a:schemeClr val="bg1"/>
                </a:solidFill>
                <a:latin typeface="Tajawal Medium" panose="00000600000000000000" pitchFamily="2" charset="-78"/>
                <a:cs typeface="Tajawal Medium" panose="00000600000000000000" pitchFamily="2" charset="-78"/>
              </a:rPr>
              <a:t>(Approaches &amp; Theories)</a:t>
            </a:r>
          </a:p>
          <a:p>
            <a:r>
              <a:rPr lang="en-US" sz="1400" b="1" dirty="0">
                <a:solidFill>
                  <a:schemeClr val="bg1"/>
                </a:solidFill>
                <a:latin typeface="Tajawal Medium" panose="00000600000000000000" pitchFamily="2" charset="-78"/>
                <a:cs typeface="Tajawal Medium" panose="00000600000000000000" pitchFamily="2" charset="-78"/>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Definition of 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Norton, C. (2022, July). How influencers can help you manage a social media PR crisis: PR Academy. Prezly.com. https://www.prezly.com/academy/how-influencers-can-help-you-manage-a-social-media-pr-crisis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Barbe, D., &amp; Pennington-Gray, L. (2020). Social Media and Crisis Communication in Tourism and Hospitality.</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effectLst/>
              </a:rPr>
              <a:t>Kwok, L., Lee, J., &amp; Han, S. H. (2021). Crisis communication on social media: What types of covid-19 messages get the attention? </a:t>
            </a:r>
            <a:r>
              <a:rPr lang="en-US" sz="1600" i="1" dirty="0">
                <a:effectLst/>
              </a:rPr>
              <a:t>Cornell Hospitality Quarterly</a:t>
            </a:r>
            <a:r>
              <a:rPr lang="en-US" sz="1600" dirty="0">
                <a:effectLst/>
              </a:rPr>
              <a:t>, </a:t>
            </a:r>
            <a:r>
              <a:rPr lang="en-US" sz="1600" i="1" dirty="0">
                <a:effectLst/>
              </a:rPr>
              <a:t>63</a:t>
            </a:r>
            <a:r>
              <a:rPr lang="en-US" sz="1600" dirty="0">
                <a:effectLst/>
              </a:rPr>
              <a:t>(4), 528–543. https://doi.org/10.1177/19389655211028143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Ward, C. A. (2011, June).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(dissertation).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Retrieved May 2023, from https://cardinalscholar.bsu.edu/bitstream/handle/123456789/195041/WardC_2011-3_BODY.pdf?sequence=1. </a:t>
            </a: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Burak</a:t>
            </a:r>
            <a:r>
              <a:rPr lang="en-US" sz="1600" i="0" dirty="0">
                <a:solidFill>
                  <a:srgbClr val="000000"/>
                </a:solidFill>
                <a:latin typeface="Segoe UI" panose="020B0502040204020203" pitchFamily="34" charset="0"/>
              </a:rPr>
              <a:t>, </a:t>
            </a:r>
            <a:r>
              <a:rPr lang="en-US" sz="1600" i="0" dirty="0" err="1">
                <a:solidFill>
                  <a:srgbClr val="000000"/>
                </a:solidFill>
                <a:latin typeface="Segoe UI" panose="020B0502040204020203" pitchFamily="34" charset="0"/>
              </a:rPr>
              <a:t>Begüm</a:t>
            </a:r>
            <a:r>
              <a:rPr lang="en-US" sz="1600" i="0" dirty="0">
                <a:solidFill>
                  <a:srgbClr val="000000"/>
                </a:solidFill>
                <a:latin typeface="Segoe UI" panose="020B0502040204020203" pitchFamily="34" charset="0"/>
              </a:rPr>
              <a:t>. (2021). RETHINKING THE SOCIAL-MEDIATED CRISIS COMMUNICATION MODEL: THE ROLE OF SOCIAL MEDIA DURING THE CORONAVIRUS PANDEMIC.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2953</TotalTime>
  <Words>5277</Words>
  <Application>Microsoft Office PowerPoint</Application>
  <PresentationFormat>Widescreen</PresentationFormat>
  <Paragraphs>405</Paragraphs>
  <Slides>54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Arial</vt:lpstr>
      <vt:lpstr>Calibri</vt:lpstr>
      <vt:lpstr>Calibri Light</vt:lpstr>
      <vt:lpstr>Roboto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67</cp:revision>
  <dcterms:created xsi:type="dcterms:W3CDTF">2023-04-29T09:08:23Z</dcterms:created>
  <dcterms:modified xsi:type="dcterms:W3CDTF">2024-07-10T18:46:48Z</dcterms:modified>
</cp:coreProperties>
</file>