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2"/>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2" r:id="rId42"/>
    <p:sldId id="523" r:id="rId43"/>
    <p:sldId id="524" r:id="rId44"/>
    <p:sldId id="527" r:id="rId45"/>
    <p:sldId id="528" r:id="rId46"/>
    <p:sldId id="529" r:id="rId47"/>
    <p:sldId id="530" r:id="rId48"/>
    <p:sldId id="531" r:id="rId49"/>
    <p:sldId id="532" r:id="rId50"/>
    <p:sldId id="534" r:id="rId51"/>
    <p:sldId id="535" r:id="rId52"/>
    <p:sldId id="536" r:id="rId53"/>
    <p:sldId id="537" r:id="rId54"/>
    <p:sldId id="538" r:id="rId55"/>
    <p:sldId id="539" r:id="rId56"/>
    <p:sldId id="540" r:id="rId57"/>
    <p:sldId id="541" r:id="rId58"/>
    <p:sldId id="542" r:id="rId59"/>
    <p:sldId id="543"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527"/>
            <p14:sldId id="528"/>
            <p14:sldId id="529"/>
            <p14:sldId id="530"/>
            <p14:sldId id="531"/>
            <p14:sldId id="532"/>
            <p14:sldId id="534"/>
            <p14:sldId id="535"/>
            <p14:sldId id="536"/>
            <p14:sldId id="537"/>
            <p14:sldId id="538"/>
            <p14:sldId id="539"/>
            <p14:sldId id="540"/>
            <p14:sldId id="54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91" d="100"/>
          <a:sy n="91" d="100"/>
        </p:scale>
        <p:origin x="341"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80853367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176703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73735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19147245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162280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47786071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0070747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42228419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37751494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4936782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9486240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407355741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33955752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7177451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64112251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845730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10</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10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pPr algn="just" eaLnBrk="1" hangingPunct="1">
              <a:defRPr/>
            </a:pPr>
            <a:r>
              <a:rPr lang="en-US" sz="1800" dirty="0"/>
              <a:t>To understand what change management is about.</a:t>
            </a:r>
          </a:p>
          <a:p>
            <a:pPr algn="just" eaLnBrk="1" hangingPunct="1">
              <a:defRPr/>
            </a:pPr>
            <a:r>
              <a:rPr lang="en-US" sz="1800" dirty="0"/>
              <a:t>- To understand that all organizations need to change in order to survive and last longer.</a:t>
            </a:r>
          </a:p>
          <a:p>
            <a:pPr algn="just" eaLnBrk="1" hangingPunct="1">
              <a:defRPr/>
            </a:pPr>
            <a:r>
              <a:rPr lang="en-US" sz="1800" dirty="0"/>
              <a:t>- To understand that change is difficult.</a:t>
            </a:r>
          </a:p>
          <a:p>
            <a:pPr marL="342900" indent="-342900" algn="just" eaLnBrk="1" hangingPunct="1">
              <a:buFontTx/>
              <a:buChar char="-"/>
              <a:defRPr/>
            </a:pPr>
            <a:r>
              <a:rPr lang="en-US" sz="1800" dirty="0"/>
              <a:t>To understand that all companies need to conduct a certain change(s) at a specific point of time(s) in their lives cycle.</a:t>
            </a:r>
          </a:p>
          <a:p>
            <a:pPr marL="342900" indent="-342900" algn="just" eaLnBrk="1" hangingPunct="1">
              <a:buFontTx/>
              <a:buChar char="-"/>
              <a:defRPr/>
            </a:pPr>
            <a:r>
              <a:rPr lang="en-US" sz="1800" dirty="0"/>
              <a:t>To clarify the importance of organizational diagnosis</a:t>
            </a:r>
          </a:p>
          <a:p>
            <a:pPr marL="342900" indent="-342900" algn="just" eaLnBrk="1" hangingPunct="1">
              <a:buFontTx/>
              <a:buChar char="-"/>
              <a:defRPr/>
            </a:pPr>
            <a:r>
              <a:rPr lang="en-US" sz="1800" dirty="0"/>
              <a:t>To understand the reasons that might make some diagnosis process fail</a:t>
            </a: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181588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main characteristics of organizational 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a:t>
            </a:r>
            <a:r>
              <a:rPr lang="en-US" sz="1800" dirty="0">
                <a:solidFill>
                  <a:prstClr val="black"/>
                </a:solidFill>
                <a:latin typeface="Calibri" panose="020F0502020204030204"/>
              </a:rPr>
              <a:t>successful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Changed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lang="en-US" altLang="ar-EG" dirty="0">
                <a:solidFill>
                  <a:prstClr val="black"/>
                </a:solidFill>
                <a:latin typeface="Calibri" panose="020F0502020204030204"/>
              </a:rPr>
              <a:t>How to cope with resistance to change</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lang="en-US" altLang="ar-EG" dirty="0">
                <a:solidFill>
                  <a:prstClr val="black"/>
                </a:solidFill>
                <a:latin typeface="Calibri" panose="020F0502020204030204"/>
              </a:rPr>
              <a:t>New trends on OB.</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algn="ctr">
              <a:buFontTx/>
              <a:buNone/>
              <a:defRPr/>
            </a:pPr>
            <a:r>
              <a:rPr lang="en-US" sz="2400" dirty="0"/>
              <a:t>when the rate of change outside exceeds the rate of change inside, an end is </a:t>
            </a:r>
          </a:p>
          <a:p>
            <a:pPr algn="ctr">
              <a:buFontTx/>
              <a:buNone/>
              <a:defRPr/>
            </a:pPr>
            <a:r>
              <a:rPr lang="en-US" sz="2400" dirty="0"/>
              <a:t>in sight “ </a:t>
            </a:r>
          </a:p>
          <a:p>
            <a:pPr algn="ctr">
              <a:buFontTx/>
              <a:buNone/>
              <a:defRPr/>
            </a:pPr>
            <a:r>
              <a:rPr lang="en-US" sz="2400" dirty="0"/>
              <a:t>Jack Welsh</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algn="ctr">
              <a:buFontTx/>
              <a:buNone/>
              <a:defRPr/>
            </a:pPr>
            <a:r>
              <a:rPr lang="en-US" sz="2400" dirty="0"/>
              <a:t>It is not the strongest of the species that survives, nor the most intelligent, but the one most responsive to change. —Charles Darwin</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Change Management?</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1281569"/>
          </a:xfrm>
          <a:prstGeom prst="rect">
            <a:avLst/>
          </a:prstGeom>
          <a:noFill/>
        </p:spPr>
        <p:txBody>
          <a:bodyPr wrap="square" rtlCol="0">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Change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sz="2400" dirty="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do Organizations need to change?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3785652"/>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change in daily news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4524315"/>
          </a:xfrm>
          <a:prstGeom prst="rect">
            <a:avLst/>
          </a:prstGeom>
          <a:noFill/>
        </p:spPr>
        <p:txBody>
          <a:bodyPr wrap="square" rtlCol="0">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596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Change is difficult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Does this mean that only companies that face difficulty need to change?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938992"/>
          </a:xfrm>
          <a:prstGeom prst="rect">
            <a:avLst/>
          </a:prstGeom>
          <a:noFill/>
        </p:spPr>
        <p:txBody>
          <a:bodyPr wrap="square" rtlCol="0">
            <a:spAutoFit/>
          </a:bodyPr>
          <a:lstStyle/>
          <a:p>
            <a:r>
              <a:rPr lang="en-US" sz="2400" dirty="0"/>
              <a:t>Change is a continuous process that all companies must apply at different times of their lives in order to survive, reach higher ranks, gain more profits and better market positions, thus last longer.</a:t>
            </a:r>
          </a:p>
          <a:p>
            <a:r>
              <a:rPr lang="en-US" sz="2400" dirty="0"/>
              <a:t>Thus, companies should not seek change only at difficult times.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Understanding Lewin’s Change Management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2677656"/>
          </a:xfrm>
          <a:prstGeom prst="rect">
            <a:avLst/>
          </a:prstGeom>
          <a:noFill/>
        </p:spPr>
        <p:txBody>
          <a:bodyPr wrap="square" rtlCol="0">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id="{0EF1DA5E-12E2-46D4-9921-D0E85361D808}"/>
              </a:ext>
            </a:extLst>
          </p:cNvPr>
          <p:cNvPicPr>
            <a:picLocks noChangeAspect="1"/>
          </p:cNvPicPr>
          <p:nvPr/>
        </p:nvPicPr>
        <p:blipFill>
          <a:blip r:embed="rId5"/>
          <a:stretch>
            <a:fillRect/>
          </a:stretch>
        </p:blipFill>
        <p:spPr>
          <a:xfrm>
            <a:off x="5302362" y="4859378"/>
            <a:ext cx="2859272" cy="944962"/>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Unfreezing</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4154984"/>
          </a:xfrm>
          <a:prstGeom prst="rect">
            <a:avLst/>
          </a:prstGeom>
          <a:noFill/>
        </p:spPr>
        <p:txBody>
          <a:bodyPr wrap="square" rtlCol="0">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598250" y="2695634"/>
            <a:ext cx="6096000" cy="2031325"/>
          </a:xfrm>
          <a:prstGeom prst="rect">
            <a:avLst/>
          </a:prstGeom>
          <a:noFill/>
        </p:spPr>
        <p:txBody>
          <a:bodyPr wrap="square">
            <a:spAutoFit/>
          </a:bodyPr>
          <a:lstStyle/>
          <a:p>
            <a:r>
              <a:rPr lang="en-US" sz="18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Refreezing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59518"/>
          </a:xfrm>
          <a:prstGeom prst="rect">
            <a:avLst/>
          </a:prstGeom>
          <a:noFill/>
        </p:spPr>
        <p:txBody>
          <a:bodyPr wrap="square" rtlCol="0">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Importance of Organizational Diagnosis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r>
              <a:rPr lang="en-US" sz="1800" dirty="0"/>
              <a:t>Organizational diagnosis is a step that should be taken prior to any change plans</a:t>
            </a:r>
          </a:p>
          <a:p>
            <a:r>
              <a:rPr lang="en-US" sz="1800" dirty="0"/>
              <a:t>It enables us to uncover the real problem instead of its symptoms only</a:t>
            </a:r>
          </a:p>
          <a:p>
            <a:r>
              <a:rPr lang="en-US" sz="1800" dirty="0"/>
              <a:t>Accordingly, an accurate organizational diagnosis enables us to choose the right solution (s) as well as right direction</a:t>
            </a:r>
          </a:p>
          <a:p>
            <a:pPr lvl="1"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do Organizational Change Programs Fail?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Organizational Diagnosis?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86725"/>
          </a:xfrm>
          <a:prstGeom prst="rect">
            <a:avLst/>
          </a:prstGeom>
          <a:noFill/>
        </p:spPr>
        <p:txBody>
          <a:bodyPr wrap="square" rtlCol="0">
            <a:spAutoFit/>
          </a:bodyPr>
          <a:lstStyle/>
          <a:p>
            <a:r>
              <a:rPr lang="en-US" sz="1800" dirty="0"/>
              <a:t>On-going process:</a:t>
            </a:r>
          </a:p>
          <a:p>
            <a:r>
              <a:rPr lang="en-US" sz="1800" dirty="0"/>
              <a:t>    Organizational diagnosis is based on the Strategic management concepts and is a on-going process which is in existence through out the life of organization.</a:t>
            </a:r>
          </a:p>
          <a:p>
            <a:r>
              <a:rPr lang="en-US" sz="1800" dirty="0"/>
              <a:t> Shaping broad plans:</a:t>
            </a:r>
          </a:p>
          <a:p>
            <a:r>
              <a:rPr lang="en-US" sz="1800" dirty="0"/>
              <a:t>     First, it is an on-going process in which broad plans are firstly    formulated than implementing and finally controlled.</a:t>
            </a:r>
          </a:p>
          <a:p>
            <a:pPr lvl="2" algn="just" eaLnBrk="1" hangingPunct="1">
              <a:lnSpc>
                <a:spcPct val="90000"/>
              </a:lnSpc>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Organizational Diagnosis?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r>
              <a:rPr lang="en-US" sz="1800" dirty="0"/>
              <a:t>Strategic goals:</a:t>
            </a:r>
          </a:p>
          <a:p>
            <a:r>
              <a:rPr lang="en-US" sz="1800" dirty="0"/>
              <a:t>    Strategic goals are those which are set by top management. The broad plans are made in achieving the goals.</a:t>
            </a:r>
          </a:p>
          <a:p>
            <a:r>
              <a:rPr lang="en-US" sz="1800" dirty="0"/>
              <a:t> Internal and external environment:</a:t>
            </a:r>
          </a:p>
          <a:p>
            <a:r>
              <a:rPr lang="en-US" sz="1800" dirty="0"/>
              <a:t>    Internal and external environment generally set the goals. Simply external environment forced internal environment to set the goals and guide them that how to achieve the goals?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Types of Planned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Types of Planned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655"/>
          </a:xfrm>
          <a:prstGeom prst="rect">
            <a:avLst/>
          </a:prstGeom>
          <a:noFill/>
        </p:spPr>
        <p:txBody>
          <a:bodyPr wrap="square" rtlCol="0">
            <a:spAutoFit/>
          </a:bodyPr>
          <a:lstStyle/>
          <a:p>
            <a:r>
              <a:rPr lang="en-US" sz="1800" dirty="0"/>
              <a:t>According to The Harvard Business Essentials Series (2003), generally, change programs fall into one of the following categories:</a:t>
            </a:r>
          </a:p>
          <a:p>
            <a:endParaRPr lang="en-US" sz="1800" dirty="0"/>
          </a:p>
          <a:p>
            <a:r>
              <a:rPr lang="en-US" sz="1800" b="1" dirty="0"/>
              <a:t>Structural change: </a:t>
            </a:r>
            <a:r>
              <a:rPr lang="en-US" sz="18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0B1F13EB-FF20-4E9D-AB09-013F25E0C724}"/>
              </a:ext>
            </a:extLst>
          </p:cNvPr>
          <p:cNvSpPr txBox="1"/>
          <p:nvPr/>
        </p:nvSpPr>
        <p:spPr>
          <a:xfrm>
            <a:off x="3981837" y="2698941"/>
            <a:ext cx="6096000" cy="2585323"/>
          </a:xfrm>
          <a:prstGeom prst="rect">
            <a:avLst/>
          </a:prstGeom>
          <a:noFill/>
        </p:spPr>
        <p:txBody>
          <a:bodyPr wrap="square">
            <a:spAutoFit/>
          </a:bodyPr>
          <a:lstStyle/>
          <a:p>
            <a:r>
              <a:rPr lang="en-US" sz="1800" b="1" dirty="0"/>
              <a:t>Process change: </a:t>
            </a:r>
            <a:r>
              <a:rPr lang="en-US" sz="18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75926"/>
          </a:xfrm>
          <a:prstGeom prst="rect">
            <a:avLst/>
          </a:prstGeom>
          <a:noFill/>
        </p:spPr>
        <p:txBody>
          <a:bodyPr wrap="square" rtlCol="0">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1525"/>
            <a:ext cx="8417320" cy="4672048"/>
          </a:xfrm>
          <a:prstGeom prst="rect">
            <a:avLst/>
          </a:prstGeom>
          <a:noFill/>
        </p:spPr>
        <p:txBody>
          <a:bodyPr wrap="square" rtlCol="0">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185214"/>
          </a:xfrm>
          <a:prstGeom prst="rect">
            <a:avLst/>
          </a:prstGeom>
          <a:noFill/>
        </p:spPr>
        <p:txBody>
          <a:bodyPr wrap="square" rtlCol="0">
            <a:spAutoFit/>
          </a:bodyPr>
          <a:lstStyle/>
          <a:p>
            <a:r>
              <a:rPr lang="en-US" sz="2800" b="1" dirty="0"/>
              <a:t>Products, Marketing and Customer Relationships change :</a:t>
            </a:r>
            <a:r>
              <a:rPr lang="en-US" sz="2800" dirty="0"/>
              <a:t>Changes to products, marketing and sales are a critical focus for many organizations. For example, new product development is often key to strategy execution.</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Characteristics of Planned Changed Programs?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401205"/>
          </a:xfrm>
          <a:prstGeom prst="rect">
            <a:avLst/>
          </a:prstGeom>
          <a:noFill/>
        </p:spPr>
        <p:txBody>
          <a:bodyPr wrap="square" rtlCol="0">
            <a:spAutoFit/>
          </a:bodyPr>
          <a:lstStyle/>
          <a:p>
            <a:r>
              <a:rPr lang="en-US" sz="28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800" dirty="0"/>
              <a:t>- Motivating change by creating a readiness for the change among employees and attempting to overcome resistance to change.</a:t>
            </a:r>
          </a:p>
          <a:p>
            <a:r>
              <a:rPr lang="en-US" sz="2800" dirty="0"/>
              <a:t>- Creating a shared vision of the desired future state of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Characteristics of Planned Changed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16101"/>
          </a:xfrm>
          <a:prstGeom prst="rect">
            <a:avLst/>
          </a:prstGeom>
          <a:noFill/>
        </p:spPr>
        <p:txBody>
          <a:bodyPr wrap="square" rtlCol="0">
            <a:spAutoFit/>
          </a:bodyPr>
          <a:lstStyle/>
          <a:p>
            <a:r>
              <a:rPr lang="en-US" sz="2800" dirty="0"/>
              <a:t>Developing political support for the needed change.</a:t>
            </a:r>
          </a:p>
          <a:p>
            <a:r>
              <a:rPr lang="en-US" sz="2800" dirty="0"/>
              <a:t>- Managing the transition from the current state to the desired future state.</a:t>
            </a:r>
          </a:p>
          <a:p>
            <a:r>
              <a:rPr lang="en-US" sz="2800" dirty="0"/>
              <a:t>- Sustaining momentum for change so that it will be carried for completion.</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BB62EFC-3D17-4423-9643-A36E345AE84F}"/>
              </a:ext>
            </a:extLst>
          </p:cNvPr>
          <p:cNvSpPr txBox="1"/>
          <p:nvPr/>
        </p:nvSpPr>
        <p:spPr>
          <a:xfrm>
            <a:off x="3605193" y="2850107"/>
            <a:ext cx="6096000" cy="2585323"/>
          </a:xfrm>
          <a:prstGeom prst="rect">
            <a:avLst/>
          </a:prstGeom>
          <a:noFill/>
        </p:spPr>
        <p:txBody>
          <a:bodyPr wrap="square">
            <a:spAutoFit/>
          </a:bodyPr>
          <a:lstStyle/>
          <a:p>
            <a:r>
              <a:rPr lang="en-US" sz="1800" dirty="0"/>
              <a:t>Kotter (1995), there are 8 steps for a successful organizational transformation as follows:</a:t>
            </a:r>
          </a:p>
          <a:p>
            <a:r>
              <a:rPr lang="en-US" sz="1800" b="1" dirty="0"/>
              <a:t>1- Establishing a sense of urgency:</a:t>
            </a:r>
          </a:p>
          <a:p>
            <a:r>
              <a:rPr lang="en-US" sz="1800" dirty="0"/>
              <a:t>Express the need for change among both managers and employees</a:t>
            </a:r>
          </a:p>
          <a:p>
            <a:r>
              <a:rPr lang="en-US" sz="1800" dirty="0"/>
              <a:t>Show the risks that might occur in case of not applying change</a:t>
            </a:r>
          </a:p>
          <a:p>
            <a:r>
              <a:rPr lang="en-US" sz="1800" dirty="0"/>
              <a:t>Start a good discussion about how to make change and what needs to be changed to get people participating and thinking</a:t>
            </a:r>
          </a:p>
          <a:p>
            <a:r>
              <a:rPr lang="en-US" sz="1800" dirty="0"/>
              <a:t>Refer to a change consultant</a:t>
            </a:r>
            <a:endPar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42D30C27-B50D-42FA-B2FE-EC1D1B0F97F6}"/>
              </a:ext>
            </a:extLst>
          </p:cNvPr>
          <p:cNvSpPr txBox="1"/>
          <p:nvPr/>
        </p:nvSpPr>
        <p:spPr>
          <a:xfrm>
            <a:off x="4034423" y="2802193"/>
            <a:ext cx="6096000" cy="2862322"/>
          </a:xfrm>
          <a:prstGeom prst="rect">
            <a:avLst/>
          </a:prstGeom>
          <a:noFill/>
        </p:spPr>
        <p:txBody>
          <a:bodyPr wrap="square">
            <a:spAutoFit/>
          </a:bodyPr>
          <a:lstStyle/>
          <a:p>
            <a:r>
              <a:rPr lang="en-US" sz="1800" b="1" dirty="0"/>
              <a:t>Forming a powerful guiding coalition</a:t>
            </a:r>
          </a:p>
          <a:p>
            <a:r>
              <a:rPr lang="en-US" sz="1800" dirty="0"/>
              <a:t>Form a group of 3 to 5 employees in small and midsize companies and 50 or more in large companies to be the leaders of the coalition</a:t>
            </a:r>
          </a:p>
          <a:p>
            <a:r>
              <a:rPr lang="en-US" sz="1800" dirty="0"/>
              <a:t>Make sure that all members trust each other and can work in a harmonized manner</a:t>
            </a:r>
          </a:p>
          <a:p>
            <a:r>
              <a:rPr lang="en-US" sz="1800" dirty="0"/>
              <a:t>Make sure that the chosen members are well respected and trusted among all other employees of the organization</a:t>
            </a:r>
          </a:p>
          <a:p>
            <a:r>
              <a:rPr lang="en-US" sz="1800" dirty="0"/>
              <a:t>Make sure to include people from different departments in this coalition  </a:t>
            </a: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6926875" cy="3010055"/>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437433" y="2724614"/>
            <a:ext cx="8344991" cy="3379387"/>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sz="1800" b="1" dirty="0"/>
              <a:t>5. Empowering others to act on the vision</a:t>
            </a:r>
          </a:p>
          <a:p>
            <a:r>
              <a:rPr lang="en-US" sz="1800" dirty="0"/>
              <a:t>Give the change committee all the power they need</a:t>
            </a:r>
          </a:p>
          <a:p>
            <a:r>
              <a:rPr lang="en-US" sz="1800" dirty="0"/>
              <a:t>Support and empower all other employees to act on the vision</a:t>
            </a:r>
          </a:p>
          <a:p>
            <a:r>
              <a:rPr lang="en-US" sz="1800" dirty="0"/>
              <a:t>Recognize and reward people who make change happen</a:t>
            </a:r>
          </a:p>
          <a:p>
            <a:r>
              <a:rPr lang="en-US" sz="1800" dirty="0"/>
              <a:t>Identify people who are resisting the change and help them to be part of the change process</a:t>
            </a:r>
          </a:p>
          <a:p>
            <a:r>
              <a:rPr lang="en-US" sz="1800" dirty="0"/>
              <a:t>Take actions to quickly remove barriers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sz="1800" b="1" dirty="0"/>
              <a:t>6- Planning for and creating short-term wins</a:t>
            </a:r>
          </a:p>
          <a:p>
            <a:r>
              <a:rPr lang="en-US" sz="1800" dirty="0"/>
              <a:t>Do not wait for years to celebrate the success of the change program</a:t>
            </a:r>
          </a:p>
          <a:p>
            <a:r>
              <a:rPr lang="en-US" sz="1800" dirty="0"/>
              <a:t>Start the change process with programs and targets that gain approval from most of your employees and that you see that they are easier to implement.</a:t>
            </a:r>
          </a:p>
          <a:p>
            <a:r>
              <a:rPr lang="en-US" sz="1800" dirty="0"/>
              <a:t>Recognize, award and celebrate the short term wins to make people feel that change is possible</a:t>
            </a:r>
          </a:p>
        </p:txBody>
      </p:sp>
    </p:spTree>
    <p:extLst>
      <p:ext uri="{BB962C8B-B14F-4D97-AF65-F5344CB8AC3E}">
        <p14:creationId xmlns:p14="http://schemas.microsoft.com/office/powerpoint/2010/main" val="407254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862322"/>
          </a:xfrm>
          <a:prstGeom prst="rect">
            <a:avLst/>
          </a:prstGeom>
          <a:noFill/>
        </p:spPr>
        <p:txBody>
          <a:bodyPr wrap="square">
            <a:spAutoFit/>
          </a:bodyPr>
          <a:lstStyle/>
          <a:p>
            <a:r>
              <a:rPr lang="en-US" sz="1800" b="1" dirty="0"/>
              <a:t>7- Consolidating improvements and producing still more change</a:t>
            </a:r>
          </a:p>
          <a:p>
            <a:r>
              <a:rPr lang="en-US" sz="1800" dirty="0"/>
              <a:t>Do not ever declare victory until change has strongly become an embedded culture of your organization </a:t>
            </a:r>
          </a:p>
          <a:p>
            <a:r>
              <a:rPr lang="en-US" sz="1800" dirty="0"/>
              <a:t>After every change achievement, analyze what went right and what went wrong for continuous improvement</a:t>
            </a:r>
          </a:p>
          <a:p>
            <a:r>
              <a:rPr lang="en-US" sz="1800" dirty="0"/>
              <a:t>Set new goals to continue building on your achievements</a:t>
            </a:r>
          </a:p>
          <a:p>
            <a:r>
              <a:rPr lang="en-US" sz="1800" dirty="0"/>
              <a:t>Generate new ideas by adding new change agents to the change coalition </a:t>
            </a:r>
          </a:p>
        </p:txBody>
      </p:sp>
    </p:spTree>
    <p:extLst>
      <p:ext uri="{BB962C8B-B14F-4D97-AF65-F5344CB8AC3E}">
        <p14:creationId xmlns:p14="http://schemas.microsoft.com/office/powerpoint/2010/main" val="976153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970318"/>
          </a:xfrm>
          <a:prstGeom prst="rect">
            <a:avLst/>
          </a:prstGeom>
          <a:noFill/>
        </p:spPr>
        <p:txBody>
          <a:bodyPr wrap="square">
            <a:spAutoFit/>
          </a:bodyPr>
          <a:lstStyle/>
          <a:p>
            <a:r>
              <a:rPr lang="en-US" sz="1800" b="1" dirty="0"/>
              <a:t>8- Reinforce the changes by demonstrating the relationship between new behaviors and organizational success:</a:t>
            </a:r>
          </a:p>
          <a:p>
            <a:r>
              <a:rPr lang="en-US" sz="1800" dirty="0"/>
              <a:t>Show people how the new approaches, attitudes and behaviors have helped improve performance  </a:t>
            </a:r>
          </a:p>
          <a:p>
            <a:r>
              <a:rPr lang="en-US" sz="1800" dirty="0"/>
              <a:t>Talk to your people about the change progress every chance you have</a:t>
            </a:r>
          </a:p>
          <a:p>
            <a:r>
              <a:rPr lang="en-US" sz="1800" dirty="0"/>
              <a:t>Tell your people about the success stories that had taken place in other organizations</a:t>
            </a:r>
          </a:p>
          <a:p>
            <a:r>
              <a:rPr lang="en-US" sz="1800" dirty="0"/>
              <a:t>When hiring new people, make sure that they are open to change</a:t>
            </a:r>
          </a:p>
          <a:p>
            <a:r>
              <a:rPr lang="en-US" sz="1800" dirty="0"/>
              <a:t>Organize training that concentrate on the change values and principles</a:t>
            </a:r>
          </a:p>
          <a:p>
            <a:r>
              <a:rPr lang="en-US" sz="1800" dirty="0" err="1"/>
              <a:t>Publically</a:t>
            </a:r>
            <a:r>
              <a:rPr lang="en-US" sz="1800" dirty="0"/>
              <a:t> recognize key members of your change coalition and make sure that all know their contribution in the change process</a:t>
            </a:r>
          </a:p>
          <a:p>
            <a:r>
              <a:rPr lang="en-US" sz="1800" dirty="0"/>
              <a:t> Create succession plans to replace key change leaders as they move to other places</a:t>
            </a:r>
          </a:p>
          <a:p>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Resistance to Change?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FCA1F461-1FE7-4454-9CEE-5810DB97BC86}"/>
              </a:ext>
            </a:extLst>
          </p:cNvPr>
          <p:cNvSpPr txBox="1"/>
          <p:nvPr/>
        </p:nvSpPr>
        <p:spPr>
          <a:xfrm>
            <a:off x="3688397" y="3147684"/>
            <a:ext cx="6094602" cy="1754326"/>
          </a:xfrm>
          <a:prstGeom prst="rect">
            <a:avLst/>
          </a:prstGeom>
          <a:noFill/>
        </p:spPr>
        <p:txBody>
          <a:bodyPr wrap="square">
            <a:spAutoFit/>
          </a:bodyPr>
          <a:lstStyle/>
          <a:p>
            <a:r>
              <a:rPr lang="en-US" dirty="0"/>
              <a:t>Resistance to change is a common phenomenon in organizations, reflecting individuals' or groups' reluctance to embrace new ways of doing things. It can significantly hinder the success of organizational change initiatives, such as implementing new technology, restructuring, or cultural transformation. </a:t>
            </a:r>
          </a:p>
        </p:txBody>
      </p:sp>
    </p:spTree>
    <p:extLst>
      <p:ext uri="{BB962C8B-B14F-4D97-AF65-F5344CB8AC3E}">
        <p14:creationId xmlns:p14="http://schemas.microsoft.com/office/powerpoint/2010/main" val="18899483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Causes of Resistance to Change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970318"/>
          </a:xfrm>
          <a:prstGeom prst="rect">
            <a:avLst/>
          </a:prstGeom>
          <a:noFill/>
        </p:spPr>
        <p:txBody>
          <a:bodyPr wrap="square">
            <a:spAutoFit/>
          </a:bodyPr>
          <a:lstStyle/>
          <a:p>
            <a:r>
              <a:rPr lang="en-US" b="1" dirty="0"/>
              <a:t>a</a:t>
            </a:r>
            <a:r>
              <a:rPr lang="en-US" sz="1800" b="1" dirty="0"/>
              <a:t>- </a:t>
            </a:r>
            <a:r>
              <a:rPr lang="en-US" b="1" dirty="0"/>
              <a:t>Fear of the Unknown:</a:t>
            </a:r>
          </a:p>
          <a:p>
            <a:pPr>
              <a:buFont typeface="Arial" panose="020B0604020202020204" pitchFamily="34" charset="0"/>
              <a:buChar char="•"/>
            </a:pPr>
            <a:r>
              <a:rPr lang="en-US" dirty="0"/>
              <a:t>Individuals may fear uncertainty and prefer the comfort of familiar routines.</a:t>
            </a:r>
          </a:p>
          <a:p>
            <a:pPr>
              <a:buFont typeface="Arial" panose="020B0604020202020204" pitchFamily="34" charset="0"/>
              <a:buChar char="•"/>
            </a:pPr>
            <a:r>
              <a:rPr lang="en-US" dirty="0"/>
              <a:t>Concerns about job security or the potential for increased workload can exacerbate this fear.</a:t>
            </a:r>
          </a:p>
          <a:p>
            <a:r>
              <a:rPr lang="en-US" b="1" dirty="0"/>
              <a:t>b. Loss of Control:</a:t>
            </a:r>
          </a:p>
          <a:p>
            <a:pPr>
              <a:buFont typeface="Arial" panose="020B0604020202020204" pitchFamily="34" charset="0"/>
              <a:buChar char="•"/>
            </a:pPr>
            <a:r>
              <a:rPr lang="en-US" dirty="0"/>
              <a:t>Change can make employees feel they have less control over their roles or environment.</a:t>
            </a:r>
          </a:p>
          <a:p>
            <a:pPr>
              <a:buFont typeface="Arial" panose="020B0604020202020204" pitchFamily="34" charset="0"/>
              <a:buChar char="•"/>
            </a:pPr>
            <a:r>
              <a:rPr lang="en-US" dirty="0"/>
              <a:t>A perception of being "forced" into change often leads to pushback.</a:t>
            </a:r>
          </a:p>
          <a:p>
            <a:r>
              <a:rPr lang="en-US" b="1" dirty="0"/>
              <a:t>c. Misaligned Interests:</a:t>
            </a:r>
          </a:p>
          <a:p>
            <a:pPr>
              <a:buFont typeface="Arial" panose="020B0604020202020204" pitchFamily="34" charset="0"/>
              <a:buChar char="•"/>
            </a:pPr>
            <a:r>
              <a:rPr lang="en-US" dirty="0"/>
              <a:t>If employees or departments believe a change is not in their best interests, they may resist.</a:t>
            </a:r>
          </a:p>
          <a:p>
            <a:pPr>
              <a:buFont typeface="Arial" panose="020B0604020202020204" pitchFamily="34" charset="0"/>
              <a:buChar char="•"/>
            </a:pPr>
            <a:r>
              <a:rPr lang="en-US" dirty="0"/>
              <a:t>For instance, a change that benefits one department may negatively impact another.</a:t>
            </a:r>
          </a:p>
          <a:p>
            <a:endParaRPr lang="en-US" sz="1800" dirty="0"/>
          </a:p>
        </p:txBody>
      </p:sp>
    </p:spTree>
    <p:extLst>
      <p:ext uri="{BB962C8B-B14F-4D97-AF65-F5344CB8AC3E}">
        <p14:creationId xmlns:p14="http://schemas.microsoft.com/office/powerpoint/2010/main" val="11867412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Causes of Resistance to Change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970318"/>
          </a:xfrm>
          <a:prstGeom prst="rect">
            <a:avLst/>
          </a:prstGeom>
          <a:noFill/>
        </p:spPr>
        <p:txBody>
          <a:bodyPr wrap="square">
            <a:spAutoFit/>
          </a:bodyPr>
          <a:lstStyle/>
          <a:p>
            <a:r>
              <a:rPr lang="en-US" b="1" dirty="0"/>
              <a:t>d. Lack of Trust:</a:t>
            </a:r>
          </a:p>
          <a:p>
            <a:pPr>
              <a:buFont typeface="Arial" panose="020B0604020202020204" pitchFamily="34" charset="0"/>
              <a:buChar char="•"/>
            </a:pPr>
            <a:r>
              <a:rPr lang="en-US" dirty="0"/>
              <a:t>Distrust in leadership or the motives behind the change can lead to skepticism and opposition.</a:t>
            </a:r>
          </a:p>
          <a:p>
            <a:pPr>
              <a:buFont typeface="Arial" panose="020B0604020202020204" pitchFamily="34" charset="0"/>
              <a:buChar char="•"/>
            </a:pPr>
            <a:r>
              <a:rPr lang="en-US" dirty="0"/>
              <a:t>Poor communication about the reasons and benefits of change fuels this distrust.</a:t>
            </a:r>
          </a:p>
          <a:p>
            <a:r>
              <a:rPr lang="en-US" b="1" dirty="0"/>
              <a:t>e. Inadequate Understanding:</a:t>
            </a:r>
          </a:p>
          <a:p>
            <a:pPr>
              <a:buFont typeface="Arial" panose="020B0604020202020204" pitchFamily="34" charset="0"/>
              <a:buChar char="•"/>
            </a:pPr>
            <a:r>
              <a:rPr lang="en-US" dirty="0"/>
              <a:t>Resistance can stem from a lack of information or misconceptions about the change.</a:t>
            </a:r>
          </a:p>
          <a:p>
            <a:pPr>
              <a:buFont typeface="Arial" panose="020B0604020202020204" pitchFamily="34" charset="0"/>
              <a:buChar char="•"/>
            </a:pPr>
            <a:r>
              <a:rPr lang="en-US" dirty="0"/>
              <a:t>Employees might resist simply because they do not fully understand the purpose or benefits.</a:t>
            </a:r>
          </a:p>
          <a:p>
            <a:r>
              <a:rPr lang="en-US" b="1" dirty="0"/>
              <a:t>f. Organizational Inertia:</a:t>
            </a:r>
          </a:p>
          <a:p>
            <a:pPr>
              <a:buFont typeface="Arial" panose="020B0604020202020204" pitchFamily="34" charset="0"/>
              <a:buChar char="•"/>
            </a:pPr>
            <a:r>
              <a:rPr lang="en-US" dirty="0"/>
              <a:t>Established routines, policies, and practices can create structural resistance.</a:t>
            </a:r>
          </a:p>
          <a:p>
            <a:pPr>
              <a:buFont typeface="Arial" panose="020B0604020202020204" pitchFamily="34" charset="0"/>
              <a:buChar char="•"/>
            </a:pPr>
            <a:r>
              <a:rPr lang="en-US" dirty="0"/>
              <a:t>Organizational culture can sometimes inherently resist new ideas.</a:t>
            </a:r>
          </a:p>
          <a:p>
            <a:endParaRPr lang="en-US" sz="1800" dirty="0"/>
          </a:p>
        </p:txBody>
      </p:sp>
    </p:spTree>
    <p:extLst>
      <p:ext uri="{BB962C8B-B14F-4D97-AF65-F5344CB8AC3E}">
        <p14:creationId xmlns:p14="http://schemas.microsoft.com/office/powerpoint/2010/main" val="39064648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Resistance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862322"/>
          </a:xfrm>
          <a:prstGeom prst="rect">
            <a:avLst/>
          </a:prstGeom>
          <a:noFill/>
        </p:spPr>
        <p:txBody>
          <a:bodyPr wrap="square">
            <a:spAutoFit/>
          </a:bodyPr>
          <a:lstStyle/>
          <a:p>
            <a:r>
              <a:rPr lang="en-US" dirty="0"/>
              <a:t>Resistance manifests in various forms, including:</a:t>
            </a:r>
          </a:p>
          <a:p>
            <a:r>
              <a:rPr lang="en-US" b="1" dirty="0"/>
              <a:t>a. Active Resistance:</a:t>
            </a:r>
          </a:p>
          <a:p>
            <a:pPr>
              <a:buFont typeface="Arial" panose="020B0604020202020204" pitchFamily="34" charset="0"/>
              <a:buChar char="•"/>
            </a:pPr>
            <a:r>
              <a:rPr lang="en-US" dirty="0"/>
              <a:t>Open opposition such as protests, complaints, or sabotage of change efforts.</a:t>
            </a:r>
          </a:p>
          <a:p>
            <a:r>
              <a:rPr lang="en-US" b="1" dirty="0"/>
              <a:t>b. Passive Resistance:</a:t>
            </a:r>
          </a:p>
          <a:p>
            <a:pPr>
              <a:buFont typeface="Arial" panose="020B0604020202020204" pitchFamily="34" charset="0"/>
              <a:buChar char="•"/>
            </a:pPr>
            <a:r>
              <a:rPr lang="en-US" dirty="0"/>
              <a:t>Subtle forms, such as lack of engagement, reduced productivity, or withholding information.</a:t>
            </a:r>
          </a:p>
          <a:p>
            <a:r>
              <a:rPr lang="en-US" b="1" dirty="0"/>
              <a:t>c. Cultural Resistance:</a:t>
            </a:r>
          </a:p>
          <a:p>
            <a:pPr>
              <a:buFont typeface="Arial" panose="020B0604020202020204" pitchFamily="34" charset="0"/>
              <a:buChar char="•"/>
            </a:pPr>
            <a:r>
              <a:rPr lang="en-US" dirty="0"/>
              <a:t>Resistance deeply rooted in the organization’s collective mindset or culture.</a:t>
            </a:r>
          </a:p>
          <a:p>
            <a:endParaRPr lang="en-US" sz="1800" dirty="0"/>
          </a:p>
          <a:p>
            <a:endParaRPr lang="en-US" sz="1800" dirty="0"/>
          </a:p>
        </p:txBody>
      </p:sp>
    </p:spTree>
    <p:extLst>
      <p:ext uri="{BB962C8B-B14F-4D97-AF65-F5344CB8AC3E}">
        <p14:creationId xmlns:p14="http://schemas.microsoft.com/office/powerpoint/2010/main" val="29229467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Strategies to Overcome Resistance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93319"/>
          </a:xfrm>
          <a:prstGeom prst="rect">
            <a:avLst/>
          </a:prstGeom>
          <a:noFill/>
        </p:spPr>
        <p:txBody>
          <a:bodyPr wrap="square">
            <a:spAutoFit/>
          </a:bodyPr>
          <a:lstStyle/>
          <a:p>
            <a:r>
              <a:rPr lang="en-US" dirty="0"/>
              <a:t>Addressing resistance requires thoughtful planning and execution:</a:t>
            </a:r>
          </a:p>
          <a:p>
            <a:r>
              <a:rPr lang="en-US" b="1" dirty="0"/>
              <a:t>a. Effective Communication:</a:t>
            </a:r>
          </a:p>
          <a:p>
            <a:pPr>
              <a:buFont typeface="Arial" panose="020B0604020202020204" pitchFamily="34" charset="0"/>
              <a:buChar char="•"/>
            </a:pPr>
            <a:r>
              <a:rPr lang="en-US" dirty="0"/>
              <a:t>Clearly articulate the reasons for change, its benefits, and its impact on employees.</a:t>
            </a:r>
          </a:p>
          <a:p>
            <a:pPr>
              <a:buFont typeface="Arial" panose="020B0604020202020204" pitchFamily="34" charset="0"/>
              <a:buChar char="•"/>
            </a:pPr>
            <a:r>
              <a:rPr lang="en-US" dirty="0"/>
              <a:t>Address fears and misconceptions transparently.</a:t>
            </a:r>
          </a:p>
          <a:p>
            <a:r>
              <a:rPr lang="en-US" b="1" dirty="0"/>
              <a:t>b. Employee Involvement:</a:t>
            </a:r>
          </a:p>
          <a:p>
            <a:pPr>
              <a:buFont typeface="Arial" panose="020B0604020202020204" pitchFamily="34" charset="0"/>
              <a:buChar char="•"/>
            </a:pPr>
            <a:r>
              <a:rPr lang="en-US" dirty="0"/>
              <a:t>Involve employees in the change process to foster ownership and reduce resistance.</a:t>
            </a:r>
          </a:p>
          <a:p>
            <a:pPr>
              <a:buFont typeface="Arial" panose="020B0604020202020204" pitchFamily="34" charset="0"/>
              <a:buChar char="•"/>
            </a:pPr>
            <a:r>
              <a:rPr lang="en-US" dirty="0"/>
              <a:t>Solicit feedback and use it to refine strategies.</a:t>
            </a:r>
          </a:p>
          <a:p>
            <a:r>
              <a:rPr lang="en-US" b="1" dirty="0"/>
              <a:t>c. Leadership Commitment:</a:t>
            </a:r>
          </a:p>
          <a:p>
            <a:pPr>
              <a:buFont typeface="Arial" panose="020B0604020202020204" pitchFamily="34" charset="0"/>
              <a:buChar char="•"/>
            </a:pPr>
            <a:r>
              <a:rPr lang="en-US" dirty="0"/>
              <a:t>Strong leadership sets the tone for change by modeling support and commitment.</a:t>
            </a:r>
          </a:p>
          <a:p>
            <a:pPr>
              <a:buFont typeface="Arial" panose="020B0604020202020204" pitchFamily="34" charset="0"/>
              <a:buChar char="•"/>
            </a:pPr>
            <a:r>
              <a:rPr lang="en-US" dirty="0"/>
              <a:t>Leaders should actively engage with employees to build trust.</a:t>
            </a:r>
          </a:p>
        </p:txBody>
      </p:sp>
    </p:spTree>
    <p:extLst>
      <p:ext uri="{BB962C8B-B14F-4D97-AF65-F5344CB8AC3E}">
        <p14:creationId xmlns:p14="http://schemas.microsoft.com/office/powerpoint/2010/main" val="17347055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Strategies to Overcome Resistance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93319"/>
          </a:xfrm>
          <a:prstGeom prst="rect">
            <a:avLst/>
          </a:prstGeom>
          <a:noFill/>
        </p:spPr>
        <p:txBody>
          <a:bodyPr wrap="square">
            <a:spAutoFit/>
          </a:bodyPr>
          <a:lstStyle/>
          <a:p>
            <a:r>
              <a:rPr lang="en-US" b="1" dirty="0"/>
              <a:t>d. Training and Support:</a:t>
            </a:r>
          </a:p>
          <a:p>
            <a:pPr>
              <a:buFont typeface="Arial" panose="020B0604020202020204" pitchFamily="34" charset="0"/>
              <a:buChar char="•"/>
            </a:pPr>
            <a:r>
              <a:rPr lang="en-US" dirty="0"/>
              <a:t>Provide resources, training, and emotional support to help employees adapt to new systems or processes.</a:t>
            </a:r>
          </a:p>
          <a:p>
            <a:r>
              <a:rPr lang="en-US" b="1" dirty="0"/>
              <a:t>e. Incentives and Recognition:</a:t>
            </a:r>
          </a:p>
          <a:p>
            <a:pPr>
              <a:buFont typeface="Arial" panose="020B0604020202020204" pitchFamily="34" charset="0"/>
              <a:buChar char="•"/>
            </a:pPr>
            <a:r>
              <a:rPr lang="en-US" dirty="0"/>
              <a:t>Offer rewards or recognition to encourage early adopters and reinforce desired behaviors.</a:t>
            </a:r>
          </a:p>
          <a:p>
            <a:r>
              <a:rPr lang="en-US" b="1" dirty="0"/>
              <a:t>f. Change Champions:</a:t>
            </a:r>
          </a:p>
          <a:p>
            <a:pPr>
              <a:buFont typeface="Arial" panose="020B0604020202020204" pitchFamily="34" charset="0"/>
              <a:buChar char="•"/>
            </a:pPr>
            <a:r>
              <a:rPr lang="en-US" dirty="0"/>
              <a:t>Identify influential employees to advocate for change and influence peers positively.</a:t>
            </a:r>
          </a:p>
          <a:p>
            <a:r>
              <a:rPr lang="en-US" b="1" dirty="0"/>
              <a:t>g. Gradual Implementation:</a:t>
            </a:r>
          </a:p>
          <a:p>
            <a:pPr>
              <a:buFont typeface="Arial" panose="020B0604020202020204" pitchFamily="34" charset="0"/>
              <a:buChar char="•"/>
            </a:pPr>
            <a:r>
              <a:rPr lang="en-US" dirty="0"/>
              <a:t>Phased approaches can reduce the shock of change and allow for incremental adjustment.</a:t>
            </a:r>
          </a:p>
          <a:p>
            <a:endParaRPr lang="en-US" sz="1800" dirty="0"/>
          </a:p>
        </p:txBody>
      </p:sp>
    </p:spTree>
    <p:extLst>
      <p:ext uri="{BB962C8B-B14F-4D97-AF65-F5344CB8AC3E}">
        <p14:creationId xmlns:p14="http://schemas.microsoft.com/office/powerpoint/2010/main" val="32300305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200329"/>
          </a:xfrm>
          <a:prstGeom prst="rect">
            <a:avLst/>
          </a:prstGeom>
          <a:noFill/>
        </p:spPr>
        <p:txBody>
          <a:bodyPr wrap="square">
            <a:spAutoFit/>
          </a:bodyPr>
          <a:lstStyle/>
          <a:p>
            <a:r>
              <a:rPr lang="en-US" sz="1800" b="1" dirty="0"/>
              <a:t>. Employee Well-Being &amp; Mental Health</a:t>
            </a:r>
          </a:p>
          <a:p>
            <a:r>
              <a:rPr lang="en-US" sz="1800" b="1" dirty="0"/>
              <a:t>Focus on psychological safety, stress management, and burnout prevention</a:t>
            </a:r>
          </a:p>
          <a:p>
            <a:r>
              <a:rPr lang="en-US" sz="1800" b="1" dirty="0"/>
              <a:t>Programs for work–life balance, flexible hours, and wellness support</a:t>
            </a:r>
          </a:p>
          <a:p>
            <a:r>
              <a:rPr lang="en-US" sz="1800" b="1" dirty="0"/>
              <a:t>Well-being seen as a productivity driver, not just a benefit</a:t>
            </a:r>
            <a:endParaRPr lang="en-US" sz="1800" dirty="0"/>
          </a:p>
        </p:txBody>
      </p:sp>
    </p:spTree>
    <p:extLst>
      <p:ext uri="{BB962C8B-B14F-4D97-AF65-F5344CB8AC3E}">
        <p14:creationId xmlns:p14="http://schemas.microsoft.com/office/powerpoint/2010/main" val="3812629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b="1" dirty="0"/>
              <a:t>Hybrid, Remote &amp; Flexible Work</a:t>
            </a:r>
          </a:p>
          <a:p>
            <a:pPr>
              <a:buFont typeface="Arial" panose="020B0604020202020204" pitchFamily="34" charset="0"/>
              <a:buChar char="•"/>
            </a:pPr>
            <a:r>
              <a:rPr lang="en-US" dirty="0"/>
              <a:t>Shift from physical presence to </a:t>
            </a:r>
            <a:r>
              <a:rPr lang="en-US" b="1" dirty="0"/>
              <a:t>output-based performance</a:t>
            </a:r>
            <a:endParaRPr lang="en-US" dirty="0"/>
          </a:p>
          <a:p>
            <a:pPr>
              <a:buFont typeface="Arial" panose="020B0604020202020204" pitchFamily="34" charset="0"/>
              <a:buChar char="•"/>
            </a:pPr>
            <a:r>
              <a:rPr lang="en-US" dirty="0"/>
              <a:t>Managing </a:t>
            </a:r>
            <a:r>
              <a:rPr lang="en-US" b="1" dirty="0"/>
              <a:t>virtual teams</a:t>
            </a:r>
            <a:r>
              <a:rPr lang="en-US" dirty="0"/>
              <a:t>, trust, and digital collaboration</a:t>
            </a:r>
          </a:p>
          <a:p>
            <a:pPr>
              <a:buFont typeface="Arial" panose="020B0604020202020204" pitchFamily="34" charset="0"/>
              <a:buChar char="•"/>
            </a:pPr>
            <a:r>
              <a:rPr lang="en-US" dirty="0"/>
              <a:t>New leadership skills for remote engagement and coordination</a:t>
            </a:r>
          </a:p>
          <a:p>
            <a:endParaRPr lang="en-US" sz="1800" dirty="0"/>
          </a:p>
        </p:txBody>
      </p:sp>
    </p:spTree>
    <p:extLst>
      <p:ext uri="{BB962C8B-B14F-4D97-AF65-F5344CB8AC3E}">
        <p14:creationId xmlns:p14="http://schemas.microsoft.com/office/powerpoint/2010/main" val="19208836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200329"/>
          </a:xfrm>
          <a:prstGeom prst="rect">
            <a:avLst/>
          </a:prstGeom>
          <a:noFill/>
        </p:spPr>
        <p:txBody>
          <a:bodyPr wrap="square">
            <a:spAutoFit/>
          </a:bodyPr>
          <a:lstStyle/>
          <a:p>
            <a:r>
              <a:rPr lang="en-US" sz="1800" b="1" dirty="0"/>
              <a:t>Diversity, Equity, Inclusion &amp; Belonging (DEIB)</a:t>
            </a:r>
          </a:p>
          <a:p>
            <a:r>
              <a:rPr lang="en-US" sz="1800" b="1" dirty="0"/>
              <a:t>Beyond diversity numbers to inclusive culture and fairness</a:t>
            </a:r>
          </a:p>
          <a:p>
            <a:r>
              <a:rPr lang="en-US" sz="1800" b="1" dirty="0"/>
              <a:t>Addressing bias, equity in promotion/pay, and belonging</a:t>
            </a:r>
          </a:p>
          <a:p>
            <a:r>
              <a:rPr lang="en-US" sz="1800" b="1" dirty="0"/>
              <a:t>Strong link to creativity, decision quality, and legitimacy</a:t>
            </a:r>
            <a:endParaRPr lang="en-US" sz="1800" dirty="0"/>
          </a:p>
        </p:txBody>
      </p:sp>
    </p:spTree>
    <p:extLst>
      <p:ext uri="{BB962C8B-B14F-4D97-AF65-F5344CB8AC3E}">
        <p14:creationId xmlns:p14="http://schemas.microsoft.com/office/powerpoint/2010/main" val="31971750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200329"/>
          </a:xfrm>
          <a:prstGeom prst="rect">
            <a:avLst/>
          </a:prstGeom>
          <a:noFill/>
        </p:spPr>
        <p:txBody>
          <a:bodyPr wrap="square">
            <a:spAutoFit/>
          </a:bodyPr>
          <a:lstStyle/>
          <a:p>
            <a:r>
              <a:rPr lang="en-US" sz="1800" b="1" dirty="0"/>
              <a:t>Employee Voice &amp; Participation</a:t>
            </a:r>
          </a:p>
          <a:p>
            <a:r>
              <a:rPr lang="en-US" sz="1800" b="1" dirty="0"/>
              <a:t>Increased emphasis on speaking up, feedback systems, and dialogue</a:t>
            </a:r>
          </a:p>
          <a:p>
            <a:r>
              <a:rPr lang="en-US" sz="1800" b="1" dirty="0"/>
              <a:t>Use of digital platforms for participation and idea sharing</a:t>
            </a:r>
          </a:p>
          <a:p>
            <a:r>
              <a:rPr lang="en-US" sz="1800" b="1" dirty="0"/>
              <a:t>Encouraging dissent and constructive conflict</a:t>
            </a:r>
            <a:endParaRPr lang="en-US" sz="1800" dirty="0"/>
          </a:p>
        </p:txBody>
      </p:sp>
    </p:spTree>
    <p:extLst>
      <p:ext uri="{BB962C8B-B14F-4D97-AF65-F5344CB8AC3E}">
        <p14:creationId xmlns:p14="http://schemas.microsoft.com/office/powerpoint/2010/main" val="36006352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b="1" dirty="0"/>
              <a:t>Ethical Leadership &amp; Values-Based Behavior</a:t>
            </a:r>
          </a:p>
          <a:p>
            <a:pPr>
              <a:buFont typeface="Arial" panose="020B0604020202020204" pitchFamily="34" charset="0"/>
              <a:buChar char="•"/>
            </a:pPr>
            <a:r>
              <a:rPr lang="en-US" dirty="0"/>
              <a:t>Focus on </a:t>
            </a:r>
            <a:r>
              <a:rPr lang="en-US" b="1" dirty="0"/>
              <a:t>integrity, transparency, and social responsibility</a:t>
            </a:r>
            <a:endParaRPr lang="en-US" dirty="0"/>
          </a:p>
          <a:p>
            <a:pPr>
              <a:buFont typeface="Arial" panose="020B0604020202020204" pitchFamily="34" charset="0"/>
              <a:buChar char="•"/>
            </a:pPr>
            <a:r>
              <a:rPr lang="en-US" dirty="0"/>
              <a:t>Leaders as moral role models</a:t>
            </a:r>
          </a:p>
          <a:p>
            <a:pPr>
              <a:buFont typeface="Arial" panose="020B0604020202020204" pitchFamily="34" charset="0"/>
              <a:buChar char="•"/>
            </a:pPr>
            <a:r>
              <a:rPr lang="en-US" dirty="0"/>
              <a:t>Growing concern with sustainability and stakeholder capitalism</a:t>
            </a:r>
          </a:p>
          <a:p>
            <a:endParaRPr lang="en-US" sz="1800" dirty="0"/>
          </a:p>
        </p:txBody>
      </p:sp>
    </p:spTree>
    <p:extLst>
      <p:ext uri="{BB962C8B-B14F-4D97-AF65-F5344CB8AC3E}">
        <p14:creationId xmlns:p14="http://schemas.microsoft.com/office/powerpoint/2010/main" val="813367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1800" b="1" dirty="0"/>
              <a:t>Purpose-Driven Work</a:t>
            </a:r>
          </a:p>
          <a:p>
            <a:r>
              <a:rPr lang="en-US" sz="1800" b="1" dirty="0"/>
              <a:t>Employees seek meaningful work, not only pay</a:t>
            </a:r>
          </a:p>
          <a:p>
            <a:r>
              <a:rPr lang="en-US" sz="1800" b="1" dirty="0"/>
              <a:t>Alignment between personal values and organizational mission</a:t>
            </a:r>
          </a:p>
          <a:p>
            <a:r>
              <a:rPr lang="en-US" sz="1800" b="1" dirty="0"/>
              <a:t>Strong impact on commitment and engagement, especially among younger workers</a:t>
            </a:r>
            <a:endParaRPr lang="en-US" sz="1800" dirty="0"/>
          </a:p>
        </p:txBody>
      </p:sp>
    </p:spTree>
    <p:extLst>
      <p:ext uri="{BB962C8B-B14F-4D97-AF65-F5344CB8AC3E}">
        <p14:creationId xmlns:p14="http://schemas.microsoft.com/office/powerpoint/2010/main" val="22538420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200329"/>
          </a:xfrm>
          <a:prstGeom prst="rect">
            <a:avLst/>
          </a:prstGeom>
          <a:noFill/>
        </p:spPr>
        <p:txBody>
          <a:bodyPr wrap="square">
            <a:spAutoFit/>
          </a:bodyPr>
          <a:lstStyle/>
          <a:p>
            <a:r>
              <a:rPr lang="en-US" sz="1800" b="1" dirty="0"/>
              <a:t>Digitalization &amp; AI in OB</a:t>
            </a:r>
          </a:p>
          <a:p>
            <a:r>
              <a:rPr lang="en-US" sz="1800" b="1" dirty="0"/>
              <a:t>AI-supported decision-making and people analytics</a:t>
            </a:r>
          </a:p>
          <a:p>
            <a:r>
              <a:rPr lang="en-US" sz="1800" b="1" dirty="0"/>
              <a:t>Monitoring ethical issues: surveillance, privacy, algorithmic bias</a:t>
            </a:r>
          </a:p>
          <a:p>
            <a:r>
              <a:rPr lang="en-US" sz="1800" b="1" dirty="0"/>
              <a:t>Redefining jobs, skills, and human–technology interaction</a:t>
            </a:r>
            <a:endParaRPr lang="en-US" sz="1800" dirty="0"/>
          </a:p>
        </p:txBody>
      </p:sp>
    </p:spTree>
    <p:extLst>
      <p:ext uri="{BB962C8B-B14F-4D97-AF65-F5344CB8AC3E}">
        <p14:creationId xmlns:p14="http://schemas.microsoft.com/office/powerpoint/2010/main" val="19934947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200329"/>
          </a:xfrm>
          <a:prstGeom prst="rect">
            <a:avLst/>
          </a:prstGeom>
          <a:noFill/>
        </p:spPr>
        <p:txBody>
          <a:bodyPr wrap="square">
            <a:spAutoFit/>
          </a:bodyPr>
          <a:lstStyle/>
          <a:p>
            <a:r>
              <a:rPr lang="en-US" sz="1800" b="1" dirty="0"/>
              <a:t>Continuous Learning &amp; Skill Adaptability</a:t>
            </a:r>
          </a:p>
          <a:p>
            <a:r>
              <a:rPr lang="en-US" sz="1800" b="1" dirty="0"/>
              <a:t>Lifelong learning culture</a:t>
            </a:r>
          </a:p>
          <a:p>
            <a:r>
              <a:rPr lang="en-US" sz="1800" b="1" dirty="0"/>
              <a:t>Emphasis on reskilling and upskilling</a:t>
            </a:r>
          </a:p>
          <a:p>
            <a:r>
              <a:rPr lang="en-US" sz="1800" b="1" dirty="0"/>
              <a:t>Self-directed and digital learning platforms</a:t>
            </a:r>
            <a:endParaRPr lang="en-US" sz="1800" dirty="0"/>
          </a:p>
        </p:txBody>
      </p:sp>
    </p:spTree>
    <p:extLst>
      <p:ext uri="{BB962C8B-B14F-4D97-AF65-F5344CB8AC3E}">
        <p14:creationId xmlns:p14="http://schemas.microsoft.com/office/powerpoint/2010/main" val="39500063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200329"/>
          </a:xfrm>
          <a:prstGeom prst="rect">
            <a:avLst/>
          </a:prstGeom>
          <a:noFill/>
        </p:spPr>
        <p:txBody>
          <a:bodyPr wrap="square">
            <a:spAutoFit/>
          </a:bodyPr>
          <a:lstStyle/>
          <a:p>
            <a:r>
              <a:rPr lang="en-US" sz="1800" b="1" dirty="0"/>
              <a:t>Agile &amp; Flattened Organizational Structures</a:t>
            </a:r>
          </a:p>
          <a:p>
            <a:r>
              <a:rPr lang="en-US" sz="1800" b="1" dirty="0"/>
              <a:t>Less hierarchy, more team-based and networked organizations</a:t>
            </a:r>
          </a:p>
          <a:p>
            <a:r>
              <a:rPr lang="en-US" sz="1800" b="1" dirty="0"/>
              <a:t>Empowerment, autonomy, and cross-functional teams</a:t>
            </a:r>
          </a:p>
          <a:p>
            <a:r>
              <a:rPr lang="en-US" sz="1800" b="1" dirty="0"/>
              <a:t>Faster decision-making and adaptability</a:t>
            </a:r>
            <a:endParaRPr lang="en-US" sz="1800" dirty="0"/>
          </a:p>
        </p:txBody>
      </p:sp>
    </p:spTree>
    <p:extLst>
      <p:ext uri="{BB962C8B-B14F-4D97-AF65-F5344CB8AC3E}">
        <p14:creationId xmlns:p14="http://schemas.microsoft.com/office/powerpoint/2010/main" val="22738303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New Trends in Organizational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200329"/>
          </a:xfrm>
          <a:prstGeom prst="rect">
            <a:avLst/>
          </a:prstGeom>
          <a:noFill/>
        </p:spPr>
        <p:txBody>
          <a:bodyPr wrap="square">
            <a:spAutoFit/>
          </a:bodyPr>
          <a:lstStyle/>
          <a:p>
            <a:r>
              <a:rPr lang="en-US" sz="1800" b="1" dirty="0"/>
              <a:t>Emotional Intelligence &amp; Compassionate Leadership</a:t>
            </a:r>
          </a:p>
          <a:p>
            <a:r>
              <a:rPr lang="en-US" sz="1800" b="1" dirty="0"/>
              <a:t>Leaders expected to be empathetic and emotionally aware</a:t>
            </a:r>
          </a:p>
          <a:p>
            <a:r>
              <a:rPr lang="en-US" sz="1800" b="1" dirty="0"/>
              <a:t>Importance of trust, respect, and relational leadership</a:t>
            </a:r>
          </a:p>
          <a:p>
            <a:r>
              <a:rPr lang="en-US" sz="1800" b="1" dirty="0"/>
              <a:t>Strong influence on motivation and retention</a:t>
            </a:r>
            <a:endParaRPr lang="en-US" sz="1800" dirty="0"/>
          </a:p>
        </p:txBody>
      </p:sp>
    </p:spTree>
    <p:extLst>
      <p:ext uri="{BB962C8B-B14F-4D97-AF65-F5344CB8AC3E}">
        <p14:creationId xmlns:p14="http://schemas.microsoft.com/office/powerpoint/2010/main" val="39611930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FEC15D34-4F0A-4492-89EF-55FDB9C3A354}"/>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520</TotalTime>
  <Words>4121</Words>
  <Application>Microsoft Office PowerPoint</Application>
  <PresentationFormat>Widescreen</PresentationFormat>
  <Paragraphs>510</Paragraphs>
  <Slides>57</Slides>
  <Notes>56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Arial</vt:lpstr>
      <vt:lpstr>Calibri</vt:lpstr>
      <vt:lpstr>Calibri Light</vt:lpstr>
      <vt:lpstr>Comic Sans MS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105</cp:revision>
  <dcterms:created xsi:type="dcterms:W3CDTF">2023-04-29T09:08:00Z</dcterms:created>
  <dcterms:modified xsi:type="dcterms:W3CDTF">2025-11-29T11:29:59Z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