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8" r:id="rId2"/>
    <p:sldId id="266" r:id="rId3"/>
    <p:sldId id="256" r:id="rId4"/>
    <p:sldId id="271" r:id="rId5"/>
    <p:sldId id="257" r:id="rId6"/>
    <p:sldId id="260" r:id="rId7"/>
    <p:sldId id="262" r:id="rId8"/>
    <p:sldId id="270" r:id="rId9"/>
    <p:sldId id="261" r:id="rId10"/>
    <p:sldId id="269" r:id="rId11"/>
    <p:sldId id="390" r:id="rId12"/>
    <p:sldId id="263" r:id="rId13"/>
    <p:sldId id="258" r:id="rId14"/>
    <p:sldId id="259" r:id="rId15"/>
    <p:sldId id="264" r:id="rId16"/>
    <p:sldId id="265" r:id="rId17"/>
    <p:sldId id="267" r:id="rId18"/>
  </p:sldIdLst>
  <p:sldSz cx="19059525" cy="10715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03"/>
    <p:restoredTop sz="94674"/>
  </p:normalViewPr>
  <p:slideViewPr>
    <p:cSldViewPr snapToGrid="0" snapToObjects="1">
      <p:cViewPr varScale="1">
        <p:scale>
          <a:sx n="62" d="100"/>
          <a:sy n="62" d="100"/>
        </p:scale>
        <p:origin x="760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9/25/24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9/25/24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9/25/24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1081983" y="795032"/>
            <a:ext cx="5787028" cy="8100089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2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3559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5687C77-923C-7895-F940-6D5EA6617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9059525" cy="1076375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969262" y="2633585"/>
            <a:ext cx="16894875" cy="68287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13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851292" y="722092"/>
            <a:ext cx="11805506" cy="765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375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Units of Course Contents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7710138" y="9999764"/>
            <a:ext cx="4087813" cy="573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125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4391430" y="1691171"/>
            <a:ext cx="10272823" cy="714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13">
              <a:solidFill>
                <a:prstClr val="white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955383" y="2500310"/>
          <a:ext cx="17027817" cy="7163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96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39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19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19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1656">
                <a:tc>
                  <a:txBody>
                    <a:bodyPr/>
                    <a:lstStyle/>
                    <a:p>
                      <a:r>
                        <a:rPr lang="en-US" sz="2800" dirty="0"/>
                        <a:t>Module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Course</a:t>
                      </a:r>
                      <a:r>
                        <a:rPr lang="en-US" sz="2800" baseline="0" dirty="0"/>
                        <a:t> </a:t>
                      </a:r>
                      <a:r>
                        <a:rPr lang="en-US" sz="2800" dirty="0"/>
                        <a:t>Unit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/>
                        <a:t>No.of</a:t>
                      </a:r>
                      <a:r>
                        <a:rPr lang="en-US" sz="2800" dirty="0"/>
                        <a:t>. Weeks</a:t>
                      </a:r>
                      <a:r>
                        <a:rPr lang="en-US" sz="2800" baseline="0" dirty="0"/>
                        <a:t> </a:t>
                      </a:r>
                      <a:endParaRPr lang="en-US" sz="2800" dirty="0"/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Contact Hours</a:t>
                      </a:r>
                    </a:p>
                  </a:txBody>
                  <a:tcPr marL="142875" marR="142875" marT="71439" marB="71439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150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2800" dirty="0"/>
                        <a:t>1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Lecture 1: </a:t>
                      </a:r>
                      <a:r>
                        <a:rPr lang="en-GB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Introduction to Information Systems</a:t>
                      </a:r>
                      <a:endParaRPr lang="en-US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1</a:t>
                      </a:r>
                      <a:r>
                        <a:rPr lang="en-US" sz="2800" baseline="30000" dirty="0"/>
                        <a:t>st</a:t>
                      </a:r>
                      <a:endParaRPr lang="en-US" sz="2800" dirty="0"/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3</a:t>
                      </a:r>
                    </a:p>
                  </a:txBody>
                  <a:tcPr marL="142875" marR="142875" marT="71439" marB="71439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150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2800" dirty="0"/>
                        <a:t>2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Lecture 2: </a:t>
                      </a:r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Hardware, Software, and Emerging Technologies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/>
                        <a:t>2</a:t>
                      </a:r>
                      <a:r>
                        <a:rPr lang="en-US" sz="2800" baseline="30000" dirty="0"/>
                        <a:t>nd</a:t>
                      </a:r>
                      <a:r>
                        <a:rPr lang="en-US" sz="2800" baseline="0" dirty="0"/>
                        <a:t>  </a:t>
                      </a:r>
                      <a:r>
                        <a:rPr lang="en-US" sz="2800" dirty="0"/>
                        <a:t> 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3</a:t>
                      </a:r>
                    </a:p>
                  </a:txBody>
                  <a:tcPr marL="142875" marR="142875" marT="71439" marB="71439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150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2800" dirty="0"/>
                        <a:t>3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Lecture 3: </a:t>
                      </a:r>
                      <a:r>
                        <a:rPr lang="en-GB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Databases and Information Management</a:t>
                      </a:r>
                      <a:endParaRPr lang="en-US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3</a:t>
                      </a:r>
                      <a:r>
                        <a:rPr lang="en-US" sz="2800" baseline="30000" dirty="0"/>
                        <a:t>rd</a:t>
                      </a:r>
                      <a:r>
                        <a:rPr lang="en-US" sz="2800" baseline="0" dirty="0"/>
                        <a:t> </a:t>
                      </a:r>
                      <a:r>
                        <a:rPr lang="en-US" sz="2800" dirty="0"/>
                        <a:t> 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3</a:t>
                      </a:r>
                    </a:p>
                  </a:txBody>
                  <a:tcPr marL="142875" marR="142875" marT="71439" marB="71439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150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2800" dirty="0"/>
                        <a:t>4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Lecture 4: </a:t>
                      </a:r>
                      <a:r>
                        <a:rPr lang="en-GB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Telecommunications, Internet and Wireless Technology</a:t>
                      </a:r>
                      <a:endParaRPr lang="en-US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4</a:t>
                      </a:r>
                      <a:r>
                        <a:rPr lang="en-US" sz="2800" baseline="30000" dirty="0"/>
                        <a:t>th</a:t>
                      </a:r>
                      <a:r>
                        <a:rPr lang="en-US" sz="2800" dirty="0"/>
                        <a:t> 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3</a:t>
                      </a:r>
                    </a:p>
                  </a:txBody>
                  <a:tcPr marL="142875" marR="142875" marT="71439" marB="71439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150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2800" dirty="0"/>
                        <a:t>5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Lecture 5: </a:t>
                      </a:r>
                      <a:r>
                        <a:rPr lang="en-GB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Electronic and Mobile Commerce, Enterprise Systems</a:t>
                      </a:r>
                      <a:endParaRPr lang="en-US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5</a:t>
                      </a:r>
                      <a:r>
                        <a:rPr lang="en-US" sz="2800" baseline="30000" dirty="0"/>
                        <a:t>th</a:t>
                      </a:r>
                      <a:r>
                        <a:rPr lang="en-US" sz="2800" dirty="0"/>
                        <a:t> 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3</a:t>
                      </a:r>
                    </a:p>
                  </a:txBody>
                  <a:tcPr marL="142875" marR="142875" marT="71439" marB="71439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150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2800" dirty="0"/>
                        <a:t>6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Lecture 6: </a:t>
                      </a:r>
                      <a:r>
                        <a:rPr lang="en-GB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Information and Decision Support Systems</a:t>
                      </a:r>
                      <a:endParaRPr lang="en-US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6</a:t>
                      </a:r>
                      <a:r>
                        <a:rPr lang="en-US" sz="2800" baseline="30000" dirty="0"/>
                        <a:t>th</a:t>
                      </a:r>
                      <a:r>
                        <a:rPr lang="en-US" sz="2800" dirty="0"/>
                        <a:t>  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3</a:t>
                      </a:r>
                    </a:p>
                  </a:txBody>
                  <a:tcPr marL="142875" marR="142875" marT="71439" marB="71439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150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2800" dirty="0"/>
                        <a:t>7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Lecture 7: </a:t>
                      </a:r>
                      <a:r>
                        <a:rPr lang="en-GB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Investigation and Analysis</a:t>
                      </a:r>
                      <a:endParaRPr lang="en-US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7</a:t>
                      </a:r>
                      <a:r>
                        <a:rPr lang="en-US" sz="2800" baseline="30000" dirty="0"/>
                        <a:t>th</a:t>
                      </a:r>
                      <a:r>
                        <a:rPr lang="en-US" sz="2800" dirty="0"/>
                        <a:t> 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3</a:t>
                      </a:r>
                    </a:p>
                  </a:txBody>
                  <a:tcPr marL="142875" marR="142875" marT="71439" marB="71439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0012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2800" dirty="0"/>
                        <a:t>8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Lecture 8: </a:t>
                      </a:r>
                      <a:r>
                        <a:rPr lang="en-GB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Knowledge Management, </a:t>
                      </a:r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Information System Project Management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8</a:t>
                      </a:r>
                      <a:r>
                        <a:rPr lang="en-US" sz="2800" baseline="30000" dirty="0"/>
                        <a:t>th</a:t>
                      </a:r>
                      <a:r>
                        <a:rPr lang="en-US" sz="2800" dirty="0"/>
                        <a:t> 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3</a:t>
                      </a:r>
                    </a:p>
                  </a:txBody>
                  <a:tcPr marL="142875" marR="142875" marT="71439" marB="71439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7150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2800" dirty="0"/>
                        <a:t>9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Lecture 9: </a:t>
                      </a:r>
                      <a:r>
                        <a:rPr lang="en-GB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Design And Implementation, Social and Ethical Issues in IS</a:t>
                      </a:r>
                      <a:endParaRPr lang="en-US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9</a:t>
                      </a:r>
                      <a:r>
                        <a:rPr lang="en-US" sz="2800" baseline="30000" dirty="0"/>
                        <a:t>th</a:t>
                      </a:r>
                      <a:endParaRPr lang="en-US" sz="2800" dirty="0"/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3</a:t>
                      </a:r>
                    </a:p>
                  </a:txBody>
                  <a:tcPr marL="142875" marR="142875" marT="71439" marB="71439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00012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2800" dirty="0"/>
                        <a:t>10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Lecture</a:t>
                      </a:r>
                      <a:r>
                        <a:rPr lang="ar-YE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ar-YE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expert ‎systems (ES), Geographic information system (GIS)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10</a:t>
                      </a:r>
                      <a:r>
                        <a:rPr lang="en-US" sz="2800" baseline="30000" dirty="0"/>
                        <a:t>th</a:t>
                      </a:r>
                      <a:r>
                        <a:rPr lang="en-US" sz="2800" dirty="0"/>
                        <a:t> </a:t>
                      </a:r>
                    </a:p>
                  </a:txBody>
                  <a:tcPr marL="142875" marR="142875" marT="71439" marB="7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3</a:t>
                      </a:r>
                    </a:p>
                  </a:txBody>
                  <a:tcPr marL="142875" marR="142875" marT="71439" marB="71439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40962" y="747173"/>
            <a:ext cx="1813650" cy="15849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13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144" y="861980"/>
            <a:ext cx="1355286" cy="135528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1">
            <a:extLst>
              <a:ext uri="{FF2B5EF4-FFF2-40B4-BE49-F238E27FC236}">
                <a16:creationId xmlns:a16="http://schemas.microsoft.com/office/drawing/2014/main" id="{E77C84F9-BC88-4054-C5A1-16EEE965FA74}"/>
              </a:ext>
            </a:extLst>
          </p:cNvPr>
          <p:cNvSpPr/>
          <p:nvPr/>
        </p:nvSpPr>
        <p:spPr>
          <a:xfrm>
            <a:off x="4714367" y="9720841"/>
            <a:ext cx="9630791" cy="3502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75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C11235-A80B-6416-9EF6-EF5674B93D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7575" y="595312"/>
            <a:ext cx="3647786" cy="158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0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151</Words>
  <Application>Microsoft Macintosh PowerPoint</Application>
  <PresentationFormat>Custom</PresentationFormat>
  <Paragraphs>47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Agency FB</vt:lpstr>
      <vt:lpstr>Arial</vt:lpstr>
      <vt:lpstr>Calibri</vt:lpstr>
      <vt:lpstr>Roboto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Amjad Qtaish</cp:lastModifiedBy>
  <cp:revision>5</cp:revision>
  <dcterms:created xsi:type="dcterms:W3CDTF">2013-01-27T09:14:16Z</dcterms:created>
  <dcterms:modified xsi:type="dcterms:W3CDTF">2024-09-25T15:32:20Z</dcterms:modified>
  <cp:category/>
</cp:coreProperties>
</file>