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6.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7.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8.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49.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0.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4"/>
  </p:notesMasterIdLst>
  <p:sldIdLst>
    <p:sldId id="257" r:id="rId2"/>
    <p:sldId id="280" r:id="rId3"/>
    <p:sldId id="314" r:id="rId4"/>
    <p:sldId id="304" r:id="rId5"/>
    <p:sldId id="308" r:id="rId6"/>
    <p:sldId id="294" r:id="rId7"/>
    <p:sldId id="295" r:id="rId8"/>
    <p:sldId id="296" r:id="rId9"/>
    <p:sldId id="297" r:id="rId10"/>
    <p:sldId id="298" r:id="rId11"/>
    <p:sldId id="299" r:id="rId12"/>
    <p:sldId id="300" r:id="rId13"/>
    <p:sldId id="301" r:id="rId14"/>
    <p:sldId id="302" r:id="rId15"/>
    <p:sldId id="315" r:id="rId16"/>
    <p:sldId id="309" r:id="rId17"/>
    <p:sldId id="316" r:id="rId18"/>
    <p:sldId id="310" r:id="rId19"/>
    <p:sldId id="311" r:id="rId20"/>
    <p:sldId id="312" r:id="rId21"/>
    <p:sldId id="313" r:id="rId22"/>
    <p:sldId id="317" r:id="rId23"/>
    <p:sldId id="318" r:id="rId24"/>
    <p:sldId id="266" r:id="rId25"/>
    <p:sldId id="273" r:id="rId26"/>
    <p:sldId id="274" r:id="rId27"/>
    <p:sldId id="275" r:id="rId28"/>
    <p:sldId id="276" r:id="rId29"/>
    <p:sldId id="277" r:id="rId30"/>
    <p:sldId id="278" r:id="rId31"/>
    <p:sldId id="281" r:id="rId32"/>
    <p:sldId id="282" r:id="rId33"/>
    <p:sldId id="319" r:id="rId34"/>
    <p:sldId id="320" r:id="rId35"/>
    <p:sldId id="321" r:id="rId36"/>
    <p:sldId id="322" r:id="rId37"/>
    <p:sldId id="323" r:id="rId38"/>
    <p:sldId id="324" r:id="rId39"/>
    <p:sldId id="325" r:id="rId40"/>
    <p:sldId id="326" r:id="rId41"/>
    <p:sldId id="327" r:id="rId42"/>
    <p:sldId id="328" r:id="rId43"/>
    <p:sldId id="329" r:id="rId44"/>
    <p:sldId id="330" r:id="rId45"/>
    <p:sldId id="331" r:id="rId46"/>
    <p:sldId id="332" r:id="rId47"/>
    <p:sldId id="303" r:id="rId48"/>
    <p:sldId id="339" r:id="rId49"/>
    <p:sldId id="307" r:id="rId50"/>
    <p:sldId id="340" r:id="rId51"/>
    <p:sldId id="341" r:id="rId52"/>
    <p:sldId id="267" r:id="rId53"/>
    <p:sldId id="342" r:id="rId54"/>
    <p:sldId id="343" r:id="rId55"/>
    <p:sldId id="344" r:id="rId56"/>
    <p:sldId id="345" r:id="rId57"/>
    <p:sldId id="350" r:id="rId58"/>
    <p:sldId id="351" r:id="rId59"/>
    <p:sldId id="353" r:id="rId60"/>
    <p:sldId id="354" r:id="rId61"/>
    <p:sldId id="355" r:id="rId62"/>
    <p:sldId id="356" r:id="rId63"/>
    <p:sldId id="357" r:id="rId64"/>
    <p:sldId id="358" r:id="rId65"/>
    <p:sldId id="359" r:id="rId66"/>
    <p:sldId id="270" r:id="rId67"/>
    <p:sldId id="360" r:id="rId68"/>
    <p:sldId id="361" r:id="rId69"/>
    <p:sldId id="362" r:id="rId70"/>
    <p:sldId id="265" r:id="rId71"/>
    <p:sldId id="363" r:id="rId72"/>
    <p:sldId id="271" r:id="rId73"/>
    <p:sldId id="306" r:id="rId74"/>
    <p:sldId id="364" r:id="rId75"/>
    <p:sldId id="365" r:id="rId76"/>
    <p:sldId id="366" r:id="rId77"/>
    <p:sldId id="413" r:id="rId78"/>
    <p:sldId id="414" r:id="rId79"/>
    <p:sldId id="415" r:id="rId80"/>
    <p:sldId id="416" r:id="rId81"/>
    <p:sldId id="417" r:id="rId82"/>
    <p:sldId id="418" r:id="rId83"/>
    <p:sldId id="419" r:id="rId84"/>
    <p:sldId id="420" r:id="rId85"/>
    <p:sldId id="421" r:id="rId86"/>
    <p:sldId id="422" r:id="rId87"/>
    <p:sldId id="424" r:id="rId88"/>
    <p:sldId id="427" r:id="rId89"/>
    <p:sldId id="428" r:id="rId90"/>
    <p:sldId id="429" r:id="rId91"/>
    <p:sldId id="259" r:id="rId92"/>
    <p:sldId id="430" r:id="rId93"/>
    <p:sldId id="431" r:id="rId94"/>
    <p:sldId id="432" r:id="rId95"/>
    <p:sldId id="433" r:id="rId96"/>
    <p:sldId id="434" r:id="rId97"/>
    <p:sldId id="435" r:id="rId98"/>
    <p:sldId id="436" r:id="rId99"/>
    <p:sldId id="437" r:id="rId100"/>
    <p:sldId id="438" r:id="rId101"/>
    <p:sldId id="305" r:id="rId102"/>
    <p:sldId id="439" r:id="rId103"/>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437"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heme" Target="theme/theme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E81BE-2533-4B66-BECD-A8FDC23F4011}" type="doc">
      <dgm:prSet loTypeId="urn:microsoft.com/office/officeart/2005/8/layout/default" loCatId="list" qsTypeId="urn:microsoft.com/office/officeart/2005/8/quickstyle/3d1" qsCatId="3D" csTypeId="urn:microsoft.com/office/officeart/2005/8/colors/colorful1" csCatId="colorful" phldr="1"/>
      <dgm:spPr/>
      <dgm:t>
        <a:bodyPr/>
        <a:lstStyle/>
        <a:p>
          <a:pPr rtl="1"/>
          <a:endParaRPr lang="ar-EG"/>
        </a:p>
      </dgm:t>
    </dgm:pt>
    <dgm:pt modelId="{3A896FED-E477-4EB9-A604-AE539AADA3BE}">
      <dgm:prSet phldrT="[Text]" custT="1"/>
      <dgm:spPr/>
      <dgm:t>
        <a:bodyPr/>
        <a:lstStyle/>
        <a:p>
          <a:pPr rtl="1"/>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gm:t>
    </dgm:pt>
    <dgm:pt modelId="{25690290-471E-4D21-844E-CE9430352052}" type="parTrans" cxnId="{B799211E-449E-45D7-9E39-7F6698D52A94}">
      <dgm:prSet/>
      <dgm:spPr/>
      <dgm:t>
        <a:bodyPr/>
        <a:lstStyle/>
        <a:p>
          <a:pPr rtl="1"/>
          <a:endParaRPr lang="ar-EG"/>
        </a:p>
      </dgm:t>
    </dgm:pt>
    <dgm:pt modelId="{39C129CC-1F88-4958-8E35-B7A52E85FC4E}" type="sibTrans" cxnId="{B799211E-449E-45D7-9E39-7F6698D52A94}">
      <dgm:prSet/>
      <dgm:spPr/>
      <dgm:t>
        <a:bodyPr/>
        <a:lstStyle/>
        <a:p>
          <a:pPr rtl="1"/>
          <a:endParaRPr lang="ar-EG"/>
        </a:p>
      </dgm:t>
    </dgm:pt>
    <dgm:pt modelId="{A486B22E-9544-47C8-8976-C1141D082564}">
      <dgm:prSet phldrT="[Text]" custT="1"/>
      <dgm:spPr/>
      <dgm:t>
        <a:bodyPr/>
        <a:lstStyle/>
        <a:p>
          <a:pPr rtl="1"/>
          <a:r>
            <a:rPr lang="en-US" sz="2200" b="0" kern="1200" dirty="0">
              <a:latin typeface="Calibri" panose="020F0502020204030204"/>
              <a:ea typeface="+mn-ea"/>
              <a:cs typeface="+mn-cs"/>
            </a:rPr>
            <a:t>Operations</a:t>
          </a:r>
          <a:r>
            <a:rPr lang="en-US" sz="2400" b="0" kern="1200" dirty="0">
              <a:latin typeface="Muli"/>
            </a:rPr>
            <a:t> </a:t>
          </a:r>
          <a:endParaRPr lang="ar-EG" sz="2400" b="0" kern="1200" dirty="0"/>
        </a:p>
      </dgm:t>
    </dgm:pt>
    <dgm:pt modelId="{EE9AD5E4-63D2-4C76-96D7-F61494DA36A9}" type="parTrans" cxnId="{CB190D85-858D-40B5-A42E-BF77DCADA024}">
      <dgm:prSet/>
      <dgm:spPr/>
      <dgm:t>
        <a:bodyPr/>
        <a:lstStyle/>
        <a:p>
          <a:pPr rtl="1"/>
          <a:endParaRPr lang="ar-EG"/>
        </a:p>
      </dgm:t>
    </dgm:pt>
    <dgm:pt modelId="{1672974A-E242-40F8-990E-77694E21D97B}" type="sibTrans" cxnId="{CB190D85-858D-40B5-A42E-BF77DCADA024}">
      <dgm:prSet/>
      <dgm:spPr/>
      <dgm:t>
        <a:bodyPr/>
        <a:lstStyle/>
        <a:p>
          <a:pPr rtl="1"/>
          <a:endParaRPr lang="ar-EG"/>
        </a:p>
      </dgm:t>
    </dgm:pt>
    <dgm:pt modelId="{2B12612E-56CD-41EC-B916-17935A0D656B}">
      <dgm:prSet phldrT="[Text]" custT="1"/>
      <dgm:spPr/>
      <dgm:t>
        <a:bodyPr/>
        <a:lstStyle/>
        <a:p>
          <a:pPr rtl="1"/>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gm:t>
    </dgm:pt>
    <dgm:pt modelId="{F66E3368-A300-4D35-B7D5-EAE826A552C9}" type="parTrans" cxnId="{CFE548B1-55F0-4DA9-B10B-00B2B48CE2A9}">
      <dgm:prSet/>
      <dgm:spPr/>
      <dgm:t>
        <a:bodyPr/>
        <a:lstStyle/>
        <a:p>
          <a:pPr rtl="1"/>
          <a:endParaRPr lang="ar-EG"/>
        </a:p>
      </dgm:t>
    </dgm:pt>
    <dgm:pt modelId="{35ABDDD8-0C87-4A49-A194-C3DA45F1FA38}" type="sibTrans" cxnId="{CFE548B1-55F0-4DA9-B10B-00B2B48CE2A9}">
      <dgm:prSet/>
      <dgm:spPr/>
      <dgm:t>
        <a:bodyPr/>
        <a:lstStyle/>
        <a:p>
          <a:pPr rtl="1"/>
          <a:endParaRPr lang="ar-EG"/>
        </a:p>
      </dgm:t>
    </dgm:pt>
    <dgm:pt modelId="{7C2E4720-A931-4809-A5A0-02D07FA1F850}">
      <dgm:prSet/>
      <dgm:spPr/>
      <dgm:t>
        <a:bodyPr/>
        <a:lstStyle/>
        <a:p>
          <a:pPr rtl="1"/>
          <a:r>
            <a:rPr lang="en-US" b="0" dirty="0"/>
            <a:t>Supply chain</a:t>
          </a:r>
          <a:endParaRPr lang="ar-EG" b="0" dirty="0"/>
        </a:p>
      </dgm:t>
    </dgm:pt>
    <dgm:pt modelId="{205590D7-E11E-49BE-BC04-A2B5F9B85AF6}" type="parTrans" cxnId="{B4BFBB47-8E74-4299-A48B-711FDBFC214E}">
      <dgm:prSet/>
      <dgm:spPr/>
      <dgm:t>
        <a:bodyPr/>
        <a:lstStyle/>
        <a:p>
          <a:pPr rtl="1"/>
          <a:endParaRPr lang="ar-EG"/>
        </a:p>
      </dgm:t>
    </dgm:pt>
    <dgm:pt modelId="{AD2F1B13-A147-4C7A-88F7-C34F6F67D8E6}" type="sibTrans" cxnId="{B4BFBB47-8E74-4299-A48B-711FDBFC214E}">
      <dgm:prSet/>
      <dgm:spPr/>
      <dgm:t>
        <a:bodyPr/>
        <a:lstStyle/>
        <a:p>
          <a:pPr rtl="1"/>
          <a:endParaRPr lang="ar-EG"/>
        </a:p>
      </dgm:t>
    </dgm:pt>
    <dgm:pt modelId="{89B48CDE-099B-4B54-8DF7-FF89BD813223}">
      <dgm:prSet/>
      <dgm:spPr/>
      <dgm:t>
        <a:bodyPr/>
        <a:lstStyle/>
        <a:p>
          <a:pPr rtl="1"/>
          <a:r>
            <a:rPr lang="en-US" b="0" dirty="0"/>
            <a:t>Market</a:t>
          </a:r>
          <a:endParaRPr lang="ar-EG" b="0" dirty="0"/>
        </a:p>
      </dgm:t>
    </dgm:pt>
    <dgm:pt modelId="{D9397EA7-3932-4978-88CA-B845D00DBD2F}" type="parTrans" cxnId="{663EE62D-2030-4AEE-BB1E-DD993DB515D8}">
      <dgm:prSet/>
      <dgm:spPr/>
      <dgm:t>
        <a:bodyPr/>
        <a:lstStyle/>
        <a:p>
          <a:pPr rtl="1"/>
          <a:endParaRPr lang="ar-EG"/>
        </a:p>
      </dgm:t>
    </dgm:pt>
    <dgm:pt modelId="{A2A3D68F-1D26-4326-8077-A6AE2A24945E}" type="sibTrans" cxnId="{663EE62D-2030-4AEE-BB1E-DD993DB515D8}">
      <dgm:prSet/>
      <dgm:spPr/>
      <dgm:t>
        <a:bodyPr/>
        <a:lstStyle/>
        <a:p>
          <a:pPr rtl="1"/>
          <a:endParaRPr lang="ar-EG"/>
        </a:p>
      </dgm:t>
    </dgm:pt>
    <dgm:pt modelId="{F844CE5D-E8D1-4DD6-9E9D-60F7F503B768}">
      <dgm:prSet/>
      <dgm:spPr/>
      <dgm:t>
        <a:bodyPr/>
        <a:lstStyle/>
        <a:p>
          <a:pPr rtl="1"/>
          <a:r>
            <a:rPr lang="en-US" b="0"/>
            <a:t>Legal</a:t>
          </a:r>
          <a:endParaRPr lang="ar-EG" b="0" dirty="0"/>
        </a:p>
      </dgm:t>
    </dgm:pt>
    <dgm:pt modelId="{6C9444C1-FFF3-40AF-921E-DEF8BBEBBF86}" type="parTrans" cxnId="{EE8528DC-1DA6-462F-B792-1F0A8CB0AE62}">
      <dgm:prSet/>
      <dgm:spPr/>
      <dgm:t>
        <a:bodyPr/>
        <a:lstStyle/>
        <a:p>
          <a:pPr rtl="1"/>
          <a:endParaRPr lang="ar-EG"/>
        </a:p>
      </dgm:t>
    </dgm:pt>
    <dgm:pt modelId="{F4A0CBE6-A6A9-4E0F-AF87-D3CE5621412E}" type="sibTrans" cxnId="{EE8528DC-1DA6-462F-B792-1F0A8CB0AE62}">
      <dgm:prSet/>
      <dgm:spPr/>
      <dgm:t>
        <a:bodyPr/>
        <a:lstStyle/>
        <a:p>
          <a:pPr rtl="1"/>
          <a:endParaRPr lang="ar-EG"/>
        </a:p>
      </dgm:t>
    </dgm:pt>
    <dgm:pt modelId="{36E83248-C796-44CB-8710-96530B72DFC7}">
      <dgm:prSet/>
      <dgm:spPr/>
      <dgm:t>
        <a:bodyPr/>
        <a:lstStyle/>
        <a:p>
          <a:pPr rtl="1"/>
          <a:r>
            <a:rPr lang="en-US" b="0"/>
            <a:t>Political</a:t>
          </a:r>
          <a:endParaRPr lang="ar-EG" b="0" dirty="0"/>
        </a:p>
      </dgm:t>
    </dgm:pt>
    <dgm:pt modelId="{CFF6E708-C732-40F6-97C6-4B4154907B40}" type="parTrans" cxnId="{B9508ADB-DD5A-400A-8D15-050CF764F126}">
      <dgm:prSet/>
      <dgm:spPr/>
      <dgm:t>
        <a:bodyPr/>
        <a:lstStyle/>
        <a:p>
          <a:pPr rtl="1"/>
          <a:endParaRPr lang="ar-EG"/>
        </a:p>
      </dgm:t>
    </dgm:pt>
    <dgm:pt modelId="{93E5183D-28B9-43AC-A217-56F3B33E24ED}" type="sibTrans" cxnId="{B9508ADB-DD5A-400A-8D15-050CF764F126}">
      <dgm:prSet/>
      <dgm:spPr/>
      <dgm:t>
        <a:bodyPr/>
        <a:lstStyle/>
        <a:p>
          <a:pPr rtl="1"/>
          <a:endParaRPr lang="ar-EG"/>
        </a:p>
      </dgm:t>
    </dgm:pt>
    <dgm:pt modelId="{76AE89DB-209B-4BF3-B297-0FDBDCD26EA6}">
      <dgm:prSet/>
      <dgm:spPr/>
      <dgm:t>
        <a:bodyPr/>
        <a:lstStyle/>
        <a:p>
          <a:pPr rtl="1"/>
          <a:r>
            <a:rPr lang="en-US" b="0" dirty="0"/>
            <a:t>Economic</a:t>
          </a:r>
          <a:endParaRPr lang="ar-EG" b="0" dirty="0"/>
        </a:p>
      </dgm:t>
    </dgm:pt>
    <dgm:pt modelId="{102308F1-E9D6-4A9F-8CCC-FCC7396F61D7}" type="parTrans" cxnId="{BF2AEF84-1988-452A-B8BA-B0BEE48AF5AC}">
      <dgm:prSet/>
      <dgm:spPr/>
      <dgm:t>
        <a:bodyPr/>
        <a:lstStyle/>
        <a:p>
          <a:pPr rtl="1"/>
          <a:endParaRPr lang="ar-EG"/>
        </a:p>
      </dgm:t>
    </dgm:pt>
    <dgm:pt modelId="{C6DE4634-D8D9-4471-ACC4-861DF805156D}" type="sibTrans" cxnId="{BF2AEF84-1988-452A-B8BA-B0BEE48AF5AC}">
      <dgm:prSet/>
      <dgm:spPr/>
      <dgm:t>
        <a:bodyPr/>
        <a:lstStyle/>
        <a:p>
          <a:pPr rtl="1"/>
          <a:endParaRPr lang="ar-EG"/>
        </a:p>
      </dgm:t>
    </dgm:pt>
    <dgm:pt modelId="{D8E8CD08-A9A5-41DA-B11A-12D722C635CC}">
      <dgm:prSet/>
      <dgm:spPr/>
      <dgm:t>
        <a:bodyPr/>
        <a:lstStyle/>
        <a:p>
          <a:pPr rtl="1"/>
          <a:r>
            <a:rPr lang="en-US" b="0"/>
            <a:t>Technological</a:t>
          </a:r>
          <a:endParaRPr lang="ar-EG" b="0" dirty="0"/>
        </a:p>
      </dgm:t>
    </dgm:pt>
    <dgm:pt modelId="{7583846C-C199-4DED-863B-351AAE37979C}" type="parTrans" cxnId="{36B39891-E7AF-41C2-B301-1573E186CFA1}">
      <dgm:prSet/>
      <dgm:spPr/>
      <dgm:t>
        <a:bodyPr/>
        <a:lstStyle/>
        <a:p>
          <a:pPr rtl="1"/>
          <a:endParaRPr lang="ar-EG"/>
        </a:p>
      </dgm:t>
    </dgm:pt>
    <dgm:pt modelId="{E5B66C17-64D4-4CD3-9409-1997382AEB36}" type="sibTrans" cxnId="{36B39891-E7AF-41C2-B301-1573E186CFA1}">
      <dgm:prSet/>
      <dgm:spPr/>
      <dgm:t>
        <a:bodyPr/>
        <a:lstStyle/>
        <a:p>
          <a:pPr rtl="1"/>
          <a:endParaRPr lang="ar-EG"/>
        </a:p>
      </dgm:t>
    </dgm:pt>
    <dgm:pt modelId="{F8F669D0-69D7-40C5-87DC-C1574A6E970A}">
      <dgm:prSet phldrT="[Text]" custT="1"/>
      <dgm:spPr/>
      <dgm:t>
        <a:bodyPr/>
        <a:lstStyle/>
        <a:p>
          <a:pPr rtl="1"/>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gm:t>
    </dgm:pt>
    <dgm:pt modelId="{71D40423-398B-40A0-8CFB-03A1190AF690}" type="parTrans" cxnId="{20F163D1-AF8E-4C08-90F4-4F38EBF748F3}">
      <dgm:prSet/>
      <dgm:spPr/>
      <dgm:t>
        <a:bodyPr/>
        <a:lstStyle/>
        <a:p>
          <a:pPr rtl="1"/>
          <a:endParaRPr lang="ar-EG"/>
        </a:p>
      </dgm:t>
    </dgm:pt>
    <dgm:pt modelId="{78FE97C1-2E79-40A7-804C-EC5D5079CFC2}" type="sibTrans" cxnId="{20F163D1-AF8E-4C08-90F4-4F38EBF748F3}">
      <dgm:prSet/>
      <dgm:spPr/>
      <dgm:t>
        <a:bodyPr/>
        <a:lstStyle/>
        <a:p>
          <a:pPr rtl="1"/>
          <a:endParaRPr lang="ar-EG"/>
        </a:p>
      </dgm:t>
    </dgm:pt>
    <dgm:pt modelId="{28D8B8E8-3F1C-4EA9-8F7C-273DA6D5C0FA}">
      <dgm:prSet phldrT="[Text]" custT="1"/>
      <dgm:spPr/>
      <dgm:t>
        <a:bodyPr/>
        <a:lstStyle/>
        <a:p>
          <a:pPr rtl="1"/>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gm:t>
    </dgm:pt>
    <dgm:pt modelId="{6A13B3F6-551F-488C-8101-CA4DA22771E5}" type="parTrans" cxnId="{8520BE3E-4618-4187-A11E-4E082373E79A}">
      <dgm:prSet/>
      <dgm:spPr/>
      <dgm:t>
        <a:bodyPr/>
        <a:lstStyle/>
        <a:p>
          <a:pPr rtl="1"/>
          <a:endParaRPr lang="ar-EG"/>
        </a:p>
      </dgm:t>
    </dgm:pt>
    <dgm:pt modelId="{51FFBA81-5732-43A1-9CE0-B11507BE4289}" type="sibTrans" cxnId="{8520BE3E-4618-4187-A11E-4E082373E79A}">
      <dgm:prSet/>
      <dgm:spPr/>
      <dgm:t>
        <a:bodyPr/>
        <a:lstStyle/>
        <a:p>
          <a:pPr rtl="1"/>
          <a:endParaRPr lang="ar-EG"/>
        </a:p>
      </dgm:t>
    </dgm:pt>
    <dgm:pt modelId="{088DACDB-EDCA-4C24-A88C-2D9B53AA16BC}">
      <dgm:prSet phldrT="[Text]" custT="1"/>
      <dgm:spPr/>
      <dgm:t>
        <a:bodyPr/>
        <a:lstStyle/>
        <a:p>
          <a:pPr rtl="1"/>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gm:t>
    </dgm:pt>
    <dgm:pt modelId="{D87EC877-D30B-4879-873A-D8262AAF733F}" type="parTrans" cxnId="{E37A61BD-978E-4633-8AB5-5E4557318A27}">
      <dgm:prSet/>
      <dgm:spPr/>
      <dgm:t>
        <a:bodyPr/>
        <a:lstStyle/>
        <a:p>
          <a:pPr rtl="1"/>
          <a:endParaRPr lang="ar-EG"/>
        </a:p>
      </dgm:t>
    </dgm:pt>
    <dgm:pt modelId="{D270B0E0-1F08-4D9D-9578-847E629C5751}" type="sibTrans" cxnId="{E37A61BD-978E-4633-8AB5-5E4557318A27}">
      <dgm:prSet/>
      <dgm:spPr/>
      <dgm:t>
        <a:bodyPr/>
        <a:lstStyle/>
        <a:p>
          <a:pPr rtl="1"/>
          <a:endParaRPr lang="ar-EG"/>
        </a:p>
      </dgm:t>
    </dgm:pt>
    <dgm:pt modelId="{94F47E01-8821-4E94-A2B6-8CC949D329D1}" type="pres">
      <dgm:prSet presAssocID="{875E81BE-2533-4B66-BECD-A8FDC23F4011}" presName="diagram" presStyleCnt="0">
        <dgm:presLayoutVars>
          <dgm:dir/>
          <dgm:resizeHandles val="exact"/>
        </dgm:presLayoutVars>
      </dgm:prSet>
      <dgm:spPr/>
    </dgm:pt>
    <dgm:pt modelId="{F3B78F18-A5FB-4A57-9CA1-D048A9982B37}" type="pres">
      <dgm:prSet presAssocID="{F844CE5D-E8D1-4DD6-9E9D-60F7F503B768}" presName="node" presStyleLbl="node1" presStyleIdx="0" presStyleCnt="12" custLinFactX="131986" custLinFactY="100000" custLinFactNeighborX="200000" custLinFactNeighborY="128348">
        <dgm:presLayoutVars>
          <dgm:bulletEnabled val="1"/>
        </dgm:presLayoutVars>
      </dgm:prSet>
      <dgm:spPr/>
    </dgm:pt>
    <dgm:pt modelId="{07DEF5B5-F270-491D-A1F2-ED6E19D16006}" type="pres">
      <dgm:prSet presAssocID="{F4A0CBE6-A6A9-4E0F-AF87-D3CE5621412E}" presName="sibTrans" presStyleCnt="0"/>
      <dgm:spPr/>
    </dgm:pt>
    <dgm:pt modelId="{8ACA7E69-D5D8-4A9B-8CD4-AFA347F5D44B}" type="pres">
      <dgm:prSet presAssocID="{76AE89DB-209B-4BF3-B297-0FDBDCD26EA6}" presName="node" presStyleLbl="node1" presStyleIdx="1" presStyleCnt="12" custLinFactNeighborX="-3973" custLinFactNeighborY="4953">
        <dgm:presLayoutVars>
          <dgm:bulletEnabled val="1"/>
        </dgm:presLayoutVars>
      </dgm:prSet>
      <dgm:spPr/>
    </dgm:pt>
    <dgm:pt modelId="{97362EFB-B4AD-438F-8D76-2F84DA1A36C1}" type="pres">
      <dgm:prSet presAssocID="{C6DE4634-D8D9-4471-ACC4-861DF805156D}" presName="sibTrans" presStyleCnt="0"/>
      <dgm:spPr/>
    </dgm:pt>
    <dgm:pt modelId="{D4905744-D24D-485F-9FE4-6D6D69E52936}" type="pres">
      <dgm:prSet presAssocID="{D8E8CD08-A9A5-41DA-B11A-12D722C635CC}" presName="node" presStyleLbl="node1" presStyleIdx="2" presStyleCnt="12" custLinFactNeighborX="2050" custLinFactNeighborY="4953">
        <dgm:presLayoutVars>
          <dgm:bulletEnabled val="1"/>
        </dgm:presLayoutVars>
      </dgm:prSet>
      <dgm:spPr/>
    </dgm:pt>
    <dgm:pt modelId="{DB223BE3-F760-4FFD-ABA0-1766A23425C7}" type="pres">
      <dgm:prSet presAssocID="{E5B66C17-64D4-4CD3-9409-1997382AEB36}" presName="sibTrans" presStyleCnt="0"/>
      <dgm:spPr/>
    </dgm:pt>
    <dgm:pt modelId="{FACB5C52-1795-4ED9-93F4-E210FA4EEE0B}" type="pres">
      <dgm:prSet presAssocID="{36E83248-C796-44CB-8710-96530B72DFC7}" presName="node" presStyleLbl="node1" presStyleIdx="3" presStyleCnt="12" custLinFactNeighborX="5965" custLinFactNeighborY="4031">
        <dgm:presLayoutVars>
          <dgm:bulletEnabled val="1"/>
        </dgm:presLayoutVars>
      </dgm:prSet>
      <dgm:spPr/>
    </dgm:pt>
    <dgm:pt modelId="{B9E053B3-AC45-4224-AE2A-E77E574FDBB0}" type="pres">
      <dgm:prSet presAssocID="{93E5183D-28B9-43AC-A217-56F3B33E24ED}" presName="sibTrans" presStyleCnt="0"/>
      <dgm:spPr/>
    </dgm:pt>
    <dgm:pt modelId="{6A412EF4-5060-499D-9E99-F636A927623D}" type="pres">
      <dgm:prSet presAssocID="{89B48CDE-099B-4B54-8DF7-FF89BD813223}" presName="node" presStyleLbl="node1" presStyleIdx="4" presStyleCnt="12" custLinFactX="6247" custLinFactNeighborX="100000" custLinFactNeighborY="2481">
        <dgm:presLayoutVars>
          <dgm:bulletEnabled val="1"/>
        </dgm:presLayoutVars>
      </dgm:prSet>
      <dgm:spPr/>
    </dgm:pt>
    <dgm:pt modelId="{990411FC-35D6-4DA8-A9C6-E9E0B9E168DF}" type="pres">
      <dgm:prSet presAssocID="{A2A3D68F-1D26-4326-8077-A6AE2A24945E}" presName="sibTrans" presStyleCnt="0"/>
      <dgm:spPr/>
    </dgm:pt>
    <dgm:pt modelId="{D836AC40-0B37-4B22-A241-3EA7C377C798}" type="pres">
      <dgm:prSet presAssocID="{7C2E4720-A931-4809-A5A0-02D07FA1F850}" presName="node" presStyleLbl="node1" presStyleIdx="5" presStyleCnt="12" custLinFactX="12279" custLinFactNeighborX="100000" custLinFactNeighborY="-999">
        <dgm:presLayoutVars>
          <dgm:bulletEnabled val="1"/>
        </dgm:presLayoutVars>
      </dgm:prSet>
      <dgm:spPr/>
    </dgm:pt>
    <dgm:pt modelId="{23FC876A-2762-4029-A5F7-501E4C0AB171}" type="pres">
      <dgm:prSet presAssocID="{AD2F1B13-A147-4C7A-88F7-C34F6F67D8E6}" presName="sibTrans" presStyleCnt="0"/>
      <dgm:spPr/>
    </dgm:pt>
    <dgm:pt modelId="{014DA9F9-6D64-4423-9140-1C92AA85D337}" type="pres">
      <dgm:prSet presAssocID="{3A896FED-E477-4EB9-A604-AE539AADA3BE}" presName="node" presStyleLbl="node1" presStyleIdx="6" presStyleCnt="12" custLinFactX="-8053" custLinFactY="16090" custLinFactNeighborX="-100000" custLinFactNeighborY="100000">
        <dgm:presLayoutVars>
          <dgm:bulletEnabled val="1"/>
        </dgm:presLayoutVars>
      </dgm:prSet>
      <dgm:spPr/>
    </dgm:pt>
    <dgm:pt modelId="{4E16C773-3E46-4E6A-A84C-A06120E00BF5}" type="pres">
      <dgm:prSet presAssocID="{39C129CC-1F88-4958-8E35-B7A52E85FC4E}" presName="sibTrans" presStyleCnt="0"/>
      <dgm:spPr/>
    </dgm:pt>
    <dgm:pt modelId="{51AD2723-8560-4945-B347-A531543D798C}" type="pres">
      <dgm:prSet presAssocID="{A486B22E-9544-47C8-8976-C1141D082564}" presName="node" presStyleLbl="node1" presStyleIdx="7" presStyleCnt="12" custLinFactNeighborX="2902" custLinFactNeighborY="-999">
        <dgm:presLayoutVars>
          <dgm:bulletEnabled val="1"/>
        </dgm:presLayoutVars>
      </dgm:prSet>
      <dgm:spPr/>
    </dgm:pt>
    <dgm:pt modelId="{CEADB85B-9269-4ED9-86B9-8B05D35A1F1F}" type="pres">
      <dgm:prSet presAssocID="{1672974A-E242-40F8-990E-77694E21D97B}" presName="sibTrans" presStyleCnt="0"/>
      <dgm:spPr/>
    </dgm:pt>
    <dgm:pt modelId="{CB70268B-748E-431F-9B30-32B23DE740A5}" type="pres">
      <dgm:prSet presAssocID="{2B12612E-56CD-41EC-B916-17935A0D656B}" presName="node" presStyleLbl="node1" presStyleIdx="8" presStyleCnt="12" custLinFactX="100000" custLinFactNeighborX="125020" custLinFactNeighborY="-8030">
        <dgm:presLayoutVars>
          <dgm:bulletEnabled val="1"/>
        </dgm:presLayoutVars>
      </dgm:prSet>
      <dgm:spPr/>
    </dgm:pt>
    <dgm:pt modelId="{5F7CD6A2-31A4-49F6-A603-EF2FD388D421}" type="pres">
      <dgm:prSet presAssocID="{35ABDDD8-0C87-4A49-A194-C3DA45F1FA38}" presName="sibTrans" presStyleCnt="0"/>
      <dgm:spPr/>
    </dgm:pt>
    <dgm:pt modelId="{47EC5FE6-C9D2-4871-BA48-E1730141ECC1}" type="pres">
      <dgm:prSet presAssocID="{F8F669D0-69D7-40C5-87DC-C1574A6E970A}" presName="node" presStyleLbl="node1" presStyleIdx="9" presStyleCnt="12" custLinFactX="-23062" custLinFactY="-100000" custLinFactNeighborX="-100000" custLinFactNeighborY="-127607">
        <dgm:presLayoutVars>
          <dgm:bulletEnabled val="1"/>
        </dgm:presLayoutVars>
      </dgm:prSet>
      <dgm:spPr/>
    </dgm:pt>
    <dgm:pt modelId="{678B565E-46B7-4554-B1B4-1B6D3E553C70}" type="pres">
      <dgm:prSet presAssocID="{78FE97C1-2E79-40A7-804C-EC5D5079CFC2}" presName="sibTrans" presStyleCnt="0"/>
      <dgm:spPr/>
    </dgm:pt>
    <dgm:pt modelId="{A60EA6B0-0A27-4C78-A2ED-1272FFDB9097}" type="pres">
      <dgm:prSet presAssocID="{28D8B8E8-3F1C-4EA9-8F7C-273DA6D5C0FA}" presName="node" presStyleLbl="node1" presStyleIdx="10" presStyleCnt="12" custLinFactX="-100000" custLinFactY="-7750" custLinFactNeighborX="-133062" custLinFactNeighborY="-100000">
        <dgm:presLayoutVars>
          <dgm:bulletEnabled val="1"/>
        </dgm:presLayoutVars>
      </dgm:prSet>
      <dgm:spPr/>
    </dgm:pt>
    <dgm:pt modelId="{5380F971-B63E-4F43-9851-B17C0B26C29B}" type="pres">
      <dgm:prSet presAssocID="{51FFBA81-5732-43A1-9CE0-B11507BE4289}" presName="sibTrans" presStyleCnt="0"/>
      <dgm:spPr/>
    </dgm:pt>
    <dgm:pt modelId="{56DD9483-C289-4290-9EE9-BBB795F2B394}" type="pres">
      <dgm:prSet presAssocID="{088DACDB-EDCA-4C24-A88C-2D9B53AA16BC}" presName="node" presStyleLbl="node1" presStyleIdx="11" presStyleCnt="12" custLinFactX="-137617" custLinFactNeighborX="-200000" custLinFactNeighborY="-4797">
        <dgm:presLayoutVars>
          <dgm:bulletEnabled val="1"/>
        </dgm:presLayoutVars>
      </dgm:prSet>
      <dgm:spPr/>
    </dgm:pt>
  </dgm:ptLst>
  <dgm:cxnLst>
    <dgm:cxn modelId="{A8264C06-8EAA-45CD-BEE6-C2016D5EAC6A}" type="presOf" srcId="{2B12612E-56CD-41EC-B916-17935A0D656B}" destId="{CB70268B-748E-431F-9B30-32B23DE740A5}" srcOrd="0" destOrd="0" presId="urn:microsoft.com/office/officeart/2005/8/layout/default"/>
    <dgm:cxn modelId="{B799211E-449E-45D7-9E39-7F6698D52A94}" srcId="{875E81BE-2533-4B66-BECD-A8FDC23F4011}" destId="{3A896FED-E477-4EB9-A604-AE539AADA3BE}" srcOrd="6" destOrd="0" parTransId="{25690290-471E-4D21-844E-CE9430352052}" sibTransId="{39C129CC-1F88-4958-8E35-B7A52E85FC4E}"/>
    <dgm:cxn modelId="{5BA3B426-4970-4145-B747-97D4ACBC2958}" type="presOf" srcId="{28D8B8E8-3F1C-4EA9-8F7C-273DA6D5C0FA}" destId="{A60EA6B0-0A27-4C78-A2ED-1272FFDB9097}" srcOrd="0" destOrd="0" presId="urn:microsoft.com/office/officeart/2005/8/layout/default"/>
    <dgm:cxn modelId="{663EE62D-2030-4AEE-BB1E-DD993DB515D8}" srcId="{875E81BE-2533-4B66-BECD-A8FDC23F4011}" destId="{89B48CDE-099B-4B54-8DF7-FF89BD813223}" srcOrd="4" destOrd="0" parTransId="{D9397EA7-3932-4978-88CA-B845D00DBD2F}" sibTransId="{A2A3D68F-1D26-4326-8077-A6AE2A24945E}"/>
    <dgm:cxn modelId="{3412103A-C36C-4F68-999C-9BDB7FAC4E46}" type="presOf" srcId="{875E81BE-2533-4B66-BECD-A8FDC23F4011}" destId="{94F47E01-8821-4E94-A2B6-8CC949D329D1}" srcOrd="0" destOrd="0" presId="urn:microsoft.com/office/officeart/2005/8/layout/default"/>
    <dgm:cxn modelId="{8520BE3E-4618-4187-A11E-4E082373E79A}" srcId="{875E81BE-2533-4B66-BECD-A8FDC23F4011}" destId="{28D8B8E8-3F1C-4EA9-8F7C-273DA6D5C0FA}" srcOrd="10" destOrd="0" parTransId="{6A13B3F6-551F-488C-8101-CA4DA22771E5}" sibTransId="{51FFBA81-5732-43A1-9CE0-B11507BE4289}"/>
    <dgm:cxn modelId="{B4BFBB47-8E74-4299-A48B-711FDBFC214E}" srcId="{875E81BE-2533-4B66-BECD-A8FDC23F4011}" destId="{7C2E4720-A931-4809-A5A0-02D07FA1F850}" srcOrd="5" destOrd="0" parTransId="{205590D7-E11E-49BE-BC04-A2B5F9B85AF6}" sibTransId="{AD2F1B13-A147-4C7A-88F7-C34F6F67D8E6}"/>
    <dgm:cxn modelId="{26412655-DD28-42F0-850F-E26BEE419947}" type="presOf" srcId="{D8E8CD08-A9A5-41DA-B11A-12D722C635CC}" destId="{D4905744-D24D-485F-9FE4-6D6D69E52936}" srcOrd="0" destOrd="0" presId="urn:microsoft.com/office/officeart/2005/8/layout/default"/>
    <dgm:cxn modelId="{7C5E0B7E-97F9-4B61-9249-84D387AF2563}" type="presOf" srcId="{3A896FED-E477-4EB9-A604-AE539AADA3BE}" destId="{014DA9F9-6D64-4423-9140-1C92AA85D337}" srcOrd="0" destOrd="0" presId="urn:microsoft.com/office/officeart/2005/8/layout/default"/>
    <dgm:cxn modelId="{BF2AEF84-1988-452A-B8BA-B0BEE48AF5AC}" srcId="{875E81BE-2533-4B66-BECD-A8FDC23F4011}" destId="{76AE89DB-209B-4BF3-B297-0FDBDCD26EA6}" srcOrd="1" destOrd="0" parTransId="{102308F1-E9D6-4A9F-8CCC-FCC7396F61D7}" sibTransId="{C6DE4634-D8D9-4471-ACC4-861DF805156D}"/>
    <dgm:cxn modelId="{CB190D85-858D-40B5-A42E-BF77DCADA024}" srcId="{875E81BE-2533-4B66-BECD-A8FDC23F4011}" destId="{A486B22E-9544-47C8-8976-C1141D082564}" srcOrd="7" destOrd="0" parTransId="{EE9AD5E4-63D2-4C76-96D7-F61494DA36A9}" sibTransId="{1672974A-E242-40F8-990E-77694E21D97B}"/>
    <dgm:cxn modelId="{36B39891-E7AF-41C2-B301-1573E186CFA1}" srcId="{875E81BE-2533-4B66-BECD-A8FDC23F4011}" destId="{D8E8CD08-A9A5-41DA-B11A-12D722C635CC}" srcOrd="2" destOrd="0" parTransId="{7583846C-C199-4DED-863B-351AAE37979C}" sibTransId="{E5B66C17-64D4-4CD3-9409-1997382AEB36}"/>
    <dgm:cxn modelId="{482FBB98-1C6F-45B0-BEAE-F2E51F85AA30}" type="presOf" srcId="{89B48CDE-099B-4B54-8DF7-FF89BD813223}" destId="{6A412EF4-5060-499D-9E99-F636A927623D}" srcOrd="0" destOrd="0" presId="urn:microsoft.com/office/officeart/2005/8/layout/default"/>
    <dgm:cxn modelId="{C34E819D-0F80-4308-88B6-33F35F108AFA}" type="presOf" srcId="{76AE89DB-209B-4BF3-B297-0FDBDCD26EA6}" destId="{8ACA7E69-D5D8-4A9B-8CD4-AFA347F5D44B}" srcOrd="0" destOrd="0" presId="urn:microsoft.com/office/officeart/2005/8/layout/default"/>
    <dgm:cxn modelId="{9CA2B1A5-8C2A-4FDC-B454-B2C8758CE417}" type="presOf" srcId="{F844CE5D-E8D1-4DD6-9E9D-60F7F503B768}" destId="{F3B78F18-A5FB-4A57-9CA1-D048A9982B37}" srcOrd="0" destOrd="0" presId="urn:microsoft.com/office/officeart/2005/8/layout/default"/>
    <dgm:cxn modelId="{191D89A9-AA1E-48E7-8146-8DA3C702B7E6}" type="presOf" srcId="{A486B22E-9544-47C8-8976-C1141D082564}" destId="{51AD2723-8560-4945-B347-A531543D798C}" srcOrd="0" destOrd="0" presId="urn:microsoft.com/office/officeart/2005/8/layout/default"/>
    <dgm:cxn modelId="{8B1E24AA-C844-4777-930B-59805AD4353B}" type="presOf" srcId="{F8F669D0-69D7-40C5-87DC-C1574A6E970A}" destId="{47EC5FE6-C9D2-4871-BA48-E1730141ECC1}" srcOrd="0" destOrd="0" presId="urn:microsoft.com/office/officeart/2005/8/layout/default"/>
    <dgm:cxn modelId="{CFE548B1-55F0-4DA9-B10B-00B2B48CE2A9}" srcId="{875E81BE-2533-4B66-BECD-A8FDC23F4011}" destId="{2B12612E-56CD-41EC-B916-17935A0D656B}" srcOrd="8" destOrd="0" parTransId="{F66E3368-A300-4D35-B7D5-EAE826A552C9}" sibTransId="{35ABDDD8-0C87-4A49-A194-C3DA45F1FA38}"/>
    <dgm:cxn modelId="{E37A61BD-978E-4633-8AB5-5E4557318A27}" srcId="{875E81BE-2533-4B66-BECD-A8FDC23F4011}" destId="{088DACDB-EDCA-4C24-A88C-2D9B53AA16BC}" srcOrd="11" destOrd="0" parTransId="{D87EC877-D30B-4879-873A-D8262AAF733F}" sibTransId="{D270B0E0-1F08-4D9D-9578-847E629C5751}"/>
    <dgm:cxn modelId="{2FF702CD-6F5D-460F-8AD3-333A476BD951}" type="presOf" srcId="{088DACDB-EDCA-4C24-A88C-2D9B53AA16BC}" destId="{56DD9483-C289-4290-9EE9-BBB795F2B394}" srcOrd="0" destOrd="0" presId="urn:microsoft.com/office/officeart/2005/8/layout/default"/>
    <dgm:cxn modelId="{20F163D1-AF8E-4C08-90F4-4F38EBF748F3}" srcId="{875E81BE-2533-4B66-BECD-A8FDC23F4011}" destId="{F8F669D0-69D7-40C5-87DC-C1574A6E970A}" srcOrd="9" destOrd="0" parTransId="{71D40423-398B-40A0-8CFB-03A1190AF690}" sibTransId="{78FE97C1-2E79-40A7-804C-EC5D5079CFC2}"/>
    <dgm:cxn modelId="{B9508ADB-DD5A-400A-8D15-050CF764F126}" srcId="{875E81BE-2533-4B66-BECD-A8FDC23F4011}" destId="{36E83248-C796-44CB-8710-96530B72DFC7}" srcOrd="3" destOrd="0" parTransId="{CFF6E708-C732-40F6-97C6-4B4154907B40}" sibTransId="{93E5183D-28B9-43AC-A217-56F3B33E24ED}"/>
    <dgm:cxn modelId="{EE8528DC-1DA6-462F-B792-1F0A8CB0AE62}" srcId="{875E81BE-2533-4B66-BECD-A8FDC23F4011}" destId="{F844CE5D-E8D1-4DD6-9E9D-60F7F503B768}" srcOrd="0" destOrd="0" parTransId="{6C9444C1-FFF3-40AF-921E-DEF8BBEBBF86}" sibTransId="{F4A0CBE6-A6A9-4E0F-AF87-D3CE5621412E}"/>
    <dgm:cxn modelId="{34F4C8DE-592F-4D7C-AC9E-2F503945925F}" type="presOf" srcId="{36E83248-C796-44CB-8710-96530B72DFC7}" destId="{FACB5C52-1795-4ED9-93F4-E210FA4EEE0B}" srcOrd="0" destOrd="0" presId="urn:microsoft.com/office/officeart/2005/8/layout/default"/>
    <dgm:cxn modelId="{EA7020F9-4661-44FB-A13E-978F91CD9208}" type="presOf" srcId="{7C2E4720-A931-4809-A5A0-02D07FA1F850}" destId="{D836AC40-0B37-4B22-A241-3EA7C377C798}" srcOrd="0" destOrd="0" presId="urn:microsoft.com/office/officeart/2005/8/layout/default"/>
    <dgm:cxn modelId="{1FEA2FF1-51C2-4D3D-A624-28B3D49EA778}" type="presParOf" srcId="{94F47E01-8821-4E94-A2B6-8CC949D329D1}" destId="{F3B78F18-A5FB-4A57-9CA1-D048A9982B37}" srcOrd="0" destOrd="0" presId="urn:microsoft.com/office/officeart/2005/8/layout/default"/>
    <dgm:cxn modelId="{4112D249-7995-40FC-AB32-CA45F66BFC6D}" type="presParOf" srcId="{94F47E01-8821-4E94-A2B6-8CC949D329D1}" destId="{07DEF5B5-F270-491D-A1F2-ED6E19D16006}" srcOrd="1" destOrd="0" presId="urn:microsoft.com/office/officeart/2005/8/layout/default"/>
    <dgm:cxn modelId="{28E6A0FE-FC54-400E-9030-F310F733C285}" type="presParOf" srcId="{94F47E01-8821-4E94-A2B6-8CC949D329D1}" destId="{8ACA7E69-D5D8-4A9B-8CD4-AFA347F5D44B}" srcOrd="2" destOrd="0" presId="urn:microsoft.com/office/officeart/2005/8/layout/default"/>
    <dgm:cxn modelId="{74266B88-4427-4622-8DA9-2658B36DAFB6}" type="presParOf" srcId="{94F47E01-8821-4E94-A2B6-8CC949D329D1}" destId="{97362EFB-B4AD-438F-8D76-2F84DA1A36C1}" srcOrd="3" destOrd="0" presId="urn:microsoft.com/office/officeart/2005/8/layout/default"/>
    <dgm:cxn modelId="{2CE6863A-7FE5-48AA-B889-E43FCA27BDB0}" type="presParOf" srcId="{94F47E01-8821-4E94-A2B6-8CC949D329D1}" destId="{D4905744-D24D-485F-9FE4-6D6D69E52936}" srcOrd="4" destOrd="0" presId="urn:microsoft.com/office/officeart/2005/8/layout/default"/>
    <dgm:cxn modelId="{167E3AB0-8109-4321-994C-1A2FC7A3EB7D}" type="presParOf" srcId="{94F47E01-8821-4E94-A2B6-8CC949D329D1}" destId="{DB223BE3-F760-4FFD-ABA0-1766A23425C7}" srcOrd="5" destOrd="0" presId="urn:microsoft.com/office/officeart/2005/8/layout/default"/>
    <dgm:cxn modelId="{3CED134B-1303-4372-98ED-8088713B561F}" type="presParOf" srcId="{94F47E01-8821-4E94-A2B6-8CC949D329D1}" destId="{FACB5C52-1795-4ED9-93F4-E210FA4EEE0B}" srcOrd="6" destOrd="0" presId="urn:microsoft.com/office/officeart/2005/8/layout/default"/>
    <dgm:cxn modelId="{DEC9AF6C-791B-4DF9-99BB-1D50A66F4E0E}" type="presParOf" srcId="{94F47E01-8821-4E94-A2B6-8CC949D329D1}" destId="{B9E053B3-AC45-4224-AE2A-E77E574FDBB0}" srcOrd="7" destOrd="0" presId="urn:microsoft.com/office/officeart/2005/8/layout/default"/>
    <dgm:cxn modelId="{54FC5FB4-6C06-41B2-87A8-94F965464FF9}" type="presParOf" srcId="{94F47E01-8821-4E94-A2B6-8CC949D329D1}" destId="{6A412EF4-5060-499D-9E99-F636A927623D}" srcOrd="8" destOrd="0" presId="urn:microsoft.com/office/officeart/2005/8/layout/default"/>
    <dgm:cxn modelId="{C05839C2-798F-4F0F-90C0-70C8A34E783A}" type="presParOf" srcId="{94F47E01-8821-4E94-A2B6-8CC949D329D1}" destId="{990411FC-35D6-4DA8-A9C6-E9E0B9E168DF}" srcOrd="9" destOrd="0" presId="urn:microsoft.com/office/officeart/2005/8/layout/default"/>
    <dgm:cxn modelId="{63E05B68-DC2C-49A7-AEE8-20D971E0A699}" type="presParOf" srcId="{94F47E01-8821-4E94-A2B6-8CC949D329D1}" destId="{D836AC40-0B37-4B22-A241-3EA7C377C798}" srcOrd="10" destOrd="0" presId="urn:microsoft.com/office/officeart/2005/8/layout/default"/>
    <dgm:cxn modelId="{79A1F52F-21A5-4373-AA65-5D329300152B}" type="presParOf" srcId="{94F47E01-8821-4E94-A2B6-8CC949D329D1}" destId="{23FC876A-2762-4029-A5F7-501E4C0AB171}" srcOrd="11" destOrd="0" presId="urn:microsoft.com/office/officeart/2005/8/layout/default"/>
    <dgm:cxn modelId="{8C305724-AFB7-4E86-9367-651D5408BD63}" type="presParOf" srcId="{94F47E01-8821-4E94-A2B6-8CC949D329D1}" destId="{014DA9F9-6D64-4423-9140-1C92AA85D337}" srcOrd="12" destOrd="0" presId="urn:microsoft.com/office/officeart/2005/8/layout/default"/>
    <dgm:cxn modelId="{0C57960B-A332-4577-946A-72C85E88B1BD}" type="presParOf" srcId="{94F47E01-8821-4E94-A2B6-8CC949D329D1}" destId="{4E16C773-3E46-4E6A-A84C-A06120E00BF5}" srcOrd="13" destOrd="0" presId="urn:microsoft.com/office/officeart/2005/8/layout/default"/>
    <dgm:cxn modelId="{CAE9D59E-58AF-4A76-9543-4F527E3FFD88}" type="presParOf" srcId="{94F47E01-8821-4E94-A2B6-8CC949D329D1}" destId="{51AD2723-8560-4945-B347-A531543D798C}" srcOrd="14" destOrd="0" presId="urn:microsoft.com/office/officeart/2005/8/layout/default"/>
    <dgm:cxn modelId="{755C680F-3406-4B7B-BA9C-511A6C93A725}" type="presParOf" srcId="{94F47E01-8821-4E94-A2B6-8CC949D329D1}" destId="{CEADB85B-9269-4ED9-86B9-8B05D35A1F1F}" srcOrd="15" destOrd="0" presId="urn:microsoft.com/office/officeart/2005/8/layout/default"/>
    <dgm:cxn modelId="{602C133D-8962-4678-BE87-871987B907AB}" type="presParOf" srcId="{94F47E01-8821-4E94-A2B6-8CC949D329D1}" destId="{CB70268B-748E-431F-9B30-32B23DE740A5}" srcOrd="16" destOrd="0" presId="urn:microsoft.com/office/officeart/2005/8/layout/default"/>
    <dgm:cxn modelId="{EB8CC3E5-CB35-4171-853B-626FC72783E9}" type="presParOf" srcId="{94F47E01-8821-4E94-A2B6-8CC949D329D1}" destId="{5F7CD6A2-31A4-49F6-A603-EF2FD388D421}" srcOrd="17" destOrd="0" presId="urn:microsoft.com/office/officeart/2005/8/layout/default"/>
    <dgm:cxn modelId="{8216523A-4964-475F-8B82-5FF629B06480}" type="presParOf" srcId="{94F47E01-8821-4E94-A2B6-8CC949D329D1}" destId="{47EC5FE6-C9D2-4871-BA48-E1730141ECC1}" srcOrd="18" destOrd="0" presId="urn:microsoft.com/office/officeart/2005/8/layout/default"/>
    <dgm:cxn modelId="{903D59D1-E937-4F3A-99EF-9C3838CAA2A8}" type="presParOf" srcId="{94F47E01-8821-4E94-A2B6-8CC949D329D1}" destId="{678B565E-46B7-4554-B1B4-1B6D3E553C70}" srcOrd="19" destOrd="0" presId="urn:microsoft.com/office/officeart/2005/8/layout/default"/>
    <dgm:cxn modelId="{74B80F6D-27A7-4512-A306-332000440D58}" type="presParOf" srcId="{94F47E01-8821-4E94-A2B6-8CC949D329D1}" destId="{A60EA6B0-0A27-4C78-A2ED-1272FFDB9097}" srcOrd="20" destOrd="0" presId="urn:microsoft.com/office/officeart/2005/8/layout/default"/>
    <dgm:cxn modelId="{F3F63EB5-D3F1-4064-9349-51A029A87DC5}" type="presParOf" srcId="{94F47E01-8821-4E94-A2B6-8CC949D329D1}" destId="{5380F971-B63E-4F43-9851-B17C0B26C29B}" srcOrd="21" destOrd="0" presId="urn:microsoft.com/office/officeart/2005/8/layout/default"/>
    <dgm:cxn modelId="{4B12AF8B-A33F-484E-A975-10E26C952D9A}" type="presParOf" srcId="{94F47E01-8821-4E94-A2B6-8CC949D329D1}" destId="{56DD9483-C289-4290-9EE9-BBB795F2B394}" srcOrd="2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C9A3F-F4D7-4B87-84C1-F74DF3726472}" type="doc">
      <dgm:prSet loTypeId="urn:microsoft.com/office/officeart/2008/layout/VerticalAccentList" loCatId="list" qsTypeId="urn:microsoft.com/office/officeart/2005/8/quickstyle/simple4" qsCatId="simple" csTypeId="urn:microsoft.com/office/officeart/2005/8/colors/colorful1" csCatId="colorful" phldr="1"/>
      <dgm:spPr/>
      <dgm:t>
        <a:bodyPr/>
        <a:lstStyle/>
        <a:p>
          <a:pPr rtl="1"/>
          <a:endParaRPr lang="ar-EG"/>
        </a:p>
      </dgm:t>
    </dgm:pt>
    <dgm:pt modelId="{DB9303A9-2CAC-47FC-9E0E-E0A6C11F847F}">
      <dgm:prSet phldrT="[Text]" custT="1"/>
      <dgm:spPr/>
      <dgm:t>
        <a:bodyPr/>
        <a:lstStyle/>
        <a:p>
          <a:pPr rtl="1"/>
          <a:r>
            <a:rPr lang="en-US" sz="2400" dirty="0"/>
            <a:t>Brainstorming and Delphi</a:t>
          </a:r>
          <a:endParaRPr lang="ar-EG" sz="2400" dirty="0"/>
        </a:p>
      </dgm:t>
    </dgm:pt>
    <dgm:pt modelId="{92D04A0E-C8D9-490A-93D1-B889FB843FD4}" type="parTrans" cxnId="{7D83A519-0789-4113-A9B9-CF1E3201B1CF}">
      <dgm:prSet/>
      <dgm:spPr/>
      <dgm:t>
        <a:bodyPr/>
        <a:lstStyle/>
        <a:p>
          <a:pPr rtl="1"/>
          <a:endParaRPr lang="ar-EG"/>
        </a:p>
      </dgm:t>
    </dgm:pt>
    <dgm:pt modelId="{74DD25E8-6027-4CB1-B02D-B735D32AB70F}" type="sibTrans" cxnId="{7D83A519-0789-4113-A9B9-CF1E3201B1CF}">
      <dgm:prSet/>
      <dgm:spPr/>
      <dgm:t>
        <a:bodyPr/>
        <a:lstStyle/>
        <a:p>
          <a:pPr rtl="1"/>
          <a:endParaRPr lang="ar-EG"/>
        </a:p>
      </dgm:t>
    </dgm:pt>
    <dgm:pt modelId="{83862F75-1783-456D-890B-ECEB481EDE93}" type="pres">
      <dgm:prSet presAssocID="{37BC9A3F-F4D7-4B87-84C1-F74DF3726472}" presName="Name0" presStyleCnt="0">
        <dgm:presLayoutVars>
          <dgm:chMax/>
          <dgm:chPref/>
          <dgm:dir/>
        </dgm:presLayoutVars>
      </dgm:prSet>
      <dgm:spPr/>
    </dgm:pt>
    <dgm:pt modelId="{6281A20B-C0F0-430D-8CB2-2A8DB623C094}" type="pres">
      <dgm:prSet presAssocID="{DB9303A9-2CAC-47FC-9E0E-E0A6C11F847F}" presName="parenttextcomposite" presStyleCnt="0"/>
      <dgm:spPr/>
    </dgm:pt>
    <dgm:pt modelId="{9765CECF-61E0-4D92-8F2D-849DCBFA5B86}" type="pres">
      <dgm:prSet presAssocID="{DB9303A9-2CAC-47FC-9E0E-E0A6C11F847F}" presName="parenttext" presStyleLbl="revTx" presStyleIdx="0" presStyleCnt="1">
        <dgm:presLayoutVars>
          <dgm:chMax/>
          <dgm:chPref val="2"/>
          <dgm:bulletEnabled val="1"/>
        </dgm:presLayoutVars>
      </dgm:prSet>
      <dgm:spPr/>
    </dgm:pt>
    <dgm:pt modelId="{1E20BD33-596C-4835-BFF8-D39AEF6216BE}" type="pres">
      <dgm:prSet presAssocID="{DB9303A9-2CAC-47FC-9E0E-E0A6C11F847F}" presName="parallelogramComposite" presStyleCnt="0"/>
      <dgm:spPr/>
    </dgm:pt>
    <dgm:pt modelId="{D2245D8F-715F-4A7E-BDC0-39C5F55F9262}" type="pres">
      <dgm:prSet presAssocID="{DB9303A9-2CAC-47FC-9E0E-E0A6C11F847F}" presName="parallelogram1" presStyleLbl="alignNode1" presStyleIdx="0" presStyleCnt="7"/>
      <dgm:spPr/>
    </dgm:pt>
    <dgm:pt modelId="{D9568DFE-0611-4207-B92C-A83A969D8CAF}" type="pres">
      <dgm:prSet presAssocID="{DB9303A9-2CAC-47FC-9E0E-E0A6C11F847F}" presName="parallelogram2" presStyleLbl="alignNode1" presStyleIdx="1" presStyleCnt="7"/>
      <dgm:spPr/>
    </dgm:pt>
    <dgm:pt modelId="{726F08E9-B093-4DBC-9082-4601AF5DE306}" type="pres">
      <dgm:prSet presAssocID="{DB9303A9-2CAC-47FC-9E0E-E0A6C11F847F}" presName="parallelogram3" presStyleLbl="alignNode1" presStyleIdx="2" presStyleCnt="7"/>
      <dgm:spPr/>
    </dgm:pt>
    <dgm:pt modelId="{8BBE0FF0-BEEF-4FB1-814C-03727F4BFE20}" type="pres">
      <dgm:prSet presAssocID="{DB9303A9-2CAC-47FC-9E0E-E0A6C11F847F}" presName="parallelogram4" presStyleLbl="alignNode1" presStyleIdx="3" presStyleCnt="7"/>
      <dgm:spPr/>
    </dgm:pt>
    <dgm:pt modelId="{2B48AC94-EB39-4766-AFEB-0D2AACF0A5C1}" type="pres">
      <dgm:prSet presAssocID="{DB9303A9-2CAC-47FC-9E0E-E0A6C11F847F}" presName="parallelogram5" presStyleLbl="alignNode1" presStyleIdx="4" presStyleCnt="7"/>
      <dgm:spPr/>
    </dgm:pt>
    <dgm:pt modelId="{04640B11-7FC6-4F27-A116-A7BDD9470D8A}" type="pres">
      <dgm:prSet presAssocID="{DB9303A9-2CAC-47FC-9E0E-E0A6C11F847F}" presName="parallelogram6" presStyleLbl="alignNode1" presStyleIdx="5" presStyleCnt="7"/>
      <dgm:spPr/>
    </dgm:pt>
    <dgm:pt modelId="{4480B19F-09CD-420C-94DD-82980CAB8B46}" type="pres">
      <dgm:prSet presAssocID="{DB9303A9-2CAC-47FC-9E0E-E0A6C11F847F}" presName="parallelogram7" presStyleLbl="alignNode1" presStyleIdx="6" presStyleCnt="7"/>
      <dgm:spPr/>
    </dgm:pt>
  </dgm:ptLst>
  <dgm:cxnLst>
    <dgm:cxn modelId="{7D83A519-0789-4113-A9B9-CF1E3201B1CF}" srcId="{37BC9A3F-F4D7-4B87-84C1-F74DF3726472}" destId="{DB9303A9-2CAC-47FC-9E0E-E0A6C11F847F}" srcOrd="0" destOrd="0" parTransId="{92D04A0E-C8D9-490A-93D1-B889FB843FD4}" sibTransId="{74DD25E8-6027-4CB1-B02D-B735D32AB70F}"/>
    <dgm:cxn modelId="{E14DD860-3F8F-4D2A-B8A0-65F6986051C1}" type="presOf" srcId="{DB9303A9-2CAC-47FC-9E0E-E0A6C11F847F}" destId="{9765CECF-61E0-4D92-8F2D-849DCBFA5B86}" srcOrd="0" destOrd="0" presId="urn:microsoft.com/office/officeart/2008/layout/VerticalAccentList"/>
    <dgm:cxn modelId="{B5F8F678-361E-4DB7-BB09-0F366F5F2481}" type="presOf" srcId="{37BC9A3F-F4D7-4B87-84C1-F74DF3726472}" destId="{83862F75-1783-456D-890B-ECEB481EDE93}" srcOrd="0" destOrd="0" presId="urn:microsoft.com/office/officeart/2008/layout/VerticalAccentList"/>
    <dgm:cxn modelId="{226E4454-658B-44E9-8D30-A1731E81449F}" type="presParOf" srcId="{83862F75-1783-456D-890B-ECEB481EDE93}" destId="{6281A20B-C0F0-430D-8CB2-2A8DB623C094}" srcOrd="0" destOrd="0" presId="urn:microsoft.com/office/officeart/2008/layout/VerticalAccentList"/>
    <dgm:cxn modelId="{98AA5984-E8E7-4E71-AAB6-6060DF561EE4}" type="presParOf" srcId="{6281A20B-C0F0-430D-8CB2-2A8DB623C094}" destId="{9765CECF-61E0-4D92-8F2D-849DCBFA5B86}" srcOrd="0" destOrd="0" presId="urn:microsoft.com/office/officeart/2008/layout/VerticalAccentList"/>
    <dgm:cxn modelId="{E043F1BF-B846-45F8-ACA6-5076555CFB03}" type="presParOf" srcId="{83862F75-1783-456D-890B-ECEB481EDE93}" destId="{1E20BD33-596C-4835-BFF8-D39AEF6216BE}" srcOrd="1" destOrd="0" presId="urn:microsoft.com/office/officeart/2008/layout/VerticalAccentList"/>
    <dgm:cxn modelId="{B9DA78B9-269B-476B-88B1-D22D6FF04BAE}" type="presParOf" srcId="{1E20BD33-596C-4835-BFF8-D39AEF6216BE}" destId="{D2245D8F-715F-4A7E-BDC0-39C5F55F9262}" srcOrd="0" destOrd="0" presId="urn:microsoft.com/office/officeart/2008/layout/VerticalAccentList"/>
    <dgm:cxn modelId="{BE53DF84-1DD4-4D8E-83AB-A7C5A3201075}" type="presParOf" srcId="{1E20BD33-596C-4835-BFF8-D39AEF6216BE}" destId="{D9568DFE-0611-4207-B92C-A83A969D8CAF}" srcOrd="1" destOrd="0" presId="urn:microsoft.com/office/officeart/2008/layout/VerticalAccentList"/>
    <dgm:cxn modelId="{7FF0FC3F-3C3E-4A5B-8989-050B80B4768F}" type="presParOf" srcId="{1E20BD33-596C-4835-BFF8-D39AEF6216BE}" destId="{726F08E9-B093-4DBC-9082-4601AF5DE306}" srcOrd="2" destOrd="0" presId="urn:microsoft.com/office/officeart/2008/layout/VerticalAccentList"/>
    <dgm:cxn modelId="{78CBE140-6D52-42D4-8426-FD4542F20C94}" type="presParOf" srcId="{1E20BD33-596C-4835-BFF8-D39AEF6216BE}" destId="{8BBE0FF0-BEEF-4FB1-814C-03727F4BFE20}" srcOrd="3" destOrd="0" presId="urn:microsoft.com/office/officeart/2008/layout/VerticalAccentList"/>
    <dgm:cxn modelId="{BAE347A3-774E-4744-B050-EC18229B9843}" type="presParOf" srcId="{1E20BD33-596C-4835-BFF8-D39AEF6216BE}" destId="{2B48AC94-EB39-4766-AFEB-0D2AACF0A5C1}" srcOrd="4" destOrd="0" presId="urn:microsoft.com/office/officeart/2008/layout/VerticalAccentList"/>
    <dgm:cxn modelId="{5E526DF4-CD41-4A5A-8CBA-A32B4577A117}" type="presParOf" srcId="{1E20BD33-596C-4835-BFF8-D39AEF6216BE}" destId="{04640B11-7FC6-4F27-A116-A7BDD9470D8A}" srcOrd="5" destOrd="0" presId="urn:microsoft.com/office/officeart/2008/layout/VerticalAccentList"/>
    <dgm:cxn modelId="{239FBF77-0FD9-4554-8259-AD0BCE708D4C}" type="presParOf" srcId="{1E20BD33-596C-4835-BFF8-D39AEF6216BE}" destId="{4480B19F-09CD-420C-94DD-82980CAB8B4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Delphi Technique</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Root Cause Analysis (RCA) and Expert Interviewing</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78F18-A5FB-4A57-9CA1-D048A9982B37}">
      <dsp:nvSpPr>
        <dsp:cNvPr id="0" name=""/>
        <dsp:cNvSpPr/>
      </dsp:nvSpPr>
      <dsp:spPr>
        <a:xfrm>
          <a:off x="6869102" y="2728159"/>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Legal</a:t>
          </a:r>
          <a:endParaRPr lang="ar-EG" sz="2500" b="0" kern="1200" dirty="0"/>
        </a:p>
      </dsp:txBody>
      <dsp:txXfrm>
        <a:off x="6869102" y="2728159"/>
        <a:ext cx="1990765" cy="1194459"/>
      </dsp:txXfrm>
    </dsp:sp>
    <dsp:sp modelId="{8ACA7E69-D5D8-4A9B-8CD4-AFA347F5D44B}">
      <dsp:nvSpPr>
        <dsp:cNvPr id="0" name=""/>
        <dsp:cNvSpPr/>
      </dsp:nvSpPr>
      <dsp:spPr>
        <a:xfrm>
          <a:off x="2370789" y="59797"/>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Economic</a:t>
          </a:r>
          <a:endParaRPr lang="ar-EG" sz="2500" b="0" kern="1200" dirty="0"/>
        </a:p>
      </dsp:txBody>
      <dsp:txXfrm>
        <a:off x="2370789" y="59797"/>
        <a:ext cx="1990765" cy="1194459"/>
      </dsp:txXfrm>
    </dsp:sp>
    <dsp:sp modelId="{D4905744-D24D-485F-9FE4-6D6D69E52936}">
      <dsp:nvSpPr>
        <dsp:cNvPr id="0" name=""/>
        <dsp:cNvSpPr/>
      </dsp:nvSpPr>
      <dsp:spPr>
        <a:xfrm>
          <a:off x="4680534" y="59797"/>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Technological</a:t>
          </a:r>
          <a:endParaRPr lang="ar-EG" sz="2500" b="0" kern="1200" dirty="0"/>
        </a:p>
      </dsp:txBody>
      <dsp:txXfrm>
        <a:off x="4680534" y="59797"/>
        <a:ext cx="1990765" cy="1194459"/>
      </dsp:txXfrm>
    </dsp:sp>
    <dsp:sp modelId="{FACB5C52-1795-4ED9-93F4-E210FA4EEE0B}">
      <dsp:nvSpPr>
        <dsp:cNvPr id="0" name=""/>
        <dsp:cNvSpPr/>
      </dsp:nvSpPr>
      <dsp:spPr>
        <a:xfrm>
          <a:off x="6948315" y="48784"/>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Political</a:t>
          </a:r>
          <a:endParaRPr lang="ar-EG" sz="2500" b="0" kern="1200" dirty="0"/>
        </a:p>
      </dsp:txBody>
      <dsp:txXfrm>
        <a:off x="6948315" y="48784"/>
        <a:ext cx="1990765" cy="1194459"/>
      </dsp:txXfrm>
    </dsp:sp>
    <dsp:sp modelId="{6A412EF4-5060-499D-9E99-F636A927623D}">
      <dsp:nvSpPr>
        <dsp:cNvPr id="0" name=""/>
        <dsp:cNvSpPr/>
      </dsp:nvSpPr>
      <dsp:spPr>
        <a:xfrm>
          <a:off x="2375169" y="1423805"/>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Market</a:t>
          </a:r>
          <a:endParaRPr lang="ar-EG" sz="2500" b="0" kern="1200" dirty="0"/>
        </a:p>
      </dsp:txBody>
      <dsp:txXfrm>
        <a:off x="2375169" y="1423805"/>
        <a:ext cx="1990765" cy="1194459"/>
      </dsp:txXfrm>
    </dsp:sp>
    <dsp:sp modelId="{D836AC40-0B37-4B22-A241-3EA7C377C798}">
      <dsp:nvSpPr>
        <dsp:cNvPr id="0" name=""/>
        <dsp:cNvSpPr/>
      </dsp:nvSpPr>
      <dsp:spPr>
        <a:xfrm>
          <a:off x="4685093" y="1382238"/>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Supply chain</a:t>
          </a:r>
          <a:endParaRPr lang="ar-EG" sz="2500" b="0" kern="1200" dirty="0"/>
        </a:p>
      </dsp:txBody>
      <dsp:txXfrm>
        <a:off x="4685093" y="1382238"/>
        <a:ext cx="1990765" cy="1194459"/>
      </dsp:txXfrm>
    </dsp:sp>
    <dsp:sp modelId="{014DA9F9-6D64-4423-9140-1C92AA85D337}">
      <dsp:nvSpPr>
        <dsp:cNvPr id="0" name=""/>
        <dsp:cNvSpPr/>
      </dsp:nvSpPr>
      <dsp:spPr>
        <a:xfrm>
          <a:off x="2488642" y="2780819"/>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sp:txBody>
      <dsp:txXfrm>
        <a:off x="2488642" y="2780819"/>
        <a:ext cx="1990765" cy="1194459"/>
      </dsp:txXfrm>
    </dsp:sp>
    <dsp:sp modelId="{51AD2723-8560-4945-B347-A531543D798C}">
      <dsp:nvSpPr>
        <dsp:cNvPr id="0" name=""/>
        <dsp:cNvSpPr/>
      </dsp:nvSpPr>
      <dsp:spPr>
        <a:xfrm>
          <a:off x="6887337" y="1382238"/>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dirty="0">
              <a:latin typeface="Calibri" panose="020F0502020204030204"/>
              <a:ea typeface="+mn-ea"/>
              <a:cs typeface="+mn-cs"/>
            </a:rPr>
            <a:t>Operations</a:t>
          </a:r>
          <a:r>
            <a:rPr lang="en-US" sz="2400" b="0" kern="1200" dirty="0">
              <a:latin typeface="Muli"/>
            </a:rPr>
            <a:t> </a:t>
          </a:r>
          <a:endParaRPr lang="ar-EG" sz="2400" b="0" kern="1200" dirty="0"/>
        </a:p>
      </dsp:txBody>
      <dsp:txXfrm>
        <a:off x="6887337" y="1382238"/>
        <a:ext cx="1990765" cy="1194459"/>
      </dsp:txXfrm>
    </dsp:sp>
    <dsp:sp modelId="{CB70268B-748E-431F-9B30-32B23DE740A5}">
      <dsp:nvSpPr>
        <dsp:cNvPr id="0" name=""/>
        <dsp:cNvSpPr/>
      </dsp:nvSpPr>
      <dsp:spPr>
        <a:xfrm>
          <a:off x="4739660" y="2691791"/>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sp:txBody>
      <dsp:txXfrm>
        <a:off x="4739660" y="2691791"/>
        <a:ext cx="1990765" cy="1194459"/>
      </dsp:txXfrm>
    </dsp:sp>
    <dsp:sp modelId="{47EC5FE6-C9D2-4871-BA48-E1730141ECC1}">
      <dsp:nvSpPr>
        <dsp:cNvPr id="0" name=""/>
        <dsp:cNvSpPr/>
      </dsp:nvSpPr>
      <dsp:spPr>
        <a:xfrm>
          <a:off x="7" y="69034"/>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sp:txBody>
      <dsp:txXfrm>
        <a:off x="7" y="69034"/>
        <a:ext cx="1990765" cy="1194459"/>
      </dsp:txXfrm>
    </dsp:sp>
    <dsp:sp modelId="{A60EA6B0-0A27-4C78-A2ED-1272FFDB9097}">
      <dsp:nvSpPr>
        <dsp:cNvPr id="0" name=""/>
        <dsp:cNvSpPr/>
      </dsp:nvSpPr>
      <dsp:spPr>
        <a:xfrm>
          <a:off x="7" y="1500677"/>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sp:txBody>
      <dsp:txXfrm>
        <a:off x="7" y="1500677"/>
        <a:ext cx="1990765" cy="1194459"/>
      </dsp:txXfrm>
    </dsp:sp>
    <dsp:sp modelId="{56DD9483-C289-4290-9EE9-BBB795F2B394}">
      <dsp:nvSpPr>
        <dsp:cNvPr id="0" name=""/>
        <dsp:cNvSpPr/>
      </dsp:nvSpPr>
      <dsp:spPr>
        <a:xfrm>
          <a:off x="108404" y="2730408"/>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sp:txBody>
      <dsp:txXfrm>
        <a:off x="108404" y="2730408"/>
        <a:ext cx="1990765" cy="11944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5CECF-61E0-4D92-8F2D-849DCBFA5B86}">
      <dsp:nvSpPr>
        <dsp:cNvPr id="0" name=""/>
        <dsp:cNvSpPr/>
      </dsp:nvSpPr>
      <dsp:spPr>
        <a:xfrm>
          <a:off x="210110" y="327490"/>
          <a:ext cx="3745378" cy="340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marL="0" lvl="0" indent="0" algn="ctr" defTabSz="1066800" rtl="1">
            <a:lnSpc>
              <a:spcPct val="90000"/>
            </a:lnSpc>
            <a:spcBef>
              <a:spcPct val="0"/>
            </a:spcBef>
            <a:spcAft>
              <a:spcPct val="35000"/>
            </a:spcAft>
            <a:buNone/>
          </a:pPr>
          <a:r>
            <a:rPr lang="en-US" sz="2400" kern="1200" dirty="0"/>
            <a:t>Brainstorming and Delphi</a:t>
          </a:r>
          <a:endParaRPr lang="ar-EG" sz="2400" kern="1200" dirty="0"/>
        </a:p>
      </dsp:txBody>
      <dsp:txXfrm>
        <a:off x="210110" y="327490"/>
        <a:ext cx="3745378" cy="340488"/>
      </dsp:txXfrm>
    </dsp:sp>
    <dsp:sp modelId="{D2245D8F-715F-4A7E-BDC0-39C5F55F9262}">
      <dsp:nvSpPr>
        <dsp:cNvPr id="0" name=""/>
        <dsp:cNvSpPr/>
      </dsp:nvSpPr>
      <dsp:spPr>
        <a:xfrm>
          <a:off x="210110"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568DFE-0611-4207-B92C-A83A969D8CAF}">
      <dsp:nvSpPr>
        <dsp:cNvPr id="0" name=""/>
        <dsp:cNvSpPr/>
      </dsp:nvSpPr>
      <dsp:spPr>
        <a:xfrm>
          <a:off x="738625"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26F08E9-B093-4DBC-9082-4601AF5DE306}">
      <dsp:nvSpPr>
        <dsp:cNvPr id="0" name=""/>
        <dsp:cNvSpPr/>
      </dsp:nvSpPr>
      <dsp:spPr>
        <a:xfrm>
          <a:off x="1267139" y="667979"/>
          <a:ext cx="499383" cy="8323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BBE0FF0-BEEF-4FB1-814C-03727F4BFE20}">
      <dsp:nvSpPr>
        <dsp:cNvPr id="0" name=""/>
        <dsp:cNvSpPr/>
      </dsp:nvSpPr>
      <dsp:spPr>
        <a:xfrm>
          <a:off x="1795654" y="667979"/>
          <a:ext cx="499383" cy="8323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B48AC94-EB39-4766-AFEB-0D2AACF0A5C1}">
      <dsp:nvSpPr>
        <dsp:cNvPr id="0" name=""/>
        <dsp:cNvSpPr/>
      </dsp:nvSpPr>
      <dsp:spPr>
        <a:xfrm>
          <a:off x="2324168" y="667979"/>
          <a:ext cx="499383" cy="8323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4640B11-7FC6-4F27-A116-A7BDD9470D8A}">
      <dsp:nvSpPr>
        <dsp:cNvPr id="0" name=""/>
        <dsp:cNvSpPr/>
      </dsp:nvSpPr>
      <dsp:spPr>
        <a:xfrm>
          <a:off x="2852683"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80B19F-09CD-420C-94DD-82980CAB8B46}">
      <dsp:nvSpPr>
        <dsp:cNvPr id="0" name=""/>
        <dsp:cNvSpPr/>
      </dsp:nvSpPr>
      <dsp:spPr>
        <a:xfrm>
          <a:off x="3381197"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Delphi Technique</a:t>
          </a:r>
          <a:endParaRPr lang="ar-EG" sz="30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b" anchorCtr="0">
          <a:noAutofit/>
        </a:bodyPr>
        <a:lstStyle/>
        <a:p>
          <a:pPr marL="0" lvl="0" indent="0" algn="ctr" defTabSz="1155700" rtl="1">
            <a:lnSpc>
              <a:spcPct val="90000"/>
            </a:lnSpc>
            <a:spcBef>
              <a:spcPct val="0"/>
            </a:spcBef>
            <a:spcAft>
              <a:spcPct val="35000"/>
            </a:spcAft>
            <a:buNone/>
          </a:pPr>
          <a:r>
            <a:rPr lang="en-US" sz="2600" b="1" i="1" u="none" strike="noStrike" kern="1200" baseline="0" dirty="0">
              <a:latin typeface="Calibri,BoldItalic"/>
            </a:rPr>
            <a:t>Root Cause Analysis (RCA) and Expert Interviewing</a:t>
          </a:r>
          <a:endParaRPr lang="ar-EG" sz="26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10073A56-18CB-4239-B378-B3485305A1EE}" type="datetimeFigureOut">
              <a:rPr lang="ar-EG" smtClean="0"/>
              <a:t>27/01/1444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A08563E-A68D-47E7-A2DD-AA6E2D6AF955}" type="slidenum">
              <a:rPr lang="ar-EG" smtClean="0"/>
              <a:t>‹#›</a:t>
            </a:fld>
            <a:endParaRPr lang="ar-EG"/>
          </a:p>
        </p:txBody>
      </p:sp>
    </p:spTree>
    <p:extLst>
      <p:ext uri="{BB962C8B-B14F-4D97-AF65-F5344CB8AC3E}">
        <p14:creationId xmlns:p14="http://schemas.microsoft.com/office/powerpoint/2010/main" val="1075662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1C80E09-07B5-3CA4-A059-4BA76796E335}"/>
              </a:ext>
            </a:extLst>
          </p:cNvPr>
          <p:cNvSpPr>
            <a:spLocks noGrp="1" noChangeArrowheads="1"/>
          </p:cNvSpPr>
          <p:nvPr>
            <p:ph type="sldNum" sz="quarter" idx="5"/>
          </p:nvPr>
        </p:nvSpPr>
        <p:spPr>
          <a:ln/>
        </p:spPr>
        <p:txBody>
          <a:bodyPr/>
          <a:lstStyle/>
          <a:p>
            <a:fld id="{410D1587-5BAC-4088-82F0-43C3D2CBDE5D}" type="slidenum">
              <a:rPr lang="en-US" altLang="ar-EG"/>
              <a:pPr/>
              <a:t>70</a:t>
            </a:fld>
            <a:endParaRPr lang="en-US" altLang="ar-EG"/>
          </a:p>
        </p:txBody>
      </p:sp>
      <p:sp>
        <p:nvSpPr>
          <p:cNvPr id="64514" name="Rectangle 2">
            <a:extLst>
              <a:ext uri="{FF2B5EF4-FFF2-40B4-BE49-F238E27FC236}">
                <a16:creationId xmlns:a16="http://schemas.microsoft.com/office/drawing/2014/main" id="{209331D1-971F-4C47-084B-23DA6745AECD}"/>
              </a:ext>
            </a:extLst>
          </p:cNvPr>
          <p:cNvSpPr>
            <a:spLocks noGrp="1" noRot="1" noChangeAspect="1" noChangeArrowheads="1"/>
          </p:cNvSpPr>
          <p:nvPr>
            <p:ph type="sldImg"/>
          </p:nvPr>
        </p:nvSpPr>
        <p:spPr/>
      </p:sp>
      <p:sp>
        <p:nvSpPr>
          <p:cNvPr id="64515" name="Rectangle 3">
            <a:extLst>
              <a:ext uri="{FF2B5EF4-FFF2-40B4-BE49-F238E27FC236}">
                <a16:creationId xmlns:a16="http://schemas.microsoft.com/office/drawing/2014/main" id="{8EE90DB9-B2A3-26DC-C006-9B180B497AD7}"/>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5501A69-191C-C0A0-2066-7B3BC5726752}"/>
              </a:ext>
            </a:extLst>
          </p:cNvPr>
          <p:cNvSpPr>
            <a:spLocks noGrp="1" noChangeArrowheads="1"/>
          </p:cNvSpPr>
          <p:nvPr>
            <p:ph type="sldNum" sz="quarter" idx="5"/>
          </p:nvPr>
        </p:nvSpPr>
        <p:spPr>
          <a:ln/>
        </p:spPr>
        <p:txBody>
          <a:bodyPr/>
          <a:lstStyle/>
          <a:p>
            <a:fld id="{E2213938-13F0-435C-8353-394BAD94BF18}" type="slidenum">
              <a:rPr lang="en-US" altLang="ar-EG"/>
              <a:pPr/>
              <a:t>71</a:t>
            </a:fld>
            <a:endParaRPr lang="en-US" altLang="ar-EG"/>
          </a:p>
        </p:txBody>
      </p:sp>
      <p:sp>
        <p:nvSpPr>
          <p:cNvPr id="65538" name="Rectangle 2">
            <a:extLst>
              <a:ext uri="{FF2B5EF4-FFF2-40B4-BE49-F238E27FC236}">
                <a16:creationId xmlns:a16="http://schemas.microsoft.com/office/drawing/2014/main" id="{1D65E67D-5CE9-7ACD-0C96-59D19B0825A3}"/>
              </a:ext>
            </a:extLst>
          </p:cNvPr>
          <p:cNvSpPr>
            <a:spLocks noGrp="1" noRot="1" noChangeAspect="1" noChangeArrowheads="1"/>
          </p:cNvSpPr>
          <p:nvPr>
            <p:ph type="sldImg"/>
          </p:nvPr>
        </p:nvSpPr>
        <p:spPr/>
      </p:sp>
      <p:sp>
        <p:nvSpPr>
          <p:cNvPr id="65539" name="Rectangle 3">
            <a:extLst>
              <a:ext uri="{FF2B5EF4-FFF2-40B4-BE49-F238E27FC236}">
                <a16:creationId xmlns:a16="http://schemas.microsoft.com/office/drawing/2014/main" id="{A690C772-2B02-084E-6A52-069D024BCBCA}"/>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slide might be used to make the point about the various “flows” - material, information, money.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72</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73</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514061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74</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664607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75</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876235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76</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665971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2A2B-C50B-690F-1F79-441E6B1194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A37E39E7-CC5A-ED37-49AF-2E020AD374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DD9D1AFA-3FAD-72B1-7400-65B6919E558E}"/>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EB79E3C8-A88D-812C-7E57-E0A2CD842D9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8DEA05-B9A9-EF1D-F81F-0DBF4BBF83D4}"/>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4197744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D350F-69B8-29D9-9EEB-77C854296FC6}"/>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AA99B702-2A54-5519-5BBD-C9C518FCBC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921CD60-0412-C00C-114B-ECDD1CAC003E}"/>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2FC18407-FA75-BB10-F483-BA4CBE983BA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FB27271-90CC-1B8B-8AFF-3AA0D4FA2E3E}"/>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299004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F125E-9975-69FD-2E48-352DEE3A7E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4114FF53-93CA-0822-D69E-6058F21844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C5C133-0442-8A35-E5D8-5BC1FBAB95C6}"/>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63067BBA-5F1D-EE94-9736-2B60F822475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16FA39E5-AB5C-7C6C-486A-E305185E66DF}"/>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3532098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FA287-2587-B072-7BE6-153E3C0D6240}"/>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7063B0D7-7427-6B7E-A929-FF75954FD9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3162EA4B-54D3-D6BF-6319-90944ADEAF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5C542399-C6F3-2A1B-6C9C-CC18C8347619}"/>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6" name="Footer Placeholder 5">
            <a:extLst>
              <a:ext uri="{FF2B5EF4-FFF2-40B4-BE49-F238E27FC236}">
                <a16:creationId xmlns:a16="http://schemas.microsoft.com/office/drawing/2014/main" id="{CCF62028-BD8F-BC58-DFE6-23D43D9824F0}"/>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9DA1082-EF92-0A19-9F0D-A2CA5FCBF904}"/>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2925429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7820C-63C4-474E-9A01-FC7464CD1EDE}"/>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B09F7B2-4788-4155-EF63-D8008E7FD7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031A09-D5ED-9022-B3BB-C9842D47B3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E0F5B577-043C-4796-AF5D-CA9ACFCA69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D109AC-C49F-895E-52B9-16BBFC95E7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9A57D49-01B9-3675-B193-188131AE9C45}"/>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8" name="Footer Placeholder 7">
            <a:extLst>
              <a:ext uri="{FF2B5EF4-FFF2-40B4-BE49-F238E27FC236}">
                <a16:creationId xmlns:a16="http://schemas.microsoft.com/office/drawing/2014/main" id="{D92BDAA3-D7E7-A592-EED8-B2271E854FE7}"/>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87EC5A76-263C-D467-160D-C8D8A26144CA}"/>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1853846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7B587-AF85-BB9C-80B8-6F116E8548BB}"/>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10D567E4-A4B9-96A6-5FBE-6AE5696C2B0D}"/>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4" name="Footer Placeholder 3">
            <a:extLst>
              <a:ext uri="{FF2B5EF4-FFF2-40B4-BE49-F238E27FC236}">
                <a16:creationId xmlns:a16="http://schemas.microsoft.com/office/drawing/2014/main" id="{B94D3215-1250-AA2E-6D48-1CD99E945D3F}"/>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14EC0B75-AD3C-183C-5480-D9D85EB6F2FC}"/>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3157479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9B5C3-82E7-3DC9-93ED-DB07A23E7756}"/>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3" name="Footer Placeholder 2">
            <a:extLst>
              <a:ext uri="{FF2B5EF4-FFF2-40B4-BE49-F238E27FC236}">
                <a16:creationId xmlns:a16="http://schemas.microsoft.com/office/drawing/2014/main" id="{ACED33E7-734A-1B56-85A2-CBBD170B9B07}"/>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04274F74-0FEB-CB48-EF2C-9C1750A84AC3}"/>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3391220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01360-BCE4-FDCF-B580-6C51869B3B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6BC0A4B6-07D4-F938-CAEF-B15C862D6A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4AB9A400-9FF0-7148-408C-476AABB816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04155-CFEA-177F-FA64-9DF14902F285}"/>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6" name="Footer Placeholder 5">
            <a:extLst>
              <a:ext uri="{FF2B5EF4-FFF2-40B4-BE49-F238E27FC236}">
                <a16:creationId xmlns:a16="http://schemas.microsoft.com/office/drawing/2014/main" id="{697FEB6C-7758-B500-CAD0-DA475408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35166BCB-9319-42F6-055A-3987D8A89B5A}"/>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2080453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58C82-2F28-F9D6-D503-24CDFAF4A3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7DCE8A86-0FD5-AE2A-B2CC-1D920A14CF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B4E5286B-3058-4B82-F72D-D02B82EC88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02202B-0F33-52C5-803F-9675F3AF4632}"/>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6" name="Footer Placeholder 5">
            <a:extLst>
              <a:ext uri="{FF2B5EF4-FFF2-40B4-BE49-F238E27FC236}">
                <a16:creationId xmlns:a16="http://schemas.microsoft.com/office/drawing/2014/main" id="{CD1F2222-5502-4DE7-9FD8-09CA2C144435}"/>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192B9EC-573C-2F40-28E4-0E67F0FE4ECB}"/>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2621402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69450-36F7-C75F-79DB-0DFD68D66459}"/>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577E75C6-9BD2-C069-64EA-246E957117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9D17C79-3B63-3E55-8BA3-BAB49C9AAA62}"/>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BC18597B-8CC2-603E-CC8B-5B4278C1C7A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2D687C0-6153-250D-5E2D-483ADA92FC8C}"/>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3924233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711158-38EA-4DD9-7308-957091A95F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D9F909E-E5F9-2082-EAB1-290F5DE6B4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0B9DC83-D242-29FD-CC06-7094D3DBA514}"/>
              </a:ext>
            </a:extLst>
          </p:cNvPr>
          <p:cNvSpPr>
            <a:spLocks noGrp="1"/>
          </p:cNvSpPr>
          <p:nvPr>
            <p:ph type="dt" sz="half" idx="10"/>
          </p:nvPr>
        </p:nvSpPr>
        <p:spPr/>
        <p:txBody>
          <a:body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5FBDD72D-05A2-5C71-831D-EE4874B48D2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26CF825-16C1-8D11-99C7-9D5A55B49C4F}"/>
              </a:ext>
            </a:extLst>
          </p:cNvPr>
          <p:cNvSpPr>
            <a:spLocks noGrp="1"/>
          </p:cNvSpPr>
          <p:nvPr>
            <p:ph type="sldNum" sz="quarter" idx="12"/>
          </p:nvPr>
        </p:nvSpPr>
        <p:spPr/>
        <p:txBody>
          <a:bodyPr/>
          <a:lstStyle/>
          <a:p>
            <a:fld id="{B78462D5-AC8B-46E8-BF02-FDE42DF2F2E6}" type="slidenum">
              <a:rPr lang="ar-EG" smtClean="0"/>
              <a:t>‹#›</a:t>
            </a:fld>
            <a:endParaRPr lang="ar-EG"/>
          </a:p>
        </p:txBody>
      </p:sp>
    </p:spTree>
    <p:extLst>
      <p:ext uri="{BB962C8B-B14F-4D97-AF65-F5344CB8AC3E}">
        <p14:creationId xmlns:p14="http://schemas.microsoft.com/office/powerpoint/2010/main" val="2941473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9396EF-7D08-3B3F-3E0E-916CDF0B1F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46FC026E-6F7E-0F96-308B-F7DF9F2805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425ABF53-D18D-13C9-CC98-1AAFC79169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6D39CC-6E5A-418B-A711-024F483E225C}" type="datetimeFigureOut">
              <a:rPr lang="ar-EG" smtClean="0"/>
              <a:t>27/01/1444</a:t>
            </a:fld>
            <a:endParaRPr lang="ar-EG"/>
          </a:p>
        </p:txBody>
      </p:sp>
      <p:sp>
        <p:nvSpPr>
          <p:cNvPr id="5" name="Footer Placeholder 4">
            <a:extLst>
              <a:ext uri="{FF2B5EF4-FFF2-40B4-BE49-F238E27FC236}">
                <a16:creationId xmlns:a16="http://schemas.microsoft.com/office/drawing/2014/main" id="{715DB7D2-5929-E9A7-0B76-EC092D7B61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04541C5-502B-53B0-9F51-C896B9D6F5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462D5-AC8B-46E8-BF02-FDE42DF2F2E6}" type="slidenum">
              <a:rPr lang="ar-EG" smtClean="0"/>
              <a:t>‹#›</a:t>
            </a:fld>
            <a:endParaRPr lang="ar-EG"/>
          </a:p>
        </p:txBody>
      </p:sp>
    </p:spTree>
    <p:extLst>
      <p:ext uri="{BB962C8B-B14F-4D97-AF65-F5344CB8AC3E}">
        <p14:creationId xmlns:p14="http://schemas.microsoft.com/office/powerpoint/2010/main" val="31505692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6.xml.rels><?xml version="1.0" encoding="UTF-8" standalone="yes"?>
<Relationships xmlns="http://schemas.openxmlformats.org/package/2006/relationships"><Relationship Id="rId8" Type="http://schemas.openxmlformats.org/officeDocument/2006/relationships/hyperlink" Target="https://www.northeastern.edu/graduate/blog/develop-project-scope-statement/" TargetMode="External"/><Relationship Id="rId3" Type="http://schemas.openxmlformats.org/officeDocument/2006/relationships/image" Target="../media/image6.png"/><Relationship Id="rId7" Type="http://schemas.openxmlformats.org/officeDocument/2006/relationships/hyperlink" Target="https://www.northeastern.edu/graduate/blog/cost-estimation-in-project-management/" TargetMode="Externa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northeastern.edu/graduate/blog/developing-project-management-pla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11" Type="http://schemas.microsoft.com/office/2007/relationships/diagramDrawing" Target="../diagrams/drawing2.xml"/><Relationship Id="rId5" Type="http://schemas.openxmlformats.org/officeDocument/2006/relationships/image" Target="../media/image8.emf"/><Relationship Id="rId10" Type="http://schemas.openxmlformats.org/officeDocument/2006/relationships/diagramColors" Target="../diagrams/colors2.xml"/><Relationship Id="rId4" Type="http://schemas.openxmlformats.org/officeDocument/2006/relationships/image" Target="../media/image7.emf"/><Relationship Id="rId9"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7.emf"/><Relationship Id="rId7" Type="http://schemas.openxmlformats.org/officeDocument/2006/relationships/diagramLayout" Target="../diagrams/layout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11" Type="http://schemas.microsoft.com/office/2007/relationships/diagramDrawing" Target="../diagrams/drawing4.xml"/><Relationship Id="rId5" Type="http://schemas.openxmlformats.org/officeDocument/2006/relationships/image" Target="../media/image8.emf"/><Relationship Id="rId10" Type="http://schemas.openxmlformats.org/officeDocument/2006/relationships/diagramColors" Target="../diagrams/colors4.xml"/><Relationship Id="rId4" Type="http://schemas.openxmlformats.org/officeDocument/2006/relationships/image" Target="../media/image7.emf"/><Relationship Id="rId9"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diagramData" Target="../diagrams/data5.xml"/><Relationship Id="rId12"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11" Type="http://schemas.microsoft.com/office/2007/relationships/diagramDrawing" Target="../diagrams/drawing5.xml"/><Relationship Id="rId5" Type="http://schemas.openxmlformats.org/officeDocument/2006/relationships/image" Target="../media/image8.emf"/><Relationship Id="rId10" Type="http://schemas.openxmlformats.org/officeDocument/2006/relationships/diagramColors" Target="../diagrams/colors5.xml"/><Relationship Id="rId4" Type="http://schemas.openxmlformats.org/officeDocument/2006/relationships/image" Target="../media/image7.emf"/><Relationship Id="rId9"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diagramData" Target="../diagrams/data6.xml"/><Relationship Id="rId12"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11" Type="http://schemas.microsoft.com/office/2007/relationships/diagramDrawing" Target="../diagrams/drawing6.xml"/><Relationship Id="rId5" Type="http://schemas.openxmlformats.org/officeDocument/2006/relationships/image" Target="../media/image8.emf"/><Relationship Id="rId10" Type="http://schemas.openxmlformats.org/officeDocument/2006/relationships/diagramColors" Target="../diagrams/colors6.xml"/><Relationship Id="rId4" Type="http://schemas.openxmlformats.org/officeDocument/2006/relationships/image" Target="../media/image7.emf"/><Relationship Id="rId9" Type="http://schemas.openxmlformats.org/officeDocument/2006/relationships/diagramQuickStyle" Target="../diagrams/quickStyle6.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8" Type="http://schemas.openxmlformats.org/officeDocument/2006/relationships/image" Target="../media/image28.wmf"/><Relationship Id="rId13" Type="http://schemas.openxmlformats.org/officeDocument/2006/relationships/image" Target="../media/image33.wmf"/><Relationship Id="rId18" Type="http://schemas.openxmlformats.org/officeDocument/2006/relationships/image" Target="../media/image38.wmf"/><Relationship Id="rId3" Type="http://schemas.openxmlformats.org/officeDocument/2006/relationships/image" Target="../media/image6.png"/><Relationship Id="rId7" Type="http://schemas.openxmlformats.org/officeDocument/2006/relationships/image" Target="../media/image27.gif"/><Relationship Id="rId12" Type="http://schemas.openxmlformats.org/officeDocument/2006/relationships/image" Target="../media/image32.wmf"/><Relationship Id="rId17" Type="http://schemas.openxmlformats.org/officeDocument/2006/relationships/image" Target="../media/image37.png"/><Relationship Id="rId2" Type="http://schemas.openxmlformats.org/officeDocument/2006/relationships/slideLayout" Target="../slideLayouts/slideLayout7.xml"/><Relationship Id="rId16" Type="http://schemas.openxmlformats.org/officeDocument/2006/relationships/image" Target="../media/image36.gif"/><Relationship Id="rId1" Type="http://schemas.openxmlformats.org/officeDocument/2006/relationships/tags" Target="../tags/tag32.xml"/><Relationship Id="rId6" Type="http://schemas.openxmlformats.org/officeDocument/2006/relationships/image" Target="../media/image9.emf"/><Relationship Id="rId11" Type="http://schemas.openxmlformats.org/officeDocument/2006/relationships/image" Target="../media/image31.wmf"/><Relationship Id="rId5" Type="http://schemas.openxmlformats.org/officeDocument/2006/relationships/image" Target="../media/image8.emf"/><Relationship Id="rId15" Type="http://schemas.openxmlformats.org/officeDocument/2006/relationships/image" Target="../media/image35.wmf"/><Relationship Id="rId10" Type="http://schemas.openxmlformats.org/officeDocument/2006/relationships/image" Target="../media/image30.wmf"/><Relationship Id="rId19" Type="http://schemas.openxmlformats.org/officeDocument/2006/relationships/image" Target="../media/image39.wmf"/><Relationship Id="rId4" Type="http://schemas.openxmlformats.org/officeDocument/2006/relationships/image" Target="../media/image7.emf"/><Relationship Id="rId9" Type="http://schemas.openxmlformats.org/officeDocument/2006/relationships/image" Target="../media/image29.gif"/><Relationship Id="rId14" Type="http://schemas.openxmlformats.org/officeDocument/2006/relationships/image" Target="../media/image34.w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7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8.emf"/><Relationship Id="rId4" Type="http://schemas.openxmlformats.org/officeDocument/2006/relationships/image" Target="../media/image7.emf"/></Relationships>
</file>

<file path=ppt/slides/_rels/slide7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8.emf"/><Relationship Id="rId4" Type="http://schemas.openxmlformats.org/officeDocument/2006/relationships/image" Target="../media/image7.emf"/></Relationships>
</file>

<file path=ppt/slides/_rels/slide79.xml.rels><?xml version="1.0" encoding="UTF-8" standalone="yes"?>
<Relationships xmlns="http://schemas.openxmlformats.org/package/2006/relationships"><Relationship Id="rId8" Type="http://schemas.openxmlformats.org/officeDocument/2006/relationships/hyperlink" Target="https://www.marketing91.com/swot-analysis-samsung/" TargetMode="External"/><Relationship Id="rId3" Type="http://schemas.openxmlformats.org/officeDocument/2006/relationships/image" Target="../media/image6.png"/><Relationship Id="rId7" Type="http://schemas.openxmlformats.org/officeDocument/2006/relationships/hyperlink" Target="https://www.marketing91.com/marketing-mix-of-lg/" TargetMode="External"/><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hyperlink" Target="https://www.marketing91.com/methods-efficient-warehousing-products/" TargetMode="External"/><Relationship Id="rId5" Type="http://schemas.openxmlformats.org/officeDocument/2006/relationships/image" Target="../media/image8.emf"/><Relationship Id="rId4" Type="http://schemas.openxmlformats.org/officeDocument/2006/relationships/image" Target="../media/image7.emf"/></Relationships>
</file>

<file path=ppt/slides/_rels/slide8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8.emf"/><Relationship Id="rId4" Type="http://schemas.openxmlformats.org/officeDocument/2006/relationships/image" Target="../media/image7.emf"/></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3.jpe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8.emf"/><Relationship Id="rId4" Type="http://schemas.openxmlformats.org/officeDocument/2006/relationships/image" Target="../media/image7.emf"/></Relationships>
</file>

<file path=ppt/slides/_rels/slide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8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8.emf"/><Relationship Id="rId4" Type="http://schemas.openxmlformats.org/officeDocument/2006/relationships/image" Target="../media/image7.emf"/></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8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8.emf"/><Relationship Id="rId4" Type="http://schemas.openxmlformats.org/officeDocument/2006/relationships/image" Target="../media/image7.emf"/></Relationships>
</file>

<file path=ppt/slides/_rels/slide8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8.emf"/><Relationship Id="rId4" Type="http://schemas.openxmlformats.org/officeDocument/2006/relationships/image" Target="../media/image7.emf"/></Relationships>
</file>

<file path=ppt/slides/_rels/slide8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8.emf"/><Relationship Id="rId4" Type="http://schemas.openxmlformats.org/officeDocument/2006/relationships/image" Target="../media/image7.emf"/></Relationships>
</file>

<file path=ppt/slides/_rels/slide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9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9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tags" Target="../tags/tag5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8.emf"/><Relationship Id="rId4" Type="http://schemas.openxmlformats.org/officeDocument/2006/relationships/image" Target="../media/image7.emf"/></Relationships>
</file>

<file path=ppt/slides/_rels/slide9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8.emf"/><Relationship Id="rId4" Type="http://schemas.openxmlformats.org/officeDocument/2006/relationships/image" Target="../media/image7.emf"/></Relationships>
</file>

<file path=ppt/slides/_rels/slide9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5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44655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pPr algn="ctr"/>
            <a:r>
              <a:rPr lang="en-US" sz="3200" b="1" dirty="0">
                <a:solidFill>
                  <a:srgbClr val="FF9518"/>
                </a:solidFill>
                <a:latin typeface="Tajawal Medium" panose="00000600000000000000" pitchFamily="2" charset="-78"/>
                <a:cs typeface="Tajawal Medium" panose="00000600000000000000" pitchFamily="2" charset="-78"/>
              </a:rPr>
              <a:t>Summary</a:t>
            </a:r>
            <a:r>
              <a:rPr lang="en-US" sz="2800" dirty="0">
                <a:solidFill>
                  <a:srgbClr val="FF9518"/>
                </a:solidFill>
                <a:latin typeface="Tajawal Medium" panose="00000600000000000000" pitchFamily="2" charset="-78"/>
                <a:cs typeface="Tajawal Medium" panose="00000600000000000000" pitchFamily="2" charset="-78"/>
              </a:rPr>
              <a:t> </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7347"/>
            <a:ext cx="9533101" cy="1610200"/>
          </a:xfrm>
          <a:prstGeom prst="rect">
            <a:avLst/>
          </a:prstGeom>
        </p:spPr>
      </p:pic>
      <p:sp>
        <p:nvSpPr>
          <p:cNvPr id="7" name="TextBox 6"/>
          <p:cNvSpPr txBox="1"/>
          <p:nvPr/>
        </p:nvSpPr>
        <p:spPr>
          <a:xfrm>
            <a:off x="2872050" y="526136"/>
            <a:ext cx="4129114" cy="1323439"/>
          </a:xfrm>
          <a:prstGeom prst="rect">
            <a:avLst/>
          </a:prstGeom>
          <a:noFill/>
        </p:spPr>
        <p:txBody>
          <a:bodyPr wrap="square" rtlCol="0">
            <a:spAutoFit/>
          </a:bodyPr>
          <a:lstStyle/>
          <a:p>
            <a:r>
              <a:rPr lang="en-US" sz="4000" b="1" dirty="0">
                <a:solidFill>
                  <a:srgbClr val="FF9518"/>
                </a:solidFill>
                <a:cs typeface="Tajawal Medium" panose="00000600000000000000" pitchFamily="2" charset="-78"/>
              </a:rPr>
              <a:t>What Is a Project?</a:t>
            </a:r>
            <a:endParaRPr lang="en-US" altLang="ar-EG" sz="4000" b="1" dirty="0">
              <a:solidFill>
                <a:srgbClr val="FF9518"/>
              </a:solidFill>
              <a:cs typeface="Tajawal Medium" panose="00000600000000000000" pitchFamily="2" charset="-78"/>
            </a:endParaRPr>
          </a:p>
          <a:p>
            <a:endParaRPr lang="en-US" sz="4000" b="1" dirty="0">
              <a:solidFill>
                <a:srgbClr val="FF9518"/>
              </a:solidFill>
              <a:cs typeface="Tajawal Medium" panose="00000600000000000000" pitchFamily="2" charset="-78"/>
            </a:endParaRPr>
          </a:p>
        </p:txBody>
      </p:sp>
      <p:sp>
        <p:nvSpPr>
          <p:cNvPr id="9" name="TextBox 8"/>
          <p:cNvSpPr txBox="1"/>
          <p:nvPr/>
        </p:nvSpPr>
        <p:spPr>
          <a:xfrm>
            <a:off x="1339273" y="1997687"/>
            <a:ext cx="9179921" cy="3970318"/>
          </a:xfrm>
          <a:prstGeom prst="rect">
            <a:avLst/>
          </a:prstGeom>
          <a:noFill/>
        </p:spPr>
        <p:txBody>
          <a:bodyPr wrap="square" rtlCol="0">
            <a:spAutoFit/>
          </a:bodyPr>
          <a:lstStyle/>
          <a:p>
            <a:r>
              <a:rPr lang="en-US" sz="2800" dirty="0">
                <a:solidFill>
                  <a:srgbClr val="0A1F61"/>
                </a:solidFill>
                <a:cs typeface="Tajawal ExtraBold" panose="00000800000000000000" pitchFamily="2" charset="-78"/>
              </a:rPr>
              <a:t>A Project : </a:t>
            </a:r>
            <a:r>
              <a:rPr lang="en-US" altLang="ar-EG" sz="2800" b="1" dirty="0">
                <a:solidFill>
                  <a:srgbClr val="0A1F61"/>
                </a:solidFill>
                <a:cs typeface="Tajawal ExtraBold" panose="00000800000000000000" pitchFamily="2" charset="-78"/>
              </a:rPr>
              <a:t>A temporary efforts that has a defined goal and definitive start and stop point </a:t>
            </a:r>
          </a:p>
          <a:p>
            <a:pPr algn="l"/>
            <a:endParaRPr lang="en-US" sz="28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8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8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8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800" dirty="0">
                <a:solidFill>
                  <a:srgbClr val="0A1F61"/>
                </a:solidFill>
                <a:cs typeface="Tajawal ExtraBold" panose="00000800000000000000" pitchFamily="2" charset="-78"/>
              </a:rPr>
              <a:t>A ‘progressive elaboration</a:t>
            </a:r>
            <a:r>
              <a:rPr lang="en-US" sz="2000" b="0" i="0" u="none" strike="noStrike" baseline="0" dirty="0"/>
              <a:t>’</a:t>
            </a:r>
          </a:p>
          <a:p>
            <a:pPr marL="1657350" lvl="3" indent="-285750">
              <a:buFont typeface="Wingdings" panose="05000000000000000000" pitchFamily="2" charset="2"/>
              <a:buChar char="§"/>
            </a:pPr>
            <a:endParaRPr lang="en-US" altLang="ar-EG" sz="28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800" dirty="0">
              <a:solidFill>
                <a:srgbClr val="0A1F61"/>
              </a:solidFill>
              <a:cs typeface="Tajawal ExtraBold" panose="00000800000000000000" pitchFamily="2" charset="-78"/>
            </a:endParaRPr>
          </a:p>
        </p:txBody>
      </p:sp>
      <p:sp>
        <p:nvSpPr>
          <p:cNvPr id="12" name="TextBox 11">
            <a:extLst>
              <a:ext uri="{FF2B5EF4-FFF2-40B4-BE49-F238E27FC236}">
                <a16:creationId xmlns:a16="http://schemas.microsoft.com/office/drawing/2014/main" id="{61C99078-A1BE-59F0-4A5B-F9BC588FB781}"/>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84282212"/>
      </p:ext>
    </p:extLst>
  </p:cSld>
  <p:clrMapOvr>
    <a:masterClrMapping/>
  </p:clrMapOvr>
  <mc:AlternateContent xmlns:mc="http://schemas.openxmlformats.org/markup-compatibility/2006" xmlns:p14="http://schemas.microsoft.com/office/powerpoint/2010/main">
    <mc:Choice Requires="p14">
      <p:transition spd="slow" p14:dur="2000" advTm="113904"/>
    </mc:Choice>
    <mc:Fallback xmlns="">
      <p:transition spd="slow" advTm="113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 calcmode="lin" valueType="num">
                                      <p:cBhvr additive="base">
                                        <p:cTn id="1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additive="base">
                                        <p:cTn id="2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 calcmode="lin" valueType="num">
                                      <p:cBhvr additive="base">
                                        <p:cTn id="2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5941"/>
            <a:ext cx="9533101" cy="1610200"/>
          </a:xfrm>
          <a:prstGeom prst="rect">
            <a:avLst/>
          </a:prstGeom>
        </p:spPr>
      </p:pic>
      <p:sp>
        <p:nvSpPr>
          <p:cNvPr id="7" name="TextBox 6"/>
          <p:cNvSpPr txBox="1"/>
          <p:nvPr/>
        </p:nvSpPr>
        <p:spPr>
          <a:xfrm>
            <a:off x="2872050" y="526136"/>
            <a:ext cx="3735318" cy="954107"/>
          </a:xfrm>
          <a:prstGeom prst="rect">
            <a:avLst/>
          </a:prstGeom>
          <a:noFill/>
        </p:spPr>
        <p:txBody>
          <a:bodyPr wrap="non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lvl="1"/>
            <a:r>
              <a:rPr lang="en-US" sz="2800" dirty="0">
                <a:solidFill>
                  <a:srgbClr val="FF9518"/>
                </a:solidFill>
                <a:cs typeface="Tajawal Medium" panose="00000600000000000000" pitchFamily="2" charset="-78"/>
              </a:rPr>
              <a:t>The Project Life Cycle</a:t>
            </a:r>
            <a:endParaRPr lang="en-US" altLang="ar-EG" sz="2800" dirty="0">
              <a:solidFill>
                <a:srgbClr val="FF9518"/>
              </a:solidFill>
              <a:cs typeface="Tajawal Medium" panose="00000600000000000000" pitchFamily="2" charset="-78"/>
            </a:endParaRPr>
          </a:p>
          <a:p>
            <a:endParaRPr lang="en-US" dirty="0"/>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738664"/>
          </a:xfrm>
          <a:prstGeom prst="rect">
            <a:avLst/>
          </a:prstGeom>
          <a:noFill/>
        </p:spPr>
        <p:txBody>
          <a:bodyPr wrap="square" rtlCol="0">
            <a:spAutoFit/>
          </a:bodyPr>
          <a:lstStyle/>
          <a:p>
            <a:pPr algn="l"/>
            <a:r>
              <a:rPr lang="en-US" sz="1800" b="1" i="0" u="none" strike="noStrike" baseline="0" dirty="0">
                <a:solidFill>
                  <a:srgbClr val="4F82BE"/>
                </a:solidFill>
                <a:latin typeface="Cambria,Bold"/>
              </a:rPr>
              <a:t>Defining the Product Life Cycle</a:t>
            </a:r>
          </a:p>
          <a:p>
            <a:pPr algn="l"/>
            <a:r>
              <a:rPr lang="en-US" sz="2400" dirty="0">
                <a:solidFill>
                  <a:srgbClr val="0A1F61"/>
                </a:solidFill>
                <a:cs typeface="Tajawal ExtraBold" panose="00000800000000000000" pitchFamily="2" charset="-78"/>
              </a:rPr>
              <a:t> </a:t>
            </a:r>
            <a:endParaRPr lang="en-US" altLang="ar-EG" sz="2400" dirty="0">
              <a:solidFill>
                <a:srgbClr val="0A1F61"/>
              </a:solidFill>
              <a:cs typeface="Tajawal ExtraBold" panose="00000800000000000000" pitchFamily="2" charset="-78"/>
            </a:endParaRPr>
          </a:p>
        </p:txBody>
      </p:sp>
      <p:pic>
        <p:nvPicPr>
          <p:cNvPr id="11" name="Picture 10">
            <a:extLst>
              <a:ext uri="{FF2B5EF4-FFF2-40B4-BE49-F238E27FC236}">
                <a16:creationId xmlns:a16="http://schemas.microsoft.com/office/drawing/2014/main" id="{8E7B3407-F999-41F0-BBB6-A0667E521C22}"/>
              </a:ext>
            </a:extLst>
          </p:cNvPr>
          <p:cNvPicPr>
            <a:picLocks noChangeAspect="1"/>
          </p:cNvPicPr>
          <p:nvPr/>
        </p:nvPicPr>
        <p:blipFill>
          <a:blip r:embed="rId6"/>
          <a:stretch>
            <a:fillRect/>
          </a:stretch>
        </p:blipFill>
        <p:spPr>
          <a:xfrm>
            <a:off x="2801005" y="2317148"/>
            <a:ext cx="8645029" cy="3471761"/>
          </a:xfrm>
          <a:prstGeom prst="rect">
            <a:avLst/>
          </a:prstGeom>
        </p:spPr>
      </p:pic>
      <p:sp>
        <p:nvSpPr>
          <p:cNvPr id="12" name="TextBox 11">
            <a:extLst>
              <a:ext uri="{FF2B5EF4-FFF2-40B4-BE49-F238E27FC236}">
                <a16:creationId xmlns:a16="http://schemas.microsoft.com/office/drawing/2014/main" id="{0E11E24A-E97B-F753-4776-1CCCCD8B3C9B}"/>
              </a:ext>
            </a:extLst>
          </p:cNvPr>
          <p:cNvSpPr txBox="1"/>
          <p:nvPr/>
        </p:nvSpPr>
        <p:spPr>
          <a:xfrm>
            <a:off x="5908002" y="1347652"/>
            <a:ext cx="5983130" cy="1938992"/>
          </a:xfrm>
          <a:prstGeom prst="rect">
            <a:avLst/>
          </a:prstGeom>
          <a:noFill/>
        </p:spPr>
        <p:txBody>
          <a:bodyPr wrap="square">
            <a:spAutoFit/>
          </a:bodyPr>
          <a:lstStyle/>
          <a:p>
            <a:pPr algn="just"/>
            <a:r>
              <a:rPr lang="en-US" sz="1600" b="0" i="0" u="none" strike="noStrike" baseline="0" dirty="0">
                <a:latin typeface="Calibri" panose="020F0502020204030204" pitchFamily="34" charset="0"/>
              </a:rPr>
              <a:t> </a:t>
            </a:r>
            <a:r>
              <a:rPr lang="en-US" sz="2000" dirty="0">
                <a:solidFill>
                  <a:srgbClr val="0A1F61"/>
                </a:solidFill>
                <a:cs typeface="Tajawal ExtraBold" panose="00000800000000000000" pitchFamily="2" charset="-78"/>
              </a:rPr>
              <a:t>The Product is what is created as a result of executing a project .  When is talk about project  management what we are talking about is the work that is being done in the project to produce and deliver the product of the project.</a:t>
            </a:r>
            <a:endParaRPr lang="ar-EG" sz="2000" dirty="0">
              <a:solidFill>
                <a:srgbClr val="0A1F61"/>
              </a:solidFill>
              <a:cs typeface="Tajawal ExtraBold" panose="00000800000000000000" pitchFamily="2" charset="-78"/>
            </a:endParaRPr>
          </a:p>
          <a:p>
            <a:pPr algn="l"/>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81216700"/>
      </p:ext>
    </p:extLst>
  </p:cSld>
  <p:clrMapOvr>
    <a:masterClrMapping/>
  </p:clrMapOvr>
  <mc:AlternateContent xmlns:mc="http://schemas.openxmlformats.org/markup-compatibility/2006" xmlns:p14="http://schemas.microsoft.com/office/powerpoint/2010/main">
    <mc:Choice Requires="p14">
      <p:transition spd="slow" p14:dur="2000" advTm="325205"/>
    </mc:Choice>
    <mc:Fallback xmlns="">
      <p:transition spd="slow" advTm="32520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98925610"/>
      </p:ext>
    </p:extLst>
  </p:cSld>
  <p:clrMapOvr>
    <a:masterClrMapping/>
  </p:clrMapOvr>
  <mc:AlternateContent xmlns:mc="http://schemas.openxmlformats.org/markup-compatibility/2006" xmlns:p14="http://schemas.microsoft.com/office/powerpoint/2010/main">
    <mc:Choice Requires="p14">
      <p:transition spd="slow" p14:dur="2000" advTm="42553"/>
    </mc:Choice>
    <mc:Fallback xmlns="">
      <p:transition spd="slow" advTm="4255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75103"/>
    </mc:Choice>
    <mc:Fallback xmlns="">
      <p:transition spd="slow" advTm="751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6" y="329056"/>
            <a:ext cx="5782423" cy="769441"/>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649FC89-01F9-AA38-F4AB-EA73E60F5E22}"/>
              </a:ext>
            </a:extLst>
          </p:cNvPr>
          <p:cNvSpPr txBox="1"/>
          <p:nvPr/>
        </p:nvSpPr>
        <p:spPr>
          <a:xfrm>
            <a:off x="133890" y="1855277"/>
            <a:ext cx="8298909" cy="1815882"/>
          </a:xfrm>
          <a:prstGeom prst="rect">
            <a:avLst/>
          </a:prstGeom>
          <a:noFill/>
        </p:spPr>
        <p:txBody>
          <a:bodyPr wrap="square">
            <a:spAutoFit/>
          </a:bodyPr>
          <a:lstStyle/>
          <a:p>
            <a:pPr algn="l"/>
            <a:r>
              <a:rPr lang="en-US" sz="2800" dirty="0">
                <a:solidFill>
                  <a:srgbClr val="0A1F61"/>
                </a:solidFill>
                <a:cs typeface="Tajawal ExtraBold" panose="00000800000000000000" pitchFamily="2" charset="-78"/>
              </a:rPr>
              <a:t>Beyond the basics of what “risk” means, project managers should also know the different types of risks they may encounter. Depending on the project type, the factors that should be considered will differ.</a:t>
            </a:r>
          </a:p>
        </p:txBody>
      </p:sp>
      <p:sp>
        <p:nvSpPr>
          <p:cNvPr id="16" name="TextBox 15">
            <a:extLst>
              <a:ext uri="{FF2B5EF4-FFF2-40B4-BE49-F238E27FC236}">
                <a16:creationId xmlns:a16="http://schemas.microsoft.com/office/drawing/2014/main" id="{1AB09F5F-865B-428F-35E0-104756ED2324}"/>
              </a:ext>
            </a:extLst>
          </p:cNvPr>
          <p:cNvSpPr txBox="1"/>
          <p:nvPr/>
        </p:nvSpPr>
        <p:spPr>
          <a:xfrm>
            <a:off x="1597891" y="3852398"/>
            <a:ext cx="8026399" cy="369332"/>
          </a:xfrm>
          <a:prstGeom prst="rect">
            <a:avLst/>
          </a:prstGeom>
          <a:noFill/>
        </p:spPr>
        <p:txBody>
          <a:bodyPr wrap="square">
            <a:spAutoFit/>
          </a:bodyPr>
          <a:lstStyle/>
          <a:p>
            <a:r>
              <a:rPr lang="en-US" b="1" i="0" dirty="0">
                <a:solidFill>
                  <a:srgbClr val="FF0000"/>
                </a:solidFill>
                <a:effectLst/>
                <a:latin typeface="Muli"/>
              </a:rPr>
              <a:t>So, let’s jump straight in and look at these categories for project risks..</a:t>
            </a:r>
            <a:endParaRPr lang="ar-EG" b="1" dirty="0">
              <a:solidFill>
                <a:srgbClr val="FF0000"/>
              </a:solidFill>
            </a:endParaRPr>
          </a:p>
        </p:txBody>
      </p:sp>
    </p:spTree>
    <p:extLst>
      <p:ext uri="{BB962C8B-B14F-4D97-AF65-F5344CB8AC3E}">
        <p14:creationId xmlns:p14="http://schemas.microsoft.com/office/powerpoint/2010/main" val="310151524"/>
      </p:ext>
    </p:extLst>
  </p:cSld>
  <p:clrMapOvr>
    <a:masterClrMapping/>
  </p:clrMapOvr>
  <mc:AlternateContent xmlns:mc="http://schemas.openxmlformats.org/markup-compatibility/2006" xmlns:p14="http://schemas.microsoft.com/office/powerpoint/2010/main">
    <mc:Choice Requires="p14">
      <p:transition spd="slow" p14:dur="2000" advTm="63702"/>
    </mc:Choice>
    <mc:Fallback xmlns="">
      <p:transition spd="slow" advTm="6370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257869" y="1720840"/>
            <a:ext cx="7861332" cy="3416320"/>
          </a:xfrm>
          <a:prstGeom prst="rect">
            <a:avLst/>
          </a:prstGeom>
          <a:noFill/>
        </p:spPr>
        <p:txBody>
          <a:bodyPr wrap="square">
            <a:spAutoFit/>
          </a:bodyPr>
          <a:lstStyle/>
          <a:p>
            <a:pPr algn="justLow"/>
            <a:r>
              <a:rPr lang="en-US" sz="2400" b="1" i="0" dirty="0">
                <a:solidFill>
                  <a:srgbClr val="5D4C70"/>
                </a:solidFill>
                <a:effectLst/>
                <a:latin typeface="Muli"/>
              </a:rPr>
              <a:t>1- Political: </a:t>
            </a:r>
          </a:p>
          <a:p>
            <a:pPr algn="justLow"/>
            <a:r>
              <a:rPr lang="en-US" sz="2400" b="0" i="0" dirty="0">
                <a:solidFill>
                  <a:srgbClr val="000000"/>
                </a:solidFill>
                <a:effectLst/>
                <a:latin typeface="Muli"/>
              </a:rPr>
              <a:t>Most projects will be affected by organizational politics, but you should also be aware of the possibilities of impact from local or national politics (or even international politics, if that’s appropriate for your project).</a:t>
            </a:r>
          </a:p>
          <a:p>
            <a:pPr algn="justLow"/>
            <a:r>
              <a:rPr lang="en-US" sz="2400" b="0" i="0" dirty="0">
                <a:solidFill>
                  <a:srgbClr val="000000"/>
                </a:solidFill>
                <a:effectLst/>
                <a:latin typeface="Muli"/>
              </a:rPr>
              <a:t>A change in government will affect policy decisions and potentially funding, especially for projects with an element of public sector work or those working with government bodies.</a:t>
            </a:r>
          </a:p>
          <a:p>
            <a:pPr algn="justLow"/>
            <a:endParaRPr lang="en-US" sz="2400" b="1" i="0" dirty="0">
              <a:solidFill>
                <a:srgbClr val="5D4C70"/>
              </a:solidFill>
              <a:effectLst/>
              <a:latin typeface="Muli"/>
            </a:endParaRPr>
          </a:p>
        </p:txBody>
      </p:sp>
    </p:spTree>
    <p:custDataLst>
      <p:tags r:id="rId1"/>
    </p:custDataLst>
    <p:extLst>
      <p:ext uri="{BB962C8B-B14F-4D97-AF65-F5344CB8AC3E}">
        <p14:creationId xmlns:p14="http://schemas.microsoft.com/office/powerpoint/2010/main" val="1513986775"/>
      </p:ext>
    </p:extLst>
  </p:cSld>
  <p:clrMapOvr>
    <a:masterClrMapping/>
  </p:clrMapOvr>
  <mc:AlternateContent xmlns:mc="http://schemas.openxmlformats.org/markup-compatibility/2006" xmlns:p14="http://schemas.microsoft.com/office/powerpoint/2010/main">
    <mc:Choice Requires="p14">
      <p:transition spd="slow" p14:dur="2000" advTm="95464"/>
    </mc:Choice>
    <mc:Fallback xmlns="">
      <p:transition spd="slow" advTm="95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00868" y="1674854"/>
            <a:ext cx="7861332" cy="1200329"/>
          </a:xfrm>
          <a:prstGeom prst="rect">
            <a:avLst/>
          </a:prstGeom>
          <a:noFill/>
        </p:spPr>
        <p:txBody>
          <a:bodyPr wrap="square">
            <a:spAutoFit/>
          </a:bodyPr>
          <a:lstStyle/>
          <a:p>
            <a:pPr algn="justLow"/>
            <a:r>
              <a:rPr lang="en-US" sz="2400" b="1" dirty="0">
                <a:solidFill>
                  <a:srgbClr val="5D4C70"/>
                </a:solidFill>
                <a:latin typeface="Muli"/>
              </a:rPr>
              <a:t>2- </a:t>
            </a:r>
            <a:r>
              <a:rPr lang="en-US" sz="2400" b="1" i="0" dirty="0">
                <a:solidFill>
                  <a:srgbClr val="5D4C70"/>
                </a:solidFill>
                <a:effectLst/>
                <a:latin typeface="Muli"/>
              </a:rPr>
              <a:t> Economic</a:t>
            </a:r>
          </a:p>
          <a:p>
            <a:pPr algn="justLow"/>
            <a:r>
              <a:rPr lang="en-US" sz="2400" b="0" i="0" dirty="0">
                <a:solidFill>
                  <a:srgbClr val="000000"/>
                </a:solidFill>
                <a:effectLst/>
                <a:latin typeface="Muli"/>
              </a:rPr>
              <a:t>The economy has a huge impact on businesses, and that filters down to have an impact on certain projects. </a:t>
            </a:r>
            <a:endParaRPr lang="en-US" sz="2400" b="1" i="0" dirty="0">
              <a:solidFill>
                <a:srgbClr val="5D4C70"/>
              </a:solidFill>
              <a:effectLst/>
              <a:latin typeface="Muli"/>
            </a:endParaRPr>
          </a:p>
        </p:txBody>
      </p:sp>
      <p:sp>
        <p:nvSpPr>
          <p:cNvPr id="12" name="TextBox 11">
            <a:extLst>
              <a:ext uri="{FF2B5EF4-FFF2-40B4-BE49-F238E27FC236}">
                <a16:creationId xmlns:a16="http://schemas.microsoft.com/office/drawing/2014/main" id="{967EE352-6E6D-41EF-704A-5BCEA803966D}"/>
              </a:ext>
            </a:extLst>
          </p:cNvPr>
          <p:cNvSpPr txBox="1"/>
          <p:nvPr/>
        </p:nvSpPr>
        <p:spPr>
          <a:xfrm>
            <a:off x="444212" y="3054897"/>
            <a:ext cx="7536006" cy="2308324"/>
          </a:xfrm>
          <a:prstGeom prst="rect">
            <a:avLst/>
          </a:prstGeom>
          <a:noFill/>
        </p:spPr>
        <p:txBody>
          <a:bodyPr wrap="square">
            <a:spAutoFit/>
          </a:bodyPr>
          <a:lstStyle/>
          <a:p>
            <a:pPr algn="l"/>
            <a:r>
              <a:rPr lang="en-US" sz="2400" b="1" dirty="0">
                <a:solidFill>
                  <a:srgbClr val="5D4C70"/>
                </a:solidFill>
                <a:latin typeface="Muli"/>
              </a:rPr>
              <a:t>3</a:t>
            </a:r>
            <a:r>
              <a:rPr lang="en-US" b="1" i="0" dirty="0">
                <a:solidFill>
                  <a:srgbClr val="5D4C70"/>
                </a:solidFill>
                <a:effectLst/>
                <a:latin typeface="Muli"/>
              </a:rPr>
              <a:t>- </a:t>
            </a:r>
            <a:r>
              <a:rPr lang="en-US" sz="2400" b="1" dirty="0">
                <a:solidFill>
                  <a:srgbClr val="5D4C70"/>
                </a:solidFill>
                <a:latin typeface="Muli"/>
              </a:rPr>
              <a:t>Technological:</a:t>
            </a:r>
            <a:r>
              <a:rPr lang="en-US" sz="2400" b="0" i="0" dirty="0">
                <a:solidFill>
                  <a:srgbClr val="000000"/>
                </a:solidFill>
                <a:effectLst/>
                <a:latin typeface="Muli"/>
              </a:rPr>
              <a:t> Technology is moving on at a rapid speed, and it’s possible that technological changes could make your project more or less viable over a period of time. This should be built into your approach to managing volatile projects.</a:t>
            </a:r>
            <a:r>
              <a:rPr lang="en-US" sz="2400" b="1" dirty="0">
                <a:solidFill>
                  <a:srgbClr val="5D4C70"/>
                </a:solidFill>
                <a:latin typeface="Muli"/>
              </a:rPr>
              <a:t> </a:t>
            </a:r>
            <a:r>
              <a:rPr lang="en-US" sz="2400" b="1" i="0" dirty="0">
                <a:solidFill>
                  <a:srgbClr val="FF0000"/>
                </a:solidFill>
                <a:effectLst/>
                <a:latin typeface="Muli"/>
              </a:rPr>
              <a:t>There are also risks relating to using new technology for the first time, or in an immature way</a:t>
            </a:r>
            <a:r>
              <a:rPr lang="en-US" sz="2400" b="0" i="0" dirty="0">
                <a:solidFill>
                  <a:srgbClr val="000000"/>
                </a:solidFill>
                <a:effectLst/>
                <a:latin typeface="Muli"/>
              </a:rPr>
              <a:t>.</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1805165563"/>
      </p:ext>
    </p:extLst>
  </p:cSld>
  <p:clrMapOvr>
    <a:masterClrMapping/>
  </p:clrMapOvr>
  <mc:AlternateContent xmlns:mc="http://schemas.openxmlformats.org/markup-compatibility/2006" xmlns:p14="http://schemas.microsoft.com/office/powerpoint/2010/main">
    <mc:Choice Requires="p14">
      <p:transition spd="slow" p14:dur="2000" advTm="118673"/>
    </mc:Choice>
    <mc:Fallback xmlns="">
      <p:transition spd="slow" advTm="11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40" y="1545546"/>
            <a:ext cx="7861332" cy="2308324"/>
          </a:xfrm>
          <a:prstGeom prst="rect">
            <a:avLst/>
          </a:prstGeom>
          <a:noFill/>
        </p:spPr>
        <p:txBody>
          <a:bodyPr wrap="square">
            <a:spAutoFit/>
          </a:bodyPr>
          <a:lstStyle/>
          <a:p>
            <a:pPr algn="justLow"/>
            <a:r>
              <a:rPr lang="en-US" sz="2400" b="1" dirty="0">
                <a:solidFill>
                  <a:srgbClr val="5D4C70"/>
                </a:solidFill>
                <a:latin typeface="Muli"/>
              </a:rPr>
              <a:t>4-  </a:t>
            </a:r>
            <a:r>
              <a:rPr lang="en-US" sz="2400" b="1" i="0" dirty="0">
                <a:solidFill>
                  <a:srgbClr val="5D4C70"/>
                </a:solidFill>
                <a:effectLst/>
                <a:latin typeface="Muli"/>
              </a:rPr>
              <a:t> Legal: </a:t>
            </a:r>
          </a:p>
          <a:p>
            <a:pPr algn="justLow"/>
            <a:r>
              <a:rPr lang="en-US" sz="2400" b="0" i="0" dirty="0">
                <a:solidFill>
                  <a:srgbClr val="000000"/>
                </a:solidFill>
                <a:effectLst/>
                <a:latin typeface="Muli"/>
              </a:rPr>
              <a:t>Your Legal team or advisors should be connected to changes in the law and regulations affecting your industry. These may have implications for projects that should be considered. A risk resulting from legal changes that may mean your project is no longer viable.</a:t>
            </a:r>
            <a:endParaRPr lang="en-US" sz="2400" b="1" i="0" dirty="0">
              <a:solidFill>
                <a:srgbClr val="5D4C70"/>
              </a:solidFill>
              <a:effectLst/>
              <a:latin typeface="Muli"/>
            </a:endParaRPr>
          </a:p>
        </p:txBody>
      </p:sp>
      <p:sp>
        <p:nvSpPr>
          <p:cNvPr id="14" name="TextBox 13">
            <a:extLst>
              <a:ext uri="{FF2B5EF4-FFF2-40B4-BE49-F238E27FC236}">
                <a16:creationId xmlns:a16="http://schemas.microsoft.com/office/drawing/2014/main" id="{DCDB6048-C4FC-5CF5-A1E5-C1AB60A75BE7}"/>
              </a:ext>
            </a:extLst>
          </p:cNvPr>
          <p:cNvSpPr txBox="1"/>
          <p:nvPr/>
        </p:nvSpPr>
        <p:spPr>
          <a:xfrm>
            <a:off x="351040" y="3699437"/>
            <a:ext cx="8478983" cy="1938992"/>
          </a:xfrm>
          <a:prstGeom prst="rect">
            <a:avLst/>
          </a:prstGeom>
          <a:noFill/>
        </p:spPr>
        <p:txBody>
          <a:bodyPr wrap="square">
            <a:spAutoFit/>
          </a:bodyPr>
          <a:lstStyle/>
          <a:p>
            <a:pPr algn="l"/>
            <a:r>
              <a:rPr lang="en-US" sz="2400" b="1" dirty="0">
                <a:solidFill>
                  <a:srgbClr val="5D4C70"/>
                </a:solidFill>
                <a:latin typeface="Muli"/>
              </a:rPr>
              <a:t>5- Market: </a:t>
            </a:r>
          </a:p>
          <a:p>
            <a:pPr algn="l"/>
            <a:r>
              <a:rPr lang="en-US" sz="2400" b="0" i="0" dirty="0">
                <a:solidFill>
                  <a:srgbClr val="000000"/>
                </a:solidFill>
                <a:effectLst/>
                <a:latin typeface="Muli"/>
              </a:rPr>
              <a:t>Some industries have a more stable marketplace than others, and you’ll know your own market well. Risks relating to your position in the market, the demand for your goods and services and the rise of new competitors can all affect your project. </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877592887"/>
      </p:ext>
    </p:extLst>
  </p:cSld>
  <p:clrMapOvr>
    <a:masterClrMapping/>
  </p:clrMapOvr>
  <mc:AlternateContent xmlns:mc="http://schemas.openxmlformats.org/markup-compatibility/2006" xmlns:p14="http://schemas.microsoft.com/office/powerpoint/2010/main">
    <mc:Choice Requires="p14">
      <p:transition spd="slow" p14:dur="2000" advTm="145809"/>
    </mc:Choice>
    <mc:Fallback xmlns="">
      <p:transition spd="slow" advTm="1458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4093428"/>
          </a:xfrm>
          <a:prstGeom prst="rect">
            <a:avLst/>
          </a:prstGeom>
          <a:noFill/>
        </p:spPr>
        <p:txBody>
          <a:bodyPr wrap="square">
            <a:spAutoFit/>
          </a:bodyPr>
          <a:lstStyle/>
          <a:p>
            <a:pPr algn="justLow"/>
            <a:r>
              <a:rPr lang="en-US" sz="2000" b="1" i="0" dirty="0">
                <a:solidFill>
                  <a:srgbClr val="5D4C70"/>
                </a:solidFill>
                <a:effectLst/>
                <a:latin typeface="Muli"/>
              </a:rPr>
              <a:t>6- </a:t>
            </a:r>
            <a:r>
              <a:rPr lang="en-US" sz="2000" b="1" dirty="0">
                <a:solidFill>
                  <a:srgbClr val="5D4C70"/>
                </a:solidFill>
                <a:latin typeface="Muli"/>
              </a:rPr>
              <a:t>Supply Chain:                     </a:t>
            </a:r>
            <a:r>
              <a:rPr lang="en-US" sz="2000" b="1" dirty="0">
                <a:solidFill>
                  <a:srgbClr val="FF0000"/>
                </a:solidFill>
                <a:latin typeface="Muli"/>
              </a:rPr>
              <a:t>Internal</a:t>
            </a:r>
            <a:r>
              <a:rPr lang="en-US" sz="2000" b="1" dirty="0">
                <a:solidFill>
                  <a:srgbClr val="5D4C70"/>
                </a:solidFill>
                <a:latin typeface="Muli"/>
              </a:rPr>
              <a:t>                                            </a:t>
            </a:r>
            <a:r>
              <a:rPr lang="en-US" sz="2000" b="1" dirty="0">
                <a:solidFill>
                  <a:srgbClr val="FF0000"/>
                </a:solidFill>
                <a:latin typeface="Muli"/>
              </a:rPr>
              <a:t>External</a:t>
            </a:r>
            <a:r>
              <a:rPr lang="en-US" sz="2000" b="1" dirty="0">
                <a:solidFill>
                  <a:srgbClr val="5D4C70"/>
                </a:solidFill>
                <a:latin typeface="Muli"/>
              </a:rPr>
              <a:t> </a:t>
            </a:r>
          </a:p>
          <a:p>
            <a:pPr algn="justLow"/>
            <a:r>
              <a:rPr lang="en-US" sz="2000" b="0" i="0" dirty="0">
                <a:solidFill>
                  <a:srgbClr val="000000"/>
                </a:solidFill>
                <a:effectLst/>
                <a:latin typeface="Muli"/>
              </a:rPr>
              <a:t>Rarely these days will you do a project that has no reliance on anyone else. Whether that’s the manufacturer of a critical part for your product, or a vendor supplying you with cloud-based software, our organizations are more linked together than ever before.</a:t>
            </a:r>
          </a:p>
          <a:p>
            <a:pPr algn="justLow"/>
            <a:r>
              <a:rPr lang="en-US" sz="2000" b="0" i="0" dirty="0">
                <a:solidFill>
                  <a:srgbClr val="000000"/>
                </a:solidFill>
                <a:effectLst/>
                <a:latin typeface="Muli"/>
              </a:rPr>
              <a:t>This creates risk, because when one part of the supply chain fails, the downstream implications can be significant. A supplier going bankrupt could put your project back months. Bad weather on the other side of the world could lead to crucial electrical components failing to make it your manufacturing plant on time.</a:t>
            </a:r>
          </a:p>
          <a:p>
            <a:pPr algn="justLow"/>
            <a:r>
              <a:rPr lang="en-US" sz="2000" b="0" i="0" dirty="0">
                <a:solidFill>
                  <a:srgbClr val="000000"/>
                </a:solidFill>
                <a:effectLst/>
                <a:latin typeface="Muli"/>
              </a:rPr>
              <a:t>Supply chain risk can also be internal, as your project team will rely on other departments to provide subject matter expertise to the project. If the people or services you need from your own staff are delayed, this can also affect the success of your project.</a:t>
            </a:r>
          </a:p>
        </p:txBody>
      </p:sp>
    </p:spTree>
    <p:custDataLst>
      <p:tags r:id="rId1"/>
    </p:custDataLst>
    <p:extLst>
      <p:ext uri="{BB962C8B-B14F-4D97-AF65-F5344CB8AC3E}">
        <p14:creationId xmlns:p14="http://schemas.microsoft.com/office/powerpoint/2010/main" val="2107015646"/>
      </p:ext>
    </p:extLst>
  </p:cSld>
  <p:clrMapOvr>
    <a:masterClrMapping/>
  </p:clrMapOvr>
  <mc:AlternateContent xmlns:mc="http://schemas.openxmlformats.org/markup-compatibility/2006" xmlns:p14="http://schemas.microsoft.com/office/powerpoint/2010/main">
    <mc:Choice Requires="p14">
      <p:transition spd="slow" p14:dur="2000" advTm="207712"/>
    </mc:Choice>
    <mc:Fallback xmlns="">
      <p:transition spd="slow" advTm="2077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246769"/>
          </a:xfrm>
          <a:prstGeom prst="rect">
            <a:avLst/>
          </a:prstGeom>
          <a:noFill/>
        </p:spPr>
        <p:txBody>
          <a:bodyPr wrap="square">
            <a:spAutoFit/>
          </a:bodyPr>
          <a:lstStyle/>
          <a:p>
            <a:pPr algn="justLow"/>
            <a:r>
              <a:rPr lang="en-US" sz="2000" b="1" dirty="0">
                <a:solidFill>
                  <a:srgbClr val="5D4C70"/>
                </a:solidFill>
                <a:latin typeface="Muli"/>
              </a:rPr>
              <a:t>7</a:t>
            </a:r>
            <a:r>
              <a:rPr lang="en-US" sz="2000" b="0" i="0" dirty="0">
                <a:solidFill>
                  <a:srgbClr val="000000"/>
                </a:solidFill>
                <a:effectLst/>
                <a:latin typeface="Muli"/>
              </a:rPr>
              <a:t>- </a:t>
            </a:r>
            <a:r>
              <a:rPr lang="en-US" sz="2000" b="1" i="0" dirty="0">
                <a:solidFill>
                  <a:srgbClr val="5D4C70"/>
                </a:solidFill>
                <a:effectLst/>
                <a:latin typeface="Muli"/>
              </a:rPr>
              <a:t>Organizational</a:t>
            </a:r>
          </a:p>
          <a:p>
            <a:pPr algn="justLow"/>
            <a:r>
              <a:rPr lang="en-US" sz="2000" b="0" i="0" dirty="0">
                <a:solidFill>
                  <a:srgbClr val="000000"/>
                </a:solidFill>
                <a:effectLst/>
                <a:latin typeface="Muli"/>
              </a:rPr>
              <a:t>This type of risk relates to changes in the organizational structure. This might apply if you have a change of leadership, which might in turn lead to a change in strategic direction. It’s crucial to make sure project teams are aware of these risks and then what to do if they happen, because something like this could quickly make a project unviable</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776286"/>
            <a:ext cx="9707362" cy="1323439"/>
          </a:xfrm>
          <a:prstGeom prst="rect">
            <a:avLst/>
          </a:prstGeom>
          <a:noFill/>
        </p:spPr>
        <p:txBody>
          <a:bodyPr wrap="square">
            <a:spAutoFit/>
          </a:bodyPr>
          <a:lstStyle/>
          <a:p>
            <a:pPr algn="l"/>
            <a:r>
              <a:rPr lang="en-US" sz="2000" b="1" dirty="0">
                <a:solidFill>
                  <a:srgbClr val="5D4C70"/>
                </a:solidFill>
                <a:latin typeface="Muli"/>
              </a:rPr>
              <a:t>8- Operations </a:t>
            </a:r>
          </a:p>
          <a:p>
            <a:pPr algn="l"/>
            <a:r>
              <a:rPr lang="en-US" sz="2000" b="0" i="0" dirty="0">
                <a:solidFill>
                  <a:srgbClr val="000000"/>
                </a:solidFill>
                <a:effectLst/>
                <a:latin typeface="Muli"/>
              </a:rPr>
              <a:t>These risks relate to impacts </a:t>
            </a:r>
            <a:r>
              <a:rPr lang="en-US" sz="2000" b="1" i="0" dirty="0">
                <a:solidFill>
                  <a:srgbClr val="FF0000"/>
                </a:solidFill>
                <a:effectLst/>
                <a:latin typeface="Muli"/>
              </a:rPr>
              <a:t>on how your business </a:t>
            </a:r>
            <a:r>
              <a:rPr lang="en-US" sz="2000" b="0" i="0" dirty="0">
                <a:solidFill>
                  <a:srgbClr val="000000"/>
                </a:solidFill>
                <a:effectLst/>
                <a:latin typeface="Muli"/>
              </a:rPr>
              <a:t>is run. That could be anything from risk that would impact the ability to keep a critical process running in the factory through to making sure the project goes ahead without impacting your customer services.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987540403"/>
      </p:ext>
    </p:extLst>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862322"/>
          </a:xfrm>
          <a:prstGeom prst="rect">
            <a:avLst/>
          </a:prstGeom>
          <a:noFill/>
        </p:spPr>
        <p:txBody>
          <a:bodyPr wrap="square">
            <a:spAutoFit/>
          </a:bodyPr>
          <a:lstStyle/>
          <a:p>
            <a:pPr algn="just"/>
            <a:r>
              <a:rPr lang="en-US" sz="2000" b="1" i="0" dirty="0">
                <a:solidFill>
                  <a:srgbClr val="5D4C70"/>
                </a:solidFill>
                <a:effectLst/>
                <a:latin typeface="Muli"/>
              </a:rPr>
              <a:t>9- </a:t>
            </a:r>
            <a:r>
              <a:rPr lang="en-US" sz="2000" b="0" i="0" dirty="0">
                <a:solidFill>
                  <a:srgbClr val="000000"/>
                </a:solidFill>
                <a:effectLst/>
                <a:latin typeface="Muli"/>
              </a:rPr>
              <a:t> </a:t>
            </a:r>
            <a:r>
              <a:rPr lang="en-US" sz="2000" b="1" i="0" dirty="0">
                <a:solidFill>
                  <a:srgbClr val="5D4C70"/>
                </a:solidFill>
                <a:effectLst/>
                <a:latin typeface="Muli"/>
              </a:rPr>
              <a:t>Environmental:</a:t>
            </a:r>
          </a:p>
          <a:p>
            <a:pPr algn="just"/>
            <a:r>
              <a:rPr lang="en-US" sz="2000" b="0" i="0" dirty="0">
                <a:solidFill>
                  <a:srgbClr val="000000"/>
                </a:solidFill>
                <a:effectLst/>
                <a:latin typeface="Muli"/>
              </a:rPr>
              <a:t>Environmental risks range from those that could expose your organization to fines or even legislative action, such as illegal dumping, through to ensuring that your internal environmental policies are adhered to.</a:t>
            </a:r>
          </a:p>
          <a:p>
            <a:pPr algn="just"/>
            <a:r>
              <a:rPr lang="en-US" sz="2000" b="0" i="0" dirty="0">
                <a:solidFill>
                  <a:srgbClr val="000000"/>
                </a:solidFill>
                <a:effectLst/>
                <a:latin typeface="Muli"/>
              </a:rPr>
              <a:t>Risks in this category are likely to be heavily tied to your position on corporate and social responsibility, and can also affect reputational risk, for example if your business is seen to be polluting.</a:t>
            </a:r>
          </a:p>
          <a:p>
            <a:pPr algn="just"/>
            <a:endParaRPr lang="en-US" sz="2000" b="1" i="0" dirty="0">
              <a:solidFill>
                <a:srgbClr val="5D4C70"/>
              </a:solidFill>
              <a:effectLst/>
              <a:latin typeface="Muli"/>
            </a:endParaRPr>
          </a:p>
          <a:p>
            <a:pPr algn="just"/>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877763"/>
            <a:ext cx="9707362" cy="1631216"/>
          </a:xfrm>
          <a:prstGeom prst="rect">
            <a:avLst/>
          </a:prstGeom>
          <a:noFill/>
        </p:spPr>
        <p:txBody>
          <a:bodyPr wrap="square">
            <a:spAutoFit/>
          </a:bodyPr>
          <a:lstStyle/>
          <a:p>
            <a:pPr algn="l"/>
            <a:r>
              <a:rPr lang="en-US" sz="2000" b="1" dirty="0">
                <a:solidFill>
                  <a:srgbClr val="5D4C70"/>
                </a:solidFill>
                <a:latin typeface="Muli"/>
              </a:rPr>
              <a:t>10-  Financial  </a:t>
            </a:r>
          </a:p>
          <a:p>
            <a:pPr algn="l"/>
            <a:r>
              <a:rPr lang="en-US" sz="2000" b="0" i="0" dirty="0">
                <a:solidFill>
                  <a:srgbClr val="000000"/>
                </a:solidFill>
                <a:effectLst/>
                <a:latin typeface="Muli"/>
              </a:rPr>
              <a:t>Financial risks on projects relate to funding cycles, access to funding and making sure that the cash flow is available to pay invoices on time. It’s prudent to consider financial risks to projects because if there are problems in this area, projects could stall, putting all prior investment at risk of being wasted.</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1503350116"/>
      </p:ext>
    </p:extLst>
  </p:cSld>
  <p:clrMapOvr>
    <a:masterClrMapping/>
  </p:clrMapOvr>
  <mc:AlternateContent xmlns:mc="http://schemas.openxmlformats.org/markup-compatibility/2006" xmlns:p14="http://schemas.microsoft.com/office/powerpoint/2010/main">
    <mc:Choice Requires="p14">
      <p:transition spd="slow" p14:dur="2000" advTm="196334"/>
    </mc:Choice>
    <mc:Fallback xmlns="">
      <p:transition spd="slow" advTm="1963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1938992"/>
          </a:xfrm>
          <a:prstGeom prst="rect">
            <a:avLst/>
          </a:prstGeom>
          <a:noFill/>
        </p:spPr>
        <p:txBody>
          <a:bodyPr wrap="square">
            <a:spAutoFit/>
          </a:bodyPr>
          <a:lstStyle/>
          <a:p>
            <a:pPr algn="justLow"/>
            <a:r>
              <a:rPr lang="en-US" sz="2000" b="1" dirty="0">
                <a:solidFill>
                  <a:srgbClr val="5D4C70"/>
                </a:solidFill>
                <a:latin typeface="Muli"/>
              </a:rPr>
              <a:t>11-</a:t>
            </a:r>
            <a:r>
              <a:rPr lang="en-US" sz="2000" b="1" i="0" dirty="0">
                <a:solidFill>
                  <a:srgbClr val="5D4C70"/>
                </a:solidFill>
                <a:effectLst/>
                <a:latin typeface="Muli"/>
              </a:rPr>
              <a:t> </a:t>
            </a:r>
            <a:r>
              <a:rPr lang="en-US" sz="2000" b="0" i="0" dirty="0">
                <a:solidFill>
                  <a:srgbClr val="000000"/>
                </a:solidFill>
                <a:effectLst/>
                <a:latin typeface="Muli"/>
              </a:rPr>
              <a:t> </a:t>
            </a:r>
            <a:r>
              <a:rPr lang="en-US" sz="2000" b="1" i="0" dirty="0">
                <a:solidFill>
                  <a:srgbClr val="5D4C70"/>
                </a:solidFill>
                <a:effectLst/>
                <a:latin typeface="Muli"/>
              </a:rPr>
              <a:t>Resources:</a:t>
            </a:r>
          </a:p>
          <a:p>
            <a:pPr algn="l"/>
            <a:r>
              <a:rPr lang="en-US" sz="2000" b="0" i="0" dirty="0">
                <a:solidFill>
                  <a:srgbClr val="000000"/>
                </a:solidFill>
                <a:effectLst/>
                <a:latin typeface="Muli"/>
              </a:rPr>
              <a:t>Specifically, non-people resources. This kind of risk relates to whether you can get access to the equipment, materials and other resources required to deliver the project in a timely fashion. Risks around delivery of equipment or the inability to source specialist materials would fall into this category.</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636180"/>
            <a:ext cx="9707362" cy="1631216"/>
          </a:xfrm>
          <a:prstGeom prst="rect">
            <a:avLst/>
          </a:prstGeom>
          <a:noFill/>
        </p:spPr>
        <p:txBody>
          <a:bodyPr wrap="square">
            <a:spAutoFit/>
          </a:bodyPr>
          <a:lstStyle/>
          <a:p>
            <a:r>
              <a:rPr lang="en-US" sz="2000" b="1" dirty="0">
                <a:solidFill>
                  <a:srgbClr val="5D4C70"/>
                </a:solidFill>
                <a:latin typeface="Muli"/>
              </a:rPr>
              <a:t>12-  </a:t>
            </a:r>
            <a:r>
              <a:rPr lang="en-US" sz="2000" b="1" i="0" dirty="0">
                <a:solidFill>
                  <a:srgbClr val="5D4C70"/>
                </a:solidFill>
                <a:effectLst/>
                <a:latin typeface="Muli"/>
              </a:rPr>
              <a:t>Staffing: </a:t>
            </a:r>
            <a:endParaRPr lang="en-US" sz="2000" b="1" dirty="0">
              <a:solidFill>
                <a:srgbClr val="5D4C70"/>
              </a:solidFill>
              <a:latin typeface="Muli"/>
            </a:endParaRPr>
          </a:p>
          <a:p>
            <a:pPr algn="l"/>
            <a:r>
              <a:rPr lang="en-US" sz="2000" b="0" i="0" dirty="0">
                <a:solidFill>
                  <a:srgbClr val="000000"/>
                </a:solidFill>
                <a:effectLst/>
                <a:latin typeface="Muli"/>
              </a:rPr>
              <a:t>Alongside non-people resources, you also have to consider staffing risks. These are things like the right people not being available at the right time due to other projects overrunning, or lack of expertise within your business. It would also extend to the risk of staff sickness, and poorly timed vacations.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046068977"/>
      </p:ext>
    </p:extLst>
  </p:cSld>
  <p:clrMapOvr>
    <a:masterClrMapping/>
  </p:clrMapOvr>
  <mc:AlternateContent xmlns:mc="http://schemas.openxmlformats.org/markup-compatibility/2006" xmlns:p14="http://schemas.microsoft.com/office/powerpoint/2010/main">
    <mc:Choice Requires="p14">
      <p:transition spd="slow" p14:dur="2000" advTm="170235"/>
    </mc:Choice>
    <mc:Fallback xmlns="">
      <p:transition spd="slow" advTm="170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746779" cy="1631216"/>
          </a:xfrm>
          <a:prstGeom prst="rect">
            <a:avLst/>
          </a:prstGeom>
          <a:noFill/>
        </p:spPr>
        <p:txBody>
          <a:bodyPr wrap="square">
            <a:spAutoFit/>
          </a:bodyPr>
          <a:lstStyle/>
          <a:p>
            <a:pPr algn="justLow"/>
            <a:r>
              <a:rPr lang="en-US" sz="2000" b="1" dirty="0">
                <a:solidFill>
                  <a:srgbClr val="5D4C70"/>
                </a:solidFill>
                <a:latin typeface="Muli"/>
              </a:rPr>
              <a:t>13- </a:t>
            </a:r>
            <a:r>
              <a:rPr lang="en-US" sz="2000" b="1" i="0" dirty="0">
                <a:solidFill>
                  <a:srgbClr val="5D4C70"/>
                </a:solidFill>
                <a:effectLst/>
                <a:latin typeface="Muli"/>
              </a:rPr>
              <a:t>Scheduling : </a:t>
            </a:r>
          </a:p>
          <a:p>
            <a:pPr algn="justLow"/>
            <a:r>
              <a:rPr lang="en-US" sz="2000" b="0" i="0" dirty="0">
                <a:solidFill>
                  <a:srgbClr val="000000"/>
                </a:solidFill>
                <a:effectLst/>
                <a:latin typeface="Muli"/>
              </a:rPr>
              <a:t>Risks in this category affect the project timeline. A common risk here is that a task turns out to be more complicated than expected, and so it takes longer. This would add delay to the schedule if the task is on the critical path.</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358321"/>
            <a:ext cx="9707362" cy="1323439"/>
          </a:xfrm>
          <a:prstGeom prst="rect">
            <a:avLst/>
          </a:prstGeom>
          <a:noFill/>
        </p:spPr>
        <p:txBody>
          <a:bodyPr wrap="square">
            <a:spAutoFit/>
          </a:bodyPr>
          <a:lstStyle/>
          <a:p>
            <a:r>
              <a:rPr lang="en-US" sz="2000" b="1" dirty="0">
                <a:solidFill>
                  <a:srgbClr val="5D4C70"/>
                </a:solidFill>
                <a:latin typeface="Muli"/>
              </a:rPr>
              <a:t>14-   </a:t>
            </a:r>
            <a:r>
              <a:rPr lang="en-US" sz="2000" b="1" i="0" dirty="0">
                <a:solidFill>
                  <a:srgbClr val="5D4C70"/>
                </a:solidFill>
                <a:effectLst/>
                <a:latin typeface="Muli"/>
              </a:rPr>
              <a:t>Reputation: </a:t>
            </a:r>
            <a:endParaRPr lang="en-US" sz="2000" b="1" dirty="0">
              <a:solidFill>
                <a:srgbClr val="5D4C70"/>
              </a:solidFill>
              <a:latin typeface="Muli"/>
            </a:endParaRPr>
          </a:p>
          <a:p>
            <a:pPr algn="l"/>
            <a:r>
              <a:rPr lang="en-US" sz="2000" b="0" i="0" dirty="0">
                <a:solidFill>
                  <a:srgbClr val="000000"/>
                </a:solidFill>
                <a:effectLst/>
                <a:latin typeface="Muli"/>
              </a:rPr>
              <a:t>focusing on the public face of your business, think about the impact on investors and on your own staff.</a:t>
            </a:r>
          </a:p>
          <a:p>
            <a:pPr algn="l"/>
            <a:endParaRPr lang="en-US" sz="2000" b="1" dirty="0">
              <a:solidFill>
                <a:srgbClr val="5D4C70"/>
              </a:solidFill>
              <a:latin typeface="Muli"/>
            </a:endParaRPr>
          </a:p>
        </p:txBody>
      </p:sp>
      <p:sp>
        <p:nvSpPr>
          <p:cNvPr id="14" name="TextBox 13">
            <a:extLst>
              <a:ext uri="{FF2B5EF4-FFF2-40B4-BE49-F238E27FC236}">
                <a16:creationId xmlns:a16="http://schemas.microsoft.com/office/drawing/2014/main" id="{F5F1C4A6-1194-D44E-D074-41E5DC817031}"/>
              </a:ext>
            </a:extLst>
          </p:cNvPr>
          <p:cNvSpPr txBox="1"/>
          <p:nvPr/>
        </p:nvSpPr>
        <p:spPr>
          <a:xfrm>
            <a:off x="4662746" y="4681760"/>
            <a:ext cx="7376854" cy="677108"/>
          </a:xfrm>
          <a:prstGeom prst="rect">
            <a:avLst/>
          </a:prstGeom>
          <a:noFill/>
        </p:spPr>
        <p:txBody>
          <a:bodyPr wrap="square">
            <a:spAutoFit/>
          </a:bodyPr>
          <a:lstStyle/>
          <a:p>
            <a:r>
              <a:rPr lang="en-US" b="0" i="0" dirty="0">
                <a:solidFill>
                  <a:srgbClr val="000000"/>
                </a:solidFill>
                <a:effectLst/>
                <a:latin typeface="Muli"/>
              </a:rPr>
              <a:t> </a:t>
            </a:r>
            <a:r>
              <a:rPr lang="en-US" sz="2000" b="1" dirty="0">
                <a:solidFill>
                  <a:srgbClr val="5D4C70"/>
                </a:solidFill>
                <a:latin typeface="Muli"/>
              </a:rPr>
              <a:t>15- Other</a:t>
            </a:r>
          </a:p>
          <a:p>
            <a:r>
              <a:rPr lang="en-US" dirty="0">
                <a:solidFill>
                  <a:srgbClr val="000000"/>
                </a:solidFill>
                <a:latin typeface="Muli"/>
              </a:rPr>
              <a:t>                          It’s useful to </a:t>
            </a:r>
            <a:r>
              <a:rPr lang="en-US" b="0" i="0" dirty="0">
                <a:solidFill>
                  <a:srgbClr val="000000"/>
                </a:solidFill>
                <a:effectLst/>
                <a:latin typeface="Muli"/>
              </a:rPr>
              <a:t>have an ‘other’ category! </a:t>
            </a:r>
            <a:endParaRPr lang="ar-EG" dirty="0"/>
          </a:p>
        </p:txBody>
      </p:sp>
    </p:spTree>
    <p:custDataLst>
      <p:tags r:id="rId1"/>
    </p:custDataLst>
    <p:extLst>
      <p:ext uri="{BB962C8B-B14F-4D97-AF65-F5344CB8AC3E}">
        <p14:creationId xmlns:p14="http://schemas.microsoft.com/office/powerpoint/2010/main" val="4197881049"/>
      </p:ext>
    </p:extLst>
  </p:cSld>
  <p:clrMapOvr>
    <a:masterClrMapping/>
  </p:clrMapOvr>
  <mc:AlternateContent xmlns:mc="http://schemas.openxmlformats.org/markup-compatibility/2006" xmlns:p14="http://schemas.microsoft.com/office/powerpoint/2010/main">
    <mc:Choice Requires="p14">
      <p:transition spd="slow" p14:dur="2000" advTm="220251"/>
    </mc:Choice>
    <mc:Fallback xmlns="">
      <p:transition spd="slow" advTm="220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8998" y="-1662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8DE7021E-7FF8-77F9-1691-E8011A4FF26E}"/>
              </a:ext>
            </a:extLst>
          </p:cNvPr>
          <p:cNvGraphicFramePr/>
          <p:nvPr/>
        </p:nvGraphicFramePr>
        <p:xfrm>
          <a:off x="1727862" y="1148941"/>
          <a:ext cx="9080372" cy="39828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Rectangle 9">
            <a:extLst>
              <a:ext uri="{FF2B5EF4-FFF2-40B4-BE49-F238E27FC236}">
                <a16:creationId xmlns:a16="http://schemas.microsoft.com/office/drawing/2014/main" id="{AE02B5F2-A5F7-2046-4840-887320EC453E}"/>
              </a:ext>
            </a:extLst>
          </p:cNvPr>
          <p:cNvSpPr/>
          <p:nvPr/>
        </p:nvSpPr>
        <p:spPr>
          <a:xfrm>
            <a:off x="2013527" y="5148760"/>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Scheduling</a:t>
            </a:r>
            <a:endParaRPr lang="ar-EG" sz="2500"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DFC96ACB-13E4-0169-AC92-62530E5977AB}"/>
              </a:ext>
            </a:extLst>
          </p:cNvPr>
          <p:cNvSpPr/>
          <p:nvPr/>
        </p:nvSpPr>
        <p:spPr>
          <a:xfrm>
            <a:off x="5121562" y="5171767"/>
            <a:ext cx="2193637"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Reputation</a:t>
            </a:r>
            <a:endParaRPr lang="ar-EG" sz="2500"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CAEC2D5F-802E-6969-1E16-5A09299BC4D1}"/>
              </a:ext>
            </a:extLst>
          </p:cNvPr>
          <p:cNvSpPr/>
          <p:nvPr/>
        </p:nvSpPr>
        <p:spPr>
          <a:xfrm>
            <a:off x="8676172" y="5188783"/>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Other</a:t>
            </a:r>
            <a:endParaRPr lang="ar-EG" sz="2500" dirty="0">
              <a:solidFill>
                <a:prstClr val="white"/>
              </a:solidFill>
              <a:latin typeface="Calibri" panose="020F0502020204030204"/>
            </a:endParaRPr>
          </a:p>
        </p:txBody>
      </p:sp>
    </p:spTree>
    <p:extLst>
      <p:ext uri="{BB962C8B-B14F-4D97-AF65-F5344CB8AC3E}">
        <p14:creationId xmlns:p14="http://schemas.microsoft.com/office/powerpoint/2010/main" val="3441996062"/>
      </p:ext>
    </p:extLst>
  </p:cSld>
  <p:clrMapOvr>
    <a:masterClrMapping/>
  </p:clrMapOvr>
  <mc:AlternateContent xmlns:mc="http://schemas.openxmlformats.org/markup-compatibility/2006" xmlns:p14="http://schemas.microsoft.com/office/powerpoint/2010/main">
    <mc:Choice Requires="p14">
      <p:transition spd="slow" p14:dur="2000" advTm="116109"/>
    </mc:Choice>
    <mc:Fallback xmlns="">
      <p:transition spd="slow" advTm="1161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3169842"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336AD51-D58C-06BF-645B-2760F9BE6E6C}"/>
              </a:ext>
            </a:extLst>
          </p:cNvPr>
          <p:cNvSpPr txBox="1"/>
          <p:nvPr/>
        </p:nvSpPr>
        <p:spPr>
          <a:xfrm>
            <a:off x="1847186" y="1509246"/>
            <a:ext cx="10344814" cy="830997"/>
          </a:xfrm>
          <a:prstGeom prst="rect">
            <a:avLst/>
          </a:prstGeom>
          <a:noFill/>
        </p:spPr>
        <p:txBody>
          <a:bodyPr wrap="square">
            <a:spAutoFit/>
          </a:bodyPr>
          <a:lstStyle/>
          <a:p>
            <a:pPr algn="l"/>
            <a:r>
              <a:rPr lang="en-US" sz="2400" dirty="0">
                <a:solidFill>
                  <a:srgbClr val="0A1F61"/>
                </a:solidFill>
                <a:cs typeface="Tajawal ExtraBold" panose="00000800000000000000" pitchFamily="2" charset="-78"/>
              </a:rPr>
              <a:t>There are several types of risks that occur frequently, regardless of the specifics of the project. These common types of risk include:</a:t>
            </a:r>
          </a:p>
        </p:txBody>
      </p:sp>
      <p:sp>
        <p:nvSpPr>
          <p:cNvPr id="20" name="TextBox 19">
            <a:extLst>
              <a:ext uri="{FF2B5EF4-FFF2-40B4-BE49-F238E27FC236}">
                <a16:creationId xmlns:a16="http://schemas.microsoft.com/office/drawing/2014/main" id="{60103760-58C2-8272-05D1-6CFABF4EA3BD}"/>
              </a:ext>
            </a:extLst>
          </p:cNvPr>
          <p:cNvSpPr txBox="1"/>
          <p:nvPr/>
        </p:nvSpPr>
        <p:spPr>
          <a:xfrm>
            <a:off x="781498" y="2452829"/>
            <a:ext cx="11161119" cy="3046988"/>
          </a:xfrm>
          <a:prstGeom prst="rect">
            <a:avLst/>
          </a:prstGeom>
          <a:noFill/>
        </p:spPr>
        <p:txBody>
          <a:bodyPr wrap="square">
            <a:spAutoFit/>
          </a:bodyPr>
          <a:lstStyle/>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Cost</a:t>
            </a:r>
            <a:r>
              <a:rPr lang="en-US" sz="2000" b="1" i="0" dirty="0">
                <a:solidFill>
                  <a:srgbClr val="333333"/>
                </a:solidFill>
                <a:effectLst/>
                <a:latin typeface="Lato" panose="020F0502020204030203" pitchFamily="34" charset="0"/>
              </a:rPr>
              <a:t>:</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impact the budget, especially those that cause the project to be completed over budget. Errors in </a:t>
            </a:r>
            <a:r>
              <a:rPr lang="en-US" sz="2400" dirty="0">
                <a:solidFill>
                  <a:srgbClr val="0A1F61"/>
                </a:solidFill>
                <a:cs typeface="Tajawal ExtraBold" panose="00000800000000000000" pitchFamily="2" charset="-78"/>
                <a:hlinkClick r:id="rId7">
                  <a:extLst>
                    <a:ext uri="{A12FA001-AC4F-418D-AE19-62706E023703}">
                      <ahyp:hlinkClr xmlns:ahyp="http://schemas.microsoft.com/office/drawing/2018/hyperlinkcolor" val="tx"/>
                    </a:ext>
                  </a:extLst>
                </a:hlinkClick>
              </a:rPr>
              <a:t>cost estimation</a:t>
            </a:r>
            <a:r>
              <a:rPr lang="en-US" sz="2400" dirty="0">
                <a:solidFill>
                  <a:srgbClr val="0A1F61"/>
                </a:solidFill>
                <a:cs typeface="Tajawal ExtraBold" panose="00000800000000000000" pitchFamily="2" charset="-78"/>
              </a:rPr>
              <a:t> commonly generate risk in addition to external factors.</a:t>
            </a:r>
          </a:p>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Schedule</a:t>
            </a:r>
            <a:r>
              <a:rPr lang="en-US" sz="2000" b="1"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unplanned scheduling conflicts, such as events that cause the project to be delayed. </a:t>
            </a:r>
            <a:r>
              <a:rPr lang="en-US" sz="2400" dirty="0">
                <a:solidFill>
                  <a:srgbClr val="0A1F61"/>
                </a:solidFill>
                <a:cs typeface="Tajawal ExtraBold" panose="00000800000000000000" pitchFamily="2" charset="-78"/>
                <a:hlinkClick r:id="rId8">
                  <a:extLst>
                    <a:ext uri="{A12FA001-AC4F-418D-AE19-62706E023703}">
                      <ahyp:hlinkClr xmlns:ahyp="http://schemas.microsoft.com/office/drawing/2018/hyperlinkcolor" val="tx"/>
                    </a:ext>
                  </a:extLst>
                </a:hlinkClick>
              </a:rPr>
              <a:t>Scope creep</a:t>
            </a:r>
            <a:r>
              <a:rPr lang="en-US" sz="2400" dirty="0">
                <a:solidFill>
                  <a:srgbClr val="0A1F61"/>
                </a:solidFill>
                <a:cs typeface="Tajawal ExtraBold" panose="00000800000000000000" pitchFamily="2" charset="-78"/>
              </a:rPr>
              <a:t> is a common reason for scheduling issues and project delays.</a:t>
            </a:r>
          </a:p>
          <a:p>
            <a:pPr algn="l">
              <a:buFont typeface="Arial" panose="020B0604020202020204" pitchFamily="34" charset="0"/>
              <a:buChar char="•"/>
            </a:pPr>
            <a:r>
              <a:rPr lang="en-US" sz="2000" b="1" i="0" dirty="0">
                <a:solidFill>
                  <a:srgbClr val="FF0000"/>
                </a:solidFill>
                <a:effectLst/>
                <a:latin typeface="Lato" panose="020F0502020204030203" pitchFamily="34" charset="0"/>
              </a:rPr>
              <a:t>Performance</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cause the project to produce results that are inconsistent with the </a:t>
            </a:r>
            <a:r>
              <a:rPr lang="en-US" sz="2400" dirty="0">
                <a:solidFill>
                  <a:srgbClr val="0A1F61"/>
                </a:solidFill>
                <a:cs typeface="Tajawal ExtraBold" panose="00000800000000000000" pitchFamily="2" charset="-78"/>
                <a:hlinkClick r:id="rId9">
                  <a:extLst>
                    <a:ext uri="{A12FA001-AC4F-418D-AE19-62706E023703}">
                      <ahyp:hlinkClr xmlns:ahyp="http://schemas.microsoft.com/office/drawing/2018/hyperlinkcolor" val="tx"/>
                    </a:ext>
                  </a:extLst>
                </a:hlinkClick>
              </a:rPr>
              <a:t>project specifications</a:t>
            </a:r>
            <a:r>
              <a:rPr lang="en-US" sz="2400" dirty="0">
                <a:solidFill>
                  <a:srgbClr val="0A1F61"/>
                </a:solidFill>
                <a:cs typeface="Tajawal ExtraBold" panose="00000800000000000000" pitchFamily="2" charset="-78"/>
              </a:rPr>
              <a:t>.</a:t>
            </a:r>
          </a:p>
        </p:txBody>
      </p:sp>
    </p:spTree>
    <p:custDataLst>
      <p:tags r:id="rId1"/>
    </p:custDataLst>
    <p:extLst>
      <p:ext uri="{BB962C8B-B14F-4D97-AF65-F5344CB8AC3E}">
        <p14:creationId xmlns:p14="http://schemas.microsoft.com/office/powerpoint/2010/main" val="3225271224"/>
      </p:ext>
    </p:extLst>
  </p:cSld>
  <p:clrMapOvr>
    <a:masterClrMapping/>
  </p:clrMapOvr>
  <mc:AlternateContent xmlns:mc="http://schemas.openxmlformats.org/markup-compatibility/2006" xmlns:p14="http://schemas.microsoft.com/office/powerpoint/2010/main">
    <mc:Choice Requires="p14">
      <p:transition spd="slow" p14:dur="2000" advTm="230575"/>
    </mc:Choice>
    <mc:Fallback xmlns="">
      <p:transition spd="slow" advTm="230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2280792" y="1276882"/>
            <a:ext cx="8784372" cy="1200329"/>
          </a:xfrm>
          <a:prstGeom prst="rect">
            <a:avLst/>
          </a:prstGeom>
          <a:noFill/>
        </p:spPr>
        <p:txBody>
          <a:bodyPr wrap="square" rtlCol="1">
            <a:spAutoFit/>
          </a:bodyPr>
          <a:lstStyle/>
          <a:p>
            <a:pPr marL="0" lvl="4"/>
            <a:r>
              <a:rPr lang="en-US" sz="2400" b="0" i="0" dirty="0">
                <a:solidFill>
                  <a:srgbClr val="000000"/>
                </a:solidFill>
                <a:effectLst/>
                <a:latin typeface="Times New Roman" panose="02020603050405020304" pitchFamily="18" charset="0"/>
              </a:rPr>
              <a:t>If your project requires that you stand on the edge of a cliff, then there’s a risk that you could fall. If it’s very windy out or if the ground is slippery and uneven, then falling is more likely</a:t>
            </a:r>
            <a:endParaRPr lang="ar-EG" sz="2400" dirty="0">
              <a:solidFill>
                <a:srgbClr val="0A1F61"/>
              </a:solidFill>
            </a:endParaRPr>
          </a:p>
        </p:txBody>
      </p:sp>
      <p:pic>
        <p:nvPicPr>
          <p:cNvPr id="13314" name="Picture 2" descr="Image with no description">
            <a:extLst>
              <a:ext uri="{FF2B5EF4-FFF2-40B4-BE49-F238E27FC236}">
                <a16:creationId xmlns:a16="http://schemas.microsoft.com/office/drawing/2014/main" id="{F3362864-D017-802A-BACF-3F7EA250DF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8286" y="2543906"/>
            <a:ext cx="9239102" cy="321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970938"/>
      </p:ext>
    </p:extLst>
  </p:cSld>
  <p:clrMapOvr>
    <a:masterClrMapping/>
  </p:clrMapOvr>
  <mc:AlternateContent xmlns:mc="http://schemas.openxmlformats.org/markup-compatibility/2006" xmlns:p14="http://schemas.microsoft.com/office/powerpoint/2010/main">
    <mc:Choice Requires="p14">
      <p:transition spd="slow" p14:dur="2000" advTm="99178"/>
    </mc:Choice>
    <mc:Fallback xmlns="">
      <p:transition spd="slow" advTm="991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78ED114-EE0E-BAD9-5098-94BA7C149675}"/>
              </a:ext>
            </a:extLst>
          </p:cNvPr>
          <p:cNvPicPr>
            <a:picLocks noChangeAspect="1"/>
          </p:cNvPicPr>
          <p:nvPr/>
        </p:nvPicPr>
        <p:blipFill>
          <a:blip r:embed="rId6"/>
          <a:stretch>
            <a:fillRect/>
          </a:stretch>
        </p:blipFill>
        <p:spPr>
          <a:xfrm>
            <a:off x="9384145" y="1358336"/>
            <a:ext cx="2019300" cy="3448050"/>
          </a:xfrm>
          <a:prstGeom prst="rect">
            <a:avLst/>
          </a:prstGeom>
        </p:spPr>
      </p:pic>
      <p:sp>
        <p:nvSpPr>
          <p:cNvPr id="14" name="TextBox 13">
            <a:extLst>
              <a:ext uri="{FF2B5EF4-FFF2-40B4-BE49-F238E27FC236}">
                <a16:creationId xmlns:a16="http://schemas.microsoft.com/office/drawing/2014/main" id="{DE21D28C-992C-3AF1-731B-8CBC6ACF97DE}"/>
              </a:ext>
            </a:extLst>
          </p:cNvPr>
          <p:cNvSpPr txBox="1"/>
          <p:nvPr/>
        </p:nvSpPr>
        <p:spPr>
          <a:xfrm>
            <a:off x="566506" y="2223050"/>
            <a:ext cx="8483024" cy="2246769"/>
          </a:xfrm>
          <a:prstGeom prst="rect">
            <a:avLst/>
          </a:prstGeom>
          <a:noFill/>
        </p:spPr>
        <p:txBody>
          <a:bodyPr wrap="square">
            <a:spAutoFit/>
          </a:bodyPr>
          <a:lstStyle/>
          <a:p>
            <a:pPr algn="justLow"/>
            <a:r>
              <a:rPr lang="en-US" sz="2800" b="0" i="0" dirty="0">
                <a:solidFill>
                  <a:srgbClr val="000000"/>
                </a:solidFill>
                <a:effectLst/>
                <a:latin typeface="Times New Roman" panose="02020603050405020304" pitchFamily="18" charset="0"/>
              </a:rPr>
              <a:t>When you’re planning your project, risks are still uncertain: they haven’t happened yet. But eventually, some of the risks that you plan for do happen, and that’s when you have to deal with them. There are four basic ways to handle a risk.</a:t>
            </a:r>
            <a:endParaRPr lang="ar-EG" sz="2800" dirty="0"/>
          </a:p>
        </p:txBody>
      </p:sp>
    </p:spTree>
    <p:extLst>
      <p:ext uri="{BB962C8B-B14F-4D97-AF65-F5344CB8AC3E}">
        <p14:creationId xmlns:p14="http://schemas.microsoft.com/office/powerpoint/2010/main" val="1487099383"/>
      </p:ext>
    </p:extLst>
  </p:cSld>
  <p:clrMapOvr>
    <a:masterClrMapping/>
  </p:clrMapOvr>
  <mc:AlternateContent xmlns:mc="http://schemas.openxmlformats.org/markup-compatibility/2006" xmlns:p14="http://schemas.microsoft.com/office/powerpoint/2010/main">
    <mc:Choice Requires="p14">
      <p:transition spd="slow" p14:dur="2000" advTm="66210"/>
    </mc:Choice>
    <mc:Fallback xmlns="">
      <p:transition spd="slow" advTm="662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7FF5D3C-E375-D3F9-7618-21B0C6C1C289}"/>
              </a:ext>
            </a:extLst>
          </p:cNvPr>
          <p:cNvSpPr txBox="1"/>
          <p:nvPr/>
        </p:nvSpPr>
        <p:spPr>
          <a:xfrm>
            <a:off x="609634" y="2405427"/>
            <a:ext cx="7813353" cy="2308324"/>
          </a:xfrm>
          <a:prstGeom prst="rect">
            <a:avLst/>
          </a:prstGeom>
          <a:noFill/>
        </p:spPr>
        <p:txBody>
          <a:bodyPr wrap="square">
            <a:spAutoFit/>
          </a:bodyPr>
          <a:lstStyle/>
          <a:p>
            <a:pPr algn="just">
              <a:buFont typeface="+mj-lt"/>
              <a:buAutoNum type="arabicPeriod"/>
            </a:pPr>
            <a:r>
              <a:rPr lang="en-US" sz="3600" b="1" i="0" dirty="0">
                <a:solidFill>
                  <a:srgbClr val="FF0000"/>
                </a:solidFill>
                <a:effectLst/>
                <a:latin typeface="Times New Roman" panose="02020603050405020304" pitchFamily="18" charset="0"/>
              </a:rPr>
              <a:t>Avoid</a:t>
            </a:r>
            <a:r>
              <a:rPr lang="en-US" sz="3600" b="0" i="0" dirty="0">
                <a:solidFill>
                  <a:srgbClr val="000000"/>
                </a:solidFill>
                <a:effectLst/>
                <a:latin typeface="Times New Roman" panose="02020603050405020304" pitchFamily="18" charset="0"/>
              </a:rPr>
              <a:t>: The best thing you can do with a risk is avoid it. If you can prevent it from happening, it definitely won’t hurt your project. </a:t>
            </a:r>
          </a:p>
        </p:txBody>
      </p:sp>
      <p:pic>
        <p:nvPicPr>
          <p:cNvPr id="13" name="Picture 12">
            <a:extLst>
              <a:ext uri="{FF2B5EF4-FFF2-40B4-BE49-F238E27FC236}">
                <a16:creationId xmlns:a16="http://schemas.microsoft.com/office/drawing/2014/main" id="{64554C78-2C98-B7EA-692A-8ED27C7D043D}"/>
              </a:ext>
            </a:extLst>
          </p:cNvPr>
          <p:cNvPicPr>
            <a:picLocks noChangeAspect="1"/>
          </p:cNvPicPr>
          <p:nvPr/>
        </p:nvPicPr>
        <p:blipFill>
          <a:blip r:embed="rId7"/>
          <a:stretch>
            <a:fillRect/>
          </a:stretch>
        </p:blipFill>
        <p:spPr>
          <a:xfrm>
            <a:off x="8422987" y="1468563"/>
            <a:ext cx="2476500" cy="4200525"/>
          </a:xfrm>
          <a:prstGeom prst="rect">
            <a:avLst/>
          </a:prstGeom>
        </p:spPr>
      </p:pic>
    </p:spTree>
    <p:custDataLst>
      <p:tags r:id="rId1"/>
    </p:custDataLst>
    <p:extLst>
      <p:ext uri="{BB962C8B-B14F-4D97-AF65-F5344CB8AC3E}">
        <p14:creationId xmlns:p14="http://schemas.microsoft.com/office/powerpoint/2010/main" val="3265694971"/>
      </p:ext>
    </p:extLst>
  </p:cSld>
  <p:clrMapOvr>
    <a:masterClrMapping/>
  </p:clrMapOvr>
  <mc:AlternateContent xmlns:mc="http://schemas.openxmlformats.org/markup-compatibility/2006" xmlns:p14="http://schemas.microsoft.com/office/powerpoint/2010/main">
    <mc:Choice Requires="p14">
      <p:transition spd="slow" p14:dur="2000" advTm="115691"/>
    </mc:Choice>
    <mc:Fallback xmlns="">
      <p:transition spd="slow" advTm="1156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414266D-299A-828B-F0EC-00744545FBE9}"/>
              </a:ext>
            </a:extLst>
          </p:cNvPr>
          <p:cNvPicPr>
            <a:picLocks noChangeAspect="1"/>
          </p:cNvPicPr>
          <p:nvPr/>
        </p:nvPicPr>
        <p:blipFill>
          <a:blip r:embed="rId7"/>
          <a:stretch>
            <a:fillRect/>
          </a:stretch>
        </p:blipFill>
        <p:spPr>
          <a:xfrm>
            <a:off x="8713498" y="1399211"/>
            <a:ext cx="2505075" cy="4219575"/>
          </a:xfrm>
          <a:prstGeom prst="rect">
            <a:avLst/>
          </a:prstGeom>
        </p:spPr>
      </p:pic>
      <p:sp>
        <p:nvSpPr>
          <p:cNvPr id="14" name="TextBox 13">
            <a:extLst>
              <a:ext uri="{FF2B5EF4-FFF2-40B4-BE49-F238E27FC236}">
                <a16:creationId xmlns:a16="http://schemas.microsoft.com/office/drawing/2014/main" id="{1CDBA3D4-7A28-D401-2BC0-7F3FDB44D8B8}"/>
              </a:ext>
            </a:extLst>
          </p:cNvPr>
          <p:cNvSpPr txBox="1"/>
          <p:nvPr/>
        </p:nvSpPr>
        <p:spPr>
          <a:xfrm>
            <a:off x="300868" y="2505670"/>
            <a:ext cx="8538332" cy="1384995"/>
          </a:xfrm>
          <a:prstGeom prst="rect">
            <a:avLst/>
          </a:prstGeom>
          <a:noFill/>
        </p:spPr>
        <p:txBody>
          <a:bodyPr wrap="square">
            <a:spAutoFit/>
          </a:bodyPr>
          <a:lstStyle/>
          <a:p>
            <a:pPr marL="342900" indent="-342900" algn="l">
              <a:buFont typeface="+mj-lt"/>
              <a:buAutoNum type="arabicPeriod" startAt="2"/>
            </a:pPr>
            <a:r>
              <a:rPr lang="en-US" sz="2800" b="1" i="0" dirty="0">
                <a:solidFill>
                  <a:srgbClr val="FF0000"/>
                </a:solidFill>
                <a:effectLst/>
                <a:latin typeface="Times New Roman" panose="02020603050405020304" pitchFamily="18" charset="0"/>
              </a:rPr>
              <a:t>Mitigate</a:t>
            </a:r>
            <a:r>
              <a:rPr lang="en-US" sz="2800" b="0" i="0" dirty="0">
                <a:solidFill>
                  <a:srgbClr val="000000"/>
                </a:solidFill>
                <a:effectLst/>
                <a:latin typeface="Times New Roman" panose="02020603050405020304" pitchFamily="18" charset="0"/>
              </a:rPr>
              <a:t>: If you can’t avoid the risk, you can mitigate it. This means taking some sort of action that will cause it to do as little damage to your project as possible.</a:t>
            </a:r>
          </a:p>
        </p:txBody>
      </p:sp>
    </p:spTree>
    <p:custDataLst>
      <p:tags r:id="rId1"/>
    </p:custDataLst>
    <p:extLst>
      <p:ext uri="{BB962C8B-B14F-4D97-AF65-F5344CB8AC3E}">
        <p14:creationId xmlns:p14="http://schemas.microsoft.com/office/powerpoint/2010/main" val="2022324755"/>
      </p:ext>
    </p:extLst>
  </p:cSld>
  <p:clrMapOvr>
    <a:masterClrMapping/>
  </p:clrMapOvr>
  <mc:AlternateContent xmlns:mc="http://schemas.openxmlformats.org/markup-compatibility/2006" xmlns:p14="http://schemas.microsoft.com/office/powerpoint/2010/main">
    <mc:Choice Requires="p14">
      <p:transition spd="slow" p14:dur="2000" advTm="56806"/>
    </mc:Choice>
    <mc:Fallback xmlns="">
      <p:transition spd="slow" advTm="568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D500303-3F2B-0D2C-B498-4CD6F5780E2F}"/>
              </a:ext>
            </a:extLst>
          </p:cNvPr>
          <p:cNvSpPr txBox="1"/>
          <p:nvPr/>
        </p:nvSpPr>
        <p:spPr>
          <a:xfrm>
            <a:off x="424871" y="2225719"/>
            <a:ext cx="8667463" cy="1384995"/>
          </a:xfrm>
          <a:prstGeom prst="rect">
            <a:avLst/>
          </a:prstGeom>
          <a:noFill/>
        </p:spPr>
        <p:txBody>
          <a:bodyPr wrap="square">
            <a:spAutoFit/>
          </a:bodyPr>
          <a:lstStyle/>
          <a:p>
            <a:r>
              <a:rPr lang="en-US" sz="2800" b="1" i="0" dirty="0">
                <a:solidFill>
                  <a:srgbClr val="FF0000"/>
                </a:solidFill>
                <a:effectLst/>
                <a:latin typeface="Times New Roman" panose="02020603050405020304" pitchFamily="18" charset="0"/>
              </a:rPr>
              <a:t>3</a:t>
            </a:r>
            <a:r>
              <a:rPr lang="en-US" sz="2800" b="0" i="0" dirty="0">
                <a:solidFill>
                  <a:srgbClr val="000000"/>
                </a:solidFill>
                <a:effectLst/>
                <a:latin typeface="Times New Roman" panose="02020603050405020304" pitchFamily="18" charset="0"/>
              </a:rPr>
              <a:t>.</a:t>
            </a:r>
            <a:r>
              <a:rPr lang="en-US" sz="2800" b="1" i="0" dirty="0">
                <a:solidFill>
                  <a:srgbClr val="FF0000"/>
                </a:solidFill>
                <a:effectLst/>
                <a:latin typeface="Times New Roman" panose="02020603050405020304" pitchFamily="18" charset="0"/>
              </a:rPr>
              <a:t>Transfer: </a:t>
            </a:r>
            <a:r>
              <a:rPr lang="en-US" sz="2800" b="0" i="0" dirty="0">
                <a:solidFill>
                  <a:srgbClr val="000000"/>
                </a:solidFill>
                <a:effectLst/>
                <a:latin typeface="Times New Roman" panose="02020603050405020304" pitchFamily="18" charset="0"/>
              </a:rPr>
              <a:t>One effective way to deal with a risk is to pay someone else to accept it for you. The most common way to do this is to buy insurance.</a:t>
            </a:r>
            <a:endParaRPr lang="ar-EG" sz="2800" dirty="0"/>
          </a:p>
        </p:txBody>
      </p:sp>
      <p:pic>
        <p:nvPicPr>
          <p:cNvPr id="13" name="Picture 12">
            <a:extLst>
              <a:ext uri="{FF2B5EF4-FFF2-40B4-BE49-F238E27FC236}">
                <a16:creationId xmlns:a16="http://schemas.microsoft.com/office/drawing/2014/main" id="{9E7DEA69-114F-5A5C-F4E6-1D4CB701E91F}"/>
              </a:ext>
            </a:extLst>
          </p:cNvPr>
          <p:cNvPicPr>
            <a:picLocks noChangeAspect="1"/>
          </p:cNvPicPr>
          <p:nvPr/>
        </p:nvPicPr>
        <p:blipFill>
          <a:blip r:embed="rId7"/>
          <a:stretch>
            <a:fillRect/>
          </a:stretch>
        </p:blipFill>
        <p:spPr>
          <a:xfrm>
            <a:off x="9092335" y="1358336"/>
            <a:ext cx="2447925" cy="4162425"/>
          </a:xfrm>
          <a:prstGeom prst="rect">
            <a:avLst/>
          </a:prstGeom>
        </p:spPr>
      </p:pic>
    </p:spTree>
    <p:custDataLst>
      <p:tags r:id="rId1"/>
    </p:custDataLst>
    <p:extLst>
      <p:ext uri="{BB962C8B-B14F-4D97-AF65-F5344CB8AC3E}">
        <p14:creationId xmlns:p14="http://schemas.microsoft.com/office/powerpoint/2010/main" val="2654096844"/>
      </p:ext>
    </p:extLst>
  </p:cSld>
  <p:clrMapOvr>
    <a:masterClrMapping/>
  </p:clrMapOvr>
  <mc:AlternateContent xmlns:mc="http://schemas.openxmlformats.org/markup-compatibility/2006" xmlns:p14="http://schemas.microsoft.com/office/powerpoint/2010/main">
    <mc:Choice Requires="p14">
      <p:transition spd="slow" p14:dur="2000" advTm="161341"/>
    </mc:Choice>
    <mc:Fallback xmlns="">
      <p:transition spd="slow" advTm="1613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744347D-1FA7-BE1F-0FE9-FC9186E51440}"/>
              </a:ext>
            </a:extLst>
          </p:cNvPr>
          <p:cNvPicPr>
            <a:picLocks noChangeAspect="1"/>
          </p:cNvPicPr>
          <p:nvPr/>
        </p:nvPicPr>
        <p:blipFill>
          <a:blip r:embed="rId7"/>
          <a:stretch>
            <a:fillRect/>
          </a:stretch>
        </p:blipFill>
        <p:spPr>
          <a:xfrm>
            <a:off x="9039080" y="1358336"/>
            <a:ext cx="2352675" cy="4210050"/>
          </a:xfrm>
          <a:prstGeom prst="rect">
            <a:avLst/>
          </a:prstGeom>
        </p:spPr>
      </p:pic>
      <p:sp>
        <p:nvSpPr>
          <p:cNvPr id="14" name="TextBox 13">
            <a:extLst>
              <a:ext uri="{FF2B5EF4-FFF2-40B4-BE49-F238E27FC236}">
                <a16:creationId xmlns:a16="http://schemas.microsoft.com/office/drawing/2014/main" id="{9B7EB3E2-87E9-F2C4-E31F-8D9C254B7946}"/>
              </a:ext>
            </a:extLst>
          </p:cNvPr>
          <p:cNvSpPr txBox="1"/>
          <p:nvPr/>
        </p:nvSpPr>
        <p:spPr>
          <a:xfrm>
            <a:off x="800245" y="1954727"/>
            <a:ext cx="7879815" cy="3108543"/>
          </a:xfrm>
          <a:prstGeom prst="rect">
            <a:avLst/>
          </a:prstGeom>
          <a:noFill/>
        </p:spPr>
        <p:txBody>
          <a:bodyPr wrap="square">
            <a:spAutoFit/>
          </a:bodyPr>
          <a:lstStyle/>
          <a:p>
            <a:pPr marL="342900" indent="-342900" algn="justLow">
              <a:buFont typeface="+mj-lt"/>
              <a:buAutoNum type="arabicPeriod" startAt="4"/>
            </a:pPr>
            <a:r>
              <a:rPr lang="en-US" sz="2800" b="1" i="0" dirty="0">
                <a:solidFill>
                  <a:srgbClr val="FF0000"/>
                </a:solidFill>
                <a:effectLst/>
                <a:latin typeface="Times New Roman" panose="02020603050405020304" pitchFamily="18" charset="0"/>
              </a:rPr>
              <a:t>Accept</a:t>
            </a:r>
            <a:r>
              <a:rPr lang="en-US" sz="2800" b="0" i="0" dirty="0">
                <a:solidFill>
                  <a:srgbClr val="000000"/>
                </a:solidFill>
                <a:effectLst/>
                <a:latin typeface="Times New Roman" panose="02020603050405020304" pitchFamily="18" charset="0"/>
              </a:rPr>
              <a:t>: When you can’t avoid, mitigate, or transfer a risk, then you have to accept it. But even when you accept a risk, at least you’ve looked at the alternatives and you know what will happen if it occurs. If you can’t avoid the risk, and there’s nothing you can do to reduce its impact, then accepting it is your only choice.</a:t>
            </a:r>
          </a:p>
        </p:txBody>
      </p:sp>
    </p:spTree>
    <p:custDataLst>
      <p:tags r:id="rId1"/>
    </p:custDataLst>
    <p:extLst>
      <p:ext uri="{BB962C8B-B14F-4D97-AF65-F5344CB8AC3E}">
        <p14:creationId xmlns:p14="http://schemas.microsoft.com/office/powerpoint/2010/main" val="3411686339"/>
      </p:ext>
    </p:extLst>
  </p:cSld>
  <p:clrMapOvr>
    <a:masterClrMapping/>
  </p:clrMapOvr>
  <mc:AlternateContent xmlns:mc="http://schemas.openxmlformats.org/markup-compatibility/2006" xmlns:p14="http://schemas.microsoft.com/office/powerpoint/2010/main">
    <mc:Choice Requires="p14">
      <p:transition spd="slow" p14:dur="2000" advTm="234740"/>
    </mc:Choice>
    <mc:Fallback xmlns="">
      <p:transition spd="slow" advTm="2347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101182"/>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5267337-8490-FC68-C7E6-7A0741B0BDD6}"/>
              </a:ext>
            </a:extLst>
          </p:cNvPr>
          <p:cNvSpPr txBox="1"/>
          <p:nvPr/>
        </p:nvSpPr>
        <p:spPr>
          <a:xfrm>
            <a:off x="498263" y="2477947"/>
            <a:ext cx="11157527" cy="2062103"/>
          </a:xfrm>
          <a:prstGeom prst="rect">
            <a:avLst/>
          </a:prstGeom>
          <a:noFill/>
        </p:spPr>
        <p:txBody>
          <a:bodyPr wrap="square">
            <a:spAutoFit/>
          </a:bodyPr>
          <a:lstStyle/>
          <a:p>
            <a:pPr algn="justLow"/>
            <a:r>
              <a:rPr lang="en-US" sz="3200" b="0" i="0" dirty="0">
                <a:solidFill>
                  <a:srgbClr val="000000"/>
                </a:solidFill>
                <a:effectLst/>
                <a:latin typeface="Times New Roman" panose="02020603050405020304" pitchFamily="18" charset="0"/>
              </a:rPr>
              <a:t>By the time a risk actually occurs on your project, it’s too late to do anything about it. That’s why you need to plan for risks from the beginning and keep coming back to do more planning throughout the project.</a:t>
            </a:r>
            <a:endParaRPr lang="ar-EG" sz="3200" dirty="0"/>
          </a:p>
        </p:txBody>
      </p:sp>
    </p:spTree>
    <p:extLst>
      <p:ext uri="{BB962C8B-B14F-4D97-AF65-F5344CB8AC3E}">
        <p14:creationId xmlns:p14="http://schemas.microsoft.com/office/powerpoint/2010/main" val="4277235733"/>
      </p:ext>
    </p:extLst>
  </p:cSld>
  <p:clrMapOvr>
    <a:masterClrMapping/>
  </p:clrMapOvr>
  <mc:AlternateContent xmlns:mc="http://schemas.openxmlformats.org/markup-compatibility/2006" xmlns:p14="http://schemas.microsoft.com/office/powerpoint/2010/main">
    <mc:Choice Requires="p14">
      <p:transition spd="slow" p14:dur="2000" advTm="62383"/>
    </mc:Choice>
    <mc:Fallback xmlns="">
      <p:transition spd="slow" advTm="623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2050561" cy="523220"/>
          </a:xfrm>
          <a:prstGeom prst="rect">
            <a:avLst/>
          </a:prstGeom>
          <a:noFill/>
        </p:spPr>
        <p:txBody>
          <a:bodyPr wrap="none" rtlCol="0">
            <a:spAutoFit/>
          </a:bodyPr>
          <a:lstStyle/>
          <a:p>
            <a:r>
              <a:rPr lang="en-US" altLang="ar-EG" sz="2800" dirty="0">
                <a:solidFill>
                  <a:srgbClr val="FF9518"/>
                </a:solidFill>
                <a:cs typeface="Tajawal Medium" panose="00000600000000000000" pitchFamily="2" charset="-78"/>
              </a:rPr>
              <a:t> identify risk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199382-0B96-4CB4-AF09-3359BE49B1C2}"/>
              </a:ext>
            </a:extLst>
          </p:cNvPr>
          <p:cNvSpPr txBox="1"/>
          <p:nvPr/>
        </p:nvSpPr>
        <p:spPr>
          <a:xfrm>
            <a:off x="1727862" y="1545546"/>
            <a:ext cx="10052500" cy="3416320"/>
          </a:xfrm>
          <a:prstGeom prst="rect">
            <a:avLst/>
          </a:prstGeom>
          <a:noFill/>
        </p:spPr>
        <p:txBody>
          <a:bodyPr wrap="square" rtlCol="1">
            <a:spAutoFit/>
          </a:bodyPr>
          <a:lstStyle/>
          <a:p>
            <a:r>
              <a:rPr lang="en-US" sz="2400" dirty="0">
                <a:solidFill>
                  <a:srgbClr val="0A1F61"/>
                </a:solidFill>
                <a:cs typeface="+mj-cs"/>
              </a:rPr>
              <a:t>This Process is used to determine which risks may affect the project, and can include the following resources when performing risk identification activities: </a:t>
            </a:r>
          </a:p>
          <a:p>
            <a:pPr marL="1714500" lvl="3" indent="-342900">
              <a:buFont typeface="Wingdings" panose="05000000000000000000" pitchFamily="2" charset="2"/>
              <a:buChar char="§"/>
            </a:pPr>
            <a:r>
              <a:rPr lang="en-US" sz="2400" dirty="0">
                <a:solidFill>
                  <a:srgbClr val="0A1F61"/>
                </a:solidFill>
                <a:cs typeface="+mj-cs"/>
              </a:rPr>
              <a:t>Project Manager </a:t>
            </a:r>
          </a:p>
          <a:p>
            <a:pPr marL="1714500" lvl="3" indent="-342900">
              <a:buFont typeface="Wingdings" panose="05000000000000000000" pitchFamily="2" charset="2"/>
              <a:buChar char="§"/>
            </a:pPr>
            <a:r>
              <a:rPr lang="en-US" sz="2400" dirty="0">
                <a:solidFill>
                  <a:srgbClr val="0A1F61"/>
                </a:solidFill>
                <a:cs typeface="+mj-cs"/>
              </a:rPr>
              <a:t>Project Team </a:t>
            </a:r>
          </a:p>
          <a:p>
            <a:pPr marL="1714500" lvl="3" indent="-342900">
              <a:buFont typeface="Wingdings" panose="05000000000000000000" pitchFamily="2" charset="2"/>
              <a:buChar char="§"/>
            </a:pPr>
            <a:r>
              <a:rPr lang="en-US" sz="2400" dirty="0">
                <a:solidFill>
                  <a:srgbClr val="0A1F61"/>
                </a:solidFill>
                <a:cs typeface="+mj-cs"/>
              </a:rPr>
              <a:t>Risk Team </a:t>
            </a:r>
          </a:p>
          <a:p>
            <a:pPr marL="1714500" lvl="3" indent="-342900">
              <a:buFont typeface="Wingdings" panose="05000000000000000000" pitchFamily="2" charset="2"/>
              <a:buChar char="§"/>
            </a:pPr>
            <a:r>
              <a:rPr lang="en-US" sz="2400" dirty="0">
                <a:solidFill>
                  <a:srgbClr val="0A1F61"/>
                </a:solidFill>
                <a:cs typeface="+mj-cs"/>
              </a:rPr>
              <a:t>Stakeholders</a:t>
            </a:r>
          </a:p>
          <a:p>
            <a:pPr marL="1714500" lvl="3" indent="-342900">
              <a:buFont typeface="Wingdings" panose="05000000000000000000" pitchFamily="2" charset="2"/>
              <a:buChar char="§"/>
            </a:pPr>
            <a:r>
              <a:rPr lang="en-US" sz="2400" dirty="0">
                <a:solidFill>
                  <a:srgbClr val="0A1F61"/>
                </a:solidFill>
                <a:cs typeface="+mj-cs"/>
              </a:rPr>
              <a:t>Customers </a:t>
            </a:r>
          </a:p>
          <a:p>
            <a:pPr marL="1714500" lvl="3" indent="-342900">
              <a:buFont typeface="Wingdings" panose="05000000000000000000" pitchFamily="2" charset="2"/>
              <a:buChar char="§"/>
            </a:pPr>
            <a:r>
              <a:rPr lang="en-US" sz="2400" dirty="0">
                <a:solidFill>
                  <a:srgbClr val="0A1F61"/>
                </a:solidFill>
                <a:cs typeface="+mj-cs"/>
              </a:rPr>
              <a:t>Subject matter experts </a:t>
            </a:r>
          </a:p>
          <a:p>
            <a:pPr marL="1714500" lvl="3" indent="-342900">
              <a:buFont typeface="Wingdings" panose="05000000000000000000" pitchFamily="2" charset="2"/>
              <a:buChar char="§"/>
            </a:pPr>
            <a:endParaRPr lang="ar-EG" sz="2400" dirty="0">
              <a:solidFill>
                <a:srgbClr val="0A1F61"/>
              </a:solidFill>
              <a:cs typeface="+mj-cs"/>
            </a:endParaRPr>
          </a:p>
        </p:txBody>
      </p:sp>
    </p:spTree>
    <p:extLst>
      <p:ext uri="{BB962C8B-B14F-4D97-AF65-F5344CB8AC3E}">
        <p14:creationId xmlns:p14="http://schemas.microsoft.com/office/powerpoint/2010/main" val="2801890352"/>
      </p:ext>
    </p:extLst>
  </p:cSld>
  <p:clrMapOvr>
    <a:masterClrMapping/>
  </p:clrMapOvr>
  <mc:AlternateContent xmlns:mc="http://schemas.openxmlformats.org/markup-compatibility/2006" xmlns:p14="http://schemas.microsoft.com/office/powerpoint/2010/main">
    <mc:Choice Requires="p14">
      <p:transition spd="slow" p14:dur="2000" advTm="105963"/>
    </mc:Choice>
    <mc:Fallback xmlns="">
      <p:transition spd="slow" advTm="1059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1C1CBE2-B2D2-6DF4-C128-F3EA112A9B60}"/>
              </a:ext>
            </a:extLst>
          </p:cNvPr>
          <p:cNvPicPr>
            <a:picLocks noChangeAspect="1"/>
          </p:cNvPicPr>
          <p:nvPr/>
        </p:nvPicPr>
        <p:blipFill>
          <a:blip r:embed="rId6"/>
          <a:stretch>
            <a:fillRect/>
          </a:stretch>
        </p:blipFill>
        <p:spPr>
          <a:xfrm>
            <a:off x="2949486" y="1335153"/>
            <a:ext cx="5858829" cy="4087575"/>
          </a:xfrm>
          <a:prstGeom prst="rect">
            <a:avLst/>
          </a:prstGeom>
        </p:spPr>
      </p:pic>
      <p:sp>
        <p:nvSpPr>
          <p:cNvPr id="13" name="TextBox 12">
            <a:extLst>
              <a:ext uri="{FF2B5EF4-FFF2-40B4-BE49-F238E27FC236}">
                <a16:creationId xmlns:a16="http://schemas.microsoft.com/office/drawing/2014/main" id="{DA0654EE-A5C2-2F87-9724-1FC858D9F3B8}"/>
              </a:ext>
            </a:extLst>
          </p:cNvPr>
          <p:cNvSpPr txBox="1"/>
          <p:nvPr/>
        </p:nvSpPr>
        <p:spPr>
          <a:xfrm>
            <a:off x="130614" y="3648946"/>
            <a:ext cx="2743662" cy="1754326"/>
          </a:xfrm>
          <a:prstGeom prst="rect">
            <a:avLst/>
          </a:prstGeom>
          <a:noFill/>
        </p:spPr>
        <p:txBody>
          <a:bodyPr wrap="square">
            <a:spAutoFit/>
          </a:bodyPr>
          <a:lstStyle/>
          <a:p>
            <a:pPr algn="ctr"/>
            <a:r>
              <a:rPr lang="en-US" sz="1800" b="1" i="0" u="none" strike="noStrike" baseline="0" dirty="0">
                <a:solidFill>
                  <a:srgbClr val="0A1F61"/>
                </a:solidFill>
                <a:latin typeface="Calibri" panose="020F0502020204030204" pitchFamily="34" charset="0"/>
              </a:rPr>
              <a:t>The above-mentioned risk information gathering techniques are well established and have been in </a:t>
            </a:r>
            <a:r>
              <a:rPr lang="en-US" b="1" dirty="0">
                <a:solidFill>
                  <a:srgbClr val="0A1F61"/>
                </a:solidFill>
                <a:latin typeface="Calibri" panose="020F0502020204030204" pitchFamily="34" charset="0"/>
              </a:rPr>
              <a:t>use for many years.</a:t>
            </a:r>
            <a:endParaRPr lang="ar-EG" b="1" dirty="0">
              <a:solidFill>
                <a:srgbClr val="0A1F61"/>
              </a:solidFill>
            </a:endParaRPr>
          </a:p>
          <a:p>
            <a:pPr algn="ctr"/>
            <a:endParaRPr lang="en-US" sz="1800" b="1" i="0" u="none" strike="noStrike" baseline="0" dirty="0">
              <a:solidFill>
                <a:srgbClr val="0A1F61"/>
              </a:solidFill>
              <a:latin typeface="Calibri" panose="020F0502020204030204" pitchFamily="34" charset="0"/>
            </a:endParaRPr>
          </a:p>
        </p:txBody>
      </p:sp>
    </p:spTree>
    <p:extLst>
      <p:ext uri="{BB962C8B-B14F-4D97-AF65-F5344CB8AC3E}">
        <p14:creationId xmlns:p14="http://schemas.microsoft.com/office/powerpoint/2010/main" val="3172595191"/>
      </p:ext>
    </p:extLst>
  </p:cSld>
  <p:clrMapOvr>
    <a:masterClrMapping/>
  </p:clrMapOvr>
  <mc:AlternateContent xmlns:mc="http://schemas.openxmlformats.org/markup-compatibility/2006" xmlns:p14="http://schemas.microsoft.com/office/powerpoint/2010/main">
    <mc:Choice Requires="p14">
      <p:transition spd="slow" p14:dur="2000" advTm="65513"/>
    </mc:Choice>
    <mc:Fallback xmlns="">
      <p:transition spd="slow" advTm="655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5553"/>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E29BCAF1-AE34-B391-F069-EE6746922D8A}"/>
              </a:ext>
            </a:extLst>
          </p:cNvPr>
          <p:cNvGraphicFramePr/>
          <p:nvPr/>
        </p:nvGraphicFramePr>
        <p:xfrm>
          <a:off x="3493663" y="1087280"/>
          <a:ext cx="4165600" cy="10787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A1F0C046-8001-6C26-4EF5-D53187EF1F4A}"/>
              </a:ext>
            </a:extLst>
          </p:cNvPr>
          <p:cNvSpPr txBox="1"/>
          <p:nvPr/>
        </p:nvSpPr>
        <p:spPr>
          <a:xfrm>
            <a:off x="340999" y="1791157"/>
            <a:ext cx="11851001" cy="707886"/>
          </a:xfrm>
          <a:prstGeom prst="rect">
            <a:avLst/>
          </a:prstGeom>
          <a:noFill/>
        </p:spPr>
        <p:txBody>
          <a:bodyPr wrap="square">
            <a:spAutoFit/>
          </a:bodyPr>
          <a:lstStyle/>
          <a:p>
            <a:r>
              <a:rPr lang="en-US" sz="2000" b="1" i="1" u="none" strike="noStrike" baseline="0" dirty="0">
                <a:solidFill>
                  <a:srgbClr val="0A1F61"/>
                </a:solidFill>
                <a:latin typeface="Calibri,BoldItalic"/>
              </a:rPr>
              <a:t>Brainstorming</a:t>
            </a:r>
            <a:r>
              <a:rPr lang="en-US" sz="2000" b="1" i="1" u="none" strike="noStrike" baseline="0" dirty="0">
                <a:latin typeface="Calibri,BoldItalic"/>
              </a:rPr>
              <a:t> </a:t>
            </a:r>
            <a:r>
              <a:rPr lang="en-US" sz="2000" b="0" i="0" u="none" strike="noStrike" baseline="0" dirty="0">
                <a:solidFill>
                  <a:srgbClr val="24A9E1"/>
                </a:solidFill>
                <a:latin typeface="Calibri" panose="020F0502020204030204" pitchFamily="34" charset="0"/>
              </a:rPr>
              <a:t>is a technique developed by Alex Osborn,</a:t>
            </a:r>
            <a:r>
              <a:rPr lang="en-US" sz="1800" b="0" i="0" u="none" strike="noStrike" baseline="0" dirty="0">
                <a:latin typeface="Calibri" panose="020F0502020204030204" pitchFamily="34" charset="0"/>
              </a:rPr>
              <a:t> </a:t>
            </a:r>
            <a:r>
              <a:rPr lang="en-US" sz="1800" b="0" i="0" u="none" strike="noStrike" baseline="0" dirty="0">
                <a:solidFill>
                  <a:srgbClr val="24A9E1"/>
                </a:solidFill>
                <a:latin typeface="Calibri" panose="020F0502020204030204" pitchFamily="34" charset="0"/>
              </a:rPr>
              <a:t>The four fundamental steps to brainstorming are as follows:</a:t>
            </a:r>
          </a:p>
          <a:p>
            <a:endParaRPr lang="ar-EG" sz="2000" dirty="0">
              <a:solidFill>
                <a:srgbClr val="24A9E1"/>
              </a:solidFill>
            </a:endParaRPr>
          </a:p>
        </p:txBody>
      </p:sp>
      <p:sp>
        <p:nvSpPr>
          <p:cNvPr id="17" name="TextBox 16">
            <a:extLst>
              <a:ext uri="{FF2B5EF4-FFF2-40B4-BE49-F238E27FC236}">
                <a16:creationId xmlns:a16="http://schemas.microsoft.com/office/drawing/2014/main" id="{719EF123-AF82-EDEB-D85E-0970C29FFED8}"/>
              </a:ext>
            </a:extLst>
          </p:cNvPr>
          <p:cNvSpPr txBox="1"/>
          <p:nvPr/>
        </p:nvSpPr>
        <p:spPr>
          <a:xfrm>
            <a:off x="2225037" y="2154075"/>
            <a:ext cx="9666095" cy="4770537"/>
          </a:xfrm>
          <a:prstGeom prst="rect">
            <a:avLst/>
          </a:prstGeom>
          <a:noFill/>
        </p:spPr>
        <p:txBody>
          <a:bodyPr wrap="square">
            <a:spAutoFit/>
          </a:bodyPr>
          <a:lstStyle/>
          <a:p>
            <a:pPr marL="342900" indent="-342900" algn="just">
              <a:buFont typeface="+mj-lt"/>
              <a:buAutoNum type="arabicPeriod"/>
            </a:pPr>
            <a:r>
              <a:rPr lang="en-US" sz="2000" b="1" i="1" dirty="0">
                <a:solidFill>
                  <a:srgbClr val="0A1F61"/>
                </a:solidFill>
                <a:latin typeface="Calibri,BoldItalic"/>
              </a:rPr>
              <a:t>Focus on quantity: </a:t>
            </a:r>
            <a:r>
              <a:rPr lang="en-US" sz="2000" dirty="0">
                <a:solidFill>
                  <a:schemeClr val="accent1">
                    <a:lumMod val="50000"/>
                  </a:schemeClr>
                </a:solidFill>
                <a:latin typeface="Calibri" panose="020F0502020204030204" pitchFamily="34" charset="0"/>
              </a:rPr>
              <a:t>The idea is to facilitate problem solving through the concept, quantity breeds quality. The idea assumes that the greater the number of ideas generated, the greater the chance of producing an effective solution.</a:t>
            </a:r>
          </a:p>
          <a:p>
            <a:pPr marL="342900" indent="-342900" algn="just">
              <a:buFont typeface="+mj-lt"/>
              <a:buAutoNum type="arabicPeriod"/>
            </a:pPr>
            <a:r>
              <a:rPr lang="en-US" sz="2000" b="1" i="1" dirty="0">
                <a:solidFill>
                  <a:srgbClr val="0A1F61"/>
                </a:solidFill>
                <a:latin typeface="Calibri,BoldItalic"/>
              </a:rPr>
              <a:t>Withhold criticism: </a:t>
            </a:r>
            <a:r>
              <a:rPr lang="en-US" dirty="0">
                <a:latin typeface="Calibri" panose="020F0502020204030204" pitchFamily="34" charset="0"/>
              </a:rPr>
              <a:t>In brainstorming, criticism of ideas generated is postponed until the team is</a:t>
            </a:r>
          </a:p>
          <a:p>
            <a:pPr algn="just"/>
            <a:r>
              <a:rPr lang="en-US" dirty="0">
                <a:latin typeface="Calibri" panose="020F0502020204030204" pitchFamily="34" charset="0"/>
              </a:rPr>
              <a:t>ready to analyze the input. Instead, participants focus on extending or adding to ideas. By</a:t>
            </a:r>
          </a:p>
          <a:p>
            <a:pPr algn="just"/>
            <a:r>
              <a:rPr lang="en-US" dirty="0">
                <a:latin typeface="Calibri" panose="020F0502020204030204" pitchFamily="34" charset="0"/>
              </a:rPr>
              <a:t>suspending judgment, participants will feel free to generate unusual ideas.</a:t>
            </a:r>
          </a:p>
          <a:p>
            <a:pPr marL="457200" indent="-457200" algn="just">
              <a:buFont typeface="+mj-lt"/>
              <a:buAutoNum type="arabicPeriod" startAt="3"/>
            </a:pPr>
            <a:r>
              <a:rPr lang="en-US" sz="2000" b="1" i="1" dirty="0">
                <a:solidFill>
                  <a:srgbClr val="0A1F61"/>
                </a:solidFill>
                <a:latin typeface="Calibri,BoldItalic"/>
              </a:rPr>
              <a:t>Welcome unusual ideas: </a:t>
            </a:r>
            <a:r>
              <a:rPr lang="en-US" sz="2000" dirty="0">
                <a:solidFill>
                  <a:schemeClr val="accent1">
                    <a:lumMod val="50000"/>
                  </a:schemeClr>
                </a:solidFill>
                <a:latin typeface="Calibri" panose="020F0502020204030204" pitchFamily="34" charset="0"/>
              </a:rPr>
              <a:t>To get a good and long list of ideas, unusual ideas are welcomed. They can be generated by looking from new perspectives and suspending assumptions. These new ways of thinking may provide better solutions.</a:t>
            </a:r>
          </a:p>
          <a:p>
            <a:pPr marL="342900" indent="-342900" algn="just">
              <a:buFont typeface="+mj-lt"/>
              <a:buAutoNum type="arabicPeriod" startAt="4"/>
            </a:pPr>
            <a:r>
              <a:rPr lang="en-US" sz="2000" b="1" i="1" dirty="0">
                <a:solidFill>
                  <a:srgbClr val="0A1F61"/>
                </a:solidFill>
                <a:latin typeface="Calibri,BoldItalic"/>
              </a:rPr>
              <a:t>Combine and improve ideas: </a:t>
            </a:r>
            <a:r>
              <a:rPr lang="en-US" sz="1800" b="0" i="0" u="none" strike="noStrike" baseline="0" dirty="0">
                <a:latin typeface="Calibri" panose="020F0502020204030204" pitchFamily="34" charset="0"/>
              </a:rPr>
              <a:t>Good ideas may be combined synergistically, to form a single</a:t>
            </a:r>
          </a:p>
          <a:p>
            <a:pPr algn="just"/>
            <a:r>
              <a:rPr lang="en-US" sz="1800" b="0" i="0" u="none" strike="noStrike" baseline="0" dirty="0">
                <a:latin typeface="Calibri" panose="020F0502020204030204" pitchFamily="34" charset="0"/>
              </a:rPr>
              <a:t>improved good idea, as suggested by the counterintuitive "1+1=3". It is believed to stimulate</a:t>
            </a:r>
          </a:p>
          <a:p>
            <a:pPr algn="just"/>
            <a:r>
              <a:rPr lang="en-US" sz="1800" b="0" i="0" u="none" strike="noStrike" baseline="0" dirty="0">
                <a:latin typeface="Calibri" panose="020F0502020204030204" pitchFamily="34" charset="0"/>
              </a:rPr>
              <a:t>the building of ideas by a process of association.</a:t>
            </a:r>
            <a:endParaRPr lang="en-US" dirty="0">
              <a:latin typeface="Calibri" panose="020F0502020204030204" pitchFamily="34" charset="0"/>
            </a:endParaRPr>
          </a:p>
          <a:p>
            <a:pPr marL="342900" indent="-342900" algn="just">
              <a:buFont typeface="+mj-lt"/>
              <a:buAutoNum type="arabicPeriod"/>
            </a:pPr>
            <a:endParaRPr lang="en-US" dirty="0">
              <a:latin typeface="Calibri" panose="020F0502020204030204" pitchFamily="34" charset="0"/>
            </a:endParaRPr>
          </a:p>
          <a:p>
            <a:pPr algn="just"/>
            <a:endParaRPr lang="ar-EG" dirty="0"/>
          </a:p>
          <a:p>
            <a:pPr algn="just"/>
            <a:endParaRPr lang="en-US" dirty="0">
              <a:latin typeface="Calibri" panose="020F0502020204030204" pitchFamily="34" charset="0"/>
            </a:endParaRPr>
          </a:p>
          <a:p>
            <a:pPr algn="just"/>
            <a:endParaRPr lang="en-US" sz="1800" b="0" i="1" u="none" strike="noStrike" baseline="0" dirty="0">
              <a:latin typeface="Calibri,Italic"/>
            </a:endParaRPr>
          </a:p>
        </p:txBody>
      </p:sp>
    </p:spTree>
    <p:custDataLst>
      <p:tags r:id="rId1"/>
    </p:custDataLst>
    <p:extLst>
      <p:ext uri="{BB962C8B-B14F-4D97-AF65-F5344CB8AC3E}">
        <p14:creationId xmlns:p14="http://schemas.microsoft.com/office/powerpoint/2010/main" val="2646001513"/>
      </p:ext>
    </p:extLst>
  </p:cSld>
  <p:clrMapOvr>
    <a:masterClrMapping/>
  </p:clrMapOvr>
  <mc:AlternateContent xmlns:mc="http://schemas.openxmlformats.org/markup-compatibility/2006" xmlns:p14="http://schemas.microsoft.com/office/powerpoint/2010/main">
    <mc:Choice Requires="p14">
      <p:transition spd="slow" p14:dur="2000" advTm="245143"/>
    </mc:Choice>
    <mc:Fallback xmlns="">
      <p:transition spd="slow" advTm="245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014365" y="2624010"/>
            <a:ext cx="11891132" cy="2246769"/>
          </a:xfrm>
          <a:prstGeom prst="rect">
            <a:avLst/>
          </a:prstGeom>
          <a:noFill/>
        </p:spPr>
        <p:txBody>
          <a:bodyPr wrap="square">
            <a:spAutoFit/>
          </a:bodyPr>
          <a:lstStyle/>
          <a:p>
            <a:pPr algn="l"/>
            <a:r>
              <a:rPr lang="en-US" sz="2000" b="1" i="1" u="none" strike="noStrike" baseline="0" dirty="0">
                <a:solidFill>
                  <a:srgbClr val="0A1F61"/>
                </a:solidFill>
                <a:latin typeface="Calibri,BoldItalic"/>
              </a:rPr>
              <a:t>The Delphi Technique</a:t>
            </a:r>
            <a:r>
              <a:rPr lang="en-US" sz="2000" b="1" i="1" u="none" strike="noStrike" baseline="0" dirty="0">
                <a:solidFill>
                  <a:srgbClr val="24A9E1"/>
                </a:solidFill>
                <a:latin typeface="Calibri,BoldItalic"/>
              </a:rPr>
              <a:t> </a:t>
            </a:r>
            <a:r>
              <a:rPr lang="en-US" sz="2000" i="0" u="none" strike="noStrike" baseline="0" dirty="0">
                <a:solidFill>
                  <a:schemeClr val="accent1">
                    <a:lumMod val="50000"/>
                  </a:schemeClr>
                </a:solidFill>
                <a:latin typeface="Calibri" panose="020F0502020204030204" pitchFamily="34" charset="0"/>
              </a:rPr>
              <a:t>was developed by the RAND Corporation (an acronym for </a:t>
            </a:r>
            <a:r>
              <a:rPr lang="en-US" sz="2000" b="1" i="0" u="none" strike="noStrike" baseline="0" dirty="0">
                <a:solidFill>
                  <a:schemeClr val="accent1">
                    <a:lumMod val="50000"/>
                  </a:schemeClr>
                </a:solidFill>
                <a:latin typeface="Calibri,Bold"/>
              </a:rPr>
              <a:t>R</a:t>
            </a:r>
            <a:r>
              <a:rPr lang="en-US" sz="2000" i="0" u="none" strike="noStrike" baseline="0" dirty="0">
                <a:solidFill>
                  <a:schemeClr val="accent1">
                    <a:lumMod val="50000"/>
                  </a:schemeClr>
                </a:solidFill>
                <a:latin typeface="Calibri" panose="020F0502020204030204" pitchFamily="34" charset="0"/>
              </a:rPr>
              <a:t>esearch </a:t>
            </a:r>
            <a:r>
              <a:rPr lang="en-US" sz="2000" b="1" i="0" u="none" strike="noStrike" baseline="0" dirty="0" err="1">
                <a:solidFill>
                  <a:schemeClr val="accent1">
                    <a:lumMod val="50000"/>
                  </a:schemeClr>
                </a:solidFill>
                <a:latin typeface="Calibri,Bold"/>
              </a:rPr>
              <a:t>AN</a:t>
            </a:r>
            <a:r>
              <a:rPr lang="en-US" sz="2000" i="0" u="none" strike="noStrike" baseline="0" dirty="0" err="1">
                <a:solidFill>
                  <a:schemeClr val="accent1">
                    <a:lumMod val="50000"/>
                  </a:schemeClr>
                </a:solidFill>
                <a:latin typeface="Calibri" panose="020F0502020204030204" pitchFamily="34" charset="0"/>
              </a:rPr>
              <a:t>d</a:t>
            </a:r>
            <a:endParaRPr lang="en-US" sz="2000" i="0" u="none" strike="noStrike" baseline="0" dirty="0">
              <a:solidFill>
                <a:schemeClr val="accent1">
                  <a:lumMod val="50000"/>
                </a:schemeClr>
              </a:solidFill>
              <a:latin typeface="Calibri" panose="020F0502020204030204" pitchFamily="34" charset="0"/>
            </a:endParaRPr>
          </a:p>
          <a:p>
            <a:pPr algn="l"/>
            <a:r>
              <a:rPr lang="en-US" sz="2000" b="1" i="0" u="none" strike="noStrike" baseline="0" dirty="0">
                <a:solidFill>
                  <a:schemeClr val="accent1">
                    <a:lumMod val="50000"/>
                  </a:schemeClr>
                </a:solidFill>
                <a:latin typeface="Calibri,Bold"/>
              </a:rPr>
              <a:t>D</a:t>
            </a:r>
            <a:r>
              <a:rPr lang="en-US" sz="2000" i="0" u="none" strike="noStrike" baseline="0" dirty="0">
                <a:solidFill>
                  <a:schemeClr val="accent1">
                    <a:lumMod val="50000"/>
                  </a:schemeClr>
                </a:solidFill>
                <a:latin typeface="Calibri" panose="020F0502020204030204" pitchFamily="34" charset="0"/>
              </a:rPr>
              <a:t>evelopment) in the 1960s and was created as an interactive forecasting method that relies on a panel</a:t>
            </a:r>
          </a:p>
          <a:p>
            <a:pPr algn="l"/>
            <a:r>
              <a:rPr lang="en-US" sz="2000" i="0" u="none" strike="noStrike" baseline="0" dirty="0">
                <a:solidFill>
                  <a:schemeClr val="accent1">
                    <a:lumMod val="50000"/>
                  </a:schemeClr>
                </a:solidFill>
                <a:latin typeface="Calibri" panose="020F0502020204030204" pitchFamily="34" charset="0"/>
              </a:rPr>
              <a:t>of independent experts. Usually, all participants maintain anonymity. Their identity is not revealed even</a:t>
            </a:r>
          </a:p>
          <a:p>
            <a:pPr algn="l"/>
            <a:r>
              <a:rPr lang="en-US" sz="2000" i="0" u="none" strike="noStrike" baseline="0" dirty="0">
                <a:solidFill>
                  <a:schemeClr val="accent1">
                    <a:lumMod val="50000"/>
                  </a:schemeClr>
                </a:solidFill>
                <a:latin typeface="Calibri" panose="020F0502020204030204" pitchFamily="34" charset="0"/>
              </a:rPr>
              <a:t>after the completion of the final report. This stops them from dominating others and using their</a:t>
            </a:r>
          </a:p>
          <a:p>
            <a:pPr algn="l"/>
            <a:r>
              <a:rPr lang="en-US" sz="2000" i="0" u="none" strike="noStrike" baseline="0" dirty="0">
                <a:solidFill>
                  <a:schemeClr val="accent1">
                    <a:lumMod val="50000"/>
                  </a:schemeClr>
                </a:solidFill>
                <a:latin typeface="Calibri" panose="020F0502020204030204" pitchFamily="34" charset="0"/>
              </a:rPr>
              <a:t>authority or personality. This frees participants from their personal biases, minimizing the "bandwagon</a:t>
            </a:r>
          </a:p>
          <a:p>
            <a:pPr algn="l"/>
            <a:r>
              <a:rPr lang="en-US" sz="2000" i="0" u="none" strike="noStrike" baseline="0" dirty="0">
                <a:solidFill>
                  <a:schemeClr val="accent1">
                    <a:lumMod val="50000"/>
                  </a:schemeClr>
                </a:solidFill>
                <a:latin typeface="Calibri" panose="020F0502020204030204" pitchFamily="34" charset="0"/>
              </a:rPr>
              <a:t>effect" or "halo effect", allowing them to freely express their opinions, encouraging open critique and</a:t>
            </a:r>
          </a:p>
          <a:p>
            <a:pPr algn="l"/>
            <a:r>
              <a:rPr lang="en-US" sz="2000" dirty="0">
                <a:solidFill>
                  <a:schemeClr val="accent1">
                    <a:lumMod val="50000"/>
                  </a:schemeClr>
                </a:solidFill>
                <a:latin typeface="Calibri" panose="020F0502020204030204" pitchFamily="34" charset="0"/>
              </a:rPr>
              <a:t>admitting errors by revising earlier judgments.</a:t>
            </a:r>
            <a:endParaRPr lang="ar-EG" sz="20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26030560"/>
      </p:ext>
    </p:extLst>
  </p:cSld>
  <p:clrMapOvr>
    <a:masterClrMapping/>
  </p:clrMapOvr>
  <mc:AlternateContent xmlns:mc="http://schemas.openxmlformats.org/markup-compatibility/2006" xmlns:p14="http://schemas.microsoft.com/office/powerpoint/2010/main">
    <mc:Choice Requires="p14">
      <p:transition spd="slow" p14:dur="2000" advTm="103520"/>
    </mc:Choice>
    <mc:Fallback xmlns="">
      <p:transition spd="slow" advTm="10352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392391" y="2250915"/>
            <a:ext cx="9698930" cy="3416320"/>
          </a:xfrm>
          <a:prstGeom prst="rect">
            <a:avLst/>
          </a:prstGeom>
          <a:noFill/>
        </p:spPr>
        <p:txBody>
          <a:bodyPr wrap="square">
            <a:spAutoFit/>
          </a:bodyPr>
          <a:lstStyle/>
          <a:p>
            <a:pPr algn="justLow"/>
            <a:r>
              <a:rPr lang="en-US" sz="2400" b="1" i="1" u="none" strike="noStrike" baseline="0" dirty="0">
                <a:solidFill>
                  <a:srgbClr val="0A1F61"/>
                </a:solidFill>
                <a:latin typeface="Calibri,BoldItalic"/>
              </a:rPr>
              <a:t>The</a:t>
            </a:r>
            <a:r>
              <a:rPr lang="en-US" sz="2400" b="0" i="0" u="none" strike="noStrike" baseline="0" dirty="0">
                <a:latin typeface="Calibri" panose="020F0502020204030204" pitchFamily="34" charset="0"/>
              </a:rPr>
              <a:t> </a:t>
            </a:r>
            <a:r>
              <a:rPr lang="en-US" sz="2400" b="1" i="1" dirty="0">
                <a:solidFill>
                  <a:srgbClr val="0A1F61"/>
                </a:solidFill>
                <a:latin typeface="Calibri,BoldItalic"/>
              </a:rPr>
              <a:t>RCA</a:t>
            </a:r>
            <a:r>
              <a:rPr lang="en-US" sz="2400" b="0" i="0" u="none" strike="noStrike" baseline="0" dirty="0">
                <a:latin typeface="Calibri" panose="020F0502020204030204" pitchFamily="34" charset="0"/>
              </a:rPr>
              <a:t> </a:t>
            </a:r>
            <a:r>
              <a:rPr lang="en-US" sz="2400" b="1" i="1" u="none" strike="noStrike" baseline="0" dirty="0">
                <a:solidFill>
                  <a:srgbClr val="0A1F61"/>
                </a:solidFill>
                <a:latin typeface="Calibri,BoldItalic"/>
              </a:rPr>
              <a:t>Technique</a:t>
            </a:r>
            <a:r>
              <a:rPr lang="en-US" sz="2400" b="1" i="1" u="none" strike="noStrike" baseline="0" dirty="0">
                <a:solidFill>
                  <a:srgbClr val="24A9E1"/>
                </a:solidFill>
                <a:latin typeface="Calibri,BoldItalic"/>
              </a:rPr>
              <a:t> </a:t>
            </a:r>
            <a:r>
              <a:rPr lang="en-US" sz="2400" dirty="0">
                <a:solidFill>
                  <a:schemeClr val="accent1">
                    <a:lumMod val="50000"/>
                  </a:schemeClr>
                </a:solidFill>
                <a:latin typeface="Calibri" panose="020F0502020204030204" pitchFamily="34" charset="0"/>
              </a:rPr>
              <a:t>RCA is a reactive method of problem detection and solving, initially. The analysis is performed after an event has occurred. This allows practitioners to identify process ‘triggers’, so that RCA becomes a proactive method. In other words, RCA is able to forecast the possibility of an event before it might occur.</a:t>
            </a:r>
          </a:p>
          <a:p>
            <a:pPr algn="justLow"/>
            <a:r>
              <a:rPr lang="en-US" sz="2400" b="1" i="1" dirty="0">
                <a:solidFill>
                  <a:srgbClr val="0A1F61"/>
                </a:solidFill>
                <a:latin typeface="Calibri,BoldItalic"/>
              </a:rPr>
              <a:t>Expert Interviewing </a:t>
            </a:r>
            <a:r>
              <a:rPr lang="en-US" sz="2400" dirty="0">
                <a:solidFill>
                  <a:schemeClr val="accent1">
                    <a:lumMod val="50000"/>
                  </a:schemeClr>
                </a:solidFill>
                <a:latin typeface="Calibri" panose="020F0502020204030204" pitchFamily="34" charset="0"/>
              </a:rPr>
              <a:t>is the process of interviewing subject matter experts to obtain critical information</a:t>
            </a:r>
          </a:p>
          <a:p>
            <a:pPr algn="justLow"/>
            <a:r>
              <a:rPr lang="en-US" sz="2400" dirty="0">
                <a:solidFill>
                  <a:schemeClr val="accent1">
                    <a:lumMod val="50000"/>
                  </a:schemeClr>
                </a:solidFill>
                <a:latin typeface="Calibri" panose="020F0502020204030204" pitchFamily="34" charset="0"/>
              </a:rPr>
              <a:t>for the project.</a:t>
            </a:r>
          </a:p>
          <a:p>
            <a:pPr algn="justLow"/>
            <a:endParaRPr lang="en-US" sz="24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1877910319"/>
      </p:ext>
    </p:extLst>
  </p:cSld>
  <p:clrMapOvr>
    <a:masterClrMapping/>
  </p:clrMapOvr>
  <mc:AlternateContent xmlns:mc="http://schemas.openxmlformats.org/markup-compatibility/2006" xmlns:p14="http://schemas.microsoft.com/office/powerpoint/2010/main">
    <mc:Choice Requires="p14">
      <p:transition spd="slow" p14:dur="2000" advTm="112790"/>
    </mc:Choice>
    <mc:Fallback xmlns="">
      <p:transition spd="slow" advTm="1127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281632" y="2165980"/>
            <a:ext cx="7523095" cy="3416320"/>
          </a:xfrm>
          <a:prstGeom prst="rect">
            <a:avLst/>
          </a:prstGeom>
          <a:noFill/>
        </p:spPr>
        <p:txBody>
          <a:bodyPr wrap="square">
            <a:spAutoFit/>
          </a:bodyPr>
          <a:lstStyle/>
          <a:p>
            <a:pPr algn="justLow"/>
            <a:r>
              <a:rPr lang="en-US" sz="2400" dirty="0">
                <a:solidFill>
                  <a:schemeClr val="accent1">
                    <a:lumMod val="50000"/>
                  </a:schemeClr>
                </a:solidFill>
                <a:latin typeface="Calibri" panose="020F0502020204030204" pitchFamily="34" charset="0"/>
              </a:rPr>
              <a:t>This one analysis is generally set up as a grid with strengths and weaknesses as the two major columns,</a:t>
            </a:r>
          </a:p>
          <a:p>
            <a:pPr algn="justLow"/>
            <a:r>
              <a:rPr lang="en-US" sz="2400" dirty="0">
                <a:solidFill>
                  <a:schemeClr val="accent1">
                    <a:lumMod val="50000"/>
                  </a:schemeClr>
                </a:solidFill>
                <a:latin typeface="Calibri" panose="020F0502020204030204" pitchFamily="34" charset="0"/>
              </a:rPr>
              <a:t>and opportunities and threats as the two major rows in the grid. </a:t>
            </a:r>
          </a:p>
          <a:p>
            <a:pPr algn="justLow"/>
            <a:r>
              <a:rPr lang="en-US" sz="2400" dirty="0">
                <a:solidFill>
                  <a:schemeClr val="accent1">
                    <a:lumMod val="50000"/>
                  </a:schemeClr>
                </a:solidFill>
                <a:latin typeface="Calibri" panose="020F0502020204030204" pitchFamily="34" charset="0"/>
              </a:rPr>
              <a:t>The idea is to see where the organization's strengths and weaknesses play against opportunities and threats using the four following comparisons:</a:t>
            </a:r>
            <a:endParaRPr lang="ar-EG"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3747052006"/>
      </p:ext>
    </p:extLst>
  </p:cSld>
  <p:clrMapOvr>
    <a:masterClrMapping/>
  </p:clrMapOvr>
  <mc:AlternateContent xmlns:mc="http://schemas.openxmlformats.org/markup-compatibility/2006" xmlns:p14="http://schemas.microsoft.com/office/powerpoint/2010/main">
    <mc:Choice Requires="p14">
      <p:transition spd="slow" p14:dur="2000" advTm="191574"/>
    </mc:Choice>
    <mc:Fallback xmlns="">
      <p:transition spd="slow" advTm="191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410557" y="2150928"/>
            <a:ext cx="6931984" cy="3939540"/>
          </a:xfrm>
          <a:prstGeom prst="rect">
            <a:avLst/>
          </a:prstGeom>
          <a:noFill/>
        </p:spPr>
        <p:txBody>
          <a:bodyPr wrap="square">
            <a:spAutoFit/>
          </a:bodyPr>
          <a:lstStyle/>
          <a:p>
            <a:pPr marL="342900" indent="-342900">
              <a:buFont typeface="Wingdings" panose="05000000000000000000" pitchFamily="2" charset="2"/>
              <a:buChar char="Ø"/>
            </a:pPr>
            <a:r>
              <a:rPr lang="en-US" sz="2000" b="1" i="1" dirty="0">
                <a:solidFill>
                  <a:srgbClr val="0A1F61"/>
                </a:solidFill>
                <a:latin typeface="Calibri,BoldItalic"/>
              </a:rPr>
              <a:t>Strengths-Opportunities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organizational strengths help the organization to capitalize on opportunities</a:t>
            </a:r>
          </a:p>
          <a:p>
            <a:pPr marL="342900" indent="-342900">
              <a:buFont typeface="Wingdings" panose="05000000000000000000" pitchFamily="2" charset="2"/>
              <a:buChar char="Ø"/>
            </a:pPr>
            <a:r>
              <a:rPr lang="en-US" sz="2000" b="1" i="1" dirty="0">
                <a:solidFill>
                  <a:srgbClr val="0A1F61"/>
                </a:solidFill>
                <a:latin typeface="Calibri,BoldItalic"/>
              </a:rPr>
              <a:t>Weaknesses-Opportunities -</a:t>
            </a:r>
            <a:r>
              <a:rPr lang="en-US" sz="1800" b="0" i="0" u="none" strike="noStrike" baseline="0" dirty="0">
                <a:latin typeface="Calibri" panose="020F0502020204030204" pitchFamily="34" charset="0"/>
              </a:rPr>
              <a:t> identifies organizational weaknesses, from the </a:t>
            </a:r>
            <a:r>
              <a:rPr lang="en-US" dirty="0">
                <a:latin typeface="Calibri" panose="020F0502020204030204" pitchFamily="34" charset="0"/>
              </a:rPr>
              <a:t>perspective of making the necessary improvements, to enable the organization to capitalize on opportunities</a:t>
            </a:r>
            <a:endParaRPr lang="en-US" sz="1800" b="0" i="0" u="none" strike="noStrike" baseline="0" dirty="0">
              <a:latin typeface="Calibri" panose="020F0502020204030204" pitchFamily="34" charset="0"/>
            </a:endParaRPr>
          </a:p>
          <a:p>
            <a:pPr marL="342900" indent="-342900">
              <a:buFont typeface="Wingdings" panose="05000000000000000000" pitchFamily="2" charset="2"/>
              <a:buChar char="Ø"/>
            </a:pPr>
            <a:r>
              <a:rPr lang="en-US" sz="2000" b="1" i="1" dirty="0">
                <a:solidFill>
                  <a:srgbClr val="0A1F61"/>
                </a:solidFill>
                <a:latin typeface="Calibri,BoldItalic"/>
              </a:rPr>
              <a:t>Strengths-Threats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our organizational strengths help us deal with competitors or threatening situations</a:t>
            </a:r>
          </a:p>
          <a:p>
            <a:pPr marL="285750" indent="-285750">
              <a:buFont typeface="Wingdings" panose="05000000000000000000" pitchFamily="2" charset="2"/>
              <a:buChar char="Ø"/>
            </a:pPr>
            <a:r>
              <a:rPr lang="en-US" sz="1800" b="0" i="0" u="none" strike="noStrike" baseline="0" dirty="0">
                <a:latin typeface="Symbol" panose="05050102010706020507" pitchFamily="18" charset="2"/>
              </a:rPr>
              <a:t> </a:t>
            </a:r>
            <a:r>
              <a:rPr lang="en-US" sz="2000" b="1" i="1" dirty="0">
                <a:solidFill>
                  <a:srgbClr val="0A1F61"/>
                </a:solidFill>
                <a:latin typeface="Calibri,BoldItalic"/>
              </a:rPr>
              <a:t>Weaknesses-Threats -</a:t>
            </a:r>
            <a:r>
              <a:rPr lang="en-US" sz="1800" b="0" i="0" u="none" strike="noStrike" baseline="0" dirty="0">
                <a:latin typeface="Calibri" panose="020F0502020204030204" pitchFamily="34" charset="0"/>
              </a:rPr>
              <a:t> identifies how our organizational weaknesses leave us </a:t>
            </a:r>
            <a:r>
              <a:rPr lang="en-US" dirty="0">
                <a:latin typeface="Calibri" panose="020F0502020204030204" pitchFamily="34" charset="0"/>
              </a:rPr>
              <a:t>vulnerable to external competition or threats</a:t>
            </a:r>
            <a:endParaRPr lang="en-US" sz="2000" dirty="0">
              <a:solidFill>
                <a:schemeClr val="accent1">
                  <a:lumMod val="50000"/>
                </a:schemeClr>
              </a:solidFill>
              <a:latin typeface="Calibri" panose="020F0502020204030204" pitchFamily="34" charset="0"/>
            </a:endParaRPr>
          </a:p>
          <a:p>
            <a:pPr algn="l"/>
            <a:endParaRPr lang="en-US" sz="1800" b="0" i="0" u="none" strike="noStrike" baseline="0" dirty="0">
              <a:latin typeface="Calibri" panose="020F0502020204030204" pitchFamily="34" charset="0"/>
            </a:endParaRPr>
          </a:p>
          <a:p>
            <a:pPr algn="just"/>
            <a:endParaRPr lang="en-US" sz="20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4197294329"/>
      </p:ext>
    </p:extLst>
  </p:cSld>
  <p:clrMapOvr>
    <a:masterClrMapping/>
  </p:clrMapOvr>
  <mc:AlternateContent xmlns:mc="http://schemas.openxmlformats.org/markup-compatibility/2006" xmlns:p14="http://schemas.microsoft.com/office/powerpoint/2010/main">
    <mc:Choice Requires="p14">
      <p:transition spd="slow" p14:dur="2000" advTm="17263"/>
    </mc:Choice>
    <mc:Fallback xmlns="">
      <p:transition spd="slow" advTm="172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CFCDD-3E31-538C-C9BC-D48DE455BC8D}"/>
              </a:ext>
            </a:extLst>
          </p:cNvPr>
          <p:cNvPicPr>
            <a:picLocks noChangeAspect="1"/>
          </p:cNvPicPr>
          <p:nvPr/>
        </p:nvPicPr>
        <p:blipFill>
          <a:blip r:embed="rId6"/>
          <a:stretch>
            <a:fillRect/>
          </a:stretch>
        </p:blipFill>
        <p:spPr>
          <a:xfrm>
            <a:off x="538162" y="1557337"/>
            <a:ext cx="11115675" cy="3743325"/>
          </a:xfrm>
          <a:prstGeom prst="rect">
            <a:avLst/>
          </a:prstGeom>
        </p:spPr>
      </p:pic>
    </p:spTree>
    <p:extLst>
      <p:ext uri="{BB962C8B-B14F-4D97-AF65-F5344CB8AC3E}">
        <p14:creationId xmlns:p14="http://schemas.microsoft.com/office/powerpoint/2010/main" val="3594385343"/>
      </p:ext>
    </p:extLst>
  </p:cSld>
  <p:clrMapOvr>
    <a:masterClrMapping/>
  </p:clrMapOvr>
  <mc:AlternateContent xmlns:mc="http://schemas.openxmlformats.org/markup-compatibility/2006" xmlns:p14="http://schemas.microsoft.com/office/powerpoint/2010/main">
    <mc:Choice Requires="p14">
      <p:transition spd="slow" p14:dur="2000" advTm="47959"/>
    </mc:Choice>
    <mc:Fallback xmlns="">
      <p:transition spd="slow" advTm="479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CD82B35-48C3-F99C-CFE5-C9A9D9A99399}"/>
              </a:ext>
            </a:extLst>
          </p:cNvPr>
          <p:cNvSpPr txBox="1"/>
          <p:nvPr/>
        </p:nvSpPr>
        <p:spPr>
          <a:xfrm>
            <a:off x="476733" y="1511028"/>
            <a:ext cx="11530914" cy="4093428"/>
          </a:xfrm>
          <a:prstGeom prst="rect">
            <a:avLst/>
          </a:prstGeom>
          <a:noFill/>
        </p:spPr>
        <p:txBody>
          <a:bodyPr wrap="square">
            <a:spAutoFit/>
          </a:bodyPr>
          <a:lstStyle/>
          <a:p>
            <a:r>
              <a:rPr lang="en-US" sz="2400" dirty="0">
                <a:solidFill>
                  <a:schemeClr val="accent1">
                    <a:lumMod val="50000"/>
                  </a:schemeClr>
                </a:solidFill>
                <a:latin typeface="Calibri" panose="020F0502020204030204" pitchFamily="34" charset="0"/>
              </a:rPr>
              <a:t>The risk register becomes a key planning tool for the project. Understand that although a risk identifies only the probability of an event occurring, the possibility of the event is deemed to be real, true and requires assistance in monitoring</a:t>
            </a:r>
            <a:r>
              <a:rPr lang="en-US" sz="2000" dirty="0">
                <a:solidFill>
                  <a:schemeClr val="accent1">
                    <a:lumMod val="50000"/>
                  </a:schemeClr>
                </a:solidFill>
                <a:latin typeface="Calibri" panose="020F0502020204030204" pitchFamily="34" charset="0"/>
              </a:rPr>
              <a:t>.</a:t>
            </a:r>
          </a:p>
          <a:p>
            <a:pPr algn="l"/>
            <a:endParaRPr lang="en-US" sz="2000" dirty="0">
              <a:solidFill>
                <a:schemeClr val="accent1">
                  <a:lumMod val="50000"/>
                </a:schemeClr>
              </a:solidFill>
              <a:latin typeface="Calibri" panose="020F0502020204030204" pitchFamily="34" charset="0"/>
            </a:endParaRPr>
          </a:p>
          <a:p>
            <a:pPr algn="justLow"/>
            <a:r>
              <a:rPr lang="en-US" sz="2400" dirty="0">
                <a:solidFill>
                  <a:schemeClr val="accent1">
                    <a:lumMod val="50000"/>
                  </a:schemeClr>
                </a:solidFill>
                <a:latin typeface="Calibri" panose="020F0502020204030204" pitchFamily="34" charset="0"/>
              </a:rPr>
              <a:t>The risk register : contains a description of the risk, it's probability, its impact in dollars, a category of risk, the triggering event that indicates the risk is about to occur, the risk response strategy, the risk owner, the date the risk was identified, a due date for resolution and most importantly, the risk’s priority.</a:t>
            </a:r>
            <a:endParaRPr lang="ar-EG"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pPr algn="l"/>
            <a:endParaRPr lang="en-US" sz="2400" dirty="0">
              <a:solidFill>
                <a:schemeClr val="accent1">
                  <a:lumMod val="50000"/>
                </a:schemeClr>
              </a:solidFill>
              <a:latin typeface="Calibri" panose="020F0502020204030204" pitchFamily="34" charset="0"/>
            </a:endParaRPr>
          </a:p>
        </p:txBody>
      </p:sp>
      <p:sp>
        <p:nvSpPr>
          <p:cNvPr id="13" name="TextBox 12">
            <a:extLst>
              <a:ext uri="{FF2B5EF4-FFF2-40B4-BE49-F238E27FC236}">
                <a16:creationId xmlns:a16="http://schemas.microsoft.com/office/drawing/2014/main" id="{2C0671A2-6BD8-3E1C-E245-49EDD3543883}"/>
              </a:ext>
            </a:extLst>
          </p:cNvPr>
          <p:cNvSpPr txBox="1"/>
          <p:nvPr/>
        </p:nvSpPr>
        <p:spPr>
          <a:xfrm>
            <a:off x="1432607" y="4800286"/>
            <a:ext cx="10427854" cy="830997"/>
          </a:xfrm>
          <a:prstGeom prst="rect">
            <a:avLst/>
          </a:prstGeom>
          <a:noFill/>
        </p:spPr>
        <p:txBody>
          <a:bodyPr wrap="square">
            <a:spAutoFit/>
          </a:bodyPr>
          <a:lstStyle/>
          <a:p>
            <a:pPr algn="ctr"/>
            <a:r>
              <a:rPr lang="en-US" sz="2400" b="1" u="none" strike="noStrike" baseline="0" dirty="0">
                <a:solidFill>
                  <a:srgbClr val="FF0000"/>
                </a:solidFill>
                <a:latin typeface="Calibri,BoldItalic"/>
              </a:rPr>
              <a:t>Any risk with a probability percentage of 70% or greater is no longer a risk, it’s an issue!</a:t>
            </a:r>
            <a:endParaRPr lang="ar-EG" sz="2400" dirty="0">
              <a:solidFill>
                <a:srgbClr val="FF0000"/>
              </a:solidFill>
            </a:endParaRPr>
          </a:p>
        </p:txBody>
      </p:sp>
      <p:sp>
        <p:nvSpPr>
          <p:cNvPr id="14" name="Thought Bubble: Cloud 13">
            <a:extLst>
              <a:ext uri="{FF2B5EF4-FFF2-40B4-BE49-F238E27FC236}">
                <a16:creationId xmlns:a16="http://schemas.microsoft.com/office/drawing/2014/main" id="{B6713ECD-C4B1-EB11-A1E6-4E394A59CB9C}"/>
              </a:ext>
            </a:extLst>
          </p:cNvPr>
          <p:cNvSpPr/>
          <p:nvPr/>
        </p:nvSpPr>
        <p:spPr>
          <a:xfrm>
            <a:off x="10567072" y="4100810"/>
            <a:ext cx="1366982" cy="763029"/>
          </a:xfrm>
          <a:prstGeom prst="cloudCallout">
            <a:avLst>
              <a:gd name="adj1" fmla="val -82995"/>
              <a:gd name="adj2" fmla="val 54027"/>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a:t>
            </a:r>
            <a:endParaRPr lang="ar-EG" dirty="0"/>
          </a:p>
        </p:txBody>
      </p:sp>
    </p:spTree>
    <p:extLst>
      <p:ext uri="{BB962C8B-B14F-4D97-AF65-F5344CB8AC3E}">
        <p14:creationId xmlns:p14="http://schemas.microsoft.com/office/powerpoint/2010/main" val="4157182977"/>
      </p:ext>
    </p:extLst>
  </p:cSld>
  <p:clrMapOvr>
    <a:masterClrMapping/>
  </p:clrMapOvr>
  <mc:AlternateContent xmlns:mc="http://schemas.openxmlformats.org/markup-compatibility/2006" xmlns:p14="http://schemas.microsoft.com/office/powerpoint/2010/main">
    <mc:Choice Requires="p14">
      <p:transition spd="slow" p14:dur="2000" advTm="161376"/>
    </mc:Choice>
    <mc:Fallback xmlns="">
      <p:transition spd="slow" advTm="1613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E117A8C8-642A-F100-67B4-70FF7B5B57F3}"/>
              </a:ext>
            </a:extLst>
          </p:cNvPr>
          <p:cNvSpPr txBox="1"/>
          <p:nvPr/>
        </p:nvSpPr>
        <p:spPr>
          <a:xfrm>
            <a:off x="2078183" y="2102820"/>
            <a:ext cx="6225308" cy="523220"/>
          </a:xfrm>
          <a:prstGeom prst="rect">
            <a:avLst/>
          </a:prstGeom>
          <a:noFill/>
        </p:spPr>
        <p:txBody>
          <a:bodyPr wrap="square">
            <a:spAutoFit/>
          </a:bodyPr>
          <a:lstStyle/>
          <a:p>
            <a:r>
              <a:rPr lang="en-US" sz="2800" b="1" i="0" u="none" strike="noStrike" baseline="0" dirty="0">
                <a:latin typeface="Calibri" panose="020F0502020204030204" pitchFamily="34" charset="0"/>
              </a:rPr>
              <a:t>Partial List of Risk Register Updates:</a:t>
            </a:r>
            <a:endParaRPr lang="ar-EG" sz="2800" b="1" dirty="0"/>
          </a:p>
        </p:txBody>
      </p:sp>
      <p:sp>
        <p:nvSpPr>
          <p:cNvPr id="16" name="TextBox 15">
            <a:extLst>
              <a:ext uri="{FF2B5EF4-FFF2-40B4-BE49-F238E27FC236}">
                <a16:creationId xmlns:a16="http://schemas.microsoft.com/office/drawing/2014/main" id="{F18215C4-D6C7-41E4-C210-DC0163734601}"/>
              </a:ext>
            </a:extLst>
          </p:cNvPr>
          <p:cNvSpPr txBox="1"/>
          <p:nvPr/>
        </p:nvSpPr>
        <p:spPr>
          <a:xfrm>
            <a:off x="2817091" y="2855120"/>
            <a:ext cx="8876146" cy="2308324"/>
          </a:xfrm>
          <a:prstGeom prst="rect">
            <a:avLst/>
          </a:prstGeom>
          <a:noFill/>
        </p:spPr>
        <p:txBody>
          <a:bodyPr wrap="square">
            <a:spAutoFit/>
          </a:bodyPr>
          <a:lstStyle/>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Ranking and prioritization of project risks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Grouping risks by categories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near-term response</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additional analysis and response</a:t>
            </a:r>
          </a:p>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Low priority risks to monitor</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Look for trends in results – regression analysis or trend charts</a:t>
            </a:r>
            <a:endParaRPr lang="ar-EG" sz="2400" dirty="0"/>
          </a:p>
        </p:txBody>
      </p:sp>
    </p:spTree>
    <p:extLst>
      <p:ext uri="{BB962C8B-B14F-4D97-AF65-F5344CB8AC3E}">
        <p14:creationId xmlns:p14="http://schemas.microsoft.com/office/powerpoint/2010/main" val="3105980936"/>
      </p:ext>
    </p:extLst>
  </p:cSld>
  <p:clrMapOvr>
    <a:masterClrMapping/>
  </p:clrMapOvr>
  <mc:AlternateContent xmlns:mc="http://schemas.openxmlformats.org/markup-compatibility/2006" xmlns:p14="http://schemas.microsoft.com/office/powerpoint/2010/main">
    <mc:Choice Requires="p14">
      <p:transition spd="slow" p14:dur="2000" advTm="222004"/>
    </mc:Choice>
    <mc:Fallback xmlns="">
      <p:transition spd="slow" advTm="2220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3" name="TextBox 12">
            <a:extLst>
              <a:ext uri="{FF2B5EF4-FFF2-40B4-BE49-F238E27FC236}">
                <a16:creationId xmlns:a16="http://schemas.microsoft.com/office/drawing/2014/main" id="{D7C7CB3D-CE74-7368-57B9-120FD20B7EE7}"/>
              </a:ext>
            </a:extLst>
          </p:cNvPr>
          <p:cNvSpPr txBox="1"/>
          <p:nvPr/>
        </p:nvSpPr>
        <p:spPr>
          <a:xfrm>
            <a:off x="2216728" y="2248359"/>
            <a:ext cx="9365672" cy="1569660"/>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Risk register updates will generally include the outcome of risk assessments, risk audits, and periodic risk reviews. This can include identification of new risk events or updates to risk probability, risk impact, risk priority and risk response plans</a:t>
            </a:r>
          </a:p>
        </p:txBody>
      </p:sp>
      <p:sp>
        <p:nvSpPr>
          <p:cNvPr id="15" name="TextBox 14">
            <a:extLst>
              <a:ext uri="{FF2B5EF4-FFF2-40B4-BE49-F238E27FC236}">
                <a16:creationId xmlns:a16="http://schemas.microsoft.com/office/drawing/2014/main" id="{FF133237-51A3-1E35-862F-21C8649322D6}"/>
              </a:ext>
            </a:extLst>
          </p:cNvPr>
          <p:cNvSpPr txBox="1"/>
          <p:nvPr/>
        </p:nvSpPr>
        <p:spPr>
          <a:xfrm>
            <a:off x="2189019" y="3818019"/>
            <a:ext cx="9264072" cy="1200329"/>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An important use of the risk register is to view the actual outcomes of the project risks and </a:t>
            </a:r>
            <a:r>
              <a:rPr lang="en-US" sz="2400" dirty="0">
                <a:latin typeface="Calibri" panose="020F0502020204030204" pitchFamily="34" charset="0"/>
              </a:rPr>
              <a:t>risk responses against anticipated risks. This data can help project managers plan for risk as the project moves forward</a:t>
            </a:r>
          </a:p>
        </p:txBody>
      </p:sp>
    </p:spTree>
    <p:extLst>
      <p:ext uri="{BB962C8B-B14F-4D97-AF65-F5344CB8AC3E}">
        <p14:creationId xmlns:p14="http://schemas.microsoft.com/office/powerpoint/2010/main" val="593892430"/>
      </p:ext>
    </p:extLst>
  </p:cSld>
  <p:clrMapOvr>
    <a:masterClrMapping/>
  </p:clrMapOvr>
  <mc:AlternateContent xmlns:mc="http://schemas.openxmlformats.org/markup-compatibility/2006" xmlns:p14="http://schemas.microsoft.com/office/powerpoint/2010/main">
    <mc:Choice Requires="p14">
      <p:transition spd="slow" p14:dur="2000" advTm="206806"/>
    </mc:Choice>
    <mc:Fallback xmlns="">
      <p:transition spd="slow" advTm="2068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B738FC90-3F9B-0704-21FD-CCBCBA8407C8}"/>
              </a:ext>
            </a:extLst>
          </p:cNvPr>
          <p:cNvSpPr txBox="1"/>
          <p:nvPr/>
        </p:nvSpPr>
        <p:spPr>
          <a:xfrm>
            <a:off x="281632" y="2870925"/>
            <a:ext cx="11676116" cy="2554545"/>
          </a:xfrm>
          <a:prstGeom prst="rect">
            <a:avLst/>
          </a:prstGeom>
          <a:noFill/>
        </p:spPr>
        <p:txBody>
          <a:bodyPr wrap="square">
            <a:spAutoFit/>
          </a:bodyPr>
          <a:lstStyle/>
          <a:p>
            <a:pPr algn="justLow"/>
            <a:r>
              <a:rPr lang="en-US" sz="4000" b="0" i="0" u="none" strike="noStrike" baseline="0" dirty="0">
                <a:latin typeface="Calibri" panose="020F0502020204030204" pitchFamily="34" charset="0"/>
              </a:rPr>
              <a:t>Risk Register updates are an output of Perform Qualitative Risk Analysis, </a:t>
            </a:r>
            <a:r>
              <a:rPr lang="en-US" sz="4000" dirty="0">
                <a:latin typeface="Calibri" panose="020F0502020204030204" pitchFamily="34" charset="0"/>
              </a:rPr>
              <a:t>Perform Quantitative Risk Analysis, Plan Risk Responses and Monitor &amp; Control Risks.</a:t>
            </a:r>
            <a:endParaRPr lang="ar-EG" sz="4000" dirty="0"/>
          </a:p>
        </p:txBody>
      </p:sp>
      <p:pic>
        <p:nvPicPr>
          <p:cNvPr id="1026" name="Picture 2" descr="Dates To Remember Transparent PNG - 773x803 - Free Download on NicePNG">
            <a:extLst>
              <a:ext uri="{FF2B5EF4-FFF2-40B4-BE49-F238E27FC236}">
                <a16:creationId xmlns:a16="http://schemas.microsoft.com/office/drawing/2014/main" id="{E47E1352-83BA-F55B-8707-D7A25FC2F5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0348" y="753474"/>
            <a:ext cx="20574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075400"/>
      </p:ext>
    </p:extLst>
  </p:cSld>
  <p:clrMapOvr>
    <a:masterClrMapping/>
  </p:clrMapOvr>
  <mc:AlternateContent xmlns:mc="http://schemas.openxmlformats.org/markup-compatibility/2006" xmlns:p14="http://schemas.microsoft.com/office/powerpoint/2010/main">
    <mc:Choice Requires="p14">
      <p:transition spd="slow" p14:dur="2000" advTm="57829"/>
    </mc:Choice>
    <mc:Fallback xmlns="">
      <p:transition spd="slow" advTm="5782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303294"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a:t>
            </a:r>
            <a:endParaRPr lang="en-US" sz="6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D58D590-B13E-02A5-2153-0457685B0723}"/>
              </a:ext>
            </a:extLst>
          </p:cNvPr>
          <p:cNvSpPr txBox="1"/>
          <p:nvPr/>
        </p:nvSpPr>
        <p:spPr>
          <a:xfrm>
            <a:off x="1747098" y="1695136"/>
            <a:ext cx="9142575" cy="523220"/>
          </a:xfrm>
          <a:prstGeom prst="rect">
            <a:avLst/>
          </a:prstGeom>
          <a:noFill/>
        </p:spPr>
        <p:txBody>
          <a:bodyPr wrap="square">
            <a:spAutoFit/>
          </a:bodyPr>
          <a:lstStyle/>
          <a:p>
            <a:r>
              <a:rPr lang="en-US" sz="2800" b="0" i="0" u="none" strike="noStrike" baseline="0" dirty="0">
                <a:latin typeface="Calibri" panose="020F0502020204030204" pitchFamily="34" charset="0"/>
              </a:rPr>
              <a:t>The risk register is completed at this point and can include:</a:t>
            </a:r>
            <a:endParaRPr lang="ar-EG" sz="2800" dirty="0"/>
          </a:p>
        </p:txBody>
      </p:sp>
      <p:sp>
        <p:nvSpPr>
          <p:cNvPr id="15" name="TextBox 14">
            <a:extLst>
              <a:ext uri="{FF2B5EF4-FFF2-40B4-BE49-F238E27FC236}">
                <a16:creationId xmlns:a16="http://schemas.microsoft.com/office/drawing/2014/main" id="{9D8C8672-8C57-7AB5-6667-AAC5BA7710C6}"/>
              </a:ext>
            </a:extLst>
          </p:cNvPr>
          <p:cNvSpPr txBox="1"/>
          <p:nvPr/>
        </p:nvSpPr>
        <p:spPr>
          <a:xfrm>
            <a:off x="1370530" y="2852253"/>
            <a:ext cx="7860146" cy="2062103"/>
          </a:xfrm>
          <a:prstGeom prst="rect">
            <a:avLst/>
          </a:prstGeom>
          <a:noFill/>
        </p:spPr>
        <p:txBody>
          <a:bodyPr wrap="square">
            <a:spAutoFit/>
          </a:bodyPr>
          <a:lstStyle/>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Identified risks and descriptions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Triggers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Response strategy</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Specific actions taken if risk occurs</a:t>
            </a:r>
            <a:endParaRPr lang="ar-EG" sz="3200" dirty="0"/>
          </a:p>
        </p:txBody>
      </p:sp>
      <p:sp>
        <p:nvSpPr>
          <p:cNvPr id="9" name="Thought Bubble: Cloud 8">
            <a:extLst>
              <a:ext uri="{FF2B5EF4-FFF2-40B4-BE49-F238E27FC236}">
                <a16:creationId xmlns:a16="http://schemas.microsoft.com/office/drawing/2014/main" id="{CC412DEF-6422-0FF6-C469-D7D821752E50}"/>
              </a:ext>
            </a:extLst>
          </p:cNvPr>
          <p:cNvSpPr/>
          <p:nvPr/>
        </p:nvSpPr>
        <p:spPr>
          <a:xfrm>
            <a:off x="7895342" y="2437652"/>
            <a:ext cx="2068946" cy="898597"/>
          </a:xfrm>
          <a:prstGeom prst="cloudCallout">
            <a:avLst>
              <a:gd name="adj1" fmla="val -75865"/>
              <a:gd name="adj2" fmla="val 15307"/>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تحديد المخاطر ووصفها </a:t>
            </a:r>
          </a:p>
        </p:txBody>
      </p:sp>
      <p:sp>
        <p:nvSpPr>
          <p:cNvPr id="12" name="Thought Bubble: Cloud 11">
            <a:extLst>
              <a:ext uri="{FF2B5EF4-FFF2-40B4-BE49-F238E27FC236}">
                <a16:creationId xmlns:a16="http://schemas.microsoft.com/office/drawing/2014/main" id="{6201E058-3D50-6AC6-4F84-57B21F5279D8}"/>
              </a:ext>
            </a:extLst>
          </p:cNvPr>
          <p:cNvSpPr/>
          <p:nvPr/>
        </p:nvSpPr>
        <p:spPr>
          <a:xfrm>
            <a:off x="7915063" y="3751948"/>
            <a:ext cx="2068946" cy="898597"/>
          </a:xfrm>
          <a:prstGeom prst="cloudCallout">
            <a:avLst>
              <a:gd name="adj1" fmla="val -189258"/>
              <a:gd name="adj2" fmla="val 11196"/>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إستراتيجية الإستجابة </a:t>
            </a:r>
          </a:p>
        </p:txBody>
      </p:sp>
      <p:sp>
        <p:nvSpPr>
          <p:cNvPr id="13" name="Thought Bubble: Cloud 12">
            <a:extLst>
              <a:ext uri="{FF2B5EF4-FFF2-40B4-BE49-F238E27FC236}">
                <a16:creationId xmlns:a16="http://schemas.microsoft.com/office/drawing/2014/main" id="{68847F90-BEF8-FA7E-289B-C14DDFCBAA1C}"/>
              </a:ext>
            </a:extLst>
          </p:cNvPr>
          <p:cNvSpPr/>
          <p:nvPr/>
        </p:nvSpPr>
        <p:spPr>
          <a:xfrm>
            <a:off x="5322956" y="3278971"/>
            <a:ext cx="2068946" cy="898597"/>
          </a:xfrm>
          <a:prstGeom prst="cloudCallout">
            <a:avLst>
              <a:gd name="adj1" fmla="val -150865"/>
              <a:gd name="adj2" fmla="val -8334"/>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المحفزات </a:t>
            </a:r>
          </a:p>
        </p:txBody>
      </p:sp>
      <p:sp>
        <p:nvSpPr>
          <p:cNvPr id="17" name="Thought Bubble: Cloud 16">
            <a:extLst>
              <a:ext uri="{FF2B5EF4-FFF2-40B4-BE49-F238E27FC236}">
                <a16:creationId xmlns:a16="http://schemas.microsoft.com/office/drawing/2014/main" id="{767A5332-0F71-CCE1-E5C2-61289212C65D}"/>
              </a:ext>
            </a:extLst>
          </p:cNvPr>
          <p:cNvSpPr/>
          <p:nvPr/>
        </p:nvSpPr>
        <p:spPr>
          <a:xfrm>
            <a:off x="6821428" y="5084246"/>
            <a:ext cx="2068946" cy="898597"/>
          </a:xfrm>
          <a:prstGeom prst="cloudCallout">
            <a:avLst>
              <a:gd name="adj1" fmla="val -116490"/>
              <a:gd name="adj2" fmla="val -70005"/>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إتخاذ إجراءات محدده في حالة حدوث مخاطر</a:t>
            </a:r>
          </a:p>
        </p:txBody>
      </p:sp>
    </p:spTree>
    <p:custDataLst>
      <p:tags r:id="rId1"/>
    </p:custDataLst>
    <p:extLst>
      <p:ext uri="{BB962C8B-B14F-4D97-AF65-F5344CB8AC3E}">
        <p14:creationId xmlns:p14="http://schemas.microsoft.com/office/powerpoint/2010/main" val="989658424"/>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7DFC3EA-BBDA-6A9F-9193-6ECCE84074F3}"/>
              </a:ext>
            </a:extLst>
          </p:cNvPr>
          <p:cNvSpPr txBox="1"/>
          <p:nvPr/>
        </p:nvSpPr>
        <p:spPr>
          <a:xfrm>
            <a:off x="1014365" y="2225719"/>
            <a:ext cx="10854362" cy="1815882"/>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The risk register is designed to be written to a level of detail that corresponds with the priority </a:t>
            </a:r>
            <a:r>
              <a:rPr lang="en-US" sz="2800" dirty="0">
                <a:latin typeface="Calibri" panose="020F0502020204030204" pitchFamily="34" charset="0"/>
              </a:rPr>
              <a:t>ranking of the risk and its associated response. Frequently, the lower level, low priority risks are placed on a’ watch list' for periodic review and monitoring. </a:t>
            </a:r>
          </a:p>
        </p:txBody>
      </p:sp>
    </p:spTree>
    <p:extLst>
      <p:ext uri="{BB962C8B-B14F-4D97-AF65-F5344CB8AC3E}">
        <p14:creationId xmlns:p14="http://schemas.microsoft.com/office/powerpoint/2010/main" val="2156319496"/>
      </p:ext>
    </p:extLst>
  </p:cSld>
  <p:clrMapOvr>
    <a:masterClrMapping/>
  </p:clrMapOvr>
  <mc:AlternateContent xmlns:mc="http://schemas.openxmlformats.org/markup-compatibility/2006" xmlns:p14="http://schemas.microsoft.com/office/powerpoint/2010/main">
    <mc:Choice Requires="p14">
      <p:transition spd="slow" p14:dur="2000" advTm="118501"/>
    </mc:Choice>
    <mc:Fallback xmlns="">
      <p:transition spd="slow" advTm="11850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D2D7EB2-25CC-9092-EB60-0912F287B25C}"/>
              </a:ext>
            </a:extLst>
          </p:cNvPr>
          <p:cNvSpPr txBox="1"/>
          <p:nvPr/>
        </p:nvSpPr>
        <p:spPr>
          <a:xfrm>
            <a:off x="2983346" y="1392211"/>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Contingency Plans</a:t>
            </a:r>
            <a:endParaRPr lang="ar-EG" sz="2800" dirty="0"/>
          </a:p>
        </p:txBody>
      </p:sp>
      <p:sp>
        <p:nvSpPr>
          <p:cNvPr id="14" name="TextBox 13">
            <a:extLst>
              <a:ext uri="{FF2B5EF4-FFF2-40B4-BE49-F238E27FC236}">
                <a16:creationId xmlns:a16="http://schemas.microsoft.com/office/drawing/2014/main" id="{56400822-2654-C682-3731-C4FD2B5EA62B}"/>
              </a:ext>
            </a:extLst>
          </p:cNvPr>
          <p:cNvSpPr txBox="1"/>
          <p:nvPr/>
        </p:nvSpPr>
        <p:spPr>
          <a:xfrm>
            <a:off x="1191492" y="2225719"/>
            <a:ext cx="10317018" cy="2246769"/>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Contingency plans are developed for a specific risk. Contingency plans are generally developed </a:t>
            </a:r>
            <a:r>
              <a:rPr lang="en-US" sz="2800" dirty="0">
                <a:latin typeface="Calibri" panose="020F0502020204030204" pitchFamily="34" charset="0"/>
              </a:rPr>
              <a:t>when you have accepted a risk and now have developed a plan 'B' or plan 'C' as a contingent response. These plans are executed only under predefined conditions, and when there is sufficient warning to implement the plan.</a:t>
            </a:r>
            <a:endParaRPr lang="ar-EG" sz="2800" dirty="0"/>
          </a:p>
        </p:txBody>
      </p:sp>
      <p:sp>
        <p:nvSpPr>
          <p:cNvPr id="16" name="TextBox 15">
            <a:extLst>
              <a:ext uri="{FF2B5EF4-FFF2-40B4-BE49-F238E27FC236}">
                <a16:creationId xmlns:a16="http://schemas.microsoft.com/office/drawing/2014/main" id="{3603C761-D9D3-B14F-DA53-2EF35C5328CC}"/>
              </a:ext>
            </a:extLst>
          </p:cNvPr>
          <p:cNvSpPr txBox="1"/>
          <p:nvPr/>
        </p:nvSpPr>
        <p:spPr>
          <a:xfrm>
            <a:off x="2518104" y="5010811"/>
            <a:ext cx="9000259" cy="400110"/>
          </a:xfrm>
          <a:prstGeom prst="rect">
            <a:avLst/>
          </a:prstGeom>
          <a:noFill/>
        </p:spPr>
        <p:txBody>
          <a:bodyPr wrap="square">
            <a:spAutoFit/>
          </a:bodyPr>
          <a:lstStyle/>
          <a:p>
            <a:pPr algn="ctr"/>
            <a:r>
              <a:rPr lang="en-US" sz="2000" b="1" i="0" u="none" strike="noStrike" baseline="0" dirty="0">
                <a:solidFill>
                  <a:srgbClr val="FF0000"/>
                </a:solidFill>
                <a:latin typeface="Calibri" panose="020F0502020204030204" pitchFamily="34" charset="0"/>
              </a:rPr>
              <a:t>Fallback plans are implemented when a contingent response is not effective.</a:t>
            </a:r>
            <a:endParaRPr lang="ar-EG" sz="2000" b="1" dirty="0">
              <a:solidFill>
                <a:srgbClr val="FF0000"/>
              </a:solidFill>
            </a:endParaRPr>
          </a:p>
        </p:txBody>
      </p:sp>
    </p:spTree>
    <p:custDataLst>
      <p:tags r:id="rId1"/>
    </p:custDataLst>
    <p:extLst>
      <p:ext uri="{BB962C8B-B14F-4D97-AF65-F5344CB8AC3E}">
        <p14:creationId xmlns:p14="http://schemas.microsoft.com/office/powerpoint/2010/main" val="4094403245"/>
      </p:ext>
    </p:extLst>
  </p:cSld>
  <p:clrMapOvr>
    <a:masterClrMapping/>
  </p:clrMapOvr>
  <mc:AlternateContent xmlns:mc="http://schemas.openxmlformats.org/markup-compatibility/2006" xmlns:p14="http://schemas.microsoft.com/office/powerpoint/2010/main">
    <mc:Choice Requires="p14">
      <p:transition spd="slow" p14:dur="2000" advTm="114833"/>
    </mc:Choice>
    <mc:Fallback xmlns="">
      <p:transition spd="slow" advTm="11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51193DF-776C-0CAF-DBE4-B51D793E6402}"/>
              </a:ext>
            </a:extLst>
          </p:cNvPr>
          <p:cNvSpPr txBox="1"/>
          <p:nvPr/>
        </p:nvSpPr>
        <p:spPr>
          <a:xfrm>
            <a:off x="2586183" y="1625219"/>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Residual and Secondary Risks</a:t>
            </a:r>
            <a:endParaRPr lang="ar-EG" sz="2800" dirty="0"/>
          </a:p>
        </p:txBody>
      </p:sp>
      <p:sp>
        <p:nvSpPr>
          <p:cNvPr id="14" name="TextBox 13">
            <a:extLst>
              <a:ext uri="{FF2B5EF4-FFF2-40B4-BE49-F238E27FC236}">
                <a16:creationId xmlns:a16="http://schemas.microsoft.com/office/drawing/2014/main" id="{CDCDBAAF-287C-2466-9C70-80E42E129FBB}"/>
              </a:ext>
            </a:extLst>
          </p:cNvPr>
          <p:cNvSpPr txBox="1"/>
          <p:nvPr/>
        </p:nvSpPr>
        <p:spPr>
          <a:xfrm>
            <a:off x="868218" y="2660317"/>
            <a:ext cx="10861963" cy="1815882"/>
          </a:xfrm>
          <a:prstGeom prst="rect">
            <a:avLst/>
          </a:prstGeom>
          <a:noFill/>
        </p:spPr>
        <p:txBody>
          <a:bodyPr wrap="square">
            <a:spAutoFit/>
          </a:bodyPr>
          <a:lstStyle/>
          <a:p>
            <a:r>
              <a:rPr lang="en-US" sz="2800" b="0" i="0" u="none" strike="noStrike" baseline="0" dirty="0">
                <a:latin typeface="Calibri" panose="020F0502020204030204" pitchFamily="34" charset="0"/>
              </a:rPr>
              <a:t>Residual risks are identified as risks that remain after a risk response strategy was implemented. It </a:t>
            </a:r>
            <a:r>
              <a:rPr lang="en-US" sz="2800" dirty="0">
                <a:latin typeface="Calibri" panose="020F0502020204030204" pitchFamily="34" charset="0"/>
              </a:rPr>
              <a:t>is possible that residual risks can be identified in the risk planning process, in which case they are subject to contingency and fallback planning.</a:t>
            </a:r>
            <a:endParaRPr lang="ar-EG" sz="2800" dirty="0"/>
          </a:p>
        </p:txBody>
      </p:sp>
    </p:spTree>
    <p:custDataLst>
      <p:tags r:id="rId1"/>
    </p:custDataLst>
    <p:extLst>
      <p:ext uri="{BB962C8B-B14F-4D97-AF65-F5344CB8AC3E}">
        <p14:creationId xmlns:p14="http://schemas.microsoft.com/office/powerpoint/2010/main" val="572394585"/>
      </p:ext>
    </p:extLst>
  </p:cSld>
  <p:clrMapOvr>
    <a:masterClrMapping/>
  </p:clrMapOvr>
  <mc:AlternateContent xmlns:mc="http://schemas.openxmlformats.org/markup-compatibility/2006" xmlns:p14="http://schemas.microsoft.com/office/powerpoint/2010/main">
    <mc:Choice Requires="p14">
      <p:transition spd="slow" p14:dur="2000" advTm="78981"/>
    </mc:Choice>
    <mc:Fallback xmlns="">
      <p:transition spd="slow" advTm="789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0FB120A-9CB9-582C-8BF1-4B6A772D5B2C}"/>
              </a:ext>
            </a:extLst>
          </p:cNvPr>
          <p:cNvSpPr txBox="1"/>
          <p:nvPr/>
        </p:nvSpPr>
        <p:spPr>
          <a:xfrm>
            <a:off x="1747098" y="2276164"/>
            <a:ext cx="10093920" cy="3046988"/>
          </a:xfrm>
          <a:prstGeom prst="rect">
            <a:avLst/>
          </a:prstGeom>
          <a:noFill/>
        </p:spPr>
        <p:txBody>
          <a:bodyPr wrap="square">
            <a:spAutoFit/>
          </a:bodyPr>
          <a:lstStyle/>
          <a:p>
            <a:pPr marL="342900" indent="-342900">
              <a:buFont typeface="Wingdings" panose="05000000000000000000" pitchFamily="2" charset="2"/>
              <a:buChar char="q"/>
            </a:pPr>
            <a:r>
              <a:rPr lang="en-US" sz="2400" b="0" i="0" u="none" strike="noStrike" baseline="0" dirty="0">
                <a:latin typeface="Calibri" panose="020F0502020204030204" pitchFamily="34" charset="0"/>
              </a:rPr>
              <a:t>if you know that certain key personnel on the project might leave before the project </a:t>
            </a:r>
            <a:r>
              <a:rPr lang="en-US" sz="2400" dirty="0">
                <a:latin typeface="Calibri" panose="020F0502020204030204" pitchFamily="34" charset="0"/>
              </a:rPr>
              <a:t>is over, your risk response strategy many include required cross-training of other lower level resources.</a:t>
            </a:r>
          </a:p>
          <a:p>
            <a:pPr algn="l"/>
            <a:endParaRPr lang="en-US" sz="2400" b="0" i="0" u="none" strike="noStrike" baseline="0" dirty="0">
              <a:latin typeface="Calibri" panose="020F0502020204030204" pitchFamily="34" charset="0"/>
            </a:endParaRPr>
          </a:p>
          <a:p>
            <a:pPr marL="1257300" lvl="2" indent="-342900">
              <a:buFont typeface="Wingdings" panose="05000000000000000000" pitchFamily="2" charset="2"/>
              <a:buChar char="v"/>
            </a:pPr>
            <a:r>
              <a:rPr lang="en-US" sz="2400" b="0" i="0" u="none" strike="noStrike" baseline="0" dirty="0">
                <a:latin typeface="Calibri" panose="020F0502020204030204" pitchFamily="34" charset="0"/>
              </a:rPr>
              <a:t>There is a potential residual risk that even with cross-training, the lower level resources might </a:t>
            </a:r>
            <a:r>
              <a:rPr lang="en-US" sz="2400" dirty="0">
                <a:latin typeface="Calibri" panose="020F0502020204030204" pitchFamily="34" charset="0"/>
              </a:rPr>
              <a:t>not perform to the level expected. In this event, you may have identified a contingent or fallback plan to address the residual risk.</a:t>
            </a:r>
            <a:endParaRPr lang="ar-EG" sz="2400" dirty="0"/>
          </a:p>
        </p:txBody>
      </p:sp>
    </p:spTree>
    <p:extLst>
      <p:ext uri="{BB962C8B-B14F-4D97-AF65-F5344CB8AC3E}">
        <p14:creationId xmlns:p14="http://schemas.microsoft.com/office/powerpoint/2010/main" val="1318567249"/>
      </p:ext>
    </p:extLst>
  </p:cSld>
  <p:clrMapOvr>
    <a:masterClrMapping/>
  </p:clrMapOvr>
  <mc:AlternateContent xmlns:mc="http://schemas.openxmlformats.org/markup-compatibility/2006" xmlns:p14="http://schemas.microsoft.com/office/powerpoint/2010/main">
    <mc:Choice Requires="p14">
      <p:transition spd="slow" p14:dur="2000" advTm="120800"/>
    </mc:Choice>
    <mc:Fallback xmlns="">
      <p:transition spd="slow" advTm="1208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A10DD9-8992-3B3A-5B6F-19A4D6F0845B}"/>
              </a:ext>
            </a:extLst>
          </p:cNvPr>
          <p:cNvSpPr txBox="1"/>
          <p:nvPr/>
        </p:nvSpPr>
        <p:spPr>
          <a:xfrm>
            <a:off x="1262951" y="1890799"/>
            <a:ext cx="10809723" cy="2062103"/>
          </a:xfrm>
          <a:prstGeom prst="rect">
            <a:avLst/>
          </a:prstGeom>
          <a:noFill/>
        </p:spPr>
        <p:txBody>
          <a:bodyPr wrap="square">
            <a:spAutoFit/>
          </a:bodyPr>
          <a:lstStyle/>
          <a:p>
            <a:r>
              <a:rPr lang="en-US" sz="3200" b="0" i="0" u="none" strike="noStrike" baseline="0" dirty="0">
                <a:latin typeface="Calibri" panose="020F0502020204030204" pitchFamily="34" charset="0"/>
              </a:rPr>
              <a:t>A secondary risk is a risk that results from implementing a risk response strategy. Secondary risks can </a:t>
            </a:r>
            <a:r>
              <a:rPr lang="en-US" sz="3200" dirty="0">
                <a:latin typeface="Calibri" panose="020F0502020204030204" pitchFamily="34" charset="0"/>
              </a:rPr>
              <a:t>be identified in the planning process, or they might occur as a result of discovery.</a:t>
            </a:r>
            <a:endParaRPr lang="ar-EG" sz="3200" dirty="0"/>
          </a:p>
          <a:p>
            <a:pPr algn="l"/>
            <a:endParaRPr lang="en-US" sz="3200" b="0" i="0" u="none" strike="noStrike" baseline="0" dirty="0">
              <a:latin typeface="Calibri" panose="020F0502020204030204" pitchFamily="34" charset="0"/>
            </a:endParaRPr>
          </a:p>
        </p:txBody>
      </p:sp>
      <p:pic>
        <p:nvPicPr>
          <p:cNvPr id="3074" name="Picture 2" descr="COVID 19: Cleaning and Disinfecting Protocols - Big Red Singapore">
            <a:extLst>
              <a:ext uri="{FF2B5EF4-FFF2-40B4-BE49-F238E27FC236}">
                <a16:creationId xmlns:a16="http://schemas.microsoft.com/office/drawing/2014/main" id="{9BBA78E6-0CDC-5B32-36B7-94EDBF0EE7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2071" y="3787966"/>
            <a:ext cx="4964402"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576534"/>
      </p:ext>
    </p:extLst>
  </p:cSld>
  <p:clrMapOvr>
    <a:masterClrMapping/>
  </p:clrMapOvr>
  <mc:AlternateContent xmlns:mc="http://schemas.openxmlformats.org/markup-compatibility/2006" xmlns:p14="http://schemas.microsoft.com/office/powerpoint/2010/main">
    <mc:Choice Requires="p14">
      <p:transition spd="slow" p14:dur="2000" advTm="37835"/>
    </mc:Choice>
    <mc:Fallback xmlns="">
      <p:transition spd="slow" advTm="3783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67267"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Audits and Reviews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0DCBC57-F584-3C03-F0D0-B42BF259624C}"/>
              </a:ext>
            </a:extLst>
          </p:cNvPr>
          <p:cNvSpPr txBox="1"/>
          <p:nvPr/>
        </p:nvSpPr>
        <p:spPr>
          <a:xfrm>
            <a:off x="341092" y="1727173"/>
            <a:ext cx="11199168" cy="3970318"/>
          </a:xfrm>
          <a:prstGeom prst="rect">
            <a:avLst/>
          </a:prstGeom>
          <a:noFill/>
        </p:spPr>
        <p:txBody>
          <a:bodyPr wrap="square">
            <a:spAutoFit/>
          </a:bodyPr>
          <a:lstStyle/>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In most large organizations, there are individuals who specialize in risk auditing and conducting </a:t>
            </a:r>
            <a:r>
              <a:rPr lang="en-US" sz="2800" dirty="0">
                <a:latin typeface="Calibri" panose="020F0502020204030204" pitchFamily="34" charset="0"/>
              </a:rPr>
              <a:t>risk reviews. </a:t>
            </a:r>
            <a:endParaRPr lang="en-US" sz="2800" b="0" i="0" u="none" strike="noStrike" baseline="0" dirty="0">
              <a:latin typeface="Calibri" panose="020F0502020204030204" pitchFamily="34" charset="0"/>
            </a:endParaRPr>
          </a:p>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You would do well to learn as much as you can from these individuals about project risk - it </a:t>
            </a:r>
            <a:r>
              <a:rPr lang="en-US" sz="2800" dirty="0">
                <a:latin typeface="Calibri" panose="020F0502020204030204" pitchFamily="34" charset="0"/>
              </a:rPr>
              <a:t>will help you do a better job of identifying risks and planning risk responses. </a:t>
            </a:r>
          </a:p>
          <a:p>
            <a:pPr marL="457200" indent="-457200" algn="justLow">
              <a:buFont typeface="Wingdings" panose="05000000000000000000" pitchFamily="2" charset="2"/>
              <a:buChar char="q"/>
            </a:pPr>
            <a:r>
              <a:rPr lang="en-US" sz="2800" dirty="0">
                <a:latin typeface="Calibri" panose="020F0502020204030204" pitchFamily="34" charset="0"/>
              </a:rPr>
              <a:t>Usually, risk audits are periodically scheduled throughout the project. </a:t>
            </a:r>
          </a:p>
          <a:p>
            <a:pPr marL="457200" indent="-457200" algn="justLow">
              <a:buFont typeface="Wingdings" panose="05000000000000000000" pitchFamily="2" charset="2"/>
              <a:buChar char="q"/>
            </a:pPr>
            <a:r>
              <a:rPr lang="en-US" sz="2800" dirty="0">
                <a:latin typeface="Calibri" panose="020F0502020204030204" pitchFamily="34" charset="0"/>
              </a:rPr>
              <a:t>They are typically conducted by people outside of your immediate organization. </a:t>
            </a:r>
          </a:p>
          <a:p>
            <a:pPr algn="justLow"/>
            <a:r>
              <a:rPr lang="en-US" sz="2800" dirty="0">
                <a:latin typeface="Calibri" panose="020F0502020204030204" pitchFamily="34" charset="0"/>
              </a:rPr>
              <a:t>                                               </a:t>
            </a:r>
            <a:r>
              <a:rPr lang="en-US" sz="2800" b="1" dirty="0">
                <a:solidFill>
                  <a:srgbClr val="FF0000"/>
                </a:solidFill>
                <a:latin typeface="Calibri" panose="020F0502020204030204" pitchFamily="34" charset="0"/>
              </a:rPr>
              <a:t>Why do you think that is so?</a:t>
            </a:r>
            <a:endParaRPr lang="ar-EG" sz="2800" b="1" dirty="0">
              <a:solidFill>
                <a:srgbClr val="FF0000"/>
              </a:solidFill>
            </a:endParaRPr>
          </a:p>
        </p:txBody>
      </p:sp>
    </p:spTree>
    <p:custDataLst>
      <p:tags r:id="rId1"/>
    </p:custDataLst>
    <p:extLst>
      <p:ext uri="{BB962C8B-B14F-4D97-AF65-F5344CB8AC3E}">
        <p14:creationId xmlns:p14="http://schemas.microsoft.com/office/powerpoint/2010/main" val="1487661214"/>
      </p:ext>
    </p:extLst>
  </p:cSld>
  <p:clrMapOvr>
    <a:masterClrMapping/>
  </p:clrMapOvr>
  <mc:AlternateContent xmlns:mc="http://schemas.openxmlformats.org/markup-compatibility/2006" xmlns:p14="http://schemas.microsoft.com/office/powerpoint/2010/main">
    <mc:Choice Requires="p14">
      <p:transition spd="slow" p14:dur="2000" advTm="192549"/>
    </mc:Choice>
    <mc:Fallback xmlns="">
      <p:transition spd="slow" advTm="19254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89352" cy="523220"/>
          </a:xfrm>
          <a:prstGeom prst="rect">
            <a:avLst/>
          </a:prstGeom>
          <a:noFill/>
        </p:spPr>
        <p:txBody>
          <a:bodyPr wrap="none" rtlCol="0">
            <a:spAutoFit/>
          </a:bodyPr>
          <a:lstStyle/>
          <a:p>
            <a:r>
              <a:rPr lang="en-US" sz="2800" b="1" i="0" u="none" strike="noStrike" baseline="0" dirty="0">
                <a:solidFill>
                  <a:schemeClr val="accent2"/>
                </a:solidFill>
                <a:latin typeface="Cambria,Bold"/>
              </a:rPr>
              <a:t>Risk Audits and Reviews</a:t>
            </a:r>
            <a:endParaRPr lang="en-US" sz="40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125A4E8-4C9C-969C-2513-37FAD835B9EB}"/>
              </a:ext>
            </a:extLst>
          </p:cNvPr>
          <p:cNvSpPr txBox="1"/>
          <p:nvPr/>
        </p:nvSpPr>
        <p:spPr>
          <a:xfrm>
            <a:off x="822037" y="1554782"/>
            <a:ext cx="11055926" cy="523220"/>
          </a:xfrm>
          <a:prstGeom prst="rect">
            <a:avLst/>
          </a:prstGeom>
          <a:noFill/>
        </p:spPr>
        <p:txBody>
          <a:bodyPr wrap="square">
            <a:spAutoFit/>
          </a:bodyPr>
          <a:lstStyle/>
          <a:p>
            <a:r>
              <a:rPr lang="en-US" sz="2800" b="1" i="0" u="none" strike="noStrike" baseline="0" dirty="0">
                <a:solidFill>
                  <a:srgbClr val="00B0F0"/>
                </a:solidFill>
                <a:latin typeface="Calibri" panose="020F0502020204030204" pitchFamily="34" charset="0"/>
                <a:cs typeface="+mj-cs"/>
              </a:rPr>
              <a:t>There are several reasons why auditors are not part of the project team:</a:t>
            </a:r>
            <a:endParaRPr lang="ar-EG" sz="2800" b="1" dirty="0">
              <a:solidFill>
                <a:srgbClr val="00B0F0"/>
              </a:solidFill>
              <a:cs typeface="+mj-cs"/>
            </a:endParaRPr>
          </a:p>
        </p:txBody>
      </p:sp>
      <p:sp>
        <p:nvSpPr>
          <p:cNvPr id="11" name="Flowchart: Terminator 10">
            <a:extLst>
              <a:ext uri="{FF2B5EF4-FFF2-40B4-BE49-F238E27FC236}">
                <a16:creationId xmlns:a16="http://schemas.microsoft.com/office/drawing/2014/main" id="{F29B4D89-4EAC-F21A-7B36-19CB6A411D13}"/>
              </a:ext>
            </a:extLst>
          </p:cNvPr>
          <p:cNvSpPr/>
          <p:nvPr/>
        </p:nvSpPr>
        <p:spPr>
          <a:xfrm>
            <a:off x="3603208" y="2197130"/>
            <a:ext cx="4996873" cy="1115357"/>
          </a:xfrm>
          <a:prstGeom prst="flowChartTerminator">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b="1" i="0" u="none" strike="noStrike" baseline="0" dirty="0">
                <a:latin typeface="Calibri" panose="020F0502020204030204" pitchFamily="34" charset="0"/>
              </a:rPr>
              <a:t>Provides for an objective review of risks</a:t>
            </a:r>
            <a:endParaRPr lang="ar-EG" sz="3200" b="1" dirty="0"/>
          </a:p>
        </p:txBody>
      </p:sp>
      <p:sp>
        <p:nvSpPr>
          <p:cNvPr id="12" name="Teardrop 11">
            <a:extLst>
              <a:ext uri="{FF2B5EF4-FFF2-40B4-BE49-F238E27FC236}">
                <a16:creationId xmlns:a16="http://schemas.microsoft.com/office/drawing/2014/main" id="{88C03239-7BDA-F05E-68EC-6E6E1F9952F0}"/>
              </a:ext>
            </a:extLst>
          </p:cNvPr>
          <p:cNvSpPr/>
          <p:nvPr/>
        </p:nvSpPr>
        <p:spPr>
          <a:xfrm>
            <a:off x="330040" y="3751510"/>
            <a:ext cx="5587808" cy="1529733"/>
          </a:xfrm>
          <a:prstGeom prst="teardrop">
            <a:avLst/>
          </a:prstGeom>
          <a:ln/>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400" b="1" dirty="0"/>
              <a:t>Provides a fresh pair of eyes to review risk elements from a different perspective</a:t>
            </a:r>
            <a:endParaRPr lang="ar-EG" sz="2400" b="1" dirty="0"/>
          </a:p>
        </p:txBody>
      </p:sp>
      <p:sp>
        <p:nvSpPr>
          <p:cNvPr id="13" name="Rectangle: Rounded Corners 12">
            <a:extLst>
              <a:ext uri="{FF2B5EF4-FFF2-40B4-BE49-F238E27FC236}">
                <a16:creationId xmlns:a16="http://schemas.microsoft.com/office/drawing/2014/main" id="{C2324400-04C3-75FD-17FB-F76A4EE6B3FB}"/>
              </a:ext>
            </a:extLst>
          </p:cNvPr>
          <p:cNvSpPr/>
          <p:nvPr/>
        </p:nvSpPr>
        <p:spPr>
          <a:xfrm>
            <a:off x="6761017" y="3685309"/>
            <a:ext cx="4756727" cy="123828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sz="2800" b="1" dirty="0"/>
              <a:t>Can help identify risks not considered by the team</a:t>
            </a:r>
            <a:endParaRPr lang="ar-EG" sz="2800" b="1" dirty="0"/>
          </a:p>
        </p:txBody>
      </p:sp>
    </p:spTree>
    <p:custDataLst>
      <p:tags r:id="rId1"/>
    </p:custDataLst>
    <p:extLst>
      <p:ext uri="{BB962C8B-B14F-4D97-AF65-F5344CB8AC3E}">
        <p14:creationId xmlns:p14="http://schemas.microsoft.com/office/powerpoint/2010/main" val="2102075510"/>
      </p:ext>
    </p:extLst>
  </p:cSld>
  <p:clrMapOvr>
    <a:masterClrMapping/>
  </p:clrMapOvr>
  <mc:AlternateContent xmlns:mc="http://schemas.openxmlformats.org/markup-compatibility/2006" xmlns:p14="http://schemas.microsoft.com/office/powerpoint/2010/main">
    <mc:Choice Requires="p14">
      <p:transition spd="slow" p14:dur="2000" advTm="85598"/>
    </mc:Choice>
    <mc:Fallback xmlns="">
      <p:transition spd="slow" advTm="855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rgbClr val="DB6413"/>
                </a:solidFill>
                <a:latin typeface="GillSansMT"/>
              </a:rPr>
              <a:t>Risk reassessment or risk reviews</a:t>
            </a:r>
            <a:endParaRPr lang="en-US" sz="4000" b="1" dirty="0">
              <a:solidFill>
                <a:srgbClr val="DB6413"/>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8CFD86-87DE-8FF3-FDE9-4CEB80C71E72}"/>
              </a:ext>
            </a:extLst>
          </p:cNvPr>
          <p:cNvSpPr txBox="1"/>
          <p:nvPr/>
        </p:nvSpPr>
        <p:spPr>
          <a:xfrm>
            <a:off x="2923953" y="1641045"/>
            <a:ext cx="7536872" cy="1384995"/>
          </a:xfrm>
          <a:prstGeom prst="rect">
            <a:avLst/>
          </a:prstGeom>
          <a:noFill/>
        </p:spPr>
        <p:txBody>
          <a:bodyPr wrap="square">
            <a:spAutoFit/>
          </a:bodyPr>
          <a:lstStyle/>
          <a:p>
            <a:pPr marL="285750" indent="-285750">
              <a:buFont typeface="Wingdings" panose="05000000000000000000" pitchFamily="2" charset="2"/>
              <a:buChar char="q"/>
            </a:pPr>
            <a:r>
              <a:rPr lang="en-US" sz="2800" b="0" i="0" u="none" strike="noStrike" baseline="0" dirty="0">
                <a:solidFill>
                  <a:srgbClr val="464653"/>
                </a:solidFill>
                <a:latin typeface="GillSansMT"/>
              </a:rPr>
              <a:t>Periodic and scheduled</a:t>
            </a:r>
          </a:p>
          <a:p>
            <a:pPr marL="285750" indent="-285750" algn="l">
              <a:buFont typeface="Wingdings" panose="05000000000000000000" pitchFamily="2" charset="2"/>
              <a:buChar char="q"/>
            </a:pPr>
            <a:r>
              <a:rPr lang="en-US" sz="2800" b="0" i="0" u="none" strike="noStrike" baseline="0" dirty="0">
                <a:solidFill>
                  <a:srgbClr val="464653"/>
                </a:solidFill>
                <a:latin typeface="GillSansMT"/>
              </a:rPr>
              <a:t>Should occur to determine if any risk priorities or ratings have Changed</a:t>
            </a:r>
          </a:p>
        </p:txBody>
      </p:sp>
      <p:sp>
        <p:nvSpPr>
          <p:cNvPr id="13" name="TextBox 12">
            <a:extLst>
              <a:ext uri="{FF2B5EF4-FFF2-40B4-BE49-F238E27FC236}">
                <a16:creationId xmlns:a16="http://schemas.microsoft.com/office/drawing/2014/main" id="{F89F0D3B-F028-0FFC-125D-0E1930DAE7BF}"/>
              </a:ext>
            </a:extLst>
          </p:cNvPr>
          <p:cNvSpPr txBox="1"/>
          <p:nvPr/>
        </p:nvSpPr>
        <p:spPr>
          <a:xfrm>
            <a:off x="1014365" y="3121539"/>
            <a:ext cx="6225308" cy="584775"/>
          </a:xfrm>
          <a:prstGeom prst="rect">
            <a:avLst/>
          </a:prstGeom>
          <a:noFill/>
        </p:spPr>
        <p:txBody>
          <a:bodyPr wrap="square">
            <a:spAutoFit/>
          </a:bodyPr>
          <a:lstStyle/>
          <a:p>
            <a:r>
              <a:rPr lang="en-US" sz="3200" b="1" i="0" u="none" strike="noStrike" baseline="0" dirty="0">
                <a:solidFill>
                  <a:srgbClr val="FF0000"/>
                </a:solidFill>
                <a:latin typeface="GillSansMT"/>
              </a:rPr>
              <a:t>Risk audits</a:t>
            </a:r>
            <a:endParaRPr lang="ar-EG" sz="3200" b="1" dirty="0">
              <a:solidFill>
                <a:srgbClr val="FF0000"/>
              </a:solidFill>
            </a:endParaRPr>
          </a:p>
        </p:txBody>
      </p:sp>
      <p:sp>
        <p:nvSpPr>
          <p:cNvPr id="15" name="TextBox 14">
            <a:extLst>
              <a:ext uri="{FF2B5EF4-FFF2-40B4-BE49-F238E27FC236}">
                <a16:creationId xmlns:a16="http://schemas.microsoft.com/office/drawing/2014/main" id="{FA84F5AD-C5EF-7671-7E7D-704F75D31243}"/>
              </a:ext>
            </a:extLst>
          </p:cNvPr>
          <p:cNvSpPr txBox="1"/>
          <p:nvPr/>
        </p:nvSpPr>
        <p:spPr>
          <a:xfrm>
            <a:off x="2549237" y="3788873"/>
            <a:ext cx="10178473" cy="1077218"/>
          </a:xfrm>
          <a:prstGeom prst="rect">
            <a:avLst/>
          </a:prstGeom>
          <a:noFill/>
        </p:spPr>
        <p:txBody>
          <a:bodyPr wrap="square">
            <a:spAutoFit/>
          </a:bodyPr>
          <a:lstStyle/>
          <a:p>
            <a:pPr marL="457200" indent="-457200">
              <a:buFont typeface="Wingdings" panose="05000000000000000000" pitchFamily="2" charset="2"/>
              <a:buChar char="q"/>
            </a:pPr>
            <a:r>
              <a:rPr lang="en-US" sz="3200" b="0" i="0" u="none" strike="noStrike" baseline="0" dirty="0">
                <a:solidFill>
                  <a:srgbClr val="464653"/>
                </a:solidFill>
                <a:latin typeface="GillSansMT"/>
              </a:rPr>
              <a:t>Carried out throughout project life</a:t>
            </a:r>
          </a:p>
          <a:p>
            <a:pPr marL="285750" indent="-285750">
              <a:buFont typeface="Wingdings" panose="05000000000000000000" pitchFamily="2" charset="2"/>
              <a:buChar char="q"/>
            </a:pPr>
            <a:r>
              <a:rPr lang="en-US" sz="3200" b="0" i="0" u="none" strike="noStrike" baseline="0" dirty="0">
                <a:solidFill>
                  <a:srgbClr val="464653"/>
                </a:solidFill>
                <a:latin typeface="GillSansMT"/>
              </a:rPr>
              <a:t>Typically performed by experts outside project team</a:t>
            </a:r>
            <a:endParaRPr lang="ar-EG" sz="4400" dirty="0"/>
          </a:p>
        </p:txBody>
      </p:sp>
    </p:spTree>
    <p:custDataLst>
      <p:tags r:id="rId1"/>
    </p:custDataLst>
    <p:extLst>
      <p:ext uri="{BB962C8B-B14F-4D97-AF65-F5344CB8AC3E}">
        <p14:creationId xmlns:p14="http://schemas.microsoft.com/office/powerpoint/2010/main" val="2541461055"/>
      </p:ext>
    </p:extLst>
  </p:cSld>
  <p:clrMapOvr>
    <a:masterClrMapping/>
  </p:clrMapOvr>
  <mc:AlternateContent xmlns:mc="http://schemas.openxmlformats.org/markup-compatibility/2006" xmlns:p14="http://schemas.microsoft.com/office/powerpoint/2010/main">
    <mc:Choice Requires="p14">
      <p:transition spd="slow" p14:dur="2000" advTm="175901"/>
    </mc:Choice>
    <mc:Fallback xmlns="">
      <p:transition spd="slow" advTm="17590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A828E3B-5C3A-4B93-A13C-E1486685EE98}"/>
              </a:ext>
            </a:extLst>
          </p:cNvPr>
          <p:cNvSpPr txBox="1"/>
          <p:nvPr/>
        </p:nvSpPr>
        <p:spPr>
          <a:xfrm>
            <a:off x="2216728" y="1299645"/>
            <a:ext cx="6225308" cy="584775"/>
          </a:xfrm>
          <a:prstGeom prst="rect">
            <a:avLst/>
          </a:prstGeom>
          <a:noFill/>
        </p:spPr>
        <p:txBody>
          <a:bodyPr wrap="square">
            <a:spAutoFit/>
          </a:bodyPr>
          <a:lstStyle/>
          <a:p>
            <a:pPr algn="ctr"/>
            <a:r>
              <a:rPr lang="en-US" sz="3200" b="1" i="0" u="none" strike="noStrike" baseline="0" dirty="0">
                <a:solidFill>
                  <a:srgbClr val="4F82BE"/>
                </a:solidFill>
                <a:latin typeface="Cambria,Bold"/>
              </a:rPr>
              <a:t>Additional Risk Tools</a:t>
            </a:r>
            <a:endParaRPr lang="ar-EG" sz="3200" dirty="0"/>
          </a:p>
        </p:txBody>
      </p:sp>
      <p:sp>
        <p:nvSpPr>
          <p:cNvPr id="12" name="TextBox 11">
            <a:extLst>
              <a:ext uri="{FF2B5EF4-FFF2-40B4-BE49-F238E27FC236}">
                <a16:creationId xmlns:a16="http://schemas.microsoft.com/office/drawing/2014/main" id="{6C0F0F8A-F210-9B91-26A2-8931A2DC0D03}"/>
              </a:ext>
            </a:extLst>
          </p:cNvPr>
          <p:cNvSpPr txBox="1"/>
          <p:nvPr/>
        </p:nvSpPr>
        <p:spPr>
          <a:xfrm>
            <a:off x="766617" y="1974363"/>
            <a:ext cx="10991274" cy="1015663"/>
          </a:xfrm>
          <a:prstGeom prst="rect">
            <a:avLst/>
          </a:prstGeom>
          <a:noFill/>
        </p:spPr>
        <p:txBody>
          <a:bodyPr wrap="square">
            <a:spAutoFit/>
          </a:bodyPr>
          <a:lstStyle/>
          <a:p>
            <a:r>
              <a:rPr lang="en-US" sz="2000" b="1" i="0" u="none" strike="noStrike" baseline="0" dirty="0">
                <a:latin typeface="Calibri,Bold"/>
              </a:rPr>
              <a:t>Variance and Trend </a:t>
            </a:r>
            <a:r>
              <a:rPr lang="en-US" sz="2000" b="0" i="0" u="none" strike="noStrike" baseline="0" dirty="0">
                <a:latin typeface="Calibri" panose="020F0502020204030204" pitchFamily="34" charset="0"/>
              </a:rPr>
              <a:t>analysis compares planned results to the actual results. Variance tools such </a:t>
            </a:r>
            <a:r>
              <a:rPr lang="en-US" sz="2000" dirty="0">
                <a:latin typeface="Calibri" panose="020F0502020204030204" pitchFamily="34" charset="0"/>
              </a:rPr>
              <a:t>as earned value analysis can be used for monitoring overall project performance. As a result, potential forecasts of deviation at the project’s completion from cost and schedule targets are possible.</a:t>
            </a:r>
            <a:endParaRPr lang="ar-EG" sz="2000" dirty="0"/>
          </a:p>
        </p:txBody>
      </p:sp>
      <p:sp>
        <p:nvSpPr>
          <p:cNvPr id="14" name="TextBox 13">
            <a:extLst>
              <a:ext uri="{FF2B5EF4-FFF2-40B4-BE49-F238E27FC236}">
                <a16:creationId xmlns:a16="http://schemas.microsoft.com/office/drawing/2014/main" id="{02741F5D-F44E-0462-E12E-8DA15EF4A743}"/>
              </a:ext>
            </a:extLst>
          </p:cNvPr>
          <p:cNvSpPr txBox="1"/>
          <p:nvPr/>
        </p:nvSpPr>
        <p:spPr>
          <a:xfrm>
            <a:off x="766617" y="3201952"/>
            <a:ext cx="11106151" cy="1015663"/>
          </a:xfrm>
          <a:prstGeom prst="rect">
            <a:avLst/>
          </a:prstGeom>
          <a:noFill/>
        </p:spPr>
        <p:txBody>
          <a:bodyPr wrap="square">
            <a:spAutoFit/>
          </a:bodyPr>
          <a:lstStyle/>
          <a:p>
            <a:pPr algn="l"/>
            <a:r>
              <a:rPr lang="en-US" sz="2000" b="1" i="0" u="none" strike="noStrike" baseline="0" dirty="0">
                <a:latin typeface="Calibri,Bold"/>
              </a:rPr>
              <a:t>Technical Performance Measurement </a:t>
            </a:r>
            <a:r>
              <a:rPr lang="en-US" sz="2000" b="0" i="0" u="none" strike="noStrike" baseline="0" dirty="0">
                <a:latin typeface="Calibri" panose="020F0502020204030204" pitchFamily="34" charset="0"/>
              </a:rPr>
              <a:t>compares technical accomplishments during project execution to</a:t>
            </a:r>
          </a:p>
          <a:p>
            <a:pPr algn="l"/>
            <a:r>
              <a:rPr lang="en-US" sz="2000" b="0" i="0" u="none" strike="noStrike" baseline="0" dirty="0">
                <a:latin typeface="Calibri" panose="020F0502020204030204" pitchFamily="34" charset="0"/>
              </a:rPr>
              <a:t>the project management plan schedule of technical achievement. Quantifiable measurements are taken</a:t>
            </a:r>
          </a:p>
          <a:p>
            <a:pPr algn="l"/>
            <a:r>
              <a:rPr lang="en-US" sz="2000" b="0" i="0" u="none" strike="noStrike" baseline="0" dirty="0">
                <a:latin typeface="Calibri" panose="020F0502020204030204" pitchFamily="34" charset="0"/>
              </a:rPr>
              <a:t>and compared against actual results.</a:t>
            </a:r>
            <a:endParaRPr lang="ar-EG" sz="2000" dirty="0"/>
          </a:p>
        </p:txBody>
      </p:sp>
      <p:sp>
        <p:nvSpPr>
          <p:cNvPr id="16" name="TextBox 15">
            <a:extLst>
              <a:ext uri="{FF2B5EF4-FFF2-40B4-BE49-F238E27FC236}">
                <a16:creationId xmlns:a16="http://schemas.microsoft.com/office/drawing/2014/main" id="{46160149-B4AF-9953-F560-813BF50B9FB9}"/>
              </a:ext>
            </a:extLst>
          </p:cNvPr>
          <p:cNvSpPr txBox="1"/>
          <p:nvPr/>
        </p:nvSpPr>
        <p:spPr>
          <a:xfrm>
            <a:off x="924009" y="4509723"/>
            <a:ext cx="10991274" cy="707886"/>
          </a:xfrm>
          <a:prstGeom prst="rect">
            <a:avLst/>
          </a:prstGeom>
          <a:noFill/>
        </p:spPr>
        <p:txBody>
          <a:bodyPr wrap="square">
            <a:spAutoFit/>
          </a:bodyPr>
          <a:lstStyle/>
          <a:p>
            <a:pPr algn="l"/>
            <a:r>
              <a:rPr lang="en-US" sz="2000" b="1" i="0" u="none" strike="noStrike" baseline="0" dirty="0">
                <a:latin typeface="Calibri,Bold"/>
              </a:rPr>
              <a:t>Reserve Analysis </a:t>
            </a:r>
            <a:r>
              <a:rPr lang="en-US" sz="2000" b="0" i="0" u="none" strike="noStrike" baseline="0" dirty="0">
                <a:latin typeface="Calibri" panose="020F0502020204030204" pitchFamily="34" charset="0"/>
              </a:rPr>
              <a:t>compares the amount of contingency reserves remaining to the amount of risk</a:t>
            </a:r>
          </a:p>
          <a:p>
            <a:pPr algn="l"/>
            <a:r>
              <a:rPr lang="en-US" sz="2000" b="0" i="0" u="none" strike="noStrike" baseline="0" dirty="0">
                <a:latin typeface="Calibri" panose="020F0502020204030204" pitchFamily="34" charset="0"/>
              </a:rPr>
              <a:t>remaining at any time in the project.</a:t>
            </a:r>
            <a:endParaRPr lang="ar-EG" sz="2000" dirty="0"/>
          </a:p>
        </p:txBody>
      </p:sp>
    </p:spTree>
    <p:custDataLst>
      <p:tags r:id="rId1"/>
    </p:custDataLst>
    <p:extLst>
      <p:ext uri="{BB962C8B-B14F-4D97-AF65-F5344CB8AC3E}">
        <p14:creationId xmlns:p14="http://schemas.microsoft.com/office/powerpoint/2010/main" val="4152167090"/>
      </p:ext>
    </p:extLst>
  </p:cSld>
  <p:clrMapOvr>
    <a:masterClrMapping/>
  </p:clrMapOvr>
  <mc:AlternateContent xmlns:mc="http://schemas.openxmlformats.org/markup-compatibility/2006" xmlns:p14="http://schemas.microsoft.com/office/powerpoint/2010/main">
    <mc:Choice Requires="p14">
      <p:transition spd="slow" p14:dur="2000" advTm="211173"/>
    </mc:Choice>
    <mc:Fallback xmlns="">
      <p:transition spd="slow" advTm="211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F788805-100D-B3E1-6565-45E3D028CFE8}"/>
              </a:ext>
            </a:extLst>
          </p:cNvPr>
          <p:cNvSpPr txBox="1"/>
          <p:nvPr/>
        </p:nvSpPr>
        <p:spPr>
          <a:xfrm>
            <a:off x="651740" y="2536593"/>
            <a:ext cx="11791043" cy="1754326"/>
          </a:xfrm>
          <a:prstGeom prst="rect">
            <a:avLst/>
          </a:prstGeom>
          <a:noFill/>
        </p:spPr>
        <p:txBody>
          <a:bodyPr wrap="square">
            <a:spAutoFit/>
          </a:bodyPr>
          <a:lstStyle/>
          <a:p>
            <a:r>
              <a:rPr lang="ar-EG" sz="3600" dirty="0"/>
              <a:t>reserve analysis and the funds set aside for contingencies apply only to the specific risks on the project for which they were set aside</a:t>
            </a:r>
          </a:p>
        </p:txBody>
      </p:sp>
      <p:sp>
        <p:nvSpPr>
          <p:cNvPr id="11" name="Cloud 10">
            <a:extLst>
              <a:ext uri="{FF2B5EF4-FFF2-40B4-BE49-F238E27FC236}">
                <a16:creationId xmlns:a16="http://schemas.microsoft.com/office/drawing/2014/main" id="{9FE9932E-EBD4-CD02-9AF0-5D0002DB0FD8}"/>
              </a:ext>
            </a:extLst>
          </p:cNvPr>
          <p:cNvSpPr/>
          <p:nvPr/>
        </p:nvSpPr>
        <p:spPr>
          <a:xfrm>
            <a:off x="9991574" y="906598"/>
            <a:ext cx="1625141" cy="135446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800" b="1" dirty="0"/>
              <a:t>Notes</a:t>
            </a:r>
            <a:endParaRPr lang="ar-EG" b="1" dirty="0"/>
          </a:p>
        </p:txBody>
      </p:sp>
    </p:spTree>
    <p:custDataLst>
      <p:tags r:id="rId1"/>
    </p:custDataLst>
    <p:extLst>
      <p:ext uri="{BB962C8B-B14F-4D97-AF65-F5344CB8AC3E}">
        <p14:creationId xmlns:p14="http://schemas.microsoft.com/office/powerpoint/2010/main" val="3150745252"/>
      </p:ext>
    </p:extLst>
  </p:cSld>
  <p:clrMapOvr>
    <a:masterClrMapping/>
  </p:clrMapOvr>
  <mc:AlternateContent xmlns:mc="http://schemas.openxmlformats.org/markup-compatibility/2006" xmlns:p14="http://schemas.microsoft.com/office/powerpoint/2010/main">
    <mc:Choice Requires="p14">
      <p:transition spd="slow" p14:dur="2000" advTm="66446"/>
    </mc:Choice>
    <mc:Fallback xmlns="">
      <p:transition spd="slow" advTm="6644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chemeClr val="accent2"/>
                </a:solidFill>
                <a:latin typeface="GillSansMT"/>
              </a:rPr>
              <a:t>Risk reassessment or risk reviews</a:t>
            </a:r>
            <a:endParaRPr lang="en-US" sz="40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B073ED1-650F-00C5-CDBA-3DA2DD391209}"/>
              </a:ext>
            </a:extLst>
          </p:cNvPr>
          <p:cNvSpPr txBox="1"/>
          <p:nvPr/>
        </p:nvSpPr>
        <p:spPr>
          <a:xfrm>
            <a:off x="651740" y="2225719"/>
            <a:ext cx="11230113" cy="3046988"/>
          </a:xfrm>
          <a:prstGeom prst="rect">
            <a:avLst/>
          </a:prstGeom>
          <a:noFill/>
        </p:spPr>
        <p:txBody>
          <a:bodyPr wrap="square">
            <a:spAutoFit/>
          </a:bodyPr>
          <a:lstStyle/>
          <a:p>
            <a:pPr marL="342900" indent="-342900">
              <a:buFont typeface="Wingdings" panose="05000000000000000000" pitchFamily="2" charset="2"/>
              <a:buChar char="q"/>
            </a:pPr>
            <a:r>
              <a:rPr lang="en-US" sz="3200" b="0" i="0" u="none" strike="noStrike" baseline="0" dirty="0">
                <a:latin typeface="Calibri" panose="020F0502020204030204" pitchFamily="34" charset="0"/>
                <a:cs typeface="+mj-cs"/>
              </a:rPr>
              <a:t>Workarounds are usually employed when no contingency plan exists, and are generally executed ‘</a:t>
            </a:r>
            <a:r>
              <a:rPr lang="en-US" sz="3200" dirty="0">
                <a:latin typeface="Calibri" panose="020F0502020204030204" pitchFamily="34" charset="0"/>
                <a:cs typeface="+mj-cs"/>
              </a:rPr>
              <a:t>on the-fly' to address some unplanned event. </a:t>
            </a:r>
          </a:p>
          <a:p>
            <a:pPr marL="342900" indent="-342900">
              <a:buFont typeface="Wingdings" panose="05000000000000000000" pitchFamily="2" charset="2"/>
              <a:buChar char="q"/>
            </a:pPr>
            <a:r>
              <a:rPr lang="en-US" sz="3200" dirty="0">
                <a:latin typeface="Calibri" panose="020F0502020204030204" pitchFamily="34" charset="0"/>
                <a:cs typeface="+mj-cs"/>
              </a:rPr>
              <a:t>The result of implementing a workaround can be the identification of an undiscovered risk for which the contingency and fallback planning can now be addressed.</a:t>
            </a:r>
            <a:endParaRPr lang="ar-EG" sz="3200" dirty="0">
              <a:cs typeface="+mj-cs"/>
            </a:endParaRPr>
          </a:p>
        </p:txBody>
      </p:sp>
      <p:sp>
        <p:nvSpPr>
          <p:cNvPr id="12" name="TextBox 11">
            <a:extLst>
              <a:ext uri="{FF2B5EF4-FFF2-40B4-BE49-F238E27FC236}">
                <a16:creationId xmlns:a16="http://schemas.microsoft.com/office/drawing/2014/main" id="{EB06E76B-AA79-1712-B7B3-0240B5933948}"/>
              </a:ext>
            </a:extLst>
          </p:cNvPr>
          <p:cNvSpPr txBox="1"/>
          <p:nvPr/>
        </p:nvSpPr>
        <p:spPr>
          <a:xfrm>
            <a:off x="2004291" y="1364340"/>
            <a:ext cx="6225308" cy="707886"/>
          </a:xfrm>
          <a:prstGeom prst="rect">
            <a:avLst/>
          </a:prstGeom>
          <a:noFill/>
        </p:spPr>
        <p:txBody>
          <a:bodyPr wrap="square">
            <a:spAutoFit/>
          </a:bodyPr>
          <a:lstStyle/>
          <a:p>
            <a:pPr algn="ctr"/>
            <a:r>
              <a:rPr lang="en-US" sz="4000" b="1" i="0" u="none" strike="noStrike" baseline="0" dirty="0">
                <a:solidFill>
                  <a:srgbClr val="4F82BE"/>
                </a:solidFill>
                <a:latin typeface="Cambria,Bold"/>
              </a:rPr>
              <a:t>Workarounds</a:t>
            </a:r>
            <a:endParaRPr lang="ar-EG" sz="4000" b="1" dirty="0"/>
          </a:p>
        </p:txBody>
      </p:sp>
    </p:spTree>
    <p:custDataLst>
      <p:tags r:id="rId1"/>
    </p:custDataLst>
    <p:extLst>
      <p:ext uri="{BB962C8B-B14F-4D97-AF65-F5344CB8AC3E}">
        <p14:creationId xmlns:p14="http://schemas.microsoft.com/office/powerpoint/2010/main" val="1835753353"/>
      </p:ext>
    </p:extLst>
  </p:cSld>
  <p:clrMapOvr>
    <a:masterClrMapping/>
  </p:clrMapOvr>
  <mc:AlternateContent xmlns:mc="http://schemas.openxmlformats.org/markup-compatibility/2006" xmlns:p14="http://schemas.microsoft.com/office/powerpoint/2010/main">
    <mc:Choice Requires="p14">
      <p:transition spd="slow" p14:dur="2000" advTm="130320"/>
    </mc:Choice>
    <mc:Fallback xmlns="">
      <p:transition spd="slow" advTm="13032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077838E-049B-98C6-2ADE-06819A2C8B43}"/>
              </a:ext>
            </a:extLst>
          </p:cNvPr>
          <p:cNvSpPr txBox="1"/>
          <p:nvPr/>
        </p:nvSpPr>
        <p:spPr>
          <a:xfrm>
            <a:off x="782320" y="2359811"/>
            <a:ext cx="11003280" cy="2554545"/>
          </a:xfrm>
          <a:prstGeom prst="rect">
            <a:avLst/>
          </a:prstGeom>
          <a:noFill/>
        </p:spPr>
        <p:txBody>
          <a:bodyPr wrap="square">
            <a:spAutoFit/>
          </a:bodyPr>
          <a:lstStyle/>
          <a:p>
            <a:pPr marL="457200" indent="-457200" algn="justLow">
              <a:buFont typeface="Wingdings" panose="05000000000000000000" pitchFamily="2" charset="2"/>
              <a:buChar char="v"/>
            </a:pPr>
            <a:r>
              <a:rPr lang="en-US" sz="3200" b="0" i="0" dirty="0">
                <a:solidFill>
                  <a:srgbClr val="444444"/>
                </a:solidFill>
                <a:effectLst/>
                <a:latin typeface="Open Sans" panose="020B0606030504020204" pitchFamily="34" charset="0"/>
              </a:rPr>
              <a:t>Supply chain management spans all movement and storage of raw materials, work- in-process inventory, and finished goods from point of origin to point of consumption (supply chain).</a:t>
            </a:r>
            <a:br>
              <a:rPr lang="en-US" sz="3200" dirty="0"/>
            </a:br>
            <a:endParaRPr lang="ar-EG" sz="3200" dirty="0"/>
          </a:p>
        </p:txBody>
      </p:sp>
    </p:spTree>
    <p:custDataLst>
      <p:tags r:id="rId1"/>
    </p:custDataLst>
    <p:extLst>
      <p:ext uri="{BB962C8B-B14F-4D97-AF65-F5344CB8AC3E}">
        <p14:creationId xmlns:p14="http://schemas.microsoft.com/office/powerpoint/2010/main" val="68945826"/>
      </p:ext>
    </p:extLst>
  </p:cSld>
  <p:clrMapOvr>
    <a:masterClrMapping/>
  </p:clrMapOvr>
  <mc:AlternateContent xmlns:mc="http://schemas.openxmlformats.org/markup-compatibility/2006" xmlns:p14="http://schemas.microsoft.com/office/powerpoint/2010/main">
    <mc:Choice Requires="p14">
      <p:transition spd="slow" p14:dur="2000" advTm="58803"/>
    </mc:Choice>
    <mc:Fallback xmlns="">
      <p:transition spd="slow" advTm="5880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9" name="Picture 18">
            <a:extLst>
              <a:ext uri="{FF2B5EF4-FFF2-40B4-BE49-F238E27FC236}">
                <a16:creationId xmlns:a16="http://schemas.microsoft.com/office/drawing/2014/main" id="{B563C03E-C7FB-A15D-CC7F-DF2DD5481C8B}"/>
              </a:ext>
            </a:extLst>
          </p:cNvPr>
          <p:cNvPicPr>
            <a:picLocks noChangeAspect="1"/>
          </p:cNvPicPr>
          <p:nvPr/>
        </p:nvPicPr>
        <p:blipFill>
          <a:blip r:embed="rId7"/>
          <a:stretch>
            <a:fillRect/>
          </a:stretch>
        </p:blipFill>
        <p:spPr>
          <a:xfrm>
            <a:off x="1747099" y="1246650"/>
            <a:ext cx="10325576" cy="5010727"/>
          </a:xfrm>
          <a:prstGeom prst="rect">
            <a:avLst/>
          </a:prstGeom>
        </p:spPr>
      </p:pic>
    </p:spTree>
    <p:custDataLst>
      <p:tags r:id="rId1"/>
    </p:custDataLst>
    <p:extLst>
      <p:ext uri="{BB962C8B-B14F-4D97-AF65-F5344CB8AC3E}">
        <p14:creationId xmlns:p14="http://schemas.microsoft.com/office/powerpoint/2010/main" val="1529340202"/>
      </p:ext>
    </p:extLst>
  </p:cSld>
  <p:clrMapOvr>
    <a:masterClrMapping/>
  </p:clrMapOvr>
  <mc:AlternateContent xmlns:mc="http://schemas.openxmlformats.org/markup-compatibility/2006" xmlns:p14="http://schemas.microsoft.com/office/powerpoint/2010/main">
    <mc:Choice Requires="p14">
      <p:transition spd="slow" p14:dur="2000" advTm="137432"/>
    </mc:Choice>
    <mc:Fallback xmlns="">
      <p:transition spd="slow" advTm="13743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9F70AF9-54E4-70B6-3C57-19DFF8F863D5}"/>
              </a:ext>
            </a:extLst>
          </p:cNvPr>
          <p:cNvPicPr>
            <a:picLocks noChangeAspect="1"/>
          </p:cNvPicPr>
          <p:nvPr/>
        </p:nvPicPr>
        <p:blipFill>
          <a:blip r:embed="rId7"/>
          <a:stretch>
            <a:fillRect/>
          </a:stretch>
        </p:blipFill>
        <p:spPr>
          <a:xfrm>
            <a:off x="1747098" y="1190831"/>
            <a:ext cx="10325577" cy="5305155"/>
          </a:xfrm>
          <a:prstGeom prst="rect">
            <a:avLst/>
          </a:prstGeom>
        </p:spPr>
      </p:pic>
    </p:spTree>
    <p:custDataLst>
      <p:tags r:id="rId1"/>
    </p:custDataLst>
    <p:extLst>
      <p:ext uri="{BB962C8B-B14F-4D97-AF65-F5344CB8AC3E}">
        <p14:creationId xmlns:p14="http://schemas.microsoft.com/office/powerpoint/2010/main" val="3115396735"/>
      </p:ext>
    </p:extLst>
  </p:cSld>
  <p:clrMapOvr>
    <a:masterClrMapping/>
  </p:clrMapOvr>
  <mc:AlternateContent xmlns:mc="http://schemas.openxmlformats.org/markup-compatibility/2006" xmlns:p14="http://schemas.microsoft.com/office/powerpoint/2010/main">
    <mc:Choice Requires="p14">
      <p:transition spd="slow" p14:dur="2000" advTm="85062"/>
    </mc:Choice>
    <mc:Fallback xmlns="">
      <p:transition spd="slow" advTm="8506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6280950"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for Service Providers</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902F5D-E616-45F9-C99D-757FBA09E9A0}"/>
              </a:ext>
            </a:extLst>
          </p:cNvPr>
          <p:cNvSpPr txBox="1"/>
          <p:nvPr/>
        </p:nvSpPr>
        <p:spPr>
          <a:xfrm>
            <a:off x="2650377" y="1768299"/>
            <a:ext cx="871035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More difficult than manufacturing</a:t>
            </a:r>
            <a:endParaRPr lang="ar-EG" sz="3600" dirty="0"/>
          </a:p>
        </p:txBody>
      </p:sp>
      <p:sp>
        <p:nvSpPr>
          <p:cNvPr id="13" name="TextBox 12">
            <a:extLst>
              <a:ext uri="{FF2B5EF4-FFF2-40B4-BE49-F238E27FC236}">
                <a16:creationId xmlns:a16="http://schemas.microsoft.com/office/drawing/2014/main" id="{4C52D1F8-1390-CAB0-DBC4-E0DED63900A5}"/>
              </a:ext>
            </a:extLst>
          </p:cNvPr>
          <p:cNvSpPr txBox="1"/>
          <p:nvPr/>
        </p:nvSpPr>
        <p:spPr>
          <a:xfrm>
            <a:off x="1644073" y="4268025"/>
            <a:ext cx="982110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Does not focus on the flow of physical goods</a:t>
            </a:r>
            <a:endParaRPr lang="ar-EG" sz="3600" dirty="0"/>
          </a:p>
        </p:txBody>
      </p:sp>
      <p:sp>
        <p:nvSpPr>
          <p:cNvPr id="15" name="TextBox 14">
            <a:extLst>
              <a:ext uri="{FF2B5EF4-FFF2-40B4-BE49-F238E27FC236}">
                <a16:creationId xmlns:a16="http://schemas.microsoft.com/office/drawing/2014/main" id="{CB4DAA07-BBAD-B660-3C21-10E144FAC82D}"/>
              </a:ext>
            </a:extLst>
          </p:cNvPr>
          <p:cNvSpPr txBox="1"/>
          <p:nvPr/>
        </p:nvSpPr>
        <p:spPr>
          <a:xfrm>
            <a:off x="1562743" y="2579537"/>
            <a:ext cx="10206181"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Focuses on human resources and support services</a:t>
            </a:r>
            <a:endParaRPr lang="ar-EG" sz="3200" dirty="0"/>
          </a:p>
        </p:txBody>
      </p:sp>
      <p:sp>
        <p:nvSpPr>
          <p:cNvPr id="17" name="TextBox 16">
            <a:extLst>
              <a:ext uri="{FF2B5EF4-FFF2-40B4-BE49-F238E27FC236}">
                <a16:creationId xmlns:a16="http://schemas.microsoft.com/office/drawing/2014/main" id="{4A675401-0E24-7110-97D7-B758B31E9980}"/>
              </a:ext>
            </a:extLst>
          </p:cNvPr>
          <p:cNvSpPr txBox="1"/>
          <p:nvPr/>
        </p:nvSpPr>
        <p:spPr>
          <a:xfrm>
            <a:off x="2466485" y="3429000"/>
            <a:ext cx="8894242"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More compact and less extended</a:t>
            </a:r>
            <a:endParaRPr lang="ar-EG" sz="3200" dirty="0"/>
          </a:p>
        </p:txBody>
      </p:sp>
    </p:spTree>
    <p:custDataLst>
      <p:tags r:id="rId1"/>
    </p:custDataLst>
    <p:extLst>
      <p:ext uri="{BB962C8B-B14F-4D97-AF65-F5344CB8AC3E}">
        <p14:creationId xmlns:p14="http://schemas.microsoft.com/office/powerpoint/2010/main" val="868121240"/>
      </p:ext>
    </p:extLst>
  </p:cSld>
  <p:clrMapOvr>
    <a:masterClrMapping/>
  </p:clrMapOvr>
  <mc:AlternateContent xmlns:mc="http://schemas.openxmlformats.org/markup-compatibility/2006" xmlns:p14="http://schemas.microsoft.com/office/powerpoint/2010/main">
    <mc:Choice Requires="p14">
      <p:transition spd="slow" p14:dur="2000" advTm="126731"/>
    </mc:Choice>
    <mc:Fallback xmlns="">
      <p:transition spd="slow" advTm="1267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Tree>
    <p:custDataLst>
      <p:tags r:id="rId1"/>
    </p:custDataLst>
    <p:extLst>
      <p:ext uri="{BB962C8B-B14F-4D97-AF65-F5344CB8AC3E}">
        <p14:creationId xmlns:p14="http://schemas.microsoft.com/office/powerpoint/2010/main" val="1935529263"/>
      </p:ext>
    </p:extLst>
  </p:cSld>
  <p:clrMapOvr>
    <a:masterClrMapping/>
  </p:clrMapOvr>
  <mc:AlternateContent xmlns:mc="http://schemas.openxmlformats.org/markup-compatibility/2006" xmlns:p14="http://schemas.microsoft.com/office/powerpoint/2010/main">
    <mc:Choice Requires="p14">
      <p:transition spd="slow" p14:dur="2000" advTm="125927"/>
    </mc:Choice>
    <mc:Fallback xmlns="">
      <p:transition spd="slow" advTm="1259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356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6601"/>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A1E568E3-77AE-693C-E31B-89CEEDC74A86}"/>
              </a:ext>
            </a:extLst>
          </p:cNvPr>
          <p:cNvSpPr txBox="1">
            <a:spLocks/>
          </p:cNvSpPr>
          <p:nvPr/>
        </p:nvSpPr>
        <p:spPr>
          <a:xfrm>
            <a:off x="1487055" y="1401099"/>
            <a:ext cx="10141527"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Supply chain management is control of supply chain as process from supplier to manufacture to wholesaler to retailer to consumer.</a:t>
            </a:r>
          </a:p>
          <a:p>
            <a:pPr algn="just"/>
            <a:r>
              <a:rPr lang="en-US" dirty="0">
                <a:latin typeface="Times New Roman" panose="02020603050405020304" pitchFamily="18" charset="0"/>
                <a:cs typeface="Times New Roman" panose="02020603050405020304" pitchFamily="18" charset="0"/>
              </a:rPr>
              <a:t>Supply chain management flow can be divided into three main flows</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product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information flow </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finance flow</a:t>
            </a:r>
          </a:p>
        </p:txBody>
      </p:sp>
    </p:spTree>
    <p:custDataLst>
      <p:tags r:id="rId1"/>
    </p:custDataLst>
    <p:extLst>
      <p:ext uri="{BB962C8B-B14F-4D97-AF65-F5344CB8AC3E}">
        <p14:creationId xmlns:p14="http://schemas.microsoft.com/office/powerpoint/2010/main" val="2380701677"/>
      </p:ext>
    </p:extLst>
  </p:cSld>
  <p:clrMapOvr>
    <a:masterClrMapping/>
  </p:clrMapOvr>
  <mc:AlternateContent xmlns:mc="http://schemas.openxmlformats.org/markup-compatibility/2006" xmlns:p14="http://schemas.microsoft.com/office/powerpoint/2010/main">
    <mc:Choice Requires="p14">
      <p:transition spd="slow" p14:dur="2000" advTm="104430"/>
    </mc:Choice>
    <mc:Fallback xmlns="">
      <p:transition spd="slow" advTm="104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 calcmode="lin" valueType="num">
                                      <p:cBhvr additive="base">
                                        <p:cTn id="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 calcmode="lin" valueType="num">
                                      <p:cBhvr additive="base">
                                        <p:cTn id="1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anim calcmode="lin" valueType="num">
                                      <p:cBhvr additive="base">
                                        <p:cTn id="1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90800"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supplier</a:t>
            </a:r>
          </a:p>
        </p:txBody>
      </p:sp>
      <p:sp>
        <p:nvSpPr>
          <p:cNvPr id="5" name="Rounded Rectangle 4"/>
          <p:cNvSpPr/>
          <p:nvPr/>
        </p:nvSpPr>
        <p:spPr>
          <a:xfrm>
            <a:off x="7890164"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6" name="Rounded Rectangle 5"/>
          <p:cNvSpPr/>
          <p:nvPr/>
        </p:nvSpPr>
        <p:spPr>
          <a:xfrm>
            <a:off x="5334000" y="2545382"/>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producer</a:t>
            </a:r>
          </a:p>
        </p:txBody>
      </p:sp>
      <p:sp>
        <p:nvSpPr>
          <p:cNvPr id="7" name="Curved Up Arrow 6"/>
          <p:cNvSpPr/>
          <p:nvPr/>
        </p:nvSpPr>
        <p:spPr>
          <a:xfrm>
            <a:off x="3352800" y="3657600"/>
            <a:ext cx="2590800" cy="9144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urved Up Arrow 7"/>
          <p:cNvSpPr/>
          <p:nvPr/>
        </p:nvSpPr>
        <p:spPr>
          <a:xfrm>
            <a:off x="6096000" y="3657600"/>
            <a:ext cx="2514600" cy="7620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Arrow Connector 9"/>
          <p:cNvCxnSpPr/>
          <p:nvPr/>
        </p:nvCxnSpPr>
        <p:spPr>
          <a:xfrm>
            <a:off x="3276600" y="1752600"/>
            <a:ext cx="5257800" cy="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
        <p:nvSpPr>
          <p:cNvPr id="11" name="TextBox 10"/>
          <p:cNvSpPr txBox="1"/>
          <p:nvPr/>
        </p:nvSpPr>
        <p:spPr>
          <a:xfrm>
            <a:off x="5004955" y="1396484"/>
            <a:ext cx="1752600" cy="381000"/>
          </a:xfrm>
          <a:prstGeom prst="rect">
            <a:avLst/>
          </a:prstGeom>
          <a:noFill/>
        </p:spPr>
        <p:txBody>
          <a:bodyPr wrap="square" rtlCol="0">
            <a:spAutoFit/>
          </a:bodyPr>
          <a:lstStyle/>
          <a:p>
            <a:r>
              <a:rPr lang="en-US" dirty="0"/>
              <a:t>Information flow</a:t>
            </a:r>
          </a:p>
        </p:txBody>
      </p:sp>
      <p:sp>
        <p:nvSpPr>
          <p:cNvPr id="12" name="TextBox 11"/>
          <p:cNvSpPr txBox="1"/>
          <p:nvPr/>
        </p:nvSpPr>
        <p:spPr>
          <a:xfrm>
            <a:off x="3867729" y="4558606"/>
            <a:ext cx="1347355" cy="923330"/>
          </a:xfrm>
          <a:prstGeom prst="rect">
            <a:avLst/>
          </a:prstGeom>
          <a:noFill/>
        </p:spPr>
        <p:txBody>
          <a:bodyPr wrap="square" rtlCol="0">
            <a:spAutoFit/>
          </a:bodyPr>
          <a:lstStyle/>
          <a:p>
            <a:r>
              <a:rPr lang="en-US" dirty="0"/>
              <a:t>Primary product flow</a:t>
            </a:r>
          </a:p>
        </p:txBody>
      </p:sp>
      <p:sp>
        <p:nvSpPr>
          <p:cNvPr id="14" name="TextBox 13"/>
          <p:cNvSpPr txBox="1"/>
          <p:nvPr/>
        </p:nvSpPr>
        <p:spPr>
          <a:xfrm>
            <a:off x="6792192" y="4535269"/>
            <a:ext cx="1347355" cy="923330"/>
          </a:xfrm>
          <a:prstGeom prst="rect">
            <a:avLst/>
          </a:prstGeom>
          <a:noFill/>
        </p:spPr>
        <p:txBody>
          <a:bodyPr wrap="square" rtlCol="0">
            <a:spAutoFit/>
          </a:bodyPr>
          <a:lstStyle/>
          <a:p>
            <a:r>
              <a:rPr lang="en-US" dirty="0"/>
              <a:t>Primary product flow</a:t>
            </a:r>
          </a:p>
        </p:txBody>
      </p:sp>
      <p:cxnSp>
        <p:nvCxnSpPr>
          <p:cNvPr id="19" name="Elbow Connector 18"/>
          <p:cNvCxnSpPr>
            <a:stCxn id="5" idx="3"/>
          </p:cNvCxnSpPr>
          <p:nvPr/>
        </p:nvCxnSpPr>
        <p:spPr>
          <a:xfrm flipH="1" flipV="1">
            <a:off x="3352800" y="2057400"/>
            <a:ext cx="6061364" cy="1028700"/>
          </a:xfrm>
          <a:prstGeom prst="bentConnector3">
            <a:avLst>
              <a:gd name="adj1" fmla="val -3771"/>
            </a:avLst>
          </a:prstGeom>
          <a:ln>
            <a:tailEnd type="triangle"/>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4953001" y="1981200"/>
            <a:ext cx="2310245" cy="369332"/>
          </a:xfrm>
          <a:prstGeom prst="rect">
            <a:avLst/>
          </a:prstGeom>
          <a:noFill/>
        </p:spPr>
        <p:txBody>
          <a:bodyPr wrap="square" rtlCol="0">
            <a:spAutoFit/>
          </a:bodyPr>
          <a:lstStyle/>
          <a:p>
            <a:r>
              <a:rPr lang="en-US" dirty="0"/>
              <a:t>Reverse product flow</a:t>
            </a:r>
          </a:p>
        </p:txBody>
      </p:sp>
      <p:cxnSp>
        <p:nvCxnSpPr>
          <p:cNvPr id="22" name="Straight Arrow Connector 21"/>
          <p:cNvCxnSpPr/>
          <p:nvPr/>
        </p:nvCxnSpPr>
        <p:spPr>
          <a:xfrm flipH="1">
            <a:off x="3200400" y="5791200"/>
            <a:ext cx="55626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23" name="TextBox 22"/>
          <p:cNvSpPr txBox="1"/>
          <p:nvPr/>
        </p:nvSpPr>
        <p:spPr>
          <a:xfrm>
            <a:off x="4648200" y="5943600"/>
            <a:ext cx="3048000" cy="381000"/>
          </a:xfrm>
          <a:prstGeom prst="rect">
            <a:avLst/>
          </a:prstGeom>
          <a:noFill/>
        </p:spPr>
        <p:txBody>
          <a:bodyPr wrap="square" rtlCol="0">
            <a:spAutoFit/>
          </a:bodyPr>
          <a:lstStyle/>
          <a:p>
            <a:r>
              <a:rPr lang="en-US" dirty="0"/>
              <a:t>Primary cash flow</a:t>
            </a:r>
          </a:p>
        </p:txBody>
      </p:sp>
      <p:pic>
        <p:nvPicPr>
          <p:cNvPr id="17" name="Picture 16">
            <a:extLst>
              <a:ext uri="{FF2B5EF4-FFF2-40B4-BE49-F238E27FC236}">
                <a16:creationId xmlns:a16="http://schemas.microsoft.com/office/drawing/2014/main" id="{0E16B4E3-0228-1F81-F3E0-508D3A67801B}"/>
              </a:ext>
            </a:extLst>
          </p:cNvPr>
          <p:cNvPicPr>
            <a:picLocks noChangeAspect="1"/>
          </p:cNvPicPr>
          <p:nvPr/>
        </p:nvPicPr>
        <p:blipFill>
          <a:blip r:embed="rId2"/>
          <a:stretch>
            <a:fillRect/>
          </a:stretch>
        </p:blipFill>
        <p:spPr>
          <a:xfrm>
            <a:off x="-108036" y="-55418"/>
            <a:ext cx="9533101" cy="1610200"/>
          </a:xfrm>
          <a:prstGeom prst="rect">
            <a:avLst/>
          </a:prstGeom>
        </p:spPr>
      </p:pic>
      <p:sp>
        <p:nvSpPr>
          <p:cNvPr id="21" name="TextBox 20">
            <a:extLst>
              <a:ext uri="{FF2B5EF4-FFF2-40B4-BE49-F238E27FC236}">
                <a16:creationId xmlns:a16="http://schemas.microsoft.com/office/drawing/2014/main" id="{7983D439-3A7D-9DFC-D0B8-F66ABE3C06E1}"/>
              </a:ext>
            </a:extLst>
          </p:cNvPr>
          <p:cNvSpPr txBox="1"/>
          <p:nvPr/>
        </p:nvSpPr>
        <p:spPr>
          <a:xfrm>
            <a:off x="2695864" y="503175"/>
            <a:ext cx="6571672" cy="646331"/>
          </a:xfrm>
          <a:prstGeom prst="rect">
            <a:avLst/>
          </a:prstGeom>
          <a:noFill/>
        </p:spPr>
        <p:txBody>
          <a:bodyPr wrap="square">
            <a:spAutoFit/>
          </a:bodyPr>
          <a:lstStyle/>
          <a:p>
            <a:r>
              <a:rPr lang="en-US" sz="3600" dirty="0">
                <a:solidFill>
                  <a:schemeClr val="accent2"/>
                </a:solidFill>
                <a:latin typeface="Times New Roman" panose="02020603050405020304" pitchFamily="18" charset="0"/>
                <a:cs typeface="Times New Roman" panose="02020603050405020304" pitchFamily="18" charset="0"/>
              </a:rPr>
              <a:t>Supply chain management flow</a:t>
            </a:r>
            <a:endParaRPr lang="ar-EG" sz="3600" dirty="0">
              <a:solidFill>
                <a:schemeClr val="accent2"/>
              </a:solidFill>
            </a:endParaRPr>
          </a:p>
        </p:txBody>
      </p:sp>
      <p:pic>
        <p:nvPicPr>
          <p:cNvPr id="24" name="Picture 23">
            <a:extLst>
              <a:ext uri="{FF2B5EF4-FFF2-40B4-BE49-F238E27FC236}">
                <a16:creationId xmlns:a16="http://schemas.microsoft.com/office/drawing/2014/main" id="{F8F3F8BC-752B-41BA-4CC4-5A1635D2FC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279" y="5664665"/>
            <a:ext cx="1222425" cy="1096206"/>
          </a:xfrm>
          <a:prstGeom prst="rect">
            <a:avLst/>
          </a:prstGeom>
        </p:spPr>
      </p:pic>
      <p:pic>
        <p:nvPicPr>
          <p:cNvPr id="25" name="Picture 24">
            <a:extLst>
              <a:ext uri="{FF2B5EF4-FFF2-40B4-BE49-F238E27FC236}">
                <a16:creationId xmlns:a16="http://schemas.microsoft.com/office/drawing/2014/main" id="{DB1DBAAE-4280-3D53-573F-59472CBF033B}"/>
              </a:ext>
            </a:extLst>
          </p:cNvPr>
          <p:cNvPicPr>
            <a:picLocks noChangeAspect="1"/>
          </p:cNvPicPr>
          <p:nvPr/>
        </p:nvPicPr>
        <p:blipFill>
          <a:blip r:embed="rId4"/>
          <a:stretch>
            <a:fillRect/>
          </a:stretch>
        </p:blipFill>
        <p:spPr>
          <a:xfrm>
            <a:off x="2590800" y="6409730"/>
            <a:ext cx="9902229" cy="204838"/>
          </a:xfrm>
          <a:prstGeom prst="rect">
            <a:avLst/>
          </a:prstGeom>
        </p:spPr>
      </p:pic>
    </p:spTree>
    <p:extLst>
      <p:ext uri="{BB962C8B-B14F-4D97-AF65-F5344CB8AC3E}">
        <p14:creationId xmlns:p14="http://schemas.microsoft.com/office/powerpoint/2010/main" val="2957104255"/>
      </p:ext>
    </p:extLst>
  </p:cSld>
  <p:clrMapOvr>
    <a:masterClrMapping/>
  </p:clrMapOvr>
  <mc:AlternateContent xmlns:mc="http://schemas.openxmlformats.org/markup-compatibility/2006" xmlns:p14="http://schemas.microsoft.com/office/powerpoint/2010/main">
    <mc:Choice Requires="p14">
      <p:transition spd="slow" p14:dur="2000" advTm="99368"/>
    </mc:Choice>
    <mc:Fallback xmlns="">
      <p:transition spd="slow" advTm="9936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683672"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b="0" i="0" dirty="0">
                <a:solidFill>
                  <a:schemeClr val="accent2"/>
                </a:solidFill>
                <a:effectLst/>
                <a:latin typeface="Open Sans" panose="020B0606030504020204" pitchFamily="34" charset="0"/>
              </a:rPr>
              <a:t> </a:t>
            </a:r>
            <a:r>
              <a:rPr lang="en-US" sz="2800" b="1" i="0" dirty="0">
                <a:solidFill>
                  <a:schemeClr val="accent2"/>
                </a:solidFill>
                <a:effectLst/>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9B4F0E6-B2AF-E1C8-0929-71A87F53D834}"/>
              </a:ext>
            </a:extLst>
          </p:cNvPr>
          <p:cNvSpPr txBox="1"/>
          <p:nvPr/>
        </p:nvSpPr>
        <p:spPr>
          <a:xfrm>
            <a:off x="2440789" y="1480952"/>
            <a:ext cx="7894702"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A set of approaches used to efficiently integrate</a:t>
            </a:r>
            <a:endParaRPr lang="ar-EG" sz="2400" b="1" dirty="0"/>
          </a:p>
        </p:txBody>
      </p:sp>
      <p:sp>
        <p:nvSpPr>
          <p:cNvPr id="13" name="TextBox 12">
            <a:extLst>
              <a:ext uri="{FF2B5EF4-FFF2-40B4-BE49-F238E27FC236}">
                <a16:creationId xmlns:a16="http://schemas.microsoft.com/office/drawing/2014/main" id="{29A10551-683E-08DC-4AB7-B29286CB1B7E}"/>
              </a:ext>
            </a:extLst>
          </p:cNvPr>
          <p:cNvSpPr txBox="1"/>
          <p:nvPr/>
        </p:nvSpPr>
        <p:spPr>
          <a:xfrm>
            <a:off x="4279248" y="2623939"/>
            <a:ext cx="6225308" cy="1815882"/>
          </a:xfrm>
          <a:prstGeom prst="rect">
            <a:avLst/>
          </a:prstGeom>
          <a:noFill/>
        </p:spPr>
        <p:txBody>
          <a:bodyPr wrap="square">
            <a:spAutoFit/>
          </a:bodyPr>
          <a:lstStyle/>
          <a:p>
            <a:pPr marL="457200" indent="-457200">
              <a:buFont typeface="Wingdings" panose="05000000000000000000" pitchFamily="2" charset="2"/>
              <a:buChar char="v"/>
            </a:pPr>
            <a:r>
              <a:rPr lang="en-US" sz="2800" b="0" i="0" dirty="0">
                <a:effectLst/>
                <a:latin typeface="Open Sans" panose="020B0606030504020204" pitchFamily="34" charset="0"/>
              </a:rPr>
              <a:t>Suppliers</a:t>
            </a:r>
          </a:p>
          <a:p>
            <a:pPr marL="457200" indent="-457200">
              <a:buFont typeface="Wingdings" panose="05000000000000000000" pitchFamily="2" charset="2"/>
              <a:buChar char="v"/>
            </a:pPr>
            <a:r>
              <a:rPr lang="en-US" sz="2800" b="0" i="0" dirty="0">
                <a:effectLst/>
                <a:latin typeface="Open Sans" panose="020B0606030504020204" pitchFamily="34" charset="0"/>
              </a:rPr>
              <a:t>Manufacturers</a:t>
            </a:r>
          </a:p>
          <a:p>
            <a:pPr marL="457200" indent="-457200">
              <a:buFont typeface="Wingdings" panose="05000000000000000000" pitchFamily="2" charset="2"/>
              <a:buChar char="v"/>
            </a:pPr>
            <a:r>
              <a:rPr lang="en-US" sz="2800" b="0" i="0" dirty="0">
                <a:effectLst/>
                <a:latin typeface="Open Sans" panose="020B0606030504020204" pitchFamily="34" charset="0"/>
              </a:rPr>
              <a:t>Warehouses</a:t>
            </a:r>
          </a:p>
          <a:p>
            <a:pPr marL="457200" indent="-457200">
              <a:buFont typeface="Wingdings" panose="05000000000000000000" pitchFamily="2" charset="2"/>
              <a:buChar char="v"/>
            </a:pPr>
            <a:r>
              <a:rPr lang="en-US" sz="2800" b="0" i="0" dirty="0">
                <a:effectLst/>
                <a:latin typeface="Open Sans" panose="020B0606030504020204" pitchFamily="34" charset="0"/>
              </a:rPr>
              <a:t>Distribution centers</a:t>
            </a:r>
            <a:endParaRPr lang="ar-EG" sz="2800" dirty="0"/>
          </a:p>
        </p:txBody>
      </p:sp>
    </p:spTree>
    <p:custDataLst>
      <p:tags r:id="rId1"/>
    </p:custDataLst>
    <p:extLst>
      <p:ext uri="{BB962C8B-B14F-4D97-AF65-F5344CB8AC3E}">
        <p14:creationId xmlns:p14="http://schemas.microsoft.com/office/powerpoint/2010/main" val="1769325940"/>
      </p:ext>
    </p:extLst>
  </p:cSld>
  <p:clrMapOvr>
    <a:masterClrMapping/>
  </p:clrMapOvr>
  <mc:AlternateContent xmlns:mc="http://schemas.openxmlformats.org/markup-compatibility/2006" xmlns:p14="http://schemas.microsoft.com/office/powerpoint/2010/main">
    <mc:Choice Requires="p14">
      <p:transition spd="slow" p14:dur="2000" advTm="55134"/>
    </mc:Choice>
    <mc:Fallback xmlns="">
      <p:transition spd="slow" advTm="55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812981"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dirty="0">
                <a:solidFill>
                  <a:schemeClr val="accent2"/>
                </a:solidFill>
                <a:latin typeface="Open Sans" panose="020B0606030504020204" pitchFamily="34" charset="0"/>
              </a:rPr>
              <a:t> </a:t>
            </a:r>
            <a:r>
              <a:rPr lang="en-US" sz="2800" b="1" dirty="0">
                <a:solidFill>
                  <a:schemeClr val="accent2"/>
                </a:solidFill>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70760B3-7883-8B27-E5EB-953893F3B9C5}"/>
              </a:ext>
            </a:extLst>
          </p:cNvPr>
          <p:cNvSpPr txBox="1"/>
          <p:nvPr/>
        </p:nvSpPr>
        <p:spPr>
          <a:xfrm>
            <a:off x="1487055" y="1552159"/>
            <a:ext cx="10096093" cy="584775"/>
          </a:xfrm>
          <a:prstGeom prst="rect">
            <a:avLst/>
          </a:prstGeom>
          <a:noFill/>
        </p:spPr>
        <p:txBody>
          <a:bodyPr wrap="square">
            <a:spAutoFit/>
          </a:bodyPr>
          <a:lstStyle/>
          <a:p>
            <a:r>
              <a:rPr lang="en-US" sz="3200" b="1" i="0" dirty="0">
                <a:solidFill>
                  <a:srgbClr val="444444"/>
                </a:solidFill>
                <a:effectLst/>
                <a:latin typeface="Open Sans" panose="020B0606030504020204" pitchFamily="34" charset="0"/>
              </a:rPr>
              <a:t>So that the product is produced and distributed</a:t>
            </a:r>
            <a:endParaRPr lang="ar-EG" sz="3200" b="1" dirty="0"/>
          </a:p>
        </p:txBody>
      </p:sp>
      <p:sp>
        <p:nvSpPr>
          <p:cNvPr id="13" name="TextBox 12">
            <a:extLst>
              <a:ext uri="{FF2B5EF4-FFF2-40B4-BE49-F238E27FC236}">
                <a16:creationId xmlns:a16="http://schemas.microsoft.com/office/drawing/2014/main" id="{2F2DA303-F761-0AEE-40B4-E49FDAF72674}"/>
              </a:ext>
            </a:extLst>
          </p:cNvPr>
          <p:cNvSpPr txBox="1"/>
          <p:nvPr/>
        </p:nvSpPr>
        <p:spPr>
          <a:xfrm>
            <a:off x="3422447" y="2498262"/>
            <a:ext cx="6225308" cy="1569660"/>
          </a:xfrm>
          <a:prstGeom prst="rect">
            <a:avLst/>
          </a:prstGeom>
          <a:noFill/>
        </p:spPr>
        <p:txBody>
          <a:bodyPr wrap="square">
            <a:spAutoFit/>
          </a:bodyPr>
          <a:lstStyle/>
          <a:p>
            <a:r>
              <a:rPr lang="en-US" sz="3200" i="0" dirty="0">
                <a:solidFill>
                  <a:srgbClr val="444444"/>
                </a:solidFill>
                <a:effectLst/>
                <a:latin typeface="Open Sans" panose="020B0606030504020204" pitchFamily="34" charset="0"/>
                <a:cs typeface="+mj-cs"/>
              </a:rPr>
              <a:t>In the right quantities</a:t>
            </a:r>
          </a:p>
          <a:p>
            <a:r>
              <a:rPr lang="en-US" sz="3200" i="0" dirty="0">
                <a:solidFill>
                  <a:srgbClr val="444444"/>
                </a:solidFill>
                <a:effectLst/>
                <a:latin typeface="Open Sans" panose="020B0606030504020204" pitchFamily="34" charset="0"/>
                <a:cs typeface="+mj-cs"/>
              </a:rPr>
              <a:t>To the right locations</a:t>
            </a:r>
          </a:p>
          <a:p>
            <a:r>
              <a:rPr lang="en-US" sz="3200" i="0" dirty="0">
                <a:solidFill>
                  <a:srgbClr val="444444"/>
                </a:solidFill>
                <a:effectLst/>
                <a:latin typeface="Open Sans" panose="020B0606030504020204" pitchFamily="34" charset="0"/>
                <a:cs typeface="+mj-cs"/>
              </a:rPr>
              <a:t>And at the right time</a:t>
            </a:r>
            <a:endParaRPr lang="ar-EG" sz="3200" dirty="0">
              <a:cs typeface="+mj-cs"/>
            </a:endParaRPr>
          </a:p>
        </p:txBody>
      </p:sp>
      <p:sp>
        <p:nvSpPr>
          <p:cNvPr id="15" name="TextBox 14">
            <a:extLst>
              <a:ext uri="{FF2B5EF4-FFF2-40B4-BE49-F238E27FC236}">
                <a16:creationId xmlns:a16="http://schemas.microsoft.com/office/drawing/2014/main" id="{6B4984AC-04AD-A986-B90C-BB338F8E72EF}"/>
              </a:ext>
            </a:extLst>
          </p:cNvPr>
          <p:cNvSpPr txBox="1"/>
          <p:nvPr/>
        </p:nvSpPr>
        <p:spPr>
          <a:xfrm>
            <a:off x="1166594" y="4259445"/>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System-wide costs are minimized and</a:t>
            </a:r>
            <a:endParaRPr lang="ar-EG" sz="2400" dirty="0"/>
          </a:p>
        </p:txBody>
      </p:sp>
      <p:sp>
        <p:nvSpPr>
          <p:cNvPr id="17" name="TextBox 16">
            <a:extLst>
              <a:ext uri="{FF2B5EF4-FFF2-40B4-BE49-F238E27FC236}">
                <a16:creationId xmlns:a16="http://schemas.microsoft.com/office/drawing/2014/main" id="{8E54FBA7-E28C-9BAC-DFB7-13478E83E145}"/>
              </a:ext>
            </a:extLst>
          </p:cNvPr>
          <p:cNvSpPr txBox="1"/>
          <p:nvPr/>
        </p:nvSpPr>
        <p:spPr>
          <a:xfrm>
            <a:off x="1014365" y="4923593"/>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Service level requirements are satisfied</a:t>
            </a:r>
            <a:endParaRPr lang="ar-EG" sz="2400" dirty="0"/>
          </a:p>
        </p:txBody>
      </p:sp>
    </p:spTree>
    <p:custDataLst>
      <p:tags r:id="rId1"/>
    </p:custDataLst>
    <p:extLst>
      <p:ext uri="{BB962C8B-B14F-4D97-AF65-F5344CB8AC3E}">
        <p14:creationId xmlns:p14="http://schemas.microsoft.com/office/powerpoint/2010/main" val="3730726253"/>
      </p:ext>
    </p:extLst>
  </p:cSld>
  <p:clrMapOvr>
    <a:masterClrMapping/>
  </p:clrMapOvr>
  <mc:AlternateContent xmlns:mc="http://schemas.openxmlformats.org/markup-compatibility/2006" xmlns:p14="http://schemas.microsoft.com/office/powerpoint/2010/main">
    <mc:Choice Requires="p14">
      <p:transition spd="slow" p14:dur="2000" advTm="156212"/>
    </mc:Choice>
    <mc:Fallback xmlns="">
      <p:transition spd="slow" advTm="156212"/>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651740" y="1495539"/>
            <a:ext cx="11157527" cy="2308324"/>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a:p>
            <a:pPr algn="justLow"/>
            <a:r>
              <a:rPr lang="en-US" sz="2400" b="0" i="0" dirty="0">
                <a:solidFill>
                  <a:srgbClr val="000000"/>
                </a:solidFill>
                <a:effectLst/>
                <a:latin typeface="open sans" panose="020B0606030504020204" pitchFamily="34" charset="0"/>
              </a:rPr>
              <a:t>Supply chain risk includes a wide variety of problems with vendors, suppliers, shipping agents, resellers, and other third parties. Those issues can disrupt production, operations, sales, and projects. They can also lead to quality issues, accountability, and reputational conflicts. Here are some examples that expose supply risk:</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95337" y="4232692"/>
            <a:ext cx="2321754" cy="369332"/>
          </a:xfrm>
          <a:prstGeom prst="rect">
            <a:avLst/>
          </a:prstGeom>
          <a:noFill/>
        </p:spPr>
        <p:txBody>
          <a:bodyPr wrap="square">
            <a:spAutoFit/>
          </a:bodyPr>
          <a:lstStyle/>
          <a:p>
            <a:pPr algn="l"/>
            <a:r>
              <a:rPr lang="en-US" b="1" i="0" dirty="0">
                <a:solidFill>
                  <a:srgbClr val="FF0000"/>
                </a:solidFill>
                <a:effectLst/>
                <a:latin typeface="open sans" panose="020B0606030504020204" pitchFamily="34" charset="0"/>
              </a:rPr>
              <a:t>Price Increases</a:t>
            </a:r>
          </a:p>
        </p:txBody>
      </p:sp>
      <p:sp>
        <p:nvSpPr>
          <p:cNvPr id="20" name="TextBox 19">
            <a:extLst>
              <a:ext uri="{FF2B5EF4-FFF2-40B4-BE49-F238E27FC236}">
                <a16:creationId xmlns:a16="http://schemas.microsoft.com/office/drawing/2014/main" id="{342885C3-107D-955B-5BC8-1F6855DE7562}"/>
              </a:ext>
            </a:extLst>
          </p:cNvPr>
          <p:cNvSpPr txBox="1"/>
          <p:nvPr/>
        </p:nvSpPr>
        <p:spPr>
          <a:xfrm>
            <a:off x="2817091" y="4232692"/>
            <a:ext cx="1524000" cy="369332"/>
          </a:xfrm>
          <a:prstGeom prst="rect">
            <a:avLst/>
          </a:prstGeom>
          <a:noFill/>
        </p:spPr>
        <p:txBody>
          <a:bodyPr wrap="square">
            <a:spAutoFit/>
          </a:bodyPr>
          <a:lstStyle/>
          <a:p>
            <a:pPr algn="l"/>
            <a:r>
              <a:rPr lang="en-US" b="1" i="0" dirty="0">
                <a:solidFill>
                  <a:schemeClr val="accent2"/>
                </a:solidFill>
                <a:effectLst/>
                <a:latin typeface="open sans" panose="020B0606030504020204" pitchFamily="34" charset="0"/>
              </a:rPr>
              <a:t>Shortages</a:t>
            </a:r>
          </a:p>
        </p:txBody>
      </p:sp>
      <p:sp>
        <p:nvSpPr>
          <p:cNvPr id="22" name="TextBox 21">
            <a:extLst>
              <a:ext uri="{FF2B5EF4-FFF2-40B4-BE49-F238E27FC236}">
                <a16:creationId xmlns:a16="http://schemas.microsoft.com/office/drawing/2014/main" id="{8DD50D9B-FE09-63ED-6A2C-80BC1C8DB8FA}"/>
              </a:ext>
            </a:extLst>
          </p:cNvPr>
          <p:cNvSpPr txBox="1"/>
          <p:nvPr/>
        </p:nvSpPr>
        <p:spPr>
          <a:xfrm>
            <a:off x="4738257" y="4232692"/>
            <a:ext cx="2780143" cy="369332"/>
          </a:xfrm>
          <a:prstGeom prst="rect">
            <a:avLst/>
          </a:prstGeom>
          <a:noFill/>
        </p:spPr>
        <p:txBody>
          <a:bodyPr wrap="square">
            <a:spAutoFit/>
          </a:bodyPr>
          <a:lstStyle/>
          <a:p>
            <a:pPr algn="l"/>
            <a:r>
              <a:rPr lang="en-US" b="1" i="0" dirty="0">
                <a:solidFill>
                  <a:srgbClr val="0070C0"/>
                </a:solidFill>
                <a:effectLst/>
                <a:latin typeface="open sans" panose="020B0606030504020204" pitchFamily="34" charset="0"/>
              </a:rPr>
              <a:t>Supplier Relationships</a:t>
            </a:r>
          </a:p>
        </p:txBody>
      </p:sp>
      <p:sp>
        <p:nvSpPr>
          <p:cNvPr id="24" name="TextBox 23">
            <a:extLst>
              <a:ext uri="{FF2B5EF4-FFF2-40B4-BE49-F238E27FC236}">
                <a16:creationId xmlns:a16="http://schemas.microsoft.com/office/drawing/2014/main" id="{17557D99-A0FD-13F4-CC3A-D3FC779B6462}"/>
              </a:ext>
            </a:extLst>
          </p:cNvPr>
          <p:cNvSpPr txBox="1"/>
          <p:nvPr/>
        </p:nvSpPr>
        <p:spPr>
          <a:xfrm>
            <a:off x="8201891" y="4654085"/>
            <a:ext cx="2525812" cy="369332"/>
          </a:xfrm>
          <a:prstGeom prst="rect">
            <a:avLst/>
          </a:prstGeom>
          <a:noFill/>
        </p:spPr>
        <p:txBody>
          <a:bodyPr wrap="square">
            <a:spAutoFit/>
          </a:bodyPr>
          <a:lstStyle/>
          <a:p>
            <a:pPr algn="l"/>
            <a:r>
              <a:rPr lang="en-US" b="1" i="0" dirty="0">
                <a:solidFill>
                  <a:srgbClr val="000000"/>
                </a:solidFill>
                <a:effectLst/>
                <a:latin typeface="open sans" panose="020B0606030504020204" pitchFamily="34" charset="0"/>
              </a:rPr>
              <a:t>Quality Failures</a:t>
            </a:r>
          </a:p>
        </p:txBody>
      </p:sp>
      <p:sp>
        <p:nvSpPr>
          <p:cNvPr id="26" name="TextBox 25">
            <a:extLst>
              <a:ext uri="{FF2B5EF4-FFF2-40B4-BE49-F238E27FC236}">
                <a16:creationId xmlns:a16="http://schemas.microsoft.com/office/drawing/2014/main" id="{9E116225-4BC9-F785-AF5D-EBB0358E6138}"/>
              </a:ext>
            </a:extLst>
          </p:cNvPr>
          <p:cNvSpPr txBox="1"/>
          <p:nvPr/>
        </p:nvSpPr>
        <p:spPr>
          <a:xfrm>
            <a:off x="2309567" y="4993129"/>
            <a:ext cx="2139885" cy="369332"/>
          </a:xfrm>
          <a:prstGeom prst="rect">
            <a:avLst/>
          </a:prstGeom>
          <a:noFill/>
        </p:spPr>
        <p:txBody>
          <a:bodyPr wrap="square">
            <a:spAutoFit/>
          </a:bodyPr>
          <a:lstStyle/>
          <a:p>
            <a:pPr algn="l"/>
            <a:r>
              <a:rPr lang="en-US" b="1" i="0" dirty="0">
                <a:solidFill>
                  <a:srgbClr val="00B0F0"/>
                </a:solidFill>
                <a:effectLst/>
                <a:latin typeface="open sans" panose="020B0606030504020204" pitchFamily="34" charset="0"/>
              </a:rPr>
              <a:t>Delivery Failures</a:t>
            </a:r>
          </a:p>
        </p:txBody>
      </p:sp>
      <p:sp>
        <p:nvSpPr>
          <p:cNvPr id="28" name="TextBox 27">
            <a:extLst>
              <a:ext uri="{FF2B5EF4-FFF2-40B4-BE49-F238E27FC236}">
                <a16:creationId xmlns:a16="http://schemas.microsoft.com/office/drawing/2014/main" id="{98242C37-35D3-309A-B8BB-5A381DA10602}"/>
              </a:ext>
            </a:extLst>
          </p:cNvPr>
          <p:cNvSpPr txBox="1"/>
          <p:nvPr/>
        </p:nvSpPr>
        <p:spPr>
          <a:xfrm>
            <a:off x="6230503" y="5164270"/>
            <a:ext cx="2139885" cy="369332"/>
          </a:xfrm>
          <a:prstGeom prst="rect">
            <a:avLst/>
          </a:prstGeom>
          <a:noFill/>
        </p:spPr>
        <p:txBody>
          <a:bodyPr wrap="square">
            <a:spAutoFit/>
          </a:bodyPr>
          <a:lstStyle/>
          <a:p>
            <a:pPr algn="l"/>
            <a:r>
              <a:rPr lang="en-US" b="1" i="0" dirty="0">
                <a:solidFill>
                  <a:srgbClr val="00B050"/>
                </a:solidFill>
                <a:effectLst/>
                <a:latin typeface="open sans" panose="020B0606030504020204" pitchFamily="34" charset="0"/>
              </a:rPr>
              <a:t>Supply Shocks</a:t>
            </a:r>
          </a:p>
        </p:txBody>
      </p:sp>
    </p:spTree>
    <p:custDataLst>
      <p:tags r:id="rId1"/>
    </p:custDataLst>
    <p:extLst>
      <p:ext uri="{BB962C8B-B14F-4D97-AF65-F5344CB8AC3E}">
        <p14:creationId xmlns:p14="http://schemas.microsoft.com/office/powerpoint/2010/main" val="641527159"/>
      </p:ext>
    </p:extLst>
  </p:cSld>
  <p:clrMapOvr>
    <a:masterClrMapping/>
  </p:clrMapOvr>
  <mc:AlternateContent xmlns:mc="http://schemas.openxmlformats.org/markup-compatibility/2006" xmlns:p14="http://schemas.microsoft.com/office/powerpoint/2010/main">
    <mc:Choice Requires="p14">
      <p:transition spd="slow" p14:dur="2000" advTm="47938"/>
    </mc:Choice>
    <mc:Fallback xmlns="">
      <p:transition spd="slow" advTm="47938"/>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FF0000"/>
                </a:solidFill>
                <a:effectLst/>
                <a:latin typeface="open sans" panose="020B0606030504020204" pitchFamily="34" charset="0"/>
              </a:rPr>
              <a:t>Price Increases</a:t>
            </a:r>
          </a:p>
        </p:txBody>
      </p:sp>
      <p:sp>
        <p:nvSpPr>
          <p:cNvPr id="17" name="TextBox 16">
            <a:extLst>
              <a:ext uri="{FF2B5EF4-FFF2-40B4-BE49-F238E27FC236}">
                <a16:creationId xmlns:a16="http://schemas.microsoft.com/office/drawing/2014/main" id="{DEA1ADC4-6C09-2CD3-E9BC-4F330D42E9CD}"/>
              </a:ext>
            </a:extLst>
          </p:cNvPr>
          <p:cNvSpPr txBox="1"/>
          <p:nvPr/>
        </p:nvSpPr>
        <p:spPr>
          <a:xfrm>
            <a:off x="902216" y="2389577"/>
            <a:ext cx="10656573" cy="1815882"/>
          </a:xfrm>
          <a:prstGeom prst="rect">
            <a:avLst/>
          </a:prstGeom>
          <a:noFill/>
        </p:spPr>
        <p:txBody>
          <a:bodyPr wrap="square">
            <a:spAutoFit/>
          </a:bodyPr>
          <a:lstStyle/>
          <a:p>
            <a:r>
              <a:rPr lang="en-US" sz="2800" b="0" i="0" dirty="0">
                <a:solidFill>
                  <a:srgbClr val="000000"/>
                </a:solidFill>
                <a:effectLst/>
                <a:latin typeface="open sans" panose="020B0606030504020204" pitchFamily="34" charset="0"/>
              </a:rPr>
              <a:t>Rising prices are caused by supply, demand, currency instability, and customs tariffs. Volatility in prices can jeopardize financial projections and profitability of the business.</a:t>
            </a:r>
            <a:endParaRPr lang="ar-EG" sz="2800" dirty="0"/>
          </a:p>
        </p:txBody>
      </p:sp>
    </p:spTree>
    <p:custDataLst>
      <p:tags r:id="rId1"/>
    </p:custDataLst>
    <p:extLst>
      <p:ext uri="{BB962C8B-B14F-4D97-AF65-F5344CB8AC3E}">
        <p14:creationId xmlns:p14="http://schemas.microsoft.com/office/powerpoint/2010/main" val="2225536682"/>
      </p:ext>
    </p:extLst>
  </p:cSld>
  <p:clrMapOvr>
    <a:masterClrMapping/>
  </p:clrMapOvr>
  <mc:AlternateContent xmlns:mc="http://schemas.openxmlformats.org/markup-compatibility/2006" xmlns:p14="http://schemas.microsoft.com/office/powerpoint/2010/main">
    <mc:Choice Requires="p14">
      <p:transition spd="slow" p14:dur="2000" advTm="41795"/>
    </mc:Choice>
    <mc:Fallback xmlns="">
      <p:transition spd="slow" advTm="41795"/>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chemeClr val="accent2"/>
                </a:solidFill>
                <a:effectLst/>
                <a:latin typeface="open sans" panose="020B0606030504020204" pitchFamily="34" charset="0"/>
              </a:rPr>
              <a:t>Shortages</a:t>
            </a:r>
            <a:endParaRPr lang="en-US" sz="2800" b="1" i="0" dirty="0">
              <a:solidFill>
                <a:srgbClr val="FF0000"/>
              </a:solidFill>
              <a:effectLst/>
              <a:latin typeface="open sans" panose="020B0606030504020204" pitchFamily="34" charset="0"/>
            </a:endParaRPr>
          </a:p>
        </p:txBody>
      </p:sp>
      <p:sp>
        <p:nvSpPr>
          <p:cNvPr id="19" name="TextBox 18">
            <a:extLst>
              <a:ext uri="{FF2B5EF4-FFF2-40B4-BE49-F238E27FC236}">
                <a16:creationId xmlns:a16="http://schemas.microsoft.com/office/drawing/2014/main" id="{6ECA80D9-E58D-183E-D32E-981C2DCCFEEF}"/>
              </a:ext>
            </a:extLst>
          </p:cNvPr>
          <p:cNvSpPr txBox="1"/>
          <p:nvPr/>
        </p:nvSpPr>
        <p:spPr>
          <a:xfrm>
            <a:off x="651740" y="2828961"/>
            <a:ext cx="11259127" cy="1815882"/>
          </a:xfrm>
          <a:prstGeom prst="rect">
            <a:avLst/>
          </a:prstGeom>
          <a:noFill/>
        </p:spPr>
        <p:txBody>
          <a:bodyPr wrap="square">
            <a:spAutoFit/>
          </a:bodyPr>
          <a:lstStyle/>
          <a:p>
            <a:pPr algn="justLow"/>
            <a:r>
              <a:rPr lang="en-US" sz="2800" b="0" i="0" dirty="0">
                <a:solidFill>
                  <a:srgbClr val="000000"/>
                </a:solidFill>
                <a:effectLst/>
                <a:latin typeface="open sans" panose="020B0606030504020204" pitchFamily="34" charset="0"/>
              </a:rPr>
              <a:t>These can arise from lacking a component, material, or part needed to produce a finished product. Shortages may be short-term availability issues or long-term if the supplier has discontinued the required items.</a:t>
            </a:r>
            <a:endParaRPr lang="ar-EG" sz="2800" dirty="0"/>
          </a:p>
        </p:txBody>
      </p:sp>
    </p:spTree>
    <p:custDataLst>
      <p:tags r:id="rId1"/>
    </p:custDataLst>
    <p:extLst>
      <p:ext uri="{BB962C8B-B14F-4D97-AF65-F5344CB8AC3E}">
        <p14:creationId xmlns:p14="http://schemas.microsoft.com/office/powerpoint/2010/main" val="3520934598"/>
      </p:ext>
    </p:extLst>
  </p:cSld>
  <p:clrMapOvr>
    <a:masterClrMapping/>
  </p:clrMapOvr>
  <mc:AlternateContent xmlns:mc="http://schemas.openxmlformats.org/markup-compatibility/2006" xmlns:p14="http://schemas.microsoft.com/office/powerpoint/2010/main">
    <mc:Choice Requires="p14">
      <p:transition spd="slow" p14:dur="2000" advTm="285925"/>
    </mc:Choice>
    <mc:Fallback xmlns="">
      <p:transition spd="slow" advTm="285925"/>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8" y="1784358"/>
            <a:ext cx="4484397" cy="523220"/>
          </a:xfrm>
          <a:prstGeom prst="rect">
            <a:avLst/>
          </a:prstGeom>
          <a:noFill/>
        </p:spPr>
        <p:txBody>
          <a:bodyPr wrap="square">
            <a:spAutoFit/>
          </a:bodyPr>
          <a:lstStyle/>
          <a:p>
            <a:pPr algn="l"/>
            <a:r>
              <a:rPr lang="en-US" sz="2800" b="1" i="0">
                <a:solidFill>
                  <a:srgbClr val="0070C0"/>
                </a:solidFill>
                <a:effectLst/>
                <a:latin typeface="open sans" panose="020B0606030504020204" pitchFamily="34" charset="0"/>
              </a:rPr>
              <a:t>Supplier Relationships</a:t>
            </a:r>
            <a:endParaRPr lang="en-US" sz="2800" b="1" i="0" dirty="0">
              <a:solidFill>
                <a:srgbClr val="0070C0"/>
              </a:solidFill>
              <a:effectLst/>
              <a:latin typeface="open sans" panose="020B0606030504020204" pitchFamily="34" charset="0"/>
            </a:endParaRPr>
          </a:p>
        </p:txBody>
      </p:sp>
      <p:sp>
        <p:nvSpPr>
          <p:cNvPr id="19" name="TextBox 18">
            <a:extLst>
              <a:ext uri="{FF2B5EF4-FFF2-40B4-BE49-F238E27FC236}">
                <a16:creationId xmlns:a16="http://schemas.microsoft.com/office/drawing/2014/main" id="{A65B513C-BB24-6AEF-5B19-487A010AD89D}"/>
              </a:ext>
            </a:extLst>
          </p:cNvPr>
          <p:cNvSpPr txBox="1"/>
          <p:nvPr/>
        </p:nvSpPr>
        <p:spPr>
          <a:xfrm>
            <a:off x="572655" y="2937316"/>
            <a:ext cx="10584872"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If litigation or some other dispute ruptures your relationship with a supplier, the scenario will lead you to replace the supplier.</a:t>
            </a:r>
            <a:endParaRPr lang="ar-EG" sz="3200" dirty="0"/>
          </a:p>
        </p:txBody>
      </p:sp>
    </p:spTree>
    <p:custDataLst>
      <p:tags r:id="rId1"/>
    </p:custDataLst>
    <p:extLst>
      <p:ext uri="{BB962C8B-B14F-4D97-AF65-F5344CB8AC3E}">
        <p14:creationId xmlns:p14="http://schemas.microsoft.com/office/powerpoint/2010/main" val="2969191844"/>
      </p:ext>
    </p:extLst>
  </p:cSld>
  <p:clrMapOvr>
    <a:masterClrMapping/>
  </p:clrMapOvr>
  <mc:AlternateContent xmlns:mc="http://schemas.openxmlformats.org/markup-compatibility/2006" xmlns:p14="http://schemas.microsoft.com/office/powerpoint/2010/main">
    <mc:Choice Requires="p14">
      <p:transition spd="slow" p14:dur="2000" advTm="214666"/>
    </mc:Choice>
    <mc:Fallback xmlns="">
      <p:transition spd="slow" advTm="21466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000000"/>
                </a:solidFill>
                <a:effectLst/>
                <a:latin typeface="open sans" panose="020B0606030504020204" pitchFamily="34" charset="0"/>
              </a:rPr>
              <a:t>Quality Failures</a:t>
            </a:r>
          </a:p>
        </p:txBody>
      </p:sp>
      <p:sp>
        <p:nvSpPr>
          <p:cNvPr id="19" name="TextBox 18">
            <a:extLst>
              <a:ext uri="{FF2B5EF4-FFF2-40B4-BE49-F238E27FC236}">
                <a16:creationId xmlns:a16="http://schemas.microsoft.com/office/drawing/2014/main" id="{A89A4772-6322-E208-E11D-DEF258874BF2}"/>
              </a:ext>
            </a:extLst>
          </p:cNvPr>
          <p:cNvSpPr txBox="1"/>
          <p:nvPr/>
        </p:nvSpPr>
        <p:spPr>
          <a:xfrm>
            <a:off x="519215" y="2599330"/>
            <a:ext cx="11240654" cy="1938992"/>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Quality failures occur when shipments of certain parts do not meet the given specifications or perform as expected.</a:t>
            </a:r>
            <a:endParaRPr lang="ar-EG" sz="4000" dirty="0"/>
          </a:p>
        </p:txBody>
      </p:sp>
    </p:spTree>
    <p:custDataLst>
      <p:tags r:id="rId1"/>
    </p:custDataLst>
    <p:extLst>
      <p:ext uri="{BB962C8B-B14F-4D97-AF65-F5344CB8AC3E}">
        <p14:creationId xmlns:p14="http://schemas.microsoft.com/office/powerpoint/2010/main" val="1515312959"/>
      </p:ext>
    </p:extLst>
  </p:cSld>
  <p:clrMapOvr>
    <a:masterClrMapping/>
  </p:clrMapOvr>
  <mc:AlternateContent xmlns:mc="http://schemas.openxmlformats.org/markup-compatibility/2006" xmlns:p14="http://schemas.microsoft.com/office/powerpoint/2010/main">
    <mc:Choice Requires="p14">
      <p:transition spd="slow" p14:dur="2000" advTm="247232"/>
    </mc:Choice>
    <mc:Fallback xmlns="">
      <p:transition spd="slow" advTm="247232"/>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653124" cy="523220"/>
          </a:xfrm>
          <a:prstGeom prst="rect">
            <a:avLst/>
          </a:prstGeom>
          <a:noFill/>
        </p:spPr>
        <p:txBody>
          <a:bodyPr wrap="square">
            <a:spAutoFit/>
          </a:bodyPr>
          <a:lstStyle/>
          <a:p>
            <a:pPr algn="l"/>
            <a:r>
              <a:rPr lang="en-US" sz="2800" b="1" i="0" dirty="0">
                <a:solidFill>
                  <a:srgbClr val="00B0F0"/>
                </a:solidFill>
                <a:effectLst/>
                <a:latin typeface="open sans" panose="020B0606030504020204" pitchFamily="34" charset="0"/>
              </a:rPr>
              <a:t>Delivery Failures</a:t>
            </a:r>
          </a:p>
        </p:txBody>
      </p:sp>
      <p:sp>
        <p:nvSpPr>
          <p:cNvPr id="19" name="TextBox 18">
            <a:extLst>
              <a:ext uri="{FF2B5EF4-FFF2-40B4-BE49-F238E27FC236}">
                <a16:creationId xmlns:a16="http://schemas.microsoft.com/office/drawing/2014/main" id="{D75DD097-D543-8221-8216-85E760236EFA}"/>
              </a:ext>
            </a:extLst>
          </p:cNvPr>
          <p:cNvSpPr txBox="1"/>
          <p:nvPr/>
        </p:nvSpPr>
        <p:spPr>
          <a:xfrm>
            <a:off x="281632" y="3075816"/>
            <a:ext cx="11791043" cy="1323439"/>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Carrier and logistical issues can result in late deliveries, damaged packages, or lost shipments.</a:t>
            </a:r>
            <a:endParaRPr lang="ar-EG" sz="4000" dirty="0"/>
          </a:p>
        </p:txBody>
      </p:sp>
    </p:spTree>
    <p:custDataLst>
      <p:tags r:id="rId1"/>
    </p:custDataLst>
    <p:extLst>
      <p:ext uri="{BB962C8B-B14F-4D97-AF65-F5344CB8AC3E}">
        <p14:creationId xmlns:p14="http://schemas.microsoft.com/office/powerpoint/2010/main" val="2062324895"/>
      </p:ext>
    </p:extLst>
  </p:cSld>
  <p:clrMapOvr>
    <a:masterClrMapping/>
  </p:clrMapOvr>
  <mc:AlternateContent xmlns:mc="http://schemas.openxmlformats.org/markup-compatibility/2006" xmlns:p14="http://schemas.microsoft.com/office/powerpoint/2010/main">
    <mc:Choice Requires="p14">
      <p:transition spd="slow" p14:dur="2000" advTm="171025"/>
    </mc:Choice>
    <mc:Fallback xmlns="">
      <p:transition spd="slow" advTm="171025"/>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653124" cy="523220"/>
          </a:xfrm>
          <a:prstGeom prst="rect">
            <a:avLst/>
          </a:prstGeom>
          <a:noFill/>
        </p:spPr>
        <p:txBody>
          <a:bodyPr wrap="square">
            <a:spAutoFit/>
          </a:bodyPr>
          <a:lstStyle/>
          <a:p>
            <a:r>
              <a:rPr lang="en-US" sz="2800" b="1" i="0" dirty="0">
                <a:solidFill>
                  <a:srgbClr val="00B050"/>
                </a:solidFill>
                <a:effectLst/>
                <a:latin typeface="open sans" panose="020B0606030504020204" pitchFamily="34" charset="0"/>
              </a:rPr>
              <a:t>Supply Shocks</a:t>
            </a:r>
          </a:p>
        </p:txBody>
      </p:sp>
      <p:sp>
        <p:nvSpPr>
          <p:cNvPr id="13" name="TextBox 12">
            <a:extLst>
              <a:ext uri="{FF2B5EF4-FFF2-40B4-BE49-F238E27FC236}">
                <a16:creationId xmlns:a16="http://schemas.microsoft.com/office/drawing/2014/main" id="{1EBA7DA9-0798-136C-FE66-C4B756219AA8}"/>
              </a:ext>
            </a:extLst>
          </p:cNvPr>
          <p:cNvSpPr txBox="1"/>
          <p:nvPr/>
        </p:nvSpPr>
        <p:spPr>
          <a:xfrm>
            <a:off x="868218" y="2937316"/>
            <a:ext cx="10926617"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Sudden worldwide or industry-wide drop in supply due to events such as a pandemic, natural disaster, labor dispute, or trade embargo.</a:t>
            </a:r>
            <a:endParaRPr lang="ar-EG" sz="3200" dirty="0"/>
          </a:p>
        </p:txBody>
      </p:sp>
    </p:spTree>
    <p:custDataLst>
      <p:tags r:id="rId1"/>
    </p:custDataLst>
    <p:extLst>
      <p:ext uri="{BB962C8B-B14F-4D97-AF65-F5344CB8AC3E}">
        <p14:creationId xmlns:p14="http://schemas.microsoft.com/office/powerpoint/2010/main" val="345477851"/>
      </p:ext>
    </p:extLst>
  </p:cSld>
  <p:clrMapOvr>
    <a:masterClrMapping/>
  </p:clrMapOvr>
  <mc:AlternateContent xmlns:mc="http://schemas.openxmlformats.org/markup-compatibility/2006" xmlns:p14="http://schemas.microsoft.com/office/powerpoint/2010/main">
    <mc:Choice Requires="p14">
      <p:transition spd="slow" p14:dur="2000" advTm="116690"/>
    </mc:Choice>
    <mc:Fallback xmlns="">
      <p:transition spd="slow" advTm="11669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External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14FA517-0F1F-A8CF-42E9-74054FDE8E97}"/>
              </a:ext>
            </a:extLst>
          </p:cNvPr>
          <p:cNvSpPr txBox="1"/>
          <p:nvPr/>
        </p:nvSpPr>
        <p:spPr>
          <a:xfrm>
            <a:off x="771846" y="1495539"/>
            <a:ext cx="10695709" cy="923330"/>
          </a:xfrm>
          <a:prstGeom prst="rect">
            <a:avLst/>
          </a:prstGeom>
          <a:noFill/>
        </p:spPr>
        <p:txBody>
          <a:bodyPr wrap="square">
            <a:spAutoFit/>
          </a:bodyPr>
          <a:lstStyle/>
          <a:p>
            <a:r>
              <a:rPr lang="en-US"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dirty="0"/>
          </a:p>
        </p:txBody>
      </p:sp>
      <p:sp>
        <p:nvSpPr>
          <p:cNvPr id="14" name="TextBox 13">
            <a:extLst>
              <a:ext uri="{FF2B5EF4-FFF2-40B4-BE49-F238E27FC236}">
                <a16:creationId xmlns:a16="http://schemas.microsoft.com/office/drawing/2014/main" id="{E66BB85C-B294-8115-2FAC-4AA8D960E662}"/>
              </a:ext>
            </a:extLst>
          </p:cNvPr>
          <p:cNvSpPr txBox="1"/>
          <p:nvPr/>
        </p:nvSpPr>
        <p:spPr>
          <a:xfrm>
            <a:off x="697237" y="2466544"/>
            <a:ext cx="10695709" cy="4247317"/>
          </a:xfrm>
          <a:prstGeom prst="rect">
            <a:avLst/>
          </a:prstGeom>
          <a:noFill/>
        </p:spPr>
        <p:txBody>
          <a:bodyPr wrap="square">
            <a:spAutoFit/>
          </a:bodyPr>
          <a:lstStyle/>
          <a:p>
            <a:pPr marL="1657350" lvl="3" indent="-285750" fontAlgn="base">
              <a:buFont typeface="Wingdings" panose="05000000000000000000" pitchFamily="2" charset="2"/>
              <a:buChar char="q"/>
            </a:pPr>
            <a:r>
              <a:rPr lang="en-US" b="1" i="0" dirty="0">
                <a:solidFill>
                  <a:srgbClr val="00B0F0"/>
                </a:solidFill>
                <a:effectLst/>
                <a:latin typeface="Fira Sans" panose="020B0503050000020004" pitchFamily="34" charset="0"/>
              </a:rPr>
              <a:t>Demand Risks: </a:t>
            </a:r>
            <a:r>
              <a:rPr lang="en-US"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Supply Risks: </a:t>
            </a:r>
            <a:r>
              <a:rPr lang="en-US"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Environmental Risks: </a:t>
            </a:r>
            <a:r>
              <a:rPr lang="en-US"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Business Risks: </a:t>
            </a:r>
            <a:r>
              <a:rPr lang="en-US"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353557250"/>
      </p:ext>
    </p:extLst>
  </p:cSld>
  <p:clrMapOvr>
    <a:masterClrMapping/>
  </p:clrMapOvr>
  <mc:AlternateContent xmlns:mc="http://schemas.openxmlformats.org/markup-compatibility/2006" xmlns:p14="http://schemas.microsoft.com/office/powerpoint/2010/main">
    <mc:Choice Requires="p14">
      <p:transition spd="slow" p14:dur="2000" advTm="270429"/>
    </mc:Choice>
    <mc:Fallback xmlns="">
      <p:transition spd="slow" advTm="2704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anim calcmode="lin" valueType="num">
                                      <p:cBhvr additive="base">
                                        <p:cTn id="25"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3" end="3"/>
                                            </p:txEl>
                                          </p:spTgt>
                                        </p:tgtEl>
                                        <p:attrNameLst>
                                          <p:attrName>style.visibility</p:attrName>
                                        </p:attrNameLst>
                                      </p:cBhvr>
                                      <p:to>
                                        <p:strVal val="visible"/>
                                      </p:to>
                                    </p:set>
                                    <p:anim calcmode="lin" valueType="num">
                                      <p:cBhvr additive="base">
                                        <p:cTn id="31"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4663456"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Internal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DD6C3ED-22DD-9BE7-2494-803383AB72F8}"/>
              </a:ext>
            </a:extLst>
          </p:cNvPr>
          <p:cNvSpPr txBox="1"/>
          <p:nvPr/>
        </p:nvSpPr>
        <p:spPr>
          <a:xfrm>
            <a:off x="369455" y="2101598"/>
            <a:ext cx="11480800" cy="3108543"/>
          </a:xfrm>
          <a:prstGeom prst="rect">
            <a:avLst/>
          </a:prstGeom>
          <a:noFill/>
        </p:spPr>
        <p:txBody>
          <a:bodyPr wrap="square">
            <a:spAutoFit/>
          </a:bodyPr>
          <a:lstStyle/>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This refers to any supply chain risk factors that are within your control, and that can be identified and monitored using supply chain risk assessment software, robust analytics programs, IoT capabilities, and more.</a:t>
            </a:r>
          </a:p>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 Although internal supply chain risks are more manageable than external ones, they’re still — to some degree — unavoidable. Here’s what to look for:</a:t>
            </a:r>
            <a:endParaRPr lang="ar-EG" sz="2800" dirty="0"/>
          </a:p>
        </p:txBody>
      </p:sp>
    </p:spTree>
    <p:custDataLst>
      <p:tags r:id="rId1"/>
    </p:custDataLst>
    <p:extLst>
      <p:ext uri="{BB962C8B-B14F-4D97-AF65-F5344CB8AC3E}">
        <p14:creationId xmlns:p14="http://schemas.microsoft.com/office/powerpoint/2010/main" val="3047332695"/>
      </p:ext>
    </p:extLst>
  </p:cSld>
  <p:clrMapOvr>
    <a:masterClrMapping/>
  </p:clrMapOvr>
  <mc:AlternateContent xmlns:mc="http://schemas.openxmlformats.org/markup-compatibility/2006" xmlns:p14="http://schemas.microsoft.com/office/powerpoint/2010/main">
    <mc:Choice Requires="p14">
      <p:transition spd="slow" p14:dur="2000" advTm="81047"/>
    </mc:Choice>
    <mc:Fallback xmlns="">
      <p:transition spd="slow" advTm="81047"/>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rgbClr val="FFC000"/>
                </a:solidFill>
                <a:latin typeface="Fira Sans" panose="020B0503050000020004" pitchFamily="34" charset="0"/>
              </a:rPr>
              <a:t>Internal</a:t>
            </a:r>
            <a:r>
              <a:rPr lang="en-US" sz="2800" b="1" i="0" dirty="0">
                <a:solidFill>
                  <a:srgbClr val="FFC000"/>
                </a:solidFill>
                <a:effectLst/>
                <a:latin typeface="Fira Sans" panose="020B0503050000020004" pitchFamily="34" charset="0"/>
              </a:rPr>
              <a:t> </a:t>
            </a:r>
            <a:r>
              <a:rPr lang="en-US" sz="2800" b="1" dirty="0">
                <a:solidFill>
                  <a:srgbClr val="FFC000"/>
                </a:solidFill>
                <a:latin typeface="Fira Sans" panose="020B0503050000020004" pitchFamily="34" charset="0"/>
              </a:rPr>
              <a:t>Supply Chain Risks</a:t>
            </a:r>
            <a:endParaRPr lang="en-US" sz="2800" b="1" i="0" dirty="0">
              <a:solidFill>
                <a:srgbClr val="FFC000"/>
              </a:solidFill>
              <a:effectLst/>
              <a:latin typeface="Fira Sans" panose="020B0503050000020004" pitchFamily="34" charset="0"/>
            </a:endParaRPr>
          </a:p>
          <a:p>
            <a:pPr algn="l" fontAlgn="base"/>
            <a:r>
              <a:rPr lang="en-US" sz="2800" b="1" i="0" dirty="0">
                <a:solidFill>
                  <a:srgbClr val="FFC000"/>
                </a:solidFill>
                <a:effectLst/>
                <a:latin typeface="Fira Sans" panose="020B0503050000020004" pitchFamily="34" charset="0"/>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727862" y="1384485"/>
            <a:ext cx="9902229" cy="4893647"/>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186001"/>
    </mc:Choice>
    <mc:Fallback xmlns="">
      <p:transition spd="slow" advTm="1860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1" name="Text Box 5">
            <a:extLst>
              <a:ext uri="{FF2B5EF4-FFF2-40B4-BE49-F238E27FC236}">
                <a16:creationId xmlns:a16="http://schemas.microsoft.com/office/drawing/2014/main" id="{6B3C74AD-212C-42EF-C2B0-3C20FC3B7A4C}"/>
              </a:ext>
            </a:extLst>
          </p:cNvPr>
          <p:cNvSpPr txBox="1">
            <a:spLocks noChangeArrowheads="1"/>
          </p:cNvSpPr>
          <p:nvPr/>
        </p:nvSpPr>
        <p:spPr bwMode="auto">
          <a:xfrm>
            <a:off x="281632" y="2734524"/>
            <a:ext cx="3561654" cy="1994766"/>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2000" dirty="0">
                <a:latin typeface="Arial" panose="020B0604020202020204" pitchFamily="34" charset="0"/>
              </a:rPr>
              <a:t> Loss of major accounts</a:t>
            </a:r>
          </a:p>
          <a:p>
            <a:pPr eaLnBrk="0" hangingPunct="0">
              <a:buClr>
                <a:srgbClr val="FF6600"/>
              </a:buClr>
              <a:buSzPct val="140000"/>
              <a:buFontTx/>
              <a:buChar char="•"/>
            </a:pPr>
            <a:r>
              <a:rPr lang="en-GB" altLang="ar-EG" sz="2000" dirty="0">
                <a:latin typeface="Arial" panose="020B0604020202020204" pitchFamily="34" charset="0"/>
              </a:rPr>
              <a:t> Volatility of demand</a:t>
            </a:r>
          </a:p>
          <a:p>
            <a:pPr eaLnBrk="0" hangingPunct="0">
              <a:buClr>
                <a:srgbClr val="FF6600"/>
              </a:buClr>
              <a:buSzPct val="140000"/>
              <a:buFontTx/>
              <a:buChar char="•"/>
            </a:pPr>
            <a:r>
              <a:rPr lang="en-GB" altLang="ar-EG" sz="2000" dirty="0">
                <a:latin typeface="Arial" panose="020B0604020202020204" pitchFamily="34" charset="0"/>
              </a:rPr>
              <a:t> Concentration of customer</a:t>
            </a:r>
            <a:br>
              <a:rPr lang="en-GB" altLang="ar-EG" sz="2000" dirty="0">
                <a:latin typeface="Arial" panose="020B0604020202020204" pitchFamily="34" charset="0"/>
              </a:rPr>
            </a:br>
            <a:r>
              <a:rPr lang="en-GB" altLang="ar-EG" sz="2000" dirty="0">
                <a:latin typeface="Arial" panose="020B0604020202020204" pitchFamily="34" charset="0"/>
              </a:rPr>
              <a:t>   base</a:t>
            </a:r>
          </a:p>
          <a:p>
            <a:pPr eaLnBrk="0" hangingPunct="0">
              <a:buClr>
                <a:srgbClr val="FF6600"/>
              </a:buClr>
              <a:buSzPct val="140000"/>
              <a:buFontTx/>
              <a:buChar char="•"/>
            </a:pPr>
            <a:r>
              <a:rPr lang="en-GB" altLang="ar-EG" sz="2000" dirty="0">
                <a:latin typeface="Arial" panose="020B0604020202020204" pitchFamily="34" charset="0"/>
              </a:rPr>
              <a:t> Short life cycles</a:t>
            </a:r>
          </a:p>
          <a:p>
            <a:pPr eaLnBrk="0" hangingPunct="0">
              <a:buClr>
                <a:srgbClr val="FF6600"/>
              </a:buClr>
              <a:buSzPct val="140000"/>
              <a:buFontTx/>
              <a:buChar char="•"/>
            </a:pPr>
            <a:r>
              <a:rPr lang="en-GB" altLang="ar-EG" sz="2000" dirty="0">
                <a:latin typeface="Arial" panose="020B0604020202020204" pitchFamily="34" charset="0"/>
              </a:rPr>
              <a:t> Innovative competitors</a:t>
            </a:r>
            <a:endParaRPr lang="en-US" altLang="ar-EG" sz="2000" dirty="0">
              <a:latin typeface="Arial" panose="020B0604020202020204" pitchFamily="34" charset="0"/>
            </a:endParaRPr>
          </a:p>
        </p:txBody>
      </p:sp>
      <p:sp>
        <p:nvSpPr>
          <p:cNvPr id="22" name="Text Box 6">
            <a:extLst>
              <a:ext uri="{FF2B5EF4-FFF2-40B4-BE49-F238E27FC236}">
                <a16:creationId xmlns:a16="http://schemas.microsoft.com/office/drawing/2014/main" id="{843A14DE-37CE-A184-8D46-C8223F79B567}"/>
              </a:ext>
            </a:extLst>
          </p:cNvPr>
          <p:cNvSpPr txBox="1">
            <a:spLocks noChangeArrowheads="1"/>
          </p:cNvSpPr>
          <p:nvPr/>
        </p:nvSpPr>
        <p:spPr bwMode="auto">
          <a:xfrm>
            <a:off x="4267225" y="2941054"/>
            <a:ext cx="3866764" cy="2031325"/>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justLow" eaLnBrk="0" hangingPunct="0">
              <a:buClr>
                <a:srgbClr val="FF6600"/>
              </a:buClr>
              <a:buSzPct val="140000"/>
              <a:buFontTx/>
              <a:buChar char="•"/>
            </a:pPr>
            <a:r>
              <a:rPr lang="en-GB" altLang="ar-EG" sz="1800" dirty="0">
                <a:latin typeface="Arial" panose="020B0604020202020204" pitchFamily="34" charset="0"/>
              </a:rPr>
              <a:t> Dependency on key suppliers</a:t>
            </a:r>
          </a:p>
          <a:p>
            <a:pPr algn="justLow" eaLnBrk="0" hangingPunct="0">
              <a:buClr>
                <a:srgbClr val="FF6600"/>
              </a:buClr>
              <a:buSzPct val="140000"/>
              <a:buFontTx/>
              <a:buChar char="•"/>
            </a:pPr>
            <a:r>
              <a:rPr lang="en-GB" altLang="ar-EG" sz="1800" dirty="0">
                <a:latin typeface="Arial" panose="020B0604020202020204" pitchFamily="34" charset="0"/>
              </a:rPr>
              <a:t> Consolidation in supply markets</a:t>
            </a:r>
          </a:p>
          <a:p>
            <a:pPr algn="justLow" eaLnBrk="0" hangingPunct="0">
              <a:buClr>
                <a:srgbClr val="FF6600"/>
              </a:buClr>
              <a:buSzPct val="140000"/>
              <a:buFontTx/>
              <a:buChar char="•"/>
            </a:pPr>
            <a:r>
              <a:rPr lang="en-GB" altLang="ar-EG" sz="1800" dirty="0">
                <a:latin typeface="Arial" panose="020B0604020202020204" pitchFamily="34" charset="0"/>
              </a:rPr>
              <a:t> </a:t>
            </a:r>
            <a:r>
              <a:rPr lang="en-US" altLang="ar-EG" sz="1800" dirty="0">
                <a:latin typeface="Arial" panose="020B0604020202020204" pitchFamily="34" charset="0"/>
              </a:rPr>
              <a:t>five sources of supply chain risk</a:t>
            </a:r>
            <a:br>
              <a:rPr lang="en-GB" altLang="ar-EG" sz="1800" dirty="0">
                <a:latin typeface="Arial" panose="020B0604020202020204" pitchFamily="34" charset="0"/>
              </a:rPr>
            </a:br>
            <a:r>
              <a:rPr lang="en-GB" altLang="ar-EG" sz="1800" dirty="0">
                <a:latin typeface="Arial" panose="020B0604020202020204" pitchFamily="34" charset="0"/>
              </a:rPr>
              <a:t>   arising from off-shore sourcing</a:t>
            </a:r>
          </a:p>
          <a:p>
            <a:pPr algn="justLow" eaLnBrk="0" hangingPunct="0">
              <a:buClr>
                <a:srgbClr val="FF6600"/>
              </a:buClr>
              <a:buSzPct val="140000"/>
              <a:buFontTx/>
              <a:buChar char="•"/>
            </a:pPr>
            <a:r>
              <a:rPr lang="en-GB" altLang="ar-EG" sz="1800" dirty="0">
                <a:latin typeface="Arial" panose="020B0604020202020204" pitchFamily="34" charset="0"/>
              </a:rPr>
              <a:t> Potential disruption at 2</a:t>
            </a:r>
            <a:r>
              <a:rPr lang="en-GB" altLang="ar-EG" sz="1800" baseline="30000" dirty="0">
                <a:latin typeface="Arial" panose="020B0604020202020204" pitchFamily="34" charset="0"/>
              </a:rPr>
              <a:t>nd</a:t>
            </a:r>
            <a:r>
              <a:rPr lang="en-GB" altLang="ar-EG" sz="1800" dirty="0">
                <a:latin typeface="Arial" panose="020B0604020202020204" pitchFamily="34" charset="0"/>
              </a:rPr>
              <a:t> tier level</a:t>
            </a:r>
          </a:p>
          <a:p>
            <a:pPr algn="justLow" eaLnBrk="0" hangingPunct="0">
              <a:buClr>
                <a:srgbClr val="FF6600"/>
              </a:buClr>
              <a:buSzPct val="140000"/>
              <a:buFontTx/>
              <a:buChar char="•"/>
            </a:pPr>
            <a:r>
              <a:rPr lang="en-GB" altLang="ar-EG" sz="1800" dirty="0">
                <a:latin typeface="Arial" panose="020B0604020202020204" pitchFamily="34" charset="0"/>
              </a:rPr>
              <a:t> Length and variability of</a:t>
            </a:r>
            <a:br>
              <a:rPr lang="en-GB" altLang="ar-EG" sz="1800" dirty="0">
                <a:latin typeface="Arial" panose="020B0604020202020204" pitchFamily="34" charset="0"/>
              </a:rPr>
            </a:br>
            <a:r>
              <a:rPr lang="en-GB" altLang="ar-EG" sz="1800" dirty="0">
                <a:latin typeface="Arial" panose="020B0604020202020204" pitchFamily="34" charset="0"/>
              </a:rPr>
              <a:t>   replenishment lead-times</a:t>
            </a:r>
            <a:endParaRPr lang="en-US" altLang="ar-EG" sz="1800" dirty="0">
              <a:latin typeface="Arial" panose="020B0604020202020204" pitchFamily="34" charset="0"/>
            </a:endParaRPr>
          </a:p>
        </p:txBody>
      </p:sp>
      <p:sp>
        <p:nvSpPr>
          <p:cNvPr id="23" name="Text Box 7">
            <a:extLst>
              <a:ext uri="{FF2B5EF4-FFF2-40B4-BE49-F238E27FC236}">
                <a16:creationId xmlns:a16="http://schemas.microsoft.com/office/drawing/2014/main" id="{469E5DBE-62F3-CC4C-65DF-D89428F66D3D}"/>
              </a:ext>
            </a:extLst>
          </p:cNvPr>
          <p:cNvSpPr txBox="1">
            <a:spLocks noChangeArrowheads="1"/>
          </p:cNvSpPr>
          <p:nvPr/>
        </p:nvSpPr>
        <p:spPr bwMode="auto">
          <a:xfrm>
            <a:off x="5202382" y="2216120"/>
            <a:ext cx="134620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Supply Risk</a:t>
            </a:r>
            <a:endParaRPr lang="en-US" altLang="ar-EG" sz="1600" b="1" u="sng" dirty="0">
              <a:latin typeface="Arial" panose="020B0604020202020204" pitchFamily="34" charset="0"/>
            </a:endParaRPr>
          </a:p>
        </p:txBody>
      </p:sp>
      <p:sp>
        <p:nvSpPr>
          <p:cNvPr id="24" name="Text Box 8">
            <a:extLst>
              <a:ext uri="{FF2B5EF4-FFF2-40B4-BE49-F238E27FC236}">
                <a16:creationId xmlns:a16="http://schemas.microsoft.com/office/drawing/2014/main" id="{B7ECE420-196D-D7ED-A3A6-63353CF9BB42}"/>
              </a:ext>
            </a:extLst>
          </p:cNvPr>
          <p:cNvSpPr txBox="1">
            <a:spLocks noChangeArrowheads="1"/>
          </p:cNvSpPr>
          <p:nvPr/>
        </p:nvSpPr>
        <p:spPr bwMode="auto">
          <a:xfrm>
            <a:off x="970310" y="2055615"/>
            <a:ext cx="147002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Demand Risk</a:t>
            </a:r>
            <a:endParaRPr lang="en-US" altLang="ar-EG" sz="1600" b="1" u="sng" dirty="0">
              <a:latin typeface="Arial" panose="020B0604020202020204" pitchFamily="34" charset="0"/>
            </a:endParaRPr>
          </a:p>
        </p:txBody>
      </p:sp>
      <p:sp>
        <p:nvSpPr>
          <p:cNvPr id="25" name="Text Box 10">
            <a:extLst>
              <a:ext uri="{FF2B5EF4-FFF2-40B4-BE49-F238E27FC236}">
                <a16:creationId xmlns:a16="http://schemas.microsoft.com/office/drawing/2014/main" id="{8081AF5D-46C2-556B-BE7D-0864B121BA86}"/>
              </a:ext>
            </a:extLst>
          </p:cNvPr>
          <p:cNvSpPr txBox="1">
            <a:spLocks noChangeArrowheads="1"/>
          </p:cNvSpPr>
          <p:nvPr/>
        </p:nvSpPr>
        <p:spPr bwMode="auto">
          <a:xfrm>
            <a:off x="9275712" y="2211029"/>
            <a:ext cx="1458912"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Process Risk</a:t>
            </a:r>
            <a:endParaRPr lang="en-US" altLang="ar-EG" sz="1600" b="1" u="sng" dirty="0">
              <a:latin typeface="Arial" panose="020B0604020202020204" pitchFamily="34" charset="0"/>
            </a:endParaRPr>
          </a:p>
        </p:txBody>
      </p:sp>
      <p:sp>
        <p:nvSpPr>
          <p:cNvPr id="30" name="Text Box 9">
            <a:extLst>
              <a:ext uri="{FF2B5EF4-FFF2-40B4-BE49-F238E27FC236}">
                <a16:creationId xmlns:a16="http://schemas.microsoft.com/office/drawing/2014/main" id="{B2109537-E291-74A7-551A-909DC729EDD8}"/>
              </a:ext>
            </a:extLst>
          </p:cNvPr>
          <p:cNvSpPr txBox="1">
            <a:spLocks noChangeArrowheads="1"/>
          </p:cNvSpPr>
          <p:nvPr/>
        </p:nvSpPr>
        <p:spPr bwMode="auto">
          <a:xfrm>
            <a:off x="8360004" y="3216391"/>
            <a:ext cx="3160964"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Manufacturing yield variability</a:t>
            </a:r>
          </a:p>
          <a:p>
            <a:pPr eaLnBrk="0" hangingPunct="0">
              <a:buClr>
                <a:srgbClr val="FF6600"/>
              </a:buClr>
              <a:buSzPct val="140000"/>
              <a:buFontTx/>
              <a:buChar char="•"/>
            </a:pPr>
            <a:r>
              <a:rPr lang="en-GB" altLang="ar-EG" sz="1600" dirty="0">
                <a:latin typeface="Arial" panose="020B0604020202020204" pitchFamily="34" charset="0"/>
              </a:rPr>
              <a:t> Lengthy set-up times and </a:t>
            </a:r>
            <a:br>
              <a:rPr lang="en-GB" altLang="ar-EG" sz="1600" dirty="0">
                <a:latin typeface="Arial" panose="020B0604020202020204" pitchFamily="34" charset="0"/>
              </a:rPr>
            </a:br>
            <a:r>
              <a:rPr lang="en-GB" altLang="ar-EG" sz="1600" dirty="0">
                <a:latin typeface="Arial" panose="020B0604020202020204" pitchFamily="34" charset="0"/>
              </a:rPr>
              <a:t>   inflexible processes</a:t>
            </a:r>
          </a:p>
          <a:p>
            <a:pPr eaLnBrk="0" hangingPunct="0">
              <a:buClr>
                <a:srgbClr val="FF6600"/>
              </a:buClr>
              <a:buSzPct val="140000"/>
              <a:buFontTx/>
              <a:buChar char="•"/>
            </a:pPr>
            <a:r>
              <a:rPr lang="en-GB" altLang="ar-EG" sz="1600" dirty="0">
                <a:latin typeface="Arial" panose="020B0604020202020204" pitchFamily="34" charset="0"/>
              </a:rPr>
              <a:t> Equipment reliability</a:t>
            </a:r>
          </a:p>
          <a:p>
            <a:pPr eaLnBrk="0" hangingPunct="0">
              <a:buClr>
                <a:srgbClr val="FF6600"/>
              </a:buClr>
              <a:buSzPct val="140000"/>
              <a:buFontTx/>
              <a:buChar char="•"/>
            </a:pPr>
            <a:r>
              <a:rPr lang="en-GB" altLang="ar-EG" sz="1600" dirty="0">
                <a:latin typeface="Arial" panose="020B0604020202020204" pitchFamily="34" charset="0"/>
              </a:rPr>
              <a:t> Limited capacity/bottlenecks</a:t>
            </a:r>
          </a:p>
          <a:p>
            <a:pPr eaLnBrk="0" hangingPunct="0">
              <a:buClr>
                <a:srgbClr val="FF6600"/>
              </a:buClr>
              <a:buSzPct val="140000"/>
              <a:buFontTx/>
              <a:buChar char="•"/>
            </a:pPr>
            <a:r>
              <a:rPr lang="en-GB" altLang="ar-EG" sz="1600" dirty="0">
                <a:latin typeface="Arial" panose="020B0604020202020204" pitchFamily="34" charset="0"/>
              </a:rPr>
              <a:t> Outsourcing key business </a:t>
            </a:r>
            <a:br>
              <a:rPr lang="en-GB" altLang="ar-EG" sz="1600" dirty="0">
                <a:latin typeface="Arial" panose="020B0604020202020204" pitchFamily="34" charset="0"/>
              </a:rPr>
            </a:br>
            <a:r>
              <a:rPr lang="en-GB" altLang="ar-EG" sz="1600" dirty="0">
                <a:latin typeface="Arial" panose="020B0604020202020204" pitchFamily="34" charset="0"/>
              </a:rPr>
              <a:t>   processes</a:t>
            </a:r>
            <a:endParaRPr lang="en-US" altLang="ar-EG" sz="1600" dirty="0">
              <a:latin typeface="Arial" panose="020B0604020202020204" pitchFamily="34" charset="0"/>
            </a:endParaRPr>
          </a:p>
        </p:txBody>
      </p:sp>
    </p:spTree>
    <p:custDataLst>
      <p:tags r:id="rId1"/>
    </p:custDataLst>
    <p:extLst>
      <p:ext uri="{BB962C8B-B14F-4D97-AF65-F5344CB8AC3E}">
        <p14:creationId xmlns:p14="http://schemas.microsoft.com/office/powerpoint/2010/main" val="2997114994"/>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3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658194" y="2843275"/>
            <a:ext cx="6413935" cy="193899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dirty="0">
                <a:latin typeface="Arial" panose="020B0604020202020204" pitchFamily="34" charset="0"/>
              </a:rPr>
              <a:t> Asymmetric power relationships</a:t>
            </a:r>
          </a:p>
          <a:p>
            <a:pPr eaLnBrk="0" hangingPunct="0">
              <a:buClr>
                <a:srgbClr val="FF6600"/>
              </a:buClr>
              <a:buSzPct val="140000"/>
              <a:buFontTx/>
              <a:buChar char="•"/>
            </a:pPr>
            <a:r>
              <a:rPr lang="en-GB" altLang="ar-EG" dirty="0">
                <a:latin typeface="Arial" panose="020B0604020202020204" pitchFamily="34" charset="0"/>
              </a:rPr>
              <a:t> Poor visibility along the pipeline</a:t>
            </a:r>
          </a:p>
          <a:p>
            <a:pPr eaLnBrk="0" hangingPunct="0">
              <a:buClr>
                <a:srgbClr val="FF6600"/>
              </a:buClr>
              <a:buSzPct val="140000"/>
              <a:buFontTx/>
              <a:buChar char="•"/>
            </a:pPr>
            <a:r>
              <a:rPr lang="en-GB" altLang="ar-EG" dirty="0">
                <a:latin typeface="Arial" panose="020B0604020202020204" pitchFamily="34" charset="0"/>
              </a:rPr>
              <a:t> Inappropriate rules that distort demand</a:t>
            </a:r>
          </a:p>
          <a:p>
            <a:pPr eaLnBrk="0" hangingPunct="0">
              <a:buClr>
                <a:srgbClr val="FF6600"/>
              </a:buClr>
              <a:buSzPct val="140000"/>
              <a:buFontTx/>
              <a:buChar char="•"/>
            </a:pPr>
            <a:r>
              <a:rPr lang="en-GB" altLang="ar-EG"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dirty="0">
                <a:latin typeface="Arial" panose="020B0604020202020204" pitchFamily="34" charset="0"/>
              </a:rPr>
              <a:t> Bullwhip effects due to multiple echelons</a:t>
            </a:r>
            <a:endParaRPr lang="en-US" altLang="ar-EG"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596724" y="1988435"/>
            <a:ext cx="3313728" cy="461665"/>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b="1" u="sng" dirty="0">
                <a:latin typeface="Arial" panose="020B0604020202020204" pitchFamily="34" charset="0"/>
              </a:rPr>
              <a:t>Network/Control Risk</a:t>
            </a:r>
            <a:endParaRPr lang="en-US" altLang="ar-EG"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7599709" y="2929129"/>
            <a:ext cx="3853034" cy="193899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dirty="0">
                <a:latin typeface="Arial" panose="020B0604020202020204" pitchFamily="34" charset="0"/>
              </a:rPr>
              <a:t> Natural disasters</a:t>
            </a:r>
          </a:p>
          <a:p>
            <a:pPr eaLnBrk="0" hangingPunct="0">
              <a:buClr>
                <a:srgbClr val="FF6600"/>
              </a:buClr>
              <a:buSzPct val="140000"/>
              <a:buFontTx/>
              <a:buChar char="•"/>
            </a:pPr>
            <a:r>
              <a:rPr lang="en-GB" altLang="ar-EG" dirty="0">
                <a:latin typeface="Arial" panose="020B0604020202020204" pitchFamily="34" charset="0"/>
              </a:rPr>
              <a:t> Terrorism and war</a:t>
            </a:r>
          </a:p>
          <a:p>
            <a:pPr eaLnBrk="0" hangingPunct="0">
              <a:buClr>
                <a:srgbClr val="FF6600"/>
              </a:buClr>
              <a:buSzPct val="140000"/>
              <a:buFontTx/>
              <a:buChar char="•"/>
            </a:pPr>
            <a:r>
              <a:rPr lang="en-GB" altLang="ar-EG" dirty="0">
                <a:latin typeface="Arial" panose="020B0604020202020204" pitchFamily="34" charset="0"/>
              </a:rPr>
              <a:t> Regulatory changes</a:t>
            </a:r>
          </a:p>
          <a:p>
            <a:pPr eaLnBrk="0" hangingPunct="0">
              <a:buClr>
                <a:srgbClr val="FF6600"/>
              </a:buClr>
              <a:buSzPct val="140000"/>
              <a:buFontTx/>
              <a:buChar char="•"/>
            </a:pPr>
            <a:r>
              <a:rPr lang="en-GB" altLang="ar-EG" dirty="0">
                <a:latin typeface="Arial" panose="020B0604020202020204" pitchFamily="34" charset="0"/>
              </a:rPr>
              <a:t> Tax, duties and quotas</a:t>
            </a:r>
          </a:p>
          <a:p>
            <a:pPr eaLnBrk="0" hangingPunct="0">
              <a:buClr>
                <a:srgbClr val="FF6600"/>
              </a:buClr>
              <a:buSzPct val="140000"/>
              <a:buFontTx/>
              <a:buChar char="•"/>
            </a:pPr>
            <a:r>
              <a:rPr lang="en-GB" altLang="ar-EG" dirty="0">
                <a:latin typeface="Arial" panose="020B0604020202020204" pitchFamily="34" charset="0"/>
              </a:rPr>
              <a:t> Strikes</a:t>
            </a:r>
            <a:endParaRPr lang="en-US" altLang="ar-EG"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8074974" y="1873804"/>
            <a:ext cx="2364751" cy="40011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u="sng" dirty="0">
                <a:latin typeface="Arial" panose="020B0604020202020204" pitchFamily="34" charset="0"/>
              </a:rPr>
              <a:t>Environment Risk</a:t>
            </a:r>
            <a:endParaRPr lang="en-US" altLang="ar-EG" sz="2000" b="1" u="sng" dirty="0">
              <a:latin typeface="Arial" panose="020B0604020202020204" pitchFamily="34" charset="0"/>
            </a:endParaRPr>
          </a:p>
        </p:txBody>
      </p:sp>
    </p:spTree>
    <p:custDataLst>
      <p:tags r:id="rId1"/>
    </p:custDataLst>
    <p:extLst>
      <p:ext uri="{BB962C8B-B14F-4D97-AF65-F5344CB8AC3E}">
        <p14:creationId xmlns:p14="http://schemas.microsoft.com/office/powerpoint/2010/main" val="3736554439"/>
      </p:ext>
    </p:extLst>
  </p:cSld>
  <p:clrMapOvr>
    <a:masterClrMapping/>
  </p:clrMapOvr>
  <mc:AlternateContent xmlns:mc="http://schemas.openxmlformats.org/markup-compatibility/2006" xmlns:p14="http://schemas.microsoft.com/office/powerpoint/2010/main">
    <mc:Choice Requires="p14">
      <p:transition spd="slow" p14:dur="2000" advTm="96630"/>
    </mc:Choice>
    <mc:Fallback xmlns="">
      <p:transition spd="slow" advTm="966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 calcmode="lin" valueType="num">
                                      <p:cBhvr additive="base">
                                        <p:cTn id="7"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2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6789A59-D351-5859-489E-C41C28E6D256}"/>
              </a:ext>
            </a:extLst>
          </p:cNvPr>
          <p:cNvSpPr txBox="1"/>
          <p:nvPr/>
        </p:nvSpPr>
        <p:spPr>
          <a:xfrm>
            <a:off x="3121891" y="482945"/>
            <a:ext cx="6262254" cy="707886"/>
          </a:xfrm>
          <a:prstGeom prst="rect">
            <a:avLst/>
          </a:prstGeom>
          <a:noFill/>
        </p:spPr>
        <p:txBody>
          <a:bodyPr wrap="square">
            <a:spAutoFit/>
          </a:bodyPr>
          <a:lstStyle/>
          <a:p>
            <a:r>
              <a:rPr lang="en-US" altLang="ar-EG" sz="4000" dirty="0">
                <a:solidFill>
                  <a:srgbClr val="FFC000"/>
                </a:solidFill>
              </a:rPr>
              <a:t>Supply-Chain Management</a:t>
            </a:r>
            <a:endParaRPr lang="ar-EG" sz="4000" dirty="0">
              <a:solidFill>
                <a:srgbClr val="FFC000"/>
              </a:solidFill>
            </a:endParaRPr>
          </a:p>
        </p:txBody>
      </p:sp>
      <p:sp>
        <p:nvSpPr>
          <p:cNvPr id="13" name="Rectangle 2">
            <a:extLst>
              <a:ext uri="{FF2B5EF4-FFF2-40B4-BE49-F238E27FC236}">
                <a16:creationId xmlns:a16="http://schemas.microsoft.com/office/drawing/2014/main" id="{5E51A78A-99FC-C545-7238-CCBBEA419356}"/>
              </a:ext>
            </a:extLst>
          </p:cNvPr>
          <p:cNvSpPr txBox="1">
            <a:spLocks noChangeArrowheads="1"/>
          </p:cNvSpPr>
          <p:nvPr/>
        </p:nvSpPr>
        <p:spPr>
          <a:xfrm>
            <a:off x="2004291" y="1606119"/>
            <a:ext cx="9199417" cy="4225925"/>
          </a:xfrm>
          <a:prstGeom prst="rect">
            <a:avLst/>
          </a:prstGeom>
          <a:ln/>
          <a:extLst>
            <a:ext uri="{91240B29-F687-4F45-9708-019B960494DF}">
              <a14:hiddenLine xmlns:a14="http://schemas.microsoft.com/office/drawing/2010/main" w="12700">
                <a:solidFill>
                  <a:srgbClr val="000000"/>
                </a:solidFill>
                <a:miter lim="800000"/>
                <a:headEnd/>
                <a:tailEnd/>
              </a14:hiddenLine>
            </a:ext>
          </a:extLst>
        </p:spPr>
        <p:txBody>
          <a:bodyPr lIns="82724" tIns="40636" rIns="82724" bIns="40636"/>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altLang="ar-EG" dirty="0"/>
              <a:t>Planning, organizing, directing, &amp; controlling flows of materials </a:t>
            </a:r>
          </a:p>
          <a:p>
            <a:pPr marL="742950" lvl="1" indent="-285750"/>
            <a:r>
              <a:rPr lang="en-US" altLang="ar-EG" sz="2200" dirty="0"/>
              <a:t>Begins with raw materials</a:t>
            </a:r>
          </a:p>
          <a:p>
            <a:pPr marL="742950" lvl="1" indent="-285750"/>
            <a:r>
              <a:rPr lang="en-US" altLang="ar-EG" sz="2200" dirty="0"/>
              <a:t>Continues through internal operations </a:t>
            </a:r>
          </a:p>
          <a:p>
            <a:pPr marL="742950" lvl="1" indent="-285750"/>
            <a:r>
              <a:rPr lang="en-US" altLang="ar-EG" sz="2200" dirty="0"/>
              <a:t>Ends with distribution of finished goods</a:t>
            </a:r>
            <a:endParaRPr lang="en-US" altLang="ar-EG" dirty="0"/>
          </a:p>
          <a:p>
            <a:pPr marL="342900" indent="-342900"/>
            <a:r>
              <a:rPr lang="en-US" altLang="ar-EG" dirty="0"/>
              <a:t>Involves everyone in supply-chain</a:t>
            </a:r>
          </a:p>
          <a:p>
            <a:pPr marL="742950" lvl="1" indent="-285750"/>
            <a:r>
              <a:rPr lang="en-US" altLang="ar-EG" sz="2200" dirty="0"/>
              <a:t>Example: Your supplier’s supplier</a:t>
            </a:r>
            <a:endParaRPr lang="en-US" altLang="ar-EG" dirty="0"/>
          </a:p>
          <a:p>
            <a:pPr marL="342900" indent="-342900"/>
            <a:r>
              <a:rPr lang="en-US" altLang="ar-EG" dirty="0"/>
              <a:t>Objective: Maximize value &amp; lower waste</a:t>
            </a:r>
          </a:p>
        </p:txBody>
      </p:sp>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112696"/>
    </mc:Choice>
    <mc:Fallback xmlns="">
      <p:transition spd="slow" advTm="1126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anim calcmode="lin" valueType="num">
                                      <p:cBhvr additive="base">
                                        <p:cTn id="35"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xEl>
                                              <p:pRg st="6" end="6"/>
                                            </p:txEl>
                                          </p:spTgt>
                                        </p:tgtEl>
                                        <p:attrNameLst>
                                          <p:attrName>style.visibility</p:attrName>
                                        </p:attrNameLst>
                                      </p:cBhvr>
                                      <p:to>
                                        <p:strVal val="visible"/>
                                      </p:to>
                                    </p:set>
                                    <p:anim calcmode="lin" valueType="num">
                                      <p:cBhvr additive="base">
                                        <p:cTn id="39"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lide Number Placeholder 4">
            <a:extLst>
              <a:ext uri="{FF2B5EF4-FFF2-40B4-BE49-F238E27FC236}">
                <a16:creationId xmlns:a16="http://schemas.microsoft.com/office/drawing/2014/main" id="{ECE46746-A211-AEF4-405B-8422BBD226C3}"/>
              </a:ext>
            </a:extLst>
          </p:cNvPr>
          <p:cNvSpPr>
            <a:spLocks noGrp="1"/>
          </p:cNvSpPr>
          <p:nvPr>
            <p:ph type="sldNum" sz="quarter" idx="11"/>
          </p:nvPr>
        </p:nvSpPr>
        <p:spPr/>
        <p:txBody>
          <a:bodyPr/>
          <a:lstStyle/>
          <a:p>
            <a:fld id="{EA76254B-853D-499B-B096-A200F1B8ECF5}" type="slidenum">
              <a:rPr lang="en-US" altLang="ar-EG"/>
              <a:pPr/>
              <a:t>70</a:t>
            </a:fld>
            <a:endParaRPr lang="en-US" altLang="ar-EG"/>
          </a:p>
        </p:txBody>
      </p:sp>
      <p:sp>
        <p:nvSpPr>
          <p:cNvPr id="13314" name="Rectangle 2">
            <a:extLst>
              <a:ext uri="{FF2B5EF4-FFF2-40B4-BE49-F238E27FC236}">
                <a16:creationId xmlns:a16="http://schemas.microsoft.com/office/drawing/2014/main" id="{7EE77A3E-312F-B5E4-6509-C8E82415230E}"/>
              </a:ext>
            </a:extLst>
          </p:cNvPr>
          <p:cNvSpPr>
            <a:spLocks noChangeArrowheads="1"/>
          </p:cNvSpPr>
          <p:nvPr/>
        </p:nvSpPr>
        <p:spPr bwMode="auto">
          <a:xfrm>
            <a:off x="2056379" y="1345868"/>
            <a:ext cx="8164286" cy="481692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endParaRPr lang="ar-EG" sz="1929"/>
          </a:p>
        </p:txBody>
      </p:sp>
      <p:sp>
        <p:nvSpPr>
          <p:cNvPr id="13315" name="Rectangle 3">
            <a:extLst>
              <a:ext uri="{FF2B5EF4-FFF2-40B4-BE49-F238E27FC236}">
                <a16:creationId xmlns:a16="http://schemas.microsoft.com/office/drawing/2014/main" id="{A938E275-9437-129A-B613-86C6ABCCADCC}"/>
              </a:ext>
            </a:extLst>
          </p:cNvPr>
          <p:cNvSpPr>
            <a:spLocks noChangeArrowheads="1"/>
          </p:cNvSpPr>
          <p:nvPr/>
        </p:nvSpPr>
        <p:spPr bwMode="auto">
          <a:xfrm>
            <a:off x="2207759" y="5322095"/>
            <a:ext cx="7795193" cy="818129"/>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6" name="Rectangle 4">
            <a:extLst>
              <a:ext uri="{FF2B5EF4-FFF2-40B4-BE49-F238E27FC236}">
                <a16:creationId xmlns:a16="http://schemas.microsoft.com/office/drawing/2014/main" id="{CAB83D14-B7A8-74E3-037F-9BDEF86A50BC}"/>
              </a:ext>
            </a:extLst>
          </p:cNvPr>
          <p:cNvSpPr>
            <a:spLocks noChangeArrowheads="1"/>
          </p:cNvSpPr>
          <p:nvPr/>
        </p:nvSpPr>
        <p:spPr bwMode="auto">
          <a:xfrm>
            <a:off x="2229870" y="1554088"/>
            <a:ext cx="7732259" cy="978014"/>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7" name="Freeform 5">
            <a:extLst>
              <a:ext uri="{FF2B5EF4-FFF2-40B4-BE49-F238E27FC236}">
                <a16:creationId xmlns:a16="http://schemas.microsoft.com/office/drawing/2014/main" id="{45CC595D-1F7B-A2A6-164F-2BE2AC95320A}"/>
              </a:ext>
            </a:extLst>
          </p:cNvPr>
          <p:cNvSpPr>
            <a:spLocks noChangeArrowheads="1"/>
          </p:cNvSpPr>
          <p:nvPr/>
        </p:nvSpPr>
        <p:spPr bwMode="auto">
          <a:xfrm>
            <a:off x="8426223" y="3223193"/>
            <a:ext cx="1185523" cy="450736"/>
          </a:xfrm>
          <a:custGeom>
            <a:avLst/>
            <a:gdLst>
              <a:gd name="T0" fmla="*/ 1510 w 1742"/>
              <a:gd name="T1" fmla="*/ 662 h 662"/>
              <a:gd name="T2" fmla="*/ 1742 w 1742"/>
              <a:gd name="T3" fmla="*/ 662 h 662"/>
              <a:gd name="T4" fmla="*/ 1742 w 1742"/>
              <a:gd name="T5" fmla="*/ 567 h 662"/>
              <a:gd name="T6" fmla="*/ 1510 w 1742"/>
              <a:gd name="T7" fmla="*/ 567 h 662"/>
              <a:gd name="T8" fmla="*/ 1510 w 1742"/>
              <a:gd name="T9" fmla="*/ 662 h 662"/>
              <a:gd name="T10" fmla="*/ 0 w 1742"/>
              <a:gd name="T11" fmla="*/ 284 h 662"/>
              <a:gd name="T12" fmla="*/ 1625 w 1742"/>
              <a:gd name="T13" fmla="*/ 284 h 662"/>
              <a:gd name="T14" fmla="*/ 1625 w 1742"/>
              <a:gd name="T15" fmla="*/ 0 h 662"/>
              <a:gd name="T16" fmla="*/ 0 w 1742"/>
              <a:gd name="T17" fmla="*/ 0 h 662"/>
              <a:gd name="T18" fmla="*/ 0 w 1742"/>
              <a:gd name="T19" fmla="*/ 284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2" h="662">
                <a:moveTo>
                  <a:pt x="1510" y="662"/>
                </a:moveTo>
                <a:lnTo>
                  <a:pt x="1742" y="662"/>
                </a:lnTo>
                <a:lnTo>
                  <a:pt x="1742" y="567"/>
                </a:lnTo>
                <a:lnTo>
                  <a:pt x="1510" y="567"/>
                </a:lnTo>
                <a:lnTo>
                  <a:pt x="1510" y="662"/>
                </a:lnTo>
                <a:moveTo>
                  <a:pt x="0" y="284"/>
                </a:moveTo>
                <a:lnTo>
                  <a:pt x="1625" y="284"/>
                </a:lnTo>
                <a:lnTo>
                  <a:pt x="1625" y="0"/>
                </a:lnTo>
                <a:lnTo>
                  <a:pt x="0" y="0"/>
                </a:lnTo>
                <a:lnTo>
                  <a:pt x="0" y="284"/>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8" name="Rectangle 6">
            <a:extLst>
              <a:ext uri="{FF2B5EF4-FFF2-40B4-BE49-F238E27FC236}">
                <a16:creationId xmlns:a16="http://schemas.microsoft.com/office/drawing/2014/main" id="{92727641-3AB2-BF14-5BF2-EF03B591876A}"/>
              </a:ext>
            </a:extLst>
          </p:cNvPr>
          <p:cNvSpPr>
            <a:spLocks noChangeArrowheads="1"/>
          </p:cNvSpPr>
          <p:nvPr/>
        </p:nvSpPr>
        <p:spPr bwMode="auto">
          <a:xfrm>
            <a:off x="8504465" y="3417094"/>
            <a:ext cx="949098" cy="25683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9" name="Rectangle 7">
            <a:extLst>
              <a:ext uri="{FF2B5EF4-FFF2-40B4-BE49-F238E27FC236}">
                <a16:creationId xmlns:a16="http://schemas.microsoft.com/office/drawing/2014/main" id="{2F96DE07-5204-5A05-E96A-2CFD4B9B1DBF}"/>
              </a:ext>
            </a:extLst>
          </p:cNvPr>
          <p:cNvSpPr>
            <a:spLocks noChangeArrowheads="1"/>
          </p:cNvSpPr>
          <p:nvPr/>
        </p:nvSpPr>
        <p:spPr bwMode="auto">
          <a:xfrm>
            <a:off x="8584407" y="3155157"/>
            <a:ext cx="78241" cy="132670"/>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0" name="Freeform 8">
            <a:extLst>
              <a:ext uri="{FF2B5EF4-FFF2-40B4-BE49-F238E27FC236}">
                <a16:creationId xmlns:a16="http://schemas.microsoft.com/office/drawing/2014/main" id="{F468A40B-21F4-F0B5-FEF1-A36C67AFA94B}"/>
              </a:ext>
            </a:extLst>
          </p:cNvPr>
          <p:cNvSpPr>
            <a:spLocks noChangeArrowheads="1"/>
          </p:cNvSpPr>
          <p:nvPr/>
        </p:nvSpPr>
        <p:spPr bwMode="auto">
          <a:xfrm>
            <a:off x="8584407" y="3481728"/>
            <a:ext cx="710973" cy="127566"/>
          </a:xfrm>
          <a:custGeom>
            <a:avLst/>
            <a:gdLst>
              <a:gd name="T0" fmla="*/ 0 w 1044"/>
              <a:gd name="T1" fmla="*/ 187 h 187"/>
              <a:gd name="T2" fmla="*/ 347 w 1044"/>
              <a:gd name="T3" fmla="*/ 187 h 187"/>
              <a:gd name="T4" fmla="*/ 347 w 1044"/>
              <a:gd name="T5" fmla="*/ 0 h 187"/>
              <a:gd name="T6" fmla="*/ 0 w 1044"/>
              <a:gd name="T7" fmla="*/ 0 h 187"/>
              <a:gd name="T8" fmla="*/ 0 w 1044"/>
              <a:gd name="T9" fmla="*/ 187 h 187"/>
              <a:gd name="T10" fmla="*/ 579 w 1044"/>
              <a:gd name="T11" fmla="*/ 92 h 187"/>
              <a:gd name="T12" fmla="*/ 812 w 1044"/>
              <a:gd name="T13" fmla="*/ 92 h 187"/>
              <a:gd name="T14" fmla="*/ 812 w 1044"/>
              <a:gd name="T15" fmla="*/ 0 h 187"/>
              <a:gd name="T16" fmla="*/ 579 w 1044"/>
              <a:gd name="T17" fmla="*/ 0 h 187"/>
              <a:gd name="T18" fmla="*/ 579 w 1044"/>
              <a:gd name="T19" fmla="*/ 92 h 187"/>
              <a:gd name="T20" fmla="*/ 812 w 1044"/>
              <a:gd name="T21" fmla="*/ 92 h 187"/>
              <a:gd name="T22" fmla="*/ 1044 w 1044"/>
              <a:gd name="T23" fmla="*/ 92 h 187"/>
              <a:gd name="T24" fmla="*/ 1044 w 1044"/>
              <a:gd name="T25" fmla="*/ 0 h 187"/>
              <a:gd name="T26" fmla="*/ 812 w 1044"/>
              <a:gd name="T27" fmla="*/ 0 h 187"/>
              <a:gd name="T28" fmla="*/ 812 w 1044"/>
              <a:gd name="T29" fmla="*/ 9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4" h="187">
                <a:moveTo>
                  <a:pt x="0" y="187"/>
                </a:moveTo>
                <a:lnTo>
                  <a:pt x="347" y="187"/>
                </a:lnTo>
                <a:lnTo>
                  <a:pt x="347" y="0"/>
                </a:lnTo>
                <a:lnTo>
                  <a:pt x="0" y="0"/>
                </a:lnTo>
                <a:lnTo>
                  <a:pt x="0" y="187"/>
                </a:lnTo>
                <a:moveTo>
                  <a:pt x="579" y="92"/>
                </a:moveTo>
                <a:lnTo>
                  <a:pt x="812" y="92"/>
                </a:lnTo>
                <a:lnTo>
                  <a:pt x="812" y="0"/>
                </a:lnTo>
                <a:lnTo>
                  <a:pt x="579" y="0"/>
                </a:lnTo>
                <a:lnTo>
                  <a:pt x="579" y="92"/>
                </a:lnTo>
                <a:moveTo>
                  <a:pt x="812" y="92"/>
                </a:moveTo>
                <a:lnTo>
                  <a:pt x="1044" y="92"/>
                </a:lnTo>
                <a:lnTo>
                  <a:pt x="1044" y="0"/>
                </a:lnTo>
                <a:lnTo>
                  <a:pt x="812" y="0"/>
                </a:lnTo>
                <a:lnTo>
                  <a:pt x="812" y="9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1" name="Line 9">
            <a:extLst>
              <a:ext uri="{FF2B5EF4-FFF2-40B4-BE49-F238E27FC236}">
                <a16:creationId xmlns:a16="http://schemas.microsoft.com/office/drawing/2014/main" id="{FF3D5FFB-190C-BE38-E70B-D9FF984D9772}"/>
              </a:ext>
            </a:extLst>
          </p:cNvPr>
          <p:cNvSpPr>
            <a:spLocks noChangeShapeType="1"/>
          </p:cNvSpPr>
          <p:nvPr/>
        </p:nvSpPr>
        <p:spPr bwMode="auto">
          <a:xfrm>
            <a:off x="9295381" y="3092224"/>
            <a:ext cx="1700" cy="195603"/>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2" name="Line 10">
            <a:extLst>
              <a:ext uri="{FF2B5EF4-FFF2-40B4-BE49-F238E27FC236}">
                <a16:creationId xmlns:a16="http://schemas.microsoft.com/office/drawing/2014/main" id="{AD69217E-1536-2378-1AA3-8562225DA26A}"/>
              </a:ext>
            </a:extLst>
          </p:cNvPr>
          <p:cNvSpPr>
            <a:spLocks noChangeShapeType="1"/>
          </p:cNvSpPr>
          <p:nvPr/>
        </p:nvSpPr>
        <p:spPr bwMode="auto">
          <a:xfrm>
            <a:off x="9217139" y="3155158"/>
            <a:ext cx="158183" cy="1700"/>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3" name="Line 11">
            <a:extLst>
              <a:ext uri="{FF2B5EF4-FFF2-40B4-BE49-F238E27FC236}">
                <a16:creationId xmlns:a16="http://schemas.microsoft.com/office/drawing/2014/main" id="{56390C99-88CB-C822-8A2B-3DCB2A916CD2}"/>
              </a:ext>
            </a:extLst>
          </p:cNvPr>
          <p:cNvSpPr>
            <a:spLocks noChangeShapeType="1"/>
          </p:cNvSpPr>
          <p:nvPr/>
        </p:nvSpPr>
        <p:spPr bwMode="auto">
          <a:xfrm>
            <a:off x="9217139" y="3092223"/>
            <a:ext cx="158183" cy="1701"/>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4" name="Rectangle 12">
            <a:extLst>
              <a:ext uri="{FF2B5EF4-FFF2-40B4-BE49-F238E27FC236}">
                <a16:creationId xmlns:a16="http://schemas.microsoft.com/office/drawing/2014/main" id="{1EB0C574-DD55-04FA-2EEF-1C74EE7191A9}"/>
              </a:ext>
            </a:extLst>
          </p:cNvPr>
          <p:cNvSpPr>
            <a:spLocks noChangeArrowheads="1"/>
          </p:cNvSpPr>
          <p:nvPr/>
        </p:nvSpPr>
        <p:spPr bwMode="auto">
          <a:xfrm>
            <a:off x="8293553" y="3713050"/>
            <a:ext cx="122309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Consumer</a:t>
            </a:r>
            <a:endParaRPr lang="en-US" altLang="ar-EG" sz="2571" b="1"/>
          </a:p>
        </p:txBody>
      </p:sp>
      <p:sp>
        <p:nvSpPr>
          <p:cNvPr id="13325" name="Rectangle 13">
            <a:extLst>
              <a:ext uri="{FF2B5EF4-FFF2-40B4-BE49-F238E27FC236}">
                <a16:creationId xmlns:a16="http://schemas.microsoft.com/office/drawing/2014/main" id="{41059E6F-629C-402C-9CC0-A4D2C16FD6A2}"/>
              </a:ext>
            </a:extLst>
          </p:cNvPr>
          <p:cNvSpPr>
            <a:spLocks noChangeArrowheads="1"/>
          </p:cNvSpPr>
          <p:nvPr/>
        </p:nvSpPr>
        <p:spPr bwMode="auto">
          <a:xfrm>
            <a:off x="8455139" y="4420622"/>
            <a:ext cx="1127691" cy="328272"/>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6" name="Freeform 14">
            <a:extLst>
              <a:ext uri="{FF2B5EF4-FFF2-40B4-BE49-F238E27FC236}">
                <a16:creationId xmlns:a16="http://schemas.microsoft.com/office/drawing/2014/main" id="{F1C9BD84-0F91-1CC4-311F-4AD2EA5389E3}"/>
              </a:ext>
            </a:extLst>
          </p:cNvPr>
          <p:cNvSpPr>
            <a:spLocks noChangeArrowheads="1"/>
          </p:cNvSpPr>
          <p:nvPr/>
        </p:nvSpPr>
        <p:spPr bwMode="auto">
          <a:xfrm>
            <a:off x="8426223" y="4310062"/>
            <a:ext cx="1185523" cy="110559"/>
          </a:xfrm>
          <a:custGeom>
            <a:avLst/>
            <a:gdLst>
              <a:gd name="T0" fmla="*/ 1742 w 1742"/>
              <a:gd name="T1" fmla="*/ 107 h 162"/>
              <a:gd name="T2" fmla="*/ 1742 w 1742"/>
              <a:gd name="T3" fmla="*/ 162 h 162"/>
              <a:gd name="T4" fmla="*/ 0 w 1742"/>
              <a:gd name="T5" fmla="*/ 162 h 162"/>
              <a:gd name="T6" fmla="*/ 0 w 1742"/>
              <a:gd name="T7" fmla="*/ 107 h 162"/>
              <a:gd name="T8" fmla="*/ 867 w 1742"/>
              <a:gd name="T9" fmla="*/ 0 h 162"/>
              <a:gd name="T10" fmla="*/ 1742 w 1742"/>
              <a:gd name="T11" fmla="*/ 107 h 162"/>
              <a:gd name="T12" fmla="*/ 1742 w 1742"/>
              <a:gd name="T13" fmla="*/ 107 h 162"/>
            </a:gdLst>
            <a:ahLst/>
            <a:cxnLst>
              <a:cxn ang="0">
                <a:pos x="T0" y="T1"/>
              </a:cxn>
              <a:cxn ang="0">
                <a:pos x="T2" y="T3"/>
              </a:cxn>
              <a:cxn ang="0">
                <a:pos x="T4" y="T5"/>
              </a:cxn>
              <a:cxn ang="0">
                <a:pos x="T6" y="T7"/>
              </a:cxn>
              <a:cxn ang="0">
                <a:pos x="T8" y="T9"/>
              </a:cxn>
              <a:cxn ang="0">
                <a:pos x="T10" y="T11"/>
              </a:cxn>
              <a:cxn ang="0">
                <a:pos x="T12" y="T13"/>
              </a:cxn>
            </a:cxnLst>
            <a:rect l="0" t="0" r="r" b="b"/>
            <a:pathLst>
              <a:path w="1742" h="162">
                <a:moveTo>
                  <a:pt x="1742" y="107"/>
                </a:moveTo>
                <a:lnTo>
                  <a:pt x="1742" y="162"/>
                </a:lnTo>
                <a:lnTo>
                  <a:pt x="0" y="162"/>
                </a:lnTo>
                <a:lnTo>
                  <a:pt x="0" y="107"/>
                </a:lnTo>
                <a:lnTo>
                  <a:pt x="867"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7" name="Rectangle 15">
            <a:extLst>
              <a:ext uri="{FF2B5EF4-FFF2-40B4-BE49-F238E27FC236}">
                <a16:creationId xmlns:a16="http://schemas.microsoft.com/office/drawing/2014/main" id="{0FF984D7-7CDD-CD75-5E7C-FE8FEB014F60}"/>
              </a:ext>
            </a:extLst>
          </p:cNvPr>
          <p:cNvSpPr>
            <a:spLocks noChangeArrowheads="1"/>
          </p:cNvSpPr>
          <p:nvPr/>
        </p:nvSpPr>
        <p:spPr bwMode="auto">
          <a:xfrm>
            <a:off x="9375322" y="4566898"/>
            <a:ext cx="867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8" name="Rectangle 16">
            <a:extLst>
              <a:ext uri="{FF2B5EF4-FFF2-40B4-BE49-F238E27FC236}">
                <a16:creationId xmlns:a16="http://schemas.microsoft.com/office/drawing/2014/main" id="{D8D777C0-CA60-AF9E-1146-D4B277DFCF5D}"/>
              </a:ext>
            </a:extLst>
          </p:cNvPr>
          <p:cNvSpPr>
            <a:spLocks noChangeArrowheads="1"/>
          </p:cNvSpPr>
          <p:nvPr/>
        </p:nvSpPr>
        <p:spPr bwMode="auto">
          <a:xfrm>
            <a:off x="9462068" y="4566898"/>
            <a:ext cx="884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9" name="Freeform 17">
            <a:extLst>
              <a:ext uri="{FF2B5EF4-FFF2-40B4-BE49-F238E27FC236}">
                <a16:creationId xmlns:a16="http://schemas.microsoft.com/office/drawing/2014/main" id="{91217DB8-EEE8-C270-75C9-7AF82483A0EC}"/>
              </a:ext>
            </a:extLst>
          </p:cNvPr>
          <p:cNvSpPr>
            <a:spLocks noChangeArrowheads="1"/>
          </p:cNvSpPr>
          <p:nvPr/>
        </p:nvSpPr>
        <p:spPr bwMode="auto">
          <a:xfrm>
            <a:off x="9205233" y="4488657"/>
            <a:ext cx="139473" cy="171790"/>
          </a:xfrm>
          <a:custGeom>
            <a:avLst/>
            <a:gdLst>
              <a:gd name="T0" fmla="*/ 0 w 204"/>
              <a:gd name="T1" fmla="*/ 125 h 252"/>
              <a:gd name="T2" fmla="*/ 2 w 204"/>
              <a:gd name="T3" fmla="*/ 82 h 252"/>
              <a:gd name="T4" fmla="*/ 20 w 204"/>
              <a:gd name="T5" fmla="*/ 42 h 252"/>
              <a:gd name="T6" fmla="*/ 49 w 204"/>
              <a:gd name="T7" fmla="*/ 12 h 252"/>
              <a:gd name="T8" fmla="*/ 84 w 204"/>
              <a:gd name="T9" fmla="*/ 0 h 252"/>
              <a:gd name="T10" fmla="*/ 120 w 204"/>
              <a:gd name="T11" fmla="*/ 0 h 252"/>
              <a:gd name="T12" fmla="*/ 155 w 204"/>
              <a:gd name="T13" fmla="*/ 12 h 252"/>
              <a:gd name="T14" fmla="*/ 184 w 204"/>
              <a:gd name="T15" fmla="*/ 42 h 252"/>
              <a:gd name="T16" fmla="*/ 202 w 204"/>
              <a:gd name="T17" fmla="*/ 82 h 252"/>
              <a:gd name="T18" fmla="*/ 204 w 204"/>
              <a:gd name="T19" fmla="*/ 125 h 252"/>
              <a:gd name="T20" fmla="*/ 202 w 204"/>
              <a:gd name="T21" fmla="*/ 167 h 252"/>
              <a:gd name="T22" fmla="*/ 184 w 204"/>
              <a:gd name="T23" fmla="*/ 204 h 252"/>
              <a:gd name="T24" fmla="*/ 155 w 204"/>
              <a:gd name="T25" fmla="*/ 237 h 252"/>
              <a:gd name="T26" fmla="*/ 120 w 204"/>
              <a:gd name="T27" fmla="*/ 252 h 252"/>
              <a:gd name="T28" fmla="*/ 84 w 204"/>
              <a:gd name="T29" fmla="*/ 252 h 252"/>
              <a:gd name="T30" fmla="*/ 49 w 204"/>
              <a:gd name="T31" fmla="*/ 237 h 252"/>
              <a:gd name="T32" fmla="*/ 20 w 204"/>
              <a:gd name="T33" fmla="*/ 204 h 252"/>
              <a:gd name="T34" fmla="*/ 2 w 204"/>
              <a:gd name="T35" fmla="*/ 167 h 252"/>
              <a:gd name="T36" fmla="*/ 0 w 204"/>
              <a:gd name="T37" fmla="*/ 125 h 252"/>
              <a:gd name="T38" fmla="*/ 0 w 204"/>
              <a:gd name="T39" fmla="*/ 12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2">
                <a:moveTo>
                  <a:pt x="0" y="125"/>
                </a:moveTo>
                <a:lnTo>
                  <a:pt x="2" y="82"/>
                </a:lnTo>
                <a:lnTo>
                  <a:pt x="20" y="42"/>
                </a:lnTo>
                <a:lnTo>
                  <a:pt x="49" y="12"/>
                </a:lnTo>
                <a:lnTo>
                  <a:pt x="84" y="0"/>
                </a:lnTo>
                <a:lnTo>
                  <a:pt x="120" y="0"/>
                </a:lnTo>
                <a:lnTo>
                  <a:pt x="155" y="12"/>
                </a:lnTo>
                <a:lnTo>
                  <a:pt x="184" y="42"/>
                </a:lnTo>
                <a:lnTo>
                  <a:pt x="202" y="82"/>
                </a:lnTo>
                <a:lnTo>
                  <a:pt x="204" y="125"/>
                </a:lnTo>
                <a:lnTo>
                  <a:pt x="202" y="167"/>
                </a:lnTo>
                <a:lnTo>
                  <a:pt x="184" y="204"/>
                </a:lnTo>
                <a:lnTo>
                  <a:pt x="155" y="237"/>
                </a:lnTo>
                <a:lnTo>
                  <a:pt x="120" y="252"/>
                </a:lnTo>
                <a:lnTo>
                  <a:pt x="84" y="252"/>
                </a:lnTo>
                <a:lnTo>
                  <a:pt x="49" y="237"/>
                </a:lnTo>
                <a:lnTo>
                  <a:pt x="20" y="204"/>
                </a:lnTo>
                <a:lnTo>
                  <a:pt x="2" y="167"/>
                </a:lnTo>
                <a:lnTo>
                  <a:pt x="0" y="125"/>
                </a:lnTo>
                <a:lnTo>
                  <a:pt x="0" y="125"/>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0" name="Freeform 18">
            <a:extLst>
              <a:ext uri="{FF2B5EF4-FFF2-40B4-BE49-F238E27FC236}">
                <a16:creationId xmlns:a16="http://schemas.microsoft.com/office/drawing/2014/main" id="{B65D249C-C3F6-F4F7-C6F5-3884949C2BB0}"/>
              </a:ext>
            </a:extLst>
          </p:cNvPr>
          <p:cNvSpPr>
            <a:spLocks noChangeArrowheads="1"/>
          </p:cNvSpPr>
          <p:nvPr/>
        </p:nvSpPr>
        <p:spPr bwMode="auto">
          <a:xfrm>
            <a:off x="8484054" y="4456339"/>
            <a:ext cx="1066460" cy="219416"/>
          </a:xfrm>
          <a:custGeom>
            <a:avLst/>
            <a:gdLst>
              <a:gd name="T0" fmla="*/ 0 w 1567"/>
              <a:gd name="T1" fmla="*/ 322 h 322"/>
              <a:gd name="T2" fmla="*/ 304 w 1567"/>
              <a:gd name="T3" fmla="*/ 322 h 322"/>
              <a:gd name="T4" fmla="*/ 304 w 1567"/>
              <a:gd name="T5" fmla="*/ 0 h 322"/>
              <a:gd name="T6" fmla="*/ 0 w 1567"/>
              <a:gd name="T7" fmla="*/ 0 h 322"/>
              <a:gd name="T8" fmla="*/ 0 w 1567"/>
              <a:gd name="T9" fmla="*/ 322 h 322"/>
              <a:gd name="T10" fmla="*/ 349 w 1567"/>
              <a:gd name="T11" fmla="*/ 322 h 322"/>
              <a:gd name="T12" fmla="*/ 655 w 1567"/>
              <a:gd name="T13" fmla="*/ 322 h 322"/>
              <a:gd name="T14" fmla="*/ 655 w 1567"/>
              <a:gd name="T15" fmla="*/ 0 h 322"/>
              <a:gd name="T16" fmla="*/ 349 w 1567"/>
              <a:gd name="T17" fmla="*/ 0 h 322"/>
              <a:gd name="T18" fmla="*/ 349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09 w 1567"/>
              <a:gd name="T31" fmla="*/ 107 h 322"/>
              <a:gd name="T32" fmla="*/ 1567 w 1567"/>
              <a:gd name="T33" fmla="*/ 107 h 322"/>
              <a:gd name="T34" fmla="*/ 1567 w 1567"/>
              <a:gd name="T35" fmla="*/ 0 h 322"/>
              <a:gd name="T36" fmla="*/ 1309 w 1567"/>
              <a:gd name="T37" fmla="*/ 0 h 322"/>
              <a:gd name="T38" fmla="*/ 1309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4" y="322"/>
                </a:lnTo>
                <a:lnTo>
                  <a:pt x="304" y="0"/>
                </a:lnTo>
                <a:lnTo>
                  <a:pt x="0" y="0"/>
                </a:lnTo>
                <a:lnTo>
                  <a:pt x="0" y="322"/>
                </a:lnTo>
                <a:moveTo>
                  <a:pt x="349" y="322"/>
                </a:moveTo>
                <a:lnTo>
                  <a:pt x="655" y="322"/>
                </a:lnTo>
                <a:lnTo>
                  <a:pt x="655" y="0"/>
                </a:lnTo>
                <a:lnTo>
                  <a:pt x="349" y="0"/>
                </a:lnTo>
                <a:lnTo>
                  <a:pt x="349" y="322"/>
                </a:lnTo>
                <a:moveTo>
                  <a:pt x="697" y="322"/>
                </a:moveTo>
                <a:lnTo>
                  <a:pt x="1002" y="322"/>
                </a:lnTo>
                <a:lnTo>
                  <a:pt x="1002" y="0"/>
                </a:lnTo>
                <a:lnTo>
                  <a:pt x="697" y="0"/>
                </a:lnTo>
                <a:lnTo>
                  <a:pt x="697" y="322"/>
                </a:lnTo>
                <a:moveTo>
                  <a:pt x="1309" y="107"/>
                </a:moveTo>
                <a:lnTo>
                  <a:pt x="1567" y="107"/>
                </a:lnTo>
                <a:lnTo>
                  <a:pt x="1567" y="0"/>
                </a:lnTo>
                <a:lnTo>
                  <a:pt x="1309" y="0"/>
                </a:lnTo>
                <a:lnTo>
                  <a:pt x="1309"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1" name="Rectangle 19">
            <a:extLst>
              <a:ext uri="{FF2B5EF4-FFF2-40B4-BE49-F238E27FC236}">
                <a16:creationId xmlns:a16="http://schemas.microsoft.com/office/drawing/2014/main" id="{148CABA4-CCAA-D67F-A6D6-B85945B11D8F}"/>
              </a:ext>
            </a:extLst>
          </p:cNvPr>
          <p:cNvSpPr>
            <a:spLocks noChangeArrowheads="1"/>
          </p:cNvSpPr>
          <p:nvPr/>
        </p:nvSpPr>
        <p:spPr bwMode="auto">
          <a:xfrm>
            <a:off x="8478952" y="4789714"/>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Retailer</a:t>
            </a:r>
            <a:endParaRPr lang="en-US" altLang="ar-EG" sz="2571" b="1"/>
          </a:p>
        </p:txBody>
      </p:sp>
      <p:sp>
        <p:nvSpPr>
          <p:cNvPr id="13332" name="Freeform 20">
            <a:extLst>
              <a:ext uri="{FF2B5EF4-FFF2-40B4-BE49-F238E27FC236}">
                <a16:creationId xmlns:a16="http://schemas.microsoft.com/office/drawing/2014/main" id="{37E380D8-4C19-7610-C4D3-30BF97EF2366}"/>
              </a:ext>
            </a:extLst>
          </p:cNvPr>
          <p:cNvSpPr>
            <a:spLocks noChangeArrowheads="1"/>
          </p:cNvSpPr>
          <p:nvPr/>
        </p:nvSpPr>
        <p:spPr bwMode="auto">
          <a:xfrm>
            <a:off x="4503964" y="3377974"/>
            <a:ext cx="1054554" cy="295955"/>
          </a:xfrm>
          <a:custGeom>
            <a:avLst/>
            <a:gdLst>
              <a:gd name="T0" fmla="*/ 0 w 1549"/>
              <a:gd name="T1" fmla="*/ 47 h 434"/>
              <a:gd name="T2" fmla="*/ 1549 w 1549"/>
              <a:gd name="T3" fmla="*/ 47 h 434"/>
              <a:gd name="T4" fmla="*/ 1549 w 1549"/>
              <a:gd name="T5" fmla="*/ 0 h 434"/>
              <a:gd name="T6" fmla="*/ 0 w 1549"/>
              <a:gd name="T7" fmla="*/ 0 h 434"/>
              <a:gd name="T8" fmla="*/ 0 w 1549"/>
              <a:gd name="T9" fmla="*/ 47 h 434"/>
              <a:gd name="T10" fmla="*/ 47 w 1549"/>
              <a:gd name="T11" fmla="*/ 434 h 434"/>
              <a:gd name="T12" fmla="*/ 1502 w 1549"/>
              <a:gd name="T13" fmla="*/ 434 h 434"/>
              <a:gd name="T14" fmla="*/ 1502 w 1549"/>
              <a:gd name="T15" fmla="*/ 47 h 434"/>
              <a:gd name="T16" fmla="*/ 47 w 1549"/>
              <a:gd name="T17" fmla="*/ 47 h 434"/>
              <a:gd name="T18" fmla="*/ 47 w 1549"/>
              <a:gd name="T19" fmla="*/ 43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9" h="434">
                <a:moveTo>
                  <a:pt x="0" y="47"/>
                </a:moveTo>
                <a:lnTo>
                  <a:pt x="1549" y="47"/>
                </a:lnTo>
                <a:lnTo>
                  <a:pt x="1549" y="0"/>
                </a:lnTo>
                <a:lnTo>
                  <a:pt x="0" y="0"/>
                </a:lnTo>
                <a:lnTo>
                  <a:pt x="0" y="47"/>
                </a:lnTo>
                <a:moveTo>
                  <a:pt x="47" y="434"/>
                </a:moveTo>
                <a:lnTo>
                  <a:pt x="1502" y="434"/>
                </a:lnTo>
                <a:lnTo>
                  <a:pt x="1502" y="47"/>
                </a:lnTo>
                <a:lnTo>
                  <a:pt x="47" y="47"/>
                </a:lnTo>
                <a:lnTo>
                  <a:pt x="47" y="434"/>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3" name="Freeform 21">
            <a:extLst>
              <a:ext uri="{FF2B5EF4-FFF2-40B4-BE49-F238E27FC236}">
                <a16:creationId xmlns:a16="http://schemas.microsoft.com/office/drawing/2014/main" id="{467F8E44-4E89-9084-C733-744AFA846E20}"/>
              </a:ext>
            </a:extLst>
          </p:cNvPr>
          <p:cNvSpPr>
            <a:spLocks noChangeArrowheads="1"/>
          </p:cNvSpPr>
          <p:nvPr/>
        </p:nvSpPr>
        <p:spPr bwMode="auto">
          <a:xfrm>
            <a:off x="4925786" y="2663599"/>
            <a:ext cx="501764" cy="181996"/>
          </a:xfrm>
          <a:custGeom>
            <a:avLst/>
            <a:gdLst>
              <a:gd name="T0" fmla="*/ 405 w 737"/>
              <a:gd name="T1" fmla="*/ 12 h 267"/>
              <a:gd name="T2" fmla="*/ 409 w 737"/>
              <a:gd name="T3" fmla="*/ 42 h 267"/>
              <a:gd name="T4" fmla="*/ 375 w 737"/>
              <a:gd name="T5" fmla="*/ 52 h 267"/>
              <a:gd name="T6" fmla="*/ 340 w 737"/>
              <a:gd name="T7" fmla="*/ 52 h 267"/>
              <a:gd name="T8" fmla="*/ 305 w 737"/>
              <a:gd name="T9" fmla="*/ 47 h 267"/>
              <a:gd name="T10" fmla="*/ 257 w 737"/>
              <a:gd name="T11" fmla="*/ 60 h 267"/>
              <a:gd name="T12" fmla="*/ 212 w 737"/>
              <a:gd name="T13" fmla="*/ 70 h 267"/>
              <a:gd name="T14" fmla="*/ 165 w 737"/>
              <a:gd name="T15" fmla="*/ 65 h 267"/>
              <a:gd name="T16" fmla="*/ 117 w 737"/>
              <a:gd name="T17" fmla="*/ 60 h 267"/>
              <a:gd name="T18" fmla="*/ 70 w 737"/>
              <a:gd name="T19" fmla="*/ 65 h 267"/>
              <a:gd name="T20" fmla="*/ 35 w 737"/>
              <a:gd name="T21" fmla="*/ 74 h 267"/>
              <a:gd name="T22" fmla="*/ 12 w 737"/>
              <a:gd name="T23" fmla="*/ 95 h 267"/>
              <a:gd name="T24" fmla="*/ 0 w 737"/>
              <a:gd name="T25" fmla="*/ 117 h 267"/>
              <a:gd name="T26" fmla="*/ 5 w 737"/>
              <a:gd name="T27" fmla="*/ 150 h 267"/>
              <a:gd name="T28" fmla="*/ 17 w 737"/>
              <a:gd name="T29" fmla="*/ 184 h 267"/>
              <a:gd name="T30" fmla="*/ 22 w 737"/>
              <a:gd name="T31" fmla="*/ 224 h 267"/>
              <a:gd name="T32" fmla="*/ 17 w 737"/>
              <a:gd name="T33" fmla="*/ 254 h 267"/>
              <a:gd name="T34" fmla="*/ 52 w 737"/>
              <a:gd name="T35" fmla="*/ 267 h 267"/>
              <a:gd name="T36" fmla="*/ 90 w 737"/>
              <a:gd name="T37" fmla="*/ 267 h 267"/>
              <a:gd name="T38" fmla="*/ 125 w 737"/>
              <a:gd name="T39" fmla="*/ 259 h 267"/>
              <a:gd name="T40" fmla="*/ 125 w 737"/>
              <a:gd name="T41" fmla="*/ 237 h 267"/>
              <a:gd name="T42" fmla="*/ 135 w 737"/>
              <a:gd name="T43" fmla="*/ 212 h 267"/>
              <a:gd name="T44" fmla="*/ 155 w 737"/>
              <a:gd name="T45" fmla="*/ 189 h 267"/>
              <a:gd name="T46" fmla="*/ 185 w 737"/>
              <a:gd name="T47" fmla="*/ 172 h 267"/>
              <a:gd name="T48" fmla="*/ 220 w 737"/>
              <a:gd name="T49" fmla="*/ 159 h 267"/>
              <a:gd name="T50" fmla="*/ 257 w 737"/>
              <a:gd name="T51" fmla="*/ 159 h 267"/>
              <a:gd name="T52" fmla="*/ 305 w 737"/>
              <a:gd name="T53" fmla="*/ 159 h 267"/>
              <a:gd name="T54" fmla="*/ 352 w 737"/>
              <a:gd name="T55" fmla="*/ 150 h 267"/>
              <a:gd name="T56" fmla="*/ 397 w 737"/>
              <a:gd name="T57" fmla="*/ 134 h 267"/>
              <a:gd name="T58" fmla="*/ 430 w 737"/>
              <a:gd name="T59" fmla="*/ 107 h 267"/>
              <a:gd name="T60" fmla="*/ 482 w 737"/>
              <a:gd name="T61" fmla="*/ 82 h 267"/>
              <a:gd name="T62" fmla="*/ 537 w 737"/>
              <a:gd name="T63" fmla="*/ 60 h 267"/>
              <a:gd name="T64" fmla="*/ 597 w 737"/>
              <a:gd name="T65" fmla="*/ 42 h 267"/>
              <a:gd name="T66" fmla="*/ 667 w 737"/>
              <a:gd name="T67" fmla="*/ 40 h 267"/>
              <a:gd name="T68" fmla="*/ 737 w 737"/>
              <a:gd name="T69" fmla="*/ 40 h 267"/>
              <a:gd name="T70" fmla="*/ 675 w 737"/>
              <a:gd name="T71" fmla="*/ 17 h 267"/>
              <a:gd name="T72" fmla="*/ 612 w 737"/>
              <a:gd name="T73" fmla="*/ 5 h 267"/>
              <a:gd name="T74" fmla="*/ 542 w 737"/>
              <a:gd name="T75" fmla="*/ 0 h 267"/>
              <a:gd name="T76" fmla="*/ 474 w 737"/>
              <a:gd name="T77" fmla="*/ 0 h 267"/>
              <a:gd name="T78" fmla="*/ 405 w 737"/>
              <a:gd name="T79" fmla="*/ 12 h 267"/>
              <a:gd name="T80" fmla="*/ 405 w 737"/>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267">
                <a:moveTo>
                  <a:pt x="405" y="12"/>
                </a:moveTo>
                <a:lnTo>
                  <a:pt x="409" y="42"/>
                </a:lnTo>
                <a:lnTo>
                  <a:pt x="375" y="52"/>
                </a:lnTo>
                <a:lnTo>
                  <a:pt x="340" y="52"/>
                </a:lnTo>
                <a:lnTo>
                  <a:pt x="305" y="47"/>
                </a:lnTo>
                <a:lnTo>
                  <a:pt x="257" y="60"/>
                </a:lnTo>
                <a:lnTo>
                  <a:pt x="212" y="70"/>
                </a:lnTo>
                <a:lnTo>
                  <a:pt x="165" y="65"/>
                </a:lnTo>
                <a:lnTo>
                  <a:pt x="117" y="60"/>
                </a:lnTo>
                <a:lnTo>
                  <a:pt x="70" y="65"/>
                </a:lnTo>
                <a:lnTo>
                  <a:pt x="35" y="74"/>
                </a:lnTo>
                <a:lnTo>
                  <a:pt x="12" y="95"/>
                </a:lnTo>
                <a:lnTo>
                  <a:pt x="0" y="117"/>
                </a:lnTo>
                <a:lnTo>
                  <a:pt x="5" y="150"/>
                </a:lnTo>
                <a:lnTo>
                  <a:pt x="17" y="184"/>
                </a:lnTo>
                <a:lnTo>
                  <a:pt x="22" y="224"/>
                </a:lnTo>
                <a:lnTo>
                  <a:pt x="17" y="254"/>
                </a:lnTo>
                <a:lnTo>
                  <a:pt x="52" y="267"/>
                </a:lnTo>
                <a:lnTo>
                  <a:pt x="90" y="267"/>
                </a:lnTo>
                <a:lnTo>
                  <a:pt x="125" y="259"/>
                </a:lnTo>
                <a:lnTo>
                  <a:pt x="125" y="237"/>
                </a:lnTo>
                <a:lnTo>
                  <a:pt x="135" y="212"/>
                </a:lnTo>
                <a:lnTo>
                  <a:pt x="155" y="189"/>
                </a:lnTo>
                <a:lnTo>
                  <a:pt x="185" y="172"/>
                </a:lnTo>
                <a:lnTo>
                  <a:pt x="220" y="159"/>
                </a:lnTo>
                <a:lnTo>
                  <a:pt x="257" y="159"/>
                </a:lnTo>
                <a:lnTo>
                  <a:pt x="305" y="159"/>
                </a:lnTo>
                <a:lnTo>
                  <a:pt x="352" y="150"/>
                </a:lnTo>
                <a:lnTo>
                  <a:pt x="397" y="134"/>
                </a:lnTo>
                <a:lnTo>
                  <a:pt x="430" y="107"/>
                </a:lnTo>
                <a:lnTo>
                  <a:pt x="482" y="82"/>
                </a:lnTo>
                <a:lnTo>
                  <a:pt x="537" y="60"/>
                </a:lnTo>
                <a:lnTo>
                  <a:pt x="597" y="42"/>
                </a:lnTo>
                <a:lnTo>
                  <a:pt x="667" y="40"/>
                </a:lnTo>
                <a:lnTo>
                  <a:pt x="737" y="40"/>
                </a:lnTo>
                <a:lnTo>
                  <a:pt x="675" y="17"/>
                </a:lnTo>
                <a:lnTo>
                  <a:pt x="612" y="5"/>
                </a:lnTo>
                <a:lnTo>
                  <a:pt x="542" y="0"/>
                </a:lnTo>
                <a:lnTo>
                  <a:pt x="474" y="0"/>
                </a:lnTo>
                <a:lnTo>
                  <a:pt x="405" y="12"/>
                </a:lnTo>
                <a:lnTo>
                  <a:pt x="405"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4" name="Freeform 22">
            <a:extLst>
              <a:ext uri="{FF2B5EF4-FFF2-40B4-BE49-F238E27FC236}">
                <a16:creationId xmlns:a16="http://schemas.microsoft.com/office/drawing/2014/main" id="{0B5A85A7-656C-B886-A152-439E71676DB1}"/>
              </a:ext>
            </a:extLst>
          </p:cNvPr>
          <p:cNvSpPr>
            <a:spLocks noChangeArrowheads="1"/>
          </p:cNvSpPr>
          <p:nvPr/>
        </p:nvSpPr>
        <p:spPr bwMode="auto">
          <a:xfrm>
            <a:off x="5124791" y="2663599"/>
            <a:ext cx="498361" cy="181996"/>
          </a:xfrm>
          <a:custGeom>
            <a:avLst/>
            <a:gdLst>
              <a:gd name="T0" fmla="*/ 404 w 732"/>
              <a:gd name="T1" fmla="*/ 12 h 267"/>
              <a:gd name="T2" fmla="*/ 409 w 732"/>
              <a:gd name="T3" fmla="*/ 42 h 267"/>
              <a:gd name="T4" fmla="*/ 374 w 732"/>
              <a:gd name="T5" fmla="*/ 52 h 267"/>
              <a:gd name="T6" fmla="*/ 340 w 732"/>
              <a:gd name="T7" fmla="*/ 52 h 267"/>
              <a:gd name="T8" fmla="*/ 302 w 732"/>
              <a:gd name="T9" fmla="*/ 47 h 267"/>
              <a:gd name="T10" fmla="*/ 259 w 732"/>
              <a:gd name="T11" fmla="*/ 60 h 267"/>
              <a:gd name="T12" fmla="*/ 212 w 732"/>
              <a:gd name="T13" fmla="*/ 70 h 267"/>
              <a:gd name="T14" fmla="*/ 160 w 732"/>
              <a:gd name="T15" fmla="*/ 65 h 267"/>
              <a:gd name="T16" fmla="*/ 112 w 732"/>
              <a:gd name="T17" fmla="*/ 60 h 267"/>
              <a:gd name="T18" fmla="*/ 70 w 732"/>
              <a:gd name="T19" fmla="*/ 65 h 267"/>
              <a:gd name="T20" fmla="*/ 35 w 732"/>
              <a:gd name="T21" fmla="*/ 74 h 267"/>
              <a:gd name="T22" fmla="*/ 10 w 732"/>
              <a:gd name="T23" fmla="*/ 95 h 267"/>
              <a:gd name="T24" fmla="*/ 0 w 732"/>
              <a:gd name="T25" fmla="*/ 117 h 267"/>
              <a:gd name="T26" fmla="*/ 0 w 732"/>
              <a:gd name="T27" fmla="*/ 150 h 267"/>
              <a:gd name="T28" fmla="*/ 17 w 732"/>
              <a:gd name="T29" fmla="*/ 184 h 267"/>
              <a:gd name="T30" fmla="*/ 22 w 732"/>
              <a:gd name="T31" fmla="*/ 224 h 267"/>
              <a:gd name="T32" fmla="*/ 17 w 732"/>
              <a:gd name="T33" fmla="*/ 254 h 267"/>
              <a:gd name="T34" fmla="*/ 52 w 732"/>
              <a:gd name="T35" fmla="*/ 267 h 267"/>
              <a:gd name="T36" fmla="*/ 90 w 732"/>
              <a:gd name="T37" fmla="*/ 267 h 267"/>
              <a:gd name="T38" fmla="*/ 125 w 732"/>
              <a:gd name="T39" fmla="*/ 259 h 267"/>
              <a:gd name="T40" fmla="*/ 120 w 732"/>
              <a:gd name="T41" fmla="*/ 237 h 267"/>
              <a:gd name="T42" fmla="*/ 130 w 732"/>
              <a:gd name="T43" fmla="*/ 212 h 267"/>
              <a:gd name="T44" fmla="*/ 150 w 732"/>
              <a:gd name="T45" fmla="*/ 189 h 267"/>
              <a:gd name="T46" fmla="*/ 182 w 732"/>
              <a:gd name="T47" fmla="*/ 172 h 267"/>
              <a:gd name="T48" fmla="*/ 220 w 732"/>
              <a:gd name="T49" fmla="*/ 159 h 267"/>
              <a:gd name="T50" fmla="*/ 259 w 732"/>
              <a:gd name="T51" fmla="*/ 159 h 267"/>
              <a:gd name="T52" fmla="*/ 305 w 732"/>
              <a:gd name="T53" fmla="*/ 159 h 267"/>
              <a:gd name="T54" fmla="*/ 352 w 732"/>
              <a:gd name="T55" fmla="*/ 150 h 267"/>
              <a:gd name="T56" fmla="*/ 397 w 732"/>
              <a:gd name="T57" fmla="*/ 134 h 267"/>
              <a:gd name="T58" fmla="*/ 430 w 732"/>
              <a:gd name="T59" fmla="*/ 107 h 267"/>
              <a:gd name="T60" fmla="*/ 477 w 732"/>
              <a:gd name="T61" fmla="*/ 82 h 267"/>
              <a:gd name="T62" fmla="*/ 534 w 732"/>
              <a:gd name="T63" fmla="*/ 60 h 267"/>
              <a:gd name="T64" fmla="*/ 600 w 732"/>
              <a:gd name="T65" fmla="*/ 42 h 267"/>
              <a:gd name="T66" fmla="*/ 662 w 732"/>
              <a:gd name="T67" fmla="*/ 40 h 267"/>
              <a:gd name="T68" fmla="*/ 732 w 732"/>
              <a:gd name="T69" fmla="*/ 40 h 267"/>
              <a:gd name="T70" fmla="*/ 672 w 732"/>
              <a:gd name="T71" fmla="*/ 17 h 267"/>
              <a:gd name="T72" fmla="*/ 607 w 732"/>
              <a:gd name="T73" fmla="*/ 5 h 267"/>
              <a:gd name="T74" fmla="*/ 542 w 732"/>
              <a:gd name="T75" fmla="*/ 0 h 267"/>
              <a:gd name="T76" fmla="*/ 474 w 732"/>
              <a:gd name="T77" fmla="*/ 0 h 267"/>
              <a:gd name="T78" fmla="*/ 404 w 732"/>
              <a:gd name="T79" fmla="*/ 12 h 267"/>
              <a:gd name="T80" fmla="*/ 404 w 732"/>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2" h="267">
                <a:moveTo>
                  <a:pt x="404" y="12"/>
                </a:moveTo>
                <a:lnTo>
                  <a:pt x="409" y="42"/>
                </a:lnTo>
                <a:lnTo>
                  <a:pt x="374" y="52"/>
                </a:lnTo>
                <a:lnTo>
                  <a:pt x="340" y="52"/>
                </a:lnTo>
                <a:lnTo>
                  <a:pt x="302" y="47"/>
                </a:lnTo>
                <a:lnTo>
                  <a:pt x="259" y="60"/>
                </a:lnTo>
                <a:lnTo>
                  <a:pt x="212" y="70"/>
                </a:lnTo>
                <a:lnTo>
                  <a:pt x="160" y="65"/>
                </a:lnTo>
                <a:lnTo>
                  <a:pt x="112" y="60"/>
                </a:lnTo>
                <a:lnTo>
                  <a:pt x="70" y="65"/>
                </a:lnTo>
                <a:lnTo>
                  <a:pt x="35" y="74"/>
                </a:lnTo>
                <a:lnTo>
                  <a:pt x="10" y="95"/>
                </a:lnTo>
                <a:lnTo>
                  <a:pt x="0" y="117"/>
                </a:lnTo>
                <a:lnTo>
                  <a:pt x="0" y="150"/>
                </a:lnTo>
                <a:lnTo>
                  <a:pt x="17" y="184"/>
                </a:lnTo>
                <a:lnTo>
                  <a:pt x="22" y="224"/>
                </a:lnTo>
                <a:lnTo>
                  <a:pt x="17" y="254"/>
                </a:lnTo>
                <a:lnTo>
                  <a:pt x="52" y="267"/>
                </a:lnTo>
                <a:lnTo>
                  <a:pt x="90" y="267"/>
                </a:lnTo>
                <a:lnTo>
                  <a:pt x="125" y="259"/>
                </a:lnTo>
                <a:lnTo>
                  <a:pt x="120" y="237"/>
                </a:lnTo>
                <a:lnTo>
                  <a:pt x="130" y="212"/>
                </a:lnTo>
                <a:lnTo>
                  <a:pt x="150" y="189"/>
                </a:lnTo>
                <a:lnTo>
                  <a:pt x="182" y="172"/>
                </a:lnTo>
                <a:lnTo>
                  <a:pt x="220" y="159"/>
                </a:lnTo>
                <a:lnTo>
                  <a:pt x="259" y="159"/>
                </a:lnTo>
                <a:lnTo>
                  <a:pt x="305" y="159"/>
                </a:lnTo>
                <a:lnTo>
                  <a:pt x="352" y="150"/>
                </a:lnTo>
                <a:lnTo>
                  <a:pt x="397" y="134"/>
                </a:lnTo>
                <a:lnTo>
                  <a:pt x="430" y="107"/>
                </a:lnTo>
                <a:lnTo>
                  <a:pt x="477" y="82"/>
                </a:lnTo>
                <a:lnTo>
                  <a:pt x="534" y="60"/>
                </a:lnTo>
                <a:lnTo>
                  <a:pt x="600" y="42"/>
                </a:lnTo>
                <a:lnTo>
                  <a:pt x="662" y="40"/>
                </a:lnTo>
                <a:lnTo>
                  <a:pt x="732" y="40"/>
                </a:lnTo>
                <a:lnTo>
                  <a:pt x="672" y="17"/>
                </a:lnTo>
                <a:lnTo>
                  <a:pt x="607" y="5"/>
                </a:lnTo>
                <a:lnTo>
                  <a:pt x="542" y="0"/>
                </a:lnTo>
                <a:lnTo>
                  <a:pt x="474" y="0"/>
                </a:lnTo>
                <a:lnTo>
                  <a:pt x="404" y="12"/>
                </a:lnTo>
                <a:lnTo>
                  <a:pt x="404"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5" name="Freeform 23">
            <a:extLst>
              <a:ext uri="{FF2B5EF4-FFF2-40B4-BE49-F238E27FC236}">
                <a16:creationId xmlns:a16="http://schemas.microsoft.com/office/drawing/2014/main" id="{E5BA7E14-D463-4075-8232-F367B90FEAC9}"/>
              </a:ext>
            </a:extLst>
          </p:cNvPr>
          <p:cNvSpPr>
            <a:spLocks noChangeArrowheads="1"/>
          </p:cNvSpPr>
          <p:nvPr/>
        </p:nvSpPr>
        <p:spPr bwMode="auto">
          <a:xfrm>
            <a:off x="5322095" y="2663599"/>
            <a:ext cx="500063" cy="181996"/>
          </a:xfrm>
          <a:custGeom>
            <a:avLst/>
            <a:gdLst>
              <a:gd name="T0" fmla="*/ 402 w 735"/>
              <a:gd name="T1" fmla="*/ 12 h 267"/>
              <a:gd name="T2" fmla="*/ 407 w 735"/>
              <a:gd name="T3" fmla="*/ 42 h 267"/>
              <a:gd name="T4" fmla="*/ 372 w 735"/>
              <a:gd name="T5" fmla="*/ 52 h 267"/>
              <a:gd name="T6" fmla="*/ 340 w 735"/>
              <a:gd name="T7" fmla="*/ 52 h 267"/>
              <a:gd name="T8" fmla="*/ 305 w 735"/>
              <a:gd name="T9" fmla="*/ 47 h 267"/>
              <a:gd name="T10" fmla="*/ 257 w 735"/>
              <a:gd name="T11" fmla="*/ 60 h 267"/>
              <a:gd name="T12" fmla="*/ 210 w 735"/>
              <a:gd name="T13" fmla="*/ 70 h 267"/>
              <a:gd name="T14" fmla="*/ 162 w 735"/>
              <a:gd name="T15" fmla="*/ 65 h 267"/>
              <a:gd name="T16" fmla="*/ 114 w 735"/>
              <a:gd name="T17" fmla="*/ 60 h 267"/>
              <a:gd name="T18" fmla="*/ 67 w 735"/>
              <a:gd name="T19" fmla="*/ 65 h 267"/>
              <a:gd name="T20" fmla="*/ 32 w 735"/>
              <a:gd name="T21" fmla="*/ 74 h 267"/>
              <a:gd name="T22" fmla="*/ 12 w 735"/>
              <a:gd name="T23" fmla="*/ 95 h 267"/>
              <a:gd name="T24" fmla="*/ 0 w 735"/>
              <a:gd name="T25" fmla="*/ 117 h 267"/>
              <a:gd name="T26" fmla="*/ 2 w 735"/>
              <a:gd name="T27" fmla="*/ 150 h 267"/>
              <a:gd name="T28" fmla="*/ 15 w 735"/>
              <a:gd name="T29" fmla="*/ 184 h 267"/>
              <a:gd name="T30" fmla="*/ 19 w 735"/>
              <a:gd name="T31" fmla="*/ 224 h 267"/>
              <a:gd name="T32" fmla="*/ 15 w 735"/>
              <a:gd name="T33" fmla="*/ 254 h 267"/>
              <a:gd name="T34" fmla="*/ 49 w 735"/>
              <a:gd name="T35" fmla="*/ 267 h 267"/>
              <a:gd name="T36" fmla="*/ 90 w 735"/>
              <a:gd name="T37" fmla="*/ 267 h 267"/>
              <a:gd name="T38" fmla="*/ 125 w 735"/>
              <a:gd name="T39" fmla="*/ 259 h 267"/>
              <a:gd name="T40" fmla="*/ 125 w 735"/>
              <a:gd name="T41" fmla="*/ 237 h 267"/>
              <a:gd name="T42" fmla="*/ 132 w 735"/>
              <a:gd name="T43" fmla="*/ 212 h 267"/>
              <a:gd name="T44" fmla="*/ 155 w 735"/>
              <a:gd name="T45" fmla="*/ 189 h 267"/>
              <a:gd name="T46" fmla="*/ 185 w 735"/>
              <a:gd name="T47" fmla="*/ 172 h 267"/>
              <a:gd name="T48" fmla="*/ 217 w 735"/>
              <a:gd name="T49" fmla="*/ 159 h 267"/>
              <a:gd name="T50" fmla="*/ 257 w 735"/>
              <a:gd name="T51" fmla="*/ 159 h 267"/>
              <a:gd name="T52" fmla="*/ 305 w 735"/>
              <a:gd name="T53" fmla="*/ 159 h 267"/>
              <a:gd name="T54" fmla="*/ 352 w 735"/>
              <a:gd name="T55" fmla="*/ 150 h 267"/>
              <a:gd name="T56" fmla="*/ 395 w 735"/>
              <a:gd name="T57" fmla="*/ 134 h 267"/>
              <a:gd name="T58" fmla="*/ 430 w 735"/>
              <a:gd name="T59" fmla="*/ 107 h 267"/>
              <a:gd name="T60" fmla="*/ 480 w 735"/>
              <a:gd name="T61" fmla="*/ 82 h 267"/>
              <a:gd name="T62" fmla="*/ 537 w 735"/>
              <a:gd name="T63" fmla="*/ 60 h 267"/>
              <a:gd name="T64" fmla="*/ 597 w 735"/>
              <a:gd name="T65" fmla="*/ 42 h 267"/>
              <a:gd name="T66" fmla="*/ 665 w 735"/>
              <a:gd name="T67" fmla="*/ 40 h 267"/>
              <a:gd name="T68" fmla="*/ 735 w 735"/>
              <a:gd name="T69" fmla="*/ 40 h 267"/>
              <a:gd name="T70" fmla="*/ 675 w 735"/>
              <a:gd name="T71" fmla="*/ 17 h 267"/>
              <a:gd name="T72" fmla="*/ 610 w 735"/>
              <a:gd name="T73" fmla="*/ 5 h 267"/>
              <a:gd name="T74" fmla="*/ 542 w 735"/>
              <a:gd name="T75" fmla="*/ 0 h 267"/>
              <a:gd name="T76" fmla="*/ 472 w 735"/>
              <a:gd name="T77" fmla="*/ 0 h 267"/>
              <a:gd name="T78" fmla="*/ 402 w 735"/>
              <a:gd name="T79" fmla="*/ 12 h 267"/>
              <a:gd name="T80" fmla="*/ 402 w 735"/>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5" h="267">
                <a:moveTo>
                  <a:pt x="402" y="12"/>
                </a:moveTo>
                <a:lnTo>
                  <a:pt x="407" y="42"/>
                </a:lnTo>
                <a:lnTo>
                  <a:pt x="372" y="52"/>
                </a:lnTo>
                <a:lnTo>
                  <a:pt x="340" y="52"/>
                </a:lnTo>
                <a:lnTo>
                  <a:pt x="305" y="47"/>
                </a:lnTo>
                <a:lnTo>
                  <a:pt x="257" y="60"/>
                </a:lnTo>
                <a:lnTo>
                  <a:pt x="210" y="70"/>
                </a:lnTo>
                <a:lnTo>
                  <a:pt x="162" y="65"/>
                </a:lnTo>
                <a:lnTo>
                  <a:pt x="114" y="60"/>
                </a:lnTo>
                <a:lnTo>
                  <a:pt x="67" y="65"/>
                </a:lnTo>
                <a:lnTo>
                  <a:pt x="32" y="74"/>
                </a:lnTo>
                <a:lnTo>
                  <a:pt x="12" y="95"/>
                </a:lnTo>
                <a:lnTo>
                  <a:pt x="0" y="117"/>
                </a:lnTo>
                <a:lnTo>
                  <a:pt x="2" y="150"/>
                </a:lnTo>
                <a:lnTo>
                  <a:pt x="15" y="184"/>
                </a:lnTo>
                <a:lnTo>
                  <a:pt x="19" y="224"/>
                </a:lnTo>
                <a:lnTo>
                  <a:pt x="15" y="254"/>
                </a:lnTo>
                <a:lnTo>
                  <a:pt x="49" y="267"/>
                </a:lnTo>
                <a:lnTo>
                  <a:pt x="90" y="267"/>
                </a:lnTo>
                <a:lnTo>
                  <a:pt x="125" y="259"/>
                </a:lnTo>
                <a:lnTo>
                  <a:pt x="125" y="237"/>
                </a:lnTo>
                <a:lnTo>
                  <a:pt x="132" y="212"/>
                </a:lnTo>
                <a:lnTo>
                  <a:pt x="155" y="189"/>
                </a:lnTo>
                <a:lnTo>
                  <a:pt x="185" y="172"/>
                </a:lnTo>
                <a:lnTo>
                  <a:pt x="217" y="159"/>
                </a:lnTo>
                <a:lnTo>
                  <a:pt x="257" y="159"/>
                </a:lnTo>
                <a:lnTo>
                  <a:pt x="305" y="159"/>
                </a:lnTo>
                <a:lnTo>
                  <a:pt x="352" y="150"/>
                </a:lnTo>
                <a:lnTo>
                  <a:pt x="395" y="134"/>
                </a:lnTo>
                <a:lnTo>
                  <a:pt x="430" y="107"/>
                </a:lnTo>
                <a:lnTo>
                  <a:pt x="480" y="82"/>
                </a:lnTo>
                <a:lnTo>
                  <a:pt x="537" y="60"/>
                </a:lnTo>
                <a:lnTo>
                  <a:pt x="597" y="42"/>
                </a:lnTo>
                <a:lnTo>
                  <a:pt x="665" y="40"/>
                </a:lnTo>
                <a:lnTo>
                  <a:pt x="735" y="40"/>
                </a:lnTo>
                <a:lnTo>
                  <a:pt x="675" y="17"/>
                </a:lnTo>
                <a:lnTo>
                  <a:pt x="610" y="5"/>
                </a:lnTo>
                <a:lnTo>
                  <a:pt x="542" y="0"/>
                </a:lnTo>
                <a:lnTo>
                  <a:pt x="472" y="0"/>
                </a:lnTo>
                <a:lnTo>
                  <a:pt x="402" y="12"/>
                </a:lnTo>
                <a:lnTo>
                  <a:pt x="402"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6" name="Freeform 24">
            <a:extLst>
              <a:ext uri="{FF2B5EF4-FFF2-40B4-BE49-F238E27FC236}">
                <a16:creationId xmlns:a16="http://schemas.microsoft.com/office/drawing/2014/main" id="{3E411D6C-7307-30CF-352E-A78943ACAC4D}"/>
              </a:ext>
            </a:extLst>
          </p:cNvPr>
          <p:cNvSpPr>
            <a:spLocks noChangeArrowheads="1"/>
          </p:cNvSpPr>
          <p:nvPr/>
        </p:nvSpPr>
        <p:spPr bwMode="auto">
          <a:xfrm>
            <a:off x="4900273" y="2833687"/>
            <a:ext cx="544286" cy="544286"/>
          </a:xfrm>
          <a:custGeom>
            <a:avLst/>
            <a:gdLst>
              <a:gd name="T0" fmla="*/ 24 w 799"/>
              <a:gd name="T1" fmla="*/ 0 h 800"/>
              <a:gd name="T2" fmla="*/ 30 w 799"/>
              <a:gd name="T3" fmla="*/ 10 h 800"/>
              <a:gd name="T4" fmla="*/ 47 w 799"/>
              <a:gd name="T5" fmla="*/ 12 h 800"/>
              <a:gd name="T6" fmla="*/ 67 w 799"/>
              <a:gd name="T7" fmla="*/ 22 h 800"/>
              <a:gd name="T8" fmla="*/ 95 w 799"/>
              <a:gd name="T9" fmla="*/ 22 h 800"/>
              <a:gd name="T10" fmla="*/ 125 w 799"/>
              <a:gd name="T11" fmla="*/ 17 h 800"/>
              <a:gd name="T12" fmla="*/ 144 w 799"/>
              <a:gd name="T13" fmla="*/ 12 h 800"/>
              <a:gd name="T14" fmla="*/ 162 w 799"/>
              <a:gd name="T15" fmla="*/ 10 h 800"/>
              <a:gd name="T16" fmla="*/ 167 w 799"/>
              <a:gd name="T17" fmla="*/ 0 h 800"/>
              <a:gd name="T18" fmla="*/ 192 w 799"/>
              <a:gd name="T19" fmla="*/ 800 h 800"/>
              <a:gd name="T20" fmla="*/ 0 w 799"/>
              <a:gd name="T21" fmla="*/ 800 h 800"/>
              <a:gd name="T22" fmla="*/ 24 w 799"/>
              <a:gd name="T23" fmla="*/ 0 h 800"/>
              <a:gd name="T24" fmla="*/ 312 w 799"/>
              <a:gd name="T25" fmla="*/ 0 h 800"/>
              <a:gd name="T26" fmla="*/ 317 w 799"/>
              <a:gd name="T27" fmla="*/ 10 h 800"/>
              <a:gd name="T28" fmla="*/ 335 w 799"/>
              <a:gd name="T29" fmla="*/ 12 h 800"/>
              <a:gd name="T30" fmla="*/ 357 w 799"/>
              <a:gd name="T31" fmla="*/ 22 h 800"/>
              <a:gd name="T32" fmla="*/ 387 w 799"/>
              <a:gd name="T33" fmla="*/ 22 h 800"/>
              <a:gd name="T34" fmla="*/ 412 w 799"/>
              <a:gd name="T35" fmla="*/ 17 h 800"/>
              <a:gd name="T36" fmla="*/ 437 w 799"/>
              <a:gd name="T37" fmla="*/ 12 h 800"/>
              <a:gd name="T38" fmla="*/ 455 w 799"/>
              <a:gd name="T39" fmla="*/ 10 h 800"/>
              <a:gd name="T40" fmla="*/ 459 w 799"/>
              <a:gd name="T41" fmla="*/ 0 h 800"/>
              <a:gd name="T42" fmla="*/ 480 w 799"/>
              <a:gd name="T43" fmla="*/ 800 h 800"/>
              <a:gd name="T44" fmla="*/ 287 w 799"/>
              <a:gd name="T45" fmla="*/ 800 h 800"/>
              <a:gd name="T46" fmla="*/ 312 w 799"/>
              <a:gd name="T47" fmla="*/ 0 h 800"/>
              <a:gd name="T48" fmla="*/ 627 w 799"/>
              <a:gd name="T49" fmla="*/ 0 h 800"/>
              <a:gd name="T50" fmla="*/ 632 w 799"/>
              <a:gd name="T51" fmla="*/ 10 h 800"/>
              <a:gd name="T52" fmla="*/ 649 w 799"/>
              <a:gd name="T53" fmla="*/ 12 h 800"/>
              <a:gd name="T54" fmla="*/ 674 w 799"/>
              <a:gd name="T55" fmla="*/ 22 h 800"/>
              <a:gd name="T56" fmla="*/ 699 w 799"/>
              <a:gd name="T57" fmla="*/ 22 h 800"/>
              <a:gd name="T58" fmla="*/ 729 w 799"/>
              <a:gd name="T59" fmla="*/ 17 h 800"/>
              <a:gd name="T60" fmla="*/ 752 w 799"/>
              <a:gd name="T61" fmla="*/ 12 h 800"/>
              <a:gd name="T62" fmla="*/ 769 w 799"/>
              <a:gd name="T63" fmla="*/ 10 h 800"/>
              <a:gd name="T64" fmla="*/ 774 w 799"/>
              <a:gd name="T65" fmla="*/ 0 h 800"/>
              <a:gd name="T66" fmla="*/ 799 w 799"/>
              <a:gd name="T67" fmla="*/ 800 h 800"/>
              <a:gd name="T68" fmla="*/ 605 w 799"/>
              <a:gd name="T69" fmla="*/ 800 h 800"/>
              <a:gd name="T70" fmla="*/ 627 w 799"/>
              <a:gd name="T7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9" h="800">
                <a:moveTo>
                  <a:pt x="24" y="0"/>
                </a:moveTo>
                <a:lnTo>
                  <a:pt x="30" y="10"/>
                </a:lnTo>
                <a:lnTo>
                  <a:pt x="47" y="12"/>
                </a:lnTo>
                <a:lnTo>
                  <a:pt x="67" y="22"/>
                </a:lnTo>
                <a:lnTo>
                  <a:pt x="95" y="22"/>
                </a:lnTo>
                <a:lnTo>
                  <a:pt x="125" y="17"/>
                </a:lnTo>
                <a:lnTo>
                  <a:pt x="144" y="12"/>
                </a:lnTo>
                <a:lnTo>
                  <a:pt x="162" y="10"/>
                </a:lnTo>
                <a:lnTo>
                  <a:pt x="167" y="0"/>
                </a:lnTo>
                <a:lnTo>
                  <a:pt x="192" y="800"/>
                </a:lnTo>
                <a:lnTo>
                  <a:pt x="0" y="800"/>
                </a:lnTo>
                <a:lnTo>
                  <a:pt x="24" y="0"/>
                </a:lnTo>
                <a:moveTo>
                  <a:pt x="312" y="0"/>
                </a:moveTo>
                <a:lnTo>
                  <a:pt x="317" y="10"/>
                </a:lnTo>
                <a:lnTo>
                  <a:pt x="335" y="12"/>
                </a:lnTo>
                <a:lnTo>
                  <a:pt x="357" y="22"/>
                </a:lnTo>
                <a:lnTo>
                  <a:pt x="387" y="22"/>
                </a:lnTo>
                <a:lnTo>
                  <a:pt x="412" y="17"/>
                </a:lnTo>
                <a:lnTo>
                  <a:pt x="437" y="12"/>
                </a:lnTo>
                <a:lnTo>
                  <a:pt x="455" y="10"/>
                </a:lnTo>
                <a:lnTo>
                  <a:pt x="459" y="0"/>
                </a:lnTo>
                <a:lnTo>
                  <a:pt x="480" y="800"/>
                </a:lnTo>
                <a:lnTo>
                  <a:pt x="287" y="800"/>
                </a:lnTo>
                <a:lnTo>
                  <a:pt x="312" y="0"/>
                </a:lnTo>
                <a:moveTo>
                  <a:pt x="627" y="0"/>
                </a:moveTo>
                <a:lnTo>
                  <a:pt x="632" y="10"/>
                </a:lnTo>
                <a:lnTo>
                  <a:pt x="649" y="12"/>
                </a:lnTo>
                <a:lnTo>
                  <a:pt x="674" y="22"/>
                </a:lnTo>
                <a:lnTo>
                  <a:pt x="699" y="22"/>
                </a:lnTo>
                <a:lnTo>
                  <a:pt x="729" y="17"/>
                </a:lnTo>
                <a:lnTo>
                  <a:pt x="752" y="12"/>
                </a:lnTo>
                <a:lnTo>
                  <a:pt x="769" y="10"/>
                </a:lnTo>
                <a:lnTo>
                  <a:pt x="774" y="0"/>
                </a:lnTo>
                <a:lnTo>
                  <a:pt x="799" y="800"/>
                </a:lnTo>
                <a:lnTo>
                  <a:pt x="605" y="800"/>
                </a:lnTo>
                <a:lnTo>
                  <a:pt x="627" y="0"/>
                </a:lnTo>
                <a:close/>
              </a:path>
            </a:pathLst>
          </a:custGeom>
          <a:solidFill>
            <a:srgbClr val="E6E6E6"/>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7" name="Freeform 25">
            <a:extLst>
              <a:ext uri="{FF2B5EF4-FFF2-40B4-BE49-F238E27FC236}">
                <a16:creationId xmlns:a16="http://schemas.microsoft.com/office/drawing/2014/main" id="{4AB174EC-5D35-43C9-A9F4-52EF4EB93C4F}"/>
              </a:ext>
            </a:extLst>
          </p:cNvPr>
          <p:cNvSpPr>
            <a:spLocks noChangeArrowheads="1"/>
          </p:cNvSpPr>
          <p:nvPr/>
        </p:nvSpPr>
        <p:spPr bwMode="auto">
          <a:xfrm>
            <a:off x="4568599" y="3474925"/>
            <a:ext cx="908277" cy="35718"/>
          </a:xfrm>
          <a:custGeom>
            <a:avLst/>
            <a:gdLst>
              <a:gd name="T0" fmla="*/ 1187 w 1334"/>
              <a:gd name="T1" fmla="*/ 52 h 52"/>
              <a:gd name="T2" fmla="*/ 1334 w 1334"/>
              <a:gd name="T3" fmla="*/ 52 h 52"/>
              <a:gd name="T4" fmla="*/ 1334 w 1334"/>
              <a:gd name="T5" fmla="*/ 0 h 52"/>
              <a:gd name="T6" fmla="*/ 1187 w 1334"/>
              <a:gd name="T7" fmla="*/ 0 h 52"/>
              <a:gd name="T8" fmla="*/ 1187 w 1334"/>
              <a:gd name="T9" fmla="*/ 52 h 52"/>
              <a:gd name="T10" fmla="*/ 994 w 1334"/>
              <a:gd name="T11" fmla="*/ 52 h 52"/>
              <a:gd name="T12" fmla="*/ 1139 w 1334"/>
              <a:gd name="T13" fmla="*/ 52 h 52"/>
              <a:gd name="T14" fmla="*/ 1139 w 1334"/>
              <a:gd name="T15" fmla="*/ 0 h 52"/>
              <a:gd name="T16" fmla="*/ 994 w 1334"/>
              <a:gd name="T17" fmla="*/ 0 h 52"/>
              <a:gd name="T18" fmla="*/ 994 w 1334"/>
              <a:gd name="T19" fmla="*/ 52 h 52"/>
              <a:gd name="T20" fmla="*/ 799 w 1334"/>
              <a:gd name="T21" fmla="*/ 52 h 52"/>
              <a:gd name="T22" fmla="*/ 947 w 1334"/>
              <a:gd name="T23" fmla="*/ 52 h 52"/>
              <a:gd name="T24" fmla="*/ 947 w 1334"/>
              <a:gd name="T25" fmla="*/ 0 h 52"/>
              <a:gd name="T26" fmla="*/ 799 w 1334"/>
              <a:gd name="T27" fmla="*/ 0 h 52"/>
              <a:gd name="T28" fmla="*/ 799 w 1334"/>
              <a:gd name="T29" fmla="*/ 52 h 52"/>
              <a:gd name="T30" fmla="*/ 607 w 1334"/>
              <a:gd name="T31" fmla="*/ 52 h 52"/>
              <a:gd name="T32" fmla="*/ 752 w 1334"/>
              <a:gd name="T33" fmla="*/ 52 h 52"/>
              <a:gd name="T34" fmla="*/ 752 w 1334"/>
              <a:gd name="T35" fmla="*/ 0 h 52"/>
              <a:gd name="T36" fmla="*/ 607 w 1334"/>
              <a:gd name="T37" fmla="*/ 0 h 52"/>
              <a:gd name="T38" fmla="*/ 607 w 1334"/>
              <a:gd name="T39" fmla="*/ 52 h 52"/>
              <a:gd name="T40" fmla="*/ 412 w 1334"/>
              <a:gd name="T41" fmla="*/ 52 h 52"/>
              <a:gd name="T42" fmla="*/ 559 w 1334"/>
              <a:gd name="T43" fmla="*/ 52 h 52"/>
              <a:gd name="T44" fmla="*/ 559 w 1334"/>
              <a:gd name="T45" fmla="*/ 0 h 52"/>
              <a:gd name="T46" fmla="*/ 412 w 1334"/>
              <a:gd name="T47" fmla="*/ 0 h 52"/>
              <a:gd name="T48" fmla="*/ 412 w 1334"/>
              <a:gd name="T49" fmla="*/ 52 h 52"/>
              <a:gd name="T50" fmla="*/ 220 w 1334"/>
              <a:gd name="T51" fmla="*/ 52 h 52"/>
              <a:gd name="T52" fmla="*/ 365 w 1334"/>
              <a:gd name="T53" fmla="*/ 52 h 52"/>
              <a:gd name="T54" fmla="*/ 365 w 1334"/>
              <a:gd name="T55" fmla="*/ 0 h 52"/>
              <a:gd name="T56" fmla="*/ 220 w 1334"/>
              <a:gd name="T57" fmla="*/ 0 h 52"/>
              <a:gd name="T58" fmla="*/ 220 w 1334"/>
              <a:gd name="T59" fmla="*/ 52 h 52"/>
              <a:gd name="T60" fmla="*/ 0 w 1334"/>
              <a:gd name="T61" fmla="*/ 52 h 52"/>
              <a:gd name="T62" fmla="*/ 147 w 1334"/>
              <a:gd name="T63" fmla="*/ 52 h 52"/>
              <a:gd name="T64" fmla="*/ 147 w 1334"/>
              <a:gd name="T65" fmla="*/ 0 h 52"/>
              <a:gd name="T66" fmla="*/ 0 w 1334"/>
              <a:gd name="T67" fmla="*/ 0 h 52"/>
              <a:gd name="T68" fmla="*/ 0 w 1334"/>
              <a:gd name="T6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4" h="52">
                <a:moveTo>
                  <a:pt x="1187" y="52"/>
                </a:moveTo>
                <a:lnTo>
                  <a:pt x="1334" y="52"/>
                </a:lnTo>
                <a:lnTo>
                  <a:pt x="1334" y="0"/>
                </a:lnTo>
                <a:lnTo>
                  <a:pt x="1187" y="0"/>
                </a:lnTo>
                <a:lnTo>
                  <a:pt x="1187" y="52"/>
                </a:lnTo>
                <a:moveTo>
                  <a:pt x="994" y="52"/>
                </a:moveTo>
                <a:lnTo>
                  <a:pt x="1139" y="52"/>
                </a:lnTo>
                <a:lnTo>
                  <a:pt x="1139" y="0"/>
                </a:lnTo>
                <a:lnTo>
                  <a:pt x="994" y="0"/>
                </a:lnTo>
                <a:lnTo>
                  <a:pt x="994" y="52"/>
                </a:lnTo>
                <a:moveTo>
                  <a:pt x="799" y="52"/>
                </a:moveTo>
                <a:lnTo>
                  <a:pt x="947" y="52"/>
                </a:lnTo>
                <a:lnTo>
                  <a:pt x="947" y="0"/>
                </a:lnTo>
                <a:lnTo>
                  <a:pt x="799" y="0"/>
                </a:lnTo>
                <a:lnTo>
                  <a:pt x="799" y="52"/>
                </a:lnTo>
                <a:moveTo>
                  <a:pt x="607" y="52"/>
                </a:moveTo>
                <a:lnTo>
                  <a:pt x="752" y="52"/>
                </a:lnTo>
                <a:lnTo>
                  <a:pt x="752" y="0"/>
                </a:lnTo>
                <a:lnTo>
                  <a:pt x="607" y="0"/>
                </a:lnTo>
                <a:lnTo>
                  <a:pt x="607" y="52"/>
                </a:lnTo>
                <a:moveTo>
                  <a:pt x="412" y="52"/>
                </a:moveTo>
                <a:lnTo>
                  <a:pt x="559" y="52"/>
                </a:lnTo>
                <a:lnTo>
                  <a:pt x="559" y="0"/>
                </a:lnTo>
                <a:lnTo>
                  <a:pt x="412" y="0"/>
                </a:lnTo>
                <a:lnTo>
                  <a:pt x="412" y="52"/>
                </a:lnTo>
                <a:moveTo>
                  <a:pt x="220" y="52"/>
                </a:moveTo>
                <a:lnTo>
                  <a:pt x="365" y="52"/>
                </a:lnTo>
                <a:lnTo>
                  <a:pt x="365" y="0"/>
                </a:lnTo>
                <a:lnTo>
                  <a:pt x="220" y="0"/>
                </a:lnTo>
                <a:lnTo>
                  <a:pt x="220" y="52"/>
                </a:lnTo>
                <a:moveTo>
                  <a:pt x="0" y="52"/>
                </a:moveTo>
                <a:lnTo>
                  <a:pt x="147" y="52"/>
                </a:lnTo>
                <a:lnTo>
                  <a:pt x="147" y="0"/>
                </a:lnTo>
                <a:lnTo>
                  <a:pt x="0" y="0"/>
                </a:lnTo>
                <a:lnTo>
                  <a:pt x="0" y="52"/>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8" name="Rectangle 26">
            <a:extLst>
              <a:ext uri="{FF2B5EF4-FFF2-40B4-BE49-F238E27FC236}">
                <a16:creationId xmlns:a16="http://schemas.microsoft.com/office/drawing/2014/main" id="{34113A8D-9E4C-17E4-3E67-4FD2A6FC2DCA}"/>
              </a:ext>
            </a:extLst>
          </p:cNvPr>
          <p:cNvSpPr>
            <a:spLocks noChangeArrowheads="1"/>
          </p:cNvSpPr>
          <p:nvPr/>
        </p:nvSpPr>
        <p:spPr bwMode="auto">
          <a:xfrm>
            <a:off x="4066836" y="3710103"/>
            <a:ext cx="1702389"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Manufacturing</a:t>
            </a:r>
            <a:endParaRPr lang="en-US" altLang="ar-EG" sz="2571" b="1"/>
          </a:p>
        </p:txBody>
      </p:sp>
      <p:sp>
        <p:nvSpPr>
          <p:cNvPr id="13339" name="Freeform 27">
            <a:extLst>
              <a:ext uri="{FF2B5EF4-FFF2-40B4-BE49-F238E27FC236}">
                <a16:creationId xmlns:a16="http://schemas.microsoft.com/office/drawing/2014/main" id="{24ADAE8B-AA30-1759-3D39-E97A4EB6FB68}"/>
              </a:ext>
            </a:extLst>
          </p:cNvPr>
          <p:cNvSpPr>
            <a:spLocks noChangeArrowheads="1"/>
          </p:cNvSpPr>
          <p:nvPr/>
        </p:nvSpPr>
        <p:spPr bwMode="auto">
          <a:xfrm>
            <a:off x="8785113" y="5267666"/>
            <a:ext cx="607218" cy="687161"/>
          </a:xfrm>
          <a:custGeom>
            <a:avLst/>
            <a:gdLst>
              <a:gd name="T0" fmla="*/ 660 w 892"/>
              <a:gd name="T1" fmla="*/ 42 h 1009"/>
              <a:gd name="T2" fmla="*/ 602 w 892"/>
              <a:gd name="T3" fmla="*/ 124 h 1009"/>
              <a:gd name="T4" fmla="*/ 600 w 892"/>
              <a:gd name="T5" fmla="*/ 222 h 1009"/>
              <a:gd name="T6" fmla="*/ 510 w 892"/>
              <a:gd name="T7" fmla="*/ 227 h 1009"/>
              <a:gd name="T8" fmla="*/ 432 w 892"/>
              <a:gd name="T9" fmla="*/ 269 h 1009"/>
              <a:gd name="T10" fmla="*/ 510 w 892"/>
              <a:gd name="T11" fmla="*/ 227 h 1009"/>
              <a:gd name="T12" fmla="*/ 600 w 892"/>
              <a:gd name="T13" fmla="*/ 227 h 1009"/>
              <a:gd name="T14" fmla="*/ 680 w 892"/>
              <a:gd name="T15" fmla="*/ 269 h 1009"/>
              <a:gd name="T16" fmla="*/ 757 w 892"/>
              <a:gd name="T17" fmla="*/ 357 h 1009"/>
              <a:gd name="T18" fmla="*/ 790 w 892"/>
              <a:gd name="T19" fmla="*/ 465 h 1009"/>
              <a:gd name="T20" fmla="*/ 810 w 892"/>
              <a:gd name="T21" fmla="*/ 567 h 1009"/>
              <a:gd name="T22" fmla="*/ 835 w 892"/>
              <a:gd name="T23" fmla="*/ 674 h 1009"/>
              <a:gd name="T24" fmla="*/ 862 w 892"/>
              <a:gd name="T25" fmla="*/ 769 h 1009"/>
              <a:gd name="T26" fmla="*/ 892 w 892"/>
              <a:gd name="T27" fmla="*/ 864 h 1009"/>
              <a:gd name="T28" fmla="*/ 862 w 892"/>
              <a:gd name="T29" fmla="*/ 962 h 1009"/>
              <a:gd name="T30" fmla="*/ 727 w 892"/>
              <a:gd name="T31" fmla="*/ 1009 h 1009"/>
              <a:gd name="T32" fmla="*/ 529 w 892"/>
              <a:gd name="T33" fmla="*/ 1002 h 1009"/>
              <a:gd name="T34" fmla="*/ 262 w 892"/>
              <a:gd name="T35" fmla="*/ 995 h 1009"/>
              <a:gd name="T36" fmla="*/ 82 w 892"/>
              <a:gd name="T37" fmla="*/ 977 h 1009"/>
              <a:gd name="T38" fmla="*/ 14 w 892"/>
              <a:gd name="T39" fmla="*/ 885 h 1009"/>
              <a:gd name="T40" fmla="*/ 10 w 892"/>
              <a:gd name="T41" fmla="*/ 777 h 1009"/>
              <a:gd name="T42" fmla="*/ 35 w 892"/>
              <a:gd name="T43" fmla="*/ 667 h 1009"/>
              <a:gd name="T44" fmla="*/ 87 w 892"/>
              <a:gd name="T45" fmla="*/ 560 h 1009"/>
              <a:gd name="T46" fmla="*/ 122 w 892"/>
              <a:gd name="T47" fmla="*/ 467 h 1009"/>
              <a:gd name="T48" fmla="*/ 142 w 892"/>
              <a:gd name="T49" fmla="*/ 382 h 1009"/>
              <a:gd name="T50" fmla="*/ 165 w 892"/>
              <a:gd name="T51" fmla="*/ 312 h 1009"/>
              <a:gd name="T52" fmla="*/ 184 w 892"/>
              <a:gd name="T53" fmla="*/ 252 h 1009"/>
              <a:gd name="T54" fmla="*/ 247 w 892"/>
              <a:gd name="T55" fmla="*/ 222 h 1009"/>
              <a:gd name="T56" fmla="*/ 337 w 892"/>
              <a:gd name="T57" fmla="*/ 232 h 1009"/>
              <a:gd name="T58" fmla="*/ 357 w 892"/>
              <a:gd name="T59" fmla="*/ 227 h 1009"/>
              <a:gd name="T60" fmla="*/ 279 w 892"/>
              <a:gd name="T61" fmla="*/ 222 h 1009"/>
              <a:gd name="T62" fmla="*/ 327 w 892"/>
              <a:gd name="T63" fmla="*/ 167 h 1009"/>
              <a:gd name="T64" fmla="*/ 324 w 892"/>
              <a:gd name="T65" fmla="*/ 97 h 1009"/>
              <a:gd name="T66" fmla="*/ 267 w 892"/>
              <a:gd name="T67" fmla="*/ 47 h 1009"/>
              <a:gd name="T68" fmla="*/ 289 w 892"/>
              <a:gd name="T69" fmla="*/ 12 h 1009"/>
              <a:gd name="T70" fmla="*/ 417 w 892"/>
              <a:gd name="T71" fmla="*/ 4 h 1009"/>
              <a:gd name="T72" fmla="*/ 480 w 892"/>
              <a:gd name="T73" fmla="*/ 49 h 1009"/>
              <a:gd name="T74" fmla="*/ 440 w 892"/>
              <a:gd name="T75" fmla="*/ 112 h 1009"/>
              <a:gd name="T76" fmla="*/ 452 w 892"/>
              <a:gd name="T77" fmla="*/ 97 h 1009"/>
              <a:gd name="T78" fmla="*/ 504 w 892"/>
              <a:gd name="T79" fmla="*/ 12 h 1009"/>
              <a:gd name="T80" fmla="*/ 637 w 892"/>
              <a:gd name="T81" fmla="*/ 20 h 1009"/>
              <a:gd name="T82" fmla="*/ 702 w 892"/>
              <a:gd name="T83" fmla="*/ 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92" h="1009">
                <a:moveTo>
                  <a:pt x="702" y="12"/>
                </a:moveTo>
                <a:lnTo>
                  <a:pt x="660" y="42"/>
                </a:lnTo>
                <a:lnTo>
                  <a:pt x="624" y="77"/>
                </a:lnTo>
                <a:lnTo>
                  <a:pt x="602" y="124"/>
                </a:lnTo>
                <a:lnTo>
                  <a:pt x="589" y="172"/>
                </a:lnTo>
                <a:lnTo>
                  <a:pt x="600" y="222"/>
                </a:lnTo>
                <a:lnTo>
                  <a:pt x="552" y="219"/>
                </a:lnTo>
                <a:lnTo>
                  <a:pt x="510" y="227"/>
                </a:lnTo>
                <a:lnTo>
                  <a:pt x="465" y="244"/>
                </a:lnTo>
                <a:lnTo>
                  <a:pt x="432" y="269"/>
                </a:lnTo>
                <a:lnTo>
                  <a:pt x="465" y="244"/>
                </a:lnTo>
                <a:lnTo>
                  <a:pt x="510" y="227"/>
                </a:lnTo>
                <a:lnTo>
                  <a:pt x="557" y="219"/>
                </a:lnTo>
                <a:lnTo>
                  <a:pt x="600" y="227"/>
                </a:lnTo>
                <a:lnTo>
                  <a:pt x="642" y="244"/>
                </a:lnTo>
                <a:lnTo>
                  <a:pt x="680" y="269"/>
                </a:lnTo>
                <a:lnTo>
                  <a:pt x="725" y="310"/>
                </a:lnTo>
                <a:lnTo>
                  <a:pt x="757" y="357"/>
                </a:lnTo>
                <a:lnTo>
                  <a:pt x="780" y="407"/>
                </a:lnTo>
                <a:lnTo>
                  <a:pt x="790" y="465"/>
                </a:lnTo>
                <a:lnTo>
                  <a:pt x="780" y="519"/>
                </a:lnTo>
                <a:lnTo>
                  <a:pt x="810" y="567"/>
                </a:lnTo>
                <a:lnTo>
                  <a:pt x="832" y="620"/>
                </a:lnTo>
                <a:lnTo>
                  <a:pt x="835" y="674"/>
                </a:lnTo>
                <a:lnTo>
                  <a:pt x="827" y="727"/>
                </a:lnTo>
                <a:lnTo>
                  <a:pt x="862" y="769"/>
                </a:lnTo>
                <a:lnTo>
                  <a:pt x="882" y="817"/>
                </a:lnTo>
                <a:lnTo>
                  <a:pt x="892" y="864"/>
                </a:lnTo>
                <a:lnTo>
                  <a:pt x="882" y="917"/>
                </a:lnTo>
                <a:lnTo>
                  <a:pt x="862" y="962"/>
                </a:lnTo>
                <a:lnTo>
                  <a:pt x="827" y="1002"/>
                </a:lnTo>
                <a:lnTo>
                  <a:pt x="727" y="1009"/>
                </a:lnTo>
                <a:lnTo>
                  <a:pt x="630" y="1009"/>
                </a:lnTo>
                <a:lnTo>
                  <a:pt x="529" y="1002"/>
                </a:lnTo>
                <a:lnTo>
                  <a:pt x="397" y="995"/>
                </a:lnTo>
                <a:lnTo>
                  <a:pt x="262" y="995"/>
                </a:lnTo>
                <a:lnTo>
                  <a:pt x="130" y="1002"/>
                </a:lnTo>
                <a:lnTo>
                  <a:pt x="82" y="977"/>
                </a:lnTo>
                <a:lnTo>
                  <a:pt x="39" y="932"/>
                </a:lnTo>
                <a:lnTo>
                  <a:pt x="14" y="885"/>
                </a:lnTo>
                <a:lnTo>
                  <a:pt x="0" y="834"/>
                </a:lnTo>
                <a:lnTo>
                  <a:pt x="10" y="777"/>
                </a:lnTo>
                <a:lnTo>
                  <a:pt x="30" y="727"/>
                </a:lnTo>
                <a:lnTo>
                  <a:pt x="35" y="667"/>
                </a:lnTo>
                <a:lnTo>
                  <a:pt x="52" y="610"/>
                </a:lnTo>
                <a:lnTo>
                  <a:pt x="87" y="560"/>
                </a:lnTo>
                <a:lnTo>
                  <a:pt x="130" y="515"/>
                </a:lnTo>
                <a:lnTo>
                  <a:pt x="122" y="467"/>
                </a:lnTo>
                <a:lnTo>
                  <a:pt x="124" y="424"/>
                </a:lnTo>
                <a:lnTo>
                  <a:pt x="142" y="382"/>
                </a:lnTo>
                <a:lnTo>
                  <a:pt x="172" y="345"/>
                </a:lnTo>
                <a:lnTo>
                  <a:pt x="165" y="312"/>
                </a:lnTo>
                <a:lnTo>
                  <a:pt x="169" y="279"/>
                </a:lnTo>
                <a:lnTo>
                  <a:pt x="184" y="252"/>
                </a:lnTo>
                <a:lnTo>
                  <a:pt x="212" y="232"/>
                </a:lnTo>
                <a:lnTo>
                  <a:pt x="247" y="222"/>
                </a:lnTo>
                <a:lnTo>
                  <a:pt x="279" y="222"/>
                </a:lnTo>
                <a:lnTo>
                  <a:pt x="337" y="232"/>
                </a:lnTo>
                <a:lnTo>
                  <a:pt x="387" y="250"/>
                </a:lnTo>
                <a:lnTo>
                  <a:pt x="357" y="227"/>
                </a:lnTo>
                <a:lnTo>
                  <a:pt x="320" y="219"/>
                </a:lnTo>
                <a:lnTo>
                  <a:pt x="279" y="222"/>
                </a:lnTo>
                <a:lnTo>
                  <a:pt x="310" y="197"/>
                </a:lnTo>
                <a:lnTo>
                  <a:pt x="327" y="167"/>
                </a:lnTo>
                <a:lnTo>
                  <a:pt x="332" y="132"/>
                </a:lnTo>
                <a:lnTo>
                  <a:pt x="324" y="97"/>
                </a:lnTo>
                <a:lnTo>
                  <a:pt x="297" y="67"/>
                </a:lnTo>
                <a:lnTo>
                  <a:pt x="267" y="47"/>
                </a:lnTo>
                <a:lnTo>
                  <a:pt x="232" y="37"/>
                </a:lnTo>
                <a:lnTo>
                  <a:pt x="289" y="12"/>
                </a:lnTo>
                <a:lnTo>
                  <a:pt x="355" y="0"/>
                </a:lnTo>
                <a:lnTo>
                  <a:pt x="417" y="4"/>
                </a:lnTo>
                <a:lnTo>
                  <a:pt x="480" y="17"/>
                </a:lnTo>
                <a:lnTo>
                  <a:pt x="480" y="49"/>
                </a:lnTo>
                <a:lnTo>
                  <a:pt x="465" y="84"/>
                </a:lnTo>
                <a:lnTo>
                  <a:pt x="440" y="112"/>
                </a:lnTo>
                <a:lnTo>
                  <a:pt x="409" y="132"/>
                </a:lnTo>
                <a:lnTo>
                  <a:pt x="452" y="97"/>
                </a:lnTo>
                <a:lnTo>
                  <a:pt x="482" y="60"/>
                </a:lnTo>
                <a:lnTo>
                  <a:pt x="504" y="12"/>
                </a:lnTo>
                <a:lnTo>
                  <a:pt x="570" y="20"/>
                </a:lnTo>
                <a:lnTo>
                  <a:pt x="637" y="20"/>
                </a:lnTo>
                <a:lnTo>
                  <a:pt x="702" y="12"/>
                </a:lnTo>
                <a:lnTo>
                  <a:pt x="702" y="12"/>
                </a:lnTo>
                <a:close/>
              </a:path>
            </a:pathLst>
          </a:custGeom>
          <a:solidFill>
            <a:srgbClr val="00FF0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0" name="Freeform 28">
            <a:extLst>
              <a:ext uri="{FF2B5EF4-FFF2-40B4-BE49-F238E27FC236}">
                <a16:creationId xmlns:a16="http://schemas.microsoft.com/office/drawing/2014/main" id="{9922919A-7357-2243-BC9A-1AA4EA82353A}"/>
              </a:ext>
            </a:extLst>
          </p:cNvPr>
          <p:cNvSpPr>
            <a:spLocks noChangeArrowheads="1"/>
          </p:cNvSpPr>
          <p:nvPr/>
        </p:nvSpPr>
        <p:spPr bwMode="auto">
          <a:xfrm>
            <a:off x="9011331" y="5556818"/>
            <a:ext cx="146277" cy="217714"/>
          </a:xfrm>
          <a:custGeom>
            <a:avLst/>
            <a:gdLst>
              <a:gd name="T0" fmla="*/ 167 w 215"/>
              <a:gd name="T1" fmla="*/ 74 h 320"/>
              <a:gd name="T2" fmla="*/ 155 w 215"/>
              <a:gd name="T3" fmla="*/ 52 h 320"/>
              <a:gd name="T4" fmla="*/ 137 w 215"/>
              <a:gd name="T5" fmla="*/ 35 h 320"/>
              <a:gd name="T6" fmla="*/ 107 w 215"/>
              <a:gd name="T7" fmla="*/ 27 h 320"/>
              <a:gd name="T8" fmla="*/ 82 w 215"/>
              <a:gd name="T9" fmla="*/ 35 h 320"/>
              <a:gd name="T10" fmla="*/ 60 w 215"/>
              <a:gd name="T11" fmla="*/ 57 h 320"/>
              <a:gd name="T12" fmla="*/ 47 w 215"/>
              <a:gd name="T13" fmla="*/ 82 h 320"/>
              <a:gd name="T14" fmla="*/ 55 w 215"/>
              <a:gd name="T15" fmla="*/ 105 h 320"/>
              <a:gd name="T16" fmla="*/ 70 w 215"/>
              <a:gd name="T17" fmla="*/ 120 h 320"/>
              <a:gd name="T18" fmla="*/ 90 w 215"/>
              <a:gd name="T19" fmla="*/ 130 h 320"/>
              <a:gd name="T20" fmla="*/ 155 w 215"/>
              <a:gd name="T21" fmla="*/ 152 h 320"/>
              <a:gd name="T22" fmla="*/ 190 w 215"/>
              <a:gd name="T23" fmla="*/ 167 h 320"/>
              <a:gd name="T24" fmla="*/ 210 w 215"/>
              <a:gd name="T25" fmla="*/ 197 h 320"/>
              <a:gd name="T26" fmla="*/ 215 w 215"/>
              <a:gd name="T27" fmla="*/ 232 h 320"/>
              <a:gd name="T28" fmla="*/ 207 w 215"/>
              <a:gd name="T29" fmla="*/ 267 h 320"/>
              <a:gd name="T30" fmla="*/ 184 w 215"/>
              <a:gd name="T31" fmla="*/ 297 h 320"/>
              <a:gd name="T32" fmla="*/ 150 w 215"/>
              <a:gd name="T33" fmla="*/ 315 h 320"/>
              <a:gd name="T34" fmla="*/ 107 w 215"/>
              <a:gd name="T35" fmla="*/ 320 h 320"/>
              <a:gd name="T36" fmla="*/ 70 w 215"/>
              <a:gd name="T37" fmla="*/ 315 h 320"/>
              <a:gd name="T38" fmla="*/ 35 w 215"/>
              <a:gd name="T39" fmla="*/ 297 h 320"/>
              <a:gd name="T40" fmla="*/ 7 w 215"/>
              <a:gd name="T41" fmla="*/ 267 h 320"/>
              <a:gd name="T42" fmla="*/ 0 w 215"/>
              <a:gd name="T43" fmla="*/ 232 h 320"/>
              <a:gd name="T44" fmla="*/ 39 w 215"/>
              <a:gd name="T45" fmla="*/ 225 h 320"/>
              <a:gd name="T46" fmla="*/ 42 w 215"/>
              <a:gd name="T47" fmla="*/ 250 h 320"/>
              <a:gd name="T48" fmla="*/ 60 w 215"/>
              <a:gd name="T49" fmla="*/ 272 h 320"/>
              <a:gd name="T50" fmla="*/ 82 w 215"/>
              <a:gd name="T51" fmla="*/ 285 h 320"/>
              <a:gd name="T52" fmla="*/ 112 w 215"/>
              <a:gd name="T53" fmla="*/ 289 h 320"/>
              <a:gd name="T54" fmla="*/ 137 w 215"/>
              <a:gd name="T55" fmla="*/ 285 h 320"/>
              <a:gd name="T56" fmla="*/ 159 w 215"/>
              <a:gd name="T57" fmla="*/ 272 h 320"/>
              <a:gd name="T58" fmla="*/ 172 w 215"/>
              <a:gd name="T59" fmla="*/ 255 h 320"/>
              <a:gd name="T60" fmla="*/ 180 w 215"/>
              <a:gd name="T61" fmla="*/ 232 h 320"/>
              <a:gd name="T62" fmla="*/ 172 w 215"/>
              <a:gd name="T63" fmla="*/ 207 h 320"/>
              <a:gd name="T64" fmla="*/ 155 w 215"/>
              <a:gd name="T65" fmla="*/ 190 h 320"/>
              <a:gd name="T66" fmla="*/ 132 w 215"/>
              <a:gd name="T67" fmla="*/ 177 h 320"/>
              <a:gd name="T68" fmla="*/ 60 w 215"/>
              <a:gd name="T69" fmla="*/ 152 h 320"/>
              <a:gd name="T70" fmla="*/ 30 w 215"/>
              <a:gd name="T71" fmla="*/ 134 h 320"/>
              <a:gd name="T72" fmla="*/ 12 w 215"/>
              <a:gd name="T73" fmla="*/ 112 h 320"/>
              <a:gd name="T74" fmla="*/ 4 w 215"/>
              <a:gd name="T75" fmla="*/ 82 h 320"/>
              <a:gd name="T76" fmla="*/ 12 w 215"/>
              <a:gd name="T77" fmla="*/ 52 h 320"/>
              <a:gd name="T78" fmla="*/ 30 w 215"/>
              <a:gd name="T79" fmla="*/ 30 h 320"/>
              <a:gd name="T80" fmla="*/ 52 w 215"/>
              <a:gd name="T81" fmla="*/ 12 h 320"/>
              <a:gd name="T82" fmla="*/ 82 w 215"/>
              <a:gd name="T83" fmla="*/ 0 h 320"/>
              <a:gd name="T84" fmla="*/ 124 w 215"/>
              <a:gd name="T85" fmla="*/ 0 h 320"/>
              <a:gd name="T86" fmla="*/ 162 w 215"/>
              <a:gd name="T87" fmla="*/ 10 h 320"/>
              <a:gd name="T88" fmla="*/ 192 w 215"/>
              <a:gd name="T89" fmla="*/ 35 h 320"/>
              <a:gd name="T90" fmla="*/ 210 w 215"/>
              <a:gd name="T91" fmla="*/ 70 h 320"/>
              <a:gd name="T92" fmla="*/ 167 w 215"/>
              <a:gd name="T93" fmla="*/ 74 h 320"/>
              <a:gd name="T94" fmla="*/ 167 w 215"/>
              <a:gd name="T95" fmla="*/ 7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320">
                <a:moveTo>
                  <a:pt x="167" y="74"/>
                </a:moveTo>
                <a:lnTo>
                  <a:pt x="155" y="52"/>
                </a:lnTo>
                <a:lnTo>
                  <a:pt x="137" y="35"/>
                </a:lnTo>
                <a:lnTo>
                  <a:pt x="107" y="27"/>
                </a:lnTo>
                <a:lnTo>
                  <a:pt x="82" y="35"/>
                </a:lnTo>
                <a:lnTo>
                  <a:pt x="60" y="57"/>
                </a:lnTo>
                <a:lnTo>
                  <a:pt x="47" y="82"/>
                </a:lnTo>
                <a:lnTo>
                  <a:pt x="55" y="105"/>
                </a:lnTo>
                <a:lnTo>
                  <a:pt x="70" y="120"/>
                </a:lnTo>
                <a:lnTo>
                  <a:pt x="90" y="130"/>
                </a:lnTo>
                <a:lnTo>
                  <a:pt x="155" y="152"/>
                </a:lnTo>
                <a:lnTo>
                  <a:pt x="190" y="167"/>
                </a:lnTo>
                <a:lnTo>
                  <a:pt x="210" y="197"/>
                </a:lnTo>
                <a:lnTo>
                  <a:pt x="215" y="232"/>
                </a:lnTo>
                <a:lnTo>
                  <a:pt x="207" y="267"/>
                </a:lnTo>
                <a:lnTo>
                  <a:pt x="184" y="297"/>
                </a:lnTo>
                <a:lnTo>
                  <a:pt x="150" y="315"/>
                </a:lnTo>
                <a:lnTo>
                  <a:pt x="107" y="320"/>
                </a:lnTo>
                <a:lnTo>
                  <a:pt x="70" y="315"/>
                </a:lnTo>
                <a:lnTo>
                  <a:pt x="35" y="297"/>
                </a:lnTo>
                <a:lnTo>
                  <a:pt x="7" y="267"/>
                </a:lnTo>
                <a:lnTo>
                  <a:pt x="0" y="232"/>
                </a:lnTo>
                <a:lnTo>
                  <a:pt x="39" y="225"/>
                </a:lnTo>
                <a:lnTo>
                  <a:pt x="42" y="250"/>
                </a:lnTo>
                <a:lnTo>
                  <a:pt x="60" y="272"/>
                </a:lnTo>
                <a:lnTo>
                  <a:pt x="82" y="285"/>
                </a:lnTo>
                <a:lnTo>
                  <a:pt x="112" y="289"/>
                </a:lnTo>
                <a:lnTo>
                  <a:pt x="137" y="285"/>
                </a:lnTo>
                <a:lnTo>
                  <a:pt x="159" y="272"/>
                </a:lnTo>
                <a:lnTo>
                  <a:pt x="172" y="255"/>
                </a:lnTo>
                <a:lnTo>
                  <a:pt x="180" y="232"/>
                </a:lnTo>
                <a:lnTo>
                  <a:pt x="172" y="207"/>
                </a:lnTo>
                <a:lnTo>
                  <a:pt x="155" y="190"/>
                </a:lnTo>
                <a:lnTo>
                  <a:pt x="132" y="177"/>
                </a:lnTo>
                <a:lnTo>
                  <a:pt x="60" y="152"/>
                </a:lnTo>
                <a:lnTo>
                  <a:pt x="30" y="134"/>
                </a:lnTo>
                <a:lnTo>
                  <a:pt x="12" y="112"/>
                </a:lnTo>
                <a:lnTo>
                  <a:pt x="4" y="82"/>
                </a:lnTo>
                <a:lnTo>
                  <a:pt x="12" y="52"/>
                </a:lnTo>
                <a:lnTo>
                  <a:pt x="30" y="30"/>
                </a:lnTo>
                <a:lnTo>
                  <a:pt x="52" y="12"/>
                </a:lnTo>
                <a:lnTo>
                  <a:pt x="82" y="0"/>
                </a:lnTo>
                <a:lnTo>
                  <a:pt x="124" y="0"/>
                </a:lnTo>
                <a:lnTo>
                  <a:pt x="162" y="10"/>
                </a:lnTo>
                <a:lnTo>
                  <a:pt x="192" y="35"/>
                </a:lnTo>
                <a:lnTo>
                  <a:pt x="210" y="70"/>
                </a:lnTo>
                <a:lnTo>
                  <a:pt x="167" y="74"/>
                </a:lnTo>
                <a:lnTo>
                  <a:pt x="167" y="74"/>
                </a:lnTo>
                <a:close/>
              </a:path>
            </a:pathLst>
          </a:custGeom>
          <a:solidFill>
            <a:srgbClr val="1A1A1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1" name="Rectangle 29">
            <a:extLst>
              <a:ext uri="{FF2B5EF4-FFF2-40B4-BE49-F238E27FC236}">
                <a16:creationId xmlns:a16="http://schemas.microsoft.com/office/drawing/2014/main" id="{9513C132-D112-FA02-07A4-6B9C640096D7}"/>
              </a:ext>
            </a:extLst>
          </p:cNvPr>
          <p:cNvSpPr>
            <a:spLocks noChangeArrowheads="1"/>
          </p:cNvSpPr>
          <p:nvPr/>
        </p:nvSpPr>
        <p:spPr bwMode="auto">
          <a:xfrm>
            <a:off x="9079366" y="5544911"/>
            <a:ext cx="13607" cy="250032"/>
          </a:xfrm>
          <a:prstGeom prst="rect">
            <a:avLst/>
          </a:prstGeom>
          <a:solidFill>
            <a:srgbClr val="1A1A1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2" name="Freeform 30">
            <a:extLst>
              <a:ext uri="{FF2B5EF4-FFF2-40B4-BE49-F238E27FC236}">
                <a16:creationId xmlns:a16="http://schemas.microsoft.com/office/drawing/2014/main" id="{F2A25D2B-EF95-5F46-9670-20C96F4CB953}"/>
              </a:ext>
            </a:extLst>
          </p:cNvPr>
          <p:cNvSpPr>
            <a:spLocks noChangeArrowheads="1"/>
          </p:cNvSpPr>
          <p:nvPr/>
        </p:nvSpPr>
        <p:spPr bwMode="auto">
          <a:xfrm>
            <a:off x="3090523" y="1745116"/>
            <a:ext cx="411616" cy="137773"/>
          </a:xfrm>
          <a:custGeom>
            <a:avLst/>
            <a:gdLst>
              <a:gd name="T0" fmla="*/ 0 w 604"/>
              <a:gd name="T1" fmla="*/ 202 h 202"/>
              <a:gd name="T2" fmla="*/ 202 w 604"/>
              <a:gd name="T3" fmla="*/ 0 h 202"/>
              <a:gd name="T4" fmla="*/ 604 w 604"/>
              <a:gd name="T5" fmla="*/ 0 h 202"/>
              <a:gd name="T6" fmla="*/ 402 w 604"/>
              <a:gd name="T7" fmla="*/ 202 h 202"/>
              <a:gd name="T8" fmla="*/ 0 w 604"/>
              <a:gd name="T9" fmla="*/ 202 h 202"/>
              <a:gd name="T10" fmla="*/ 0 w 604"/>
              <a:gd name="T11" fmla="*/ 202 h 202"/>
            </a:gdLst>
            <a:ahLst/>
            <a:cxnLst>
              <a:cxn ang="0">
                <a:pos x="T0" y="T1"/>
              </a:cxn>
              <a:cxn ang="0">
                <a:pos x="T2" y="T3"/>
              </a:cxn>
              <a:cxn ang="0">
                <a:pos x="T4" y="T5"/>
              </a:cxn>
              <a:cxn ang="0">
                <a:pos x="T6" y="T7"/>
              </a:cxn>
              <a:cxn ang="0">
                <a:pos x="T8" y="T9"/>
              </a:cxn>
              <a:cxn ang="0">
                <a:pos x="T10" y="T11"/>
              </a:cxn>
            </a:cxnLst>
            <a:rect l="0" t="0" r="r" b="b"/>
            <a:pathLst>
              <a:path w="604" h="202">
                <a:moveTo>
                  <a:pt x="0" y="202"/>
                </a:moveTo>
                <a:lnTo>
                  <a:pt x="202" y="0"/>
                </a:lnTo>
                <a:lnTo>
                  <a:pt x="604" y="0"/>
                </a:lnTo>
                <a:lnTo>
                  <a:pt x="402" y="202"/>
                </a:lnTo>
                <a:lnTo>
                  <a:pt x="0" y="202"/>
                </a:lnTo>
                <a:lnTo>
                  <a:pt x="0" y="202"/>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3" name="Freeform 31">
            <a:extLst>
              <a:ext uri="{FF2B5EF4-FFF2-40B4-BE49-F238E27FC236}">
                <a16:creationId xmlns:a16="http://schemas.microsoft.com/office/drawing/2014/main" id="{74265979-B688-9BAB-C393-7AC0D8A898D7}"/>
              </a:ext>
            </a:extLst>
          </p:cNvPr>
          <p:cNvSpPr>
            <a:spLocks noChangeArrowheads="1"/>
          </p:cNvSpPr>
          <p:nvPr/>
        </p:nvSpPr>
        <p:spPr bwMode="auto">
          <a:xfrm>
            <a:off x="3364366" y="1745116"/>
            <a:ext cx="137773" cy="409916"/>
          </a:xfrm>
          <a:custGeom>
            <a:avLst/>
            <a:gdLst>
              <a:gd name="T0" fmla="*/ 0 w 202"/>
              <a:gd name="T1" fmla="*/ 602 h 602"/>
              <a:gd name="T2" fmla="*/ 202 w 202"/>
              <a:gd name="T3" fmla="*/ 399 h 602"/>
              <a:gd name="T4" fmla="*/ 202 w 202"/>
              <a:gd name="T5" fmla="*/ 0 h 602"/>
              <a:gd name="T6" fmla="*/ 0 w 202"/>
              <a:gd name="T7" fmla="*/ 202 h 602"/>
              <a:gd name="T8" fmla="*/ 0 w 202"/>
              <a:gd name="T9" fmla="*/ 602 h 602"/>
              <a:gd name="T10" fmla="*/ 0 w 202"/>
              <a:gd name="T11" fmla="*/ 602 h 602"/>
            </a:gdLst>
            <a:ahLst/>
            <a:cxnLst>
              <a:cxn ang="0">
                <a:pos x="T0" y="T1"/>
              </a:cxn>
              <a:cxn ang="0">
                <a:pos x="T2" y="T3"/>
              </a:cxn>
              <a:cxn ang="0">
                <a:pos x="T4" y="T5"/>
              </a:cxn>
              <a:cxn ang="0">
                <a:pos x="T6" y="T7"/>
              </a:cxn>
              <a:cxn ang="0">
                <a:pos x="T8" y="T9"/>
              </a:cxn>
              <a:cxn ang="0">
                <a:pos x="T10" y="T11"/>
              </a:cxn>
            </a:cxnLst>
            <a:rect l="0" t="0" r="r" b="b"/>
            <a:pathLst>
              <a:path w="202" h="602">
                <a:moveTo>
                  <a:pt x="0" y="602"/>
                </a:moveTo>
                <a:lnTo>
                  <a:pt x="202" y="399"/>
                </a:lnTo>
                <a:lnTo>
                  <a:pt x="202" y="0"/>
                </a:lnTo>
                <a:lnTo>
                  <a:pt x="0" y="202"/>
                </a:lnTo>
                <a:lnTo>
                  <a:pt x="0" y="602"/>
                </a:lnTo>
                <a:lnTo>
                  <a:pt x="0" y="602"/>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4" name="Freeform 32">
            <a:extLst>
              <a:ext uri="{FF2B5EF4-FFF2-40B4-BE49-F238E27FC236}">
                <a16:creationId xmlns:a16="http://schemas.microsoft.com/office/drawing/2014/main" id="{6F0139BA-9F86-84FC-ADB3-64EB1B641DDB}"/>
              </a:ext>
            </a:extLst>
          </p:cNvPr>
          <p:cNvSpPr>
            <a:spLocks noChangeArrowheads="1"/>
          </p:cNvSpPr>
          <p:nvPr/>
        </p:nvSpPr>
        <p:spPr bwMode="auto">
          <a:xfrm>
            <a:off x="3364366" y="1709398"/>
            <a:ext cx="205809" cy="173491"/>
          </a:xfrm>
          <a:custGeom>
            <a:avLst/>
            <a:gdLst>
              <a:gd name="T0" fmla="*/ 0 w 302"/>
              <a:gd name="T1" fmla="*/ 255 h 254"/>
              <a:gd name="T2" fmla="*/ 140 w 302"/>
              <a:gd name="T3" fmla="*/ 177 h 254"/>
              <a:gd name="T4" fmla="*/ 302 w 302"/>
              <a:gd name="T5" fmla="*/ 0 h 254"/>
              <a:gd name="T6" fmla="*/ 202 w 302"/>
              <a:gd name="T7" fmla="*/ 52 h 254"/>
              <a:gd name="T8" fmla="*/ 0 w 302"/>
              <a:gd name="T9" fmla="*/ 255 h 254"/>
              <a:gd name="T10" fmla="*/ 0 w 302"/>
              <a:gd name="T11" fmla="*/ 255 h 254"/>
            </a:gdLst>
            <a:ahLst/>
            <a:cxnLst>
              <a:cxn ang="0">
                <a:pos x="T0" y="T1"/>
              </a:cxn>
              <a:cxn ang="0">
                <a:pos x="T2" y="T3"/>
              </a:cxn>
              <a:cxn ang="0">
                <a:pos x="T4" y="T5"/>
              </a:cxn>
              <a:cxn ang="0">
                <a:pos x="T6" y="T7"/>
              </a:cxn>
              <a:cxn ang="0">
                <a:pos x="T8" y="T9"/>
              </a:cxn>
              <a:cxn ang="0">
                <a:pos x="T10" y="T11"/>
              </a:cxn>
            </a:cxnLst>
            <a:rect l="0" t="0" r="r" b="b"/>
            <a:pathLst>
              <a:path w="302" h="254">
                <a:moveTo>
                  <a:pt x="0" y="255"/>
                </a:moveTo>
                <a:lnTo>
                  <a:pt x="140" y="177"/>
                </a:lnTo>
                <a:lnTo>
                  <a:pt x="302" y="0"/>
                </a:lnTo>
                <a:lnTo>
                  <a:pt x="202" y="52"/>
                </a:lnTo>
                <a:lnTo>
                  <a:pt x="0" y="255"/>
                </a:lnTo>
                <a:lnTo>
                  <a:pt x="0" y="25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5" name="Freeform 33">
            <a:extLst>
              <a:ext uri="{FF2B5EF4-FFF2-40B4-BE49-F238E27FC236}">
                <a16:creationId xmlns:a16="http://schemas.microsoft.com/office/drawing/2014/main" id="{442052D1-A708-D477-0E84-A95F8D1A5A54}"/>
              </a:ext>
            </a:extLst>
          </p:cNvPr>
          <p:cNvSpPr>
            <a:spLocks noChangeArrowheads="1"/>
          </p:cNvSpPr>
          <p:nvPr/>
        </p:nvSpPr>
        <p:spPr bwMode="auto">
          <a:xfrm>
            <a:off x="3022487" y="1709398"/>
            <a:ext cx="205808" cy="173491"/>
          </a:xfrm>
          <a:custGeom>
            <a:avLst/>
            <a:gdLst>
              <a:gd name="T0" fmla="*/ 302 w 302"/>
              <a:gd name="T1" fmla="*/ 52 h 254"/>
              <a:gd name="T2" fmla="*/ 202 w 302"/>
              <a:gd name="T3" fmla="*/ 0 h 254"/>
              <a:gd name="T4" fmla="*/ 0 w 302"/>
              <a:gd name="T5" fmla="*/ 202 h 254"/>
              <a:gd name="T6" fmla="*/ 99 w 302"/>
              <a:gd name="T7" fmla="*/ 255 h 254"/>
              <a:gd name="T8" fmla="*/ 302 w 302"/>
              <a:gd name="T9" fmla="*/ 52 h 254"/>
              <a:gd name="T10" fmla="*/ 302 w 302"/>
              <a:gd name="T11" fmla="*/ 52 h 254"/>
            </a:gdLst>
            <a:ahLst/>
            <a:cxnLst>
              <a:cxn ang="0">
                <a:pos x="T0" y="T1"/>
              </a:cxn>
              <a:cxn ang="0">
                <a:pos x="T2" y="T3"/>
              </a:cxn>
              <a:cxn ang="0">
                <a:pos x="T4" y="T5"/>
              </a:cxn>
              <a:cxn ang="0">
                <a:pos x="T6" y="T7"/>
              </a:cxn>
              <a:cxn ang="0">
                <a:pos x="T8" y="T9"/>
              </a:cxn>
              <a:cxn ang="0">
                <a:pos x="T10" y="T11"/>
              </a:cxn>
            </a:cxnLst>
            <a:rect l="0" t="0" r="r" b="b"/>
            <a:pathLst>
              <a:path w="302" h="254">
                <a:moveTo>
                  <a:pt x="302" y="52"/>
                </a:moveTo>
                <a:lnTo>
                  <a:pt x="202" y="0"/>
                </a:lnTo>
                <a:lnTo>
                  <a:pt x="0" y="202"/>
                </a:lnTo>
                <a:lnTo>
                  <a:pt x="99" y="255"/>
                </a:lnTo>
                <a:lnTo>
                  <a:pt x="302" y="52"/>
                </a:lnTo>
                <a:lnTo>
                  <a:pt x="302" y="52"/>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6" name="Freeform 34">
            <a:extLst>
              <a:ext uri="{FF2B5EF4-FFF2-40B4-BE49-F238E27FC236}">
                <a16:creationId xmlns:a16="http://schemas.microsoft.com/office/drawing/2014/main" id="{9059409B-B0ED-5172-DC84-F214D2EFAD32}"/>
              </a:ext>
            </a:extLst>
          </p:cNvPr>
          <p:cNvSpPr>
            <a:spLocks noChangeArrowheads="1"/>
          </p:cNvSpPr>
          <p:nvPr/>
        </p:nvSpPr>
        <p:spPr bwMode="auto">
          <a:xfrm>
            <a:off x="3228295" y="1673679"/>
            <a:ext cx="306161" cy="71438"/>
          </a:xfrm>
          <a:custGeom>
            <a:avLst/>
            <a:gdLst>
              <a:gd name="T0" fmla="*/ 402 w 449"/>
              <a:gd name="T1" fmla="*/ 105 h 104"/>
              <a:gd name="T2" fmla="*/ 450 w 449"/>
              <a:gd name="T3" fmla="*/ 0 h 104"/>
              <a:gd name="T4" fmla="*/ 50 w 449"/>
              <a:gd name="T5" fmla="*/ 0 h 104"/>
              <a:gd name="T6" fmla="*/ 0 w 449"/>
              <a:gd name="T7" fmla="*/ 105 h 104"/>
              <a:gd name="T8" fmla="*/ 402 w 449"/>
              <a:gd name="T9" fmla="*/ 105 h 104"/>
              <a:gd name="T10" fmla="*/ 402 w 449"/>
              <a:gd name="T11" fmla="*/ 105 h 104"/>
            </a:gdLst>
            <a:ahLst/>
            <a:cxnLst>
              <a:cxn ang="0">
                <a:pos x="T0" y="T1"/>
              </a:cxn>
              <a:cxn ang="0">
                <a:pos x="T2" y="T3"/>
              </a:cxn>
              <a:cxn ang="0">
                <a:pos x="T4" y="T5"/>
              </a:cxn>
              <a:cxn ang="0">
                <a:pos x="T6" y="T7"/>
              </a:cxn>
              <a:cxn ang="0">
                <a:pos x="T8" y="T9"/>
              </a:cxn>
              <a:cxn ang="0">
                <a:pos x="T10" y="T11"/>
              </a:cxn>
            </a:cxnLst>
            <a:rect l="0" t="0" r="r" b="b"/>
            <a:pathLst>
              <a:path w="449" h="104">
                <a:moveTo>
                  <a:pt x="402" y="105"/>
                </a:moveTo>
                <a:lnTo>
                  <a:pt x="450" y="0"/>
                </a:lnTo>
                <a:lnTo>
                  <a:pt x="50" y="0"/>
                </a:lnTo>
                <a:lnTo>
                  <a:pt x="0" y="105"/>
                </a:lnTo>
                <a:lnTo>
                  <a:pt x="402" y="105"/>
                </a:lnTo>
                <a:lnTo>
                  <a:pt x="402" y="10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7" name="Freeform 35">
            <a:extLst>
              <a:ext uri="{FF2B5EF4-FFF2-40B4-BE49-F238E27FC236}">
                <a16:creationId xmlns:a16="http://schemas.microsoft.com/office/drawing/2014/main" id="{60B54133-7DEC-F845-C099-8252B2B7ED39}"/>
              </a:ext>
            </a:extLst>
          </p:cNvPr>
          <p:cNvSpPr>
            <a:spLocks noChangeArrowheads="1"/>
          </p:cNvSpPr>
          <p:nvPr/>
        </p:nvSpPr>
        <p:spPr bwMode="auto">
          <a:xfrm>
            <a:off x="3192577" y="1753621"/>
            <a:ext cx="275545" cy="85045"/>
          </a:xfrm>
          <a:custGeom>
            <a:avLst/>
            <a:gdLst>
              <a:gd name="T0" fmla="*/ 262 w 404"/>
              <a:gd name="T1" fmla="*/ 102 h 125"/>
              <a:gd name="T2" fmla="*/ 297 w 404"/>
              <a:gd name="T3" fmla="*/ 102 h 125"/>
              <a:gd name="T4" fmla="*/ 297 w 404"/>
              <a:gd name="T5" fmla="*/ 120 h 125"/>
              <a:gd name="T6" fmla="*/ 262 w 404"/>
              <a:gd name="T7" fmla="*/ 120 h 125"/>
              <a:gd name="T8" fmla="*/ 174 w 404"/>
              <a:gd name="T9" fmla="*/ 112 h 125"/>
              <a:gd name="T10" fmla="*/ 202 w 404"/>
              <a:gd name="T11" fmla="*/ 97 h 125"/>
              <a:gd name="T12" fmla="*/ 227 w 404"/>
              <a:gd name="T13" fmla="*/ 112 h 125"/>
              <a:gd name="T14" fmla="*/ 202 w 404"/>
              <a:gd name="T15" fmla="*/ 125 h 125"/>
              <a:gd name="T16" fmla="*/ 174 w 404"/>
              <a:gd name="T17" fmla="*/ 112 h 125"/>
              <a:gd name="T18" fmla="*/ 309 w 404"/>
              <a:gd name="T19" fmla="*/ 50 h 125"/>
              <a:gd name="T20" fmla="*/ 347 w 404"/>
              <a:gd name="T21" fmla="*/ 50 h 125"/>
              <a:gd name="T22" fmla="*/ 347 w 404"/>
              <a:gd name="T23" fmla="*/ 67 h 125"/>
              <a:gd name="T24" fmla="*/ 309 w 404"/>
              <a:gd name="T25" fmla="*/ 67 h 125"/>
              <a:gd name="T26" fmla="*/ 227 w 404"/>
              <a:gd name="T27" fmla="*/ 60 h 125"/>
              <a:gd name="T28" fmla="*/ 252 w 404"/>
              <a:gd name="T29" fmla="*/ 47 h 125"/>
              <a:gd name="T30" fmla="*/ 279 w 404"/>
              <a:gd name="T31" fmla="*/ 60 h 125"/>
              <a:gd name="T32" fmla="*/ 252 w 404"/>
              <a:gd name="T33" fmla="*/ 72 h 125"/>
              <a:gd name="T34" fmla="*/ 227 w 404"/>
              <a:gd name="T35" fmla="*/ 60 h 125"/>
              <a:gd name="T36" fmla="*/ 159 w 404"/>
              <a:gd name="T37" fmla="*/ 50 h 125"/>
              <a:gd name="T38" fmla="*/ 192 w 404"/>
              <a:gd name="T39" fmla="*/ 50 h 125"/>
              <a:gd name="T40" fmla="*/ 192 w 404"/>
              <a:gd name="T41" fmla="*/ 67 h 125"/>
              <a:gd name="T42" fmla="*/ 159 w 404"/>
              <a:gd name="T43" fmla="*/ 67 h 125"/>
              <a:gd name="T44" fmla="*/ 77 w 404"/>
              <a:gd name="T45" fmla="*/ 60 h 125"/>
              <a:gd name="T46" fmla="*/ 102 w 404"/>
              <a:gd name="T47" fmla="*/ 47 h 125"/>
              <a:gd name="T48" fmla="*/ 129 w 404"/>
              <a:gd name="T49" fmla="*/ 60 h 125"/>
              <a:gd name="T50" fmla="*/ 102 w 404"/>
              <a:gd name="T51" fmla="*/ 72 h 125"/>
              <a:gd name="T52" fmla="*/ 77 w 404"/>
              <a:gd name="T53" fmla="*/ 60 h 125"/>
              <a:gd name="T54" fmla="*/ 7 w 404"/>
              <a:gd name="T55" fmla="*/ 50 h 125"/>
              <a:gd name="T56" fmla="*/ 42 w 404"/>
              <a:gd name="T57" fmla="*/ 50 h 125"/>
              <a:gd name="T58" fmla="*/ 42 w 404"/>
              <a:gd name="T59" fmla="*/ 67 h 125"/>
              <a:gd name="T60" fmla="*/ 7 w 404"/>
              <a:gd name="T61" fmla="*/ 67 h 125"/>
              <a:gd name="T62" fmla="*/ 352 w 404"/>
              <a:gd name="T63" fmla="*/ 7 h 125"/>
              <a:gd name="T64" fmla="*/ 377 w 404"/>
              <a:gd name="T65" fmla="*/ 0 h 125"/>
              <a:gd name="T66" fmla="*/ 405 w 404"/>
              <a:gd name="T67" fmla="*/ 7 h 125"/>
              <a:gd name="T68" fmla="*/ 377 w 404"/>
              <a:gd name="T69" fmla="*/ 20 h 125"/>
              <a:gd name="T70" fmla="*/ 352 w 404"/>
              <a:gd name="T71" fmla="*/ 7 h 125"/>
              <a:gd name="T72" fmla="*/ 285 w 404"/>
              <a:gd name="T73" fmla="*/ 0 h 125"/>
              <a:gd name="T74" fmla="*/ 322 w 404"/>
              <a:gd name="T75" fmla="*/ 0 h 125"/>
              <a:gd name="T76" fmla="*/ 322 w 404"/>
              <a:gd name="T77" fmla="*/ 20 h 125"/>
              <a:gd name="T78" fmla="*/ 285 w 404"/>
              <a:gd name="T79" fmla="*/ 20 h 125"/>
              <a:gd name="T80" fmla="*/ 202 w 404"/>
              <a:gd name="T81" fmla="*/ 7 h 125"/>
              <a:gd name="T82" fmla="*/ 227 w 404"/>
              <a:gd name="T83" fmla="*/ 0 h 125"/>
              <a:gd name="T84" fmla="*/ 252 w 404"/>
              <a:gd name="T85" fmla="*/ 7 h 125"/>
              <a:gd name="T86" fmla="*/ 227 w 404"/>
              <a:gd name="T87" fmla="*/ 20 h 125"/>
              <a:gd name="T88" fmla="*/ 202 w 404"/>
              <a:gd name="T89" fmla="*/ 7 h 125"/>
              <a:gd name="T90" fmla="*/ 132 w 404"/>
              <a:gd name="T91" fmla="*/ 0 h 125"/>
              <a:gd name="T92" fmla="*/ 172 w 404"/>
              <a:gd name="T93" fmla="*/ 0 h 125"/>
              <a:gd name="T94" fmla="*/ 172 w 404"/>
              <a:gd name="T95" fmla="*/ 20 h 125"/>
              <a:gd name="T96" fmla="*/ 132 w 404"/>
              <a:gd name="T97" fmla="*/ 20 h 125"/>
              <a:gd name="T98" fmla="*/ 52 w 404"/>
              <a:gd name="T99" fmla="*/ 7 h 125"/>
              <a:gd name="T100" fmla="*/ 77 w 404"/>
              <a:gd name="T101" fmla="*/ 0 h 125"/>
              <a:gd name="T102" fmla="*/ 102 w 404"/>
              <a:gd name="T103" fmla="*/ 7 h 125"/>
              <a:gd name="T104" fmla="*/ 77 w 404"/>
              <a:gd name="T105" fmla="*/ 20 h 125"/>
              <a:gd name="T106" fmla="*/ 52 w 404"/>
              <a:gd name="T107" fmla="*/ 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4" h="125">
                <a:moveTo>
                  <a:pt x="252" y="112"/>
                </a:moveTo>
                <a:lnTo>
                  <a:pt x="262" y="102"/>
                </a:lnTo>
                <a:lnTo>
                  <a:pt x="279" y="97"/>
                </a:lnTo>
                <a:lnTo>
                  <a:pt x="297" y="102"/>
                </a:lnTo>
                <a:lnTo>
                  <a:pt x="305" y="112"/>
                </a:lnTo>
                <a:lnTo>
                  <a:pt x="297" y="120"/>
                </a:lnTo>
                <a:lnTo>
                  <a:pt x="279" y="125"/>
                </a:lnTo>
                <a:lnTo>
                  <a:pt x="262" y="120"/>
                </a:lnTo>
                <a:lnTo>
                  <a:pt x="252" y="112"/>
                </a:lnTo>
                <a:moveTo>
                  <a:pt x="174" y="112"/>
                </a:moveTo>
                <a:lnTo>
                  <a:pt x="185" y="102"/>
                </a:lnTo>
                <a:lnTo>
                  <a:pt x="202" y="97"/>
                </a:lnTo>
                <a:lnTo>
                  <a:pt x="219" y="102"/>
                </a:lnTo>
                <a:lnTo>
                  <a:pt x="227" y="112"/>
                </a:lnTo>
                <a:lnTo>
                  <a:pt x="219" y="120"/>
                </a:lnTo>
                <a:lnTo>
                  <a:pt x="202" y="125"/>
                </a:lnTo>
                <a:lnTo>
                  <a:pt x="185" y="120"/>
                </a:lnTo>
                <a:lnTo>
                  <a:pt x="174" y="112"/>
                </a:lnTo>
                <a:moveTo>
                  <a:pt x="305" y="60"/>
                </a:moveTo>
                <a:lnTo>
                  <a:pt x="309" y="50"/>
                </a:lnTo>
                <a:lnTo>
                  <a:pt x="327" y="47"/>
                </a:lnTo>
                <a:lnTo>
                  <a:pt x="347" y="50"/>
                </a:lnTo>
                <a:lnTo>
                  <a:pt x="352" y="60"/>
                </a:lnTo>
                <a:lnTo>
                  <a:pt x="347" y="67"/>
                </a:lnTo>
                <a:lnTo>
                  <a:pt x="327" y="72"/>
                </a:lnTo>
                <a:lnTo>
                  <a:pt x="309" y="67"/>
                </a:lnTo>
                <a:lnTo>
                  <a:pt x="305" y="60"/>
                </a:lnTo>
                <a:moveTo>
                  <a:pt x="227" y="60"/>
                </a:moveTo>
                <a:lnTo>
                  <a:pt x="237" y="50"/>
                </a:lnTo>
                <a:lnTo>
                  <a:pt x="252" y="47"/>
                </a:lnTo>
                <a:lnTo>
                  <a:pt x="270" y="50"/>
                </a:lnTo>
                <a:lnTo>
                  <a:pt x="279" y="60"/>
                </a:lnTo>
                <a:lnTo>
                  <a:pt x="270" y="67"/>
                </a:lnTo>
                <a:lnTo>
                  <a:pt x="252" y="72"/>
                </a:lnTo>
                <a:lnTo>
                  <a:pt x="237" y="67"/>
                </a:lnTo>
                <a:lnTo>
                  <a:pt x="227" y="60"/>
                </a:lnTo>
                <a:moveTo>
                  <a:pt x="150" y="60"/>
                </a:moveTo>
                <a:lnTo>
                  <a:pt x="159" y="50"/>
                </a:lnTo>
                <a:lnTo>
                  <a:pt x="174" y="47"/>
                </a:lnTo>
                <a:lnTo>
                  <a:pt x="192" y="50"/>
                </a:lnTo>
                <a:lnTo>
                  <a:pt x="202" y="60"/>
                </a:lnTo>
                <a:lnTo>
                  <a:pt x="192" y="67"/>
                </a:lnTo>
                <a:lnTo>
                  <a:pt x="174" y="72"/>
                </a:lnTo>
                <a:lnTo>
                  <a:pt x="159" y="67"/>
                </a:lnTo>
                <a:lnTo>
                  <a:pt x="150" y="60"/>
                </a:lnTo>
                <a:moveTo>
                  <a:pt x="77" y="60"/>
                </a:moveTo>
                <a:lnTo>
                  <a:pt x="84" y="50"/>
                </a:lnTo>
                <a:lnTo>
                  <a:pt x="102" y="47"/>
                </a:lnTo>
                <a:lnTo>
                  <a:pt x="120" y="50"/>
                </a:lnTo>
                <a:lnTo>
                  <a:pt x="129" y="60"/>
                </a:lnTo>
                <a:lnTo>
                  <a:pt x="120" y="67"/>
                </a:lnTo>
                <a:lnTo>
                  <a:pt x="102" y="72"/>
                </a:lnTo>
                <a:lnTo>
                  <a:pt x="84" y="67"/>
                </a:lnTo>
                <a:lnTo>
                  <a:pt x="77" y="60"/>
                </a:lnTo>
                <a:moveTo>
                  <a:pt x="0" y="60"/>
                </a:moveTo>
                <a:lnTo>
                  <a:pt x="7" y="50"/>
                </a:lnTo>
                <a:lnTo>
                  <a:pt x="24" y="47"/>
                </a:lnTo>
                <a:lnTo>
                  <a:pt x="42" y="50"/>
                </a:lnTo>
                <a:lnTo>
                  <a:pt x="52" y="60"/>
                </a:lnTo>
                <a:lnTo>
                  <a:pt x="42" y="67"/>
                </a:lnTo>
                <a:lnTo>
                  <a:pt x="24" y="72"/>
                </a:lnTo>
                <a:lnTo>
                  <a:pt x="7" y="67"/>
                </a:lnTo>
                <a:lnTo>
                  <a:pt x="0" y="60"/>
                </a:lnTo>
                <a:moveTo>
                  <a:pt x="352" y="7"/>
                </a:moveTo>
                <a:lnTo>
                  <a:pt x="360" y="0"/>
                </a:lnTo>
                <a:lnTo>
                  <a:pt x="377" y="0"/>
                </a:lnTo>
                <a:lnTo>
                  <a:pt x="395" y="0"/>
                </a:lnTo>
                <a:lnTo>
                  <a:pt x="405" y="7"/>
                </a:lnTo>
                <a:lnTo>
                  <a:pt x="395" y="20"/>
                </a:lnTo>
                <a:lnTo>
                  <a:pt x="377" y="20"/>
                </a:lnTo>
                <a:lnTo>
                  <a:pt x="360" y="20"/>
                </a:lnTo>
                <a:lnTo>
                  <a:pt x="352" y="7"/>
                </a:lnTo>
                <a:moveTo>
                  <a:pt x="279" y="7"/>
                </a:moveTo>
                <a:lnTo>
                  <a:pt x="285" y="0"/>
                </a:lnTo>
                <a:lnTo>
                  <a:pt x="305" y="0"/>
                </a:lnTo>
                <a:lnTo>
                  <a:pt x="322" y="0"/>
                </a:lnTo>
                <a:lnTo>
                  <a:pt x="327" y="7"/>
                </a:lnTo>
                <a:lnTo>
                  <a:pt x="322" y="20"/>
                </a:lnTo>
                <a:lnTo>
                  <a:pt x="305" y="20"/>
                </a:lnTo>
                <a:lnTo>
                  <a:pt x="285" y="20"/>
                </a:lnTo>
                <a:lnTo>
                  <a:pt x="279" y="7"/>
                </a:lnTo>
                <a:moveTo>
                  <a:pt x="202" y="7"/>
                </a:moveTo>
                <a:lnTo>
                  <a:pt x="210" y="0"/>
                </a:lnTo>
                <a:lnTo>
                  <a:pt x="227" y="0"/>
                </a:lnTo>
                <a:lnTo>
                  <a:pt x="245" y="0"/>
                </a:lnTo>
                <a:lnTo>
                  <a:pt x="252" y="7"/>
                </a:lnTo>
                <a:lnTo>
                  <a:pt x="245" y="20"/>
                </a:lnTo>
                <a:lnTo>
                  <a:pt x="227" y="20"/>
                </a:lnTo>
                <a:lnTo>
                  <a:pt x="210" y="20"/>
                </a:lnTo>
                <a:lnTo>
                  <a:pt x="202" y="7"/>
                </a:lnTo>
                <a:moveTo>
                  <a:pt x="129" y="7"/>
                </a:moveTo>
                <a:lnTo>
                  <a:pt x="132" y="0"/>
                </a:lnTo>
                <a:lnTo>
                  <a:pt x="150" y="0"/>
                </a:lnTo>
                <a:lnTo>
                  <a:pt x="172" y="0"/>
                </a:lnTo>
                <a:lnTo>
                  <a:pt x="174" y="7"/>
                </a:lnTo>
                <a:lnTo>
                  <a:pt x="172" y="20"/>
                </a:lnTo>
                <a:lnTo>
                  <a:pt x="150" y="20"/>
                </a:lnTo>
                <a:lnTo>
                  <a:pt x="132" y="20"/>
                </a:lnTo>
                <a:lnTo>
                  <a:pt x="129" y="7"/>
                </a:lnTo>
                <a:moveTo>
                  <a:pt x="52" y="7"/>
                </a:moveTo>
                <a:lnTo>
                  <a:pt x="60" y="0"/>
                </a:lnTo>
                <a:lnTo>
                  <a:pt x="77" y="0"/>
                </a:lnTo>
                <a:lnTo>
                  <a:pt x="95" y="0"/>
                </a:lnTo>
                <a:lnTo>
                  <a:pt x="102" y="7"/>
                </a:lnTo>
                <a:lnTo>
                  <a:pt x="95" y="20"/>
                </a:lnTo>
                <a:lnTo>
                  <a:pt x="77" y="20"/>
                </a:lnTo>
                <a:lnTo>
                  <a:pt x="60" y="20"/>
                </a:lnTo>
                <a:lnTo>
                  <a:pt x="52" y="7"/>
                </a:ln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8" name="Freeform 36">
            <a:extLst>
              <a:ext uri="{FF2B5EF4-FFF2-40B4-BE49-F238E27FC236}">
                <a16:creationId xmlns:a16="http://schemas.microsoft.com/office/drawing/2014/main" id="{ABC75FD4-2A1A-9AEA-C528-412884F6B1D0}"/>
              </a:ext>
            </a:extLst>
          </p:cNvPr>
          <p:cNvSpPr>
            <a:spLocks noChangeArrowheads="1"/>
          </p:cNvSpPr>
          <p:nvPr/>
        </p:nvSpPr>
        <p:spPr bwMode="auto">
          <a:xfrm>
            <a:off x="3054804" y="1811452"/>
            <a:ext cx="309563" cy="71438"/>
          </a:xfrm>
          <a:custGeom>
            <a:avLst/>
            <a:gdLst>
              <a:gd name="T0" fmla="*/ 52 w 455"/>
              <a:gd name="T1" fmla="*/ 105 h 104"/>
              <a:gd name="T2" fmla="*/ 0 w 455"/>
              <a:gd name="T3" fmla="*/ 0 h 104"/>
              <a:gd name="T4" fmla="*/ 392 w 455"/>
              <a:gd name="T5" fmla="*/ 0 h 104"/>
              <a:gd name="T6" fmla="*/ 455 w 455"/>
              <a:gd name="T7" fmla="*/ 105 h 104"/>
              <a:gd name="T8" fmla="*/ 52 w 455"/>
              <a:gd name="T9" fmla="*/ 105 h 104"/>
              <a:gd name="T10" fmla="*/ 52 w 455"/>
              <a:gd name="T11" fmla="*/ 105 h 104"/>
            </a:gdLst>
            <a:ahLst/>
            <a:cxnLst>
              <a:cxn ang="0">
                <a:pos x="T0" y="T1"/>
              </a:cxn>
              <a:cxn ang="0">
                <a:pos x="T2" y="T3"/>
              </a:cxn>
              <a:cxn ang="0">
                <a:pos x="T4" y="T5"/>
              </a:cxn>
              <a:cxn ang="0">
                <a:pos x="T6" y="T7"/>
              </a:cxn>
              <a:cxn ang="0">
                <a:pos x="T8" y="T9"/>
              </a:cxn>
              <a:cxn ang="0">
                <a:pos x="T10" y="T11"/>
              </a:cxn>
            </a:cxnLst>
            <a:rect l="0" t="0" r="r" b="b"/>
            <a:pathLst>
              <a:path w="455" h="104">
                <a:moveTo>
                  <a:pt x="52" y="105"/>
                </a:moveTo>
                <a:lnTo>
                  <a:pt x="0" y="0"/>
                </a:lnTo>
                <a:lnTo>
                  <a:pt x="392" y="0"/>
                </a:lnTo>
                <a:lnTo>
                  <a:pt x="455" y="105"/>
                </a:lnTo>
                <a:lnTo>
                  <a:pt x="52" y="105"/>
                </a:lnTo>
                <a:lnTo>
                  <a:pt x="52" y="105"/>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9" name="Rectangle 37">
            <a:extLst>
              <a:ext uri="{FF2B5EF4-FFF2-40B4-BE49-F238E27FC236}">
                <a16:creationId xmlns:a16="http://schemas.microsoft.com/office/drawing/2014/main" id="{B2E5B2E5-2323-4238-101D-FBBCF9253985}"/>
              </a:ext>
            </a:extLst>
          </p:cNvPr>
          <p:cNvSpPr>
            <a:spLocks noChangeArrowheads="1"/>
          </p:cNvSpPr>
          <p:nvPr/>
        </p:nvSpPr>
        <p:spPr bwMode="auto">
          <a:xfrm>
            <a:off x="3077767" y="1882889"/>
            <a:ext cx="273843" cy="272143"/>
          </a:xfrm>
          <a:prstGeom prst="rect">
            <a:avLst/>
          </a:prstGeom>
          <a:solidFill>
            <a:srgbClr val="008080"/>
          </a:solidFill>
          <a:ln w="3175"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0" name="Rectangle 38">
            <a:extLst>
              <a:ext uri="{FF2B5EF4-FFF2-40B4-BE49-F238E27FC236}">
                <a16:creationId xmlns:a16="http://schemas.microsoft.com/office/drawing/2014/main" id="{2AF3BE26-015B-4D51-F097-08CF3FDD2374}"/>
              </a:ext>
            </a:extLst>
          </p:cNvPr>
          <p:cNvSpPr>
            <a:spLocks noChangeArrowheads="1"/>
          </p:cNvSpPr>
          <p:nvPr/>
        </p:nvSpPr>
        <p:spPr bwMode="auto">
          <a:xfrm>
            <a:off x="2246030" y="2197570"/>
            <a:ext cx="1567737"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dirty="0"/>
              <a:t>Material Flow</a:t>
            </a:r>
            <a:endParaRPr lang="en-US" altLang="ar-EG" sz="2571" b="1" dirty="0"/>
          </a:p>
        </p:txBody>
      </p:sp>
      <p:sp>
        <p:nvSpPr>
          <p:cNvPr id="13351" name="Rectangle 39">
            <a:extLst>
              <a:ext uri="{FF2B5EF4-FFF2-40B4-BE49-F238E27FC236}">
                <a16:creationId xmlns:a16="http://schemas.microsoft.com/office/drawing/2014/main" id="{66378CC8-00D8-41A4-4D1A-148D2E9F9CAF}"/>
              </a:ext>
            </a:extLst>
          </p:cNvPr>
          <p:cNvSpPr>
            <a:spLocks noChangeArrowheads="1"/>
          </p:cNvSpPr>
          <p:nvPr/>
        </p:nvSpPr>
        <p:spPr bwMode="auto">
          <a:xfrm>
            <a:off x="4840741" y="1673679"/>
            <a:ext cx="755196" cy="46604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2" name="Rectangle 40">
            <a:extLst>
              <a:ext uri="{FF2B5EF4-FFF2-40B4-BE49-F238E27FC236}">
                <a16:creationId xmlns:a16="http://schemas.microsoft.com/office/drawing/2014/main" id="{9E6BD429-96B0-9B79-0AB9-16BF3CBDF9FC}"/>
              </a:ext>
            </a:extLst>
          </p:cNvPr>
          <p:cNvSpPr>
            <a:spLocks noChangeArrowheads="1"/>
          </p:cNvSpPr>
          <p:nvPr/>
        </p:nvSpPr>
        <p:spPr bwMode="auto">
          <a:xfrm>
            <a:off x="5019335" y="1791041"/>
            <a:ext cx="36067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500" i="1">
                <a:solidFill>
                  <a:srgbClr val="000000"/>
                </a:solidFill>
              </a:rPr>
              <a:t>VISA</a:t>
            </a:r>
            <a:endParaRPr lang="en-US" altLang="ar-EG" sz="2571" b="1"/>
          </a:p>
        </p:txBody>
      </p:sp>
      <p:sp>
        <p:nvSpPr>
          <p:cNvPr id="13353" name="Freeform 41">
            <a:extLst>
              <a:ext uri="{FF2B5EF4-FFF2-40B4-BE49-F238E27FC236}">
                <a16:creationId xmlns:a16="http://schemas.microsoft.com/office/drawing/2014/main" id="{C254A622-3BB9-626C-F314-BAA17DCC959E}"/>
              </a:ext>
            </a:extLst>
          </p:cNvPr>
          <p:cNvSpPr>
            <a:spLocks noChangeArrowheads="1"/>
          </p:cNvSpPr>
          <p:nvPr/>
        </p:nvSpPr>
        <p:spPr bwMode="auto">
          <a:xfrm>
            <a:off x="4856050" y="1688988"/>
            <a:ext cx="726281" cy="130968"/>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000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4" name="Freeform 42">
            <a:extLst>
              <a:ext uri="{FF2B5EF4-FFF2-40B4-BE49-F238E27FC236}">
                <a16:creationId xmlns:a16="http://schemas.microsoft.com/office/drawing/2014/main" id="{353692F2-0986-3062-F6C2-36F99D4110C6}"/>
              </a:ext>
            </a:extLst>
          </p:cNvPr>
          <p:cNvSpPr>
            <a:spLocks noChangeArrowheads="1"/>
          </p:cNvSpPr>
          <p:nvPr/>
        </p:nvSpPr>
        <p:spPr bwMode="auto">
          <a:xfrm>
            <a:off x="4856050" y="1993447"/>
            <a:ext cx="726281" cy="130969"/>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80800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5" name="Rectangle 43">
            <a:extLst>
              <a:ext uri="{FF2B5EF4-FFF2-40B4-BE49-F238E27FC236}">
                <a16:creationId xmlns:a16="http://schemas.microsoft.com/office/drawing/2014/main" id="{22D67639-7D83-F580-E8CC-B40D9984D93C}"/>
              </a:ext>
            </a:extLst>
          </p:cNvPr>
          <p:cNvSpPr>
            <a:spLocks noChangeArrowheads="1"/>
          </p:cNvSpPr>
          <p:nvPr/>
        </p:nvSpPr>
        <p:spPr bwMode="auto">
          <a:xfrm>
            <a:off x="5412241" y="1830161"/>
            <a:ext cx="16030" cy="329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
                <a:solidFill>
                  <a:srgbClr val="000000"/>
                </a:solidFill>
              </a:rPr>
              <a:t>®</a:t>
            </a:r>
            <a:endParaRPr lang="en-US" altLang="ar-EG" sz="2571" b="1"/>
          </a:p>
        </p:txBody>
      </p:sp>
      <p:sp>
        <p:nvSpPr>
          <p:cNvPr id="13356" name="Rectangle 44">
            <a:extLst>
              <a:ext uri="{FF2B5EF4-FFF2-40B4-BE49-F238E27FC236}">
                <a16:creationId xmlns:a16="http://schemas.microsoft.com/office/drawing/2014/main" id="{D6B2D566-A0EF-4295-BD2D-87AF65F31415}"/>
              </a:ext>
            </a:extLst>
          </p:cNvPr>
          <p:cNvSpPr>
            <a:spLocks noChangeArrowheads="1"/>
          </p:cNvSpPr>
          <p:nvPr/>
        </p:nvSpPr>
        <p:spPr bwMode="auto">
          <a:xfrm>
            <a:off x="4417219" y="2182262"/>
            <a:ext cx="134652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Credit Flow</a:t>
            </a:r>
            <a:endParaRPr lang="en-US" altLang="ar-EG" sz="2571" b="1"/>
          </a:p>
        </p:txBody>
      </p:sp>
      <p:sp>
        <p:nvSpPr>
          <p:cNvPr id="13357" name="Rectangle 45">
            <a:extLst>
              <a:ext uri="{FF2B5EF4-FFF2-40B4-BE49-F238E27FC236}">
                <a16:creationId xmlns:a16="http://schemas.microsoft.com/office/drawing/2014/main" id="{2E397E72-9F1C-F71B-BB1A-F1F7C5D4C5AF}"/>
              </a:ext>
            </a:extLst>
          </p:cNvPr>
          <p:cNvSpPr>
            <a:spLocks noChangeArrowheads="1"/>
          </p:cNvSpPr>
          <p:nvPr/>
        </p:nvSpPr>
        <p:spPr bwMode="auto">
          <a:xfrm>
            <a:off x="2583657" y="3235098"/>
            <a:ext cx="1173616" cy="47625"/>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8" name="Rectangle 46">
            <a:extLst>
              <a:ext uri="{FF2B5EF4-FFF2-40B4-BE49-F238E27FC236}">
                <a16:creationId xmlns:a16="http://schemas.microsoft.com/office/drawing/2014/main" id="{206B8535-CBA8-9530-9828-5E125B5CBA72}"/>
              </a:ext>
            </a:extLst>
          </p:cNvPr>
          <p:cNvSpPr>
            <a:spLocks noChangeArrowheads="1"/>
          </p:cNvSpPr>
          <p:nvPr/>
        </p:nvSpPr>
        <p:spPr bwMode="auto">
          <a:xfrm>
            <a:off x="2621077" y="3282724"/>
            <a:ext cx="1098777" cy="391205"/>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9" name="Freeform 47">
            <a:extLst>
              <a:ext uri="{FF2B5EF4-FFF2-40B4-BE49-F238E27FC236}">
                <a16:creationId xmlns:a16="http://schemas.microsoft.com/office/drawing/2014/main" id="{E2F50E6A-058D-FEB1-53A3-CA9113912CB5}"/>
              </a:ext>
            </a:extLst>
          </p:cNvPr>
          <p:cNvSpPr>
            <a:spLocks noChangeArrowheads="1"/>
          </p:cNvSpPr>
          <p:nvPr/>
        </p:nvSpPr>
        <p:spPr bwMode="auto">
          <a:xfrm>
            <a:off x="2660196" y="3332050"/>
            <a:ext cx="1020536" cy="341879"/>
          </a:xfrm>
          <a:custGeom>
            <a:avLst/>
            <a:gdLst>
              <a:gd name="T0" fmla="*/ 0 w 1499"/>
              <a:gd name="T1" fmla="*/ 250 h 502"/>
              <a:gd name="T2" fmla="*/ 574 w 1499"/>
              <a:gd name="T3" fmla="*/ 250 h 502"/>
              <a:gd name="T4" fmla="*/ 574 w 1499"/>
              <a:gd name="T5" fmla="*/ 0 h 502"/>
              <a:gd name="T6" fmla="*/ 0 w 1499"/>
              <a:gd name="T7" fmla="*/ 0 h 502"/>
              <a:gd name="T8" fmla="*/ 0 w 1499"/>
              <a:gd name="T9" fmla="*/ 250 h 502"/>
              <a:gd name="T10" fmla="*/ 864 w 1499"/>
              <a:gd name="T11" fmla="*/ 502 h 502"/>
              <a:gd name="T12" fmla="*/ 1499 w 1499"/>
              <a:gd name="T13" fmla="*/ 502 h 502"/>
              <a:gd name="T14" fmla="*/ 1499 w 1499"/>
              <a:gd name="T15" fmla="*/ 142 h 502"/>
              <a:gd name="T16" fmla="*/ 864 w 1499"/>
              <a:gd name="T17" fmla="*/ 142 h 502"/>
              <a:gd name="T18" fmla="*/ 864 w 1499"/>
              <a:gd name="T1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502">
                <a:moveTo>
                  <a:pt x="0" y="250"/>
                </a:moveTo>
                <a:lnTo>
                  <a:pt x="574" y="250"/>
                </a:lnTo>
                <a:lnTo>
                  <a:pt x="574" y="0"/>
                </a:lnTo>
                <a:lnTo>
                  <a:pt x="0" y="0"/>
                </a:lnTo>
                <a:lnTo>
                  <a:pt x="0" y="250"/>
                </a:lnTo>
                <a:moveTo>
                  <a:pt x="864" y="502"/>
                </a:moveTo>
                <a:lnTo>
                  <a:pt x="1499" y="502"/>
                </a:lnTo>
                <a:lnTo>
                  <a:pt x="1499" y="142"/>
                </a:lnTo>
                <a:lnTo>
                  <a:pt x="864" y="142"/>
                </a:lnTo>
                <a:lnTo>
                  <a:pt x="864" y="50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0" name="Rectangle 48">
            <a:extLst>
              <a:ext uri="{FF2B5EF4-FFF2-40B4-BE49-F238E27FC236}">
                <a16:creationId xmlns:a16="http://schemas.microsoft.com/office/drawing/2014/main" id="{FAFC908D-FFB2-6427-4644-47727A433934}"/>
              </a:ext>
            </a:extLst>
          </p:cNvPr>
          <p:cNvSpPr>
            <a:spLocks noChangeArrowheads="1"/>
          </p:cNvSpPr>
          <p:nvPr/>
        </p:nvSpPr>
        <p:spPr bwMode="auto">
          <a:xfrm>
            <a:off x="2583657" y="3710103"/>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1" name="Rectangle 49">
            <a:extLst>
              <a:ext uri="{FF2B5EF4-FFF2-40B4-BE49-F238E27FC236}">
                <a16:creationId xmlns:a16="http://schemas.microsoft.com/office/drawing/2014/main" id="{A711B7D0-0DA3-FE70-2FEC-5755D709C20D}"/>
              </a:ext>
            </a:extLst>
          </p:cNvPr>
          <p:cNvSpPr>
            <a:spLocks noChangeArrowheads="1"/>
          </p:cNvSpPr>
          <p:nvPr/>
        </p:nvSpPr>
        <p:spPr bwMode="auto">
          <a:xfrm>
            <a:off x="2583657" y="4310063"/>
            <a:ext cx="11736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2" name="Rectangle 50">
            <a:extLst>
              <a:ext uri="{FF2B5EF4-FFF2-40B4-BE49-F238E27FC236}">
                <a16:creationId xmlns:a16="http://schemas.microsoft.com/office/drawing/2014/main" id="{62400B41-23E1-45AD-D6ED-1A9B45AC56EB}"/>
              </a:ext>
            </a:extLst>
          </p:cNvPr>
          <p:cNvSpPr>
            <a:spLocks noChangeArrowheads="1"/>
          </p:cNvSpPr>
          <p:nvPr/>
        </p:nvSpPr>
        <p:spPr bwMode="auto">
          <a:xfrm>
            <a:off x="2621077" y="4359389"/>
            <a:ext cx="1098777"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3" name="Freeform 51">
            <a:extLst>
              <a:ext uri="{FF2B5EF4-FFF2-40B4-BE49-F238E27FC236}">
                <a16:creationId xmlns:a16="http://schemas.microsoft.com/office/drawing/2014/main" id="{5604B926-09A5-C1B8-E10E-0FD2FE9C5124}"/>
              </a:ext>
            </a:extLst>
          </p:cNvPr>
          <p:cNvSpPr>
            <a:spLocks noChangeArrowheads="1"/>
          </p:cNvSpPr>
          <p:nvPr/>
        </p:nvSpPr>
        <p:spPr bwMode="auto">
          <a:xfrm>
            <a:off x="2660196" y="4408714"/>
            <a:ext cx="1020536" cy="340179"/>
          </a:xfrm>
          <a:custGeom>
            <a:avLst/>
            <a:gdLst>
              <a:gd name="T0" fmla="*/ 0 w 1499"/>
              <a:gd name="T1" fmla="*/ 250 h 499"/>
              <a:gd name="T2" fmla="*/ 574 w 1499"/>
              <a:gd name="T3" fmla="*/ 250 h 499"/>
              <a:gd name="T4" fmla="*/ 574 w 1499"/>
              <a:gd name="T5" fmla="*/ 0 h 499"/>
              <a:gd name="T6" fmla="*/ 0 w 1499"/>
              <a:gd name="T7" fmla="*/ 0 h 499"/>
              <a:gd name="T8" fmla="*/ 0 w 1499"/>
              <a:gd name="T9" fmla="*/ 250 h 499"/>
              <a:gd name="T10" fmla="*/ 864 w 1499"/>
              <a:gd name="T11" fmla="*/ 499 h 499"/>
              <a:gd name="T12" fmla="*/ 1499 w 1499"/>
              <a:gd name="T13" fmla="*/ 499 h 499"/>
              <a:gd name="T14" fmla="*/ 1499 w 1499"/>
              <a:gd name="T15" fmla="*/ 142 h 499"/>
              <a:gd name="T16" fmla="*/ 864 w 1499"/>
              <a:gd name="T17" fmla="*/ 142 h 499"/>
              <a:gd name="T18" fmla="*/ 864 w 1499"/>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499">
                <a:moveTo>
                  <a:pt x="0" y="250"/>
                </a:moveTo>
                <a:lnTo>
                  <a:pt x="574" y="250"/>
                </a:lnTo>
                <a:lnTo>
                  <a:pt x="574" y="0"/>
                </a:lnTo>
                <a:lnTo>
                  <a:pt x="0" y="0"/>
                </a:lnTo>
                <a:lnTo>
                  <a:pt x="0" y="250"/>
                </a:lnTo>
                <a:moveTo>
                  <a:pt x="864" y="499"/>
                </a:moveTo>
                <a:lnTo>
                  <a:pt x="1499" y="499"/>
                </a:lnTo>
                <a:lnTo>
                  <a:pt x="1499"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4" name="Rectangle 52">
            <a:extLst>
              <a:ext uri="{FF2B5EF4-FFF2-40B4-BE49-F238E27FC236}">
                <a16:creationId xmlns:a16="http://schemas.microsoft.com/office/drawing/2014/main" id="{23AAF94B-94C2-74E6-B26B-F142581F9A1C}"/>
              </a:ext>
            </a:extLst>
          </p:cNvPr>
          <p:cNvSpPr>
            <a:spLocks noChangeArrowheads="1"/>
          </p:cNvSpPr>
          <p:nvPr/>
        </p:nvSpPr>
        <p:spPr bwMode="auto">
          <a:xfrm>
            <a:off x="2583657" y="4786767"/>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5" name="Rectangle 53">
            <a:extLst>
              <a:ext uri="{FF2B5EF4-FFF2-40B4-BE49-F238E27FC236}">
                <a16:creationId xmlns:a16="http://schemas.microsoft.com/office/drawing/2014/main" id="{090B4336-AD7C-F8A4-80EC-0C77C3A43ECC}"/>
              </a:ext>
            </a:extLst>
          </p:cNvPr>
          <p:cNvSpPr>
            <a:spLocks noChangeArrowheads="1"/>
          </p:cNvSpPr>
          <p:nvPr/>
        </p:nvSpPr>
        <p:spPr bwMode="auto">
          <a:xfrm>
            <a:off x="6536532" y="4310063"/>
            <a:ext cx="11753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6" name="Rectangle 54">
            <a:extLst>
              <a:ext uri="{FF2B5EF4-FFF2-40B4-BE49-F238E27FC236}">
                <a16:creationId xmlns:a16="http://schemas.microsoft.com/office/drawing/2014/main" id="{7A2AB056-EEF4-ABB4-4FDF-51F30A34ABCA}"/>
              </a:ext>
            </a:extLst>
          </p:cNvPr>
          <p:cNvSpPr>
            <a:spLocks noChangeArrowheads="1"/>
          </p:cNvSpPr>
          <p:nvPr/>
        </p:nvSpPr>
        <p:spPr bwMode="auto">
          <a:xfrm>
            <a:off x="6575652" y="4359389"/>
            <a:ext cx="1097076"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7" name="Freeform 55">
            <a:extLst>
              <a:ext uri="{FF2B5EF4-FFF2-40B4-BE49-F238E27FC236}">
                <a16:creationId xmlns:a16="http://schemas.microsoft.com/office/drawing/2014/main" id="{BBEC51B5-34EC-9075-B26B-84328CF73905}"/>
              </a:ext>
            </a:extLst>
          </p:cNvPr>
          <p:cNvSpPr>
            <a:spLocks noChangeArrowheads="1"/>
          </p:cNvSpPr>
          <p:nvPr/>
        </p:nvSpPr>
        <p:spPr bwMode="auto">
          <a:xfrm>
            <a:off x="6613072" y="4408714"/>
            <a:ext cx="1022237" cy="340179"/>
          </a:xfrm>
          <a:custGeom>
            <a:avLst/>
            <a:gdLst>
              <a:gd name="T0" fmla="*/ 0 w 1502"/>
              <a:gd name="T1" fmla="*/ 250 h 499"/>
              <a:gd name="T2" fmla="*/ 577 w 1502"/>
              <a:gd name="T3" fmla="*/ 250 h 499"/>
              <a:gd name="T4" fmla="*/ 577 w 1502"/>
              <a:gd name="T5" fmla="*/ 0 h 499"/>
              <a:gd name="T6" fmla="*/ 0 w 1502"/>
              <a:gd name="T7" fmla="*/ 0 h 499"/>
              <a:gd name="T8" fmla="*/ 0 w 1502"/>
              <a:gd name="T9" fmla="*/ 250 h 499"/>
              <a:gd name="T10" fmla="*/ 864 w 1502"/>
              <a:gd name="T11" fmla="*/ 499 h 499"/>
              <a:gd name="T12" fmla="*/ 1502 w 1502"/>
              <a:gd name="T13" fmla="*/ 499 h 499"/>
              <a:gd name="T14" fmla="*/ 1502 w 1502"/>
              <a:gd name="T15" fmla="*/ 142 h 499"/>
              <a:gd name="T16" fmla="*/ 864 w 1502"/>
              <a:gd name="T17" fmla="*/ 142 h 499"/>
              <a:gd name="T18" fmla="*/ 864 w 1502"/>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02" h="499">
                <a:moveTo>
                  <a:pt x="0" y="250"/>
                </a:moveTo>
                <a:lnTo>
                  <a:pt x="577" y="250"/>
                </a:lnTo>
                <a:lnTo>
                  <a:pt x="577" y="0"/>
                </a:lnTo>
                <a:lnTo>
                  <a:pt x="0" y="0"/>
                </a:lnTo>
                <a:lnTo>
                  <a:pt x="0" y="250"/>
                </a:lnTo>
                <a:moveTo>
                  <a:pt x="864" y="499"/>
                </a:moveTo>
                <a:lnTo>
                  <a:pt x="1502" y="499"/>
                </a:lnTo>
                <a:lnTo>
                  <a:pt x="1502"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8" name="Rectangle 56">
            <a:extLst>
              <a:ext uri="{FF2B5EF4-FFF2-40B4-BE49-F238E27FC236}">
                <a16:creationId xmlns:a16="http://schemas.microsoft.com/office/drawing/2014/main" id="{F6738396-19CB-B027-D00D-E10E91658068}"/>
              </a:ext>
            </a:extLst>
          </p:cNvPr>
          <p:cNvSpPr>
            <a:spLocks noChangeArrowheads="1"/>
          </p:cNvSpPr>
          <p:nvPr/>
        </p:nvSpPr>
        <p:spPr bwMode="auto">
          <a:xfrm>
            <a:off x="6340929" y="4789714"/>
            <a:ext cx="1320874"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Wholesaler</a:t>
            </a:r>
            <a:endParaRPr lang="en-US" altLang="ar-EG" sz="2571" b="1"/>
          </a:p>
        </p:txBody>
      </p:sp>
      <p:sp>
        <p:nvSpPr>
          <p:cNvPr id="13369" name="Rectangle 57">
            <a:extLst>
              <a:ext uri="{FF2B5EF4-FFF2-40B4-BE49-F238E27FC236}">
                <a16:creationId xmlns:a16="http://schemas.microsoft.com/office/drawing/2014/main" id="{D658BE88-7D30-BDAB-A11D-A17A7D16F249}"/>
              </a:ext>
            </a:extLst>
          </p:cNvPr>
          <p:cNvSpPr>
            <a:spLocks noChangeArrowheads="1"/>
          </p:cNvSpPr>
          <p:nvPr/>
        </p:nvSpPr>
        <p:spPr bwMode="auto">
          <a:xfrm>
            <a:off x="6548437" y="3343956"/>
            <a:ext cx="1124291" cy="329973"/>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0" name="Freeform 58">
            <a:extLst>
              <a:ext uri="{FF2B5EF4-FFF2-40B4-BE49-F238E27FC236}">
                <a16:creationId xmlns:a16="http://schemas.microsoft.com/office/drawing/2014/main" id="{A7254089-7C73-BE06-D1A5-1D869FBD8AD5}"/>
              </a:ext>
            </a:extLst>
          </p:cNvPr>
          <p:cNvSpPr>
            <a:spLocks noChangeArrowheads="1"/>
          </p:cNvSpPr>
          <p:nvPr/>
        </p:nvSpPr>
        <p:spPr bwMode="auto">
          <a:xfrm>
            <a:off x="6519523" y="3235098"/>
            <a:ext cx="1185522" cy="108857"/>
          </a:xfrm>
          <a:custGeom>
            <a:avLst/>
            <a:gdLst>
              <a:gd name="T0" fmla="*/ 1742 w 1742"/>
              <a:gd name="T1" fmla="*/ 107 h 159"/>
              <a:gd name="T2" fmla="*/ 1742 w 1742"/>
              <a:gd name="T3" fmla="*/ 159 h 159"/>
              <a:gd name="T4" fmla="*/ 0 w 1742"/>
              <a:gd name="T5" fmla="*/ 159 h 159"/>
              <a:gd name="T6" fmla="*/ 0 w 1742"/>
              <a:gd name="T7" fmla="*/ 107 h 159"/>
              <a:gd name="T8" fmla="*/ 870 w 1742"/>
              <a:gd name="T9" fmla="*/ 0 h 159"/>
              <a:gd name="T10" fmla="*/ 1742 w 1742"/>
              <a:gd name="T11" fmla="*/ 107 h 159"/>
              <a:gd name="T12" fmla="*/ 1742 w 1742"/>
              <a:gd name="T13" fmla="*/ 107 h 159"/>
            </a:gdLst>
            <a:ahLst/>
            <a:cxnLst>
              <a:cxn ang="0">
                <a:pos x="T0" y="T1"/>
              </a:cxn>
              <a:cxn ang="0">
                <a:pos x="T2" y="T3"/>
              </a:cxn>
              <a:cxn ang="0">
                <a:pos x="T4" y="T5"/>
              </a:cxn>
              <a:cxn ang="0">
                <a:pos x="T6" y="T7"/>
              </a:cxn>
              <a:cxn ang="0">
                <a:pos x="T8" y="T9"/>
              </a:cxn>
              <a:cxn ang="0">
                <a:pos x="T10" y="T11"/>
              </a:cxn>
              <a:cxn ang="0">
                <a:pos x="T12" y="T13"/>
              </a:cxn>
            </a:cxnLst>
            <a:rect l="0" t="0" r="r" b="b"/>
            <a:pathLst>
              <a:path w="1742" h="159">
                <a:moveTo>
                  <a:pt x="1742" y="107"/>
                </a:moveTo>
                <a:lnTo>
                  <a:pt x="1742" y="159"/>
                </a:lnTo>
                <a:lnTo>
                  <a:pt x="0" y="159"/>
                </a:lnTo>
                <a:lnTo>
                  <a:pt x="0" y="107"/>
                </a:lnTo>
                <a:lnTo>
                  <a:pt x="870"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1" name="Rectangle 59">
            <a:extLst>
              <a:ext uri="{FF2B5EF4-FFF2-40B4-BE49-F238E27FC236}">
                <a16:creationId xmlns:a16="http://schemas.microsoft.com/office/drawing/2014/main" id="{A1123FC0-4A36-C759-3D22-066EA5960774}"/>
              </a:ext>
            </a:extLst>
          </p:cNvPr>
          <p:cNvSpPr>
            <a:spLocks noChangeArrowheads="1"/>
          </p:cNvSpPr>
          <p:nvPr/>
        </p:nvSpPr>
        <p:spPr bwMode="auto">
          <a:xfrm>
            <a:off x="7468621" y="3490232"/>
            <a:ext cx="86745"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2" name="Rectangle 60">
            <a:extLst>
              <a:ext uri="{FF2B5EF4-FFF2-40B4-BE49-F238E27FC236}">
                <a16:creationId xmlns:a16="http://schemas.microsoft.com/office/drawing/2014/main" id="{DD5679F6-096F-B3FB-BECE-5CB6B5D8D1EB}"/>
              </a:ext>
            </a:extLst>
          </p:cNvPr>
          <p:cNvSpPr>
            <a:spLocks noChangeArrowheads="1"/>
          </p:cNvSpPr>
          <p:nvPr/>
        </p:nvSpPr>
        <p:spPr bwMode="auto">
          <a:xfrm>
            <a:off x="7555366" y="3490232"/>
            <a:ext cx="88446"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3" name="Freeform 61">
            <a:extLst>
              <a:ext uri="{FF2B5EF4-FFF2-40B4-BE49-F238E27FC236}">
                <a16:creationId xmlns:a16="http://schemas.microsoft.com/office/drawing/2014/main" id="{2AA6CD2B-8CED-27FD-C0A2-644522D99CD7}"/>
              </a:ext>
            </a:extLst>
          </p:cNvPr>
          <p:cNvSpPr>
            <a:spLocks noChangeArrowheads="1"/>
          </p:cNvSpPr>
          <p:nvPr/>
        </p:nvSpPr>
        <p:spPr bwMode="auto">
          <a:xfrm>
            <a:off x="7298532" y="3410291"/>
            <a:ext cx="139473" cy="173491"/>
          </a:xfrm>
          <a:custGeom>
            <a:avLst/>
            <a:gdLst>
              <a:gd name="T0" fmla="*/ 0 w 204"/>
              <a:gd name="T1" fmla="*/ 130 h 255"/>
              <a:gd name="T2" fmla="*/ 4 w 204"/>
              <a:gd name="T3" fmla="*/ 82 h 255"/>
              <a:gd name="T4" fmla="*/ 20 w 204"/>
              <a:gd name="T5" fmla="*/ 42 h 255"/>
              <a:gd name="T6" fmla="*/ 49 w 204"/>
              <a:gd name="T7" fmla="*/ 17 h 255"/>
              <a:gd name="T8" fmla="*/ 84 w 204"/>
              <a:gd name="T9" fmla="*/ 0 h 255"/>
              <a:gd name="T10" fmla="*/ 120 w 204"/>
              <a:gd name="T11" fmla="*/ 0 h 255"/>
              <a:gd name="T12" fmla="*/ 155 w 204"/>
              <a:gd name="T13" fmla="*/ 17 h 255"/>
              <a:gd name="T14" fmla="*/ 184 w 204"/>
              <a:gd name="T15" fmla="*/ 42 h 255"/>
              <a:gd name="T16" fmla="*/ 202 w 204"/>
              <a:gd name="T17" fmla="*/ 82 h 255"/>
              <a:gd name="T18" fmla="*/ 204 w 204"/>
              <a:gd name="T19" fmla="*/ 130 h 255"/>
              <a:gd name="T20" fmla="*/ 202 w 204"/>
              <a:gd name="T21" fmla="*/ 172 h 255"/>
              <a:gd name="T22" fmla="*/ 184 w 204"/>
              <a:gd name="T23" fmla="*/ 212 h 255"/>
              <a:gd name="T24" fmla="*/ 155 w 204"/>
              <a:gd name="T25" fmla="*/ 242 h 255"/>
              <a:gd name="T26" fmla="*/ 120 w 204"/>
              <a:gd name="T27" fmla="*/ 255 h 255"/>
              <a:gd name="T28" fmla="*/ 84 w 204"/>
              <a:gd name="T29" fmla="*/ 255 h 255"/>
              <a:gd name="T30" fmla="*/ 49 w 204"/>
              <a:gd name="T31" fmla="*/ 242 h 255"/>
              <a:gd name="T32" fmla="*/ 20 w 204"/>
              <a:gd name="T33" fmla="*/ 212 h 255"/>
              <a:gd name="T34" fmla="*/ 4 w 204"/>
              <a:gd name="T35" fmla="*/ 172 h 255"/>
              <a:gd name="T36" fmla="*/ 0 w 204"/>
              <a:gd name="T37" fmla="*/ 130 h 255"/>
              <a:gd name="T38" fmla="*/ 0 w 204"/>
              <a:gd name="T39" fmla="*/ 13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5">
                <a:moveTo>
                  <a:pt x="0" y="130"/>
                </a:moveTo>
                <a:lnTo>
                  <a:pt x="4" y="82"/>
                </a:lnTo>
                <a:lnTo>
                  <a:pt x="20" y="42"/>
                </a:lnTo>
                <a:lnTo>
                  <a:pt x="49" y="17"/>
                </a:lnTo>
                <a:lnTo>
                  <a:pt x="84" y="0"/>
                </a:lnTo>
                <a:lnTo>
                  <a:pt x="120" y="0"/>
                </a:lnTo>
                <a:lnTo>
                  <a:pt x="155" y="17"/>
                </a:lnTo>
                <a:lnTo>
                  <a:pt x="184" y="42"/>
                </a:lnTo>
                <a:lnTo>
                  <a:pt x="202" y="82"/>
                </a:lnTo>
                <a:lnTo>
                  <a:pt x="204" y="130"/>
                </a:lnTo>
                <a:lnTo>
                  <a:pt x="202" y="172"/>
                </a:lnTo>
                <a:lnTo>
                  <a:pt x="184" y="212"/>
                </a:lnTo>
                <a:lnTo>
                  <a:pt x="155" y="242"/>
                </a:lnTo>
                <a:lnTo>
                  <a:pt x="120" y="255"/>
                </a:lnTo>
                <a:lnTo>
                  <a:pt x="84" y="255"/>
                </a:lnTo>
                <a:lnTo>
                  <a:pt x="49" y="242"/>
                </a:lnTo>
                <a:lnTo>
                  <a:pt x="20" y="212"/>
                </a:lnTo>
                <a:lnTo>
                  <a:pt x="4" y="172"/>
                </a:lnTo>
                <a:lnTo>
                  <a:pt x="0" y="130"/>
                </a:lnTo>
                <a:lnTo>
                  <a:pt x="0" y="130"/>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4" name="Freeform 62">
            <a:extLst>
              <a:ext uri="{FF2B5EF4-FFF2-40B4-BE49-F238E27FC236}">
                <a16:creationId xmlns:a16="http://schemas.microsoft.com/office/drawing/2014/main" id="{B01C8006-A479-6E69-9CB2-579661B085C9}"/>
              </a:ext>
            </a:extLst>
          </p:cNvPr>
          <p:cNvSpPr>
            <a:spLocks noChangeArrowheads="1"/>
          </p:cNvSpPr>
          <p:nvPr/>
        </p:nvSpPr>
        <p:spPr bwMode="auto">
          <a:xfrm>
            <a:off x="6577353" y="3381375"/>
            <a:ext cx="1066459" cy="219416"/>
          </a:xfrm>
          <a:custGeom>
            <a:avLst/>
            <a:gdLst>
              <a:gd name="T0" fmla="*/ 0 w 1567"/>
              <a:gd name="T1" fmla="*/ 322 h 322"/>
              <a:gd name="T2" fmla="*/ 305 w 1567"/>
              <a:gd name="T3" fmla="*/ 322 h 322"/>
              <a:gd name="T4" fmla="*/ 305 w 1567"/>
              <a:gd name="T5" fmla="*/ 0 h 322"/>
              <a:gd name="T6" fmla="*/ 0 w 1567"/>
              <a:gd name="T7" fmla="*/ 0 h 322"/>
              <a:gd name="T8" fmla="*/ 0 w 1567"/>
              <a:gd name="T9" fmla="*/ 322 h 322"/>
              <a:gd name="T10" fmla="*/ 350 w 1567"/>
              <a:gd name="T11" fmla="*/ 322 h 322"/>
              <a:gd name="T12" fmla="*/ 654 w 1567"/>
              <a:gd name="T13" fmla="*/ 322 h 322"/>
              <a:gd name="T14" fmla="*/ 654 w 1567"/>
              <a:gd name="T15" fmla="*/ 0 h 322"/>
              <a:gd name="T16" fmla="*/ 350 w 1567"/>
              <a:gd name="T17" fmla="*/ 0 h 322"/>
              <a:gd name="T18" fmla="*/ 350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10 w 1567"/>
              <a:gd name="T31" fmla="*/ 107 h 322"/>
              <a:gd name="T32" fmla="*/ 1567 w 1567"/>
              <a:gd name="T33" fmla="*/ 107 h 322"/>
              <a:gd name="T34" fmla="*/ 1567 w 1567"/>
              <a:gd name="T35" fmla="*/ 0 h 322"/>
              <a:gd name="T36" fmla="*/ 1310 w 1567"/>
              <a:gd name="T37" fmla="*/ 0 h 322"/>
              <a:gd name="T38" fmla="*/ 1310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5" y="322"/>
                </a:lnTo>
                <a:lnTo>
                  <a:pt x="305" y="0"/>
                </a:lnTo>
                <a:lnTo>
                  <a:pt x="0" y="0"/>
                </a:lnTo>
                <a:lnTo>
                  <a:pt x="0" y="322"/>
                </a:lnTo>
                <a:moveTo>
                  <a:pt x="350" y="322"/>
                </a:moveTo>
                <a:lnTo>
                  <a:pt x="654" y="322"/>
                </a:lnTo>
                <a:lnTo>
                  <a:pt x="654" y="0"/>
                </a:lnTo>
                <a:lnTo>
                  <a:pt x="350" y="0"/>
                </a:lnTo>
                <a:lnTo>
                  <a:pt x="350" y="322"/>
                </a:lnTo>
                <a:moveTo>
                  <a:pt x="697" y="322"/>
                </a:moveTo>
                <a:lnTo>
                  <a:pt x="1002" y="322"/>
                </a:lnTo>
                <a:lnTo>
                  <a:pt x="1002" y="0"/>
                </a:lnTo>
                <a:lnTo>
                  <a:pt x="697" y="0"/>
                </a:lnTo>
                <a:lnTo>
                  <a:pt x="697" y="322"/>
                </a:lnTo>
                <a:moveTo>
                  <a:pt x="1310" y="107"/>
                </a:moveTo>
                <a:lnTo>
                  <a:pt x="1567" y="107"/>
                </a:lnTo>
                <a:lnTo>
                  <a:pt x="1567" y="0"/>
                </a:lnTo>
                <a:lnTo>
                  <a:pt x="1310" y="0"/>
                </a:lnTo>
                <a:lnTo>
                  <a:pt x="1310"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5" name="Rectangle 63">
            <a:extLst>
              <a:ext uri="{FF2B5EF4-FFF2-40B4-BE49-F238E27FC236}">
                <a16:creationId xmlns:a16="http://schemas.microsoft.com/office/drawing/2014/main" id="{E253FAAB-BED7-26D8-2B2B-2A16E8659BBC}"/>
              </a:ext>
            </a:extLst>
          </p:cNvPr>
          <p:cNvSpPr>
            <a:spLocks noChangeArrowheads="1"/>
          </p:cNvSpPr>
          <p:nvPr/>
        </p:nvSpPr>
        <p:spPr bwMode="auto">
          <a:xfrm>
            <a:off x="6572250" y="3713050"/>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Retailer</a:t>
            </a:r>
            <a:endParaRPr lang="en-US" altLang="ar-EG" sz="2571" b="1"/>
          </a:p>
        </p:txBody>
      </p:sp>
      <p:sp>
        <p:nvSpPr>
          <p:cNvPr id="13376" name="Freeform 64">
            <a:extLst>
              <a:ext uri="{FF2B5EF4-FFF2-40B4-BE49-F238E27FC236}">
                <a16:creationId xmlns:a16="http://schemas.microsoft.com/office/drawing/2014/main" id="{E70A3A62-A0E1-3BCB-CBFA-D6205DD5C8E5}"/>
              </a:ext>
            </a:extLst>
          </p:cNvPr>
          <p:cNvSpPr>
            <a:spLocks/>
          </p:cNvSpPr>
          <p:nvPr/>
        </p:nvSpPr>
        <p:spPr bwMode="auto">
          <a:xfrm>
            <a:off x="3757273" y="3430702"/>
            <a:ext cx="556191" cy="1700"/>
          </a:xfrm>
          <a:custGeom>
            <a:avLst/>
            <a:gdLst>
              <a:gd name="T0" fmla="*/ 0 w 817"/>
              <a:gd name="T1" fmla="*/ 0 h 2"/>
              <a:gd name="T2" fmla="*/ 507 w 817"/>
              <a:gd name="T3" fmla="*/ 0 h 2"/>
              <a:gd name="T4" fmla="*/ 817 w 817"/>
              <a:gd name="T5" fmla="*/ 0 h 2"/>
            </a:gdLst>
            <a:ahLst/>
            <a:cxnLst>
              <a:cxn ang="0">
                <a:pos x="T0" y="T1"/>
              </a:cxn>
              <a:cxn ang="0">
                <a:pos x="T2" y="T3"/>
              </a:cxn>
              <a:cxn ang="0">
                <a:pos x="T4" y="T5"/>
              </a:cxn>
            </a:cxnLst>
            <a:rect l="0" t="0" r="r" b="b"/>
            <a:pathLst>
              <a:path w="817" h="2">
                <a:moveTo>
                  <a:pt x="0" y="0"/>
                </a:moveTo>
                <a:lnTo>
                  <a:pt x="507" y="0"/>
                </a:lnTo>
                <a:lnTo>
                  <a:pt x="81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7" name="Freeform 65">
            <a:extLst>
              <a:ext uri="{FF2B5EF4-FFF2-40B4-BE49-F238E27FC236}">
                <a16:creationId xmlns:a16="http://schemas.microsoft.com/office/drawing/2014/main" id="{D4BFFD2D-DCD8-B44A-A379-37E2E08DD7B4}"/>
              </a:ext>
            </a:extLst>
          </p:cNvPr>
          <p:cNvSpPr>
            <a:spLocks noChangeArrowheads="1"/>
          </p:cNvSpPr>
          <p:nvPr/>
        </p:nvSpPr>
        <p:spPr bwMode="auto">
          <a:xfrm>
            <a:off x="4293054" y="3355862"/>
            <a:ext cx="156482" cy="154781"/>
          </a:xfrm>
          <a:custGeom>
            <a:avLst/>
            <a:gdLst>
              <a:gd name="T0" fmla="*/ 0 w 230"/>
              <a:gd name="T1" fmla="*/ 0 h 227"/>
              <a:gd name="T2" fmla="*/ 230 w 230"/>
              <a:gd name="T3" fmla="*/ 109 h 227"/>
              <a:gd name="T4" fmla="*/ 0 w 230"/>
              <a:gd name="T5" fmla="*/ 227 h 227"/>
              <a:gd name="T6" fmla="*/ 0 w 230"/>
              <a:gd name="T7" fmla="*/ 0 h 227"/>
              <a:gd name="T8" fmla="*/ 0 w 230"/>
              <a:gd name="T9" fmla="*/ 0 h 227"/>
            </a:gdLst>
            <a:ahLst/>
            <a:cxnLst>
              <a:cxn ang="0">
                <a:pos x="T0" y="T1"/>
              </a:cxn>
              <a:cxn ang="0">
                <a:pos x="T2" y="T3"/>
              </a:cxn>
              <a:cxn ang="0">
                <a:pos x="T4" y="T5"/>
              </a:cxn>
              <a:cxn ang="0">
                <a:pos x="T6" y="T7"/>
              </a:cxn>
              <a:cxn ang="0">
                <a:pos x="T8" y="T9"/>
              </a:cxn>
            </a:cxnLst>
            <a:rect l="0" t="0" r="r" b="b"/>
            <a:pathLst>
              <a:path w="230" h="227">
                <a:moveTo>
                  <a:pt x="0" y="0"/>
                </a:moveTo>
                <a:lnTo>
                  <a:pt x="230"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8" name="Freeform 66">
            <a:extLst>
              <a:ext uri="{FF2B5EF4-FFF2-40B4-BE49-F238E27FC236}">
                <a16:creationId xmlns:a16="http://schemas.microsoft.com/office/drawing/2014/main" id="{8F67D383-B309-89FF-091C-AFD3878EC912}"/>
              </a:ext>
            </a:extLst>
          </p:cNvPr>
          <p:cNvSpPr>
            <a:spLocks/>
          </p:cNvSpPr>
          <p:nvPr/>
        </p:nvSpPr>
        <p:spPr bwMode="auto">
          <a:xfrm>
            <a:off x="5658872" y="3430702"/>
            <a:ext cx="722879" cy="1700"/>
          </a:xfrm>
          <a:custGeom>
            <a:avLst/>
            <a:gdLst>
              <a:gd name="T0" fmla="*/ 0 w 1062"/>
              <a:gd name="T1" fmla="*/ 0 h 2"/>
              <a:gd name="T2" fmla="*/ 632 w 1062"/>
              <a:gd name="T3" fmla="*/ 0 h 2"/>
              <a:gd name="T4" fmla="*/ 1062 w 1062"/>
              <a:gd name="T5" fmla="*/ 0 h 2"/>
            </a:gdLst>
            <a:ahLst/>
            <a:cxnLst>
              <a:cxn ang="0">
                <a:pos x="T0" y="T1"/>
              </a:cxn>
              <a:cxn ang="0">
                <a:pos x="T2" y="T3"/>
              </a:cxn>
              <a:cxn ang="0">
                <a:pos x="T4" y="T5"/>
              </a:cxn>
            </a:cxnLst>
            <a:rect l="0" t="0" r="r" b="b"/>
            <a:pathLst>
              <a:path w="1062" h="2">
                <a:moveTo>
                  <a:pt x="0" y="0"/>
                </a:moveTo>
                <a:lnTo>
                  <a:pt x="632" y="0"/>
                </a:lnTo>
                <a:lnTo>
                  <a:pt x="1062"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9" name="Freeform 67">
            <a:extLst>
              <a:ext uri="{FF2B5EF4-FFF2-40B4-BE49-F238E27FC236}">
                <a16:creationId xmlns:a16="http://schemas.microsoft.com/office/drawing/2014/main" id="{962F137D-3F33-8C3A-1090-2FB3E9B7E446}"/>
              </a:ext>
            </a:extLst>
          </p:cNvPr>
          <p:cNvSpPr>
            <a:spLocks noChangeArrowheads="1"/>
          </p:cNvSpPr>
          <p:nvPr/>
        </p:nvSpPr>
        <p:spPr bwMode="auto">
          <a:xfrm>
            <a:off x="6364742" y="3355862"/>
            <a:ext cx="154782" cy="154781"/>
          </a:xfrm>
          <a:custGeom>
            <a:avLst/>
            <a:gdLst>
              <a:gd name="T0" fmla="*/ 0 w 227"/>
              <a:gd name="T1" fmla="*/ 0 h 227"/>
              <a:gd name="T2" fmla="*/ 227 w 227"/>
              <a:gd name="T3" fmla="*/ 109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0" name="Freeform 68">
            <a:extLst>
              <a:ext uri="{FF2B5EF4-FFF2-40B4-BE49-F238E27FC236}">
                <a16:creationId xmlns:a16="http://schemas.microsoft.com/office/drawing/2014/main" id="{A19F19A2-45C9-FF6E-5887-D36F4C8512D3}"/>
              </a:ext>
            </a:extLst>
          </p:cNvPr>
          <p:cNvSpPr>
            <a:spLocks/>
          </p:cNvSpPr>
          <p:nvPr/>
        </p:nvSpPr>
        <p:spPr bwMode="auto">
          <a:xfrm>
            <a:off x="5766027" y="3430702"/>
            <a:ext cx="744991" cy="1098777"/>
          </a:xfrm>
          <a:custGeom>
            <a:avLst/>
            <a:gdLst>
              <a:gd name="T0" fmla="*/ 0 w 1095"/>
              <a:gd name="T1" fmla="*/ 0 h 1615"/>
              <a:gd name="T2" fmla="*/ 647 w 1095"/>
              <a:gd name="T3" fmla="*/ 0 h 1615"/>
              <a:gd name="T4" fmla="*/ 647 w 1095"/>
              <a:gd name="T5" fmla="*/ 1615 h 1615"/>
              <a:gd name="T6" fmla="*/ 1095 w 1095"/>
              <a:gd name="T7" fmla="*/ 1615 h 1615"/>
            </a:gdLst>
            <a:ahLst/>
            <a:cxnLst>
              <a:cxn ang="0">
                <a:pos x="T0" y="T1"/>
              </a:cxn>
              <a:cxn ang="0">
                <a:pos x="T2" y="T3"/>
              </a:cxn>
              <a:cxn ang="0">
                <a:pos x="T4" y="T5"/>
              </a:cxn>
              <a:cxn ang="0">
                <a:pos x="T6" y="T7"/>
              </a:cxn>
            </a:cxnLst>
            <a:rect l="0" t="0" r="r" b="b"/>
            <a:pathLst>
              <a:path w="1095" h="1615">
                <a:moveTo>
                  <a:pt x="0" y="0"/>
                </a:moveTo>
                <a:lnTo>
                  <a:pt x="647" y="0"/>
                </a:lnTo>
                <a:lnTo>
                  <a:pt x="647" y="1615"/>
                </a:lnTo>
                <a:lnTo>
                  <a:pt x="1095" y="1615"/>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1" name="Freeform 69">
            <a:extLst>
              <a:ext uri="{FF2B5EF4-FFF2-40B4-BE49-F238E27FC236}">
                <a16:creationId xmlns:a16="http://schemas.microsoft.com/office/drawing/2014/main" id="{CE811A93-BFDD-AE71-C26C-2D0843BFAFF3}"/>
              </a:ext>
            </a:extLst>
          </p:cNvPr>
          <p:cNvSpPr>
            <a:spLocks noChangeArrowheads="1"/>
          </p:cNvSpPr>
          <p:nvPr/>
        </p:nvSpPr>
        <p:spPr bwMode="auto">
          <a:xfrm>
            <a:off x="6490608" y="4452938"/>
            <a:ext cx="154782" cy="154782"/>
          </a:xfrm>
          <a:custGeom>
            <a:avLst/>
            <a:gdLst>
              <a:gd name="T0" fmla="*/ 0 w 227"/>
              <a:gd name="T1" fmla="*/ 0 h 227"/>
              <a:gd name="T2" fmla="*/ 227 w 227"/>
              <a:gd name="T3" fmla="*/ 112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2" name="Freeform 70">
            <a:extLst>
              <a:ext uri="{FF2B5EF4-FFF2-40B4-BE49-F238E27FC236}">
                <a16:creationId xmlns:a16="http://schemas.microsoft.com/office/drawing/2014/main" id="{59CDA8FE-0C23-21E1-A7CD-AEE2A9145789}"/>
              </a:ext>
            </a:extLst>
          </p:cNvPr>
          <p:cNvSpPr>
            <a:spLocks/>
          </p:cNvSpPr>
          <p:nvPr/>
        </p:nvSpPr>
        <p:spPr bwMode="auto">
          <a:xfrm>
            <a:off x="7711849" y="4529479"/>
            <a:ext cx="576603" cy="1700"/>
          </a:xfrm>
          <a:custGeom>
            <a:avLst/>
            <a:gdLst>
              <a:gd name="T0" fmla="*/ 0 w 847"/>
              <a:gd name="T1" fmla="*/ 0 h 2"/>
              <a:gd name="T2" fmla="*/ 525 w 847"/>
              <a:gd name="T3" fmla="*/ 0 h 2"/>
              <a:gd name="T4" fmla="*/ 847 w 847"/>
              <a:gd name="T5" fmla="*/ 0 h 2"/>
            </a:gdLst>
            <a:ahLst/>
            <a:cxnLst>
              <a:cxn ang="0">
                <a:pos x="T0" y="T1"/>
              </a:cxn>
              <a:cxn ang="0">
                <a:pos x="T2" y="T3"/>
              </a:cxn>
              <a:cxn ang="0">
                <a:pos x="T4" y="T5"/>
              </a:cxn>
            </a:cxnLst>
            <a:rect l="0" t="0" r="r" b="b"/>
            <a:pathLst>
              <a:path w="847" h="2">
                <a:moveTo>
                  <a:pt x="0" y="0"/>
                </a:moveTo>
                <a:lnTo>
                  <a:pt x="525" y="0"/>
                </a:lnTo>
                <a:lnTo>
                  <a:pt x="84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3" name="Freeform 71">
            <a:extLst>
              <a:ext uri="{FF2B5EF4-FFF2-40B4-BE49-F238E27FC236}">
                <a16:creationId xmlns:a16="http://schemas.microsoft.com/office/drawing/2014/main" id="{FD3598A3-EBB9-F152-E520-5C5D6BEEB354}"/>
              </a:ext>
            </a:extLst>
          </p:cNvPr>
          <p:cNvSpPr>
            <a:spLocks noChangeArrowheads="1"/>
          </p:cNvSpPr>
          <p:nvPr/>
        </p:nvSpPr>
        <p:spPr bwMode="auto">
          <a:xfrm>
            <a:off x="8269741" y="4452938"/>
            <a:ext cx="156482" cy="154782"/>
          </a:xfrm>
          <a:custGeom>
            <a:avLst/>
            <a:gdLst>
              <a:gd name="T0" fmla="*/ 0 w 229"/>
              <a:gd name="T1" fmla="*/ 0 h 227"/>
              <a:gd name="T2" fmla="*/ 229 w 229"/>
              <a:gd name="T3" fmla="*/ 112 h 227"/>
              <a:gd name="T4" fmla="*/ 0 w 229"/>
              <a:gd name="T5" fmla="*/ 227 h 227"/>
              <a:gd name="T6" fmla="*/ 0 w 229"/>
              <a:gd name="T7" fmla="*/ 0 h 227"/>
              <a:gd name="T8" fmla="*/ 0 w 229"/>
              <a:gd name="T9" fmla="*/ 0 h 227"/>
            </a:gdLst>
            <a:ahLst/>
            <a:cxnLst>
              <a:cxn ang="0">
                <a:pos x="T0" y="T1"/>
              </a:cxn>
              <a:cxn ang="0">
                <a:pos x="T2" y="T3"/>
              </a:cxn>
              <a:cxn ang="0">
                <a:pos x="T4" y="T5"/>
              </a:cxn>
              <a:cxn ang="0">
                <a:pos x="T6" y="T7"/>
              </a:cxn>
              <a:cxn ang="0">
                <a:pos x="T8" y="T9"/>
              </a:cxn>
            </a:cxnLst>
            <a:rect l="0" t="0" r="r" b="b"/>
            <a:pathLst>
              <a:path w="229" h="227">
                <a:moveTo>
                  <a:pt x="0" y="0"/>
                </a:moveTo>
                <a:lnTo>
                  <a:pt x="229"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4" name="Freeform 72">
            <a:extLst>
              <a:ext uri="{FF2B5EF4-FFF2-40B4-BE49-F238E27FC236}">
                <a16:creationId xmlns:a16="http://schemas.microsoft.com/office/drawing/2014/main" id="{399927B6-2B58-6220-51E4-A7A6CBD95AA9}"/>
              </a:ext>
            </a:extLst>
          </p:cNvPr>
          <p:cNvSpPr>
            <a:spLocks/>
          </p:cNvSpPr>
          <p:nvPr/>
        </p:nvSpPr>
        <p:spPr bwMode="auto">
          <a:xfrm>
            <a:off x="7705045" y="3454515"/>
            <a:ext cx="562996" cy="1700"/>
          </a:xfrm>
          <a:custGeom>
            <a:avLst/>
            <a:gdLst>
              <a:gd name="T0" fmla="*/ 0 w 827"/>
              <a:gd name="T1" fmla="*/ 0 h 2"/>
              <a:gd name="T2" fmla="*/ 512 w 827"/>
              <a:gd name="T3" fmla="*/ 0 h 2"/>
              <a:gd name="T4" fmla="*/ 827 w 827"/>
              <a:gd name="T5" fmla="*/ 0 h 2"/>
            </a:gdLst>
            <a:ahLst/>
            <a:cxnLst>
              <a:cxn ang="0">
                <a:pos x="T0" y="T1"/>
              </a:cxn>
              <a:cxn ang="0">
                <a:pos x="T2" y="T3"/>
              </a:cxn>
              <a:cxn ang="0">
                <a:pos x="T4" y="T5"/>
              </a:cxn>
            </a:cxnLst>
            <a:rect l="0" t="0" r="r" b="b"/>
            <a:pathLst>
              <a:path w="827" h="2">
                <a:moveTo>
                  <a:pt x="0" y="0"/>
                </a:moveTo>
                <a:lnTo>
                  <a:pt x="512" y="0"/>
                </a:lnTo>
                <a:lnTo>
                  <a:pt x="82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5" name="Freeform 73">
            <a:extLst>
              <a:ext uri="{FF2B5EF4-FFF2-40B4-BE49-F238E27FC236}">
                <a16:creationId xmlns:a16="http://schemas.microsoft.com/office/drawing/2014/main" id="{06B8C409-DB79-FB43-F4A8-65CACAE97D16}"/>
              </a:ext>
            </a:extLst>
          </p:cNvPr>
          <p:cNvSpPr>
            <a:spLocks noChangeArrowheads="1"/>
          </p:cNvSpPr>
          <p:nvPr/>
        </p:nvSpPr>
        <p:spPr bwMode="auto">
          <a:xfrm>
            <a:off x="8247630" y="3376273"/>
            <a:ext cx="154781" cy="154781"/>
          </a:xfrm>
          <a:custGeom>
            <a:avLst/>
            <a:gdLst>
              <a:gd name="T0" fmla="*/ 0 w 227"/>
              <a:gd name="T1" fmla="*/ 0 h 227"/>
              <a:gd name="T2" fmla="*/ 227 w 227"/>
              <a:gd name="T3" fmla="*/ 114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4"/>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6" name="Freeform 74">
            <a:extLst>
              <a:ext uri="{FF2B5EF4-FFF2-40B4-BE49-F238E27FC236}">
                <a16:creationId xmlns:a16="http://schemas.microsoft.com/office/drawing/2014/main" id="{BD0DE36A-6A15-9E9D-50F0-9B8E349619D9}"/>
              </a:ext>
            </a:extLst>
          </p:cNvPr>
          <p:cNvSpPr>
            <a:spLocks/>
          </p:cNvSpPr>
          <p:nvPr/>
        </p:nvSpPr>
        <p:spPr bwMode="auto">
          <a:xfrm>
            <a:off x="6206559" y="2663599"/>
            <a:ext cx="2809875" cy="767103"/>
          </a:xfrm>
          <a:custGeom>
            <a:avLst/>
            <a:gdLst>
              <a:gd name="T0" fmla="*/ 0 w 4129"/>
              <a:gd name="T1" fmla="*/ 1127 h 1127"/>
              <a:gd name="T2" fmla="*/ 0 w 4129"/>
              <a:gd name="T3" fmla="*/ 0 h 1127"/>
              <a:gd name="T4" fmla="*/ 4130 w 4129"/>
              <a:gd name="T5" fmla="*/ 0 h 1127"/>
              <a:gd name="T6" fmla="*/ 4130 w 4129"/>
              <a:gd name="T7" fmla="*/ 429 h 1127"/>
            </a:gdLst>
            <a:ahLst/>
            <a:cxnLst>
              <a:cxn ang="0">
                <a:pos x="T0" y="T1"/>
              </a:cxn>
              <a:cxn ang="0">
                <a:pos x="T2" y="T3"/>
              </a:cxn>
              <a:cxn ang="0">
                <a:pos x="T4" y="T5"/>
              </a:cxn>
              <a:cxn ang="0">
                <a:pos x="T6" y="T7"/>
              </a:cxn>
            </a:cxnLst>
            <a:rect l="0" t="0" r="r" b="b"/>
            <a:pathLst>
              <a:path w="4129" h="1127">
                <a:moveTo>
                  <a:pt x="0" y="1127"/>
                </a:moveTo>
                <a:lnTo>
                  <a:pt x="0" y="0"/>
                </a:lnTo>
                <a:lnTo>
                  <a:pt x="4130" y="0"/>
                </a:lnTo>
                <a:lnTo>
                  <a:pt x="4130" y="42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7" name="Freeform 75">
            <a:extLst>
              <a:ext uri="{FF2B5EF4-FFF2-40B4-BE49-F238E27FC236}">
                <a16:creationId xmlns:a16="http://schemas.microsoft.com/office/drawing/2014/main" id="{57AE4A55-1BB6-7E9A-2D2E-68D828CB5B4B}"/>
              </a:ext>
            </a:extLst>
          </p:cNvPr>
          <p:cNvSpPr>
            <a:spLocks noChangeArrowheads="1"/>
          </p:cNvSpPr>
          <p:nvPr/>
        </p:nvSpPr>
        <p:spPr bwMode="auto">
          <a:xfrm>
            <a:off x="8941594" y="2935741"/>
            <a:ext cx="154781" cy="156482"/>
          </a:xfrm>
          <a:custGeom>
            <a:avLst/>
            <a:gdLst>
              <a:gd name="T0" fmla="*/ 227 w 227"/>
              <a:gd name="T1" fmla="*/ 0 h 230"/>
              <a:gd name="T2" fmla="*/ 109 w 227"/>
              <a:gd name="T3" fmla="*/ 230 h 230"/>
              <a:gd name="T4" fmla="*/ 0 w 227"/>
              <a:gd name="T5" fmla="*/ 0 h 230"/>
              <a:gd name="T6" fmla="*/ 227 w 227"/>
              <a:gd name="T7" fmla="*/ 0 h 230"/>
              <a:gd name="T8" fmla="*/ 227 w 227"/>
              <a:gd name="T9" fmla="*/ 0 h 230"/>
            </a:gdLst>
            <a:ahLst/>
            <a:cxnLst>
              <a:cxn ang="0">
                <a:pos x="T0" y="T1"/>
              </a:cxn>
              <a:cxn ang="0">
                <a:pos x="T2" y="T3"/>
              </a:cxn>
              <a:cxn ang="0">
                <a:pos x="T4" y="T5"/>
              </a:cxn>
              <a:cxn ang="0">
                <a:pos x="T6" y="T7"/>
              </a:cxn>
              <a:cxn ang="0">
                <a:pos x="T8" y="T9"/>
              </a:cxn>
            </a:cxnLst>
            <a:rect l="0" t="0" r="r" b="b"/>
            <a:pathLst>
              <a:path w="227" h="230">
                <a:moveTo>
                  <a:pt x="227" y="0"/>
                </a:moveTo>
                <a:lnTo>
                  <a:pt x="109" y="230"/>
                </a:lnTo>
                <a:lnTo>
                  <a:pt x="0" y="0"/>
                </a:lnTo>
                <a:lnTo>
                  <a:pt x="227" y="0"/>
                </a:lnTo>
                <a:lnTo>
                  <a:pt x="227"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8" name="Rectangle 76">
            <a:extLst>
              <a:ext uri="{FF2B5EF4-FFF2-40B4-BE49-F238E27FC236}">
                <a16:creationId xmlns:a16="http://schemas.microsoft.com/office/drawing/2014/main" id="{C082761E-3036-95CD-81E4-8E44BBAA97D5}"/>
              </a:ext>
            </a:extLst>
          </p:cNvPr>
          <p:cNvSpPr>
            <a:spLocks noChangeArrowheads="1"/>
          </p:cNvSpPr>
          <p:nvPr/>
        </p:nvSpPr>
        <p:spPr bwMode="auto">
          <a:xfrm>
            <a:off x="7854724" y="5282973"/>
            <a:ext cx="60593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Cash</a:t>
            </a:r>
            <a:endParaRPr lang="en-US" altLang="ar-EG" sz="2571" b="1"/>
          </a:p>
        </p:txBody>
      </p:sp>
      <p:sp>
        <p:nvSpPr>
          <p:cNvPr id="13389" name="Rectangle 77">
            <a:extLst>
              <a:ext uri="{FF2B5EF4-FFF2-40B4-BE49-F238E27FC236}">
                <a16:creationId xmlns:a16="http://schemas.microsoft.com/office/drawing/2014/main" id="{A440537A-01D6-00FC-397B-8F80745182AA}"/>
              </a:ext>
            </a:extLst>
          </p:cNvPr>
          <p:cNvSpPr>
            <a:spLocks noChangeArrowheads="1"/>
          </p:cNvSpPr>
          <p:nvPr/>
        </p:nvSpPr>
        <p:spPr bwMode="auto">
          <a:xfrm>
            <a:off x="7854724"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0" name="Rectangle 78">
            <a:extLst>
              <a:ext uri="{FF2B5EF4-FFF2-40B4-BE49-F238E27FC236}">
                <a16:creationId xmlns:a16="http://schemas.microsoft.com/office/drawing/2014/main" id="{055966CE-4E0A-79D7-D59B-7E5CA4573A4E}"/>
              </a:ext>
            </a:extLst>
          </p:cNvPr>
          <p:cNvSpPr>
            <a:spLocks noChangeArrowheads="1"/>
          </p:cNvSpPr>
          <p:nvPr/>
        </p:nvSpPr>
        <p:spPr bwMode="auto">
          <a:xfrm>
            <a:off x="5658872" y="5282973"/>
            <a:ext cx="673261"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Order</a:t>
            </a:r>
            <a:endParaRPr lang="en-US" altLang="ar-EG" sz="2571" b="1"/>
          </a:p>
        </p:txBody>
      </p:sp>
      <p:sp>
        <p:nvSpPr>
          <p:cNvPr id="13391" name="Rectangle 79">
            <a:extLst>
              <a:ext uri="{FF2B5EF4-FFF2-40B4-BE49-F238E27FC236}">
                <a16:creationId xmlns:a16="http://schemas.microsoft.com/office/drawing/2014/main" id="{7ADF0802-0E04-A9E5-199C-316535130A6D}"/>
              </a:ext>
            </a:extLst>
          </p:cNvPr>
          <p:cNvSpPr>
            <a:spLocks noChangeArrowheads="1"/>
          </p:cNvSpPr>
          <p:nvPr/>
        </p:nvSpPr>
        <p:spPr bwMode="auto">
          <a:xfrm>
            <a:off x="5658871"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2" name="Rectangle 80">
            <a:extLst>
              <a:ext uri="{FF2B5EF4-FFF2-40B4-BE49-F238E27FC236}">
                <a16:creationId xmlns:a16="http://schemas.microsoft.com/office/drawing/2014/main" id="{8C1ED610-47F4-B495-BABF-0BAB731BDF4D}"/>
              </a:ext>
            </a:extLst>
          </p:cNvPr>
          <p:cNvSpPr>
            <a:spLocks noChangeArrowheads="1"/>
          </p:cNvSpPr>
          <p:nvPr/>
        </p:nvSpPr>
        <p:spPr bwMode="auto">
          <a:xfrm>
            <a:off x="3988594" y="5426303"/>
            <a:ext cx="1237518"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Schedules</a:t>
            </a:r>
            <a:endParaRPr lang="en-US" altLang="ar-EG" sz="2571" b="1"/>
          </a:p>
        </p:txBody>
      </p:sp>
      <p:sp>
        <p:nvSpPr>
          <p:cNvPr id="13393" name="Freeform 81">
            <a:extLst>
              <a:ext uri="{FF2B5EF4-FFF2-40B4-BE49-F238E27FC236}">
                <a16:creationId xmlns:a16="http://schemas.microsoft.com/office/drawing/2014/main" id="{6749D891-5267-C348-335D-EF6643A9F6D4}"/>
              </a:ext>
            </a:extLst>
          </p:cNvPr>
          <p:cNvSpPr>
            <a:spLocks noChangeArrowheads="1"/>
          </p:cNvSpPr>
          <p:nvPr/>
        </p:nvSpPr>
        <p:spPr bwMode="auto">
          <a:xfrm>
            <a:off x="6645389" y="5299983"/>
            <a:ext cx="989920" cy="658246"/>
          </a:xfrm>
          <a:custGeom>
            <a:avLst/>
            <a:gdLst>
              <a:gd name="T0" fmla="*/ 0 w 1454"/>
              <a:gd name="T1" fmla="*/ 847 h 967"/>
              <a:gd name="T2" fmla="*/ 0 w 1454"/>
              <a:gd name="T3" fmla="*/ 0 h 967"/>
              <a:gd name="T4" fmla="*/ 1454 w 1454"/>
              <a:gd name="T5" fmla="*/ 0 h 967"/>
              <a:gd name="T6" fmla="*/ 1454 w 1454"/>
              <a:gd name="T7" fmla="*/ 847 h 967"/>
              <a:gd name="T8" fmla="*/ 1372 w 1454"/>
              <a:gd name="T9" fmla="*/ 792 h 967"/>
              <a:gd name="T10" fmla="*/ 1282 w 1454"/>
              <a:gd name="T11" fmla="*/ 757 h 967"/>
              <a:gd name="T12" fmla="*/ 1187 w 1454"/>
              <a:gd name="T13" fmla="*/ 730 h 967"/>
              <a:gd name="T14" fmla="*/ 1087 w 1454"/>
              <a:gd name="T15" fmla="*/ 722 h 967"/>
              <a:gd name="T16" fmla="*/ 995 w 1454"/>
              <a:gd name="T17" fmla="*/ 730 h 967"/>
              <a:gd name="T18" fmla="*/ 900 w 1454"/>
              <a:gd name="T19" fmla="*/ 757 h 967"/>
              <a:gd name="T20" fmla="*/ 809 w 1454"/>
              <a:gd name="T21" fmla="*/ 792 h 967"/>
              <a:gd name="T22" fmla="*/ 727 w 1454"/>
              <a:gd name="T23" fmla="*/ 847 h 967"/>
              <a:gd name="T24" fmla="*/ 645 w 1454"/>
              <a:gd name="T25" fmla="*/ 900 h 967"/>
              <a:gd name="T26" fmla="*/ 554 w 1454"/>
              <a:gd name="T27" fmla="*/ 932 h 967"/>
              <a:gd name="T28" fmla="*/ 459 w 1454"/>
              <a:gd name="T29" fmla="*/ 960 h 967"/>
              <a:gd name="T30" fmla="*/ 365 w 1454"/>
              <a:gd name="T31" fmla="*/ 967 h 967"/>
              <a:gd name="T32" fmla="*/ 267 w 1454"/>
              <a:gd name="T33" fmla="*/ 960 h 967"/>
              <a:gd name="T34" fmla="*/ 172 w 1454"/>
              <a:gd name="T35" fmla="*/ 932 h 967"/>
              <a:gd name="T36" fmla="*/ 82 w 1454"/>
              <a:gd name="T37" fmla="*/ 900 h 967"/>
              <a:gd name="T38" fmla="*/ 0 w 1454"/>
              <a:gd name="T39" fmla="*/ 847 h 967"/>
              <a:gd name="T40" fmla="*/ 0 w 1454"/>
              <a:gd name="T41" fmla="*/ 847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4" h="967">
                <a:moveTo>
                  <a:pt x="0" y="847"/>
                </a:moveTo>
                <a:lnTo>
                  <a:pt x="0" y="0"/>
                </a:lnTo>
                <a:lnTo>
                  <a:pt x="1454" y="0"/>
                </a:lnTo>
                <a:lnTo>
                  <a:pt x="1454" y="847"/>
                </a:lnTo>
                <a:lnTo>
                  <a:pt x="1372" y="792"/>
                </a:lnTo>
                <a:lnTo>
                  <a:pt x="1282" y="757"/>
                </a:lnTo>
                <a:lnTo>
                  <a:pt x="1187" y="730"/>
                </a:lnTo>
                <a:lnTo>
                  <a:pt x="1087" y="722"/>
                </a:lnTo>
                <a:lnTo>
                  <a:pt x="995" y="730"/>
                </a:lnTo>
                <a:lnTo>
                  <a:pt x="900" y="757"/>
                </a:lnTo>
                <a:lnTo>
                  <a:pt x="809" y="792"/>
                </a:lnTo>
                <a:lnTo>
                  <a:pt x="727" y="847"/>
                </a:lnTo>
                <a:lnTo>
                  <a:pt x="645" y="900"/>
                </a:lnTo>
                <a:lnTo>
                  <a:pt x="554" y="932"/>
                </a:lnTo>
                <a:lnTo>
                  <a:pt x="459" y="960"/>
                </a:lnTo>
                <a:lnTo>
                  <a:pt x="365" y="967"/>
                </a:lnTo>
                <a:lnTo>
                  <a:pt x="267" y="960"/>
                </a:lnTo>
                <a:lnTo>
                  <a:pt x="172" y="932"/>
                </a:lnTo>
                <a:lnTo>
                  <a:pt x="82" y="900"/>
                </a:lnTo>
                <a:lnTo>
                  <a:pt x="0" y="847"/>
                </a:lnTo>
                <a:lnTo>
                  <a:pt x="0" y="847"/>
                </a:lnTo>
                <a:close/>
              </a:path>
            </a:pathLst>
          </a:custGeom>
          <a:solidFill>
            <a:srgbClr val="FF00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4" name="Line 82">
            <a:extLst>
              <a:ext uri="{FF2B5EF4-FFF2-40B4-BE49-F238E27FC236}">
                <a16:creationId xmlns:a16="http://schemas.microsoft.com/office/drawing/2014/main" id="{7B6D2AA2-9252-C1F7-6FB3-F12E3FEB7F63}"/>
              </a:ext>
            </a:extLst>
          </p:cNvPr>
          <p:cNvSpPr>
            <a:spLocks noChangeShapeType="1"/>
          </p:cNvSpPr>
          <p:nvPr/>
        </p:nvSpPr>
        <p:spPr bwMode="auto">
          <a:xfrm flipV="1">
            <a:off x="3172166" y="4090648"/>
            <a:ext cx="1700" cy="219415"/>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5" name="Line 83">
            <a:extLst>
              <a:ext uri="{FF2B5EF4-FFF2-40B4-BE49-F238E27FC236}">
                <a16:creationId xmlns:a16="http://schemas.microsoft.com/office/drawing/2014/main" id="{498075EF-8157-C69F-1CDC-EE8131B22046}"/>
              </a:ext>
            </a:extLst>
          </p:cNvPr>
          <p:cNvSpPr>
            <a:spLocks noChangeShapeType="1"/>
          </p:cNvSpPr>
          <p:nvPr/>
        </p:nvSpPr>
        <p:spPr bwMode="auto">
          <a:xfrm flipV="1">
            <a:off x="3172166"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6" name="Freeform 84">
            <a:extLst>
              <a:ext uri="{FF2B5EF4-FFF2-40B4-BE49-F238E27FC236}">
                <a16:creationId xmlns:a16="http://schemas.microsoft.com/office/drawing/2014/main" id="{385CBBD4-A60E-8D33-F97F-2FC88EE3259E}"/>
              </a:ext>
            </a:extLst>
          </p:cNvPr>
          <p:cNvSpPr>
            <a:spLocks noChangeArrowheads="1"/>
          </p:cNvSpPr>
          <p:nvPr/>
        </p:nvSpPr>
        <p:spPr bwMode="auto">
          <a:xfrm>
            <a:off x="3092223" y="4090648"/>
            <a:ext cx="156482" cy="154781"/>
          </a:xfrm>
          <a:custGeom>
            <a:avLst/>
            <a:gdLst>
              <a:gd name="T0" fmla="*/ 0 w 230"/>
              <a:gd name="T1" fmla="*/ 227 h 227"/>
              <a:gd name="T2" fmla="*/ 117 w 230"/>
              <a:gd name="T3" fmla="*/ 0 h 227"/>
              <a:gd name="T4" fmla="*/ 230 w 230"/>
              <a:gd name="T5" fmla="*/ 227 h 227"/>
              <a:gd name="T6" fmla="*/ 0 w 230"/>
              <a:gd name="T7" fmla="*/ 227 h 227"/>
              <a:gd name="T8" fmla="*/ 0 w 230"/>
              <a:gd name="T9" fmla="*/ 227 h 227"/>
            </a:gdLst>
            <a:ahLst/>
            <a:cxnLst>
              <a:cxn ang="0">
                <a:pos x="T0" y="T1"/>
              </a:cxn>
              <a:cxn ang="0">
                <a:pos x="T2" y="T3"/>
              </a:cxn>
              <a:cxn ang="0">
                <a:pos x="T4" y="T5"/>
              </a:cxn>
              <a:cxn ang="0">
                <a:pos x="T6" y="T7"/>
              </a:cxn>
              <a:cxn ang="0">
                <a:pos x="T8" y="T9"/>
              </a:cxn>
            </a:cxnLst>
            <a:rect l="0" t="0" r="r" b="b"/>
            <a:pathLst>
              <a:path w="230" h="227">
                <a:moveTo>
                  <a:pt x="0" y="227"/>
                </a:moveTo>
                <a:lnTo>
                  <a:pt x="117" y="0"/>
                </a:lnTo>
                <a:lnTo>
                  <a:pt x="230"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7" name="Line 85">
            <a:extLst>
              <a:ext uri="{FF2B5EF4-FFF2-40B4-BE49-F238E27FC236}">
                <a16:creationId xmlns:a16="http://schemas.microsoft.com/office/drawing/2014/main" id="{64A0FC09-54A6-8361-42B4-1DC901329B34}"/>
              </a:ext>
            </a:extLst>
          </p:cNvPr>
          <p:cNvSpPr>
            <a:spLocks noChangeShapeType="1"/>
          </p:cNvSpPr>
          <p:nvPr/>
        </p:nvSpPr>
        <p:spPr bwMode="auto">
          <a:xfrm flipV="1">
            <a:off x="9016434"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8" name="Freeform 86">
            <a:extLst>
              <a:ext uri="{FF2B5EF4-FFF2-40B4-BE49-F238E27FC236}">
                <a16:creationId xmlns:a16="http://schemas.microsoft.com/office/drawing/2014/main" id="{6BF221A9-6659-CF71-87C4-AC24A52FB449}"/>
              </a:ext>
            </a:extLst>
          </p:cNvPr>
          <p:cNvSpPr>
            <a:spLocks noChangeArrowheads="1"/>
          </p:cNvSpPr>
          <p:nvPr/>
        </p:nvSpPr>
        <p:spPr bwMode="auto">
          <a:xfrm>
            <a:off x="8941594" y="4090648"/>
            <a:ext cx="154781" cy="154781"/>
          </a:xfrm>
          <a:custGeom>
            <a:avLst/>
            <a:gdLst>
              <a:gd name="T0" fmla="*/ 0 w 227"/>
              <a:gd name="T1" fmla="*/ 227 h 227"/>
              <a:gd name="T2" fmla="*/ 115 w 227"/>
              <a:gd name="T3" fmla="*/ 0 h 227"/>
              <a:gd name="T4" fmla="*/ 227 w 227"/>
              <a:gd name="T5" fmla="*/ 227 h 227"/>
              <a:gd name="T6" fmla="*/ 0 w 227"/>
              <a:gd name="T7" fmla="*/ 227 h 227"/>
              <a:gd name="T8" fmla="*/ 0 w 227"/>
              <a:gd name="T9" fmla="*/ 227 h 227"/>
            </a:gdLst>
            <a:ahLst/>
            <a:cxnLst>
              <a:cxn ang="0">
                <a:pos x="T0" y="T1"/>
              </a:cxn>
              <a:cxn ang="0">
                <a:pos x="T2" y="T3"/>
              </a:cxn>
              <a:cxn ang="0">
                <a:pos x="T4" y="T5"/>
              </a:cxn>
              <a:cxn ang="0">
                <a:pos x="T6" y="T7"/>
              </a:cxn>
              <a:cxn ang="0">
                <a:pos x="T8" y="T9"/>
              </a:cxn>
            </a:cxnLst>
            <a:rect l="0" t="0" r="r" b="b"/>
            <a:pathLst>
              <a:path w="227" h="227">
                <a:moveTo>
                  <a:pt x="0" y="227"/>
                </a:moveTo>
                <a:lnTo>
                  <a:pt x="115" y="0"/>
                </a:lnTo>
                <a:lnTo>
                  <a:pt x="227"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9" name="AutoShape 87">
            <a:extLst>
              <a:ext uri="{FF2B5EF4-FFF2-40B4-BE49-F238E27FC236}">
                <a16:creationId xmlns:a16="http://schemas.microsoft.com/office/drawing/2014/main" id="{E9F64E2E-F228-380A-A84A-07B97B415E67}"/>
              </a:ext>
            </a:extLst>
          </p:cNvPr>
          <p:cNvSpPr>
            <a:spLocks noChangeArrowheads="1"/>
          </p:cNvSpPr>
          <p:nvPr/>
        </p:nvSpPr>
        <p:spPr bwMode="auto">
          <a:xfrm flipH="1">
            <a:off x="2874510" y="5458166"/>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sp>
        <p:nvSpPr>
          <p:cNvPr id="13400" name="AutoShape 88">
            <a:extLst>
              <a:ext uri="{FF2B5EF4-FFF2-40B4-BE49-F238E27FC236}">
                <a16:creationId xmlns:a16="http://schemas.microsoft.com/office/drawing/2014/main" id="{B15E7279-74B3-4070-1848-EFC4B410AB47}"/>
              </a:ext>
            </a:extLst>
          </p:cNvPr>
          <p:cNvSpPr>
            <a:spLocks noChangeArrowheads="1"/>
          </p:cNvSpPr>
          <p:nvPr/>
        </p:nvSpPr>
        <p:spPr bwMode="auto">
          <a:xfrm>
            <a:off x="6357938" y="1760425"/>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pic>
        <p:nvPicPr>
          <p:cNvPr id="92" name="Picture 91">
            <a:extLst>
              <a:ext uri="{FF2B5EF4-FFF2-40B4-BE49-F238E27FC236}">
                <a16:creationId xmlns:a16="http://schemas.microsoft.com/office/drawing/2014/main" id="{312F62E1-44B1-D9DE-3C64-FAC50D6ED1A2}"/>
              </a:ext>
            </a:extLst>
          </p:cNvPr>
          <p:cNvPicPr>
            <a:picLocks noChangeAspect="1"/>
          </p:cNvPicPr>
          <p:nvPr/>
        </p:nvPicPr>
        <p:blipFill>
          <a:blip r:embed="rId3"/>
          <a:stretch>
            <a:fillRect/>
          </a:stretch>
        </p:blipFill>
        <p:spPr>
          <a:xfrm>
            <a:off x="0" y="-99161"/>
            <a:ext cx="10406581" cy="1610200"/>
          </a:xfrm>
          <a:prstGeom prst="rect">
            <a:avLst/>
          </a:prstGeom>
        </p:spPr>
      </p:pic>
      <p:sp>
        <p:nvSpPr>
          <p:cNvPr id="95" name="TextBox 94">
            <a:extLst>
              <a:ext uri="{FF2B5EF4-FFF2-40B4-BE49-F238E27FC236}">
                <a16:creationId xmlns:a16="http://schemas.microsoft.com/office/drawing/2014/main" id="{609022EB-4BC5-1734-FDF1-C8FF12C46B05}"/>
              </a:ext>
            </a:extLst>
          </p:cNvPr>
          <p:cNvSpPr txBox="1"/>
          <p:nvPr/>
        </p:nvSpPr>
        <p:spPr>
          <a:xfrm>
            <a:off x="3242131" y="362503"/>
            <a:ext cx="6132944" cy="830997"/>
          </a:xfrm>
          <a:prstGeom prst="rect">
            <a:avLst/>
          </a:prstGeom>
          <a:noFill/>
        </p:spPr>
        <p:txBody>
          <a:bodyPr wrap="square">
            <a:spAutoFit/>
          </a:bodyPr>
          <a:lstStyle/>
          <a:p>
            <a:r>
              <a:rPr lang="en-US" altLang="ar-EG" sz="4800" b="1" dirty="0">
                <a:solidFill>
                  <a:srgbClr val="FFC000"/>
                </a:solidFill>
              </a:rPr>
              <a:t>The Supply-Chain</a:t>
            </a:r>
            <a:endParaRPr lang="ar-EG" sz="4800" dirty="0">
              <a:solidFill>
                <a:srgbClr val="FFC000"/>
              </a:solidFill>
            </a:endParaRPr>
          </a:p>
        </p:txBody>
      </p:sp>
      <p:sp>
        <p:nvSpPr>
          <p:cNvPr id="98" name="TextBox 97">
            <a:extLst>
              <a:ext uri="{FF2B5EF4-FFF2-40B4-BE49-F238E27FC236}">
                <a16:creationId xmlns:a16="http://schemas.microsoft.com/office/drawing/2014/main" id="{3D2313C0-8979-0EA2-9B42-25F807D490FD}"/>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9" name="Picture 98">
            <a:extLst>
              <a:ext uri="{FF2B5EF4-FFF2-40B4-BE49-F238E27FC236}">
                <a16:creationId xmlns:a16="http://schemas.microsoft.com/office/drawing/2014/main" id="{64167E40-1B3A-8378-73C4-08DF118459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577" y="5614694"/>
            <a:ext cx="1222425" cy="1096206"/>
          </a:xfrm>
          <a:prstGeom prst="rect">
            <a:avLst/>
          </a:prstGeom>
        </p:spPr>
      </p:pic>
      <p:pic>
        <p:nvPicPr>
          <p:cNvPr id="100" name="Picture 99">
            <a:extLst>
              <a:ext uri="{FF2B5EF4-FFF2-40B4-BE49-F238E27FC236}">
                <a16:creationId xmlns:a16="http://schemas.microsoft.com/office/drawing/2014/main" id="{3FDD56BE-CBF0-5C1A-94EE-4FB32BEEE8A8}"/>
              </a:ext>
            </a:extLst>
          </p:cNvPr>
          <p:cNvPicPr>
            <a:picLocks noChangeAspect="1"/>
          </p:cNvPicPr>
          <p:nvPr/>
        </p:nvPicPr>
        <p:blipFill>
          <a:blip r:embed="rId5"/>
          <a:stretch>
            <a:fillRect/>
          </a:stretch>
        </p:blipFill>
        <p:spPr>
          <a:xfrm>
            <a:off x="1881372" y="6401473"/>
            <a:ext cx="9902229" cy="204838"/>
          </a:xfrm>
          <a:prstGeom prst="rect">
            <a:avLst/>
          </a:prstGeom>
        </p:spPr>
      </p:pic>
    </p:spTree>
  </p:cSld>
  <p:clrMapOvr>
    <a:masterClrMapping/>
  </p:clrMapOvr>
  <p:transition advTm="172789">
    <p:wip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lide Number Placeholder 3">
            <a:extLst>
              <a:ext uri="{FF2B5EF4-FFF2-40B4-BE49-F238E27FC236}">
                <a16:creationId xmlns:a16="http://schemas.microsoft.com/office/drawing/2014/main" id="{A1F2F1EF-3043-2EEA-41CA-9286D6334670}"/>
              </a:ext>
            </a:extLst>
          </p:cNvPr>
          <p:cNvSpPr>
            <a:spLocks noGrp="1"/>
          </p:cNvSpPr>
          <p:nvPr>
            <p:ph type="sldNum" sz="quarter" idx="11"/>
          </p:nvPr>
        </p:nvSpPr>
        <p:spPr/>
        <p:txBody>
          <a:bodyPr/>
          <a:lstStyle/>
          <a:p>
            <a:fld id="{4B0BA647-048C-4E24-9C41-F85707D3067A}" type="slidenum">
              <a:rPr lang="en-US" altLang="ar-EG"/>
              <a:pPr/>
              <a:t>71</a:t>
            </a:fld>
            <a:endParaRPr lang="en-US" altLang="ar-EG"/>
          </a:p>
        </p:txBody>
      </p:sp>
      <p:grpSp>
        <p:nvGrpSpPr>
          <p:cNvPr id="14339" name="Group 3">
            <a:extLst>
              <a:ext uri="{FF2B5EF4-FFF2-40B4-BE49-F238E27FC236}">
                <a16:creationId xmlns:a16="http://schemas.microsoft.com/office/drawing/2014/main" id="{805965A9-1EDD-7AB7-C425-DDCBB2D2404C}"/>
              </a:ext>
            </a:extLst>
          </p:cNvPr>
          <p:cNvGrpSpPr>
            <a:grpSpLocks/>
          </p:cNvGrpSpPr>
          <p:nvPr/>
        </p:nvGrpSpPr>
        <p:grpSpPr bwMode="auto">
          <a:xfrm>
            <a:off x="2177142" y="1538870"/>
            <a:ext cx="9109693" cy="4854860"/>
            <a:chOff x="288" y="960"/>
            <a:chExt cx="4608" cy="2496"/>
          </a:xfrm>
        </p:grpSpPr>
        <p:sp>
          <p:nvSpPr>
            <p:cNvPr id="14340" name="Rectangle 4">
              <a:extLst>
                <a:ext uri="{FF2B5EF4-FFF2-40B4-BE49-F238E27FC236}">
                  <a16:creationId xmlns:a16="http://schemas.microsoft.com/office/drawing/2014/main" id="{09FD41CE-39E9-7DE8-A9AD-AF88D89DC3E2}"/>
                </a:ext>
              </a:extLst>
            </p:cNvPr>
            <p:cNvSpPr>
              <a:spLocks noChangeArrowheads="1"/>
            </p:cNvSpPr>
            <p:nvPr/>
          </p:nvSpPr>
          <p:spPr bwMode="auto">
            <a:xfrm>
              <a:off x="288" y="960"/>
              <a:ext cx="4608" cy="249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1" name="Oval 5">
              <a:extLst>
                <a:ext uri="{FF2B5EF4-FFF2-40B4-BE49-F238E27FC236}">
                  <a16:creationId xmlns:a16="http://schemas.microsoft.com/office/drawing/2014/main" id="{50AB7A64-4F9D-9D73-8BA9-603CD42456BA}"/>
                </a:ext>
              </a:extLst>
            </p:cNvPr>
            <p:cNvSpPr>
              <a:spLocks noChangeArrowheads="1"/>
            </p:cNvSpPr>
            <p:nvPr/>
          </p:nvSpPr>
          <p:spPr bwMode="auto">
            <a:xfrm>
              <a:off x="364" y="1392"/>
              <a:ext cx="528"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2" name="Text Box 6">
              <a:extLst>
                <a:ext uri="{FF2B5EF4-FFF2-40B4-BE49-F238E27FC236}">
                  <a16:creationId xmlns:a16="http://schemas.microsoft.com/office/drawing/2014/main" id="{4B0B121F-1670-1E71-2090-E3C43EB7DA3A}"/>
                </a:ext>
              </a:extLst>
            </p:cNvPr>
            <p:cNvSpPr txBox="1">
              <a:spLocks noChangeArrowheads="1"/>
            </p:cNvSpPr>
            <p:nvPr/>
          </p:nvSpPr>
          <p:spPr bwMode="auto">
            <a:xfrm>
              <a:off x="336" y="1405"/>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3" name="Oval 7">
              <a:extLst>
                <a:ext uri="{FF2B5EF4-FFF2-40B4-BE49-F238E27FC236}">
                  <a16:creationId xmlns:a16="http://schemas.microsoft.com/office/drawing/2014/main" id="{45314753-98AE-24A0-652C-8AA5A4A7CD02}"/>
                </a:ext>
              </a:extLst>
            </p:cNvPr>
            <p:cNvSpPr>
              <a:spLocks noChangeArrowheads="1"/>
            </p:cNvSpPr>
            <p:nvPr/>
          </p:nvSpPr>
          <p:spPr bwMode="auto">
            <a:xfrm>
              <a:off x="437" y="2700"/>
              <a:ext cx="551"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4" name="Text Box 8">
              <a:extLst>
                <a:ext uri="{FF2B5EF4-FFF2-40B4-BE49-F238E27FC236}">
                  <a16:creationId xmlns:a16="http://schemas.microsoft.com/office/drawing/2014/main" id="{16443D5F-ECA9-6614-E07C-1A9B1D415B08}"/>
                </a:ext>
              </a:extLst>
            </p:cNvPr>
            <p:cNvSpPr txBox="1">
              <a:spLocks noChangeArrowheads="1"/>
            </p:cNvSpPr>
            <p:nvPr/>
          </p:nvSpPr>
          <p:spPr bwMode="auto">
            <a:xfrm>
              <a:off x="432" y="2703"/>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5" name="Oval 9">
              <a:extLst>
                <a:ext uri="{FF2B5EF4-FFF2-40B4-BE49-F238E27FC236}">
                  <a16:creationId xmlns:a16="http://schemas.microsoft.com/office/drawing/2014/main" id="{38F15CD5-7479-610F-F8E7-724C2E8EF4C6}"/>
                </a:ext>
              </a:extLst>
            </p:cNvPr>
            <p:cNvSpPr>
              <a:spLocks noChangeArrowheads="1"/>
            </p:cNvSpPr>
            <p:nvPr/>
          </p:nvSpPr>
          <p:spPr bwMode="auto">
            <a:xfrm>
              <a:off x="829" y="2016"/>
              <a:ext cx="543"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6" name="Text Box 10">
              <a:extLst>
                <a:ext uri="{FF2B5EF4-FFF2-40B4-BE49-F238E27FC236}">
                  <a16:creationId xmlns:a16="http://schemas.microsoft.com/office/drawing/2014/main" id="{365D08B3-993F-A63C-8F5B-9EFF999C724E}"/>
                </a:ext>
              </a:extLst>
            </p:cNvPr>
            <p:cNvSpPr txBox="1">
              <a:spLocks noChangeArrowheads="1"/>
            </p:cNvSpPr>
            <p:nvPr/>
          </p:nvSpPr>
          <p:spPr bwMode="auto">
            <a:xfrm>
              <a:off x="816" y="2029"/>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7" name="Text Box 11">
              <a:extLst>
                <a:ext uri="{FF2B5EF4-FFF2-40B4-BE49-F238E27FC236}">
                  <a16:creationId xmlns:a16="http://schemas.microsoft.com/office/drawing/2014/main" id="{ECE4733B-8F24-F1D1-7471-409953EED86F}"/>
                </a:ext>
              </a:extLst>
            </p:cNvPr>
            <p:cNvSpPr txBox="1">
              <a:spLocks noChangeArrowheads="1"/>
            </p:cNvSpPr>
            <p:nvPr/>
          </p:nvSpPr>
          <p:spPr bwMode="auto">
            <a:xfrm>
              <a:off x="393" y="1872"/>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48" name="Oval 12">
              <a:extLst>
                <a:ext uri="{FF2B5EF4-FFF2-40B4-BE49-F238E27FC236}">
                  <a16:creationId xmlns:a16="http://schemas.microsoft.com/office/drawing/2014/main" id="{8404C6F0-92DF-3E50-7BE3-812B6AD174CD}"/>
                </a:ext>
              </a:extLst>
            </p:cNvPr>
            <p:cNvSpPr>
              <a:spLocks noChangeArrowheads="1"/>
            </p:cNvSpPr>
            <p:nvPr/>
          </p:nvSpPr>
          <p:spPr bwMode="auto">
            <a:xfrm>
              <a:off x="864" y="18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9" name="Line 13">
              <a:extLst>
                <a:ext uri="{FF2B5EF4-FFF2-40B4-BE49-F238E27FC236}">
                  <a16:creationId xmlns:a16="http://schemas.microsoft.com/office/drawing/2014/main" id="{66DFD5EF-35D8-5CD7-9DBC-1265D9643E13}"/>
                </a:ext>
              </a:extLst>
            </p:cNvPr>
            <p:cNvSpPr>
              <a:spLocks noChangeShapeType="1"/>
            </p:cNvSpPr>
            <p:nvPr/>
          </p:nvSpPr>
          <p:spPr bwMode="auto">
            <a:xfrm>
              <a:off x="1488" y="2304"/>
              <a:ext cx="288" cy="288"/>
            </a:xfrm>
            <a:prstGeom prst="line">
              <a:avLst/>
            </a:prstGeom>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0" name="Text Box 14">
              <a:extLst>
                <a:ext uri="{FF2B5EF4-FFF2-40B4-BE49-F238E27FC236}">
                  <a16:creationId xmlns:a16="http://schemas.microsoft.com/office/drawing/2014/main" id="{347CEB91-9398-7B17-2299-F17888B39005}"/>
                </a:ext>
              </a:extLst>
            </p:cNvPr>
            <p:cNvSpPr txBox="1">
              <a:spLocks noChangeArrowheads="1"/>
            </p:cNvSpPr>
            <p:nvPr/>
          </p:nvSpPr>
          <p:spPr bwMode="auto">
            <a:xfrm>
              <a:off x="2505" y="3216"/>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1" name="Text Box 15">
              <a:extLst>
                <a:ext uri="{FF2B5EF4-FFF2-40B4-BE49-F238E27FC236}">
                  <a16:creationId xmlns:a16="http://schemas.microsoft.com/office/drawing/2014/main" id="{FC298831-C53F-04FB-0C9C-E8EC98D0805A}"/>
                </a:ext>
              </a:extLst>
            </p:cNvPr>
            <p:cNvSpPr txBox="1">
              <a:spLocks noChangeArrowheads="1"/>
            </p:cNvSpPr>
            <p:nvPr/>
          </p:nvSpPr>
          <p:spPr bwMode="auto">
            <a:xfrm>
              <a:off x="3076" y="3039"/>
              <a:ext cx="650"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Distributor</a:t>
              </a:r>
              <a:endParaRPr lang="en-US" altLang="ar-EG" sz="1929" b="1"/>
            </a:p>
          </p:txBody>
        </p:sp>
        <p:sp>
          <p:nvSpPr>
            <p:cNvPr id="14352" name="Oval 16">
              <a:extLst>
                <a:ext uri="{FF2B5EF4-FFF2-40B4-BE49-F238E27FC236}">
                  <a16:creationId xmlns:a16="http://schemas.microsoft.com/office/drawing/2014/main" id="{3F4ABD51-8388-CED5-A306-64D51D011B95}"/>
                </a:ext>
              </a:extLst>
            </p:cNvPr>
            <p:cNvSpPr>
              <a:spLocks noChangeArrowheads="1"/>
            </p:cNvSpPr>
            <p:nvPr/>
          </p:nvSpPr>
          <p:spPr bwMode="auto">
            <a:xfrm>
              <a:off x="2880" y="3063"/>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3" name="Rectangle 17">
              <a:extLst>
                <a:ext uri="{FF2B5EF4-FFF2-40B4-BE49-F238E27FC236}">
                  <a16:creationId xmlns:a16="http://schemas.microsoft.com/office/drawing/2014/main" id="{5049A155-6B83-04EC-98FF-4B37BFE6F55F}"/>
                </a:ext>
              </a:extLst>
            </p:cNvPr>
            <p:cNvSpPr>
              <a:spLocks noChangeArrowheads="1"/>
            </p:cNvSpPr>
            <p:nvPr/>
          </p:nvSpPr>
          <p:spPr bwMode="auto">
            <a:xfrm>
              <a:off x="3102" y="3038"/>
              <a:ext cx="690"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4" name="Text Box 18">
              <a:extLst>
                <a:ext uri="{FF2B5EF4-FFF2-40B4-BE49-F238E27FC236}">
                  <a16:creationId xmlns:a16="http://schemas.microsoft.com/office/drawing/2014/main" id="{A35630E5-41A0-2885-8B75-84E6047234E7}"/>
                </a:ext>
              </a:extLst>
            </p:cNvPr>
            <p:cNvSpPr txBox="1">
              <a:spLocks noChangeArrowheads="1"/>
            </p:cNvSpPr>
            <p:nvPr/>
          </p:nvSpPr>
          <p:spPr bwMode="auto">
            <a:xfrm>
              <a:off x="1344" y="2591"/>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5" name="Text Box 19">
              <a:extLst>
                <a:ext uri="{FF2B5EF4-FFF2-40B4-BE49-F238E27FC236}">
                  <a16:creationId xmlns:a16="http://schemas.microsoft.com/office/drawing/2014/main" id="{99E16618-CDBC-E7D1-5CA6-36CE2CDD8E52}"/>
                </a:ext>
              </a:extLst>
            </p:cNvPr>
            <p:cNvSpPr txBox="1">
              <a:spLocks noChangeArrowheads="1"/>
            </p:cNvSpPr>
            <p:nvPr/>
          </p:nvSpPr>
          <p:spPr bwMode="auto">
            <a:xfrm>
              <a:off x="2304" y="2604"/>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6" name="Text Box 20">
              <a:extLst>
                <a:ext uri="{FF2B5EF4-FFF2-40B4-BE49-F238E27FC236}">
                  <a16:creationId xmlns:a16="http://schemas.microsoft.com/office/drawing/2014/main" id="{66DD019B-01F8-74B8-BA3D-E0736403FB92}"/>
                </a:ext>
              </a:extLst>
            </p:cNvPr>
            <p:cNvSpPr txBox="1">
              <a:spLocks noChangeArrowheads="1"/>
            </p:cNvSpPr>
            <p:nvPr/>
          </p:nvSpPr>
          <p:spPr bwMode="auto">
            <a:xfrm>
              <a:off x="1670" y="2370"/>
              <a:ext cx="782"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Manufacturer</a:t>
              </a:r>
              <a:endParaRPr lang="en-US" altLang="ar-EG" sz="1929" b="1"/>
            </a:p>
          </p:txBody>
        </p:sp>
        <p:sp>
          <p:nvSpPr>
            <p:cNvPr id="14357" name="Rectangle 21">
              <a:extLst>
                <a:ext uri="{FF2B5EF4-FFF2-40B4-BE49-F238E27FC236}">
                  <a16:creationId xmlns:a16="http://schemas.microsoft.com/office/drawing/2014/main" id="{68494D51-0747-902B-E6A5-E712A6315B3F}"/>
                </a:ext>
              </a:extLst>
            </p:cNvPr>
            <p:cNvSpPr>
              <a:spLocks noChangeArrowheads="1"/>
            </p:cNvSpPr>
            <p:nvPr/>
          </p:nvSpPr>
          <p:spPr bwMode="auto">
            <a:xfrm>
              <a:off x="1660" y="2355"/>
              <a:ext cx="912"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8" name="Oval 22">
              <a:extLst>
                <a:ext uri="{FF2B5EF4-FFF2-40B4-BE49-F238E27FC236}">
                  <a16:creationId xmlns:a16="http://schemas.microsoft.com/office/drawing/2014/main" id="{7F1C5804-FB6A-A9E3-820B-F63BB84F95F9}"/>
                </a:ext>
              </a:extLst>
            </p:cNvPr>
            <p:cNvSpPr>
              <a:spLocks noChangeArrowheads="1"/>
            </p:cNvSpPr>
            <p:nvPr/>
          </p:nvSpPr>
          <p:spPr bwMode="auto">
            <a:xfrm>
              <a:off x="1440" y="2377"/>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9" name="Oval 23">
              <a:extLst>
                <a:ext uri="{FF2B5EF4-FFF2-40B4-BE49-F238E27FC236}">
                  <a16:creationId xmlns:a16="http://schemas.microsoft.com/office/drawing/2014/main" id="{163D92D2-6914-ACE1-64C7-39F3AEBA3B37}"/>
                </a:ext>
              </a:extLst>
            </p:cNvPr>
            <p:cNvSpPr>
              <a:spLocks noChangeArrowheads="1"/>
            </p:cNvSpPr>
            <p:nvPr/>
          </p:nvSpPr>
          <p:spPr bwMode="auto">
            <a:xfrm>
              <a:off x="2603" y="238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0" name="Line 24">
              <a:extLst>
                <a:ext uri="{FF2B5EF4-FFF2-40B4-BE49-F238E27FC236}">
                  <a16:creationId xmlns:a16="http://schemas.microsoft.com/office/drawing/2014/main" id="{4C370470-DDE8-2E83-FC77-372969312E3E}"/>
                </a:ext>
              </a:extLst>
            </p:cNvPr>
            <p:cNvSpPr>
              <a:spLocks noChangeShapeType="1"/>
            </p:cNvSpPr>
            <p:nvPr/>
          </p:nvSpPr>
          <p:spPr bwMode="auto">
            <a:xfrm>
              <a:off x="672" y="1632"/>
              <a:ext cx="192"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1" name="Line 25">
              <a:extLst>
                <a:ext uri="{FF2B5EF4-FFF2-40B4-BE49-F238E27FC236}">
                  <a16:creationId xmlns:a16="http://schemas.microsoft.com/office/drawing/2014/main" id="{37103CD9-782B-2911-A982-898EFED755B0}"/>
                </a:ext>
              </a:extLst>
            </p:cNvPr>
            <p:cNvSpPr>
              <a:spLocks noChangeShapeType="1"/>
            </p:cNvSpPr>
            <p:nvPr/>
          </p:nvSpPr>
          <p:spPr bwMode="auto">
            <a:xfrm>
              <a:off x="1296" y="2256"/>
              <a:ext cx="144" cy="144"/>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2" name="Line 26">
              <a:extLst>
                <a:ext uri="{FF2B5EF4-FFF2-40B4-BE49-F238E27FC236}">
                  <a16:creationId xmlns:a16="http://schemas.microsoft.com/office/drawing/2014/main" id="{653FBDF4-0AE4-5CAC-038B-7A6C11EC65A3}"/>
                </a:ext>
              </a:extLst>
            </p:cNvPr>
            <p:cNvSpPr>
              <a:spLocks noChangeShapeType="1"/>
            </p:cNvSpPr>
            <p:nvPr/>
          </p:nvSpPr>
          <p:spPr bwMode="auto">
            <a:xfrm flipV="1">
              <a:off x="1056" y="2544"/>
              <a:ext cx="384"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3" name="Line 27">
              <a:extLst>
                <a:ext uri="{FF2B5EF4-FFF2-40B4-BE49-F238E27FC236}">
                  <a16:creationId xmlns:a16="http://schemas.microsoft.com/office/drawing/2014/main" id="{0DA7FC62-4BA8-E9CC-4B72-E6436E45DAD2}"/>
                </a:ext>
              </a:extLst>
            </p:cNvPr>
            <p:cNvSpPr>
              <a:spLocks noChangeShapeType="1"/>
            </p:cNvSpPr>
            <p:nvPr/>
          </p:nvSpPr>
          <p:spPr bwMode="auto">
            <a:xfrm>
              <a:off x="2736" y="2592"/>
              <a:ext cx="192" cy="43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4" name="Text Box 28">
              <a:extLst>
                <a:ext uri="{FF2B5EF4-FFF2-40B4-BE49-F238E27FC236}">
                  <a16:creationId xmlns:a16="http://schemas.microsoft.com/office/drawing/2014/main" id="{B329E880-BB0E-DA4D-237C-FE05A34DEBDB}"/>
                </a:ext>
              </a:extLst>
            </p:cNvPr>
            <p:cNvSpPr txBox="1">
              <a:spLocks noChangeArrowheads="1"/>
            </p:cNvSpPr>
            <p:nvPr/>
          </p:nvSpPr>
          <p:spPr bwMode="auto">
            <a:xfrm>
              <a:off x="3988" y="1430"/>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5" name="Text Box 29">
              <a:extLst>
                <a:ext uri="{FF2B5EF4-FFF2-40B4-BE49-F238E27FC236}">
                  <a16:creationId xmlns:a16="http://schemas.microsoft.com/office/drawing/2014/main" id="{294DE083-0098-7E3D-CAAC-8DA46B6302A6}"/>
                </a:ext>
              </a:extLst>
            </p:cNvPr>
            <p:cNvSpPr txBox="1">
              <a:spLocks noChangeArrowheads="1"/>
            </p:cNvSpPr>
            <p:nvPr/>
          </p:nvSpPr>
          <p:spPr bwMode="auto">
            <a:xfrm>
              <a:off x="3984" y="2342"/>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6" name="Text Box 30">
              <a:extLst>
                <a:ext uri="{FF2B5EF4-FFF2-40B4-BE49-F238E27FC236}">
                  <a16:creationId xmlns:a16="http://schemas.microsoft.com/office/drawing/2014/main" id="{C3C7ED69-3EFE-FBAA-0D64-821675D2C3E7}"/>
                </a:ext>
              </a:extLst>
            </p:cNvPr>
            <p:cNvSpPr txBox="1">
              <a:spLocks noChangeArrowheads="1"/>
            </p:cNvSpPr>
            <p:nvPr/>
          </p:nvSpPr>
          <p:spPr bwMode="auto">
            <a:xfrm>
              <a:off x="3984" y="3024"/>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7" name="Line 31">
              <a:extLst>
                <a:ext uri="{FF2B5EF4-FFF2-40B4-BE49-F238E27FC236}">
                  <a16:creationId xmlns:a16="http://schemas.microsoft.com/office/drawing/2014/main" id="{7E53CB11-165C-E64B-89DD-22D11B9291B9}"/>
                </a:ext>
              </a:extLst>
            </p:cNvPr>
            <p:cNvSpPr>
              <a:spLocks noChangeShapeType="1"/>
            </p:cNvSpPr>
            <p:nvPr/>
          </p:nvSpPr>
          <p:spPr bwMode="auto">
            <a:xfrm flipV="1">
              <a:off x="2832" y="1680"/>
              <a:ext cx="1152" cy="768"/>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8" name="Line 32">
              <a:extLst>
                <a:ext uri="{FF2B5EF4-FFF2-40B4-BE49-F238E27FC236}">
                  <a16:creationId xmlns:a16="http://schemas.microsoft.com/office/drawing/2014/main" id="{204DDB68-5FF5-3A73-A273-B20133B2FD56}"/>
                </a:ext>
              </a:extLst>
            </p:cNvPr>
            <p:cNvSpPr>
              <a:spLocks noChangeShapeType="1"/>
            </p:cNvSpPr>
            <p:nvPr/>
          </p:nvSpPr>
          <p:spPr bwMode="auto">
            <a:xfrm>
              <a:off x="2832" y="2448"/>
              <a:ext cx="110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9" name="Line 33">
              <a:extLst>
                <a:ext uri="{FF2B5EF4-FFF2-40B4-BE49-F238E27FC236}">
                  <a16:creationId xmlns:a16="http://schemas.microsoft.com/office/drawing/2014/main" id="{7246C715-B17B-568F-2427-975411B0179E}"/>
                </a:ext>
              </a:extLst>
            </p:cNvPr>
            <p:cNvSpPr>
              <a:spLocks noChangeShapeType="1"/>
            </p:cNvSpPr>
            <p:nvPr/>
          </p:nvSpPr>
          <p:spPr bwMode="auto">
            <a:xfrm>
              <a:off x="3792" y="3168"/>
              <a:ext cx="19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0" name="Text Box 34">
              <a:extLst>
                <a:ext uri="{FF2B5EF4-FFF2-40B4-BE49-F238E27FC236}">
                  <a16:creationId xmlns:a16="http://schemas.microsoft.com/office/drawing/2014/main" id="{2042BFC2-60BC-E877-BF67-8A9FB9E1A984}"/>
                </a:ext>
              </a:extLst>
            </p:cNvPr>
            <p:cNvSpPr txBox="1">
              <a:spLocks noChangeArrowheads="1"/>
            </p:cNvSpPr>
            <p:nvPr/>
          </p:nvSpPr>
          <p:spPr bwMode="auto">
            <a:xfrm>
              <a:off x="1445" y="1035"/>
              <a:ext cx="1375" cy="597"/>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Market research data</a:t>
              </a:r>
            </a:p>
            <a:p>
              <a:pPr algn="ctr"/>
              <a:r>
                <a:rPr lang="en-US" altLang="ar-EG" sz="1500" b="1" dirty="0"/>
                <a:t>Scheduling information</a:t>
              </a:r>
            </a:p>
            <a:p>
              <a:pPr algn="ctr"/>
              <a:r>
                <a:rPr lang="en-US" altLang="ar-EG" sz="1500" b="1" dirty="0"/>
                <a:t>Engineering and design data</a:t>
              </a:r>
            </a:p>
            <a:p>
              <a:pPr algn="ctr"/>
              <a:r>
                <a:rPr lang="en-US" altLang="ar-EG" sz="1500" b="1" dirty="0"/>
                <a:t>Order flow and cash flow</a:t>
              </a:r>
            </a:p>
          </p:txBody>
        </p:sp>
        <p:sp>
          <p:nvSpPr>
            <p:cNvPr id="14371" name="Text Box 35">
              <a:extLst>
                <a:ext uri="{FF2B5EF4-FFF2-40B4-BE49-F238E27FC236}">
                  <a16:creationId xmlns:a16="http://schemas.microsoft.com/office/drawing/2014/main" id="{D73230D5-121A-BFE6-B721-458CD21915E9}"/>
                </a:ext>
              </a:extLst>
            </p:cNvPr>
            <p:cNvSpPr txBox="1">
              <a:spLocks noChangeArrowheads="1"/>
            </p:cNvSpPr>
            <p:nvPr/>
          </p:nvSpPr>
          <p:spPr bwMode="auto">
            <a:xfrm>
              <a:off x="1574" y="1687"/>
              <a:ext cx="1114" cy="597"/>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Ideas and design to satisfy end customer</a:t>
              </a:r>
            </a:p>
            <a:p>
              <a:pPr algn="ctr"/>
              <a:r>
                <a:rPr lang="en-US" altLang="ar-EG" sz="1500" b="1" dirty="0"/>
                <a:t>Material flow</a:t>
              </a:r>
            </a:p>
            <a:p>
              <a:pPr algn="ctr"/>
              <a:r>
                <a:rPr lang="en-US" altLang="ar-EG" sz="1500" b="1" dirty="0"/>
                <a:t>Credit flow</a:t>
              </a:r>
            </a:p>
          </p:txBody>
        </p:sp>
        <p:sp>
          <p:nvSpPr>
            <p:cNvPr id="14372" name="Line 36">
              <a:extLst>
                <a:ext uri="{FF2B5EF4-FFF2-40B4-BE49-F238E27FC236}">
                  <a16:creationId xmlns:a16="http://schemas.microsoft.com/office/drawing/2014/main" id="{BAD2EC50-D95F-809F-FE88-3424C969E2D2}"/>
                </a:ext>
              </a:extLst>
            </p:cNvPr>
            <p:cNvSpPr>
              <a:spLocks noChangeShapeType="1"/>
            </p:cNvSpPr>
            <p:nvPr/>
          </p:nvSpPr>
          <p:spPr bwMode="auto">
            <a:xfrm>
              <a:off x="1584" y="2188"/>
              <a:ext cx="24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3" name="Line 37">
              <a:extLst>
                <a:ext uri="{FF2B5EF4-FFF2-40B4-BE49-F238E27FC236}">
                  <a16:creationId xmlns:a16="http://schemas.microsoft.com/office/drawing/2014/main" id="{50672580-D8E9-7D75-448E-3F72D24D8C91}"/>
                </a:ext>
              </a:extLst>
            </p:cNvPr>
            <p:cNvSpPr>
              <a:spLocks noChangeShapeType="1"/>
            </p:cNvSpPr>
            <p:nvPr/>
          </p:nvSpPr>
          <p:spPr bwMode="auto">
            <a:xfrm>
              <a:off x="2496" y="2188"/>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4" name="Line 38">
              <a:extLst>
                <a:ext uri="{FF2B5EF4-FFF2-40B4-BE49-F238E27FC236}">
                  <a16:creationId xmlns:a16="http://schemas.microsoft.com/office/drawing/2014/main" id="{9EE826A4-4191-A490-131F-C1D5BE6FF781}"/>
                </a:ext>
              </a:extLst>
            </p:cNvPr>
            <p:cNvSpPr>
              <a:spLocks noChangeShapeType="1"/>
            </p:cNvSpPr>
            <p:nvPr/>
          </p:nvSpPr>
          <p:spPr bwMode="auto">
            <a:xfrm>
              <a:off x="1440" y="2064"/>
              <a:ext cx="288"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5" name="Line 39">
              <a:extLst>
                <a:ext uri="{FF2B5EF4-FFF2-40B4-BE49-F238E27FC236}">
                  <a16:creationId xmlns:a16="http://schemas.microsoft.com/office/drawing/2014/main" id="{5DF37981-E3A1-C968-7B27-4F59AD0D87C0}"/>
                </a:ext>
              </a:extLst>
            </p:cNvPr>
            <p:cNvSpPr>
              <a:spLocks noChangeShapeType="1"/>
            </p:cNvSpPr>
            <p:nvPr/>
          </p:nvSpPr>
          <p:spPr bwMode="auto">
            <a:xfrm>
              <a:off x="2544" y="2064"/>
              <a:ext cx="62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6" name="Line 40">
              <a:extLst>
                <a:ext uri="{FF2B5EF4-FFF2-40B4-BE49-F238E27FC236}">
                  <a16:creationId xmlns:a16="http://schemas.microsoft.com/office/drawing/2014/main" id="{DADCFCC8-B542-717B-02D8-574788591DF1}"/>
                </a:ext>
              </a:extLst>
            </p:cNvPr>
            <p:cNvSpPr>
              <a:spLocks noChangeShapeType="1"/>
            </p:cNvSpPr>
            <p:nvPr/>
          </p:nvSpPr>
          <p:spPr bwMode="auto">
            <a:xfrm>
              <a:off x="1104" y="177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7" name="Line 41">
              <a:extLst>
                <a:ext uri="{FF2B5EF4-FFF2-40B4-BE49-F238E27FC236}">
                  <a16:creationId xmlns:a16="http://schemas.microsoft.com/office/drawing/2014/main" id="{FD4560CC-09D3-121B-E324-C99A80EF100D}"/>
                </a:ext>
              </a:extLst>
            </p:cNvPr>
            <p:cNvSpPr>
              <a:spLocks noChangeShapeType="1"/>
            </p:cNvSpPr>
            <p:nvPr/>
          </p:nvSpPr>
          <p:spPr bwMode="auto">
            <a:xfrm>
              <a:off x="2688" y="1776"/>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8" name="Line 42">
              <a:extLst>
                <a:ext uri="{FF2B5EF4-FFF2-40B4-BE49-F238E27FC236}">
                  <a16:creationId xmlns:a16="http://schemas.microsoft.com/office/drawing/2014/main" id="{56109FDB-C8E0-813C-4DB3-12A6B12CA6AE}"/>
                </a:ext>
              </a:extLst>
            </p:cNvPr>
            <p:cNvSpPr>
              <a:spLocks noChangeShapeType="1"/>
            </p:cNvSpPr>
            <p:nvPr/>
          </p:nvSpPr>
          <p:spPr bwMode="auto">
            <a:xfrm flipH="1">
              <a:off x="2832" y="1536"/>
              <a:ext cx="91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9" name="Line 43">
              <a:extLst>
                <a:ext uri="{FF2B5EF4-FFF2-40B4-BE49-F238E27FC236}">
                  <a16:creationId xmlns:a16="http://schemas.microsoft.com/office/drawing/2014/main" id="{09DB2F30-CE9A-9491-2D2D-355CA4D4840A}"/>
                </a:ext>
              </a:extLst>
            </p:cNvPr>
            <p:cNvSpPr>
              <a:spLocks noChangeShapeType="1"/>
            </p:cNvSpPr>
            <p:nvPr/>
          </p:nvSpPr>
          <p:spPr bwMode="auto">
            <a:xfrm flipH="1">
              <a:off x="960" y="153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0" name="Line 44">
              <a:extLst>
                <a:ext uri="{FF2B5EF4-FFF2-40B4-BE49-F238E27FC236}">
                  <a16:creationId xmlns:a16="http://schemas.microsoft.com/office/drawing/2014/main" id="{96665014-3EB2-0F12-0423-C9F8227861AE}"/>
                </a:ext>
              </a:extLst>
            </p:cNvPr>
            <p:cNvSpPr>
              <a:spLocks noChangeShapeType="1"/>
            </p:cNvSpPr>
            <p:nvPr/>
          </p:nvSpPr>
          <p:spPr bwMode="auto">
            <a:xfrm flipH="1">
              <a:off x="2880" y="1407"/>
              <a:ext cx="96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1" name="Line 45">
              <a:extLst>
                <a:ext uri="{FF2B5EF4-FFF2-40B4-BE49-F238E27FC236}">
                  <a16:creationId xmlns:a16="http://schemas.microsoft.com/office/drawing/2014/main" id="{01D0932D-6F2F-B91B-6FAF-94748ED10A87}"/>
                </a:ext>
              </a:extLst>
            </p:cNvPr>
            <p:cNvSpPr>
              <a:spLocks noChangeShapeType="1"/>
            </p:cNvSpPr>
            <p:nvPr/>
          </p:nvSpPr>
          <p:spPr bwMode="auto">
            <a:xfrm flipH="1">
              <a:off x="912" y="1407"/>
              <a:ext cx="43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2" name="Line 46">
              <a:extLst>
                <a:ext uri="{FF2B5EF4-FFF2-40B4-BE49-F238E27FC236}">
                  <a16:creationId xmlns:a16="http://schemas.microsoft.com/office/drawing/2014/main" id="{84730A6C-12A0-510E-E319-68E9EBA7A89B}"/>
                </a:ext>
              </a:extLst>
            </p:cNvPr>
            <p:cNvSpPr>
              <a:spLocks noChangeShapeType="1"/>
            </p:cNvSpPr>
            <p:nvPr/>
          </p:nvSpPr>
          <p:spPr bwMode="auto">
            <a:xfrm flipH="1">
              <a:off x="2784" y="1273"/>
              <a:ext cx="105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3" name="Line 47">
              <a:extLst>
                <a:ext uri="{FF2B5EF4-FFF2-40B4-BE49-F238E27FC236}">
                  <a16:creationId xmlns:a16="http://schemas.microsoft.com/office/drawing/2014/main" id="{1D36648F-59EF-4469-3217-A27BE02891BC}"/>
                </a:ext>
              </a:extLst>
            </p:cNvPr>
            <p:cNvSpPr>
              <a:spLocks noChangeShapeType="1"/>
            </p:cNvSpPr>
            <p:nvPr/>
          </p:nvSpPr>
          <p:spPr bwMode="auto">
            <a:xfrm flipH="1">
              <a:off x="768" y="1273"/>
              <a:ext cx="72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4" name="Line 48">
              <a:extLst>
                <a:ext uri="{FF2B5EF4-FFF2-40B4-BE49-F238E27FC236}">
                  <a16:creationId xmlns:a16="http://schemas.microsoft.com/office/drawing/2014/main" id="{29667FD9-5A84-8534-59C2-5373C1F82F10}"/>
                </a:ext>
              </a:extLst>
            </p:cNvPr>
            <p:cNvSpPr>
              <a:spLocks noChangeShapeType="1"/>
            </p:cNvSpPr>
            <p:nvPr/>
          </p:nvSpPr>
          <p:spPr bwMode="auto">
            <a:xfrm flipH="1">
              <a:off x="2736" y="1152"/>
              <a:ext cx="120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5" name="Line 49">
              <a:extLst>
                <a:ext uri="{FF2B5EF4-FFF2-40B4-BE49-F238E27FC236}">
                  <a16:creationId xmlns:a16="http://schemas.microsoft.com/office/drawing/2014/main" id="{866848CC-19FA-B24D-AFB8-BDA00C38629C}"/>
                </a:ext>
              </a:extLst>
            </p:cNvPr>
            <p:cNvSpPr>
              <a:spLocks noChangeShapeType="1"/>
            </p:cNvSpPr>
            <p:nvPr/>
          </p:nvSpPr>
          <p:spPr bwMode="auto">
            <a:xfrm flipH="1">
              <a:off x="672" y="1152"/>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dirty="0"/>
            </a:p>
          </p:txBody>
        </p:sp>
        <p:sp>
          <p:nvSpPr>
            <p:cNvPr id="14386" name="Oval 50">
              <a:extLst>
                <a:ext uri="{FF2B5EF4-FFF2-40B4-BE49-F238E27FC236}">
                  <a16:creationId xmlns:a16="http://schemas.microsoft.com/office/drawing/2014/main" id="{FA12E6B3-6557-FD84-5D8A-D4058BF4846E}"/>
                </a:ext>
              </a:extLst>
            </p:cNvPr>
            <p:cNvSpPr>
              <a:spLocks noChangeArrowheads="1"/>
            </p:cNvSpPr>
            <p:nvPr/>
          </p:nvSpPr>
          <p:spPr bwMode="auto">
            <a:xfrm>
              <a:off x="1380" y="23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7" name="Oval 51">
              <a:extLst>
                <a:ext uri="{FF2B5EF4-FFF2-40B4-BE49-F238E27FC236}">
                  <a16:creationId xmlns:a16="http://schemas.microsoft.com/office/drawing/2014/main" id="{70942E36-326F-81A7-5C85-55A6920B1241}"/>
                </a:ext>
              </a:extLst>
            </p:cNvPr>
            <p:cNvSpPr>
              <a:spLocks noChangeArrowheads="1"/>
            </p:cNvSpPr>
            <p:nvPr/>
          </p:nvSpPr>
          <p:spPr bwMode="auto">
            <a:xfrm>
              <a:off x="2640" y="240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8" name="Oval 52">
              <a:extLst>
                <a:ext uri="{FF2B5EF4-FFF2-40B4-BE49-F238E27FC236}">
                  <a16:creationId xmlns:a16="http://schemas.microsoft.com/office/drawing/2014/main" id="{E6E0555B-9F70-B86A-718C-878223DCD3F3}"/>
                </a:ext>
              </a:extLst>
            </p:cNvPr>
            <p:cNvSpPr>
              <a:spLocks noChangeArrowheads="1"/>
            </p:cNvSpPr>
            <p:nvPr/>
          </p:nvSpPr>
          <p:spPr bwMode="auto">
            <a:xfrm>
              <a:off x="2856" y="30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9" name="Oval 53">
              <a:extLst>
                <a:ext uri="{FF2B5EF4-FFF2-40B4-BE49-F238E27FC236}">
                  <a16:creationId xmlns:a16="http://schemas.microsoft.com/office/drawing/2014/main" id="{EA672AA9-ADA5-3F57-201E-7C6A5E04C545}"/>
                </a:ext>
              </a:extLst>
            </p:cNvPr>
            <p:cNvSpPr>
              <a:spLocks noChangeArrowheads="1"/>
            </p:cNvSpPr>
            <p:nvPr/>
          </p:nvSpPr>
          <p:spPr bwMode="auto">
            <a:xfrm>
              <a:off x="828" y="17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grpSp>
      <p:pic>
        <p:nvPicPr>
          <p:cNvPr id="56" name="Picture 55">
            <a:extLst>
              <a:ext uri="{FF2B5EF4-FFF2-40B4-BE49-F238E27FC236}">
                <a16:creationId xmlns:a16="http://schemas.microsoft.com/office/drawing/2014/main" id="{0A646380-4A52-50C0-F202-1F502039C557}"/>
              </a:ext>
            </a:extLst>
          </p:cNvPr>
          <p:cNvPicPr>
            <a:picLocks noChangeAspect="1"/>
          </p:cNvPicPr>
          <p:nvPr/>
        </p:nvPicPr>
        <p:blipFill>
          <a:blip r:embed="rId3"/>
          <a:stretch>
            <a:fillRect/>
          </a:stretch>
        </p:blipFill>
        <p:spPr>
          <a:xfrm>
            <a:off x="0" y="-100312"/>
            <a:ext cx="10406581" cy="1610200"/>
          </a:xfrm>
          <a:prstGeom prst="rect">
            <a:avLst/>
          </a:prstGeom>
        </p:spPr>
      </p:pic>
      <p:sp>
        <p:nvSpPr>
          <p:cNvPr id="57" name="TextBox 56">
            <a:extLst>
              <a:ext uri="{FF2B5EF4-FFF2-40B4-BE49-F238E27FC236}">
                <a16:creationId xmlns:a16="http://schemas.microsoft.com/office/drawing/2014/main" id="{5889F88F-0029-1D3A-4869-0FC71FAA34F2}"/>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0" name="TextBox 59">
            <a:extLst>
              <a:ext uri="{FF2B5EF4-FFF2-40B4-BE49-F238E27FC236}">
                <a16:creationId xmlns:a16="http://schemas.microsoft.com/office/drawing/2014/main" id="{232F6E0B-146D-0DBB-029B-27A49E5D51D0}"/>
              </a:ext>
            </a:extLst>
          </p:cNvPr>
          <p:cNvSpPr txBox="1"/>
          <p:nvPr/>
        </p:nvSpPr>
        <p:spPr>
          <a:xfrm>
            <a:off x="3063957" y="211447"/>
            <a:ext cx="8055947" cy="1015663"/>
          </a:xfrm>
          <a:prstGeom prst="rect">
            <a:avLst/>
          </a:prstGeom>
          <a:noFill/>
        </p:spPr>
        <p:txBody>
          <a:bodyPr wrap="square">
            <a:spAutoFit/>
          </a:bodyPr>
          <a:lstStyle/>
          <a:p>
            <a:r>
              <a:rPr lang="en-US" altLang="ar-EG" sz="6000" dirty="0">
                <a:solidFill>
                  <a:srgbClr val="FFC000"/>
                </a:solidFill>
              </a:rPr>
              <a:t>The Supply Chain</a:t>
            </a:r>
            <a:endParaRPr lang="ar-EG" sz="6000" dirty="0">
              <a:solidFill>
                <a:srgbClr val="FFC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59299"/>
    </mc:Choice>
    <mc:Fallback xmlns="">
      <p:transition spd="slow" advTm="159299"/>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72</a:t>
            </a:fld>
            <a:endParaRPr lang="en-US" altLang="ar-EG" sz="1500"/>
          </a:p>
        </p:txBody>
      </p:sp>
      <p:sp>
        <p:nvSpPr>
          <p:cNvPr id="34820" name="Rectangle 3">
            <a:extLst>
              <a:ext uri="{FF2B5EF4-FFF2-40B4-BE49-F238E27FC236}">
                <a16:creationId xmlns:a16="http://schemas.microsoft.com/office/drawing/2014/main" id="{117C9CF5-6239-1037-65EC-72FF258989AE}"/>
              </a:ext>
            </a:extLst>
          </p:cNvPr>
          <p:cNvSpPr>
            <a:spLocks noGrp="1" noChangeArrowheads="1"/>
          </p:cNvSpPr>
          <p:nvPr>
            <p:ph type="body" idx="1"/>
          </p:nvPr>
        </p:nvSpPr>
        <p:spPr>
          <a:xfrm>
            <a:off x="1024660" y="1680370"/>
            <a:ext cx="10515600" cy="4351338"/>
          </a:xfrm>
        </p:spPr>
        <p:txBody>
          <a:bodyPr vert="horz" lIns="89565" tIns="44783" rIns="89565" bIns="44783" rtlCol="0">
            <a:normAutofit/>
          </a:bodyPr>
          <a:lstStyle/>
          <a:p>
            <a:pPr eaLnBrk="1" hangingPunct="1">
              <a:lnSpc>
                <a:spcPct val="90000"/>
              </a:lnSpc>
              <a:buFont typeface="Wingdings" panose="05000000000000000000" pitchFamily="2" charset="2"/>
              <a:buNone/>
            </a:pPr>
            <a:r>
              <a:rPr lang="en-US" altLang="ar-EG" dirty="0"/>
              <a:t>Supply chains in a global environment must be:</a:t>
            </a:r>
          </a:p>
          <a:p>
            <a:pPr marL="736468" lvl="1" indent="-280640"/>
            <a:r>
              <a:rPr lang="en-US" altLang="ar-EG" sz="2786" dirty="0"/>
              <a:t>Flexible enough to react to sudden changes in parts availability, distribution, or shipping channels, import duties, and currency rates</a:t>
            </a:r>
          </a:p>
          <a:p>
            <a:pPr marL="736468" lvl="1" indent="-280640"/>
            <a:r>
              <a:rPr lang="en-US" altLang="ar-EG" sz="2786" dirty="0"/>
              <a:t>Able to use the latest computer and transmission technologies to schedule and manage the shipment of parts in and finished products out</a:t>
            </a:r>
          </a:p>
          <a:p>
            <a:pPr marL="736468" lvl="1" indent="-280640"/>
            <a:r>
              <a:rPr lang="en-US" altLang="ar-EG" sz="2786" dirty="0"/>
              <a:t>Staffed with local specialists to handle duties, trade, freight, customs and political issues</a:t>
            </a:r>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2">
            <a:extLst>
              <a:ext uri="{FF2B5EF4-FFF2-40B4-BE49-F238E27FC236}">
                <a16:creationId xmlns:a16="http://schemas.microsoft.com/office/drawing/2014/main" id="{ED6E2852-4C71-B131-46A8-351629FD48E8}"/>
              </a:ext>
            </a:extLst>
          </p:cNvPr>
          <p:cNvSpPr>
            <a:spLocks noGrp="1" noChangeArrowheads="1"/>
          </p:cNvSpPr>
          <p:nvPr>
            <p:ph type="title"/>
          </p:nvPr>
        </p:nvSpPr>
        <p:spPr>
          <a:xfrm>
            <a:off x="3445213" y="0"/>
            <a:ext cx="10515600" cy="1325563"/>
          </a:xfrm>
        </p:spPr>
        <p:txBody>
          <a:bodyPr vert="horz" lIns="89565" tIns="44783" rIns="89565" bIns="44783" rtlCol="0" anchor="ctr">
            <a:normAutofit/>
          </a:bodyPr>
          <a:lstStyle/>
          <a:p>
            <a:pPr eaLnBrk="1" hangingPunct="1"/>
            <a:r>
              <a:rPr lang="en-US" altLang="ar-EG" b="1" dirty="0">
                <a:solidFill>
                  <a:srgbClr val="FFC000"/>
                </a:solidFill>
              </a:rPr>
              <a:t>Global Supply-Chain Issues</a:t>
            </a:r>
          </a:p>
        </p:txBody>
      </p:sp>
    </p:spTree>
  </p:cSld>
  <p:clrMapOvr>
    <a:masterClrMapping/>
  </p:clrMapOvr>
  <mc:AlternateContent xmlns:mc="http://schemas.openxmlformats.org/markup-compatibility/2006" xmlns:p14="http://schemas.microsoft.com/office/powerpoint/2010/main">
    <mc:Choice Requires="p14">
      <p:transition spd="slow" p14:dur="2000" advTm="297179"/>
    </mc:Choice>
    <mc:Fallback xmlns="">
      <p:transition spd="slow" advTm="297179"/>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73</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Rectangle 2">
            <a:extLst>
              <a:ext uri="{FF2B5EF4-FFF2-40B4-BE49-F238E27FC236}">
                <a16:creationId xmlns:a16="http://schemas.microsoft.com/office/drawing/2014/main" id="{BFDA6C51-6F73-4782-4B33-E35AC4E23E55}"/>
              </a:ext>
            </a:extLst>
          </p:cNvPr>
          <p:cNvSpPr txBox="1">
            <a:spLocks noChangeArrowheads="1"/>
          </p:cNvSpPr>
          <p:nvPr/>
        </p:nvSpPr>
        <p:spPr>
          <a:xfrm>
            <a:off x="1676400" y="2203730"/>
            <a:ext cx="10515600" cy="236161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spcBef>
                <a:spcPct val="6000"/>
              </a:spcBef>
            </a:pPr>
            <a:r>
              <a:rPr lang="en-US" altLang="ar-EG" sz="4000" dirty="0"/>
              <a:t>Major cost center</a:t>
            </a:r>
          </a:p>
          <a:p>
            <a:pPr marL="367383" indent="-367383">
              <a:spcBef>
                <a:spcPct val="6000"/>
              </a:spcBef>
            </a:pPr>
            <a:r>
              <a:rPr lang="en-US" altLang="ar-EG" sz="4000" dirty="0"/>
              <a:t>Affects quality of final product</a:t>
            </a:r>
          </a:p>
          <a:p>
            <a:pPr marL="367383" indent="-367383">
              <a:spcBef>
                <a:spcPct val="6000"/>
              </a:spcBef>
            </a:pPr>
            <a:r>
              <a:rPr lang="en-US" altLang="ar-EG" sz="4000" dirty="0"/>
              <a:t>Aids strategy of low cost, response, and differentiation</a:t>
            </a:r>
            <a:endParaRPr lang="en-US" altLang="ar-EG" sz="4400" dirty="0"/>
          </a:p>
        </p:txBody>
      </p:sp>
      <p:sp>
        <p:nvSpPr>
          <p:cNvPr id="16" name="Rectangle 3">
            <a:extLst>
              <a:ext uri="{FF2B5EF4-FFF2-40B4-BE49-F238E27FC236}">
                <a16:creationId xmlns:a16="http://schemas.microsoft.com/office/drawing/2014/main" id="{EC6AD202-ED4E-F3B4-AAF9-B006DD79F133}"/>
              </a:ext>
            </a:extLst>
          </p:cNvPr>
          <p:cNvSpPr txBox="1">
            <a:spLocks noChangeArrowheads="1"/>
          </p:cNvSpPr>
          <p:nvPr/>
        </p:nvSpPr>
        <p:spPr>
          <a:xfrm>
            <a:off x="2579451" y="136525"/>
            <a:ext cx="10515600" cy="1325563"/>
          </a:xfrm>
          <a:prstGeom prst="rect">
            <a:avLst/>
          </a:prstGeom>
        </p:spPr>
        <p:txBody>
          <a:bodyPr vert="horz" lIns="89565" tIns="44783" rIns="89565" bIns="44783"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b="1" dirty="0">
                <a:solidFill>
                  <a:srgbClr val="FFC000"/>
                </a:solidFill>
              </a:rPr>
              <a:t>Importance of Purchasing</a:t>
            </a:r>
          </a:p>
        </p:txBody>
      </p:sp>
    </p:spTree>
    <p:custDataLst>
      <p:tags r:id="rId1"/>
    </p:custDataLst>
    <p:extLst>
      <p:ext uri="{BB962C8B-B14F-4D97-AF65-F5344CB8AC3E}">
        <p14:creationId xmlns:p14="http://schemas.microsoft.com/office/powerpoint/2010/main" val="2034832197"/>
      </p:ext>
    </p:extLst>
  </p:cSld>
  <p:clrMapOvr>
    <a:masterClrMapping/>
  </p:clrMapOvr>
  <mc:AlternateContent xmlns:mc="http://schemas.openxmlformats.org/markup-compatibility/2006" xmlns:p14="http://schemas.microsoft.com/office/powerpoint/2010/main">
    <mc:Choice Requires="p14">
      <p:transition spd="slow" p14:dur="2000" advTm="131343"/>
    </mc:Choice>
    <mc:Fallback xmlns="">
      <p:transition spd="slow" advTm="131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74</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4CA48807-007E-D248-DCD1-7E256AB3F9AB}"/>
              </a:ext>
            </a:extLst>
          </p:cNvPr>
          <p:cNvSpPr>
            <a:spLocks noGrp="1" noChangeArrowheads="1"/>
          </p:cNvSpPr>
          <p:nvPr>
            <p:ph type="title"/>
          </p:nvPr>
        </p:nvSpPr>
        <p:spPr>
          <a:xfrm>
            <a:off x="2632137" y="174168"/>
            <a:ext cx="10515600" cy="1325563"/>
          </a:xfrm>
        </p:spPr>
        <p:txBody>
          <a:bodyPr vert="horz" lIns="89565" tIns="44783" rIns="89565" bIns="44783" rtlCol="0" anchor="ctr">
            <a:normAutofit/>
          </a:bodyPr>
          <a:lstStyle/>
          <a:p>
            <a:pPr eaLnBrk="1" hangingPunct="1">
              <a:lnSpc>
                <a:spcPct val="80000"/>
              </a:lnSpc>
            </a:pPr>
            <a:r>
              <a:rPr lang="en-US" altLang="ar-EG" b="1" dirty="0">
                <a:solidFill>
                  <a:srgbClr val="FFC000"/>
                </a:solidFill>
              </a:rPr>
              <a:t>Supply-Chain Costs as a Percent of Sales</a:t>
            </a:r>
          </a:p>
        </p:txBody>
      </p:sp>
      <p:sp>
        <p:nvSpPr>
          <p:cNvPr id="12" name="Rectangle 3">
            <a:extLst>
              <a:ext uri="{FF2B5EF4-FFF2-40B4-BE49-F238E27FC236}">
                <a16:creationId xmlns:a16="http://schemas.microsoft.com/office/drawing/2014/main" id="{D0185251-C921-DDC4-DB74-6064351CE8D0}"/>
              </a:ext>
            </a:extLst>
          </p:cNvPr>
          <p:cNvSpPr txBox="1">
            <a:spLocks noChangeArrowheads="1"/>
          </p:cNvSpPr>
          <p:nvPr/>
        </p:nvSpPr>
        <p:spPr>
          <a:xfrm>
            <a:off x="2141592" y="1845298"/>
            <a:ext cx="3855924"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All industry</a:t>
            </a:r>
          </a:p>
          <a:p>
            <a:r>
              <a:rPr lang="en-US" altLang="ar-EG" sz="2679" dirty="0"/>
              <a:t>Automobile</a:t>
            </a:r>
          </a:p>
          <a:p>
            <a:r>
              <a:rPr lang="en-US" altLang="ar-EG" sz="2679" dirty="0"/>
              <a:t>Food</a:t>
            </a:r>
          </a:p>
          <a:p>
            <a:r>
              <a:rPr lang="en-US" altLang="ar-EG" sz="2679" dirty="0"/>
              <a:t>Lumber</a:t>
            </a:r>
          </a:p>
          <a:p>
            <a:r>
              <a:rPr lang="en-US" altLang="ar-EG" sz="2679" dirty="0"/>
              <a:t>Paper</a:t>
            </a:r>
          </a:p>
          <a:p>
            <a:r>
              <a:rPr lang="en-US" altLang="ar-EG" sz="2679" dirty="0"/>
              <a:t>Petroleum</a:t>
            </a:r>
          </a:p>
          <a:p>
            <a:r>
              <a:rPr lang="en-US" altLang="ar-EG" sz="2679" dirty="0"/>
              <a:t>Transportation</a:t>
            </a:r>
          </a:p>
        </p:txBody>
      </p:sp>
      <p:sp>
        <p:nvSpPr>
          <p:cNvPr id="13" name="Rectangle 4">
            <a:extLst>
              <a:ext uri="{FF2B5EF4-FFF2-40B4-BE49-F238E27FC236}">
                <a16:creationId xmlns:a16="http://schemas.microsoft.com/office/drawing/2014/main" id="{7692F6AF-319C-FDD1-F888-FA590399390D}"/>
              </a:ext>
            </a:extLst>
          </p:cNvPr>
          <p:cNvSpPr txBox="1">
            <a:spLocks noChangeArrowheads="1"/>
          </p:cNvSpPr>
          <p:nvPr/>
        </p:nvSpPr>
        <p:spPr>
          <a:xfrm>
            <a:off x="7949323" y="1811409"/>
            <a:ext cx="3855925"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52%</a:t>
            </a:r>
          </a:p>
          <a:p>
            <a:r>
              <a:rPr lang="en-US" altLang="ar-EG" sz="2679" dirty="0"/>
              <a:t>67%</a:t>
            </a:r>
          </a:p>
          <a:p>
            <a:r>
              <a:rPr lang="en-US" altLang="ar-EG" sz="2679" dirty="0"/>
              <a:t>60%</a:t>
            </a:r>
          </a:p>
          <a:p>
            <a:r>
              <a:rPr lang="en-US" altLang="ar-EG" sz="2679" dirty="0"/>
              <a:t>61%</a:t>
            </a:r>
          </a:p>
          <a:p>
            <a:r>
              <a:rPr lang="en-US" altLang="ar-EG" sz="2679" dirty="0"/>
              <a:t>55%</a:t>
            </a:r>
          </a:p>
          <a:p>
            <a:r>
              <a:rPr lang="en-US" altLang="ar-EG" sz="2679" dirty="0"/>
              <a:t>79%</a:t>
            </a:r>
          </a:p>
          <a:p>
            <a:r>
              <a:rPr lang="en-US" altLang="ar-EG" sz="2679" dirty="0"/>
              <a:t>62%</a:t>
            </a:r>
          </a:p>
        </p:txBody>
      </p:sp>
      <p:sp>
        <p:nvSpPr>
          <p:cNvPr id="14" name="Text Box 5">
            <a:extLst>
              <a:ext uri="{FF2B5EF4-FFF2-40B4-BE49-F238E27FC236}">
                <a16:creationId xmlns:a16="http://schemas.microsoft.com/office/drawing/2014/main" id="{6ECE94A2-133F-2F17-C970-A6A322DA98D7}"/>
              </a:ext>
            </a:extLst>
          </p:cNvPr>
          <p:cNvSpPr txBox="1">
            <a:spLocks noChangeArrowheads="1"/>
          </p:cNvSpPr>
          <p:nvPr/>
        </p:nvSpPr>
        <p:spPr bwMode="auto">
          <a:xfrm>
            <a:off x="2440788" y="1268920"/>
            <a:ext cx="1428596"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Industry</a:t>
            </a:r>
          </a:p>
        </p:txBody>
      </p:sp>
      <p:sp>
        <p:nvSpPr>
          <p:cNvPr id="17" name="Text Box 6">
            <a:extLst>
              <a:ext uri="{FF2B5EF4-FFF2-40B4-BE49-F238E27FC236}">
                <a16:creationId xmlns:a16="http://schemas.microsoft.com/office/drawing/2014/main" id="{4E2AE9C0-5774-3DD6-B1EC-4B248291C201}"/>
              </a:ext>
            </a:extLst>
          </p:cNvPr>
          <p:cNvSpPr txBox="1">
            <a:spLocks noChangeArrowheads="1"/>
          </p:cNvSpPr>
          <p:nvPr/>
        </p:nvSpPr>
        <p:spPr bwMode="auto">
          <a:xfrm>
            <a:off x="7079116" y="1250927"/>
            <a:ext cx="263726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Percent of Sales</a:t>
            </a:r>
          </a:p>
        </p:txBody>
      </p:sp>
    </p:spTree>
    <p:extLst>
      <p:ext uri="{BB962C8B-B14F-4D97-AF65-F5344CB8AC3E}">
        <p14:creationId xmlns:p14="http://schemas.microsoft.com/office/powerpoint/2010/main" val="2339404026"/>
      </p:ext>
    </p:extLst>
  </p:cSld>
  <p:clrMapOvr>
    <a:masterClrMapping/>
  </p:clrMapOvr>
  <mc:AlternateContent xmlns:mc="http://schemas.openxmlformats.org/markup-compatibility/2006" xmlns:p14="http://schemas.microsoft.com/office/powerpoint/2010/main">
    <mc:Choice Requires="p14">
      <p:transition spd="slow" p14:dur="2000" advTm="72904"/>
    </mc:Choice>
    <mc:Fallback xmlns="">
      <p:transition spd="slow" advTm="72904"/>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75</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11289" y="-92415"/>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47" name="Rectangle 2">
            <a:extLst>
              <a:ext uri="{FF2B5EF4-FFF2-40B4-BE49-F238E27FC236}">
                <a16:creationId xmlns:a16="http://schemas.microsoft.com/office/drawing/2014/main" id="{56568F3D-0187-DA4F-6611-65E83BA44B37}"/>
              </a:ext>
            </a:extLst>
          </p:cNvPr>
          <p:cNvSpPr>
            <a:spLocks noGrp="1" noChangeArrowheads="1"/>
          </p:cNvSpPr>
          <p:nvPr>
            <p:ph type="title"/>
          </p:nvPr>
        </p:nvSpPr>
        <p:spPr>
          <a:xfrm>
            <a:off x="2810439" y="136525"/>
            <a:ext cx="10515600"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lnSpc>
                <a:spcPct val="80000"/>
              </a:lnSpc>
            </a:pPr>
            <a:r>
              <a:rPr lang="en-US" altLang="ar-EG" b="1" dirty="0">
                <a:solidFill>
                  <a:srgbClr val="FFC000"/>
                </a:solidFill>
              </a:rPr>
              <a:t>Objectives of the Purchasing Function</a:t>
            </a:r>
          </a:p>
        </p:txBody>
      </p:sp>
      <p:sp>
        <p:nvSpPr>
          <p:cNvPr id="548" name="Rectangle 3">
            <a:extLst>
              <a:ext uri="{FF2B5EF4-FFF2-40B4-BE49-F238E27FC236}">
                <a16:creationId xmlns:a16="http://schemas.microsoft.com/office/drawing/2014/main" id="{89B4048C-4ADF-2DDA-88E5-7A7ED9D55770}"/>
              </a:ext>
            </a:extLst>
          </p:cNvPr>
          <p:cNvSpPr txBox="1">
            <a:spLocks noChangeArrowheads="1"/>
          </p:cNvSpPr>
          <p:nvPr/>
        </p:nvSpPr>
        <p:spPr>
          <a:xfrm>
            <a:off x="1361018" y="1904776"/>
            <a:ext cx="10515600" cy="4351338"/>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4000" dirty="0"/>
              <a:t>Help identify the products and services 	that can be best obtained externally; and</a:t>
            </a:r>
          </a:p>
          <a:p>
            <a:pPr marL="367383" indent="-367383"/>
            <a:r>
              <a:rPr lang="en-US" altLang="ar-EG" sz="4000" dirty="0"/>
              <a:t>Develop, evaluate, and determine the best supplier, price, and delivery for 	those products and services</a:t>
            </a:r>
          </a:p>
        </p:txBody>
      </p:sp>
    </p:spTree>
    <p:custDataLst>
      <p:tags r:id="rId1"/>
    </p:custDataLst>
    <p:extLst>
      <p:ext uri="{BB962C8B-B14F-4D97-AF65-F5344CB8AC3E}">
        <p14:creationId xmlns:p14="http://schemas.microsoft.com/office/powerpoint/2010/main" val="2696658327"/>
      </p:ext>
    </p:extLst>
  </p:cSld>
  <p:clrMapOvr>
    <a:masterClrMapping/>
  </p:clrMapOvr>
  <mc:AlternateContent xmlns:mc="http://schemas.openxmlformats.org/markup-compatibility/2006" xmlns:p14="http://schemas.microsoft.com/office/powerpoint/2010/main">
    <mc:Choice Requires="p14">
      <p:transition spd="slow" p14:dur="2000" advTm="188347"/>
    </mc:Choice>
    <mc:Fallback xmlns="">
      <p:transition spd="slow" advTm="18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8" grpId="0"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29A5B67E-B005-8403-D7F2-7325920EF8CD}"/>
              </a:ext>
            </a:extLst>
          </p:cNvPr>
          <p:cNvSpPr txBox="1">
            <a:spLocks noChangeArrowheads="1"/>
          </p:cNvSpPr>
          <p:nvPr/>
        </p:nvSpPr>
        <p:spPr>
          <a:xfrm>
            <a:off x="3746770" y="136525"/>
            <a:ext cx="10515600" cy="132556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5143" b="1" dirty="0">
                <a:solidFill>
                  <a:srgbClr val="FFC000"/>
                </a:solidFill>
              </a:rPr>
              <a:t>The Purchasing Focus</a:t>
            </a:r>
          </a:p>
        </p:txBody>
      </p:sp>
      <p:grpSp>
        <p:nvGrpSpPr>
          <p:cNvPr id="13" name="Group 3">
            <a:extLst>
              <a:ext uri="{FF2B5EF4-FFF2-40B4-BE49-F238E27FC236}">
                <a16:creationId xmlns:a16="http://schemas.microsoft.com/office/drawing/2014/main" id="{6F8746BA-6E86-EE7E-B33B-A0A5D310C83E}"/>
              </a:ext>
            </a:extLst>
          </p:cNvPr>
          <p:cNvGrpSpPr>
            <a:grpSpLocks/>
          </p:cNvGrpSpPr>
          <p:nvPr/>
        </p:nvGrpSpPr>
        <p:grpSpPr bwMode="auto">
          <a:xfrm>
            <a:off x="2908571" y="1363565"/>
            <a:ext cx="7295744" cy="4584587"/>
            <a:chOff x="864" y="1008"/>
            <a:chExt cx="3464" cy="2547"/>
          </a:xfrm>
        </p:grpSpPr>
        <p:sp>
          <p:nvSpPr>
            <p:cNvPr id="14" name="Oval 4">
              <a:extLst>
                <a:ext uri="{FF2B5EF4-FFF2-40B4-BE49-F238E27FC236}">
                  <a16:creationId xmlns:a16="http://schemas.microsoft.com/office/drawing/2014/main" id="{F2B7B039-3670-81A9-8F58-63CDB4F9B4B7}"/>
                </a:ext>
              </a:extLst>
            </p:cNvPr>
            <p:cNvSpPr>
              <a:spLocks noChangeArrowheads="1"/>
            </p:cNvSpPr>
            <p:nvPr/>
          </p:nvSpPr>
          <p:spPr bwMode="auto">
            <a:xfrm>
              <a:off x="1038" y="100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5" name="Oval 5">
              <a:extLst>
                <a:ext uri="{FF2B5EF4-FFF2-40B4-BE49-F238E27FC236}">
                  <a16:creationId xmlns:a16="http://schemas.microsoft.com/office/drawing/2014/main" id="{347FB929-C29D-DB25-A4A1-733766A64DDD}"/>
                </a:ext>
              </a:extLst>
            </p:cNvPr>
            <p:cNvSpPr>
              <a:spLocks noChangeArrowheads="1"/>
            </p:cNvSpPr>
            <p:nvPr/>
          </p:nvSpPr>
          <p:spPr bwMode="auto">
            <a:xfrm>
              <a:off x="1622" y="1616"/>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6" name="Oval 6">
              <a:extLst>
                <a:ext uri="{FF2B5EF4-FFF2-40B4-BE49-F238E27FC236}">
                  <a16:creationId xmlns:a16="http://schemas.microsoft.com/office/drawing/2014/main" id="{3ACF9C12-B9C9-B981-9B21-1E70FFD28B99}"/>
                </a:ext>
              </a:extLst>
            </p:cNvPr>
            <p:cNvSpPr>
              <a:spLocks noChangeArrowheads="1"/>
            </p:cNvSpPr>
            <p:nvPr/>
          </p:nvSpPr>
          <p:spPr bwMode="auto">
            <a:xfrm>
              <a:off x="2159" y="101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7" name="Rectangle 7">
              <a:extLst>
                <a:ext uri="{FF2B5EF4-FFF2-40B4-BE49-F238E27FC236}">
                  <a16:creationId xmlns:a16="http://schemas.microsoft.com/office/drawing/2014/main" id="{76D3E084-4FEA-86E4-CE6C-3C7B06B522F1}"/>
                </a:ext>
              </a:extLst>
            </p:cNvPr>
            <p:cNvSpPr>
              <a:spLocks noChangeArrowheads="1"/>
            </p:cNvSpPr>
            <p:nvPr/>
          </p:nvSpPr>
          <p:spPr bwMode="auto">
            <a:xfrm>
              <a:off x="864" y="1162"/>
              <a:ext cx="1524" cy="575"/>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Materials Management</a:t>
              </a:r>
            </a:p>
            <a:p>
              <a:r>
                <a:rPr lang="en-US" altLang="ar-EG" sz="1929" b="1" dirty="0"/>
                <a:t>-High transportation cost</a:t>
              </a:r>
            </a:p>
            <a:p>
              <a:r>
                <a:rPr lang="en-US" altLang="ar-EG" sz="1929" b="1" dirty="0"/>
                <a:t>-High inventory costs</a:t>
              </a:r>
            </a:p>
          </p:txBody>
        </p:sp>
        <p:sp>
          <p:nvSpPr>
            <p:cNvPr id="18" name="Rectangle 8">
              <a:extLst>
                <a:ext uri="{FF2B5EF4-FFF2-40B4-BE49-F238E27FC236}">
                  <a16:creationId xmlns:a16="http://schemas.microsoft.com/office/drawing/2014/main" id="{11870B97-3956-482F-51B8-E9E06FCA162E}"/>
                </a:ext>
              </a:extLst>
            </p:cNvPr>
            <p:cNvSpPr>
              <a:spLocks noChangeArrowheads="1"/>
            </p:cNvSpPr>
            <p:nvPr/>
          </p:nvSpPr>
          <p:spPr bwMode="auto">
            <a:xfrm>
              <a:off x="3020" y="1123"/>
              <a:ext cx="130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Supply Management</a:t>
              </a:r>
            </a:p>
            <a:p>
              <a:r>
                <a:rPr lang="en-US" altLang="ar-EG" sz="1929" b="1" dirty="0"/>
                <a:t>-High costs</a:t>
              </a:r>
            </a:p>
            <a:p>
              <a:r>
                <a:rPr lang="en-US" altLang="ar-EG" sz="1929" b="1" dirty="0"/>
                <a:t>-Scarcity: national or</a:t>
              </a:r>
            </a:p>
            <a:p>
              <a:r>
                <a:rPr lang="en-US" altLang="ar-EG" sz="1929" b="1" dirty="0"/>
                <a:t>	international</a:t>
              </a:r>
            </a:p>
          </p:txBody>
        </p:sp>
        <p:sp>
          <p:nvSpPr>
            <p:cNvPr id="19" name="Rectangle 9">
              <a:extLst>
                <a:ext uri="{FF2B5EF4-FFF2-40B4-BE49-F238E27FC236}">
                  <a16:creationId xmlns:a16="http://schemas.microsoft.com/office/drawing/2014/main" id="{A686BAAA-C1D4-16ED-A318-EFB244E13698}"/>
                </a:ext>
              </a:extLst>
            </p:cNvPr>
            <p:cNvSpPr>
              <a:spLocks noChangeArrowheads="1"/>
            </p:cNvSpPr>
            <p:nvPr/>
          </p:nvSpPr>
          <p:spPr bwMode="auto">
            <a:xfrm>
              <a:off x="2039" y="2805"/>
              <a:ext cx="141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Source Management</a:t>
              </a:r>
            </a:p>
            <a:p>
              <a:r>
                <a:rPr lang="en-US" altLang="ar-EG" sz="1929" b="1" dirty="0"/>
                <a:t>-Unique items</a:t>
              </a:r>
            </a:p>
            <a:p>
              <a:r>
                <a:rPr lang="en-US" altLang="ar-EG" sz="1929" b="1" dirty="0"/>
                <a:t>-Custom-made items</a:t>
              </a:r>
            </a:p>
            <a:p>
              <a:r>
                <a:rPr lang="en-US" altLang="ar-EG" sz="1929" b="1" dirty="0"/>
                <a:t>-High technology items</a:t>
              </a:r>
            </a:p>
          </p:txBody>
        </p:sp>
        <p:sp>
          <p:nvSpPr>
            <p:cNvPr id="20" name="Rectangle 10">
              <a:extLst>
                <a:ext uri="{FF2B5EF4-FFF2-40B4-BE49-F238E27FC236}">
                  <a16:creationId xmlns:a16="http://schemas.microsoft.com/office/drawing/2014/main" id="{CC22DC3A-2054-CFC0-4AAA-0A74161BD620}"/>
                </a:ext>
              </a:extLst>
            </p:cNvPr>
            <p:cNvSpPr>
              <a:spLocks noChangeArrowheads="1"/>
            </p:cNvSpPr>
            <p:nvPr/>
          </p:nvSpPr>
          <p:spPr bwMode="auto">
            <a:xfrm>
              <a:off x="1879" y="1896"/>
              <a:ext cx="1200"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Purchasing</a:t>
              </a:r>
            </a:p>
            <a:p>
              <a:r>
                <a:rPr lang="en-US" altLang="ar-EG" sz="1929" b="1" dirty="0"/>
                <a:t>Management</a:t>
              </a:r>
            </a:p>
            <a:p>
              <a:r>
                <a:rPr lang="en-US" altLang="ar-EG" sz="1929" b="1" dirty="0"/>
                <a:t>-Commodity items</a:t>
              </a:r>
            </a:p>
            <a:p>
              <a:r>
                <a:rPr lang="en-US" altLang="ar-EG" sz="1929" b="1" dirty="0"/>
                <a:t>-Standard products</a:t>
              </a:r>
            </a:p>
          </p:txBody>
        </p:sp>
      </p:grpSp>
    </p:spTree>
    <p:extLst>
      <p:ext uri="{BB962C8B-B14F-4D97-AF65-F5344CB8AC3E}">
        <p14:creationId xmlns:p14="http://schemas.microsoft.com/office/powerpoint/2010/main" val="4066228236"/>
      </p:ext>
    </p:extLst>
  </p:cSld>
  <p:clrMapOvr>
    <a:masterClrMapping/>
  </p:clrMapOvr>
  <mc:AlternateContent xmlns:mc="http://schemas.openxmlformats.org/markup-compatibility/2006" xmlns:p14="http://schemas.microsoft.com/office/powerpoint/2010/main">
    <mc:Choice Requires="p14">
      <p:transition spd="slow" p14:dur="2000" advTm="231957"/>
    </mc:Choice>
    <mc:Fallback xmlns="">
      <p:transition spd="slow" advTm="231957"/>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467636" y="463507"/>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C4524A58-A54A-1A82-FC5C-6C94ECAD3F95}"/>
              </a:ext>
            </a:extLst>
          </p:cNvPr>
          <p:cNvSpPr txBox="1"/>
          <p:nvPr/>
        </p:nvSpPr>
        <p:spPr>
          <a:xfrm>
            <a:off x="1014365" y="1632695"/>
            <a:ext cx="10612876" cy="2677656"/>
          </a:xfrm>
          <a:prstGeom prst="rect">
            <a:avLst/>
          </a:prstGeom>
          <a:noFill/>
        </p:spPr>
        <p:txBody>
          <a:bodyPr wrap="square">
            <a:spAutoFit/>
          </a:bodyPr>
          <a:lstStyle/>
          <a:p>
            <a:pPr algn="just"/>
            <a:r>
              <a:rPr lang="en-US" sz="2800" b="1" i="0" dirty="0">
                <a:solidFill>
                  <a:srgbClr val="222222"/>
                </a:solidFill>
                <a:effectLst/>
                <a:latin typeface="graphikweb-regular"/>
              </a:rPr>
              <a:t>1- Order processing</a:t>
            </a:r>
            <a:endParaRPr lang="en-US" sz="2800" b="0" i="0" dirty="0">
              <a:solidFill>
                <a:srgbClr val="222222"/>
              </a:solidFill>
              <a:effectLst/>
              <a:latin typeface="graphikweb-regular"/>
            </a:endParaRPr>
          </a:p>
          <a:p>
            <a:pPr algn="just"/>
            <a:r>
              <a:rPr lang="en-US" sz="2800" b="0" i="0" dirty="0">
                <a:solidFill>
                  <a:srgbClr val="222222"/>
                </a:solidFill>
                <a:effectLst/>
                <a:latin typeface="graphikweb-regular"/>
              </a:rPr>
              <a:t>The Logistics activities start from the order processing which might be the work of the commercial department in an organization. The commercial department is the one who ensures that the payment terms and the delivery terms have been met and then processes the order from within the company.</a:t>
            </a:r>
          </a:p>
        </p:txBody>
      </p:sp>
      <p:pic>
        <p:nvPicPr>
          <p:cNvPr id="1026" name="Picture 2" descr="Logistics activities - 1">
            <a:extLst>
              <a:ext uri="{FF2B5EF4-FFF2-40B4-BE49-F238E27FC236}">
                <a16:creationId xmlns:a16="http://schemas.microsoft.com/office/drawing/2014/main" id="{03433D2B-E98C-AC7E-8752-89FE81F880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6094" y="3805977"/>
            <a:ext cx="3730233" cy="248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75179"/>
      </p:ext>
    </p:extLst>
  </p:cSld>
  <p:clrMapOvr>
    <a:masterClrMapping/>
  </p:clrMapOvr>
  <mc:AlternateContent xmlns:mc="http://schemas.openxmlformats.org/markup-compatibility/2006" xmlns:p14="http://schemas.microsoft.com/office/powerpoint/2010/main">
    <mc:Choice Requires="p14">
      <p:transition spd="slow" p14:dur="2000" advTm="96396"/>
    </mc:Choice>
    <mc:Fallback xmlns="">
      <p:transition spd="slow" advTm="96396"/>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D123A37D-A507-2A00-7EFD-303ED24ACD8A}"/>
              </a:ext>
            </a:extLst>
          </p:cNvPr>
          <p:cNvSpPr txBox="1"/>
          <p:nvPr/>
        </p:nvSpPr>
        <p:spPr>
          <a:xfrm>
            <a:off x="479428" y="1597618"/>
            <a:ext cx="7283244" cy="2677656"/>
          </a:xfrm>
          <a:prstGeom prst="rect">
            <a:avLst/>
          </a:prstGeom>
          <a:noFill/>
        </p:spPr>
        <p:txBody>
          <a:bodyPr wrap="square">
            <a:spAutoFit/>
          </a:bodyPr>
          <a:lstStyle/>
          <a:p>
            <a:pPr algn="just"/>
            <a:r>
              <a:rPr lang="en-US" sz="2400" b="1" i="0" dirty="0">
                <a:solidFill>
                  <a:srgbClr val="222222"/>
                </a:solidFill>
                <a:effectLst/>
                <a:latin typeface="graphikweb-regular"/>
              </a:rPr>
              <a:t>2)</a:t>
            </a:r>
            <a:r>
              <a:rPr lang="en-US" sz="2400" b="0" i="0" dirty="0">
                <a:solidFill>
                  <a:srgbClr val="222222"/>
                </a:solidFill>
                <a:effectLst/>
                <a:latin typeface="graphikweb-regular"/>
              </a:rPr>
              <a:t> </a:t>
            </a:r>
            <a:r>
              <a:rPr lang="en-US" sz="2400" b="1" i="0" dirty="0">
                <a:solidFill>
                  <a:srgbClr val="222222"/>
                </a:solidFill>
                <a:effectLst/>
                <a:latin typeface="graphikweb-regular"/>
              </a:rPr>
              <a:t>Materials handling</a:t>
            </a:r>
            <a:endParaRPr lang="en-US" sz="2400" b="0" i="0" dirty="0">
              <a:solidFill>
                <a:srgbClr val="222222"/>
              </a:solidFill>
              <a:effectLst/>
              <a:latin typeface="graphikweb-regular"/>
            </a:endParaRPr>
          </a:p>
          <a:p>
            <a:pPr algn="just"/>
            <a:r>
              <a:rPr lang="en-US" sz="2400" b="0" i="0" dirty="0">
                <a:solidFill>
                  <a:srgbClr val="222222"/>
                </a:solidFill>
                <a:effectLst/>
                <a:latin typeface="graphikweb-regular"/>
              </a:rPr>
              <a:t>Material handling is the movement of goods within the warehouse. It involves handling the material in such a way that the warehouse is able to process orders efficiently. Although it may sound a mundane task, it is an important one and an ongoing activity in any warehouse.</a:t>
            </a:r>
          </a:p>
        </p:txBody>
      </p:sp>
      <p:pic>
        <p:nvPicPr>
          <p:cNvPr id="23554" name="Picture 2" descr="Logistics activities - 2">
            <a:extLst>
              <a:ext uri="{FF2B5EF4-FFF2-40B4-BE49-F238E27FC236}">
                <a16:creationId xmlns:a16="http://schemas.microsoft.com/office/drawing/2014/main" id="{C52D61BE-B163-22D2-CD0B-826BEDC7AB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6357" y="4160301"/>
            <a:ext cx="6895267" cy="2163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995396"/>
      </p:ext>
    </p:extLst>
  </p:cSld>
  <p:clrMapOvr>
    <a:masterClrMapping/>
  </p:clrMapOvr>
  <mc:AlternateContent xmlns:mc="http://schemas.openxmlformats.org/markup-compatibility/2006" xmlns:p14="http://schemas.microsoft.com/office/powerpoint/2010/main">
    <mc:Choice Requires="p14">
      <p:transition spd="slow" p14:dur="2000" advTm="89755"/>
    </mc:Choice>
    <mc:Fallback xmlns="">
      <p:transition spd="slow" advTm="89755"/>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D123A37D-A507-2A00-7EFD-303ED24ACD8A}"/>
              </a:ext>
            </a:extLst>
          </p:cNvPr>
          <p:cNvSpPr txBox="1"/>
          <p:nvPr/>
        </p:nvSpPr>
        <p:spPr>
          <a:xfrm>
            <a:off x="479427" y="1597618"/>
            <a:ext cx="9902229" cy="1938992"/>
          </a:xfrm>
          <a:prstGeom prst="rect">
            <a:avLst/>
          </a:prstGeom>
          <a:noFill/>
        </p:spPr>
        <p:txBody>
          <a:bodyPr wrap="square">
            <a:spAutoFit/>
          </a:bodyPr>
          <a:lstStyle/>
          <a:p>
            <a:pPr algn="just"/>
            <a:r>
              <a:rPr lang="en-US" sz="2400" b="1" i="0" dirty="0">
                <a:effectLst/>
                <a:latin typeface="graphikweb-regular"/>
              </a:rPr>
              <a:t>3) </a:t>
            </a:r>
            <a:r>
              <a:rPr lang="en-US" sz="2400" b="1" i="0" u="none" strike="noStrike" dirty="0">
                <a:effectLst/>
                <a:latin typeface="graphikweb-regular"/>
                <a:hlinkClick r:id="rId6">
                  <a:extLst>
                    <a:ext uri="{A12FA001-AC4F-418D-AE19-62706E023703}">
                      <ahyp:hlinkClr xmlns:ahyp="http://schemas.microsoft.com/office/drawing/2018/hyperlinkcolor" val="tx"/>
                    </a:ext>
                  </a:extLst>
                </a:hlinkClick>
              </a:rPr>
              <a:t>Warehousing</a:t>
            </a:r>
            <a:r>
              <a:rPr lang="en-US" sz="2400" b="1" i="0" u="none" strike="noStrike" dirty="0">
                <a:effectLst/>
                <a:latin typeface="graphikweb-regular"/>
              </a:rPr>
              <a:t> :</a:t>
            </a:r>
            <a:r>
              <a:rPr lang="en-US" sz="2400" b="0" i="0" dirty="0">
                <a:effectLst/>
                <a:latin typeface="graphikweb-regular"/>
              </a:rPr>
              <a:t>If we take the example of </a:t>
            </a:r>
            <a:r>
              <a:rPr lang="en-US" sz="2400" b="0" i="0" u="none" strike="noStrike" dirty="0">
                <a:effectLst/>
                <a:latin typeface="graphikweb-regular"/>
                <a:hlinkClick r:id="rId7">
                  <a:extLst>
                    <a:ext uri="{A12FA001-AC4F-418D-AE19-62706E023703}">
                      <ahyp:hlinkClr xmlns:ahyp="http://schemas.microsoft.com/office/drawing/2018/hyperlinkcolor" val="tx"/>
                    </a:ext>
                  </a:extLst>
                </a:hlinkClick>
              </a:rPr>
              <a:t>LG</a:t>
            </a:r>
            <a:r>
              <a:rPr lang="en-US" sz="2400" b="0" i="0" dirty="0">
                <a:effectLst/>
                <a:latin typeface="graphikweb-regular"/>
              </a:rPr>
              <a:t> or </a:t>
            </a:r>
            <a:r>
              <a:rPr lang="en-US" sz="2400" b="0" i="0" u="none" strike="noStrike" dirty="0">
                <a:effectLst/>
                <a:latin typeface="graphikweb-regular"/>
                <a:hlinkClick r:id="rId8">
                  <a:extLst>
                    <a:ext uri="{A12FA001-AC4F-418D-AE19-62706E023703}">
                      <ahyp:hlinkClr xmlns:ahyp="http://schemas.microsoft.com/office/drawing/2018/hyperlinkcolor" val="tx"/>
                    </a:ext>
                  </a:extLst>
                </a:hlinkClick>
              </a:rPr>
              <a:t>Samsung</a:t>
            </a:r>
            <a:r>
              <a:rPr lang="en-US" sz="2400" b="0" i="0" dirty="0">
                <a:effectLst/>
                <a:latin typeface="graphikweb-regular"/>
              </a:rPr>
              <a:t>, these are consumer durable companies which are present in multiple countries. Their manufacturing might be at one point, but the distribution is all across the world. Thus, warehousing plays a huge role and is one of the important Logistics activities.</a:t>
            </a:r>
          </a:p>
        </p:txBody>
      </p:sp>
      <p:sp>
        <p:nvSpPr>
          <p:cNvPr id="12" name="TextBox 11">
            <a:extLst>
              <a:ext uri="{FF2B5EF4-FFF2-40B4-BE49-F238E27FC236}">
                <a16:creationId xmlns:a16="http://schemas.microsoft.com/office/drawing/2014/main" id="{A8322FBD-EEBB-7D2C-1EC0-FC2FFCA6664B}"/>
              </a:ext>
            </a:extLst>
          </p:cNvPr>
          <p:cNvSpPr txBox="1"/>
          <p:nvPr/>
        </p:nvSpPr>
        <p:spPr>
          <a:xfrm>
            <a:off x="547993" y="3573239"/>
            <a:ext cx="10953343" cy="1938992"/>
          </a:xfrm>
          <a:prstGeom prst="rect">
            <a:avLst/>
          </a:prstGeom>
          <a:noFill/>
        </p:spPr>
        <p:txBody>
          <a:bodyPr wrap="square">
            <a:spAutoFit/>
          </a:bodyPr>
          <a:lstStyle/>
          <a:p>
            <a:r>
              <a:rPr lang="en-US" sz="2400" b="0" i="0" dirty="0">
                <a:solidFill>
                  <a:srgbClr val="222222"/>
                </a:solidFill>
                <a:effectLst/>
                <a:latin typeface="graphikweb-regular"/>
              </a:rPr>
              <a:t>The important point in warehousing is that the warehouse should be nearby to the dealer or the distributors’ place and it should facilitate the easy delivery of goods. If there was a product which was from a branded company, but which takes 1 week to deliver, then this product might not move as much in the </a:t>
            </a:r>
            <a:r>
              <a:rPr lang="en-US" sz="2400" b="0" i="0" u="none" strike="noStrike" dirty="0">
                <a:solidFill>
                  <a:srgbClr val="0000FF"/>
                </a:solidFill>
                <a:effectLst/>
                <a:latin typeface="graphikweb-regular"/>
              </a:rPr>
              <a:t>market</a:t>
            </a:r>
            <a:r>
              <a:rPr lang="en-US" sz="2400" b="0" i="0" dirty="0">
                <a:solidFill>
                  <a:srgbClr val="222222"/>
                </a:solidFill>
                <a:effectLst/>
                <a:latin typeface="graphikweb-regular"/>
              </a:rPr>
              <a:t> as another product which is taking 2 days to deliver even though it is unbranded.</a:t>
            </a:r>
            <a:endParaRPr lang="ar-EG" sz="2400" dirty="0"/>
          </a:p>
        </p:txBody>
      </p:sp>
    </p:spTree>
    <p:extLst>
      <p:ext uri="{BB962C8B-B14F-4D97-AF65-F5344CB8AC3E}">
        <p14:creationId xmlns:p14="http://schemas.microsoft.com/office/powerpoint/2010/main" val="656468183"/>
      </p:ext>
    </p:extLst>
  </p:cSld>
  <p:clrMapOvr>
    <a:masterClrMapping/>
  </p:clrMapOvr>
  <mc:AlternateContent xmlns:mc="http://schemas.openxmlformats.org/markup-compatibility/2006" xmlns:p14="http://schemas.microsoft.com/office/powerpoint/2010/main">
    <mc:Choice Requires="p14">
      <p:transition spd="slow" p14:dur="2000" advTm="234990"/>
    </mc:Choice>
    <mc:Fallback xmlns="">
      <p:transition spd="slow" advTm="23499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5" name="TextBox 14">
            <a:extLst>
              <a:ext uri="{FF2B5EF4-FFF2-40B4-BE49-F238E27FC236}">
                <a16:creationId xmlns:a16="http://schemas.microsoft.com/office/drawing/2014/main" id="{25F06C70-E799-5569-D175-4EB2442597E8}"/>
              </a:ext>
            </a:extLst>
          </p:cNvPr>
          <p:cNvSpPr txBox="1"/>
          <p:nvPr/>
        </p:nvSpPr>
        <p:spPr>
          <a:xfrm>
            <a:off x="838199" y="1583949"/>
            <a:ext cx="10797703" cy="2246769"/>
          </a:xfrm>
          <a:prstGeom prst="rect">
            <a:avLst/>
          </a:prstGeom>
          <a:noFill/>
        </p:spPr>
        <p:txBody>
          <a:bodyPr wrap="square">
            <a:spAutoFit/>
          </a:bodyPr>
          <a:lstStyle/>
          <a:p>
            <a:pPr algn="justLow"/>
            <a:r>
              <a:rPr lang="en-US" sz="2800" b="0" i="0" dirty="0">
                <a:solidFill>
                  <a:srgbClr val="222222"/>
                </a:solidFill>
                <a:effectLst/>
                <a:latin typeface="graphikweb-regular"/>
              </a:rPr>
              <a:t>The location of warehouses also reduces the pressure on mother warehouse (large warehouses which stock most of the products). When there is a peak in </a:t>
            </a:r>
            <a:r>
              <a:rPr lang="en-US" sz="2800" b="0" i="0" u="none" strike="noStrike" dirty="0">
                <a:solidFill>
                  <a:srgbClr val="0000FF"/>
                </a:solidFill>
                <a:effectLst/>
                <a:latin typeface="graphikweb-regular"/>
              </a:rPr>
              <a:t>demand</a:t>
            </a:r>
            <a:r>
              <a:rPr lang="en-US" sz="2800" b="0" i="0" dirty="0">
                <a:solidFill>
                  <a:srgbClr val="222222"/>
                </a:solidFill>
                <a:effectLst/>
                <a:latin typeface="graphikweb-regular"/>
              </a:rPr>
              <a:t> or if there is a drop in production, these warehouses can take the pressure of deliveries and they can become interdependent to ensure delivery of goods to consumers.</a:t>
            </a:r>
            <a:endParaRPr lang="ar-EG" sz="2800" dirty="0"/>
          </a:p>
        </p:txBody>
      </p:sp>
      <p:pic>
        <p:nvPicPr>
          <p:cNvPr id="24578" name="Picture 2" descr="Logistics activities - 3">
            <a:extLst>
              <a:ext uri="{FF2B5EF4-FFF2-40B4-BE49-F238E27FC236}">
                <a16:creationId xmlns:a16="http://schemas.microsoft.com/office/drawing/2014/main" id="{B5A34F74-87F6-8DC1-94E2-A2520AACF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4318" y="3745149"/>
            <a:ext cx="6747984" cy="2590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926331"/>
      </p:ext>
    </p:extLst>
  </p:cSld>
  <p:clrMapOvr>
    <a:masterClrMapping/>
  </p:clrMapOvr>
  <mc:AlternateContent xmlns:mc="http://schemas.openxmlformats.org/markup-compatibility/2006" xmlns:p14="http://schemas.microsoft.com/office/powerpoint/2010/main">
    <mc:Choice Requires="p14">
      <p:transition spd="slow" p14:dur="2000" advTm="75710"/>
    </mc:Choice>
    <mc:Fallback xmlns="">
      <p:transition spd="slow" advTm="7571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5" name="TextBox 14">
            <a:extLst>
              <a:ext uri="{FF2B5EF4-FFF2-40B4-BE49-F238E27FC236}">
                <a16:creationId xmlns:a16="http://schemas.microsoft.com/office/drawing/2014/main" id="{25F06C70-E799-5569-D175-4EB2442597E8}"/>
              </a:ext>
            </a:extLst>
          </p:cNvPr>
          <p:cNvSpPr txBox="1"/>
          <p:nvPr/>
        </p:nvSpPr>
        <p:spPr>
          <a:xfrm>
            <a:off x="603843" y="1594918"/>
            <a:ext cx="10797703" cy="2246769"/>
          </a:xfrm>
          <a:prstGeom prst="rect">
            <a:avLst/>
          </a:prstGeom>
          <a:noFill/>
        </p:spPr>
        <p:txBody>
          <a:bodyPr wrap="square">
            <a:spAutoFit/>
          </a:bodyPr>
          <a:lstStyle/>
          <a:p>
            <a:pPr algn="just"/>
            <a:r>
              <a:rPr lang="en-US" sz="2800" b="1" i="0" dirty="0">
                <a:solidFill>
                  <a:srgbClr val="222222"/>
                </a:solidFill>
                <a:effectLst/>
                <a:latin typeface="graphikweb-regular"/>
              </a:rPr>
              <a:t>Inventory control</a:t>
            </a:r>
            <a:endParaRPr lang="en-US" sz="2800" b="0" i="0" dirty="0">
              <a:solidFill>
                <a:srgbClr val="222222"/>
              </a:solidFill>
              <a:effectLst/>
              <a:latin typeface="graphikweb-regular"/>
            </a:endParaRPr>
          </a:p>
          <a:p>
            <a:pPr algn="just"/>
            <a:r>
              <a:rPr lang="en-US" sz="2800" b="0" i="0" dirty="0">
                <a:solidFill>
                  <a:srgbClr val="222222"/>
                </a:solidFill>
                <a:effectLst/>
                <a:latin typeface="graphikweb-regular"/>
              </a:rPr>
              <a:t>If a firm has 100 units of a product in stock, but the demand is only of 10 units, then the company has uselessly invested in 90 units. This is money which can be used as a </a:t>
            </a:r>
            <a:r>
              <a:rPr lang="en-US" sz="2800" b="0" i="0" u="none" strike="noStrike" dirty="0">
                <a:solidFill>
                  <a:srgbClr val="0000FF"/>
                </a:solidFill>
                <a:effectLst/>
                <a:latin typeface="graphikweb-regular"/>
              </a:rPr>
              <a:t>working capital</a:t>
            </a:r>
            <a:r>
              <a:rPr lang="en-US" sz="2800" b="0" i="0" dirty="0">
                <a:solidFill>
                  <a:srgbClr val="222222"/>
                </a:solidFill>
                <a:effectLst/>
                <a:latin typeface="graphikweb-regular"/>
              </a:rPr>
              <a:t> and it is money on which banks are applying interest.</a:t>
            </a:r>
          </a:p>
        </p:txBody>
      </p:sp>
      <p:pic>
        <p:nvPicPr>
          <p:cNvPr id="24578" name="Picture 2" descr="Logistics activities - 3">
            <a:extLst>
              <a:ext uri="{FF2B5EF4-FFF2-40B4-BE49-F238E27FC236}">
                <a16:creationId xmlns:a16="http://schemas.microsoft.com/office/drawing/2014/main" id="{B5A34F74-87F6-8DC1-94E2-A2520AACF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2823" y="3767272"/>
            <a:ext cx="4164227" cy="2590744"/>
          </a:xfrm>
          <a:prstGeom prst="rect">
            <a:avLst/>
          </a:prstGeom>
          <a:noFill/>
          <a:extLst>
            <a:ext uri="{909E8E84-426E-40DD-AFC4-6F175D3DCCD1}">
              <a14:hiddenFill xmlns:a14="http://schemas.microsoft.com/office/drawing/2010/main">
                <a:solidFill>
                  <a:srgbClr val="FFFFFF"/>
                </a:solidFill>
              </a14:hiddenFill>
            </a:ext>
          </a:extLst>
        </p:spPr>
      </p:pic>
      <p:pic>
        <p:nvPicPr>
          <p:cNvPr id="26626" name="Picture 2" descr="Logistics activities - 4">
            <a:extLst>
              <a:ext uri="{FF2B5EF4-FFF2-40B4-BE49-F238E27FC236}">
                <a16:creationId xmlns:a16="http://schemas.microsoft.com/office/drawing/2014/main" id="{13BF817E-C7AC-5B99-0D87-2BF3396916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57535" y="3449962"/>
            <a:ext cx="4091543" cy="2922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650594"/>
      </p:ext>
    </p:extLst>
  </p:cSld>
  <p:clrMapOvr>
    <a:masterClrMapping/>
  </p:clrMapOvr>
  <mc:AlternateContent xmlns:mc="http://schemas.openxmlformats.org/markup-compatibility/2006" xmlns:p14="http://schemas.microsoft.com/office/powerpoint/2010/main">
    <mc:Choice Requires="p14">
      <p:transition spd="slow" p14:dur="2000" advTm="167147"/>
    </mc:Choice>
    <mc:Fallback xmlns="">
      <p:transition spd="slow" advTm="167147"/>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7F9D4F2D-BB69-16D4-D137-0A3A4B004925}"/>
              </a:ext>
            </a:extLst>
          </p:cNvPr>
          <p:cNvSpPr txBox="1"/>
          <p:nvPr/>
        </p:nvSpPr>
        <p:spPr>
          <a:xfrm>
            <a:off x="443939" y="1505845"/>
            <a:ext cx="11628736" cy="1631216"/>
          </a:xfrm>
          <a:prstGeom prst="rect">
            <a:avLst/>
          </a:prstGeom>
          <a:noFill/>
        </p:spPr>
        <p:txBody>
          <a:bodyPr wrap="square">
            <a:spAutoFit/>
          </a:bodyPr>
          <a:lstStyle/>
          <a:p>
            <a:r>
              <a:rPr lang="en-US" sz="2000" b="0" i="0" dirty="0">
                <a:solidFill>
                  <a:srgbClr val="222222"/>
                </a:solidFill>
                <a:effectLst/>
                <a:latin typeface="graphikweb-regular"/>
              </a:rPr>
              <a:t>On the other hand, another firm had a demand of 500 units, but they have manufactured only 200 units thinking that demand will be less. Now they have lost the orders which is an </a:t>
            </a:r>
            <a:r>
              <a:rPr lang="en-US" sz="2000" b="0" i="0" u="none" strike="noStrike" dirty="0">
                <a:solidFill>
                  <a:srgbClr val="0000FF"/>
                </a:solidFill>
                <a:effectLst/>
                <a:latin typeface="graphikweb-regular"/>
              </a:rPr>
              <a:t>opportunity</a:t>
            </a:r>
            <a:r>
              <a:rPr lang="en-US" sz="2000" b="0" i="0" dirty="0">
                <a:solidFill>
                  <a:srgbClr val="222222"/>
                </a:solidFill>
                <a:effectLst/>
                <a:latin typeface="graphikweb-regular"/>
              </a:rPr>
              <a:t> cost.  The perfect firm will be one, which has manufactured 100 units, knows there will be 50 units of demand and is ready even if demand doubles. But they are continuously monitoring the demand and are ready for it without investing much in manufacturing.</a:t>
            </a:r>
            <a:endParaRPr lang="ar-EG" sz="2000" dirty="0"/>
          </a:p>
        </p:txBody>
      </p:sp>
      <p:sp>
        <p:nvSpPr>
          <p:cNvPr id="16" name="TextBox 15">
            <a:extLst>
              <a:ext uri="{FF2B5EF4-FFF2-40B4-BE49-F238E27FC236}">
                <a16:creationId xmlns:a16="http://schemas.microsoft.com/office/drawing/2014/main" id="{28F64EF5-D889-79B0-EAC4-33A988FBA835}"/>
              </a:ext>
            </a:extLst>
          </p:cNvPr>
          <p:cNvSpPr txBox="1"/>
          <p:nvPr/>
        </p:nvSpPr>
        <p:spPr>
          <a:xfrm>
            <a:off x="838199" y="3253943"/>
            <a:ext cx="10577499" cy="1938992"/>
          </a:xfrm>
          <a:prstGeom prst="rect">
            <a:avLst/>
          </a:prstGeom>
          <a:noFill/>
        </p:spPr>
        <p:txBody>
          <a:bodyPr wrap="square">
            <a:spAutoFit/>
          </a:bodyPr>
          <a:lstStyle/>
          <a:p>
            <a:pPr algn="justLow"/>
            <a:r>
              <a:rPr lang="en-US" sz="2400" b="0" i="0" dirty="0">
                <a:solidFill>
                  <a:srgbClr val="222222"/>
                </a:solidFill>
                <a:effectLst/>
                <a:latin typeface="graphikweb-regular"/>
              </a:rPr>
              <a:t>With the above example, you understood the importance of Inventory control in Logistics activities. Inventory management is one of the most important functions of logistics especially after the adoption of various production techniques such as Just in time manufacturing, </a:t>
            </a:r>
            <a:r>
              <a:rPr lang="en-US" sz="2400" b="0" i="0" u="none" strike="noStrike" dirty="0">
                <a:solidFill>
                  <a:srgbClr val="0000FF"/>
                </a:solidFill>
                <a:effectLst/>
                <a:latin typeface="graphikweb-regular"/>
              </a:rPr>
              <a:t>lean manufacturing</a:t>
            </a:r>
            <a:r>
              <a:rPr lang="en-US" sz="2400" b="0" i="0" dirty="0">
                <a:solidFill>
                  <a:srgbClr val="222222"/>
                </a:solidFill>
                <a:effectLst/>
                <a:latin typeface="graphikweb-regular"/>
              </a:rPr>
              <a:t> or other manufacturing processes where the cost of inventory management is brought down.</a:t>
            </a:r>
            <a:endParaRPr lang="ar-EG" sz="2400" dirty="0"/>
          </a:p>
        </p:txBody>
      </p:sp>
    </p:spTree>
    <p:extLst>
      <p:ext uri="{BB962C8B-B14F-4D97-AF65-F5344CB8AC3E}">
        <p14:creationId xmlns:p14="http://schemas.microsoft.com/office/powerpoint/2010/main" val="985123402"/>
      </p:ext>
    </p:extLst>
  </p:cSld>
  <p:clrMapOvr>
    <a:masterClrMapping/>
  </p:clrMapOvr>
  <mc:AlternateContent xmlns:mc="http://schemas.openxmlformats.org/markup-compatibility/2006" xmlns:p14="http://schemas.microsoft.com/office/powerpoint/2010/main">
    <mc:Choice Requires="p14">
      <p:transition spd="slow" p14:dur="2000" advTm="132038"/>
    </mc:Choice>
    <mc:Fallback xmlns="">
      <p:transition spd="slow" advTm="132038"/>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CDF66CCC-FEEB-97B9-5A1D-03B240E3288A}"/>
              </a:ext>
            </a:extLst>
          </p:cNvPr>
          <p:cNvSpPr txBox="1"/>
          <p:nvPr/>
        </p:nvSpPr>
        <p:spPr>
          <a:xfrm>
            <a:off x="658238" y="1759272"/>
            <a:ext cx="10875524" cy="1938992"/>
          </a:xfrm>
          <a:prstGeom prst="rect">
            <a:avLst/>
          </a:prstGeom>
          <a:noFill/>
        </p:spPr>
        <p:txBody>
          <a:bodyPr wrap="square">
            <a:spAutoFit/>
          </a:bodyPr>
          <a:lstStyle/>
          <a:p>
            <a:pPr algn="just"/>
            <a:r>
              <a:rPr lang="en-US" sz="2400" b="1" i="0" dirty="0">
                <a:solidFill>
                  <a:srgbClr val="222222"/>
                </a:solidFill>
                <a:effectLst/>
                <a:latin typeface="graphikweb-regular"/>
              </a:rPr>
              <a:t>5- Transportation</a:t>
            </a:r>
            <a:endParaRPr lang="en-US" sz="2400" b="0" i="0" dirty="0">
              <a:solidFill>
                <a:srgbClr val="222222"/>
              </a:solidFill>
              <a:effectLst/>
              <a:latin typeface="graphikweb-regular"/>
            </a:endParaRPr>
          </a:p>
          <a:p>
            <a:pPr algn="just"/>
            <a:r>
              <a:rPr lang="en-US" sz="2400" b="0" i="0" dirty="0">
                <a:solidFill>
                  <a:srgbClr val="222222"/>
                </a:solidFill>
                <a:effectLst/>
                <a:latin typeface="graphikweb-regular"/>
              </a:rPr>
              <a:t>Now we come to one of the major logistics activities which is one of the most resources heavy and revenue heavy segment of logistics. There is a single reason that transportation is costly – Fuel. Be it petrol, Diesel or gas, fuel is costly, and it is mostly consumed in transportation activities. </a:t>
            </a:r>
          </a:p>
        </p:txBody>
      </p:sp>
      <p:pic>
        <p:nvPicPr>
          <p:cNvPr id="27650" name="Picture 2" descr="Logistics activities - 5">
            <a:extLst>
              <a:ext uri="{FF2B5EF4-FFF2-40B4-BE49-F238E27FC236}">
                <a16:creationId xmlns:a16="http://schemas.microsoft.com/office/drawing/2014/main" id="{B6B72920-8CF4-8151-9F6A-05F9480BEC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69661" y="4166402"/>
            <a:ext cx="7772400" cy="2169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445474"/>
      </p:ext>
    </p:extLst>
  </p:cSld>
  <p:clrMapOvr>
    <a:masterClrMapping/>
  </p:clrMapOvr>
  <mc:AlternateContent xmlns:mc="http://schemas.openxmlformats.org/markup-compatibility/2006" xmlns:p14="http://schemas.microsoft.com/office/powerpoint/2010/main">
    <mc:Choice Requires="p14">
      <p:transition spd="slow" p14:dur="2000" advTm="73477"/>
    </mc:Choice>
    <mc:Fallback xmlns="">
      <p:transition spd="slow" advTm="73477"/>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2" name="TextBox 11">
            <a:extLst>
              <a:ext uri="{FF2B5EF4-FFF2-40B4-BE49-F238E27FC236}">
                <a16:creationId xmlns:a16="http://schemas.microsoft.com/office/drawing/2014/main" id="{4F6D9E36-49C5-CFA0-C634-19ED33E9A3FE}"/>
              </a:ext>
            </a:extLst>
          </p:cNvPr>
          <p:cNvSpPr txBox="1"/>
          <p:nvPr/>
        </p:nvSpPr>
        <p:spPr>
          <a:xfrm>
            <a:off x="488004" y="1674144"/>
            <a:ext cx="11215992" cy="4524315"/>
          </a:xfrm>
          <a:prstGeom prst="rect">
            <a:avLst/>
          </a:prstGeom>
          <a:noFill/>
        </p:spPr>
        <p:txBody>
          <a:bodyPr wrap="square">
            <a:spAutoFit/>
          </a:bodyPr>
          <a:lstStyle/>
          <a:p>
            <a:pPr algn="just"/>
            <a:r>
              <a:rPr lang="en-US" sz="2400" b="0" i="0" dirty="0">
                <a:solidFill>
                  <a:srgbClr val="222222"/>
                </a:solidFill>
                <a:effectLst/>
                <a:latin typeface="graphikweb-regular"/>
              </a:rPr>
              <a:t>Transportation involves the physical delivery of goods from the company to the distributor or dealer and from the dealer to the end customer. Generally, companies are involved only till the point delivery happens to the distributor or the dealer. The distributor is then responsible for the delivery to the end customer. However, transportation is a cost to the dealer as well and reduces his profit – due to which the company has to give higher profits to the dealer – to negate his costs.</a:t>
            </a:r>
          </a:p>
          <a:p>
            <a:pPr algn="just"/>
            <a:endParaRPr lang="en-US" dirty="0">
              <a:solidFill>
                <a:srgbClr val="222222"/>
              </a:solidFill>
              <a:latin typeface="graphikweb-regular"/>
            </a:endParaRPr>
          </a:p>
          <a:p>
            <a:pPr algn="just"/>
            <a:endParaRPr lang="en-US" b="0" i="0" dirty="0">
              <a:solidFill>
                <a:srgbClr val="222222"/>
              </a:solidFill>
              <a:effectLst/>
              <a:latin typeface="graphikweb-regular"/>
            </a:endParaRPr>
          </a:p>
          <a:p>
            <a:pPr algn="ctr"/>
            <a:r>
              <a:rPr lang="en-US" sz="3600" b="0" i="0" dirty="0">
                <a:solidFill>
                  <a:schemeClr val="accent2">
                    <a:lumMod val="75000"/>
                  </a:schemeClr>
                </a:solidFill>
                <a:effectLst/>
                <a:latin typeface="graphikweb-regular"/>
              </a:rPr>
              <a:t>The better the warehousing and the inventory management of a company, the lower is the transportation cost for the company. </a:t>
            </a:r>
          </a:p>
        </p:txBody>
      </p:sp>
    </p:spTree>
    <p:extLst>
      <p:ext uri="{BB962C8B-B14F-4D97-AF65-F5344CB8AC3E}">
        <p14:creationId xmlns:p14="http://schemas.microsoft.com/office/powerpoint/2010/main" val="93691912"/>
      </p:ext>
    </p:extLst>
  </p:cSld>
  <p:clrMapOvr>
    <a:masterClrMapping/>
  </p:clrMapOvr>
  <mc:AlternateContent xmlns:mc="http://schemas.openxmlformats.org/markup-compatibility/2006" xmlns:p14="http://schemas.microsoft.com/office/powerpoint/2010/main">
    <mc:Choice Requires="p14">
      <p:transition spd="slow" p14:dur="2000" advTm="155509"/>
    </mc:Choice>
    <mc:Fallback xmlns="">
      <p:transition spd="slow" advTm="155509"/>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sp>
        <p:nvSpPr>
          <p:cNvPr id="13" name="TextBox 12">
            <a:extLst>
              <a:ext uri="{FF2B5EF4-FFF2-40B4-BE49-F238E27FC236}">
                <a16:creationId xmlns:a16="http://schemas.microsoft.com/office/drawing/2014/main" id="{E68D105C-98E4-74B5-20BD-BC175FC4D954}"/>
              </a:ext>
            </a:extLst>
          </p:cNvPr>
          <p:cNvSpPr txBox="1"/>
          <p:nvPr/>
        </p:nvSpPr>
        <p:spPr>
          <a:xfrm>
            <a:off x="415606" y="1756906"/>
            <a:ext cx="11578598" cy="2677656"/>
          </a:xfrm>
          <a:prstGeom prst="rect">
            <a:avLst/>
          </a:prstGeom>
          <a:noFill/>
        </p:spPr>
        <p:txBody>
          <a:bodyPr wrap="square">
            <a:spAutoFit/>
          </a:bodyPr>
          <a:lstStyle/>
          <a:p>
            <a:pPr algn="just"/>
            <a:r>
              <a:rPr lang="en-US" sz="2400" b="1" i="0" dirty="0">
                <a:solidFill>
                  <a:srgbClr val="222222"/>
                </a:solidFill>
                <a:effectLst/>
                <a:latin typeface="graphikweb-regular"/>
              </a:rPr>
              <a:t>6)</a:t>
            </a:r>
            <a:r>
              <a:rPr lang="en-US" sz="2400" b="0" i="0" dirty="0">
                <a:solidFill>
                  <a:srgbClr val="222222"/>
                </a:solidFill>
                <a:effectLst/>
                <a:latin typeface="graphikweb-regular"/>
              </a:rPr>
              <a:t> </a:t>
            </a:r>
            <a:r>
              <a:rPr lang="en-US" sz="2400" b="1" i="0" dirty="0">
                <a:solidFill>
                  <a:srgbClr val="222222"/>
                </a:solidFill>
                <a:effectLst/>
                <a:latin typeface="graphikweb-regular"/>
              </a:rPr>
              <a:t>Packaging : </a:t>
            </a:r>
            <a:r>
              <a:rPr lang="en-US" sz="2400" b="0" i="0" dirty="0">
                <a:solidFill>
                  <a:srgbClr val="222222"/>
                </a:solidFill>
                <a:effectLst/>
                <a:latin typeface="graphikweb-regular"/>
              </a:rPr>
              <a:t>There are two types of packaging – One which the customer sees on the shelf of supermarkets or hypermarkets where the package appears attractive and makes the customer buy the packages. The other is transport packaging where the products are packed in bulk so as to avoid any breakage or spillage and yet allow them to transfer huge volumes of the product safely from one place to another.</a:t>
            </a:r>
          </a:p>
          <a:p>
            <a:br>
              <a:rPr lang="en-US" sz="2400" dirty="0"/>
            </a:br>
            <a:endParaRPr lang="ar-EG" sz="2400" dirty="0"/>
          </a:p>
        </p:txBody>
      </p:sp>
      <p:pic>
        <p:nvPicPr>
          <p:cNvPr id="29698" name="Picture 2" descr="Logistics activities - 6">
            <a:extLst>
              <a:ext uri="{FF2B5EF4-FFF2-40B4-BE49-F238E27FC236}">
                <a16:creationId xmlns:a16="http://schemas.microsoft.com/office/drawing/2014/main" id="{C3E8C950-A06A-0735-8101-F8736CCEE8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7693" y="3500640"/>
            <a:ext cx="3568430" cy="2676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859352"/>
      </p:ext>
    </p:extLst>
  </p:cSld>
  <p:clrMapOvr>
    <a:masterClrMapping/>
  </p:clrMapOvr>
  <mc:AlternateContent xmlns:mc="http://schemas.openxmlformats.org/markup-compatibility/2006" xmlns:p14="http://schemas.microsoft.com/office/powerpoint/2010/main">
    <mc:Choice Requires="p14">
      <p:transition spd="slow" p14:dur="2000" advTm="105197"/>
    </mc:Choice>
    <mc:Fallback xmlns="">
      <p:transition spd="slow" advTm="105197"/>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1200329"/>
          </a:xfrm>
          <a:prstGeom prst="rect">
            <a:avLst/>
          </a:prstGeom>
          <a:noFill/>
        </p:spPr>
        <p:txBody>
          <a:bodyPr wrap="square" rtlCol="1">
            <a:spAutoFit/>
          </a:bodyPr>
          <a:lstStyle/>
          <a:p>
            <a:pPr algn="ctr"/>
            <a:r>
              <a:rPr lang="en-US" sz="3600" b="1" i="0" dirty="0">
                <a:solidFill>
                  <a:srgbClr val="FFC000"/>
                </a:solidFill>
                <a:effectLst/>
                <a:latin typeface="roboto" panose="02000000000000000000" pitchFamily="2" charset="0"/>
              </a:rPr>
              <a:t>Logistics activities or Functions of Logistics</a:t>
            </a:r>
          </a:p>
          <a:p>
            <a:pPr algn="ctr"/>
            <a:endParaRPr lang="ar-EG" sz="3600" b="1" dirty="0">
              <a:solidFill>
                <a:srgbClr val="FFC000"/>
              </a:solidFill>
            </a:endParaRPr>
          </a:p>
        </p:txBody>
      </p:sp>
      <p:pic>
        <p:nvPicPr>
          <p:cNvPr id="29698" name="Picture 2" descr="Logistics activities - 6">
            <a:extLst>
              <a:ext uri="{FF2B5EF4-FFF2-40B4-BE49-F238E27FC236}">
                <a16:creationId xmlns:a16="http://schemas.microsoft.com/office/drawing/2014/main" id="{C3E8C950-A06A-0735-8101-F8736CCEE8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7693" y="3500640"/>
            <a:ext cx="3568430" cy="267632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A91C881-C179-B27A-0964-98550989008E}"/>
              </a:ext>
            </a:extLst>
          </p:cNvPr>
          <p:cNvSpPr txBox="1"/>
          <p:nvPr/>
        </p:nvSpPr>
        <p:spPr>
          <a:xfrm>
            <a:off x="937142" y="1775971"/>
            <a:ext cx="9724364" cy="2062103"/>
          </a:xfrm>
          <a:prstGeom prst="rect">
            <a:avLst/>
          </a:prstGeom>
          <a:noFill/>
        </p:spPr>
        <p:txBody>
          <a:bodyPr wrap="square">
            <a:spAutoFit/>
          </a:bodyPr>
          <a:lstStyle/>
          <a:p>
            <a:pPr algn="just"/>
            <a:r>
              <a:rPr lang="en-US" sz="3200" b="0" i="0" dirty="0">
                <a:solidFill>
                  <a:srgbClr val="222222"/>
                </a:solidFill>
                <a:effectLst/>
                <a:latin typeface="graphikweb-regular"/>
              </a:rPr>
              <a:t>Packaging the product is a responsibility of the logistics team because otherwise the product will reach damaged to the end customer and this is a huge cost to the company.</a:t>
            </a:r>
            <a:endParaRPr lang="ar-EG" sz="3200" dirty="0"/>
          </a:p>
        </p:txBody>
      </p:sp>
    </p:spTree>
    <p:extLst>
      <p:ext uri="{BB962C8B-B14F-4D97-AF65-F5344CB8AC3E}">
        <p14:creationId xmlns:p14="http://schemas.microsoft.com/office/powerpoint/2010/main" val="1701444439"/>
      </p:ext>
    </p:extLst>
  </p:cSld>
  <p:clrMapOvr>
    <a:masterClrMapping/>
  </p:clrMapOvr>
  <mc:AlternateContent xmlns:mc="http://schemas.openxmlformats.org/markup-compatibility/2006" xmlns:p14="http://schemas.microsoft.com/office/powerpoint/2010/main">
    <mc:Choice Requires="p14">
      <p:transition spd="slow" p14:dur="2000" advTm="92170"/>
    </mc:Choice>
    <mc:Fallback xmlns="">
      <p:transition spd="slow" advTm="9217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system </a:t>
            </a:r>
            <a:endParaRPr lang="ar-EG" sz="3600" b="1" dirty="0">
              <a:solidFill>
                <a:srgbClr val="FFC000"/>
              </a:solidFill>
            </a:endParaRPr>
          </a:p>
        </p:txBody>
      </p:sp>
      <p:sp>
        <p:nvSpPr>
          <p:cNvPr id="12" name="TextBox 11">
            <a:extLst>
              <a:ext uri="{FF2B5EF4-FFF2-40B4-BE49-F238E27FC236}">
                <a16:creationId xmlns:a16="http://schemas.microsoft.com/office/drawing/2014/main" id="{92BB0C2D-EBBC-CA8E-EF10-02863A64B852}"/>
              </a:ext>
            </a:extLst>
          </p:cNvPr>
          <p:cNvSpPr txBox="1"/>
          <p:nvPr/>
        </p:nvSpPr>
        <p:spPr>
          <a:xfrm>
            <a:off x="781456" y="1581968"/>
            <a:ext cx="11410544" cy="2554545"/>
          </a:xfrm>
          <a:prstGeom prst="rect">
            <a:avLst/>
          </a:prstGeom>
          <a:noFill/>
        </p:spPr>
        <p:txBody>
          <a:bodyPr wrap="square">
            <a:spAutoFit/>
          </a:bodyPr>
          <a:lstStyle/>
          <a:p>
            <a:pPr algn="justLow"/>
            <a:r>
              <a:rPr lang="en-US" sz="3200" dirty="0"/>
              <a:t>What is inventory? </a:t>
            </a:r>
          </a:p>
          <a:p>
            <a:pPr algn="justLow"/>
            <a:r>
              <a:rPr lang="en-US" sz="3200" dirty="0"/>
              <a:t>Inventory is: Those stocks or items used to support production (raw materials and work-in-process items), supporting activities (maintenance, repair, and operating supplies), and customer service (finished goods and spare parts)</a:t>
            </a:r>
            <a:endParaRPr lang="ar-EG" sz="3200" dirty="0"/>
          </a:p>
        </p:txBody>
      </p:sp>
      <p:pic>
        <p:nvPicPr>
          <p:cNvPr id="5" name="Picture 4">
            <a:extLst>
              <a:ext uri="{FF2B5EF4-FFF2-40B4-BE49-F238E27FC236}">
                <a16:creationId xmlns:a16="http://schemas.microsoft.com/office/drawing/2014/main" id="{18B33D36-152C-E4BC-7BD5-2EAECEAD8832}"/>
              </a:ext>
            </a:extLst>
          </p:cNvPr>
          <p:cNvPicPr>
            <a:picLocks noChangeAspect="1"/>
          </p:cNvPicPr>
          <p:nvPr/>
        </p:nvPicPr>
        <p:blipFill>
          <a:blip r:embed="rId6"/>
          <a:stretch>
            <a:fillRect/>
          </a:stretch>
        </p:blipFill>
        <p:spPr>
          <a:xfrm>
            <a:off x="6949230" y="3706238"/>
            <a:ext cx="5044974" cy="2439985"/>
          </a:xfrm>
          <a:prstGeom prst="rect">
            <a:avLst/>
          </a:prstGeom>
        </p:spPr>
      </p:pic>
    </p:spTree>
    <p:extLst>
      <p:ext uri="{BB962C8B-B14F-4D97-AF65-F5344CB8AC3E}">
        <p14:creationId xmlns:p14="http://schemas.microsoft.com/office/powerpoint/2010/main" val="577214719"/>
      </p:ext>
    </p:extLst>
  </p:cSld>
  <p:clrMapOvr>
    <a:masterClrMapping/>
  </p:clrMapOvr>
  <mc:AlternateContent xmlns:mc="http://schemas.openxmlformats.org/markup-compatibility/2006" xmlns:p14="http://schemas.microsoft.com/office/powerpoint/2010/main">
    <mc:Choice Requires="p14">
      <p:transition spd="slow" p14:dur="2000" advTm="91127"/>
    </mc:Choice>
    <mc:Fallback xmlns="">
      <p:transition spd="slow" advTm="91127"/>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  </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48490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1206229" y="2754964"/>
            <a:ext cx="10642060" cy="461665"/>
          </a:xfrm>
          <a:prstGeom prst="rect">
            <a:avLst/>
          </a:prstGeom>
          <a:noFill/>
        </p:spPr>
        <p:txBody>
          <a:bodyPr wrap="square">
            <a:spAutoFit/>
          </a:bodyPr>
          <a:lstStyle/>
          <a:p>
            <a:r>
              <a:rPr lang="en-US" sz="2400" b="1" dirty="0"/>
              <a:t>1- Raw materials and bought-out parts inventory will allow the organization to:</a:t>
            </a:r>
            <a:endParaRPr lang="ar-EG" sz="24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703746" y="3346408"/>
            <a:ext cx="8467385" cy="2308324"/>
          </a:xfrm>
          <a:prstGeom prst="rect">
            <a:avLst/>
          </a:prstGeom>
          <a:noFill/>
        </p:spPr>
        <p:txBody>
          <a:bodyPr wrap="square">
            <a:spAutoFit/>
          </a:bodyPr>
          <a:lstStyle/>
          <a:p>
            <a:pPr marL="342900" indent="-342900">
              <a:buFont typeface="Wingdings" panose="05000000000000000000" pitchFamily="2" charset="2"/>
              <a:buChar char="q"/>
            </a:pPr>
            <a:r>
              <a:rPr lang="en-US" sz="2400" b="1" dirty="0"/>
              <a:t>Cater for the variability of supply.</a:t>
            </a:r>
          </a:p>
          <a:p>
            <a:pPr marL="342900" indent="-342900">
              <a:buFont typeface="Wingdings" panose="05000000000000000000" pitchFamily="2" charset="2"/>
              <a:buChar char="q"/>
            </a:pPr>
            <a:r>
              <a:rPr lang="en-US" sz="2400" b="1" dirty="0"/>
              <a:t> Take advantage of quantity discounts or market prices.</a:t>
            </a:r>
          </a:p>
          <a:p>
            <a:pPr marL="342900" indent="-342900">
              <a:buFont typeface="Wingdings" panose="05000000000000000000" pitchFamily="2" charset="2"/>
              <a:buChar char="q"/>
            </a:pPr>
            <a:r>
              <a:rPr lang="en-US" sz="2400" b="1" dirty="0"/>
              <a:t> Provide strategic stocks of items which could be in short supply due, for instance, to strikes or other supply problems.</a:t>
            </a:r>
          </a:p>
          <a:p>
            <a:pPr marL="342900" indent="-342900">
              <a:buFont typeface="Wingdings" panose="05000000000000000000" pitchFamily="2" charset="2"/>
              <a:buChar char="q"/>
            </a:pPr>
            <a:r>
              <a:rPr lang="en-US" sz="2400" b="1" dirty="0"/>
              <a:t>  Guard against inflation. </a:t>
            </a:r>
          </a:p>
          <a:p>
            <a:pPr marL="342900" indent="-342900">
              <a:buFont typeface="Wingdings" panose="05000000000000000000" pitchFamily="2" charset="2"/>
              <a:buChar char="q"/>
            </a:pPr>
            <a:r>
              <a:rPr lang="en-US" sz="2400" b="1" dirty="0"/>
              <a:t>Form of investment when price increases are anticipated</a:t>
            </a:r>
            <a:endParaRPr lang="ar-EG" sz="2400" b="1" dirty="0"/>
          </a:p>
        </p:txBody>
      </p:sp>
    </p:spTree>
    <p:extLst>
      <p:ext uri="{BB962C8B-B14F-4D97-AF65-F5344CB8AC3E}">
        <p14:creationId xmlns:p14="http://schemas.microsoft.com/office/powerpoint/2010/main" val="2653276884"/>
      </p:ext>
    </p:extLst>
  </p:cSld>
  <p:clrMapOvr>
    <a:masterClrMapping/>
  </p:clrMapOvr>
  <mc:AlternateContent xmlns:mc="http://schemas.openxmlformats.org/markup-compatibility/2006" xmlns:p14="http://schemas.microsoft.com/office/powerpoint/2010/main">
    <mc:Choice Requires="p14">
      <p:transition spd="slow" p14:dur="2000" advTm="194570"/>
    </mc:Choice>
    <mc:Fallback xmlns="">
      <p:transition spd="slow" advTm="19457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20326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281632" y="1670634"/>
            <a:ext cx="10642060" cy="1384995"/>
          </a:xfrm>
          <a:prstGeom prst="rect">
            <a:avLst/>
          </a:prstGeom>
          <a:noFill/>
        </p:spPr>
        <p:txBody>
          <a:bodyPr wrap="square">
            <a:spAutoFit/>
          </a:bodyPr>
          <a:lstStyle/>
          <a:p>
            <a:r>
              <a:rPr lang="en-US" sz="2800" b="1" dirty="0"/>
              <a:t>2-  Work-in-progress inventory helps maintain the independence of stages in the process by decoupling the production steps involved. This leads to:</a:t>
            </a:r>
            <a:endParaRPr lang="ar-EG" sz="28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703746" y="3346408"/>
            <a:ext cx="9453880" cy="2246769"/>
          </a:xfrm>
          <a:prstGeom prst="rect">
            <a:avLst/>
          </a:prstGeom>
          <a:noFill/>
        </p:spPr>
        <p:txBody>
          <a:bodyPr wrap="square">
            <a:spAutoFit/>
          </a:bodyPr>
          <a:lstStyle/>
          <a:p>
            <a:pPr marL="342900" indent="-342900">
              <a:buFont typeface="Wingdings" panose="05000000000000000000" pitchFamily="2" charset="2"/>
              <a:buChar char="q"/>
            </a:pPr>
            <a:r>
              <a:rPr lang="en-US" sz="2800" b="1" dirty="0"/>
              <a:t>Greater flexibility in production scheduling especially at times of machine breakdown;</a:t>
            </a:r>
          </a:p>
          <a:p>
            <a:pPr marL="342900" indent="-342900">
              <a:buFont typeface="Wingdings" panose="05000000000000000000" pitchFamily="2" charset="2"/>
              <a:buChar char="q"/>
            </a:pPr>
            <a:r>
              <a:rPr lang="en-US" sz="2800" b="1" dirty="0"/>
              <a:t>Stabilizing the different output rates at each part in the process</a:t>
            </a:r>
          </a:p>
          <a:p>
            <a:pPr marL="342900" indent="-342900">
              <a:buFont typeface="Wingdings" panose="05000000000000000000" pitchFamily="2" charset="2"/>
              <a:buChar char="q"/>
            </a:pPr>
            <a:r>
              <a:rPr lang="en-US" sz="2800" b="1" dirty="0"/>
              <a:t>Improving the utilization of plant, processes and </a:t>
            </a:r>
            <a:r>
              <a:rPr lang="en-US" sz="2800" b="1" dirty="0" err="1"/>
              <a:t>labour</a:t>
            </a:r>
            <a:endParaRPr lang="ar-EG" sz="2800" b="1" dirty="0"/>
          </a:p>
        </p:txBody>
      </p:sp>
    </p:spTree>
    <p:extLst>
      <p:ext uri="{BB962C8B-B14F-4D97-AF65-F5344CB8AC3E}">
        <p14:creationId xmlns:p14="http://schemas.microsoft.com/office/powerpoint/2010/main" val="4173894193"/>
      </p:ext>
    </p:extLst>
  </p:cSld>
  <p:clrMapOvr>
    <a:masterClrMapping/>
  </p:clrMapOvr>
  <mc:AlternateContent xmlns:mc="http://schemas.openxmlformats.org/markup-compatibility/2006" xmlns:p14="http://schemas.microsoft.com/office/powerpoint/2010/main">
    <mc:Choice Requires="p14">
      <p:transition spd="slow" p14:dur="2000" advTm="125039"/>
    </mc:Choice>
    <mc:Fallback xmlns="">
      <p:transition spd="slow" advTm="125039"/>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8D786-C23B-0E04-51E4-8579D1586AF4}"/>
              </a:ext>
            </a:extLst>
          </p:cNvPr>
          <p:cNvPicPr>
            <a:picLocks noChangeAspect="1"/>
          </p:cNvPicPr>
          <p:nvPr/>
        </p:nvPicPr>
        <p:blipFill>
          <a:blip r:embed="rId2"/>
          <a:stretch>
            <a:fillRect/>
          </a:stretch>
        </p:blipFill>
        <p:spPr>
          <a:xfrm>
            <a:off x="-119325" y="-102213"/>
            <a:ext cx="12113529" cy="1686162"/>
          </a:xfrm>
          <a:prstGeom prst="rect">
            <a:avLst/>
          </a:prstGeom>
        </p:spPr>
      </p:pic>
      <p:pic>
        <p:nvPicPr>
          <p:cNvPr id="7" name="Picture 6">
            <a:extLst>
              <a:ext uri="{FF2B5EF4-FFF2-40B4-BE49-F238E27FC236}">
                <a16:creationId xmlns:a16="http://schemas.microsoft.com/office/drawing/2014/main" id="{10358F65-DDDA-C699-70F1-BA8BFE931E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88640"/>
            <a:ext cx="1222425" cy="776646"/>
          </a:xfrm>
          <a:prstGeom prst="rect">
            <a:avLst/>
          </a:prstGeom>
        </p:spPr>
      </p:pic>
      <p:pic>
        <p:nvPicPr>
          <p:cNvPr id="8" name="Picture 7">
            <a:extLst>
              <a:ext uri="{FF2B5EF4-FFF2-40B4-BE49-F238E27FC236}">
                <a16:creationId xmlns:a16="http://schemas.microsoft.com/office/drawing/2014/main" id="{C203BDF6-5DC5-1B22-7DB4-98226AD6B101}"/>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67C66076-ADB8-102E-A63C-BF7DFF074884}"/>
              </a:ext>
            </a:extLst>
          </p:cNvPr>
          <p:cNvPicPr>
            <a:picLocks noChangeAspect="1"/>
          </p:cNvPicPr>
          <p:nvPr/>
        </p:nvPicPr>
        <p:blipFill>
          <a:blip r:embed="rId5"/>
          <a:stretch>
            <a:fillRect/>
          </a:stretch>
        </p:blipFill>
        <p:spPr>
          <a:xfrm>
            <a:off x="-119325" y="2263836"/>
            <a:ext cx="238650" cy="1919665"/>
          </a:xfrm>
          <a:prstGeom prst="rect">
            <a:avLst/>
          </a:prstGeom>
        </p:spPr>
      </p:pic>
      <p:pic>
        <p:nvPicPr>
          <p:cNvPr id="10" name="Picture 9">
            <a:extLst>
              <a:ext uri="{FF2B5EF4-FFF2-40B4-BE49-F238E27FC236}">
                <a16:creationId xmlns:a16="http://schemas.microsoft.com/office/drawing/2014/main" id="{90EBE710-F73A-EC38-AB98-9A2B622A1499}"/>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DCAE25D-8F6F-539F-8C5B-9BD27CDA15BF}"/>
              </a:ext>
            </a:extLst>
          </p:cNvPr>
          <p:cNvSpPr txBox="1"/>
          <p:nvPr/>
        </p:nvSpPr>
        <p:spPr>
          <a:xfrm>
            <a:off x="281632" y="20111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0CDD1F9-C597-E4FE-112C-4CE2C8DF355C}"/>
              </a:ext>
            </a:extLst>
          </p:cNvPr>
          <p:cNvSpPr txBox="1"/>
          <p:nvPr/>
        </p:nvSpPr>
        <p:spPr>
          <a:xfrm>
            <a:off x="2531211" y="416712"/>
            <a:ext cx="9724364" cy="646331"/>
          </a:xfrm>
          <a:prstGeom prst="rect">
            <a:avLst/>
          </a:prstGeom>
          <a:noFill/>
        </p:spPr>
        <p:txBody>
          <a:bodyPr wrap="square" rtlCol="1">
            <a:spAutoFit/>
          </a:bodyPr>
          <a:lstStyle/>
          <a:p>
            <a:pPr algn="ctr"/>
            <a:r>
              <a:rPr lang="en-US" sz="3600" b="1" dirty="0">
                <a:solidFill>
                  <a:srgbClr val="FFC000"/>
                </a:solidFill>
              </a:rPr>
              <a:t>Inventory Management</a:t>
            </a:r>
            <a:endParaRPr lang="ar-EG" sz="3600" b="1" dirty="0">
              <a:solidFill>
                <a:srgbClr val="FFC000"/>
              </a:solidFill>
            </a:endParaRPr>
          </a:p>
        </p:txBody>
      </p:sp>
      <p:sp>
        <p:nvSpPr>
          <p:cNvPr id="15" name="TextBox 14">
            <a:extLst>
              <a:ext uri="{FF2B5EF4-FFF2-40B4-BE49-F238E27FC236}">
                <a16:creationId xmlns:a16="http://schemas.microsoft.com/office/drawing/2014/main" id="{3FEB08CE-08B3-DF5B-C3AB-8F1EBCE40762}"/>
              </a:ext>
            </a:extLst>
          </p:cNvPr>
          <p:cNvSpPr txBox="1"/>
          <p:nvPr/>
        </p:nvSpPr>
        <p:spPr>
          <a:xfrm>
            <a:off x="2988013" y="1203268"/>
            <a:ext cx="6215974" cy="584775"/>
          </a:xfrm>
          <a:prstGeom prst="rect">
            <a:avLst/>
          </a:prstGeom>
          <a:noFill/>
        </p:spPr>
        <p:txBody>
          <a:bodyPr wrap="square">
            <a:spAutoFit/>
          </a:bodyPr>
          <a:lstStyle/>
          <a:p>
            <a:r>
              <a:rPr lang="en-US" sz="3200" b="1" dirty="0">
                <a:solidFill>
                  <a:schemeClr val="accent2">
                    <a:lumMod val="75000"/>
                  </a:schemeClr>
                </a:solidFill>
              </a:rPr>
              <a:t>Why does inventory exist ?</a:t>
            </a:r>
            <a:endParaRPr lang="ar-EG" sz="3200" b="1" dirty="0">
              <a:solidFill>
                <a:schemeClr val="accent2">
                  <a:lumMod val="75000"/>
                </a:schemeClr>
              </a:solidFill>
            </a:endParaRPr>
          </a:p>
        </p:txBody>
      </p:sp>
      <p:sp>
        <p:nvSpPr>
          <p:cNvPr id="16" name="TextBox 15">
            <a:extLst>
              <a:ext uri="{FF2B5EF4-FFF2-40B4-BE49-F238E27FC236}">
                <a16:creationId xmlns:a16="http://schemas.microsoft.com/office/drawing/2014/main" id="{F4DA0357-71F8-BD41-C809-EF26FA7D6B90}"/>
              </a:ext>
            </a:extLst>
          </p:cNvPr>
          <p:cNvSpPr txBox="1"/>
          <p:nvPr/>
        </p:nvSpPr>
        <p:spPr>
          <a:xfrm>
            <a:off x="281632" y="1670634"/>
            <a:ext cx="10642060" cy="584775"/>
          </a:xfrm>
          <a:prstGeom prst="rect">
            <a:avLst/>
          </a:prstGeom>
          <a:noFill/>
        </p:spPr>
        <p:txBody>
          <a:bodyPr wrap="square">
            <a:spAutoFit/>
          </a:bodyPr>
          <a:lstStyle/>
          <a:p>
            <a:r>
              <a:rPr lang="en-US" sz="3200" b="1" dirty="0"/>
              <a:t>3. Finished goods inventory with which the organization can: </a:t>
            </a:r>
            <a:endParaRPr lang="ar-EG" sz="3200" b="1" dirty="0"/>
          </a:p>
        </p:txBody>
      </p:sp>
      <p:sp>
        <p:nvSpPr>
          <p:cNvPr id="17" name="TextBox 16">
            <a:extLst>
              <a:ext uri="{FF2B5EF4-FFF2-40B4-BE49-F238E27FC236}">
                <a16:creationId xmlns:a16="http://schemas.microsoft.com/office/drawing/2014/main" id="{9C66D288-79F1-B8E7-1403-DE3A9191E788}"/>
              </a:ext>
            </a:extLst>
          </p:cNvPr>
          <p:cNvSpPr txBox="1"/>
          <p:nvPr/>
        </p:nvSpPr>
        <p:spPr>
          <a:xfrm>
            <a:off x="1449412" y="2517352"/>
            <a:ext cx="9902229" cy="3108543"/>
          </a:xfrm>
          <a:prstGeom prst="rect">
            <a:avLst/>
          </a:prstGeom>
          <a:noFill/>
        </p:spPr>
        <p:txBody>
          <a:bodyPr wrap="square">
            <a:spAutoFit/>
          </a:bodyPr>
          <a:lstStyle/>
          <a:p>
            <a:pPr marL="457200" indent="-457200">
              <a:buFont typeface="Wingdings" panose="05000000000000000000" pitchFamily="2" charset="2"/>
              <a:buChar char="q"/>
            </a:pPr>
            <a:r>
              <a:rPr lang="en-US" sz="2800" b="1" dirty="0"/>
              <a:t>Provide off-the-shelf customer service.</a:t>
            </a:r>
          </a:p>
          <a:p>
            <a:pPr marL="457200" indent="-457200">
              <a:buFont typeface="Wingdings" panose="05000000000000000000" pitchFamily="2" charset="2"/>
              <a:buChar char="q"/>
            </a:pPr>
            <a:r>
              <a:rPr lang="en-US" sz="2800" b="1" dirty="0"/>
              <a:t>Achieve a steady supply of goods in the face of intermittent production or supply</a:t>
            </a:r>
          </a:p>
          <a:p>
            <a:pPr marL="457200" indent="-457200">
              <a:buFont typeface="Wingdings" panose="05000000000000000000" pitchFamily="2" charset="2"/>
              <a:buChar char="q"/>
            </a:pPr>
            <a:r>
              <a:rPr lang="en-US" sz="2800" b="1" dirty="0"/>
              <a:t>Cope with fluctuations in demand, particularly in the case of seasonal products</a:t>
            </a:r>
          </a:p>
          <a:p>
            <a:pPr marL="457200" indent="-457200">
              <a:buFont typeface="Wingdings" panose="05000000000000000000" pitchFamily="2" charset="2"/>
              <a:buChar char="q"/>
            </a:pPr>
            <a:r>
              <a:rPr lang="en-US" sz="2800" b="1" dirty="0"/>
              <a:t>Provide an insurance against plant or equipment breakdowns and, in some instances, against internal or suppliers' strikes</a:t>
            </a:r>
          </a:p>
        </p:txBody>
      </p:sp>
      <p:sp>
        <p:nvSpPr>
          <p:cNvPr id="13" name="TextBox 12">
            <a:extLst>
              <a:ext uri="{FF2B5EF4-FFF2-40B4-BE49-F238E27FC236}">
                <a16:creationId xmlns:a16="http://schemas.microsoft.com/office/drawing/2014/main" id="{C262A7CE-93C5-D0DA-1615-22C4E1A58BB4}"/>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2C8ACAF8-C7A9-6817-A4D5-4D586F74DF1B}"/>
              </a:ext>
            </a:extLst>
          </p:cNvPr>
          <p:cNvSpPr txBox="1"/>
          <p:nvPr/>
        </p:nvSpPr>
        <p:spPr>
          <a:xfrm>
            <a:off x="453268" y="3891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1217626"/>
      </p:ext>
    </p:extLst>
  </p:cSld>
  <p:clrMapOvr>
    <a:masterClrMapping/>
  </p:clrMapOvr>
  <mc:AlternateContent xmlns:mc="http://schemas.openxmlformats.org/markup-compatibility/2006" xmlns:p14="http://schemas.microsoft.com/office/powerpoint/2010/main">
    <mc:Choice Requires="p14">
      <p:transition spd="slow" p14:dur="2000" advTm="140676"/>
    </mc:Choice>
    <mc:Fallback xmlns="">
      <p:transition spd="slow" advTm="140676"/>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3" name="Picture 2"/>
          <p:cNvPicPr>
            <a:picLocks noChangeAspect="1"/>
          </p:cNvPicPr>
          <p:nvPr/>
        </p:nvPicPr>
        <p:blipFill>
          <a:blip r:embed="rId4"/>
          <a:stretch>
            <a:fillRect/>
          </a:stretch>
        </p:blipFill>
        <p:spPr>
          <a:xfrm>
            <a:off x="2409096" y="5949244"/>
            <a:ext cx="9902229" cy="204838"/>
          </a:xfrm>
          <a:prstGeom prst="rect">
            <a:avLst/>
          </a:prstGeom>
        </p:spPr>
      </p:pic>
      <p:pic>
        <p:nvPicPr>
          <p:cNvPr id="4" name="Picture 3"/>
          <p:cNvPicPr>
            <a:picLocks noChangeAspect="1"/>
          </p:cNvPicPr>
          <p:nvPr/>
        </p:nvPicPr>
        <p:blipFill>
          <a:blip r:embed="rId5"/>
          <a:stretch>
            <a:fillRect/>
          </a:stretch>
        </p:blipFill>
        <p:spPr>
          <a:xfrm>
            <a:off x="-139728"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39728" y="-101182"/>
            <a:ext cx="9533101" cy="1610200"/>
          </a:xfrm>
          <a:prstGeom prst="rect">
            <a:avLst/>
          </a:prstGeom>
        </p:spPr>
      </p:pic>
      <p:sp>
        <p:nvSpPr>
          <p:cNvPr id="8" name="TextBox 7"/>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1472850-CCC4-07C0-89F6-086C61940822}"/>
              </a:ext>
            </a:extLst>
          </p:cNvPr>
          <p:cNvSpPr txBox="1"/>
          <p:nvPr/>
        </p:nvSpPr>
        <p:spPr>
          <a:xfrm>
            <a:off x="2130629" y="380752"/>
            <a:ext cx="6225702" cy="646331"/>
          </a:xfrm>
          <a:prstGeom prst="rect">
            <a:avLst/>
          </a:prstGeom>
          <a:noFill/>
        </p:spPr>
        <p:txBody>
          <a:bodyPr wrap="square">
            <a:spAutoFit/>
          </a:bodyPr>
          <a:lstStyle/>
          <a:p>
            <a:pPr algn="ctr"/>
            <a:r>
              <a:rPr lang="en-US" sz="3600" b="1" dirty="0">
                <a:solidFill>
                  <a:srgbClr val="FFC000"/>
                </a:solidFill>
              </a:rPr>
              <a:t>Materials Management</a:t>
            </a:r>
          </a:p>
        </p:txBody>
      </p:sp>
      <p:pic>
        <p:nvPicPr>
          <p:cNvPr id="10" name="Picture 2" descr="Material Management: Courses, Universities &amp; Careers - Leverage Edu">
            <a:extLst>
              <a:ext uri="{FF2B5EF4-FFF2-40B4-BE49-F238E27FC236}">
                <a16:creationId xmlns:a16="http://schemas.microsoft.com/office/drawing/2014/main" id="{785CBD43-CAEE-1A01-3A9F-D6677DEFBC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9332" y="1363998"/>
            <a:ext cx="8453336" cy="42900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75915"/>
    </mc:Choice>
    <mc:Fallback xmlns="">
      <p:transition spd="slow" advTm="75915"/>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2C7BE80-FFC4-61AD-BFDA-10CCAF51913A}"/>
              </a:ext>
            </a:extLst>
          </p:cNvPr>
          <p:cNvPicPr>
            <a:picLocks noChangeAspect="1"/>
          </p:cNvPicPr>
          <p:nvPr/>
        </p:nvPicPr>
        <p:blipFill>
          <a:blip r:embed="rId2"/>
          <a:stretch>
            <a:fillRect/>
          </a:stretch>
        </p:blipFill>
        <p:spPr>
          <a:xfrm>
            <a:off x="-20403" y="-101182"/>
            <a:ext cx="9533101" cy="1610200"/>
          </a:xfrm>
          <a:prstGeom prst="rect">
            <a:avLst/>
          </a:prstGeom>
        </p:spPr>
      </p:pic>
      <p:pic>
        <p:nvPicPr>
          <p:cNvPr id="6" name="Picture 5">
            <a:extLst>
              <a:ext uri="{FF2B5EF4-FFF2-40B4-BE49-F238E27FC236}">
                <a16:creationId xmlns:a16="http://schemas.microsoft.com/office/drawing/2014/main" id="{180BDE48-0105-6EF9-B694-8A1E5C645D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7" name="Picture 6">
            <a:extLst>
              <a:ext uri="{FF2B5EF4-FFF2-40B4-BE49-F238E27FC236}">
                <a16:creationId xmlns:a16="http://schemas.microsoft.com/office/drawing/2014/main" id="{79A3E3FD-AB52-571E-D4F6-0963476011D2}"/>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8" name="Picture 7">
            <a:extLst>
              <a:ext uri="{FF2B5EF4-FFF2-40B4-BE49-F238E27FC236}">
                <a16:creationId xmlns:a16="http://schemas.microsoft.com/office/drawing/2014/main" id="{68584267-989F-B8A7-615F-A9DD303C8EF8}"/>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9" name="Picture 8">
            <a:extLst>
              <a:ext uri="{FF2B5EF4-FFF2-40B4-BE49-F238E27FC236}">
                <a16:creationId xmlns:a16="http://schemas.microsoft.com/office/drawing/2014/main" id="{DFBD43C9-C6CA-44F1-82D5-52EC6FBA4151}"/>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7236DBA5-417B-B078-FD6E-9CCEAB1DBF6F}"/>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itle 1">
            <a:extLst>
              <a:ext uri="{FF2B5EF4-FFF2-40B4-BE49-F238E27FC236}">
                <a16:creationId xmlns:a16="http://schemas.microsoft.com/office/drawing/2014/main" id="{7861F89F-28FD-DC51-DC38-0B869E27E00F}"/>
              </a:ext>
            </a:extLst>
          </p:cNvPr>
          <p:cNvSpPr txBox="1">
            <a:spLocks/>
          </p:cNvSpPr>
          <p:nvPr/>
        </p:nvSpPr>
        <p:spPr>
          <a:xfrm>
            <a:off x="2168007" y="471311"/>
            <a:ext cx="5807594" cy="65193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FFC000"/>
                </a:solidFill>
              </a:rPr>
              <a:t>Introduction </a:t>
            </a:r>
            <a:br>
              <a:rPr lang="en-US" b="1" dirty="0">
                <a:solidFill>
                  <a:srgbClr val="FFC000"/>
                </a:solidFill>
              </a:rPr>
            </a:br>
            <a:endParaRPr lang="en-US" b="1" dirty="0">
              <a:solidFill>
                <a:srgbClr val="FFC000"/>
              </a:solidFill>
            </a:endParaRPr>
          </a:p>
        </p:txBody>
      </p:sp>
      <p:sp>
        <p:nvSpPr>
          <p:cNvPr id="13" name="Content Placeholder 2">
            <a:extLst>
              <a:ext uri="{FF2B5EF4-FFF2-40B4-BE49-F238E27FC236}">
                <a16:creationId xmlns:a16="http://schemas.microsoft.com/office/drawing/2014/main" id="{59E9CE7F-E652-E3BB-9523-E3EEFAC1E914}"/>
              </a:ext>
            </a:extLst>
          </p:cNvPr>
          <p:cNvSpPr txBox="1">
            <a:spLocks/>
          </p:cNvSpPr>
          <p:nvPr/>
        </p:nvSpPr>
        <p:spPr>
          <a:xfrm>
            <a:off x="982673" y="1622035"/>
            <a:ext cx="10394506" cy="40717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US" sz="3200" dirty="0"/>
              <a:t>Material management is an approach for planning, organizing, and controlling all those activities principally concerned with the flow of materials into an organization. </a:t>
            </a:r>
          </a:p>
          <a:p>
            <a:pPr algn="justLow"/>
            <a:r>
              <a:rPr lang="en-US" sz="3200" dirty="0"/>
              <a:t>The scope of Materials Management varies greatly from company to company and may include material planning and control, production planning, Purchasing, inventory control, in-plant materials movement, and waste management.</a:t>
            </a:r>
          </a:p>
        </p:txBody>
      </p:sp>
    </p:spTree>
    <p:extLst>
      <p:ext uri="{BB962C8B-B14F-4D97-AF65-F5344CB8AC3E}">
        <p14:creationId xmlns:p14="http://schemas.microsoft.com/office/powerpoint/2010/main" val="1237703459"/>
      </p:ext>
    </p:extLst>
  </p:cSld>
  <p:clrMapOvr>
    <a:masterClrMapping/>
  </p:clrMapOvr>
  <mc:AlternateContent xmlns:mc="http://schemas.openxmlformats.org/markup-compatibility/2006" xmlns:p14="http://schemas.microsoft.com/office/powerpoint/2010/main">
    <mc:Choice Requires="p14">
      <p:transition spd="slow" p14:dur="2000" advTm="238084"/>
    </mc:Choice>
    <mc:Fallback xmlns="">
      <p:transition spd="slow" advTm="238084"/>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20403" y="-75782"/>
            <a:ext cx="9533101" cy="1610200"/>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1">
            <a:extLst>
              <a:ext uri="{FF2B5EF4-FFF2-40B4-BE49-F238E27FC236}">
                <a16:creationId xmlns:a16="http://schemas.microsoft.com/office/drawing/2014/main" id="{6F608847-355D-8531-AFAD-D7C865A64807}"/>
              </a:ext>
            </a:extLst>
          </p:cNvPr>
          <p:cNvSpPr txBox="1">
            <a:spLocks/>
          </p:cNvSpPr>
          <p:nvPr/>
        </p:nvSpPr>
        <p:spPr>
          <a:xfrm>
            <a:off x="2519283" y="493133"/>
            <a:ext cx="6798734" cy="130386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C000"/>
                </a:solidFill>
              </a:rPr>
              <a:t>What is Materials Management?</a:t>
            </a:r>
          </a:p>
        </p:txBody>
      </p:sp>
      <p:sp>
        <p:nvSpPr>
          <p:cNvPr id="11" name="Content Placeholder 2">
            <a:extLst>
              <a:ext uri="{FF2B5EF4-FFF2-40B4-BE49-F238E27FC236}">
                <a16:creationId xmlns:a16="http://schemas.microsoft.com/office/drawing/2014/main" id="{CAA6F6CD-EE02-83DD-6EFC-D8704498D974}"/>
              </a:ext>
            </a:extLst>
          </p:cNvPr>
          <p:cNvSpPr txBox="1">
            <a:spLocks/>
          </p:cNvSpPr>
          <p:nvPr/>
        </p:nvSpPr>
        <p:spPr>
          <a:xfrm>
            <a:off x="1429782" y="1542217"/>
            <a:ext cx="10005981" cy="39252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dirty="0"/>
              <a:t>Coordinating function that balances the conflicting objectives of marketing, production, and finance by managing the flow of Materials.</a:t>
            </a:r>
          </a:p>
          <a:p>
            <a:r>
              <a:rPr lang="en-US" sz="4000" dirty="0"/>
              <a:t>Balancing the Resources of the company with Customer Demand</a:t>
            </a:r>
          </a:p>
          <a:p>
            <a:endParaRPr lang="en-US" sz="4000" dirty="0"/>
          </a:p>
        </p:txBody>
      </p:sp>
    </p:spTree>
    <p:extLst>
      <p:ext uri="{BB962C8B-B14F-4D97-AF65-F5344CB8AC3E}">
        <p14:creationId xmlns:p14="http://schemas.microsoft.com/office/powerpoint/2010/main" val="1902908321"/>
      </p:ext>
    </p:extLst>
  </p:cSld>
  <p:clrMapOvr>
    <a:masterClrMapping/>
  </p:clrMapOvr>
  <mc:AlternateContent xmlns:mc="http://schemas.openxmlformats.org/markup-compatibility/2006" xmlns:p14="http://schemas.microsoft.com/office/powerpoint/2010/main">
    <mc:Choice Requires="p14">
      <p:transition spd="slow" p14:dur="2000" advTm="126047"/>
    </mc:Choice>
    <mc:Fallback xmlns="">
      <p:transition spd="slow" advTm="126047"/>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20403" y="-91365"/>
            <a:ext cx="11216939" cy="1894611"/>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itle 1">
            <a:extLst>
              <a:ext uri="{FF2B5EF4-FFF2-40B4-BE49-F238E27FC236}">
                <a16:creationId xmlns:a16="http://schemas.microsoft.com/office/drawing/2014/main" id="{2F4D2D1F-D762-9F3C-162F-D24647DDC7E1}"/>
              </a:ext>
            </a:extLst>
          </p:cNvPr>
          <p:cNvSpPr txBox="1">
            <a:spLocks/>
          </p:cNvSpPr>
          <p:nvPr/>
        </p:nvSpPr>
        <p:spPr>
          <a:xfrm>
            <a:off x="2409096" y="574302"/>
            <a:ext cx="8385423" cy="130386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FFC000"/>
                </a:solidFill>
              </a:rPr>
              <a:t>Role of Materials Management</a:t>
            </a:r>
          </a:p>
        </p:txBody>
      </p:sp>
      <p:sp>
        <p:nvSpPr>
          <p:cNvPr id="13" name="Content Placeholder 2">
            <a:extLst>
              <a:ext uri="{FF2B5EF4-FFF2-40B4-BE49-F238E27FC236}">
                <a16:creationId xmlns:a16="http://schemas.microsoft.com/office/drawing/2014/main" id="{376095BE-3052-4D61-DFA0-0F9234B1CB7C}"/>
              </a:ext>
            </a:extLst>
          </p:cNvPr>
          <p:cNvSpPr txBox="1">
            <a:spLocks/>
          </p:cNvSpPr>
          <p:nvPr/>
        </p:nvSpPr>
        <p:spPr>
          <a:xfrm>
            <a:off x="1575882" y="1862566"/>
            <a:ext cx="10334190" cy="29257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800" dirty="0"/>
              <a:t>Make the best use of company resources</a:t>
            </a:r>
          </a:p>
          <a:p>
            <a:r>
              <a:rPr lang="en-US" sz="4800" dirty="0"/>
              <a:t>Provide the desired level of customer service (demand)</a:t>
            </a:r>
          </a:p>
        </p:txBody>
      </p:sp>
    </p:spTree>
    <p:extLst>
      <p:ext uri="{BB962C8B-B14F-4D97-AF65-F5344CB8AC3E}">
        <p14:creationId xmlns:p14="http://schemas.microsoft.com/office/powerpoint/2010/main" val="3176714406"/>
      </p:ext>
    </p:extLst>
  </p:cSld>
  <p:clrMapOvr>
    <a:masterClrMapping/>
  </p:clrMapOvr>
  <mc:AlternateContent xmlns:mc="http://schemas.openxmlformats.org/markup-compatibility/2006" xmlns:p14="http://schemas.microsoft.com/office/powerpoint/2010/main">
    <mc:Choice Requires="p14">
      <p:transition spd="slow" p14:dur="2000" advTm="126039"/>
    </mc:Choice>
    <mc:Fallback xmlns="">
      <p:transition spd="slow" advTm="126039"/>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0" y="0"/>
            <a:ext cx="11216939" cy="1894611"/>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1942169" y="6277497"/>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4">
            <a:extLst>
              <a:ext uri="{FF2B5EF4-FFF2-40B4-BE49-F238E27FC236}">
                <a16:creationId xmlns:a16="http://schemas.microsoft.com/office/drawing/2014/main" id="{F7BF3549-A13A-60B2-AD76-FF81B47281D9}"/>
              </a:ext>
            </a:extLst>
          </p:cNvPr>
          <p:cNvSpPr>
            <a:spLocks noChangeArrowheads="1"/>
          </p:cNvSpPr>
          <p:nvPr/>
        </p:nvSpPr>
        <p:spPr bwMode="auto">
          <a:xfrm>
            <a:off x="249940" y="1894611"/>
            <a:ext cx="8931616" cy="3754874"/>
          </a:xfrm>
          <a:prstGeom prst="rect">
            <a:avLst/>
          </a:prstGeom>
          <a:noFill/>
          <a:ln w="9525">
            <a:noFill/>
            <a:miter lim="800000"/>
            <a:headEnd/>
            <a:tailEnd/>
          </a:ln>
        </p:spPr>
        <p:txBody>
          <a:bodyPr wrap="square" anchor="ctr">
            <a:spAutoFit/>
          </a:bodyPr>
          <a:lstStyle/>
          <a:p>
            <a:pPr>
              <a:lnSpc>
                <a:spcPct val="150000"/>
              </a:lnSpc>
              <a:buFontTx/>
              <a:buChar char="•"/>
              <a:tabLst>
                <a:tab pos="685800" algn="l"/>
              </a:tabLst>
            </a:pPr>
            <a:r>
              <a:rPr lang="en-US" sz="2800" dirty="0"/>
              <a:t>To gain economy in purchasing</a:t>
            </a:r>
          </a:p>
          <a:p>
            <a:pPr>
              <a:lnSpc>
                <a:spcPct val="150000"/>
              </a:lnSpc>
              <a:buFontTx/>
              <a:buChar char="•"/>
              <a:tabLst>
                <a:tab pos="685800" algn="l"/>
              </a:tabLst>
            </a:pPr>
            <a:r>
              <a:rPr lang="en-US" sz="2800" dirty="0"/>
              <a:t>To satisfy the  demand during period of replenishment</a:t>
            </a:r>
          </a:p>
          <a:p>
            <a:pPr>
              <a:lnSpc>
                <a:spcPct val="150000"/>
              </a:lnSpc>
              <a:buFontTx/>
              <a:buChar char="•"/>
              <a:tabLst>
                <a:tab pos="685800" algn="l"/>
              </a:tabLst>
            </a:pPr>
            <a:r>
              <a:rPr lang="en-US" sz="2800" dirty="0"/>
              <a:t>To carry reserve stock to avoid stock out</a:t>
            </a:r>
          </a:p>
          <a:p>
            <a:pPr>
              <a:lnSpc>
                <a:spcPct val="150000"/>
              </a:lnSpc>
              <a:buFontTx/>
              <a:buChar char="•"/>
              <a:tabLst>
                <a:tab pos="685800" algn="l"/>
              </a:tabLst>
            </a:pPr>
            <a:r>
              <a:rPr lang="en-US" sz="2800" dirty="0"/>
              <a:t>To stabilize fluctuations in consumption</a:t>
            </a:r>
          </a:p>
          <a:p>
            <a:pPr>
              <a:lnSpc>
                <a:spcPct val="150000"/>
              </a:lnSpc>
              <a:buFontTx/>
              <a:buChar char="•"/>
              <a:tabLst>
                <a:tab pos="685800" algn="l"/>
              </a:tabLst>
            </a:pPr>
            <a:r>
              <a:rPr lang="en-US" sz="2800" dirty="0"/>
              <a:t>To provide  reasonable level of client services</a:t>
            </a:r>
          </a:p>
          <a:p>
            <a:pPr>
              <a:tabLst>
                <a:tab pos="685800" algn="l"/>
              </a:tabLst>
            </a:pPr>
            <a:endParaRPr lang="en-US" sz="2800" dirty="0"/>
          </a:p>
        </p:txBody>
      </p:sp>
      <p:sp>
        <p:nvSpPr>
          <p:cNvPr id="11" name="Rectangle 10">
            <a:extLst>
              <a:ext uri="{FF2B5EF4-FFF2-40B4-BE49-F238E27FC236}">
                <a16:creationId xmlns:a16="http://schemas.microsoft.com/office/drawing/2014/main" id="{0699CC26-8EDA-A18A-2D62-2776C64B5B9B}"/>
              </a:ext>
            </a:extLst>
          </p:cNvPr>
          <p:cNvSpPr/>
          <p:nvPr/>
        </p:nvSpPr>
        <p:spPr>
          <a:xfrm>
            <a:off x="3406096" y="668013"/>
            <a:ext cx="6099747" cy="584775"/>
          </a:xfrm>
          <a:prstGeom prst="rect">
            <a:avLst/>
          </a:prstGeom>
        </p:spPr>
        <p:txBody>
          <a:bodyPr wrap="none">
            <a:spAutoFit/>
          </a:bodyPr>
          <a:lstStyle/>
          <a:p>
            <a:pPr algn="ctr">
              <a:tabLst>
                <a:tab pos="685800" algn="l"/>
              </a:tabLst>
            </a:pPr>
            <a:r>
              <a:rPr lang="en-US" sz="3200"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Purpose of Material Management</a:t>
            </a:r>
          </a:p>
        </p:txBody>
      </p:sp>
      <p:pic>
        <p:nvPicPr>
          <p:cNvPr id="19458" name="Picture 2" descr="Designing for Material Handling Excellence - The Network Effect">
            <a:extLst>
              <a:ext uri="{FF2B5EF4-FFF2-40B4-BE49-F238E27FC236}">
                <a16:creationId xmlns:a16="http://schemas.microsoft.com/office/drawing/2014/main" id="{B391943D-8B74-3949-5328-F90EA3448F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6226" y="3259771"/>
            <a:ext cx="4406449" cy="3017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40248"/>
      </p:ext>
    </p:extLst>
  </p:cSld>
  <p:clrMapOvr>
    <a:masterClrMapping/>
  </p:clrMapOvr>
  <mc:AlternateContent xmlns:mc="http://schemas.openxmlformats.org/markup-compatibility/2006" xmlns:p14="http://schemas.microsoft.com/office/powerpoint/2010/main">
    <mc:Choice Requires="p14">
      <p:transition spd="slow" p14:dur="2000" advTm="108168"/>
    </mc:Choice>
    <mc:Fallback xmlns="">
      <p:transition spd="slow" advTm="108168"/>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0" y="0"/>
            <a:ext cx="11216939" cy="1894611"/>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itle 1">
            <a:extLst>
              <a:ext uri="{FF2B5EF4-FFF2-40B4-BE49-F238E27FC236}">
                <a16:creationId xmlns:a16="http://schemas.microsoft.com/office/drawing/2014/main" id="{A82563B4-E828-6480-01CE-C72A0387C397}"/>
              </a:ext>
            </a:extLst>
          </p:cNvPr>
          <p:cNvSpPr txBox="1">
            <a:spLocks/>
          </p:cNvSpPr>
          <p:nvPr/>
        </p:nvSpPr>
        <p:spPr>
          <a:xfrm>
            <a:off x="3302990" y="703918"/>
            <a:ext cx="6798734" cy="63564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FFC000"/>
                </a:solidFill>
              </a:rPr>
              <a:t>Objective of material management</a:t>
            </a:r>
            <a:br>
              <a:rPr lang="en-US" sz="3600" b="1" dirty="0">
                <a:solidFill>
                  <a:srgbClr val="FFC000"/>
                </a:solidFill>
              </a:rPr>
            </a:br>
            <a:endParaRPr lang="en-US" sz="3600" b="1" dirty="0">
              <a:solidFill>
                <a:srgbClr val="FFC000"/>
              </a:solidFill>
            </a:endParaRPr>
          </a:p>
        </p:txBody>
      </p:sp>
      <p:sp>
        <p:nvSpPr>
          <p:cNvPr id="13" name="Content Placeholder 2">
            <a:extLst>
              <a:ext uri="{FF2B5EF4-FFF2-40B4-BE49-F238E27FC236}">
                <a16:creationId xmlns:a16="http://schemas.microsoft.com/office/drawing/2014/main" id="{47DBB0E1-770F-744E-CA9E-D70D57FD4C41}"/>
              </a:ext>
            </a:extLst>
          </p:cNvPr>
          <p:cNvSpPr txBox="1">
            <a:spLocks/>
          </p:cNvSpPr>
          <p:nvPr/>
        </p:nvSpPr>
        <p:spPr>
          <a:xfrm>
            <a:off x="2404377" y="1444062"/>
            <a:ext cx="4396902" cy="452596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tabLst>
                <a:tab pos="457200" algn="l"/>
              </a:tabLst>
            </a:pPr>
            <a:r>
              <a:rPr lang="en-US" sz="3600" b="1" u="sng" dirty="0"/>
              <a:t>Primary</a:t>
            </a:r>
          </a:p>
          <a:p>
            <a:pPr>
              <a:buFontTx/>
              <a:buChar char="•"/>
              <a:tabLst>
                <a:tab pos="457200" algn="l"/>
              </a:tabLst>
            </a:pPr>
            <a:r>
              <a:rPr lang="en-US" dirty="0">
                <a:latin typeface="Times New Roman" pitchFamily="18" charset="0"/>
                <a:cs typeface="Times New Roman" pitchFamily="18" charset="0"/>
              </a:rPr>
              <a:t>Right price</a:t>
            </a:r>
          </a:p>
          <a:p>
            <a:pPr>
              <a:buFontTx/>
              <a:buChar char="•"/>
              <a:tabLst>
                <a:tab pos="457200" algn="l"/>
              </a:tabLst>
            </a:pPr>
            <a:r>
              <a:rPr lang="en-US" dirty="0">
                <a:latin typeface="Times New Roman" pitchFamily="18" charset="0"/>
                <a:cs typeface="Times New Roman" pitchFamily="18" charset="0"/>
              </a:rPr>
              <a:t>High turnover</a:t>
            </a:r>
          </a:p>
          <a:p>
            <a:pPr>
              <a:buFontTx/>
              <a:buChar char="•"/>
              <a:tabLst>
                <a:tab pos="457200" algn="l"/>
              </a:tabLst>
            </a:pPr>
            <a:r>
              <a:rPr lang="en-US" dirty="0">
                <a:latin typeface="Times New Roman" pitchFamily="18" charset="0"/>
                <a:cs typeface="Times New Roman" pitchFamily="18" charset="0"/>
              </a:rPr>
              <a:t>Low procurement </a:t>
            </a:r>
          </a:p>
          <a:p>
            <a:pPr>
              <a:buFontTx/>
              <a:buChar char="•"/>
              <a:tabLst>
                <a:tab pos="457200" algn="l"/>
              </a:tabLst>
            </a:pPr>
            <a:r>
              <a:rPr lang="en-US" dirty="0">
                <a:latin typeface="Times New Roman" pitchFamily="18" charset="0"/>
                <a:cs typeface="Times New Roman" pitchFamily="18" charset="0"/>
              </a:rPr>
              <a:t>&amp; storage cost</a:t>
            </a:r>
          </a:p>
          <a:p>
            <a:pPr>
              <a:buFontTx/>
              <a:buChar char="•"/>
              <a:tabLst>
                <a:tab pos="457200" algn="l"/>
              </a:tabLst>
            </a:pPr>
            <a:r>
              <a:rPr lang="en-US" dirty="0">
                <a:latin typeface="Times New Roman" pitchFamily="18" charset="0"/>
                <a:cs typeface="Times New Roman" pitchFamily="18" charset="0"/>
              </a:rPr>
              <a:t>Continuity of supply</a:t>
            </a:r>
          </a:p>
          <a:p>
            <a:pPr>
              <a:buFontTx/>
              <a:buChar char="•"/>
              <a:tabLst>
                <a:tab pos="457200" algn="l"/>
              </a:tabLst>
            </a:pPr>
            <a:r>
              <a:rPr lang="en-US" dirty="0">
                <a:latin typeface="Times New Roman" pitchFamily="18" charset="0"/>
                <a:cs typeface="Times New Roman" pitchFamily="18" charset="0"/>
              </a:rPr>
              <a:t>Consistency in quality</a:t>
            </a:r>
          </a:p>
          <a:p>
            <a:pPr>
              <a:buFontTx/>
              <a:buChar char="•"/>
              <a:tabLst>
                <a:tab pos="457200" algn="l"/>
              </a:tabLst>
            </a:pPr>
            <a:r>
              <a:rPr lang="en-US" dirty="0">
                <a:latin typeface="Times New Roman" pitchFamily="18" charset="0"/>
                <a:cs typeface="Times New Roman" pitchFamily="18" charset="0"/>
              </a:rPr>
              <a:t>Good supplier relations</a:t>
            </a:r>
          </a:p>
          <a:p>
            <a:pPr>
              <a:buFontTx/>
              <a:buChar char="•"/>
              <a:tabLst>
                <a:tab pos="457200" algn="l"/>
              </a:tabLst>
            </a:pPr>
            <a:r>
              <a:rPr lang="en-US" dirty="0">
                <a:latin typeface="Times New Roman" pitchFamily="18" charset="0"/>
                <a:cs typeface="Times New Roman" pitchFamily="18" charset="0"/>
              </a:rPr>
              <a:t>Development of personnel</a:t>
            </a:r>
          </a:p>
          <a:p>
            <a:pPr>
              <a:buFontTx/>
              <a:buChar char="•"/>
              <a:tabLst>
                <a:tab pos="457200" algn="l"/>
              </a:tabLst>
            </a:pPr>
            <a:r>
              <a:rPr lang="en-US" dirty="0">
                <a:latin typeface="Times New Roman" pitchFamily="18" charset="0"/>
                <a:cs typeface="Times New Roman" pitchFamily="18" charset="0"/>
              </a:rPr>
              <a:t>Good information system</a:t>
            </a:r>
          </a:p>
          <a:p>
            <a:endParaRPr lang="en-US" dirty="0"/>
          </a:p>
        </p:txBody>
      </p:sp>
      <p:sp>
        <p:nvSpPr>
          <p:cNvPr id="14" name="Rectangle 13">
            <a:extLst>
              <a:ext uri="{FF2B5EF4-FFF2-40B4-BE49-F238E27FC236}">
                <a16:creationId xmlns:a16="http://schemas.microsoft.com/office/drawing/2014/main" id="{87E34BCF-9AB2-9792-093E-3470B67E7C10}"/>
              </a:ext>
            </a:extLst>
          </p:cNvPr>
          <p:cNvSpPr/>
          <p:nvPr/>
        </p:nvSpPr>
        <p:spPr>
          <a:xfrm>
            <a:off x="6702357" y="1530948"/>
            <a:ext cx="5370318" cy="4524315"/>
          </a:xfrm>
          <a:prstGeom prst="rect">
            <a:avLst/>
          </a:prstGeom>
        </p:spPr>
        <p:txBody>
          <a:bodyPr wrap="square">
            <a:spAutoFit/>
          </a:bodyPr>
          <a:lstStyle/>
          <a:p>
            <a:pPr>
              <a:tabLst>
                <a:tab pos="457200" algn="l"/>
              </a:tabLst>
            </a:pPr>
            <a:r>
              <a:rPr lang="en-US" sz="3200" b="1" u="sng" dirty="0"/>
              <a:t>Secondary</a:t>
            </a:r>
            <a:endParaRPr lang="en-US" sz="3200" b="1" dirty="0"/>
          </a:p>
          <a:p>
            <a:pPr>
              <a:buFontTx/>
              <a:buChar char="•"/>
              <a:tabLst>
                <a:tab pos="457200" algn="l"/>
              </a:tabLst>
            </a:pPr>
            <a:r>
              <a:rPr lang="en-US" sz="3200" dirty="0">
                <a:latin typeface="Times New Roman" pitchFamily="18" charset="0"/>
                <a:cs typeface="Times New Roman" pitchFamily="18" charset="0"/>
              </a:rPr>
              <a:t>Forecasting</a:t>
            </a:r>
          </a:p>
          <a:p>
            <a:pPr>
              <a:buFontTx/>
              <a:buChar char="•"/>
              <a:tabLst>
                <a:tab pos="457200" algn="l"/>
              </a:tabLst>
            </a:pPr>
            <a:r>
              <a:rPr lang="en-US" sz="3200" dirty="0">
                <a:latin typeface="Times New Roman" pitchFamily="18" charset="0"/>
                <a:cs typeface="Times New Roman" pitchFamily="18" charset="0"/>
              </a:rPr>
              <a:t>Inter-departmental harmony</a:t>
            </a:r>
          </a:p>
          <a:p>
            <a:pPr>
              <a:buFontTx/>
              <a:buChar char="•"/>
              <a:tabLst>
                <a:tab pos="457200" algn="l"/>
              </a:tabLst>
            </a:pPr>
            <a:r>
              <a:rPr lang="en-US" sz="3200" dirty="0">
                <a:latin typeface="Times New Roman" pitchFamily="18" charset="0"/>
                <a:cs typeface="Times New Roman" pitchFamily="18" charset="0"/>
              </a:rPr>
              <a:t>Product improvement</a:t>
            </a:r>
          </a:p>
          <a:p>
            <a:pPr>
              <a:buFontTx/>
              <a:buChar char="•"/>
              <a:tabLst>
                <a:tab pos="457200" algn="l"/>
              </a:tabLst>
            </a:pPr>
            <a:r>
              <a:rPr lang="en-US" sz="3200" dirty="0">
                <a:latin typeface="Times New Roman" pitchFamily="18" charset="0"/>
                <a:cs typeface="Times New Roman" pitchFamily="18" charset="0"/>
              </a:rPr>
              <a:t>Standardization</a:t>
            </a:r>
          </a:p>
          <a:p>
            <a:pPr>
              <a:buFontTx/>
              <a:buChar char="•"/>
              <a:tabLst>
                <a:tab pos="457200" algn="l"/>
              </a:tabLst>
            </a:pPr>
            <a:r>
              <a:rPr lang="en-US" sz="3200" dirty="0">
                <a:latin typeface="Times New Roman" pitchFamily="18" charset="0"/>
                <a:cs typeface="Times New Roman" pitchFamily="18" charset="0"/>
              </a:rPr>
              <a:t>Make or buy decision</a:t>
            </a:r>
          </a:p>
          <a:p>
            <a:pPr>
              <a:buFontTx/>
              <a:buChar char="•"/>
              <a:tabLst>
                <a:tab pos="457200" algn="l"/>
              </a:tabLst>
            </a:pPr>
            <a:r>
              <a:rPr lang="en-US" sz="3200" dirty="0">
                <a:latin typeface="Times New Roman" pitchFamily="18" charset="0"/>
                <a:cs typeface="Times New Roman" pitchFamily="18" charset="0"/>
              </a:rPr>
              <a:t>New materials &amp; products</a:t>
            </a:r>
          </a:p>
          <a:p>
            <a:pPr>
              <a:buFontTx/>
              <a:buChar char="•"/>
              <a:tabLst>
                <a:tab pos="457200" algn="l"/>
              </a:tabLst>
            </a:pPr>
            <a:r>
              <a:rPr lang="en-US" sz="3200" dirty="0">
                <a:latin typeface="Times New Roman" pitchFamily="18" charset="0"/>
                <a:cs typeface="Times New Roman" pitchFamily="18" charset="0"/>
              </a:rPr>
              <a:t>Favorable reciprocal relationships </a:t>
            </a:r>
          </a:p>
        </p:txBody>
      </p:sp>
    </p:spTree>
    <p:extLst>
      <p:ext uri="{BB962C8B-B14F-4D97-AF65-F5344CB8AC3E}">
        <p14:creationId xmlns:p14="http://schemas.microsoft.com/office/powerpoint/2010/main" val="2766357611"/>
      </p:ext>
    </p:extLst>
  </p:cSld>
  <p:clrMapOvr>
    <a:masterClrMapping/>
  </p:clrMapOvr>
  <mc:AlternateContent xmlns:mc="http://schemas.openxmlformats.org/markup-compatibility/2006" xmlns:p14="http://schemas.microsoft.com/office/powerpoint/2010/main">
    <mc:Choice Requires="p14">
      <p:transition spd="slow" p14:dur="2000" advTm="201884"/>
    </mc:Choice>
    <mc:Fallback xmlns="">
      <p:transition spd="slow" advTm="201884"/>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78769" y="-77010"/>
            <a:ext cx="11216939" cy="1894611"/>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14059"/>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19096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itle 1">
            <a:extLst>
              <a:ext uri="{FF2B5EF4-FFF2-40B4-BE49-F238E27FC236}">
                <a16:creationId xmlns:a16="http://schemas.microsoft.com/office/drawing/2014/main" id="{859A611F-E5AF-FD77-4F4F-3F90532770F6}"/>
              </a:ext>
            </a:extLst>
          </p:cNvPr>
          <p:cNvSpPr txBox="1">
            <a:spLocks/>
          </p:cNvSpPr>
          <p:nvPr/>
        </p:nvSpPr>
        <p:spPr>
          <a:xfrm>
            <a:off x="3248856" y="516215"/>
            <a:ext cx="7889314" cy="86511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FFC000"/>
                </a:solidFill>
              </a:rPr>
              <a:t>Materials management  functions</a:t>
            </a:r>
          </a:p>
        </p:txBody>
      </p:sp>
      <p:sp>
        <p:nvSpPr>
          <p:cNvPr id="15" name="Content Placeholder 2">
            <a:extLst>
              <a:ext uri="{FF2B5EF4-FFF2-40B4-BE49-F238E27FC236}">
                <a16:creationId xmlns:a16="http://schemas.microsoft.com/office/drawing/2014/main" id="{3A9A27D2-521F-00F1-4866-D3D8E1175F03}"/>
              </a:ext>
            </a:extLst>
          </p:cNvPr>
          <p:cNvSpPr txBox="1">
            <a:spLocks/>
          </p:cNvSpPr>
          <p:nvPr/>
        </p:nvSpPr>
        <p:spPr>
          <a:xfrm>
            <a:off x="1231260" y="1831713"/>
            <a:ext cx="8926046" cy="3444997"/>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170000"/>
              </a:lnSpc>
              <a:defRPr/>
            </a:pPr>
            <a:r>
              <a:rPr lang="en-US" b="1" dirty="0"/>
              <a:t>Material planning and programming</a:t>
            </a:r>
          </a:p>
          <a:p>
            <a:pPr marL="609600" indent="-609600">
              <a:lnSpc>
                <a:spcPct val="170000"/>
              </a:lnSpc>
              <a:defRPr/>
            </a:pPr>
            <a:r>
              <a:rPr lang="en-US" b="1" dirty="0"/>
              <a:t>Purchasing and outsourcing</a:t>
            </a:r>
          </a:p>
          <a:p>
            <a:pPr marL="609600" indent="-609600">
              <a:lnSpc>
                <a:spcPct val="170000"/>
              </a:lnSpc>
              <a:defRPr/>
            </a:pPr>
            <a:r>
              <a:rPr lang="en-US" b="1" dirty="0"/>
              <a:t>Inventory control</a:t>
            </a:r>
          </a:p>
          <a:p>
            <a:pPr marL="609600" indent="-609600">
              <a:lnSpc>
                <a:spcPct val="170000"/>
              </a:lnSpc>
              <a:defRPr/>
            </a:pPr>
            <a:r>
              <a:rPr lang="en-US" b="1" dirty="0"/>
              <a:t>Storekeeping and warehousing</a:t>
            </a:r>
          </a:p>
          <a:p>
            <a:pPr marL="609600" indent="-609600">
              <a:lnSpc>
                <a:spcPct val="170000"/>
              </a:lnSpc>
              <a:defRPr/>
            </a:pPr>
            <a:r>
              <a:rPr lang="en-US" b="1" dirty="0"/>
              <a:t>Codification</a:t>
            </a:r>
          </a:p>
          <a:p>
            <a:pPr marL="274320" indent="-274320">
              <a:buFont typeface="Arial" panose="020B0604020202020204" pitchFamily="34" charset="0"/>
              <a:buNone/>
              <a:defRPr/>
            </a:pPr>
            <a:endParaRPr lang="en-US" b="1" dirty="0">
              <a:solidFill>
                <a:srgbClr val="FF0000"/>
              </a:solidFill>
            </a:endParaRPr>
          </a:p>
          <a:p>
            <a:endParaRPr lang="en-US" b="1" dirty="0"/>
          </a:p>
        </p:txBody>
      </p:sp>
      <p:pic>
        <p:nvPicPr>
          <p:cNvPr id="22530" name="Picture 2">
            <a:extLst>
              <a:ext uri="{FF2B5EF4-FFF2-40B4-BE49-F238E27FC236}">
                <a16:creationId xmlns:a16="http://schemas.microsoft.com/office/drawing/2014/main" id="{FA74988F-EDA7-2C85-6386-E7E3E10EFF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6623047" y="1721796"/>
            <a:ext cx="5449627" cy="389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721036"/>
      </p:ext>
    </p:extLst>
  </p:cSld>
  <p:clrMapOvr>
    <a:masterClrMapping/>
  </p:clrMapOvr>
  <mc:AlternateContent xmlns:mc="http://schemas.openxmlformats.org/markup-compatibility/2006" xmlns:p14="http://schemas.microsoft.com/office/powerpoint/2010/main">
    <mc:Choice Requires="p14">
      <p:transition spd="slow" p14:dur="2000" advTm="108021"/>
    </mc:Choice>
    <mc:Fallback xmlns="">
      <p:transition spd="slow" advTm="108021"/>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0504EF-CFB5-67A1-5626-ED6D694CDD00}"/>
              </a:ext>
            </a:extLst>
          </p:cNvPr>
          <p:cNvPicPr>
            <a:picLocks noChangeAspect="1"/>
          </p:cNvPicPr>
          <p:nvPr/>
        </p:nvPicPr>
        <p:blipFill>
          <a:blip r:embed="rId2"/>
          <a:stretch>
            <a:fillRect/>
          </a:stretch>
        </p:blipFill>
        <p:spPr>
          <a:xfrm>
            <a:off x="0" y="22579"/>
            <a:ext cx="11216939" cy="1894611"/>
          </a:xfrm>
          <a:prstGeom prst="rect">
            <a:avLst/>
          </a:prstGeom>
        </p:spPr>
      </p:pic>
      <p:pic>
        <p:nvPicPr>
          <p:cNvPr id="3" name="Picture 2">
            <a:extLst>
              <a:ext uri="{FF2B5EF4-FFF2-40B4-BE49-F238E27FC236}">
                <a16:creationId xmlns:a16="http://schemas.microsoft.com/office/drawing/2014/main" id="{F9EEE331-28BD-C3C2-857F-4CE32591D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70108"/>
            <a:ext cx="1222425" cy="1096206"/>
          </a:xfrm>
          <a:prstGeom prst="rect">
            <a:avLst/>
          </a:prstGeom>
        </p:spPr>
      </p:pic>
      <p:pic>
        <p:nvPicPr>
          <p:cNvPr id="4" name="Picture 3">
            <a:extLst>
              <a:ext uri="{FF2B5EF4-FFF2-40B4-BE49-F238E27FC236}">
                <a16:creationId xmlns:a16="http://schemas.microsoft.com/office/drawing/2014/main" id="{DA499A13-7B03-5B0D-88AA-11677277C973}"/>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5" name="Picture 4">
            <a:extLst>
              <a:ext uri="{FF2B5EF4-FFF2-40B4-BE49-F238E27FC236}">
                <a16:creationId xmlns:a16="http://schemas.microsoft.com/office/drawing/2014/main" id="{C3874A2F-44BD-5B58-45C1-1B31FE6D4D22}"/>
              </a:ext>
            </a:extLst>
          </p:cNvPr>
          <p:cNvPicPr>
            <a:picLocks noChangeAspect="1"/>
          </p:cNvPicPr>
          <p:nvPr/>
        </p:nvPicPr>
        <p:blipFill>
          <a:blip r:embed="rId5"/>
          <a:stretch>
            <a:fillRect/>
          </a:stretch>
        </p:blipFill>
        <p:spPr>
          <a:xfrm>
            <a:off x="-139728" y="2275188"/>
            <a:ext cx="238650" cy="2709534"/>
          </a:xfrm>
          <a:prstGeom prst="rect">
            <a:avLst/>
          </a:prstGeom>
        </p:spPr>
      </p:pic>
      <p:pic>
        <p:nvPicPr>
          <p:cNvPr id="6" name="Picture 5">
            <a:extLst>
              <a:ext uri="{FF2B5EF4-FFF2-40B4-BE49-F238E27FC236}">
                <a16:creationId xmlns:a16="http://schemas.microsoft.com/office/drawing/2014/main" id="{7E408523-47B9-4808-8EE4-0E5DEA6D5C6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7" name="TextBox 6">
            <a:extLst>
              <a:ext uri="{FF2B5EF4-FFF2-40B4-BE49-F238E27FC236}">
                <a16:creationId xmlns:a16="http://schemas.microsoft.com/office/drawing/2014/main" id="{4DF8BA0F-ABD4-14A5-B223-FCA017EA59CB}"/>
              </a:ext>
            </a:extLst>
          </p:cNvPr>
          <p:cNvSpPr txBox="1"/>
          <p:nvPr/>
        </p:nvSpPr>
        <p:spPr>
          <a:xfrm>
            <a:off x="249940" y="25208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4">
            <a:extLst>
              <a:ext uri="{FF2B5EF4-FFF2-40B4-BE49-F238E27FC236}">
                <a16:creationId xmlns:a16="http://schemas.microsoft.com/office/drawing/2014/main" id="{5870DAD5-B19E-CE48-35F3-ECEB054C789F}"/>
              </a:ext>
            </a:extLst>
          </p:cNvPr>
          <p:cNvSpPr>
            <a:spLocks noChangeArrowheads="1"/>
          </p:cNvSpPr>
          <p:nvPr/>
        </p:nvSpPr>
        <p:spPr bwMode="auto">
          <a:xfrm>
            <a:off x="2340737" y="1548039"/>
            <a:ext cx="10038945" cy="4401205"/>
          </a:xfrm>
          <a:prstGeom prst="rect">
            <a:avLst/>
          </a:prstGeom>
          <a:noFill/>
          <a:ln w="9525">
            <a:noFill/>
            <a:miter lim="800000"/>
            <a:headEnd/>
            <a:tailEnd/>
          </a:ln>
        </p:spPr>
        <p:txBody>
          <a:bodyPr wrap="square" anchor="ctr">
            <a:spAutoFit/>
          </a:bodyPr>
          <a:lstStyle/>
          <a:p>
            <a:pPr marL="342900" indent="-342900">
              <a:buFontTx/>
              <a:buAutoNum type="arabicPeriod"/>
              <a:tabLst>
                <a:tab pos="457200" algn="l"/>
              </a:tabLst>
            </a:pPr>
            <a:r>
              <a:rPr lang="en-US" sz="2800" dirty="0"/>
              <a:t>Effective management &amp; supervision</a:t>
            </a:r>
          </a:p>
          <a:p>
            <a:pPr marL="342900" indent="-342900">
              <a:tabLst>
                <a:tab pos="457200" algn="l"/>
              </a:tabLst>
            </a:pPr>
            <a:r>
              <a:rPr lang="en-US" sz="2800" dirty="0"/>
              <a:t>It depends on managerial functions of </a:t>
            </a:r>
          </a:p>
          <a:p>
            <a:pPr marL="4000500" lvl="8" indent="-342900">
              <a:buFontTx/>
              <a:buChar char="•"/>
              <a:tabLst>
                <a:tab pos="457200" algn="l"/>
              </a:tabLst>
            </a:pPr>
            <a:r>
              <a:rPr lang="en-US" sz="2800" dirty="0"/>
              <a:t>Planning</a:t>
            </a:r>
          </a:p>
          <a:p>
            <a:pPr marL="4000500" lvl="8" indent="-342900">
              <a:buFontTx/>
              <a:buChar char="•"/>
              <a:tabLst>
                <a:tab pos="457200" algn="l"/>
              </a:tabLst>
            </a:pPr>
            <a:r>
              <a:rPr lang="en-US" sz="2800" dirty="0"/>
              <a:t>Organizing</a:t>
            </a:r>
          </a:p>
          <a:p>
            <a:pPr marL="4000500" lvl="8" indent="-342900">
              <a:buFontTx/>
              <a:buChar char="•"/>
              <a:tabLst>
                <a:tab pos="457200" algn="l"/>
              </a:tabLst>
            </a:pPr>
            <a:r>
              <a:rPr lang="en-US" sz="2800" dirty="0"/>
              <a:t>Staffing</a:t>
            </a:r>
          </a:p>
          <a:p>
            <a:pPr marL="4000500" lvl="8" indent="-342900">
              <a:buFontTx/>
              <a:buChar char="•"/>
              <a:tabLst>
                <a:tab pos="457200" algn="l"/>
              </a:tabLst>
            </a:pPr>
            <a:r>
              <a:rPr lang="en-US" sz="2800" dirty="0"/>
              <a:t>Directing</a:t>
            </a:r>
          </a:p>
          <a:p>
            <a:pPr marL="4000500" lvl="8" indent="-342900">
              <a:buFontTx/>
              <a:buChar char="•"/>
              <a:tabLst>
                <a:tab pos="457200" algn="l"/>
              </a:tabLst>
            </a:pPr>
            <a:r>
              <a:rPr lang="en-US" sz="2800" dirty="0"/>
              <a:t>Controlling </a:t>
            </a:r>
          </a:p>
          <a:p>
            <a:pPr marL="4000500" lvl="8" indent="-342900">
              <a:buFontTx/>
              <a:buChar char="•"/>
              <a:tabLst>
                <a:tab pos="457200" algn="l"/>
              </a:tabLst>
            </a:pPr>
            <a:r>
              <a:rPr lang="en-US" sz="2800" dirty="0"/>
              <a:t>Reporting</a:t>
            </a:r>
          </a:p>
          <a:p>
            <a:pPr marL="4000500" lvl="8" indent="-342900">
              <a:buFontTx/>
              <a:buChar char="•"/>
              <a:tabLst>
                <a:tab pos="457200" algn="l"/>
              </a:tabLst>
            </a:pPr>
            <a:r>
              <a:rPr lang="en-US" sz="2800" dirty="0"/>
              <a:t>Budgeting</a:t>
            </a:r>
          </a:p>
          <a:p>
            <a:pPr marL="342900" indent="-342900">
              <a:tabLst>
                <a:tab pos="457200" algn="l"/>
              </a:tabLst>
            </a:pPr>
            <a:endParaRPr lang="en-US" sz="2800" dirty="0"/>
          </a:p>
        </p:txBody>
      </p:sp>
      <p:sp>
        <p:nvSpPr>
          <p:cNvPr id="12" name="Rectangle 11">
            <a:extLst>
              <a:ext uri="{FF2B5EF4-FFF2-40B4-BE49-F238E27FC236}">
                <a16:creationId xmlns:a16="http://schemas.microsoft.com/office/drawing/2014/main" id="{1A800567-7F55-7238-0FA3-FD695B614E85}"/>
              </a:ext>
            </a:extLst>
          </p:cNvPr>
          <p:cNvSpPr/>
          <p:nvPr/>
        </p:nvSpPr>
        <p:spPr>
          <a:xfrm>
            <a:off x="3179969" y="669477"/>
            <a:ext cx="6493637" cy="523220"/>
          </a:xfrm>
          <a:prstGeom prst="rect">
            <a:avLst/>
          </a:prstGeom>
        </p:spPr>
        <p:txBody>
          <a:bodyPr wrap="none">
            <a:spAutoFit/>
          </a:bodyPr>
          <a:lstStyle/>
          <a:p>
            <a:pPr marL="342900" indent="-342900" algn="ctr">
              <a:tabLst>
                <a:tab pos="457200" algn="l"/>
              </a:tabLst>
            </a:pPr>
            <a:r>
              <a:rPr lang="en-US" sz="2800" b="1" dirty="0">
                <a:solidFill>
                  <a:srgbClr val="FFC000"/>
                </a:solidFill>
                <a:effectLst>
                  <a:outerShdw blurRad="38100" dist="38100" dir="2700000" algn="tl">
                    <a:srgbClr val="000000">
                      <a:alpha val="43137"/>
                    </a:srgbClr>
                  </a:outerShdw>
                </a:effectLst>
              </a:rPr>
              <a:t>Basic principles of material management   </a:t>
            </a:r>
          </a:p>
        </p:txBody>
      </p:sp>
    </p:spTree>
    <p:extLst>
      <p:ext uri="{BB962C8B-B14F-4D97-AF65-F5344CB8AC3E}">
        <p14:creationId xmlns:p14="http://schemas.microsoft.com/office/powerpoint/2010/main" val="1086306677"/>
      </p:ext>
    </p:extLst>
  </p:cSld>
  <p:clrMapOvr>
    <a:masterClrMapping/>
  </p:clrMapOvr>
  <mc:AlternateContent xmlns:mc="http://schemas.openxmlformats.org/markup-compatibility/2006" xmlns:p14="http://schemas.microsoft.com/office/powerpoint/2010/main">
    <mc:Choice Requires="p14">
      <p:transition spd="slow" p14:dur="2000" advTm="55064"/>
    </mc:Choice>
    <mc:Fallback xmlns="">
      <p:transition spd="slow" advTm="55064"/>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D814A8-8D66-A44E-F779-D92256DD0BEC}"/>
              </a:ext>
            </a:extLst>
          </p:cNvPr>
          <p:cNvSpPr txBox="1"/>
          <p:nvPr/>
        </p:nvSpPr>
        <p:spPr>
          <a:xfrm>
            <a:off x="2655651" y="2071991"/>
            <a:ext cx="8561288" cy="3081458"/>
          </a:xfrm>
          <a:prstGeom prst="rect">
            <a:avLst/>
          </a:prstGeom>
          <a:noFill/>
        </p:spPr>
        <p:txBody>
          <a:bodyPr wrap="square">
            <a:spAutoFit/>
          </a:bodyPr>
          <a:lstStyle/>
          <a:p>
            <a:pPr marL="342900" indent="-342900">
              <a:tabLst>
                <a:tab pos="457200" algn="l"/>
              </a:tabLst>
            </a:pPr>
            <a:r>
              <a:rPr lang="en-US" sz="3200" dirty="0"/>
              <a:t>2.Sound purchasing methods</a:t>
            </a:r>
          </a:p>
          <a:p>
            <a:pPr marL="342900" indent="-342900">
              <a:tabLst>
                <a:tab pos="457200" algn="l"/>
              </a:tabLst>
            </a:pPr>
            <a:r>
              <a:rPr lang="en-US" sz="3200" dirty="0"/>
              <a:t>3.Skillful &amp; hard poised negotiations</a:t>
            </a:r>
          </a:p>
          <a:p>
            <a:pPr marL="342900" indent="-342900">
              <a:tabLst>
                <a:tab pos="457200" algn="l"/>
              </a:tabLst>
            </a:pPr>
            <a:r>
              <a:rPr lang="en-US" sz="3200" dirty="0"/>
              <a:t>4.Effective purchase system</a:t>
            </a:r>
          </a:p>
          <a:p>
            <a:pPr marL="342900" indent="-342900">
              <a:tabLst>
                <a:tab pos="457200" algn="l"/>
              </a:tabLst>
            </a:pPr>
            <a:r>
              <a:rPr lang="en-US" sz="3200" dirty="0"/>
              <a:t>5.Should be simple</a:t>
            </a:r>
          </a:p>
          <a:p>
            <a:pPr marL="342900" indent="-342900">
              <a:tabLst>
                <a:tab pos="457200" algn="l"/>
              </a:tabLst>
            </a:pPr>
            <a:r>
              <a:rPr lang="en-US" sz="3200" dirty="0"/>
              <a:t>6.Must not increase other costs</a:t>
            </a:r>
          </a:p>
          <a:p>
            <a:pPr marL="342900" indent="-342900">
              <a:tabLst>
                <a:tab pos="457200" algn="l"/>
              </a:tabLst>
            </a:pPr>
            <a:r>
              <a:rPr lang="en-US" sz="3200" dirty="0"/>
              <a:t>7.Simple inventory control </a:t>
            </a:r>
            <a:r>
              <a:rPr lang="en-US" sz="3200" dirty="0" err="1"/>
              <a:t>programme</a:t>
            </a:r>
            <a:endParaRPr lang="en-US" sz="3200" dirty="0"/>
          </a:p>
        </p:txBody>
      </p:sp>
      <p:pic>
        <p:nvPicPr>
          <p:cNvPr id="4" name="Picture 3">
            <a:extLst>
              <a:ext uri="{FF2B5EF4-FFF2-40B4-BE49-F238E27FC236}">
                <a16:creationId xmlns:a16="http://schemas.microsoft.com/office/drawing/2014/main" id="{8939A935-3527-50E6-75E0-A49970E06CA5}"/>
              </a:ext>
            </a:extLst>
          </p:cNvPr>
          <p:cNvPicPr>
            <a:picLocks noChangeAspect="1"/>
          </p:cNvPicPr>
          <p:nvPr/>
        </p:nvPicPr>
        <p:blipFill>
          <a:blip r:embed="rId2"/>
          <a:stretch>
            <a:fillRect/>
          </a:stretch>
        </p:blipFill>
        <p:spPr>
          <a:xfrm>
            <a:off x="0" y="22579"/>
            <a:ext cx="11216939" cy="1894611"/>
          </a:xfrm>
          <a:prstGeom prst="rect">
            <a:avLst/>
          </a:prstGeom>
        </p:spPr>
      </p:pic>
      <p:pic>
        <p:nvPicPr>
          <p:cNvPr id="5" name="Picture 4">
            <a:extLst>
              <a:ext uri="{FF2B5EF4-FFF2-40B4-BE49-F238E27FC236}">
                <a16:creationId xmlns:a16="http://schemas.microsoft.com/office/drawing/2014/main" id="{C0BE0EE6-FE9B-2582-81BC-EBA381E41C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70108"/>
            <a:ext cx="1222425" cy="1096206"/>
          </a:xfrm>
          <a:prstGeom prst="rect">
            <a:avLst/>
          </a:prstGeom>
        </p:spPr>
      </p:pic>
      <p:pic>
        <p:nvPicPr>
          <p:cNvPr id="6" name="Picture 5">
            <a:extLst>
              <a:ext uri="{FF2B5EF4-FFF2-40B4-BE49-F238E27FC236}">
                <a16:creationId xmlns:a16="http://schemas.microsoft.com/office/drawing/2014/main" id="{2439745D-23B5-266C-77A1-88100ABC6E1D}"/>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7" name="Picture 6">
            <a:extLst>
              <a:ext uri="{FF2B5EF4-FFF2-40B4-BE49-F238E27FC236}">
                <a16:creationId xmlns:a16="http://schemas.microsoft.com/office/drawing/2014/main" id="{64F18835-0F2A-CAF6-4361-844CE9CC1E9B}"/>
              </a:ext>
            </a:extLst>
          </p:cNvPr>
          <p:cNvPicPr>
            <a:picLocks noChangeAspect="1"/>
          </p:cNvPicPr>
          <p:nvPr/>
        </p:nvPicPr>
        <p:blipFill>
          <a:blip r:embed="rId5"/>
          <a:stretch>
            <a:fillRect/>
          </a:stretch>
        </p:blipFill>
        <p:spPr>
          <a:xfrm>
            <a:off x="-139728" y="2275188"/>
            <a:ext cx="238650" cy="2709534"/>
          </a:xfrm>
          <a:prstGeom prst="rect">
            <a:avLst/>
          </a:prstGeom>
        </p:spPr>
      </p:pic>
      <p:pic>
        <p:nvPicPr>
          <p:cNvPr id="8" name="Picture 7">
            <a:extLst>
              <a:ext uri="{FF2B5EF4-FFF2-40B4-BE49-F238E27FC236}">
                <a16:creationId xmlns:a16="http://schemas.microsoft.com/office/drawing/2014/main" id="{3B4C7678-7D46-DA3C-2234-55278174CE91}"/>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9" name="TextBox 8">
            <a:extLst>
              <a:ext uri="{FF2B5EF4-FFF2-40B4-BE49-F238E27FC236}">
                <a16:creationId xmlns:a16="http://schemas.microsoft.com/office/drawing/2014/main" id="{5D09536A-C871-8054-D0BC-133BD46C282F}"/>
              </a:ext>
            </a:extLst>
          </p:cNvPr>
          <p:cNvSpPr txBox="1"/>
          <p:nvPr/>
        </p:nvSpPr>
        <p:spPr>
          <a:xfrm>
            <a:off x="249940" y="25208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a16="http://schemas.microsoft.com/office/drawing/2014/main" id="{F7405E2F-66D3-675E-2760-FABD4120FCB6}"/>
              </a:ext>
            </a:extLst>
          </p:cNvPr>
          <p:cNvSpPr/>
          <p:nvPr/>
        </p:nvSpPr>
        <p:spPr>
          <a:xfrm>
            <a:off x="3179969" y="669477"/>
            <a:ext cx="6493637" cy="523220"/>
          </a:xfrm>
          <a:prstGeom prst="rect">
            <a:avLst/>
          </a:prstGeom>
        </p:spPr>
        <p:txBody>
          <a:bodyPr wrap="none">
            <a:spAutoFit/>
          </a:bodyPr>
          <a:lstStyle/>
          <a:p>
            <a:pPr marL="342900" indent="-342900" algn="ctr">
              <a:tabLst>
                <a:tab pos="457200" algn="l"/>
              </a:tabLst>
            </a:pPr>
            <a:r>
              <a:rPr lang="en-US" sz="2800" b="1" dirty="0">
                <a:solidFill>
                  <a:srgbClr val="FFC000"/>
                </a:solidFill>
                <a:effectLst>
                  <a:outerShdw blurRad="38100" dist="38100" dir="2700000" algn="tl">
                    <a:srgbClr val="000000">
                      <a:alpha val="43137"/>
                    </a:srgbClr>
                  </a:outerShdw>
                </a:effectLst>
              </a:rPr>
              <a:t>Basic principles of material management   </a:t>
            </a:r>
          </a:p>
        </p:txBody>
      </p:sp>
    </p:spTree>
    <p:extLst>
      <p:ext uri="{BB962C8B-B14F-4D97-AF65-F5344CB8AC3E}">
        <p14:creationId xmlns:p14="http://schemas.microsoft.com/office/powerpoint/2010/main" val="3239466919"/>
      </p:ext>
    </p:extLst>
  </p:cSld>
  <p:clrMapOvr>
    <a:masterClrMapping/>
  </p:clrMapOvr>
  <mc:AlternateContent xmlns:mc="http://schemas.openxmlformats.org/markup-compatibility/2006" xmlns:p14="http://schemas.microsoft.com/office/powerpoint/2010/main">
    <mc:Choice Requires="p14">
      <p:transition spd="slow" p14:dur="2000" advTm="101661"/>
    </mc:Choice>
    <mc:Fallback xmlns="">
      <p:transition spd="slow" advTm="101661"/>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D9D66E0-8F27-2EE1-F180-EE8305BF8531}"/>
              </a:ext>
            </a:extLst>
          </p:cNvPr>
          <p:cNvSpPr>
            <a:spLocks noChangeArrowheads="1"/>
          </p:cNvSpPr>
          <p:nvPr/>
        </p:nvSpPr>
        <p:spPr bwMode="auto">
          <a:xfrm>
            <a:off x="1842473" y="2204822"/>
            <a:ext cx="9677400" cy="2600199"/>
          </a:xfrm>
          <a:prstGeom prst="rect">
            <a:avLst/>
          </a:prstGeom>
          <a:noFill/>
          <a:ln w="9525">
            <a:noFill/>
            <a:miter lim="800000"/>
            <a:headEnd/>
            <a:tailEnd/>
          </a:ln>
        </p:spPr>
        <p:txBody>
          <a:bodyPr wrap="square" anchor="ctr">
            <a:spAutoFit/>
          </a:bodyPr>
          <a:lstStyle/>
          <a:p>
            <a:pPr marL="342900" indent="-342900">
              <a:lnSpc>
                <a:spcPct val="150000"/>
              </a:lnSpc>
              <a:buFontTx/>
              <a:buAutoNum type="arabicPeriod"/>
              <a:tabLst>
                <a:tab pos="457200" algn="l"/>
                <a:tab pos="800100" algn="l"/>
                <a:tab pos="914400" algn="l"/>
              </a:tabLst>
            </a:pPr>
            <a:r>
              <a:rPr lang="en-US" sz="2800" dirty="0">
                <a:latin typeface="Times New Roman" pitchFamily="18" charset="0"/>
                <a:cs typeface="Times New Roman" pitchFamily="18" charset="0"/>
              </a:rPr>
              <a:t>Demand estimation</a:t>
            </a:r>
          </a:p>
          <a:p>
            <a:pPr marL="342900" indent="-342900">
              <a:lnSpc>
                <a:spcPct val="150000"/>
              </a:lnSpc>
              <a:buFontTx/>
              <a:buAutoNum type="arabicPeriod"/>
              <a:tabLst>
                <a:tab pos="457200" algn="l"/>
                <a:tab pos="800100" algn="l"/>
                <a:tab pos="914400" algn="l"/>
              </a:tabLst>
            </a:pPr>
            <a:r>
              <a:rPr lang="en-US" sz="2800" dirty="0">
                <a:latin typeface="Times New Roman" pitchFamily="18" charset="0"/>
                <a:cs typeface="Times New Roman" pitchFamily="18" charset="0"/>
              </a:rPr>
              <a:t>Identify the needed items</a:t>
            </a:r>
          </a:p>
          <a:p>
            <a:pPr marL="342900" indent="-342900">
              <a:lnSpc>
                <a:spcPct val="150000"/>
              </a:lnSpc>
              <a:buFontTx/>
              <a:buAutoNum type="arabicPeriod"/>
              <a:tabLst>
                <a:tab pos="457200" algn="l"/>
                <a:tab pos="800100" algn="l"/>
                <a:tab pos="914400" algn="l"/>
              </a:tabLst>
            </a:pPr>
            <a:r>
              <a:rPr lang="en-US" sz="2800" dirty="0">
                <a:latin typeface="Times New Roman" pitchFamily="18" charset="0"/>
                <a:cs typeface="Times New Roman" pitchFamily="18" charset="0"/>
              </a:rPr>
              <a:t>Calculate from the trends in Consumption   during last 2 years.</a:t>
            </a:r>
          </a:p>
          <a:p>
            <a:pPr marL="342900" indent="-342900">
              <a:lnSpc>
                <a:spcPct val="150000"/>
              </a:lnSpc>
              <a:buFontTx/>
              <a:buAutoNum type="arabicPeriod"/>
              <a:tabLst>
                <a:tab pos="457200" algn="l"/>
                <a:tab pos="800100" algn="l"/>
                <a:tab pos="914400" algn="l"/>
              </a:tabLst>
            </a:pPr>
            <a:r>
              <a:rPr lang="en-US" sz="2800" dirty="0">
                <a:latin typeface="Times New Roman" pitchFamily="18" charset="0"/>
                <a:cs typeface="Times New Roman" pitchFamily="18" charset="0"/>
              </a:rPr>
              <a:t>Review with resource constraints</a:t>
            </a:r>
          </a:p>
        </p:txBody>
      </p:sp>
      <p:pic>
        <p:nvPicPr>
          <p:cNvPr id="5" name="Picture 4">
            <a:extLst>
              <a:ext uri="{FF2B5EF4-FFF2-40B4-BE49-F238E27FC236}">
                <a16:creationId xmlns:a16="http://schemas.microsoft.com/office/drawing/2014/main" id="{5048E88F-2F5E-729E-5F2A-2685282D2F1E}"/>
              </a:ext>
            </a:extLst>
          </p:cNvPr>
          <p:cNvPicPr>
            <a:picLocks noChangeAspect="1"/>
          </p:cNvPicPr>
          <p:nvPr/>
        </p:nvPicPr>
        <p:blipFill>
          <a:blip r:embed="rId2"/>
          <a:stretch>
            <a:fillRect/>
          </a:stretch>
        </p:blipFill>
        <p:spPr>
          <a:xfrm>
            <a:off x="0" y="-97277"/>
            <a:ext cx="11216939" cy="1894611"/>
          </a:xfrm>
          <a:prstGeom prst="rect">
            <a:avLst/>
          </a:prstGeom>
        </p:spPr>
      </p:pic>
      <p:sp>
        <p:nvSpPr>
          <p:cNvPr id="3" name="Rectangle 2">
            <a:extLst>
              <a:ext uri="{FF2B5EF4-FFF2-40B4-BE49-F238E27FC236}">
                <a16:creationId xmlns:a16="http://schemas.microsoft.com/office/drawing/2014/main" id="{D895C9C2-7A1C-0AA7-9276-52860F9E4162}"/>
              </a:ext>
            </a:extLst>
          </p:cNvPr>
          <p:cNvSpPr/>
          <p:nvPr/>
        </p:nvSpPr>
        <p:spPr>
          <a:xfrm>
            <a:off x="3375543" y="723215"/>
            <a:ext cx="5440913" cy="523220"/>
          </a:xfrm>
          <a:prstGeom prst="rect">
            <a:avLst/>
          </a:prstGeom>
        </p:spPr>
        <p:txBody>
          <a:bodyPr wrap="none">
            <a:spAutoFit/>
          </a:bodyPr>
          <a:lstStyle/>
          <a:p>
            <a:pPr marL="342900" indent="-342900" algn="ctr">
              <a:tabLst>
                <a:tab pos="457200" algn="l"/>
                <a:tab pos="800100" algn="l"/>
                <a:tab pos="914400" algn="l"/>
              </a:tabLst>
            </a:pPr>
            <a:r>
              <a:rPr lang="en-US" sz="2800"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Elements of material management</a:t>
            </a:r>
          </a:p>
        </p:txBody>
      </p:sp>
      <p:pic>
        <p:nvPicPr>
          <p:cNvPr id="6" name="Picture 5">
            <a:extLst>
              <a:ext uri="{FF2B5EF4-FFF2-40B4-BE49-F238E27FC236}">
                <a16:creationId xmlns:a16="http://schemas.microsoft.com/office/drawing/2014/main" id="{801D94E3-A956-ED46-6B6B-2E75AD8BE9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70108"/>
            <a:ext cx="1222425" cy="1096206"/>
          </a:xfrm>
          <a:prstGeom prst="rect">
            <a:avLst/>
          </a:prstGeom>
        </p:spPr>
      </p:pic>
      <p:pic>
        <p:nvPicPr>
          <p:cNvPr id="7" name="Picture 6">
            <a:extLst>
              <a:ext uri="{FF2B5EF4-FFF2-40B4-BE49-F238E27FC236}">
                <a16:creationId xmlns:a16="http://schemas.microsoft.com/office/drawing/2014/main" id="{EA61F81E-CAC7-0385-31EC-81F8A14D536B}"/>
              </a:ext>
            </a:extLst>
          </p:cNvPr>
          <p:cNvPicPr>
            <a:picLocks noChangeAspect="1"/>
          </p:cNvPicPr>
          <p:nvPr/>
        </p:nvPicPr>
        <p:blipFill>
          <a:blip r:embed="rId4"/>
          <a:stretch>
            <a:fillRect/>
          </a:stretch>
        </p:blipFill>
        <p:spPr>
          <a:xfrm>
            <a:off x="2409096" y="5949244"/>
            <a:ext cx="9902229" cy="204838"/>
          </a:xfrm>
          <a:prstGeom prst="rect">
            <a:avLst/>
          </a:prstGeom>
        </p:spPr>
      </p:pic>
      <p:pic>
        <p:nvPicPr>
          <p:cNvPr id="8" name="Picture 7">
            <a:extLst>
              <a:ext uri="{FF2B5EF4-FFF2-40B4-BE49-F238E27FC236}">
                <a16:creationId xmlns:a16="http://schemas.microsoft.com/office/drawing/2014/main" id="{0F350812-CCAE-7CA2-AC4C-384B490EC146}"/>
              </a:ext>
            </a:extLst>
          </p:cNvPr>
          <p:cNvPicPr>
            <a:picLocks noChangeAspect="1"/>
          </p:cNvPicPr>
          <p:nvPr/>
        </p:nvPicPr>
        <p:blipFill>
          <a:blip r:embed="rId5"/>
          <a:stretch>
            <a:fillRect/>
          </a:stretch>
        </p:blipFill>
        <p:spPr>
          <a:xfrm>
            <a:off x="-139728" y="2275188"/>
            <a:ext cx="238650" cy="2709534"/>
          </a:xfrm>
          <a:prstGeom prst="rect">
            <a:avLst/>
          </a:prstGeom>
        </p:spPr>
      </p:pic>
      <p:pic>
        <p:nvPicPr>
          <p:cNvPr id="9" name="Picture 8">
            <a:extLst>
              <a:ext uri="{FF2B5EF4-FFF2-40B4-BE49-F238E27FC236}">
                <a16:creationId xmlns:a16="http://schemas.microsoft.com/office/drawing/2014/main" id="{BF84EA82-AE74-306D-19D1-80595A745802}"/>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D64F7E28-7DAD-33C3-EAF2-981C63D6020A}"/>
              </a:ext>
            </a:extLst>
          </p:cNvPr>
          <p:cNvSpPr txBox="1"/>
          <p:nvPr/>
        </p:nvSpPr>
        <p:spPr>
          <a:xfrm>
            <a:off x="249940" y="25208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4765165"/>
      </p:ext>
    </p:extLst>
  </p:cSld>
  <p:clrMapOvr>
    <a:masterClrMapping/>
  </p:clrMapOvr>
  <mc:AlternateContent xmlns:mc="http://schemas.openxmlformats.org/markup-compatibility/2006" xmlns:p14="http://schemas.microsoft.com/office/powerpoint/2010/main">
    <mc:Choice Requires="p14">
      <p:transition spd="slow" p14:dur="2000" advTm="137541"/>
    </mc:Choice>
    <mc:Fallback xmlns="">
      <p:transition spd="slow" advTm="137541"/>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048E88F-2F5E-729E-5F2A-2685282D2F1E}"/>
              </a:ext>
            </a:extLst>
          </p:cNvPr>
          <p:cNvPicPr>
            <a:picLocks noChangeAspect="1"/>
          </p:cNvPicPr>
          <p:nvPr/>
        </p:nvPicPr>
        <p:blipFill>
          <a:blip r:embed="rId3"/>
          <a:stretch>
            <a:fillRect/>
          </a:stretch>
        </p:blipFill>
        <p:spPr>
          <a:xfrm>
            <a:off x="-20403" y="-303791"/>
            <a:ext cx="11216939" cy="1894611"/>
          </a:xfrm>
          <a:prstGeom prst="rect">
            <a:avLst/>
          </a:prstGeom>
        </p:spPr>
      </p:pic>
      <p:pic>
        <p:nvPicPr>
          <p:cNvPr id="6" name="Picture 5">
            <a:extLst>
              <a:ext uri="{FF2B5EF4-FFF2-40B4-BE49-F238E27FC236}">
                <a16:creationId xmlns:a16="http://schemas.microsoft.com/office/drawing/2014/main" id="{801D94E3-A956-ED46-6B6B-2E75AD8BE9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048" y="5509705"/>
            <a:ext cx="1222425" cy="1096206"/>
          </a:xfrm>
          <a:prstGeom prst="rect">
            <a:avLst/>
          </a:prstGeom>
        </p:spPr>
      </p:pic>
      <p:pic>
        <p:nvPicPr>
          <p:cNvPr id="7" name="Picture 6">
            <a:extLst>
              <a:ext uri="{FF2B5EF4-FFF2-40B4-BE49-F238E27FC236}">
                <a16:creationId xmlns:a16="http://schemas.microsoft.com/office/drawing/2014/main" id="{EA61F81E-CAC7-0385-31EC-81F8A14D536B}"/>
              </a:ext>
            </a:extLst>
          </p:cNvPr>
          <p:cNvPicPr>
            <a:picLocks noChangeAspect="1"/>
          </p:cNvPicPr>
          <p:nvPr/>
        </p:nvPicPr>
        <p:blipFill>
          <a:blip r:embed="rId5"/>
          <a:stretch>
            <a:fillRect/>
          </a:stretch>
        </p:blipFill>
        <p:spPr>
          <a:xfrm>
            <a:off x="2409096" y="5888841"/>
            <a:ext cx="9902229" cy="204838"/>
          </a:xfrm>
          <a:prstGeom prst="rect">
            <a:avLst/>
          </a:prstGeom>
        </p:spPr>
      </p:pic>
      <p:pic>
        <p:nvPicPr>
          <p:cNvPr id="8" name="Picture 7">
            <a:extLst>
              <a:ext uri="{FF2B5EF4-FFF2-40B4-BE49-F238E27FC236}">
                <a16:creationId xmlns:a16="http://schemas.microsoft.com/office/drawing/2014/main" id="{0F350812-CCAE-7CA2-AC4C-384B490EC146}"/>
              </a:ext>
            </a:extLst>
          </p:cNvPr>
          <p:cNvPicPr>
            <a:picLocks noChangeAspect="1"/>
          </p:cNvPicPr>
          <p:nvPr/>
        </p:nvPicPr>
        <p:blipFill>
          <a:blip r:embed="rId6"/>
          <a:stretch>
            <a:fillRect/>
          </a:stretch>
        </p:blipFill>
        <p:spPr>
          <a:xfrm>
            <a:off x="-139728" y="2214785"/>
            <a:ext cx="238650" cy="2709534"/>
          </a:xfrm>
          <a:prstGeom prst="rect">
            <a:avLst/>
          </a:prstGeom>
        </p:spPr>
      </p:pic>
      <p:pic>
        <p:nvPicPr>
          <p:cNvPr id="9" name="Picture 8">
            <a:extLst>
              <a:ext uri="{FF2B5EF4-FFF2-40B4-BE49-F238E27FC236}">
                <a16:creationId xmlns:a16="http://schemas.microsoft.com/office/drawing/2014/main" id="{BF84EA82-AE74-306D-19D1-80595A745802}"/>
              </a:ext>
            </a:extLst>
          </p:cNvPr>
          <p:cNvPicPr>
            <a:picLocks noChangeAspect="1"/>
          </p:cNvPicPr>
          <p:nvPr/>
        </p:nvPicPr>
        <p:blipFill>
          <a:blip r:embed="rId6"/>
          <a:stretch>
            <a:fillRect/>
          </a:stretch>
        </p:blipFill>
        <p:spPr>
          <a:xfrm>
            <a:off x="12072675" y="2144419"/>
            <a:ext cx="238650" cy="2709534"/>
          </a:xfrm>
          <a:prstGeom prst="rect">
            <a:avLst/>
          </a:prstGeom>
        </p:spPr>
      </p:pic>
      <p:sp>
        <p:nvSpPr>
          <p:cNvPr id="10" name="Title 1">
            <a:extLst>
              <a:ext uri="{FF2B5EF4-FFF2-40B4-BE49-F238E27FC236}">
                <a16:creationId xmlns:a16="http://schemas.microsoft.com/office/drawing/2014/main" id="{F6DF482D-9F8B-253D-A098-4C389A5C9C67}"/>
              </a:ext>
            </a:extLst>
          </p:cNvPr>
          <p:cNvSpPr txBox="1">
            <a:spLocks/>
          </p:cNvSpPr>
          <p:nvPr/>
        </p:nvSpPr>
        <p:spPr>
          <a:xfrm>
            <a:off x="2986209" y="446214"/>
            <a:ext cx="8955851" cy="604374"/>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rgbClr val="FFC000"/>
                </a:solidFill>
                <a:latin typeface="Times New Roman" pitchFamily="18" charset="0"/>
                <a:cs typeface="Times New Roman" pitchFamily="18" charset="0"/>
              </a:rPr>
              <a:t> Advantages of material management</a:t>
            </a:r>
            <a:endParaRPr lang="en-US" sz="4000" b="1" dirty="0">
              <a:solidFill>
                <a:srgbClr val="FFC000"/>
              </a:solidFill>
            </a:endParaRPr>
          </a:p>
        </p:txBody>
      </p:sp>
      <p:sp>
        <p:nvSpPr>
          <p:cNvPr id="11" name="Content Placeholder 2">
            <a:extLst>
              <a:ext uri="{FF2B5EF4-FFF2-40B4-BE49-F238E27FC236}">
                <a16:creationId xmlns:a16="http://schemas.microsoft.com/office/drawing/2014/main" id="{CA9E44F4-E2EE-2221-6760-4C536969CB43}"/>
              </a:ext>
            </a:extLst>
          </p:cNvPr>
          <p:cNvSpPr txBox="1">
            <a:spLocks/>
          </p:cNvSpPr>
          <p:nvPr/>
        </p:nvSpPr>
        <p:spPr>
          <a:xfrm>
            <a:off x="1842473" y="1740190"/>
            <a:ext cx="9733442" cy="40771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itchFamily="18" charset="0"/>
                <a:cs typeface="Times New Roman" pitchFamily="18" charset="0"/>
              </a:rPr>
              <a:t>Reduced operating costs and timely production.</a:t>
            </a:r>
          </a:p>
          <a:p>
            <a:pPr algn="just"/>
            <a:r>
              <a:rPr lang="en-US" dirty="0">
                <a:latin typeface="Times New Roman" pitchFamily="18" charset="0"/>
                <a:cs typeface="Times New Roman" pitchFamily="18" charset="0"/>
              </a:rPr>
              <a:t>Greater job satisfaction on the part of both the workers and the employer.</a:t>
            </a:r>
          </a:p>
          <a:p>
            <a:pPr algn="just"/>
            <a:r>
              <a:rPr lang="en-US" dirty="0">
                <a:latin typeface="Times New Roman" pitchFamily="18" charset="0"/>
                <a:cs typeface="Times New Roman" pitchFamily="18" charset="0"/>
              </a:rPr>
              <a:t>Every inch of the space is properly utilized.</a:t>
            </a:r>
          </a:p>
          <a:p>
            <a:pPr algn="just"/>
            <a:r>
              <a:rPr lang="en-US" dirty="0">
                <a:latin typeface="Times New Roman" pitchFamily="18" charset="0"/>
                <a:cs typeface="Times New Roman" pitchFamily="18" charset="0"/>
              </a:rPr>
              <a:t>The issue of materials is also facilitated.</a:t>
            </a:r>
          </a:p>
          <a:p>
            <a:pPr algn="just"/>
            <a:r>
              <a:rPr lang="en-US" dirty="0">
                <a:latin typeface="Times New Roman" pitchFamily="18" charset="0"/>
                <a:cs typeface="Times New Roman" pitchFamily="18" charset="0"/>
              </a:rPr>
              <a:t>It helps in maintaining effective production planning and control.</a:t>
            </a:r>
          </a:p>
          <a:p>
            <a:pPr algn="just"/>
            <a:endParaRPr lang="en-US" dirty="0"/>
          </a:p>
          <a:p>
            <a:endParaRPr lang="en-US" dirty="0"/>
          </a:p>
        </p:txBody>
      </p:sp>
      <p:sp>
        <p:nvSpPr>
          <p:cNvPr id="12" name="TextBox 11">
            <a:extLst>
              <a:ext uri="{FF2B5EF4-FFF2-40B4-BE49-F238E27FC236}">
                <a16:creationId xmlns:a16="http://schemas.microsoft.com/office/drawing/2014/main" id="{5ACC5FD6-6A95-F355-DCA5-E79BADF0FE67}"/>
              </a:ext>
            </a:extLst>
          </p:cNvPr>
          <p:cNvSpPr txBox="1"/>
          <p:nvPr/>
        </p:nvSpPr>
        <p:spPr>
          <a:xfrm>
            <a:off x="249940" y="25208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20997463"/>
      </p:ext>
    </p:extLst>
  </p:cSld>
  <p:clrMapOvr>
    <a:masterClrMapping/>
  </p:clrMapOvr>
  <mc:AlternateContent xmlns:mc="http://schemas.openxmlformats.org/markup-compatibility/2006" xmlns:p14="http://schemas.microsoft.com/office/powerpoint/2010/main">
    <mc:Choice Requires="p14">
      <p:transition spd="slow" p14:dur="2000" advTm="135660"/>
    </mc:Choice>
    <mc:Fallback xmlns="">
      <p:transition spd="slow" advTm="1356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69228"/>
            <a:ext cx="12200709" cy="268877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3" name="Picture 12"/>
          <p:cNvPicPr>
            <a:picLocks noChangeAspect="1"/>
          </p:cNvPicPr>
          <p:nvPr/>
        </p:nvPicPr>
        <p:blipFill>
          <a:blip r:embed="rId4"/>
          <a:stretch>
            <a:fillRect/>
          </a:stretch>
        </p:blipFill>
        <p:spPr>
          <a:xfrm>
            <a:off x="6309599" y="841340"/>
            <a:ext cx="5882401" cy="1034667"/>
          </a:xfrm>
          <a:prstGeom prst="rect">
            <a:avLst/>
          </a:prstGeom>
        </p:spPr>
      </p:pic>
      <p:sp>
        <p:nvSpPr>
          <p:cNvPr id="16" name="TextBox 15"/>
          <p:cNvSpPr txBox="1"/>
          <p:nvPr/>
        </p:nvSpPr>
        <p:spPr>
          <a:xfrm>
            <a:off x="6561603" y="797566"/>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pic>
        <p:nvPicPr>
          <p:cNvPr id="2058" name="Picture 10" descr="Good Luck GIF Animated Images With Quotes &amp; Messages">
            <a:extLst>
              <a:ext uri="{FF2B5EF4-FFF2-40B4-BE49-F238E27FC236}">
                <a16:creationId xmlns:a16="http://schemas.microsoft.com/office/drawing/2014/main" id="{21CB8610-EABF-8D1A-0DA7-1B61C64224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575" y="1615873"/>
            <a:ext cx="4216684" cy="2553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2645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9.2|60"/>
</p:tagLst>
</file>

<file path=ppt/tags/tag2.xml><?xml version="1.0" encoding="utf-8"?>
<p:tagLst xmlns:a="http://schemas.openxmlformats.org/drawingml/2006/main" xmlns:r="http://schemas.openxmlformats.org/officeDocument/2006/relationships" xmlns:p="http://schemas.openxmlformats.org/presentationml/2006/main">
  <p:tag name="TIMING" val="|2.4"/>
</p:tagLst>
</file>

<file path=ppt/tags/tag3.xml><?xml version="1.0" encoding="utf-8"?>
<p:tagLst xmlns:a="http://schemas.openxmlformats.org/drawingml/2006/main" xmlns:r="http://schemas.openxmlformats.org/officeDocument/2006/relationships" xmlns:p="http://schemas.openxmlformats.org/presentationml/2006/main">
  <p:tag name="TIMING" val="|1.9|23.5"/>
</p:tagLst>
</file>

<file path=ppt/tags/tag4.xml><?xml version="1.0" encoding="utf-8"?>
<p:tagLst xmlns:a="http://schemas.openxmlformats.org/drawingml/2006/main" xmlns:r="http://schemas.openxmlformats.org/officeDocument/2006/relationships" xmlns:p="http://schemas.openxmlformats.org/presentationml/2006/main">
  <p:tag name="TIMING" val="|2.3|53.8"/>
</p:tagLst>
</file>

<file path=ppt/tags/tag5.xml><?xml version="1.0" encoding="utf-8"?>
<p:tagLst xmlns:a="http://schemas.openxmlformats.org/drawingml/2006/main" xmlns:r="http://schemas.openxmlformats.org/officeDocument/2006/relationships" xmlns:p="http://schemas.openxmlformats.org/presentationml/2006/main">
  <p:tag name="TIMING" val="|2.2"/>
</p:tagLst>
</file>

<file path=ppt/tags/tag6.xml><?xml version="1.0" encoding="utf-8"?>
<p:tagLst xmlns:a="http://schemas.openxmlformats.org/drawingml/2006/main" xmlns:r="http://schemas.openxmlformats.org/officeDocument/2006/relationships" xmlns:p="http://schemas.openxmlformats.org/presentationml/2006/main">
  <p:tag name="TIMING" val="|2.6|88.5"/>
</p:tagLst>
</file>

<file path=ppt/tags/tag7.xml><?xml version="1.0" encoding="utf-8"?>
<p:tagLst xmlns:a="http://schemas.openxmlformats.org/drawingml/2006/main" xmlns:r="http://schemas.openxmlformats.org/officeDocument/2006/relationships" xmlns:p="http://schemas.openxmlformats.org/presentationml/2006/main">
  <p:tag name="TIMING" val="|2.1|117.3"/>
</p:tagLst>
</file>

<file path=ppt/tags/tag8.xml><?xml version="1.0" encoding="utf-8"?>
<p:tagLst xmlns:a="http://schemas.openxmlformats.org/drawingml/2006/main" xmlns:r="http://schemas.openxmlformats.org/officeDocument/2006/relationships" xmlns:p="http://schemas.openxmlformats.org/presentationml/2006/main">
  <p:tag name="TIMING" val="|1.1|68.8"/>
</p:tagLst>
</file>

<file path=ppt/tags/tag9.xml><?xml version="1.0" encoding="utf-8"?>
<p:tagLst xmlns:a="http://schemas.openxmlformats.org/drawingml/2006/main" xmlns:r="http://schemas.openxmlformats.org/officeDocument/2006/relationships" xmlns:p="http://schemas.openxmlformats.org/presentationml/2006/main">
  <p:tag name="TIMING" val="|2.3|106.3|96.6"/>
</p:tagLst>
</file>

<file path=ppt/tags/tag10.xml><?xml version="1.0" encoding="utf-8"?>
<p:tagLst xmlns:a="http://schemas.openxmlformats.org/drawingml/2006/main" xmlns:r="http://schemas.openxmlformats.org/officeDocument/2006/relationships" xmlns:p="http://schemas.openxmlformats.org/presentationml/2006/main">
  <p:tag name="TIMING" val="|3.7|6.4"/>
</p:tagLst>
</file>

<file path=ppt/tags/tag11.xml><?xml version="1.0" encoding="utf-8"?>
<p:tagLst xmlns:a="http://schemas.openxmlformats.org/drawingml/2006/main" xmlns:r="http://schemas.openxmlformats.org/officeDocument/2006/relationships" xmlns:p="http://schemas.openxmlformats.org/presentationml/2006/main">
  <p:tag name="TIMING" val="|18.8"/>
</p:tagLst>
</file>

<file path=ppt/tags/tag12.xml><?xml version="1.0" encoding="utf-8"?>
<p:tagLst xmlns:a="http://schemas.openxmlformats.org/drawingml/2006/main" xmlns:r="http://schemas.openxmlformats.org/officeDocument/2006/relationships" xmlns:p="http://schemas.openxmlformats.org/presentationml/2006/main">
  <p:tag name="TIMING" val="|5.6"/>
</p:tagLst>
</file>

<file path=ppt/tags/tag13.xml><?xml version="1.0" encoding="utf-8"?>
<p:tagLst xmlns:a="http://schemas.openxmlformats.org/drawingml/2006/main" xmlns:r="http://schemas.openxmlformats.org/officeDocument/2006/relationships" xmlns:p="http://schemas.openxmlformats.org/presentationml/2006/main">
  <p:tag name="TIMING" val="|2.7"/>
</p:tagLst>
</file>

<file path=ppt/tags/tag14.xml><?xml version="1.0" encoding="utf-8"?>
<p:tagLst xmlns:a="http://schemas.openxmlformats.org/drawingml/2006/main" xmlns:r="http://schemas.openxmlformats.org/officeDocument/2006/relationships" xmlns:p="http://schemas.openxmlformats.org/presentationml/2006/main">
  <p:tag name="TIMING" val="|3.8"/>
</p:tagLst>
</file>

<file path=ppt/tags/tag15.xml><?xml version="1.0" encoding="utf-8"?>
<p:tagLst xmlns:a="http://schemas.openxmlformats.org/drawingml/2006/main" xmlns:r="http://schemas.openxmlformats.org/officeDocument/2006/relationships" xmlns:p="http://schemas.openxmlformats.org/presentationml/2006/main">
  <p:tag name="TIMING" val="|18.8"/>
</p:tagLst>
</file>

<file path=ppt/tags/tag16.xml><?xml version="1.0" encoding="utf-8"?>
<p:tagLst xmlns:a="http://schemas.openxmlformats.org/drawingml/2006/main" xmlns:r="http://schemas.openxmlformats.org/officeDocument/2006/relationships" xmlns:p="http://schemas.openxmlformats.org/presentationml/2006/main">
  <p:tag name="TIMING" val="|28.7"/>
</p:tagLst>
</file>

<file path=ppt/tags/tag17.xml><?xml version="1.0" encoding="utf-8"?>
<p:tagLst xmlns:a="http://schemas.openxmlformats.org/drawingml/2006/main" xmlns:r="http://schemas.openxmlformats.org/officeDocument/2006/relationships" xmlns:p="http://schemas.openxmlformats.org/presentationml/2006/main">
  <p:tag name="TIMING" val="|77.7"/>
</p:tagLst>
</file>

<file path=ppt/tags/tag18.xml><?xml version="1.0" encoding="utf-8"?>
<p:tagLst xmlns:a="http://schemas.openxmlformats.org/drawingml/2006/main" xmlns:r="http://schemas.openxmlformats.org/officeDocument/2006/relationships" xmlns:p="http://schemas.openxmlformats.org/presentationml/2006/main">
  <p:tag name="TIMING" val="|0.7|0.5|0.6|9"/>
</p:tagLst>
</file>

<file path=ppt/tags/tag19.xml><?xml version="1.0" encoding="utf-8"?>
<p:tagLst xmlns:a="http://schemas.openxmlformats.org/drawingml/2006/main" xmlns:r="http://schemas.openxmlformats.org/officeDocument/2006/relationships" xmlns:p="http://schemas.openxmlformats.org/presentationml/2006/main">
  <p:tag name="TIMING" val="|33.6|5.7|5.3|2.9"/>
</p:tagLst>
</file>

<file path=ppt/tags/tag20.xml><?xml version="1.0" encoding="utf-8"?>
<p:tagLst xmlns:a="http://schemas.openxmlformats.org/drawingml/2006/main" xmlns:r="http://schemas.openxmlformats.org/officeDocument/2006/relationships" xmlns:p="http://schemas.openxmlformats.org/presentationml/2006/main">
  <p:tag name="TIMING" val="|3.1|80.2"/>
</p:tagLst>
</file>

<file path=ppt/tags/tag21.xml><?xml version="1.0" encoding="utf-8"?>
<p:tagLst xmlns:a="http://schemas.openxmlformats.org/drawingml/2006/main" xmlns:r="http://schemas.openxmlformats.org/officeDocument/2006/relationships" xmlns:p="http://schemas.openxmlformats.org/presentationml/2006/main">
  <p:tag name="TIMING" val="|1.9"/>
</p:tagLst>
</file>

<file path=ppt/tags/tag22.xml><?xml version="1.0" encoding="utf-8"?>
<p:tagLst xmlns:a="http://schemas.openxmlformats.org/drawingml/2006/main" xmlns:r="http://schemas.openxmlformats.org/officeDocument/2006/relationships" xmlns:p="http://schemas.openxmlformats.org/presentationml/2006/main">
  <p:tag name="TIMING" val="|4.2"/>
</p:tagLst>
</file>

<file path=ppt/tags/tag23.xml><?xml version="1.0" encoding="utf-8"?>
<p:tagLst xmlns:a="http://schemas.openxmlformats.org/drawingml/2006/main" xmlns:r="http://schemas.openxmlformats.org/officeDocument/2006/relationships" xmlns:p="http://schemas.openxmlformats.org/presentationml/2006/main">
  <p:tag name="TIMING" val="|16.6|19.7"/>
</p:tagLst>
</file>

<file path=ppt/tags/tag24.xml><?xml version="1.0" encoding="utf-8"?>
<p:tagLst xmlns:a="http://schemas.openxmlformats.org/drawingml/2006/main" xmlns:r="http://schemas.openxmlformats.org/officeDocument/2006/relationships" xmlns:p="http://schemas.openxmlformats.org/presentationml/2006/main">
  <p:tag name="TIMING" val="|4.2"/>
</p:tagLst>
</file>

<file path=ppt/tags/tag25.xml><?xml version="1.0" encoding="utf-8"?>
<p:tagLst xmlns:a="http://schemas.openxmlformats.org/drawingml/2006/main" xmlns:r="http://schemas.openxmlformats.org/officeDocument/2006/relationships" xmlns:p="http://schemas.openxmlformats.org/presentationml/2006/main">
  <p:tag name="TIMING" val="|10.6|80.8|91.2"/>
</p:tagLst>
</file>

<file path=ppt/tags/tag26.xml><?xml version="1.0" encoding="utf-8"?>
<p:tagLst xmlns:a="http://schemas.openxmlformats.org/drawingml/2006/main" xmlns:r="http://schemas.openxmlformats.org/officeDocument/2006/relationships" xmlns:p="http://schemas.openxmlformats.org/presentationml/2006/main">
  <p:tag name="TIMING" val="|4.2"/>
</p:tagLst>
</file>

<file path=ppt/tags/tag27.xml><?xml version="1.0" encoding="utf-8"?>
<p:tagLst xmlns:a="http://schemas.openxmlformats.org/drawingml/2006/main" xmlns:r="http://schemas.openxmlformats.org/officeDocument/2006/relationships" xmlns:p="http://schemas.openxmlformats.org/presentationml/2006/main">
  <p:tag name="TIMING" val="|4.2"/>
</p:tagLst>
</file>

<file path=ppt/tags/tag28.xml><?xml version="1.0" encoding="utf-8"?>
<p:tagLst xmlns:a="http://schemas.openxmlformats.org/drawingml/2006/main" xmlns:r="http://schemas.openxmlformats.org/officeDocument/2006/relationships" xmlns:p="http://schemas.openxmlformats.org/presentationml/2006/main">
  <p:tag name="TIMING" val="|4.2"/>
</p:tagLst>
</file>

<file path=ppt/tags/tag29.xml><?xml version="1.0" encoding="utf-8"?>
<p:tagLst xmlns:a="http://schemas.openxmlformats.org/drawingml/2006/main" xmlns:r="http://schemas.openxmlformats.org/officeDocument/2006/relationships" xmlns:p="http://schemas.openxmlformats.org/presentationml/2006/main">
  <p:tag name="TIMING" val="|4.2"/>
</p:tagLst>
</file>

<file path=ppt/tags/tag30.xml><?xml version="1.0" encoding="utf-8"?>
<p:tagLst xmlns:a="http://schemas.openxmlformats.org/drawingml/2006/main" xmlns:r="http://schemas.openxmlformats.org/officeDocument/2006/relationships" xmlns:p="http://schemas.openxmlformats.org/presentationml/2006/main">
  <p:tag name="TIMING" val="|4.2"/>
</p:tagLst>
</file>

<file path=ppt/tags/tag31.xml><?xml version="1.0" encoding="utf-8"?>
<p:tagLst xmlns:a="http://schemas.openxmlformats.org/drawingml/2006/main" xmlns:r="http://schemas.openxmlformats.org/officeDocument/2006/relationships" xmlns:p="http://schemas.openxmlformats.org/presentationml/2006/main">
  <p:tag name="TIMING" val="|13.6|22.1|30.3|15.3"/>
</p:tagLst>
</file>

<file path=ppt/tags/tag32.xml><?xml version="1.0" encoding="utf-8"?>
<p:tagLst xmlns:a="http://schemas.openxmlformats.org/drawingml/2006/main" xmlns:r="http://schemas.openxmlformats.org/officeDocument/2006/relationships" xmlns:p="http://schemas.openxmlformats.org/presentationml/2006/main">
  <p:tag name="TIMING" val="|34.4|11.8|14.6|3.7"/>
</p:tagLst>
</file>

<file path=ppt/tags/tag33.xml><?xml version="1.0" encoding="utf-8"?>
<p:tagLst xmlns:a="http://schemas.openxmlformats.org/drawingml/2006/main" xmlns:r="http://schemas.openxmlformats.org/officeDocument/2006/relationships" xmlns:p="http://schemas.openxmlformats.org/presentationml/2006/main">
  <p:tag name="TIMING" val="|69.7"/>
</p:tagLst>
</file>

<file path=ppt/tags/tag34.xml><?xml version="1.0" encoding="utf-8"?>
<p:tagLst xmlns:a="http://schemas.openxmlformats.org/drawingml/2006/main" xmlns:r="http://schemas.openxmlformats.org/officeDocument/2006/relationships" xmlns:p="http://schemas.openxmlformats.org/presentationml/2006/main">
  <p:tag name="TIMING" val="|16.8"/>
</p:tagLst>
</file>

<file path=ppt/tags/tag35.xml><?xml version="1.0" encoding="utf-8"?>
<p:tagLst xmlns:a="http://schemas.openxmlformats.org/drawingml/2006/main" xmlns:r="http://schemas.openxmlformats.org/officeDocument/2006/relationships" xmlns:p="http://schemas.openxmlformats.org/presentationml/2006/main">
  <p:tag name="TIMING" val="|4.2"/>
</p:tagLst>
</file>

<file path=ppt/tags/tag36.xml><?xml version="1.0" encoding="utf-8"?>
<p:tagLst xmlns:a="http://schemas.openxmlformats.org/drawingml/2006/main" xmlns:r="http://schemas.openxmlformats.org/officeDocument/2006/relationships" xmlns:p="http://schemas.openxmlformats.org/presentationml/2006/main">
  <p:tag name="TIMING" val="|3.2|5.3"/>
</p:tagLst>
</file>

<file path=ppt/tags/tag37.xml><?xml version="1.0" encoding="utf-8"?>
<p:tagLst xmlns:a="http://schemas.openxmlformats.org/drawingml/2006/main" xmlns:r="http://schemas.openxmlformats.org/officeDocument/2006/relationships" xmlns:p="http://schemas.openxmlformats.org/presentationml/2006/main">
  <p:tag name="TIMING" val="|3.2|5.3"/>
</p:tagLst>
</file>

<file path=ppt/tags/tag38.xml><?xml version="1.0" encoding="utf-8"?>
<p:tagLst xmlns:a="http://schemas.openxmlformats.org/drawingml/2006/main" xmlns:r="http://schemas.openxmlformats.org/officeDocument/2006/relationships" xmlns:p="http://schemas.openxmlformats.org/presentationml/2006/main">
  <p:tag name="TIMING" val="|3.2|5.3"/>
</p:tagLst>
</file>

<file path=ppt/tags/tag39.xml><?xml version="1.0" encoding="utf-8"?>
<p:tagLst xmlns:a="http://schemas.openxmlformats.org/drawingml/2006/main" xmlns:r="http://schemas.openxmlformats.org/officeDocument/2006/relationships" xmlns:p="http://schemas.openxmlformats.org/presentationml/2006/main">
  <p:tag name="TIMING" val="|3.2|5.3"/>
</p:tagLst>
</file>

<file path=ppt/tags/tag40.xml><?xml version="1.0" encoding="utf-8"?>
<p:tagLst xmlns:a="http://schemas.openxmlformats.org/drawingml/2006/main" xmlns:r="http://schemas.openxmlformats.org/officeDocument/2006/relationships" xmlns:p="http://schemas.openxmlformats.org/presentationml/2006/main">
  <p:tag name="TIMING" val="|3.2|5.3"/>
</p:tagLst>
</file>

<file path=ppt/tags/tag41.xml><?xml version="1.0" encoding="utf-8"?>
<p:tagLst xmlns:a="http://schemas.openxmlformats.org/drawingml/2006/main" xmlns:r="http://schemas.openxmlformats.org/officeDocument/2006/relationships" xmlns:p="http://schemas.openxmlformats.org/presentationml/2006/main">
  <p:tag name="TIMING" val="|3.2|5.3"/>
</p:tagLst>
</file>

<file path=ppt/tags/tag42.xml><?xml version="1.0" encoding="utf-8"?>
<p:tagLst xmlns:a="http://schemas.openxmlformats.org/drawingml/2006/main" xmlns:r="http://schemas.openxmlformats.org/officeDocument/2006/relationships" xmlns:p="http://schemas.openxmlformats.org/presentationml/2006/main">
  <p:tag name="TIMING" val="|3.2|5.3"/>
</p:tagLst>
</file>

<file path=ppt/tags/tag43.xml><?xml version="1.0" encoding="utf-8"?>
<p:tagLst xmlns:a="http://schemas.openxmlformats.org/drawingml/2006/main" xmlns:r="http://schemas.openxmlformats.org/officeDocument/2006/relationships" xmlns:p="http://schemas.openxmlformats.org/presentationml/2006/main">
  <p:tag name="TIMING" val="|6.9|30.2|40.7|49.4|46.2"/>
</p:tagLst>
</file>

<file path=ppt/tags/tag44.xml><?xml version="1.0" encoding="utf-8"?>
<p:tagLst xmlns:a="http://schemas.openxmlformats.org/drawingml/2006/main" xmlns:r="http://schemas.openxmlformats.org/officeDocument/2006/relationships" xmlns:p="http://schemas.openxmlformats.org/presentationml/2006/main">
  <p:tag name="TIMING" val="|3.2|5.3"/>
</p:tagLst>
</file>

<file path=ppt/tags/tag45.xml><?xml version="1.0" encoding="utf-8"?>
<p:tagLst xmlns:a="http://schemas.openxmlformats.org/drawingml/2006/main" xmlns:r="http://schemas.openxmlformats.org/officeDocument/2006/relationships" xmlns:p="http://schemas.openxmlformats.org/presentationml/2006/main">
  <p:tag name="TIMING" val="|2.2|42.6|48|33"/>
</p:tagLst>
</file>

<file path=ppt/tags/tag46.xml><?xml version="1.0" encoding="utf-8"?>
<p:tagLst xmlns:a="http://schemas.openxmlformats.org/drawingml/2006/main" xmlns:r="http://schemas.openxmlformats.org/officeDocument/2006/relationships" xmlns:p="http://schemas.openxmlformats.org/presentationml/2006/main">
  <p:tag name="TIMING" val="|8.6|8.1|115.2|4.9|104.3|3.6"/>
</p:tagLst>
</file>

<file path=ppt/tags/tag47.xml><?xml version="1.0" encoding="utf-8"?>
<p:tagLst xmlns:a="http://schemas.openxmlformats.org/drawingml/2006/main" xmlns:r="http://schemas.openxmlformats.org/officeDocument/2006/relationships" xmlns:p="http://schemas.openxmlformats.org/presentationml/2006/main">
  <p:tag name="TIMING" val="|5.4|9.9|57.6|5.1"/>
</p:tagLst>
</file>

<file path=ppt/tags/tag48.xml><?xml version="1.0" encoding="utf-8"?>
<p:tagLst xmlns:a="http://schemas.openxmlformats.org/drawingml/2006/main" xmlns:r="http://schemas.openxmlformats.org/officeDocument/2006/relationships" xmlns:p="http://schemas.openxmlformats.org/presentationml/2006/main">
  <p:tag name="TIMING" val="|2.3|14.3|7.4|11.5|9.8"/>
</p:tagLst>
</file>

<file path=ppt/tags/tag49.xml><?xml version="1.0" encoding="utf-8"?>
<p:tagLst xmlns:a="http://schemas.openxmlformats.org/drawingml/2006/main" xmlns:r="http://schemas.openxmlformats.org/officeDocument/2006/relationships" xmlns:p="http://schemas.openxmlformats.org/presentationml/2006/main">
  <p:tag name="TIMING" val="|17"/>
</p:tagLst>
</file>

<file path=ppt/tags/tag50.xml><?xml version="1.0" encoding="utf-8"?>
<p:tagLst xmlns:a="http://schemas.openxmlformats.org/drawingml/2006/main" xmlns:r="http://schemas.openxmlformats.org/officeDocument/2006/relationships" xmlns:p="http://schemas.openxmlformats.org/presentationml/2006/main">
  <p:tag name="TIMING" val="|3.6"/>
</p:tagLst>
</file>

<file path=ppt/tags/tag51.xml><?xml version="1.0" encoding="utf-8"?>
<p:tagLst xmlns:a="http://schemas.openxmlformats.org/drawingml/2006/main" xmlns:r="http://schemas.openxmlformats.org/officeDocument/2006/relationships" xmlns:p="http://schemas.openxmlformats.org/presentationml/2006/main">
  <p:tag name="TIMING" val="|4.2"/>
</p:tagLst>
</file>

<file path=ppt/tags/tag52.xml><?xml version="1.0" encoding="utf-8"?>
<p:tagLst xmlns:a="http://schemas.openxmlformats.org/drawingml/2006/main" xmlns:r="http://schemas.openxmlformats.org/officeDocument/2006/relationships" xmlns:p="http://schemas.openxmlformats.org/presentationml/2006/main">
  <p:tag name="TIMING" val="|9.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6445</Words>
  <Application>Microsoft Office PowerPoint</Application>
  <PresentationFormat>Widescreen</PresentationFormat>
  <Paragraphs>824</Paragraphs>
  <Slides>102</Slides>
  <Notes>7</Notes>
  <HiddenSlides>0</HiddenSlides>
  <MMClips>0</MMClips>
  <ScaleCrop>false</ScaleCrop>
  <HeadingPairs>
    <vt:vector size="6" baseType="variant">
      <vt:variant>
        <vt:lpstr>Fonts Used</vt:lpstr>
      </vt:variant>
      <vt:variant>
        <vt:i4>23</vt:i4>
      </vt:variant>
      <vt:variant>
        <vt:lpstr>Theme</vt:lpstr>
      </vt:variant>
      <vt:variant>
        <vt:i4>1</vt:i4>
      </vt:variant>
      <vt:variant>
        <vt:lpstr>Slide Titles</vt:lpstr>
      </vt:variant>
      <vt:variant>
        <vt:i4>102</vt:i4>
      </vt:variant>
    </vt:vector>
  </HeadingPairs>
  <TitlesOfParts>
    <vt:vector size="126" baseType="lpstr">
      <vt:lpstr>Arial</vt:lpstr>
      <vt:lpstr>Arial Narrow</vt:lpstr>
      <vt:lpstr>Calibri</vt:lpstr>
      <vt:lpstr>Calibri Light</vt:lpstr>
      <vt:lpstr>Calibri,Bold</vt:lpstr>
      <vt:lpstr>Calibri,BoldItalic</vt:lpstr>
      <vt:lpstr>Calibri,Italic</vt:lpstr>
      <vt:lpstr>Cambria,Bold</vt:lpstr>
      <vt:lpstr>Fira Sans</vt:lpstr>
      <vt:lpstr>GillSansMT</vt:lpstr>
      <vt:lpstr>graphikweb-regular</vt:lpstr>
      <vt:lpstr>Helvetica</vt:lpstr>
      <vt:lpstr>Lato</vt:lpstr>
      <vt:lpstr>Monotype Sorts</vt:lpstr>
      <vt:lpstr>Muli</vt:lpstr>
      <vt:lpstr>Open Sans</vt:lpstr>
      <vt:lpstr>Open Sans</vt:lpstr>
      <vt:lpstr>roboto</vt:lpstr>
      <vt:lpstr>Runda-Medium</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Global Supply-Chain Issues</vt:lpstr>
      <vt:lpstr>PowerPoint Presentation</vt:lpstr>
      <vt:lpstr>Supply-Chain Costs as a Percent of Sales</vt:lpstr>
      <vt:lpstr>Objectives of the Purchasing Function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12</cp:revision>
  <dcterms:created xsi:type="dcterms:W3CDTF">2022-07-30T19:58:09Z</dcterms:created>
  <dcterms:modified xsi:type="dcterms:W3CDTF">2022-08-24T11:41:31Z</dcterms:modified>
</cp:coreProperties>
</file>