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602" r:id="rId2"/>
    <p:sldId id="606" r:id="rId3"/>
    <p:sldId id="607" r:id="rId4"/>
    <p:sldId id="612" r:id="rId5"/>
    <p:sldId id="613" r:id="rId6"/>
    <p:sldId id="614" r:id="rId7"/>
    <p:sldId id="615" r:id="rId8"/>
    <p:sldId id="616" r:id="rId9"/>
    <p:sldId id="618" r:id="rId10"/>
    <p:sldId id="620" r:id="rId11"/>
    <p:sldId id="619" r:id="rId12"/>
    <p:sldId id="61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نمط متوسط 2 - تميي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2" d="100"/>
          <a:sy n="82"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17" name="bk object 17"/>
          <p:cNvSpPr/>
          <p:nvPr/>
        </p:nvSpPr>
        <p:spPr>
          <a:xfrm>
            <a:off x="1" y="1"/>
            <a:ext cx="1096889" cy="146088"/>
          </a:xfrm>
          <a:custGeom>
            <a:avLst/>
            <a:gdLst/>
            <a:ahLst/>
            <a:cxnLst/>
            <a:rect l="l" t="t" r="r" b="b"/>
            <a:pathLst>
              <a:path w="711835" h="91440">
                <a:moveTo>
                  <a:pt x="0" y="91438"/>
                </a:moveTo>
                <a:lnTo>
                  <a:pt x="711581" y="91438"/>
                </a:lnTo>
                <a:lnTo>
                  <a:pt x="711581" y="0"/>
                </a:lnTo>
                <a:lnTo>
                  <a:pt x="0" y="0"/>
                </a:lnTo>
                <a:lnTo>
                  <a:pt x="0" y="91438"/>
                </a:lnTo>
                <a:close/>
              </a:path>
            </a:pathLst>
          </a:custGeom>
          <a:solidFill>
            <a:srgbClr val="F8C36D"/>
          </a:solidFill>
        </p:spPr>
        <p:txBody>
          <a:bodyPr wrap="square" lIns="0" tIns="0" rIns="0" bIns="0" rtlCol="0"/>
          <a:lstStyle/>
          <a:p>
            <a:endParaRPr sz="2774"/>
          </a:p>
        </p:txBody>
      </p:sp>
      <p:sp>
        <p:nvSpPr>
          <p:cNvPr id="18" name="bk object 18"/>
          <p:cNvSpPr/>
          <p:nvPr/>
        </p:nvSpPr>
        <p:spPr>
          <a:xfrm>
            <a:off x="1096694" y="1"/>
            <a:ext cx="5323970" cy="146088"/>
          </a:xfrm>
          <a:custGeom>
            <a:avLst/>
            <a:gdLst/>
            <a:ahLst/>
            <a:cxnLst/>
            <a:rect l="l" t="t" r="r" b="b"/>
            <a:pathLst>
              <a:path w="3455035" h="91440">
                <a:moveTo>
                  <a:pt x="0" y="91438"/>
                </a:moveTo>
                <a:lnTo>
                  <a:pt x="3454780" y="91438"/>
                </a:lnTo>
                <a:lnTo>
                  <a:pt x="3454780" y="0"/>
                </a:lnTo>
                <a:lnTo>
                  <a:pt x="0" y="0"/>
                </a:lnTo>
                <a:lnTo>
                  <a:pt x="0" y="91438"/>
                </a:lnTo>
                <a:close/>
              </a:path>
            </a:pathLst>
          </a:custGeom>
          <a:solidFill>
            <a:srgbClr val="F69E66"/>
          </a:solidFill>
        </p:spPr>
        <p:txBody>
          <a:bodyPr wrap="square" lIns="0" tIns="0" rIns="0" bIns="0" rtlCol="0"/>
          <a:lstStyle/>
          <a:p>
            <a:endParaRPr sz="2774"/>
          </a:p>
        </p:txBody>
      </p:sp>
      <p:sp>
        <p:nvSpPr>
          <p:cNvPr id="19" name="bk object 19"/>
          <p:cNvSpPr/>
          <p:nvPr/>
        </p:nvSpPr>
        <p:spPr>
          <a:xfrm>
            <a:off x="6420466" y="1"/>
            <a:ext cx="1054813" cy="146088"/>
          </a:xfrm>
          <a:custGeom>
            <a:avLst/>
            <a:gdLst/>
            <a:ahLst/>
            <a:cxnLst/>
            <a:rect l="l" t="t" r="r" b="b"/>
            <a:pathLst>
              <a:path w="684529" h="91440">
                <a:moveTo>
                  <a:pt x="0" y="91438"/>
                </a:moveTo>
                <a:lnTo>
                  <a:pt x="684022" y="91438"/>
                </a:lnTo>
                <a:lnTo>
                  <a:pt x="684022" y="0"/>
                </a:lnTo>
                <a:lnTo>
                  <a:pt x="0" y="0"/>
                </a:lnTo>
                <a:lnTo>
                  <a:pt x="0" y="91438"/>
                </a:lnTo>
                <a:close/>
              </a:path>
            </a:pathLst>
          </a:custGeom>
          <a:solidFill>
            <a:srgbClr val="F38573"/>
          </a:solidFill>
        </p:spPr>
        <p:txBody>
          <a:bodyPr wrap="square" lIns="0" tIns="0" rIns="0" bIns="0" rtlCol="0"/>
          <a:lstStyle/>
          <a:p>
            <a:endParaRPr sz="2774"/>
          </a:p>
        </p:txBody>
      </p:sp>
      <p:sp>
        <p:nvSpPr>
          <p:cNvPr id="20" name="bk object 20"/>
          <p:cNvSpPr/>
          <p:nvPr/>
        </p:nvSpPr>
        <p:spPr>
          <a:xfrm>
            <a:off x="7474888" y="1"/>
            <a:ext cx="352257" cy="146088"/>
          </a:xfrm>
          <a:custGeom>
            <a:avLst/>
            <a:gdLst/>
            <a:ahLst/>
            <a:cxnLst/>
            <a:rect l="l" t="t" r="r" b="b"/>
            <a:pathLst>
              <a:path w="228600" h="91440">
                <a:moveTo>
                  <a:pt x="0" y="91438"/>
                </a:moveTo>
                <a:lnTo>
                  <a:pt x="228600" y="91438"/>
                </a:lnTo>
                <a:lnTo>
                  <a:pt x="228600" y="0"/>
                </a:lnTo>
                <a:lnTo>
                  <a:pt x="0" y="0"/>
                </a:lnTo>
                <a:lnTo>
                  <a:pt x="0" y="91438"/>
                </a:lnTo>
                <a:close/>
              </a:path>
            </a:pathLst>
          </a:custGeom>
          <a:solidFill>
            <a:srgbClr val="F8C36D"/>
          </a:solidFill>
        </p:spPr>
        <p:txBody>
          <a:bodyPr wrap="square" lIns="0" tIns="0" rIns="0" bIns="0" rtlCol="0"/>
          <a:lstStyle/>
          <a:p>
            <a:endParaRPr sz="2774"/>
          </a:p>
        </p:txBody>
      </p:sp>
      <p:sp>
        <p:nvSpPr>
          <p:cNvPr id="21" name="bk object 21"/>
          <p:cNvSpPr/>
          <p:nvPr/>
        </p:nvSpPr>
        <p:spPr>
          <a:xfrm>
            <a:off x="7951611" y="1"/>
            <a:ext cx="1252469" cy="146088"/>
          </a:xfrm>
          <a:custGeom>
            <a:avLst/>
            <a:gdLst/>
            <a:ahLst/>
            <a:cxnLst/>
            <a:rect l="l" t="t" r="r" b="b"/>
            <a:pathLst>
              <a:path w="812800" h="91440">
                <a:moveTo>
                  <a:pt x="0" y="91438"/>
                </a:moveTo>
                <a:lnTo>
                  <a:pt x="812546" y="91438"/>
                </a:lnTo>
                <a:lnTo>
                  <a:pt x="812546" y="0"/>
                </a:lnTo>
                <a:lnTo>
                  <a:pt x="0" y="0"/>
                </a:lnTo>
                <a:lnTo>
                  <a:pt x="0" y="91438"/>
                </a:lnTo>
                <a:close/>
              </a:path>
            </a:pathLst>
          </a:custGeom>
          <a:solidFill>
            <a:srgbClr val="9CDAEB"/>
          </a:solidFill>
        </p:spPr>
        <p:txBody>
          <a:bodyPr wrap="square" lIns="0" tIns="0" rIns="0" bIns="0" rtlCol="0"/>
          <a:lstStyle/>
          <a:p>
            <a:endParaRPr sz="2774"/>
          </a:p>
        </p:txBody>
      </p:sp>
      <p:sp>
        <p:nvSpPr>
          <p:cNvPr id="22" name="bk object 22"/>
          <p:cNvSpPr/>
          <p:nvPr/>
        </p:nvSpPr>
        <p:spPr>
          <a:xfrm>
            <a:off x="9203295" y="1"/>
            <a:ext cx="2984398" cy="146088"/>
          </a:xfrm>
          <a:custGeom>
            <a:avLst/>
            <a:gdLst/>
            <a:ahLst/>
            <a:cxnLst/>
            <a:rect l="l" t="t" r="r" b="b"/>
            <a:pathLst>
              <a:path w="1936750" h="91440">
                <a:moveTo>
                  <a:pt x="0" y="91438"/>
                </a:moveTo>
                <a:lnTo>
                  <a:pt x="1936623" y="91438"/>
                </a:lnTo>
                <a:lnTo>
                  <a:pt x="1936623" y="0"/>
                </a:lnTo>
                <a:lnTo>
                  <a:pt x="0" y="0"/>
                </a:lnTo>
                <a:lnTo>
                  <a:pt x="0" y="91438"/>
                </a:lnTo>
                <a:close/>
              </a:path>
            </a:pathLst>
          </a:custGeom>
          <a:solidFill>
            <a:srgbClr val="5FB4DF"/>
          </a:solidFill>
        </p:spPr>
        <p:txBody>
          <a:bodyPr wrap="square" lIns="0" tIns="0" rIns="0" bIns="0" rtlCol="0"/>
          <a:lstStyle/>
          <a:p>
            <a:endParaRPr sz="2774"/>
          </a:p>
        </p:txBody>
      </p:sp>
      <p:sp>
        <p:nvSpPr>
          <p:cNvPr id="23" name="bk object 23"/>
          <p:cNvSpPr/>
          <p:nvPr/>
        </p:nvSpPr>
        <p:spPr>
          <a:xfrm>
            <a:off x="4695" y="657395"/>
            <a:ext cx="10525434" cy="29216"/>
          </a:xfrm>
          <a:prstGeom prst="rect">
            <a:avLst/>
          </a:prstGeom>
          <a:blipFill>
            <a:blip r:embed="rId2" cstate="print"/>
            <a:stretch>
              <a:fillRect/>
            </a:stretch>
          </a:blipFill>
        </p:spPr>
        <p:txBody>
          <a:bodyPr wrap="square" lIns="0" tIns="0" rIns="0" bIns="0" rtlCol="0"/>
          <a:lstStyle/>
          <a:p>
            <a:endParaRPr sz="2774"/>
          </a:p>
        </p:txBody>
      </p:sp>
      <p:sp>
        <p:nvSpPr>
          <p:cNvPr id="2" name="Holder 2"/>
          <p:cNvSpPr>
            <a:spLocks noGrp="1"/>
          </p:cNvSpPr>
          <p:nvPr>
            <p:ph type="ctrTitle"/>
          </p:nvPr>
        </p:nvSpPr>
        <p:spPr>
          <a:xfrm>
            <a:off x="121723" y="129450"/>
            <a:ext cx="11948551" cy="215444"/>
          </a:xfrm>
          <a:prstGeom prst="rect">
            <a:avLst/>
          </a:prstGeom>
        </p:spPr>
        <p:txBody>
          <a:bodyPr wrap="square" lIns="0" tIns="0" rIns="0" bIns="0">
            <a:spAutoFit/>
          </a:bodyPr>
          <a:lstStyle>
            <a:lvl1pPr>
              <a:defRPr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subTitle" idx="4"/>
          </p:nvPr>
        </p:nvSpPr>
        <p:spPr>
          <a:xfrm>
            <a:off x="1828800" y="3840480"/>
            <a:ext cx="8534400"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type="ftr" sz="quarter" idx="5"/>
          </p:nvPr>
        </p:nvSpPr>
        <p:spPr>
          <a:xfrm>
            <a:off x="4145280" y="6377941"/>
            <a:ext cx="3901440" cy="276999"/>
          </a:xfrm>
        </p:spPr>
        <p:txBody>
          <a:bodyPr lIns="0" tIns="0" rIns="0" bIns="0"/>
          <a:lstStyle>
            <a:lvl1pPr algn="ctr">
              <a:defRPr>
                <a:solidFill>
                  <a:schemeClr val="tx1">
                    <a:tint val="75000"/>
                  </a:schemeClr>
                </a:solidFill>
                <a:latin typeface="Cocon® Next Arabic" panose="020A0503020102020204" pitchFamily="18" charset="-78"/>
                <a:cs typeface="Cocon® Next Arabic" panose="020A0503020102020204" pitchFamily="18" charset="-78"/>
              </a:defRPr>
            </a:lvl1pPr>
          </a:lstStyle>
          <a:p>
            <a:endParaRPr lang="ar-SA"/>
          </a:p>
        </p:txBody>
      </p:sp>
      <p:sp>
        <p:nvSpPr>
          <p:cNvPr id="5" name="Holder 5"/>
          <p:cNvSpPr>
            <a:spLocks noGrp="1"/>
          </p:cNvSpPr>
          <p:nvPr>
            <p:ph type="dt" sz="half" idx="6"/>
          </p:nvPr>
        </p:nvSpPr>
        <p:spPr>
          <a:xfrm>
            <a:off x="609601" y="6377941"/>
            <a:ext cx="2804160" cy="276999"/>
          </a:xfrm>
        </p:spPr>
        <p:txBody>
          <a:bodyPr lIns="0" tIns="0" rIns="0" bIns="0"/>
          <a:lstStyle>
            <a:lvl1pPr algn="l">
              <a:defRPr>
                <a:solidFill>
                  <a:schemeClr val="tx1">
                    <a:tint val="75000"/>
                  </a:schemeClr>
                </a:solidFill>
                <a:latin typeface="Cocon® Next Arabic" panose="020A0503020102020204" pitchFamily="18" charset="-78"/>
                <a:cs typeface="Cocon® Next Arabic" panose="020A0503020102020204" pitchFamily="18" charset="-78"/>
              </a:defRPr>
            </a:lvl1pPr>
          </a:lstStyle>
          <a:p>
            <a:fld id="{1D8BD707-D9CF-40AE-B4C6-C98DA3205C09}" type="datetimeFigureOut">
              <a:rPr lang="en-US" smtClean="0"/>
              <a:pPr/>
              <a:t>11/19/2021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00501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body" idx="1"/>
          </p:nvPr>
        </p:nvSpPr>
        <p:spPr>
          <a:xfrm>
            <a:off x="727017" y="1518418"/>
            <a:ext cx="10737962"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6" name="Holder 6"/>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355389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sz="half" idx="2"/>
          </p:nvPr>
        </p:nvSpPr>
        <p:spPr>
          <a:xfrm>
            <a:off x="609601"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4" name="Holder 4"/>
          <p:cNvSpPr>
            <a:spLocks noGrp="1"/>
          </p:cNvSpPr>
          <p:nvPr>
            <p:ph sz="half" idx="3"/>
          </p:nvPr>
        </p:nvSpPr>
        <p:spPr>
          <a:xfrm>
            <a:off x="6278880" y="1577340"/>
            <a:ext cx="5303519" cy="215444"/>
          </a:xfrm>
          <a:prstGeom prst="rect">
            <a:avLst/>
          </a:prstGeom>
        </p:spPr>
        <p:txBody>
          <a:bodyPr wrap="square" lIns="0" tIns="0" rIns="0" bIns="0">
            <a:spAutoFit/>
          </a:bodyPr>
          <a:lstStyle>
            <a:lvl1pPr>
              <a:defRPr>
                <a:latin typeface="Cocon® Next Arabic" panose="020A0503020102020204" pitchFamily="18" charset="-78"/>
                <a:cs typeface="Cocon® Next Arabic" panose="020A0503020102020204" pitchFamily="18" charset="-78"/>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7" name="Holder 7"/>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834879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306853" y="554726"/>
            <a:ext cx="11578290" cy="331950"/>
          </a:xfrm>
        </p:spPr>
        <p:txBody>
          <a:bodyPr lIns="0" tIns="0" rIns="0" bIns="0"/>
          <a:lstStyle>
            <a:lvl1pPr>
              <a:defRPr sz="2157" b="0" i="0">
                <a:solidFill>
                  <a:schemeClr val="tx1"/>
                </a:solidFill>
                <a:latin typeface="Cocon® Next Arabic" panose="020A0503020102020204" pitchFamily="18" charset="-78"/>
                <a:cs typeface="Cocon® Next Arabic" panose="020A0503020102020204" pitchFamily="18" charset="-78"/>
              </a:defRPr>
            </a:lvl1pPr>
          </a:lstStyle>
          <a:p>
            <a:endParaRPr dirty="0"/>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5" name="Holder 5"/>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99037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4" name="Holder 4"/>
          <p:cNvSpPr>
            <a:spLocks noGrp="1"/>
          </p:cNvSpPr>
          <p:nvPr>
            <p:ph type="sldNum" sz="quarter" idx="7"/>
          </p:nvPr>
        </p:nvSpPr>
        <p:spPr/>
        <p:txBody>
          <a:bodyPr lIns="0" tIns="0" rIns="0" bIns="0"/>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1702761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2" y="1122364"/>
            <a:ext cx="9144000" cy="2387600"/>
          </a:xfrm>
        </p:spPr>
        <p:txBody>
          <a:bodyPr anchor="b"/>
          <a:lstStyle>
            <a:lvl1pPr algn="ctr">
              <a:defRPr sz="5786"/>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2" y="3602038"/>
            <a:ext cx="9144000" cy="1655761"/>
          </a:xfrm>
        </p:spPr>
        <p:txBody>
          <a:bodyPr/>
          <a:lstStyle>
            <a:lvl1pPr marL="0" indent="0" algn="ctr">
              <a:buNone/>
              <a:defRPr sz="2314"/>
            </a:lvl1pPr>
            <a:lvl2pPr marL="440945" indent="0" algn="ctr">
              <a:buNone/>
              <a:defRPr sz="1929"/>
            </a:lvl2pPr>
            <a:lvl3pPr marL="881893" indent="0" algn="ctr">
              <a:buNone/>
              <a:defRPr sz="1737"/>
            </a:lvl3pPr>
            <a:lvl4pPr marL="1322838" indent="0" algn="ctr">
              <a:buNone/>
              <a:defRPr sz="1542"/>
            </a:lvl4pPr>
            <a:lvl5pPr marL="1763785" indent="0" algn="ctr">
              <a:buNone/>
              <a:defRPr sz="1542"/>
            </a:lvl5pPr>
            <a:lvl6pPr marL="2204731" indent="0" algn="ctr">
              <a:buNone/>
              <a:defRPr sz="1542"/>
            </a:lvl6pPr>
            <a:lvl7pPr marL="2645678" indent="0" algn="ctr">
              <a:buNone/>
              <a:defRPr sz="1542"/>
            </a:lvl7pPr>
            <a:lvl8pPr marL="3086623" indent="0" algn="ctr">
              <a:buNone/>
              <a:defRPr sz="1542"/>
            </a:lvl8pPr>
            <a:lvl9pPr marL="3527570" indent="0" algn="ctr">
              <a:buNone/>
              <a:defRPr sz="1542"/>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146668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6622634"/>
            <a:ext cx="12179280" cy="219131"/>
          </a:xfrm>
          <a:custGeom>
            <a:avLst/>
            <a:gdLst/>
            <a:ahLst/>
            <a:cxnLst/>
            <a:rect l="l" t="t" r="r" b="b"/>
            <a:pathLst>
              <a:path w="7903845" h="137160">
                <a:moveTo>
                  <a:pt x="0" y="137160"/>
                </a:moveTo>
                <a:lnTo>
                  <a:pt x="7903845" y="137160"/>
                </a:lnTo>
                <a:lnTo>
                  <a:pt x="7903845" y="0"/>
                </a:lnTo>
                <a:lnTo>
                  <a:pt x="0" y="0"/>
                </a:lnTo>
                <a:lnTo>
                  <a:pt x="0" y="137160"/>
                </a:lnTo>
                <a:close/>
              </a:path>
            </a:pathLst>
          </a:custGeom>
          <a:solidFill>
            <a:srgbClr val="C4C4C4"/>
          </a:solidFill>
        </p:spPr>
        <p:txBody>
          <a:bodyPr wrap="square" lIns="0" tIns="0" rIns="0" bIns="0" rtlCol="0"/>
          <a:lstStyle/>
          <a:p>
            <a:endParaRPr sz="2774"/>
          </a:p>
        </p:txBody>
      </p:sp>
      <p:sp>
        <p:nvSpPr>
          <p:cNvPr id="2" name="Holder 2"/>
          <p:cNvSpPr>
            <a:spLocks noGrp="1"/>
          </p:cNvSpPr>
          <p:nvPr>
            <p:ph type="title"/>
          </p:nvPr>
        </p:nvSpPr>
        <p:spPr>
          <a:xfrm>
            <a:off x="306853" y="554726"/>
            <a:ext cx="11578290"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3" name="Holder 3"/>
          <p:cNvSpPr>
            <a:spLocks noGrp="1"/>
          </p:cNvSpPr>
          <p:nvPr>
            <p:ph type="body" idx="1"/>
          </p:nvPr>
        </p:nvSpPr>
        <p:spPr>
          <a:xfrm>
            <a:off x="727017" y="1518418"/>
            <a:ext cx="10737962" cy="215444"/>
          </a:xfrm>
          <a:prstGeom prst="rect">
            <a:avLst/>
          </a:prstGeom>
        </p:spPr>
        <p:txBody>
          <a:bodyPr wrap="square" lIns="0" tIns="0" rIns="0" bIns="0">
            <a:spAutoFit/>
          </a:bodyPr>
          <a:lstStyle>
            <a:lvl1pPr>
              <a:defRPr sz="1400" b="0" i="0">
                <a:solidFill>
                  <a:schemeClr val="tx1"/>
                </a:solidFill>
                <a:latin typeface="Arial"/>
                <a:cs typeface="Arial"/>
              </a:defRPr>
            </a:lvl1pPr>
          </a:lstStyle>
          <a:p>
            <a:endParaRPr dirty="0"/>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1"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6" name="Holder 6"/>
          <p:cNvSpPr>
            <a:spLocks noGrp="1"/>
          </p:cNvSpPr>
          <p:nvPr>
            <p:ph type="sldNum" sz="quarter" idx="7"/>
          </p:nvPr>
        </p:nvSpPr>
        <p:spPr>
          <a:xfrm>
            <a:off x="11460087" y="6594485"/>
            <a:ext cx="273978" cy="426912"/>
          </a:xfrm>
          <a:prstGeom prst="rect">
            <a:avLst/>
          </a:prstGeom>
        </p:spPr>
        <p:txBody>
          <a:bodyPr wrap="square" lIns="0" tIns="0" rIns="0" bIns="0">
            <a:spAutoFit/>
          </a:bodyPr>
          <a:lstStyle>
            <a:lvl1pPr>
              <a:defRPr sz="1387" b="0" i="0">
                <a:solidFill>
                  <a:srgbClr val="575757"/>
                </a:solidFill>
                <a:latin typeface="Arial"/>
                <a:cs typeface="Arial"/>
              </a:defRPr>
            </a:lvl1pPr>
          </a:lstStyle>
          <a:p>
            <a:pPr marL="57730">
              <a:spcBef>
                <a:spcPts val="69"/>
              </a:spcBef>
            </a:pPr>
            <a:fld id="{81D60167-4931-47E6-BA6A-407CBD079E47}" type="slidenum">
              <a:rPr lang="en-US" smtClean="0"/>
              <a:pPr marL="57730">
                <a:spcBef>
                  <a:spcPts val="69"/>
                </a:spcBef>
              </a:pPr>
              <a:t>‹#›</a:t>
            </a:fld>
            <a:endParaRPr lang="en-US"/>
          </a:p>
        </p:txBody>
      </p:sp>
    </p:spTree>
    <p:extLst>
      <p:ext uri="{BB962C8B-B14F-4D97-AF65-F5344CB8AC3E}">
        <p14:creationId xmlns:p14="http://schemas.microsoft.com/office/powerpoint/2010/main" val="7431745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Cocon® Next Arabic" panose="020A0503020102020204" pitchFamily="18" charset="-78"/>
          <a:ea typeface="+mj-ea"/>
          <a:cs typeface="Cocon® Next Arabic" panose="020A0503020102020204" pitchFamily="18" charset="-78"/>
        </a:defRPr>
      </a:lvl1pPr>
    </p:titleStyle>
    <p:bodyStyle>
      <a:lvl1pPr marL="0">
        <a:defRPr>
          <a:latin typeface="Cocon® Next Arabic" panose="020A0503020102020204" pitchFamily="18" charset="-78"/>
          <a:ea typeface="+mn-ea"/>
          <a:cs typeface="Cocon® Next Arabic" panose="020A0503020102020204" pitchFamily="18" charset="-78"/>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bodyStyle>
    <p:otherStyle>
      <a:lvl1pPr marL="0">
        <a:defRPr>
          <a:latin typeface="+mn-lt"/>
          <a:ea typeface="+mn-ea"/>
          <a:cs typeface="+mn-cs"/>
        </a:defRPr>
      </a:lvl1pPr>
      <a:lvl2pPr marL="704499">
        <a:defRPr>
          <a:latin typeface="+mn-lt"/>
          <a:ea typeface="+mn-ea"/>
          <a:cs typeface="+mn-cs"/>
        </a:defRPr>
      </a:lvl2pPr>
      <a:lvl3pPr marL="1408999">
        <a:defRPr>
          <a:latin typeface="+mn-lt"/>
          <a:ea typeface="+mn-ea"/>
          <a:cs typeface="+mn-cs"/>
        </a:defRPr>
      </a:lvl3pPr>
      <a:lvl4pPr marL="2113498">
        <a:defRPr>
          <a:latin typeface="+mn-lt"/>
          <a:ea typeface="+mn-ea"/>
          <a:cs typeface="+mn-cs"/>
        </a:defRPr>
      </a:lvl4pPr>
      <a:lvl5pPr marL="2817998">
        <a:defRPr>
          <a:latin typeface="+mn-lt"/>
          <a:ea typeface="+mn-ea"/>
          <a:cs typeface="+mn-cs"/>
        </a:defRPr>
      </a:lvl5pPr>
      <a:lvl6pPr marL="3522497">
        <a:defRPr>
          <a:latin typeface="+mn-lt"/>
          <a:ea typeface="+mn-ea"/>
          <a:cs typeface="+mn-cs"/>
        </a:defRPr>
      </a:lvl6pPr>
      <a:lvl7pPr marL="4226997">
        <a:defRPr>
          <a:latin typeface="+mn-lt"/>
          <a:ea typeface="+mn-ea"/>
          <a:cs typeface="+mn-cs"/>
        </a:defRPr>
      </a:lvl7pPr>
      <a:lvl8pPr marL="4931496">
        <a:defRPr>
          <a:latin typeface="+mn-lt"/>
          <a:ea typeface="+mn-ea"/>
          <a:cs typeface="+mn-cs"/>
        </a:defRPr>
      </a:lvl8pPr>
      <a:lvl9pPr marL="5635996">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711989" y="969060"/>
            <a:ext cx="8263657" cy="3320270"/>
          </a:xfrm>
          <a:solidFill>
            <a:srgbClr val="53728A"/>
          </a:solidFill>
        </p:spPr>
        <p:txBody>
          <a:bodyPr vert="horz" lIns="264584" tIns="88195" rIns="176389" bIns="88195" rtlCol="0" anchor="ctr">
            <a:normAutofit/>
          </a:bodyPr>
          <a:lstStyle/>
          <a:p>
            <a:pPr algn="l"/>
            <a:r>
              <a:rPr lang="en-US" dirty="0">
                <a:solidFill>
                  <a:schemeClr val="bg1"/>
                </a:solidFill>
                <a:latin typeface="+mn-lt"/>
              </a:rPr>
              <a:t>Risk Registers</a:t>
            </a:r>
            <a:br>
              <a:rPr lang="en-US" b="1" dirty="0">
                <a:solidFill>
                  <a:schemeClr val="bg1"/>
                </a:solidFill>
                <a:latin typeface="+mn-lt"/>
              </a:rPr>
            </a:br>
            <a:r>
              <a:rPr lang="en-US" sz="2701" dirty="0">
                <a:solidFill>
                  <a:schemeClr val="bg1"/>
                </a:solidFill>
                <a:latin typeface="+mn-lt"/>
              </a:rPr>
              <a:t>Lecture 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711989" y="4382912"/>
            <a:ext cx="8263657" cy="1506029"/>
          </a:xfrm>
          <a:solidFill>
            <a:schemeClr val="tx1">
              <a:lumMod val="65000"/>
              <a:lumOff val="35000"/>
            </a:schemeClr>
          </a:solidFill>
        </p:spPr>
        <p:txBody>
          <a:bodyPr vert="horz" lIns="264584" tIns="88195" rIns="176389" bIns="88195" rtlCol="0">
            <a:normAutofit/>
          </a:bodyPr>
          <a:lstStyle/>
          <a:p>
            <a:pPr algn="l"/>
            <a:r>
              <a:rPr lang="en-US" b="1" dirty="0">
                <a:solidFill>
                  <a:schemeClr val="bg1">
                    <a:lumMod val="95000"/>
                  </a:schemeClr>
                </a:solidFill>
              </a:rPr>
              <a:t>PMG510</a:t>
            </a:r>
          </a:p>
          <a:p>
            <a:pPr algn="l"/>
            <a:r>
              <a:rPr lang="en-US" b="1" dirty="0">
                <a:solidFill>
                  <a:schemeClr val="bg1">
                    <a:lumMod val="95000"/>
                  </a:schemeClr>
                </a:solidFill>
              </a:rPr>
              <a:t>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216357" y="969062"/>
            <a:ext cx="3390201" cy="491988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endParaRPr kumimoji="0" lang="en-US" sz="3086"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881893" rtl="0" eaLnBrk="1" fontAlgn="auto" latinLnBrk="0" hangingPunct="1">
              <a:lnSpc>
                <a:spcPct val="100000"/>
              </a:lnSpc>
              <a:spcBef>
                <a:spcPts val="0"/>
              </a:spcBef>
              <a:spcAft>
                <a:spcPts val="0"/>
              </a:spcAft>
              <a:buClrTx/>
              <a:buSzTx/>
              <a:buFontTx/>
              <a:buNone/>
              <a:tabLst/>
              <a:defRPr/>
            </a:pP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2894"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93185" y="1807774"/>
            <a:ext cx="2598910" cy="1426674"/>
          </a:xfrm>
          <a:prstGeom prst="rect">
            <a:avLst/>
          </a:prstGeom>
        </p:spPr>
      </p:pic>
    </p:spTree>
    <p:extLst>
      <p:ext uri="{BB962C8B-B14F-4D97-AF65-F5344CB8AC3E}">
        <p14:creationId xmlns:p14="http://schemas.microsoft.com/office/powerpoint/2010/main" val="3192823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6194029"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Common Risk Register attributes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 name="TextBox 9">
            <a:extLst>
              <a:ext uri="{FF2B5EF4-FFF2-40B4-BE49-F238E27FC236}">
                <a16:creationId xmlns:a16="http://schemas.microsoft.com/office/drawing/2014/main" id="{D9BE4E1F-7E72-4704-A041-BFAE6628F079}"/>
              </a:ext>
            </a:extLst>
          </p:cNvPr>
          <p:cNvSpPr txBox="1"/>
          <p:nvPr/>
        </p:nvSpPr>
        <p:spPr>
          <a:xfrm>
            <a:off x="400004" y="130618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CCF5D148-6B3E-4347-A899-804EA89ED5C5}"/>
              </a:ext>
            </a:extLst>
          </p:cNvPr>
          <p:cNvSpPr txBox="1"/>
          <p:nvPr/>
        </p:nvSpPr>
        <p:spPr>
          <a:xfrm>
            <a:off x="400004" y="1718094"/>
            <a:ext cx="10525434" cy="199137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 This is a unique identification number used to identify and track the risk in the risk register. If Resources is Category 8, then the first risk identified in this category has a unique ID of 8.1.</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where you categorize your risk. Does it fall under the category of scope, time, cost, resources, environmental, or another key category? Using these categories helps tease out likely risks and groups them into relevant categories for future reference.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 brief description of the potential risk</a:t>
            </a:r>
          </a:p>
        </p:txBody>
      </p:sp>
      <p:sp>
        <p:nvSpPr>
          <p:cNvPr id="17" name="TextBox 16">
            <a:extLst>
              <a:ext uri="{FF2B5EF4-FFF2-40B4-BE49-F238E27FC236}">
                <a16:creationId xmlns:a16="http://schemas.microsoft.com/office/drawing/2014/main" id="{29B6D3B0-3F1C-42B5-BB3F-04D160796644}"/>
              </a:ext>
            </a:extLst>
          </p:cNvPr>
          <p:cNvSpPr txBox="1"/>
          <p:nvPr/>
        </p:nvSpPr>
        <p:spPr>
          <a:xfrm>
            <a:off x="400004" y="4024661"/>
            <a:ext cx="60975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CB9C1012-98F2-42E8-91C5-16E87ACBDB6B}"/>
              </a:ext>
            </a:extLst>
          </p:cNvPr>
          <p:cNvSpPr txBox="1"/>
          <p:nvPr/>
        </p:nvSpPr>
        <p:spPr>
          <a:xfrm>
            <a:off x="400004" y="4393993"/>
            <a:ext cx="10525433" cy="166821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 description of the potential impact on the project as a result of the risk</a:t>
            </a:r>
            <a:r>
              <a:rPr kumimoji="0" lang="en-US" sz="1400" b="1" i="0" u="none" strike="noStrike" kern="1200" cap="none" spc="0" normalizeH="0" baseline="0" noProof="0" dirty="0">
                <a:ln>
                  <a:noFill/>
                </a:ln>
                <a:solidFill>
                  <a:srgbClr val="4E443C"/>
                </a:solidFill>
                <a:effectLst/>
                <a:uLnTx/>
                <a:uFillTx/>
                <a:latin typeface="Helvetica Neue"/>
                <a:ea typeface="+mn-ea"/>
                <a:cs typeface="+mn-cs"/>
              </a:rPr>
              <a:t>.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The estimated likelihood or probability that the risk will occur at some point and become a project issue. This can be qualitative: high, medium, or low; but it can also be quantitative if enough information is available.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6. Consequence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The potential consequence or impact of the risk if it did become a project issue. For our project, time is a fixed constraint, and so any risk that has the potential to significantly delay the project schedule has a “High” consequence.</a:t>
            </a:r>
          </a:p>
        </p:txBody>
      </p:sp>
    </p:spTree>
    <p:extLst>
      <p:ext uri="{BB962C8B-B14F-4D97-AF65-F5344CB8AC3E}">
        <p14:creationId xmlns:p14="http://schemas.microsoft.com/office/powerpoint/2010/main" val="2521822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bject 9"/>
          <p:cNvSpPr txBox="1">
            <a:spLocks noGrp="1"/>
          </p:cNvSpPr>
          <p:nvPr>
            <p:ph type="title"/>
          </p:nvPr>
        </p:nvSpPr>
        <p:spPr>
          <a:xfrm>
            <a:off x="542673" y="167603"/>
            <a:ext cx="6194029" cy="573759"/>
          </a:xfrm>
          <a:prstGeom prst="rect">
            <a:avLst/>
          </a:prstGeom>
        </p:spPr>
        <p:txBody>
          <a:bodyPr vert="horz" wrap="square" lIns="0" tIns="19570" rIns="0" bIns="0" rtlCol="0" anchor="ctr">
            <a:spAutoFit/>
          </a:bodyPr>
          <a:lstStyle/>
          <a:p>
            <a:pPr marL="19569">
              <a:lnSpc>
                <a:spcPct val="100000"/>
              </a:lnSpc>
              <a:spcBef>
                <a:spcPts val="154"/>
              </a:spcBef>
            </a:pPr>
            <a:r>
              <a:rPr lang="en-US" sz="3600" dirty="0">
                <a:latin typeface="+mn-lt"/>
              </a:rPr>
              <a:t>Common Risk Register attributes</a:t>
            </a:r>
            <a:endParaRPr sz="1200" dirty="0"/>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0" name="TextBox 9">
            <a:extLst>
              <a:ext uri="{FF2B5EF4-FFF2-40B4-BE49-F238E27FC236}">
                <a16:creationId xmlns:a16="http://schemas.microsoft.com/office/drawing/2014/main" id="{D9BE4E1F-7E72-4704-A041-BFAE6628F079}"/>
              </a:ext>
            </a:extLst>
          </p:cNvPr>
          <p:cNvSpPr txBox="1"/>
          <p:nvPr/>
        </p:nvSpPr>
        <p:spPr>
          <a:xfrm>
            <a:off x="400004" y="130618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CCF5D148-6B3E-4347-A899-804EA89ED5C5}"/>
              </a:ext>
            </a:extLst>
          </p:cNvPr>
          <p:cNvSpPr txBox="1"/>
          <p:nvPr/>
        </p:nvSpPr>
        <p:spPr>
          <a:xfrm>
            <a:off x="400004" y="1718094"/>
            <a:ext cx="10525434"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 This is the magnitude or the level of the risk. It is a combination of likelihood and consequence. As they are both “High” in our example, then the risk rank is also “High.”</a:t>
            </a:r>
            <a:br>
              <a:rPr kumimoji="0" lang="en-US" sz="1400" b="0" i="0" u="none" strike="noStrike" kern="1200" cap="none" spc="0" normalizeH="0" baseline="0" noProof="0" dirty="0">
                <a:ln>
                  <a:noFill/>
                </a:ln>
                <a:solidFill>
                  <a:prstClr val="black"/>
                </a:solidFill>
                <a:effectLst/>
                <a:uLnTx/>
                <a:uFillTx/>
                <a:latin typeface="Calibri"/>
                <a:ea typeface="+mn-ea"/>
                <a:cs typeface="+mn-cs"/>
              </a:rPr>
            </a:b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What are the triggers that would indicate the need to implement contingency plans? </a:t>
            </a:r>
            <a:r>
              <a:rPr kumimoji="0" lang="en-US" sz="1400" b="0" i="1" u="none" strike="noStrike" kern="1200" cap="none" spc="0" normalizeH="0" baseline="0" noProof="0" dirty="0">
                <a:ln>
                  <a:noFill/>
                </a:ln>
                <a:solidFill>
                  <a:srgbClr val="333333"/>
                </a:solidFill>
                <a:effectLst/>
                <a:uLnTx/>
                <a:uFillTx/>
                <a:latin typeface="Helvetica Neue"/>
                <a:ea typeface="+mn-ea"/>
                <a:cs typeface="+mn-cs"/>
              </a:rPr>
              <a:t>“If resource conflicts have not been resolved three weeks before the scheduled start date, then implement contingency plans.”</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17" name="TextBox 16">
            <a:extLst>
              <a:ext uri="{FF2B5EF4-FFF2-40B4-BE49-F238E27FC236}">
                <a16:creationId xmlns:a16="http://schemas.microsoft.com/office/drawing/2014/main" id="{29B6D3B0-3F1C-42B5-BB3F-04D160796644}"/>
              </a:ext>
            </a:extLst>
          </p:cNvPr>
          <p:cNvSpPr txBox="1"/>
          <p:nvPr/>
        </p:nvSpPr>
        <p:spPr>
          <a:xfrm>
            <a:off x="400004" y="3511474"/>
            <a:ext cx="60975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CB9C1012-98F2-42E8-91C5-16E87ACBDB6B}"/>
              </a:ext>
            </a:extLst>
          </p:cNvPr>
          <p:cNvSpPr txBox="1"/>
          <p:nvPr/>
        </p:nvSpPr>
        <p:spPr>
          <a:xfrm>
            <a:off x="400004" y="3880806"/>
            <a:ext cx="10525433" cy="166821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an action plan to prevent the risk from occurring.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 –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This is an action plan to address the risk if it does occur.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person responsible for managing the risk and implementing the Prevention or Contingency Plans. </a:t>
            </a: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 </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This is the risk that remains after treatment is carried out. After treatment, we assess the residual risk level as “Low.”</a:t>
            </a:r>
          </a:p>
        </p:txBody>
      </p:sp>
    </p:spTree>
    <p:extLst>
      <p:ext uri="{BB962C8B-B14F-4D97-AF65-F5344CB8AC3E}">
        <p14:creationId xmlns:p14="http://schemas.microsoft.com/office/powerpoint/2010/main" val="1676138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Risk Register Tailoring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5" name="TextBox 9">
            <a:extLst>
              <a:ext uri="{FF2B5EF4-FFF2-40B4-BE49-F238E27FC236}">
                <a16:creationId xmlns:a16="http://schemas.microsoft.com/office/drawing/2014/main" id="{9D1F27A8-5853-4C89-8D63-4A210B5F9B1F}"/>
              </a:ext>
            </a:extLst>
          </p:cNvPr>
          <p:cNvSpPr txBox="1"/>
          <p:nvPr/>
        </p:nvSpPr>
        <p:spPr>
          <a:xfrm>
            <a:off x="400004" y="3673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56" name="TextBox 10">
            <a:extLst>
              <a:ext uri="{FF2B5EF4-FFF2-40B4-BE49-F238E27FC236}">
                <a16:creationId xmlns:a16="http://schemas.microsoft.com/office/drawing/2014/main" id="{D5B99912-18F2-4CBB-8760-ABB99E2AAEE2}"/>
              </a:ext>
            </a:extLst>
          </p:cNvPr>
          <p:cNvSpPr txBox="1"/>
          <p:nvPr/>
        </p:nvSpPr>
        <p:spPr>
          <a:xfrm>
            <a:off x="400004" y="4034574"/>
            <a:ext cx="2458432" cy="69871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7. Risk Rank</a:t>
            </a:r>
            <a:r>
              <a:rPr kumimoji="0" lang="en-US" sz="1400" b="0" i="0" u="none" strike="noStrike" kern="1200" cap="none" spc="0" normalizeH="0" baseline="0" noProof="0" dirty="0">
                <a:ln>
                  <a:noFill/>
                </a:ln>
                <a:solidFill>
                  <a:srgbClr val="333333"/>
                </a:solidFill>
                <a:effectLst/>
                <a:uLnTx/>
                <a:uFillTx/>
                <a:latin typeface="Helvetica Neue"/>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7" name="TextBox 16">
            <a:extLst>
              <a:ext uri="{FF2B5EF4-FFF2-40B4-BE49-F238E27FC236}">
                <a16:creationId xmlns:a16="http://schemas.microsoft.com/office/drawing/2014/main" id="{8F6AC07A-811F-44CC-93F9-F0285EC7A391}"/>
              </a:ext>
            </a:extLst>
          </p:cNvPr>
          <p:cNvSpPr txBox="1"/>
          <p:nvPr/>
        </p:nvSpPr>
        <p:spPr>
          <a:xfrm>
            <a:off x="400005" y="4781474"/>
            <a:ext cx="266172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58" name="TextBox 17">
            <a:extLst>
              <a:ext uri="{FF2B5EF4-FFF2-40B4-BE49-F238E27FC236}">
                <a16:creationId xmlns:a16="http://schemas.microsoft.com/office/drawing/2014/main" id="{C17AA36E-12D3-433F-8B50-B8988C4D6C5A}"/>
              </a:ext>
            </a:extLst>
          </p:cNvPr>
          <p:cNvSpPr txBox="1"/>
          <p:nvPr/>
        </p:nvSpPr>
        <p:spPr>
          <a:xfrm>
            <a:off x="400005" y="5150806"/>
            <a:ext cx="2458432" cy="13450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9. Prevention Plan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endParaRPr lang="en-US" sz="1400" b="1" dirty="0">
              <a:solidFill>
                <a:srgbClr val="4E443C"/>
              </a:solidFill>
              <a:latin typeface="Helvetica Neue"/>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12. Residual Risk</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59" name="TextBox 9">
            <a:extLst>
              <a:ext uri="{FF2B5EF4-FFF2-40B4-BE49-F238E27FC236}">
                <a16:creationId xmlns:a16="http://schemas.microsoft.com/office/drawing/2014/main" id="{F27CD053-C3FD-4FE8-8FE6-335D9356B897}"/>
              </a:ext>
            </a:extLst>
          </p:cNvPr>
          <p:cNvSpPr txBox="1"/>
          <p:nvPr/>
        </p:nvSpPr>
        <p:spPr>
          <a:xfrm>
            <a:off x="400004" y="87946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60" name="TextBox 10">
            <a:extLst>
              <a:ext uri="{FF2B5EF4-FFF2-40B4-BE49-F238E27FC236}">
                <a16:creationId xmlns:a16="http://schemas.microsoft.com/office/drawing/2014/main" id="{B47ECD32-6E2B-428D-8DD0-DFBFD0BC6B17}"/>
              </a:ext>
            </a:extLst>
          </p:cNvPr>
          <p:cNvSpPr txBox="1"/>
          <p:nvPr/>
        </p:nvSpPr>
        <p:spPr>
          <a:xfrm>
            <a:off x="400004" y="1169454"/>
            <a:ext cx="2469631"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a:t>
            </a:r>
          </a:p>
        </p:txBody>
      </p:sp>
      <p:sp>
        <p:nvSpPr>
          <p:cNvPr id="61" name="TextBox 16">
            <a:extLst>
              <a:ext uri="{FF2B5EF4-FFF2-40B4-BE49-F238E27FC236}">
                <a16:creationId xmlns:a16="http://schemas.microsoft.com/office/drawing/2014/main" id="{6A5658FE-8FE4-44A2-BE21-E8942A53BF02}"/>
              </a:ext>
            </a:extLst>
          </p:cNvPr>
          <p:cNvSpPr txBox="1"/>
          <p:nvPr/>
        </p:nvSpPr>
        <p:spPr>
          <a:xfrm>
            <a:off x="400004" y="2297461"/>
            <a:ext cx="375299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2" name="TextBox 17">
            <a:extLst>
              <a:ext uri="{FF2B5EF4-FFF2-40B4-BE49-F238E27FC236}">
                <a16:creationId xmlns:a16="http://schemas.microsoft.com/office/drawing/2014/main" id="{EFC0BEF3-4E8D-4788-90C2-37978CE81DA4}"/>
              </a:ext>
            </a:extLst>
          </p:cNvPr>
          <p:cNvSpPr txBox="1"/>
          <p:nvPr/>
        </p:nvSpPr>
        <p:spPr>
          <a:xfrm>
            <a:off x="400005" y="2632860"/>
            <a:ext cx="2469629"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6. Consequence</a:t>
            </a:r>
          </a:p>
        </p:txBody>
      </p:sp>
      <p:cxnSp>
        <p:nvCxnSpPr>
          <p:cNvPr id="4" name="رابط مستقيم 3">
            <a:extLst>
              <a:ext uri="{FF2B5EF4-FFF2-40B4-BE49-F238E27FC236}">
                <a16:creationId xmlns:a16="http://schemas.microsoft.com/office/drawing/2014/main" id="{90CE3F2E-6400-46B4-BEC5-CB3E1DCBAF56}"/>
              </a:ext>
            </a:extLst>
          </p:cNvPr>
          <p:cNvCxnSpPr>
            <a:cxnSpLocks/>
          </p:cNvCxnSpPr>
          <p:nvPr/>
        </p:nvCxnSpPr>
        <p:spPr>
          <a:xfrm>
            <a:off x="2763520" y="894909"/>
            <a:ext cx="0" cy="5600945"/>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2" name="رابط مستقيم 21">
            <a:extLst>
              <a:ext uri="{FF2B5EF4-FFF2-40B4-BE49-F238E27FC236}">
                <a16:creationId xmlns:a16="http://schemas.microsoft.com/office/drawing/2014/main" id="{CE0060B7-0E7A-4531-8B4B-134B0D391B43}"/>
              </a:ext>
            </a:extLst>
          </p:cNvPr>
          <p:cNvCxnSpPr>
            <a:cxnSpLocks/>
          </p:cNvCxnSpPr>
          <p:nvPr/>
        </p:nvCxnSpPr>
        <p:spPr>
          <a:xfrm>
            <a:off x="369877" y="1208154"/>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5" name="رابط مستقيم 24">
            <a:extLst>
              <a:ext uri="{FF2B5EF4-FFF2-40B4-BE49-F238E27FC236}">
                <a16:creationId xmlns:a16="http://schemas.microsoft.com/office/drawing/2014/main" id="{A1F443A3-A377-4BEE-A16E-226715B015EE}"/>
              </a:ext>
            </a:extLst>
          </p:cNvPr>
          <p:cNvCxnSpPr>
            <a:cxnSpLocks/>
          </p:cNvCxnSpPr>
          <p:nvPr/>
        </p:nvCxnSpPr>
        <p:spPr>
          <a:xfrm>
            <a:off x="369877" y="2306735"/>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6" name="رابط مستقيم 25">
            <a:extLst>
              <a:ext uri="{FF2B5EF4-FFF2-40B4-BE49-F238E27FC236}">
                <a16:creationId xmlns:a16="http://schemas.microsoft.com/office/drawing/2014/main" id="{38BD666E-042D-457A-89BF-5A4A2B970E1E}"/>
              </a:ext>
            </a:extLst>
          </p:cNvPr>
          <p:cNvCxnSpPr>
            <a:cxnSpLocks/>
          </p:cNvCxnSpPr>
          <p:nvPr/>
        </p:nvCxnSpPr>
        <p:spPr>
          <a:xfrm>
            <a:off x="369877" y="2646473"/>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7" name="رابط مستقيم 26">
            <a:extLst>
              <a:ext uri="{FF2B5EF4-FFF2-40B4-BE49-F238E27FC236}">
                <a16:creationId xmlns:a16="http://schemas.microsoft.com/office/drawing/2014/main" id="{16CF59A8-F605-46A8-A762-5DA61B9746B8}"/>
              </a:ext>
            </a:extLst>
          </p:cNvPr>
          <p:cNvCxnSpPr>
            <a:cxnSpLocks/>
          </p:cNvCxnSpPr>
          <p:nvPr/>
        </p:nvCxnSpPr>
        <p:spPr>
          <a:xfrm>
            <a:off x="379208" y="879462"/>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1" name="رابط مستقيم 30">
            <a:extLst>
              <a:ext uri="{FF2B5EF4-FFF2-40B4-BE49-F238E27FC236}">
                <a16:creationId xmlns:a16="http://schemas.microsoft.com/office/drawing/2014/main" id="{CE8194F2-E296-49F3-880A-FBC2F5473DEC}"/>
              </a:ext>
            </a:extLst>
          </p:cNvPr>
          <p:cNvCxnSpPr>
            <a:cxnSpLocks/>
          </p:cNvCxnSpPr>
          <p:nvPr/>
        </p:nvCxnSpPr>
        <p:spPr>
          <a:xfrm>
            <a:off x="369877" y="3682736"/>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2" name="رابط مستقيم 31">
            <a:extLst>
              <a:ext uri="{FF2B5EF4-FFF2-40B4-BE49-F238E27FC236}">
                <a16:creationId xmlns:a16="http://schemas.microsoft.com/office/drawing/2014/main" id="{496FF0DE-56F0-4CC4-A674-D0257C2605B6}"/>
              </a:ext>
            </a:extLst>
          </p:cNvPr>
          <p:cNvCxnSpPr>
            <a:cxnSpLocks/>
          </p:cNvCxnSpPr>
          <p:nvPr/>
        </p:nvCxnSpPr>
        <p:spPr>
          <a:xfrm>
            <a:off x="369877" y="4022474"/>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3" name="رابط مستقيم 32">
            <a:extLst>
              <a:ext uri="{FF2B5EF4-FFF2-40B4-BE49-F238E27FC236}">
                <a16:creationId xmlns:a16="http://schemas.microsoft.com/office/drawing/2014/main" id="{1CEE36BE-3A03-413E-831A-F62E92005500}"/>
              </a:ext>
            </a:extLst>
          </p:cNvPr>
          <p:cNvCxnSpPr>
            <a:cxnSpLocks/>
          </p:cNvCxnSpPr>
          <p:nvPr/>
        </p:nvCxnSpPr>
        <p:spPr>
          <a:xfrm>
            <a:off x="369877" y="4775301"/>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34" name="رابط مستقيم 33">
            <a:extLst>
              <a:ext uri="{FF2B5EF4-FFF2-40B4-BE49-F238E27FC236}">
                <a16:creationId xmlns:a16="http://schemas.microsoft.com/office/drawing/2014/main" id="{E69999F6-E066-4817-B86E-53F1F3DDF881}"/>
              </a:ext>
            </a:extLst>
          </p:cNvPr>
          <p:cNvCxnSpPr>
            <a:cxnSpLocks/>
          </p:cNvCxnSpPr>
          <p:nvPr/>
        </p:nvCxnSpPr>
        <p:spPr>
          <a:xfrm>
            <a:off x="369877" y="5115039"/>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3" name="رابط مستقيم 22">
            <a:extLst>
              <a:ext uri="{FF2B5EF4-FFF2-40B4-BE49-F238E27FC236}">
                <a16:creationId xmlns:a16="http://schemas.microsoft.com/office/drawing/2014/main" id="{A554F765-DF0A-4E26-BAED-1C6AEEFBFBFE}"/>
              </a:ext>
            </a:extLst>
          </p:cNvPr>
          <p:cNvCxnSpPr>
            <a:cxnSpLocks/>
          </p:cNvCxnSpPr>
          <p:nvPr/>
        </p:nvCxnSpPr>
        <p:spPr>
          <a:xfrm>
            <a:off x="3167847" y="897522"/>
            <a:ext cx="0" cy="5600945"/>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4" name="رابط مستقيم 23">
            <a:extLst>
              <a:ext uri="{FF2B5EF4-FFF2-40B4-BE49-F238E27FC236}">
                <a16:creationId xmlns:a16="http://schemas.microsoft.com/office/drawing/2014/main" id="{7FF64CDA-29EB-456F-8EC3-DCF10F51A3A5}"/>
              </a:ext>
            </a:extLst>
          </p:cNvPr>
          <p:cNvCxnSpPr/>
          <p:nvPr/>
        </p:nvCxnSpPr>
        <p:spPr>
          <a:xfrm>
            <a:off x="386111" y="898124"/>
            <a:ext cx="0" cy="5628640"/>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28" name="رابط مستقيم 27">
            <a:extLst>
              <a:ext uri="{FF2B5EF4-FFF2-40B4-BE49-F238E27FC236}">
                <a16:creationId xmlns:a16="http://schemas.microsoft.com/office/drawing/2014/main" id="{C50C0C17-9894-4410-AC61-7E097B0AB8CD}"/>
              </a:ext>
            </a:extLst>
          </p:cNvPr>
          <p:cNvCxnSpPr>
            <a:cxnSpLocks/>
          </p:cNvCxnSpPr>
          <p:nvPr/>
        </p:nvCxnSpPr>
        <p:spPr>
          <a:xfrm>
            <a:off x="369877" y="6504267"/>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pic>
        <p:nvPicPr>
          <p:cNvPr id="3" name="رسم 2" descr="إغلاق مع تعبئة خالصة">
            <a:extLst>
              <a:ext uri="{FF2B5EF4-FFF2-40B4-BE49-F238E27FC236}">
                <a16:creationId xmlns:a16="http://schemas.microsoft.com/office/drawing/2014/main" id="{EA7E038E-B33A-4CE4-A028-2ACA151856B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2424" y="3331965"/>
            <a:ext cx="320492" cy="320492"/>
          </a:xfrm>
          <a:prstGeom prst="rect">
            <a:avLst/>
          </a:prstGeom>
        </p:spPr>
      </p:pic>
      <p:pic>
        <p:nvPicPr>
          <p:cNvPr id="29" name="رسم 28" descr="إغلاق مع تعبئة خالصة">
            <a:extLst>
              <a:ext uri="{FF2B5EF4-FFF2-40B4-BE49-F238E27FC236}">
                <a16:creationId xmlns:a16="http://schemas.microsoft.com/office/drawing/2014/main" id="{517FB8E4-2DBF-41E1-9638-6D26485F0FE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9840" y="4080279"/>
            <a:ext cx="320492" cy="320492"/>
          </a:xfrm>
          <a:prstGeom prst="rect">
            <a:avLst/>
          </a:prstGeom>
        </p:spPr>
      </p:pic>
      <p:pic>
        <p:nvPicPr>
          <p:cNvPr id="30" name="رسم 29" descr="إغلاق مع تعبئة خالصة">
            <a:extLst>
              <a:ext uri="{FF2B5EF4-FFF2-40B4-BE49-F238E27FC236}">
                <a16:creationId xmlns:a16="http://schemas.microsoft.com/office/drawing/2014/main" id="{72B9F653-A48B-45AC-A1D2-C6439D31A51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8452" y="5207636"/>
            <a:ext cx="320492" cy="320492"/>
          </a:xfrm>
          <a:prstGeom prst="rect">
            <a:avLst/>
          </a:prstGeom>
        </p:spPr>
      </p:pic>
      <p:pic>
        <p:nvPicPr>
          <p:cNvPr id="36" name="رسم 35" descr="إغلاق مع تعبئة خالصة">
            <a:extLst>
              <a:ext uri="{FF2B5EF4-FFF2-40B4-BE49-F238E27FC236}">
                <a16:creationId xmlns:a16="http://schemas.microsoft.com/office/drawing/2014/main" id="{2AE50BF5-F0B4-49A8-8DA0-D1718655FB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89347" y="6194960"/>
            <a:ext cx="320492" cy="320492"/>
          </a:xfrm>
          <a:prstGeom prst="rect">
            <a:avLst/>
          </a:prstGeom>
        </p:spPr>
      </p:pic>
      <p:sp>
        <p:nvSpPr>
          <p:cNvPr id="37" name="TextBox 9">
            <a:extLst>
              <a:ext uri="{FF2B5EF4-FFF2-40B4-BE49-F238E27FC236}">
                <a16:creationId xmlns:a16="http://schemas.microsoft.com/office/drawing/2014/main" id="{574BB3B6-C9B6-4FFE-8337-232C26F62FA2}"/>
              </a:ext>
            </a:extLst>
          </p:cNvPr>
          <p:cNvSpPr txBox="1"/>
          <p:nvPr/>
        </p:nvSpPr>
        <p:spPr>
          <a:xfrm>
            <a:off x="7019295" y="4127007"/>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Evaluation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38" name="TextBox 10">
            <a:extLst>
              <a:ext uri="{FF2B5EF4-FFF2-40B4-BE49-F238E27FC236}">
                <a16:creationId xmlns:a16="http://schemas.microsoft.com/office/drawing/2014/main" id="{B2735ACB-39C8-44C8-A529-B0D9D64ACC0A}"/>
              </a:ext>
            </a:extLst>
          </p:cNvPr>
          <p:cNvSpPr txBox="1"/>
          <p:nvPr/>
        </p:nvSpPr>
        <p:spPr>
          <a:xfrm>
            <a:off x="7019295" y="4488119"/>
            <a:ext cx="2458432" cy="37555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8. Risk Trigger</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p:txBody>
      </p:sp>
      <p:sp>
        <p:nvSpPr>
          <p:cNvPr id="39" name="TextBox 17">
            <a:extLst>
              <a:ext uri="{FF2B5EF4-FFF2-40B4-BE49-F238E27FC236}">
                <a16:creationId xmlns:a16="http://schemas.microsoft.com/office/drawing/2014/main" id="{ADBB2F9A-7BC5-4372-AA2F-AB2CF0BB3934}"/>
              </a:ext>
            </a:extLst>
          </p:cNvPr>
          <p:cNvSpPr txBox="1"/>
          <p:nvPr/>
        </p:nvSpPr>
        <p:spPr>
          <a:xfrm>
            <a:off x="7019296" y="5259116"/>
            <a:ext cx="2458432" cy="69871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10. Contingency Plan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11. Risk Owner </a:t>
            </a:r>
            <a:endParaRPr lang="en-US" sz="1400" b="1" dirty="0">
              <a:solidFill>
                <a:srgbClr val="4E443C"/>
              </a:solidFill>
              <a:latin typeface="Helvetica Neue"/>
            </a:endParaRPr>
          </a:p>
        </p:txBody>
      </p:sp>
      <p:sp>
        <p:nvSpPr>
          <p:cNvPr id="40" name="TextBox 9">
            <a:extLst>
              <a:ext uri="{FF2B5EF4-FFF2-40B4-BE49-F238E27FC236}">
                <a16:creationId xmlns:a16="http://schemas.microsoft.com/office/drawing/2014/main" id="{82260FB9-41D8-45A0-8DD0-7B694A4D7FE0}"/>
              </a:ext>
            </a:extLst>
          </p:cNvPr>
          <p:cNvSpPr txBox="1"/>
          <p:nvPr/>
        </p:nvSpPr>
        <p:spPr>
          <a:xfrm>
            <a:off x="7019295" y="1678242"/>
            <a:ext cx="25495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Helvetica Neue"/>
                <a:ea typeface="+mn-ea"/>
                <a:cs typeface="+mn-cs"/>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Identification </a:t>
            </a:r>
            <a:endParaRPr kumimoji="0" lang="en-US" sz="1800" b="0" i="0" u="none" strike="noStrike" kern="1200" cap="none" spc="0" normalizeH="0" baseline="0" noProof="0" dirty="0">
              <a:ln>
                <a:noFill/>
              </a:ln>
              <a:solidFill>
                <a:srgbClr val="C00000"/>
              </a:solidFill>
              <a:effectLst/>
              <a:uLnTx/>
              <a:uFillTx/>
              <a:latin typeface="Calibri"/>
              <a:ea typeface="+mn-ea"/>
              <a:cs typeface="+mn-cs"/>
            </a:endParaRPr>
          </a:p>
        </p:txBody>
      </p:sp>
      <p:sp>
        <p:nvSpPr>
          <p:cNvPr id="41" name="TextBox 10">
            <a:extLst>
              <a:ext uri="{FF2B5EF4-FFF2-40B4-BE49-F238E27FC236}">
                <a16:creationId xmlns:a16="http://schemas.microsoft.com/office/drawing/2014/main" id="{CC4AF1B5-93FB-49D3-8478-D6FEA8A23C72}"/>
              </a:ext>
            </a:extLst>
          </p:cNvPr>
          <p:cNvSpPr txBox="1"/>
          <p:nvPr/>
        </p:nvSpPr>
        <p:spPr>
          <a:xfrm>
            <a:off x="7019295" y="1968234"/>
            <a:ext cx="2469631" cy="10218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1. Risk ID</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2. Risk Category </a:t>
            </a:r>
            <a:endParaRPr kumimoji="0" lang="en-US" sz="1400" b="0" i="0" u="none" strike="noStrike" kern="1200" cap="none" spc="0" normalizeH="0" baseline="0" noProof="0" dirty="0">
              <a:ln>
                <a:noFill/>
              </a:ln>
              <a:solidFill>
                <a:srgbClr val="333333"/>
              </a:solidFill>
              <a:effectLst/>
              <a:uLnTx/>
              <a:uFillTx/>
              <a:latin typeface="Helvetica Neue"/>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3. Risk Description</a:t>
            </a:r>
          </a:p>
        </p:txBody>
      </p:sp>
      <p:sp>
        <p:nvSpPr>
          <p:cNvPr id="42" name="TextBox 17">
            <a:extLst>
              <a:ext uri="{FF2B5EF4-FFF2-40B4-BE49-F238E27FC236}">
                <a16:creationId xmlns:a16="http://schemas.microsoft.com/office/drawing/2014/main" id="{0CD6DCDA-4BC7-4036-A88C-8D71FE04D0E9}"/>
              </a:ext>
            </a:extLst>
          </p:cNvPr>
          <p:cNvSpPr txBox="1"/>
          <p:nvPr/>
        </p:nvSpPr>
        <p:spPr>
          <a:xfrm>
            <a:off x="7019296" y="3431640"/>
            <a:ext cx="2469629" cy="69871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4. Project Impact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E443C"/>
                </a:solidFill>
                <a:effectLst/>
                <a:uLnTx/>
                <a:uFillTx/>
                <a:latin typeface="Helvetica Neue"/>
                <a:ea typeface="+mn-ea"/>
                <a:cs typeface="+mn-cs"/>
              </a:rPr>
              <a:t>5. Likelihood</a:t>
            </a:r>
          </a:p>
        </p:txBody>
      </p:sp>
      <p:cxnSp>
        <p:nvCxnSpPr>
          <p:cNvPr id="44" name="رابط مستقيم 43">
            <a:extLst>
              <a:ext uri="{FF2B5EF4-FFF2-40B4-BE49-F238E27FC236}">
                <a16:creationId xmlns:a16="http://schemas.microsoft.com/office/drawing/2014/main" id="{56EAFC78-B22B-47D9-A3C2-2CFF698920A4}"/>
              </a:ext>
            </a:extLst>
          </p:cNvPr>
          <p:cNvCxnSpPr>
            <a:cxnSpLocks/>
          </p:cNvCxnSpPr>
          <p:nvPr/>
        </p:nvCxnSpPr>
        <p:spPr>
          <a:xfrm>
            <a:off x="6989168" y="2006934"/>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45" name="رابط مستقيم 44">
            <a:extLst>
              <a:ext uri="{FF2B5EF4-FFF2-40B4-BE49-F238E27FC236}">
                <a16:creationId xmlns:a16="http://schemas.microsoft.com/office/drawing/2014/main" id="{EF2B334B-1B63-4EA5-82B9-69E44AB00912}"/>
              </a:ext>
            </a:extLst>
          </p:cNvPr>
          <p:cNvCxnSpPr>
            <a:cxnSpLocks/>
          </p:cNvCxnSpPr>
          <p:nvPr/>
        </p:nvCxnSpPr>
        <p:spPr>
          <a:xfrm>
            <a:off x="6989168" y="3105515"/>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46" name="رابط مستقيم 45">
            <a:extLst>
              <a:ext uri="{FF2B5EF4-FFF2-40B4-BE49-F238E27FC236}">
                <a16:creationId xmlns:a16="http://schemas.microsoft.com/office/drawing/2014/main" id="{13A1495E-B25B-4C05-BAF6-454491360A79}"/>
              </a:ext>
            </a:extLst>
          </p:cNvPr>
          <p:cNvCxnSpPr>
            <a:cxnSpLocks/>
          </p:cNvCxnSpPr>
          <p:nvPr/>
        </p:nvCxnSpPr>
        <p:spPr>
          <a:xfrm>
            <a:off x="6989168" y="3445253"/>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47" name="رابط مستقيم 46">
            <a:extLst>
              <a:ext uri="{FF2B5EF4-FFF2-40B4-BE49-F238E27FC236}">
                <a16:creationId xmlns:a16="http://schemas.microsoft.com/office/drawing/2014/main" id="{10521B0E-D1E2-456E-ABAA-AE095A0CB868}"/>
              </a:ext>
            </a:extLst>
          </p:cNvPr>
          <p:cNvCxnSpPr>
            <a:cxnSpLocks/>
          </p:cNvCxnSpPr>
          <p:nvPr/>
        </p:nvCxnSpPr>
        <p:spPr>
          <a:xfrm>
            <a:off x="6998499" y="1678242"/>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48" name="رابط مستقيم 47">
            <a:extLst>
              <a:ext uri="{FF2B5EF4-FFF2-40B4-BE49-F238E27FC236}">
                <a16:creationId xmlns:a16="http://schemas.microsoft.com/office/drawing/2014/main" id="{005044D1-1C54-41A2-A8D7-228FC05E92DE}"/>
              </a:ext>
            </a:extLst>
          </p:cNvPr>
          <p:cNvCxnSpPr>
            <a:cxnSpLocks/>
          </p:cNvCxnSpPr>
          <p:nvPr/>
        </p:nvCxnSpPr>
        <p:spPr>
          <a:xfrm>
            <a:off x="6989168" y="4136281"/>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49" name="رابط مستقيم 48">
            <a:extLst>
              <a:ext uri="{FF2B5EF4-FFF2-40B4-BE49-F238E27FC236}">
                <a16:creationId xmlns:a16="http://schemas.microsoft.com/office/drawing/2014/main" id="{EB1342A1-DDC0-4F1A-869A-EDC43A766744}"/>
              </a:ext>
            </a:extLst>
          </p:cNvPr>
          <p:cNvCxnSpPr>
            <a:cxnSpLocks/>
          </p:cNvCxnSpPr>
          <p:nvPr/>
        </p:nvCxnSpPr>
        <p:spPr>
          <a:xfrm>
            <a:off x="6989168" y="4476019"/>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50" name="رابط مستقيم 49">
            <a:extLst>
              <a:ext uri="{FF2B5EF4-FFF2-40B4-BE49-F238E27FC236}">
                <a16:creationId xmlns:a16="http://schemas.microsoft.com/office/drawing/2014/main" id="{5B5CC651-5B9F-4736-808D-3DA1B2C61520}"/>
              </a:ext>
            </a:extLst>
          </p:cNvPr>
          <p:cNvCxnSpPr>
            <a:cxnSpLocks/>
          </p:cNvCxnSpPr>
          <p:nvPr/>
        </p:nvCxnSpPr>
        <p:spPr>
          <a:xfrm>
            <a:off x="6989168" y="4883611"/>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51" name="رابط مستقيم 50">
            <a:extLst>
              <a:ext uri="{FF2B5EF4-FFF2-40B4-BE49-F238E27FC236}">
                <a16:creationId xmlns:a16="http://schemas.microsoft.com/office/drawing/2014/main" id="{25AF4B0C-986E-41DD-A9F0-550B13082073}"/>
              </a:ext>
            </a:extLst>
          </p:cNvPr>
          <p:cNvCxnSpPr>
            <a:cxnSpLocks/>
          </p:cNvCxnSpPr>
          <p:nvPr/>
        </p:nvCxnSpPr>
        <p:spPr>
          <a:xfrm>
            <a:off x="6989168" y="5223349"/>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52" name="رابط مستقيم 51">
            <a:extLst>
              <a:ext uri="{FF2B5EF4-FFF2-40B4-BE49-F238E27FC236}">
                <a16:creationId xmlns:a16="http://schemas.microsoft.com/office/drawing/2014/main" id="{34E941BE-BFE2-426D-8662-3CA4748B50D6}"/>
              </a:ext>
            </a:extLst>
          </p:cNvPr>
          <p:cNvCxnSpPr>
            <a:cxnSpLocks/>
          </p:cNvCxnSpPr>
          <p:nvPr/>
        </p:nvCxnSpPr>
        <p:spPr>
          <a:xfrm flipH="1">
            <a:off x="9784962" y="1696302"/>
            <a:ext cx="2176" cy="4319115"/>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53" name="رابط مستقيم 52">
            <a:extLst>
              <a:ext uri="{FF2B5EF4-FFF2-40B4-BE49-F238E27FC236}">
                <a16:creationId xmlns:a16="http://schemas.microsoft.com/office/drawing/2014/main" id="{D138C706-B49D-450D-953A-E2B2256A28B6}"/>
              </a:ext>
            </a:extLst>
          </p:cNvPr>
          <p:cNvCxnSpPr>
            <a:cxnSpLocks/>
          </p:cNvCxnSpPr>
          <p:nvPr/>
        </p:nvCxnSpPr>
        <p:spPr>
          <a:xfrm flipH="1">
            <a:off x="6998499" y="1696904"/>
            <a:ext cx="6903" cy="4318513"/>
          </a:xfrm>
          <a:prstGeom prst="line">
            <a:avLst/>
          </a:prstGeom>
          <a:ln>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cxnSp>
        <p:nvCxnSpPr>
          <p:cNvPr id="54" name="رابط مستقيم 53">
            <a:extLst>
              <a:ext uri="{FF2B5EF4-FFF2-40B4-BE49-F238E27FC236}">
                <a16:creationId xmlns:a16="http://schemas.microsoft.com/office/drawing/2014/main" id="{17F93ADF-BA8A-45B3-A3E9-5C85F00EB046}"/>
              </a:ext>
            </a:extLst>
          </p:cNvPr>
          <p:cNvCxnSpPr>
            <a:cxnSpLocks/>
          </p:cNvCxnSpPr>
          <p:nvPr/>
        </p:nvCxnSpPr>
        <p:spPr>
          <a:xfrm>
            <a:off x="6989168" y="6015417"/>
            <a:ext cx="2795794" cy="0"/>
          </a:xfrm>
          <a:prstGeom prst="line">
            <a:avLst/>
          </a:prstGeom>
          <a:ln w="9525">
            <a:solidFill>
              <a:schemeClr val="bg1">
                <a:lumMod val="85000"/>
              </a:schemeClr>
            </a:solidFill>
          </a:ln>
        </p:spPr>
        <p:style>
          <a:lnRef idx="3">
            <a:schemeClr val="accent1"/>
          </a:lnRef>
          <a:fillRef idx="0">
            <a:schemeClr val="accent1"/>
          </a:fillRef>
          <a:effectRef idx="2">
            <a:schemeClr val="accent1"/>
          </a:effectRef>
          <a:fontRef idx="minor">
            <a:schemeClr val="tx1"/>
          </a:fontRef>
        </p:style>
      </p:cxnSp>
      <p:sp>
        <p:nvSpPr>
          <p:cNvPr id="67" name="TextBox 16">
            <a:extLst>
              <a:ext uri="{FF2B5EF4-FFF2-40B4-BE49-F238E27FC236}">
                <a16:creationId xmlns:a16="http://schemas.microsoft.com/office/drawing/2014/main" id="{7AC01E0D-B953-45B4-927E-620AA36724CB}"/>
              </a:ext>
            </a:extLst>
          </p:cNvPr>
          <p:cNvSpPr txBox="1"/>
          <p:nvPr/>
        </p:nvSpPr>
        <p:spPr>
          <a:xfrm>
            <a:off x="7042727" y="3127011"/>
            <a:ext cx="2271294" cy="3052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Analysis</a:t>
            </a:r>
            <a:r>
              <a:rPr kumimoji="0" lang="ar-SA" sz="1800" b="1" i="0" u="none" strike="noStrike" kern="1200" cap="none" spc="0" normalizeH="0" baseline="0" noProof="0" dirty="0">
                <a:ln>
                  <a:noFill/>
                </a:ln>
                <a:solidFill>
                  <a:srgbClr val="C00000"/>
                </a:solidFill>
                <a:effectLst/>
                <a:uLnTx/>
                <a:uFillTx/>
                <a:latin typeface="Helvetica Neue"/>
                <a:ea typeface="+mn-ea"/>
                <a:cs typeface="Arial" panose="020B0604020202020204" pitchFamily="34" charset="0"/>
              </a:rPr>
              <a:t> </a:t>
            </a:r>
            <a:r>
              <a:rPr kumimoji="0" lang="en-US" sz="1800" b="1" i="0" u="none" strike="noStrike" kern="1200" cap="none" spc="0" normalizeH="0" baseline="0" noProof="0" dirty="0">
                <a:ln>
                  <a:noFill/>
                </a:ln>
                <a:solidFill>
                  <a:srgbClr val="C00000"/>
                </a:solidFill>
                <a:effectLst/>
                <a:uLnTx/>
                <a:uFillTx/>
                <a:latin typeface="Helvetica Neue"/>
                <a:ea typeface="+mn-ea"/>
                <a:cs typeface="+mn-cs"/>
              </a:rPr>
              <a:t>data</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8" name="TextBox 16">
            <a:extLst>
              <a:ext uri="{FF2B5EF4-FFF2-40B4-BE49-F238E27FC236}">
                <a16:creationId xmlns:a16="http://schemas.microsoft.com/office/drawing/2014/main" id="{203D9A52-0575-49BC-80F5-E0FE6860379F}"/>
              </a:ext>
            </a:extLst>
          </p:cNvPr>
          <p:cNvSpPr txBox="1"/>
          <p:nvPr/>
        </p:nvSpPr>
        <p:spPr>
          <a:xfrm>
            <a:off x="7019295" y="4878877"/>
            <a:ext cx="266172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Helvetica Neue"/>
                <a:ea typeface="+mn-ea"/>
                <a:cs typeface="+mn-cs"/>
              </a:rPr>
              <a:t>Risk Treatment</a:t>
            </a:r>
            <a:endParaRPr kumimoji="0" lang="en-US" sz="1800" b="1" i="0" u="none" strike="noStrike" kern="1200" cap="none" spc="0" normalizeH="0" baseline="0" noProof="0" dirty="0">
              <a:ln>
                <a:noFill/>
              </a:ln>
              <a:solidFill>
                <a:srgbClr val="C00000"/>
              </a:solidFill>
              <a:effectLst/>
              <a:uLnTx/>
              <a:uFillTx/>
              <a:latin typeface="Calibri"/>
              <a:ea typeface="+mn-ea"/>
              <a:cs typeface="+mn-cs"/>
            </a:endParaRPr>
          </a:p>
        </p:txBody>
      </p:sp>
      <p:sp>
        <p:nvSpPr>
          <p:cNvPr id="14" name="سهم: لليمين 13">
            <a:extLst>
              <a:ext uri="{FF2B5EF4-FFF2-40B4-BE49-F238E27FC236}">
                <a16:creationId xmlns:a16="http://schemas.microsoft.com/office/drawing/2014/main" id="{4879BB85-6288-4A36-A7B8-851A4CA04BC4}"/>
              </a:ext>
            </a:extLst>
          </p:cNvPr>
          <p:cNvSpPr/>
          <p:nvPr/>
        </p:nvSpPr>
        <p:spPr>
          <a:xfrm>
            <a:off x="3666931" y="2787392"/>
            <a:ext cx="3041779" cy="2062927"/>
          </a:xfrm>
          <a:prstGeom prst="rightArrow">
            <a:avLst/>
          </a:prstGeom>
          <a:solidFill>
            <a:schemeClr val="tx2">
              <a:lumMod val="60000"/>
              <a:lumOff val="40000"/>
            </a:schemeClr>
          </a:solidFill>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10479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1734497"/>
            <a:ext cx="10366310" cy="4604979"/>
          </a:xfrm>
          <a:prstGeom prst="rect">
            <a:avLst/>
          </a:prstGeom>
          <a:noFill/>
        </p:spPr>
        <p:txBody>
          <a:bodyPr wrap="square">
            <a:spAutoFit/>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Project Background:</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Access to safe and readily available water for drinking and domestic use is fundamental for a healthy and productive life. The project aims to establish a sustainable model for enhancing access to safe drinking water in Kahama Rural District, Shinayana Region, through a community-based water management system. The proposed project seeks to improve access to safe water in rural Tanzania through the establishment of community based safe drinking water centers. The project will be implemented in Kahama Rural District, Shinayana Region, Tanzania over a period of 2.5 years. The project is based on the principles of Participatory Development and will involve the communities’ right from the initial stages so as to develop a strong foundation and to inculcate ownership of the project.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 Tanzania has more than 37% water resources than Uganda and almost three times more renewable water than Kenya, but despite the availability of water resources in abundance, communities in both rural and urban Tanzania face severe water shortage.  The rural communities in Tanzania face water security risks in terms of both the availability and water quality, which further impacts the health and the socio-economic development of the people and the region. Though there have been investments made towards the improvement of water access and technological interventions to improve water quality, the situation has not improved much, which could be attributed to poor management systems and lack of willingness to adapt to new processes both by the local administration and the communities.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effectLst/>
                <a:latin typeface="Calibri" panose="020F0502020204030204" pitchFamily="34" charset="0"/>
                <a:ea typeface="Calibri" panose="020F0502020204030204" pitchFamily="34" charset="0"/>
                <a:cs typeface="Calibri" panose="020F0502020204030204" pitchFamily="34" charset="0"/>
              </a:rPr>
              <a:t>Another factor that affects water shortage in Tanzania, is the population explosion that has occurred between 1967 to 2012 (the population has tripled from 12.3 million to 44.9 million). 70% of the increase has happened in rural areas, thereby adding pressure to the local water bodies in the rural region. Furthermore, reports suggest that access to drinking water coverage increased by only 1% between 1990 to 2015. Data from The World Bank also reiterates that population growth has led to water stress in the country and the average volume of renewable fresh water per capita per year in Tanzania has declined by 80% since 1962.</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6921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2163705"/>
            <a:ext cx="10366310" cy="3669018"/>
          </a:xfrm>
          <a:prstGeom prst="rect">
            <a:avLst/>
          </a:prstGeom>
          <a:noFill/>
        </p:spPr>
        <p:txBody>
          <a:bodyPr wrap="square">
            <a:spAutoFit/>
          </a:bodyPr>
          <a:lstStyle/>
          <a:p>
            <a:pPr algn="just">
              <a:lnSpc>
                <a:spcPct val="107000"/>
              </a:lnSpc>
              <a:spcAft>
                <a:spcPts val="800"/>
              </a:spcAft>
            </a:pPr>
            <a:r>
              <a:rPr lang="en-US" sz="1400" b="1" dirty="0">
                <a:solidFill>
                  <a:srgbClr val="333333"/>
                </a:solidFill>
                <a:effectLst/>
                <a:latin typeface="Calibri" panose="020F0502020204030204" pitchFamily="34" charset="0"/>
                <a:ea typeface="Calibri" panose="020F0502020204030204" pitchFamily="34" charset="0"/>
                <a:cs typeface="Arial" panose="020B0604020202020204" pitchFamily="34" charset="0"/>
              </a:rPr>
              <a:t>Project Goal: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The project aims to establish a sustainable model for enhancing access to safe drinking water in Kahama Rural District, Shinayana Region, through a community-based water management system.</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Project Objectives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develop community based safe drinking water plans for the identified project wards in Kahama Rural District, Shinayana Region.</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strengthen the local institutions and to build the capacity of community groups to enhance clean water access in the identified project site.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To establish community owned safe drinking water centers and improve local infrastructure to enhance clean water supply in project wards.</a:t>
            </a:r>
          </a:p>
          <a:p>
            <a:pPr algn="just">
              <a:lnSpc>
                <a:spcPct val="107000"/>
              </a:lnSpc>
              <a:spcAft>
                <a:spcPts val="800"/>
              </a:spcAft>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Project Budget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The project is full reserved and fund by everyone’s smart university – ESU , United Emiratis.</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43049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64" name="مربع نص 63">
            <a:extLst>
              <a:ext uri="{FF2B5EF4-FFF2-40B4-BE49-F238E27FC236}">
                <a16:creationId xmlns:a16="http://schemas.microsoft.com/office/drawing/2014/main" id="{F622A18C-7D78-4EBA-A1C9-9F3AE3A5FA1B}"/>
              </a:ext>
            </a:extLst>
          </p:cNvPr>
          <p:cNvSpPr txBox="1"/>
          <p:nvPr/>
        </p:nvSpPr>
        <p:spPr>
          <a:xfrm>
            <a:off x="597159" y="1715837"/>
            <a:ext cx="10366310" cy="3787319"/>
          </a:xfrm>
          <a:prstGeom prst="rect">
            <a:avLst/>
          </a:prstGeom>
          <a:noFill/>
        </p:spPr>
        <p:txBody>
          <a:bodyPr wrap="square">
            <a:spAutoFit/>
          </a:bodyPr>
          <a:lstStyle/>
          <a:p>
            <a:pPr algn="just"/>
            <a:r>
              <a:rPr lang="en-US" sz="1400" b="1" dirty="0">
                <a:solidFill>
                  <a:srgbClr val="333333"/>
                </a:solidFill>
                <a:effectLst/>
                <a:latin typeface="Calibri" panose="020F0502020204030204" pitchFamily="34" charset="0"/>
                <a:ea typeface="Times New Roman" panose="02020603050405020304" pitchFamily="18" charset="0"/>
              </a:rPr>
              <a:t>Project Approach: </a:t>
            </a:r>
            <a:endParaRPr lang="en-US" sz="1400" dirty="0">
              <a:effectLst/>
              <a:latin typeface="Times New Roman" panose="02020603050405020304" pitchFamily="18" charset="0"/>
              <a:ea typeface="Times New Roman" panose="02020603050405020304" pitchFamily="18" charset="0"/>
            </a:endParaRPr>
          </a:p>
          <a:p>
            <a:pPr algn="just"/>
            <a:r>
              <a:rPr lang="en-US" sz="1400" dirty="0">
                <a:solidFill>
                  <a:srgbClr val="333333"/>
                </a:solidFill>
                <a:effectLst/>
                <a:latin typeface="Calibri" panose="020F0502020204030204" pitchFamily="34" charset="0"/>
                <a:ea typeface="Times New Roman" panose="02020603050405020304" pitchFamily="18" charset="0"/>
              </a:rPr>
              <a:t>The project is based on the principles of Participatory Development and will involve the communities right from the initial stages so as to develop a strong foundation and to inculcate ownership of the project. The following stages of participatory development projects will be utilized during project implementation.</a:t>
            </a:r>
            <a:endParaRPr lang="en-US" sz="1400" dirty="0">
              <a:effectLst/>
              <a:latin typeface="Times New Roman" panose="02020603050405020304" pitchFamily="18" charset="0"/>
              <a:ea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Research</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During this phase, we shall involve relevant stakeholders to get all the information related to water issues. We will be conducting meetings and interviews of local community members, water associations, local government authorities and others in the sector.</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Design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To secure ownership and commitment of the communities, we shall develop safe water plans with the local communities. The suggested interventions for safe water supply will be more effective and will be readily adopted by the community only when the plan takes into consideration the ideas and suggestions of the local community. We have to use international specialists.</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Implementation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To ensure sustainability of the project and increase the commitment, relevance and ownership, the project will be implemented in collaboration with the local community. The overseeing will conduct by some Saudis experts.</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SzPts val="1000"/>
              <a:buFont typeface="Symbol" panose="05050102010706020507" pitchFamily="18" charset="2"/>
              <a:buChar char=""/>
            </a:pPr>
            <a:r>
              <a:rPr lang="en-US" sz="1400" b="1"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Evaluation</a:t>
            </a:r>
            <a:r>
              <a:rPr lang="en-US" sz="14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 The local communities will be involved for evaluation of the project as well, and based on the feedback received, necessary changes will be made. The indicators for evaluation of the project will be identified right in the beginning of the project and necessary data will be collected throughout the project duration.</a:t>
            </a:r>
            <a:endParaRPr lang="en-US" sz="1400" dirty="0">
              <a:solidFill>
                <a:srgbClr val="333333"/>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مربع نص 6">
            <a:extLst>
              <a:ext uri="{FF2B5EF4-FFF2-40B4-BE49-F238E27FC236}">
                <a16:creationId xmlns:a16="http://schemas.microsoft.com/office/drawing/2014/main" id="{18DDFE0F-9C24-4BF1-9D9B-8F95035F8098}"/>
              </a:ext>
            </a:extLst>
          </p:cNvPr>
          <p:cNvSpPr txBox="1"/>
          <p:nvPr/>
        </p:nvSpPr>
        <p:spPr>
          <a:xfrm>
            <a:off x="758890" y="5528287"/>
            <a:ext cx="10366310" cy="646331"/>
          </a:xfrm>
          <a:prstGeom prst="rect">
            <a:avLst/>
          </a:prstGeom>
          <a:noFill/>
        </p:spPr>
        <p:txBody>
          <a:bodyPr wrap="square">
            <a:spAutoFit/>
          </a:bodyPr>
          <a:lstStyle/>
          <a:p>
            <a:pPr algn="just"/>
            <a:r>
              <a:rPr lang="en-US" b="1" dirty="0">
                <a:solidFill>
                  <a:srgbClr val="C00000"/>
                </a:solidFill>
                <a:latin typeface="Dubai" panose="020B0503030403030204" pitchFamily="34" charset="-78"/>
                <a:ea typeface="Calibri" panose="020F0502020204030204" pitchFamily="34" charset="0"/>
                <a:cs typeface="Dubai" panose="020B0503030403030204" pitchFamily="34" charset="-78"/>
              </a:rPr>
              <a:t>Now..</a:t>
            </a:r>
          </a:p>
          <a:p>
            <a:pPr algn="just"/>
            <a:r>
              <a:rPr lang="en-US" b="1" dirty="0">
                <a:solidFill>
                  <a:srgbClr val="C00000"/>
                </a:solidFill>
                <a:effectLst/>
                <a:latin typeface="Dubai" panose="020B0503030403030204" pitchFamily="34" charset="-78"/>
                <a:ea typeface="Calibri" panose="020F0502020204030204" pitchFamily="34" charset="0"/>
                <a:cs typeface="Dubai" panose="020B0503030403030204" pitchFamily="34" charset="-78"/>
              </a:rPr>
              <a:t>We assign you as forging consu</a:t>
            </a:r>
            <a:r>
              <a:rPr lang="en-US" b="1" dirty="0">
                <a:solidFill>
                  <a:srgbClr val="C00000"/>
                </a:solidFill>
                <a:latin typeface="Dubai" panose="020B0503030403030204" pitchFamily="34" charset="-78"/>
                <a:ea typeface="Calibri" panose="020F0502020204030204" pitchFamily="34" charset="0"/>
                <a:cs typeface="Dubai" panose="020B0503030403030204" pitchFamily="34" charset="-78"/>
              </a:rPr>
              <a:t>ltant to develop the project risk register. Do you job..</a:t>
            </a:r>
            <a:endParaRPr lang="en-US" b="1" dirty="0">
              <a:solidFill>
                <a:srgbClr val="C00000"/>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3191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7" name="Shape 8768">
            <a:extLst>
              <a:ext uri="{FF2B5EF4-FFF2-40B4-BE49-F238E27FC236}">
                <a16:creationId xmlns:a16="http://schemas.microsoft.com/office/drawing/2014/main" id="{E34E1B11-40B6-43A8-97DB-A1FA2A925CAE}"/>
              </a:ext>
            </a:extLst>
          </p:cNvPr>
          <p:cNvSpPr txBox="1">
            <a:spLocks/>
          </p:cNvSpPr>
          <p:nvPr/>
        </p:nvSpPr>
        <p:spPr>
          <a:xfrm>
            <a:off x="10365484" y="1825653"/>
            <a:ext cx="307961" cy="92333"/>
          </a:xfrm>
          <a:prstGeom prst="rect">
            <a:avLst/>
          </a:prstGeom>
          <a:extLst>
            <a:ext uri="{C572A759-6A51-4108-AA02-DFA0A04FC94B}">
              <ma14:wrappingTextBoxFlag xmlns:ma14="http://schemas.microsoft.com/office/mac/drawingml/2011/main" xmlns="" val="1"/>
            </a:ext>
          </a:extLst>
        </p:spPr>
        <p:txBody>
          <a:bodyPr wrap="square" lIns="0" tIns="0" rIns="0" bIns="0">
            <a:spAutoFit/>
          </a:bodyPr>
          <a:lstStyle>
            <a:defPPr>
              <a:defRPr lang="en-US"/>
            </a:defPPr>
            <a:lvl1pPr marL="0" algn="l" defTabSz="914400" rtl="0" eaLnBrk="1" latinLnBrk="0" hangingPunct="1">
              <a:defRPr sz="1387" b="0" i="0" kern="1200">
                <a:solidFill>
                  <a:srgbClr val="575757"/>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solidFill>
                  <a:srgbClr val="000000"/>
                </a:solidFill>
              </a:defRPr>
            </a:pPr>
            <a:fld id="{86CB4B4D-7CA3-9044-876B-883B54F8677D}" type="slidenum">
              <a:rPr lang="en-US" smtClean="0">
                <a:solidFill>
                  <a:prstClr val="white"/>
                </a:solidFill>
              </a:rPr>
              <a:pPr>
                <a:defRPr>
                  <a:solidFill>
                    <a:srgbClr val="000000"/>
                  </a:solidFill>
                </a:defRPr>
              </a:pPr>
              <a:t>8</a:t>
            </a:fld>
            <a:endParaRPr lang="en-US">
              <a:solidFill>
                <a:prstClr val="white"/>
              </a:solidFill>
            </a:endParaRPr>
          </a:p>
        </p:txBody>
      </p:sp>
      <p:grpSp>
        <p:nvGrpSpPr>
          <p:cNvPr id="9" name="Group 8806">
            <a:extLst>
              <a:ext uri="{FF2B5EF4-FFF2-40B4-BE49-F238E27FC236}">
                <a16:creationId xmlns:a16="http://schemas.microsoft.com/office/drawing/2014/main" id="{72686B26-AFB9-419D-872C-ACF1421A94C3}"/>
              </a:ext>
            </a:extLst>
          </p:cNvPr>
          <p:cNvGrpSpPr/>
          <p:nvPr/>
        </p:nvGrpSpPr>
        <p:grpSpPr>
          <a:xfrm>
            <a:off x="2118652" y="2444527"/>
            <a:ext cx="2335299" cy="3657710"/>
            <a:chOff x="31746" y="0"/>
            <a:chExt cx="5041898" cy="1135184"/>
          </a:xfrm>
        </p:grpSpPr>
        <p:sp>
          <p:nvSpPr>
            <p:cNvPr id="11" name="Shape 8792">
              <a:extLst>
                <a:ext uri="{FF2B5EF4-FFF2-40B4-BE49-F238E27FC236}">
                  <a16:creationId xmlns:a16="http://schemas.microsoft.com/office/drawing/2014/main" id="{6723454C-DF79-40CA-8586-2D99CA75126A}"/>
                </a:ext>
              </a:extLst>
            </p:cNvPr>
            <p:cNvSpPr/>
            <p:nvPr/>
          </p:nvSpPr>
          <p:spPr>
            <a:xfrm>
              <a:off x="31746" y="0"/>
              <a:ext cx="5041898" cy="1135184"/>
            </a:xfrm>
            <a:prstGeom prst="roundRect">
              <a:avLst>
                <a:gd name="adj" fmla="val 1616"/>
              </a:avLst>
            </a:prstGeom>
            <a:solidFill>
              <a:schemeClr val="accent2"/>
            </a:solidFill>
            <a:ln w="12700" cap="flat" cmpd="sng">
              <a:solidFill>
                <a:schemeClr val="accent2"/>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4" name="Shape 8793">
              <a:extLst>
                <a:ext uri="{FF2B5EF4-FFF2-40B4-BE49-F238E27FC236}">
                  <a16:creationId xmlns:a16="http://schemas.microsoft.com/office/drawing/2014/main" id="{4723DC3D-2FB2-480E-8BCE-B3D0DF8D0F73}"/>
                </a:ext>
              </a:extLst>
            </p:cNvPr>
            <p:cNvSpPr/>
            <p:nvPr/>
          </p:nvSpPr>
          <p:spPr>
            <a:xfrm>
              <a:off x="199940" y="481378"/>
              <a:ext cx="4039518" cy="1110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Inputs</a:t>
              </a:r>
              <a:endParaRPr sz="2000" b="1" dirty="0">
                <a:solidFill>
                  <a:prstClr val="white"/>
                </a:solidFill>
              </a:endParaRPr>
            </a:p>
          </p:txBody>
        </p:sp>
      </p:grpSp>
      <p:grpSp>
        <p:nvGrpSpPr>
          <p:cNvPr id="15" name="Group 8822">
            <a:extLst>
              <a:ext uri="{FF2B5EF4-FFF2-40B4-BE49-F238E27FC236}">
                <a16:creationId xmlns:a16="http://schemas.microsoft.com/office/drawing/2014/main" id="{01AC3BBF-1339-489C-8266-94E667B11B5F}"/>
              </a:ext>
            </a:extLst>
          </p:cNvPr>
          <p:cNvGrpSpPr/>
          <p:nvPr/>
        </p:nvGrpSpPr>
        <p:grpSpPr>
          <a:xfrm>
            <a:off x="4565919" y="2444527"/>
            <a:ext cx="3097769" cy="2968377"/>
            <a:chOff x="-830129" y="0"/>
            <a:chExt cx="6688842" cy="7915672"/>
          </a:xfrm>
        </p:grpSpPr>
        <p:sp>
          <p:nvSpPr>
            <p:cNvPr id="16" name="Shape 8807">
              <a:extLst>
                <a:ext uri="{FF2B5EF4-FFF2-40B4-BE49-F238E27FC236}">
                  <a16:creationId xmlns:a16="http://schemas.microsoft.com/office/drawing/2014/main" id="{8BCCF1CF-AEDE-4591-B20F-4148950EE785}"/>
                </a:ext>
              </a:extLst>
            </p:cNvPr>
            <p:cNvSpPr/>
            <p:nvPr/>
          </p:nvSpPr>
          <p:spPr>
            <a:xfrm>
              <a:off x="-3" y="3"/>
              <a:ext cx="4885151" cy="7915669"/>
            </a:xfrm>
            <a:prstGeom prst="roundRect">
              <a:avLst>
                <a:gd name="adj" fmla="val 1616"/>
              </a:avLst>
            </a:prstGeom>
            <a:solidFill>
              <a:srgbClr val="FFFFFF"/>
            </a:solidFill>
            <a:ln w="12700" cap="flat">
              <a:noFill/>
              <a:miter lim="400000"/>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7" name="Shape 8808">
              <a:extLst>
                <a:ext uri="{FF2B5EF4-FFF2-40B4-BE49-F238E27FC236}">
                  <a16:creationId xmlns:a16="http://schemas.microsoft.com/office/drawing/2014/main" id="{11B40E84-0D2F-4122-AD0B-20E8A9DB18E2}"/>
                </a:ext>
              </a:extLst>
            </p:cNvPr>
            <p:cNvSpPr/>
            <p:nvPr/>
          </p:nvSpPr>
          <p:spPr>
            <a:xfrm>
              <a:off x="-830129" y="0"/>
              <a:ext cx="6688842" cy="1146048"/>
            </a:xfrm>
            <a:prstGeom prst="roundRect">
              <a:avLst>
                <a:gd name="adj" fmla="val 1616"/>
              </a:avLst>
            </a:prstGeom>
            <a:solidFill>
              <a:schemeClr val="accent3"/>
            </a:solidFill>
            <a:ln w="12700" cap="flat" cmpd="sng">
              <a:solidFill>
                <a:schemeClr val="accent3"/>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18" name="Shape 8809">
              <a:extLst>
                <a:ext uri="{FF2B5EF4-FFF2-40B4-BE49-F238E27FC236}">
                  <a16:creationId xmlns:a16="http://schemas.microsoft.com/office/drawing/2014/main" id="{46951B1B-EBD4-48F9-A6B1-F75A97C85C86}"/>
                </a:ext>
              </a:extLst>
            </p:cNvPr>
            <p:cNvSpPr/>
            <p:nvPr/>
          </p:nvSpPr>
          <p:spPr>
            <a:xfrm>
              <a:off x="410642" y="286133"/>
              <a:ext cx="4039518" cy="59093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1600" b="1" dirty="0">
                  <a:solidFill>
                    <a:prstClr val="white"/>
                  </a:solidFill>
                </a:rPr>
                <a:t>Tools &amp; Techniques</a:t>
              </a:r>
              <a:endParaRPr sz="1600" b="1" dirty="0">
                <a:solidFill>
                  <a:prstClr val="white"/>
                </a:solidFill>
              </a:endParaRPr>
            </a:p>
          </p:txBody>
        </p:sp>
      </p:grpSp>
      <p:grpSp>
        <p:nvGrpSpPr>
          <p:cNvPr id="19" name="Group 8838">
            <a:extLst>
              <a:ext uri="{FF2B5EF4-FFF2-40B4-BE49-F238E27FC236}">
                <a16:creationId xmlns:a16="http://schemas.microsoft.com/office/drawing/2014/main" id="{9C57EA32-BE88-48B1-953C-8062F594AF35}"/>
              </a:ext>
            </a:extLst>
          </p:cNvPr>
          <p:cNvGrpSpPr/>
          <p:nvPr/>
        </p:nvGrpSpPr>
        <p:grpSpPr>
          <a:xfrm>
            <a:off x="7792566" y="2444526"/>
            <a:ext cx="2229159" cy="3657711"/>
            <a:chOff x="31750" y="0"/>
            <a:chExt cx="4813299" cy="1146048"/>
          </a:xfrm>
        </p:grpSpPr>
        <p:sp>
          <p:nvSpPr>
            <p:cNvPr id="21" name="Shape 8824">
              <a:extLst>
                <a:ext uri="{FF2B5EF4-FFF2-40B4-BE49-F238E27FC236}">
                  <a16:creationId xmlns:a16="http://schemas.microsoft.com/office/drawing/2014/main" id="{77648E8D-A0CB-42A7-84A7-6B5E7E3DD9AC}"/>
                </a:ext>
              </a:extLst>
            </p:cNvPr>
            <p:cNvSpPr/>
            <p:nvPr/>
          </p:nvSpPr>
          <p:spPr>
            <a:xfrm>
              <a:off x="31750" y="0"/>
              <a:ext cx="4813299" cy="1146048"/>
            </a:xfrm>
            <a:prstGeom prst="roundRect">
              <a:avLst>
                <a:gd name="adj" fmla="val 1616"/>
              </a:avLst>
            </a:prstGeom>
            <a:solidFill>
              <a:schemeClr val="accent4"/>
            </a:solidFill>
            <a:ln w="12700" cap="flat" cmpd="sng">
              <a:solidFill>
                <a:schemeClr val="accent4"/>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22" name="Shape 8825">
              <a:extLst>
                <a:ext uri="{FF2B5EF4-FFF2-40B4-BE49-F238E27FC236}">
                  <a16:creationId xmlns:a16="http://schemas.microsoft.com/office/drawing/2014/main" id="{FE6EF449-936F-4E99-BEDA-9CFFFD2946B9}"/>
                </a:ext>
              </a:extLst>
            </p:cNvPr>
            <p:cNvSpPr/>
            <p:nvPr/>
          </p:nvSpPr>
          <p:spPr>
            <a:xfrm>
              <a:off x="410643" y="485986"/>
              <a:ext cx="4039514" cy="11215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Outputs</a:t>
              </a:r>
              <a:endParaRPr sz="2000" b="1" dirty="0">
                <a:solidFill>
                  <a:prstClr val="white"/>
                </a:solidFill>
              </a:endParaRPr>
            </a:p>
          </p:txBody>
        </p:sp>
      </p:grpSp>
      <p:sp>
        <p:nvSpPr>
          <p:cNvPr id="23" name="Shape 8776">
            <a:extLst>
              <a:ext uri="{FF2B5EF4-FFF2-40B4-BE49-F238E27FC236}">
                <a16:creationId xmlns:a16="http://schemas.microsoft.com/office/drawing/2014/main" id="{04F5D767-EB7B-4F48-AEA3-A1DC79230F9B}"/>
              </a:ext>
            </a:extLst>
          </p:cNvPr>
          <p:cNvSpPr/>
          <p:nvPr/>
        </p:nvSpPr>
        <p:spPr>
          <a:xfrm>
            <a:off x="2225077" y="1965000"/>
            <a:ext cx="7718046" cy="375032"/>
          </a:xfrm>
          <a:prstGeom prst="roundRect">
            <a:avLst>
              <a:gd name="adj" fmla="val 1616"/>
            </a:avLst>
          </a:prstGeom>
          <a:solidFill>
            <a:srgbClr val="50196A"/>
          </a:solidFill>
          <a:ln w="12700" cap="flat" cmpd="sng">
            <a:solidFill>
              <a:schemeClr val="accent1"/>
            </a:solidFill>
            <a:prstDash val="solid"/>
            <a:round/>
          </a:ln>
          <a:effectLst/>
        </p:spPr>
        <p:txBody>
          <a:bodyPr wrap="square" lIns="121919" tIns="121919" rIns="121919" bIns="121919" numCol="1" anchor="t">
            <a:noAutofit/>
          </a:bodyPr>
          <a:lstStyle/>
          <a:p>
            <a:pPr defTabSz="342900">
              <a:defRPr sz="14800">
                <a:latin typeface="Gill Sans"/>
                <a:ea typeface="Gill Sans"/>
                <a:cs typeface="Gill Sans"/>
                <a:sym typeface="Gill Sans"/>
              </a:defRPr>
            </a:pPr>
            <a:endParaRPr sz="14800">
              <a:latin typeface="Gill Sans"/>
              <a:ea typeface="Gill Sans"/>
              <a:cs typeface="Gill Sans"/>
              <a:sym typeface="Gill Sans"/>
            </a:endParaRPr>
          </a:p>
        </p:txBody>
      </p:sp>
      <p:sp>
        <p:nvSpPr>
          <p:cNvPr id="24" name="Shape 8777">
            <a:extLst>
              <a:ext uri="{FF2B5EF4-FFF2-40B4-BE49-F238E27FC236}">
                <a16:creationId xmlns:a16="http://schemas.microsoft.com/office/drawing/2014/main" id="{0CBED171-8F63-48E9-9F94-27C76A336D10}"/>
              </a:ext>
            </a:extLst>
          </p:cNvPr>
          <p:cNvSpPr/>
          <p:nvPr/>
        </p:nvSpPr>
        <p:spPr>
          <a:xfrm>
            <a:off x="3244033" y="2020209"/>
            <a:ext cx="5680134"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spAutoFit/>
          </a:bodyPr>
          <a:lstStyle>
            <a:lvl1pPr defTabSz="914400">
              <a:lnSpc>
                <a:spcPct val="90000"/>
              </a:lnSpc>
              <a:spcBef>
                <a:spcPts val="100"/>
              </a:spcBef>
              <a:defRPr sz="3000">
                <a:solidFill>
                  <a:srgbClr val="FFFFFF"/>
                </a:solidFill>
                <a:latin typeface="Roboto Regular"/>
                <a:ea typeface="Roboto Regular"/>
                <a:cs typeface="Roboto Regular"/>
                <a:sym typeface="Roboto Regular"/>
              </a:defRPr>
            </a:lvl1pPr>
          </a:lstStyle>
          <a:p>
            <a:pPr algn="ctr">
              <a:defRPr sz="1800">
                <a:solidFill>
                  <a:srgbClr val="000000"/>
                </a:solidFill>
              </a:defRPr>
            </a:pPr>
            <a:r>
              <a:rPr lang="en-US" sz="2000" b="1" dirty="0">
                <a:solidFill>
                  <a:prstClr val="white"/>
                </a:solidFill>
              </a:rPr>
              <a:t>Identify Risks</a:t>
            </a:r>
          </a:p>
        </p:txBody>
      </p:sp>
      <p:sp>
        <p:nvSpPr>
          <p:cNvPr id="26" name="Rectangle 76">
            <a:extLst>
              <a:ext uri="{FF2B5EF4-FFF2-40B4-BE49-F238E27FC236}">
                <a16:creationId xmlns:a16="http://schemas.microsoft.com/office/drawing/2014/main" id="{F274A2E6-063F-49BE-8E60-1CEB434A6BA6}"/>
              </a:ext>
            </a:extLst>
          </p:cNvPr>
          <p:cNvSpPr/>
          <p:nvPr/>
        </p:nvSpPr>
        <p:spPr>
          <a:xfrm>
            <a:off x="4496725" y="2874298"/>
            <a:ext cx="3236157" cy="3323987"/>
          </a:xfrm>
          <a:prstGeom prst="rect">
            <a:avLst/>
          </a:prstGeom>
        </p:spPr>
        <p:txBody>
          <a:bodyPr wrap="square">
            <a:spAutoFit/>
          </a:bodyPr>
          <a:lstStyle/>
          <a:p>
            <a:pPr algn="l"/>
            <a:r>
              <a:rPr lang="en-US" sz="1400" dirty="0">
                <a:solidFill>
                  <a:srgbClr val="202F3F"/>
                </a:solidFill>
                <a:latin typeface="Roboto Regular"/>
              </a:rPr>
              <a:t>.1 Expert judgment</a:t>
            </a:r>
          </a:p>
          <a:p>
            <a:pPr algn="l"/>
            <a:r>
              <a:rPr lang="en-US" sz="1400" dirty="0">
                <a:solidFill>
                  <a:srgbClr val="202F3F"/>
                </a:solidFill>
                <a:latin typeface="Roboto Regular"/>
              </a:rPr>
              <a:t>.2 Data gathering</a:t>
            </a:r>
          </a:p>
          <a:p>
            <a:pPr marL="111125" algn="l"/>
            <a:r>
              <a:rPr lang="en-US" sz="1400" dirty="0">
                <a:solidFill>
                  <a:srgbClr val="202F3F"/>
                </a:solidFill>
                <a:latin typeface="Roboto Regular"/>
              </a:rPr>
              <a:t>• Brainstorming</a:t>
            </a:r>
          </a:p>
          <a:p>
            <a:pPr marL="111125" algn="l"/>
            <a:r>
              <a:rPr lang="en-US" sz="1400" dirty="0">
                <a:solidFill>
                  <a:srgbClr val="202F3F"/>
                </a:solidFill>
                <a:latin typeface="Roboto Regular"/>
              </a:rPr>
              <a:t>• Checklists</a:t>
            </a:r>
          </a:p>
          <a:p>
            <a:pPr marL="111125" algn="l"/>
            <a:r>
              <a:rPr lang="en-US" sz="1400" dirty="0">
                <a:solidFill>
                  <a:srgbClr val="202F3F"/>
                </a:solidFill>
                <a:latin typeface="Roboto Regular"/>
              </a:rPr>
              <a:t>• Interviews</a:t>
            </a:r>
          </a:p>
          <a:p>
            <a:pPr algn="l"/>
            <a:r>
              <a:rPr lang="en-US" sz="1400" dirty="0">
                <a:solidFill>
                  <a:srgbClr val="202F3F"/>
                </a:solidFill>
                <a:latin typeface="Roboto Regular"/>
              </a:rPr>
              <a:t>.3 Data analysis</a:t>
            </a:r>
          </a:p>
          <a:p>
            <a:pPr marL="111125" algn="l"/>
            <a:r>
              <a:rPr lang="en-US" sz="1400" dirty="0">
                <a:solidFill>
                  <a:srgbClr val="202F3F"/>
                </a:solidFill>
                <a:latin typeface="Roboto Regular"/>
              </a:rPr>
              <a:t>• Root cause analysis</a:t>
            </a:r>
          </a:p>
          <a:p>
            <a:pPr marL="111125" algn="l"/>
            <a:r>
              <a:rPr lang="en-US" sz="1400" dirty="0">
                <a:solidFill>
                  <a:srgbClr val="202F3F"/>
                </a:solidFill>
                <a:latin typeface="Roboto Regular"/>
              </a:rPr>
              <a:t>• Assumption and constraint analysis</a:t>
            </a:r>
          </a:p>
          <a:p>
            <a:pPr marL="111125" algn="l"/>
            <a:r>
              <a:rPr lang="en-US" sz="1400" dirty="0">
                <a:solidFill>
                  <a:srgbClr val="202F3F"/>
                </a:solidFill>
                <a:latin typeface="Roboto Regular"/>
              </a:rPr>
              <a:t>• SWOT analysis</a:t>
            </a:r>
          </a:p>
          <a:p>
            <a:pPr marL="111125" algn="l"/>
            <a:r>
              <a:rPr lang="en-US" sz="1400" dirty="0">
                <a:solidFill>
                  <a:srgbClr val="202F3F"/>
                </a:solidFill>
                <a:latin typeface="Roboto Regular"/>
              </a:rPr>
              <a:t>• Document analysis</a:t>
            </a:r>
          </a:p>
          <a:p>
            <a:pPr algn="l"/>
            <a:r>
              <a:rPr lang="en-US" sz="1400" dirty="0">
                <a:solidFill>
                  <a:srgbClr val="202F3F"/>
                </a:solidFill>
                <a:latin typeface="Roboto Regular"/>
              </a:rPr>
              <a:t>.4 Interpersonal and team skills</a:t>
            </a:r>
          </a:p>
          <a:p>
            <a:pPr marL="111125" algn="l"/>
            <a:r>
              <a:rPr lang="en-US" sz="1400" dirty="0">
                <a:solidFill>
                  <a:srgbClr val="202F3F"/>
                </a:solidFill>
                <a:latin typeface="Roboto Regular"/>
              </a:rPr>
              <a:t>• Facilitation</a:t>
            </a:r>
          </a:p>
          <a:p>
            <a:pPr algn="l"/>
            <a:r>
              <a:rPr lang="en-US" sz="1400" dirty="0">
                <a:solidFill>
                  <a:srgbClr val="202F3F"/>
                </a:solidFill>
                <a:latin typeface="Roboto Regular"/>
              </a:rPr>
              <a:t>.5 Prompt lists</a:t>
            </a:r>
          </a:p>
          <a:p>
            <a:pPr algn="l"/>
            <a:r>
              <a:rPr lang="en-US" sz="1400" dirty="0">
                <a:solidFill>
                  <a:srgbClr val="202F3F"/>
                </a:solidFill>
                <a:latin typeface="Roboto Regular"/>
              </a:rPr>
              <a:t>.6 Meetings</a:t>
            </a:r>
            <a:endParaRPr lang="en-US" sz="1400" dirty="0"/>
          </a:p>
        </p:txBody>
      </p:sp>
    </p:spTree>
    <p:extLst>
      <p:ext uri="{BB962C8B-B14F-4D97-AF65-F5344CB8AC3E}">
        <p14:creationId xmlns:p14="http://schemas.microsoft.com/office/powerpoint/2010/main" val="83231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Abs val="0"/>
                                  </p:iterate>
                                  <p:childTnLst>
                                    <p:set>
                                      <p:cBhvr>
                                        <p:cTn id="6" fill="hold"/>
                                        <p:tgtEl>
                                          <p:spTgt spid="9"/>
                                        </p:tgtEl>
                                        <p:attrNameLst>
                                          <p:attrName>style.visibility</p:attrName>
                                        </p:attrNameLst>
                                      </p:cBhvr>
                                      <p:to>
                                        <p:strVal val="visible"/>
                                      </p:to>
                                    </p:set>
                                    <p:anim calcmode="lin" valueType="num">
                                      <p:cBhvr>
                                        <p:cTn id="7" dur="700" fill="hold"/>
                                        <p:tgtEl>
                                          <p:spTgt spid="9"/>
                                        </p:tgtEl>
                                        <p:attrNameLst>
                                          <p:attrName>ppt_w</p:attrName>
                                        </p:attrNameLst>
                                      </p:cBhvr>
                                      <p:tavLst>
                                        <p:tav tm="0">
                                          <p:val>
                                            <p:strVal val="4*#ppt_w"/>
                                          </p:val>
                                        </p:tav>
                                        <p:tav tm="100000">
                                          <p:val>
                                            <p:strVal val="#ppt_w"/>
                                          </p:val>
                                        </p:tav>
                                      </p:tavLst>
                                    </p:anim>
                                    <p:anim calcmode="lin" valueType="num">
                                      <p:cBhvr>
                                        <p:cTn id="8" dur="7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700"/>
                            </p:stCondLst>
                            <p:childTnLst>
                              <p:par>
                                <p:cTn id="10" presetID="23" presetClass="entr" presetSubtype="32" fill="hold" grpId="0" nodeType="afterEffect">
                                  <p:stCondLst>
                                    <p:cond delay="0"/>
                                  </p:stCondLst>
                                  <p:iterate>
                                    <p:tmAbs val="0"/>
                                  </p:iterate>
                                  <p:childTnLst>
                                    <p:set>
                                      <p:cBhvr>
                                        <p:cTn id="11" fill="hold"/>
                                        <p:tgtEl>
                                          <p:spTgt spid="15"/>
                                        </p:tgtEl>
                                        <p:attrNameLst>
                                          <p:attrName>style.visibility</p:attrName>
                                        </p:attrNameLst>
                                      </p:cBhvr>
                                      <p:to>
                                        <p:strVal val="visible"/>
                                      </p:to>
                                    </p:set>
                                    <p:anim calcmode="lin" valueType="num">
                                      <p:cBhvr>
                                        <p:cTn id="12" dur="700" fill="hold"/>
                                        <p:tgtEl>
                                          <p:spTgt spid="15"/>
                                        </p:tgtEl>
                                        <p:attrNameLst>
                                          <p:attrName>ppt_w</p:attrName>
                                        </p:attrNameLst>
                                      </p:cBhvr>
                                      <p:tavLst>
                                        <p:tav tm="0">
                                          <p:val>
                                            <p:fltVal val="0"/>
                                          </p:val>
                                        </p:tav>
                                        <p:tav tm="100000">
                                          <p:val>
                                            <p:strVal val="#ppt_w"/>
                                          </p:val>
                                        </p:tav>
                                      </p:tavLst>
                                    </p:anim>
                                    <p:anim calcmode="lin" valueType="num">
                                      <p:cBhvr>
                                        <p:cTn id="13" dur="700" fill="hold"/>
                                        <p:tgtEl>
                                          <p:spTgt spid="15"/>
                                        </p:tgtEl>
                                        <p:attrNameLst>
                                          <p:attrName>ppt_h</p:attrName>
                                        </p:attrNameLst>
                                      </p:cBhvr>
                                      <p:tavLst>
                                        <p:tav tm="0">
                                          <p:val>
                                            <p:fltVal val="0"/>
                                          </p:val>
                                        </p:tav>
                                        <p:tav tm="100000">
                                          <p:val>
                                            <p:strVal val="#ppt_h"/>
                                          </p:val>
                                        </p:tav>
                                      </p:tavLst>
                                    </p:anim>
                                  </p:childTnLst>
                                </p:cTn>
                              </p:par>
                            </p:childTnLst>
                          </p:cTn>
                        </p:par>
                        <p:par>
                          <p:cTn id="14" fill="hold">
                            <p:stCondLst>
                              <p:cond delay="1400"/>
                            </p:stCondLst>
                            <p:childTnLst>
                              <p:par>
                                <p:cTn id="15" presetID="23" presetClass="entr" presetSubtype="16" fill="hold" grpId="0" nodeType="afterEffect">
                                  <p:stCondLst>
                                    <p:cond delay="0"/>
                                  </p:stCondLst>
                                  <p:iterate type="lt">
                                    <p:tmAbs val="0"/>
                                  </p:iterate>
                                  <p:childTnLst>
                                    <p:set>
                                      <p:cBhvr>
                                        <p:cTn id="16" fill="hold"/>
                                        <p:tgtEl>
                                          <p:spTgt spid="19"/>
                                        </p:tgtEl>
                                        <p:attrNameLst>
                                          <p:attrName>style.visibility</p:attrName>
                                        </p:attrNameLst>
                                      </p:cBhvr>
                                      <p:to>
                                        <p:strVal val="visible"/>
                                      </p:to>
                                    </p:set>
                                    <p:anim calcmode="lin" valueType="num">
                                      <p:cBhvr>
                                        <p:cTn id="17" dur="700" fill="hold"/>
                                        <p:tgtEl>
                                          <p:spTgt spid="19"/>
                                        </p:tgtEl>
                                        <p:attrNameLst>
                                          <p:attrName>ppt_w</p:attrName>
                                        </p:attrNameLst>
                                      </p:cBhvr>
                                      <p:tavLst>
                                        <p:tav tm="0">
                                          <p:val>
                                            <p:strVal val="4*#ppt_w"/>
                                          </p:val>
                                        </p:tav>
                                        <p:tav tm="100000">
                                          <p:val>
                                            <p:strVal val="#ppt_w"/>
                                          </p:val>
                                        </p:tav>
                                      </p:tavLst>
                                    </p:anim>
                                    <p:anim calcmode="lin" valueType="num">
                                      <p:cBhvr>
                                        <p:cTn id="18" dur="700" fill="hold"/>
                                        <p:tgtEl>
                                          <p:spTgt spid="19"/>
                                        </p:tgtEl>
                                        <p:attrNameLst>
                                          <p:attrName>ppt_h</p:attrName>
                                        </p:attrNameLst>
                                      </p:cBhvr>
                                      <p:tavLst>
                                        <p:tav tm="0">
                                          <p:val>
                                            <p:strVal val="4*#ppt_h"/>
                                          </p:val>
                                        </p:tav>
                                        <p:tav tm="100000">
                                          <p:val>
                                            <p:strVal val="#ppt_h"/>
                                          </p:val>
                                        </p:tav>
                                      </p:tavLst>
                                    </p:anim>
                                  </p:childTnLst>
                                </p:cTn>
                              </p:par>
                              <p:par>
                                <p:cTn id="19" presetID="1" presetClass="entr" presetSubtype="0" fill="hold" grpId="0" nodeType="withEffect">
                                  <p:stCondLst>
                                    <p:cond delay="90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dvAuto="0"/>
      <p:bldP spid="15" grpId="0" animBg="1" advAuto="0"/>
      <p:bldP spid="19" grpId="0" animBg="1" advAuto="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7" name="Shape 8768">
            <a:extLst>
              <a:ext uri="{FF2B5EF4-FFF2-40B4-BE49-F238E27FC236}">
                <a16:creationId xmlns:a16="http://schemas.microsoft.com/office/drawing/2014/main" id="{E34E1B11-40B6-43A8-97DB-A1FA2A925CAE}"/>
              </a:ext>
            </a:extLst>
          </p:cNvPr>
          <p:cNvSpPr txBox="1">
            <a:spLocks/>
          </p:cNvSpPr>
          <p:nvPr/>
        </p:nvSpPr>
        <p:spPr>
          <a:xfrm>
            <a:off x="10365484" y="1825653"/>
            <a:ext cx="307961" cy="92333"/>
          </a:xfrm>
          <a:prstGeom prst="rect">
            <a:avLst/>
          </a:prstGeom>
          <a:extLst>
            <a:ext uri="{C572A759-6A51-4108-AA02-DFA0A04FC94B}">
              <ma14:wrappingTextBoxFlag xmlns="" xmlns:ma14="http://schemas.microsoft.com/office/mac/drawingml/2011/main" val="1"/>
            </a:ext>
          </a:extLst>
        </p:spPr>
        <p:txBody>
          <a:bodyPr wrap="square" lIns="0" tIns="0" rIns="0" bIns="0">
            <a:spAutoFit/>
          </a:bodyPr>
          <a:lstStyle>
            <a:defPPr>
              <a:defRPr lang="en-US"/>
            </a:defPPr>
            <a:lvl1pPr marL="0" algn="l" defTabSz="914400" rtl="0" eaLnBrk="1" latinLnBrk="0" hangingPunct="1">
              <a:defRPr sz="1387" b="0" i="0" kern="1200">
                <a:solidFill>
                  <a:srgbClr val="575757"/>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solidFill>
                  <a:srgbClr val="000000"/>
                </a:solidFill>
              </a:defRPr>
            </a:pPr>
            <a:fld id="{86CB4B4D-7CA3-9044-876B-883B54F8677D}" type="slidenum">
              <a:rPr lang="en-US" smtClean="0">
                <a:solidFill>
                  <a:prstClr val="white"/>
                </a:solidFill>
              </a:rPr>
              <a:pPr>
                <a:defRPr>
                  <a:solidFill>
                    <a:srgbClr val="000000"/>
                  </a:solidFill>
                </a:defRPr>
              </a:pPr>
              <a:t>9</a:t>
            </a:fld>
            <a:endParaRPr lang="en-US">
              <a:solidFill>
                <a:prstClr val="white"/>
              </a:solidFill>
            </a:endParaRPr>
          </a:p>
        </p:txBody>
      </p:sp>
      <p:sp>
        <p:nvSpPr>
          <p:cNvPr id="3" name="مستطيل 2">
            <a:extLst>
              <a:ext uri="{FF2B5EF4-FFF2-40B4-BE49-F238E27FC236}">
                <a16:creationId xmlns:a16="http://schemas.microsoft.com/office/drawing/2014/main" id="{A1E03DC9-FEA1-43C5-BC9D-4473C8D621E0}"/>
              </a:ext>
            </a:extLst>
          </p:cNvPr>
          <p:cNvSpPr/>
          <p:nvPr/>
        </p:nvSpPr>
        <p:spPr>
          <a:xfrm>
            <a:off x="667815" y="1600933"/>
            <a:ext cx="4507003" cy="923330"/>
          </a:xfrm>
          <a:prstGeom prst="rect">
            <a:avLst/>
          </a:prstGeom>
          <a:noFill/>
        </p:spPr>
        <p:txBody>
          <a:bodyPr wrap="none" lIns="91440" tIns="45720" rIns="91440" bIns="45720">
            <a:spAutoFit/>
          </a:bodyPr>
          <a:lstStyle/>
          <a:p>
            <a:pPr algn="ctr"/>
            <a:r>
              <a:rPr lang="en-US" sz="5400" b="1" spc="50" dirty="0">
                <a:ln w="9525" cmpd="sng">
                  <a:solidFill>
                    <a:schemeClr val="accent1"/>
                  </a:solidFill>
                  <a:prstDash val="solid"/>
                </a:ln>
                <a:solidFill>
                  <a:srgbClr val="70AD47">
                    <a:tint val="1000"/>
                  </a:srgbClr>
                </a:solidFill>
                <a:effectLst>
                  <a:glow rad="38100">
                    <a:schemeClr val="accent1">
                      <a:alpha val="40000"/>
                    </a:schemeClr>
                  </a:glow>
                </a:effectLst>
              </a:rPr>
              <a:t>Data gathering</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pic>
        <p:nvPicPr>
          <p:cNvPr id="1032" name="Picture 8" descr="The Tanzania Homepage">
            <a:extLst>
              <a:ext uri="{FF2B5EF4-FFF2-40B4-BE49-F238E27FC236}">
                <a16:creationId xmlns:a16="http://schemas.microsoft.com/office/drawing/2014/main" id="{9374A1E2-F0ED-40B6-A5F9-15C34E6A9F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271" y="2462314"/>
            <a:ext cx="3802141" cy="3199306"/>
          </a:xfrm>
          <a:prstGeom prst="rect">
            <a:avLst/>
          </a:prstGeom>
          <a:noFill/>
          <a:extLst>
            <a:ext uri="{909E8E84-426E-40DD-AFC4-6F175D3DCCD1}">
              <a14:hiddenFill xmlns:a14="http://schemas.microsoft.com/office/drawing/2010/main">
                <a:solidFill>
                  <a:srgbClr val="FFFFFF"/>
                </a:solidFill>
              </a14:hiddenFill>
            </a:ext>
          </a:extLst>
        </p:spPr>
      </p:pic>
      <p:sp>
        <p:nvSpPr>
          <p:cNvPr id="27" name="مربع نص 26">
            <a:extLst>
              <a:ext uri="{FF2B5EF4-FFF2-40B4-BE49-F238E27FC236}">
                <a16:creationId xmlns:a16="http://schemas.microsoft.com/office/drawing/2014/main" id="{463ACA3A-E3CE-4018-84DD-EC1D8E382869}"/>
              </a:ext>
            </a:extLst>
          </p:cNvPr>
          <p:cNvSpPr txBox="1"/>
          <p:nvPr/>
        </p:nvSpPr>
        <p:spPr>
          <a:xfrm>
            <a:off x="5449078" y="1825653"/>
            <a:ext cx="6361143" cy="3970318"/>
          </a:xfrm>
          <a:prstGeom prst="rect">
            <a:avLst/>
          </a:prstGeom>
          <a:noFill/>
        </p:spPr>
        <p:txBody>
          <a:bodyPr wrap="square">
            <a:spAutoFit/>
          </a:bodyPr>
          <a:lstStyle/>
          <a:p>
            <a:pPr algn="just" rtl="1"/>
            <a:r>
              <a:rPr lang="ar-SA" sz="1400" b="0" i="0" dirty="0">
                <a:solidFill>
                  <a:srgbClr val="202122"/>
                </a:solidFill>
                <a:effectLst/>
                <a:latin typeface="Sakkal Majalla" panose="02000000000000000000" pitchFamily="2" charset="-78"/>
                <a:cs typeface="Sakkal Majalla" panose="02000000000000000000" pitchFamily="2" charset="-78"/>
              </a:rPr>
              <a:t>تقسم تنزانيا إلى 30 إقليم. تقسم الأقاليم إلى 169 ضاحية تمتلك كل منها مجلساً واحداً على الأقل وذلك لزيادة السلطة المحلية؛ تعرف هذه المجالس أيضاً بالسلطات الحكومية المحلية. حالياً يوجد 169 مجلساً، 34 منها في المدن و 92 في المناطق الريفية. يغلب على المجتمعات الطابع العربي والإسلامي في زنجبار بسبب التواجد </a:t>
            </a:r>
            <a:r>
              <a:rPr lang="ar-SA" sz="1400" b="0" i="0" u="none" strike="noStrike" dirty="0">
                <a:solidFill>
                  <a:srgbClr val="0645AD"/>
                </a:solidFill>
                <a:effectLst/>
                <a:latin typeface="Sakkal Majalla" panose="02000000000000000000" pitchFamily="2" charset="-78"/>
                <a:cs typeface="Sakkal Majalla" panose="02000000000000000000" pitchFamily="2" charset="-78"/>
              </a:rPr>
              <a:t>العماني</a:t>
            </a:r>
            <a:r>
              <a:rPr lang="ar-SA" sz="1400" b="0" i="0" dirty="0">
                <a:solidFill>
                  <a:srgbClr val="202122"/>
                </a:solidFill>
                <a:effectLst/>
                <a:latin typeface="Sakkal Majalla" panose="02000000000000000000" pitchFamily="2" charset="-78"/>
                <a:cs typeface="Sakkal Majalla" panose="02000000000000000000" pitchFamily="2" charset="-78"/>
              </a:rPr>
              <a:t> الممتد لقرون في هذه المناطق التي كانت جزءا من </a:t>
            </a:r>
            <a:r>
              <a:rPr lang="ar-SA" sz="1400" b="0" i="0" u="none" strike="noStrike" dirty="0">
                <a:solidFill>
                  <a:srgbClr val="0645AD"/>
                </a:solidFill>
                <a:effectLst/>
                <a:latin typeface="Sakkal Majalla" panose="02000000000000000000" pitchFamily="2" charset="-78"/>
                <a:cs typeface="Sakkal Majalla" panose="02000000000000000000" pitchFamily="2" charset="-78"/>
              </a:rPr>
              <a:t>الإمبراطورية العمانية</a:t>
            </a:r>
            <a:r>
              <a:rPr lang="ar-SA" sz="1400" b="0" i="0" dirty="0">
                <a:solidFill>
                  <a:srgbClr val="202122"/>
                </a:solidFill>
                <a:effectLst/>
                <a:latin typeface="Sakkal Majalla" panose="02000000000000000000" pitchFamily="2" charset="-78"/>
                <a:cs typeface="Sakkal Majalla" panose="02000000000000000000" pitchFamily="2" charset="-78"/>
              </a:rPr>
              <a:t> ويشكل العمانيون اليوم نسبة كبيرة من سكان تنزانيا كما يشغلون مناصب سياسية واقتصادية.</a:t>
            </a:r>
            <a:br>
              <a:rPr lang="ar-SA" sz="1400" dirty="0">
                <a:latin typeface="Sakkal Majalla" panose="02000000000000000000" pitchFamily="2" charset="-78"/>
                <a:cs typeface="Sakkal Majalla" panose="02000000000000000000" pitchFamily="2" charset="-78"/>
              </a:rPr>
            </a:br>
            <a:endParaRPr lang="en-US" sz="1400" dirty="0">
              <a:solidFill>
                <a:srgbClr val="202122"/>
              </a:solidFill>
              <a:latin typeface="Sakkal Majalla" panose="02000000000000000000" pitchFamily="2" charset="-78"/>
              <a:cs typeface="Sakkal Majalla" panose="02000000000000000000" pitchFamily="2" charset="-78"/>
            </a:endParaRPr>
          </a:p>
          <a:p>
            <a:pPr algn="just" rtl="1"/>
            <a:r>
              <a:rPr lang="ar-SA" sz="1400" b="0" i="0" dirty="0">
                <a:solidFill>
                  <a:srgbClr val="202122"/>
                </a:solidFill>
                <a:effectLst/>
                <a:latin typeface="Sakkal Majalla" panose="02000000000000000000" pitchFamily="2" charset="-78"/>
                <a:cs typeface="Sakkal Majalla" panose="02000000000000000000" pitchFamily="2" charset="-78"/>
              </a:rPr>
              <a:t>الزراعة دعامة الاقتصاد التنزاني وتمثل 85% من قيمة الصادرات، يعمل بها أكثر من 80% من السكان، والحاصلات تتكون من الأرز، والذرة والنباتات الدرنية وتشغل الغلات الزراعية الغذائية 60% من الأراضي الزراعية، ومن الحاصلات القطن، والبن، والقرنفل، </a:t>
            </a:r>
            <a:r>
              <a:rPr lang="ar-SA" sz="1400" b="0" i="0" dirty="0" err="1">
                <a:solidFill>
                  <a:srgbClr val="202122"/>
                </a:solidFill>
                <a:effectLst/>
                <a:latin typeface="Sakkal Majalla" panose="02000000000000000000" pitchFamily="2" charset="-78"/>
                <a:cs typeface="Sakkal Majalla" panose="02000000000000000000" pitchFamily="2" charset="-78"/>
              </a:rPr>
              <a:t>والسيسل</a:t>
            </a:r>
            <a:r>
              <a:rPr lang="ar-SA" sz="1400" b="0" i="0" dirty="0">
                <a:solidFill>
                  <a:srgbClr val="202122"/>
                </a:solidFill>
                <a:effectLst/>
                <a:latin typeface="Sakkal Majalla" panose="02000000000000000000" pitchFamily="2" charset="-78"/>
                <a:cs typeface="Sakkal Majalla" panose="02000000000000000000" pitchFamily="2" charset="-78"/>
              </a:rPr>
              <a:t>، </a:t>
            </a:r>
            <a:r>
              <a:rPr lang="ar-SA" sz="1400" b="0" i="0" dirty="0" err="1">
                <a:solidFill>
                  <a:srgbClr val="202122"/>
                </a:solidFill>
                <a:effectLst/>
                <a:latin typeface="Sakkal Majalla" panose="02000000000000000000" pitchFamily="2" charset="-78"/>
                <a:cs typeface="Sakkal Majalla" panose="02000000000000000000" pitchFamily="2" charset="-78"/>
              </a:rPr>
              <a:t>والكاسافا</a:t>
            </a:r>
            <a:r>
              <a:rPr lang="ar-SA" sz="1400" b="0" i="0" dirty="0">
                <a:solidFill>
                  <a:srgbClr val="202122"/>
                </a:solidFill>
                <a:effectLst/>
                <a:latin typeface="Sakkal Majalla" panose="02000000000000000000" pitchFamily="2" charset="-78"/>
                <a:cs typeface="Sakkal Majalla" panose="02000000000000000000" pitchFamily="2" charset="-78"/>
              </a:rPr>
              <a:t>، وقصب السكر، ونخيل الزيت.</a:t>
            </a:r>
          </a:p>
          <a:p>
            <a:pPr algn="just" rtl="1"/>
            <a:endParaRPr lang="en-US" sz="1400" dirty="0">
              <a:solidFill>
                <a:srgbClr val="202122"/>
              </a:solidFill>
              <a:latin typeface="Sakkal Majalla" panose="02000000000000000000" pitchFamily="2" charset="-78"/>
              <a:cs typeface="Sakkal Majalla" panose="02000000000000000000" pitchFamily="2" charset="-78"/>
            </a:endParaRPr>
          </a:p>
          <a:p>
            <a:pPr algn="just" rtl="1"/>
            <a:r>
              <a:rPr lang="ar-SA" sz="1400" b="0" i="0" dirty="0">
                <a:solidFill>
                  <a:srgbClr val="202122"/>
                </a:solidFill>
                <a:effectLst/>
                <a:latin typeface="Sakkal Majalla" panose="02000000000000000000" pitchFamily="2" charset="-78"/>
                <a:cs typeface="Sakkal Majalla" panose="02000000000000000000" pitchFamily="2" charset="-78"/>
              </a:rPr>
              <a:t>تمتد أرض تنزانيا من المحيط الهندي شرقا على شكل شواطئ رملية وشعاب مرجانية ومستنقعات تنمو بها غابات المنجروف الساحلية، ثم سهل يمتد بطول سواحلها، ويبلغ أقصى عرض له في المنطقة الوسطى إلى الغرب من مدينة دار السلام، ثم يلي الساحل من الغرب هضبة متوسطة ارتفاعها 1500 متر، تنتشر فوقها الجبال البركانية، مثل كليمنجارو أعلى جبال أفريقيا ويقع قرب منطقة الحدود بينها وبين كينيا، وجبل </a:t>
            </a:r>
            <a:r>
              <a:rPr lang="ar-SA" sz="1400" b="0" i="0" dirty="0" err="1">
                <a:solidFill>
                  <a:srgbClr val="202122"/>
                </a:solidFill>
                <a:effectLst/>
                <a:latin typeface="Sakkal Majalla" panose="02000000000000000000" pitchFamily="2" charset="-78"/>
                <a:cs typeface="Sakkal Majalla" panose="02000000000000000000" pitchFamily="2" charset="-78"/>
              </a:rPr>
              <a:t>أوزبارا</a:t>
            </a:r>
            <a:r>
              <a:rPr lang="ar-SA" sz="1400" b="0" i="0" dirty="0">
                <a:solidFill>
                  <a:srgbClr val="202122"/>
                </a:solidFill>
                <a:effectLst/>
                <a:latin typeface="Sakkal Majalla" panose="02000000000000000000" pitchFamily="2" charset="-78"/>
                <a:cs typeface="Sakkal Majalla" panose="02000000000000000000" pitchFamily="2" charset="-78"/>
              </a:rPr>
              <a:t>، وتضم تنزانيا مسطحاً عظيماً من البحيرات العذبة، وتزيد مساحتها على 53000 كيلو متر منها نصف </a:t>
            </a:r>
            <a:r>
              <a:rPr lang="ar-SA" sz="1400" b="0" i="0" u="none" strike="noStrike" dirty="0">
                <a:solidFill>
                  <a:srgbClr val="0645AD"/>
                </a:solidFill>
                <a:effectLst/>
                <a:latin typeface="Sakkal Majalla" panose="02000000000000000000" pitchFamily="2" charset="-78"/>
                <a:cs typeface="Sakkal Majalla" panose="02000000000000000000" pitchFamily="2" charset="-78"/>
              </a:rPr>
              <a:t>بحيرة فكتوريا</a:t>
            </a:r>
            <a:r>
              <a:rPr lang="ar-SA" sz="1400" b="0" i="0" dirty="0">
                <a:solidFill>
                  <a:srgbClr val="202122"/>
                </a:solidFill>
                <a:effectLst/>
                <a:latin typeface="Sakkal Majalla" panose="02000000000000000000" pitchFamily="2" charset="-78"/>
                <a:cs typeface="Sakkal Majalla" panose="02000000000000000000" pitchFamily="2" charset="-78"/>
              </a:rPr>
              <a:t> ونصف </a:t>
            </a:r>
            <a:r>
              <a:rPr lang="ar-SA" sz="1400" b="0" i="0" u="none" strike="noStrike" dirty="0">
                <a:solidFill>
                  <a:srgbClr val="0645AD"/>
                </a:solidFill>
                <a:effectLst/>
                <a:latin typeface="Sakkal Majalla" panose="02000000000000000000" pitchFamily="2" charset="-78"/>
                <a:cs typeface="Sakkal Majalla" panose="02000000000000000000" pitchFamily="2" charset="-78"/>
              </a:rPr>
              <a:t>بحيرة تنجانيقا</a:t>
            </a:r>
            <a:r>
              <a:rPr lang="ar-SA" sz="1400" b="0" i="0" dirty="0">
                <a:solidFill>
                  <a:srgbClr val="202122"/>
                </a:solidFill>
                <a:effectLst/>
                <a:latin typeface="Sakkal Majalla" panose="02000000000000000000" pitchFamily="2" charset="-78"/>
                <a:cs typeface="Sakkal Majalla" panose="02000000000000000000" pitchFamily="2" charset="-78"/>
              </a:rPr>
              <a:t> وقسما من </a:t>
            </a:r>
            <a:r>
              <a:rPr lang="ar-SA" sz="1400" b="0" i="0" u="none" strike="noStrike" dirty="0">
                <a:solidFill>
                  <a:srgbClr val="0645AD"/>
                </a:solidFill>
                <a:effectLst/>
                <a:latin typeface="Sakkal Majalla" panose="02000000000000000000" pitchFamily="2" charset="-78"/>
                <a:cs typeface="Sakkal Majalla" panose="02000000000000000000" pitchFamily="2" charset="-78"/>
              </a:rPr>
              <a:t>بحيرة ملاوي</a:t>
            </a:r>
            <a:r>
              <a:rPr lang="ar-SA" sz="1400" b="0" i="0" dirty="0">
                <a:solidFill>
                  <a:srgbClr val="202122"/>
                </a:solidFill>
                <a:effectLst/>
                <a:latin typeface="Sakkal Majalla" panose="02000000000000000000" pitchFamily="2" charset="-78"/>
                <a:cs typeface="Sakkal Majalla" panose="02000000000000000000" pitchFamily="2" charset="-78"/>
              </a:rPr>
              <a:t> (نياسا سابقاً) وعدداً من البحيرات الصغيرة، وأبرز أنهار تنزانيا </a:t>
            </a:r>
            <a:r>
              <a:rPr lang="ar-SA" sz="1400" b="0" i="0" dirty="0" err="1">
                <a:solidFill>
                  <a:srgbClr val="202122"/>
                </a:solidFill>
                <a:effectLst/>
                <a:latin typeface="Sakkal Majalla" panose="02000000000000000000" pitchFamily="2" charset="-78"/>
                <a:cs typeface="Sakkal Majalla" panose="02000000000000000000" pitchFamily="2" charset="-78"/>
              </a:rPr>
              <a:t>روفوما</a:t>
            </a:r>
            <a:r>
              <a:rPr lang="ar-SA" sz="1400" b="0" i="0" dirty="0">
                <a:solidFill>
                  <a:srgbClr val="202122"/>
                </a:solidFill>
                <a:effectLst/>
                <a:latin typeface="Sakkal Majalla" panose="02000000000000000000" pitchFamily="2" charset="-78"/>
                <a:cs typeface="Sakkal Majalla" panose="02000000000000000000" pitchFamily="2" charset="-78"/>
              </a:rPr>
              <a:t> ويشكل الحدود بينها وبين موزمبيق، ونهر </a:t>
            </a:r>
            <a:r>
              <a:rPr lang="ar-SA" sz="1400" b="0" i="0" dirty="0" err="1">
                <a:solidFill>
                  <a:srgbClr val="202122"/>
                </a:solidFill>
                <a:effectLst/>
                <a:latin typeface="Sakkal Majalla" panose="02000000000000000000" pitchFamily="2" charset="-78"/>
                <a:cs typeface="Sakkal Majalla" panose="02000000000000000000" pitchFamily="2" charset="-78"/>
              </a:rPr>
              <a:t>روفيجي</a:t>
            </a:r>
            <a:r>
              <a:rPr lang="ar-SA" sz="1400" b="0" i="0" dirty="0">
                <a:solidFill>
                  <a:srgbClr val="202122"/>
                </a:solidFill>
                <a:effectLst/>
                <a:latin typeface="Sakkal Majalla" panose="02000000000000000000" pitchFamily="2" charset="-78"/>
                <a:cs typeface="Sakkal Majalla" panose="02000000000000000000" pitchFamily="2" charset="-78"/>
              </a:rPr>
              <a:t>، </a:t>
            </a:r>
            <a:r>
              <a:rPr lang="ar-SA" sz="1400" b="0" i="0" dirty="0" err="1">
                <a:solidFill>
                  <a:srgbClr val="202122"/>
                </a:solidFill>
                <a:effectLst/>
                <a:latin typeface="Sakkal Majalla" panose="02000000000000000000" pitchFamily="2" charset="-78"/>
                <a:cs typeface="Sakkal Majalla" panose="02000000000000000000" pitchFamily="2" charset="-78"/>
              </a:rPr>
              <a:t>ووامي</a:t>
            </a:r>
            <a:r>
              <a:rPr lang="ar-SA" sz="1400" b="0" i="0" dirty="0">
                <a:solidFill>
                  <a:srgbClr val="202122"/>
                </a:solidFill>
                <a:effectLst/>
                <a:latin typeface="Sakkal Majalla" panose="02000000000000000000" pitchFamily="2" charset="-78"/>
                <a:cs typeface="Sakkal Majalla" panose="02000000000000000000" pitchFamily="2" charset="-78"/>
              </a:rPr>
              <a:t> وبنجاني. وتمتاز تنزانيا بعدد جيد من أنواع الحيوانات حيث توجد كثير من أنواع الغزلان والقطط الكبيرة وحمير الوحش والجواميس والأبقار والزراف والفيلة والنعام في سهول السافانا والماعز والغزلان الجبلية على سفوح الجبال </a:t>
            </a:r>
            <a:r>
              <a:rPr lang="ar-SA" sz="1400" b="0" i="0" dirty="0" err="1">
                <a:solidFill>
                  <a:srgbClr val="202122"/>
                </a:solidFill>
                <a:effectLst/>
                <a:latin typeface="Sakkal Majalla" panose="02000000000000000000" pitchFamily="2" charset="-78"/>
                <a:cs typeface="Sakkal Majalla" panose="02000000000000000000" pitchFamily="2" charset="-78"/>
              </a:rPr>
              <a:t>مثل:كلمنجارو</a:t>
            </a:r>
            <a:r>
              <a:rPr lang="ar-SA" sz="1400" b="0" i="0" dirty="0">
                <a:solidFill>
                  <a:srgbClr val="202122"/>
                </a:solidFill>
                <a:effectLst/>
                <a:latin typeface="Sakkal Majalla" panose="02000000000000000000" pitchFamily="2" charset="-78"/>
                <a:cs typeface="Sakkal Majalla" panose="02000000000000000000" pitchFamily="2" charset="-78"/>
              </a:rPr>
              <a:t> </a:t>
            </a:r>
            <a:r>
              <a:rPr lang="ar-SA" sz="1400" b="0" i="0" dirty="0" err="1">
                <a:solidFill>
                  <a:srgbClr val="202122"/>
                </a:solidFill>
                <a:effectLst/>
                <a:latin typeface="Sakkal Majalla" panose="02000000000000000000" pitchFamily="2" charset="-78"/>
                <a:cs typeface="Sakkal Majalla" panose="02000000000000000000" pitchFamily="2" charset="-78"/>
              </a:rPr>
              <a:t>وأوزبارا</a:t>
            </a:r>
            <a:r>
              <a:rPr lang="ar-SA" sz="1400" b="0" i="0" dirty="0">
                <a:solidFill>
                  <a:srgbClr val="202122"/>
                </a:solidFill>
                <a:effectLst/>
                <a:latin typeface="Sakkal Majalla" panose="02000000000000000000" pitchFamily="2" charset="-78"/>
                <a:cs typeface="Sakkal Majalla" panose="02000000000000000000" pitchFamily="2" charset="-78"/>
              </a:rPr>
              <a:t> وكذلك تعيش كثير من أنواع الطيور في تنزانيا </a:t>
            </a:r>
            <a:r>
              <a:rPr lang="ar-SA" sz="1400" b="0" i="0" dirty="0" err="1">
                <a:solidFill>
                  <a:srgbClr val="202122"/>
                </a:solidFill>
                <a:effectLst/>
                <a:latin typeface="Sakkal Majalla" panose="02000000000000000000" pitchFamily="2" charset="-78"/>
                <a:cs typeface="Sakkal Majalla" panose="02000000000000000000" pitchFamily="2" charset="-78"/>
              </a:rPr>
              <a:t>كالببغاوات</a:t>
            </a:r>
            <a:r>
              <a:rPr lang="ar-SA" sz="1400" b="0" i="0" dirty="0">
                <a:solidFill>
                  <a:srgbClr val="202122"/>
                </a:solidFill>
                <a:effectLst/>
                <a:latin typeface="Sakkal Majalla" panose="02000000000000000000" pitchFamily="2" charset="-78"/>
                <a:cs typeface="Sakkal Majalla" panose="02000000000000000000" pitchFamily="2" charset="-78"/>
              </a:rPr>
              <a:t> والنوارس وطيور </a:t>
            </a:r>
            <a:r>
              <a:rPr lang="ar-SA" sz="1400" b="0" i="0" dirty="0" err="1">
                <a:solidFill>
                  <a:srgbClr val="202122"/>
                </a:solidFill>
                <a:effectLst/>
                <a:latin typeface="Sakkal Majalla" panose="02000000000000000000" pitchFamily="2" charset="-78"/>
                <a:cs typeface="Sakkal Majalla" panose="02000000000000000000" pitchFamily="2" charset="-78"/>
              </a:rPr>
              <a:t>البفن</a:t>
            </a:r>
            <a:r>
              <a:rPr lang="ar-SA" sz="1400" b="0" i="0" dirty="0">
                <a:solidFill>
                  <a:srgbClr val="202122"/>
                </a:solidFill>
                <a:effectLst/>
                <a:latin typeface="Sakkal Majalla" panose="02000000000000000000" pitchFamily="2" charset="-78"/>
                <a:cs typeface="Sakkal Majalla" panose="02000000000000000000" pitchFamily="2" charset="-78"/>
              </a:rPr>
              <a:t>.</a:t>
            </a:r>
          </a:p>
        </p:txBody>
      </p:sp>
      <p:pic>
        <p:nvPicPr>
          <p:cNvPr id="1034" name="Picture 10" descr="ويكيبيديا العربية - ويكيبيديا">
            <a:extLst>
              <a:ext uri="{FF2B5EF4-FFF2-40B4-BE49-F238E27FC236}">
                <a16:creationId xmlns:a16="http://schemas.microsoft.com/office/drawing/2014/main" id="{771B7744-42DA-4A55-A6EC-0B974281AB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41672" y="5590175"/>
            <a:ext cx="733657" cy="84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616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7" name="Shape 8768">
            <a:extLst>
              <a:ext uri="{FF2B5EF4-FFF2-40B4-BE49-F238E27FC236}">
                <a16:creationId xmlns:a16="http://schemas.microsoft.com/office/drawing/2014/main" id="{E34E1B11-40B6-43A8-97DB-A1FA2A925CAE}"/>
              </a:ext>
            </a:extLst>
          </p:cNvPr>
          <p:cNvSpPr txBox="1">
            <a:spLocks/>
          </p:cNvSpPr>
          <p:nvPr/>
        </p:nvSpPr>
        <p:spPr>
          <a:xfrm>
            <a:off x="10365484" y="1825653"/>
            <a:ext cx="307961" cy="92333"/>
          </a:xfrm>
          <a:prstGeom prst="rect">
            <a:avLst/>
          </a:prstGeom>
          <a:extLst>
            <a:ext uri="{C572A759-6A51-4108-AA02-DFA0A04FC94B}">
              <ma14:wrappingTextBoxFlag xmlns:ma14="http://schemas.microsoft.com/office/mac/drawingml/2011/main" xmlns="" val="1"/>
            </a:ext>
          </a:extLst>
        </p:spPr>
        <p:txBody>
          <a:bodyPr wrap="square" lIns="0" tIns="0" rIns="0" bIns="0">
            <a:spAutoFit/>
          </a:bodyPr>
          <a:lstStyle>
            <a:defPPr>
              <a:defRPr lang="en-US"/>
            </a:defPPr>
            <a:lvl1pPr marL="0" algn="l" defTabSz="914400" rtl="0" eaLnBrk="1" latinLnBrk="0" hangingPunct="1">
              <a:defRPr sz="1387" b="0" i="0" kern="1200">
                <a:solidFill>
                  <a:srgbClr val="575757"/>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solidFill>
                  <a:srgbClr val="000000"/>
                </a:solidFill>
              </a:defRPr>
            </a:pPr>
            <a:fld id="{86CB4B4D-7CA3-9044-876B-883B54F8677D}" type="slidenum">
              <a:rPr lang="en-US" smtClean="0">
                <a:solidFill>
                  <a:prstClr val="white"/>
                </a:solidFill>
              </a:rPr>
              <a:pPr>
                <a:defRPr>
                  <a:solidFill>
                    <a:srgbClr val="000000"/>
                  </a:solidFill>
                </a:defRPr>
              </a:pPr>
              <a:t>10</a:t>
            </a:fld>
            <a:endParaRPr lang="en-US">
              <a:solidFill>
                <a:prstClr val="white"/>
              </a:solidFill>
            </a:endParaRPr>
          </a:p>
        </p:txBody>
      </p:sp>
      <p:sp>
        <p:nvSpPr>
          <p:cNvPr id="3" name="مستطيل 2">
            <a:extLst>
              <a:ext uri="{FF2B5EF4-FFF2-40B4-BE49-F238E27FC236}">
                <a16:creationId xmlns:a16="http://schemas.microsoft.com/office/drawing/2014/main" id="{A1E03DC9-FEA1-43C5-BC9D-4473C8D621E0}"/>
              </a:ext>
            </a:extLst>
          </p:cNvPr>
          <p:cNvSpPr/>
          <p:nvPr/>
        </p:nvSpPr>
        <p:spPr>
          <a:xfrm>
            <a:off x="667815" y="1600933"/>
            <a:ext cx="4507003" cy="923330"/>
          </a:xfrm>
          <a:prstGeom prst="rect">
            <a:avLst/>
          </a:prstGeom>
          <a:noFill/>
        </p:spPr>
        <p:txBody>
          <a:bodyPr wrap="none" lIns="91440" tIns="45720" rIns="91440" bIns="45720">
            <a:spAutoFit/>
          </a:bodyPr>
          <a:lstStyle/>
          <a:p>
            <a:pPr algn="ctr"/>
            <a:r>
              <a:rPr lang="en-US" sz="5400" b="1" spc="50" dirty="0">
                <a:ln w="9525" cmpd="sng">
                  <a:solidFill>
                    <a:schemeClr val="accent1"/>
                  </a:solidFill>
                  <a:prstDash val="solid"/>
                </a:ln>
                <a:solidFill>
                  <a:srgbClr val="70AD47">
                    <a:tint val="1000"/>
                  </a:srgbClr>
                </a:solidFill>
                <a:effectLst>
                  <a:glow rad="38100">
                    <a:schemeClr val="accent1">
                      <a:alpha val="40000"/>
                    </a:schemeClr>
                  </a:glow>
                </a:effectLst>
              </a:rPr>
              <a:t>Data gathering</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pic>
        <p:nvPicPr>
          <p:cNvPr id="1032" name="Picture 8" descr="The Tanzania Homepage">
            <a:extLst>
              <a:ext uri="{FF2B5EF4-FFF2-40B4-BE49-F238E27FC236}">
                <a16:creationId xmlns:a16="http://schemas.microsoft.com/office/drawing/2014/main" id="{9374A1E2-F0ED-40B6-A5F9-15C34E6A9F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271" y="2462314"/>
            <a:ext cx="3802141" cy="3199306"/>
          </a:xfrm>
          <a:prstGeom prst="rect">
            <a:avLst/>
          </a:prstGeom>
          <a:noFill/>
          <a:extLst>
            <a:ext uri="{909E8E84-426E-40DD-AFC4-6F175D3DCCD1}">
              <a14:hiddenFill xmlns:a14="http://schemas.microsoft.com/office/drawing/2010/main">
                <a:solidFill>
                  <a:srgbClr val="FFFFFF"/>
                </a:solidFill>
              </a14:hiddenFill>
            </a:ext>
          </a:extLst>
        </p:spPr>
      </p:pic>
      <p:sp>
        <p:nvSpPr>
          <p:cNvPr id="27" name="مربع نص 26">
            <a:extLst>
              <a:ext uri="{FF2B5EF4-FFF2-40B4-BE49-F238E27FC236}">
                <a16:creationId xmlns:a16="http://schemas.microsoft.com/office/drawing/2014/main" id="{463ACA3A-E3CE-4018-84DD-EC1D8E382869}"/>
              </a:ext>
            </a:extLst>
          </p:cNvPr>
          <p:cNvSpPr txBox="1"/>
          <p:nvPr/>
        </p:nvSpPr>
        <p:spPr>
          <a:xfrm>
            <a:off x="5449078" y="1825653"/>
            <a:ext cx="6361143" cy="3754874"/>
          </a:xfrm>
          <a:prstGeom prst="rect">
            <a:avLst/>
          </a:prstGeom>
          <a:noFill/>
        </p:spPr>
        <p:txBody>
          <a:bodyPr wrap="square">
            <a:spAutoFit/>
          </a:bodyPr>
          <a:lstStyle/>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المساحة:			947303 كيلومتر مربع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اللغة الرسمية.		السواحلية،  والإنجليزية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التعداد السكاني:		57310019 (2017) نسمة</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متوسط العمر:  		65.675 سنة (2016)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السلطة التنفيذية:		مجلس وزراء تنزانيا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تاريخ الاستقلال:		  26 أبريل 1964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مؤشر التنمية البشرية: 		0.538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معدل البطالة:		3 نسبة مئوية (2014)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معدل الضريبة القيمة المضافة:	18% نسبة مئوية </a:t>
            </a:r>
          </a:p>
          <a:p>
            <a:pPr marL="285750" indent="-285750" algn="just" rtl="1">
              <a:lnSpc>
                <a:spcPct val="150000"/>
              </a:lnSpc>
              <a:buFont typeface="Arial" panose="020B0604020202020204" pitchFamily="34" charset="0"/>
              <a:buChar char="•"/>
            </a:pPr>
            <a:r>
              <a:rPr lang="ar-SA" sz="1600" b="0" i="0" dirty="0">
                <a:solidFill>
                  <a:srgbClr val="202122"/>
                </a:solidFill>
                <a:effectLst/>
                <a:latin typeface="Sakkal Majalla" panose="02000000000000000000" pitchFamily="2" charset="-78"/>
                <a:cs typeface="Sakkal Majalla" panose="02000000000000000000" pitchFamily="2" charset="-78"/>
              </a:rPr>
              <a:t>السن القانونية:		18 سنة</a:t>
            </a:r>
            <a:endParaRPr lang="en-US" sz="1600" dirty="0">
              <a:solidFill>
                <a:srgbClr val="202122"/>
              </a:solidFill>
              <a:latin typeface="Sakkal Majalla" panose="02000000000000000000" pitchFamily="2" charset="-78"/>
              <a:cs typeface="Sakkal Majalla" panose="02000000000000000000" pitchFamily="2" charset="-78"/>
            </a:endParaRPr>
          </a:p>
        </p:txBody>
      </p:sp>
      <p:pic>
        <p:nvPicPr>
          <p:cNvPr id="1034" name="Picture 10" descr="ويكيبيديا العربية - ويكيبيديا">
            <a:extLst>
              <a:ext uri="{FF2B5EF4-FFF2-40B4-BE49-F238E27FC236}">
                <a16:creationId xmlns:a16="http://schemas.microsoft.com/office/drawing/2014/main" id="{771B7744-42DA-4A55-A6EC-0B974281AB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41672" y="5590175"/>
            <a:ext cx="733657" cy="84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21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sp>
        <p:nvSpPr>
          <p:cNvPr id="7" name="Shape 8768">
            <a:extLst>
              <a:ext uri="{FF2B5EF4-FFF2-40B4-BE49-F238E27FC236}">
                <a16:creationId xmlns:a16="http://schemas.microsoft.com/office/drawing/2014/main" id="{E34E1B11-40B6-43A8-97DB-A1FA2A925CAE}"/>
              </a:ext>
            </a:extLst>
          </p:cNvPr>
          <p:cNvSpPr txBox="1">
            <a:spLocks/>
          </p:cNvSpPr>
          <p:nvPr/>
        </p:nvSpPr>
        <p:spPr>
          <a:xfrm>
            <a:off x="10365484" y="1825653"/>
            <a:ext cx="307961" cy="92333"/>
          </a:xfrm>
          <a:prstGeom prst="rect">
            <a:avLst/>
          </a:prstGeom>
          <a:extLst>
            <a:ext uri="{C572A759-6A51-4108-AA02-DFA0A04FC94B}">
              <ma14:wrappingTextBoxFlag xmlns:ma14="http://schemas.microsoft.com/office/mac/drawingml/2011/main" xmlns="" val="1"/>
            </a:ext>
          </a:extLst>
        </p:spPr>
        <p:txBody>
          <a:bodyPr wrap="square" lIns="0" tIns="0" rIns="0" bIns="0">
            <a:spAutoFit/>
          </a:bodyPr>
          <a:lstStyle>
            <a:defPPr>
              <a:defRPr lang="en-US"/>
            </a:defPPr>
            <a:lvl1pPr marL="0" algn="l" defTabSz="914400" rtl="0" eaLnBrk="1" latinLnBrk="0" hangingPunct="1">
              <a:defRPr sz="1387" b="0" i="0" kern="1200">
                <a:solidFill>
                  <a:srgbClr val="575757"/>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solidFill>
                  <a:srgbClr val="000000"/>
                </a:solidFill>
              </a:defRPr>
            </a:pPr>
            <a:fld id="{86CB4B4D-7CA3-9044-876B-883B54F8677D}" type="slidenum">
              <a:rPr lang="en-US" smtClean="0">
                <a:solidFill>
                  <a:prstClr val="white"/>
                </a:solidFill>
              </a:rPr>
              <a:pPr>
                <a:defRPr>
                  <a:solidFill>
                    <a:srgbClr val="000000"/>
                  </a:solidFill>
                </a:defRPr>
              </a:pPr>
              <a:t>11</a:t>
            </a:fld>
            <a:endParaRPr lang="en-US">
              <a:solidFill>
                <a:prstClr val="white"/>
              </a:solidFill>
            </a:endParaRPr>
          </a:p>
        </p:txBody>
      </p:sp>
      <p:graphicFrame>
        <p:nvGraphicFramePr>
          <p:cNvPr id="2" name="جدول 2">
            <a:extLst>
              <a:ext uri="{FF2B5EF4-FFF2-40B4-BE49-F238E27FC236}">
                <a16:creationId xmlns:a16="http://schemas.microsoft.com/office/drawing/2014/main" id="{644D329A-C0DD-4DBD-AF01-76A6BDD1EA7F}"/>
              </a:ext>
            </a:extLst>
          </p:cNvPr>
          <p:cNvGraphicFramePr>
            <a:graphicFrameLocks noGrp="1"/>
          </p:cNvGraphicFramePr>
          <p:nvPr>
            <p:extLst>
              <p:ext uri="{D42A27DB-BD31-4B8C-83A1-F6EECF244321}">
                <p14:modId xmlns:p14="http://schemas.microsoft.com/office/powerpoint/2010/main" val="1444075794"/>
              </p:ext>
            </p:extLst>
          </p:nvPr>
        </p:nvGraphicFramePr>
        <p:xfrm>
          <a:off x="481544" y="2897438"/>
          <a:ext cx="10818368" cy="3058160"/>
        </p:xfrm>
        <a:graphic>
          <a:graphicData uri="http://schemas.openxmlformats.org/drawingml/2006/table">
            <a:tbl>
              <a:tblPr firstRow="1" bandRow="1">
                <a:tableStyleId>{5C22544A-7EE6-4342-B048-85BDC9FD1C3A}</a:tableStyleId>
              </a:tblPr>
              <a:tblGrid>
                <a:gridCol w="2704592">
                  <a:extLst>
                    <a:ext uri="{9D8B030D-6E8A-4147-A177-3AD203B41FA5}">
                      <a16:colId xmlns:a16="http://schemas.microsoft.com/office/drawing/2014/main" val="678787101"/>
                    </a:ext>
                  </a:extLst>
                </a:gridCol>
                <a:gridCol w="2704592">
                  <a:extLst>
                    <a:ext uri="{9D8B030D-6E8A-4147-A177-3AD203B41FA5}">
                      <a16:colId xmlns:a16="http://schemas.microsoft.com/office/drawing/2014/main" val="4073210912"/>
                    </a:ext>
                  </a:extLst>
                </a:gridCol>
                <a:gridCol w="2704592">
                  <a:extLst>
                    <a:ext uri="{9D8B030D-6E8A-4147-A177-3AD203B41FA5}">
                      <a16:colId xmlns:a16="http://schemas.microsoft.com/office/drawing/2014/main" val="2681551909"/>
                    </a:ext>
                  </a:extLst>
                </a:gridCol>
                <a:gridCol w="2704592">
                  <a:extLst>
                    <a:ext uri="{9D8B030D-6E8A-4147-A177-3AD203B41FA5}">
                      <a16:colId xmlns:a16="http://schemas.microsoft.com/office/drawing/2014/main" val="348243697"/>
                    </a:ext>
                  </a:extLst>
                </a:gridCol>
              </a:tblGrid>
              <a:tr h="370840">
                <a:tc>
                  <a:txBody>
                    <a:bodyPr/>
                    <a:lstStyle/>
                    <a:p>
                      <a:pPr algn="ctr"/>
                      <a:r>
                        <a:rPr lang="en-US" dirty="0"/>
                        <a:t>STRENGTHS</a:t>
                      </a:r>
                    </a:p>
                  </a:txBody>
                  <a:tcPr marL="121706" marR="121706"/>
                </a:tc>
                <a:tc>
                  <a:txBody>
                    <a:bodyPr/>
                    <a:lstStyle/>
                    <a:p>
                      <a:pPr algn="ctr"/>
                      <a:r>
                        <a:rPr lang="en-US" dirty="0"/>
                        <a:t>WEAKNESSES</a:t>
                      </a:r>
                    </a:p>
                  </a:txBody>
                  <a:tcPr marL="121706" marR="121706"/>
                </a:tc>
                <a:tc>
                  <a:txBody>
                    <a:bodyPr/>
                    <a:lstStyle/>
                    <a:p>
                      <a:pPr algn="ctr"/>
                      <a:r>
                        <a:rPr lang="en-US" sz="1800" dirty="0"/>
                        <a:t>OPPORTUNITIES</a:t>
                      </a:r>
                      <a:r>
                        <a:rPr lang="en-US" dirty="0"/>
                        <a:t> </a:t>
                      </a:r>
                    </a:p>
                  </a:txBody>
                  <a:tcPr marL="121706" marR="121706"/>
                </a:tc>
                <a:tc>
                  <a:txBody>
                    <a:bodyPr/>
                    <a:lstStyle/>
                    <a:p>
                      <a:pPr algn="ctr"/>
                      <a:r>
                        <a:rPr lang="en-US" dirty="0"/>
                        <a:t>THREATS </a:t>
                      </a:r>
                    </a:p>
                  </a:txBody>
                  <a:tcPr marL="121706" marR="121706"/>
                </a:tc>
                <a:extLst>
                  <a:ext uri="{0D108BD9-81ED-4DB2-BD59-A6C34878D82A}">
                    <a16:rowId xmlns:a16="http://schemas.microsoft.com/office/drawing/2014/main" val="1999131948"/>
                  </a:ext>
                </a:extLst>
              </a:tr>
              <a:tr h="370840">
                <a:tc>
                  <a:txBody>
                    <a:bodyPr/>
                    <a:lstStyle/>
                    <a:p>
                      <a:pPr algn="l"/>
                      <a:r>
                        <a:rPr lang="en-US" sz="1600" dirty="0"/>
                        <a:t>Fund availability </a:t>
                      </a:r>
                    </a:p>
                  </a:txBody>
                  <a:tcPr marL="0" marR="121706" anchor="ctr" anchorCtr="1"/>
                </a:tc>
                <a:tc>
                  <a:txBody>
                    <a:bodyPr/>
                    <a:lstStyle/>
                    <a:p>
                      <a:pPr algn="l"/>
                      <a:r>
                        <a:rPr lang="en-US" sz="1600" dirty="0">
                          <a:solidFill>
                            <a:srgbClr val="C00000"/>
                          </a:solidFill>
                        </a:rPr>
                        <a:t>Weakness in transportation and logistics services</a:t>
                      </a:r>
                    </a:p>
                  </a:txBody>
                  <a:tcPr marL="0" marR="121706" anchor="ctr" anchorCtr="1"/>
                </a:tc>
                <a:tc>
                  <a:txBody>
                    <a:bodyPr/>
                    <a:lstStyle/>
                    <a:p>
                      <a:pPr algn="l"/>
                      <a:r>
                        <a:rPr lang="en-US" sz="1600" dirty="0"/>
                        <a:t>social and economic needs </a:t>
                      </a:r>
                    </a:p>
                  </a:txBody>
                  <a:tcPr marL="0" marR="121706" anchor="ctr" anchorCtr="1"/>
                </a:tc>
                <a:tc>
                  <a:txBody>
                    <a:bodyPr/>
                    <a:lstStyle/>
                    <a:p>
                      <a:pPr algn="l"/>
                      <a:r>
                        <a:rPr lang="en-US" sz="1600" dirty="0">
                          <a:solidFill>
                            <a:srgbClr val="C00000"/>
                          </a:solidFill>
                        </a:rPr>
                        <a:t>Economic inflation</a:t>
                      </a:r>
                    </a:p>
                  </a:txBody>
                  <a:tcPr marL="0" marR="121706" anchor="ctr" anchorCtr="1"/>
                </a:tc>
                <a:extLst>
                  <a:ext uri="{0D108BD9-81ED-4DB2-BD59-A6C34878D82A}">
                    <a16:rowId xmlns:a16="http://schemas.microsoft.com/office/drawing/2014/main" val="169699120"/>
                  </a:ext>
                </a:extLst>
              </a:tr>
              <a:tr h="370840">
                <a:tc>
                  <a:txBody>
                    <a:bodyPr/>
                    <a:lstStyle/>
                    <a:p>
                      <a:pPr algn="l"/>
                      <a:r>
                        <a:rPr lang="en-US" sz="1600" dirty="0"/>
                        <a:t>Experts' availability</a:t>
                      </a:r>
                    </a:p>
                  </a:txBody>
                  <a:tcPr marL="0" marR="121706" anchor="ctr" anchorCtr="1"/>
                </a:tc>
                <a:tc>
                  <a:txBody>
                    <a:bodyPr/>
                    <a:lstStyle/>
                    <a:p>
                      <a:pPr marL="0" lvl="0" indent="0" algn="l"/>
                      <a:r>
                        <a:rPr lang="en-US" sz="1600" dirty="0">
                          <a:solidFill>
                            <a:srgbClr val="C00000"/>
                          </a:solidFill>
                        </a:rPr>
                        <a:t>Understanding the local language.</a:t>
                      </a:r>
                    </a:p>
                  </a:txBody>
                  <a:tcPr marL="0" marR="121706" anchor="ctr" anchorCtr="1"/>
                </a:tc>
                <a:tc>
                  <a:txBody>
                    <a:bodyPr/>
                    <a:lstStyle/>
                    <a:p>
                      <a:pPr algn="l"/>
                      <a:r>
                        <a:rPr lang="en-US" sz="1600" dirty="0"/>
                        <a:t>social solidarity</a:t>
                      </a:r>
                    </a:p>
                  </a:txBody>
                  <a:tcPr marL="0" marR="121706" anchor="ctr" anchorCtr="1"/>
                </a:tc>
                <a:tc>
                  <a:txBody>
                    <a:bodyPr/>
                    <a:lstStyle/>
                    <a:p>
                      <a:pPr algn="l"/>
                      <a:r>
                        <a:rPr lang="en-US" sz="1600" dirty="0">
                          <a:solidFill>
                            <a:srgbClr val="C00000"/>
                          </a:solidFill>
                        </a:rPr>
                        <a:t>Agricultural water consumption</a:t>
                      </a:r>
                    </a:p>
                  </a:txBody>
                  <a:tcPr marL="0" marR="121706" anchor="ctr" anchorCtr="1"/>
                </a:tc>
                <a:extLst>
                  <a:ext uri="{0D108BD9-81ED-4DB2-BD59-A6C34878D82A}">
                    <a16:rowId xmlns:a16="http://schemas.microsoft.com/office/drawing/2014/main" val="966159822"/>
                  </a:ext>
                </a:extLst>
              </a:tr>
              <a:tr h="370840">
                <a:tc>
                  <a:txBody>
                    <a:bodyPr/>
                    <a:lstStyle/>
                    <a:p>
                      <a:pPr algn="l"/>
                      <a:r>
                        <a:rPr lang="en-US" sz="1600" dirty="0"/>
                        <a:t>Government support</a:t>
                      </a:r>
                    </a:p>
                  </a:txBody>
                  <a:tcPr marL="0" marR="121706" anchor="ctr" anchorCtr="1"/>
                </a:tc>
                <a:tc>
                  <a:txBody>
                    <a:bodyPr/>
                    <a:lstStyle/>
                    <a:p>
                      <a:pPr algn="l"/>
                      <a:endParaRPr lang="en-US" sz="1600" dirty="0">
                        <a:solidFill>
                          <a:srgbClr val="C00000"/>
                        </a:solidFill>
                      </a:endParaRPr>
                    </a:p>
                  </a:txBody>
                  <a:tcPr marL="0" marR="121706" anchor="ctr" anchorCtr="1"/>
                </a:tc>
                <a:tc>
                  <a:txBody>
                    <a:bodyPr/>
                    <a:lstStyle/>
                    <a:p>
                      <a:pPr algn="l"/>
                      <a:endParaRPr lang="en-US" sz="1600" dirty="0"/>
                    </a:p>
                  </a:txBody>
                  <a:tcPr marL="0" marR="121706" anchor="ctr" anchorCtr="1"/>
                </a:tc>
                <a:tc>
                  <a: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600" dirty="0">
                          <a:solidFill>
                            <a:srgbClr val="C00000"/>
                          </a:solidFill>
                        </a:rPr>
                        <a:t>Political challenges with others.</a:t>
                      </a:r>
                    </a:p>
                  </a:txBody>
                  <a:tcPr marL="0" marR="121706" anchor="ctr" anchorCtr="1"/>
                </a:tc>
                <a:extLst>
                  <a:ext uri="{0D108BD9-81ED-4DB2-BD59-A6C34878D82A}">
                    <a16:rowId xmlns:a16="http://schemas.microsoft.com/office/drawing/2014/main" val="2608932816"/>
                  </a:ext>
                </a:extLst>
              </a:tr>
              <a:tr h="370840">
                <a:tc>
                  <a: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600" dirty="0"/>
                        <a:t>Water resources </a:t>
                      </a:r>
                    </a:p>
                  </a:txBody>
                  <a:tcPr marL="0" marR="121706" anchor="ctr" anchorCtr="1"/>
                </a:tc>
                <a:tc>
                  <a:txBody>
                    <a:bodyPr/>
                    <a:lstStyle/>
                    <a:p>
                      <a:pPr algn="l"/>
                      <a:endParaRPr lang="en-US" sz="1600" dirty="0">
                        <a:solidFill>
                          <a:srgbClr val="C00000"/>
                        </a:solidFill>
                      </a:endParaRPr>
                    </a:p>
                  </a:txBody>
                  <a:tcPr marL="0" marR="121706" anchor="ctr" anchorCtr="1"/>
                </a:tc>
                <a:tc>
                  <a:txBody>
                    <a:bodyPr/>
                    <a:lstStyle/>
                    <a:p>
                      <a:pPr algn="l"/>
                      <a:endParaRPr lang="en-US" sz="1600" dirty="0">
                        <a:solidFill>
                          <a:srgbClr val="C00000"/>
                        </a:solidFill>
                      </a:endParaRPr>
                    </a:p>
                  </a:txBody>
                  <a:tcPr marL="0" marR="121706" anchor="ctr" anchorCtr="1"/>
                </a:tc>
                <a:tc>
                  <a:txBody>
                    <a:bodyPr/>
                    <a:lstStyle/>
                    <a:p>
                      <a:pPr algn="l"/>
                      <a:r>
                        <a:rPr lang="en-US" sz="1600" dirty="0">
                          <a:solidFill>
                            <a:srgbClr val="C00000"/>
                          </a:solidFill>
                        </a:rPr>
                        <a:t>The large number of local communities</a:t>
                      </a:r>
                    </a:p>
                  </a:txBody>
                  <a:tcPr marL="0" marR="121706" anchor="ctr" anchorCtr="1"/>
                </a:tc>
                <a:extLst>
                  <a:ext uri="{0D108BD9-81ED-4DB2-BD59-A6C34878D82A}">
                    <a16:rowId xmlns:a16="http://schemas.microsoft.com/office/drawing/2014/main" val="2908630270"/>
                  </a:ext>
                </a:extLst>
              </a:tr>
              <a:tr h="370840">
                <a:tc>
                  <a:txBody>
                    <a:bodyPr/>
                    <a:lstStyle/>
                    <a:p>
                      <a:pPr algn="l"/>
                      <a:endParaRPr lang="en-US" sz="1600" dirty="0"/>
                    </a:p>
                  </a:txBody>
                  <a:tcPr marL="0" marR="121706" anchor="ctr" anchorCtr="1"/>
                </a:tc>
                <a:tc>
                  <a:txBody>
                    <a:bodyPr/>
                    <a:lstStyle/>
                    <a:p>
                      <a:pPr algn="l"/>
                      <a:endParaRPr lang="en-US" sz="1600" dirty="0">
                        <a:solidFill>
                          <a:srgbClr val="C00000"/>
                        </a:solidFill>
                      </a:endParaRPr>
                    </a:p>
                  </a:txBody>
                  <a:tcPr marL="0" marR="121706" anchor="ctr" anchorCtr="1"/>
                </a:tc>
                <a:tc>
                  <a:txBody>
                    <a:bodyPr/>
                    <a:lstStyle/>
                    <a:p>
                      <a:pPr algn="l"/>
                      <a:endParaRPr lang="en-US" sz="1600" dirty="0"/>
                    </a:p>
                  </a:txBody>
                  <a:tcPr marL="0" marR="121706" anchor="ctr" anchorCtr="1"/>
                </a:tc>
                <a:tc>
                  <a: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600" dirty="0">
                          <a:solidFill>
                            <a:srgbClr val="C00000"/>
                          </a:solidFill>
                        </a:rPr>
                        <a:t>labor availability</a:t>
                      </a:r>
                    </a:p>
                  </a:txBody>
                  <a:tcPr marL="0" marR="121706" anchor="ctr" anchorCtr="1"/>
                </a:tc>
                <a:extLst>
                  <a:ext uri="{0D108BD9-81ED-4DB2-BD59-A6C34878D82A}">
                    <a16:rowId xmlns:a16="http://schemas.microsoft.com/office/drawing/2014/main" val="1516394859"/>
                  </a:ext>
                </a:extLst>
              </a:tr>
            </a:tbl>
          </a:graphicData>
        </a:graphic>
      </p:graphicFrame>
      <p:pic>
        <p:nvPicPr>
          <p:cNvPr id="1028" name="Picture 4" descr="swot - RedRoseAgency">
            <a:extLst>
              <a:ext uri="{FF2B5EF4-FFF2-40B4-BE49-F238E27FC236}">
                <a16:creationId xmlns:a16="http://schemas.microsoft.com/office/drawing/2014/main" id="{0785E18C-9116-45EF-918C-6411D74E53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7006" y="846201"/>
            <a:ext cx="2168478" cy="1584745"/>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2">
            <a:extLst>
              <a:ext uri="{FF2B5EF4-FFF2-40B4-BE49-F238E27FC236}">
                <a16:creationId xmlns:a16="http://schemas.microsoft.com/office/drawing/2014/main" id="{A1E03DC9-FEA1-43C5-BC9D-4473C8D621E0}"/>
              </a:ext>
            </a:extLst>
          </p:cNvPr>
          <p:cNvSpPr/>
          <p:nvPr/>
        </p:nvSpPr>
        <p:spPr>
          <a:xfrm>
            <a:off x="481544" y="1600933"/>
            <a:ext cx="4879541" cy="923330"/>
          </a:xfrm>
          <a:prstGeom prst="rect">
            <a:avLst/>
          </a:prstGeom>
          <a:noFill/>
        </p:spPr>
        <p:txBody>
          <a:bodyPr wrap="none" lIns="91440" tIns="45720" rIns="91440" bIns="45720">
            <a:spAutoFit/>
          </a:bodyPr>
          <a:lstStyle/>
          <a:p>
            <a:pPr algn="ctr"/>
            <a:r>
              <a:rPr lang="en-U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SWOT ANALYSIS</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4109029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4695" y="755763"/>
            <a:ext cx="10525434" cy="28179"/>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774"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عنصر نائب للمحتوى 6">
            <a:extLst>
              <a:ext uri="{FF2B5EF4-FFF2-40B4-BE49-F238E27FC236}">
                <a16:creationId xmlns:a16="http://schemas.microsoft.com/office/drawing/2014/main" id="{FF1D3AE2-B5F0-49A1-B13E-00EE6E67EE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5340" y="190939"/>
            <a:ext cx="1291138" cy="1157823"/>
          </a:xfrm>
          <a:prstGeom prst="rect">
            <a:avLst/>
          </a:prstGeom>
        </p:spPr>
      </p:pic>
      <p:sp>
        <p:nvSpPr>
          <p:cNvPr id="12" name="TextBox 16">
            <a:extLst>
              <a:ext uri="{FF2B5EF4-FFF2-40B4-BE49-F238E27FC236}">
                <a16:creationId xmlns:a16="http://schemas.microsoft.com/office/drawing/2014/main" id="{14D89737-5B84-4682-9829-9C8BB0A52B49}"/>
              </a:ext>
            </a:extLst>
          </p:cNvPr>
          <p:cNvSpPr txBox="1"/>
          <p:nvPr/>
        </p:nvSpPr>
        <p:spPr>
          <a:xfrm>
            <a:off x="104273" y="108729"/>
            <a:ext cx="7165445" cy="58477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3200" b="1" dirty="0">
                <a:solidFill>
                  <a:srgbClr val="C00000"/>
                </a:solidFill>
                <a:latin typeface="Helvetica Neue"/>
              </a:rPr>
              <a:t>Case Study  </a:t>
            </a:r>
            <a:endParaRPr kumimoji="0" lang="en-US" sz="3200" b="1" i="0" u="none" strike="noStrike" kern="1200" cap="none" spc="0" normalizeH="0" baseline="0" noProof="0" dirty="0">
              <a:ln>
                <a:noFill/>
              </a:ln>
              <a:solidFill>
                <a:srgbClr val="C00000"/>
              </a:solidFill>
              <a:effectLst/>
              <a:uLnTx/>
              <a:uFillTx/>
              <a:latin typeface="Calibri"/>
              <a:ea typeface="+mn-ea"/>
              <a:cs typeface="+mn-cs"/>
            </a:endParaRPr>
          </a:p>
        </p:txBody>
      </p:sp>
      <p:sp>
        <p:nvSpPr>
          <p:cNvPr id="63" name="مربع نص 62">
            <a:extLst>
              <a:ext uri="{FF2B5EF4-FFF2-40B4-BE49-F238E27FC236}">
                <a16:creationId xmlns:a16="http://schemas.microsoft.com/office/drawing/2014/main" id="{F9D75E44-C521-450C-90C8-F7A12600D594}"/>
              </a:ext>
            </a:extLst>
          </p:cNvPr>
          <p:cNvSpPr txBox="1"/>
          <p:nvPr/>
        </p:nvSpPr>
        <p:spPr>
          <a:xfrm>
            <a:off x="597159" y="1044375"/>
            <a:ext cx="6125546" cy="646331"/>
          </a:xfrm>
          <a:prstGeom prst="rect">
            <a:avLst/>
          </a:prstGeom>
          <a:noFill/>
        </p:spPr>
        <p:txBody>
          <a:bodyPr wrap="square">
            <a:spAutoFit/>
          </a:bodyPr>
          <a:lstStyle/>
          <a:p>
            <a:pPr algn="l"/>
            <a:r>
              <a:rPr lang="en-US" b="0" i="0" u="none" strike="noStrike" dirty="0">
                <a:solidFill>
                  <a:srgbClr val="00B050"/>
                </a:solidFill>
                <a:effectLst/>
                <a:latin typeface="Lato" panose="020F0502020204030203" pitchFamily="34" charset="0"/>
              </a:rPr>
              <a:t>Establishment of Community Based Safe Drinking Water Centers” – Tanzania</a:t>
            </a:r>
          </a:p>
        </p:txBody>
      </p:sp>
      <p:graphicFrame>
        <p:nvGraphicFramePr>
          <p:cNvPr id="2" name="جدول 2">
            <a:extLst>
              <a:ext uri="{FF2B5EF4-FFF2-40B4-BE49-F238E27FC236}">
                <a16:creationId xmlns:a16="http://schemas.microsoft.com/office/drawing/2014/main" id="{B60B5B2C-FB4A-4957-B91E-F9E575DB03A1}"/>
              </a:ext>
            </a:extLst>
          </p:cNvPr>
          <p:cNvGraphicFramePr>
            <a:graphicFrameLocks noGrp="1"/>
          </p:cNvGraphicFramePr>
          <p:nvPr>
            <p:extLst>
              <p:ext uri="{D42A27DB-BD31-4B8C-83A1-F6EECF244321}">
                <p14:modId xmlns:p14="http://schemas.microsoft.com/office/powerpoint/2010/main" val="2129233323"/>
              </p:ext>
            </p:extLst>
          </p:nvPr>
        </p:nvGraphicFramePr>
        <p:xfrm>
          <a:off x="145897" y="2781138"/>
          <a:ext cx="11900206" cy="3164328"/>
        </p:xfrm>
        <a:graphic>
          <a:graphicData uri="http://schemas.openxmlformats.org/drawingml/2006/table">
            <a:tbl>
              <a:tblPr firstRow="1" bandRow="1">
                <a:tableStyleId>{F5AB1C69-6EDB-4FF4-983F-18BD219EF322}</a:tableStyleId>
              </a:tblPr>
              <a:tblGrid>
                <a:gridCol w="787164">
                  <a:extLst>
                    <a:ext uri="{9D8B030D-6E8A-4147-A177-3AD203B41FA5}">
                      <a16:colId xmlns:a16="http://schemas.microsoft.com/office/drawing/2014/main" val="2135345482"/>
                    </a:ext>
                  </a:extLst>
                </a:gridCol>
                <a:gridCol w="1196203">
                  <a:extLst>
                    <a:ext uri="{9D8B030D-6E8A-4147-A177-3AD203B41FA5}">
                      <a16:colId xmlns:a16="http://schemas.microsoft.com/office/drawing/2014/main" val="3940090158"/>
                    </a:ext>
                  </a:extLst>
                </a:gridCol>
                <a:gridCol w="1544918">
                  <a:extLst>
                    <a:ext uri="{9D8B030D-6E8A-4147-A177-3AD203B41FA5}">
                      <a16:colId xmlns:a16="http://schemas.microsoft.com/office/drawing/2014/main" val="1108621917"/>
                    </a:ext>
                  </a:extLst>
                </a:gridCol>
                <a:gridCol w="1166326">
                  <a:extLst>
                    <a:ext uri="{9D8B030D-6E8A-4147-A177-3AD203B41FA5}">
                      <a16:colId xmlns:a16="http://schemas.microsoft.com/office/drawing/2014/main" val="1496404192"/>
                    </a:ext>
                  </a:extLst>
                </a:gridCol>
                <a:gridCol w="1255492">
                  <a:extLst>
                    <a:ext uri="{9D8B030D-6E8A-4147-A177-3AD203B41FA5}">
                      <a16:colId xmlns:a16="http://schemas.microsoft.com/office/drawing/2014/main" val="3284403340"/>
                    </a:ext>
                  </a:extLst>
                </a:gridCol>
                <a:gridCol w="1898255">
                  <a:extLst>
                    <a:ext uri="{9D8B030D-6E8A-4147-A177-3AD203B41FA5}">
                      <a16:colId xmlns:a16="http://schemas.microsoft.com/office/drawing/2014/main" val="1727375411"/>
                    </a:ext>
                  </a:extLst>
                </a:gridCol>
                <a:gridCol w="2564322">
                  <a:extLst>
                    <a:ext uri="{9D8B030D-6E8A-4147-A177-3AD203B41FA5}">
                      <a16:colId xmlns:a16="http://schemas.microsoft.com/office/drawing/2014/main" val="1013070958"/>
                    </a:ext>
                  </a:extLst>
                </a:gridCol>
                <a:gridCol w="1487526">
                  <a:extLst>
                    <a:ext uri="{9D8B030D-6E8A-4147-A177-3AD203B41FA5}">
                      <a16:colId xmlns:a16="http://schemas.microsoft.com/office/drawing/2014/main" val="2357597679"/>
                    </a:ext>
                  </a:extLst>
                </a:gridCol>
              </a:tblGrid>
              <a:tr h="530604">
                <a:tc gridSpan="3">
                  <a:txBody>
                    <a:bodyPr/>
                    <a:lstStyle/>
                    <a:p>
                      <a:pPr algn="ctr"/>
                      <a:r>
                        <a:rPr kumimoji="0" lang="en-US" sz="1600" b="0" u="none" strike="noStrike" kern="1200" cap="none" spc="0" normalizeH="0" baseline="0" noProof="0" dirty="0">
                          <a:ln>
                            <a:noFill/>
                          </a:ln>
                          <a:solidFill>
                            <a:schemeClr val="bg1"/>
                          </a:solidFill>
                          <a:effectLst/>
                          <a:uLnTx/>
                          <a:uFillTx/>
                        </a:rPr>
                        <a:t> </a:t>
                      </a:r>
                      <a:r>
                        <a:rPr kumimoji="0" lang="en-US" sz="1600" b="1" u="none" strike="noStrike" kern="1200" cap="none" spc="0" normalizeH="0" baseline="0" noProof="0" dirty="0">
                          <a:ln>
                            <a:noFill/>
                          </a:ln>
                          <a:solidFill>
                            <a:schemeClr val="bg1"/>
                          </a:solidFill>
                          <a:effectLst/>
                          <a:uLnTx/>
                          <a:uFillTx/>
                        </a:rPr>
                        <a:t>Risk Identification</a:t>
                      </a:r>
                      <a:endParaRPr lang="en-US" sz="1600" dirty="0">
                        <a:solidFill>
                          <a:schemeClr val="bg1"/>
                        </a:solidFill>
                      </a:endParaRPr>
                    </a:p>
                  </a:txBody>
                  <a:tcPr marL="133877" marR="133877" anchor="ctr"/>
                </a:tc>
                <a:tc hMerge="1">
                  <a:txBody>
                    <a:bodyPr/>
                    <a:lstStyle/>
                    <a:p>
                      <a:endParaRPr lang="en-US"/>
                    </a:p>
                  </a:txBody>
                  <a:tcPr/>
                </a:tc>
                <a:tc hMerge="1">
                  <a:txBody>
                    <a:bodyPr/>
                    <a:lstStyle/>
                    <a:p>
                      <a:endParaRPr lang="en-US"/>
                    </a:p>
                  </a:txBody>
                  <a:tcPr/>
                </a:tc>
                <a:tc gridSpan="2">
                  <a:txBody>
                    <a:bodyPr/>
                    <a:lstStyle/>
                    <a:p>
                      <a:pPr algn="ctr"/>
                      <a:r>
                        <a:rPr kumimoji="0" lang="en-US" sz="1600" b="1" u="none" strike="noStrike" kern="1200" cap="none" spc="0" normalizeH="0" baseline="0" noProof="0" dirty="0">
                          <a:ln>
                            <a:noFill/>
                          </a:ln>
                          <a:solidFill>
                            <a:schemeClr val="bg1"/>
                          </a:solidFill>
                          <a:effectLst/>
                          <a:uLnTx/>
                          <a:uFillTx/>
                        </a:rPr>
                        <a:t>Risk Analysis</a:t>
                      </a:r>
                      <a:r>
                        <a:rPr kumimoji="0" lang="ar-SA" sz="1600" b="1" u="none" strike="noStrike" kern="1200" cap="none" spc="0" normalizeH="0" baseline="0" noProof="0" dirty="0">
                          <a:ln>
                            <a:noFill/>
                          </a:ln>
                          <a:solidFill>
                            <a:schemeClr val="bg1"/>
                          </a:solidFill>
                          <a:effectLst/>
                          <a:uLnTx/>
                          <a:uFillTx/>
                        </a:rPr>
                        <a:t> </a:t>
                      </a:r>
                      <a:r>
                        <a:rPr kumimoji="0" lang="en-US" sz="1600" b="1" u="none" strike="noStrike" kern="1200" cap="none" spc="0" normalizeH="0" baseline="0" noProof="0" dirty="0">
                          <a:ln>
                            <a:noFill/>
                          </a:ln>
                          <a:solidFill>
                            <a:schemeClr val="bg1"/>
                          </a:solidFill>
                          <a:effectLst/>
                          <a:uLnTx/>
                          <a:uFillTx/>
                        </a:rPr>
                        <a:t>data</a:t>
                      </a:r>
                      <a:endParaRPr lang="en-US" sz="1600" dirty="0">
                        <a:solidFill>
                          <a:schemeClr val="bg1"/>
                        </a:solidFill>
                      </a:endParaRPr>
                    </a:p>
                  </a:txBody>
                  <a:tcPr marL="133877" marR="133877" anchor="ctr"/>
                </a:tc>
                <a:tc hMerge="1">
                  <a:txBody>
                    <a:bodyPr/>
                    <a:lstStyle/>
                    <a:p>
                      <a:endParaRPr lang="en-US"/>
                    </a:p>
                  </a:txBody>
                  <a:tcPr/>
                </a:tc>
                <a:tc>
                  <a:txBody>
                    <a:bodyPr/>
                    <a:lstStyle/>
                    <a:p>
                      <a:pPr algn="ctr"/>
                      <a:r>
                        <a:rPr kumimoji="0" lang="en-US" sz="1600" b="1" u="none" strike="noStrike" kern="1200" cap="none" spc="0" normalizeH="0" baseline="0" noProof="0" dirty="0">
                          <a:ln>
                            <a:noFill/>
                          </a:ln>
                          <a:solidFill>
                            <a:schemeClr val="bg1"/>
                          </a:solidFill>
                          <a:effectLst/>
                          <a:uLnTx/>
                          <a:uFillTx/>
                        </a:rPr>
                        <a:t>Risk Evaluation</a:t>
                      </a:r>
                      <a:endParaRPr lang="en-US" sz="1600" dirty="0">
                        <a:solidFill>
                          <a:schemeClr val="bg1"/>
                        </a:solidFill>
                      </a:endParaRPr>
                    </a:p>
                  </a:txBody>
                  <a:tcPr marL="133877" marR="133877" anchor="ctr"/>
                </a:tc>
                <a:tc gridSpan="2">
                  <a:txBody>
                    <a:bodyPr/>
                    <a:lstStyle/>
                    <a:p>
                      <a:pPr algn="ctr"/>
                      <a:r>
                        <a:rPr kumimoji="0" lang="en-US" sz="1600" b="1" u="none" strike="noStrike" kern="1200" cap="none" spc="0" normalizeH="0" baseline="0" noProof="0" dirty="0">
                          <a:ln>
                            <a:noFill/>
                          </a:ln>
                          <a:solidFill>
                            <a:schemeClr val="bg1"/>
                          </a:solidFill>
                          <a:effectLst/>
                          <a:uLnTx/>
                          <a:uFillTx/>
                        </a:rPr>
                        <a:t>Risk Treatment</a:t>
                      </a:r>
                      <a:endParaRPr lang="en-US" sz="1600" dirty="0">
                        <a:solidFill>
                          <a:schemeClr val="bg1"/>
                        </a:solidFill>
                      </a:endParaRPr>
                    </a:p>
                  </a:txBody>
                  <a:tcPr marL="133877" marR="133877" anchor="ctr"/>
                </a:tc>
                <a:tc hMerge="1">
                  <a:txBody>
                    <a:bodyPr/>
                    <a:lstStyle/>
                    <a:p>
                      <a:endParaRPr lang="en-US"/>
                    </a:p>
                  </a:txBody>
                  <a:tcPr/>
                </a:tc>
                <a:extLst>
                  <a:ext uri="{0D108BD9-81ED-4DB2-BD59-A6C34878D82A}">
                    <a16:rowId xmlns:a16="http://schemas.microsoft.com/office/drawing/2014/main" val="643245837"/>
                  </a:ext>
                </a:extLst>
              </a:tr>
              <a:tr h="530604">
                <a:tc>
                  <a:txBody>
                    <a:bodyPr/>
                    <a:lstStyle/>
                    <a:p>
                      <a:pPr algn="ctr"/>
                      <a:r>
                        <a:rPr kumimoji="0" lang="en-US" sz="1200" b="1" u="none" strike="noStrike" kern="1200" cap="none" spc="0" normalizeH="0" baseline="0" noProof="0" dirty="0">
                          <a:ln>
                            <a:noFill/>
                          </a:ln>
                          <a:solidFill>
                            <a:srgbClr val="4E443C"/>
                          </a:solidFill>
                          <a:effectLst/>
                          <a:uLnTx/>
                          <a:uFillTx/>
                        </a:rPr>
                        <a:t>Risk ID</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Category</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Description</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Impact</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Likelihood</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Trigger</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Contingency Plan</a:t>
                      </a:r>
                      <a:endParaRPr lang="en-US" sz="1200" dirty="0">
                        <a:solidFill>
                          <a:schemeClr val="bg1"/>
                        </a:solidFill>
                      </a:endParaRPr>
                    </a:p>
                  </a:txBody>
                  <a:tcPr marL="133877" marR="133877" anchor="ctr" anchorCtr="1"/>
                </a:tc>
                <a:tc>
                  <a:txBody>
                    <a:bodyPr/>
                    <a:lstStyle/>
                    <a:p>
                      <a:pPr algn="ctr"/>
                      <a:r>
                        <a:rPr kumimoji="0" lang="en-US" sz="1200" b="1" u="none" strike="noStrike" kern="1200" cap="none" spc="0" normalizeH="0" baseline="0" noProof="0" dirty="0">
                          <a:ln>
                            <a:noFill/>
                          </a:ln>
                          <a:solidFill>
                            <a:srgbClr val="4E443C"/>
                          </a:solidFill>
                          <a:effectLst/>
                          <a:uLnTx/>
                          <a:uFillTx/>
                        </a:rPr>
                        <a:t>Risk Owner</a:t>
                      </a:r>
                      <a:endParaRPr lang="en-US" sz="1200" dirty="0">
                        <a:solidFill>
                          <a:schemeClr val="bg1"/>
                        </a:solidFill>
                      </a:endParaRPr>
                    </a:p>
                  </a:txBody>
                  <a:tcPr marL="133877" marR="133877" anchor="ctr" anchorCtr="1"/>
                </a:tc>
                <a:extLst>
                  <a:ext uri="{0D108BD9-81ED-4DB2-BD59-A6C34878D82A}">
                    <a16:rowId xmlns:a16="http://schemas.microsoft.com/office/drawing/2014/main" val="470684539"/>
                  </a:ext>
                </a:extLst>
              </a:tr>
              <a:tr h="530604">
                <a:tc>
                  <a:txBody>
                    <a:bodyPr/>
                    <a:lstStyle/>
                    <a:p>
                      <a:pPr algn="ctr"/>
                      <a:r>
                        <a:rPr lang="en-US" sz="1200" dirty="0">
                          <a:solidFill>
                            <a:schemeClr val="tx1"/>
                          </a:solidFill>
                        </a:rPr>
                        <a:t>1</a:t>
                      </a:r>
                    </a:p>
                  </a:txBody>
                  <a:tcPr marL="133877" marR="133877" anchor="ctr" anchorCtr="1"/>
                </a:tc>
                <a:tc>
                  <a:txBody>
                    <a:bodyPr/>
                    <a:lstStyle/>
                    <a:p>
                      <a:pPr algn="ctr"/>
                      <a:r>
                        <a:rPr kumimoji="0" lang="en-US" sz="1200" b="1" u="none" strike="noStrike" kern="0" cap="none" spc="0" normalizeH="0" baseline="0" noProof="0" dirty="0">
                          <a:ln>
                            <a:noFill/>
                          </a:ln>
                          <a:solidFill>
                            <a:srgbClr val="C00000"/>
                          </a:solidFill>
                          <a:effectLst/>
                          <a:uLnTx/>
                          <a:uFillTx/>
                        </a:rPr>
                        <a:t>THREATS</a:t>
                      </a:r>
                      <a:endParaRPr lang="en-US" sz="1000" dirty="0">
                        <a:solidFill>
                          <a:srgbClr val="C00000"/>
                        </a:solidFill>
                      </a:endParaRPr>
                    </a:p>
                  </a:txBody>
                  <a:tcPr marL="133877" marR="133877" anchor="ctr" anchorCtr="1"/>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200" dirty="0">
                          <a:solidFill>
                            <a:srgbClr val="C00000"/>
                          </a:solidFill>
                        </a:rPr>
                        <a:t>Miscommunication and misunderstanding</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Issues, delay, </a:t>
                      </a:r>
                    </a:p>
                  </a:txBody>
                  <a:tcPr marL="133877" marR="133877" anchor="ctr" anchorCtr="1"/>
                </a:tc>
                <a:tc>
                  <a:txBody>
                    <a:bodyPr/>
                    <a:lstStyle/>
                    <a:p>
                      <a:pPr algn="l"/>
                      <a:r>
                        <a:rPr lang="en-US" sz="1200" dirty="0">
                          <a:solidFill>
                            <a:srgbClr val="C00000"/>
                          </a:solidFill>
                        </a:rPr>
                        <a:t>Using standard official channels.</a:t>
                      </a:r>
                    </a:p>
                    <a:p>
                      <a:pPr algn="l"/>
                      <a:r>
                        <a:rPr lang="en-US" sz="1200" dirty="0">
                          <a:solidFill>
                            <a:srgbClr val="C00000"/>
                          </a:solidFill>
                        </a:rPr>
                        <a:t>Acquiring translators.</a:t>
                      </a:r>
                    </a:p>
                    <a:p>
                      <a:pPr algn="l"/>
                      <a:r>
                        <a:rPr lang="en-US" sz="1200" dirty="0">
                          <a:solidFill>
                            <a:srgbClr val="C00000"/>
                          </a:solidFill>
                        </a:rPr>
                        <a:t>Hold awareness sessions.</a:t>
                      </a:r>
                    </a:p>
                  </a:txBody>
                  <a:tcPr marL="133877" marR="133877" anchor="ctr" anchorCtr="1"/>
                </a:tc>
                <a:tc>
                  <a:txBody>
                    <a:bodyPr/>
                    <a:lstStyle/>
                    <a:p>
                      <a:pPr algn="ctr"/>
                      <a:r>
                        <a:rPr lang="en-US" sz="1200" dirty="0">
                          <a:solidFill>
                            <a:srgbClr val="C00000"/>
                          </a:solidFill>
                        </a:rPr>
                        <a:t>Project Manger</a:t>
                      </a:r>
                    </a:p>
                  </a:txBody>
                  <a:tcPr marL="133877" marR="133877" anchor="ctr" anchorCtr="1"/>
                </a:tc>
                <a:extLst>
                  <a:ext uri="{0D108BD9-81ED-4DB2-BD59-A6C34878D82A}">
                    <a16:rowId xmlns:a16="http://schemas.microsoft.com/office/drawing/2014/main" val="1375140204"/>
                  </a:ext>
                </a:extLst>
              </a:tr>
              <a:tr h="530604">
                <a:tc>
                  <a:txBody>
                    <a:bodyPr/>
                    <a:lstStyle/>
                    <a:p>
                      <a:pPr algn="ctr"/>
                      <a:r>
                        <a:rPr lang="en-US" sz="1200" dirty="0">
                          <a:solidFill>
                            <a:schemeClr val="tx1"/>
                          </a:solidFill>
                        </a:rPr>
                        <a:t>2</a:t>
                      </a:r>
                    </a:p>
                  </a:txBody>
                  <a:tcPr marL="133877" marR="133877" anchor="ctr" anchorCtr="1"/>
                </a:tc>
                <a:tc>
                  <a:txBody>
                    <a:bodyPr/>
                    <a:lstStyle/>
                    <a:p>
                      <a:pPr algn="ctr"/>
                      <a:r>
                        <a:rPr kumimoji="0" lang="en-US" sz="1200" b="1" u="none" strike="noStrike" kern="0" cap="none" spc="0" normalizeH="0" baseline="0" noProof="0" dirty="0">
                          <a:ln>
                            <a:noFill/>
                          </a:ln>
                          <a:solidFill>
                            <a:srgbClr val="C00000"/>
                          </a:solidFill>
                          <a:effectLst/>
                          <a:uLnTx/>
                          <a:uFillTx/>
                        </a:rPr>
                        <a:t>THREATS</a:t>
                      </a:r>
                      <a:endParaRPr lang="en-US" sz="1000" dirty="0">
                        <a:solidFill>
                          <a:srgbClr val="C00000"/>
                        </a:solidFill>
                      </a:endParaRPr>
                    </a:p>
                  </a:txBody>
                  <a:tcPr marL="133877" marR="133877" anchor="ctr" anchorCtr="1"/>
                </a:tc>
                <a:tc>
                  <a:txBody>
                    <a:bodyPr/>
                    <a:lstStyle/>
                    <a:p>
                      <a:pPr algn="ctr"/>
                      <a:r>
                        <a:rPr lang="en-US" sz="1200" dirty="0">
                          <a:solidFill>
                            <a:srgbClr val="C00000"/>
                          </a:solidFill>
                        </a:rPr>
                        <a:t>Increase costs, as consequence</a:t>
                      </a:r>
                      <a:r>
                        <a:rPr lang="ar-SA" sz="1200" dirty="0">
                          <a:solidFill>
                            <a:srgbClr val="C00000"/>
                          </a:solidFill>
                        </a:rPr>
                        <a:t> </a:t>
                      </a:r>
                      <a:r>
                        <a:rPr lang="en-US" sz="1200" dirty="0">
                          <a:solidFill>
                            <a:srgbClr val="C00000"/>
                          </a:solidFill>
                        </a:rPr>
                        <a:t>of Economic inflation</a:t>
                      </a:r>
                    </a:p>
                  </a:txBody>
                  <a:tcPr marL="133877" marR="133877" anchor="ctr" anchorCtr="1"/>
                </a:tc>
                <a:tc>
                  <a:txBody>
                    <a:bodyPr/>
                    <a:lstStyle/>
                    <a:p>
                      <a:pPr algn="ctr"/>
                      <a:r>
                        <a:rPr lang="en-US" sz="1200" dirty="0">
                          <a:solidFill>
                            <a:srgbClr val="C00000"/>
                          </a:solidFill>
                        </a:rPr>
                        <a:t>High</a:t>
                      </a:r>
                    </a:p>
                  </a:txBody>
                  <a:tcPr marL="133877" marR="133877" anchor="ctr" anchorCtr="1"/>
                </a:tc>
                <a:tc>
                  <a:txBody>
                    <a:bodyPr/>
                    <a:lstStyle/>
                    <a:p>
                      <a:pPr algn="ctr"/>
                      <a:r>
                        <a:rPr lang="en-US" sz="1200" dirty="0">
                          <a:solidFill>
                            <a:srgbClr val="C00000"/>
                          </a:solidFill>
                        </a:rPr>
                        <a:t>Moderate </a:t>
                      </a:r>
                    </a:p>
                  </a:txBody>
                  <a:tcPr marL="133877" marR="133877" anchor="ctr" anchorCtr="1"/>
                </a:tc>
                <a:tc>
                  <a:txBody>
                    <a:bodyPr/>
                    <a:lstStyle/>
                    <a:p>
                      <a:pPr algn="ctr"/>
                      <a:r>
                        <a:rPr lang="en-US" sz="1200" dirty="0">
                          <a:solidFill>
                            <a:srgbClr val="C00000"/>
                          </a:solidFill>
                        </a:rPr>
                        <a:t>Global oil price</a:t>
                      </a:r>
                    </a:p>
                  </a:txBody>
                  <a:tcPr marL="133877" marR="133877" anchor="ctr" anchorCtr="1"/>
                </a:tc>
                <a:tc>
                  <a:txBody>
                    <a:bodyPr/>
                    <a:lstStyle/>
                    <a:p>
                      <a:pPr algn="l"/>
                      <a:r>
                        <a:rPr lang="en-US" sz="1200" dirty="0">
                          <a:solidFill>
                            <a:srgbClr val="C00000"/>
                          </a:solidFill>
                        </a:rPr>
                        <a:t>Long-term contracting.</a:t>
                      </a:r>
                    </a:p>
                    <a:p>
                      <a:pPr algn="l"/>
                      <a:r>
                        <a:rPr lang="en-US" sz="1200" dirty="0">
                          <a:solidFill>
                            <a:srgbClr val="C00000"/>
                          </a:solidFill>
                        </a:rPr>
                        <a:t>Diversification of supply sources.</a:t>
                      </a:r>
                    </a:p>
                  </a:txBody>
                  <a:tcPr marL="133877" marR="133877" anchor="ctr" anchorCtr="1"/>
                </a:tc>
                <a:tc>
                  <a:txBody>
                    <a:bodyPr/>
                    <a:lstStyle/>
                    <a:p>
                      <a:pPr algn="ctr"/>
                      <a:r>
                        <a:rPr lang="en-US" sz="1200" dirty="0">
                          <a:solidFill>
                            <a:srgbClr val="C00000"/>
                          </a:solidFill>
                        </a:rPr>
                        <a:t>Procurements Manager</a:t>
                      </a:r>
                    </a:p>
                  </a:txBody>
                  <a:tcPr marL="133877" marR="133877" anchor="ctr" anchorCtr="1"/>
                </a:tc>
                <a:extLst>
                  <a:ext uri="{0D108BD9-81ED-4DB2-BD59-A6C34878D82A}">
                    <a16:rowId xmlns:a16="http://schemas.microsoft.com/office/drawing/2014/main" val="3997981701"/>
                  </a:ext>
                </a:extLst>
              </a:tr>
              <a:tr h="530604">
                <a:tc>
                  <a:txBody>
                    <a:bodyPr/>
                    <a:lstStyle/>
                    <a:p>
                      <a:pPr algn="ctr"/>
                      <a:r>
                        <a:rPr lang="en-US" sz="1200" dirty="0">
                          <a:solidFill>
                            <a:schemeClr val="tx1"/>
                          </a:solidFill>
                        </a:rPr>
                        <a:t>3</a:t>
                      </a:r>
                    </a:p>
                  </a:txBody>
                  <a:tcPr marL="133877" marR="133877" anchor="ctr" anchorCtr="1"/>
                </a:tc>
                <a:tc>
                  <a:txBody>
                    <a:bodyPr/>
                    <a:lstStyle/>
                    <a:p>
                      <a:pPr algn="ctr"/>
                      <a:r>
                        <a:rPr kumimoji="0" lang="en-US" sz="1000" b="1" u="none" strike="noStrike" kern="0" cap="none" spc="0" normalizeH="0" baseline="0" noProof="0" dirty="0">
                          <a:ln>
                            <a:noFill/>
                          </a:ln>
                          <a:solidFill>
                            <a:srgbClr val="00B050"/>
                          </a:solidFill>
                          <a:effectLst/>
                          <a:uLnTx/>
                          <a:uFillTx/>
                        </a:rPr>
                        <a:t>OPPORTUNITIES</a:t>
                      </a:r>
                      <a:endParaRPr lang="en-US" sz="700" dirty="0">
                        <a:solidFill>
                          <a:srgbClr val="00B050"/>
                        </a:solidFill>
                      </a:endParaRPr>
                    </a:p>
                  </a:txBody>
                  <a:tcPr marL="133877" marR="133877" anchor="ctr" anchorCtr="1"/>
                </a:tc>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200" dirty="0">
                          <a:solidFill>
                            <a:srgbClr val="00B050"/>
                          </a:solidFill>
                        </a:rPr>
                        <a:t>Tax Exemption</a:t>
                      </a:r>
                    </a:p>
                  </a:txBody>
                  <a:tcPr marL="133877" marR="133877" anchor="ctr" anchorCtr="1"/>
                </a:tc>
                <a:tc>
                  <a:txBody>
                    <a:bodyPr/>
                    <a:lstStyle/>
                    <a:p>
                      <a:pPr algn="ctr"/>
                      <a:r>
                        <a:rPr lang="en-US" sz="1200" dirty="0">
                          <a:solidFill>
                            <a:srgbClr val="00B050"/>
                          </a:solidFill>
                        </a:rPr>
                        <a:t>High</a:t>
                      </a:r>
                    </a:p>
                  </a:txBody>
                  <a:tcPr marL="133877" marR="133877" anchor="ctr" anchorCtr="1"/>
                </a:tc>
                <a:tc>
                  <a:txBody>
                    <a:bodyPr/>
                    <a:lstStyle/>
                    <a:p>
                      <a:pPr algn="ctr"/>
                      <a:r>
                        <a:rPr lang="en-US" sz="1200" dirty="0">
                          <a:solidFill>
                            <a:srgbClr val="00B050"/>
                          </a:solidFill>
                        </a:rPr>
                        <a:t>High</a:t>
                      </a:r>
                    </a:p>
                  </a:txBody>
                  <a:tcPr marL="133877" marR="133877" anchor="ctr" anchorCtr="1"/>
                </a:tc>
                <a:tc>
                  <a:txBody>
                    <a:bodyPr/>
                    <a:lstStyle/>
                    <a:p>
                      <a:pPr algn="ctr"/>
                      <a:r>
                        <a:rPr lang="en-US" sz="1200" dirty="0">
                          <a:solidFill>
                            <a:srgbClr val="00B050"/>
                          </a:solidFill>
                        </a:rPr>
                        <a:t>High Society Cooperation</a:t>
                      </a:r>
                    </a:p>
                  </a:txBody>
                  <a:tcPr marL="133877" marR="133877" anchor="ctr" anchorCtr="1"/>
                </a:tc>
                <a:tc>
                  <a:txBody>
                    <a:bodyPr/>
                    <a:lstStyle/>
                    <a:p>
                      <a:pPr algn="l"/>
                      <a:r>
                        <a:rPr lang="en-US" sz="1200" dirty="0">
                          <a:solidFill>
                            <a:srgbClr val="00B050"/>
                          </a:solidFill>
                        </a:rPr>
                        <a:t>Adopting social community initiatives.</a:t>
                      </a:r>
                    </a:p>
                    <a:p>
                      <a:pPr algn="l"/>
                      <a:r>
                        <a:rPr lang="en-US" sz="1200" dirty="0">
                          <a:solidFill>
                            <a:srgbClr val="00B050"/>
                          </a:solidFill>
                        </a:rPr>
                        <a:t>Cooperation with humanitarian sector organizations</a:t>
                      </a:r>
                    </a:p>
                  </a:txBody>
                  <a:tcPr marL="133877" marR="133877" anchor="ctr" anchorCtr="1"/>
                </a:tc>
                <a:tc>
                  <a:txBody>
                    <a:bodyPr/>
                    <a:lstStyle/>
                    <a:p>
                      <a:pPr algn="ctr"/>
                      <a:r>
                        <a:rPr lang="en-US" sz="1200" dirty="0">
                          <a:solidFill>
                            <a:srgbClr val="00B050"/>
                          </a:solidFill>
                        </a:rPr>
                        <a:t>Public relations manager</a:t>
                      </a:r>
                    </a:p>
                  </a:txBody>
                  <a:tcPr marL="133877" marR="133877" anchor="ctr" anchorCtr="1"/>
                </a:tc>
                <a:extLst>
                  <a:ext uri="{0D108BD9-81ED-4DB2-BD59-A6C34878D82A}">
                    <a16:rowId xmlns:a16="http://schemas.microsoft.com/office/drawing/2014/main" val="2622542092"/>
                  </a:ext>
                </a:extLst>
              </a:tr>
            </a:tbl>
          </a:graphicData>
        </a:graphic>
      </p:graphicFrame>
      <p:sp>
        <p:nvSpPr>
          <p:cNvPr id="44" name="مستطيل 43">
            <a:extLst>
              <a:ext uri="{FF2B5EF4-FFF2-40B4-BE49-F238E27FC236}">
                <a16:creationId xmlns:a16="http://schemas.microsoft.com/office/drawing/2014/main" id="{F199A33C-C477-45A7-81A9-CDAEB7B8222D}"/>
              </a:ext>
            </a:extLst>
          </p:cNvPr>
          <p:cNvSpPr/>
          <p:nvPr/>
        </p:nvSpPr>
        <p:spPr>
          <a:xfrm>
            <a:off x="562947" y="1645255"/>
            <a:ext cx="3912546" cy="839391"/>
          </a:xfrm>
          <a:prstGeom prst="rect">
            <a:avLst/>
          </a:prstGeom>
          <a:noFill/>
        </p:spPr>
        <p:txBody>
          <a:bodyPr wrap="none" lIns="91440" tIns="45720" rIns="91440" bIns="45720">
            <a:spAutoFit/>
          </a:bodyPr>
          <a:lstStyle/>
          <a:p>
            <a:pPr algn="ctr"/>
            <a:r>
              <a:rPr lang="en-US" sz="5400" b="1" spc="50" dirty="0">
                <a:ln w="9525" cmpd="sng">
                  <a:solidFill>
                    <a:schemeClr val="accent1"/>
                  </a:solidFill>
                  <a:prstDash val="solid"/>
                </a:ln>
                <a:solidFill>
                  <a:srgbClr val="70AD47">
                    <a:tint val="1000"/>
                  </a:srgbClr>
                </a:solidFill>
                <a:effectLst>
                  <a:glow rad="38100">
                    <a:schemeClr val="accent1">
                      <a:alpha val="40000"/>
                    </a:schemeClr>
                  </a:glow>
                </a:effectLst>
              </a:rPr>
              <a:t>Risk Register</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3241830641"/>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1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2183</TotalTime>
  <Words>2018</Words>
  <Application>Microsoft Office PowerPoint</Application>
  <PresentationFormat>شاشة عريضة</PresentationFormat>
  <Paragraphs>184</Paragraphs>
  <Slides>12</Slides>
  <Notes>0</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12</vt:i4>
      </vt:variant>
    </vt:vector>
  </HeadingPairs>
  <TitlesOfParts>
    <vt:vector size="24" baseType="lpstr">
      <vt:lpstr>Arial</vt:lpstr>
      <vt:lpstr>Calibri</vt:lpstr>
      <vt:lpstr>Cocon® Next Arabic</vt:lpstr>
      <vt:lpstr>Dubai</vt:lpstr>
      <vt:lpstr>Gill Sans</vt:lpstr>
      <vt:lpstr>Helvetica Neue</vt:lpstr>
      <vt:lpstr>Lato</vt:lpstr>
      <vt:lpstr>Roboto Regular</vt:lpstr>
      <vt:lpstr>Sakkal Majalla</vt:lpstr>
      <vt:lpstr>Symbol</vt:lpstr>
      <vt:lpstr>Times New Roman</vt:lpstr>
      <vt:lpstr>2_Office Theme</vt:lpstr>
      <vt:lpstr>Risk Registers Lecture 10</vt:lpstr>
      <vt:lpstr>Common Risk Register attributes</vt:lpstr>
      <vt:lpstr>Common Risk Register attributes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Registers Lecture 9</dc:title>
  <dc:creator>Nasser Almohimeed</dc:creator>
  <cp:lastModifiedBy>Nasser Almohimeed</cp:lastModifiedBy>
  <cp:revision>30</cp:revision>
  <dcterms:created xsi:type="dcterms:W3CDTF">2021-11-04T08:11:24Z</dcterms:created>
  <dcterms:modified xsi:type="dcterms:W3CDTF">2021-11-19T19:11:49Z</dcterms:modified>
</cp:coreProperties>
</file>