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480" r:id="rId5"/>
    <p:sldId id="303" r:id="rId6"/>
    <p:sldId id="271" r:id="rId7"/>
    <p:sldId id="313" r:id="rId8"/>
    <p:sldId id="256" r:id="rId9"/>
    <p:sldId id="306" r:id="rId10"/>
    <p:sldId id="496" r:id="rId11"/>
    <p:sldId id="276" r:id="rId12"/>
    <p:sldId id="498" r:id="rId13"/>
    <p:sldId id="499" r:id="rId14"/>
    <p:sldId id="497" r:id="rId15"/>
    <p:sldId id="500" r:id="rId16"/>
    <p:sldId id="501" r:id="rId17"/>
    <p:sldId id="502" r:id="rId18"/>
    <p:sldId id="503" r:id="rId19"/>
    <p:sldId id="504" r:id="rId20"/>
    <p:sldId id="505" r:id="rId21"/>
    <p:sldId id="506"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56"/>
            <p14:sldId id="306"/>
            <p14:sldId id="496"/>
            <p14:sldId id="276"/>
            <p14:sldId id="498"/>
            <p14:sldId id="499"/>
            <p14:sldId id="497"/>
            <p14:sldId id="500"/>
            <p14:sldId id="501"/>
            <p14:sldId id="502"/>
            <p14:sldId id="503"/>
            <p14:sldId id="504"/>
            <p14:sldId id="505"/>
            <p14:sldId id="5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2D3956"/>
    <a:srgbClr val="FFD200"/>
    <a:srgbClr val="203E5F"/>
    <a:srgbClr val="F58221"/>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4941D-FD31-15E7-8EE3-193FA11F4F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D65335-9CA1-91C6-15EE-11DA6DEE7A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F99320-6F30-3853-CC13-CAD687F2F0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9A5ED3-0CDB-BDF0-492B-5D5201254C8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4362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59A92-6566-4F71-FFDA-1C96349B82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A9FFF9-D97A-9E61-F393-AD9CBF5FB5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1CAE4B-2423-AE9C-4941-F34E5716992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E586889-1390-3317-2D80-236FBDFE6C7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68441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C3129-19DB-590C-F759-B97DE5AC02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6ABB15-DEA5-9F8B-975C-2B5B255F2F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154EF6-5FAD-FD67-D0C8-A642DB81892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7C7A5BA-4DB4-5A05-9D69-CEF6D2F665F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22166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BBE58-9720-BD7F-1074-812C592F66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1D9996-12E1-0BCB-5D54-AF1687C06E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272C59-6AF0-DAF4-8839-1600F88BED8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D0CA286-BD6F-2BB5-5357-B1EF44E785B7}"/>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091806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AE78F-61C6-C7D4-C3F2-0B95F1AA5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F1A4B1-5BE3-05B6-B0A4-1D37CF9A0B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794219-818A-60F0-BC12-2DF83A84AAC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4972D0C-24A2-0283-7F4C-FE2305A0D6E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20424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5.jp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88721" y="3743746"/>
            <a:ext cx="5216525" cy="400110"/>
          </a:xfrm>
          <a:prstGeom prst="rect">
            <a:avLst/>
          </a:prstGeom>
          <a:noFill/>
        </p:spPr>
        <p:txBody>
          <a:bodyPr wrap="square" rtlCol="0">
            <a:spAutoFit/>
          </a:bodyPr>
          <a:lstStyle/>
          <a:p>
            <a:r>
              <a:rPr lang="ar-EG" sz="2000" b="1" dirty="0">
                <a:solidFill>
                  <a:srgbClr val="002060"/>
                </a:solidFill>
                <a:latin typeface="Alexandria" charset="0"/>
                <a:cs typeface="Alexandria" charset="0"/>
              </a:rPr>
              <a:t>د</a:t>
            </a:r>
            <a:r>
              <a:rPr lang="ar-EG" sz="2000" b="1" dirty="0">
                <a:solidFill>
                  <a:srgbClr val="002060"/>
                </a:solidFill>
                <a:latin typeface="Alexandria" charset="0"/>
                <a:cs typeface="+mj-cs"/>
              </a:rPr>
              <a:t>/ شيرين فاروق ربيع </a:t>
            </a:r>
            <a:endParaRPr lang="en-US" sz="20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التمهيدية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00110"/>
          </a:xfrm>
          <a:prstGeom prst="rect">
            <a:avLst/>
          </a:prstGeom>
          <a:noFill/>
        </p:spPr>
        <p:txBody>
          <a:bodyPr wrap="square" rtlCol="0">
            <a:spAutoFit/>
          </a:bodyPr>
          <a:lstStyle/>
          <a:p>
            <a:pPr algn="ctr" rtl="1" fontAlgn="base"/>
            <a:r>
              <a:rPr lang="ar-EG" sz="2000" b="1" dirty="0">
                <a:solidFill>
                  <a:srgbClr val="002060"/>
                </a:solidFill>
                <a:latin typeface="Times New Roman" panose="02020603050405020304" pitchFamily="18" charset="0"/>
                <a:cs typeface="Alexandria" charset="0"/>
              </a:rPr>
              <a:t>كلية الإعلام والتسويق الرقمي </a:t>
            </a:r>
            <a:r>
              <a:rPr lang="ar-EG" sz="2000" b="1" dirty="0">
                <a:solidFill>
                  <a:srgbClr val="002060"/>
                </a:solidFill>
                <a:latin typeface="Alexandria" charset="0"/>
                <a:cs typeface="Alexandria" charset="0"/>
              </a:rPr>
              <a:t>      </a:t>
            </a:r>
            <a:r>
              <a:rPr lang="ar-SA" sz="2000" b="1" dirty="0">
                <a:solidFill>
                  <a:srgbClr val="002060"/>
                </a:solidFill>
                <a:effectLst/>
                <a:latin typeface="Times New Roman" panose="02020603050405020304" pitchFamily="18" charset="0"/>
                <a:ea typeface="Times New Roman" panose="02020603050405020304" pitchFamily="18" charset="0"/>
              </a:rPr>
              <a:t> </a:t>
            </a:r>
            <a:endParaRPr lang="ar-EG" sz="2000" b="1" dirty="0">
              <a:solidFill>
                <a:srgbClr val="00206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90" y="1958701"/>
            <a:ext cx="5216525" cy="1384995"/>
          </a:xfrm>
          <a:prstGeom prst="rect">
            <a:avLst/>
          </a:prstGeom>
          <a:noFill/>
        </p:spPr>
        <p:txBody>
          <a:bodyPr wrap="square" rtlCol="0">
            <a:spAutoFit/>
          </a:bodyPr>
          <a:lstStyle/>
          <a:p>
            <a:pPr algn="ctr"/>
            <a:r>
              <a:rPr lang="ar-EG" sz="2800" b="1" dirty="0">
                <a:solidFill>
                  <a:srgbClr val="0070C0"/>
                </a:solidFill>
                <a:latin typeface="Alexandria" charset="0"/>
                <a:cs typeface="+mj-cs"/>
              </a:rPr>
              <a:t>مقرر: نظريات الاتصال الإعلامي </a:t>
            </a:r>
            <a:endParaRPr lang="en-US" sz="2800" b="1" dirty="0">
              <a:solidFill>
                <a:srgbClr val="0070C0"/>
              </a:solidFill>
              <a:latin typeface="Alexandria" charset="0"/>
              <a:cs typeface="+mj-cs"/>
            </a:endParaRPr>
          </a:p>
          <a:p>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p>
          <a:p>
            <a:pPr algn="ctr" rtl="1"/>
            <a:r>
              <a:rPr kumimoji="0" lang="ar-SA" sz="2000" b="0"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latin typeface="Alexandria" charset="0"/>
                <a:cs typeface="Alexandria" charset="0"/>
              </a:rPr>
              <a:t> </a:t>
            </a:r>
            <a:r>
              <a:rPr lang="ar-EG" sz="2000" b="1" dirty="0">
                <a:solidFill>
                  <a:srgbClr val="0070C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000" b="1" dirty="0">
                <a:solidFill>
                  <a:srgbClr val="0070C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000" b="1" dirty="0">
              <a:solidFill>
                <a:srgbClr val="0070C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719655" y="3220778"/>
            <a:ext cx="2289409"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 </a:t>
            </a:r>
            <a:r>
              <a:rPr lang="ar-EG" sz="2800" b="1" dirty="0">
                <a:solidFill>
                  <a:srgbClr val="002060"/>
                </a:solidFill>
                <a:latin typeface="Alexandria" charset="0"/>
                <a:cs typeface="Alexandria" charset="0"/>
              </a:rPr>
              <a:t>محاضرة تمهيدية</a:t>
            </a:r>
            <a:endParaRPr lang="en-US" sz="2800" b="1" dirty="0">
              <a:solidFill>
                <a:srgbClr val="00206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latin typeface="Times New Roman" panose="02020603050405020304" pitchFamily="18" charset="0"/>
                <a:cs typeface="Times New Roman" panose="02020603050405020304" pitchFamily="18" charset="0"/>
              </a:rPr>
              <a:t>Orientation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a:solidFill>
                  <a:srgbClr val="0070C0"/>
                </a:solidFill>
                <a:latin typeface="Times New Roman" panose="02020603050405020304" pitchFamily="18" charset="0"/>
                <a:cs typeface="Times New Roman" panose="02020603050405020304" pitchFamily="18" charset="0"/>
              </a:rPr>
              <a:t>Lecture</a:t>
            </a:r>
            <a:r>
              <a:rPr lang="en-US" sz="2800" b="1" dirty="0">
                <a:solidFill>
                  <a:schemeClr val="tx1"/>
                </a:solidFill>
                <a:latin typeface="Times New Roman" panose="02020603050405020304" pitchFamily="18" charset="0"/>
                <a:cs typeface="Times New Roman" panose="02020603050405020304" pitchFamily="18" charset="0"/>
              </a:rPr>
              <a: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33507" y="1117694"/>
            <a:ext cx="1134382" cy="6649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546557" y="1243245"/>
            <a:ext cx="2517036" cy="523220"/>
          </a:xfrm>
          <a:prstGeom prst="rect">
            <a:avLst/>
          </a:prstGeom>
          <a:noFill/>
        </p:spPr>
        <p:txBody>
          <a:bodyPr wrap="none" rtlCol="0">
            <a:spAutoFit/>
          </a:bodyPr>
          <a:lstStyle/>
          <a:p>
            <a:pPr algn="ctr"/>
            <a:r>
              <a:rPr lang="ar-EG" sz="2800" b="1" dirty="0">
                <a:solidFill>
                  <a:srgbClr val="002060"/>
                </a:solidFill>
                <a:latin typeface="Alexandria" charset="0"/>
                <a:cs typeface="+mj-cs"/>
              </a:rPr>
              <a:t>محتويات المحاضرة </a:t>
            </a:r>
            <a:endParaRPr lang="en-US" sz="2800" b="1" dirty="0">
              <a:solidFill>
                <a:srgbClr val="002060"/>
              </a:solidFill>
              <a:latin typeface="Alexandria" charset="0"/>
              <a:cs typeface="+mj-cs"/>
            </a:endParaRPr>
          </a:p>
        </p:txBody>
      </p:sp>
      <p:sp>
        <p:nvSpPr>
          <p:cNvPr id="43" name="TextBox 42"/>
          <p:cNvSpPr txBox="1"/>
          <p:nvPr/>
        </p:nvSpPr>
        <p:spPr>
          <a:xfrm>
            <a:off x="4157330" y="1354195"/>
            <a:ext cx="1790509"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 lecture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210623"/>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974242" y="1569115"/>
            <a:ext cx="4113898" cy="460375"/>
          </a:xfrm>
          <a:prstGeom prst="rect">
            <a:avLst/>
          </a:prstGeom>
          <a:noFill/>
        </p:spPr>
        <p:txBody>
          <a:bodyPr wrap="square" rtlCol="0">
            <a:spAutoFit/>
          </a:bodyPr>
          <a:lstStyle/>
          <a:p>
            <a:pPr marL="342900" indent="-342900" algn="r" rtl="1">
              <a:buFont typeface="Wingdings" panose="05000000000000000000" pitchFamily="2" charset="2"/>
              <a:buChar char="§"/>
            </a:pPr>
            <a:r>
              <a:rPr lang="ar-EG" sz="2400" b="1" dirty="0">
                <a:solidFill>
                  <a:srgbClr val="002060"/>
                </a:solidFill>
                <a:latin typeface="Alexandria" charset="0"/>
                <a:cs typeface="Alexandria" charset="0"/>
              </a:rPr>
              <a:t>أهداف المحاضرة التمهيدية </a:t>
            </a:r>
            <a:endParaRPr lang="en-US" sz="2400" b="1" dirty="0">
              <a:solidFill>
                <a:srgbClr val="00206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003" y="2168917"/>
            <a:ext cx="8615137" cy="4500206"/>
          </a:xfrm>
          <a:prstGeom prst="rect">
            <a:avLst/>
          </a:prstGeom>
          <a:noFill/>
        </p:spPr>
        <p:txBody>
          <a:bodyPr wrap="square" rtlCol="0">
            <a:spAutoFit/>
          </a:bodyPr>
          <a:lstStyle/>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التعرف على توصيف مقرر نظريات الاتصال الإعلامي، وأبعاده النظرية والتطبيقية في ظل التحولات الرقمية</a:t>
            </a:r>
            <a:r>
              <a:rPr lang="en-US" b="1" kern="0" dirty="0">
                <a:solidFill>
                  <a:srgbClr val="0070C0"/>
                </a:solidFill>
                <a:effectLst/>
                <a:latin typeface="Times New Roman" panose="02020603050405020304" pitchFamily="18" charset="0"/>
                <a:ea typeface="Times New Roman" panose="02020603050405020304" pitchFamily="18" charset="0"/>
                <a:cs typeface="+mj-cs"/>
              </a:rPr>
              <a:t>.</a:t>
            </a:r>
            <a:endParaRPr lang="en-US" b="1" kern="100" dirty="0">
              <a:solidFill>
                <a:srgbClr val="0070C0"/>
              </a:solidFill>
              <a:effectLst/>
              <a:latin typeface="Calibri" panose="020F0502020204030204" pitchFamily="34" charset="0"/>
              <a:ea typeface="Calibri" panose="020F0502020204030204" pitchFamily="34" charset="0"/>
              <a:cs typeface="+mj-cs"/>
            </a:endParaRPr>
          </a:p>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تحديد الأهداف العامة للمقرر، ودورها في بناء فهم نقدي لتطور النظريات الاتصالية</a:t>
            </a:r>
            <a:r>
              <a:rPr lang="en-US" b="1" kern="0" dirty="0">
                <a:solidFill>
                  <a:srgbClr val="0070C0"/>
                </a:solidFill>
                <a:effectLst/>
                <a:latin typeface="Times New Roman" panose="02020603050405020304" pitchFamily="18" charset="0"/>
                <a:ea typeface="Times New Roman" panose="02020603050405020304" pitchFamily="18" charset="0"/>
                <a:cs typeface="+mj-cs"/>
              </a:rPr>
              <a:t>.</a:t>
            </a:r>
            <a:endParaRPr lang="en-US" b="1" kern="100" dirty="0">
              <a:solidFill>
                <a:srgbClr val="0070C0"/>
              </a:solidFill>
              <a:effectLst/>
              <a:latin typeface="Calibri" panose="020F0502020204030204" pitchFamily="34" charset="0"/>
              <a:ea typeface="Calibri" panose="020F0502020204030204" pitchFamily="34" charset="0"/>
              <a:cs typeface="+mj-cs"/>
            </a:endParaRPr>
          </a:p>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استعراض مخرجات التعلم المستهدفة، وربطها بمهارات تحليل وفهم بيئة الاتصال الرقمي</a:t>
            </a:r>
            <a:r>
              <a:rPr lang="en-US" b="1" kern="0" dirty="0">
                <a:solidFill>
                  <a:srgbClr val="0070C0"/>
                </a:solidFill>
                <a:effectLst/>
                <a:latin typeface="Times New Roman" panose="02020603050405020304" pitchFamily="18" charset="0"/>
                <a:ea typeface="Times New Roman" panose="02020603050405020304" pitchFamily="18" charset="0"/>
                <a:cs typeface="+mj-cs"/>
              </a:rPr>
              <a:t>.</a:t>
            </a:r>
            <a:endParaRPr lang="en-US" b="1" kern="100" dirty="0">
              <a:solidFill>
                <a:srgbClr val="0070C0"/>
              </a:solidFill>
              <a:effectLst/>
              <a:latin typeface="Calibri" panose="020F0502020204030204" pitchFamily="34" charset="0"/>
              <a:ea typeface="Calibri" panose="020F0502020204030204" pitchFamily="34" charset="0"/>
              <a:cs typeface="+mj-cs"/>
            </a:endParaRPr>
          </a:p>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عرض الموضوعات الرئيسية التي يتناولها المقرر، وتسليط الضوء على النظريات التقليدية والمعاصرة</a:t>
            </a:r>
            <a:r>
              <a:rPr lang="en-US" b="1" kern="0" dirty="0">
                <a:solidFill>
                  <a:srgbClr val="0070C0"/>
                </a:solidFill>
                <a:effectLst/>
                <a:latin typeface="Times New Roman" panose="02020603050405020304" pitchFamily="18" charset="0"/>
                <a:ea typeface="Times New Roman" panose="02020603050405020304" pitchFamily="18" charset="0"/>
                <a:cs typeface="+mj-cs"/>
              </a:rPr>
              <a:t>.</a:t>
            </a:r>
            <a:endParaRPr lang="en-US" b="1" kern="100" dirty="0">
              <a:solidFill>
                <a:srgbClr val="0070C0"/>
              </a:solidFill>
              <a:effectLst/>
              <a:latin typeface="Calibri" panose="020F0502020204030204" pitchFamily="34" charset="0"/>
              <a:ea typeface="Calibri" panose="020F0502020204030204" pitchFamily="34" charset="0"/>
              <a:cs typeface="+mj-cs"/>
            </a:endParaRPr>
          </a:p>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توضيح آليات التقييم المعتمدة، خاصة ما يتعلق بالمشاركة التفاعلية والنقاشات الرقمية</a:t>
            </a:r>
            <a:r>
              <a:rPr lang="en-US" b="1" kern="0" dirty="0">
                <a:solidFill>
                  <a:srgbClr val="0070C0"/>
                </a:solidFill>
                <a:effectLst/>
                <a:latin typeface="Times New Roman" panose="02020603050405020304" pitchFamily="18" charset="0"/>
                <a:ea typeface="Times New Roman" panose="02020603050405020304" pitchFamily="18" charset="0"/>
                <a:cs typeface="+mj-cs"/>
              </a:rPr>
              <a:t>.</a:t>
            </a:r>
            <a:endParaRPr lang="en-US" b="1" kern="100" dirty="0">
              <a:solidFill>
                <a:srgbClr val="0070C0"/>
              </a:solidFill>
              <a:effectLst/>
              <a:latin typeface="Calibri" panose="020F0502020204030204" pitchFamily="34" charset="0"/>
              <a:ea typeface="Calibri" panose="020F0502020204030204" pitchFamily="34" charset="0"/>
              <a:cs typeface="+mj-cs"/>
            </a:endParaRPr>
          </a:p>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شرح طرق وأساليب التدريس خلال الفصل الدراسي، مع التركيز على التعلم النشط والتفاعل الإلكتروني</a:t>
            </a:r>
            <a:r>
              <a:rPr lang="en-US" b="1" kern="0" dirty="0">
                <a:solidFill>
                  <a:srgbClr val="0070C0"/>
                </a:solidFill>
                <a:effectLst/>
                <a:latin typeface="Times New Roman" panose="02020603050405020304" pitchFamily="18" charset="0"/>
                <a:ea typeface="Times New Roman" panose="02020603050405020304" pitchFamily="18" charset="0"/>
                <a:cs typeface="+mj-cs"/>
              </a:rPr>
              <a:t>.</a:t>
            </a:r>
            <a:endParaRPr lang="en-US" b="1" kern="100" dirty="0">
              <a:solidFill>
                <a:srgbClr val="0070C0"/>
              </a:solidFill>
              <a:effectLst/>
              <a:latin typeface="Calibri" panose="020F0502020204030204" pitchFamily="34" charset="0"/>
              <a:ea typeface="Calibri" panose="020F0502020204030204" pitchFamily="34" charset="0"/>
              <a:cs typeface="+mj-cs"/>
            </a:endParaRPr>
          </a:p>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تقديم مدخل تمهيدي لمفهوم الاتصال</a:t>
            </a:r>
            <a:r>
              <a:rPr lang="ar-EG" b="1" kern="0" dirty="0">
                <a:solidFill>
                  <a:srgbClr val="0070C0"/>
                </a:solidFill>
                <a:effectLst/>
                <a:latin typeface="Calibri" panose="020F0502020204030204" pitchFamily="34" charset="0"/>
                <a:ea typeface="Times New Roman" panose="02020603050405020304" pitchFamily="18" charset="0"/>
                <a:cs typeface="+mj-cs"/>
              </a:rPr>
              <a:t>، ومكوناته، وأنواعه..الخ</a:t>
            </a:r>
            <a:r>
              <a:rPr lang="en-US" b="1" kern="0" dirty="0">
                <a:solidFill>
                  <a:srgbClr val="0070C0"/>
                </a:solidFill>
                <a:effectLst/>
                <a:latin typeface="Times New Roman" panose="02020603050405020304" pitchFamily="18" charset="0"/>
                <a:ea typeface="Times New Roman" panose="02020603050405020304" pitchFamily="18" charset="0"/>
                <a:cs typeface="+mj-cs"/>
              </a:rPr>
              <a:t>.</a:t>
            </a:r>
            <a:endParaRPr lang="en-US" b="1" kern="100" dirty="0">
              <a:solidFill>
                <a:srgbClr val="0070C0"/>
              </a:solidFill>
              <a:effectLst/>
              <a:latin typeface="Calibri" panose="020F0502020204030204" pitchFamily="34" charset="0"/>
              <a:ea typeface="Calibri" panose="020F0502020204030204" pitchFamily="34" charset="0"/>
              <a:cs typeface="+mj-cs"/>
            </a:endParaRPr>
          </a:p>
          <a:p>
            <a:pPr marL="342900" marR="0" lvl="0" indent="-342900" algn="r" rtl="1">
              <a:lnSpc>
                <a:spcPct val="150000"/>
              </a:lnSpc>
              <a:spcAft>
                <a:spcPts val="800"/>
              </a:spcAft>
              <a:buFont typeface="+mj-lt"/>
              <a:buAutoNum type="arabicPeriod"/>
              <a:tabLst>
                <a:tab pos="457200" algn="l"/>
              </a:tabLst>
            </a:pPr>
            <a:r>
              <a:rPr lang="ar-SA" b="1" kern="0" dirty="0">
                <a:solidFill>
                  <a:srgbClr val="0070C0"/>
                </a:solidFill>
                <a:effectLst/>
                <a:latin typeface="Calibri" panose="020F0502020204030204" pitchFamily="34" charset="0"/>
                <a:ea typeface="Times New Roman" panose="02020603050405020304" pitchFamily="18" charset="0"/>
                <a:cs typeface="+mj-cs"/>
              </a:rPr>
              <a:t>التأكيد على أهمية فهم نظريات الاتصال في عصر الإعلام الرقمي، وتحليل تأثير الوسائط الحديثة على النظرية والممارسة</a:t>
            </a:r>
            <a:r>
              <a:rPr lang="en-US" sz="1400" kern="0" dirty="0">
                <a:effectLst/>
                <a:latin typeface="Times New Roman" panose="02020603050405020304" pitchFamily="18" charset="0"/>
                <a:ea typeface="Times New Roman" panose="02020603050405020304" pitchFamily="18" charset="0"/>
                <a:cs typeface="+mj-cs"/>
              </a:rPr>
              <a:t>.</a:t>
            </a:r>
            <a:endParaRPr lang="en-US" sz="1400" kern="100" dirty="0">
              <a:effectLst/>
              <a:latin typeface="Calibri" panose="020F0502020204030204" pitchFamily="34" charset="0"/>
              <a:ea typeface="Calibri" panose="020F0502020204030204" pitchFamily="34" charset="0"/>
              <a:cs typeface="+mj-cs"/>
            </a:endParaRPr>
          </a:p>
        </p:txBody>
      </p:sp>
      <p:sp>
        <p:nvSpPr>
          <p:cNvPr id="32" name="Rectangle 31"/>
          <p:cNvSpPr/>
          <p:nvPr/>
        </p:nvSpPr>
        <p:spPr>
          <a:xfrm>
            <a:off x="3473002" y="841044"/>
            <a:ext cx="1103071" cy="9125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73003" y="968587"/>
            <a:ext cx="121833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 Lecture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0839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97443" y="952845"/>
            <a:ext cx="10838122" cy="5764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094073" y="1155869"/>
            <a:ext cx="8197703" cy="6278642"/>
          </a:xfrm>
          <a:prstGeom prst="rect">
            <a:avLst/>
          </a:prstGeom>
          <a:noFill/>
        </p:spPr>
        <p:txBody>
          <a:bodyPr wrap="square" rtlCol="0">
            <a:spAutoFit/>
          </a:bodyPr>
          <a:lstStyle/>
          <a:p>
            <a:pPr marL="457200" indent="-457200" algn="r" rtl="1">
              <a:buFont typeface="Wingdings" panose="05000000000000000000" pitchFamily="2" charset="2"/>
              <a:buChar char="§"/>
            </a:pPr>
            <a:r>
              <a:rPr lang="ar-EG" sz="2400" b="1" dirty="0">
                <a:solidFill>
                  <a:srgbClr val="2D3956"/>
                </a:solidFill>
                <a:latin typeface="Alexandria" charset="0"/>
                <a:cs typeface="+mj-cs"/>
              </a:rPr>
              <a:t>الملف التعريفي:</a:t>
            </a:r>
          </a:p>
          <a:p>
            <a:pPr algn="r" rtl="1"/>
            <a:endParaRPr lang="ar-EG" sz="500" b="1" dirty="0">
              <a:solidFill>
                <a:srgbClr val="2D3956"/>
              </a:solidFill>
              <a:latin typeface="Alexandria" charset="0"/>
              <a:cs typeface="+mj-cs"/>
            </a:endParaRPr>
          </a:p>
          <a:p>
            <a:pPr algn="r" rtl="1"/>
            <a:r>
              <a:rPr lang="ar-EG" sz="2000" dirty="0">
                <a:solidFill>
                  <a:srgbClr val="2D3956"/>
                </a:solidFill>
                <a:latin typeface="Alexandria" charset="0"/>
                <a:cs typeface="+mj-cs"/>
              </a:rPr>
              <a:t>- </a:t>
            </a:r>
            <a:r>
              <a:rPr lang="ar-EG" sz="2000" b="1" dirty="0">
                <a:solidFill>
                  <a:schemeClr val="accent5">
                    <a:lumMod val="50000"/>
                  </a:schemeClr>
                </a:solidFill>
                <a:latin typeface="Alexandria" charset="0"/>
                <a:cs typeface="+mj-cs"/>
              </a:rPr>
              <a:t>إعداد وتقديم المقرر </a:t>
            </a:r>
            <a:r>
              <a:rPr lang="ar-EG" sz="2000" dirty="0">
                <a:solidFill>
                  <a:schemeClr val="accent5">
                    <a:lumMod val="50000"/>
                  </a:schemeClr>
                </a:solidFill>
                <a:latin typeface="Alexandria" charset="0"/>
                <a:cs typeface="+mj-cs"/>
              </a:rPr>
              <a:t>: د. شيرين فاروق ربيع </a:t>
            </a:r>
          </a:p>
          <a:p>
            <a:pPr algn="r" rtl="1"/>
            <a:endParaRPr lang="ar-EG" sz="400" dirty="0">
              <a:solidFill>
                <a:schemeClr val="accent5">
                  <a:lumMod val="50000"/>
                </a:schemeClr>
              </a:solidFill>
              <a:latin typeface="Alexandria" charset="0"/>
              <a:cs typeface="+mj-cs"/>
            </a:endParaRPr>
          </a:p>
          <a:p>
            <a:pPr algn="r" rtl="1"/>
            <a:r>
              <a:rPr lang="ar-EG" sz="2000" dirty="0">
                <a:solidFill>
                  <a:schemeClr val="accent5">
                    <a:lumMod val="50000"/>
                  </a:schemeClr>
                </a:solidFill>
                <a:latin typeface="Alexandria" charset="0"/>
                <a:cs typeface="+mj-cs"/>
              </a:rPr>
              <a:t>- </a:t>
            </a:r>
            <a:r>
              <a:rPr lang="ar-EG" sz="2000" b="1" dirty="0">
                <a:solidFill>
                  <a:schemeClr val="accent5">
                    <a:lumMod val="50000"/>
                  </a:schemeClr>
                </a:solidFill>
                <a:latin typeface="Alexandria" charset="0"/>
                <a:cs typeface="+mj-cs"/>
              </a:rPr>
              <a:t>البريد الالكتروني   </a:t>
            </a:r>
            <a:r>
              <a:rPr lang="en-US" sz="2000" b="1" kern="100" dirty="0">
                <a:solidFill>
                  <a:schemeClr val="accent5">
                    <a:lumMod val="50000"/>
                  </a:schemeClr>
                </a:solidFill>
                <a:effectLst/>
                <a:latin typeface="Times New Roman" panose="02020603050405020304" pitchFamily="18" charset="0"/>
                <a:ea typeface="Calibri" panose="020F0502020204030204" pitchFamily="34" charset="0"/>
                <a:cs typeface="+mj-cs"/>
              </a:rPr>
              <a:t>Email: </a:t>
            </a:r>
            <a:r>
              <a:rPr lang="en-US" sz="2000" kern="100" dirty="0">
                <a:solidFill>
                  <a:schemeClr val="accent5">
                    <a:lumMod val="50000"/>
                  </a:schemeClr>
                </a:solidFill>
                <a:effectLst/>
                <a:latin typeface="Times New Roman" panose="02020603050405020304" pitchFamily="18" charset="0"/>
                <a:ea typeface="Calibri" panose="020F0502020204030204" pitchFamily="34" charset="0"/>
                <a:cs typeface="+mj-cs"/>
              </a:rPr>
              <a:t>shereen.farouk@midocean.edu.km</a:t>
            </a:r>
          </a:p>
          <a:p>
            <a:pPr algn="r" rtl="1"/>
            <a:endParaRPr lang="ar-EG" sz="100" dirty="0">
              <a:solidFill>
                <a:schemeClr val="accent5">
                  <a:lumMod val="50000"/>
                </a:schemeClr>
              </a:solidFill>
              <a:latin typeface="Alexandria" charset="0"/>
              <a:cs typeface="+mj-cs"/>
            </a:endParaRPr>
          </a:p>
          <a:p>
            <a:pPr algn="r" rtl="1"/>
            <a:r>
              <a:rPr lang="ar-EG" sz="2000" dirty="0">
                <a:solidFill>
                  <a:schemeClr val="accent5">
                    <a:lumMod val="50000"/>
                  </a:schemeClr>
                </a:solidFill>
                <a:latin typeface="Alexandria" charset="0"/>
                <a:cs typeface="+mj-cs"/>
              </a:rPr>
              <a:t>- </a:t>
            </a:r>
            <a:r>
              <a:rPr lang="ar-EG" sz="2000" b="1" dirty="0">
                <a:solidFill>
                  <a:schemeClr val="accent5">
                    <a:lumMod val="50000"/>
                  </a:schemeClr>
                </a:solidFill>
                <a:latin typeface="Alexandria" charset="0"/>
                <a:cs typeface="+mj-cs"/>
              </a:rPr>
              <a:t>الدرجة العلمية</a:t>
            </a:r>
            <a:r>
              <a:rPr lang="ar-EG" sz="2000" dirty="0">
                <a:solidFill>
                  <a:schemeClr val="accent5">
                    <a:lumMod val="50000"/>
                  </a:schemeClr>
                </a:solidFill>
                <a:latin typeface="Alexandria" charset="0"/>
                <a:cs typeface="+mj-cs"/>
              </a:rPr>
              <a:t>: دكتوراه الفلسفة فى علوم الإعلام الرقمي وخوارزميات التعلم الآلي</a:t>
            </a:r>
          </a:p>
          <a:p>
            <a:pPr algn="r" rtl="1"/>
            <a:r>
              <a:rPr lang="ar-EG" sz="2000" dirty="0">
                <a:solidFill>
                  <a:schemeClr val="accent5">
                    <a:lumMod val="50000"/>
                  </a:schemeClr>
                </a:solidFill>
                <a:latin typeface="Alexandria" charset="0"/>
                <a:cs typeface="+mj-cs"/>
              </a:rPr>
              <a:t>- </a:t>
            </a:r>
            <a:r>
              <a:rPr lang="ar-EG" sz="2000" b="1" dirty="0">
                <a:solidFill>
                  <a:schemeClr val="accent5">
                    <a:lumMod val="50000"/>
                  </a:schemeClr>
                </a:solidFill>
                <a:latin typeface="Alexandria" charset="0"/>
                <a:cs typeface="+mj-cs"/>
              </a:rPr>
              <a:t>التخصص الدقيق </a:t>
            </a:r>
            <a:r>
              <a:rPr lang="ar-EG" sz="2000" dirty="0">
                <a:solidFill>
                  <a:schemeClr val="accent5">
                    <a:lumMod val="50000"/>
                  </a:schemeClr>
                </a:solidFill>
                <a:latin typeface="Alexandria" charset="0"/>
                <a:cs typeface="+mj-cs"/>
              </a:rPr>
              <a:t>: إعلام رقمي وذكاء اصطناعي </a:t>
            </a:r>
          </a:p>
          <a:p>
            <a:pPr marL="342900" indent="-342900" algn="r" rtl="1">
              <a:buFont typeface="Wingdings" panose="05000000000000000000" pitchFamily="2" charset="2"/>
              <a:buChar char="§"/>
            </a:pPr>
            <a:r>
              <a:rPr lang="ar-EG" sz="2000" b="1" dirty="0">
                <a:solidFill>
                  <a:schemeClr val="accent5">
                    <a:lumMod val="50000"/>
                  </a:schemeClr>
                </a:solidFill>
                <a:latin typeface="Alexandria" charset="0"/>
                <a:cs typeface="+mj-cs"/>
              </a:rPr>
              <a:t>الوظائف الاكاديمية الحالية: </a:t>
            </a:r>
          </a:p>
          <a:p>
            <a:pPr marL="285750" indent="-285750" algn="r" rtl="1">
              <a:buFontTx/>
              <a:buChar char="-"/>
            </a:pPr>
            <a:r>
              <a:rPr lang="ar-EG" sz="2000" dirty="0">
                <a:solidFill>
                  <a:schemeClr val="accent5">
                    <a:lumMod val="50000"/>
                  </a:schemeClr>
                </a:solidFill>
                <a:latin typeface="Alexandria" charset="0"/>
                <a:cs typeface="+mj-cs"/>
              </a:rPr>
              <a:t>أستاذ مساعد الإعلام الرقمي بكلية الإعلام والتسويق – جامعة ميدأوشن</a:t>
            </a:r>
          </a:p>
          <a:p>
            <a:pPr marL="285750" indent="-285750" algn="r" rtl="1">
              <a:buFontTx/>
              <a:buChar char="-"/>
            </a:pPr>
            <a:r>
              <a:rPr lang="ar-EG" sz="2000" dirty="0">
                <a:solidFill>
                  <a:schemeClr val="accent5">
                    <a:lumMod val="50000"/>
                  </a:schemeClr>
                </a:solidFill>
                <a:latin typeface="Alexandria" charset="0"/>
                <a:cs typeface="+mj-cs"/>
              </a:rPr>
              <a:t>وكيل كلية الإعلام والتسويق الرقمي- جامعة ميدأوشن</a:t>
            </a:r>
          </a:p>
          <a:p>
            <a:pPr marL="342900" indent="-342900" algn="r" rtl="1">
              <a:buFont typeface="Wingdings" panose="05000000000000000000" pitchFamily="2" charset="2"/>
              <a:buChar char="§"/>
            </a:pPr>
            <a:r>
              <a:rPr lang="ar-EG" sz="2000" b="1" dirty="0">
                <a:solidFill>
                  <a:schemeClr val="accent5">
                    <a:lumMod val="50000"/>
                  </a:schemeClr>
                </a:solidFill>
                <a:latin typeface="Alexandria" charset="0"/>
                <a:cs typeface="+mj-cs"/>
              </a:rPr>
              <a:t>الخبرات الأكاديمية:</a:t>
            </a:r>
          </a:p>
          <a:p>
            <a:pPr marL="285750" indent="-285750" algn="r" rtl="1">
              <a:buFontTx/>
              <a:buChar char="-"/>
            </a:pPr>
            <a:r>
              <a:rPr lang="ar-EG" sz="2000" dirty="0">
                <a:solidFill>
                  <a:schemeClr val="accent5">
                    <a:lumMod val="50000"/>
                  </a:schemeClr>
                </a:solidFill>
                <a:latin typeface="Alexandria" charset="0"/>
                <a:cs typeface="+mj-cs"/>
              </a:rPr>
              <a:t>خبرة أكاديمية  لأكثر من 9 سنوات </a:t>
            </a:r>
          </a:p>
          <a:p>
            <a:pPr marL="285750" indent="-285750" algn="r" rtl="1">
              <a:buFontTx/>
              <a:buChar char="-"/>
            </a:pPr>
            <a:r>
              <a:rPr lang="ar-EG" sz="2000" dirty="0">
                <a:solidFill>
                  <a:schemeClr val="accent5">
                    <a:lumMod val="50000"/>
                  </a:schemeClr>
                </a:solidFill>
                <a:latin typeface="Alexandria" charset="0"/>
                <a:cs typeface="+mj-cs"/>
              </a:rPr>
              <a:t>العمل بعدة جامعات مصرية (حكومية، خاصة) فى مجالات الإعلام الرقمي وتطبيقات الذكاء الاصطناعي</a:t>
            </a:r>
          </a:p>
          <a:p>
            <a:pPr>
              <a:buFont typeface="Arial" panose="020B0604020202020204" pitchFamily="34" charset="0"/>
              <a:buChar char="•"/>
            </a:pPr>
            <a:endParaRPr lang="ar-EG" sz="400" dirty="0">
              <a:solidFill>
                <a:schemeClr val="accent5">
                  <a:lumMod val="50000"/>
                </a:schemeClr>
              </a:solidFill>
            </a:endParaRPr>
          </a:p>
          <a:p>
            <a:pPr marL="342900" indent="-342900" algn="r" rtl="1">
              <a:buFont typeface="Wingdings" panose="05000000000000000000" pitchFamily="2" charset="2"/>
              <a:buChar char="§"/>
            </a:pPr>
            <a:r>
              <a:rPr lang="ar-EG" sz="2000" b="1" dirty="0">
                <a:solidFill>
                  <a:schemeClr val="accent5">
                    <a:lumMod val="50000"/>
                  </a:schemeClr>
                </a:solidFill>
              </a:rPr>
              <a:t>الاهتمامات البحثية:</a:t>
            </a:r>
            <a:endParaRPr lang="ar-EG" sz="2000" dirty="0">
              <a:solidFill>
                <a:schemeClr val="accent5">
                  <a:lumMod val="50000"/>
                </a:schemeClr>
              </a:solidFill>
            </a:endParaRPr>
          </a:p>
          <a:p>
            <a:pPr marL="285750" indent="-285750" algn="r" rtl="1">
              <a:buFontTx/>
              <a:buChar char="-"/>
            </a:pPr>
            <a:r>
              <a:rPr lang="ar-EG" sz="2000" dirty="0">
                <a:solidFill>
                  <a:schemeClr val="accent5">
                    <a:lumMod val="50000"/>
                  </a:schemeClr>
                </a:solidFill>
                <a:latin typeface="Alexandria" charset="0"/>
                <a:cs typeface="+mj-cs"/>
              </a:rPr>
              <a:t>النشر العلمي الدولي في مجالات الإعلام الرقمي، والذكاء الاصطناعي، وتحليل خوارزميات المحتوى</a:t>
            </a:r>
          </a:p>
          <a:p>
            <a:pPr marL="285750" indent="-285750" algn="r" rtl="1">
              <a:buFontTx/>
              <a:buChar char="-"/>
            </a:pPr>
            <a:r>
              <a:rPr lang="ar-EG" sz="2000" dirty="0">
                <a:solidFill>
                  <a:schemeClr val="accent5">
                    <a:lumMod val="50000"/>
                  </a:schemeClr>
                </a:solidFill>
                <a:latin typeface="Alexandria" charset="0"/>
                <a:cs typeface="+mj-cs"/>
              </a:rPr>
              <a:t> التركيز على دمج التكنولوجيا في التعليم الإعلامي، ومتابعة تطورات الإعلام التفاعلي والمنصات الذكية</a:t>
            </a:r>
          </a:p>
          <a:p>
            <a:pPr algn="r" rtl="1"/>
            <a:endParaRPr lang="en-US" sz="8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93BACA6F-89C8-E8E6-B08F-58B9896FAE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550" y="1741207"/>
            <a:ext cx="2508956" cy="40345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114800" y="1592856"/>
            <a:ext cx="7593013" cy="6004914"/>
          </a:xfrm>
          <a:prstGeom prst="rect">
            <a:avLst/>
          </a:prstGeom>
        </p:spPr>
        <p:txBody>
          <a:bodyPr wrap="square">
            <a:spAutoFit/>
          </a:bodyPr>
          <a:lstStyle/>
          <a:p>
            <a:pPr marL="342900" indent="-342900" algn="r" rtl="1">
              <a:lnSpc>
                <a:spcPct val="120000"/>
              </a:lnSpc>
              <a:buFont typeface="Wingdings" panose="05000000000000000000" pitchFamily="2" charset="2"/>
              <a:buChar char="§"/>
            </a:pPr>
            <a:r>
              <a:rPr lang="ar-EG" sz="2400" b="1" dirty="0">
                <a:solidFill>
                  <a:srgbClr val="002060"/>
                </a:solidFill>
                <a:latin typeface="Alexandria" charset="0"/>
                <a:cs typeface="+mj-cs"/>
              </a:rPr>
              <a:t>نظريات الاتصال الإعلامي: </a:t>
            </a:r>
          </a:p>
          <a:p>
            <a:pPr algn="r" rtl="1">
              <a:lnSpc>
                <a:spcPct val="120000"/>
              </a:lnSpc>
            </a:pPr>
            <a:endParaRPr lang="en-US" sz="8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Aft>
                <a:spcPts val="800"/>
              </a:spcAft>
              <a:buNone/>
            </a:pPr>
            <a:r>
              <a:rPr lang="ar-SA" sz="2400" kern="0" dirty="0">
                <a:effectLst/>
                <a:latin typeface="Corbel Light" panose="020B0303020204020204" pitchFamily="34" charset="0"/>
                <a:ea typeface="Times New Roman" panose="02020603050405020304" pitchFamily="18" charset="0"/>
                <a:cs typeface="+mj-cs"/>
              </a:rPr>
              <a:t>      </a:t>
            </a:r>
            <a:r>
              <a:rPr lang="ar-SA" sz="2400" kern="0" dirty="0">
                <a:solidFill>
                  <a:schemeClr val="accent5">
                    <a:lumMod val="50000"/>
                  </a:schemeClr>
                </a:solidFill>
                <a:effectLst/>
                <a:latin typeface="Corbel Light" panose="020B0303020204020204" pitchFamily="34" charset="0"/>
                <a:ea typeface="Times New Roman" panose="02020603050405020304" pitchFamily="18" charset="0"/>
              </a:rPr>
              <a:t>يتناول هذا المقرر النظريات الأساسية التي فسّرت </a:t>
            </a:r>
            <a:r>
              <a:rPr lang="ar-SA" sz="2400" b="1" kern="0" dirty="0">
                <a:solidFill>
                  <a:schemeClr val="accent5">
                    <a:lumMod val="50000"/>
                  </a:schemeClr>
                </a:solidFill>
                <a:effectLst/>
                <a:latin typeface="Corbel Light" panose="020B0303020204020204" pitchFamily="34" charset="0"/>
                <a:ea typeface="Times New Roman" panose="02020603050405020304" pitchFamily="18" charset="0"/>
              </a:rPr>
              <a:t>الاتصال الإعلامي </a:t>
            </a:r>
            <a:r>
              <a:rPr lang="ar-SA" sz="2400" kern="0" dirty="0">
                <a:solidFill>
                  <a:schemeClr val="accent5">
                    <a:lumMod val="50000"/>
                  </a:schemeClr>
                </a:solidFill>
                <a:effectLst/>
                <a:latin typeface="Corbel Light" panose="020B0303020204020204" pitchFamily="34" charset="0"/>
                <a:ea typeface="Times New Roman" panose="02020603050405020304" pitchFamily="18" charset="0"/>
              </a:rPr>
              <a:t>وتفاعلاته، مع التركيز على كيفية تطبيقها عبر الوسائط الرقمية الحديثة مثل منصات التواصل الاجتماعي، البث الحي، المدونات، المؤثرين، والبودكاست. </a:t>
            </a:r>
            <a:endParaRPr lang="en-US" sz="2400" kern="100" dirty="0">
              <a:solidFill>
                <a:schemeClr val="accent5">
                  <a:lumMod val="50000"/>
                </a:schemeClr>
              </a:solidFill>
              <a:effectLst/>
              <a:latin typeface="Corbel Light" panose="020B0303020204020204" pitchFamily="34" charset="0"/>
              <a:ea typeface="Calibri" panose="020F0502020204030204" pitchFamily="34" charset="0"/>
            </a:endParaRPr>
          </a:p>
          <a:p>
            <a:pPr marL="0" marR="0" algn="justLow" rtl="1">
              <a:lnSpc>
                <a:spcPct val="115000"/>
              </a:lnSpc>
              <a:spcAft>
                <a:spcPts val="800"/>
              </a:spcAft>
            </a:pPr>
            <a:r>
              <a:rPr lang="ar-SA" sz="2400" kern="0" dirty="0">
                <a:solidFill>
                  <a:schemeClr val="accent5">
                    <a:lumMod val="50000"/>
                  </a:schemeClr>
                </a:solidFill>
                <a:effectLst/>
                <a:latin typeface="Corbel Light" panose="020B0303020204020204" pitchFamily="34" charset="0"/>
                <a:ea typeface="Times New Roman" panose="02020603050405020304" pitchFamily="18" charset="0"/>
              </a:rPr>
              <a:t>       أيضا، يهتم المقرر بتحليل التغيرات التي أحدثتها البيئة الرقمية في العملية الاتصالية، من حيث دور </a:t>
            </a:r>
            <a:r>
              <a:rPr lang="ar-SA" sz="2400" b="1" kern="0" dirty="0">
                <a:solidFill>
                  <a:schemeClr val="accent5">
                    <a:lumMod val="50000"/>
                  </a:schemeClr>
                </a:solidFill>
                <a:effectLst/>
                <a:latin typeface="Corbel Light" panose="020B0303020204020204" pitchFamily="34" charset="0"/>
                <a:ea typeface="Times New Roman" panose="02020603050405020304" pitchFamily="18" charset="0"/>
              </a:rPr>
              <a:t>الجمهور التفاعلي</a:t>
            </a:r>
            <a:r>
              <a:rPr lang="ar-SA" sz="2400" kern="0" dirty="0">
                <a:solidFill>
                  <a:schemeClr val="accent5">
                    <a:lumMod val="50000"/>
                  </a:schemeClr>
                </a:solidFill>
                <a:effectLst/>
                <a:latin typeface="Corbel Light" panose="020B0303020204020204" pitchFamily="34" charset="0"/>
                <a:ea typeface="Times New Roman" panose="02020603050405020304" pitchFamily="18" charset="0"/>
              </a:rPr>
              <a:t>، وتصميم المحتوى، وتخصيص الرسائل عبر الخوارزميات. ويساعد هذا المقرر الطالب على استخدام </a:t>
            </a:r>
            <a:r>
              <a:rPr lang="ar-SA" sz="2400" b="1" kern="0" dirty="0">
                <a:solidFill>
                  <a:schemeClr val="accent5">
                    <a:lumMod val="50000"/>
                  </a:schemeClr>
                </a:solidFill>
                <a:effectLst/>
                <a:latin typeface="Corbel Light" panose="020B0303020204020204" pitchFamily="34" charset="0"/>
                <a:ea typeface="Times New Roman" panose="02020603050405020304" pitchFamily="18" charset="0"/>
              </a:rPr>
              <a:t>النظريات الإعلامية </a:t>
            </a:r>
            <a:r>
              <a:rPr lang="ar-SA" sz="2400" kern="0" dirty="0">
                <a:solidFill>
                  <a:schemeClr val="accent5">
                    <a:lumMod val="50000"/>
                  </a:schemeClr>
                </a:solidFill>
                <a:effectLst/>
                <a:latin typeface="Corbel Light" panose="020B0303020204020204" pitchFamily="34" charset="0"/>
                <a:ea typeface="Times New Roman" panose="02020603050405020304" pitchFamily="18" charset="0"/>
              </a:rPr>
              <a:t>لفهم سلوك الجمهور في الفضاء الرقمي، وتحليل الظواهر الإعلامية المعاصرة مثل الترندات الرقمية، الفقاعات المعلوماتية، واستراتيجيات التفاعل، مما يُمَكّنه من الربط بين الإطار النظري والممارسات الإعلامية الواقعية في بيئة رقمية سريعة التغير</a:t>
            </a:r>
            <a:r>
              <a:rPr lang="en-US" sz="2400" kern="100" dirty="0">
                <a:solidFill>
                  <a:schemeClr val="accent5">
                    <a:lumMod val="50000"/>
                  </a:schemeClr>
                </a:solidFill>
                <a:effectLst/>
                <a:latin typeface="Corbel Light" panose="020B0303020204020204" pitchFamily="34" charset="0"/>
                <a:ea typeface="Calibri" panose="020F0502020204030204" pitchFamily="34" charset="0"/>
              </a:rPr>
              <a:t>.</a:t>
            </a:r>
          </a:p>
          <a:p>
            <a:pPr algn="r" rtl="1">
              <a:lnSpc>
                <a:spcPct val="120000"/>
              </a:lnSpc>
            </a:pPr>
            <a:endParaRPr lang="en-US" sz="2400" b="1" dirty="0">
              <a:latin typeface="Alexandria" charset="0"/>
              <a:cs typeface="+mj-cs"/>
            </a:endParaRPr>
          </a:p>
          <a:p>
            <a:pPr algn="r" rtl="1">
              <a:lnSpc>
                <a:spcPct val="120000"/>
              </a:lnSpc>
            </a:pPr>
            <a:endParaRPr lang="en-US" sz="1400" dirty="0">
              <a:latin typeface="Alexandria" charset="0"/>
              <a:cs typeface="Alexandria" charset="0"/>
            </a:endParaRPr>
          </a:p>
        </p:txBody>
      </p:sp>
      <p:sp>
        <p:nvSpPr>
          <p:cNvPr id="18" name="Rectangle 17"/>
          <p:cNvSpPr/>
          <p:nvPr/>
        </p:nvSpPr>
        <p:spPr>
          <a:xfrm>
            <a:off x="10377304" y="592338"/>
            <a:ext cx="1180287" cy="9427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10563054" y="776050"/>
            <a:ext cx="819100" cy="52322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431A9048-5B39-8C7B-F8BA-EC88174153C4}"/>
              </a:ext>
            </a:extLst>
          </p:cNvPr>
          <p:cNvSpPr/>
          <p:nvPr/>
        </p:nvSpPr>
        <p:spPr>
          <a:xfrm>
            <a:off x="7202359" y="776050"/>
            <a:ext cx="2972280" cy="816806"/>
          </a:xfrm>
          <a:prstGeom prst="rect">
            <a:avLst/>
          </a:prstGeom>
          <a:no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2060"/>
                </a:solidFill>
                <a:cs typeface="+mj-cs"/>
              </a:rPr>
              <a:t>تعريف بالمقرر </a:t>
            </a:r>
            <a:endParaRPr lang="en-US" sz="2800" b="1" dirty="0">
              <a:solidFill>
                <a:srgbClr val="002060"/>
              </a:solidFill>
              <a:cs typeface="+mj-cs"/>
            </a:endParaRPr>
          </a:p>
        </p:txBody>
      </p:sp>
      <p:pic>
        <p:nvPicPr>
          <p:cNvPr id="26" name="Picture 25">
            <a:extLst>
              <a:ext uri="{FF2B5EF4-FFF2-40B4-BE49-F238E27FC236}">
                <a16:creationId xmlns:a16="http://schemas.microsoft.com/office/drawing/2014/main" id="{4ABE9403-1D16-8438-0975-371F83BF21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437" y="1184453"/>
            <a:ext cx="4114800" cy="48347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C4E3D-1479-1D1B-6A92-CB24C206489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0684227-767F-7E09-0C38-B92E30C1D9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1" y="210623"/>
            <a:ext cx="5093664" cy="5117355"/>
          </a:xfrm>
        </p:spPr>
      </p:pic>
      <p:sp>
        <p:nvSpPr>
          <p:cNvPr id="2" name="Right Triangle 1">
            <a:extLst>
              <a:ext uri="{FF2B5EF4-FFF2-40B4-BE49-F238E27FC236}">
                <a16:creationId xmlns:a16="http://schemas.microsoft.com/office/drawing/2014/main" id="{C4C6D629-F04A-4378-8761-6742B12A2C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3B93B9-D26C-4D4B-3605-D48571F0C18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4AD7D43-7813-EC1B-C5CC-65228BB59BD4}"/>
              </a:ext>
            </a:extLst>
          </p:cNvPr>
          <p:cNvSpPr txBox="1"/>
          <p:nvPr/>
        </p:nvSpPr>
        <p:spPr>
          <a:xfrm>
            <a:off x="6403127" y="1278768"/>
            <a:ext cx="4113898" cy="460375"/>
          </a:xfrm>
          <a:prstGeom prst="rect">
            <a:avLst/>
          </a:prstGeom>
          <a:noFill/>
        </p:spPr>
        <p:txBody>
          <a:bodyPr wrap="square" rtlCol="0">
            <a:spAutoFit/>
          </a:bodyPr>
          <a:lstStyle/>
          <a:p>
            <a:pPr marL="342900" indent="-342900" algn="r" rtl="1">
              <a:buFont typeface="Wingdings" panose="05000000000000000000" pitchFamily="2" charset="2"/>
              <a:buChar char="§"/>
            </a:pPr>
            <a:r>
              <a:rPr lang="ar-EG" sz="2400" b="1" dirty="0">
                <a:solidFill>
                  <a:srgbClr val="002060"/>
                </a:solidFill>
                <a:latin typeface="Alexandria" charset="0"/>
                <a:cs typeface="Alexandria" charset="0"/>
              </a:rPr>
              <a:t>أهداف</a:t>
            </a:r>
            <a:r>
              <a:rPr lang="en-US" sz="2400" b="1" dirty="0">
                <a:solidFill>
                  <a:srgbClr val="002060"/>
                </a:solidFill>
                <a:latin typeface="Alexandria" charset="0"/>
                <a:cs typeface="Alexandria" charset="0"/>
              </a:rPr>
              <a:t> </a:t>
            </a:r>
            <a:r>
              <a:rPr lang="ar-EG" sz="2400" b="1" dirty="0">
                <a:solidFill>
                  <a:srgbClr val="002060"/>
                </a:solidFill>
                <a:latin typeface="Alexandria" charset="0"/>
                <a:cs typeface="Alexandria" charset="0"/>
              </a:rPr>
              <a:t> ومخرجات المقرر:</a:t>
            </a:r>
            <a:endParaRPr lang="en-US" sz="2400" b="1" dirty="0">
              <a:solidFill>
                <a:srgbClr val="002060"/>
              </a:solidFill>
              <a:latin typeface="Alexandria" charset="0"/>
              <a:cs typeface="Alexandria" charset="0"/>
            </a:endParaRPr>
          </a:p>
        </p:txBody>
      </p:sp>
      <p:sp>
        <p:nvSpPr>
          <p:cNvPr id="28" name="Rectangle 27">
            <a:extLst>
              <a:ext uri="{FF2B5EF4-FFF2-40B4-BE49-F238E27FC236}">
                <a16:creationId xmlns:a16="http://schemas.microsoft.com/office/drawing/2014/main" id="{DCA86610-5238-3F31-4A8A-7369082E8C2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78AFEAF-948C-DE6C-7217-5EA263647D29}"/>
              </a:ext>
            </a:extLst>
          </p:cNvPr>
          <p:cNvSpPr/>
          <p:nvPr/>
        </p:nvSpPr>
        <p:spPr>
          <a:xfrm>
            <a:off x="10638441" y="1136131"/>
            <a:ext cx="951048" cy="71072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415EBE58-7D6E-5FF9-F050-13FF96032D6C}"/>
              </a:ext>
            </a:extLst>
          </p:cNvPr>
          <p:cNvSpPr txBox="1"/>
          <p:nvPr/>
        </p:nvSpPr>
        <p:spPr>
          <a:xfrm>
            <a:off x="10553411" y="1229881"/>
            <a:ext cx="1121107" cy="52322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0</a:t>
            </a:r>
            <a:r>
              <a:rPr lang="ar-EG" sz="2800" b="1" dirty="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25D426A2-3E98-3D1C-BBBB-6CFC0B9F39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2F311351-0AF8-837A-4900-8ABDBD60757C}"/>
              </a:ext>
            </a:extLst>
          </p:cNvPr>
          <p:cNvSpPr txBox="1"/>
          <p:nvPr/>
        </p:nvSpPr>
        <p:spPr>
          <a:xfrm>
            <a:off x="2274436" y="1812043"/>
            <a:ext cx="9813704" cy="4811574"/>
          </a:xfrm>
          <a:prstGeom prst="rect">
            <a:avLst/>
          </a:prstGeom>
          <a:noFill/>
        </p:spPr>
        <p:txBody>
          <a:bodyPr wrap="square" rtlCol="0">
            <a:spAutoFit/>
          </a:bodyPr>
          <a:lstStyle/>
          <a:p>
            <a:pPr marL="0" marR="0" algn="just" rtl="1">
              <a:lnSpc>
                <a:spcPct val="150000"/>
              </a:lnSpc>
              <a:spcAft>
                <a:spcPts val="800"/>
              </a:spcAft>
              <a:buNone/>
            </a:pP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Simplified Arabic" panose="02020603050405020304" pitchFamily="18" charset="-78"/>
              </a:rPr>
              <a:t>بنهاية هذا المقرر، سيكون الط</a:t>
            </a:r>
            <a:r>
              <a:rPr lang="ar-EG" sz="2400" b="1" kern="0" dirty="0">
                <a:solidFill>
                  <a:schemeClr val="accent5">
                    <a:lumMod val="50000"/>
                  </a:schemeClr>
                </a:solidFill>
                <a:effectLst/>
                <a:latin typeface="Calibri" panose="020F0502020204030204" pitchFamily="34" charset="0"/>
                <a:ea typeface="Times New Roman" panose="02020603050405020304" pitchFamily="18" charset="0"/>
                <a:cs typeface="Simplified Arabic" panose="02020603050405020304" pitchFamily="18" charset="-78"/>
              </a:rPr>
              <a:t>لا</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Simplified Arabic" panose="02020603050405020304" pitchFamily="18" charset="-78"/>
              </a:rPr>
              <a:t>ب قادر</a:t>
            </a:r>
            <a:r>
              <a:rPr lang="ar-EG" sz="2400" b="1" kern="0" dirty="0">
                <a:solidFill>
                  <a:schemeClr val="accent5">
                    <a:lumMod val="50000"/>
                  </a:schemeClr>
                </a:solidFill>
                <a:effectLst/>
                <a:latin typeface="Calibri" panose="020F0502020204030204" pitchFamily="34" charset="0"/>
                <a:ea typeface="Times New Roman" panose="02020603050405020304" pitchFamily="18" charset="0"/>
                <a:cs typeface="Simplified Arabic" panose="02020603050405020304" pitchFamily="18" charset="-78"/>
              </a:rPr>
              <a:t>ون</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Simplified Arabic" panose="02020603050405020304" pitchFamily="18" charset="-78"/>
              </a:rPr>
              <a:t> على</a:t>
            </a:r>
            <a:r>
              <a:rPr lang="en-US" sz="2400" b="1" kern="0" dirty="0">
                <a:solidFill>
                  <a:schemeClr val="accent5">
                    <a:lumMod val="50000"/>
                  </a:schemeClr>
                </a:solidFill>
                <a:effectLst/>
                <a:latin typeface="Simplified Arabic" panose="02020603050405020304" pitchFamily="18" charset="-78"/>
                <a:ea typeface="Times New Roman" panose="02020603050405020304" pitchFamily="18" charset="0"/>
                <a:cs typeface="Arial" panose="020B0604020202020204" pitchFamily="34" charset="0"/>
              </a:rPr>
              <a:t>:</a:t>
            </a:r>
            <a:endParaRPr lang="en-US" sz="2400" b="1"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buFont typeface="Symbol" panose="05050102010706020507" pitchFamily="18" charset="2"/>
              <a:buChar char=""/>
            </a:pPr>
            <a:r>
              <a:rPr lang="ar-SA" sz="2400" kern="0" dirty="0">
                <a:solidFill>
                  <a:srgbClr val="0070C0"/>
                </a:solidFill>
                <a:effectLst/>
                <a:latin typeface="Calibri" panose="020F0502020204030204" pitchFamily="34" charset="0"/>
                <a:ea typeface="Times New Roman" panose="02020603050405020304" pitchFamily="18" charset="0"/>
              </a:rPr>
              <a:t>شرح المفاهيم الأساسية والمصطلحات الخاصة بنظريات الاتصال الإعلامي</a:t>
            </a:r>
            <a:r>
              <a:rPr lang="en-US" sz="2400" kern="0" dirty="0">
                <a:solidFill>
                  <a:srgbClr val="0070C0"/>
                </a:solidFill>
                <a:effectLst/>
                <a:latin typeface="Simplified Arabic" panose="02020603050405020304" pitchFamily="18" charset="-78"/>
                <a:ea typeface="Times New Roman" panose="02020603050405020304" pitchFamily="18" charset="0"/>
              </a:rPr>
              <a:t>.</a:t>
            </a:r>
            <a:endParaRPr lang="en-US" sz="2400" kern="100" dirty="0">
              <a:solidFill>
                <a:srgbClr val="0070C0"/>
              </a:solidFill>
              <a:effectLst/>
              <a:latin typeface="Calibri" panose="020F0502020204030204" pitchFamily="34" charset="0"/>
              <a:ea typeface="Calibri" panose="020F0502020204030204" pitchFamily="34" charset="0"/>
            </a:endParaRPr>
          </a:p>
          <a:p>
            <a:pPr marL="342900" marR="0" lvl="0" indent="-342900" algn="justLow" rtl="1">
              <a:buFont typeface="Symbol" panose="05050102010706020507" pitchFamily="18" charset="2"/>
              <a:buChar char=""/>
            </a:pPr>
            <a:r>
              <a:rPr lang="ar-SA" sz="2400" kern="0" dirty="0">
                <a:solidFill>
                  <a:srgbClr val="0070C0"/>
                </a:solidFill>
                <a:effectLst/>
                <a:latin typeface="Calibri" panose="020F0502020204030204" pitchFamily="34" charset="0"/>
                <a:ea typeface="Times New Roman" panose="02020603050405020304" pitchFamily="18" charset="0"/>
              </a:rPr>
              <a:t>تمييز خصائص كل نظرية وربطها بالسياقات الإعلامية المختلفة، مع المقارنة بين تطبيقاتها في وسائل الإعلام المختلفة</a:t>
            </a:r>
            <a:r>
              <a:rPr lang="en-US" sz="2400" kern="0" dirty="0">
                <a:solidFill>
                  <a:srgbClr val="0070C0"/>
                </a:solidFill>
                <a:effectLst/>
                <a:latin typeface="Simplified Arabic" panose="02020603050405020304" pitchFamily="18" charset="-78"/>
                <a:ea typeface="Times New Roman" panose="02020603050405020304" pitchFamily="18" charset="0"/>
              </a:rPr>
              <a:t>.</a:t>
            </a:r>
            <a:endParaRPr lang="en-US" sz="2400" kern="100" dirty="0">
              <a:solidFill>
                <a:srgbClr val="0070C0"/>
              </a:solidFill>
              <a:effectLst/>
              <a:latin typeface="Calibri" panose="020F0502020204030204" pitchFamily="34" charset="0"/>
              <a:ea typeface="Calibri" panose="020F0502020204030204" pitchFamily="34" charset="0"/>
            </a:endParaRPr>
          </a:p>
          <a:p>
            <a:pPr marL="342900" marR="0" lvl="0" indent="-342900" algn="justLow" rtl="1">
              <a:buFont typeface="Symbol" panose="05050102010706020507" pitchFamily="18" charset="2"/>
              <a:buChar char=""/>
            </a:pPr>
            <a:r>
              <a:rPr lang="ar-SA" sz="2400" kern="0" dirty="0">
                <a:solidFill>
                  <a:srgbClr val="0070C0"/>
                </a:solidFill>
                <a:effectLst/>
                <a:latin typeface="Calibri" panose="020F0502020204030204" pitchFamily="34" charset="0"/>
                <a:ea typeface="Times New Roman" panose="02020603050405020304" pitchFamily="18" charset="0"/>
              </a:rPr>
              <a:t>تحليل مضامين إعلامية متنوعة (نشرات إخبارية، محتوى رقمي، تريندات، حملات) باستخدام نظرية اتصال مناسبة</a:t>
            </a:r>
            <a:r>
              <a:rPr lang="en-US" sz="2400" kern="0" dirty="0">
                <a:solidFill>
                  <a:srgbClr val="0070C0"/>
                </a:solidFill>
                <a:effectLst/>
                <a:latin typeface="Simplified Arabic" panose="02020603050405020304" pitchFamily="18" charset="-78"/>
                <a:ea typeface="Times New Roman" panose="02020603050405020304" pitchFamily="18" charset="0"/>
              </a:rPr>
              <a:t>.</a:t>
            </a:r>
            <a:endParaRPr lang="en-US" sz="2400" kern="100" dirty="0">
              <a:solidFill>
                <a:srgbClr val="0070C0"/>
              </a:solidFill>
              <a:effectLst/>
              <a:latin typeface="Calibri" panose="020F0502020204030204" pitchFamily="34" charset="0"/>
              <a:ea typeface="Calibri" panose="020F0502020204030204" pitchFamily="34" charset="0"/>
            </a:endParaRPr>
          </a:p>
          <a:p>
            <a:pPr marL="342900" marR="0" lvl="0" indent="-342900" algn="justLow" rtl="1">
              <a:buFont typeface="Symbol" panose="05050102010706020507" pitchFamily="18" charset="2"/>
              <a:buChar char=""/>
            </a:pPr>
            <a:r>
              <a:rPr lang="ar-SA" sz="2400" kern="0" dirty="0">
                <a:solidFill>
                  <a:srgbClr val="0070C0"/>
                </a:solidFill>
                <a:effectLst/>
                <a:latin typeface="Calibri" panose="020F0502020204030204" pitchFamily="34" charset="0"/>
                <a:ea typeface="Times New Roman" panose="02020603050405020304" pitchFamily="18" charset="0"/>
              </a:rPr>
              <a:t>تفسير سلوك الجمهور وتفاعلاته مع الرسائل الإعلامية، خاصة على المنصات الرقمية، في ضوء النظريات الاتصالية</a:t>
            </a:r>
            <a:r>
              <a:rPr lang="en-US" sz="2400" kern="0" dirty="0">
                <a:solidFill>
                  <a:srgbClr val="0070C0"/>
                </a:solidFill>
                <a:effectLst/>
                <a:latin typeface="Simplified Arabic" panose="02020603050405020304" pitchFamily="18" charset="-78"/>
                <a:ea typeface="Times New Roman" panose="02020603050405020304" pitchFamily="18" charset="0"/>
              </a:rPr>
              <a:t>.</a:t>
            </a:r>
            <a:endParaRPr lang="en-US" sz="2400" kern="100" dirty="0">
              <a:solidFill>
                <a:srgbClr val="0070C0"/>
              </a:solidFill>
              <a:effectLst/>
              <a:latin typeface="Calibri" panose="020F0502020204030204" pitchFamily="34" charset="0"/>
              <a:ea typeface="Calibri" panose="020F0502020204030204" pitchFamily="34" charset="0"/>
            </a:endParaRPr>
          </a:p>
          <a:p>
            <a:pPr marL="342900" marR="0" lvl="0" indent="-342900" algn="justLow" rtl="1">
              <a:buFont typeface="Symbol" panose="05050102010706020507" pitchFamily="18" charset="2"/>
              <a:buChar char=""/>
            </a:pPr>
            <a:r>
              <a:rPr lang="ar-SA" sz="2400" kern="0" dirty="0">
                <a:solidFill>
                  <a:srgbClr val="0070C0"/>
                </a:solidFill>
                <a:effectLst/>
                <a:latin typeface="Calibri" panose="020F0502020204030204" pitchFamily="34" charset="0"/>
                <a:ea typeface="Times New Roman" panose="02020603050405020304" pitchFamily="18" charset="0"/>
              </a:rPr>
              <a:t>الربط بين عناصر العملية الاتصالية (المرسل، الوسيط، الرسالة، المتلقي، التأثير) والنظرية الإعلامية المستخدمة في التحليل</a:t>
            </a:r>
            <a:r>
              <a:rPr lang="en-US" sz="2400" kern="0" dirty="0">
                <a:solidFill>
                  <a:srgbClr val="0070C0"/>
                </a:solidFill>
                <a:effectLst/>
                <a:latin typeface="Simplified Arabic" panose="02020603050405020304" pitchFamily="18" charset="-78"/>
                <a:ea typeface="Times New Roman" panose="02020603050405020304" pitchFamily="18" charset="0"/>
              </a:rPr>
              <a:t>.</a:t>
            </a:r>
            <a:endParaRPr lang="en-US" sz="2400" kern="100" dirty="0">
              <a:solidFill>
                <a:srgbClr val="0070C0"/>
              </a:solidFill>
              <a:effectLst/>
              <a:latin typeface="Calibri" panose="020F0502020204030204" pitchFamily="34" charset="0"/>
              <a:ea typeface="Calibri" panose="020F0502020204030204" pitchFamily="34" charset="0"/>
            </a:endParaRPr>
          </a:p>
          <a:p>
            <a:pPr marL="342900" marR="0" lvl="0" indent="-342900" algn="justLow" rtl="1">
              <a:spcAft>
                <a:spcPts val="800"/>
              </a:spcAft>
              <a:buFont typeface="Symbol" panose="05050102010706020507" pitchFamily="18" charset="2"/>
              <a:buChar char=""/>
            </a:pPr>
            <a:r>
              <a:rPr lang="ar-SA" sz="2400" kern="0" dirty="0">
                <a:solidFill>
                  <a:srgbClr val="0070C0"/>
                </a:solidFill>
                <a:effectLst/>
                <a:latin typeface="Calibri" panose="020F0502020204030204" pitchFamily="34" charset="0"/>
                <a:ea typeface="Times New Roman" panose="02020603050405020304" pitchFamily="18" charset="0"/>
              </a:rPr>
              <a:t>تصميم دراسات حالة أو أنشطة تحليلية تدمج بين النظرية والممارسات الإعلامية الواقعية، مع توظيف الأدوات الرقمية المعاصرة</a:t>
            </a:r>
            <a:r>
              <a:rPr lang="en-US" sz="2400" kern="0" dirty="0">
                <a:solidFill>
                  <a:srgbClr val="0070C0"/>
                </a:solidFill>
                <a:effectLst/>
                <a:latin typeface="Simplified Arabic" panose="02020603050405020304" pitchFamily="18" charset="-78"/>
                <a:ea typeface="Times New Roman" panose="02020603050405020304" pitchFamily="18" charset="0"/>
              </a:rPr>
              <a:t>.</a:t>
            </a:r>
            <a:endParaRPr lang="en-US" sz="2400" kern="100" dirty="0">
              <a:solidFill>
                <a:srgbClr val="0070C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4259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3405" y="1466154"/>
            <a:ext cx="11530899" cy="4743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860441" y="849137"/>
            <a:ext cx="3902032" cy="521970"/>
          </a:xfrm>
          <a:prstGeom prst="rect">
            <a:avLst/>
          </a:prstGeom>
          <a:noFill/>
        </p:spPr>
        <p:txBody>
          <a:bodyPr wrap="square" rtlCol="0">
            <a:spAutoFit/>
          </a:bodyPr>
          <a:lstStyle/>
          <a:p>
            <a:pPr marL="457200" indent="-457200" algn="r" rtl="1">
              <a:buFont typeface="Wingdings" panose="05000000000000000000" pitchFamily="2" charset="2"/>
              <a:buChar char="§"/>
            </a:pPr>
            <a:r>
              <a:rPr lang="ar-EG" sz="2800" b="1" dirty="0">
                <a:solidFill>
                  <a:srgbClr val="002060"/>
                </a:solidFill>
                <a:latin typeface="Alexandria" charset="0"/>
                <a:cs typeface="Alexandria" charset="0"/>
              </a:rPr>
              <a:t>موضوعات المقرر:</a:t>
            </a:r>
            <a:endParaRPr lang="en-US" sz="2800" b="1" dirty="0">
              <a:solidFill>
                <a:srgbClr val="002060"/>
              </a:solidFill>
              <a:latin typeface="Alexandria" charset="0"/>
              <a:cs typeface="Alexandria" charset="0"/>
            </a:endParaRPr>
          </a:p>
        </p:txBody>
      </p:sp>
      <p:sp>
        <p:nvSpPr>
          <p:cNvPr id="5" name="Rectangle 4"/>
          <p:cNvSpPr/>
          <p:nvPr/>
        </p:nvSpPr>
        <p:spPr>
          <a:xfrm>
            <a:off x="8762473" y="648586"/>
            <a:ext cx="927010" cy="7753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8723255" y="752839"/>
            <a:ext cx="966228" cy="52322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p:cNvSpPr txBox="1"/>
          <p:nvPr/>
        </p:nvSpPr>
        <p:spPr>
          <a:xfrm>
            <a:off x="3460788" y="1507399"/>
            <a:ext cx="8463516" cy="4715971"/>
          </a:xfrm>
          <a:prstGeom prst="rect">
            <a:avLst/>
          </a:prstGeom>
          <a:noFill/>
        </p:spPr>
        <p:txBody>
          <a:bodyPr wrap="square" rtlCol="0">
            <a:spAutoFit/>
          </a:bodyPr>
          <a:lstStyle/>
          <a:p>
            <a:pPr marR="0" lvl="0" algn="justLow" rtl="1">
              <a:lnSpc>
                <a:spcPct val="115000"/>
              </a:lnSpc>
              <a:spcAft>
                <a:spcPts val="800"/>
              </a:spcAft>
            </a:pPr>
            <a:r>
              <a:rPr lang="ar-EG"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ar-SA"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مدخل إلى نظريات الاتصال الإعلامي </a:t>
            </a:r>
            <a:r>
              <a:rPr lang="ar-EG"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ar-SA"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تعريف الاتصال، أنواعه، مكونات العملية الاتصالية..الخ</a:t>
            </a:r>
            <a:endParaRPr lang="en-US" sz="24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Low" rtl="1">
              <a:lnSpc>
                <a:spcPct val="115000"/>
              </a:lnSpc>
              <a:spcAft>
                <a:spcPts val="800"/>
              </a:spcAft>
              <a:buSzPts val="1000"/>
              <a:tabLst>
                <a:tab pos="228600" algn="l"/>
              </a:tabLst>
            </a:pPr>
            <a:r>
              <a:rPr lang="ar-EG" sz="2400" kern="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(2) </a:t>
            </a:r>
            <a:r>
              <a:rPr lang="ar-SA"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نظرية التأثير القوي (الحقنة تحت الجلد): </a:t>
            </a:r>
            <a:r>
              <a:rPr lang="ar-SA"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تفسير التأثير المباشر لوسائل الإعلام على الجمهور، مع تطبيقات على الحملات الدعائية والحروب النفسية الرقمية</a:t>
            </a:r>
            <a:endParaRPr lang="en-US" sz="24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Low" rtl="1">
              <a:lnSpc>
                <a:spcPct val="115000"/>
              </a:lnSpc>
              <a:spcAft>
                <a:spcPts val="800"/>
              </a:spcAft>
              <a:buSzPts val="1000"/>
              <a:tabLst>
                <a:tab pos="228600" algn="l"/>
              </a:tabLst>
            </a:pPr>
            <a:r>
              <a:rPr lang="ar-EG"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ar-SA"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نظرية الاستخدامات والإشباعات: </a:t>
            </a:r>
            <a:r>
              <a:rPr lang="ar-SA"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دراسة كيفية استخدام الجمهور للوسائط الإعلامية لتلبية احتياجاته، وربط ذلك بتطبيقات مثل السوشيال ميديا واليوتيوب</a:t>
            </a:r>
            <a:r>
              <a:rPr lang="en-US"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Low" rtl="1">
              <a:lnSpc>
                <a:spcPct val="115000"/>
              </a:lnSpc>
              <a:spcAft>
                <a:spcPts val="800"/>
              </a:spcAft>
              <a:buSzPts val="1000"/>
              <a:tabLst>
                <a:tab pos="228600" algn="l"/>
              </a:tabLst>
            </a:pPr>
            <a:r>
              <a:rPr lang="ar-EG"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(4) </a:t>
            </a:r>
            <a:r>
              <a:rPr lang="ar-SA"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نظرية الاعتماد على وسائل الإعلام</a:t>
            </a:r>
            <a:r>
              <a:rPr lang="ar-SA"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توضيح العلاقة بين الجمهور ووسائل الإعلام، خاصة في أوقات الأزمات مثل جائحة كورونا </a:t>
            </a:r>
            <a:endParaRPr lang="en-US" sz="24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R="0" lvl="0" algn="justLow" rtl="1">
              <a:lnSpc>
                <a:spcPct val="115000"/>
              </a:lnSpc>
              <a:spcAft>
                <a:spcPts val="800"/>
              </a:spcAft>
              <a:buSzPts val="1000"/>
              <a:tabLst>
                <a:tab pos="228600" algn="l"/>
              </a:tabLst>
            </a:pPr>
            <a:r>
              <a:rPr lang="ar-EG"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(5) </a:t>
            </a:r>
            <a:r>
              <a:rPr lang="ar-SA" sz="24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نظرية حارس البوابة</a:t>
            </a:r>
            <a:r>
              <a:rPr lang="ar-SA"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عرض دور الصحفيين والمحررين في انتقاء وتصفية المحتوى، ومقارنتها بخوارزميات الترتيب في المنصات الرقمية</a:t>
            </a:r>
            <a:r>
              <a:rPr lang="en-US" sz="2400"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3" y="-31624"/>
            <a:ext cx="2305141" cy="1076343"/>
          </a:xfrm>
          <a:prstGeom prst="rect">
            <a:avLst/>
          </a:prstGeom>
        </p:spPr>
      </p:pic>
      <p:pic>
        <p:nvPicPr>
          <p:cNvPr id="4" name="Picture 3">
            <a:extLst>
              <a:ext uri="{FF2B5EF4-FFF2-40B4-BE49-F238E27FC236}">
                <a16:creationId xmlns:a16="http://schemas.microsoft.com/office/drawing/2014/main" id="{C5E14260-9956-0F1D-B595-93D1B7DE67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405" y="1766741"/>
            <a:ext cx="2977116" cy="4038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DA1F2-709E-657C-741D-A336262EA2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5659641-B2B3-C8B6-4888-D10DD4F0F55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3BECEF-F623-35D2-2D87-E5D61BA38E0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AF9180A-D265-694C-855E-9062EEEA252E}"/>
              </a:ext>
            </a:extLst>
          </p:cNvPr>
          <p:cNvSpPr txBox="1"/>
          <p:nvPr/>
        </p:nvSpPr>
        <p:spPr>
          <a:xfrm>
            <a:off x="7610788" y="1305077"/>
            <a:ext cx="4113898" cy="523220"/>
          </a:xfrm>
          <a:prstGeom prst="rect">
            <a:avLst/>
          </a:prstGeom>
          <a:noFill/>
        </p:spPr>
        <p:txBody>
          <a:bodyPr wrap="square" rtlCol="0">
            <a:spAutoFit/>
          </a:bodyPr>
          <a:lstStyle/>
          <a:p>
            <a:pPr marL="342900" indent="-342900" algn="r" rtl="1">
              <a:buFont typeface="Wingdings" panose="05000000000000000000" pitchFamily="2" charset="2"/>
              <a:buChar char="§"/>
            </a:pPr>
            <a:r>
              <a:rPr lang="ar-EG" sz="2800" b="1" dirty="0">
                <a:solidFill>
                  <a:srgbClr val="002060"/>
                </a:solidFill>
                <a:latin typeface="Alexandria" charset="0"/>
                <a:cs typeface="Alexandria" charset="0"/>
              </a:rPr>
              <a:t>موضوعات المقرر:</a:t>
            </a:r>
            <a:endParaRPr lang="en-US" sz="2800" b="1" dirty="0">
              <a:solidFill>
                <a:srgbClr val="002060"/>
              </a:solidFill>
              <a:latin typeface="Alexandria" charset="0"/>
              <a:cs typeface="Alexandria" charset="0"/>
            </a:endParaRPr>
          </a:p>
        </p:txBody>
      </p:sp>
      <p:sp>
        <p:nvSpPr>
          <p:cNvPr id="28" name="Rectangle 27">
            <a:extLst>
              <a:ext uri="{FF2B5EF4-FFF2-40B4-BE49-F238E27FC236}">
                <a16:creationId xmlns:a16="http://schemas.microsoft.com/office/drawing/2014/main" id="{FE0546A2-8173-B488-110E-C100C5F591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DAA414A-3C05-7094-7945-1D6F065CB6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E0F026F-79A7-2751-89ED-17E25A6C7425}"/>
              </a:ext>
            </a:extLst>
          </p:cNvPr>
          <p:cNvSpPr txBox="1"/>
          <p:nvPr/>
        </p:nvSpPr>
        <p:spPr>
          <a:xfrm>
            <a:off x="1382233" y="1888129"/>
            <a:ext cx="10705907" cy="4856458"/>
          </a:xfrm>
          <a:prstGeom prst="rect">
            <a:avLst/>
          </a:prstGeom>
          <a:noFill/>
        </p:spPr>
        <p:txBody>
          <a:bodyPr wrap="square" rtlCol="0">
            <a:spAutoFit/>
          </a:bodyPr>
          <a:lstStyle/>
          <a:p>
            <a:pPr marR="0" lvl="0" algn="justLow" rtl="1">
              <a:lnSpc>
                <a:spcPct val="115000"/>
              </a:lnSpc>
              <a:spcAft>
                <a:spcPts val="800"/>
              </a:spcAft>
              <a:buSzPts val="1000"/>
              <a:tabLst>
                <a:tab pos="228600" algn="l"/>
              </a:tabLst>
            </a:pPr>
            <a:endParaRPr lang="en-US" sz="100" kern="100" dirty="0">
              <a:effectLst/>
              <a:latin typeface="Calibri" panose="020F0502020204030204" pitchFamily="34" charset="0"/>
              <a:ea typeface="Calibri" panose="020F0502020204030204" pitchFamily="34" charset="0"/>
              <a:cs typeface="Arial" panose="020B0604020202020204" pitchFamily="34" charset="0"/>
            </a:endParaRPr>
          </a:p>
          <a:p>
            <a:pPr marR="0" lvl="0" algn="justLow" rtl="1">
              <a:lnSpc>
                <a:spcPct val="115000"/>
              </a:lnSpc>
              <a:spcAft>
                <a:spcPts val="800"/>
              </a:spcAft>
              <a:buSzPts val="1000"/>
              <a:tabLst>
                <a:tab pos="228600" algn="l"/>
              </a:tabLst>
            </a:pPr>
            <a:r>
              <a:rPr lang="ar-EG"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(6) </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نظرية وضع الأجندة</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mj-cs"/>
              </a:rPr>
              <a:t>: تناول دور وسائل الإعلام في تشكيل أولويات الجمهور، وتحليل ظاهرة التريندات الرقمية والنشرات الإخبارية</a:t>
            </a:r>
            <a:r>
              <a:rPr lang="en-US" sz="2400" kern="0" dirty="0">
                <a:solidFill>
                  <a:schemeClr val="accent5">
                    <a:lumMod val="50000"/>
                  </a:schemeClr>
                </a:solidFill>
                <a:effectLst/>
                <a:latin typeface="Simplified Arabic" panose="02020603050405020304" pitchFamily="18" charset="-78"/>
                <a:ea typeface="Times New Roman" panose="02020603050405020304" pitchFamily="18" charset="0"/>
                <a:cs typeface="+mj-cs"/>
              </a:rPr>
              <a:t>.</a:t>
            </a:r>
            <a:endParaRPr lang="en-US" sz="2000" kern="100" dirty="0">
              <a:solidFill>
                <a:schemeClr val="accent5">
                  <a:lumMod val="50000"/>
                </a:schemeClr>
              </a:solidFill>
              <a:effectLst/>
              <a:latin typeface="Calibri" panose="020F0502020204030204" pitchFamily="34" charset="0"/>
              <a:ea typeface="Calibri" panose="020F0502020204030204" pitchFamily="34" charset="0"/>
              <a:cs typeface="+mj-cs"/>
            </a:endParaRPr>
          </a:p>
          <a:p>
            <a:pPr marR="0" lvl="0" algn="justLow" rtl="1">
              <a:lnSpc>
                <a:spcPct val="115000"/>
              </a:lnSpc>
              <a:spcAft>
                <a:spcPts val="800"/>
              </a:spcAft>
              <a:buSzPts val="1000"/>
              <a:tabLst>
                <a:tab pos="228600" algn="l"/>
              </a:tabLst>
            </a:pPr>
            <a:r>
              <a:rPr lang="ar-EG"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(7) </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نظرية دوامة الصمت: </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mj-cs"/>
              </a:rPr>
              <a:t>تفسير ميل بعض الأفراد إلى الصمت في القضايا الخلافية خشية العزلة، وربطها بالتفاعلات على فيس</a:t>
            </a:r>
            <a:r>
              <a:rPr lang="ar-EG" sz="2400" kern="0" dirty="0">
                <a:solidFill>
                  <a:schemeClr val="accent5">
                    <a:lumMod val="50000"/>
                  </a:schemeClr>
                </a:solidFill>
                <a:effectLst/>
                <a:latin typeface="Calibri" panose="020F0502020204030204" pitchFamily="34" charset="0"/>
                <a:ea typeface="Times New Roman" panose="02020603050405020304" pitchFamily="18" charset="0"/>
                <a:cs typeface="+mj-cs"/>
              </a:rPr>
              <a:t> </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mj-cs"/>
              </a:rPr>
              <a:t>بوك وتويتر (</a:t>
            </a:r>
            <a:r>
              <a:rPr lang="en-US" sz="2400" kern="0" dirty="0">
                <a:solidFill>
                  <a:schemeClr val="accent5">
                    <a:lumMod val="50000"/>
                  </a:schemeClr>
                </a:solidFill>
                <a:effectLst/>
                <a:latin typeface="Simplified Arabic" panose="02020603050405020304" pitchFamily="18" charset="-78"/>
                <a:ea typeface="Times New Roman" panose="02020603050405020304" pitchFamily="18" charset="0"/>
                <a:cs typeface="+mj-cs"/>
              </a:rPr>
              <a:t>x</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mj-cs"/>
              </a:rPr>
              <a:t>)</a:t>
            </a:r>
            <a:endParaRPr lang="en-US" sz="2000" kern="100" dirty="0">
              <a:solidFill>
                <a:schemeClr val="accent5">
                  <a:lumMod val="50000"/>
                </a:schemeClr>
              </a:solidFill>
              <a:effectLst/>
              <a:latin typeface="Calibri" panose="020F0502020204030204" pitchFamily="34" charset="0"/>
              <a:ea typeface="Calibri" panose="020F0502020204030204" pitchFamily="34" charset="0"/>
              <a:cs typeface="+mj-cs"/>
            </a:endParaRPr>
          </a:p>
          <a:p>
            <a:pPr marR="0" lvl="0" algn="justLow" rtl="1">
              <a:lnSpc>
                <a:spcPct val="115000"/>
              </a:lnSpc>
              <a:spcAft>
                <a:spcPts val="800"/>
              </a:spcAft>
              <a:buSzPts val="1000"/>
              <a:tabLst>
                <a:tab pos="228600" algn="l"/>
              </a:tabLst>
            </a:pPr>
            <a:r>
              <a:rPr lang="ar-EG"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(8) </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نظرية الغرس الثقافي</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mj-cs"/>
              </a:rPr>
              <a:t>: شرح كيف تؤثر الرسائل الإعلامية المتكررة في تشكيل إدراك الجمهور للعالم، مع أمثلة من الدراما والبودكاست</a:t>
            </a:r>
            <a:r>
              <a:rPr lang="en-US" sz="2400" kern="0" dirty="0">
                <a:solidFill>
                  <a:schemeClr val="accent5">
                    <a:lumMod val="50000"/>
                  </a:schemeClr>
                </a:solidFill>
                <a:effectLst/>
                <a:latin typeface="Simplified Arabic" panose="02020603050405020304" pitchFamily="18" charset="-78"/>
                <a:ea typeface="Times New Roman" panose="02020603050405020304" pitchFamily="18" charset="0"/>
                <a:cs typeface="+mj-cs"/>
              </a:rPr>
              <a:t>.</a:t>
            </a:r>
            <a:endParaRPr lang="en-US" sz="2000" kern="100" dirty="0">
              <a:solidFill>
                <a:schemeClr val="accent5">
                  <a:lumMod val="50000"/>
                </a:schemeClr>
              </a:solidFill>
              <a:effectLst/>
              <a:latin typeface="Calibri" panose="020F0502020204030204" pitchFamily="34" charset="0"/>
              <a:ea typeface="Calibri" panose="020F0502020204030204" pitchFamily="34" charset="0"/>
              <a:cs typeface="+mj-cs"/>
            </a:endParaRPr>
          </a:p>
          <a:p>
            <a:pPr marR="0" lvl="0" algn="justLow" rtl="1">
              <a:lnSpc>
                <a:spcPct val="115000"/>
              </a:lnSpc>
              <a:spcAft>
                <a:spcPts val="800"/>
              </a:spcAft>
              <a:buSzPts val="1000"/>
              <a:tabLst>
                <a:tab pos="228600" algn="l"/>
              </a:tabLst>
            </a:pPr>
            <a:r>
              <a:rPr lang="ar-EG"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(9) </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نظرية المجال العام: </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mj-cs"/>
              </a:rPr>
              <a:t>دراسة دور الإعلام في خلق مساحات للنقاش العام، مع تطبيقات على النقاشات السياسية والاجتماعية عبر منصات التواصل الاجتماعي</a:t>
            </a:r>
            <a:endParaRPr lang="en-US" sz="2000" kern="100" dirty="0">
              <a:solidFill>
                <a:schemeClr val="accent5">
                  <a:lumMod val="50000"/>
                </a:schemeClr>
              </a:solidFill>
              <a:effectLst/>
              <a:latin typeface="Calibri" panose="020F0502020204030204" pitchFamily="34" charset="0"/>
              <a:ea typeface="Calibri" panose="020F0502020204030204" pitchFamily="34" charset="0"/>
              <a:cs typeface="+mj-cs"/>
            </a:endParaRPr>
          </a:p>
          <a:p>
            <a:pPr marR="0" lvl="0" algn="justLow" rtl="1">
              <a:lnSpc>
                <a:spcPct val="115000"/>
              </a:lnSpc>
              <a:spcAft>
                <a:spcPts val="800"/>
              </a:spcAft>
              <a:buSzPts val="1000"/>
              <a:tabLst>
                <a:tab pos="228600" algn="l"/>
              </a:tabLst>
            </a:pPr>
            <a:r>
              <a:rPr lang="ar-EG"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(10)</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mj-cs"/>
              </a:rPr>
              <a:t>نظرية انتشار المبتكرات أو نموذج القبول التكنولوجي</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mj-cs"/>
              </a:rPr>
              <a:t>: تحليل كيفية تبني الأفراد للتكنولوجيا الإعلامية الجديدة، مثل الذكاء الاصطناعي وتطبيقات الأخبار الذكية</a:t>
            </a:r>
            <a:r>
              <a:rPr lang="en-US" sz="2400" kern="0" dirty="0">
                <a:solidFill>
                  <a:schemeClr val="accent5">
                    <a:lumMod val="50000"/>
                  </a:schemeClr>
                </a:solidFill>
                <a:effectLst/>
                <a:latin typeface="Simplified Arabic" panose="02020603050405020304" pitchFamily="18" charset="-78"/>
                <a:ea typeface="Times New Roman" panose="02020603050405020304" pitchFamily="18" charset="0"/>
                <a:cs typeface="+mj-cs"/>
              </a:rPr>
              <a:t>.</a:t>
            </a:r>
            <a:endParaRPr lang="en-US" sz="2000" kern="100" dirty="0">
              <a:solidFill>
                <a:schemeClr val="accent5">
                  <a:lumMod val="50000"/>
                </a:schemeClr>
              </a:solidFill>
              <a:effectLst/>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4232306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A101B-7966-7C07-91C8-090EA2338C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FC19EF-412B-43C1-C1C3-984776B7C59F}"/>
              </a:ext>
            </a:extLst>
          </p:cNvPr>
          <p:cNvSpPr/>
          <p:nvPr/>
        </p:nvSpPr>
        <p:spPr>
          <a:xfrm>
            <a:off x="330550" y="1288414"/>
            <a:ext cx="11530899" cy="5291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4583E06-0ED5-50BD-FC1A-61863C441928}"/>
              </a:ext>
            </a:extLst>
          </p:cNvPr>
          <p:cNvSpPr txBox="1"/>
          <p:nvPr/>
        </p:nvSpPr>
        <p:spPr>
          <a:xfrm>
            <a:off x="3033432" y="528831"/>
            <a:ext cx="4953320" cy="523220"/>
          </a:xfrm>
          <a:prstGeom prst="rect">
            <a:avLst/>
          </a:prstGeom>
          <a:noFill/>
        </p:spPr>
        <p:txBody>
          <a:bodyPr wrap="square" rtlCol="0">
            <a:spAutoFit/>
          </a:bodyPr>
          <a:lstStyle/>
          <a:p>
            <a:pPr marL="457200" indent="-457200" algn="r" rtl="1">
              <a:buFont typeface="Wingdings" panose="05000000000000000000" pitchFamily="2" charset="2"/>
              <a:buChar char="§"/>
            </a:pPr>
            <a:r>
              <a:rPr lang="ar-EG" sz="2800" b="1" dirty="0">
                <a:solidFill>
                  <a:srgbClr val="002060"/>
                </a:solidFill>
                <a:latin typeface="Alexandria" charset="0"/>
                <a:cs typeface="Alexandria" charset="0"/>
              </a:rPr>
              <a:t>طريقة تدريس المقرر</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C6E0BA86-73C9-0B77-A715-863D35DA7454}"/>
              </a:ext>
            </a:extLst>
          </p:cNvPr>
          <p:cNvSpPr/>
          <p:nvPr/>
        </p:nvSpPr>
        <p:spPr>
          <a:xfrm>
            <a:off x="7986751" y="331455"/>
            <a:ext cx="974501" cy="88286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1465B1-470E-09B9-F590-90E7541972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B5D9A8-AED8-04BD-6207-46C6DAB60061}"/>
              </a:ext>
            </a:extLst>
          </p:cNvPr>
          <p:cNvSpPr txBox="1"/>
          <p:nvPr/>
        </p:nvSpPr>
        <p:spPr>
          <a:xfrm>
            <a:off x="7995024" y="470607"/>
            <a:ext cx="966228" cy="52322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666110D7-5186-CDEE-96B8-5B8C29A47600}"/>
              </a:ext>
            </a:extLst>
          </p:cNvPr>
          <p:cNvSpPr txBox="1"/>
          <p:nvPr/>
        </p:nvSpPr>
        <p:spPr>
          <a:xfrm>
            <a:off x="3965945" y="1234669"/>
            <a:ext cx="7672453" cy="5477525"/>
          </a:xfrm>
          <a:prstGeom prst="rect">
            <a:avLst/>
          </a:prstGeom>
          <a:noFill/>
        </p:spPr>
        <p:txBody>
          <a:bodyPr wrap="square" rtlCol="0">
            <a:spAutoFit/>
          </a:bodyPr>
          <a:lstStyle/>
          <a:p>
            <a:pPr marL="0" marR="0" algn="r" rtl="1">
              <a:lnSpc>
                <a:spcPct val="115000"/>
              </a:lnSpc>
              <a:spcAft>
                <a:spcPts val="800"/>
              </a:spcAft>
              <a:buNone/>
            </a:pPr>
            <a:endParaRPr lang="en-US" sz="1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just" rtl="1">
              <a:lnSpc>
                <a:spcPct val="150000"/>
              </a:lnSpc>
              <a:spcAft>
                <a:spcPts val="800"/>
              </a:spcAft>
              <a:buFont typeface="Wingdings" panose="05000000000000000000" pitchFamily="2" charset="2"/>
              <a:buChar char="§"/>
            </a:pPr>
            <a:r>
              <a:rPr lang="ar-EG"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نظام تدريس المقرر:</a:t>
            </a:r>
          </a:p>
          <a:p>
            <a:pPr marR="0" algn="just" rtl="1">
              <a:lnSpc>
                <a:spcPct val="150000"/>
              </a:lnSpc>
              <a:spcAft>
                <a:spcPts val="800"/>
              </a:spcAft>
            </a:pPr>
            <a:r>
              <a:rPr lang="ar-EG" sz="2000" b="1" kern="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يتكون المقرر من عشر (10) محاضرات يتم تقديمها على مدار عشرة (10) أسابيع دراسية، وتشمل هذه المحاضرات الجوانب النظرية والتطبيقية لموضوعات المقرر.</a:t>
            </a:r>
          </a:p>
          <a:p>
            <a:pPr marR="0" algn="just" rtl="1">
              <a:lnSpc>
                <a:spcPct val="150000"/>
              </a:lnSpc>
              <a:spcAft>
                <a:spcPts val="800"/>
              </a:spcAft>
            </a:pP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يتم رفع المحاضرات المُسجلة أسبوعيًا عبر منصة الجامعة التعليمية</a:t>
            </a:r>
            <a:r>
              <a:rPr lang="en-US" sz="2000" b="1" kern="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Model</a:t>
            </a:r>
            <a:r>
              <a:rPr lang="en-US"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وذلك كل يوم سبت في تمام الساعة الثانية عشرة مساءً، وفقًا للجدول الزمني المعتمد.</a:t>
            </a:r>
          </a:p>
          <a:p>
            <a:pPr marL="342900" marR="0" indent="-342900" algn="just" rtl="1">
              <a:lnSpc>
                <a:spcPct val="150000"/>
              </a:lnSpc>
              <a:spcAft>
                <a:spcPts val="800"/>
              </a:spcAft>
              <a:buFont typeface="Wingdings" panose="05000000000000000000" pitchFamily="2" charset="2"/>
              <a:buChar char="§"/>
            </a:pPr>
            <a:r>
              <a:rPr lang="ar-EG"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الأنشطة التعليمية: حلقات النقاش الأسبوعية</a:t>
            </a:r>
          </a:p>
          <a:p>
            <a:pPr marR="0" algn="just" rtl="1">
              <a:lnSpc>
                <a:spcPct val="150000"/>
              </a:lnSpc>
              <a:spcAft>
                <a:spcPts val="800"/>
              </a:spcAft>
            </a:pPr>
            <a:r>
              <a:rPr lang="ar-EG" sz="2000" b="1" kern="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تُعقد حلقة نقاش أسبوعية وفقًا للجدول المُعلن من قِبل إدارة الكلية، وتُعد هذه الحلقة منصة تفاعلية تُتيح للطلاب فرصة طرح الاستفسارات ومناقشة الموضوعات المتعلقة بالمقرر.</a:t>
            </a:r>
          </a:p>
          <a:p>
            <a:pPr marR="0" algn="just" rtl="1">
              <a:lnSpc>
                <a:spcPct val="150000"/>
              </a:lnSpc>
              <a:spcAft>
                <a:spcPts val="800"/>
              </a:spcAft>
            </a:pPr>
            <a:r>
              <a:rPr lang="ar-EG" sz="2000" b="1" kern="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تُعقد حلقات النقاش بحضور عضو هيئة التدريس المُكلف، ومدير المقرر، والطلاب، وتستمر لمدة ساعة واحدة أسبوعيًا.</a:t>
            </a:r>
            <a:endParaRPr lang="en-US"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AB6FDD6-8728-3579-97AA-B1E5C20908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3" y="-31624"/>
            <a:ext cx="2305141" cy="1076343"/>
          </a:xfrm>
          <a:prstGeom prst="rect">
            <a:avLst/>
          </a:prstGeom>
        </p:spPr>
      </p:pic>
      <p:pic>
        <p:nvPicPr>
          <p:cNvPr id="4" name="Picture 3">
            <a:extLst>
              <a:ext uri="{FF2B5EF4-FFF2-40B4-BE49-F238E27FC236}">
                <a16:creationId xmlns:a16="http://schemas.microsoft.com/office/drawing/2014/main" id="{676983FA-4145-1FE0-BD5F-4A7FAE0C1E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935" y="2284368"/>
            <a:ext cx="3530010" cy="3378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21554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E83F7-E184-CE48-6EFF-2903E7443C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D81031-9FDA-8F82-A8AE-3535CD3BB4D6}"/>
              </a:ext>
            </a:extLst>
          </p:cNvPr>
          <p:cNvSpPr/>
          <p:nvPr/>
        </p:nvSpPr>
        <p:spPr>
          <a:xfrm>
            <a:off x="334889" y="1413445"/>
            <a:ext cx="11530899" cy="5291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D4E433-6220-22C1-C613-8611D495D83E}"/>
              </a:ext>
            </a:extLst>
          </p:cNvPr>
          <p:cNvSpPr txBox="1"/>
          <p:nvPr/>
        </p:nvSpPr>
        <p:spPr>
          <a:xfrm>
            <a:off x="3033432" y="528831"/>
            <a:ext cx="4953320" cy="523220"/>
          </a:xfrm>
          <a:prstGeom prst="rect">
            <a:avLst/>
          </a:prstGeom>
          <a:noFill/>
        </p:spPr>
        <p:txBody>
          <a:bodyPr wrap="square" rtlCol="0">
            <a:spAutoFit/>
          </a:bodyPr>
          <a:lstStyle/>
          <a:p>
            <a:pPr marL="457200" indent="-457200" algn="r" rtl="1">
              <a:buFont typeface="Wingdings" panose="05000000000000000000" pitchFamily="2" charset="2"/>
              <a:buChar char="§"/>
            </a:pPr>
            <a:r>
              <a:rPr lang="ar-EG" sz="2800" b="1" dirty="0">
                <a:solidFill>
                  <a:srgbClr val="002060"/>
                </a:solidFill>
                <a:latin typeface="Alexandria" charset="0"/>
                <a:cs typeface="Alexandria" charset="0"/>
              </a:rPr>
              <a:t>طريقة التقييم الأكاديمي المعتمد</a:t>
            </a:r>
            <a:endParaRPr lang="en-US" sz="28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CC868709-C84E-9BCD-EDB2-18BAD7C534A7}"/>
              </a:ext>
            </a:extLst>
          </p:cNvPr>
          <p:cNvSpPr/>
          <p:nvPr/>
        </p:nvSpPr>
        <p:spPr>
          <a:xfrm>
            <a:off x="7986751" y="331455"/>
            <a:ext cx="974501" cy="88286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80BCAC-2F68-EFB0-500A-2DA544A998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42B84A-4F94-8D61-D1EA-B2357F228760}"/>
              </a:ext>
            </a:extLst>
          </p:cNvPr>
          <p:cNvSpPr txBox="1"/>
          <p:nvPr/>
        </p:nvSpPr>
        <p:spPr>
          <a:xfrm>
            <a:off x="7995024" y="470607"/>
            <a:ext cx="966228" cy="52322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6CF5D200-6735-A756-1E84-2BF22627BA90}"/>
              </a:ext>
            </a:extLst>
          </p:cNvPr>
          <p:cNvSpPr txBox="1"/>
          <p:nvPr/>
        </p:nvSpPr>
        <p:spPr>
          <a:xfrm>
            <a:off x="4051005" y="1575714"/>
            <a:ext cx="7672453" cy="5238101"/>
          </a:xfrm>
          <a:prstGeom prst="rect">
            <a:avLst/>
          </a:prstGeom>
          <a:noFill/>
        </p:spPr>
        <p:txBody>
          <a:bodyPr wrap="square" rtlCol="0">
            <a:spAutoFit/>
          </a:bodyPr>
          <a:lstStyle/>
          <a:p>
            <a:pPr marL="0" marR="0" algn="r" rtl="1">
              <a:lnSpc>
                <a:spcPct val="115000"/>
              </a:lnSpc>
              <a:spcAft>
                <a:spcPts val="800"/>
              </a:spcAft>
              <a:buNone/>
            </a:pPr>
            <a:endParaRPr lang="en-US" sz="1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just" rtl="1">
              <a:lnSpc>
                <a:spcPct val="115000"/>
              </a:lnSpc>
              <a:spcAft>
                <a:spcPts val="800"/>
              </a:spcAft>
              <a:buFont typeface="Wingdings" panose="05000000000000000000" pitchFamily="2" charset="2"/>
              <a:buChar char="§"/>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نظام التقييم المعتمد</a:t>
            </a:r>
            <a:r>
              <a:rPr lang="en-US" sz="20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ar-EG" sz="2000" b="1" kern="0" dirty="0">
              <a:solidFill>
                <a:srgbClr val="002060"/>
              </a:solidFill>
              <a:latin typeface="Times New Roman" panose="02020603050405020304" pitchFamily="18" charset="0"/>
              <a:ea typeface="Times New Roman" panose="02020603050405020304" pitchFamily="18" charset="0"/>
              <a:cs typeface="Arial" panose="020B0604020202020204" pitchFamily="34" charset="0"/>
            </a:endParaRPr>
          </a:p>
          <a:p>
            <a:pPr marR="0" algn="just" rtl="1">
              <a:lnSpc>
                <a:spcPct val="115000"/>
              </a:lnSpc>
              <a:spcAft>
                <a:spcPts val="800"/>
              </a:spcAft>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يعتمد نظام التقييم في هذا المقرر على آليتين رئيسيتين: الاختبارات الأسبوعية والاختبار النهائي، وذلك على النحو التالي</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أولاً: الاختبارات الأسبوعي</a:t>
            </a:r>
            <a:r>
              <a:rPr lang="ar-EG"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ة</a:t>
            </a:r>
          </a:p>
          <a:p>
            <a:pPr marL="0" marR="0" algn="just" rtl="1">
              <a:lnSpc>
                <a:spcPct val="115000"/>
              </a:lnSpc>
              <a:spcAft>
                <a:spcPts val="800"/>
              </a:spcAft>
              <a:buNone/>
            </a:pPr>
            <a:r>
              <a:rPr lang="ar-EG"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a:t>
            </a: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جرى اختبارات أسبوعية منتظمة، ويحتوي كل اختبار على ثمانية (8) أسئلة، تُمنح درجة واحدة لكل سؤال. ويبلغ إجمالي درجات هذه الاختبارات مجتمعة (80) درجة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0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ثانياً: الاختبار النهائي</a:t>
            </a:r>
            <a:r>
              <a:rPr lang="ar-EG" sz="2000" b="1" kern="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a:t>
            </a:r>
          </a:p>
          <a:p>
            <a:pPr marL="0" marR="0" algn="just" rtl="1">
              <a:lnSpc>
                <a:spcPct val="115000"/>
              </a:lnSpc>
              <a:spcAft>
                <a:spcPts val="800"/>
              </a:spcAft>
              <a:buNone/>
            </a:pPr>
            <a:r>
              <a:rPr lang="ar-SA" sz="20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يتضمن الاختبار النهائي عشرين (20) سؤالاً، يُخصص لكل سؤال درجة واحدة، ليكون مجموع درجاته (20) درجة</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15000"/>
              </a:lnSpc>
              <a:spcAft>
                <a:spcPts val="800"/>
              </a:spcAft>
            </a:pPr>
            <a:r>
              <a:rPr lang="ar-SA" sz="2000" u="sng"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وبذلك يكون المجموع الكلي للدرجات في نهاية الفصل الدراسي (100) درجة، موزعة بين الاختبارات الأسبوعية والاختبار النهائي وفق النسب الموضحة أعلاه</a:t>
            </a:r>
            <a:r>
              <a:rPr lang="en-US" sz="20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buFont typeface="Wingdings" panose="05000000000000000000" pitchFamily="2" charset="2"/>
              <a:buChar char="§"/>
            </a:pP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A44FCFBB-C71F-4237-15A3-B723337563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3" y="-31624"/>
            <a:ext cx="2305141" cy="1076343"/>
          </a:xfrm>
          <a:prstGeom prst="rect">
            <a:avLst/>
          </a:prstGeom>
        </p:spPr>
      </p:pic>
      <p:pic>
        <p:nvPicPr>
          <p:cNvPr id="11" name="Picture 10">
            <a:extLst>
              <a:ext uri="{FF2B5EF4-FFF2-40B4-BE49-F238E27FC236}">
                <a16:creationId xmlns:a16="http://schemas.microsoft.com/office/drawing/2014/main" id="{3D77F46C-6881-D051-273B-12B66DCD53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542" y="1823500"/>
            <a:ext cx="3582463" cy="44712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21783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13616-947C-9CC4-F1FC-495B57680AC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2A494008-79A4-3952-9C0D-883CA812E2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6E2171A9-062D-737D-F4F3-1E9B81BA52C7}"/>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71B92944-553D-414C-1730-8B526D85044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BA9A139-8718-4765-D26F-033717A5A418}"/>
              </a:ext>
            </a:extLst>
          </p:cNvPr>
          <p:cNvSpPr txBox="1"/>
          <p:nvPr/>
        </p:nvSpPr>
        <p:spPr>
          <a:xfrm>
            <a:off x="6283842" y="2782324"/>
            <a:ext cx="5167423" cy="954107"/>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 </a:t>
            </a:r>
            <a:r>
              <a:rPr lang="ar-EG" sz="2800" b="1" dirty="0">
                <a:solidFill>
                  <a:srgbClr val="002060"/>
                </a:solidFill>
                <a:latin typeface="Alexandria" charset="0"/>
                <a:cs typeface="Alexandria" charset="0"/>
              </a:rPr>
              <a:t>مدخل إلى علم الاتصال </a:t>
            </a:r>
          </a:p>
          <a:p>
            <a:pPr algn="ctr"/>
            <a:r>
              <a:rPr lang="ar-EG" sz="2800" b="1" dirty="0">
                <a:solidFill>
                  <a:srgbClr val="002060"/>
                </a:solidFill>
                <a:latin typeface="Alexandria" charset="0"/>
                <a:cs typeface="Alexandria" charset="0"/>
              </a:rPr>
              <a:t>مفهومه، مكوناته، أنواعه..</a:t>
            </a:r>
          </a:p>
        </p:txBody>
      </p:sp>
      <p:sp>
        <p:nvSpPr>
          <p:cNvPr id="10" name="Rectangle: Rounded Corners 9">
            <a:extLst>
              <a:ext uri="{FF2B5EF4-FFF2-40B4-BE49-F238E27FC236}">
                <a16:creationId xmlns:a16="http://schemas.microsoft.com/office/drawing/2014/main" id="{6CAC97E8-FC67-C23E-8A8E-139E1B4BE855}"/>
              </a:ext>
            </a:extLst>
          </p:cNvPr>
          <p:cNvSpPr/>
          <p:nvPr/>
        </p:nvSpPr>
        <p:spPr>
          <a:xfrm>
            <a:off x="6961351" y="49859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latin typeface="Times New Roman" panose="02020603050405020304" pitchFamily="18" charset="0"/>
                <a:cs typeface="Times New Roman" panose="02020603050405020304" pitchFamily="18" charset="0"/>
              </a:rPr>
              <a:t>Orientation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a:solidFill>
                  <a:srgbClr val="0070C0"/>
                </a:solidFill>
                <a:latin typeface="Times New Roman" panose="02020603050405020304" pitchFamily="18" charset="0"/>
                <a:cs typeface="Times New Roman" panose="02020603050405020304" pitchFamily="18" charset="0"/>
              </a:rPr>
              <a:t>Lecture</a:t>
            </a:r>
            <a:r>
              <a:rPr lang="en-US" sz="2800" b="1" dirty="0">
                <a:solidFill>
                  <a:schemeClr val="tx1"/>
                </a:solidFill>
                <a:latin typeface="Times New Roman" panose="02020603050405020304" pitchFamily="18" charset="0"/>
                <a:cs typeface="Times New Roman" panose="02020603050405020304" pitchFamily="18" charset="0"/>
              </a:rPr>
              <a:t> </a:t>
            </a:r>
          </a:p>
        </p:txBody>
      </p:sp>
      <p:sp>
        <p:nvSpPr>
          <p:cNvPr id="12" name="TextBox 11">
            <a:extLst>
              <a:ext uri="{FF2B5EF4-FFF2-40B4-BE49-F238E27FC236}">
                <a16:creationId xmlns:a16="http://schemas.microsoft.com/office/drawing/2014/main" id="{26A74471-D08B-A751-C46C-9D2847457EF3}"/>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DFBE935-D630-0098-38AE-6B7E49AB0588}"/>
              </a:ext>
            </a:extLst>
          </p:cNvPr>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B71D6004-84A3-374D-6042-86558192D28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07766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CC721-9F3D-0A0C-129F-2E5CD773C5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80ACCC6-624D-AE07-7AA4-CDF01145E3D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210623"/>
            <a:ext cx="5547685" cy="5573488"/>
          </a:xfrm>
        </p:spPr>
      </p:pic>
      <p:sp>
        <p:nvSpPr>
          <p:cNvPr id="2" name="Right Triangle 1">
            <a:extLst>
              <a:ext uri="{FF2B5EF4-FFF2-40B4-BE49-F238E27FC236}">
                <a16:creationId xmlns:a16="http://schemas.microsoft.com/office/drawing/2014/main" id="{A3806254-3105-0531-41B4-A7B33290965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2E2275B-5677-804B-E89F-36538A27881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D73E0A-A704-15A5-3366-AC209D57BE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2E1ED65-FE8F-D055-8B78-359D8A5564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BB4E53E3-43FD-B3AE-69FB-0786B0CA15B8}"/>
              </a:ext>
            </a:extLst>
          </p:cNvPr>
          <p:cNvSpPr/>
          <p:nvPr/>
        </p:nvSpPr>
        <p:spPr>
          <a:xfrm>
            <a:off x="3270213" y="1676473"/>
            <a:ext cx="8817928" cy="4984114"/>
          </a:xfrm>
          <a:prstGeom prst="roundRect">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B391B849-4077-4231-1791-60847611130A}"/>
              </a:ext>
            </a:extLst>
          </p:cNvPr>
          <p:cNvSpPr/>
          <p:nvPr/>
        </p:nvSpPr>
        <p:spPr>
          <a:xfrm>
            <a:off x="5305647" y="968587"/>
            <a:ext cx="4667693" cy="53060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cs typeface="+mj-cs"/>
              </a:rPr>
              <a:t>لماذا ندرس نظريات الاتصال الإعلامي؟</a:t>
            </a:r>
            <a:endParaRPr lang="en-US" sz="2400" b="1" dirty="0">
              <a:cs typeface="+mj-cs"/>
            </a:endParaRPr>
          </a:p>
        </p:txBody>
      </p:sp>
      <p:sp>
        <p:nvSpPr>
          <p:cNvPr id="9" name="TextBox 8">
            <a:extLst>
              <a:ext uri="{FF2B5EF4-FFF2-40B4-BE49-F238E27FC236}">
                <a16:creationId xmlns:a16="http://schemas.microsoft.com/office/drawing/2014/main" id="{2BEAC1E1-B591-689A-D204-95ACF75D1BAA}"/>
              </a:ext>
            </a:extLst>
          </p:cNvPr>
          <p:cNvSpPr txBox="1"/>
          <p:nvPr/>
        </p:nvSpPr>
        <p:spPr>
          <a:xfrm>
            <a:off x="3500735" y="1760710"/>
            <a:ext cx="8506873" cy="4858831"/>
          </a:xfrm>
          <a:prstGeom prst="rect">
            <a:avLst/>
          </a:prstGeom>
          <a:noFill/>
        </p:spPr>
        <p:txBody>
          <a:bodyPr wrap="square">
            <a:spAutoFit/>
          </a:bodyPr>
          <a:lstStyle/>
          <a:p>
            <a:pPr algn="just" rtl="1">
              <a:lnSpc>
                <a:spcPct val="150000"/>
              </a:lnSpc>
              <a:spcAft>
                <a:spcPts val="800"/>
              </a:spcAft>
              <a:buNone/>
            </a:pPr>
            <a:r>
              <a:rPr lang="ar-EG" sz="2000" b="1" kern="0" dirty="0">
                <a:solidFill>
                  <a:srgbClr val="002060"/>
                </a:solidFill>
                <a:latin typeface="Calibri" panose="020F0502020204030204" pitchFamily="34" charset="0"/>
                <a:cs typeface="Times New Roman" panose="02020603050405020304" pitchFamily="18" charset="0"/>
              </a:rPr>
              <a:t>        في عالم متغير ومتسارع الإيقاع، أصبح الاتصال ليس مجرد وسيلة تواصل بين الأفراد، بل منظومة متكاملة تتحكم في تشكيل الرأي العام، وتوجيه السلوك الجمعي، وإعادة إنتاج الثقافة والمعرفة والسلطة.</a:t>
            </a:r>
          </a:p>
          <a:p>
            <a:pPr algn="just" rtl="1">
              <a:lnSpc>
                <a:spcPct val="150000"/>
              </a:lnSpc>
              <a:spcAft>
                <a:spcPts val="800"/>
              </a:spcAft>
              <a:buNone/>
            </a:pPr>
            <a:r>
              <a:rPr lang="ar-EG" sz="2000" b="1" kern="0" dirty="0">
                <a:solidFill>
                  <a:srgbClr val="002060"/>
                </a:solidFill>
                <a:latin typeface="Calibri" panose="020F0502020204030204" pitchFamily="34" charset="0"/>
                <a:cs typeface="Times New Roman" panose="02020603050405020304" pitchFamily="18" charset="0"/>
              </a:rPr>
              <a:t>       إن فهمنا لكيفية عمل الاتصال، ولماذا يؤثر فينا بالطريقة التي يفعلها، ومن يتحكم في الرسائل، وكيف تتشكل وتُستقبل، لم يعد ترفًا أكاديميًا، بل ضرورة لفهم الواقع الإعلامي والسياسي والاجتماعي الذي نعيشه.</a:t>
            </a:r>
          </a:p>
          <a:p>
            <a:pPr algn="just" rtl="1">
              <a:lnSpc>
                <a:spcPct val="150000"/>
              </a:lnSpc>
              <a:spcAft>
                <a:spcPts val="800"/>
              </a:spcAft>
            </a:pPr>
            <a:r>
              <a:rPr lang="ar-EG" sz="2000" b="1" kern="0" dirty="0">
                <a:solidFill>
                  <a:srgbClr val="002060"/>
                </a:solidFill>
                <a:latin typeface="Calibri" panose="020F0502020204030204" pitchFamily="34" charset="0"/>
                <a:cs typeface="Times New Roman" panose="02020603050405020304" pitchFamily="18" charset="0"/>
              </a:rPr>
              <a:t>         فنحن اليوم لا نعيش فقط في "عصر الإعلام"، بل في عصر الاتصال الشبكي، حيث تتداخل الحدود بين المرسل والمتلقي، ويتحول الجمهور من مستهلك سلبي إلى مشارك نشط ومنتج للرسائل. ورغم هذا التطور التقني المذهل، تبقى الحاجة قائمة لفهم الجذور النظرية التي تفسر كيف يعمل الاتصال؟ وما الذي يجعله فعالًا أو منحازًا أو مضللًا؟</a:t>
            </a:r>
          </a:p>
        </p:txBody>
      </p:sp>
    </p:spTree>
    <p:extLst>
      <p:ext uri="{BB962C8B-B14F-4D97-AF65-F5344CB8AC3E}">
        <p14:creationId xmlns:p14="http://schemas.microsoft.com/office/powerpoint/2010/main" val="1782496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EAE21-456D-B69F-AFE2-5100617503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A6EEA3-AD3C-B085-5BB8-EEB301E26120}"/>
              </a:ext>
            </a:extLst>
          </p:cNvPr>
          <p:cNvSpPr/>
          <p:nvPr/>
        </p:nvSpPr>
        <p:spPr>
          <a:xfrm>
            <a:off x="584791" y="975974"/>
            <a:ext cx="11212862" cy="5520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buNone/>
            </a:pPr>
            <a:r>
              <a:rPr lang="ar-EG" sz="2400" b="1" dirty="0">
                <a:solidFill>
                  <a:srgbClr val="002060"/>
                </a:solidFill>
                <a:cs typeface="+mj-cs"/>
              </a:rPr>
              <a:t>دراسة نظريات الاتصال تُساعدنا على:</a:t>
            </a:r>
          </a:p>
          <a:p>
            <a:pPr algn="just" rtl="1">
              <a:lnSpc>
                <a:spcPct val="150000"/>
              </a:lnSpc>
            </a:pPr>
            <a:r>
              <a:rPr lang="ar-EG" sz="2400" dirty="0">
                <a:solidFill>
                  <a:srgbClr val="002060"/>
                </a:solidFill>
                <a:cs typeface="+mj-cs"/>
              </a:rPr>
              <a:t>1. قراءة وتحليل مضمون الرسائل الإعلامية بدقة.</a:t>
            </a:r>
          </a:p>
          <a:p>
            <a:pPr algn="just" rtl="1">
              <a:lnSpc>
                <a:spcPct val="150000"/>
              </a:lnSpc>
            </a:pPr>
            <a:r>
              <a:rPr lang="ar-EG" sz="2400" dirty="0">
                <a:solidFill>
                  <a:srgbClr val="002060"/>
                </a:solidFill>
                <a:cs typeface="+mj-cs"/>
              </a:rPr>
              <a:t>2. فهم كيف ولماذا يتأثر الأفراد بالمحتوى الإعلامي.</a:t>
            </a:r>
          </a:p>
          <a:p>
            <a:pPr algn="just" rtl="1">
              <a:lnSpc>
                <a:spcPct val="150000"/>
              </a:lnSpc>
            </a:pPr>
            <a:r>
              <a:rPr lang="ar-EG" sz="2400" dirty="0">
                <a:solidFill>
                  <a:srgbClr val="002060"/>
                </a:solidFill>
                <a:cs typeface="+mj-cs"/>
              </a:rPr>
              <a:t>3. كشف الأطر الأيديولوجية التي تتخفى خلف الخطاب الإعلامي.</a:t>
            </a:r>
          </a:p>
          <a:p>
            <a:pPr algn="just" rtl="1">
              <a:lnSpc>
                <a:spcPct val="150000"/>
              </a:lnSpc>
            </a:pPr>
            <a:r>
              <a:rPr lang="ar-EG" sz="2400" dirty="0">
                <a:solidFill>
                  <a:srgbClr val="002060"/>
                </a:solidFill>
                <a:cs typeface="+mj-cs"/>
              </a:rPr>
              <a:t>4. التعامل بوعي نقدي فى تحليل الخطاب الإعلامي الموجه سواء فى الإعلام التقليدي أوالجديد.</a:t>
            </a:r>
          </a:p>
          <a:p>
            <a:pPr algn="just" rtl="1">
              <a:lnSpc>
                <a:spcPct val="150000"/>
              </a:lnSpc>
              <a:buNone/>
            </a:pPr>
            <a:r>
              <a:rPr lang="ar-EG" sz="2400" dirty="0">
                <a:solidFill>
                  <a:srgbClr val="002060"/>
                </a:solidFill>
                <a:cs typeface="+mj-cs"/>
              </a:rPr>
              <a:t>     وسواء كنت صحفيًا، أو مذيعًا، أو باحثًا، أو صانع محتوى على السوشيال ميديا، فإن خلف كل "رسالة" توجهها أو تتلقاها، نظرية تفسرها، وقوة تحرّكها، وتأثير تسعى لتحقيقه.</a:t>
            </a:r>
          </a:p>
          <a:p>
            <a:pPr algn="just" rtl="1">
              <a:lnSpc>
                <a:spcPct val="150000"/>
              </a:lnSpc>
            </a:pPr>
            <a:r>
              <a:rPr lang="ar-EG" sz="2400" dirty="0">
                <a:solidFill>
                  <a:srgbClr val="002060"/>
                </a:solidFill>
                <a:cs typeface="+mj-cs"/>
              </a:rPr>
              <a:t>          ومن هنا تبدأ رحلتنا في هذه المادة العلمية، لفهم النماذج والنظريات الكبرى في الاتصال الإعلامي، واستيعاب كيف تطورت عبر العصور، من المجتمعات الشفوية البسيطة، إلى شبكات الإعلام الرقمي والذكاء الاصطناعي التي تُعيد تشكيل العالم الآن. </a:t>
            </a:r>
          </a:p>
        </p:txBody>
      </p:sp>
      <p:sp>
        <p:nvSpPr>
          <p:cNvPr id="6" name="TextBox 5">
            <a:extLst>
              <a:ext uri="{FF2B5EF4-FFF2-40B4-BE49-F238E27FC236}">
                <a16:creationId xmlns:a16="http://schemas.microsoft.com/office/drawing/2014/main" id="{07184361-C8CA-2861-5DC7-893B83DAA5F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B675D12-DA6A-5C39-3BDE-C5E9190E04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3" y="-31624"/>
            <a:ext cx="2305141" cy="1076343"/>
          </a:xfrm>
          <a:prstGeom prst="rect">
            <a:avLst/>
          </a:prstGeom>
        </p:spPr>
      </p:pic>
    </p:spTree>
    <p:extLst>
      <p:ext uri="{BB962C8B-B14F-4D97-AF65-F5344CB8AC3E}">
        <p14:creationId xmlns:p14="http://schemas.microsoft.com/office/powerpoint/2010/main" val="790308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B67F7D-331C-31DB-2BBD-4E7273BB3C0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DDC969F-7DE8-BB3D-D944-32DB0629ADC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97C0236-E774-E81F-E19C-1E4757E7D90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1C7554E-5326-3665-445C-BF80B60B818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B570C22C-358D-BA25-899D-0FB1367E175F}"/>
              </a:ext>
            </a:extLst>
          </p:cNvPr>
          <p:cNvSpPr txBox="1"/>
          <p:nvPr/>
        </p:nvSpPr>
        <p:spPr>
          <a:xfrm>
            <a:off x="3473003" y="968587"/>
            <a:ext cx="121833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 Lecture </a:t>
            </a:r>
          </a:p>
        </p:txBody>
      </p:sp>
      <p:pic>
        <p:nvPicPr>
          <p:cNvPr id="6" name="Graphic 21">
            <a:extLst>
              <a:ext uri="{FF2B5EF4-FFF2-40B4-BE49-F238E27FC236}">
                <a16:creationId xmlns:a16="http://schemas.microsoft.com/office/drawing/2014/main" id="{385B2F8B-422C-1724-BA62-9340B610D5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3D001992-119C-FB79-A6E5-21FC8275D690}"/>
              </a:ext>
            </a:extLst>
          </p:cNvPr>
          <p:cNvSpPr/>
          <p:nvPr/>
        </p:nvSpPr>
        <p:spPr>
          <a:xfrm>
            <a:off x="4093535" y="1506788"/>
            <a:ext cx="7761767" cy="4988221"/>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2" name="TextBox 11">
            <a:extLst>
              <a:ext uri="{FF2B5EF4-FFF2-40B4-BE49-F238E27FC236}">
                <a16:creationId xmlns:a16="http://schemas.microsoft.com/office/drawing/2014/main" id="{7D5DC92D-6F6E-41A7-4FDD-E0EF922B47C8}"/>
              </a:ext>
            </a:extLst>
          </p:cNvPr>
          <p:cNvSpPr txBox="1"/>
          <p:nvPr/>
        </p:nvSpPr>
        <p:spPr>
          <a:xfrm>
            <a:off x="4175394" y="1611957"/>
            <a:ext cx="7348612" cy="3837333"/>
          </a:xfrm>
          <a:prstGeom prst="rect">
            <a:avLst/>
          </a:prstGeom>
          <a:noFill/>
        </p:spPr>
        <p:txBody>
          <a:bodyPr wrap="square">
            <a:spAutoFit/>
          </a:bodyPr>
          <a:lstStyle/>
          <a:p>
            <a:pPr marL="0" marR="0" algn="r" rtl="1">
              <a:lnSpc>
                <a:spcPct val="115000"/>
              </a:lnSpc>
              <a:spcAft>
                <a:spcPts val="800"/>
              </a:spcAft>
              <a:buNone/>
            </a:pPr>
            <a:endParaRPr lang="ar-EG" sz="2800" kern="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marL="0" marR="0" algn="r" rtl="1">
              <a:lnSpc>
                <a:spcPct val="115000"/>
              </a:lnSpc>
              <a:spcAft>
                <a:spcPts val="800"/>
              </a:spcAft>
              <a:buNone/>
            </a:pPr>
            <a:r>
              <a:rPr lang="ar-SA" sz="28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الاتصال هو عملية نقل أو تبادل المعلومات والمعاني بين طرفين أو أكثر، بهدف التأثير أو التفاعل أو التفاهم</a:t>
            </a:r>
            <a:r>
              <a:rPr lang="en-US" sz="28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8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buNone/>
            </a:pPr>
            <a:r>
              <a:rPr lang="ar-SA" sz="28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ويُعرفه "ويلبر شرام</a:t>
            </a:r>
            <a:r>
              <a:rPr lang="en-US" sz="28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Wilbur Schramm </a:t>
            </a:r>
            <a:r>
              <a:rPr lang="ar-SA" sz="28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أحد رواد دراسات الاتصال - بأنه</a:t>
            </a:r>
            <a:r>
              <a:rPr lang="en-US" sz="28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8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Aft>
                <a:spcPts val="800"/>
              </a:spcAft>
            </a:pPr>
            <a:r>
              <a:rPr lang="ar-SA" sz="2800" u="sng"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عملية يبعث فيها شخص ما رسالة إلى شخص آخر، في محاولة لتعديل سلوكه أو تفكيره</a:t>
            </a:r>
            <a:r>
              <a:rPr lang="en-US" sz="2800" u="sng"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800" u="sng"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C1463352-4250-89AA-304C-F828F40F32B8}"/>
              </a:ext>
            </a:extLst>
          </p:cNvPr>
          <p:cNvSpPr/>
          <p:nvPr/>
        </p:nvSpPr>
        <p:spPr>
          <a:xfrm>
            <a:off x="6409280" y="833722"/>
            <a:ext cx="3019647" cy="62048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algn="ctr" rtl="1">
              <a:lnSpc>
                <a:spcPct val="115000"/>
              </a:lnSpc>
              <a:spcAft>
                <a:spcPts val="800"/>
              </a:spcAft>
              <a:buNone/>
            </a:pPr>
            <a:r>
              <a:rPr lang="ar-SA" sz="28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مفهوم الاتصال</a:t>
            </a:r>
            <a:endParaRPr lang="en-US" sz="28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23426652-2DD9-5E2C-8604-EC8569954A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762" y="2157289"/>
            <a:ext cx="3709336" cy="3267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17583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A1077-BB94-01A7-E645-67DD5A2780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27451B-9FA6-6CFB-450C-9E1AB6AEE8F8}"/>
              </a:ext>
            </a:extLst>
          </p:cNvPr>
          <p:cNvSpPr/>
          <p:nvPr/>
        </p:nvSpPr>
        <p:spPr>
          <a:xfrm>
            <a:off x="3530010" y="1776156"/>
            <a:ext cx="8464614" cy="3921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D8A8504-ED31-3FE6-C22D-EB998BE42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3" y="-31624"/>
            <a:ext cx="2305141" cy="1076343"/>
          </a:xfrm>
          <a:prstGeom prst="rect">
            <a:avLst/>
          </a:prstGeom>
        </p:spPr>
      </p:pic>
      <p:sp>
        <p:nvSpPr>
          <p:cNvPr id="4" name="Rectangle: Rounded Corners 3">
            <a:extLst>
              <a:ext uri="{FF2B5EF4-FFF2-40B4-BE49-F238E27FC236}">
                <a16:creationId xmlns:a16="http://schemas.microsoft.com/office/drawing/2014/main" id="{FBACF505-9A50-1DD5-E6C3-8F8A0000EC4A}"/>
              </a:ext>
            </a:extLst>
          </p:cNvPr>
          <p:cNvSpPr/>
          <p:nvPr/>
        </p:nvSpPr>
        <p:spPr>
          <a:xfrm>
            <a:off x="4819621" y="436971"/>
            <a:ext cx="4178596" cy="73585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sz="2800" b="1" dirty="0">
                <a:solidFill>
                  <a:srgbClr val="002060"/>
                </a:solidFill>
                <a:latin typeface="Times New Roman" panose="02020603050405020304" pitchFamily="18" charset="0"/>
                <a:cs typeface="Times New Roman" panose="02020603050405020304" pitchFamily="18" charset="0"/>
              </a:rPr>
              <a:t>أركان ( مكونات عملية الاتصال)</a:t>
            </a:r>
            <a:endParaRPr lang="en-US" sz="28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381042EA-A589-1AA1-AE21-01E1D538A328}"/>
              </a:ext>
            </a:extLst>
          </p:cNvPr>
          <p:cNvGraphicFramePr>
            <a:graphicFrameLocks noGrp="1"/>
          </p:cNvGraphicFramePr>
          <p:nvPr>
            <p:extLst>
              <p:ext uri="{D42A27DB-BD31-4B8C-83A1-F6EECF244321}">
                <p14:modId xmlns:p14="http://schemas.microsoft.com/office/powerpoint/2010/main" val="2019138824"/>
              </p:ext>
            </p:extLst>
          </p:nvPr>
        </p:nvGraphicFramePr>
        <p:xfrm>
          <a:off x="3455581" y="1297173"/>
          <a:ext cx="8539043" cy="4276083"/>
        </p:xfrm>
        <a:graphic>
          <a:graphicData uri="http://schemas.openxmlformats.org/drawingml/2006/table">
            <a:tbl>
              <a:tblPr firstRow="1" firstCol="1" bandRow="1">
                <a:tableStyleId>{69012ECD-51FC-41F1-AA8D-1B2483CD663E}</a:tableStyleId>
              </a:tblPr>
              <a:tblGrid>
                <a:gridCol w="6571615">
                  <a:extLst>
                    <a:ext uri="{9D8B030D-6E8A-4147-A177-3AD203B41FA5}">
                      <a16:colId xmlns:a16="http://schemas.microsoft.com/office/drawing/2014/main" val="1856437278"/>
                    </a:ext>
                  </a:extLst>
                </a:gridCol>
                <a:gridCol w="1967428">
                  <a:extLst>
                    <a:ext uri="{9D8B030D-6E8A-4147-A177-3AD203B41FA5}">
                      <a16:colId xmlns:a16="http://schemas.microsoft.com/office/drawing/2014/main" val="1095219777"/>
                    </a:ext>
                  </a:extLst>
                </a:gridCol>
              </a:tblGrid>
              <a:tr h="629093">
                <a:tc>
                  <a:txBody>
                    <a:bodyPr/>
                    <a:lstStyle/>
                    <a:p>
                      <a:pPr marL="0" marR="0" algn="ctr">
                        <a:lnSpc>
                          <a:spcPct val="115000"/>
                        </a:lnSpc>
                        <a:spcAft>
                          <a:spcPts val="800"/>
                        </a:spcAft>
                        <a:buNone/>
                      </a:pPr>
                      <a:r>
                        <a:rPr lang="ar-SA" sz="2000" b="1" kern="0" dirty="0">
                          <a:solidFill>
                            <a:schemeClr val="bg1"/>
                          </a:solidFill>
                          <a:effectLst/>
                        </a:rPr>
                        <a:t>التوضيح</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000" b="1" kern="0" dirty="0">
                          <a:solidFill>
                            <a:schemeClr val="bg1"/>
                          </a:solidFill>
                          <a:effectLst/>
                        </a:rPr>
                        <a:t>العنصر</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09252677"/>
                  </a:ext>
                </a:extLst>
              </a:tr>
              <a:tr h="629093">
                <a:tc>
                  <a:txBody>
                    <a:bodyPr/>
                    <a:lstStyle/>
                    <a:p>
                      <a:pPr marL="0" marR="0" algn="ctr">
                        <a:lnSpc>
                          <a:spcPct val="115000"/>
                        </a:lnSpc>
                        <a:spcAft>
                          <a:spcPts val="800"/>
                        </a:spcAft>
                        <a:buNone/>
                      </a:pPr>
                      <a:r>
                        <a:rPr lang="ar-SA" sz="2000" b="1" kern="0" dirty="0">
                          <a:solidFill>
                            <a:srgbClr val="002060"/>
                          </a:solidFill>
                          <a:effectLst/>
                        </a:rPr>
                        <a:t>من يبتدئ الرسالة أو يملك المعلومات.</a:t>
                      </a:r>
                      <a:r>
                        <a:rPr lang="ar-EG" sz="2000" b="1" kern="0" dirty="0">
                          <a:solidFill>
                            <a:srgbClr val="002060"/>
                          </a:solidFill>
                          <a:effectLst/>
                        </a:rPr>
                        <a:t>..</a:t>
                      </a:r>
                      <a:r>
                        <a:rPr lang="ar-SA" sz="2000" b="1" kern="0" dirty="0">
                          <a:solidFill>
                            <a:srgbClr val="002060"/>
                          </a:solidFill>
                          <a:effectLst/>
                        </a:rPr>
                        <a:t> </a:t>
                      </a:r>
                      <a:r>
                        <a:rPr lang="ar-EG" sz="2000" b="1" kern="0" dirty="0">
                          <a:solidFill>
                            <a:srgbClr val="002060"/>
                          </a:solidFill>
                          <a:effectLst/>
                        </a:rPr>
                        <a:t>(</a:t>
                      </a:r>
                      <a:r>
                        <a:rPr lang="ar-SA" sz="2000" b="1" kern="0" dirty="0">
                          <a:solidFill>
                            <a:srgbClr val="002060"/>
                          </a:solidFill>
                          <a:effectLst/>
                        </a:rPr>
                        <a:t>مثال</a:t>
                      </a:r>
                      <a:r>
                        <a:rPr lang="ar-EG" sz="2000" b="1" kern="0" dirty="0">
                          <a:solidFill>
                            <a:srgbClr val="002060"/>
                          </a:solidFill>
                          <a:effectLst/>
                        </a:rPr>
                        <a:t>)</a:t>
                      </a:r>
                      <a:r>
                        <a:rPr lang="ar-SA" sz="2000" b="1" kern="0" dirty="0">
                          <a:solidFill>
                            <a:srgbClr val="002060"/>
                          </a:solidFill>
                          <a:effectLst/>
                        </a:rPr>
                        <a:t> مذيع نشرة الأخبار</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000" b="1" kern="0" dirty="0">
                          <a:solidFill>
                            <a:srgbClr val="002060"/>
                          </a:solidFill>
                          <a:effectLst/>
                        </a:rPr>
                        <a:t>المرسل</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49926899"/>
                  </a:ext>
                </a:extLst>
              </a:tr>
              <a:tr h="629093">
                <a:tc>
                  <a:txBody>
                    <a:bodyPr/>
                    <a:lstStyle/>
                    <a:p>
                      <a:pPr marL="0" marR="0" algn="ctr">
                        <a:lnSpc>
                          <a:spcPct val="115000"/>
                        </a:lnSpc>
                        <a:spcAft>
                          <a:spcPts val="800"/>
                        </a:spcAft>
                        <a:buNone/>
                      </a:pPr>
                      <a:r>
                        <a:rPr lang="ar-SA" sz="2000" b="1" kern="0" dirty="0">
                          <a:solidFill>
                            <a:srgbClr val="002060"/>
                          </a:solidFill>
                          <a:effectLst/>
                        </a:rPr>
                        <a:t>المحتوى الذي يُراد توصيله.</a:t>
                      </a:r>
                      <a:r>
                        <a:rPr lang="ar-EG" sz="2000" b="1" kern="0" dirty="0">
                          <a:solidFill>
                            <a:srgbClr val="002060"/>
                          </a:solidFill>
                          <a:effectLst/>
                        </a:rPr>
                        <a:t>..</a:t>
                      </a:r>
                      <a:r>
                        <a:rPr lang="ar-SA" sz="2000" b="1" kern="0" dirty="0">
                          <a:solidFill>
                            <a:srgbClr val="002060"/>
                          </a:solidFill>
                          <a:effectLst/>
                        </a:rPr>
                        <a:t> </a:t>
                      </a:r>
                      <a:r>
                        <a:rPr lang="ar-EG" sz="2000" b="1" kern="0" dirty="0">
                          <a:solidFill>
                            <a:srgbClr val="002060"/>
                          </a:solidFill>
                          <a:effectLst/>
                        </a:rPr>
                        <a:t>(</a:t>
                      </a:r>
                      <a:r>
                        <a:rPr lang="ar-SA" sz="2000" b="1" kern="0" dirty="0">
                          <a:solidFill>
                            <a:srgbClr val="002060"/>
                          </a:solidFill>
                          <a:effectLst/>
                        </a:rPr>
                        <a:t>مثال</a:t>
                      </a:r>
                      <a:r>
                        <a:rPr lang="ar-EG" sz="2000" b="1" kern="0" dirty="0">
                          <a:solidFill>
                            <a:srgbClr val="002060"/>
                          </a:solidFill>
                          <a:effectLst/>
                        </a:rPr>
                        <a:t>)</a:t>
                      </a:r>
                      <a:r>
                        <a:rPr lang="ar-SA" sz="2000" b="1" kern="0" dirty="0">
                          <a:solidFill>
                            <a:srgbClr val="002060"/>
                          </a:solidFill>
                          <a:effectLst/>
                        </a:rPr>
                        <a:t> تقرير إخباري أو منشور على فيس</a:t>
                      </a:r>
                      <a:r>
                        <a:rPr lang="ar-EG" sz="2000" b="1" kern="0" dirty="0">
                          <a:solidFill>
                            <a:srgbClr val="002060"/>
                          </a:solidFill>
                          <a:effectLst/>
                        </a:rPr>
                        <a:t> </a:t>
                      </a:r>
                      <a:r>
                        <a:rPr lang="ar-SA" sz="2000" b="1" kern="0" dirty="0">
                          <a:solidFill>
                            <a:srgbClr val="002060"/>
                          </a:solidFill>
                          <a:effectLst/>
                        </a:rPr>
                        <a:t>بوك</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000" b="1" kern="0" dirty="0">
                          <a:solidFill>
                            <a:srgbClr val="002060"/>
                          </a:solidFill>
                          <a:effectLst/>
                        </a:rPr>
                        <a:t>الرسالة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15471222"/>
                  </a:ext>
                </a:extLst>
              </a:tr>
              <a:tr h="629093">
                <a:tc>
                  <a:txBody>
                    <a:bodyPr/>
                    <a:lstStyle/>
                    <a:p>
                      <a:pPr marL="0" marR="0" algn="ctr">
                        <a:lnSpc>
                          <a:spcPct val="115000"/>
                        </a:lnSpc>
                        <a:spcAft>
                          <a:spcPts val="800"/>
                        </a:spcAft>
                        <a:buNone/>
                      </a:pPr>
                      <a:r>
                        <a:rPr lang="ar-SA" sz="2000" b="1" kern="0" dirty="0">
                          <a:solidFill>
                            <a:srgbClr val="002060"/>
                          </a:solidFill>
                          <a:effectLst/>
                        </a:rPr>
                        <a:t>القناة أو الأداة التي تنقل الرسالة.</a:t>
                      </a:r>
                      <a:r>
                        <a:rPr lang="ar-EG" sz="2000" b="1" kern="0" dirty="0">
                          <a:solidFill>
                            <a:srgbClr val="002060"/>
                          </a:solidFill>
                          <a:effectLst/>
                        </a:rPr>
                        <a:t>..</a:t>
                      </a:r>
                      <a:r>
                        <a:rPr lang="ar-SA" sz="2000" b="1" kern="0" dirty="0">
                          <a:solidFill>
                            <a:srgbClr val="002060"/>
                          </a:solidFill>
                          <a:effectLst/>
                        </a:rPr>
                        <a:t> </a:t>
                      </a:r>
                      <a:r>
                        <a:rPr lang="ar-EG" sz="2000" b="1" kern="0" dirty="0">
                          <a:solidFill>
                            <a:srgbClr val="002060"/>
                          </a:solidFill>
                          <a:effectLst/>
                        </a:rPr>
                        <a:t>(</a:t>
                      </a:r>
                      <a:r>
                        <a:rPr lang="ar-SA" sz="2000" b="1" kern="0" dirty="0">
                          <a:solidFill>
                            <a:srgbClr val="002060"/>
                          </a:solidFill>
                          <a:effectLst/>
                        </a:rPr>
                        <a:t>مثال</a:t>
                      </a:r>
                      <a:r>
                        <a:rPr lang="ar-EG" sz="2000" b="1" kern="0" dirty="0">
                          <a:solidFill>
                            <a:srgbClr val="002060"/>
                          </a:solidFill>
                          <a:effectLst/>
                        </a:rPr>
                        <a:t>)</a:t>
                      </a:r>
                      <a:r>
                        <a:rPr lang="ar-SA" sz="2000" b="1" kern="0" dirty="0">
                          <a:solidFill>
                            <a:srgbClr val="002060"/>
                          </a:solidFill>
                          <a:effectLst/>
                        </a:rPr>
                        <a:t> التليفزيون، أو تطبيق واتساب</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000" b="1" kern="0" dirty="0">
                          <a:solidFill>
                            <a:srgbClr val="002060"/>
                          </a:solidFill>
                          <a:effectLst/>
                        </a:rPr>
                        <a:t>الوسيلة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203438567"/>
                  </a:ext>
                </a:extLst>
              </a:tr>
              <a:tr h="629093">
                <a:tc>
                  <a:txBody>
                    <a:bodyPr/>
                    <a:lstStyle/>
                    <a:p>
                      <a:pPr marL="0" marR="0" algn="ctr">
                        <a:lnSpc>
                          <a:spcPct val="115000"/>
                        </a:lnSpc>
                        <a:spcAft>
                          <a:spcPts val="800"/>
                        </a:spcAft>
                        <a:buNone/>
                      </a:pPr>
                      <a:r>
                        <a:rPr lang="ar-SA" sz="2000" b="1" kern="0" dirty="0">
                          <a:solidFill>
                            <a:srgbClr val="002060"/>
                          </a:solidFill>
                          <a:effectLst/>
                        </a:rPr>
                        <a:t>من يتلقى الرسالة.</a:t>
                      </a:r>
                      <a:r>
                        <a:rPr lang="ar-EG" sz="2000" b="1" kern="0" dirty="0">
                          <a:solidFill>
                            <a:srgbClr val="002060"/>
                          </a:solidFill>
                          <a:effectLst/>
                        </a:rPr>
                        <a:t>...</a:t>
                      </a:r>
                      <a:r>
                        <a:rPr lang="ar-SA" sz="2000" b="1" kern="0" dirty="0">
                          <a:solidFill>
                            <a:srgbClr val="002060"/>
                          </a:solidFill>
                          <a:effectLst/>
                        </a:rPr>
                        <a:t> </a:t>
                      </a:r>
                      <a:r>
                        <a:rPr lang="ar-EG" sz="2000" b="1" kern="0" dirty="0">
                          <a:solidFill>
                            <a:srgbClr val="002060"/>
                          </a:solidFill>
                          <a:effectLst/>
                        </a:rPr>
                        <a:t>(</a:t>
                      </a:r>
                      <a:r>
                        <a:rPr lang="ar-SA" sz="2000" b="1" kern="0" dirty="0">
                          <a:solidFill>
                            <a:srgbClr val="002060"/>
                          </a:solidFill>
                          <a:effectLst/>
                        </a:rPr>
                        <a:t>مثال</a:t>
                      </a:r>
                      <a:r>
                        <a:rPr lang="ar-EG" sz="2000" b="1" kern="0" dirty="0">
                          <a:solidFill>
                            <a:srgbClr val="002060"/>
                          </a:solidFill>
                          <a:effectLst/>
                        </a:rPr>
                        <a:t>)</a:t>
                      </a:r>
                      <a:r>
                        <a:rPr lang="ar-SA" sz="2000" b="1" kern="0" dirty="0">
                          <a:solidFill>
                            <a:srgbClr val="002060"/>
                          </a:solidFill>
                          <a:effectLst/>
                        </a:rPr>
                        <a:t> الجمهور أو المستخدمون على الإنترنت</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000" b="1" kern="0" dirty="0">
                          <a:solidFill>
                            <a:srgbClr val="002060"/>
                          </a:solidFill>
                          <a:effectLst/>
                        </a:rPr>
                        <a:t>المستقبل</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1768137"/>
                  </a:ext>
                </a:extLst>
              </a:tr>
              <a:tr h="629093">
                <a:tc>
                  <a:txBody>
                    <a:bodyPr/>
                    <a:lstStyle/>
                    <a:p>
                      <a:pPr marL="0" marR="0" algn="ctr">
                        <a:lnSpc>
                          <a:spcPct val="115000"/>
                        </a:lnSpc>
                        <a:spcAft>
                          <a:spcPts val="800"/>
                        </a:spcAft>
                        <a:buNone/>
                      </a:pPr>
                      <a:r>
                        <a:rPr lang="ar-SA" sz="2000" b="1" kern="0" dirty="0">
                          <a:solidFill>
                            <a:srgbClr val="002060"/>
                          </a:solidFill>
                          <a:effectLst/>
                        </a:rPr>
                        <a:t>رد فعل المستقبل</a:t>
                      </a:r>
                      <a:r>
                        <a:rPr lang="ar-EG" sz="2000" b="1" kern="0" dirty="0">
                          <a:solidFill>
                            <a:srgbClr val="002060"/>
                          </a:solidFill>
                          <a:effectLst/>
                        </a:rPr>
                        <a:t> تجاه الرسالة التى تلقاها </a:t>
                      </a:r>
                    </a:p>
                    <a:p>
                      <a:pPr marL="0" marR="0" algn="ctr">
                        <a:lnSpc>
                          <a:spcPct val="115000"/>
                        </a:lnSpc>
                        <a:spcAft>
                          <a:spcPts val="800"/>
                        </a:spcAft>
                        <a:buNone/>
                      </a:pPr>
                      <a:r>
                        <a:rPr lang="ar-SA" sz="2000" b="1" kern="0" dirty="0">
                          <a:solidFill>
                            <a:srgbClr val="002060"/>
                          </a:solidFill>
                          <a:effectLst/>
                        </a:rPr>
                        <a:t>.</a:t>
                      </a:r>
                      <a:r>
                        <a:rPr lang="ar-EG" sz="2000" b="1" kern="0" dirty="0">
                          <a:solidFill>
                            <a:srgbClr val="002060"/>
                          </a:solidFill>
                          <a:effectLst/>
                        </a:rPr>
                        <a:t>..</a:t>
                      </a:r>
                      <a:r>
                        <a:rPr lang="ar-SA" sz="2000" b="1" kern="0" dirty="0">
                          <a:solidFill>
                            <a:srgbClr val="002060"/>
                          </a:solidFill>
                          <a:effectLst/>
                        </a:rPr>
                        <a:t> </a:t>
                      </a:r>
                      <a:r>
                        <a:rPr lang="ar-EG" sz="2000" b="1" kern="0" dirty="0">
                          <a:solidFill>
                            <a:srgbClr val="002060"/>
                          </a:solidFill>
                          <a:effectLst/>
                        </a:rPr>
                        <a:t>(</a:t>
                      </a:r>
                      <a:r>
                        <a:rPr lang="ar-SA" sz="2000" b="1" kern="0" dirty="0">
                          <a:solidFill>
                            <a:srgbClr val="002060"/>
                          </a:solidFill>
                          <a:effectLst/>
                        </a:rPr>
                        <a:t>مثال</a:t>
                      </a:r>
                      <a:r>
                        <a:rPr lang="ar-EG" sz="2000" b="1" kern="0" dirty="0">
                          <a:solidFill>
                            <a:srgbClr val="002060"/>
                          </a:solidFill>
                          <a:effectLst/>
                        </a:rPr>
                        <a:t>)</a:t>
                      </a:r>
                      <a:r>
                        <a:rPr lang="ar-SA" sz="2000" b="1" kern="0" dirty="0">
                          <a:solidFill>
                            <a:srgbClr val="002060"/>
                          </a:solidFill>
                          <a:effectLst/>
                        </a:rPr>
                        <a:t> تعليق على منشور، أو اتصال هاتفي </a:t>
                      </a:r>
                      <a:r>
                        <a:rPr lang="ar-EG" sz="2000" b="1" kern="0" dirty="0">
                          <a:solidFill>
                            <a:srgbClr val="002060"/>
                          </a:solidFill>
                          <a:effectLst/>
                        </a:rPr>
                        <a:t>بالتلفزيون لإبداء رأي في محتوى إعلامي</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000" b="1" kern="0" dirty="0">
                          <a:solidFill>
                            <a:srgbClr val="002060"/>
                          </a:solidFill>
                          <a:effectLst/>
                        </a:rPr>
                        <a:t>التغذية الراجعة</a:t>
                      </a:r>
                      <a:endParaRPr lang="en-US" sz="20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435800699"/>
                  </a:ext>
                </a:extLst>
              </a:tr>
            </a:tbl>
          </a:graphicData>
        </a:graphic>
      </p:graphicFrame>
      <p:pic>
        <p:nvPicPr>
          <p:cNvPr id="10" name="Picture 9">
            <a:extLst>
              <a:ext uri="{FF2B5EF4-FFF2-40B4-BE49-F238E27FC236}">
                <a16:creationId xmlns:a16="http://schemas.microsoft.com/office/drawing/2014/main" id="{4E401054-BF3A-B791-35D9-13B2734CCB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173" y="1104339"/>
            <a:ext cx="3572540" cy="45932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3918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F8A17-F704-3FF9-7EED-ED9A23A018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9E4FD7-E76C-C286-43AF-A8592FE46D2F}"/>
              </a:ext>
            </a:extLst>
          </p:cNvPr>
          <p:cNvSpPr/>
          <p:nvPr/>
        </p:nvSpPr>
        <p:spPr>
          <a:xfrm>
            <a:off x="330550" y="1345306"/>
            <a:ext cx="11530899" cy="5291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2B1BC01-1A07-02E5-703B-9230FFF0EE6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CFB2EE5-5534-001F-073F-F55304D336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3" y="-31624"/>
            <a:ext cx="2305141" cy="1076343"/>
          </a:xfrm>
          <a:prstGeom prst="rect">
            <a:avLst/>
          </a:prstGeom>
        </p:spPr>
      </p:pic>
      <p:sp>
        <p:nvSpPr>
          <p:cNvPr id="2" name="Rectangle: Rounded Corners 1">
            <a:extLst>
              <a:ext uri="{FF2B5EF4-FFF2-40B4-BE49-F238E27FC236}">
                <a16:creationId xmlns:a16="http://schemas.microsoft.com/office/drawing/2014/main" id="{95AE26A9-BF65-2DB2-DF7E-B4BB1B463B10}"/>
              </a:ext>
            </a:extLst>
          </p:cNvPr>
          <p:cNvSpPr/>
          <p:nvPr/>
        </p:nvSpPr>
        <p:spPr>
          <a:xfrm>
            <a:off x="2828259" y="331455"/>
            <a:ext cx="4082903" cy="882865"/>
          </a:xfrm>
          <a:prstGeom prst="roundRect">
            <a:avLst/>
          </a:prstGeom>
          <a:solidFill>
            <a:schemeClr val="accent1">
              <a:lumMod val="75000"/>
            </a:schemeClr>
          </a:solidFill>
          <a:ln>
            <a:solidFill>
              <a:schemeClr val="bg1">
                <a:lumMod val="9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ar-EG" sz="2800" b="1" dirty="0">
                <a:solidFill>
                  <a:schemeClr val="bg1"/>
                </a:solidFill>
                <a:cs typeface="+mj-cs"/>
              </a:rPr>
              <a:t>أنواع الاتصال</a:t>
            </a:r>
            <a:endParaRPr lang="en-US" sz="2800" b="1" dirty="0">
              <a:solidFill>
                <a:schemeClr val="bg1"/>
              </a:solidFill>
              <a:cs typeface="+mj-cs"/>
            </a:endParaRPr>
          </a:p>
        </p:txBody>
      </p:sp>
      <p:graphicFrame>
        <p:nvGraphicFramePr>
          <p:cNvPr id="3" name="Table 2">
            <a:extLst>
              <a:ext uri="{FF2B5EF4-FFF2-40B4-BE49-F238E27FC236}">
                <a16:creationId xmlns:a16="http://schemas.microsoft.com/office/drawing/2014/main" id="{6A416C3D-7350-E483-38B3-7C7D3EFC4422}"/>
              </a:ext>
            </a:extLst>
          </p:cNvPr>
          <p:cNvGraphicFramePr>
            <a:graphicFrameLocks noGrp="1"/>
          </p:cNvGraphicFramePr>
          <p:nvPr>
            <p:extLst>
              <p:ext uri="{D42A27DB-BD31-4B8C-83A1-F6EECF244321}">
                <p14:modId xmlns:p14="http://schemas.microsoft.com/office/powerpoint/2010/main" val="1946141917"/>
              </p:ext>
            </p:extLst>
          </p:nvPr>
        </p:nvGraphicFramePr>
        <p:xfrm>
          <a:off x="726557" y="1714638"/>
          <a:ext cx="10738884" cy="4346927"/>
        </p:xfrm>
        <a:graphic>
          <a:graphicData uri="http://schemas.openxmlformats.org/drawingml/2006/table">
            <a:tbl>
              <a:tblPr firstRow="1" firstCol="1" bandRow="1">
                <a:tableStyleId>{5A111915-BE36-4E01-A7E5-04B1672EAD32}</a:tableStyleId>
              </a:tblPr>
              <a:tblGrid>
                <a:gridCol w="4331218">
                  <a:extLst>
                    <a:ext uri="{9D8B030D-6E8A-4147-A177-3AD203B41FA5}">
                      <a16:colId xmlns:a16="http://schemas.microsoft.com/office/drawing/2014/main" val="3927809770"/>
                    </a:ext>
                  </a:extLst>
                </a:gridCol>
                <a:gridCol w="4331218">
                  <a:extLst>
                    <a:ext uri="{9D8B030D-6E8A-4147-A177-3AD203B41FA5}">
                      <a16:colId xmlns:a16="http://schemas.microsoft.com/office/drawing/2014/main" val="395865"/>
                    </a:ext>
                  </a:extLst>
                </a:gridCol>
                <a:gridCol w="2076448">
                  <a:extLst>
                    <a:ext uri="{9D8B030D-6E8A-4147-A177-3AD203B41FA5}">
                      <a16:colId xmlns:a16="http://schemas.microsoft.com/office/drawing/2014/main" val="709481568"/>
                    </a:ext>
                  </a:extLst>
                </a:gridCol>
              </a:tblGrid>
              <a:tr h="441681">
                <a:tc>
                  <a:txBody>
                    <a:bodyPr/>
                    <a:lstStyle/>
                    <a:p>
                      <a:pPr marL="0" marR="0" algn="ctr">
                        <a:lnSpc>
                          <a:spcPct val="115000"/>
                        </a:lnSpc>
                        <a:spcAft>
                          <a:spcPts val="800"/>
                        </a:spcAft>
                        <a:buNone/>
                      </a:pPr>
                      <a:r>
                        <a:rPr lang="ar-SA" sz="2400" kern="0" dirty="0">
                          <a:effectLst/>
                        </a:rPr>
                        <a:t>أمثلة توضيحية</a:t>
                      </a:r>
                      <a:endParaRPr lang="ar-EG" sz="2400" kern="0" dirty="0">
                        <a:effectLst/>
                      </a:endParaRPr>
                    </a:p>
                    <a:p>
                      <a:pPr marL="0" marR="0" algn="ctr">
                        <a:lnSpc>
                          <a:spcPct val="115000"/>
                        </a:lnSpc>
                        <a:spcAft>
                          <a:spcPts val="800"/>
                        </a:spcAft>
                        <a:buNone/>
                      </a:pPr>
                      <a:endParaRPr lang="en-US" sz="6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400" kern="0">
                          <a:effectLst/>
                        </a:rPr>
                        <a:t>الشرح</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Aft>
                          <a:spcPts val="800"/>
                        </a:spcAft>
                        <a:buNone/>
                      </a:pPr>
                      <a:r>
                        <a:rPr lang="ar-SA" sz="2400" kern="0" dirty="0">
                          <a:effectLst/>
                        </a:rPr>
                        <a:t>النوع</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14455735"/>
                  </a:ext>
                </a:extLst>
              </a:tr>
              <a:tr h="1043271">
                <a:tc>
                  <a:txBody>
                    <a:bodyPr/>
                    <a:lstStyle/>
                    <a:p>
                      <a:pPr marL="0" marR="0" algn="ctr" rtl="1">
                        <a:lnSpc>
                          <a:spcPct val="115000"/>
                        </a:lnSpc>
                        <a:spcAft>
                          <a:spcPts val="800"/>
                        </a:spcAft>
                        <a:buNone/>
                      </a:pPr>
                      <a:r>
                        <a:rPr lang="ar-SA" sz="2400" kern="0" dirty="0">
                          <a:solidFill>
                            <a:srgbClr val="0070C0"/>
                          </a:solidFill>
                          <a:effectLst/>
                          <a:cs typeface="+mn-cs"/>
                        </a:rPr>
                        <a:t>شخص يفكر في كيفية الرد على تعليق </a:t>
                      </a:r>
                      <a:r>
                        <a:rPr lang="ar-EG" sz="2400" kern="0" dirty="0">
                          <a:solidFill>
                            <a:srgbClr val="0070C0"/>
                          </a:solidFill>
                          <a:effectLst/>
                          <a:cs typeface="+mn-cs"/>
                        </a:rPr>
                        <a:t>إيجابي</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r" rtl="1">
                        <a:lnSpc>
                          <a:spcPct val="115000"/>
                        </a:lnSpc>
                        <a:spcAft>
                          <a:spcPts val="800"/>
                        </a:spcAft>
                        <a:buNone/>
                      </a:pPr>
                      <a:r>
                        <a:rPr lang="ar-SA" sz="2400" kern="0" dirty="0">
                          <a:solidFill>
                            <a:srgbClr val="0070C0"/>
                          </a:solidFill>
                          <a:effectLst/>
                          <a:cs typeface="+mn-cs"/>
                        </a:rPr>
                        <a:t>تفاعل الإنسان مع نفسه (تفكير داخلي </a:t>
                      </a:r>
                      <a:r>
                        <a:rPr lang="ar-EG" sz="2400" kern="0" dirty="0">
                          <a:solidFill>
                            <a:srgbClr val="0070C0"/>
                          </a:solidFill>
                          <a:effectLst/>
                          <a:cs typeface="+mn-cs"/>
                        </a:rPr>
                        <a:t>-</a:t>
                      </a:r>
                      <a:r>
                        <a:rPr lang="ar-SA" sz="2400" kern="0" dirty="0">
                          <a:solidFill>
                            <a:srgbClr val="0070C0"/>
                          </a:solidFill>
                          <a:effectLst/>
                          <a:cs typeface="+mn-cs"/>
                        </a:rPr>
                        <a:t> اتخاذ قرار)</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ctr" rtl="1">
                        <a:lnSpc>
                          <a:spcPct val="115000"/>
                        </a:lnSpc>
                        <a:spcAft>
                          <a:spcPts val="800"/>
                        </a:spcAft>
                        <a:buNone/>
                      </a:pPr>
                      <a:r>
                        <a:rPr lang="ar-SA" sz="2400" b="1" kern="0" dirty="0">
                          <a:solidFill>
                            <a:srgbClr val="0070C0"/>
                          </a:solidFill>
                          <a:effectLst/>
                          <a:cs typeface="+mj-cs"/>
                        </a:rPr>
                        <a:t>الاتصال الذاتي</a:t>
                      </a:r>
                      <a:endParaRPr lang="en-US" sz="2400" b="1" kern="100" dirty="0">
                        <a:solidFill>
                          <a:srgbClr val="0070C0"/>
                        </a:solidFill>
                        <a:effectLst/>
                        <a:latin typeface="Calibri" panose="020F0502020204030204" pitchFamily="34" charset="0"/>
                        <a:ea typeface="Calibri" panose="020F0502020204030204" pitchFamily="34" charset="0"/>
                        <a:cs typeface="+mj-cs"/>
                      </a:endParaRPr>
                    </a:p>
                  </a:txBody>
                  <a:tcPr marL="68580" marR="68580" marT="0" marB="0"/>
                </a:tc>
                <a:extLst>
                  <a:ext uri="{0D108BD9-81ED-4DB2-BD59-A6C34878D82A}">
                    <a16:rowId xmlns:a16="http://schemas.microsoft.com/office/drawing/2014/main" val="2448001949"/>
                  </a:ext>
                </a:extLst>
              </a:tr>
              <a:tr h="712617">
                <a:tc>
                  <a:txBody>
                    <a:bodyPr/>
                    <a:lstStyle/>
                    <a:p>
                      <a:pPr marL="0" marR="0" algn="ctr" rtl="1">
                        <a:lnSpc>
                          <a:spcPct val="115000"/>
                        </a:lnSpc>
                        <a:spcAft>
                          <a:spcPts val="800"/>
                        </a:spcAft>
                        <a:buNone/>
                      </a:pPr>
                      <a:r>
                        <a:rPr lang="ar-SA" sz="2400" kern="0" dirty="0">
                          <a:solidFill>
                            <a:srgbClr val="0070C0"/>
                          </a:solidFill>
                          <a:effectLst/>
                          <a:cs typeface="+mn-cs"/>
                        </a:rPr>
                        <a:t>محادثة هاتفية – اجتماع صغير</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r" rtl="1">
                        <a:lnSpc>
                          <a:spcPct val="115000"/>
                        </a:lnSpc>
                        <a:spcAft>
                          <a:spcPts val="800"/>
                        </a:spcAft>
                        <a:buNone/>
                      </a:pPr>
                      <a:r>
                        <a:rPr lang="ar-SA" sz="2400" kern="0" dirty="0">
                          <a:solidFill>
                            <a:srgbClr val="0070C0"/>
                          </a:solidFill>
                          <a:effectLst/>
                          <a:cs typeface="+mn-cs"/>
                        </a:rPr>
                        <a:t>بين شخصين أو مجموعة صغيرة</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ctr" rtl="1">
                        <a:lnSpc>
                          <a:spcPct val="115000"/>
                        </a:lnSpc>
                        <a:spcAft>
                          <a:spcPts val="800"/>
                        </a:spcAft>
                        <a:buNone/>
                      </a:pPr>
                      <a:r>
                        <a:rPr lang="ar-SA" sz="2400" b="1" kern="0" dirty="0">
                          <a:solidFill>
                            <a:srgbClr val="0070C0"/>
                          </a:solidFill>
                          <a:effectLst/>
                          <a:cs typeface="+mj-cs"/>
                        </a:rPr>
                        <a:t>الاتصال الشخصي</a:t>
                      </a:r>
                      <a:endParaRPr lang="en-US" sz="2400" b="1" kern="100" dirty="0">
                        <a:solidFill>
                          <a:srgbClr val="0070C0"/>
                        </a:solidFill>
                        <a:effectLst/>
                        <a:latin typeface="Calibri" panose="020F0502020204030204" pitchFamily="34" charset="0"/>
                        <a:ea typeface="Calibri" panose="020F0502020204030204" pitchFamily="34" charset="0"/>
                        <a:cs typeface="+mj-cs"/>
                      </a:endParaRPr>
                    </a:p>
                  </a:txBody>
                  <a:tcPr marL="68580" marR="68580" marT="0" marB="0"/>
                </a:tc>
                <a:extLst>
                  <a:ext uri="{0D108BD9-81ED-4DB2-BD59-A6C34878D82A}">
                    <a16:rowId xmlns:a16="http://schemas.microsoft.com/office/drawing/2014/main" val="1321047847"/>
                  </a:ext>
                </a:extLst>
              </a:tr>
              <a:tr h="913719">
                <a:tc>
                  <a:txBody>
                    <a:bodyPr/>
                    <a:lstStyle/>
                    <a:p>
                      <a:pPr marL="0" marR="0" algn="ctr" rtl="1">
                        <a:lnSpc>
                          <a:spcPct val="115000"/>
                        </a:lnSpc>
                        <a:spcAft>
                          <a:spcPts val="800"/>
                        </a:spcAft>
                        <a:buNone/>
                      </a:pPr>
                      <a:r>
                        <a:rPr lang="ar-SA" sz="2400" kern="0" dirty="0">
                          <a:solidFill>
                            <a:srgbClr val="0070C0"/>
                          </a:solidFill>
                          <a:effectLst/>
                          <a:cs typeface="+mn-cs"/>
                        </a:rPr>
                        <a:t>برنامج تلفزيوني – بث إذاعي</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r" rtl="1">
                        <a:lnSpc>
                          <a:spcPct val="115000"/>
                        </a:lnSpc>
                        <a:spcAft>
                          <a:spcPts val="800"/>
                        </a:spcAft>
                        <a:buNone/>
                      </a:pPr>
                      <a:r>
                        <a:rPr lang="ar-SA" sz="2400" kern="0" dirty="0">
                          <a:solidFill>
                            <a:srgbClr val="0070C0"/>
                          </a:solidFill>
                          <a:effectLst/>
                          <a:cs typeface="+mn-cs"/>
                        </a:rPr>
                        <a:t>من شخص/جهة إلى جمهور كبير عبر وسيلة إعلامية</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ctr" rtl="1">
                        <a:lnSpc>
                          <a:spcPct val="115000"/>
                        </a:lnSpc>
                        <a:spcAft>
                          <a:spcPts val="800"/>
                        </a:spcAft>
                        <a:buNone/>
                      </a:pPr>
                      <a:r>
                        <a:rPr lang="ar-SA" sz="2400" b="1" kern="0" dirty="0">
                          <a:solidFill>
                            <a:srgbClr val="0070C0"/>
                          </a:solidFill>
                          <a:effectLst/>
                          <a:cs typeface="+mj-cs"/>
                        </a:rPr>
                        <a:t>الاتصال الجماهيري</a:t>
                      </a:r>
                      <a:endParaRPr lang="en-US" sz="2400" b="1" kern="100" dirty="0">
                        <a:solidFill>
                          <a:srgbClr val="0070C0"/>
                        </a:solidFill>
                        <a:effectLst/>
                        <a:latin typeface="Calibri" panose="020F0502020204030204" pitchFamily="34" charset="0"/>
                        <a:ea typeface="Calibri" panose="020F0502020204030204" pitchFamily="34" charset="0"/>
                        <a:cs typeface="+mj-cs"/>
                      </a:endParaRPr>
                    </a:p>
                  </a:txBody>
                  <a:tcPr marL="68580" marR="68580" marT="0" marB="0"/>
                </a:tc>
                <a:extLst>
                  <a:ext uri="{0D108BD9-81ED-4DB2-BD59-A6C34878D82A}">
                    <a16:rowId xmlns:a16="http://schemas.microsoft.com/office/drawing/2014/main" val="3335522558"/>
                  </a:ext>
                </a:extLst>
              </a:tr>
              <a:tr h="1056099">
                <a:tc>
                  <a:txBody>
                    <a:bodyPr/>
                    <a:lstStyle/>
                    <a:p>
                      <a:pPr marL="0" marR="0" algn="ctr" rtl="1">
                        <a:lnSpc>
                          <a:spcPct val="115000"/>
                        </a:lnSpc>
                        <a:spcAft>
                          <a:spcPts val="800"/>
                        </a:spcAft>
                        <a:buNone/>
                      </a:pPr>
                      <a:r>
                        <a:rPr lang="ar-SA" sz="2400" kern="0" dirty="0">
                          <a:solidFill>
                            <a:srgbClr val="0070C0"/>
                          </a:solidFill>
                          <a:effectLst/>
                          <a:cs typeface="+mn-cs"/>
                        </a:rPr>
                        <a:t>بث مباشر مع تعليقات – تغريدات وتفاعل فوري</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r" rtl="1">
                        <a:lnSpc>
                          <a:spcPct val="115000"/>
                        </a:lnSpc>
                        <a:spcAft>
                          <a:spcPts val="800"/>
                        </a:spcAft>
                        <a:buNone/>
                      </a:pPr>
                      <a:r>
                        <a:rPr lang="ar-SA" sz="2400" kern="0" dirty="0">
                          <a:solidFill>
                            <a:srgbClr val="0070C0"/>
                          </a:solidFill>
                          <a:effectLst/>
                          <a:cs typeface="+mn-cs"/>
                        </a:rPr>
                        <a:t>يتم عبر الإنترنت ويتميز بردود فعل سريعة وتفاعلية</a:t>
                      </a:r>
                      <a:r>
                        <a:rPr lang="en-US" sz="2400" kern="0" dirty="0">
                          <a:solidFill>
                            <a:srgbClr val="0070C0"/>
                          </a:solidFill>
                          <a:effectLst/>
                          <a:cs typeface="+mn-cs"/>
                        </a:rPr>
                        <a:t>.</a:t>
                      </a:r>
                      <a:endParaRPr lang="en-US" sz="2400" kern="100" dirty="0">
                        <a:solidFill>
                          <a:srgbClr val="0070C0"/>
                        </a:solidFill>
                        <a:effectLst/>
                        <a:latin typeface="Calibri" panose="020F0502020204030204" pitchFamily="34" charset="0"/>
                        <a:ea typeface="Calibri" panose="020F0502020204030204" pitchFamily="34" charset="0"/>
                        <a:cs typeface="+mn-cs"/>
                      </a:endParaRPr>
                    </a:p>
                  </a:txBody>
                  <a:tcPr marL="68580" marR="68580" marT="0" marB="0"/>
                </a:tc>
                <a:tc>
                  <a:txBody>
                    <a:bodyPr/>
                    <a:lstStyle/>
                    <a:p>
                      <a:pPr marL="0" marR="0" algn="ctr" rtl="1">
                        <a:lnSpc>
                          <a:spcPct val="115000"/>
                        </a:lnSpc>
                        <a:spcAft>
                          <a:spcPts val="800"/>
                        </a:spcAft>
                        <a:buNone/>
                      </a:pPr>
                      <a:r>
                        <a:rPr lang="ar-SA" sz="2400" b="1" kern="0" dirty="0">
                          <a:solidFill>
                            <a:srgbClr val="0070C0"/>
                          </a:solidFill>
                          <a:effectLst/>
                          <a:cs typeface="+mj-cs"/>
                        </a:rPr>
                        <a:t>الاتصال الرقمي التفاعلي</a:t>
                      </a:r>
                      <a:endParaRPr lang="en-US" sz="2400" b="1" kern="100" dirty="0">
                        <a:solidFill>
                          <a:srgbClr val="0070C0"/>
                        </a:solidFill>
                        <a:effectLst/>
                        <a:latin typeface="Calibri" panose="020F0502020204030204" pitchFamily="34" charset="0"/>
                        <a:ea typeface="Calibri" panose="020F0502020204030204" pitchFamily="34" charset="0"/>
                        <a:cs typeface="+mj-cs"/>
                      </a:endParaRPr>
                    </a:p>
                  </a:txBody>
                  <a:tcPr marL="68580" marR="68580" marT="0" marB="0"/>
                </a:tc>
                <a:extLst>
                  <a:ext uri="{0D108BD9-81ED-4DB2-BD59-A6C34878D82A}">
                    <a16:rowId xmlns:a16="http://schemas.microsoft.com/office/drawing/2014/main" val="2117314226"/>
                  </a:ext>
                </a:extLst>
              </a:tr>
            </a:tbl>
          </a:graphicData>
        </a:graphic>
      </p:graphicFrame>
    </p:spTree>
    <p:extLst>
      <p:ext uri="{BB962C8B-B14F-4D97-AF65-F5344CB8AC3E}">
        <p14:creationId xmlns:p14="http://schemas.microsoft.com/office/powerpoint/2010/main" val="2775025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351F7-B853-EE86-811B-CA1604335F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932030-6305-DCCD-2B42-2B90710AE6CC}"/>
              </a:ext>
            </a:extLst>
          </p:cNvPr>
          <p:cNvSpPr/>
          <p:nvPr/>
        </p:nvSpPr>
        <p:spPr>
          <a:xfrm>
            <a:off x="330550" y="1477926"/>
            <a:ext cx="11530899" cy="4944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uNone/>
            </a:pPr>
            <a:r>
              <a:rPr lang="ar-EG" sz="2000" dirty="0"/>
              <a:t>في ختام محاضرتنا الأولى، نكون قد وضعنا الأساس النظري والتمهيدي لمادة </a:t>
            </a:r>
            <a:r>
              <a:rPr lang="ar-EG" sz="2000" b="1" dirty="0"/>
              <a:t>نظريات الاتصال الإعلامي</a:t>
            </a:r>
            <a:r>
              <a:rPr lang="ar-EG" sz="2000" dirty="0"/>
              <a:t>.</a:t>
            </a:r>
            <a:br>
              <a:rPr lang="ar-EG" sz="2000" dirty="0">
                <a:solidFill>
                  <a:schemeClr val="accent5">
                    <a:lumMod val="50000"/>
                  </a:schemeClr>
                </a:solidFill>
                <a:latin typeface="Times New Roman" panose="02020603050405020304" pitchFamily="18" charset="0"/>
                <a:cs typeface="Times New Roman" panose="02020603050405020304" pitchFamily="18" charset="0"/>
              </a:rPr>
            </a:br>
            <a:r>
              <a:rPr lang="ar-EG" sz="2000" dirty="0">
                <a:solidFill>
                  <a:schemeClr val="accent5">
                    <a:lumMod val="50000"/>
                  </a:schemeClr>
                </a:solidFill>
                <a:latin typeface="Times New Roman" panose="02020603050405020304" pitchFamily="18" charset="0"/>
                <a:cs typeface="Times New Roman" panose="02020603050405020304" pitchFamily="18" charset="0"/>
              </a:rPr>
              <a:t>         </a:t>
            </a:r>
            <a:r>
              <a:rPr lang="ar-EG" sz="2400" dirty="0">
                <a:solidFill>
                  <a:schemeClr val="accent5">
                    <a:lumMod val="50000"/>
                  </a:schemeClr>
                </a:solidFill>
                <a:latin typeface="Alexandria"/>
              </a:rPr>
              <a:t>استعرضنا معًا توصيف المقرر وأهدافه ومخرجاته التعليمية، وتعرّفنا على أدوات وطرق التدريس وأساليب التقييم التي سنعتمدها خلال الفصل الدراسي. كما تناولنا مفهوم الاتصال، ومكوناته الأساسية، وأنواعه، مع ربط ذلك بأمثلة من الإعلام التقليدي والرقمي، مما يهيئ أرضية صلبة لفهم النظريات التي تفسر هذا التفاعل الإنساني المعقد.</a:t>
            </a:r>
          </a:p>
          <a:p>
            <a:pPr algn="just" rtl="1">
              <a:buNone/>
            </a:pPr>
            <a:endParaRPr lang="ar-EG" sz="2000" dirty="0">
              <a:solidFill>
                <a:schemeClr val="accent5">
                  <a:lumMod val="50000"/>
                </a:schemeClr>
              </a:solidFill>
              <a:latin typeface="Alexandria"/>
            </a:endParaRPr>
          </a:p>
          <a:p>
            <a:pPr algn="just" rtl="1">
              <a:buNone/>
            </a:pPr>
            <a:r>
              <a:rPr lang="ar-EG" sz="2400" dirty="0">
                <a:solidFill>
                  <a:schemeClr val="accent5">
                    <a:lumMod val="50000"/>
                  </a:schemeClr>
                </a:solidFill>
                <a:latin typeface="Alexandria"/>
              </a:rPr>
              <a:t>       ولا يخفى علينا أن دراسة الاتصال ليست دراسة لمفاهيم جامدة، بل هي قراءة واعية لحركة المجتمعات، وآليات التأثير، وصناعة المعنى، وتشكيل العقول. ولهذا فإن هذه المادة تمثل دعوة للتفكير النقدي، والتحليل العميق، وتجاوز التلقي السلبي للمعلومات نحو الفهم التحليلي والتقييم العلمي.</a:t>
            </a:r>
          </a:p>
          <a:p>
            <a:pPr algn="just" rtl="1">
              <a:buNone/>
            </a:pPr>
            <a:endParaRPr lang="ar-EG" sz="2000" dirty="0">
              <a:solidFill>
                <a:schemeClr val="accent5">
                  <a:lumMod val="50000"/>
                </a:schemeClr>
              </a:solidFill>
              <a:latin typeface="Alexandria"/>
            </a:endParaRPr>
          </a:p>
          <a:p>
            <a:pPr algn="just" rtl="1"/>
            <a:r>
              <a:rPr lang="ar-EG" sz="2400" dirty="0">
                <a:solidFill>
                  <a:schemeClr val="accent5">
                    <a:lumMod val="50000"/>
                  </a:schemeClr>
                </a:solidFill>
                <a:latin typeface="Alexandria"/>
              </a:rPr>
              <a:t>       أدعوكم، أعزائي الطلاب، إلى مواصلة هذه الرحلة المعرفية بكل شغف وانفتاح، حيث سنبدأ من المحاضرة القادمة في الغوص داخل أولى نظريات الاتصال، لنتساءل معًا</a:t>
            </a:r>
          </a:p>
          <a:p>
            <a:pPr algn="r" rtl="1">
              <a:lnSpc>
                <a:spcPct val="150000"/>
              </a:lnSpc>
            </a:pPr>
            <a:r>
              <a:rPr lang="ar-EG" sz="2000" dirty="0">
                <a:solidFill>
                  <a:schemeClr val="accent5">
                    <a:lumMod val="50000"/>
                  </a:schemeClr>
                </a:solidFill>
                <a:latin typeface="Times New Roman" panose="02020603050405020304" pitchFamily="18" charset="0"/>
                <a:cs typeface="Times New Roman" panose="02020603050405020304" pitchFamily="18" charset="0"/>
              </a:rPr>
              <a:t>                              </a:t>
            </a:r>
            <a:r>
              <a:rPr lang="ar-EG" sz="2400" b="1" u="sng" dirty="0">
                <a:solidFill>
                  <a:schemeClr val="accent5">
                    <a:lumMod val="50000"/>
                  </a:schemeClr>
                </a:solidFill>
                <a:latin typeface="Times New Roman" panose="02020603050405020304" pitchFamily="18" charset="0"/>
                <a:cs typeface="Times New Roman" panose="02020603050405020304" pitchFamily="18" charset="0"/>
              </a:rPr>
              <a:t>من يملك الرسالة؟ ومن يتحكم في تدفق المعلومات؟ ولماذا نصدق أحيانًا ما لا يجب تصديقه؟</a:t>
            </a:r>
          </a:p>
          <a:p>
            <a:pPr algn="ctr"/>
            <a:endParaRPr lang="en-US" sz="2000" dirty="0"/>
          </a:p>
        </p:txBody>
      </p:sp>
      <p:sp>
        <p:nvSpPr>
          <p:cNvPr id="6" name="TextBox 5">
            <a:extLst>
              <a:ext uri="{FF2B5EF4-FFF2-40B4-BE49-F238E27FC236}">
                <a16:creationId xmlns:a16="http://schemas.microsoft.com/office/drawing/2014/main" id="{360129B2-07D2-C186-9AC9-2B9232523F5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28A14C6-5BD8-45D0-DD95-89FE64A09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3" y="-31624"/>
            <a:ext cx="2305141" cy="1076343"/>
          </a:xfrm>
          <a:prstGeom prst="rect">
            <a:avLst/>
          </a:prstGeom>
        </p:spPr>
      </p:pic>
      <p:sp>
        <p:nvSpPr>
          <p:cNvPr id="2" name="Rectangle: Rounded Corners 1">
            <a:extLst>
              <a:ext uri="{FF2B5EF4-FFF2-40B4-BE49-F238E27FC236}">
                <a16:creationId xmlns:a16="http://schemas.microsoft.com/office/drawing/2014/main" id="{151C5134-29BB-FDFF-C5E2-622B1E148554}"/>
              </a:ext>
            </a:extLst>
          </p:cNvPr>
          <p:cNvSpPr/>
          <p:nvPr/>
        </p:nvSpPr>
        <p:spPr>
          <a:xfrm>
            <a:off x="3774558" y="340242"/>
            <a:ext cx="4125433" cy="92503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FFFFFF"/>
                </a:solidFill>
                <a:latin typeface="Times New Roman" panose="02020603050405020304" pitchFamily="18" charset="0"/>
                <a:cs typeface="Times New Roman" panose="02020603050405020304" pitchFamily="18" charset="0"/>
              </a:rPr>
              <a:t>ملخص المحاضرة التمهيدية</a:t>
            </a:r>
            <a:endParaRPr lang="en-US" sz="2800" b="1" dirty="0">
              <a:solidFill>
                <a:srgbClr val="FFFF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274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33717" y="5753767"/>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853E9883-BCFD-4F39-8CB7-F02629AC1622}"/>
</file>

<file path=docProps/app.xml><?xml version="1.0" encoding="utf-8"?>
<Properties xmlns="http://schemas.openxmlformats.org/officeDocument/2006/extended-properties" xmlns:vt="http://schemas.openxmlformats.org/officeDocument/2006/docPropsVTypes">
  <TotalTime>408</TotalTime>
  <Words>1732</Words>
  <Application>Microsoft Office PowerPoint</Application>
  <PresentationFormat>Widescreen</PresentationFormat>
  <Paragraphs>163</Paragraphs>
  <Slides>19</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Alexandria</vt:lpstr>
      <vt:lpstr>Arial</vt:lpstr>
      <vt:lpstr>Calibri</vt:lpstr>
      <vt:lpstr>Calibri Light</vt:lpstr>
      <vt:lpstr>Corbel Light</vt:lpstr>
      <vt:lpstr>Roboto Light</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11</cp:revision>
  <dcterms:created xsi:type="dcterms:W3CDTF">2023-04-29T09:08:00Z</dcterms:created>
  <dcterms:modified xsi:type="dcterms:W3CDTF">2025-05-12T08:11:03Z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