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34" r:id="rId2"/>
    <p:sldId id="499" r:id="rId3"/>
    <p:sldId id="458" r:id="rId4"/>
    <p:sldId id="461" r:id="rId5"/>
    <p:sldId id="482" r:id="rId6"/>
    <p:sldId id="485" r:id="rId7"/>
    <p:sldId id="487" r:id="rId8"/>
    <p:sldId id="484" r:id="rId9"/>
    <p:sldId id="338" r:id="rId10"/>
    <p:sldId id="514" r:id="rId11"/>
    <p:sldId id="335" r:id="rId12"/>
    <p:sldId id="336" r:id="rId13"/>
    <p:sldId id="337" r:id="rId14"/>
    <p:sldId id="486" r:id="rId15"/>
    <p:sldId id="495" r:id="rId16"/>
    <p:sldId id="498" r:id="rId17"/>
    <p:sldId id="489" r:id="rId18"/>
    <p:sldId id="493" r:id="rId19"/>
    <p:sldId id="502" r:id="rId20"/>
    <p:sldId id="504" r:id="rId21"/>
    <p:sldId id="348" r:id="rId22"/>
    <p:sldId id="343" r:id="rId23"/>
    <p:sldId id="341" r:id="rId24"/>
    <p:sldId id="509" r:id="rId25"/>
    <p:sldId id="349" r:id="rId26"/>
    <p:sldId id="353" r:id="rId27"/>
    <p:sldId id="345" r:id="rId28"/>
    <p:sldId id="346" r:id="rId29"/>
    <p:sldId id="490" r:id="rId30"/>
    <p:sldId id="347" r:id="rId31"/>
    <p:sldId id="354" r:id="rId32"/>
    <p:sldId id="355" r:id="rId33"/>
    <p:sldId id="350" r:id="rId34"/>
    <p:sldId id="356" r:id="rId35"/>
    <p:sldId id="357" r:id="rId36"/>
    <p:sldId id="358" r:id="rId37"/>
    <p:sldId id="360" r:id="rId38"/>
    <p:sldId id="367" r:id="rId39"/>
    <p:sldId id="510" r:id="rId40"/>
    <p:sldId id="369" r:id="rId41"/>
    <p:sldId id="361" r:id="rId42"/>
    <p:sldId id="362" r:id="rId43"/>
    <p:sldId id="478" r:id="rId44"/>
    <p:sldId id="364" r:id="rId45"/>
    <p:sldId id="365" r:id="rId46"/>
    <p:sldId id="500" r:id="rId47"/>
    <p:sldId id="515" r:id="rId48"/>
    <p:sldId id="468" r:id="rId49"/>
    <p:sldId id="501" r:id="rId50"/>
    <p:sldId id="513" r:id="rId5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FF66FF"/>
    <a:srgbClr val="00FF00"/>
    <a:srgbClr val="FFFF00"/>
    <a:srgbClr val="FF0066"/>
    <a:srgbClr val="FF7C80"/>
    <a:srgbClr val="66FFFF"/>
    <a:srgbClr val="FF9900"/>
    <a:srgbClr val="CCFF33"/>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03" autoAdjust="0"/>
  </p:normalViewPr>
  <p:slideViewPr>
    <p:cSldViewPr snapToGrid="0">
      <p:cViewPr varScale="1">
        <p:scale>
          <a:sx n="79" d="100"/>
          <a:sy n="79"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DA3D4-2EB5-41D3-BA12-B32D55472BD6}" type="datetimeFigureOut">
              <a:rPr lang="fr-FR" smtClean="0"/>
              <a:t>24/03/2022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DB052E-23B2-481C-8E5E-93AD7B70308F}" type="slidenum">
              <a:rPr lang="fr-FR" smtClean="0"/>
              <a:t>‹N°›</a:t>
            </a:fld>
            <a:endParaRPr lang="fr-FR"/>
          </a:p>
        </p:txBody>
      </p:sp>
    </p:spTree>
    <p:extLst>
      <p:ext uri="{BB962C8B-B14F-4D97-AF65-F5344CB8AC3E}">
        <p14:creationId xmlns:p14="http://schemas.microsoft.com/office/powerpoint/2010/main" val="1985240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1" dirty="0">
                <a:solidFill>
                  <a:srgbClr val="525252"/>
                </a:solidFill>
                <a:effectLst/>
                <a:latin typeface="Open Sans" panose="020B0606030504020204" pitchFamily="34" charset="0"/>
              </a:rPr>
              <a:t>Ref: Filling Execution Gaps: How Executives And Project Managers Turn Corporate Strategy Into Successful Projects    </a:t>
            </a:r>
            <a:r>
              <a:rPr lang="en-US" b="0" i="0" dirty="0">
                <a:solidFill>
                  <a:srgbClr val="455264"/>
                </a:solidFill>
                <a:effectLst/>
                <a:latin typeface="robotoregular"/>
              </a:rPr>
              <a:t>Todd Williams, President and Executive Consultant of the management consulting firm </a:t>
            </a:r>
            <a:r>
              <a:rPr lang="en-US" b="0" i="0" dirty="0" err="1">
                <a:solidFill>
                  <a:srgbClr val="455264"/>
                </a:solidFill>
                <a:effectLst/>
                <a:latin typeface="robotoregular"/>
              </a:rPr>
              <a:t>eCameron</a:t>
            </a:r>
            <a:r>
              <a:rPr lang="en-US" b="0" i="0" dirty="0">
                <a:solidFill>
                  <a:srgbClr val="455264"/>
                </a:solidFill>
                <a:effectLst/>
                <a:latin typeface="robotoregular"/>
              </a:rPr>
              <a:t> Inc.</a:t>
            </a:r>
            <a:endParaRPr lang="fr-FR" dirty="0"/>
          </a:p>
        </p:txBody>
      </p:sp>
      <p:sp>
        <p:nvSpPr>
          <p:cNvPr id="4" name="Espace réservé du numéro de diapositive 3"/>
          <p:cNvSpPr>
            <a:spLocks noGrp="1"/>
          </p:cNvSpPr>
          <p:nvPr>
            <p:ph type="sldNum" sz="quarter" idx="5"/>
          </p:nvPr>
        </p:nvSpPr>
        <p:spPr/>
        <p:txBody>
          <a:bodyPr/>
          <a:lstStyle/>
          <a:p>
            <a:fld id="{D3DB052E-23B2-481C-8E5E-93AD7B70308F}" type="slidenum">
              <a:rPr lang="fr-FR" smtClean="0"/>
              <a:t>9</a:t>
            </a:fld>
            <a:endParaRPr lang="fr-FR"/>
          </a:p>
        </p:txBody>
      </p:sp>
    </p:spTree>
    <p:extLst>
      <p:ext uri="{BB962C8B-B14F-4D97-AF65-F5344CB8AC3E}">
        <p14:creationId xmlns:p14="http://schemas.microsoft.com/office/powerpoint/2010/main" val="805472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BD338F-2573-47BF-89C9-A4D825A74A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6BB82A2-5CDE-4D1D-ABB4-1F19D55C46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867A9A4-B3A7-4A66-8B0F-84207C4AA8CB}"/>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869DC959-4BF6-40A1-A519-DFBD366DE6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FE4F3E-DFF8-4F16-8B56-4230871DCACE}"/>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385346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D47CBE-E6BF-48F7-B91F-959DA44E18F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B30FB5-D94E-4D89-9976-76CF992F269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77CFA5-6A19-4D83-9734-49A4A10DDB98}"/>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1765C761-2FDF-4B45-BA2B-EF459AE7FF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7FA6C5-5C2A-4D4A-9A61-F43C77818D75}"/>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696300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19190-BADE-49F8-9914-8CFBCBF9B24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34EDE67-A7D5-4583-B941-829B051024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C2ADB0E-742D-448D-9C1F-F3272A9D64F8}"/>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BD5CD819-E060-49B9-A237-2937F4A718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4B3978-272F-4DF4-B792-2DFFB54450A6}"/>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894219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C5F5C-EF29-46FF-A00A-57B53F8910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B090E1D-8F66-4C4B-97DF-3F78C650ABD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0046A6D-0554-4564-B88B-9397EA5CEDA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237A191-DE99-43E2-B5FA-5498599ADFE7}"/>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6" name="Espace réservé du pied de page 5">
            <a:extLst>
              <a:ext uri="{FF2B5EF4-FFF2-40B4-BE49-F238E27FC236}">
                <a16:creationId xmlns:a16="http://schemas.microsoft.com/office/drawing/2014/main" id="{A75AAD91-FA6C-4830-A023-8DC7FEA791E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121A44-9C11-4357-834D-9A4FEAA6307A}"/>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4136670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248088-C14F-4231-94DE-8B84A795F72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088C2FA-B2D5-4D0F-B0D6-184197CE49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70E73E4-D5A2-4332-9B35-F727F4EB063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BB2E0CB-4E75-45A8-A030-B80E36D751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5C799FE-C088-413D-B129-58DE4124AE2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8E98BB2-E93C-4A7C-85FB-89E57C50945B}"/>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8" name="Espace réservé du pied de page 7">
            <a:extLst>
              <a:ext uri="{FF2B5EF4-FFF2-40B4-BE49-F238E27FC236}">
                <a16:creationId xmlns:a16="http://schemas.microsoft.com/office/drawing/2014/main" id="{A03C812A-B1ED-4E32-AAA6-2BEBCE948FD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B854092-DEFA-4B78-A290-C0368D5DFF0F}"/>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646888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CE00DE-C259-497F-A3CA-8D357CE5833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95F1721-D1AC-47D9-9B03-C2A31AC33CA8}"/>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4" name="Espace réservé du pied de page 3">
            <a:extLst>
              <a:ext uri="{FF2B5EF4-FFF2-40B4-BE49-F238E27FC236}">
                <a16:creationId xmlns:a16="http://schemas.microsoft.com/office/drawing/2014/main" id="{763D62B9-8083-46DA-A0B8-1435044B043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09CABBE-9490-4548-A4CF-793C7C75AFAF}"/>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1595919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9AA1205-B45C-4577-AFFC-C3B6914DFB3A}"/>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3" name="Espace réservé du pied de page 2">
            <a:extLst>
              <a:ext uri="{FF2B5EF4-FFF2-40B4-BE49-F238E27FC236}">
                <a16:creationId xmlns:a16="http://schemas.microsoft.com/office/drawing/2014/main" id="{1533F4EF-DBF3-4CFE-801C-F7C92E21865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394E085-5EC3-40AB-851F-CB8E129D9106}"/>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926021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D47A23-EE07-4EF7-82D6-FB464BD459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C9F65BB-7883-4C4E-91F6-E327518FCE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DE02830-FED7-4B5F-AF63-EBB0402B94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4A03F11-3305-486E-954A-78D021795F26}"/>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6" name="Espace réservé du pied de page 5">
            <a:extLst>
              <a:ext uri="{FF2B5EF4-FFF2-40B4-BE49-F238E27FC236}">
                <a16:creationId xmlns:a16="http://schemas.microsoft.com/office/drawing/2014/main" id="{F116D4A6-975F-4600-ABE8-D991D545EA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1EF302-53A9-43F2-B76B-23481787619C}"/>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683759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969D4-9808-4574-8623-3EEBAD58B2C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0DEF093-5265-43E8-B05E-39BB26D73D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6FAAF5E-64F7-4003-8CE2-09561BFC4B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76D4858-0712-425A-BD0C-D43F703BC889}"/>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6" name="Espace réservé du pied de page 5">
            <a:extLst>
              <a:ext uri="{FF2B5EF4-FFF2-40B4-BE49-F238E27FC236}">
                <a16:creationId xmlns:a16="http://schemas.microsoft.com/office/drawing/2014/main" id="{4065DC26-1096-49D8-8C11-319AABB7AD7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65A06CE-D27F-4344-A0BF-1F751C761D43}"/>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797151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05DFE7-2F09-4DC4-B444-A676CBC0B6A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715F89-5AA8-475D-B80E-95325152FB9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821E3C1-B3A8-4C71-B3E2-DE2EA2C89C36}"/>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0EA237D2-DB56-4159-B000-2DB954EE14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DA11D3-6B35-4FFD-A64C-D7846F1F8C08}"/>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891954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C70AFE4-C31C-4009-813C-824C2DD61B3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DEF6DDA-5BB2-4148-9DAE-72608422D6A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94473AD-2325-4C55-AAD4-8C838F7890A0}"/>
              </a:ext>
            </a:extLst>
          </p:cNvPr>
          <p:cNvSpPr>
            <a:spLocks noGrp="1"/>
          </p:cNvSpPr>
          <p:nvPr>
            <p:ph type="dt" sz="half" idx="10"/>
          </p:nvPr>
        </p:nvSpPr>
        <p:spPr/>
        <p:txBody>
          <a:body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38B0D871-B0DD-4DC9-B876-21614D80BA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5E2C45-8573-4747-BF99-57BA1632732E}"/>
              </a:ext>
            </a:extLst>
          </p:cNvPr>
          <p:cNvSpPr>
            <a:spLocks noGrp="1"/>
          </p:cNvSpPr>
          <p:nvPr>
            <p:ph type="sldNum" sz="quarter" idx="12"/>
          </p:nvPr>
        </p:nvSpPr>
        <p:spPr/>
        <p:txBody>
          <a:bodyPr/>
          <a:lstStyle/>
          <a:p>
            <a:fld id="{2BA7894D-105A-4EB7-8A08-4738FB801A31}" type="slidenum">
              <a:rPr lang="fr-FR" smtClean="0"/>
              <a:t>‹N°›</a:t>
            </a:fld>
            <a:endParaRPr lang="fr-FR"/>
          </a:p>
        </p:txBody>
      </p:sp>
    </p:spTree>
    <p:extLst>
      <p:ext uri="{BB962C8B-B14F-4D97-AF65-F5344CB8AC3E}">
        <p14:creationId xmlns:p14="http://schemas.microsoft.com/office/powerpoint/2010/main" val="389171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4BD49A2-6033-4482-A5EA-1E1A1B7949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816F4E9-802E-4B48-B893-30AE5F492D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FF4A44-37D1-45FC-A2CE-D28C77086B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088953-A407-4327-A3C6-46428BD8AA91}" type="datetimeFigureOut">
              <a:rPr lang="fr-FR" smtClean="0"/>
              <a:t>24/03/2022</a:t>
            </a:fld>
            <a:endParaRPr lang="fr-FR"/>
          </a:p>
        </p:txBody>
      </p:sp>
      <p:sp>
        <p:nvSpPr>
          <p:cNvPr id="5" name="Espace réservé du pied de page 4">
            <a:extLst>
              <a:ext uri="{FF2B5EF4-FFF2-40B4-BE49-F238E27FC236}">
                <a16:creationId xmlns:a16="http://schemas.microsoft.com/office/drawing/2014/main" id="{678A713C-870E-4823-93DF-A8636544DD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999AC12-B022-4ECB-9747-4C2E5E5742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7894D-105A-4EB7-8A08-4738FB801A31}" type="slidenum">
              <a:rPr lang="fr-FR" smtClean="0"/>
              <a:t>‹N°›</a:t>
            </a:fld>
            <a:endParaRPr lang="fr-FR"/>
          </a:p>
        </p:txBody>
      </p:sp>
    </p:spTree>
    <p:extLst>
      <p:ext uri="{BB962C8B-B14F-4D97-AF65-F5344CB8AC3E}">
        <p14:creationId xmlns:p14="http://schemas.microsoft.com/office/powerpoint/2010/main" val="3851187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hyperlink" Target="http://www.projectengineer.net/the-five-pmbok-process-group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71360" y="2985076"/>
            <a:ext cx="4411801" cy="1972334"/>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Execution</a:t>
            </a:r>
            <a:r>
              <a:rPr lang="fr-FR" sz="2000" b="1" i="0" dirty="0">
                <a:solidFill>
                  <a:srgbClr val="5D5D5D"/>
                </a:solidFill>
                <a:effectLst/>
                <a:latin typeface="Myriad Pro"/>
              </a:rPr>
              <a:t> </a:t>
            </a:r>
            <a:r>
              <a:rPr lang="fr-FR" sz="2000" b="1" i="0" dirty="0">
                <a:effectLst/>
                <a:latin typeface="Myriad Pro"/>
              </a:rPr>
              <a:t>and Control</a:t>
            </a:r>
            <a:r>
              <a:rPr lang="fr-FR" sz="2000" b="1" i="0" dirty="0">
                <a:effectLst/>
                <a:latin typeface="Montserrat" panose="00000500000000000000" pitchFamily="2" charset="0"/>
              </a:rPr>
              <a:t> Phases</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89087" y="2931849"/>
            <a:ext cx="4544085" cy="1815882"/>
          </a:xfrm>
          <a:prstGeom prst="rect">
            <a:avLst/>
          </a:prstGeom>
          <a:noFill/>
        </p:spPr>
        <p:txBody>
          <a:bodyPr wrap="square">
            <a:spAutoFit/>
          </a:bodyPr>
          <a:lstStyle/>
          <a:p>
            <a:pPr algn="ctr"/>
            <a:endParaRPr lang="fr-FR" sz="2800" b="1" dirty="0">
              <a:latin typeface="Montserrat" panose="00000500000000000000" pitchFamily="2" charset="0"/>
            </a:endParaRPr>
          </a:p>
          <a:p>
            <a:pPr algn="ctr"/>
            <a:r>
              <a:rPr lang="fr-FR" sz="2800" b="1" dirty="0">
                <a:latin typeface="Montserrat" panose="00000500000000000000" pitchFamily="2" charset="0"/>
              </a:rPr>
              <a:t>Project </a:t>
            </a:r>
          </a:p>
          <a:p>
            <a:pPr algn="ctr"/>
            <a:r>
              <a:rPr lang="fr-FR" sz="2800" b="1" i="0" dirty="0">
                <a:effectLst/>
                <a:latin typeface="Montserrat" panose="00000500000000000000" pitchFamily="2" charset="0"/>
              </a:rPr>
              <a:t>Execution </a:t>
            </a:r>
            <a:endParaRPr lang="fr-FR" sz="2800" dirty="0">
              <a:latin typeface="Montserrat" panose="00000500000000000000" pitchFamily="2" charset="0"/>
            </a:endParaRPr>
          </a:p>
          <a:p>
            <a:pPr algn="ctr"/>
            <a:endParaRPr lang="fr-FR" sz="28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5E98494-439A-4535-8B86-16127C8BFA6E}"/>
              </a:ext>
            </a:extLst>
          </p:cNvPr>
          <p:cNvSpPr>
            <a:spLocks noGrp="1"/>
          </p:cNvSpPr>
          <p:nvPr>
            <p:ph idx="1"/>
          </p:nvPr>
        </p:nvSpPr>
        <p:spPr/>
        <p:txBody>
          <a:bodyPr/>
          <a:lstStyle/>
          <a:p>
            <a:r>
              <a:rPr lang="en-US" b="0" i="0" dirty="0">
                <a:solidFill>
                  <a:srgbClr val="333333"/>
                </a:solidFill>
                <a:effectLst/>
                <a:latin typeface="Arial" panose="020B0604020202020204" pitchFamily="34" charset="0"/>
              </a:rPr>
              <a:t>The Project Management Body of Knowledge (PMBOK) divides projects into five phases.  Although the term ‘phase’ implies that they are carried out in chronological order, in practice they can be performed out of order.  For example, when project changes occur the project manager would proceed back to the planning phase.  For this reason they are officially called </a:t>
            </a:r>
            <a:r>
              <a:rPr lang="en-US" b="0" i="0" u="sng" dirty="0">
                <a:solidFill>
                  <a:srgbClr val="006699"/>
                </a:solidFill>
                <a:effectLst/>
                <a:latin typeface="Arial" panose="020B0604020202020204" pitchFamily="34" charset="0"/>
                <a:hlinkClick r:id="rId2"/>
              </a:rPr>
              <a:t>process groups</a:t>
            </a:r>
            <a:r>
              <a:rPr lang="en-US" b="0" i="0" dirty="0">
                <a:solidFill>
                  <a:srgbClr val="333333"/>
                </a:solidFill>
                <a:effectLst/>
                <a:latin typeface="Arial" panose="020B0604020202020204" pitchFamily="34" charset="0"/>
              </a:rPr>
              <a:t>.</a:t>
            </a:r>
            <a:endParaRPr lang="fr-FR" dirty="0"/>
          </a:p>
        </p:txBody>
      </p:sp>
      <p:sp>
        <p:nvSpPr>
          <p:cNvPr id="4" name="Titre 1">
            <a:extLst>
              <a:ext uri="{FF2B5EF4-FFF2-40B4-BE49-F238E27FC236}">
                <a16:creationId xmlns:a16="http://schemas.microsoft.com/office/drawing/2014/main" id="{1374D2FE-54DF-49A6-88B2-FAF3EAD6739B}"/>
              </a:ext>
            </a:extLst>
          </p:cNvPr>
          <p:cNvSpPr>
            <a:spLocks noGrp="1"/>
          </p:cNvSpPr>
          <p:nvPr>
            <p:ph type="title"/>
          </p:nvPr>
        </p:nvSpPr>
        <p:spPr>
          <a:xfrm>
            <a:off x="2456872" y="365126"/>
            <a:ext cx="7222837" cy="9372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3582681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marL="0" indent="0" algn="just">
              <a:buNone/>
            </a:pPr>
            <a:r>
              <a:rPr lang="en-US" sz="2600" dirty="0">
                <a:solidFill>
                  <a:srgbClr val="4D5968"/>
                </a:solidFill>
                <a:latin typeface="Nunito Sans" pitchFamily="2" charset="0"/>
              </a:rPr>
              <a:t>	</a:t>
            </a:r>
            <a:endParaRPr lang="en-US" sz="2600" b="0" i="0" dirty="0">
              <a:effectLst/>
            </a:endParaRP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 </a:t>
            </a:r>
          </a:p>
        </p:txBody>
      </p:sp>
      <p:sp>
        <p:nvSpPr>
          <p:cNvPr id="6" name="ZoneTexte 5">
            <a:extLst>
              <a:ext uri="{FF2B5EF4-FFF2-40B4-BE49-F238E27FC236}">
                <a16:creationId xmlns:a16="http://schemas.microsoft.com/office/drawing/2014/main" id="{2D11EDD9-B5AD-48FD-BBE8-BD7C5679D723}"/>
              </a:ext>
            </a:extLst>
          </p:cNvPr>
          <p:cNvSpPr txBox="1"/>
          <p:nvPr/>
        </p:nvSpPr>
        <p:spPr>
          <a:xfrm>
            <a:off x="64653" y="1633961"/>
            <a:ext cx="10344727" cy="3570208"/>
          </a:xfrm>
          <a:prstGeom prst="rect">
            <a:avLst/>
          </a:prstGeom>
          <a:noFill/>
        </p:spPr>
        <p:txBody>
          <a:bodyPr wrap="square">
            <a:spAutoFit/>
          </a:bodyPr>
          <a:lstStyle/>
          <a:p>
            <a:pPr marL="285750" indent="-285750" algn="just">
              <a:buFont typeface="Arial" panose="020B0604020202020204" pitchFamily="34" charset="0"/>
              <a:buChar char="•"/>
            </a:pPr>
            <a:r>
              <a:rPr lang="en-US" sz="2600" b="0" i="0" dirty="0">
                <a:effectLst/>
              </a:rPr>
              <a:t>Project Initiation and Planning </a:t>
            </a:r>
            <a:r>
              <a:rPr lang="en-US" sz="2600" dirty="0"/>
              <a:t>are </a:t>
            </a:r>
            <a:r>
              <a:rPr lang="en-US" sz="2600" b="0" i="0" dirty="0">
                <a:effectLst/>
              </a:rPr>
              <a:t>the two phases of the Project Life Cycle and in these stages, we decide if the Project is needed and how beneficial it will be for the Stakeholders.</a:t>
            </a:r>
          </a:p>
          <a:p>
            <a:pPr marL="285750" indent="-285750" algn="just">
              <a:buFont typeface="Arial" panose="020B0604020202020204" pitchFamily="34" charset="0"/>
              <a:buChar char="•"/>
            </a:pPr>
            <a:r>
              <a:rPr lang="en-US" sz="2600" b="0" i="0" dirty="0">
                <a:effectLst/>
              </a:rPr>
              <a:t>The two metrics that are used to judge a proposed Project and determine the expectations from it are the Business Case and Feasibility Study.</a:t>
            </a:r>
          </a:p>
          <a:p>
            <a:pPr marL="285750" indent="-285750" algn="just">
              <a:buFont typeface="Arial" panose="020B0604020202020204" pitchFamily="34" charset="0"/>
              <a:buChar char="•"/>
            </a:pPr>
            <a:r>
              <a:rPr lang="en-US" sz="2600" b="0" i="0" dirty="0">
                <a:effectLst/>
              </a:rPr>
              <a:t>Project Initiation and Planning, without a doubt, require a clear understanding of the needs of your organization and the immediate steps to be undertaken to get a project off the ground.</a:t>
            </a:r>
          </a:p>
          <a:p>
            <a:endParaRPr lang="fr-FR" dirty="0"/>
          </a:p>
        </p:txBody>
      </p:sp>
    </p:spTree>
    <p:extLst>
      <p:ext uri="{BB962C8B-B14F-4D97-AF65-F5344CB8AC3E}">
        <p14:creationId xmlns:p14="http://schemas.microsoft.com/office/powerpoint/2010/main" val="2755481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390D9F0-C5CA-43BE-8214-009CCD98B6EF}"/>
              </a:ext>
            </a:extLst>
          </p:cNvPr>
          <p:cNvSpPr>
            <a:spLocks noGrp="1"/>
          </p:cNvSpPr>
          <p:nvPr>
            <p:ph idx="1"/>
          </p:nvPr>
        </p:nvSpPr>
        <p:spPr>
          <a:xfrm>
            <a:off x="158262" y="1825625"/>
            <a:ext cx="10269415" cy="4667250"/>
          </a:xfrm>
        </p:spPr>
        <p:txBody>
          <a:bodyPr>
            <a:normAutofit/>
          </a:bodyPr>
          <a:lstStyle/>
          <a:p>
            <a:pPr marL="0" indent="0" algn="just">
              <a:buNone/>
            </a:pPr>
            <a:r>
              <a:rPr lang="en-US" b="0" i="0" dirty="0">
                <a:effectLst/>
              </a:rPr>
              <a:t>	</a:t>
            </a:r>
            <a:endParaRPr lang="fr-FR" dirty="0"/>
          </a:p>
        </p:txBody>
      </p:sp>
      <p:sp>
        <p:nvSpPr>
          <p:cNvPr id="4" name="TextBox 15">
            <a:extLst>
              <a:ext uri="{FF2B5EF4-FFF2-40B4-BE49-F238E27FC236}">
                <a16:creationId xmlns:a16="http://schemas.microsoft.com/office/drawing/2014/main" id="{9F965224-3DA2-4948-8882-C4A91602EC86}"/>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8</a:t>
            </a:r>
          </a:p>
        </p:txBody>
      </p:sp>
      <p:sp>
        <p:nvSpPr>
          <p:cNvPr id="5" name="Titre 1">
            <a:extLst>
              <a:ext uri="{FF2B5EF4-FFF2-40B4-BE49-F238E27FC236}">
                <a16:creationId xmlns:a16="http://schemas.microsoft.com/office/drawing/2014/main" id="{FF616A46-A67D-42CA-933F-C7F3C6F8F9C8}"/>
              </a:ext>
            </a:extLst>
          </p:cNvPr>
          <p:cNvSpPr>
            <a:spLocks noGrp="1"/>
          </p:cNvSpPr>
          <p:nvPr>
            <p:ph type="title"/>
          </p:nvPr>
        </p:nvSpPr>
        <p:spPr>
          <a:xfrm>
            <a:off x="2447637" y="365126"/>
            <a:ext cx="7197526" cy="835602"/>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6" name="ZoneTexte 5">
            <a:extLst>
              <a:ext uri="{FF2B5EF4-FFF2-40B4-BE49-F238E27FC236}">
                <a16:creationId xmlns:a16="http://schemas.microsoft.com/office/drawing/2014/main" id="{9134C7CB-E170-4A38-8A18-614547408CDB}"/>
              </a:ext>
            </a:extLst>
          </p:cNvPr>
          <p:cNvSpPr txBox="1"/>
          <p:nvPr/>
        </p:nvSpPr>
        <p:spPr>
          <a:xfrm>
            <a:off x="158262" y="1557368"/>
            <a:ext cx="10269414" cy="4247317"/>
          </a:xfrm>
          <a:prstGeom prst="rect">
            <a:avLst/>
          </a:prstGeom>
          <a:noFill/>
        </p:spPr>
        <p:txBody>
          <a:bodyPr wrap="square">
            <a:spAutoFit/>
          </a:bodyPr>
          <a:lstStyle/>
          <a:p>
            <a:pPr algn="l"/>
            <a:r>
              <a:rPr lang="en-US" sz="2600" b="0" i="0" dirty="0">
                <a:effectLst/>
              </a:rPr>
              <a:t>Why is it important?</a:t>
            </a:r>
          </a:p>
          <a:p>
            <a:pPr algn="l"/>
            <a:endParaRPr lang="en-US" sz="2600" b="0" i="0" dirty="0">
              <a:effectLst/>
            </a:endParaRPr>
          </a:p>
          <a:p>
            <a:pPr algn="just">
              <a:buFont typeface="Arial" panose="020B0604020202020204" pitchFamily="34" charset="0"/>
              <a:buChar char="•"/>
            </a:pPr>
            <a:r>
              <a:rPr lang="en-US" sz="2600" b="0" i="0" dirty="0">
                <a:effectLst/>
              </a:rPr>
              <a:t>Take major decisions that establish the direction and resource requirements, like the Project Charter and selecting the Project Stakeholders , are made during these 2 phases. </a:t>
            </a:r>
          </a:p>
          <a:p>
            <a:pPr algn="just"/>
            <a:endParaRPr lang="en-US" sz="2600" b="0" i="0" dirty="0">
              <a:effectLst/>
            </a:endParaRPr>
          </a:p>
          <a:p>
            <a:pPr algn="just">
              <a:buFont typeface="Arial" panose="020B0604020202020204" pitchFamily="34" charset="0"/>
              <a:buChar char="•"/>
            </a:pPr>
            <a:r>
              <a:rPr lang="en-US" sz="2600" b="0" i="0" dirty="0">
                <a:effectLst/>
              </a:rPr>
              <a:t>The Stakeholders arrive at a clear objective to ensure everyone stays on the same page in terms of how the Project should proceed.</a:t>
            </a:r>
          </a:p>
          <a:p>
            <a:pPr algn="just">
              <a:buFont typeface="Arial" panose="020B0604020202020204" pitchFamily="34" charset="0"/>
              <a:buChar char="•"/>
            </a:pPr>
            <a:endParaRPr lang="en-US" sz="2600" b="0" i="0" dirty="0">
              <a:effectLst/>
            </a:endParaRPr>
          </a:p>
          <a:p>
            <a:br>
              <a:rPr lang="en-US" b="0" i="0" dirty="0">
                <a:solidFill>
                  <a:srgbClr val="1D2B36"/>
                </a:solidFill>
                <a:effectLst/>
                <a:latin typeface="GraphikRegular"/>
              </a:rPr>
            </a:br>
            <a:endParaRPr lang="fr-FR" dirty="0"/>
          </a:p>
        </p:txBody>
      </p:sp>
    </p:spTree>
    <p:extLst>
      <p:ext uri="{BB962C8B-B14F-4D97-AF65-F5344CB8AC3E}">
        <p14:creationId xmlns:p14="http://schemas.microsoft.com/office/powerpoint/2010/main" val="1860994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oneTexte 10">
            <a:extLst>
              <a:ext uri="{FF2B5EF4-FFF2-40B4-BE49-F238E27FC236}">
                <a16:creationId xmlns:a16="http://schemas.microsoft.com/office/drawing/2014/main" id="{BA9EFFA2-BF9F-451E-8935-FBBD716DCFC5}"/>
              </a:ext>
            </a:extLst>
          </p:cNvPr>
          <p:cNvSpPr txBox="1"/>
          <p:nvPr/>
        </p:nvSpPr>
        <p:spPr>
          <a:xfrm>
            <a:off x="185736" y="1690688"/>
            <a:ext cx="8043864" cy="3693319"/>
          </a:xfrm>
          <a:prstGeom prst="rect">
            <a:avLst/>
          </a:prstGeom>
          <a:noFill/>
        </p:spPr>
        <p:txBody>
          <a:bodyPr wrap="square">
            <a:spAutoFit/>
          </a:bodyPr>
          <a:lstStyle/>
          <a:p>
            <a:pPr algn="just">
              <a:buFont typeface="Arial" panose="020B0604020202020204" pitchFamily="34" charset="0"/>
              <a:buChar char="•"/>
            </a:pPr>
            <a:r>
              <a:rPr lang="en-US" sz="2600" b="0" i="0" dirty="0">
                <a:effectLst/>
              </a:rPr>
              <a:t>There will be multiple checks during and after Project Execution  to prevent miscommunication and to ensure the Project stays on track throughout its course. However, precious time and resources might get wasted which is undesirable.</a:t>
            </a:r>
          </a:p>
          <a:p>
            <a:pPr algn="just">
              <a:buFont typeface="Arial" panose="020B0604020202020204" pitchFamily="34" charset="0"/>
              <a:buChar char="•"/>
            </a:pPr>
            <a:r>
              <a:rPr lang="en-US" sz="2600" b="0" i="0" dirty="0">
                <a:effectLst/>
              </a:rPr>
              <a:t>Effective Project Management requires you to maximize benefits and minimize costs while delivering ‘</a:t>
            </a:r>
            <a:r>
              <a:rPr lang="en-US" sz="2600" b="1" i="0" dirty="0">
                <a:effectLst/>
              </a:rPr>
              <a:t>value</a:t>
            </a:r>
            <a:r>
              <a:rPr lang="en-US" sz="2600" b="0" i="0" dirty="0">
                <a:effectLst/>
              </a:rPr>
              <a:t>’ to the customer. Having a clear Project Objective helps you achieve all this.</a:t>
            </a:r>
          </a:p>
        </p:txBody>
      </p:sp>
      <p:pic>
        <p:nvPicPr>
          <p:cNvPr id="14" name="Espace réservé du contenu 8">
            <a:extLst>
              <a:ext uri="{FF2B5EF4-FFF2-40B4-BE49-F238E27FC236}">
                <a16:creationId xmlns:a16="http://schemas.microsoft.com/office/drawing/2014/main" id="{73EEF2EE-F100-4E5C-9931-9841E16AF7F0}"/>
              </a:ext>
            </a:extLst>
          </p:cNvPr>
          <p:cNvPicPr>
            <a:picLocks noChangeAspect="1"/>
          </p:cNvPicPr>
          <p:nvPr/>
        </p:nvPicPr>
        <p:blipFill>
          <a:blip r:embed="rId2"/>
          <a:stretch>
            <a:fillRect/>
          </a:stretch>
        </p:blipFill>
        <p:spPr>
          <a:xfrm>
            <a:off x="8229600" y="1381124"/>
            <a:ext cx="3962400" cy="5476875"/>
          </a:xfrm>
          <a:prstGeom prst="rect">
            <a:avLst/>
          </a:prstGeom>
        </p:spPr>
      </p:pic>
      <p:sp>
        <p:nvSpPr>
          <p:cNvPr id="5" name="Titre 1">
            <a:extLst>
              <a:ext uri="{FF2B5EF4-FFF2-40B4-BE49-F238E27FC236}">
                <a16:creationId xmlns:a16="http://schemas.microsoft.com/office/drawing/2014/main" id="{FED5E9BB-906D-4AC8-906E-8C04F8E912DB}"/>
              </a:ext>
            </a:extLst>
          </p:cNvPr>
          <p:cNvSpPr>
            <a:spLocks noGrp="1"/>
          </p:cNvSpPr>
          <p:nvPr>
            <p:ph type="title"/>
          </p:nvPr>
        </p:nvSpPr>
        <p:spPr>
          <a:xfrm>
            <a:off x="2299855" y="365126"/>
            <a:ext cx="7342909" cy="872548"/>
          </a:xfrm>
        </p:spPr>
        <p:txBody>
          <a:bodyPr/>
          <a:lstStyle/>
          <a:p>
            <a:pPr algn="ctr"/>
            <a:r>
              <a:rPr lang="fr-FR" b="1" dirty="0">
                <a:solidFill>
                  <a:schemeClr val="bg1"/>
                </a:solidFill>
                <a:latin typeface="+mn-lt"/>
              </a:rPr>
              <a:t>In the previous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1326760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3530EFA-9D6C-44D4-AFCA-DF418E040B72}"/>
              </a:ext>
            </a:extLst>
          </p:cNvPr>
          <p:cNvSpPr>
            <a:spLocks noGrp="1"/>
          </p:cNvSpPr>
          <p:nvPr>
            <p:ph idx="1"/>
          </p:nvPr>
        </p:nvSpPr>
        <p:spPr>
          <a:xfrm>
            <a:off x="114300" y="1825625"/>
            <a:ext cx="10315575" cy="4351338"/>
          </a:xfrm>
        </p:spPr>
        <p:txBody>
          <a:bodyPr>
            <a:normAutofit fontScale="92500" lnSpcReduction="20000"/>
          </a:bodyPr>
          <a:lstStyle/>
          <a:p>
            <a:pPr marL="0" indent="0" algn="l">
              <a:buNone/>
            </a:pPr>
            <a:r>
              <a:rPr lang="en-US" sz="2600" b="0" i="0" dirty="0">
                <a:effectLst/>
              </a:rPr>
              <a:t>	</a:t>
            </a:r>
            <a:r>
              <a:rPr lang="en-US" b="1" i="0" dirty="0">
                <a:solidFill>
                  <a:srgbClr val="FF0000"/>
                </a:solidFill>
                <a:effectLst/>
              </a:rPr>
              <a:t>The Project Plan </a:t>
            </a:r>
          </a:p>
          <a:p>
            <a:pPr algn="just"/>
            <a:r>
              <a:rPr lang="en-US" b="0" i="0" dirty="0">
                <a:effectLst/>
              </a:rPr>
              <a:t>The </a:t>
            </a:r>
            <a:r>
              <a:rPr lang="en-US" b="1" i="0" dirty="0">
                <a:solidFill>
                  <a:srgbClr val="FF0000"/>
                </a:solidFill>
                <a:effectLst/>
              </a:rPr>
              <a:t>Project Plan </a:t>
            </a:r>
            <a:r>
              <a:rPr lang="en-US" b="0" i="0" dirty="0">
                <a:effectLst/>
              </a:rPr>
              <a:t>is a key part of the second phase, i.e. Planning. </a:t>
            </a:r>
          </a:p>
          <a:p>
            <a:pPr algn="just"/>
            <a:r>
              <a:rPr lang="en-US" b="0" i="0" dirty="0">
                <a:effectLst/>
              </a:rPr>
              <a:t>It comes after you’ve developed a </a:t>
            </a:r>
            <a:r>
              <a:rPr lang="en-US" b="1" i="0" dirty="0">
                <a:solidFill>
                  <a:srgbClr val="0070C0"/>
                </a:solidFill>
                <a:effectLst/>
              </a:rPr>
              <a:t>Project Charter </a:t>
            </a:r>
            <a:r>
              <a:rPr lang="en-US" b="0" i="0" dirty="0">
                <a:effectLst/>
              </a:rPr>
              <a:t>and have a clear understanding of its Scope and Goals.</a:t>
            </a:r>
          </a:p>
          <a:p>
            <a:pPr algn="just"/>
            <a:r>
              <a:rPr lang="en-US" b="0" i="0" dirty="0">
                <a:effectLst/>
              </a:rPr>
              <a:t>The </a:t>
            </a:r>
            <a:r>
              <a:rPr lang="en-US" b="1" i="0" dirty="0">
                <a:solidFill>
                  <a:srgbClr val="FF0000"/>
                </a:solidFill>
                <a:effectLst/>
              </a:rPr>
              <a:t>Project Plan </a:t>
            </a:r>
            <a:r>
              <a:rPr lang="en-US" b="0" i="0" dirty="0">
                <a:effectLst/>
              </a:rPr>
              <a:t>outlines everything that’s needed to create a successful Project. It tells you what to create (and what not to), what kind of resources to hire, and what schedule to follow. From specific deliverables to broad objectives, this Plan gives you a complete overview of the Project.</a:t>
            </a:r>
          </a:p>
          <a:p>
            <a:pPr algn="just"/>
            <a:r>
              <a:rPr lang="en-US" b="0" i="0" dirty="0">
                <a:effectLst/>
              </a:rPr>
              <a:t>The </a:t>
            </a:r>
            <a:r>
              <a:rPr lang="en-US" b="1" i="0" dirty="0">
                <a:solidFill>
                  <a:srgbClr val="FF0000"/>
                </a:solidFill>
                <a:effectLst/>
              </a:rPr>
              <a:t>Project Plan </a:t>
            </a:r>
            <a:r>
              <a:rPr lang="en-US" b="0" i="0" dirty="0">
                <a:effectLst/>
              </a:rPr>
              <a:t>is a broad document created initially to summarize the </a:t>
            </a:r>
            <a:r>
              <a:rPr lang="en-US" b="1" i="0" dirty="0">
                <a:effectLst/>
              </a:rPr>
              <a:t>Project’s Schedule</a:t>
            </a:r>
            <a:r>
              <a:rPr lang="en-US" b="0" i="0" dirty="0">
                <a:effectLst/>
              </a:rPr>
              <a:t>, </a:t>
            </a:r>
            <a:r>
              <a:rPr lang="en-US" b="1" i="0" dirty="0">
                <a:effectLst/>
              </a:rPr>
              <a:t>Scope</a:t>
            </a:r>
            <a:r>
              <a:rPr lang="en-US" b="0" i="0" dirty="0">
                <a:effectLst/>
              </a:rPr>
              <a:t>, and </a:t>
            </a:r>
            <a:r>
              <a:rPr lang="en-US" b="1" i="0" dirty="0">
                <a:effectLst/>
              </a:rPr>
              <a:t>Resources</a:t>
            </a:r>
            <a:r>
              <a:rPr lang="en-US" b="0" i="0" dirty="0">
                <a:effectLst/>
              </a:rPr>
              <a:t>. Think of it as a “vision” document.</a:t>
            </a:r>
          </a:p>
          <a:p>
            <a:pPr algn="l"/>
            <a:endParaRPr lang="en-US" b="0" i="0" dirty="0">
              <a:effectLst/>
            </a:endParaRPr>
          </a:p>
          <a:p>
            <a:pPr marL="0" indent="0">
              <a:buNone/>
            </a:pPr>
            <a:endParaRPr lang="fr-FR" dirty="0"/>
          </a:p>
        </p:txBody>
      </p:sp>
      <p:sp>
        <p:nvSpPr>
          <p:cNvPr id="4" name="Titre 1">
            <a:extLst>
              <a:ext uri="{FF2B5EF4-FFF2-40B4-BE49-F238E27FC236}">
                <a16:creationId xmlns:a16="http://schemas.microsoft.com/office/drawing/2014/main" id="{D2A2F306-C02E-41E6-AC58-46815BC7CF88}"/>
              </a:ext>
            </a:extLst>
          </p:cNvPr>
          <p:cNvSpPr>
            <a:spLocks noGrp="1"/>
          </p:cNvSpPr>
          <p:nvPr>
            <p:ph type="title"/>
          </p:nvPr>
        </p:nvSpPr>
        <p:spPr>
          <a:xfrm>
            <a:off x="2419927" y="365125"/>
            <a:ext cx="7185892" cy="1325563"/>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1898256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35478CA-47A1-47C1-BF23-5459B516B976}"/>
              </a:ext>
            </a:extLst>
          </p:cNvPr>
          <p:cNvSpPr>
            <a:spLocks noGrp="1"/>
          </p:cNvSpPr>
          <p:nvPr>
            <p:ph idx="1"/>
          </p:nvPr>
        </p:nvSpPr>
        <p:spPr>
          <a:xfrm>
            <a:off x="-1" y="1825624"/>
            <a:ext cx="10448925" cy="5032375"/>
          </a:xfrm>
        </p:spPr>
        <p:txBody>
          <a:bodyPr>
            <a:normAutofit/>
          </a:bodyPr>
          <a:lstStyle/>
          <a:p>
            <a:pPr algn="just"/>
            <a:r>
              <a:rPr lang="en-US" b="0" i="0" dirty="0">
                <a:effectLst/>
              </a:rPr>
              <a:t>This document will guide you on how to create all the other plans (</a:t>
            </a:r>
            <a:r>
              <a:rPr lang="en-US" b="1" i="0" dirty="0">
                <a:effectLst/>
              </a:rPr>
              <a:t>Risk Management</a:t>
            </a:r>
            <a:r>
              <a:rPr lang="en-US" b="0" i="0" dirty="0">
                <a:effectLst/>
              </a:rPr>
              <a:t>, </a:t>
            </a:r>
            <a:r>
              <a:rPr lang="en-US" b="1" i="0" dirty="0">
                <a:effectLst/>
              </a:rPr>
              <a:t>Change Management</a:t>
            </a:r>
            <a:r>
              <a:rPr lang="en-US" b="0" i="0" dirty="0">
                <a:effectLst/>
              </a:rPr>
              <a:t>, </a:t>
            </a:r>
            <a:r>
              <a:rPr lang="en-US" b="1" i="0" dirty="0">
                <a:effectLst/>
              </a:rPr>
              <a:t>Resources</a:t>
            </a:r>
            <a:r>
              <a:rPr lang="en-US" b="0" i="0" dirty="0">
                <a:effectLst/>
              </a:rPr>
              <a:t>, etc.) that combined make up the project management plan.</a:t>
            </a:r>
          </a:p>
          <a:p>
            <a:pPr algn="just"/>
            <a:r>
              <a:rPr lang="en-US" b="0" i="0" dirty="0">
                <a:effectLst/>
              </a:rPr>
              <a:t>the </a:t>
            </a:r>
            <a:r>
              <a:rPr lang="en-US" b="1" i="0" dirty="0">
                <a:effectLst/>
              </a:rPr>
              <a:t>PMBOK</a:t>
            </a:r>
            <a:r>
              <a:rPr lang="en-US" b="0" i="0" dirty="0">
                <a:effectLst/>
              </a:rPr>
              <a:t> itself doesn’t make any distinction between Project and Project Management Plans. Each organization will have its own norms and standards for creating these plans and what’s included in them.</a:t>
            </a:r>
          </a:p>
          <a:p>
            <a:pPr algn="just"/>
            <a:r>
              <a:rPr lang="en-US" b="0" i="0" dirty="0">
                <a:effectLst/>
              </a:rPr>
              <a:t>But as far as best practices go, the Project Plan should be the first document you create in the Planning phase. All the other key documents – </a:t>
            </a:r>
            <a:r>
              <a:rPr lang="en-US" b="1" i="0" dirty="0">
                <a:effectLst/>
              </a:rPr>
              <a:t>Work Breakdown Structure </a:t>
            </a:r>
            <a:r>
              <a:rPr lang="en-US" b="0" i="0" dirty="0">
                <a:effectLst/>
              </a:rPr>
              <a:t>(</a:t>
            </a:r>
            <a:r>
              <a:rPr lang="en-US" b="1" i="0" dirty="0">
                <a:effectLst/>
              </a:rPr>
              <a:t>WBS</a:t>
            </a:r>
            <a:r>
              <a:rPr lang="en-US" b="0" i="0" dirty="0">
                <a:effectLst/>
              </a:rPr>
              <a:t>), </a:t>
            </a:r>
            <a:r>
              <a:rPr lang="en-US" b="1" i="0" dirty="0">
                <a:effectLst/>
              </a:rPr>
              <a:t>Project Scope Statement</a:t>
            </a:r>
            <a:r>
              <a:rPr lang="en-US" b="0" i="0" dirty="0">
                <a:effectLst/>
              </a:rPr>
              <a:t>, </a:t>
            </a:r>
            <a:r>
              <a:rPr lang="en-US" b="1" i="0" dirty="0">
                <a:effectLst/>
              </a:rPr>
              <a:t>Gantt Chart</a:t>
            </a:r>
            <a:r>
              <a:rPr lang="en-US" b="0" i="0" dirty="0">
                <a:effectLst/>
              </a:rPr>
              <a:t>, etc. – will spring from the Project Plan.</a:t>
            </a:r>
          </a:p>
          <a:p>
            <a:endParaRPr lang="fr-FR" dirty="0"/>
          </a:p>
        </p:txBody>
      </p:sp>
      <p:sp>
        <p:nvSpPr>
          <p:cNvPr id="4" name="Titre 1">
            <a:extLst>
              <a:ext uri="{FF2B5EF4-FFF2-40B4-BE49-F238E27FC236}">
                <a16:creationId xmlns:a16="http://schemas.microsoft.com/office/drawing/2014/main" id="{4C680ABF-F109-44E0-AE39-4226CD47F6A1}"/>
              </a:ext>
            </a:extLst>
          </p:cNvPr>
          <p:cNvSpPr>
            <a:spLocks noGrp="1"/>
          </p:cNvSpPr>
          <p:nvPr>
            <p:ph type="title"/>
          </p:nvPr>
        </p:nvSpPr>
        <p:spPr>
          <a:xfrm>
            <a:off x="2438400" y="365125"/>
            <a:ext cx="7222836" cy="946439"/>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3398085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F3DA03-572F-433B-AF9E-6CD08F7ACE72}"/>
              </a:ext>
            </a:extLst>
          </p:cNvPr>
          <p:cNvSpPr>
            <a:spLocks noGrp="1"/>
          </p:cNvSpPr>
          <p:nvPr>
            <p:ph type="title"/>
          </p:nvPr>
        </p:nvSpPr>
        <p:spPr/>
        <p:txBody>
          <a:bodyPr/>
          <a:lstStyle/>
          <a:p>
            <a:endParaRPr lang="fr-FR"/>
          </a:p>
        </p:txBody>
      </p:sp>
      <p:pic>
        <p:nvPicPr>
          <p:cNvPr id="4" name="Picture 2" descr="Project management/Project plan - Wikiversity">
            <a:extLst>
              <a:ext uri="{FF2B5EF4-FFF2-40B4-BE49-F238E27FC236}">
                <a16:creationId xmlns:a16="http://schemas.microsoft.com/office/drawing/2014/main" id="{D5633895-9810-4EBC-89C8-7B6C271BEA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19749" y="0"/>
            <a:ext cx="65722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a:extLst>
              <a:ext uri="{FF2B5EF4-FFF2-40B4-BE49-F238E27FC236}">
                <a16:creationId xmlns:a16="http://schemas.microsoft.com/office/drawing/2014/main" id="{36E221DF-B36D-4199-ACED-0F80ECDA6A9F}"/>
              </a:ext>
            </a:extLst>
          </p:cNvPr>
          <p:cNvPicPr>
            <a:picLocks noChangeAspect="1"/>
          </p:cNvPicPr>
          <p:nvPr/>
        </p:nvPicPr>
        <p:blipFill>
          <a:blip r:embed="rId3"/>
          <a:stretch>
            <a:fillRect/>
          </a:stretch>
        </p:blipFill>
        <p:spPr>
          <a:xfrm>
            <a:off x="0" y="0"/>
            <a:ext cx="5067300" cy="6858000"/>
          </a:xfrm>
          <a:prstGeom prst="rect">
            <a:avLst/>
          </a:prstGeom>
        </p:spPr>
      </p:pic>
      <p:graphicFrame>
        <p:nvGraphicFramePr>
          <p:cNvPr id="8" name="Tableau 8">
            <a:extLst>
              <a:ext uri="{FF2B5EF4-FFF2-40B4-BE49-F238E27FC236}">
                <a16:creationId xmlns:a16="http://schemas.microsoft.com/office/drawing/2014/main" id="{5421E350-B4AF-4E54-B1E2-C9DA6E4581CF}"/>
              </a:ext>
            </a:extLst>
          </p:cNvPr>
          <p:cNvGraphicFramePr>
            <a:graphicFrameLocks noGrp="1"/>
          </p:cNvGraphicFramePr>
          <p:nvPr>
            <p:extLst>
              <p:ext uri="{D42A27DB-BD31-4B8C-83A1-F6EECF244321}">
                <p14:modId xmlns:p14="http://schemas.microsoft.com/office/powerpoint/2010/main" val="1637872821"/>
              </p:ext>
            </p:extLst>
          </p:nvPr>
        </p:nvGraphicFramePr>
        <p:xfrm>
          <a:off x="5067301" y="0"/>
          <a:ext cx="552448" cy="6857999"/>
        </p:xfrm>
        <a:graphic>
          <a:graphicData uri="http://schemas.openxmlformats.org/drawingml/2006/table">
            <a:tbl>
              <a:tblPr firstRow="1" bandRow="1">
                <a:tableStyleId>{5C22544A-7EE6-4342-B048-85BDC9FD1C3A}</a:tableStyleId>
              </a:tblPr>
              <a:tblGrid>
                <a:gridCol w="552448">
                  <a:extLst>
                    <a:ext uri="{9D8B030D-6E8A-4147-A177-3AD203B41FA5}">
                      <a16:colId xmlns:a16="http://schemas.microsoft.com/office/drawing/2014/main" val="1925053405"/>
                    </a:ext>
                  </a:extLst>
                </a:gridCol>
              </a:tblGrid>
              <a:tr h="6857999">
                <a:tc>
                  <a:txBody>
                    <a:bodyPr/>
                    <a:lstStyle/>
                    <a:p>
                      <a:endParaRPr lang="fr-FR" dirty="0"/>
                    </a:p>
                  </a:txBody>
                  <a:tcPr>
                    <a:solidFill>
                      <a:srgbClr val="FFFF00"/>
                    </a:solidFill>
                  </a:tcPr>
                </a:tc>
                <a:extLst>
                  <a:ext uri="{0D108BD9-81ED-4DB2-BD59-A6C34878D82A}">
                    <a16:rowId xmlns:a16="http://schemas.microsoft.com/office/drawing/2014/main" val="4224227223"/>
                  </a:ext>
                </a:extLst>
              </a:tr>
            </a:tbl>
          </a:graphicData>
        </a:graphic>
      </p:graphicFrame>
    </p:spTree>
    <p:extLst>
      <p:ext uri="{BB962C8B-B14F-4D97-AF65-F5344CB8AC3E}">
        <p14:creationId xmlns:p14="http://schemas.microsoft.com/office/powerpoint/2010/main" val="2488901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0D374D-71F2-4196-B5C5-8FEDA0F92173}"/>
              </a:ext>
            </a:extLst>
          </p:cNvPr>
          <p:cNvSpPr>
            <a:spLocks noGrp="1"/>
          </p:cNvSpPr>
          <p:nvPr>
            <p:ph type="title"/>
          </p:nvPr>
        </p:nvSpPr>
        <p:spPr>
          <a:xfrm>
            <a:off x="2471737" y="514351"/>
            <a:ext cx="7248525" cy="809626"/>
          </a:xfrm>
        </p:spPr>
        <p:txBody>
          <a:bodyPr>
            <a:normAutofit fontScale="90000"/>
          </a:bodyPr>
          <a:lstStyle/>
          <a:p>
            <a:pPr algn="ctr"/>
            <a:br>
              <a:rPr lang="fr-FR" b="1" dirty="0">
                <a:solidFill>
                  <a:schemeClr val="bg1"/>
                </a:solidFill>
                <a:latin typeface="+mn-lt"/>
              </a:rPr>
            </a:br>
            <a:r>
              <a:rPr lang="fr-FR" b="1" dirty="0">
                <a:solidFill>
                  <a:schemeClr val="bg1"/>
                </a:solidFill>
                <a:latin typeface="+mn-lt"/>
              </a:rPr>
              <a:t>Outcomes of the lesson</a:t>
            </a:r>
            <a:br>
              <a:rPr lang="fr-FR" b="1" dirty="0">
                <a:solidFill>
                  <a:srgbClr val="FF0000"/>
                </a:solidFill>
              </a:rPr>
            </a:br>
            <a:endParaRPr lang="fr-FR" dirty="0"/>
          </a:p>
        </p:txBody>
      </p:sp>
      <p:sp>
        <p:nvSpPr>
          <p:cNvPr id="3" name="Espace réservé du contenu 2">
            <a:extLst>
              <a:ext uri="{FF2B5EF4-FFF2-40B4-BE49-F238E27FC236}">
                <a16:creationId xmlns:a16="http://schemas.microsoft.com/office/drawing/2014/main" id="{0C3BE222-9DDA-4DB0-BAC2-63AF6D7D4633}"/>
              </a:ext>
            </a:extLst>
          </p:cNvPr>
          <p:cNvSpPr>
            <a:spLocks noGrp="1"/>
          </p:cNvSpPr>
          <p:nvPr>
            <p:ph idx="1"/>
          </p:nvPr>
        </p:nvSpPr>
        <p:spPr>
          <a:xfrm>
            <a:off x="104776" y="1825625"/>
            <a:ext cx="10287000" cy="4351338"/>
          </a:xfrm>
        </p:spPr>
        <p:txBody>
          <a:bodyPr>
            <a:normAutofit/>
          </a:bodyPr>
          <a:lstStyle/>
          <a:p>
            <a:pPr algn="just" fontAlgn="base"/>
            <a:r>
              <a:rPr lang="en-US" sz="2600" b="0" i="0" dirty="0">
                <a:effectLst/>
              </a:rPr>
              <a:t>In this lesson, we’ll:</a:t>
            </a:r>
          </a:p>
          <a:p>
            <a:pPr marL="0" indent="0" algn="just" fontAlgn="base">
              <a:buNone/>
            </a:pPr>
            <a:endParaRPr lang="en-US" sz="2600" b="0" i="0" dirty="0">
              <a:effectLst/>
            </a:endParaRPr>
          </a:p>
          <a:p>
            <a:pPr algn="just" fontAlgn="base"/>
            <a:r>
              <a:rPr lang="en-US" sz="2600" b="0" i="0" dirty="0">
                <a:effectLst/>
              </a:rPr>
              <a:t> Learn the steps, methodology, and processes that lead to successful Project Execution.   </a:t>
            </a:r>
          </a:p>
          <a:p>
            <a:pPr algn="just" fontAlgn="base"/>
            <a:endParaRPr lang="en-US" sz="2600" b="0" i="0" dirty="0">
              <a:effectLst/>
            </a:endParaRPr>
          </a:p>
          <a:p>
            <a:pPr algn="just" fontAlgn="base"/>
            <a:r>
              <a:rPr lang="en-US" sz="2600" b="0" i="0" dirty="0">
                <a:effectLst/>
              </a:rPr>
              <a:t>Find </a:t>
            </a:r>
            <a:r>
              <a:rPr lang="en-US" sz="2600" b="1" i="0" dirty="0">
                <a:effectLst/>
              </a:rPr>
              <a:t>Project Execution Steps </a:t>
            </a:r>
            <a:r>
              <a:rPr lang="en-US" sz="2600" b="0" i="0" dirty="0">
                <a:effectLst/>
              </a:rPr>
              <a:t>and </a:t>
            </a:r>
            <a:r>
              <a:rPr lang="en-US" sz="2600" b="1" i="0" dirty="0">
                <a:effectLst/>
              </a:rPr>
              <a:t>Processes</a:t>
            </a:r>
            <a:r>
              <a:rPr lang="en-US" sz="2600" b="0" i="0" dirty="0">
                <a:effectLst/>
              </a:rPr>
              <a:t>, the causes and solutions to </a:t>
            </a:r>
            <a:r>
              <a:rPr lang="en-US" sz="2600" b="1" i="0" dirty="0">
                <a:effectLst/>
              </a:rPr>
              <a:t>Execution Gaps </a:t>
            </a:r>
            <a:r>
              <a:rPr lang="en-US" sz="2600" b="0" i="0" dirty="0">
                <a:effectLst/>
              </a:rPr>
              <a:t>, and helpful tools to support your Project’s next success, such as a </a:t>
            </a:r>
            <a:r>
              <a:rPr lang="en-US" sz="2600" b="1" i="0" dirty="0">
                <a:effectLst/>
              </a:rPr>
              <a:t>Project Execution Checklist</a:t>
            </a:r>
            <a:r>
              <a:rPr lang="en-US" sz="2600" b="0" i="0" dirty="0">
                <a:effectLst/>
              </a:rPr>
              <a:t>, solutions to prevent </a:t>
            </a:r>
            <a:r>
              <a:rPr lang="en-US" sz="2600" b="1" i="0" dirty="0">
                <a:effectLst/>
              </a:rPr>
              <a:t>Execution Gaps</a:t>
            </a:r>
            <a:r>
              <a:rPr lang="en-US" sz="2600" b="0" i="0" dirty="0">
                <a:effectLst/>
              </a:rPr>
              <a:t>. </a:t>
            </a:r>
            <a:endParaRPr lang="fr-FR" sz="2600" dirty="0"/>
          </a:p>
        </p:txBody>
      </p:sp>
    </p:spTree>
    <p:extLst>
      <p:ext uri="{BB962C8B-B14F-4D97-AF65-F5344CB8AC3E}">
        <p14:creationId xmlns:p14="http://schemas.microsoft.com/office/powerpoint/2010/main" val="2782686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83EDDD-33A8-48D6-BFCA-2C2CB2EC8090}"/>
              </a:ext>
            </a:extLst>
          </p:cNvPr>
          <p:cNvSpPr>
            <a:spLocks noGrp="1"/>
          </p:cNvSpPr>
          <p:nvPr>
            <p:ph type="title"/>
          </p:nvPr>
        </p:nvSpPr>
        <p:spPr>
          <a:xfrm>
            <a:off x="2364508" y="480290"/>
            <a:ext cx="7056583" cy="803565"/>
          </a:xfrm>
        </p:spPr>
        <p:txBody>
          <a:bodyPr>
            <a:normAutofit/>
          </a:bodyPr>
          <a:lstStyle/>
          <a:p>
            <a:pPr algn="ctr"/>
            <a:r>
              <a:rPr lang="fr-FR" sz="4800" b="1" dirty="0">
                <a:solidFill>
                  <a:schemeClr val="bg1"/>
                </a:solidFill>
                <a:latin typeface="+mn-lt"/>
              </a:rPr>
              <a:t>Syllabus</a:t>
            </a:r>
          </a:p>
        </p:txBody>
      </p:sp>
      <p:pic>
        <p:nvPicPr>
          <p:cNvPr id="5" name="Espace réservé du contenu 4">
            <a:extLst>
              <a:ext uri="{FF2B5EF4-FFF2-40B4-BE49-F238E27FC236}">
                <a16:creationId xmlns:a16="http://schemas.microsoft.com/office/drawing/2014/main" id="{5C2ACE4E-ED50-4AA1-87C5-03F42E14BB9E}"/>
              </a:ext>
            </a:extLst>
          </p:cNvPr>
          <p:cNvPicPr>
            <a:picLocks noGrp="1" noChangeAspect="1"/>
          </p:cNvPicPr>
          <p:nvPr>
            <p:ph idx="1"/>
          </p:nvPr>
        </p:nvPicPr>
        <p:blipFill>
          <a:blip r:embed="rId2"/>
          <a:stretch>
            <a:fillRect/>
          </a:stretch>
        </p:blipFill>
        <p:spPr>
          <a:xfrm>
            <a:off x="203200" y="1825624"/>
            <a:ext cx="10141528" cy="4482811"/>
          </a:xfrm>
        </p:spPr>
      </p:pic>
    </p:spTree>
    <p:extLst>
      <p:ext uri="{BB962C8B-B14F-4D97-AF65-F5344CB8AC3E}">
        <p14:creationId xmlns:p14="http://schemas.microsoft.com/office/powerpoint/2010/main" val="278518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5E1EF2-D7E4-4828-80F9-4BEAFEDC5A99}"/>
              </a:ext>
            </a:extLst>
          </p:cNvPr>
          <p:cNvSpPr>
            <a:spLocks noGrp="1"/>
          </p:cNvSpPr>
          <p:nvPr>
            <p:ph type="title"/>
          </p:nvPr>
        </p:nvSpPr>
        <p:spPr>
          <a:xfrm>
            <a:off x="2390776" y="514352"/>
            <a:ext cx="7315200" cy="657224"/>
          </a:xfrm>
        </p:spPr>
        <p:txBody>
          <a:bodyPr>
            <a:normAutofit fontScale="90000"/>
          </a:bodyPr>
          <a:lstStyle/>
          <a:p>
            <a:br>
              <a:rPr lang="fr-FR" b="1" i="0" dirty="0">
                <a:solidFill>
                  <a:srgbClr val="FF0066"/>
                </a:solidFill>
                <a:effectLst/>
                <a:latin typeface="+mn-lt"/>
              </a:rPr>
            </a:br>
            <a:r>
              <a:rPr lang="fr-FR" b="1" i="0" dirty="0">
                <a:solidFill>
                  <a:srgbClr val="FF0066"/>
                </a:solidFill>
                <a:effectLst/>
                <a:latin typeface="+mn-lt"/>
              </a:rPr>
              <a:t>I- What Is Project Execution?</a:t>
            </a:r>
            <a:br>
              <a:rPr lang="fr-FR" b="1" i="0" dirty="0">
                <a:solidFill>
                  <a:schemeClr val="bg1"/>
                </a:solidFill>
                <a:effectLst/>
                <a:latin typeface="+mn-lt"/>
              </a:rPr>
            </a:br>
            <a:endParaRPr lang="fr-FR" dirty="0">
              <a:solidFill>
                <a:schemeClr val="bg1"/>
              </a:solidFill>
              <a:latin typeface="+mn-lt"/>
            </a:endParaRPr>
          </a:p>
        </p:txBody>
      </p:sp>
      <p:sp>
        <p:nvSpPr>
          <p:cNvPr id="3" name="Espace réservé du contenu 2">
            <a:extLst>
              <a:ext uri="{FF2B5EF4-FFF2-40B4-BE49-F238E27FC236}">
                <a16:creationId xmlns:a16="http://schemas.microsoft.com/office/drawing/2014/main" id="{B58958E5-A961-4044-A2D8-AA854A2AB3AF}"/>
              </a:ext>
            </a:extLst>
          </p:cNvPr>
          <p:cNvSpPr>
            <a:spLocks noGrp="1"/>
          </p:cNvSpPr>
          <p:nvPr>
            <p:ph idx="1"/>
          </p:nvPr>
        </p:nvSpPr>
        <p:spPr>
          <a:xfrm>
            <a:off x="123825" y="1695450"/>
            <a:ext cx="10353675" cy="4648199"/>
          </a:xfrm>
        </p:spPr>
        <p:txBody>
          <a:bodyPr>
            <a:normAutofit fontScale="85000" lnSpcReduction="20000"/>
          </a:bodyPr>
          <a:lstStyle/>
          <a:p>
            <a:pPr marL="0" indent="0" algn="just" fontAlgn="base">
              <a:buNone/>
            </a:pPr>
            <a:r>
              <a:rPr lang="en-US" b="0" i="0" dirty="0">
                <a:effectLst/>
              </a:rPr>
              <a:t>	</a:t>
            </a:r>
            <a:r>
              <a:rPr lang="en-US" b="1" i="0" dirty="0">
                <a:effectLst/>
              </a:rPr>
              <a:t>I-1- Definition</a:t>
            </a:r>
          </a:p>
          <a:p>
            <a:pPr algn="just" fontAlgn="base"/>
            <a:r>
              <a:rPr lang="en-US" sz="3100" b="0" i="0" dirty="0">
                <a:effectLst/>
              </a:rPr>
              <a:t>The term </a:t>
            </a:r>
            <a:r>
              <a:rPr lang="en-US" sz="3100" b="1" i="1" dirty="0">
                <a:solidFill>
                  <a:srgbClr val="FF0000"/>
                </a:solidFill>
                <a:effectLst/>
              </a:rPr>
              <a:t>Project Execution</a:t>
            </a:r>
            <a:r>
              <a:rPr lang="en-US" sz="3100" b="0" i="0" dirty="0">
                <a:effectLst/>
              </a:rPr>
              <a:t>, also known as</a:t>
            </a:r>
            <a:r>
              <a:rPr lang="en-US" sz="3100" b="0" i="1" dirty="0">
                <a:effectLst/>
              </a:rPr>
              <a:t> </a:t>
            </a:r>
            <a:r>
              <a:rPr lang="en-US" sz="3100" b="1" i="1" dirty="0">
                <a:solidFill>
                  <a:srgbClr val="FF0000"/>
                </a:solidFill>
                <a:effectLst/>
              </a:rPr>
              <a:t>Project Implementation</a:t>
            </a:r>
            <a:r>
              <a:rPr lang="en-US" sz="3100" b="0" i="0" dirty="0">
                <a:effectLst/>
              </a:rPr>
              <a:t>, refers to the actions a Team takes during </a:t>
            </a:r>
            <a:r>
              <a:rPr lang="en-US" sz="3100" b="1" i="1" dirty="0">
                <a:effectLst/>
              </a:rPr>
              <a:t>the third phase of the project lifecycle</a:t>
            </a:r>
            <a:r>
              <a:rPr lang="en-US" sz="3100" b="1" i="0" dirty="0">
                <a:effectLst/>
              </a:rPr>
              <a:t>, </a:t>
            </a:r>
            <a:r>
              <a:rPr lang="en-US" sz="3100" i="0" dirty="0">
                <a:effectLst/>
              </a:rPr>
              <a:t>as</a:t>
            </a:r>
            <a:r>
              <a:rPr lang="en-US" sz="3100" b="1" i="0" dirty="0">
                <a:effectLst/>
              </a:rPr>
              <a:t> </a:t>
            </a:r>
            <a:r>
              <a:rPr lang="en-US" sz="3100" b="0" i="0" dirty="0">
                <a:effectLst/>
              </a:rPr>
              <a:t>outlined by Project Management Institute (PMI). </a:t>
            </a:r>
          </a:p>
          <a:p>
            <a:pPr algn="just" fontAlgn="base"/>
            <a:r>
              <a:rPr lang="en-US" sz="3100" b="0" i="0" dirty="0">
                <a:effectLst/>
              </a:rPr>
              <a:t>It is </a:t>
            </a:r>
            <a:r>
              <a:rPr lang="en-US" sz="3100" b="1" i="0" dirty="0">
                <a:effectLst/>
              </a:rPr>
              <a:t>the active stage of the Project</a:t>
            </a:r>
            <a:r>
              <a:rPr lang="en-US" sz="3100" b="0" i="0" dirty="0">
                <a:effectLst/>
              </a:rPr>
              <a:t>, in which you </a:t>
            </a:r>
            <a:r>
              <a:rPr lang="en-US" sz="3100" b="1" i="0" dirty="0">
                <a:effectLst/>
              </a:rPr>
              <a:t>produce deliverables for</a:t>
            </a:r>
            <a:r>
              <a:rPr lang="en-US" sz="3100" b="0" i="0" dirty="0">
                <a:effectLst/>
              </a:rPr>
              <a:t> </a:t>
            </a:r>
            <a:r>
              <a:rPr lang="en-US" sz="3100" b="1" i="0" dirty="0">
                <a:effectLst/>
              </a:rPr>
              <a:t>clients and stakeholders</a:t>
            </a:r>
            <a:r>
              <a:rPr lang="en-US" sz="3100" b="0" i="0" dirty="0">
                <a:effectLst/>
              </a:rPr>
              <a:t>.</a:t>
            </a:r>
          </a:p>
          <a:p>
            <a:pPr algn="just" fontAlgn="base"/>
            <a:r>
              <a:rPr lang="en-US" sz="3100" b="0" i="0" dirty="0">
                <a:effectLst/>
              </a:rPr>
              <a:t>During </a:t>
            </a:r>
            <a:r>
              <a:rPr lang="en-US" sz="3100" b="1" i="0" dirty="0">
                <a:solidFill>
                  <a:srgbClr val="FF0000"/>
                </a:solidFill>
                <a:effectLst/>
              </a:rPr>
              <a:t>the</a:t>
            </a:r>
            <a:r>
              <a:rPr lang="en-US" sz="3100" b="0" i="0" dirty="0">
                <a:effectLst/>
              </a:rPr>
              <a:t> </a:t>
            </a:r>
            <a:r>
              <a:rPr lang="en-US" sz="3100" b="1" i="0" dirty="0">
                <a:solidFill>
                  <a:srgbClr val="FF0000"/>
                </a:solidFill>
                <a:effectLst/>
              </a:rPr>
              <a:t>Project Execution Phase</a:t>
            </a:r>
            <a:r>
              <a:rPr lang="en-US" sz="3100" b="0" i="0" dirty="0">
                <a:effectLst/>
              </a:rPr>
              <a:t>, a Project moves </a:t>
            </a:r>
            <a:r>
              <a:rPr lang="en-US" sz="3100" b="1" i="0" dirty="0">
                <a:effectLst/>
              </a:rPr>
              <a:t>from planning to completion</a:t>
            </a:r>
            <a:r>
              <a:rPr lang="en-US" sz="3100" b="0" i="0" dirty="0">
                <a:effectLst/>
              </a:rPr>
              <a:t>. </a:t>
            </a:r>
          </a:p>
          <a:p>
            <a:pPr algn="just" fontAlgn="base"/>
            <a:r>
              <a:rPr lang="en-US" sz="3100" b="0" i="0" dirty="0">
                <a:effectLst/>
              </a:rPr>
              <a:t>The term </a:t>
            </a:r>
            <a:r>
              <a:rPr lang="en-US" sz="3100" b="1" i="1" dirty="0">
                <a:solidFill>
                  <a:srgbClr val="FF0000"/>
                </a:solidFill>
                <a:effectLst/>
              </a:rPr>
              <a:t>Project Execution Process (PEP)</a:t>
            </a:r>
            <a:r>
              <a:rPr lang="en-US" sz="3100" b="1" i="0" dirty="0">
                <a:solidFill>
                  <a:srgbClr val="FF0000"/>
                </a:solidFill>
                <a:effectLst/>
              </a:rPr>
              <a:t> </a:t>
            </a:r>
            <a:r>
              <a:rPr lang="en-US" sz="3100" b="0" i="0" dirty="0">
                <a:effectLst/>
              </a:rPr>
              <a:t>refers to the set of tasks needed to produce deliverables. Team members decide and assign execution tasks during the Project Planning Phase. The Execution Process uses structures (</a:t>
            </a:r>
            <a:r>
              <a:rPr lang="en-US" sz="3100" b="1" i="0" dirty="0">
                <a:effectLst/>
              </a:rPr>
              <a:t>techniques</a:t>
            </a:r>
            <a:r>
              <a:rPr lang="en-US" sz="3100" b="0" i="0" dirty="0">
                <a:effectLst/>
              </a:rPr>
              <a:t>, </a:t>
            </a:r>
            <a:r>
              <a:rPr lang="en-US" sz="3100" b="1" i="0" dirty="0">
                <a:effectLst/>
              </a:rPr>
              <a:t>methodology</a:t>
            </a:r>
            <a:r>
              <a:rPr lang="en-US" sz="3100" b="0" i="0" dirty="0">
                <a:effectLst/>
              </a:rPr>
              <a:t>, and </a:t>
            </a:r>
            <a:r>
              <a:rPr lang="en-US" sz="3100" b="1" i="0" dirty="0">
                <a:effectLst/>
              </a:rPr>
              <a:t>frameworks</a:t>
            </a:r>
            <a:r>
              <a:rPr lang="en-US" sz="3100" b="0" i="0" dirty="0">
                <a:effectLst/>
              </a:rPr>
              <a:t>) to organize the manner of delivery. </a:t>
            </a:r>
          </a:p>
        </p:txBody>
      </p:sp>
    </p:spTree>
    <p:extLst>
      <p:ext uri="{BB962C8B-B14F-4D97-AF65-F5344CB8AC3E}">
        <p14:creationId xmlns:p14="http://schemas.microsoft.com/office/powerpoint/2010/main" val="1174158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0CF078-20E3-4419-9E6D-5CF38010E677}"/>
              </a:ext>
            </a:extLst>
          </p:cNvPr>
          <p:cNvSpPr>
            <a:spLocks noGrp="1"/>
          </p:cNvSpPr>
          <p:nvPr>
            <p:ph idx="1"/>
          </p:nvPr>
        </p:nvSpPr>
        <p:spPr>
          <a:xfrm>
            <a:off x="101600" y="1671782"/>
            <a:ext cx="10347325" cy="4633767"/>
          </a:xfrm>
        </p:spPr>
        <p:txBody>
          <a:bodyPr>
            <a:noAutofit/>
          </a:bodyPr>
          <a:lstStyle/>
          <a:p>
            <a:pPr algn="just" fontAlgn="base"/>
            <a:r>
              <a:rPr lang="en-US" sz="2400" b="0" i="0" dirty="0">
                <a:effectLst/>
              </a:rPr>
              <a:t>The Project Execution stage is the longest, </a:t>
            </a:r>
            <a:r>
              <a:rPr lang="en-US" sz="2400" b="1" i="0" dirty="0">
                <a:effectLst/>
              </a:rPr>
              <a:t>most involved</a:t>
            </a:r>
            <a:r>
              <a:rPr lang="en-US" sz="2400" b="0" i="0" dirty="0">
                <a:effectLst/>
              </a:rPr>
              <a:t>, and </a:t>
            </a:r>
            <a:r>
              <a:rPr lang="en-US" sz="2400" b="1" i="0" dirty="0">
                <a:effectLst/>
              </a:rPr>
              <a:t>most crucial phase</a:t>
            </a:r>
            <a:r>
              <a:rPr lang="en-US" sz="2400" b="0" i="0" dirty="0">
                <a:effectLst/>
              </a:rPr>
              <a:t> of the Project Lifecycle (it can add up to 70 percent of the Project).</a:t>
            </a:r>
          </a:p>
          <a:p>
            <a:pPr algn="just" fontAlgn="base"/>
            <a:r>
              <a:rPr lang="en-US" sz="2400" b="0" i="0" dirty="0">
                <a:effectLst/>
              </a:rPr>
              <a:t> It’s also common to spend the </a:t>
            </a:r>
            <a:r>
              <a:rPr lang="en-US" sz="2400" b="1" i="0" dirty="0">
                <a:effectLst/>
              </a:rPr>
              <a:t>majority of the Project’s Budget </a:t>
            </a:r>
            <a:r>
              <a:rPr lang="en-US" sz="2400" b="0" i="0" dirty="0">
                <a:effectLst/>
              </a:rPr>
              <a:t>during this phase. </a:t>
            </a:r>
            <a:endParaRPr lang="fr-FR" sz="2400" dirty="0"/>
          </a:p>
          <a:p>
            <a:pPr algn="just"/>
            <a:r>
              <a:rPr lang="en-US" sz="2400" b="1" i="0" dirty="0">
                <a:solidFill>
                  <a:srgbClr val="FF0000"/>
                </a:solidFill>
                <a:effectLst/>
              </a:rPr>
              <a:t>Project Execution </a:t>
            </a:r>
            <a:r>
              <a:rPr lang="en-US" sz="2400" b="0" i="0" dirty="0">
                <a:effectLst/>
              </a:rPr>
              <a:t>is central to delivering value to Stakeholders and meeting business goals. </a:t>
            </a:r>
          </a:p>
          <a:p>
            <a:pPr algn="just"/>
            <a:r>
              <a:rPr lang="en-US" sz="2400" b="0" i="0" dirty="0">
                <a:effectLst/>
              </a:rPr>
              <a:t>Successful execution involves catching missteps before they happen and monitoring the project throughout. </a:t>
            </a:r>
          </a:p>
          <a:p>
            <a:pPr algn="just"/>
            <a:r>
              <a:rPr lang="en-US" sz="2400" b="0" i="0" dirty="0">
                <a:effectLst/>
              </a:rPr>
              <a:t>A well-executed project will meet budget and schedule goals, and deliver the expected quality. </a:t>
            </a:r>
          </a:p>
          <a:p>
            <a:pPr algn="just"/>
            <a:r>
              <a:rPr lang="en-US" sz="2400" b="0" i="0" dirty="0">
                <a:effectLst/>
              </a:rPr>
              <a:t>This phase meets the immediate needs of stakeholders and provides long-term value to an organization’s reputation. </a:t>
            </a:r>
            <a:endParaRPr lang="fr-FR" sz="2400" dirty="0"/>
          </a:p>
        </p:txBody>
      </p:sp>
      <p:sp>
        <p:nvSpPr>
          <p:cNvPr id="4" name="Titre 1">
            <a:extLst>
              <a:ext uri="{FF2B5EF4-FFF2-40B4-BE49-F238E27FC236}">
                <a16:creationId xmlns:a16="http://schemas.microsoft.com/office/drawing/2014/main" id="{B5568415-88E5-447B-911A-D071034F82D3}"/>
              </a:ext>
            </a:extLst>
          </p:cNvPr>
          <p:cNvSpPr>
            <a:spLocks noGrp="1"/>
          </p:cNvSpPr>
          <p:nvPr>
            <p:ph type="title"/>
          </p:nvPr>
        </p:nvSpPr>
        <p:spPr>
          <a:xfrm>
            <a:off x="2409825" y="365126"/>
            <a:ext cx="7286626" cy="882650"/>
          </a:xfrm>
        </p:spPr>
        <p:txBody>
          <a:bodyPr>
            <a:normAutofit fontScale="90000"/>
          </a:bodyPr>
          <a:lstStyle/>
          <a:p>
            <a:br>
              <a:rPr lang="fr-FR" b="1" i="0" dirty="0">
                <a:solidFill>
                  <a:srgbClr val="FF0066"/>
                </a:solidFill>
                <a:effectLst/>
                <a:latin typeface="+mn-lt"/>
              </a:rPr>
            </a:br>
            <a:r>
              <a:rPr lang="fr-FR" b="1" i="0" dirty="0">
                <a:solidFill>
                  <a:srgbClr val="FF0066"/>
                </a:solidFill>
                <a:effectLst/>
                <a:latin typeface="+mn-lt"/>
              </a:rPr>
              <a:t>I- What Is Project Execution?</a:t>
            </a:r>
            <a:br>
              <a:rPr lang="fr-FR" b="1" i="0" dirty="0">
                <a:solidFill>
                  <a:schemeClr val="bg1"/>
                </a:solidFill>
                <a:effectLst/>
                <a:latin typeface="+mn-lt"/>
              </a:rPr>
            </a:br>
            <a:endParaRPr lang="fr-FR" dirty="0">
              <a:solidFill>
                <a:schemeClr val="bg1"/>
              </a:solidFill>
              <a:latin typeface="+mn-lt"/>
            </a:endParaRPr>
          </a:p>
        </p:txBody>
      </p:sp>
    </p:spTree>
    <p:extLst>
      <p:ext uri="{BB962C8B-B14F-4D97-AF65-F5344CB8AC3E}">
        <p14:creationId xmlns:p14="http://schemas.microsoft.com/office/powerpoint/2010/main" val="2367177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419F23-32D5-4106-B5FA-B37B355D8EFA}"/>
              </a:ext>
            </a:extLst>
          </p:cNvPr>
          <p:cNvSpPr>
            <a:spLocks noGrp="1"/>
          </p:cNvSpPr>
          <p:nvPr>
            <p:ph type="title"/>
          </p:nvPr>
        </p:nvSpPr>
        <p:spPr>
          <a:xfrm>
            <a:off x="2457450" y="599498"/>
            <a:ext cx="7277100" cy="695325"/>
          </a:xfrm>
        </p:spPr>
        <p:txBody>
          <a:bodyPr>
            <a:normAutofit fontScale="90000"/>
          </a:bodyPr>
          <a:lstStyle/>
          <a:p>
            <a:pPr algn="ctr"/>
            <a:br>
              <a:rPr lang="en-US" sz="4000" b="1" i="0" dirty="0">
                <a:solidFill>
                  <a:schemeClr val="bg1"/>
                </a:solidFill>
                <a:effectLst/>
                <a:latin typeface="+mn-lt"/>
              </a:rPr>
            </a:br>
            <a:endParaRPr lang="fr-FR" sz="4000" dirty="0">
              <a:solidFill>
                <a:srgbClr val="FFFF00"/>
              </a:solidFill>
              <a:latin typeface="+mn-lt"/>
            </a:endParaRPr>
          </a:p>
        </p:txBody>
      </p:sp>
      <p:sp>
        <p:nvSpPr>
          <p:cNvPr id="3" name="Espace réservé du contenu 2">
            <a:extLst>
              <a:ext uri="{FF2B5EF4-FFF2-40B4-BE49-F238E27FC236}">
                <a16:creationId xmlns:a16="http://schemas.microsoft.com/office/drawing/2014/main" id="{ADCEC99E-C2CC-4848-B328-BF472B8F8FD7}"/>
              </a:ext>
            </a:extLst>
          </p:cNvPr>
          <p:cNvSpPr>
            <a:spLocks noGrp="1"/>
          </p:cNvSpPr>
          <p:nvPr>
            <p:ph idx="1"/>
          </p:nvPr>
        </p:nvSpPr>
        <p:spPr>
          <a:xfrm>
            <a:off x="193964" y="1653309"/>
            <a:ext cx="10274011" cy="4605194"/>
          </a:xfrm>
        </p:spPr>
        <p:txBody>
          <a:bodyPr>
            <a:normAutofit lnSpcReduction="10000"/>
          </a:bodyPr>
          <a:lstStyle/>
          <a:p>
            <a:pPr marL="0" indent="0" algn="just" fontAlgn="base">
              <a:buNone/>
            </a:pPr>
            <a:r>
              <a:rPr lang="en-US" b="1" dirty="0">
                <a:solidFill>
                  <a:srgbClr val="FFFF00"/>
                </a:solidFill>
              </a:rPr>
              <a:t>	</a:t>
            </a:r>
            <a:r>
              <a:rPr lang="en-US" b="1" dirty="0"/>
              <a:t>I-2- </a:t>
            </a:r>
            <a:r>
              <a:rPr lang="en-US" sz="2800" b="1" i="0" dirty="0">
                <a:effectLst/>
                <a:latin typeface="+mn-lt"/>
              </a:rPr>
              <a:t>The actions performed during the Execution Phase</a:t>
            </a:r>
            <a:br>
              <a:rPr lang="en-US" sz="2800" b="1" i="0" dirty="0">
                <a:effectLst/>
                <a:latin typeface="+mn-lt"/>
              </a:rPr>
            </a:br>
            <a:r>
              <a:rPr lang="en-US" sz="2600" b="0" i="0" dirty="0">
                <a:effectLst/>
              </a:rPr>
              <a:t>During Project Execution, the Project Team delivers the agreed-upon products and services. </a:t>
            </a:r>
          </a:p>
          <a:p>
            <a:pPr algn="just" fontAlgn="base"/>
            <a:r>
              <a:rPr lang="en-US" sz="2600" b="1" i="0" dirty="0">
                <a:effectLst/>
              </a:rPr>
              <a:t>Processes</a:t>
            </a:r>
            <a:r>
              <a:rPr lang="en-US" sz="2600" b="0" i="0" dirty="0">
                <a:effectLst/>
              </a:rPr>
              <a:t>, </a:t>
            </a:r>
            <a:r>
              <a:rPr lang="en-US" sz="2600" b="1" i="0" dirty="0">
                <a:effectLst/>
              </a:rPr>
              <a:t>frameworks</a:t>
            </a:r>
            <a:r>
              <a:rPr lang="en-US" sz="2600" b="0" i="0" dirty="0">
                <a:effectLst/>
              </a:rPr>
              <a:t>, and </a:t>
            </a:r>
            <a:r>
              <a:rPr lang="en-US" sz="2600" b="1" i="0" dirty="0">
                <a:effectLst/>
              </a:rPr>
              <a:t>methods</a:t>
            </a:r>
            <a:r>
              <a:rPr lang="en-US" sz="2600" b="0" i="0" dirty="0">
                <a:effectLst/>
              </a:rPr>
              <a:t> support deliverable completion, as Project Execution calls for ongoing people management, flexibility, and communication.   </a:t>
            </a:r>
          </a:p>
          <a:p>
            <a:pPr algn="just" fontAlgn="base"/>
            <a:r>
              <a:rPr lang="en-US" sz="2600" b="0" i="0" dirty="0">
                <a:effectLst/>
              </a:rPr>
              <a:t>A solid </a:t>
            </a:r>
            <a:r>
              <a:rPr lang="en-US" sz="2600" b="1" i="0" dirty="0">
                <a:effectLst/>
              </a:rPr>
              <a:t>Project Plan </a:t>
            </a:r>
            <a:r>
              <a:rPr lang="en-US" sz="2600" b="0" i="0" dirty="0">
                <a:effectLst/>
              </a:rPr>
              <a:t>provides the team with transparency on </a:t>
            </a:r>
            <a:r>
              <a:rPr lang="en-US" sz="2600" b="1" i="0" dirty="0">
                <a:effectLst/>
              </a:rPr>
              <a:t>tasks</a:t>
            </a:r>
            <a:r>
              <a:rPr lang="en-US" sz="2600" b="0" i="0" dirty="0">
                <a:effectLst/>
              </a:rPr>
              <a:t>, </a:t>
            </a:r>
            <a:r>
              <a:rPr lang="en-US" sz="2600" b="1" i="0" dirty="0">
                <a:effectLst/>
              </a:rPr>
              <a:t>Project Needs</a:t>
            </a:r>
            <a:r>
              <a:rPr lang="en-US" sz="2600" b="0" i="0" dirty="0">
                <a:effectLst/>
              </a:rPr>
              <a:t>, and </a:t>
            </a:r>
            <a:r>
              <a:rPr lang="en-US" sz="2600" b="1" i="0" dirty="0">
                <a:effectLst/>
              </a:rPr>
              <a:t>Strategy</a:t>
            </a:r>
            <a:r>
              <a:rPr lang="en-US" sz="2600" b="0" i="0" dirty="0">
                <a:effectLst/>
              </a:rPr>
              <a:t>. </a:t>
            </a:r>
          </a:p>
          <a:p>
            <a:pPr algn="just" fontAlgn="base"/>
            <a:r>
              <a:rPr lang="en-US" sz="2600" b="0" i="0" dirty="0">
                <a:effectLst/>
              </a:rPr>
              <a:t>It will also provide an understanding of the Risk(s) involved and how the Team should manage challenges as they arise. </a:t>
            </a:r>
          </a:p>
          <a:p>
            <a:pPr algn="just" fontAlgn="base"/>
            <a:r>
              <a:rPr lang="en-US" sz="2600" b="0" i="0" dirty="0">
                <a:effectLst/>
              </a:rPr>
              <a:t>The Planning Stage is essential to keep the Execution on track by providing a reference throughout the Execution Phase. </a:t>
            </a:r>
          </a:p>
          <a:p>
            <a:endParaRPr lang="fr-FR" dirty="0"/>
          </a:p>
        </p:txBody>
      </p:sp>
      <p:sp>
        <p:nvSpPr>
          <p:cNvPr id="6" name="Titre 1">
            <a:extLst>
              <a:ext uri="{FF2B5EF4-FFF2-40B4-BE49-F238E27FC236}">
                <a16:creationId xmlns:a16="http://schemas.microsoft.com/office/drawing/2014/main" id="{C39453C2-6C53-4B56-8AB3-B91E2056853C}"/>
              </a:ext>
            </a:extLst>
          </p:cNvPr>
          <p:cNvSpPr txBox="1">
            <a:spLocks/>
          </p:cNvSpPr>
          <p:nvPr/>
        </p:nvSpPr>
        <p:spPr>
          <a:xfrm>
            <a:off x="2409825" y="365126"/>
            <a:ext cx="7286626" cy="882650"/>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b="1" dirty="0">
                <a:solidFill>
                  <a:srgbClr val="FF0066"/>
                </a:solidFill>
                <a:latin typeface="+mn-lt"/>
              </a:rPr>
            </a:br>
            <a:endParaRPr lang="fr-FR" b="1" dirty="0">
              <a:solidFill>
                <a:srgbClr val="FF0066"/>
              </a:solidFill>
              <a:latin typeface="+mn-lt"/>
            </a:endParaRPr>
          </a:p>
          <a:p>
            <a:endParaRPr lang="fr-FR" sz="14700" b="1" dirty="0">
              <a:solidFill>
                <a:srgbClr val="FF0066"/>
              </a:solidFill>
              <a:latin typeface="+mn-lt"/>
            </a:endParaRPr>
          </a:p>
          <a:p>
            <a:pPr algn="ctr"/>
            <a:r>
              <a:rPr lang="fr-FR" sz="16000" b="1" dirty="0">
                <a:solidFill>
                  <a:srgbClr val="FF0066"/>
                </a:solidFill>
                <a:latin typeface="+mn-lt"/>
              </a:rPr>
              <a:t>I- What Is Project Execution?</a:t>
            </a:r>
            <a:br>
              <a:rPr lang="fr-FR" sz="14700" b="1" dirty="0">
                <a:solidFill>
                  <a:schemeClr val="bg1"/>
                </a:solidFill>
                <a:latin typeface="+mn-lt"/>
              </a:rPr>
            </a:br>
            <a:endParaRPr lang="fr-FR" sz="14700" dirty="0">
              <a:solidFill>
                <a:schemeClr val="bg1"/>
              </a:solidFill>
              <a:latin typeface="+mn-lt"/>
            </a:endParaRPr>
          </a:p>
        </p:txBody>
      </p:sp>
    </p:spTree>
    <p:extLst>
      <p:ext uri="{BB962C8B-B14F-4D97-AF65-F5344CB8AC3E}">
        <p14:creationId xmlns:p14="http://schemas.microsoft.com/office/powerpoint/2010/main" val="10096022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712C2A-25F9-468F-A8EA-2621A4E74EDE}"/>
              </a:ext>
            </a:extLst>
          </p:cNvPr>
          <p:cNvSpPr>
            <a:spLocks noGrp="1"/>
          </p:cNvSpPr>
          <p:nvPr>
            <p:ph idx="1"/>
          </p:nvPr>
        </p:nvSpPr>
        <p:spPr>
          <a:xfrm>
            <a:off x="167055" y="1644162"/>
            <a:ext cx="10348546" cy="4532801"/>
          </a:xfrm>
        </p:spPr>
        <p:txBody>
          <a:bodyPr>
            <a:normAutofit/>
          </a:bodyPr>
          <a:lstStyle/>
          <a:p>
            <a:pPr marL="0" indent="0" algn="l">
              <a:buNone/>
            </a:pPr>
            <a:r>
              <a:rPr lang="en-US" dirty="0">
                <a:latin typeface="Myriad Pro"/>
              </a:rPr>
              <a:t>1- </a:t>
            </a:r>
            <a:r>
              <a:rPr lang="en-US" b="0" i="0" dirty="0">
                <a:effectLst/>
              </a:rPr>
              <a:t>Execute the </a:t>
            </a:r>
            <a:r>
              <a:rPr lang="en-US" b="1" i="0" dirty="0">
                <a:effectLst/>
              </a:rPr>
              <a:t>Project Scope</a:t>
            </a:r>
            <a:r>
              <a:rPr lang="en-US" b="0" i="0" dirty="0">
                <a:effectLst/>
              </a:rPr>
              <a:t>.</a:t>
            </a:r>
            <a:endParaRPr lang="en-US" b="0" i="0" dirty="0">
              <a:solidFill>
                <a:srgbClr val="1D2B36"/>
              </a:solidFill>
              <a:effectLst/>
            </a:endParaRPr>
          </a:p>
          <a:p>
            <a:pPr marL="0" indent="0" algn="l">
              <a:buNone/>
            </a:pPr>
            <a:r>
              <a:rPr lang="en-US" b="0" i="0" dirty="0">
                <a:effectLst/>
              </a:rPr>
              <a:t>2- Performing the activities needed to meet the Project Objectives</a:t>
            </a:r>
            <a:br>
              <a:rPr lang="en-US" b="0" i="0" dirty="0">
                <a:effectLst/>
              </a:rPr>
            </a:br>
            <a:r>
              <a:rPr lang="en-US" dirty="0"/>
              <a:t>3- </a:t>
            </a:r>
            <a:r>
              <a:rPr lang="en-US" b="0" i="0" dirty="0">
                <a:effectLst/>
              </a:rPr>
              <a:t>Obtaining and manage quotations, bids and proposals as needed</a:t>
            </a:r>
          </a:p>
          <a:p>
            <a:pPr marL="0" indent="0" algn="l">
              <a:buNone/>
            </a:pPr>
            <a:r>
              <a:rPr lang="en-US" dirty="0"/>
              <a:t>4- </a:t>
            </a:r>
            <a:r>
              <a:rPr lang="en-US" b="0" i="0" dirty="0">
                <a:effectLst/>
              </a:rPr>
              <a:t>Managing the Project Team and manage other Resources</a:t>
            </a:r>
            <a:br>
              <a:rPr lang="en-US" b="0" i="0" dirty="0">
                <a:effectLst/>
              </a:rPr>
            </a:br>
            <a:r>
              <a:rPr lang="en-US" dirty="0"/>
              <a:t>5- </a:t>
            </a:r>
            <a:r>
              <a:rPr lang="en-US" b="0" i="0" dirty="0">
                <a:effectLst/>
              </a:rPr>
              <a:t>Collecting and analyze performance data.</a:t>
            </a:r>
            <a:br>
              <a:rPr lang="en-US" b="0" i="0" dirty="0">
                <a:effectLst/>
              </a:rPr>
            </a:br>
            <a:r>
              <a:rPr lang="en-US" dirty="0"/>
              <a:t>6- </a:t>
            </a:r>
            <a:r>
              <a:rPr lang="en-US" b="0" i="0" dirty="0">
                <a:effectLst/>
              </a:rPr>
              <a:t>Generating Project data for status reports and forecasts.</a:t>
            </a:r>
            <a:br>
              <a:rPr lang="en-US" b="0" i="0" dirty="0">
                <a:effectLst/>
              </a:rPr>
            </a:br>
            <a:r>
              <a:rPr lang="en-US" dirty="0"/>
              <a:t>7- Managing Risk</a:t>
            </a:r>
            <a:br>
              <a:rPr lang="en-US" b="0" i="0" dirty="0">
                <a:effectLst/>
              </a:rPr>
            </a:br>
            <a:r>
              <a:rPr lang="en-US" dirty="0"/>
              <a:t>8- </a:t>
            </a:r>
            <a:r>
              <a:rPr lang="en-US" b="0" i="0" dirty="0">
                <a:effectLst/>
              </a:rPr>
              <a:t>Conducting change control and implementing approved changes.</a:t>
            </a:r>
            <a:br>
              <a:rPr lang="en-US" b="0" i="0" dirty="0">
                <a:effectLst/>
              </a:rPr>
            </a:br>
            <a:r>
              <a:rPr lang="en-US" dirty="0"/>
              <a:t>9- </a:t>
            </a:r>
            <a:r>
              <a:rPr lang="en-US" b="0" i="0" dirty="0">
                <a:effectLst/>
              </a:rPr>
              <a:t>Establishing and managing </a:t>
            </a:r>
            <a:r>
              <a:rPr lang="en-US" b="1" dirty="0"/>
              <a:t>P</a:t>
            </a:r>
            <a:r>
              <a:rPr lang="en-US" b="1" i="0" dirty="0">
                <a:effectLst/>
              </a:rPr>
              <a:t>roject Communication Channels</a:t>
            </a:r>
            <a:br>
              <a:rPr lang="en-US" b="0" i="0" dirty="0">
                <a:effectLst/>
              </a:rPr>
            </a:br>
            <a:r>
              <a:rPr lang="en-US" dirty="0"/>
              <a:t>10- </a:t>
            </a:r>
            <a:r>
              <a:rPr lang="en-US" b="0" i="0" dirty="0">
                <a:effectLst/>
              </a:rPr>
              <a:t>Collecting and documenting lessons learned.</a:t>
            </a:r>
            <a:endParaRPr lang="fr-FR" dirty="0"/>
          </a:p>
        </p:txBody>
      </p:sp>
      <p:sp>
        <p:nvSpPr>
          <p:cNvPr id="6" name="Titre 1">
            <a:extLst>
              <a:ext uri="{FF2B5EF4-FFF2-40B4-BE49-F238E27FC236}">
                <a16:creationId xmlns:a16="http://schemas.microsoft.com/office/drawing/2014/main" id="{2B4DEB1B-5826-40D6-9C5D-013E71CDD954}"/>
              </a:ext>
            </a:extLst>
          </p:cNvPr>
          <p:cNvSpPr>
            <a:spLocks noGrp="1"/>
          </p:cNvSpPr>
          <p:nvPr>
            <p:ph type="title"/>
          </p:nvPr>
        </p:nvSpPr>
        <p:spPr>
          <a:xfrm>
            <a:off x="2352964" y="110836"/>
            <a:ext cx="7160491" cy="1108797"/>
          </a:xfrm>
        </p:spPr>
        <p:txBody>
          <a:bodyPr>
            <a:normAutofit fontScale="90000"/>
          </a:bodyPr>
          <a:lstStyle/>
          <a:p>
            <a:pPr algn="ctr"/>
            <a:br>
              <a:rPr lang="en-US" sz="4000" b="1" i="0" dirty="0">
                <a:solidFill>
                  <a:schemeClr val="bg1"/>
                </a:solidFill>
                <a:effectLst/>
                <a:latin typeface="+mn-lt"/>
              </a:rPr>
            </a:br>
            <a:endParaRPr lang="fr-FR" sz="4000" dirty="0">
              <a:solidFill>
                <a:srgbClr val="FFFF00"/>
              </a:solidFill>
              <a:latin typeface="+mn-lt"/>
            </a:endParaRPr>
          </a:p>
        </p:txBody>
      </p:sp>
      <p:sp>
        <p:nvSpPr>
          <p:cNvPr id="4" name="Titre 1">
            <a:extLst>
              <a:ext uri="{FF2B5EF4-FFF2-40B4-BE49-F238E27FC236}">
                <a16:creationId xmlns:a16="http://schemas.microsoft.com/office/drawing/2014/main" id="{26C1066B-454D-4017-82CF-FDE29EFC6F04}"/>
              </a:ext>
            </a:extLst>
          </p:cNvPr>
          <p:cNvSpPr txBox="1">
            <a:spLocks/>
          </p:cNvSpPr>
          <p:nvPr/>
        </p:nvSpPr>
        <p:spPr>
          <a:xfrm>
            <a:off x="2409825" y="365126"/>
            <a:ext cx="7286626" cy="8826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sz="4000" b="1" dirty="0">
                <a:solidFill>
                  <a:srgbClr val="FF0066"/>
                </a:solidFill>
                <a:latin typeface="+mn-lt"/>
              </a:rPr>
            </a:br>
            <a:endParaRPr lang="fr-FR" sz="4000" b="1" dirty="0">
              <a:solidFill>
                <a:srgbClr val="FF0066"/>
              </a:solidFill>
              <a:latin typeface="+mn-lt"/>
            </a:endParaRPr>
          </a:p>
          <a:p>
            <a:r>
              <a:rPr lang="fr-FR" sz="4000" b="1" dirty="0">
                <a:solidFill>
                  <a:srgbClr val="FF0066"/>
                </a:solidFill>
                <a:latin typeface="+mn-lt"/>
              </a:rPr>
              <a:t>I- What Is Project Execution?</a:t>
            </a:r>
          </a:p>
          <a:p>
            <a:pPr algn="ctr"/>
            <a:br>
              <a:rPr lang="fr-FR" sz="4000" b="1" dirty="0">
                <a:solidFill>
                  <a:schemeClr val="bg1"/>
                </a:solidFill>
                <a:latin typeface="+mn-lt"/>
              </a:rPr>
            </a:br>
            <a:endParaRPr lang="fr-FR" sz="4000" dirty="0">
              <a:solidFill>
                <a:schemeClr val="bg1"/>
              </a:solidFill>
              <a:latin typeface="+mn-lt"/>
            </a:endParaRPr>
          </a:p>
        </p:txBody>
      </p:sp>
    </p:spTree>
    <p:extLst>
      <p:ext uri="{BB962C8B-B14F-4D97-AF65-F5344CB8AC3E}">
        <p14:creationId xmlns:p14="http://schemas.microsoft.com/office/powerpoint/2010/main" val="2482016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ED45552-128E-4E36-B032-AE15CDAC0C32}"/>
              </a:ext>
            </a:extLst>
          </p:cNvPr>
          <p:cNvSpPr>
            <a:spLocks noGrp="1"/>
          </p:cNvSpPr>
          <p:nvPr>
            <p:ph idx="1"/>
          </p:nvPr>
        </p:nvSpPr>
        <p:spPr>
          <a:xfrm>
            <a:off x="175491" y="1616364"/>
            <a:ext cx="10178473" cy="4802909"/>
          </a:xfrm>
        </p:spPr>
        <p:txBody>
          <a:bodyPr>
            <a:normAutofit/>
          </a:bodyPr>
          <a:lstStyle/>
          <a:p>
            <a:endParaRPr lang="en-US" sz="2600" b="0" i="0" dirty="0">
              <a:solidFill>
                <a:srgbClr val="1D2B36"/>
              </a:solidFill>
              <a:effectLst/>
            </a:endParaRPr>
          </a:p>
          <a:p>
            <a:pPr marL="0" indent="0">
              <a:buNone/>
            </a:pPr>
            <a:r>
              <a:rPr lang="en-US" sz="2800" b="1" i="0" dirty="0">
                <a:effectLst/>
                <a:latin typeface="+mn-lt"/>
              </a:rPr>
              <a:t>	I-3- What’s produced during the execution phase?</a:t>
            </a:r>
            <a:br>
              <a:rPr lang="en-US" sz="2800" b="1" i="0" dirty="0">
                <a:effectLst/>
                <a:latin typeface="+mn-lt"/>
              </a:rPr>
            </a:br>
            <a:endParaRPr lang="en-US" sz="2600" dirty="0"/>
          </a:p>
          <a:p>
            <a:r>
              <a:rPr lang="en-US" sz="2600" b="0" i="0" dirty="0">
                <a:effectLst/>
              </a:rPr>
              <a:t>The </a:t>
            </a:r>
            <a:r>
              <a:rPr lang="en-US" sz="2600" b="1" i="0" dirty="0">
                <a:solidFill>
                  <a:srgbClr val="FF0000"/>
                </a:solidFill>
                <a:effectLst/>
              </a:rPr>
              <a:t>Execution Phase </a:t>
            </a:r>
            <a:r>
              <a:rPr lang="en-US" sz="2600" b="0" i="0" dirty="0">
                <a:effectLst/>
              </a:rPr>
              <a:t>is where all the action happens and the plans start materializing.</a:t>
            </a:r>
          </a:p>
          <a:p>
            <a:r>
              <a:rPr lang="en-US" sz="2600" b="0" i="0" dirty="0">
                <a:effectLst/>
              </a:rPr>
              <a:t> There will be changes to the Scope and the documentation will change as a result.</a:t>
            </a:r>
          </a:p>
          <a:p>
            <a:pPr marL="0" indent="0">
              <a:buNone/>
            </a:pPr>
            <a:r>
              <a:rPr lang="en-US" sz="2600" b="0" i="0" dirty="0">
                <a:effectLst/>
              </a:rPr>
              <a:t>.</a:t>
            </a:r>
            <a:r>
              <a:rPr lang="en-US" sz="2600" b="1" i="0" dirty="0">
                <a:effectLst/>
                <a:latin typeface="+mn-lt"/>
              </a:rPr>
              <a:t> </a:t>
            </a:r>
            <a:endParaRPr lang="fr-FR" sz="2600" dirty="0"/>
          </a:p>
        </p:txBody>
      </p:sp>
      <p:sp>
        <p:nvSpPr>
          <p:cNvPr id="4" name="Titre 1">
            <a:extLst>
              <a:ext uri="{FF2B5EF4-FFF2-40B4-BE49-F238E27FC236}">
                <a16:creationId xmlns:a16="http://schemas.microsoft.com/office/drawing/2014/main" id="{C953174E-6DC5-42FA-A59D-67CF75C1ADC7}"/>
              </a:ext>
            </a:extLst>
          </p:cNvPr>
          <p:cNvSpPr txBox="1">
            <a:spLocks noGrp="1"/>
          </p:cNvSpPr>
          <p:nvPr>
            <p:ph type="title"/>
          </p:nvPr>
        </p:nvSpPr>
        <p:spPr>
          <a:xfrm>
            <a:off x="2373745" y="438727"/>
            <a:ext cx="7140143" cy="79952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sz="4000" b="1" dirty="0">
                <a:solidFill>
                  <a:srgbClr val="FF0066"/>
                </a:solidFill>
                <a:latin typeface="+mn-lt"/>
              </a:rPr>
            </a:br>
            <a:endParaRPr lang="fr-FR" sz="4000" b="1" dirty="0">
              <a:solidFill>
                <a:srgbClr val="FF0066"/>
              </a:solidFill>
              <a:latin typeface="+mn-lt"/>
            </a:endParaRPr>
          </a:p>
          <a:p>
            <a:pPr algn="ctr"/>
            <a:r>
              <a:rPr lang="fr-FR" sz="4000" b="1" dirty="0">
                <a:solidFill>
                  <a:srgbClr val="FF0066"/>
                </a:solidFill>
                <a:latin typeface="+mn-lt"/>
              </a:rPr>
              <a:t>I- What Is Project Execution?</a:t>
            </a:r>
          </a:p>
          <a:p>
            <a:pPr algn="ctr"/>
            <a:br>
              <a:rPr lang="fr-FR" sz="4000" b="1" dirty="0">
                <a:solidFill>
                  <a:schemeClr val="bg1"/>
                </a:solidFill>
                <a:latin typeface="+mn-lt"/>
              </a:rPr>
            </a:br>
            <a:endParaRPr lang="fr-FR" sz="4000" dirty="0">
              <a:solidFill>
                <a:schemeClr val="bg1"/>
              </a:solidFill>
              <a:latin typeface="+mn-lt"/>
            </a:endParaRPr>
          </a:p>
        </p:txBody>
      </p:sp>
    </p:spTree>
    <p:extLst>
      <p:ext uri="{BB962C8B-B14F-4D97-AF65-F5344CB8AC3E}">
        <p14:creationId xmlns:p14="http://schemas.microsoft.com/office/powerpoint/2010/main" val="2120818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E145018E-505E-4C02-AD1F-0625878B6F78}"/>
              </a:ext>
            </a:extLst>
          </p:cNvPr>
          <p:cNvPicPr>
            <a:picLocks noGrp="1" noChangeAspect="1"/>
          </p:cNvPicPr>
          <p:nvPr>
            <p:ph idx="1"/>
          </p:nvPr>
        </p:nvPicPr>
        <p:blipFill>
          <a:blip r:embed="rId2"/>
          <a:stretch>
            <a:fillRect/>
          </a:stretch>
        </p:blipFill>
        <p:spPr>
          <a:xfrm>
            <a:off x="0" y="0"/>
            <a:ext cx="10437091" cy="6858000"/>
          </a:xfrm>
        </p:spPr>
      </p:pic>
      <p:sp>
        <p:nvSpPr>
          <p:cNvPr id="7" name="ZoneTexte 6">
            <a:extLst>
              <a:ext uri="{FF2B5EF4-FFF2-40B4-BE49-F238E27FC236}">
                <a16:creationId xmlns:a16="http://schemas.microsoft.com/office/drawing/2014/main" id="{C4D40A5B-36FF-47DC-9586-4BA0165AFF84}"/>
              </a:ext>
            </a:extLst>
          </p:cNvPr>
          <p:cNvSpPr txBox="1"/>
          <p:nvPr/>
        </p:nvSpPr>
        <p:spPr>
          <a:xfrm rot="5400000">
            <a:off x="7806984" y="2810394"/>
            <a:ext cx="6857999" cy="1384995"/>
          </a:xfrm>
          <a:prstGeom prst="rect">
            <a:avLst/>
          </a:prstGeom>
          <a:noFill/>
        </p:spPr>
        <p:txBody>
          <a:bodyPr wrap="square">
            <a:spAutoFit/>
          </a:bodyPr>
          <a:lstStyle/>
          <a:p>
            <a:pPr algn="ctr"/>
            <a:r>
              <a:rPr lang="en-US" sz="2800" b="1" i="0" dirty="0">
                <a:effectLst/>
                <a:latin typeface="+mn-lt"/>
              </a:rPr>
              <a:t>What’s produced during the execution phase?</a:t>
            </a:r>
            <a:br>
              <a:rPr lang="en-US" sz="2800" b="1" i="0" dirty="0">
                <a:effectLst/>
                <a:latin typeface="+mn-lt"/>
              </a:rPr>
            </a:br>
            <a:endParaRPr lang="fr-FR" sz="2800" dirty="0"/>
          </a:p>
        </p:txBody>
      </p:sp>
    </p:spTree>
    <p:extLst>
      <p:ext uri="{BB962C8B-B14F-4D97-AF65-F5344CB8AC3E}">
        <p14:creationId xmlns:p14="http://schemas.microsoft.com/office/powerpoint/2010/main" val="2768037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ED60058-8B53-4FFA-8E04-AD8E81F08EAD}"/>
              </a:ext>
            </a:extLst>
          </p:cNvPr>
          <p:cNvSpPr>
            <a:spLocks noGrp="1"/>
          </p:cNvSpPr>
          <p:nvPr>
            <p:ph idx="1"/>
          </p:nvPr>
        </p:nvSpPr>
        <p:spPr>
          <a:xfrm>
            <a:off x="154710" y="1567005"/>
            <a:ext cx="5350163" cy="4704485"/>
          </a:xfrm>
        </p:spPr>
        <p:txBody>
          <a:bodyPr>
            <a:normAutofit/>
          </a:bodyPr>
          <a:lstStyle/>
          <a:p>
            <a:pPr algn="just"/>
            <a:r>
              <a:rPr lang="en-US" sz="2600" b="0" i="0" dirty="0">
                <a:effectLst/>
              </a:rPr>
              <a:t>The change normally needs to be documented to show what was actually done; this is referred to as </a:t>
            </a:r>
            <a:r>
              <a:rPr lang="en-US" sz="2600" b="1" i="0" dirty="0">
                <a:solidFill>
                  <a:srgbClr val="002060"/>
                </a:solidFill>
                <a:effectLst/>
              </a:rPr>
              <a:t>Change Management</a:t>
            </a:r>
            <a:r>
              <a:rPr lang="en-US" sz="2600" b="0" i="0" dirty="0">
                <a:effectLst/>
              </a:rPr>
              <a:t>. </a:t>
            </a:r>
          </a:p>
          <a:p>
            <a:pPr algn="just"/>
            <a:r>
              <a:rPr lang="en-US" sz="2600" b="0" i="0" dirty="0">
                <a:effectLst/>
              </a:rPr>
              <a:t>No matter how carefully planned a project has been, changes will need to be made as it progresses. These will result from both external influences as well as problems that arise within the project environment. </a:t>
            </a:r>
          </a:p>
          <a:p>
            <a:pPr algn="just"/>
            <a:r>
              <a:rPr lang="en-US" sz="2600" b="0" i="0" dirty="0">
                <a:effectLst/>
              </a:rPr>
              <a:t>The 4 main sources of change are:</a:t>
            </a:r>
          </a:p>
          <a:p>
            <a:endParaRPr lang="fr-FR" dirty="0"/>
          </a:p>
        </p:txBody>
      </p:sp>
      <p:sp>
        <p:nvSpPr>
          <p:cNvPr id="4" name="Titre 1">
            <a:extLst>
              <a:ext uri="{FF2B5EF4-FFF2-40B4-BE49-F238E27FC236}">
                <a16:creationId xmlns:a16="http://schemas.microsoft.com/office/drawing/2014/main" id="{1921B1FE-5358-4773-9DFB-A28FDE5F96BA}"/>
              </a:ext>
            </a:extLst>
          </p:cNvPr>
          <p:cNvSpPr>
            <a:spLocks noGrp="1"/>
          </p:cNvSpPr>
          <p:nvPr>
            <p:ph type="title"/>
          </p:nvPr>
        </p:nvSpPr>
        <p:spPr>
          <a:xfrm>
            <a:off x="2461846" y="365126"/>
            <a:ext cx="7192108" cy="909760"/>
          </a:xfrm>
        </p:spPr>
        <p:txBody>
          <a:bodyPr>
            <a:normAutofit fontScale="90000"/>
          </a:bodyPr>
          <a:lstStyle/>
          <a:p>
            <a:pPr algn="ctr"/>
            <a:br>
              <a:rPr lang="fr-FR" sz="4400" b="1" dirty="0">
                <a:solidFill>
                  <a:schemeClr val="tx1"/>
                </a:solidFill>
                <a:latin typeface="+mn-lt"/>
              </a:rPr>
            </a:br>
            <a:r>
              <a:rPr lang="fr-FR" sz="4400" b="1" dirty="0">
                <a:solidFill>
                  <a:srgbClr val="FF0066"/>
                </a:solidFill>
                <a:latin typeface="+mn-lt"/>
              </a:rPr>
              <a:t>I- What  </a:t>
            </a:r>
            <a:r>
              <a:rPr lang="fr-FR" sz="4400" b="1" dirty="0" err="1">
                <a:solidFill>
                  <a:srgbClr val="FF0066"/>
                </a:solidFill>
                <a:latin typeface="+mn-lt"/>
              </a:rPr>
              <a:t>is</a:t>
            </a:r>
            <a:r>
              <a:rPr lang="fr-FR" sz="4400" b="1" dirty="0">
                <a:solidFill>
                  <a:srgbClr val="FF0066"/>
                </a:solidFill>
                <a:latin typeface="+mn-lt"/>
              </a:rPr>
              <a:t> Project Execution?</a:t>
            </a:r>
            <a:br>
              <a:rPr lang="en-US" sz="4400" dirty="0">
                <a:solidFill>
                  <a:schemeClr val="tx1"/>
                </a:solidFill>
              </a:rPr>
            </a:br>
            <a:endParaRPr lang="fr-FR" dirty="0"/>
          </a:p>
        </p:txBody>
      </p:sp>
      <p:pic>
        <p:nvPicPr>
          <p:cNvPr id="7" name="Espace réservé du contenu 4">
            <a:extLst>
              <a:ext uri="{FF2B5EF4-FFF2-40B4-BE49-F238E27FC236}">
                <a16:creationId xmlns:a16="http://schemas.microsoft.com/office/drawing/2014/main" id="{F8F21279-C7A7-4296-81AA-F571B5E5E8E7}"/>
              </a:ext>
            </a:extLst>
          </p:cNvPr>
          <p:cNvPicPr>
            <a:picLocks noChangeAspect="1"/>
          </p:cNvPicPr>
          <p:nvPr/>
        </p:nvPicPr>
        <p:blipFill>
          <a:blip r:embed="rId2"/>
          <a:stretch>
            <a:fillRect/>
          </a:stretch>
        </p:blipFill>
        <p:spPr>
          <a:xfrm>
            <a:off x="5504873" y="1274886"/>
            <a:ext cx="6687127" cy="5583114"/>
          </a:xfrm>
          <a:prstGeom prst="rect">
            <a:avLst/>
          </a:prstGeom>
        </p:spPr>
      </p:pic>
    </p:spTree>
    <p:extLst>
      <p:ext uri="{BB962C8B-B14F-4D97-AF65-F5344CB8AC3E}">
        <p14:creationId xmlns:p14="http://schemas.microsoft.com/office/powerpoint/2010/main" val="1431718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CA29D4-2098-4855-8345-9CC14EF5167A}"/>
              </a:ext>
            </a:extLst>
          </p:cNvPr>
          <p:cNvSpPr>
            <a:spLocks noGrp="1"/>
          </p:cNvSpPr>
          <p:nvPr>
            <p:ph type="title"/>
          </p:nvPr>
        </p:nvSpPr>
        <p:spPr>
          <a:xfrm>
            <a:off x="2267526" y="563418"/>
            <a:ext cx="7656947" cy="1127270"/>
          </a:xfrm>
        </p:spPr>
        <p:txBody>
          <a:bodyPr>
            <a:normAutofit fontScale="90000"/>
          </a:bodyPr>
          <a:lstStyle/>
          <a:p>
            <a:r>
              <a:rPr lang="fr-FR" sz="3800" b="1" dirty="0">
                <a:solidFill>
                  <a:srgbClr val="00FF00"/>
                </a:solidFill>
                <a:latin typeface="+mn-lt"/>
              </a:rPr>
              <a:t>II- </a:t>
            </a:r>
            <a:r>
              <a:rPr lang="en-US" sz="3800" b="1" i="0" dirty="0">
                <a:solidFill>
                  <a:srgbClr val="00FF00"/>
                </a:solidFill>
                <a:effectLst/>
                <a:latin typeface="+mn-lt"/>
              </a:rPr>
              <a:t>What Is the Project Execution Process?</a:t>
            </a:r>
            <a:br>
              <a:rPr lang="en-US" sz="3800" b="1" i="0" dirty="0">
                <a:solidFill>
                  <a:srgbClr val="00FF00"/>
                </a:solidFill>
                <a:effectLst/>
                <a:latin typeface="+mn-lt"/>
              </a:rPr>
            </a:br>
            <a:endParaRPr lang="fr-FR" sz="3800" b="1" dirty="0">
              <a:solidFill>
                <a:srgbClr val="00FF00"/>
              </a:solidFill>
              <a:latin typeface="+mn-lt"/>
            </a:endParaRPr>
          </a:p>
        </p:txBody>
      </p:sp>
      <p:sp>
        <p:nvSpPr>
          <p:cNvPr id="3" name="Espace réservé du contenu 2">
            <a:extLst>
              <a:ext uri="{FF2B5EF4-FFF2-40B4-BE49-F238E27FC236}">
                <a16:creationId xmlns:a16="http://schemas.microsoft.com/office/drawing/2014/main" id="{EDD75470-2F22-4858-9D5B-EB50CCF7E16B}"/>
              </a:ext>
            </a:extLst>
          </p:cNvPr>
          <p:cNvSpPr>
            <a:spLocks noGrp="1"/>
          </p:cNvSpPr>
          <p:nvPr>
            <p:ph idx="1"/>
          </p:nvPr>
        </p:nvSpPr>
        <p:spPr>
          <a:xfrm>
            <a:off x="166255" y="1943244"/>
            <a:ext cx="10178473" cy="4351338"/>
          </a:xfrm>
        </p:spPr>
        <p:txBody>
          <a:bodyPr>
            <a:normAutofit/>
          </a:bodyPr>
          <a:lstStyle/>
          <a:p>
            <a:pPr algn="just" fontAlgn="base"/>
            <a:r>
              <a:rPr lang="en-US" sz="2600" b="0" i="0" dirty="0">
                <a:effectLst/>
              </a:rPr>
              <a:t>The whole point of a Project is to produce Deliverables of some sort and the Execution phase is where this happens. </a:t>
            </a:r>
          </a:p>
          <a:p>
            <a:pPr algn="just" fontAlgn="base"/>
            <a:r>
              <a:rPr lang="en-US" sz="2600" b="0" i="0" dirty="0">
                <a:effectLst/>
              </a:rPr>
              <a:t>Essentially, work is done according to the Project Plan and that work is monitored and the results fed back to the people responsible for the Plan so that it can be updated to reflect the progress made.</a:t>
            </a:r>
          </a:p>
          <a:p>
            <a:pPr algn="just" fontAlgn="base"/>
            <a:endParaRPr lang="en-US" sz="2600" b="0" i="0" dirty="0">
              <a:effectLst/>
            </a:endParaRPr>
          </a:p>
          <a:p>
            <a:pPr algn="just" fontAlgn="base"/>
            <a:r>
              <a:rPr lang="en-US" sz="2600" b="0" i="0" dirty="0">
                <a:effectLst/>
              </a:rPr>
              <a:t>The term </a:t>
            </a:r>
            <a:r>
              <a:rPr lang="en-US" sz="2600" b="1" i="1" dirty="0">
                <a:solidFill>
                  <a:srgbClr val="FF0000"/>
                </a:solidFill>
                <a:effectLst/>
              </a:rPr>
              <a:t>Project Execution Process</a:t>
            </a:r>
            <a:r>
              <a:rPr lang="en-US" sz="2600" b="1" i="0" dirty="0">
                <a:solidFill>
                  <a:srgbClr val="FF0000"/>
                </a:solidFill>
                <a:effectLst/>
              </a:rPr>
              <a:t> </a:t>
            </a:r>
            <a:r>
              <a:rPr lang="en-US" sz="2600" b="1" i="0" dirty="0">
                <a:effectLst/>
              </a:rPr>
              <a:t>(</a:t>
            </a:r>
            <a:r>
              <a:rPr lang="en-US" sz="2600" b="1" i="0" dirty="0">
                <a:solidFill>
                  <a:srgbClr val="FF0000"/>
                </a:solidFill>
                <a:effectLst/>
              </a:rPr>
              <a:t>PEP</a:t>
            </a:r>
            <a:r>
              <a:rPr lang="en-US" sz="2600" b="1" i="0" dirty="0">
                <a:effectLst/>
              </a:rPr>
              <a:t>) </a:t>
            </a:r>
            <a:r>
              <a:rPr lang="en-US" sz="2600" b="0" i="0" dirty="0">
                <a:effectLst/>
              </a:rPr>
              <a:t>refers to the set of tasks needed to produce Deliverables. Team members decide and assign Execution tasks during the Project Planning phase. </a:t>
            </a:r>
          </a:p>
          <a:p>
            <a:pPr algn="just" fontAlgn="base"/>
            <a:endParaRPr lang="en-US" sz="2600" b="0" i="0" dirty="0">
              <a:effectLst/>
            </a:endParaRPr>
          </a:p>
          <a:p>
            <a:pPr algn="just" fontAlgn="base"/>
            <a:endParaRPr lang="en-US" sz="2600" b="0" i="0" dirty="0">
              <a:effectLst/>
            </a:endParaRPr>
          </a:p>
        </p:txBody>
      </p:sp>
      <p:pic>
        <p:nvPicPr>
          <p:cNvPr id="6" name="Image 5">
            <a:extLst>
              <a:ext uri="{FF2B5EF4-FFF2-40B4-BE49-F238E27FC236}">
                <a16:creationId xmlns:a16="http://schemas.microsoft.com/office/drawing/2014/main" id="{2664167E-1DC8-45BD-A7AC-E01B4ED931A0}"/>
              </a:ext>
            </a:extLst>
          </p:cNvPr>
          <p:cNvPicPr>
            <a:picLocks noChangeAspect="1"/>
          </p:cNvPicPr>
          <p:nvPr/>
        </p:nvPicPr>
        <p:blipFill>
          <a:blip r:embed="rId2"/>
          <a:stretch>
            <a:fillRect/>
          </a:stretch>
        </p:blipFill>
        <p:spPr>
          <a:xfrm rot="5400000">
            <a:off x="7899400" y="2565400"/>
            <a:ext cx="6858000" cy="1727200"/>
          </a:xfrm>
          <a:prstGeom prst="rect">
            <a:avLst/>
          </a:prstGeom>
        </p:spPr>
      </p:pic>
    </p:spTree>
    <p:extLst>
      <p:ext uri="{BB962C8B-B14F-4D97-AF65-F5344CB8AC3E}">
        <p14:creationId xmlns:p14="http://schemas.microsoft.com/office/powerpoint/2010/main" val="3833466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73ABE03-2B17-40A7-88E2-05905E198C29}"/>
              </a:ext>
            </a:extLst>
          </p:cNvPr>
          <p:cNvSpPr>
            <a:spLocks noGrp="1"/>
          </p:cNvSpPr>
          <p:nvPr>
            <p:ph idx="1"/>
          </p:nvPr>
        </p:nvSpPr>
        <p:spPr>
          <a:xfrm>
            <a:off x="138546" y="1825625"/>
            <a:ext cx="10261600" cy="4351338"/>
          </a:xfrm>
        </p:spPr>
        <p:txBody>
          <a:bodyPr/>
          <a:lstStyle/>
          <a:p>
            <a:pPr algn="just" fontAlgn="base"/>
            <a:r>
              <a:rPr lang="en-US" sz="2600" b="0" i="0" dirty="0">
                <a:effectLst/>
              </a:rPr>
              <a:t>Execution process involves coordinating people and resources, as well as integrating and performing the activities of the project in accordance with the </a:t>
            </a:r>
            <a:r>
              <a:rPr lang="en-US" sz="2600" b="1" i="0" dirty="0">
                <a:effectLst/>
              </a:rPr>
              <a:t>Project Plan</a:t>
            </a:r>
            <a:r>
              <a:rPr lang="en-US" sz="2600" b="0" i="0" dirty="0">
                <a:effectLst/>
              </a:rPr>
              <a:t>. The main output of Project Execution is the Project Deliverables and producing these will be the responsibility of the Project Team who will be working to the Project Plan.</a:t>
            </a:r>
            <a:endParaRPr lang="en-US" sz="2600" b="1" i="0" dirty="0">
              <a:effectLst/>
            </a:endParaRPr>
          </a:p>
          <a:p>
            <a:pPr algn="just" fontAlgn="base"/>
            <a:r>
              <a:rPr lang="en-US" sz="2600" b="1" i="0" dirty="0">
                <a:solidFill>
                  <a:srgbClr val="FF0000"/>
                </a:solidFill>
                <a:effectLst/>
              </a:rPr>
              <a:t>The Execution Process </a:t>
            </a:r>
            <a:r>
              <a:rPr lang="en-US" sz="2600" b="0" i="0" dirty="0">
                <a:effectLst/>
              </a:rPr>
              <a:t>uses structures (</a:t>
            </a:r>
            <a:r>
              <a:rPr lang="en-US" sz="2600" b="1" i="0" dirty="0">
                <a:effectLst/>
              </a:rPr>
              <a:t>techniques</a:t>
            </a:r>
            <a:r>
              <a:rPr lang="en-US" sz="2600" b="0" i="0" dirty="0">
                <a:effectLst/>
              </a:rPr>
              <a:t>, </a:t>
            </a:r>
            <a:r>
              <a:rPr lang="en-US" sz="2600" b="1" i="0" dirty="0">
                <a:effectLst/>
              </a:rPr>
              <a:t>methodology</a:t>
            </a:r>
            <a:r>
              <a:rPr lang="en-US" sz="2600" b="0" i="0" dirty="0">
                <a:effectLst/>
              </a:rPr>
              <a:t>, and </a:t>
            </a:r>
            <a:r>
              <a:rPr lang="en-US" sz="2600" b="1" i="0" dirty="0">
                <a:effectLst/>
              </a:rPr>
              <a:t>frameworks</a:t>
            </a:r>
            <a:r>
              <a:rPr lang="en-US" sz="2600" b="0" i="0" dirty="0">
                <a:effectLst/>
              </a:rPr>
              <a:t>) to organize the manner of delivery. </a:t>
            </a:r>
          </a:p>
          <a:p>
            <a:pPr algn="just" fontAlgn="base"/>
            <a:r>
              <a:rPr lang="en-US" sz="2600" b="0" i="0" dirty="0">
                <a:effectLst/>
              </a:rPr>
              <a:t>The Project Manager will decide which structure best supports the Project at hand. </a:t>
            </a:r>
          </a:p>
          <a:p>
            <a:pPr algn="just" fontAlgn="base"/>
            <a:r>
              <a:rPr lang="en-US" sz="2600" b="0" i="0" dirty="0">
                <a:effectLst/>
              </a:rPr>
              <a:t>The 5 commonly used </a:t>
            </a:r>
            <a:r>
              <a:rPr lang="en-US" sz="2600" b="1" i="0" dirty="0">
                <a:solidFill>
                  <a:srgbClr val="FF0000"/>
                </a:solidFill>
                <a:effectLst/>
              </a:rPr>
              <a:t>Process Models </a:t>
            </a:r>
            <a:r>
              <a:rPr lang="en-US" sz="2600" b="0" i="0" dirty="0">
                <a:effectLst/>
              </a:rPr>
              <a:t>are the following: </a:t>
            </a:r>
          </a:p>
          <a:p>
            <a:endParaRPr lang="fr-FR" dirty="0"/>
          </a:p>
        </p:txBody>
      </p:sp>
      <p:sp>
        <p:nvSpPr>
          <p:cNvPr id="4" name="Titre 1">
            <a:extLst>
              <a:ext uri="{FF2B5EF4-FFF2-40B4-BE49-F238E27FC236}">
                <a16:creationId xmlns:a16="http://schemas.microsoft.com/office/drawing/2014/main" id="{1F2630A5-3DA3-4A3C-88FD-46FD39710D33}"/>
              </a:ext>
            </a:extLst>
          </p:cNvPr>
          <p:cNvSpPr>
            <a:spLocks noGrp="1"/>
          </p:cNvSpPr>
          <p:nvPr>
            <p:ph type="title"/>
          </p:nvPr>
        </p:nvSpPr>
        <p:spPr>
          <a:xfrm>
            <a:off x="2214418" y="429780"/>
            <a:ext cx="7964055" cy="1325563"/>
          </a:xfrm>
        </p:spPr>
        <p:txBody>
          <a:bodyPr>
            <a:normAutofit fontScale="90000"/>
          </a:bodyPr>
          <a:lstStyle/>
          <a:p>
            <a:r>
              <a:rPr lang="fr-FR" sz="3800" b="1" dirty="0">
                <a:solidFill>
                  <a:srgbClr val="00FF00"/>
                </a:solidFill>
                <a:latin typeface="+mn-lt"/>
              </a:rPr>
              <a:t>II- </a:t>
            </a:r>
            <a:r>
              <a:rPr lang="en-US" sz="3800" b="1" i="0" dirty="0">
                <a:solidFill>
                  <a:srgbClr val="00FF00"/>
                </a:solidFill>
                <a:effectLst/>
                <a:latin typeface="+mn-lt"/>
              </a:rPr>
              <a:t>What Is the Project Execution Process?</a:t>
            </a:r>
            <a:br>
              <a:rPr lang="en-US" sz="3800" b="1" i="0" dirty="0">
                <a:solidFill>
                  <a:srgbClr val="00FF00"/>
                </a:solidFill>
                <a:effectLst/>
                <a:latin typeface="+mn-lt"/>
              </a:rPr>
            </a:br>
            <a:endParaRPr lang="fr-FR" sz="3800" b="1" dirty="0">
              <a:solidFill>
                <a:srgbClr val="00FF00"/>
              </a:solidFill>
              <a:latin typeface="+mn-lt"/>
            </a:endParaRPr>
          </a:p>
        </p:txBody>
      </p:sp>
      <p:pic>
        <p:nvPicPr>
          <p:cNvPr id="5" name="Image 4">
            <a:extLst>
              <a:ext uri="{FF2B5EF4-FFF2-40B4-BE49-F238E27FC236}">
                <a16:creationId xmlns:a16="http://schemas.microsoft.com/office/drawing/2014/main" id="{1F038DD4-F83E-4D1B-B128-A84F7B19F8AA}"/>
              </a:ext>
            </a:extLst>
          </p:cNvPr>
          <p:cNvPicPr>
            <a:picLocks noChangeAspect="1"/>
          </p:cNvPicPr>
          <p:nvPr/>
        </p:nvPicPr>
        <p:blipFill>
          <a:blip r:embed="rId2"/>
          <a:stretch>
            <a:fillRect/>
          </a:stretch>
        </p:blipFill>
        <p:spPr>
          <a:xfrm rot="5400000">
            <a:off x="7899400" y="2565400"/>
            <a:ext cx="6858000" cy="1727200"/>
          </a:xfrm>
          <a:prstGeom prst="rect">
            <a:avLst/>
          </a:prstGeom>
        </p:spPr>
      </p:pic>
    </p:spTree>
    <p:extLst>
      <p:ext uri="{BB962C8B-B14F-4D97-AF65-F5344CB8AC3E}">
        <p14:creationId xmlns:p14="http://schemas.microsoft.com/office/powerpoint/2010/main" val="1166697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A083D033-52BF-408F-96D8-D0F4758828C2}"/>
              </a:ext>
            </a:extLst>
          </p:cNvPr>
          <p:cNvPicPr>
            <a:picLocks noGrp="1" noChangeAspect="1"/>
          </p:cNvPicPr>
          <p:nvPr>
            <p:ph idx="1"/>
          </p:nvPr>
        </p:nvPicPr>
        <p:blipFill>
          <a:blip r:embed="rId2"/>
          <a:stretch>
            <a:fillRect/>
          </a:stretch>
        </p:blipFill>
        <p:spPr>
          <a:xfrm>
            <a:off x="0" y="0"/>
            <a:ext cx="12191999" cy="6858000"/>
          </a:xfrm>
        </p:spPr>
      </p:pic>
      <p:sp>
        <p:nvSpPr>
          <p:cNvPr id="7" name="ZoneTexte 6">
            <a:extLst>
              <a:ext uri="{FF2B5EF4-FFF2-40B4-BE49-F238E27FC236}">
                <a16:creationId xmlns:a16="http://schemas.microsoft.com/office/drawing/2014/main" id="{4C43EFE6-F48B-48EF-9B5A-83048F19FF0B}"/>
              </a:ext>
            </a:extLst>
          </p:cNvPr>
          <p:cNvSpPr txBox="1"/>
          <p:nvPr/>
        </p:nvSpPr>
        <p:spPr>
          <a:xfrm>
            <a:off x="3574473" y="5763552"/>
            <a:ext cx="3879272" cy="954107"/>
          </a:xfrm>
          <a:prstGeom prst="rect">
            <a:avLst/>
          </a:prstGeom>
          <a:noFill/>
        </p:spPr>
        <p:txBody>
          <a:bodyPr wrap="square">
            <a:spAutoFit/>
          </a:bodyPr>
          <a:lstStyle/>
          <a:p>
            <a:pPr algn="ctr"/>
            <a:r>
              <a:rPr lang="en-US" sz="2800" b="1" i="0" dirty="0">
                <a:solidFill>
                  <a:srgbClr val="FF0000"/>
                </a:solidFill>
                <a:effectLst/>
              </a:rPr>
              <a:t>The 5 commonly used Process Models </a:t>
            </a:r>
            <a:endParaRPr lang="fr-FR" sz="2800" b="1" dirty="0">
              <a:solidFill>
                <a:srgbClr val="FF0000"/>
              </a:solidFill>
            </a:endParaRPr>
          </a:p>
        </p:txBody>
      </p:sp>
    </p:spTree>
    <p:extLst>
      <p:ext uri="{BB962C8B-B14F-4D97-AF65-F5344CB8AC3E}">
        <p14:creationId xmlns:p14="http://schemas.microsoft.com/office/powerpoint/2010/main" val="2719183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B00C4-E32C-4273-83C6-E7D8011D94CD}"/>
              </a:ext>
            </a:extLst>
          </p:cNvPr>
          <p:cNvSpPr>
            <a:spLocks noGrp="1"/>
          </p:cNvSpPr>
          <p:nvPr>
            <p:ph type="title"/>
          </p:nvPr>
        </p:nvSpPr>
        <p:spPr>
          <a:xfrm>
            <a:off x="2275897" y="443346"/>
            <a:ext cx="7181851" cy="637310"/>
          </a:xfrm>
        </p:spPr>
        <p:txBody>
          <a:bodyPr>
            <a:noAutofit/>
          </a:bodyPr>
          <a:lstStyle/>
          <a:p>
            <a:pPr algn="ctr"/>
            <a:r>
              <a:rPr lang="en-US" sz="3800" b="1" i="0" dirty="0">
                <a:solidFill>
                  <a:srgbClr val="FFFF00"/>
                </a:solidFill>
                <a:effectLst/>
                <a:latin typeface="+mn-lt"/>
              </a:rPr>
              <a:t>III- </a:t>
            </a:r>
            <a:r>
              <a:rPr lang="fr-FR" sz="3800" b="1" i="0" dirty="0">
                <a:solidFill>
                  <a:srgbClr val="FFFF00"/>
                </a:solidFill>
                <a:effectLst/>
                <a:latin typeface="+mn-lt"/>
              </a:rPr>
              <a:t>The Project Execution Steps</a:t>
            </a:r>
            <a:endParaRPr lang="fr-FR" sz="3800" dirty="0">
              <a:solidFill>
                <a:srgbClr val="FFFF00"/>
              </a:solidFill>
              <a:latin typeface="+mn-lt"/>
            </a:endParaRPr>
          </a:p>
        </p:txBody>
      </p:sp>
      <p:sp>
        <p:nvSpPr>
          <p:cNvPr id="3" name="Espace réservé du contenu 2">
            <a:extLst>
              <a:ext uri="{FF2B5EF4-FFF2-40B4-BE49-F238E27FC236}">
                <a16:creationId xmlns:a16="http://schemas.microsoft.com/office/drawing/2014/main" id="{24BE8291-ADD9-46BB-9A0F-80052B879B6A}"/>
              </a:ext>
            </a:extLst>
          </p:cNvPr>
          <p:cNvSpPr>
            <a:spLocks noGrp="1"/>
          </p:cNvSpPr>
          <p:nvPr>
            <p:ph idx="1"/>
          </p:nvPr>
        </p:nvSpPr>
        <p:spPr>
          <a:xfrm>
            <a:off x="171450" y="1690688"/>
            <a:ext cx="10258425" cy="4633912"/>
          </a:xfrm>
        </p:spPr>
        <p:txBody>
          <a:bodyPr>
            <a:normAutofit/>
          </a:bodyPr>
          <a:lstStyle/>
          <a:p>
            <a:pPr algn="just" fontAlgn="base"/>
            <a:r>
              <a:rPr lang="en-US" sz="2600" b="0" i="0" dirty="0">
                <a:effectLst/>
              </a:rPr>
              <a:t>During the </a:t>
            </a:r>
            <a:r>
              <a:rPr lang="en-US" sz="2600" b="1" i="0" dirty="0">
                <a:solidFill>
                  <a:srgbClr val="FF0000"/>
                </a:solidFill>
                <a:effectLst/>
              </a:rPr>
              <a:t>Project Execution Phase</a:t>
            </a:r>
            <a:r>
              <a:rPr lang="en-US" sz="2600" b="0" i="0" dirty="0">
                <a:effectLst/>
              </a:rPr>
              <a:t>, the activities you do to complete tasks will be similar across any Project. </a:t>
            </a:r>
          </a:p>
          <a:p>
            <a:pPr algn="just" fontAlgn="base"/>
            <a:r>
              <a:rPr lang="en-US" sz="2600" b="0" i="0" dirty="0">
                <a:effectLst/>
              </a:rPr>
              <a:t>However, the order of the steps will depend on the Project Needs, and therefore, the sequence of activities may change to keep the Project on course.</a:t>
            </a:r>
          </a:p>
          <a:p>
            <a:pPr algn="just" fontAlgn="base"/>
            <a:r>
              <a:rPr lang="en-US" sz="2600" b="0" i="0" dirty="0">
                <a:effectLst/>
              </a:rPr>
              <a:t>There are </a:t>
            </a:r>
            <a:r>
              <a:rPr lang="en-US" sz="2600" b="1" i="0" dirty="0">
                <a:effectLst/>
              </a:rPr>
              <a:t>3 core processes </a:t>
            </a:r>
            <a:r>
              <a:rPr lang="en-US" sz="2600" b="0" i="0" dirty="0">
                <a:effectLst/>
              </a:rPr>
              <a:t>involved during Project Execution centered around </a:t>
            </a:r>
            <a:r>
              <a:rPr lang="en-US" sz="2600" b="1" i="1" dirty="0">
                <a:solidFill>
                  <a:srgbClr val="FF0000"/>
                </a:solidFill>
                <a:effectLst/>
              </a:rPr>
              <a:t>People</a:t>
            </a:r>
            <a:r>
              <a:rPr lang="en-US" sz="2600" b="0" i="0" dirty="0">
                <a:effectLst/>
              </a:rPr>
              <a:t>, </a:t>
            </a:r>
            <a:r>
              <a:rPr lang="en-US" sz="2600" b="1" i="1" dirty="0">
                <a:solidFill>
                  <a:srgbClr val="FF0000"/>
                </a:solidFill>
                <a:effectLst/>
              </a:rPr>
              <a:t>Strategy</a:t>
            </a:r>
            <a:r>
              <a:rPr lang="en-US" sz="2600" b="0" i="0" dirty="0">
                <a:effectLst/>
              </a:rPr>
              <a:t>, and </a:t>
            </a:r>
            <a:r>
              <a:rPr lang="en-US" sz="2600" b="1" i="0" dirty="0">
                <a:solidFill>
                  <a:srgbClr val="FF0000"/>
                </a:solidFill>
                <a:effectLst/>
              </a:rPr>
              <a:t>Operations</a:t>
            </a:r>
            <a:r>
              <a:rPr lang="en-US" sz="2600" b="0" i="0" dirty="0">
                <a:effectLst/>
              </a:rPr>
              <a:t>. </a:t>
            </a:r>
          </a:p>
          <a:p>
            <a:pPr algn="just" fontAlgn="base"/>
            <a:r>
              <a:rPr lang="en-US" sz="2800" b="0" i="0" dirty="0">
                <a:effectLst/>
              </a:rPr>
              <a:t>The steps in Project Execution include a series of tasks to deliver a Project on </a:t>
            </a:r>
            <a:r>
              <a:rPr lang="en-US" sz="2800" b="1" dirty="0">
                <a:solidFill>
                  <a:srgbClr val="0070C0"/>
                </a:solidFill>
                <a:effectLst/>
              </a:rPr>
              <a:t>Time</a:t>
            </a:r>
            <a:r>
              <a:rPr lang="en-US" sz="2800" b="0" i="0" dirty="0">
                <a:effectLst/>
              </a:rPr>
              <a:t>, within </a:t>
            </a:r>
            <a:r>
              <a:rPr lang="en-US" sz="2800" b="1" i="0" dirty="0">
                <a:solidFill>
                  <a:srgbClr val="0070C0"/>
                </a:solidFill>
                <a:effectLst/>
              </a:rPr>
              <a:t>Scope</a:t>
            </a:r>
            <a:r>
              <a:rPr lang="en-US" sz="2800" b="0" i="0" dirty="0">
                <a:effectLst/>
              </a:rPr>
              <a:t>, and under </a:t>
            </a:r>
            <a:r>
              <a:rPr lang="en-US" sz="2800" b="1" i="0" dirty="0">
                <a:solidFill>
                  <a:srgbClr val="0070C0"/>
                </a:solidFill>
                <a:effectLst/>
              </a:rPr>
              <a:t>Budget</a:t>
            </a:r>
            <a:r>
              <a:rPr lang="en-US" sz="2800" b="0" i="0" dirty="0">
                <a:effectLst/>
              </a:rPr>
              <a:t>. </a:t>
            </a:r>
          </a:p>
          <a:p>
            <a:pPr marL="0" indent="0" algn="just" fontAlgn="base">
              <a:buNone/>
            </a:pPr>
            <a:endParaRPr lang="fr-FR" dirty="0"/>
          </a:p>
        </p:txBody>
      </p:sp>
      <p:pic>
        <p:nvPicPr>
          <p:cNvPr id="4" name="Image 3">
            <a:extLst>
              <a:ext uri="{FF2B5EF4-FFF2-40B4-BE49-F238E27FC236}">
                <a16:creationId xmlns:a16="http://schemas.microsoft.com/office/drawing/2014/main" id="{400BC59D-1488-44D1-9E76-6FAAA93EBB52}"/>
              </a:ext>
            </a:extLst>
          </p:cNvPr>
          <p:cNvPicPr>
            <a:picLocks noChangeAspect="1"/>
          </p:cNvPicPr>
          <p:nvPr/>
        </p:nvPicPr>
        <p:blipFill>
          <a:blip r:embed="rId2"/>
          <a:stretch>
            <a:fillRect/>
          </a:stretch>
        </p:blipFill>
        <p:spPr>
          <a:xfrm rot="5400000">
            <a:off x="7920038" y="2586041"/>
            <a:ext cx="6857999" cy="1685924"/>
          </a:xfrm>
          <a:prstGeom prst="rect">
            <a:avLst/>
          </a:prstGeom>
        </p:spPr>
      </p:pic>
    </p:spTree>
    <p:extLst>
      <p:ext uri="{BB962C8B-B14F-4D97-AF65-F5344CB8AC3E}">
        <p14:creationId xmlns:p14="http://schemas.microsoft.com/office/powerpoint/2010/main" val="1784401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6BDC98E-F124-45B3-9722-4436AA340DC4}"/>
              </a:ext>
            </a:extLst>
          </p:cNvPr>
          <p:cNvSpPr>
            <a:spLocks noGrp="1"/>
          </p:cNvSpPr>
          <p:nvPr>
            <p:ph idx="1"/>
          </p:nvPr>
        </p:nvSpPr>
        <p:spPr>
          <a:xfrm>
            <a:off x="171450" y="1690688"/>
            <a:ext cx="10248900" cy="4351338"/>
          </a:xfrm>
        </p:spPr>
        <p:txBody>
          <a:bodyPr>
            <a:normAutofit/>
          </a:bodyPr>
          <a:lstStyle/>
          <a:p>
            <a:pPr algn="just" fontAlgn="base"/>
            <a:r>
              <a:rPr lang="en-US" sz="2600" b="0" i="0" dirty="0">
                <a:effectLst/>
              </a:rPr>
              <a:t>The Execution </a:t>
            </a:r>
            <a:r>
              <a:rPr lang="en-US" sz="2600" dirty="0"/>
              <a:t>P</a:t>
            </a:r>
            <a:r>
              <a:rPr lang="en-US" sz="2600" b="0" i="0" dirty="0">
                <a:effectLst/>
              </a:rPr>
              <a:t>hase steps organize the </a:t>
            </a:r>
            <a:r>
              <a:rPr lang="en-US" sz="2600" b="1" i="0" dirty="0">
                <a:effectLst/>
              </a:rPr>
              <a:t>Project’s Resources </a:t>
            </a:r>
            <a:r>
              <a:rPr lang="en-US" sz="2600" b="0" i="0" dirty="0">
                <a:effectLst/>
              </a:rPr>
              <a:t>and coordinate the team’s efforts to meet the </a:t>
            </a:r>
            <a:r>
              <a:rPr lang="en-US" sz="2600" b="1" i="0" dirty="0">
                <a:effectLst/>
              </a:rPr>
              <a:t>Project Goals </a:t>
            </a:r>
            <a:r>
              <a:rPr lang="en-US" sz="2600" b="0" i="0" dirty="0">
                <a:effectLst/>
              </a:rPr>
              <a:t>as planned.     </a:t>
            </a:r>
          </a:p>
          <a:p>
            <a:pPr algn="just" fontAlgn="base"/>
            <a:r>
              <a:rPr lang="en-US" sz="2600" b="0" i="0" dirty="0">
                <a:effectLst/>
              </a:rPr>
              <a:t>Project Execution steps are not necessarily a linear progression between execution kickoff and closing, especially when you consider the external forces that may disrupt the Project during </a:t>
            </a:r>
            <a:r>
              <a:rPr lang="en-US" sz="2600" b="1" i="0" dirty="0">
                <a:effectLst/>
              </a:rPr>
              <a:t>Implementation</a:t>
            </a:r>
            <a:r>
              <a:rPr lang="en-US" sz="2600" b="0" i="0" dirty="0">
                <a:effectLst/>
              </a:rPr>
              <a:t>. </a:t>
            </a:r>
          </a:p>
          <a:p>
            <a:pPr marL="0" indent="0" algn="just" fontAlgn="base">
              <a:buNone/>
            </a:pPr>
            <a:endParaRPr lang="en-US" sz="2600" b="0" i="0" dirty="0">
              <a:effectLst/>
            </a:endParaRPr>
          </a:p>
          <a:p>
            <a:pPr algn="just"/>
            <a:r>
              <a:rPr lang="en-US" sz="2600" b="0" i="0" dirty="0">
                <a:effectLst/>
              </a:rPr>
              <a:t>We can break down the major actions required during Project Execution into </a:t>
            </a:r>
            <a:r>
              <a:rPr lang="en-US" sz="2600" b="1" i="0" dirty="0">
                <a:effectLst/>
              </a:rPr>
              <a:t>4 categories</a:t>
            </a:r>
            <a:r>
              <a:rPr lang="en-US" sz="2600" b="0" i="0" dirty="0">
                <a:effectLst/>
              </a:rPr>
              <a:t>: </a:t>
            </a:r>
            <a:r>
              <a:rPr lang="en-US" sz="2600" b="1" i="1" dirty="0">
                <a:effectLst/>
              </a:rPr>
              <a:t>produce deliverables</a:t>
            </a:r>
            <a:r>
              <a:rPr lang="en-US" sz="2600" b="0" i="1" dirty="0">
                <a:effectLst/>
              </a:rPr>
              <a:t>, </a:t>
            </a:r>
            <a:r>
              <a:rPr lang="en-US" sz="2600" b="1" i="1" dirty="0">
                <a:effectLst/>
              </a:rPr>
              <a:t>manage the team and stakeholders</a:t>
            </a:r>
            <a:r>
              <a:rPr lang="en-US" sz="2600" b="0" i="1" dirty="0">
                <a:effectLst/>
              </a:rPr>
              <a:t>, </a:t>
            </a:r>
            <a:r>
              <a:rPr lang="en-US" sz="2600" b="1" i="1" dirty="0">
                <a:effectLst/>
              </a:rPr>
              <a:t>monitor and control</a:t>
            </a:r>
            <a:r>
              <a:rPr lang="en-US" sz="2600" b="0" i="1" dirty="0">
                <a:effectLst/>
              </a:rPr>
              <a:t>, </a:t>
            </a:r>
            <a:r>
              <a:rPr lang="en-US" sz="2600" b="0" i="0" dirty="0">
                <a:effectLst/>
              </a:rPr>
              <a:t>and </a:t>
            </a:r>
            <a:r>
              <a:rPr lang="en-US" sz="2600" b="1" i="1" dirty="0">
                <a:effectLst/>
              </a:rPr>
              <a:t>change management</a:t>
            </a:r>
            <a:r>
              <a:rPr lang="en-US" sz="2600" b="0" i="0" dirty="0">
                <a:effectLst/>
              </a:rPr>
              <a:t>:</a:t>
            </a:r>
          </a:p>
          <a:p>
            <a:pPr marL="0" indent="0">
              <a:buNone/>
            </a:pPr>
            <a:endParaRPr lang="fr-FR" dirty="0"/>
          </a:p>
        </p:txBody>
      </p:sp>
      <p:sp>
        <p:nvSpPr>
          <p:cNvPr id="5" name="ZoneTexte 4">
            <a:extLst>
              <a:ext uri="{FF2B5EF4-FFF2-40B4-BE49-F238E27FC236}">
                <a16:creationId xmlns:a16="http://schemas.microsoft.com/office/drawing/2014/main" id="{78F5D3DB-545C-4D6E-85B9-12D622D40C98}"/>
              </a:ext>
            </a:extLst>
          </p:cNvPr>
          <p:cNvSpPr txBox="1"/>
          <p:nvPr/>
        </p:nvSpPr>
        <p:spPr>
          <a:xfrm rot="5400000">
            <a:off x="8127674" y="2872182"/>
            <a:ext cx="6452250" cy="707886"/>
          </a:xfrm>
          <a:prstGeom prst="rect">
            <a:avLst/>
          </a:prstGeom>
          <a:noFill/>
        </p:spPr>
        <p:txBody>
          <a:bodyPr wrap="square">
            <a:spAutoFit/>
          </a:bodyPr>
          <a:lstStyle/>
          <a:p>
            <a:r>
              <a:rPr lang="fr-FR" sz="4000" b="1" i="0" dirty="0">
                <a:effectLst/>
                <a:latin typeface="+mn-lt"/>
              </a:rPr>
              <a:t>The Project Execution Steps</a:t>
            </a:r>
            <a:endParaRPr lang="fr-FR" sz="4000" dirty="0"/>
          </a:p>
        </p:txBody>
      </p:sp>
      <p:sp>
        <p:nvSpPr>
          <p:cNvPr id="7" name="Titre 1">
            <a:extLst>
              <a:ext uri="{FF2B5EF4-FFF2-40B4-BE49-F238E27FC236}">
                <a16:creationId xmlns:a16="http://schemas.microsoft.com/office/drawing/2014/main" id="{E5163B22-F26D-44E9-9FFA-D4917045EF16}"/>
              </a:ext>
            </a:extLst>
          </p:cNvPr>
          <p:cNvSpPr>
            <a:spLocks noGrp="1"/>
          </p:cNvSpPr>
          <p:nvPr>
            <p:ph type="title"/>
          </p:nvPr>
        </p:nvSpPr>
        <p:spPr>
          <a:xfrm>
            <a:off x="2401454" y="365126"/>
            <a:ext cx="7028873" cy="1029566"/>
          </a:xfrm>
        </p:spPr>
        <p:txBody>
          <a:bodyPr>
            <a:noAutofit/>
          </a:bodyPr>
          <a:lstStyle/>
          <a:p>
            <a:pPr algn="ctr"/>
            <a:r>
              <a:rPr lang="en-US" sz="3800" b="1" i="0" dirty="0">
                <a:solidFill>
                  <a:srgbClr val="FFFF00"/>
                </a:solidFill>
                <a:effectLst/>
                <a:latin typeface="+mn-lt"/>
              </a:rPr>
              <a:t>III- </a:t>
            </a:r>
            <a:r>
              <a:rPr lang="fr-FR" sz="3800" b="1" i="0" dirty="0">
                <a:solidFill>
                  <a:srgbClr val="FFFF00"/>
                </a:solidFill>
                <a:effectLst/>
                <a:latin typeface="+mn-lt"/>
              </a:rPr>
              <a:t>The Project Execution Steps</a:t>
            </a:r>
            <a:endParaRPr lang="fr-FR" sz="3800" dirty="0">
              <a:solidFill>
                <a:srgbClr val="FFFF00"/>
              </a:solidFill>
              <a:latin typeface="+mn-lt"/>
            </a:endParaRPr>
          </a:p>
        </p:txBody>
      </p:sp>
    </p:spTree>
    <p:extLst>
      <p:ext uri="{BB962C8B-B14F-4D97-AF65-F5344CB8AC3E}">
        <p14:creationId xmlns:p14="http://schemas.microsoft.com/office/powerpoint/2010/main" val="1349533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0B8931-CAA5-4280-ABB5-F51827CA3DE2}"/>
              </a:ext>
            </a:extLst>
          </p:cNvPr>
          <p:cNvSpPr>
            <a:spLocks noGrp="1"/>
          </p:cNvSpPr>
          <p:nvPr>
            <p:ph type="title"/>
          </p:nvPr>
        </p:nvSpPr>
        <p:spPr/>
        <p:txBody>
          <a:bodyPr/>
          <a:lstStyle/>
          <a:p>
            <a:endParaRPr lang="fr-FR"/>
          </a:p>
        </p:txBody>
      </p:sp>
      <p:pic>
        <p:nvPicPr>
          <p:cNvPr id="12" name="Image 11">
            <a:extLst>
              <a:ext uri="{FF2B5EF4-FFF2-40B4-BE49-F238E27FC236}">
                <a16:creationId xmlns:a16="http://schemas.microsoft.com/office/drawing/2014/main" id="{5451BB64-9BC8-4A9E-A221-5B2EC54C2A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527440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4492164-B633-4B2B-843F-C631B390D61F}"/>
              </a:ext>
            </a:extLst>
          </p:cNvPr>
          <p:cNvSpPr>
            <a:spLocks noGrp="1"/>
          </p:cNvSpPr>
          <p:nvPr>
            <p:ph idx="1"/>
          </p:nvPr>
        </p:nvSpPr>
        <p:spPr>
          <a:xfrm>
            <a:off x="157018" y="1825625"/>
            <a:ext cx="10206182" cy="4351338"/>
          </a:xfrm>
        </p:spPr>
        <p:txBody>
          <a:bodyPr>
            <a:normAutofit/>
          </a:bodyPr>
          <a:lstStyle/>
          <a:p>
            <a:pPr algn="l"/>
            <a:r>
              <a:rPr lang="en-US" sz="2600" b="0" i="0" dirty="0">
                <a:effectLst/>
              </a:rPr>
              <a:t>The steps during project execution will change depending on the specific requirements of the project. Those particular steps are typically laid out in the </a:t>
            </a:r>
            <a:r>
              <a:rPr lang="en-US" sz="2600" b="1" i="0" dirty="0">
                <a:solidFill>
                  <a:srgbClr val="002060"/>
                </a:solidFill>
                <a:effectLst/>
              </a:rPr>
              <a:t>Project Execution Plan </a:t>
            </a:r>
            <a:r>
              <a:rPr lang="en-US" sz="2600" b="0" i="0" dirty="0">
                <a:effectLst/>
              </a:rPr>
              <a:t>. However, there are general activities that should apply to all projects.</a:t>
            </a:r>
          </a:p>
          <a:p>
            <a:pPr algn="l"/>
            <a:r>
              <a:rPr lang="en-US" sz="2600" i="0" dirty="0">
                <a:effectLst/>
              </a:rPr>
              <a:t>Project Execution Phase Activities include</a:t>
            </a:r>
            <a:r>
              <a:rPr lang="en-US" sz="2600" b="1" i="0" dirty="0">
                <a:effectLst/>
              </a:rPr>
              <a:t>:</a:t>
            </a:r>
            <a:endParaRPr lang="fr-FR" sz="2600" dirty="0"/>
          </a:p>
        </p:txBody>
      </p:sp>
      <p:pic>
        <p:nvPicPr>
          <p:cNvPr id="5" name="Image 4">
            <a:extLst>
              <a:ext uri="{FF2B5EF4-FFF2-40B4-BE49-F238E27FC236}">
                <a16:creationId xmlns:a16="http://schemas.microsoft.com/office/drawing/2014/main" id="{33E13765-1DA3-437B-83F2-57507A2AC478}"/>
              </a:ext>
            </a:extLst>
          </p:cNvPr>
          <p:cNvPicPr>
            <a:picLocks noChangeAspect="1"/>
          </p:cNvPicPr>
          <p:nvPr/>
        </p:nvPicPr>
        <p:blipFill>
          <a:blip r:embed="rId2"/>
          <a:stretch>
            <a:fillRect/>
          </a:stretch>
        </p:blipFill>
        <p:spPr>
          <a:xfrm>
            <a:off x="0" y="3805382"/>
            <a:ext cx="10492509" cy="3052618"/>
          </a:xfrm>
          <a:prstGeom prst="rect">
            <a:avLst/>
          </a:prstGeom>
        </p:spPr>
      </p:pic>
      <p:sp>
        <p:nvSpPr>
          <p:cNvPr id="6" name="Titre 1">
            <a:extLst>
              <a:ext uri="{FF2B5EF4-FFF2-40B4-BE49-F238E27FC236}">
                <a16:creationId xmlns:a16="http://schemas.microsoft.com/office/drawing/2014/main" id="{C4CC48CB-DF1C-48F3-B6DB-43D272507996}"/>
              </a:ext>
            </a:extLst>
          </p:cNvPr>
          <p:cNvSpPr>
            <a:spLocks noGrp="1"/>
          </p:cNvSpPr>
          <p:nvPr>
            <p:ph type="title"/>
          </p:nvPr>
        </p:nvSpPr>
        <p:spPr>
          <a:xfrm>
            <a:off x="2336800" y="365125"/>
            <a:ext cx="7148945" cy="1048039"/>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3652748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F7CA2C7-17FE-4E64-A7CF-35E9646A9FA7}"/>
              </a:ext>
            </a:extLst>
          </p:cNvPr>
          <p:cNvSpPr>
            <a:spLocks noGrp="1"/>
          </p:cNvSpPr>
          <p:nvPr>
            <p:ph idx="1"/>
          </p:nvPr>
        </p:nvSpPr>
        <p:spPr>
          <a:xfrm>
            <a:off x="110836" y="1653310"/>
            <a:ext cx="10261889" cy="4652240"/>
          </a:xfrm>
        </p:spPr>
        <p:txBody>
          <a:bodyPr>
            <a:normAutofit/>
          </a:bodyPr>
          <a:lstStyle/>
          <a:p>
            <a:pPr algn="just" fontAlgn="base"/>
            <a:r>
              <a:rPr lang="en-US" sz="2600" b="0" i="0" dirty="0">
                <a:effectLst/>
              </a:rPr>
              <a:t>In the execution environment, focus on consistent communication and building leadership across the team. Help the team hold realistic expectations of change to prepare them to be flexible when changes do occur, which will reduce frustration. </a:t>
            </a:r>
          </a:p>
          <a:p>
            <a:pPr algn="just" fontAlgn="base"/>
            <a:r>
              <a:rPr lang="en-US" sz="2600" b="0" i="0" dirty="0">
                <a:effectLst/>
              </a:rPr>
              <a:t>It is challenging to visualize project execution in real time due to the complexity of linear and non-linear steps, processes, and sub-activities that take place while producing the deliverable or product. </a:t>
            </a:r>
          </a:p>
          <a:p>
            <a:pPr fontAlgn="base"/>
            <a:r>
              <a:rPr lang="en-US" sz="2600" b="0" i="0" dirty="0">
                <a:effectLst/>
              </a:rPr>
              <a:t>The  </a:t>
            </a:r>
            <a:r>
              <a:rPr lang="en-US" sz="2600" b="1" i="0" dirty="0">
                <a:solidFill>
                  <a:srgbClr val="0070C0"/>
                </a:solidFill>
                <a:effectLst/>
              </a:rPr>
              <a:t>dynamic diagram </a:t>
            </a:r>
            <a:r>
              <a:rPr lang="en-US" sz="2600" i="0" dirty="0">
                <a:effectLst/>
              </a:rPr>
              <a:t>below</a:t>
            </a:r>
            <a:r>
              <a:rPr lang="en-US" sz="2600" b="1" i="0" dirty="0">
                <a:solidFill>
                  <a:srgbClr val="FF0000"/>
                </a:solidFill>
                <a:effectLst/>
              </a:rPr>
              <a:t> </a:t>
            </a:r>
            <a:r>
              <a:rPr lang="en-US" sz="2600" b="0" i="0" dirty="0">
                <a:effectLst/>
              </a:rPr>
              <a:t>places execution within the Project Lifecycle (with </a:t>
            </a:r>
            <a:r>
              <a:rPr lang="en-US" sz="2600" b="1" i="0" dirty="0">
                <a:effectLst/>
              </a:rPr>
              <a:t>Monitoring and Controlling</a:t>
            </a:r>
            <a:r>
              <a:rPr lang="en-US" sz="2600" b="0" i="0" dirty="0">
                <a:effectLst/>
              </a:rPr>
              <a:t> interacting simultaneously with the </a:t>
            </a:r>
            <a:r>
              <a:rPr lang="en-US" sz="2600" b="1" i="0" dirty="0">
                <a:effectLst/>
              </a:rPr>
              <a:t>Execution</a:t>
            </a:r>
            <a:r>
              <a:rPr lang="en-US" sz="2600" b="0" i="0" dirty="0">
                <a:effectLst/>
              </a:rPr>
              <a:t>) and fully displays the Execution Phase in action and the factors that influence the course of the Project along the way.</a:t>
            </a:r>
          </a:p>
          <a:p>
            <a:pPr algn="l" fontAlgn="base"/>
            <a:endParaRPr lang="fr-FR" dirty="0"/>
          </a:p>
        </p:txBody>
      </p:sp>
      <p:pic>
        <p:nvPicPr>
          <p:cNvPr id="7" name="Image 6">
            <a:extLst>
              <a:ext uri="{FF2B5EF4-FFF2-40B4-BE49-F238E27FC236}">
                <a16:creationId xmlns:a16="http://schemas.microsoft.com/office/drawing/2014/main" id="{8A3A9E11-6ECA-4984-85FF-DB48B2EF107B}"/>
              </a:ext>
            </a:extLst>
          </p:cNvPr>
          <p:cNvPicPr>
            <a:picLocks noChangeAspect="1"/>
          </p:cNvPicPr>
          <p:nvPr/>
        </p:nvPicPr>
        <p:blipFill>
          <a:blip r:embed="rId2"/>
          <a:stretch>
            <a:fillRect/>
          </a:stretch>
        </p:blipFill>
        <p:spPr>
          <a:xfrm rot="5400000">
            <a:off x="7910512" y="2576516"/>
            <a:ext cx="6857999" cy="1704975"/>
          </a:xfrm>
          <a:prstGeom prst="rect">
            <a:avLst/>
          </a:prstGeom>
        </p:spPr>
      </p:pic>
      <p:sp>
        <p:nvSpPr>
          <p:cNvPr id="8" name="Titre 1">
            <a:extLst>
              <a:ext uri="{FF2B5EF4-FFF2-40B4-BE49-F238E27FC236}">
                <a16:creationId xmlns:a16="http://schemas.microsoft.com/office/drawing/2014/main" id="{FAC81DDF-B621-48C0-888A-6E6C4DF62807}"/>
              </a:ext>
            </a:extLst>
          </p:cNvPr>
          <p:cNvSpPr>
            <a:spLocks noGrp="1"/>
          </p:cNvSpPr>
          <p:nvPr>
            <p:ph type="title"/>
          </p:nvPr>
        </p:nvSpPr>
        <p:spPr>
          <a:xfrm>
            <a:off x="838200" y="365125"/>
            <a:ext cx="10515600" cy="1325563"/>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27404803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4">
            <a:extLst>
              <a:ext uri="{FF2B5EF4-FFF2-40B4-BE49-F238E27FC236}">
                <a16:creationId xmlns:a16="http://schemas.microsoft.com/office/drawing/2014/main" id="{0C63782E-0677-49D5-ABEB-5E5CE58671EC}"/>
              </a:ext>
            </a:extLst>
          </p:cNvPr>
          <p:cNvPicPr>
            <a:picLocks noGrp="1" noChangeAspect="1"/>
          </p:cNvPicPr>
          <p:nvPr>
            <p:ph idx="1"/>
          </p:nvPr>
        </p:nvPicPr>
        <p:blipFill>
          <a:blip r:embed="rId2"/>
          <a:stretch>
            <a:fillRect/>
          </a:stretch>
        </p:blipFill>
        <p:spPr>
          <a:xfrm>
            <a:off x="-333375" y="1581150"/>
            <a:ext cx="10706099" cy="5276849"/>
          </a:xfrm>
          <a:prstGeom prst="rect">
            <a:avLst/>
          </a:prstGeom>
        </p:spPr>
      </p:pic>
      <p:pic>
        <p:nvPicPr>
          <p:cNvPr id="10" name="Image 9">
            <a:extLst>
              <a:ext uri="{FF2B5EF4-FFF2-40B4-BE49-F238E27FC236}">
                <a16:creationId xmlns:a16="http://schemas.microsoft.com/office/drawing/2014/main" id="{6A2D832B-555C-44E1-BC08-A1D6C4872D91}"/>
              </a:ext>
            </a:extLst>
          </p:cNvPr>
          <p:cNvPicPr>
            <a:picLocks noChangeAspect="1"/>
          </p:cNvPicPr>
          <p:nvPr/>
        </p:nvPicPr>
        <p:blipFill>
          <a:blip r:embed="rId3"/>
          <a:stretch>
            <a:fillRect/>
          </a:stretch>
        </p:blipFill>
        <p:spPr>
          <a:xfrm rot="5400000">
            <a:off x="7910512" y="2576516"/>
            <a:ext cx="6857999" cy="1704975"/>
          </a:xfrm>
          <a:prstGeom prst="rect">
            <a:avLst/>
          </a:prstGeom>
        </p:spPr>
      </p:pic>
      <p:sp>
        <p:nvSpPr>
          <p:cNvPr id="7" name="Titre 1">
            <a:extLst>
              <a:ext uri="{FF2B5EF4-FFF2-40B4-BE49-F238E27FC236}">
                <a16:creationId xmlns:a16="http://schemas.microsoft.com/office/drawing/2014/main" id="{1C1C35AA-04A6-4224-84FC-C0F350034240}"/>
              </a:ext>
            </a:extLst>
          </p:cNvPr>
          <p:cNvSpPr>
            <a:spLocks noGrp="1"/>
          </p:cNvSpPr>
          <p:nvPr>
            <p:ph type="title"/>
          </p:nvPr>
        </p:nvSpPr>
        <p:spPr>
          <a:xfrm>
            <a:off x="838200" y="365125"/>
            <a:ext cx="10515600" cy="1325563"/>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1620134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C842CC3-602E-4DB9-BDCA-1B13CDB6E71D}"/>
              </a:ext>
            </a:extLst>
          </p:cNvPr>
          <p:cNvSpPr>
            <a:spLocks noGrp="1"/>
          </p:cNvSpPr>
          <p:nvPr>
            <p:ph idx="1"/>
          </p:nvPr>
        </p:nvSpPr>
        <p:spPr>
          <a:xfrm>
            <a:off x="152400" y="1825625"/>
            <a:ext cx="10296525" cy="4351338"/>
          </a:xfrm>
        </p:spPr>
        <p:txBody>
          <a:bodyPr>
            <a:normAutofit/>
          </a:bodyPr>
          <a:lstStyle/>
          <a:p>
            <a:endParaRPr lang="en-US" sz="2600" b="0" i="0" dirty="0">
              <a:effectLst/>
            </a:endParaRPr>
          </a:p>
          <a:p>
            <a:endParaRPr lang="en-US" sz="2600" dirty="0"/>
          </a:p>
          <a:p>
            <a:endParaRPr lang="en-US" sz="2600" b="0" i="0" dirty="0">
              <a:effectLst/>
            </a:endParaRPr>
          </a:p>
          <a:p>
            <a:pPr algn="just"/>
            <a:r>
              <a:rPr lang="en-US" sz="2600" b="0" i="0" dirty="0">
                <a:effectLst/>
              </a:rPr>
              <a:t>A Project manager must </a:t>
            </a:r>
            <a:r>
              <a:rPr lang="en-US" sz="2600" b="1" i="0" dirty="0">
                <a:effectLst/>
              </a:rPr>
              <a:t>decide</a:t>
            </a:r>
            <a:r>
              <a:rPr lang="en-US" sz="2600" b="0" i="0" dirty="0">
                <a:effectLst/>
              </a:rPr>
              <a:t> and </a:t>
            </a:r>
            <a:r>
              <a:rPr lang="en-US" sz="2600" b="1" i="0" dirty="0">
                <a:effectLst/>
              </a:rPr>
              <a:t>delegate</a:t>
            </a:r>
            <a:r>
              <a:rPr lang="en-US" sz="2600" b="0" i="0" dirty="0">
                <a:effectLst/>
              </a:rPr>
              <a:t> the steps involved in </a:t>
            </a:r>
            <a:r>
              <a:rPr lang="en-US" sz="2600" b="1" i="0" dirty="0">
                <a:effectLst/>
              </a:rPr>
              <a:t>managing</a:t>
            </a:r>
            <a:r>
              <a:rPr lang="en-US" sz="2600" b="0" i="0" dirty="0">
                <a:effectLst/>
              </a:rPr>
              <a:t> </a:t>
            </a:r>
            <a:r>
              <a:rPr lang="en-US" sz="2600" b="1" i="1" dirty="0">
                <a:effectLst/>
              </a:rPr>
              <a:t>people</a:t>
            </a:r>
            <a:r>
              <a:rPr lang="en-US" sz="2600" b="0" i="0" dirty="0">
                <a:effectLst/>
              </a:rPr>
              <a:t>, </a:t>
            </a:r>
            <a:r>
              <a:rPr lang="en-US" sz="2600" b="1" i="1" dirty="0">
                <a:effectLst/>
              </a:rPr>
              <a:t>processes</a:t>
            </a:r>
            <a:r>
              <a:rPr lang="en-US" sz="2600" b="0" i="0" dirty="0">
                <a:effectLst/>
              </a:rPr>
              <a:t>, and </a:t>
            </a:r>
            <a:r>
              <a:rPr lang="en-US" sz="2600" b="1" i="1" dirty="0">
                <a:effectLst/>
              </a:rPr>
              <a:t>communications</a:t>
            </a:r>
            <a:r>
              <a:rPr lang="en-US" sz="2600" b="0" i="0" dirty="0">
                <a:effectLst/>
              </a:rPr>
              <a:t> in order to deliver on the promises of the </a:t>
            </a:r>
            <a:r>
              <a:rPr lang="en-US" sz="2600" b="1" i="1" dirty="0">
                <a:effectLst/>
              </a:rPr>
              <a:t>project management triangle</a:t>
            </a:r>
            <a:r>
              <a:rPr lang="en-US" sz="2600" dirty="0"/>
              <a:t>: (delivering </a:t>
            </a:r>
            <a:r>
              <a:rPr lang="en-US" sz="2600" b="0" i="0" dirty="0">
                <a:effectLst/>
              </a:rPr>
              <a:t> the Project on </a:t>
            </a:r>
            <a:r>
              <a:rPr lang="en-US" sz="2600" b="1" i="0" dirty="0">
                <a:solidFill>
                  <a:srgbClr val="FF0000"/>
                </a:solidFill>
                <a:effectLst/>
              </a:rPr>
              <a:t>Time</a:t>
            </a:r>
            <a:r>
              <a:rPr lang="en-US" sz="2600" b="0" i="0" dirty="0">
                <a:effectLst/>
              </a:rPr>
              <a:t>, on </a:t>
            </a:r>
            <a:r>
              <a:rPr lang="en-US" sz="2600" b="1" i="0" dirty="0">
                <a:solidFill>
                  <a:srgbClr val="FF0000"/>
                </a:solidFill>
                <a:effectLst/>
              </a:rPr>
              <a:t>Scope</a:t>
            </a:r>
            <a:r>
              <a:rPr lang="en-US" sz="2600" b="0" i="0" dirty="0">
                <a:effectLst/>
              </a:rPr>
              <a:t>, and on </a:t>
            </a:r>
            <a:r>
              <a:rPr lang="en-US" sz="2600" b="1" i="0" dirty="0">
                <a:solidFill>
                  <a:srgbClr val="FF0000"/>
                </a:solidFill>
                <a:effectLst/>
              </a:rPr>
              <a:t>Budget</a:t>
            </a:r>
            <a:r>
              <a:rPr lang="en-US" sz="2600" b="0" i="0" dirty="0">
                <a:effectLst/>
              </a:rPr>
              <a:t>). </a:t>
            </a:r>
          </a:p>
          <a:p>
            <a:pPr algn="just"/>
            <a:r>
              <a:rPr lang="en-US" sz="2600" b="0" i="0" dirty="0">
                <a:effectLst/>
              </a:rPr>
              <a:t>But these Management steps are not the only area of focus. </a:t>
            </a:r>
          </a:p>
          <a:p>
            <a:pPr algn="just"/>
            <a:r>
              <a:rPr lang="en-US" sz="2600" b="0" i="0" dirty="0">
                <a:effectLst/>
              </a:rPr>
              <a:t>It is also essential to support </a:t>
            </a:r>
            <a:r>
              <a:rPr lang="en-US" sz="2600" b="1" i="0" dirty="0">
                <a:solidFill>
                  <a:srgbClr val="0070C0"/>
                </a:solidFill>
                <a:effectLst/>
              </a:rPr>
              <a:t>Team morale </a:t>
            </a:r>
            <a:r>
              <a:rPr lang="en-US" sz="2600" b="0" i="0" dirty="0">
                <a:effectLst/>
              </a:rPr>
              <a:t>throughout the Project.</a:t>
            </a:r>
            <a:endParaRPr lang="fr-FR" sz="2600" dirty="0"/>
          </a:p>
        </p:txBody>
      </p:sp>
      <p:sp>
        <p:nvSpPr>
          <p:cNvPr id="4" name="Flèche : bas 3">
            <a:extLst>
              <a:ext uri="{FF2B5EF4-FFF2-40B4-BE49-F238E27FC236}">
                <a16:creationId xmlns:a16="http://schemas.microsoft.com/office/drawing/2014/main" id="{7F925225-EE02-423C-8FD2-059AD5D7147C}"/>
              </a:ext>
            </a:extLst>
          </p:cNvPr>
          <p:cNvSpPr/>
          <p:nvPr/>
        </p:nvSpPr>
        <p:spPr>
          <a:xfrm>
            <a:off x="4552950" y="1971675"/>
            <a:ext cx="819150" cy="1219200"/>
          </a:xfrm>
          <a:prstGeom prst="downArrow">
            <a:avLst/>
          </a:prstGeom>
          <a:solidFill>
            <a:srgbClr val="FA0E5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Titre 1">
            <a:extLst>
              <a:ext uri="{FF2B5EF4-FFF2-40B4-BE49-F238E27FC236}">
                <a16:creationId xmlns:a16="http://schemas.microsoft.com/office/drawing/2014/main" id="{AFA32D77-7396-4DF4-A824-4B497B2CE669}"/>
              </a:ext>
            </a:extLst>
          </p:cNvPr>
          <p:cNvSpPr>
            <a:spLocks noGrp="1"/>
          </p:cNvSpPr>
          <p:nvPr>
            <p:ph type="title"/>
          </p:nvPr>
        </p:nvSpPr>
        <p:spPr>
          <a:xfrm>
            <a:off x="2466108" y="365125"/>
            <a:ext cx="7010401" cy="946439"/>
          </a:xfrm>
        </p:spPr>
        <p:txBody>
          <a:bodyPr>
            <a:noAutofit/>
          </a:bodyPr>
          <a:lstStyle/>
          <a:p>
            <a:pPr algn="ctr"/>
            <a:r>
              <a:rPr lang="en-US" sz="3800" b="1" i="0" dirty="0">
                <a:solidFill>
                  <a:schemeClr val="bg1"/>
                </a:solidFill>
                <a:effectLst/>
                <a:latin typeface="+mn-lt"/>
              </a:rPr>
              <a:t>III- </a:t>
            </a:r>
            <a:r>
              <a:rPr lang="fr-FR" sz="3800" b="1" i="0" dirty="0">
                <a:solidFill>
                  <a:schemeClr val="bg1"/>
                </a:solidFill>
                <a:effectLst/>
                <a:latin typeface="+mn-lt"/>
              </a:rPr>
              <a:t>The Project Execution Steps</a:t>
            </a:r>
            <a:endParaRPr lang="fr-FR" sz="3800" dirty="0">
              <a:solidFill>
                <a:schemeClr val="bg1"/>
              </a:solidFill>
              <a:latin typeface="+mn-lt"/>
            </a:endParaRPr>
          </a:p>
        </p:txBody>
      </p:sp>
    </p:spTree>
    <p:extLst>
      <p:ext uri="{BB962C8B-B14F-4D97-AF65-F5344CB8AC3E}">
        <p14:creationId xmlns:p14="http://schemas.microsoft.com/office/powerpoint/2010/main" val="3322791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4E8C0E-049C-40B5-B76A-ADCD63F114CE}"/>
              </a:ext>
            </a:extLst>
          </p:cNvPr>
          <p:cNvSpPr>
            <a:spLocks noGrp="1"/>
          </p:cNvSpPr>
          <p:nvPr>
            <p:ph type="title"/>
          </p:nvPr>
        </p:nvSpPr>
        <p:spPr>
          <a:xfrm>
            <a:off x="2503055" y="508001"/>
            <a:ext cx="6993370" cy="730250"/>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B8EC41D2-7346-466D-86E6-C8EDCA4F21F9}"/>
              </a:ext>
            </a:extLst>
          </p:cNvPr>
          <p:cNvSpPr>
            <a:spLocks noGrp="1"/>
          </p:cNvSpPr>
          <p:nvPr>
            <p:ph idx="1"/>
          </p:nvPr>
        </p:nvSpPr>
        <p:spPr>
          <a:xfrm>
            <a:off x="152400" y="1825625"/>
            <a:ext cx="10229850" cy="4351338"/>
          </a:xfrm>
        </p:spPr>
        <p:txBody>
          <a:bodyPr>
            <a:normAutofit/>
          </a:bodyPr>
          <a:lstStyle/>
          <a:p>
            <a:pPr algn="just" fontAlgn="base"/>
            <a:r>
              <a:rPr lang="en-US" sz="2600" b="1" i="0" dirty="0">
                <a:solidFill>
                  <a:srgbClr val="FF0000"/>
                </a:solidFill>
                <a:effectLst/>
              </a:rPr>
              <a:t>A Project Execution </a:t>
            </a:r>
            <a:r>
              <a:rPr lang="en-US" sz="2600" b="1" dirty="0">
                <a:solidFill>
                  <a:srgbClr val="FF0000"/>
                </a:solidFill>
              </a:rPr>
              <a:t>C</a:t>
            </a:r>
            <a:r>
              <a:rPr lang="en-US" sz="2600" b="1" i="0" dirty="0">
                <a:solidFill>
                  <a:srgbClr val="FF0000"/>
                </a:solidFill>
                <a:effectLst/>
              </a:rPr>
              <a:t>hecklist </a:t>
            </a:r>
            <a:r>
              <a:rPr lang="en-US" sz="2600" b="0" i="0" dirty="0">
                <a:effectLst/>
              </a:rPr>
              <a:t>helps organize all of the moving parts of the Execution Process. </a:t>
            </a:r>
          </a:p>
          <a:p>
            <a:pPr algn="just" fontAlgn="base"/>
            <a:r>
              <a:rPr lang="en-US" sz="2600" b="0" i="0" dirty="0">
                <a:effectLst/>
              </a:rPr>
              <a:t>We can use one to ensure that the Team doesn’t overlook any planned tasks (or leave any incomplete). </a:t>
            </a:r>
          </a:p>
          <a:p>
            <a:pPr algn="just" fontAlgn="base"/>
            <a:r>
              <a:rPr lang="en-US" sz="2600" b="0" i="0" dirty="0">
                <a:effectLst/>
              </a:rPr>
              <a:t>Furthermore, a Checklist can help you keep track of what’s done and not done throughout the Project Execution. </a:t>
            </a:r>
          </a:p>
          <a:p>
            <a:pPr algn="just" fontAlgn="base"/>
            <a:r>
              <a:rPr lang="en-US" sz="2600" b="0" i="0" dirty="0">
                <a:effectLst/>
              </a:rPr>
              <a:t>A </a:t>
            </a:r>
            <a:r>
              <a:rPr lang="en-US" sz="2600" b="1" i="0" dirty="0">
                <a:solidFill>
                  <a:srgbClr val="FF0000"/>
                </a:solidFill>
                <a:effectLst/>
              </a:rPr>
              <a:t>Project Execution </a:t>
            </a:r>
            <a:r>
              <a:rPr lang="en-US" sz="2600" b="1" dirty="0">
                <a:solidFill>
                  <a:srgbClr val="FF0000"/>
                </a:solidFill>
              </a:rPr>
              <a:t>C</a:t>
            </a:r>
            <a:r>
              <a:rPr lang="en-US" sz="2600" b="1" i="0" dirty="0">
                <a:solidFill>
                  <a:srgbClr val="FF0000"/>
                </a:solidFill>
                <a:effectLst/>
              </a:rPr>
              <a:t>hecklist </a:t>
            </a:r>
            <a:r>
              <a:rPr lang="en-US" sz="2600" b="0" i="0" dirty="0">
                <a:effectLst/>
              </a:rPr>
              <a:t>will include categories identified by the </a:t>
            </a:r>
            <a:r>
              <a:rPr lang="en-US" sz="2600" b="1" i="0" dirty="0">
                <a:effectLst/>
              </a:rPr>
              <a:t>Project Manager </a:t>
            </a:r>
            <a:r>
              <a:rPr lang="en-US" sz="2600" b="0" i="0" dirty="0">
                <a:effectLst/>
              </a:rPr>
              <a:t>or </a:t>
            </a:r>
            <a:r>
              <a:rPr lang="en-US" sz="2600" b="1" i="0" dirty="0">
                <a:effectLst/>
              </a:rPr>
              <a:t>Team</a:t>
            </a:r>
            <a:r>
              <a:rPr lang="en-US" sz="2600" b="0" i="0" dirty="0">
                <a:effectLst/>
              </a:rPr>
              <a:t>. </a:t>
            </a:r>
            <a:endParaRPr lang="fr-FR" dirty="0"/>
          </a:p>
        </p:txBody>
      </p:sp>
      <p:pic>
        <p:nvPicPr>
          <p:cNvPr id="6" name="Image 5">
            <a:extLst>
              <a:ext uri="{FF2B5EF4-FFF2-40B4-BE49-F238E27FC236}">
                <a16:creationId xmlns:a16="http://schemas.microsoft.com/office/drawing/2014/main" id="{C1D70B95-474C-439D-8AB6-3328F2B51E1D}"/>
              </a:ext>
            </a:extLst>
          </p:cNvPr>
          <p:cNvPicPr>
            <a:picLocks noChangeAspect="1"/>
          </p:cNvPicPr>
          <p:nvPr/>
        </p:nvPicPr>
        <p:blipFill>
          <a:blip r:embed="rId2"/>
          <a:stretch>
            <a:fillRect/>
          </a:stretch>
        </p:blipFill>
        <p:spPr>
          <a:xfrm rot="5400000">
            <a:off x="7894783" y="2560783"/>
            <a:ext cx="6857997" cy="1736436"/>
          </a:xfrm>
          <a:prstGeom prst="rect">
            <a:avLst/>
          </a:prstGeom>
        </p:spPr>
      </p:pic>
    </p:spTree>
    <p:extLst>
      <p:ext uri="{BB962C8B-B14F-4D97-AF65-F5344CB8AC3E}">
        <p14:creationId xmlns:p14="http://schemas.microsoft.com/office/powerpoint/2010/main" val="2161891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A3CA008-C7FA-4299-8D79-3F4A1A221D6D}"/>
              </a:ext>
            </a:extLst>
          </p:cNvPr>
          <p:cNvSpPr>
            <a:spLocks noGrp="1"/>
          </p:cNvSpPr>
          <p:nvPr>
            <p:ph idx="1"/>
          </p:nvPr>
        </p:nvSpPr>
        <p:spPr>
          <a:xfrm>
            <a:off x="152400" y="1825625"/>
            <a:ext cx="11201400" cy="4351338"/>
          </a:xfrm>
        </p:spPr>
        <p:txBody>
          <a:bodyPr>
            <a:normAutofit/>
          </a:bodyPr>
          <a:lstStyle/>
          <a:p>
            <a:pPr marL="0" indent="0">
              <a:buNone/>
            </a:pPr>
            <a:br>
              <a:rPr lang="en-US" dirty="0"/>
            </a:br>
            <a:endParaRPr lang="fr-FR" dirty="0"/>
          </a:p>
        </p:txBody>
      </p:sp>
      <p:sp>
        <p:nvSpPr>
          <p:cNvPr id="10" name="ZoneTexte 9">
            <a:extLst>
              <a:ext uri="{FF2B5EF4-FFF2-40B4-BE49-F238E27FC236}">
                <a16:creationId xmlns:a16="http://schemas.microsoft.com/office/drawing/2014/main" id="{A0571A9A-E765-46EE-910E-6CD5278708F6}"/>
              </a:ext>
            </a:extLst>
          </p:cNvPr>
          <p:cNvSpPr txBox="1"/>
          <p:nvPr/>
        </p:nvSpPr>
        <p:spPr>
          <a:xfrm>
            <a:off x="152400" y="1825625"/>
            <a:ext cx="10306049" cy="5078313"/>
          </a:xfrm>
          <a:prstGeom prst="rect">
            <a:avLst/>
          </a:prstGeom>
          <a:noFill/>
        </p:spPr>
        <p:txBody>
          <a:bodyPr wrap="square">
            <a:spAutoFit/>
          </a:bodyPr>
          <a:lstStyle/>
          <a:p>
            <a:pPr algn="just" fontAlgn="base"/>
            <a:r>
              <a:rPr lang="en-US" sz="2600" b="1" i="0" dirty="0">
                <a:solidFill>
                  <a:srgbClr val="FF0000"/>
                </a:solidFill>
                <a:effectLst/>
              </a:rPr>
              <a:t>The Checklist </a:t>
            </a:r>
            <a:r>
              <a:rPr lang="en-US" sz="2600" b="0" i="0" dirty="0">
                <a:effectLst/>
              </a:rPr>
              <a:t>also contains a </a:t>
            </a:r>
            <a:r>
              <a:rPr lang="en-US" sz="2600" b="1" i="0" dirty="0">
                <a:effectLst/>
              </a:rPr>
              <a:t>due date </a:t>
            </a:r>
            <a:r>
              <a:rPr lang="en-US" sz="2600" b="0" i="0" dirty="0">
                <a:effectLst/>
              </a:rPr>
              <a:t>and the status to provide transparency across the team. With many components per Project, a Checklist will ensure your </a:t>
            </a:r>
            <a:r>
              <a:rPr lang="en-US" sz="2600" b="1" i="0" dirty="0">
                <a:effectLst/>
              </a:rPr>
              <a:t>Project’s timely completion </a:t>
            </a:r>
            <a:r>
              <a:rPr lang="en-US" sz="2600" b="0" i="0" dirty="0">
                <a:effectLst/>
              </a:rPr>
              <a:t>without missing an important detail.</a:t>
            </a:r>
            <a:r>
              <a:rPr lang="en-US" sz="2800" b="0" i="0" dirty="0">
                <a:effectLst/>
              </a:rPr>
              <a:t> </a:t>
            </a:r>
          </a:p>
          <a:p>
            <a:pPr algn="just" fontAlgn="base"/>
            <a:endParaRPr lang="en-US" sz="2800" b="0" i="0" dirty="0">
              <a:effectLst/>
            </a:endParaRPr>
          </a:p>
          <a:p>
            <a:pPr algn="just" fontAlgn="base"/>
            <a:r>
              <a:rPr lang="en-US" sz="2800" b="0" i="0" dirty="0">
                <a:effectLst/>
              </a:rPr>
              <a:t>Account for all your project execution tasks with this project execution checklist template. Prior to project launch, enter the task to complete, due date, and status for streamlined tracking of all Project activities in one centralized location.</a:t>
            </a:r>
            <a:endParaRPr lang="fr-FR" sz="2800" dirty="0"/>
          </a:p>
          <a:p>
            <a:pPr algn="just" fontAlgn="base"/>
            <a:endParaRPr lang="en-US" sz="2600" b="0" i="0" dirty="0">
              <a:effectLst/>
            </a:endParaRPr>
          </a:p>
          <a:p>
            <a:pPr algn="just" fontAlgn="base"/>
            <a:endParaRPr lang="en-US" sz="2600" b="0" i="0" dirty="0">
              <a:effectLst/>
            </a:endParaRPr>
          </a:p>
          <a:p>
            <a:pPr algn="just" fontAlgn="base"/>
            <a:endParaRPr lang="en-US" sz="2600" b="0" i="0" dirty="0">
              <a:effectLst/>
            </a:endParaRPr>
          </a:p>
        </p:txBody>
      </p:sp>
      <p:pic>
        <p:nvPicPr>
          <p:cNvPr id="6" name="Image 5">
            <a:extLst>
              <a:ext uri="{FF2B5EF4-FFF2-40B4-BE49-F238E27FC236}">
                <a16:creationId xmlns:a16="http://schemas.microsoft.com/office/drawing/2014/main" id="{A9655E49-5433-44C0-A760-D1922C575773}"/>
              </a:ext>
            </a:extLst>
          </p:cNvPr>
          <p:cNvPicPr>
            <a:picLocks noChangeAspect="1"/>
          </p:cNvPicPr>
          <p:nvPr/>
        </p:nvPicPr>
        <p:blipFill>
          <a:blip r:embed="rId2"/>
          <a:stretch>
            <a:fillRect/>
          </a:stretch>
        </p:blipFill>
        <p:spPr>
          <a:xfrm rot="5400000">
            <a:off x="7894783" y="2560783"/>
            <a:ext cx="6857997" cy="1736436"/>
          </a:xfrm>
          <a:prstGeom prst="rect">
            <a:avLst/>
          </a:prstGeom>
        </p:spPr>
      </p:pic>
      <p:sp>
        <p:nvSpPr>
          <p:cNvPr id="9" name="Titre 1">
            <a:extLst>
              <a:ext uri="{FF2B5EF4-FFF2-40B4-BE49-F238E27FC236}">
                <a16:creationId xmlns:a16="http://schemas.microsoft.com/office/drawing/2014/main" id="{4723BC5B-9EAF-4F99-B6A5-D97274170C43}"/>
              </a:ext>
            </a:extLst>
          </p:cNvPr>
          <p:cNvSpPr>
            <a:spLocks noGrp="1"/>
          </p:cNvSpPr>
          <p:nvPr>
            <p:ph type="title"/>
          </p:nvPr>
        </p:nvSpPr>
        <p:spPr>
          <a:xfrm>
            <a:off x="838200" y="365125"/>
            <a:ext cx="10515600" cy="1325563"/>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Tree>
    <p:extLst>
      <p:ext uri="{BB962C8B-B14F-4D97-AF65-F5344CB8AC3E}">
        <p14:creationId xmlns:p14="http://schemas.microsoft.com/office/powerpoint/2010/main" val="2798505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E5A25E5-DACC-48A7-A266-F05A63DE18B2}"/>
              </a:ext>
            </a:extLst>
          </p:cNvPr>
          <p:cNvPicPr>
            <a:picLocks noChangeAspect="1"/>
          </p:cNvPicPr>
          <p:nvPr/>
        </p:nvPicPr>
        <p:blipFill>
          <a:blip r:embed="rId2"/>
          <a:stretch>
            <a:fillRect/>
          </a:stretch>
        </p:blipFill>
        <p:spPr>
          <a:xfrm>
            <a:off x="0" y="1626790"/>
            <a:ext cx="10410826" cy="5231207"/>
          </a:xfrm>
          <a:prstGeom prst="rect">
            <a:avLst/>
          </a:prstGeom>
        </p:spPr>
      </p:pic>
      <p:pic>
        <p:nvPicPr>
          <p:cNvPr id="7" name="Image 6">
            <a:extLst>
              <a:ext uri="{FF2B5EF4-FFF2-40B4-BE49-F238E27FC236}">
                <a16:creationId xmlns:a16="http://schemas.microsoft.com/office/drawing/2014/main" id="{396F5D92-6853-4D96-BE1C-513D0C43C629}"/>
              </a:ext>
            </a:extLst>
          </p:cNvPr>
          <p:cNvPicPr>
            <a:picLocks noChangeAspect="1"/>
          </p:cNvPicPr>
          <p:nvPr/>
        </p:nvPicPr>
        <p:blipFill>
          <a:blip r:embed="rId3"/>
          <a:stretch>
            <a:fillRect/>
          </a:stretch>
        </p:blipFill>
        <p:spPr>
          <a:xfrm rot="5400000">
            <a:off x="7894783" y="2560783"/>
            <a:ext cx="6857997" cy="1736436"/>
          </a:xfrm>
          <a:prstGeom prst="rect">
            <a:avLst/>
          </a:prstGeom>
        </p:spPr>
      </p:pic>
      <p:sp>
        <p:nvSpPr>
          <p:cNvPr id="8" name="Titre 1">
            <a:extLst>
              <a:ext uri="{FF2B5EF4-FFF2-40B4-BE49-F238E27FC236}">
                <a16:creationId xmlns:a16="http://schemas.microsoft.com/office/drawing/2014/main" id="{554AC4BF-959C-4284-9A20-12B0D54F522E}"/>
              </a:ext>
            </a:extLst>
          </p:cNvPr>
          <p:cNvSpPr>
            <a:spLocks noGrp="1"/>
          </p:cNvSpPr>
          <p:nvPr>
            <p:ph type="title"/>
          </p:nvPr>
        </p:nvSpPr>
        <p:spPr>
          <a:xfrm>
            <a:off x="838200" y="365125"/>
            <a:ext cx="10515600" cy="1325563"/>
          </a:xfrm>
        </p:spPr>
        <p:txBody>
          <a:bodyPr>
            <a:normAutofit fontScale="90000"/>
          </a:bodyPr>
          <a:lstStyle/>
          <a:p>
            <a:pPr algn="ctr"/>
            <a:br>
              <a:rPr lang="en-US" sz="3800" b="1" i="0" dirty="0">
                <a:solidFill>
                  <a:schemeClr val="bg1"/>
                </a:solidFill>
                <a:effectLst/>
                <a:latin typeface="+mn-lt"/>
              </a:rPr>
            </a:br>
            <a:br>
              <a:rPr lang="en-US" sz="3800" b="1" i="0" dirty="0">
                <a:solidFill>
                  <a:schemeClr val="bg1"/>
                </a:solidFill>
                <a:effectLst/>
                <a:latin typeface="+mn-lt"/>
              </a:rPr>
            </a:br>
            <a:r>
              <a:rPr lang="en-US" sz="3800" b="1" i="0" dirty="0">
                <a:solidFill>
                  <a:srgbClr val="FF00FF"/>
                </a:solidFill>
                <a:effectLst/>
                <a:latin typeface="+mn-lt"/>
              </a:rPr>
              <a:t>VI- </a:t>
            </a:r>
            <a:r>
              <a:rPr lang="en-US" sz="3800" b="1" dirty="0">
                <a:solidFill>
                  <a:srgbClr val="FF00FF"/>
                </a:solidFill>
                <a:latin typeface="+mn-lt"/>
              </a:rPr>
              <a:t>The </a:t>
            </a:r>
            <a:r>
              <a:rPr lang="en-US" sz="4000" b="1" i="0" dirty="0">
                <a:solidFill>
                  <a:srgbClr val="FF00FF"/>
                </a:solidFill>
                <a:effectLst/>
                <a:latin typeface="+mn-lt"/>
              </a:rPr>
              <a:t>Project Execution </a:t>
            </a:r>
            <a:r>
              <a:rPr lang="en-US" sz="4000" b="1" dirty="0">
                <a:solidFill>
                  <a:srgbClr val="FF00FF"/>
                </a:solidFill>
                <a:latin typeface="+mn-lt"/>
              </a:rPr>
              <a:t>C</a:t>
            </a:r>
            <a:r>
              <a:rPr lang="en-US" sz="4000" b="1" i="0" dirty="0">
                <a:solidFill>
                  <a:srgbClr val="FF00FF"/>
                </a:solidFill>
                <a:effectLst/>
                <a:latin typeface="+mn-lt"/>
              </a:rPr>
              <a:t>hecklist </a:t>
            </a:r>
            <a:br>
              <a:rPr lang="en-US" sz="3800" b="1" i="0" dirty="0">
                <a:solidFill>
                  <a:schemeClr val="bg1"/>
                </a:solidFill>
                <a:effectLst/>
                <a:latin typeface="+mn-lt"/>
              </a:rPr>
            </a:br>
            <a:r>
              <a:rPr lang="en-US" sz="3800" b="1" i="0" dirty="0">
                <a:solidFill>
                  <a:schemeClr val="bg1"/>
                </a:solidFill>
                <a:effectLst/>
                <a:latin typeface="+mn-lt"/>
              </a:rPr>
              <a:t>		</a:t>
            </a:r>
            <a:br>
              <a:rPr lang="en-US" b="1" i="0" dirty="0">
                <a:effectLst/>
                <a:latin typeface="MontserratBold"/>
              </a:rPr>
            </a:br>
            <a:endParaRPr lang="fr-FR" dirty="0"/>
          </a:p>
        </p:txBody>
      </p:sp>
    </p:spTree>
    <p:extLst>
      <p:ext uri="{BB962C8B-B14F-4D97-AF65-F5344CB8AC3E}">
        <p14:creationId xmlns:p14="http://schemas.microsoft.com/office/powerpoint/2010/main" val="3733976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9D3F4A-3FED-4101-9FB5-FC340BDB9F84}"/>
              </a:ext>
            </a:extLst>
          </p:cNvPr>
          <p:cNvSpPr>
            <a:spLocks noGrp="1"/>
          </p:cNvSpPr>
          <p:nvPr>
            <p:ph type="title"/>
          </p:nvPr>
        </p:nvSpPr>
        <p:spPr>
          <a:xfrm>
            <a:off x="2333624" y="514350"/>
            <a:ext cx="7219951" cy="790576"/>
          </a:xfrm>
        </p:spPr>
        <p:txBody>
          <a:bodyPr>
            <a:normAutofit fontScale="90000"/>
          </a:bodyPr>
          <a:lstStyle/>
          <a:p>
            <a:br>
              <a:rPr lang="en-US" sz="3800" b="1" i="0" dirty="0">
                <a:solidFill>
                  <a:schemeClr val="bg1"/>
                </a:solidFill>
                <a:effectLst/>
                <a:latin typeface="+mn-lt"/>
              </a:rPr>
            </a:br>
            <a:r>
              <a:rPr lang="en-US" sz="3800" b="1" i="0" dirty="0">
                <a:solidFill>
                  <a:srgbClr val="66FFFF"/>
                </a:solidFill>
                <a:effectLst/>
                <a:latin typeface="+mn-lt"/>
              </a:rPr>
              <a:t>V- Project Execution Gaps and Causes</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A5AA136D-12A0-4253-A64E-41A95AF7470C}"/>
              </a:ext>
            </a:extLst>
          </p:cNvPr>
          <p:cNvSpPr>
            <a:spLocks noGrp="1"/>
          </p:cNvSpPr>
          <p:nvPr>
            <p:ph idx="1"/>
          </p:nvPr>
        </p:nvSpPr>
        <p:spPr>
          <a:xfrm>
            <a:off x="152400" y="1825624"/>
            <a:ext cx="10277475" cy="5032375"/>
          </a:xfrm>
        </p:spPr>
        <p:txBody>
          <a:bodyPr>
            <a:normAutofit/>
          </a:bodyPr>
          <a:lstStyle/>
          <a:p>
            <a:pPr algn="just" fontAlgn="base"/>
            <a:r>
              <a:rPr lang="en-US" sz="2600" b="1" i="0" dirty="0">
                <a:solidFill>
                  <a:srgbClr val="FF0000"/>
                </a:solidFill>
                <a:effectLst/>
              </a:rPr>
              <a:t>Project Execution Gaps </a:t>
            </a:r>
            <a:r>
              <a:rPr lang="en-US" sz="2600" b="0" i="0" dirty="0">
                <a:effectLst/>
              </a:rPr>
              <a:t>occur when the real-time execution of a Project fails to meet the Strategy or Goals developed during planning. </a:t>
            </a:r>
          </a:p>
          <a:p>
            <a:pPr algn="just" fontAlgn="base"/>
            <a:r>
              <a:rPr lang="en-US" sz="2600" b="1" i="0" dirty="0">
                <a:solidFill>
                  <a:srgbClr val="FF0000"/>
                </a:solidFill>
                <a:effectLst/>
              </a:rPr>
              <a:t>A Gap </a:t>
            </a:r>
            <a:r>
              <a:rPr lang="en-US" sz="2600" b="0" i="0" dirty="0">
                <a:effectLst/>
              </a:rPr>
              <a:t>is generally caused by a </a:t>
            </a:r>
            <a:r>
              <a:rPr lang="en-US" sz="2600" b="1" i="0" dirty="0">
                <a:effectLst/>
              </a:rPr>
              <a:t>communication breakdown </a:t>
            </a:r>
            <a:r>
              <a:rPr lang="en-US" sz="2600" b="0" i="0" dirty="0">
                <a:effectLst/>
              </a:rPr>
              <a:t>or a </a:t>
            </a:r>
            <a:r>
              <a:rPr lang="en-US" sz="2600" b="1" i="0" dirty="0">
                <a:effectLst/>
              </a:rPr>
              <a:t>mismanagement of the Project activities</a:t>
            </a:r>
            <a:r>
              <a:rPr lang="en-US" sz="2600" b="0" i="0" dirty="0">
                <a:effectLst/>
              </a:rPr>
              <a:t>.   </a:t>
            </a:r>
          </a:p>
          <a:p>
            <a:pPr algn="just" fontAlgn="base"/>
            <a:r>
              <a:rPr lang="en-US" sz="2600" b="0" i="0" dirty="0">
                <a:effectLst/>
              </a:rPr>
              <a:t>There are several potential causes of a Project Execution Gap, ranging from </a:t>
            </a:r>
            <a:r>
              <a:rPr lang="en-US" sz="2600" b="1" i="0" dirty="0">
                <a:effectLst/>
              </a:rPr>
              <a:t>developing unrealistic goals </a:t>
            </a:r>
            <a:r>
              <a:rPr lang="en-US" sz="2600" b="0" i="0" dirty="0">
                <a:effectLst/>
              </a:rPr>
              <a:t>to </a:t>
            </a:r>
            <a:r>
              <a:rPr lang="en-US" sz="2600" b="1" i="0" dirty="0">
                <a:effectLst/>
              </a:rPr>
              <a:t>lacking buy-in from key Stakeholders</a:t>
            </a:r>
            <a:r>
              <a:rPr lang="en-US" sz="2600" b="0" i="0" dirty="0">
                <a:effectLst/>
              </a:rPr>
              <a:t>. </a:t>
            </a:r>
          </a:p>
          <a:p>
            <a:pPr algn="just" fontAlgn="base"/>
            <a:r>
              <a:rPr lang="en-US" sz="2600" b="0" i="0" dirty="0">
                <a:effectLst/>
              </a:rPr>
              <a:t>One of the most prevalent causes </a:t>
            </a:r>
            <a:r>
              <a:rPr lang="en-US" sz="2600" b="1" i="0" dirty="0">
                <a:effectLst/>
              </a:rPr>
              <a:t>stems from competing resources</a:t>
            </a:r>
            <a:r>
              <a:rPr lang="en-US" sz="2600" b="0" i="0" dirty="0">
                <a:effectLst/>
              </a:rPr>
              <a:t>, which includes </a:t>
            </a:r>
            <a:r>
              <a:rPr lang="en-US" sz="2600" b="1" i="0" dirty="0">
                <a:effectLst/>
              </a:rPr>
              <a:t>people</a:t>
            </a:r>
            <a:r>
              <a:rPr lang="en-US" sz="2600" b="0" i="0" dirty="0">
                <a:effectLst/>
              </a:rPr>
              <a:t>, </a:t>
            </a:r>
            <a:r>
              <a:rPr lang="en-US" sz="2600" b="1" i="0" dirty="0">
                <a:effectLst/>
              </a:rPr>
              <a:t>physical materials</a:t>
            </a:r>
            <a:r>
              <a:rPr lang="en-US" sz="2600" b="0" i="0" dirty="0">
                <a:effectLst/>
              </a:rPr>
              <a:t>, and </a:t>
            </a:r>
            <a:r>
              <a:rPr lang="en-US" sz="2600" b="1" i="0" dirty="0">
                <a:effectLst/>
              </a:rPr>
              <a:t>time</a:t>
            </a:r>
            <a:r>
              <a:rPr lang="en-US" sz="2600" b="0" i="0" dirty="0">
                <a:effectLst/>
              </a:rPr>
              <a:t>. </a:t>
            </a:r>
            <a:endParaRPr lang="fr-FR" dirty="0"/>
          </a:p>
        </p:txBody>
      </p:sp>
    </p:spTree>
    <p:extLst>
      <p:ext uri="{BB962C8B-B14F-4D97-AF65-F5344CB8AC3E}">
        <p14:creationId xmlns:p14="http://schemas.microsoft.com/office/powerpoint/2010/main" val="7093916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6034A6F-FE03-4CA9-BEF9-71EC7EC1DB9C}"/>
              </a:ext>
            </a:extLst>
          </p:cNvPr>
          <p:cNvSpPr>
            <a:spLocks noGrp="1"/>
          </p:cNvSpPr>
          <p:nvPr>
            <p:ph idx="1"/>
          </p:nvPr>
        </p:nvSpPr>
        <p:spPr>
          <a:xfrm>
            <a:off x="161925" y="1825625"/>
            <a:ext cx="10277475" cy="4351338"/>
          </a:xfrm>
        </p:spPr>
        <p:txBody>
          <a:bodyPr>
            <a:normAutofit fontScale="92500" lnSpcReduction="10000"/>
          </a:bodyPr>
          <a:lstStyle/>
          <a:p>
            <a:pPr algn="just" fontAlgn="base"/>
            <a:r>
              <a:rPr lang="en-US" sz="2800" b="1" i="0" dirty="0">
                <a:effectLst/>
              </a:rPr>
              <a:t>The Project Planners </a:t>
            </a:r>
            <a:r>
              <a:rPr lang="en-US" sz="2800" b="0" i="0" dirty="0">
                <a:effectLst/>
              </a:rPr>
              <a:t>have the best intentions as they develop the project goals, but in reality, the project’s executors are balancing other responsibilities and obligations required by their functional role in the organization. </a:t>
            </a:r>
          </a:p>
          <a:p>
            <a:pPr marL="0" indent="0" algn="l" fontAlgn="base">
              <a:buNone/>
            </a:pPr>
            <a:endParaRPr lang="en-US" b="0" i="0" dirty="0">
              <a:effectLst/>
              <a:latin typeface="robotoregular"/>
            </a:endParaRPr>
          </a:p>
          <a:p>
            <a:pPr algn="just" fontAlgn="base"/>
            <a:r>
              <a:rPr lang="en-US" b="0" i="0" dirty="0">
                <a:effectLst/>
              </a:rPr>
              <a:t>A Project Manager can avoid and prevent execution gaps by identifying where they appear, the root cause of the issue, the risks they pose, and the measures the team can take to proactively prevent the gaps before they occur. </a:t>
            </a:r>
          </a:p>
          <a:p>
            <a:pPr algn="just" fontAlgn="base"/>
            <a:r>
              <a:rPr lang="en-US" b="0" i="0" dirty="0">
                <a:effectLst/>
              </a:rPr>
              <a:t>Below, we’ve provided an analysis of the causes and risks of six common execution gaps to help your team expedite your execution strategy, and avoid gaps using preventative solutions.</a:t>
            </a:r>
          </a:p>
          <a:p>
            <a:endParaRPr lang="fr-FR" dirty="0"/>
          </a:p>
        </p:txBody>
      </p:sp>
      <p:sp>
        <p:nvSpPr>
          <p:cNvPr id="6" name="Titre 1">
            <a:extLst>
              <a:ext uri="{FF2B5EF4-FFF2-40B4-BE49-F238E27FC236}">
                <a16:creationId xmlns:a16="http://schemas.microsoft.com/office/drawing/2014/main" id="{C06FC7B8-0E04-4C05-BE2E-B78D31E9FCA8}"/>
              </a:ext>
            </a:extLst>
          </p:cNvPr>
          <p:cNvSpPr>
            <a:spLocks noGrp="1"/>
          </p:cNvSpPr>
          <p:nvPr>
            <p:ph type="title"/>
          </p:nvPr>
        </p:nvSpPr>
        <p:spPr>
          <a:xfrm>
            <a:off x="2131291" y="171162"/>
            <a:ext cx="10515600" cy="1325563"/>
          </a:xfrm>
        </p:spPr>
        <p:txBody>
          <a:bodyPr>
            <a:noAutofit/>
          </a:bodyPr>
          <a:lstStyle/>
          <a:p>
            <a:br>
              <a:rPr lang="en-US" sz="4000" b="1" i="0" dirty="0">
                <a:solidFill>
                  <a:schemeClr val="bg1"/>
                </a:solidFill>
                <a:effectLst/>
                <a:latin typeface="+mn-lt"/>
              </a:rPr>
            </a:br>
            <a:r>
              <a:rPr lang="en-US" sz="3800" b="1" i="0" dirty="0">
                <a:solidFill>
                  <a:srgbClr val="66FFFF"/>
                </a:solidFill>
                <a:effectLst/>
                <a:latin typeface="+mn-lt"/>
              </a:rPr>
              <a:t>V- Project Execution Gaps and Causes</a:t>
            </a:r>
            <a:br>
              <a:rPr lang="en-US" sz="3800" b="1" i="0" dirty="0">
                <a:effectLst/>
                <a:latin typeface="+mn-lt"/>
              </a:rPr>
            </a:br>
            <a:endParaRPr lang="fr-FR" sz="3800" dirty="0">
              <a:latin typeface="+mn-lt"/>
            </a:endParaRPr>
          </a:p>
        </p:txBody>
      </p:sp>
    </p:spTree>
    <p:extLst>
      <p:ext uri="{BB962C8B-B14F-4D97-AF65-F5344CB8AC3E}">
        <p14:creationId xmlns:p14="http://schemas.microsoft.com/office/powerpoint/2010/main" val="6681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7A3B8F3C-10E3-4EAC-8AFA-3E7F9C0C77F1}"/>
              </a:ext>
            </a:extLst>
          </p:cNvPr>
          <p:cNvPicPr>
            <a:picLocks noChangeAspect="1"/>
          </p:cNvPicPr>
          <p:nvPr/>
        </p:nvPicPr>
        <p:blipFill>
          <a:blip r:embed="rId2"/>
          <a:stretch>
            <a:fillRect/>
          </a:stretch>
        </p:blipFill>
        <p:spPr>
          <a:xfrm>
            <a:off x="7086600" y="0"/>
            <a:ext cx="4436416" cy="3499338"/>
          </a:xfrm>
          <a:prstGeom prst="rect">
            <a:avLst/>
          </a:prstGeom>
        </p:spPr>
      </p:pic>
      <p:pic>
        <p:nvPicPr>
          <p:cNvPr id="9" name="Image 8">
            <a:extLst>
              <a:ext uri="{FF2B5EF4-FFF2-40B4-BE49-F238E27FC236}">
                <a16:creationId xmlns:a16="http://schemas.microsoft.com/office/drawing/2014/main" id="{D852E788-5902-4EE4-9976-C5CE22EB11A2}"/>
              </a:ext>
            </a:extLst>
          </p:cNvPr>
          <p:cNvPicPr>
            <a:picLocks noChangeAspect="1"/>
          </p:cNvPicPr>
          <p:nvPr/>
        </p:nvPicPr>
        <p:blipFill>
          <a:blip r:embed="rId3"/>
          <a:stretch>
            <a:fillRect/>
          </a:stretch>
        </p:blipFill>
        <p:spPr>
          <a:xfrm>
            <a:off x="1" y="83526"/>
            <a:ext cx="7086599" cy="1736481"/>
          </a:xfrm>
          <a:prstGeom prst="rect">
            <a:avLst/>
          </a:prstGeom>
        </p:spPr>
      </p:pic>
      <p:pic>
        <p:nvPicPr>
          <p:cNvPr id="11" name="Image 10">
            <a:extLst>
              <a:ext uri="{FF2B5EF4-FFF2-40B4-BE49-F238E27FC236}">
                <a16:creationId xmlns:a16="http://schemas.microsoft.com/office/drawing/2014/main" id="{3840368F-D45F-4C47-A3A4-20E1012CA7A6}"/>
              </a:ext>
            </a:extLst>
          </p:cNvPr>
          <p:cNvPicPr>
            <a:picLocks noChangeAspect="1"/>
          </p:cNvPicPr>
          <p:nvPr/>
        </p:nvPicPr>
        <p:blipFill>
          <a:blip r:embed="rId4"/>
          <a:stretch>
            <a:fillRect/>
          </a:stretch>
        </p:blipFill>
        <p:spPr>
          <a:xfrm>
            <a:off x="6858001" y="3499338"/>
            <a:ext cx="4665015" cy="3182817"/>
          </a:xfrm>
          <a:prstGeom prst="rect">
            <a:avLst/>
          </a:prstGeom>
        </p:spPr>
      </p:pic>
      <p:pic>
        <p:nvPicPr>
          <p:cNvPr id="19" name="Image 18">
            <a:extLst>
              <a:ext uri="{FF2B5EF4-FFF2-40B4-BE49-F238E27FC236}">
                <a16:creationId xmlns:a16="http://schemas.microsoft.com/office/drawing/2014/main" id="{E5438715-5459-44FD-8009-3A9110A26B0C}"/>
              </a:ext>
            </a:extLst>
          </p:cNvPr>
          <p:cNvPicPr>
            <a:picLocks noChangeAspect="1"/>
          </p:cNvPicPr>
          <p:nvPr/>
        </p:nvPicPr>
        <p:blipFill>
          <a:blip r:embed="rId5"/>
          <a:stretch>
            <a:fillRect/>
          </a:stretch>
        </p:blipFill>
        <p:spPr>
          <a:xfrm>
            <a:off x="1" y="1820008"/>
            <a:ext cx="7162799" cy="3499338"/>
          </a:xfrm>
          <a:prstGeom prst="rect">
            <a:avLst/>
          </a:prstGeom>
        </p:spPr>
      </p:pic>
      <p:sp>
        <p:nvSpPr>
          <p:cNvPr id="21" name="ZoneTexte 20">
            <a:extLst>
              <a:ext uri="{FF2B5EF4-FFF2-40B4-BE49-F238E27FC236}">
                <a16:creationId xmlns:a16="http://schemas.microsoft.com/office/drawing/2014/main" id="{51473CC0-5F45-4B8D-A47E-902EB249AC95}"/>
              </a:ext>
            </a:extLst>
          </p:cNvPr>
          <p:cNvSpPr txBox="1"/>
          <p:nvPr/>
        </p:nvSpPr>
        <p:spPr>
          <a:xfrm rot="5400000">
            <a:off x="8510222" y="3172523"/>
            <a:ext cx="6639656" cy="461665"/>
          </a:xfrm>
          <a:prstGeom prst="rect">
            <a:avLst/>
          </a:prstGeom>
          <a:noFill/>
        </p:spPr>
        <p:txBody>
          <a:bodyPr wrap="square">
            <a:spAutoFit/>
          </a:bodyPr>
          <a:lstStyle/>
          <a:p>
            <a:pPr algn="l" fontAlgn="base"/>
            <a:r>
              <a:rPr lang="en-US" sz="2400" b="1" i="0" dirty="0">
                <a:effectLst/>
                <a:latin typeface="MontserratBold"/>
              </a:rPr>
              <a:t>   Project Execution Gaps and Causes</a:t>
            </a:r>
          </a:p>
        </p:txBody>
      </p:sp>
    </p:spTree>
    <p:extLst>
      <p:ext uri="{BB962C8B-B14F-4D97-AF65-F5344CB8AC3E}">
        <p14:creationId xmlns:p14="http://schemas.microsoft.com/office/powerpoint/2010/main" val="13381986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D383D92-3C05-4082-8D3A-8906A17C7B9F}"/>
              </a:ext>
            </a:extLst>
          </p:cNvPr>
          <p:cNvPicPr>
            <a:picLocks noChangeAspect="1"/>
          </p:cNvPicPr>
          <p:nvPr/>
        </p:nvPicPr>
        <p:blipFill>
          <a:blip r:embed="rId2"/>
          <a:stretch>
            <a:fillRect/>
          </a:stretch>
        </p:blipFill>
        <p:spPr>
          <a:xfrm>
            <a:off x="0" y="0"/>
            <a:ext cx="11487150" cy="3429000"/>
          </a:xfrm>
          <a:prstGeom prst="rect">
            <a:avLst/>
          </a:prstGeom>
        </p:spPr>
      </p:pic>
      <p:pic>
        <p:nvPicPr>
          <p:cNvPr id="7" name="Image 6">
            <a:extLst>
              <a:ext uri="{FF2B5EF4-FFF2-40B4-BE49-F238E27FC236}">
                <a16:creationId xmlns:a16="http://schemas.microsoft.com/office/drawing/2014/main" id="{1C4044E1-78CA-4789-B2BA-E37A4FAAD51D}"/>
              </a:ext>
            </a:extLst>
          </p:cNvPr>
          <p:cNvPicPr>
            <a:picLocks noChangeAspect="1"/>
          </p:cNvPicPr>
          <p:nvPr/>
        </p:nvPicPr>
        <p:blipFill>
          <a:blip r:embed="rId3"/>
          <a:stretch>
            <a:fillRect/>
          </a:stretch>
        </p:blipFill>
        <p:spPr>
          <a:xfrm>
            <a:off x="0" y="3244362"/>
            <a:ext cx="11487149" cy="3613638"/>
          </a:xfrm>
          <a:prstGeom prst="rect">
            <a:avLst/>
          </a:prstGeom>
        </p:spPr>
      </p:pic>
      <p:sp>
        <p:nvSpPr>
          <p:cNvPr id="8" name="ZoneTexte 7">
            <a:extLst>
              <a:ext uri="{FF2B5EF4-FFF2-40B4-BE49-F238E27FC236}">
                <a16:creationId xmlns:a16="http://schemas.microsoft.com/office/drawing/2014/main" id="{A94AD27A-D0C9-4002-86B3-E8E4569FC85B}"/>
              </a:ext>
            </a:extLst>
          </p:cNvPr>
          <p:cNvSpPr txBox="1"/>
          <p:nvPr/>
        </p:nvSpPr>
        <p:spPr>
          <a:xfrm rot="5400000">
            <a:off x="8782050" y="3444351"/>
            <a:ext cx="6096000" cy="461665"/>
          </a:xfrm>
          <a:prstGeom prst="rect">
            <a:avLst/>
          </a:prstGeom>
          <a:noFill/>
        </p:spPr>
        <p:txBody>
          <a:bodyPr wrap="square">
            <a:spAutoFit/>
          </a:bodyPr>
          <a:lstStyle/>
          <a:p>
            <a:pPr algn="l" fontAlgn="base"/>
            <a:r>
              <a:rPr lang="en-US" sz="2400" b="1" i="0" dirty="0">
                <a:effectLst/>
                <a:latin typeface="MontserratBold"/>
              </a:rPr>
              <a:t>Project Execution Gaps and Causes</a:t>
            </a:r>
          </a:p>
        </p:txBody>
      </p:sp>
    </p:spTree>
    <p:extLst>
      <p:ext uri="{BB962C8B-B14F-4D97-AF65-F5344CB8AC3E}">
        <p14:creationId xmlns:p14="http://schemas.microsoft.com/office/powerpoint/2010/main" val="3647103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a:extLst>
              <a:ext uri="{FF2B5EF4-FFF2-40B4-BE49-F238E27FC236}">
                <a16:creationId xmlns:a16="http://schemas.microsoft.com/office/drawing/2014/main" id="{E2F63695-4B0B-4B1A-BC03-A9611E33D9E4}"/>
              </a:ext>
            </a:extLst>
          </p:cNvPr>
          <p:cNvSpPr txBox="1"/>
          <p:nvPr/>
        </p:nvSpPr>
        <p:spPr>
          <a:xfrm rot="5400000">
            <a:off x="8468459" y="3130760"/>
            <a:ext cx="6723182" cy="461665"/>
          </a:xfrm>
          <a:prstGeom prst="rect">
            <a:avLst/>
          </a:prstGeom>
          <a:noFill/>
        </p:spPr>
        <p:txBody>
          <a:bodyPr wrap="square">
            <a:spAutoFit/>
          </a:bodyPr>
          <a:lstStyle/>
          <a:p>
            <a:pPr algn="l" fontAlgn="base"/>
            <a:r>
              <a:rPr lang="en-US" sz="2400" b="1" i="0" dirty="0">
                <a:effectLst/>
                <a:latin typeface="MontserratBold"/>
              </a:rPr>
              <a:t>    Project Execution Gaps and Causes </a:t>
            </a:r>
          </a:p>
        </p:txBody>
      </p:sp>
      <p:pic>
        <p:nvPicPr>
          <p:cNvPr id="10" name="Image 9">
            <a:extLst>
              <a:ext uri="{FF2B5EF4-FFF2-40B4-BE49-F238E27FC236}">
                <a16:creationId xmlns:a16="http://schemas.microsoft.com/office/drawing/2014/main" id="{08D942FB-EEE5-4829-BA99-22081384530C}"/>
              </a:ext>
            </a:extLst>
          </p:cNvPr>
          <p:cNvPicPr>
            <a:picLocks noChangeAspect="1"/>
          </p:cNvPicPr>
          <p:nvPr/>
        </p:nvPicPr>
        <p:blipFill>
          <a:blip r:embed="rId2"/>
          <a:stretch>
            <a:fillRect/>
          </a:stretch>
        </p:blipFill>
        <p:spPr>
          <a:xfrm>
            <a:off x="0" y="2998176"/>
            <a:ext cx="11410951" cy="3859823"/>
          </a:xfrm>
          <a:prstGeom prst="rect">
            <a:avLst/>
          </a:prstGeom>
        </p:spPr>
      </p:pic>
      <p:pic>
        <p:nvPicPr>
          <p:cNvPr id="12" name="Image 11">
            <a:extLst>
              <a:ext uri="{FF2B5EF4-FFF2-40B4-BE49-F238E27FC236}">
                <a16:creationId xmlns:a16="http://schemas.microsoft.com/office/drawing/2014/main" id="{59BB6AB1-8A49-442C-8B84-4917EFC7D6BD}"/>
              </a:ext>
            </a:extLst>
          </p:cNvPr>
          <p:cNvPicPr>
            <a:picLocks noChangeAspect="1"/>
          </p:cNvPicPr>
          <p:nvPr/>
        </p:nvPicPr>
        <p:blipFill>
          <a:blip r:embed="rId3"/>
          <a:stretch>
            <a:fillRect/>
          </a:stretch>
        </p:blipFill>
        <p:spPr>
          <a:xfrm>
            <a:off x="0" y="-1"/>
            <a:ext cx="11410951" cy="2998177"/>
          </a:xfrm>
          <a:prstGeom prst="rect">
            <a:avLst/>
          </a:prstGeom>
        </p:spPr>
      </p:pic>
    </p:spTree>
    <p:extLst>
      <p:ext uri="{BB962C8B-B14F-4D97-AF65-F5344CB8AC3E}">
        <p14:creationId xmlns:p14="http://schemas.microsoft.com/office/powerpoint/2010/main" val="2789229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ABD14C63-4E48-49B8-8C66-A8D2FEB964A9}"/>
              </a:ext>
            </a:extLst>
          </p:cNvPr>
          <p:cNvPicPr>
            <a:picLocks noChangeAspect="1"/>
          </p:cNvPicPr>
          <p:nvPr/>
        </p:nvPicPr>
        <p:blipFill>
          <a:blip r:embed="rId2"/>
          <a:stretch>
            <a:fillRect/>
          </a:stretch>
        </p:blipFill>
        <p:spPr>
          <a:xfrm>
            <a:off x="0" y="0"/>
            <a:ext cx="11525249" cy="6858000"/>
          </a:xfrm>
          <a:prstGeom prst="rect">
            <a:avLst/>
          </a:prstGeom>
        </p:spPr>
      </p:pic>
      <p:sp>
        <p:nvSpPr>
          <p:cNvPr id="8" name="ZoneTexte 7">
            <a:extLst>
              <a:ext uri="{FF2B5EF4-FFF2-40B4-BE49-F238E27FC236}">
                <a16:creationId xmlns:a16="http://schemas.microsoft.com/office/drawing/2014/main" id="{AFA39B23-7321-405D-91C2-E3494D620190}"/>
              </a:ext>
            </a:extLst>
          </p:cNvPr>
          <p:cNvSpPr txBox="1"/>
          <p:nvPr/>
        </p:nvSpPr>
        <p:spPr>
          <a:xfrm rot="5400000">
            <a:off x="8468459" y="3130760"/>
            <a:ext cx="6723182" cy="461665"/>
          </a:xfrm>
          <a:prstGeom prst="rect">
            <a:avLst/>
          </a:prstGeom>
          <a:noFill/>
        </p:spPr>
        <p:txBody>
          <a:bodyPr wrap="square">
            <a:spAutoFit/>
          </a:bodyPr>
          <a:lstStyle/>
          <a:p>
            <a:pPr algn="l" fontAlgn="base"/>
            <a:r>
              <a:rPr lang="en-US" sz="2400" b="1" i="0" dirty="0">
                <a:effectLst/>
                <a:latin typeface="MontserratBold"/>
              </a:rPr>
              <a:t>    Project Execution Gaps and Causes </a:t>
            </a:r>
          </a:p>
        </p:txBody>
      </p:sp>
    </p:spTree>
    <p:extLst>
      <p:ext uri="{BB962C8B-B14F-4D97-AF65-F5344CB8AC3E}">
        <p14:creationId xmlns:p14="http://schemas.microsoft.com/office/powerpoint/2010/main" val="26029132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C4DC445-2DD8-497F-87F3-639510A96373}"/>
              </a:ext>
            </a:extLst>
          </p:cNvPr>
          <p:cNvSpPr>
            <a:spLocks noGrp="1"/>
          </p:cNvSpPr>
          <p:nvPr>
            <p:ph idx="1"/>
          </p:nvPr>
        </p:nvSpPr>
        <p:spPr>
          <a:xfrm>
            <a:off x="166256" y="1825625"/>
            <a:ext cx="10178472" cy="4351338"/>
          </a:xfrm>
        </p:spPr>
        <p:txBody>
          <a:bodyPr>
            <a:normAutofit lnSpcReduction="10000"/>
          </a:bodyPr>
          <a:lstStyle/>
          <a:p>
            <a:endParaRPr lang="en-US" sz="2600" b="0" i="0" dirty="0">
              <a:effectLst/>
            </a:endParaRPr>
          </a:p>
          <a:p>
            <a:pPr marL="0" indent="0">
              <a:buNone/>
            </a:pPr>
            <a:endParaRPr lang="en-US" sz="2600" dirty="0"/>
          </a:p>
          <a:p>
            <a:pPr algn="just"/>
            <a:r>
              <a:rPr lang="en-US" sz="2600" b="0" i="0" dirty="0">
                <a:effectLst/>
              </a:rPr>
              <a:t>During the Project, create a </a:t>
            </a:r>
            <a:r>
              <a:rPr lang="en-US" sz="2600" b="1" i="0" dirty="0">
                <a:solidFill>
                  <a:srgbClr val="FF0000"/>
                </a:solidFill>
                <a:effectLst/>
              </a:rPr>
              <a:t>Gap </a:t>
            </a:r>
            <a:r>
              <a:rPr lang="en-US" sz="2600" b="1" i="0" dirty="0" err="1">
                <a:solidFill>
                  <a:srgbClr val="FF0000"/>
                </a:solidFill>
                <a:effectLst/>
              </a:rPr>
              <a:t>Analaysis</a:t>
            </a:r>
            <a:r>
              <a:rPr lang="en-US" sz="2600" b="1" i="0" dirty="0">
                <a:solidFill>
                  <a:srgbClr val="FF0000"/>
                </a:solidFill>
                <a:effectLst/>
              </a:rPr>
              <a:t> </a:t>
            </a:r>
            <a:r>
              <a:rPr lang="en-US" sz="2600" b="0" i="0" dirty="0">
                <a:effectLst/>
              </a:rPr>
              <a:t>to identify each </a:t>
            </a:r>
            <a:r>
              <a:rPr lang="en-US" sz="2600" b="1" i="0" dirty="0">
                <a:effectLst/>
              </a:rPr>
              <a:t>gap’s cause </a:t>
            </a:r>
            <a:r>
              <a:rPr lang="en-US" sz="2600" b="0" i="0" dirty="0">
                <a:effectLst/>
              </a:rPr>
              <a:t>and create a framework for developing a solution. </a:t>
            </a:r>
          </a:p>
          <a:p>
            <a:pPr algn="just"/>
            <a:r>
              <a:rPr lang="en-US" sz="2600" b="0" i="0" dirty="0">
                <a:effectLst/>
              </a:rPr>
              <a:t>Changing </a:t>
            </a:r>
            <a:r>
              <a:rPr lang="en-US" sz="2600" b="1" i="0" dirty="0">
                <a:effectLst/>
              </a:rPr>
              <a:t>organizational culture</a:t>
            </a:r>
            <a:r>
              <a:rPr lang="en-US" sz="2600" b="0" i="0" dirty="0">
                <a:effectLst/>
              </a:rPr>
              <a:t>, managing up, and educating the </a:t>
            </a:r>
            <a:r>
              <a:rPr lang="en-US" sz="2600" dirty="0"/>
              <a:t>P</a:t>
            </a:r>
            <a:r>
              <a:rPr lang="en-US" sz="2600" i="0" dirty="0">
                <a:effectLst/>
              </a:rPr>
              <a:t>roject</a:t>
            </a:r>
            <a:r>
              <a:rPr lang="en-US" sz="2600" b="0" i="0" dirty="0">
                <a:effectLst/>
              </a:rPr>
              <a:t> reduces execution gaps beyond the immediate Project. </a:t>
            </a:r>
          </a:p>
          <a:p>
            <a:pPr algn="just"/>
            <a:endParaRPr lang="en-US" sz="2600" b="0" i="0" dirty="0">
              <a:effectLst/>
            </a:endParaRPr>
          </a:p>
          <a:p>
            <a:pPr algn="just"/>
            <a:r>
              <a:rPr lang="en-US" sz="2600" b="0" i="0" dirty="0">
                <a:effectLst/>
              </a:rPr>
              <a:t>It is also beneficial to reflect on the Project Execution Gaps during Project Closing. This analysis and insight you gain at the conclusion of the Project will reduce Execution Gaps before they occur for any future Projects the Team takes on.</a:t>
            </a:r>
            <a:endParaRPr lang="fr-FR" sz="2600" dirty="0"/>
          </a:p>
        </p:txBody>
      </p:sp>
      <p:sp>
        <p:nvSpPr>
          <p:cNvPr id="4" name="Flèche : bas 3">
            <a:extLst>
              <a:ext uri="{FF2B5EF4-FFF2-40B4-BE49-F238E27FC236}">
                <a16:creationId xmlns:a16="http://schemas.microsoft.com/office/drawing/2014/main" id="{F6004368-4295-4D3B-8D81-8BF760E60A80}"/>
              </a:ext>
            </a:extLst>
          </p:cNvPr>
          <p:cNvSpPr/>
          <p:nvPr/>
        </p:nvSpPr>
        <p:spPr>
          <a:xfrm>
            <a:off x="4886036" y="1597891"/>
            <a:ext cx="572655" cy="895927"/>
          </a:xfrm>
          <a:prstGeom prst="down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66FFFF"/>
              </a:solidFill>
            </a:endParaRPr>
          </a:p>
        </p:txBody>
      </p:sp>
      <p:sp>
        <p:nvSpPr>
          <p:cNvPr id="5" name="Titre 1">
            <a:extLst>
              <a:ext uri="{FF2B5EF4-FFF2-40B4-BE49-F238E27FC236}">
                <a16:creationId xmlns:a16="http://schemas.microsoft.com/office/drawing/2014/main" id="{028707F4-7EF9-4B2D-A41A-9456FA0393CC}"/>
              </a:ext>
            </a:extLst>
          </p:cNvPr>
          <p:cNvSpPr>
            <a:spLocks noGrp="1"/>
          </p:cNvSpPr>
          <p:nvPr>
            <p:ph type="title"/>
          </p:nvPr>
        </p:nvSpPr>
        <p:spPr>
          <a:xfrm>
            <a:off x="2142836" y="482167"/>
            <a:ext cx="7906327" cy="1001857"/>
          </a:xfrm>
        </p:spPr>
        <p:txBody>
          <a:bodyPr>
            <a:noAutofit/>
          </a:bodyPr>
          <a:lstStyle/>
          <a:p>
            <a:br>
              <a:rPr lang="en-US" sz="4000" b="1" i="0" dirty="0">
                <a:solidFill>
                  <a:schemeClr val="bg1"/>
                </a:solidFill>
                <a:effectLst/>
                <a:latin typeface="+mn-lt"/>
              </a:rPr>
            </a:br>
            <a:r>
              <a:rPr lang="en-US" sz="3800" b="1" i="0" dirty="0">
                <a:solidFill>
                  <a:srgbClr val="66FFFF"/>
                </a:solidFill>
                <a:effectLst/>
                <a:latin typeface="+mn-lt"/>
              </a:rPr>
              <a:t>V- Project Execution Gaps and Causes</a:t>
            </a:r>
            <a:br>
              <a:rPr lang="en-US" sz="3800" b="1" i="0" dirty="0">
                <a:effectLst/>
                <a:latin typeface="+mn-lt"/>
              </a:rPr>
            </a:br>
            <a:endParaRPr lang="fr-FR" sz="3800" dirty="0">
              <a:latin typeface="+mn-lt"/>
            </a:endParaRPr>
          </a:p>
        </p:txBody>
      </p:sp>
    </p:spTree>
    <p:extLst>
      <p:ext uri="{BB962C8B-B14F-4D97-AF65-F5344CB8AC3E}">
        <p14:creationId xmlns:p14="http://schemas.microsoft.com/office/powerpoint/2010/main" val="13757965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386643C-22D2-4E5B-A291-C7C86C20F851}"/>
              </a:ext>
            </a:extLst>
          </p:cNvPr>
          <p:cNvSpPr>
            <a:spLocks noGrp="1"/>
          </p:cNvSpPr>
          <p:nvPr>
            <p:ph idx="1"/>
          </p:nvPr>
        </p:nvSpPr>
        <p:spPr>
          <a:xfrm>
            <a:off x="138545" y="1825625"/>
            <a:ext cx="10224655" cy="4351338"/>
          </a:xfrm>
        </p:spPr>
        <p:txBody>
          <a:bodyPr/>
          <a:lstStyle/>
          <a:p>
            <a:pPr marL="0" indent="0" algn="just" fontAlgn="base">
              <a:buNone/>
            </a:pPr>
            <a:r>
              <a:rPr lang="en-US" sz="2600" b="0" i="0" dirty="0">
                <a:effectLst/>
              </a:rPr>
              <a:t>	</a:t>
            </a:r>
            <a:r>
              <a:rPr lang="en-US" sz="2600" b="1" i="0" dirty="0">
                <a:effectLst/>
              </a:rPr>
              <a:t>VI-1- Project Execution Challenges</a:t>
            </a:r>
          </a:p>
          <a:p>
            <a:pPr algn="just" fontAlgn="base"/>
            <a:r>
              <a:rPr lang="en-US" sz="2600" b="0" i="0" dirty="0">
                <a:effectLst/>
              </a:rPr>
              <a:t>There are many challenges to successful project execution, such as missing deadlines and budget overrun, that can cause problems, affect business outcomes, and sometimes even lead to project failure. Problems may appear at any time during the project and need to be addressed right away.</a:t>
            </a:r>
          </a:p>
          <a:p>
            <a:pPr algn="just" fontAlgn="base"/>
            <a:r>
              <a:rPr lang="en-US" sz="2600" b="0" i="0" dirty="0">
                <a:effectLst/>
              </a:rPr>
              <a:t>Challenges commonly occur in communication, personnel, strategy, stakeholder engagement, and scope creep. It helps to understand the causes of failure in each of these areas to know what to look for when challenges surface. </a:t>
            </a:r>
          </a:p>
          <a:p>
            <a:endParaRPr lang="fr-FR" dirty="0"/>
          </a:p>
        </p:txBody>
      </p:sp>
      <p:sp>
        <p:nvSpPr>
          <p:cNvPr id="6" name="Titre 1">
            <a:extLst>
              <a:ext uri="{FF2B5EF4-FFF2-40B4-BE49-F238E27FC236}">
                <a16:creationId xmlns:a16="http://schemas.microsoft.com/office/drawing/2014/main" id="{0DB38F5F-D203-40AC-A2C6-4C9CA96C90D6}"/>
              </a:ext>
            </a:extLst>
          </p:cNvPr>
          <p:cNvSpPr>
            <a:spLocks noGrp="1"/>
          </p:cNvSpPr>
          <p:nvPr>
            <p:ph type="title"/>
          </p:nvPr>
        </p:nvSpPr>
        <p:spPr>
          <a:xfrm>
            <a:off x="2253671" y="208107"/>
            <a:ext cx="7934038" cy="1325563"/>
          </a:xfrm>
        </p:spPr>
        <p:txBody>
          <a:bodyPr>
            <a:normAutofit fontScale="90000"/>
          </a:bodyPr>
          <a:lstStyle/>
          <a:p>
            <a:br>
              <a:rPr lang="fr-FR" sz="3800" b="1" i="0" dirty="0">
                <a:solidFill>
                  <a:schemeClr val="bg1"/>
                </a:solidFill>
                <a:effectLst/>
                <a:latin typeface="+mn-lt"/>
              </a:rPr>
            </a:br>
            <a:r>
              <a:rPr lang="fr-FR" b="1" i="0" dirty="0">
                <a:solidFill>
                  <a:srgbClr val="FF9933"/>
                </a:solidFill>
                <a:effectLst/>
                <a:latin typeface="+mn-lt"/>
              </a:rPr>
              <a:t>IV- Project Execution Best Practices</a:t>
            </a:r>
            <a:br>
              <a:rPr lang="fr-FR" b="1" i="0" dirty="0">
                <a:effectLst/>
                <a:latin typeface="+mn-lt"/>
              </a:rPr>
            </a:br>
            <a:endParaRPr lang="fr-FR" dirty="0">
              <a:latin typeface="+mn-lt"/>
            </a:endParaRPr>
          </a:p>
        </p:txBody>
      </p:sp>
      <p:pic>
        <p:nvPicPr>
          <p:cNvPr id="1026" name="Picture 2" descr="ACSE - Project Management">
            <a:extLst>
              <a:ext uri="{FF2B5EF4-FFF2-40B4-BE49-F238E27FC236}">
                <a16:creationId xmlns:a16="http://schemas.microsoft.com/office/drawing/2014/main" id="{08136682-ECFD-46A6-BF49-99810E9DB1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441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8E59C213-C9DC-4A11-86BE-AE756AFCF9E3}"/>
              </a:ext>
            </a:extLst>
          </p:cNvPr>
          <p:cNvPicPr>
            <a:picLocks noGrp="1" noChangeAspect="1"/>
          </p:cNvPicPr>
          <p:nvPr>
            <p:ph idx="1"/>
          </p:nvPr>
        </p:nvPicPr>
        <p:blipFill>
          <a:blip r:embed="rId2"/>
          <a:stretch>
            <a:fillRect/>
          </a:stretch>
        </p:blipFill>
        <p:spPr>
          <a:xfrm>
            <a:off x="0" y="0"/>
            <a:ext cx="10400145" cy="6858000"/>
          </a:xfrm>
        </p:spPr>
      </p:pic>
      <p:pic>
        <p:nvPicPr>
          <p:cNvPr id="6" name="Picture 2" descr="ACSE - Project Management">
            <a:extLst>
              <a:ext uri="{FF2B5EF4-FFF2-40B4-BE49-F238E27FC236}">
                <a16:creationId xmlns:a16="http://schemas.microsoft.com/office/drawing/2014/main" id="{B1951103-06EE-4AF5-9EB7-1E3047211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644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8463E0D-BC68-4056-A629-6B65DEFBF2D8}"/>
              </a:ext>
            </a:extLst>
          </p:cNvPr>
          <p:cNvSpPr>
            <a:spLocks noGrp="1"/>
          </p:cNvSpPr>
          <p:nvPr>
            <p:ph idx="1"/>
          </p:nvPr>
        </p:nvSpPr>
        <p:spPr>
          <a:xfrm>
            <a:off x="180975" y="1825625"/>
            <a:ext cx="10239375" cy="4351338"/>
          </a:xfrm>
        </p:spPr>
        <p:txBody>
          <a:bodyPr>
            <a:normAutofit fontScale="92500"/>
          </a:bodyPr>
          <a:lstStyle/>
          <a:p>
            <a:pPr algn="l" fontAlgn="base"/>
            <a:r>
              <a:rPr lang="en-US" b="0" i="0" dirty="0">
                <a:effectLst/>
              </a:rPr>
              <a:t>Challenges in </a:t>
            </a:r>
            <a:r>
              <a:rPr lang="en-US" b="1" i="0" dirty="0">
                <a:effectLst/>
              </a:rPr>
              <a:t>Project Execution </a:t>
            </a:r>
            <a:r>
              <a:rPr lang="en-US" b="0" i="0" dirty="0">
                <a:effectLst/>
              </a:rPr>
              <a:t>impact </a:t>
            </a:r>
            <a:r>
              <a:rPr lang="en-US" b="1" i="0" dirty="0">
                <a:effectLst/>
              </a:rPr>
              <a:t>Time</a:t>
            </a:r>
            <a:r>
              <a:rPr lang="en-US" b="0" i="0" dirty="0">
                <a:effectLst/>
              </a:rPr>
              <a:t>, </a:t>
            </a:r>
            <a:r>
              <a:rPr lang="en-US" b="1" i="0" dirty="0">
                <a:effectLst/>
              </a:rPr>
              <a:t>Budget</a:t>
            </a:r>
            <a:r>
              <a:rPr lang="en-US" b="0" i="0" dirty="0">
                <a:effectLst/>
              </a:rPr>
              <a:t>, and </a:t>
            </a:r>
            <a:r>
              <a:rPr lang="en-US" b="1" i="0" dirty="0">
                <a:effectLst/>
              </a:rPr>
              <a:t>Resources</a:t>
            </a:r>
            <a:r>
              <a:rPr lang="en-US" b="0" i="0" dirty="0">
                <a:effectLst/>
              </a:rPr>
              <a:t>, and ultimately negate the success of your Project. Understanding these potential challenges is the first step to minimizing Project complications. </a:t>
            </a:r>
          </a:p>
          <a:p>
            <a:pPr algn="l" fontAlgn="base"/>
            <a:r>
              <a:rPr lang="en-US" b="0" i="0" dirty="0">
                <a:effectLst/>
              </a:rPr>
              <a:t>Avoiding challenges is ongoing work and needs consistent, proactive attention, such as the following behaviors:</a:t>
            </a:r>
          </a:p>
          <a:p>
            <a:pPr algn="l" fontAlgn="base">
              <a:buFont typeface="Arial" panose="020B0604020202020204" pitchFamily="34" charset="0"/>
              <a:buChar char="•"/>
            </a:pPr>
            <a:r>
              <a:rPr lang="en-US" b="0" i="0" dirty="0">
                <a:solidFill>
                  <a:srgbClr val="212936"/>
                </a:solidFill>
                <a:effectLst/>
              </a:rPr>
              <a:t>Increase the visibility of the execution phase with regular check-ins and transparent communication.  </a:t>
            </a:r>
          </a:p>
          <a:p>
            <a:pPr algn="l" fontAlgn="base">
              <a:buFont typeface="Arial" panose="020B0604020202020204" pitchFamily="34" charset="0"/>
              <a:buChar char="•"/>
            </a:pPr>
            <a:r>
              <a:rPr lang="en-US" b="0" i="0" dirty="0">
                <a:solidFill>
                  <a:srgbClr val="212936"/>
                </a:solidFill>
                <a:effectLst/>
              </a:rPr>
              <a:t>Balance your leadership style between monitoring and micromanaging.</a:t>
            </a:r>
          </a:p>
          <a:p>
            <a:pPr algn="l" fontAlgn="base">
              <a:buFont typeface="Arial" panose="020B0604020202020204" pitchFamily="34" charset="0"/>
              <a:buChar char="•"/>
            </a:pPr>
            <a:r>
              <a:rPr lang="en-US" b="0" i="0" dirty="0">
                <a:solidFill>
                  <a:srgbClr val="212936"/>
                </a:solidFill>
                <a:effectLst/>
              </a:rPr>
              <a:t>Develop an approachable leadership presence encouraging open communication.</a:t>
            </a:r>
          </a:p>
          <a:p>
            <a:endParaRPr lang="fr-FR" dirty="0"/>
          </a:p>
        </p:txBody>
      </p:sp>
      <p:pic>
        <p:nvPicPr>
          <p:cNvPr id="5" name="Picture 2" descr="ACSE - Project Management">
            <a:extLst>
              <a:ext uri="{FF2B5EF4-FFF2-40B4-BE49-F238E27FC236}">
                <a16:creationId xmlns:a16="http://schemas.microsoft.com/office/drawing/2014/main" id="{C30C1776-EA1F-4594-85D2-01D0270EE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10" name="Titre 6">
            <a:extLst>
              <a:ext uri="{FF2B5EF4-FFF2-40B4-BE49-F238E27FC236}">
                <a16:creationId xmlns:a16="http://schemas.microsoft.com/office/drawing/2014/main" id="{004DD20B-5417-4EA8-811C-DC38387CDD37}"/>
              </a:ext>
            </a:extLst>
          </p:cNvPr>
          <p:cNvSpPr txBox="1">
            <a:spLocks noGrp="1"/>
          </p:cNvSpPr>
          <p:nvPr>
            <p:ph type="title"/>
          </p:nvPr>
        </p:nvSpPr>
        <p:spPr>
          <a:xfrm>
            <a:off x="2410690" y="365125"/>
            <a:ext cx="8943109"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8249020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9010513-D7DD-4CC0-BAC5-FC11B0C1BE86}"/>
              </a:ext>
            </a:extLst>
          </p:cNvPr>
          <p:cNvSpPr>
            <a:spLocks noGrp="1"/>
          </p:cNvSpPr>
          <p:nvPr>
            <p:ph idx="1"/>
          </p:nvPr>
        </p:nvSpPr>
        <p:spPr>
          <a:xfrm>
            <a:off x="120073" y="1514764"/>
            <a:ext cx="10252363" cy="4858327"/>
          </a:xfrm>
        </p:spPr>
        <p:txBody>
          <a:bodyPr>
            <a:normAutofit fontScale="77500" lnSpcReduction="20000"/>
          </a:bodyPr>
          <a:lstStyle/>
          <a:p>
            <a:pPr marL="0" indent="0" algn="just" fontAlgn="base">
              <a:buNone/>
            </a:pPr>
            <a:endParaRPr lang="en-US" b="1" i="0" dirty="0">
              <a:solidFill>
                <a:srgbClr val="FF0000"/>
              </a:solidFill>
              <a:effectLst/>
            </a:endParaRPr>
          </a:p>
          <a:p>
            <a:pPr marL="0" indent="0" algn="just" fontAlgn="base">
              <a:buNone/>
            </a:pPr>
            <a:r>
              <a:rPr lang="en-US" sz="2800" b="1" i="0" dirty="0">
                <a:solidFill>
                  <a:srgbClr val="1D2B36"/>
                </a:solidFill>
                <a:effectLst/>
              </a:rPr>
              <a:t>	</a:t>
            </a:r>
            <a:r>
              <a:rPr lang="en-US" sz="3400" b="1" i="0" dirty="0">
                <a:effectLst/>
              </a:rPr>
              <a:t>V-2-Strategies for successful Project Execution</a:t>
            </a:r>
          </a:p>
          <a:p>
            <a:pPr algn="just" fontAlgn="base"/>
            <a:r>
              <a:rPr lang="en-US" b="1" i="0" dirty="0">
                <a:solidFill>
                  <a:srgbClr val="FF0000"/>
                </a:solidFill>
                <a:effectLst/>
              </a:rPr>
              <a:t>A Strategy </a:t>
            </a:r>
            <a:r>
              <a:rPr lang="en-US" b="0" i="0" dirty="0">
                <a:effectLst/>
              </a:rPr>
              <a:t>is long-range, directional, and action-oriented, and it uses multiple angles to accomplish the goal.</a:t>
            </a:r>
          </a:p>
          <a:p>
            <a:pPr algn="just" fontAlgn="base"/>
            <a:endParaRPr lang="en-US" b="0" i="0" dirty="0">
              <a:effectLst/>
            </a:endParaRPr>
          </a:p>
          <a:p>
            <a:pPr algn="just" fontAlgn="base"/>
            <a:r>
              <a:rPr lang="en-US" b="1" i="0" dirty="0">
                <a:solidFill>
                  <a:srgbClr val="FF0000"/>
                </a:solidFill>
                <a:effectLst/>
              </a:rPr>
              <a:t>The Strategy </a:t>
            </a:r>
            <a:r>
              <a:rPr lang="en-US" b="0" i="0" dirty="0">
                <a:effectLst/>
              </a:rPr>
              <a:t>steers  the Project’s Direction, and should align with the Business’s Goals. </a:t>
            </a:r>
          </a:p>
          <a:p>
            <a:pPr marL="0" indent="0" algn="just" fontAlgn="base">
              <a:buNone/>
            </a:pPr>
            <a:endParaRPr lang="en-US" b="1" i="0" dirty="0">
              <a:solidFill>
                <a:srgbClr val="FF0000"/>
              </a:solidFill>
              <a:effectLst/>
            </a:endParaRPr>
          </a:p>
          <a:p>
            <a:pPr algn="just" fontAlgn="base"/>
            <a:r>
              <a:rPr lang="en-US" b="1" i="0" dirty="0">
                <a:solidFill>
                  <a:srgbClr val="FF0000"/>
                </a:solidFill>
                <a:effectLst/>
              </a:rPr>
              <a:t>A </a:t>
            </a:r>
            <a:r>
              <a:rPr lang="en-US" b="1" dirty="0">
                <a:solidFill>
                  <a:srgbClr val="FF0000"/>
                </a:solidFill>
                <a:effectLst/>
              </a:rPr>
              <a:t>project execution strategy </a:t>
            </a:r>
            <a:r>
              <a:rPr lang="en-US" b="0" i="0" dirty="0">
                <a:effectLst/>
              </a:rPr>
              <a:t>is a tactical approach used in Project Management. The Project Manager and team leaders create the Strategy during the planning stage. </a:t>
            </a:r>
          </a:p>
          <a:p>
            <a:pPr marL="0" indent="0" algn="just" fontAlgn="base">
              <a:buNone/>
            </a:pPr>
            <a:endParaRPr lang="en-US" b="0" i="0" dirty="0">
              <a:effectLst/>
            </a:endParaRPr>
          </a:p>
          <a:p>
            <a:pPr algn="just" fontAlgn="base"/>
            <a:r>
              <a:rPr lang="en-US" b="1" i="0" dirty="0">
                <a:solidFill>
                  <a:srgbClr val="FF0000"/>
                </a:solidFill>
                <a:effectLst/>
              </a:rPr>
              <a:t>A Project Execution Strategy </a:t>
            </a:r>
            <a:r>
              <a:rPr lang="en-US" b="0" i="0" dirty="0">
                <a:effectLst/>
              </a:rPr>
              <a:t>is different from a </a:t>
            </a:r>
            <a:r>
              <a:rPr lang="en-US" b="1" i="0" dirty="0">
                <a:solidFill>
                  <a:srgbClr val="0070C0"/>
                </a:solidFill>
                <a:effectLst/>
              </a:rPr>
              <a:t>Project Execution Plan </a:t>
            </a:r>
            <a:r>
              <a:rPr lang="en-US" i="0" dirty="0">
                <a:effectLst/>
              </a:rPr>
              <a:t>which </a:t>
            </a:r>
            <a:endParaRPr lang="en-US" dirty="0"/>
          </a:p>
          <a:p>
            <a:pPr marL="0" indent="0" algn="just" fontAlgn="base">
              <a:buNone/>
            </a:pPr>
            <a:r>
              <a:rPr lang="en-US" b="0" i="0" dirty="0">
                <a:effectLst/>
              </a:rPr>
              <a:t>is task-oriented, detailing the specifics on how to allocate resources, time, and expectations. </a:t>
            </a:r>
          </a:p>
          <a:p>
            <a:endParaRPr lang="fr-FR" dirty="0"/>
          </a:p>
        </p:txBody>
      </p:sp>
      <p:pic>
        <p:nvPicPr>
          <p:cNvPr id="6" name="Picture 2" descr="ACSE - Project Management">
            <a:extLst>
              <a:ext uri="{FF2B5EF4-FFF2-40B4-BE49-F238E27FC236}">
                <a16:creationId xmlns:a16="http://schemas.microsoft.com/office/drawing/2014/main" id="{E789FBA4-1638-48E1-83E1-023961D9DC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15" name="Titre 6">
            <a:extLst>
              <a:ext uri="{FF2B5EF4-FFF2-40B4-BE49-F238E27FC236}">
                <a16:creationId xmlns:a16="http://schemas.microsoft.com/office/drawing/2014/main" id="{8AFA5456-72D4-42BE-8A19-1D5E091091F8}"/>
              </a:ext>
            </a:extLst>
          </p:cNvPr>
          <p:cNvSpPr txBox="1">
            <a:spLocks noGrp="1"/>
          </p:cNvSpPr>
          <p:nvPr>
            <p:ph type="title"/>
          </p:nvPr>
        </p:nvSpPr>
        <p:spPr>
          <a:xfrm>
            <a:off x="2290618" y="365125"/>
            <a:ext cx="9063182"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17426626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7D5825D-3607-4E71-87BD-0C5EED3BBE84}"/>
              </a:ext>
            </a:extLst>
          </p:cNvPr>
          <p:cNvSpPr>
            <a:spLocks noGrp="1"/>
          </p:cNvSpPr>
          <p:nvPr>
            <p:ph idx="1"/>
          </p:nvPr>
        </p:nvSpPr>
        <p:spPr>
          <a:xfrm>
            <a:off x="138546" y="1825625"/>
            <a:ext cx="10280072" cy="4351338"/>
          </a:xfrm>
        </p:spPr>
        <p:txBody>
          <a:bodyPr>
            <a:normAutofit/>
          </a:bodyPr>
          <a:lstStyle/>
          <a:p>
            <a:r>
              <a:rPr lang="en-US" sz="2600" b="1" i="0" dirty="0">
                <a:solidFill>
                  <a:srgbClr val="FF0000"/>
                </a:solidFill>
                <a:effectLst/>
              </a:rPr>
              <a:t>Project Execution Strategy </a:t>
            </a:r>
            <a:r>
              <a:rPr lang="en-US" sz="2600" b="0" i="0" dirty="0">
                <a:effectLst/>
              </a:rPr>
              <a:t>must align with the overall company strategy, mapping the actions of the Project to </a:t>
            </a:r>
            <a:r>
              <a:rPr lang="en-US" sz="2600" b="1" i="0" dirty="0">
                <a:effectLst/>
              </a:rPr>
              <a:t>the company Goals and Values</a:t>
            </a:r>
            <a:r>
              <a:rPr lang="en-US" sz="2600" b="0" i="0" dirty="0">
                <a:effectLst/>
              </a:rPr>
              <a:t>.</a:t>
            </a:r>
          </a:p>
          <a:p>
            <a:r>
              <a:rPr lang="en-US" sz="2600" b="0" i="0" dirty="0">
                <a:effectLst/>
              </a:rPr>
              <a:t> In Project Execution, the Project Manager will often employ Strategies that revolve around supporting the Team. </a:t>
            </a:r>
          </a:p>
          <a:p>
            <a:pPr algn="l" fontAlgn="base"/>
            <a:r>
              <a:rPr lang="en-US" sz="2600" b="0" i="0" dirty="0">
                <a:effectLst/>
              </a:rPr>
              <a:t>For example, a company’s strategic goal of </a:t>
            </a:r>
            <a:r>
              <a:rPr lang="en-US" sz="2600" b="0" i="1" dirty="0">
                <a:effectLst/>
              </a:rPr>
              <a:t>operational excellence</a:t>
            </a:r>
            <a:r>
              <a:rPr lang="en-US" sz="2600" b="0" i="0" dirty="0">
                <a:effectLst/>
              </a:rPr>
              <a:t> (the goals of lowering operational risk and operating costs, and empowering employees) provides an opportunity for the project execution strategy to focus on empowering employees in the areas of communication, engagement, and alignment. To do so, the Project Manager can ask the Team a series of questions to help visualize strategic implementation in action:  </a:t>
            </a:r>
          </a:p>
          <a:p>
            <a:endParaRPr lang="fr-FR" dirty="0"/>
          </a:p>
        </p:txBody>
      </p:sp>
      <p:sp>
        <p:nvSpPr>
          <p:cNvPr id="4" name="Titre 1">
            <a:extLst>
              <a:ext uri="{FF2B5EF4-FFF2-40B4-BE49-F238E27FC236}">
                <a16:creationId xmlns:a16="http://schemas.microsoft.com/office/drawing/2014/main" id="{63AECBDE-BE66-440F-9E0D-7B7148461A75}"/>
              </a:ext>
            </a:extLst>
          </p:cNvPr>
          <p:cNvSpPr>
            <a:spLocks noGrp="1"/>
          </p:cNvSpPr>
          <p:nvPr>
            <p:ph type="title"/>
          </p:nvPr>
        </p:nvSpPr>
        <p:spPr>
          <a:xfrm>
            <a:off x="2410690" y="681037"/>
            <a:ext cx="7102765" cy="547399"/>
          </a:xfrm>
        </p:spPr>
        <p:txBody>
          <a:bodyPr>
            <a:normAutofit fontScale="90000"/>
          </a:bodyPr>
          <a:lstStyle/>
          <a:p>
            <a:pPr algn="ctr"/>
            <a:br>
              <a:rPr lang="fr-FR" b="1" i="0" dirty="0">
                <a:effectLst/>
                <a:latin typeface="MontserratBold"/>
              </a:rPr>
            </a:br>
            <a:endParaRPr lang="fr-FR" dirty="0"/>
          </a:p>
        </p:txBody>
      </p:sp>
      <p:pic>
        <p:nvPicPr>
          <p:cNvPr id="6" name="Image 5">
            <a:extLst>
              <a:ext uri="{FF2B5EF4-FFF2-40B4-BE49-F238E27FC236}">
                <a16:creationId xmlns:a16="http://schemas.microsoft.com/office/drawing/2014/main" id="{76FFE7E2-3E34-4C90-B0ED-6CE92AD64FC4}"/>
              </a:ext>
            </a:extLst>
          </p:cNvPr>
          <p:cNvPicPr>
            <a:picLocks noChangeAspect="1"/>
          </p:cNvPicPr>
          <p:nvPr/>
        </p:nvPicPr>
        <p:blipFill>
          <a:blip r:embed="rId2"/>
          <a:stretch>
            <a:fillRect/>
          </a:stretch>
        </p:blipFill>
        <p:spPr>
          <a:xfrm>
            <a:off x="10418618" y="1394690"/>
            <a:ext cx="1773382" cy="3115542"/>
          </a:xfrm>
          <a:prstGeom prst="rect">
            <a:avLst/>
          </a:prstGeom>
        </p:spPr>
      </p:pic>
      <p:pic>
        <p:nvPicPr>
          <p:cNvPr id="8" name="Image 7">
            <a:extLst>
              <a:ext uri="{FF2B5EF4-FFF2-40B4-BE49-F238E27FC236}">
                <a16:creationId xmlns:a16="http://schemas.microsoft.com/office/drawing/2014/main" id="{842B8D96-6FE8-4087-9B8E-C3172D795A45}"/>
              </a:ext>
            </a:extLst>
          </p:cNvPr>
          <p:cNvPicPr>
            <a:picLocks noChangeAspect="1"/>
          </p:cNvPicPr>
          <p:nvPr/>
        </p:nvPicPr>
        <p:blipFill>
          <a:blip r:embed="rId3"/>
          <a:stretch>
            <a:fillRect/>
          </a:stretch>
        </p:blipFill>
        <p:spPr>
          <a:xfrm>
            <a:off x="10418618" y="4510232"/>
            <a:ext cx="1798925" cy="2347768"/>
          </a:xfrm>
          <a:prstGeom prst="rect">
            <a:avLst/>
          </a:prstGeom>
        </p:spPr>
      </p:pic>
      <p:pic>
        <p:nvPicPr>
          <p:cNvPr id="6146" name="Picture 2" descr="ACSE - Project Management">
            <a:extLst>
              <a:ext uri="{FF2B5EF4-FFF2-40B4-BE49-F238E27FC236}">
                <a16:creationId xmlns:a16="http://schemas.microsoft.com/office/drawing/2014/main" id="{C6C07697-71B5-46F6-A312-E81876DB16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18618" y="0"/>
            <a:ext cx="1773382" cy="1385022"/>
          </a:xfrm>
          <a:prstGeom prst="rect">
            <a:avLst/>
          </a:prstGeom>
          <a:noFill/>
          <a:extLst>
            <a:ext uri="{909E8E84-426E-40DD-AFC4-6F175D3DCCD1}">
              <a14:hiddenFill xmlns:a14="http://schemas.microsoft.com/office/drawing/2010/main">
                <a:solidFill>
                  <a:srgbClr val="FFFFFF"/>
                </a:solidFill>
              </a14:hiddenFill>
            </a:ext>
          </a:extLst>
        </p:spPr>
      </p:pic>
      <p:sp>
        <p:nvSpPr>
          <p:cNvPr id="12" name="Titre 6">
            <a:extLst>
              <a:ext uri="{FF2B5EF4-FFF2-40B4-BE49-F238E27FC236}">
                <a16:creationId xmlns:a16="http://schemas.microsoft.com/office/drawing/2014/main" id="{B3B002A9-DD62-4929-9C47-3B4136DD3EE8}"/>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291155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43253AF-60D2-4FA0-B7D8-B157CC477050}"/>
              </a:ext>
            </a:extLst>
          </p:cNvPr>
          <p:cNvSpPr>
            <a:spLocks noGrp="1"/>
          </p:cNvSpPr>
          <p:nvPr>
            <p:ph idx="1"/>
          </p:nvPr>
        </p:nvSpPr>
        <p:spPr>
          <a:xfrm>
            <a:off x="130463" y="1615063"/>
            <a:ext cx="2972955" cy="4351339"/>
          </a:xfrm>
        </p:spPr>
        <p:txBody>
          <a:bodyPr>
            <a:normAutofit/>
          </a:bodyPr>
          <a:lstStyle/>
          <a:p>
            <a:pPr marL="0" indent="0" algn="l">
              <a:buNone/>
            </a:pPr>
            <a:r>
              <a:rPr lang="en-US" b="0" i="0" dirty="0">
                <a:solidFill>
                  <a:srgbClr val="1D2B36"/>
                </a:solidFill>
                <a:effectLst/>
                <a:latin typeface="GraphikRegular"/>
              </a:rPr>
              <a:t>	</a:t>
            </a:r>
            <a:endParaRPr lang="en-US" sz="2600" b="1" i="0" dirty="0">
              <a:solidFill>
                <a:srgbClr val="1D2B36"/>
              </a:solidFill>
              <a:effectLst/>
            </a:endParaRPr>
          </a:p>
          <a:p>
            <a:pPr marL="0" indent="0" algn="just">
              <a:buNone/>
            </a:pPr>
            <a:r>
              <a:rPr lang="en-US" sz="2600" b="0" i="1" dirty="0">
                <a:effectLst/>
              </a:rPr>
              <a:t>Here are some strategies for a project execution plan that will help you bridge that gap:</a:t>
            </a:r>
            <a:endParaRPr lang="en-US" sz="2600" b="0" i="0" dirty="0">
              <a:effectLst/>
            </a:endParaRPr>
          </a:p>
          <a:p>
            <a:pPr marL="0" indent="0">
              <a:buNone/>
            </a:pPr>
            <a:endParaRPr lang="fr-FR" dirty="0"/>
          </a:p>
        </p:txBody>
      </p:sp>
      <p:pic>
        <p:nvPicPr>
          <p:cNvPr id="6" name="Espace réservé du contenu 4">
            <a:extLst>
              <a:ext uri="{FF2B5EF4-FFF2-40B4-BE49-F238E27FC236}">
                <a16:creationId xmlns:a16="http://schemas.microsoft.com/office/drawing/2014/main" id="{CF96EA2E-2390-48A1-B83F-95D45144C4F9}"/>
              </a:ext>
            </a:extLst>
          </p:cNvPr>
          <p:cNvPicPr>
            <a:picLocks noChangeAspect="1"/>
          </p:cNvPicPr>
          <p:nvPr/>
        </p:nvPicPr>
        <p:blipFill>
          <a:blip r:embed="rId2"/>
          <a:stretch>
            <a:fillRect/>
          </a:stretch>
        </p:blipFill>
        <p:spPr>
          <a:xfrm>
            <a:off x="3426691" y="1615063"/>
            <a:ext cx="7001164" cy="4748791"/>
          </a:xfrm>
          <a:prstGeom prst="rect">
            <a:avLst/>
          </a:prstGeom>
        </p:spPr>
      </p:pic>
      <p:sp>
        <p:nvSpPr>
          <p:cNvPr id="8" name="Titre 1">
            <a:extLst>
              <a:ext uri="{FF2B5EF4-FFF2-40B4-BE49-F238E27FC236}">
                <a16:creationId xmlns:a16="http://schemas.microsoft.com/office/drawing/2014/main" id="{DB21949E-BD99-4D95-A304-B19124FE05F1}"/>
              </a:ext>
            </a:extLst>
          </p:cNvPr>
          <p:cNvSpPr txBox="1">
            <a:spLocks/>
          </p:cNvSpPr>
          <p:nvPr/>
        </p:nvSpPr>
        <p:spPr>
          <a:xfrm rot="5400000">
            <a:off x="7999375" y="2549920"/>
            <a:ext cx="6694994" cy="1690255"/>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US" sz="3600" b="1" dirty="0">
                <a:solidFill>
                  <a:schemeClr val="bg1"/>
                </a:solidFill>
                <a:latin typeface="GraphikMedium"/>
              </a:rPr>
            </a:br>
            <a:r>
              <a:rPr lang="en-US" sz="3600" b="1" dirty="0">
                <a:latin typeface="Forte" panose="03060902040502070203" pitchFamily="66" charset="0"/>
              </a:rPr>
              <a:t>7 strategies for successful Project</a:t>
            </a:r>
          </a:p>
          <a:p>
            <a:r>
              <a:rPr lang="en-US" sz="3600" b="1" dirty="0">
                <a:latin typeface="Forte" panose="03060902040502070203" pitchFamily="66" charset="0"/>
              </a:rPr>
              <a:t> 			</a:t>
            </a:r>
          </a:p>
          <a:p>
            <a:r>
              <a:rPr lang="en-US" sz="3600" b="1" dirty="0">
                <a:latin typeface="Forte" panose="03060902040502070203" pitchFamily="66" charset="0"/>
              </a:rPr>
              <a:t>			Execution</a:t>
            </a:r>
            <a:br>
              <a:rPr lang="en-US" dirty="0">
                <a:latin typeface="Forte" panose="03060902040502070203" pitchFamily="66" charset="0"/>
              </a:rPr>
            </a:br>
            <a:endParaRPr lang="fr-FR" dirty="0">
              <a:latin typeface="Forte" panose="03060902040502070203" pitchFamily="66" charset="0"/>
            </a:endParaRPr>
          </a:p>
        </p:txBody>
      </p:sp>
      <p:sp>
        <p:nvSpPr>
          <p:cNvPr id="15" name="Titre 6">
            <a:extLst>
              <a:ext uri="{FF2B5EF4-FFF2-40B4-BE49-F238E27FC236}">
                <a16:creationId xmlns:a16="http://schemas.microsoft.com/office/drawing/2014/main" id="{ACE73B32-A5D9-4CE8-968D-92F390D8E878}"/>
              </a:ext>
            </a:extLst>
          </p:cNvPr>
          <p:cNvSpPr txBox="1">
            <a:spLocks noGrp="1"/>
          </p:cNvSpPr>
          <p:nvPr>
            <p:ph type="title"/>
          </p:nvPr>
        </p:nvSpPr>
        <p:spPr>
          <a:xfrm>
            <a:off x="2371437" y="115455"/>
            <a:ext cx="10515600"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9652344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1FCBC2-5CCB-45C2-B5A6-93D74299A15C}"/>
              </a:ext>
            </a:extLst>
          </p:cNvPr>
          <p:cNvSpPr>
            <a:spLocks noGrp="1"/>
          </p:cNvSpPr>
          <p:nvPr>
            <p:ph type="title"/>
          </p:nvPr>
        </p:nvSpPr>
        <p:spPr>
          <a:xfrm>
            <a:off x="2406939" y="939655"/>
            <a:ext cx="9360188" cy="1052224"/>
          </a:xfrm>
        </p:spPr>
        <p:txBody>
          <a:bodyPr>
            <a:normAutofit fontScale="90000"/>
          </a:bodyPr>
          <a:lstStyle/>
          <a:p>
            <a:br>
              <a:rPr lang="fr-FR" sz="3800" b="1" i="0" dirty="0">
                <a:solidFill>
                  <a:schemeClr val="bg1"/>
                </a:solidFill>
                <a:effectLst/>
                <a:latin typeface="+mn-lt"/>
              </a:rPr>
            </a:br>
            <a:br>
              <a:rPr lang="fr-FR"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14A61AFA-2BB4-4FF8-BC64-5FC2C8B13767}"/>
              </a:ext>
            </a:extLst>
          </p:cNvPr>
          <p:cNvSpPr>
            <a:spLocks noGrp="1"/>
          </p:cNvSpPr>
          <p:nvPr>
            <p:ph idx="1"/>
          </p:nvPr>
        </p:nvSpPr>
        <p:spPr>
          <a:xfrm>
            <a:off x="163945" y="1567007"/>
            <a:ext cx="10125364" cy="4351338"/>
          </a:xfrm>
        </p:spPr>
        <p:txBody>
          <a:bodyPr/>
          <a:lstStyle/>
          <a:p>
            <a:pPr marL="0" indent="0" algn="l" fontAlgn="base">
              <a:buNone/>
            </a:pPr>
            <a:r>
              <a:rPr lang="fr-FR" sz="2800" b="1" i="0" dirty="0">
                <a:effectLst/>
                <a:latin typeface="+mn-lt"/>
              </a:rPr>
              <a:t>	VI-3- Project Execution Best Practices</a:t>
            </a:r>
            <a:endParaRPr lang="en-US" b="0" i="0" dirty="0">
              <a:effectLst/>
              <a:latin typeface="robotoregular"/>
            </a:endParaRPr>
          </a:p>
          <a:p>
            <a:pPr algn="just" fontAlgn="base"/>
            <a:r>
              <a:rPr lang="en-US" sz="2600" b="0" i="0" dirty="0">
                <a:effectLst/>
              </a:rPr>
              <a:t>Project Execution best practices aim to create a Team with the model qualities of a </a:t>
            </a:r>
            <a:r>
              <a:rPr lang="en-US" sz="2600" b="1" i="0" dirty="0">
                <a:effectLst/>
              </a:rPr>
              <a:t>high-performing Team</a:t>
            </a:r>
            <a:r>
              <a:rPr lang="en-US" sz="2600" b="0" i="0" dirty="0">
                <a:effectLst/>
              </a:rPr>
              <a:t>. The leading current Project Execution best practice focuses on </a:t>
            </a:r>
            <a:r>
              <a:rPr lang="en-US" sz="2600" b="1" i="1" dirty="0">
                <a:effectLst/>
              </a:rPr>
              <a:t>soft skills</a:t>
            </a:r>
            <a:r>
              <a:rPr lang="en-US" sz="2600" b="0" i="0" dirty="0">
                <a:effectLst/>
              </a:rPr>
              <a:t>, and encourages </a:t>
            </a:r>
            <a:r>
              <a:rPr lang="en-US" sz="2600" b="1" i="0" dirty="0">
                <a:effectLst/>
              </a:rPr>
              <a:t>productivity</a:t>
            </a:r>
            <a:r>
              <a:rPr lang="en-US" sz="2600" b="0" i="0" dirty="0">
                <a:effectLst/>
              </a:rPr>
              <a:t> and supports the execution success throughout the Project. </a:t>
            </a:r>
          </a:p>
          <a:p>
            <a:pPr algn="just" fontAlgn="base"/>
            <a:r>
              <a:rPr lang="en-US" sz="2600" b="0" i="0" dirty="0">
                <a:effectLst/>
              </a:rPr>
              <a:t>The following best practices focus primarily on soft skills and </a:t>
            </a:r>
            <a:r>
              <a:rPr lang="en-US" sz="2600" b="1" i="0" dirty="0">
                <a:effectLst/>
              </a:rPr>
              <a:t>leadership development </a:t>
            </a:r>
            <a:r>
              <a:rPr lang="en-US" sz="2600" b="0" i="0" dirty="0">
                <a:effectLst/>
              </a:rPr>
              <a:t>because they improve the health and execution speed of the Team, which inadvertently leads to meeting and exceeding </a:t>
            </a:r>
            <a:r>
              <a:rPr lang="en-US" sz="2600" b="1" i="0" dirty="0">
                <a:effectLst/>
              </a:rPr>
              <a:t>Project Goals.</a:t>
            </a:r>
          </a:p>
          <a:p>
            <a:endParaRPr lang="fr-FR" dirty="0"/>
          </a:p>
        </p:txBody>
      </p:sp>
      <p:pic>
        <p:nvPicPr>
          <p:cNvPr id="4" name="Picture 2" descr="ACSE - Project Management">
            <a:extLst>
              <a:ext uri="{FF2B5EF4-FFF2-40B4-BE49-F238E27FC236}">
                <a16:creationId xmlns:a16="http://schemas.microsoft.com/office/drawing/2014/main" id="{B42FFA1F-2473-4E7D-B851-3C49442D1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8" y="2546928"/>
            <a:ext cx="6858000" cy="1764144"/>
          </a:xfrm>
          <a:prstGeom prst="rect">
            <a:avLst/>
          </a:prstGeom>
          <a:noFill/>
          <a:extLst>
            <a:ext uri="{909E8E84-426E-40DD-AFC4-6F175D3DCCD1}">
              <a14:hiddenFill xmlns:a14="http://schemas.microsoft.com/office/drawing/2010/main">
                <a:solidFill>
                  <a:srgbClr val="FFFFFF"/>
                </a:solidFill>
              </a14:hiddenFill>
            </a:ext>
          </a:extLst>
        </p:spPr>
      </p:pic>
      <p:sp>
        <p:nvSpPr>
          <p:cNvPr id="6" name="Titre 6">
            <a:extLst>
              <a:ext uri="{FF2B5EF4-FFF2-40B4-BE49-F238E27FC236}">
                <a16:creationId xmlns:a16="http://schemas.microsoft.com/office/drawing/2014/main" id="{7C3DA875-F65B-42C1-BE87-69296B38819E}"/>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4097439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D74F1A-549F-4926-8068-59FA7A6C69E6}"/>
              </a:ext>
            </a:extLst>
          </p:cNvPr>
          <p:cNvSpPr>
            <a:spLocks noGrp="1"/>
          </p:cNvSpPr>
          <p:nvPr>
            <p:ph type="title"/>
          </p:nvPr>
        </p:nvSpPr>
        <p:spPr>
          <a:xfrm rot="5400000">
            <a:off x="7885545" y="2551549"/>
            <a:ext cx="6858001" cy="1754908"/>
          </a:xfrm>
        </p:spPr>
        <p:txBody>
          <a:bodyPr>
            <a:normAutofit/>
          </a:bodyPr>
          <a:lstStyle/>
          <a:p>
            <a:pPr algn="ctr"/>
            <a:r>
              <a:rPr lang="en-US" sz="2700" b="0" i="0" dirty="0">
                <a:effectLst/>
                <a:latin typeface="Forte" panose="03060902040502070203" pitchFamily="66" charset="0"/>
              </a:rPr>
              <a:t>Best practice areas for </a:t>
            </a:r>
            <a:br>
              <a:rPr lang="en-US" sz="2700" b="0" i="0" dirty="0">
                <a:effectLst/>
                <a:latin typeface="Forte" panose="03060902040502070203" pitchFamily="66" charset="0"/>
              </a:rPr>
            </a:br>
            <a:br>
              <a:rPr lang="en-US" sz="2700" b="0" i="0" dirty="0">
                <a:effectLst/>
                <a:latin typeface="Forte" panose="03060902040502070203" pitchFamily="66" charset="0"/>
              </a:rPr>
            </a:br>
            <a:r>
              <a:rPr lang="en-US" sz="2700" b="0" i="0" dirty="0">
                <a:effectLst/>
                <a:latin typeface="Forte" panose="03060902040502070203" pitchFamily="66" charset="0"/>
              </a:rPr>
              <a:t>Project Execution</a:t>
            </a:r>
            <a:endParaRPr lang="fr-FR" sz="2700" dirty="0">
              <a:latin typeface="Forte" panose="03060902040502070203" pitchFamily="66" charset="0"/>
            </a:endParaRPr>
          </a:p>
        </p:txBody>
      </p:sp>
      <p:sp>
        <p:nvSpPr>
          <p:cNvPr id="3" name="Espace réservé du contenu 2">
            <a:extLst>
              <a:ext uri="{FF2B5EF4-FFF2-40B4-BE49-F238E27FC236}">
                <a16:creationId xmlns:a16="http://schemas.microsoft.com/office/drawing/2014/main" id="{72A67CFC-0532-43D7-A19A-93E221A787C5}"/>
              </a:ext>
            </a:extLst>
          </p:cNvPr>
          <p:cNvSpPr>
            <a:spLocks noGrp="1"/>
          </p:cNvSpPr>
          <p:nvPr>
            <p:ph idx="1"/>
          </p:nvPr>
        </p:nvSpPr>
        <p:spPr>
          <a:xfrm>
            <a:off x="157018" y="1825625"/>
            <a:ext cx="10104582" cy="4351338"/>
          </a:xfrm>
        </p:spPr>
        <p:txBody>
          <a:bodyPr>
            <a:normAutofit/>
          </a:bodyPr>
          <a:lstStyle/>
          <a:p>
            <a:pPr marL="0" indent="0" algn="l" fontAlgn="base">
              <a:buNone/>
            </a:pPr>
            <a:r>
              <a:rPr lang="en-US" b="0" i="0" dirty="0">
                <a:effectLst/>
                <a:latin typeface="robotoregular"/>
              </a:rPr>
              <a:t>: </a:t>
            </a:r>
          </a:p>
          <a:p>
            <a:pPr marL="0" indent="0">
              <a:buNone/>
            </a:pPr>
            <a:endParaRPr lang="fr-FR" dirty="0"/>
          </a:p>
        </p:txBody>
      </p:sp>
      <p:pic>
        <p:nvPicPr>
          <p:cNvPr id="8" name="Image 7">
            <a:extLst>
              <a:ext uri="{FF2B5EF4-FFF2-40B4-BE49-F238E27FC236}">
                <a16:creationId xmlns:a16="http://schemas.microsoft.com/office/drawing/2014/main" id="{A43FFF4E-3332-409D-B886-D0F72D247D5D}"/>
              </a:ext>
            </a:extLst>
          </p:cNvPr>
          <p:cNvPicPr>
            <a:picLocks noChangeAspect="1"/>
          </p:cNvPicPr>
          <p:nvPr/>
        </p:nvPicPr>
        <p:blipFill>
          <a:blip r:embed="rId2"/>
          <a:stretch>
            <a:fillRect/>
          </a:stretch>
        </p:blipFill>
        <p:spPr>
          <a:xfrm>
            <a:off x="0" y="1690688"/>
            <a:ext cx="10437090" cy="5167312"/>
          </a:xfrm>
          <a:prstGeom prst="rect">
            <a:avLst/>
          </a:prstGeom>
        </p:spPr>
      </p:pic>
      <p:sp>
        <p:nvSpPr>
          <p:cNvPr id="7" name="Titre 6">
            <a:extLst>
              <a:ext uri="{FF2B5EF4-FFF2-40B4-BE49-F238E27FC236}">
                <a16:creationId xmlns:a16="http://schemas.microsoft.com/office/drawing/2014/main" id="{03625CCE-0CC9-4A29-B9F2-2D702B343722}"/>
              </a:ext>
            </a:extLst>
          </p:cNvPr>
          <p:cNvSpPr txBox="1">
            <a:spLocks/>
          </p:cNvSpPr>
          <p:nvPr/>
        </p:nvSpPr>
        <p:spPr>
          <a:xfrm>
            <a:off x="2327564" y="365126"/>
            <a:ext cx="7457497" cy="103880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4000" b="1" dirty="0">
                <a:solidFill>
                  <a:srgbClr val="FF9933"/>
                </a:solidFill>
                <a:latin typeface="+mn-lt"/>
              </a:rPr>
              <a:t>VI- Project Execution Best Practices</a:t>
            </a:r>
            <a:endParaRPr lang="fr-FR" sz="4000" dirty="0">
              <a:solidFill>
                <a:srgbClr val="FF9933"/>
              </a:solidFill>
            </a:endParaRPr>
          </a:p>
        </p:txBody>
      </p:sp>
    </p:spTree>
    <p:extLst>
      <p:ext uri="{BB962C8B-B14F-4D97-AF65-F5344CB8AC3E}">
        <p14:creationId xmlns:p14="http://schemas.microsoft.com/office/powerpoint/2010/main" val="37970331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odèle Executive summary complexe">
            <a:extLst>
              <a:ext uri="{FF2B5EF4-FFF2-40B4-BE49-F238E27FC236}">
                <a16:creationId xmlns:a16="http://schemas.microsoft.com/office/drawing/2014/main" id="{5E60A3C2-D49F-47A4-BCDA-A15ED2A767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559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ive Project Life Cycle Phases - projectcubicle">
            <a:extLst>
              <a:ext uri="{FF2B5EF4-FFF2-40B4-BE49-F238E27FC236}">
                <a16:creationId xmlns:a16="http://schemas.microsoft.com/office/drawing/2014/main" id="{A8E1DEC1-B836-4DAD-AA43-E62EF79609D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440574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roject execution">
            <a:extLst>
              <a:ext uri="{FF2B5EF4-FFF2-40B4-BE49-F238E27FC236}">
                <a16:creationId xmlns:a16="http://schemas.microsoft.com/office/drawing/2014/main" id="{0F116191-6EF0-490A-A6F7-943C2B0890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0928" y="2546928"/>
            <a:ext cx="6857998" cy="1764145"/>
          </a:xfrm>
          <a:prstGeom prst="rect">
            <a:avLst/>
          </a:prstGeom>
          <a:noFill/>
          <a:extLst>
            <a:ext uri="{909E8E84-426E-40DD-AFC4-6F175D3DCCD1}">
              <a14:hiddenFill xmlns:a14="http://schemas.microsoft.com/office/drawing/2010/main">
                <a:solidFill>
                  <a:srgbClr val="FFFFFF"/>
                </a:solidFill>
              </a14:hiddenFill>
            </a:ext>
          </a:extLst>
        </p:spPr>
      </p:pic>
      <p:pic>
        <p:nvPicPr>
          <p:cNvPr id="6" name="Espace réservé du contenu 4">
            <a:extLst>
              <a:ext uri="{FF2B5EF4-FFF2-40B4-BE49-F238E27FC236}">
                <a16:creationId xmlns:a16="http://schemas.microsoft.com/office/drawing/2014/main" id="{D48A5D13-E3C9-4096-A075-FC646EAD500C}"/>
              </a:ext>
            </a:extLst>
          </p:cNvPr>
          <p:cNvPicPr>
            <a:picLocks noChangeAspect="1"/>
          </p:cNvPicPr>
          <p:nvPr/>
        </p:nvPicPr>
        <p:blipFill>
          <a:blip r:embed="rId4"/>
          <a:stretch>
            <a:fillRect/>
          </a:stretch>
        </p:blipFill>
        <p:spPr>
          <a:xfrm>
            <a:off x="4405743" y="-44451"/>
            <a:ext cx="6022111" cy="6902450"/>
          </a:xfrm>
          <a:prstGeom prst="rect">
            <a:avLst/>
          </a:prstGeom>
        </p:spPr>
      </p:pic>
    </p:spTree>
    <p:extLst>
      <p:ext uri="{BB962C8B-B14F-4D97-AF65-F5344CB8AC3E}">
        <p14:creationId xmlns:p14="http://schemas.microsoft.com/office/powerpoint/2010/main" val="8870307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roject execution">
            <a:extLst>
              <a:ext uri="{FF2B5EF4-FFF2-40B4-BE49-F238E27FC236}">
                <a16:creationId xmlns:a16="http://schemas.microsoft.com/office/drawing/2014/main" id="{24E63CB6-3EBA-42E4-9CB4-7B0F671517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69310" y="2535310"/>
            <a:ext cx="6857998" cy="1787381"/>
          </a:xfrm>
          <a:prstGeom prst="rect">
            <a:avLst/>
          </a:prstGeom>
          <a:noFill/>
          <a:extLst>
            <a:ext uri="{909E8E84-426E-40DD-AFC4-6F175D3DCCD1}">
              <a14:hiddenFill xmlns:a14="http://schemas.microsoft.com/office/drawing/2010/main">
                <a:solidFill>
                  <a:srgbClr val="FFFFFF"/>
                </a:solidFill>
              </a14:hiddenFill>
            </a:ext>
          </a:extLst>
        </p:spPr>
      </p:pic>
      <p:pic>
        <p:nvPicPr>
          <p:cNvPr id="12" name="Espace réservé du contenu 11">
            <a:extLst>
              <a:ext uri="{FF2B5EF4-FFF2-40B4-BE49-F238E27FC236}">
                <a16:creationId xmlns:a16="http://schemas.microsoft.com/office/drawing/2014/main" id="{0C104A11-A56E-4D91-B2EB-241A53903623}"/>
              </a:ext>
            </a:extLst>
          </p:cNvPr>
          <p:cNvPicPr>
            <a:picLocks noGrp="1" noChangeAspect="1"/>
          </p:cNvPicPr>
          <p:nvPr>
            <p:ph idx="1"/>
          </p:nvPr>
        </p:nvPicPr>
        <p:blipFill>
          <a:blip r:embed="rId3"/>
          <a:stretch>
            <a:fillRect/>
          </a:stretch>
        </p:blipFill>
        <p:spPr>
          <a:xfrm>
            <a:off x="0" y="0"/>
            <a:ext cx="10404617" cy="6857997"/>
          </a:xfrm>
        </p:spPr>
      </p:pic>
    </p:spTree>
    <p:extLst>
      <p:ext uri="{BB962C8B-B14F-4D97-AF65-F5344CB8AC3E}">
        <p14:creationId xmlns:p14="http://schemas.microsoft.com/office/powerpoint/2010/main" val="36641525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B21133-C203-4EF3-8690-D12909AF3D8D}"/>
              </a:ext>
            </a:extLst>
          </p:cNvPr>
          <p:cNvSpPr>
            <a:spLocks noGrp="1"/>
          </p:cNvSpPr>
          <p:nvPr>
            <p:ph type="title"/>
          </p:nvPr>
        </p:nvSpPr>
        <p:spPr/>
        <p:txBody>
          <a:bodyPr/>
          <a:lstStyle/>
          <a:p>
            <a:endParaRPr lang="fr-FR"/>
          </a:p>
        </p:txBody>
      </p:sp>
      <p:pic>
        <p:nvPicPr>
          <p:cNvPr id="4" name="Espace réservé du contenu 4">
            <a:extLst>
              <a:ext uri="{FF2B5EF4-FFF2-40B4-BE49-F238E27FC236}">
                <a16:creationId xmlns:a16="http://schemas.microsoft.com/office/drawing/2014/main" id="{158AF050-6437-43E0-9E36-2360ADFB978D}"/>
              </a:ext>
            </a:extLst>
          </p:cNvPr>
          <p:cNvPicPr>
            <a:picLocks noGrp="1" noChangeAspect="1"/>
          </p:cNvPicPr>
          <p:nvPr>
            <p:ph idx="1"/>
          </p:nvPr>
        </p:nvPicPr>
        <p:blipFill>
          <a:blip r:embed="rId2"/>
          <a:stretch>
            <a:fillRect/>
          </a:stretch>
        </p:blipFill>
        <p:spPr>
          <a:xfrm>
            <a:off x="6465945" y="-1"/>
            <a:ext cx="5726055" cy="6857999"/>
          </a:xfrm>
          <a:prstGeom prst="rect">
            <a:avLst/>
          </a:prstGeom>
        </p:spPr>
      </p:pic>
      <p:graphicFrame>
        <p:nvGraphicFramePr>
          <p:cNvPr id="3" name="Tableau 5">
            <a:extLst>
              <a:ext uri="{FF2B5EF4-FFF2-40B4-BE49-F238E27FC236}">
                <a16:creationId xmlns:a16="http://schemas.microsoft.com/office/drawing/2014/main" id="{BFC0F3EA-E50E-4F4C-8680-4B916136E7EF}"/>
              </a:ext>
            </a:extLst>
          </p:cNvPr>
          <p:cNvGraphicFramePr>
            <a:graphicFrameLocks noGrp="1"/>
          </p:cNvGraphicFramePr>
          <p:nvPr>
            <p:extLst>
              <p:ext uri="{D42A27DB-BD31-4B8C-83A1-F6EECF244321}">
                <p14:modId xmlns:p14="http://schemas.microsoft.com/office/powerpoint/2010/main" val="3333645664"/>
              </p:ext>
            </p:extLst>
          </p:nvPr>
        </p:nvGraphicFramePr>
        <p:xfrm>
          <a:off x="6022111" y="0"/>
          <a:ext cx="443834" cy="6858000"/>
        </p:xfrm>
        <a:graphic>
          <a:graphicData uri="http://schemas.openxmlformats.org/drawingml/2006/table">
            <a:tbl>
              <a:tblPr firstRow="1" bandRow="1">
                <a:tableStyleId>{5C22544A-7EE6-4342-B048-85BDC9FD1C3A}</a:tableStyleId>
              </a:tblPr>
              <a:tblGrid>
                <a:gridCol w="443834">
                  <a:extLst>
                    <a:ext uri="{9D8B030D-6E8A-4147-A177-3AD203B41FA5}">
                      <a16:colId xmlns:a16="http://schemas.microsoft.com/office/drawing/2014/main" val="679305155"/>
                    </a:ext>
                  </a:extLst>
                </a:gridCol>
              </a:tblGrid>
              <a:tr h="6858000">
                <a:tc>
                  <a:txBody>
                    <a:bodyPr/>
                    <a:lstStyle/>
                    <a:p>
                      <a:endParaRPr lang="fr-FR" dirty="0"/>
                    </a:p>
                  </a:txBody>
                  <a:tcPr>
                    <a:solidFill>
                      <a:srgbClr val="FF9933"/>
                    </a:solidFill>
                  </a:tcPr>
                </a:tc>
                <a:extLst>
                  <a:ext uri="{0D108BD9-81ED-4DB2-BD59-A6C34878D82A}">
                    <a16:rowId xmlns:a16="http://schemas.microsoft.com/office/drawing/2014/main" val="4105023115"/>
                  </a:ext>
                </a:extLst>
              </a:tr>
            </a:tbl>
          </a:graphicData>
        </a:graphic>
      </p:graphicFrame>
      <p:pic>
        <p:nvPicPr>
          <p:cNvPr id="7" name="Image 6">
            <a:extLst>
              <a:ext uri="{FF2B5EF4-FFF2-40B4-BE49-F238E27FC236}">
                <a16:creationId xmlns:a16="http://schemas.microsoft.com/office/drawing/2014/main" id="{2B73C287-4B20-4C58-925C-2384D32003E8}"/>
              </a:ext>
            </a:extLst>
          </p:cNvPr>
          <p:cNvPicPr>
            <a:picLocks noChangeAspect="1"/>
          </p:cNvPicPr>
          <p:nvPr/>
        </p:nvPicPr>
        <p:blipFill>
          <a:blip r:embed="rId3"/>
          <a:stretch>
            <a:fillRect/>
          </a:stretch>
        </p:blipFill>
        <p:spPr>
          <a:xfrm>
            <a:off x="-1" y="0"/>
            <a:ext cx="6022111" cy="6857998"/>
          </a:xfrm>
          <a:prstGeom prst="rect">
            <a:avLst/>
          </a:prstGeom>
        </p:spPr>
      </p:pic>
    </p:spTree>
    <p:extLst>
      <p:ext uri="{BB962C8B-B14F-4D97-AF65-F5344CB8AC3E}">
        <p14:creationId xmlns:p14="http://schemas.microsoft.com/office/powerpoint/2010/main" val="6041048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4610CA-45EF-4107-855F-CF53B82DB907}"/>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94F08E25-FC41-442B-9B3A-77D027484965}"/>
              </a:ext>
            </a:extLst>
          </p:cNvPr>
          <p:cNvSpPr>
            <a:spLocks noGrp="1"/>
          </p:cNvSpPr>
          <p:nvPr>
            <p:ph idx="1"/>
          </p:nvPr>
        </p:nvSpPr>
        <p:spPr/>
        <p:txBody>
          <a:bodyPr/>
          <a:lstStyle/>
          <a:p>
            <a:endParaRPr lang="fr-FR" dirty="0"/>
          </a:p>
        </p:txBody>
      </p:sp>
      <p:pic>
        <p:nvPicPr>
          <p:cNvPr id="11266" name="Picture 2" descr="The Thank You Song - YouTube">
            <a:extLst>
              <a:ext uri="{FF2B5EF4-FFF2-40B4-BE49-F238E27FC236}">
                <a16:creationId xmlns:a16="http://schemas.microsoft.com/office/drawing/2014/main" id="{AFA959BE-327E-45E2-8377-CBF2B7475C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14287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3293</TotalTime>
  <Words>3020</Words>
  <Application>Microsoft Office PowerPoint</Application>
  <PresentationFormat>Grand écran</PresentationFormat>
  <Paragraphs>202</Paragraphs>
  <Slides>50</Slides>
  <Notes>1</Notes>
  <HiddenSlides>0</HiddenSlides>
  <MMClips>0</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50</vt:i4>
      </vt:variant>
    </vt:vector>
  </HeadingPairs>
  <TitlesOfParts>
    <vt:vector size="65" baseType="lpstr">
      <vt:lpstr>Arial</vt:lpstr>
      <vt:lpstr>Arial Black</vt:lpstr>
      <vt:lpstr>Calibri</vt:lpstr>
      <vt:lpstr>Calibri Light</vt:lpstr>
      <vt:lpstr>Forte</vt:lpstr>
      <vt:lpstr>GraphikMedium</vt:lpstr>
      <vt:lpstr>GraphikRegular</vt:lpstr>
      <vt:lpstr>Montserrat</vt:lpstr>
      <vt:lpstr>MontserratBold</vt:lpstr>
      <vt:lpstr>Myriad Pro</vt:lpstr>
      <vt:lpstr>Nunito Sans</vt:lpstr>
      <vt:lpstr>Open Sans</vt:lpstr>
      <vt:lpstr>robotoregular</vt:lpstr>
      <vt:lpstr>Tajawal Medium</vt:lpstr>
      <vt:lpstr>Thème Office</vt:lpstr>
      <vt:lpstr>Présentation PowerPoint</vt:lpstr>
      <vt:lpstr>In the previous lessons…</vt:lpstr>
      <vt:lpstr>In the previous lessons…</vt:lpstr>
      <vt:lpstr>In the previous lessons…</vt:lpstr>
      <vt:lpstr>In the previous lessons…</vt:lpstr>
      <vt:lpstr>In the previous lessons…</vt:lpstr>
      <vt:lpstr>In the previous lessons…</vt:lpstr>
      <vt:lpstr>Présentation PowerPoint</vt:lpstr>
      <vt:lpstr> Outcomes of the lesson </vt:lpstr>
      <vt:lpstr>Syllabus</vt:lpstr>
      <vt:lpstr> I- What Is Project Execution? </vt:lpstr>
      <vt:lpstr> I- What Is Project Execution? </vt:lpstr>
      <vt:lpstr> </vt:lpstr>
      <vt:lpstr> </vt:lpstr>
      <vt:lpstr>  I- What Is Project Execution?  </vt:lpstr>
      <vt:lpstr>Présentation PowerPoint</vt:lpstr>
      <vt:lpstr> I- What  is Project Execution? </vt:lpstr>
      <vt:lpstr>II- What Is the Project Execution Process? </vt:lpstr>
      <vt:lpstr>II- What Is the Project Execution Process? </vt:lpstr>
      <vt:lpstr>Présentation PowerPoint</vt:lpstr>
      <vt:lpstr>III- The Project Execution Steps</vt:lpstr>
      <vt:lpstr>III- The Project Execution Steps</vt:lpstr>
      <vt:lpstr>Présentation PowerPoint</vt:lpstr>
      <vt:lpstr>III- The Project Execution Steps</vt:lpstr>
      <vt:lpstr>III- The Project Execution Steps</vt:lpstr>
      <vt:lpstr>III- The Project Execution Steps</vt:lpstr>
      <vt:lpstr>III- The Project Execution Steps</vt:lpstr>
      <vt:lpstr>  VI- The Project Execution Checklist     </vt:lpstr>
      <vt:lpstr>  VI- The Project Execution Checklist     </vt:lpstr>
      <vt:lpstr>  VI- The Project Execution Checklist     </vt:lpstr>
      <vt:lpstr> V- Project Execution Gaps and Causes </vt:lpstr>
      <vt:lpstr> V- Project Execution Gaps and Causes </vt:lpstr>
      <vt:lpstr>Présentation PowerPoint</vt:lpstr>
      <vt:lpstr>Présentation PowerPoint</vt:lpstr>
      <vt:lpstr>Présentation PowerPoint</vt:lpstr>
      <vt:lpstr>Présentation PowerPoint</vt:lpstr>
      <vt:lpstr> V- Project Execution Gaps and Causes </vt:lpstr>
      <vt:lpstr> IV- Project Execution Best Practices </vt:lpstr>
      <vt:lpstr>Présentation PowerPoint</vt:lpstr>
      <vt:lpstr>VI- Project Execution Best Practices</vt:lpstr>
      <vt:lpstr>VI- Project Execution Best Practices</vt:lpstr>
      <vt:lpstr> </vt:lpstr>
      <vt:lpstr>VI- Project Execution Best Practices</vt:lpstr>
      <vt:lpstr>  </vt:lpstr>
      <vt:lpstr>Best practice areas for   Project Execution</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10</cp:revision>
  <dcterms:created xsi:type="dcterms:W3CDTF">2022-03-22T06:45:39Z</dcterms:created>
  <dcterms:modified xsi:type="dcterms:W3CDTF">2022-03-24T19:46:25Z</dcterms:modified>
</cp:coreProperties>
</file>