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313" r:id="rId4"/>
    <p:sldId id="306" r:id="rId5"/>
    <p:sldId id="560" r:id="rId6"/>
    <p:sldId id="276" r:id="rId7"/>
    <p:sldId id="561" r:id="rId8"/>
    <p:sldId id="562" r:id="rId9"/>
    <p:sldId id="563" r:id="rId10"/>
    <p:sldId id="564" r:id="rId11"/>
    <p:sldId id="483" r:id="rId12"/>
    <p:sldId id="565" r:id="rId13"/>
    <p:sldId id="566" r:id="rId14"/>
    <p:sldId id="567" r:id="rId15"/>
    <p:sldId id="575" r:id="rId16"/>
    <p:sldId id="568" r:id="rId17"/>
    <p:sldId id="552" r:id="rId18"/>
    <p:sldId id="271" r:id="rId19"/>
    <p:sldId id="551" r:id="rId20"/>
    <p:sldId id="256" r:id="rId21"/>
    <p:sldId id="569" r:id="rId22"/>
    <p:sldId id="570" r:id="rId23"/>
    <p:sldId id="553" r:id="rId24"/>
    <p:sldId id="554" r:id="rId25"/>
    <p:sldId id="576" r:id="rId26"/>
    <p:sldId id="555" r:id="rId27"/>
    <p:sldId id="556" r:id="rId28"/>
    <p:sldId id="550" r:id="rId29"/>
    <p:sldId id="529" r:id="rId30"/>
    <p:sldId id="571" r:id="rId31"/>
    <p:sldId id="530" r:id="rId32"/>
    <p:sldId id="531" r:id="rId33"/>
    <p:sldId id="488" r:id="rId34"/>
    <p:sldId id="559" r:id="rId35"/>
    <p:sldId id="484" r:id="rId36"/>
    <p:sldId id="557" r:id="rId37"/>
    <p:sldId id="332" r:id="rId38"/>
    <p:sldId id="321" r:id="rId39"/>
    <p:sldId id="326" r:id="rId40"/>
    <p:sldId id="330" r:id="rId41"/>
    <p:sldId id="558" r:id="rId42"/>
    <p:sldId id="285" r:id="rId43"/>
    <p:sldId id="286" r:id="rId44"/>
    <p:sldId id="572" r:id="rId45"/>
    <p:sldId id="485" r:id="rId46"/>
    <p:sldId id="574" r:id="rId47"/>
    <p:sldId id="482"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06"/>
            <p14:sldId id="560"/>
            <p14:sldId id="276"/>
            <p14:sldId id="561"/>
            <p14:sldId id="562"/>
            <p14:sldId id="563"/>
            <p14:sldId id="564"/>
            <p14:sldId id="483"/>
            <p14:sldId id="565"/>
            <p14:sldId id="566"/>
            <p14:sldId id="567"/>
            <p14:sldId id="575"/>
            <p14:sldId id="568"/>
            <p14:sldId id="552"/>
            <p14:sldId id="271"/>
            <p14:sldId id="551"/>
            <p14:sldId id="256"/>
            <p14:sldId id="569"/>
            <p14:sldId id="570"/>
            <p14:sldId id="553"/>
            <p14:sldId id="554"/>
            <p14:sldId id="576"/>
            <p14:sldId id="555"/>
            <p14:sldId id="556"/>
            <p14:sldId id="550"/>
            <p14:sldId id="529"/>
            <p14:sldId id="571"/>
            <p14:sldId id="530"/>
            <p14:sldId id="531"/>
            <p14:sldId id="488"/>
            <p14:sldId id="559"/>
            <p14:sldId id="484"/>
            <p14:sldId id="557"/>
            <p14:sldId id="332"/>
            <p14:sldId id="321"/>
            <p14:sldId id="326"/>
            <p14:sldId id="330"/>
            <p14:sldId id="558"/>
            <p14:sldId id="285"/>
            <p14:sldId id="286"/>
            <p14:sldId id="572"/>
            <p14:sldId id="485"/>
            <p14:sldId id="574"/>
            <p14:sldId id="48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54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2yU_mpBB6LQ?feature=oembed" TargetMode="External"/><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uZgAU_GNqoM" TargetMode="Externa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6dZUFBfrS1E" TargetMode="Externa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mdclw5GC83A?feature=oembed" TargetMode="Externa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MBRm8Q7Yy4U?feature=oembed" TargetMode="Externa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TrMjo3CT3hI" TargetMode="External"/><Relationship Id="rId4" Type="http://schemas.openxmlformats.org/officeDocument/2006/relationships/image" Target="../media/image31.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2.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_fLgknT8Hh0?feature=oembed" TargetMode="External"/><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ZFB795UTYB0?feature=oembed" TargetMode="External"/><Relationship Id="rId4" Type="http://schemas.openxmlformats.org/officeDocument/2006/relationships/image" Target="../media/image34.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wg2tDwH-R8A" TargetMode="External"/><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4kuj90goAaE" TargetMode="External"/><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D1yAI3Uel8Q" TargetMode="External"/><Relationship Id="rId4" Type="http://schemas.openxmlformats.org/officeDocument/2006/relationships/image" Target="../media/image40.jpeg"/></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tdq1ih82njY" TargetMode="External"/><Relationship Id="rId4" Type="http://schemas.openxmlformats.org/officeDocument/2006/relationships/image" Target="../media/image42.jpeg"/></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45.png"/></Relationships>
</file>

<file path=ppt/slides/_rels/slide3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7.png"/></Relationships>
</file>

<file path=ppt/slides/_rels/slide3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2.xml"/><Relationship Id="rId1" Type="http://schemas.openxmlformats.org/officeDocument/2006/relationships/video" Target="https://www.youtube.com/embed/KSI4AJBkA18"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2.xml"/><Relationship Id="rId1" Type="http://schemas.openxmlformats.org/officeDocument/2006/relationships/video" Target="https://www.youtube.com/embed/4RiIEDiO9vs?feature=oembed"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slideLayout" Target="../slideLayouts/slideLayout2.xml"/><Relationship Id="rId1" Type="http://schemas.openxmlformats.org/officeDocument/2006/relationships/video" Target="https://www.youtube.com/embed/Bf06lNxs_1o"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slideLayout" Target="../slideLayouts/slideLayout2.xml"/><Relationship Id="rId1" Type="http://schemas.openxmlformats.org/officeDocument/2006/relationships/video" Target="https://www.youtube.com/embed/kWlJIp-MZrQ"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56.png"/></Relationships>
</file>

<file path=ppt/slides/_rels/slide4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jp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8" Type="http://schemas.openxmlformats.org/officeDocument/2006/relationships/image" Target="../media/image62.jpg"/><Relationship Id="rId3" Type="http://schemas.openxmlformats.org/officeDocument/2006/relationships/image" Target="../media/image60.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6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38744" y="2330690"/>
            <a:ext cx="4719792"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4907754"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MKT</a:t>
            </a:r>
          </a:p>
          <a:p>
            <a:r>
              <a:rPr lang="en-US" sz="2000" dirty="0">
                <a:solidFill>
                  <a:schemeClr val="bg1"/>
                </a:solidFill>
                <a:latin typeface="Times New Roman" panose="02020603050405020304" pitchFamily="18" charset="0"/>
                <a:cs typeface="Times New Roman" panose="02020603050405020304" pitchFamily="18" charset="0"/>
              </a:rPr>
              <a:t>Brands Resonance and the Brand Value Chain</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19900" y="2532528"/>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90775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a:t>
            </a:r>
          </a:p>
          <a:p>
            <a:r>
              <a:rPr lang="en-US" sz="2000" dirty="0">
                <a:solidFill>
                  <a:srgbClr val="000000"/>
                </a:solidFill>
                <a:latin typeface="Times New Roman" panose="02020603050405020304" pitchFamily="18" charset="0"/>
                <a:cs typeface="Times New Roman" panose="02020603050405020304" pitchFamily="18" charset="0"/>
              </a:rPr>
              <a:t>Brands Resonance and the Brand Value Chain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724527" y="2467293"/>
            <a:ext cx="8433134" cy="2677656"/>
          </a:xfrm>
          <a:prstGeom prst="rect">
            <a:avLst/>
          </a:prstGeom>
          <a:noFill/>
        </p:spPr>
        <p:txBody>
          <a:bodyPr wrap="square" rtlCol="0">
            <a:spAutoFit/>
          </a:bodyPr>
          <a:lstStyle/>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Define brand resonance</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Describe the steps in building brand resonance</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Define the brand value chain</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Identify the stages in the brand value chain</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Contrast brand equity and customer equity</a:t>
            </a:r>
          </a:p>
          <a:p>
            <a:pPr marL="285750" indent="-28575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8BD55788-4753-466B-ACE6-9D90A14DAF75}"/>
              </a:ext>
            </a:extLst>
          </p:cNvPr>
          <p:cNvPicPr>
            <a:picLocks noChangeAspect="1"/>
          </p:cNvPicPr>
          <p:nvPr/>
        </p:nvPicPr>
        <p:blipFill>
          <a:blip r:embed="rId3"/>
          <a:stretch>
            <a:fillRect/>
          </a:stretch>
        </p:blipFill>
        <p:spPr>
          <a:xfrm>
            <a:off x="42041" y="0"/>
            <a:ext cx="8198069" cy="6858000"/>
          </a:xfrm>
          <a:prstGeom prst="rect">
            <a:avLst/>
          </a:prstGeom>
        </p:spPr>
      </p:pic>
      <p:sp>
        <p:nvSpPr>
          <p:cNvPr id="6" name="Title 1">
            <a:extLst>
              <a:ext uri="{FF2B5EF4-FFF2-40B4-BE49-F238E27FC236}">
                <a16:creationId xmlns:a16="http://schemas.microsoft.com/office/drawing/2014/main" id="{69319AC3-9997-43B7-A1B3-54A44B71D59D}"/>
              </a:ext>
            </a:extLst>
          </p:cNvPr>
          <p:cNvSpPr txBox="1">
            <a:spLocks/>
          </p:cNvSpPr>
          <p:nvPr/>
        </p:nvSpPr>
        <p:spPr>
          <a:xfrm>
            <a:off x="8479419" y="2307128"/>
            <a:ext cx="3670540" cy="3261002"/>
          </a:xfrm>
          <a:prstGeom prst="rect">
            <a:avLst/>
          </a:prstGeom>
        </p:spPr>
        <p:txBody>
          <a:bodyPr vert="horz" lIns="91440" tIns="45720" rIns="91440" bIns="45720" rtlCol="0" anchor="b">
            <a:normAutofit fontScale="90000" lnSpcReduction="10000"/>
          </a:bodyPr>
          <a:lstStyle>
            <a:lvl1pPr algn="ctr" defTabSz="914400" rtl="0" eaLnBrk="1" latinLnBrk="0" hangingPunct="1">
              <a:lnSpc>
                <a:spcPct val="90000"/>
              </a:lnSpc>
              <a:spcBef>
                <a:spcPct val="0"/>
              </a:spcBef>
              <a:buNone/>
              <a:defRPr sz="4800" kern="1200" cap="all" baseline="0">
                <a:solidFill>
                  <a:schemeClr val="tx1"/>
                </a:solidFill>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800" b="1"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Brands Resonance and the Brand Value Chain</a:t>
            </a:r>
            <a:br>
              <a:rPr kumimoji="0" lang="en-US" sz="4800" b="1"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br>
            <a:endParaRPr kumimoji="0" lang="en-US" sz="4800" b="0" i="0" u="none" strike="noStrike" kern="1200" cap="all" spc="0" normalizeH="0" baseline="0" noProof="0" dirty="0">
              <a:ln>
                <a:noFill/>
              </a:ln>
              <a:solidFill>
                <a:sysClr val="windowText" lastClr="000000"/>
              </a:solidFill>
              <a:effectLst/>
              <a:uLnTx/>
              <a:uFillTx/>
              <a:latin typeface="Tw Cen MT" panose="020B0602020104020603"/>
              <a:ea typeface="+mj-ea"/>
              <a:cs typeface="+mj-cs"/>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itle 1">
            <a:extLst>
              <a:ext uri="{FF2B5EF4-FFF2-40B4-BE49-F238E27FC236}">
                <a16:creationId xmlns:a16="http://schemas.microsoft.com/office/drawing/2014/main" id="{69319AC3-9997-43B7-A1B3-54A44B71D59D}"/>
              </a:ext>
            </a:extLst>
          </p:cNvPr>
          <p:cNvSpPr txBox="1">
            <a:spLocks/>
          </p:cNvSpPr>
          <p:nvPr/>
        </p:nvSpPr>
        <p:spPr>
          <a:xfrm>
            <a:off x="9361488" y="1492468"/>
            <a:ext cx="2616200" cy="2740847"/>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4800" kern="1200" cap="all" baseline="0">
                <a:solidFill>
                  <a:schemeClr val="tx1"/>
                </a:solidFill>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800" b="1"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The Four Steps of Brand Building </a:t>
            </a:r>
            <a:endParaRPr kumimoji="0" lang="en-US" sz="4800" b="0" i="0" u="none" strike="noStrike" kern="1200" cap="all" spc="0" normalizeH="0" baseline="0" noProof="0" dirty="0">
              <a:ln>
                <a:noFill/>
              </a:ln>
              <a:solidFill>
                <a:sysClr val="windowText" lastClr="000000"/>
              </a:solidFill>
              <a:effectLst/>
              <a:uLnTx/>
              <a:uFillTx/>
              <a:latin typeface="Tw Cen MT" panose="020B0602020104020603"/>
              <a:ea typeface="+mj-ea"/>
              <a:cs typeface="+mj-cs"/>
            </a:endParaRPr>
          </a:p>
        </p:txBody>
      </p:sp>
      <p:pic>
        <p:nvPicPr>
          <p:cNvPr id="7" name="Content Placeholder 3">
            <a:extLst>
              <a:ext uri="{FF2B5EF4-FFF2-40B4-BE49-F238E27FC236}">
                <a16:creationId xmlns:a16="http://schemas.microsoft.com/office/drawing/2014/main" id="{DD7E2FEC-115A-4E59-ABA7-32C898C5C4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414" y="87721"/>
            <a:ext cx="6950870" cy="6864357"/>
          </a:xfrm>
          <a:prstGeom prst="rect">
            <a:avLst/>
          </a:prstGeom>
        </p:spPr>
      </p:pic>
      <p:pic>
        <p:nvPicPr>
          <p:cNvPr id="9" name="Picture 8">
            <a:extLst>
              <a:ext uri="{FF2B5EF4-FFF2-40B4-BE49-F238E27FC236}">
                <a16:creationId xmlns:a16="http://schemas.microsoft.com/office/drawing/2014/main" id="{301E5842-49EF-46F0-91ED-C60DF4CB6C3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66915" y="16544"/>
            <a:ext cx="2404914" cy="1662467"/>
          </a:xfrm>
          <a:prstGeom prst="rect">
            <a:avLst/>
          </a:prstGeom>
        </p:spPr>
      </p:pic>
      <p:pic>
        <p:nvPicPr>
          <p:cNvPr id="10" name="Picture 9">
            <a:extLst>
              <a:ext uri="{FF2B5EF4-FFF2-40B4-BE49-F238E27FC236}">
                <a16:creationId xmlns:a16="http://schemas.microsoft.com/office/drawing/2014/main" id="{9F7C8172-455F-4154-9F7C-E35016FE3DA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66915" y="1566932"/>
            <a:ext cx="2399690" cy="1954554"/>
          </a:xfrm>
          <a:prstGeom prst="rect">
            <a:avLst/>
          </a:prstGeom>
        </p:spPr>
      </p:pic>
      <p:pic>
        <p:nvPicPr>
          <p:cNvPr id="11" name="Picture 10">
            <a:extLst>
              <a:ext uri="{FF2B5EF4-FFF2-40B4-BE49-F238E27FC236}">
                <a16:creationId xmlns:a16="http://schemas.microsoft.com/office/drawing/2014/main" id="{920D1E98-CCCF-4AF0-BCF6-F5EC2A924C5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875041" y="3465702"/>
            <a:ext cx="2399689" cy="1773364"/>
          </a:xfrm>
          <a:prstGeom prst="rect">
            <a:avLst/>
          </a:prstGeom>
        </p:spPr>
      </p:pic>
      <p:pic>
        <p:nvPicPr>
          <p:cNvPr id="12" name="Picture 11">
            <a:extLst>
              <a:ext uri="{FF2B5EF4-FFF2-40B4-BE49-F238E27FC236}">
                <a16:creationId xmlns:a16="http://schemas.microsoft.com/office/drawing/2014/main" id="{2D97ABB4-5DBF-49B0-8515-BAA18855426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883583" y="5071874"/>
            <a:ext cx="2391541" cy="1703730"/>
          </a:xfrm>
          <a:prstGeom prst="rect">
            <a:avLst/>
          </a:prstGeom>
        </p:spPr>
      </p:pic>
    </p:spTree>
    <p:extLst>
      <p:ext uri="{BB962C8B-B14F-4D97-AF65-F5344CB8AC3E}">
        <p14:creationId xmlns:p14="http://schemas.microsoft.com/office/powerpoint/2010/main" val="57038962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8350" y="57124"/>
            <a:ext cx="7315299" cy="113877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Building A Strong Brand: </a:t>
            </a:r>
            <a:b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br>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The Four Steps of Brand Building</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a:extLst>
              <a:ext uri="{FF2B5EF4-FFF2-40B4-BE49-F238E27FC236}">
                <a16:creationId xmlns:a16="http://schemas.microsoft.com/office/drawing/2014/main" id="{13458AE5-55C9-4EED-A648-20D3E20F98FB}"/>
              </a:ext>
            </a:extLst>
          </p:cNvPr>
          <p:cNvSpPr txBox="1"/>
          <p:nvPr/>
        </p:nvSpPr>
        <p:spPr>
          <a:xfrm>
            <a:off x="656466" y="2856521"/>
            <a:ext cx="6856145"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chemeClr val="accent1">
                    <a:lumMod val="75000"/>
                  </a:schemeClr>
                </a:solidFill>
              </a:rPr>
              <a:t>Brand salience: </a:t>
            </a:r>
            <a:r>
              <a:rPr lang="en-US" sz="2400" dirty="0"/>
              <a:t>means achieving the right brand identity through measuring various aspects of brand awareness, and how the brand evoked under different situations. (Positioning)</a:t>
            </a:r>
          </a:p>
          <a:p>
            <a:pPr marL="342900" indent="-342900">
              <a:buFont typeface="Arial" panose="020B0604020202020204" pitchFamily="34" charset="0"/>
              <a:buChar char="•"/>
            </a:pPr>
            <a:r>
              <a:rPr lang="en-US" sz="2400" dirty="0">
                <a:solidFill>
                  <a:schemeClr val="accent1">
                    <a:lumMod val="75000"/>
                  </a:schemeClr>
                </a:solidFill>
              </a:rPr>
              <a:t>Brand performance and imagery </a:t>
            </a:r>
            <a:r>
              <a:rPr lang="en-US" sz="2400" dirty="0"/>
              <a:t>(what values you address, what is your target customer, high /Low profile)</a:t>
            </a:r>
          </a:p>
          <a:p>
            <a:pPr marL="342900" indent="-342900">
              <a:buFont typeface="Arial" panose="020B0604020202020204" pitchFamily="34" charset="0"/>
              <a:buChar char="•"/>
            </a:pPr>
            <a:r>
              <a:rPr lang="en-US" sz="2400" dirty="0">
                <a:solidFill>
                  <a:schemeClr val="accent1">
                    <a:lumMod val="75000"/>
                  </a:schemeClr>
                </a:solidFill>
              </a:rPr>
              <a:t>Brand judgments and feelings </a:t>
            </a:r>
            <a:r>
              <a:rPr lang="en-US" sz="2400" dirty="0"/>
              <a:t>(What do you think/feel of my brand)</a:t>
            </a:r>
          </a:p>
          <a:p>
            <a:pPr marL="342900" indent="-342900">
              <a:buFont typeface="Arial" panose="020B0604020202020204" pitchFamily="34" charset="0"/>
              <a:buChar char="•"/>
            </a:pPr>
            <a:r>
              <a:rPr lang="en-US" sz="2400" dirty="0">
                <a:solidFill>
                  <a:schemeClr val="accent1">
                    <a:lumMod val="75000"/>
                  </a:schemeClr>
                </a:solidFill>
              </a:rPr>
              <a:t>Brand resonance</a:t>
            </a:r>
            <a:r>
              <a:rPr lang="en-US" sz="2400" dirty="0"/>
              <a:t> (Relationship)</a:t>
            </a:r>
          </a:p>
        </p:txBody>
      </p:sp>
      <p:pic>
        <p:nvPicPr>
          <p:cNvPr id="7" name="Picture 6">
            <a:extLst>
              <a:ext uri="{FF2B5EF4-FFF2-40B4-BE49-F238E27FC236}">
                <a16:creationId xmlns:a16="http://schemas.microsoft.com/office/drawing/2014/main" id="{D5EBCFCF-8264-435C-9DC7-915B5795D298}"/>
              </a:ext>
            </a:extLst>
          </p:cNvPr>
          <p:cNvPicPr>
            <a:picLocks noChangeAspect="1"/>
          </p:cNvPicPr>
          <p:nvPr/>
        </p:nvPicPr>
        <p:blipFill>
          <a:blip r:embed="rId3"/>
          <a:stretch>
            <a:fillRect/>
          </a:stretch>
        </p:blipFill>
        <p:spPr>
          <a:xfrm>
            <a:off x="2438350" y="1425325"/>
            <a:ext cx="3975204" cy="1319166"/>
          </a:xfrm>
          <a:prstGeom prst="rect">
            <a:avLst/>
          </a:prstGeom>
        </p:spPr>
      </p:pic>
      <p:pic>
        <p:nvPicPr>
          <p:cNvPr id="9" name="Picture 8">
            <a:extLst>
              <a:ext uri="{FF2B5EF4-FFF2-40B4-BE49-F238E27FC236}">
                <a16:creationId xmlns:a16="http://schemas.microsoft.com/office/drawing/2014/main" id="{9F35B888-D338-44AE-A663-9A13085FA673}"/>
              </a:ext>
            </a:extLst>
          </p:cNvPr>
          <p:cNvPicPr>
            <a:picLocks noChangeAspect="1"/>
          </p:cNvPicPr>
          <p:nvPr/>
        </p:nvPicPr>
        <p:blipFill>
          <a:blip r:embed="rId4"/>
          <a:stretch>
            <a:fillRect/>
          </a:stretch>
        </p:blipFill>
        <p:spPr>
          <a:xfrm>
            <a:off x="7612891" y="1472853"/>
            <a:ext cx="3744291" cy="439857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A0F1BCDF-5BFD-4AFE-AC0F-3A9722F8DC1A}"/>
              </a:ext>
            </a:extLst>
          </p:cNvPr>
          <p:cNvSpPr txBox="1"/>
          <p:nvPr/>
        </p:nvSpPr>
        <p:spPr>
          <a:xfrm>
            <a:off x="9007759" y="1878917"/>
            <a:ext cx="3358487" cy="3416320"/>
          </a:xfrm>
          <a:prstGeom prst="rect">
            <a:avLst/>
          </a:prstGeom>
          <a:noFill/>
        </p:spPr>
        <p:txBody>
          <a:bodyPr wrap="square">
            <a:spAutoFit/>
          </a:bodyPr>
          <a:lstStyle/>
          <a:p>
            <a:pPr algn="ctr"/>
            <a:r>
              <a:rPr kumimoji="0" lang="en-US" sz="3600" b="0"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Building A Strong Brand: </a:t>
            </a:r>
          </a:p>
          <a:p>
            <a:pPr algn="ctr"/>
            <a:r>
              <a:rPr kumimoji="0" lang="en-IN" sz="3600" b="0"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Brand Resonance Pyramid</a:t>
            </a:r>
            <a:endParaRPr lang="en-US" dirty="0"/>
          </a:p>
        </p:txBody>
      </p:sp>
      <p:pic>
        <p:nvPicPr>
          <p:cNvPr id="3" name="Picture 2">
            <a:extLst>
              <a:ext uri="{FF2B5EF4-FFF2-40B4-BE49-F238E27FC236}">
                <a16:creationId xmlns:a16="http://schemas.microsoft.com/office/drawing/2014/main" id="{25707AB4-9ADE-480B-A754-810E859D5B6C}"/>
              </a:ext>
            </a:extLst>
          </p:cNvPr>
          <p:cNvPicPr>
            <a:picLocks noChangeAspect="1"/>
          </p:cNvPicPr>
          <p:nvPr/>
        </p:nvPicPr>
        <p:blipFill>
          <a:blip r:embed="rId3"/>
          <a:stretch>
            <a:fillRect/>
          </a:stretch>
        </p:blipFill>
        <p:spPr>
          <a:xfrm>
            <a:off x="19987" y="210208"/>
            <a:ext cx="9302689" cy="6560072"/>
          </a:xfrm>
          <a:prstGeom prst="rect">
            <a:avLst/>
          </a:prstGeom>
        </p:spPr>
      </p:pic>
    </p:spTree>
    <p:extLst>
      <p:ext uri="{BB962C8B-B14F-4D97-AF65-F5344CB8AC3E}">
        <p14:creationId xmlns:p14="http://schemas.microsoft.com/office/powerpoint/2010/main" val="319105085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A0F1BCDF-5BFD-4AFE-AC0F-3A9722F8DC1A}"/>
              </a:ext>
            </a:extLst>
          </p:cNvPr>
          <p:cNvSpPr txBox="1"/>
          <p:nvPr/>
        </p:nvSpPr>
        <p:spPr>
          <a:xfrm>
            <a:off x="9007759" y="1878917"/>
            <a:ext cx="3358487" cy="3416320"/>
          </a:xfrm>
          <a:prstGeom prst="rect">
            <a:avLst/>
          </a:prstGeom>
          <a:noFill/>
        </p:spPr>
        <p:txBody>
          <a:bodyPr wrap="square">
            <a:spAutoFit/>
          </a:bodyPr>
          <a:lstStyle/>
          <a:p>
            <a:pPr algn="ctr"/>
            <a:r>
              <a:rPr kumimoji="0" lang="en-US" sz="3600" b="0"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Building A Strong Brand: </a:t>
            </a:r>
          </a:p>
          <a:p>
            <a:pPr algn="ctr"/>
            <a:r>
              <a:rPr kumimoji="0" lang="en-IN" sz="3600" b="0"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Brand Resonance Pyramid</a:t>
            </a:r>
            <a:endParaRPr lang="en-US" dirty="0"/>
          </a:p>
        </p:txBody>
      </p:sp>
      <p:pic>
        <p:nvPicPr>
          <p:cNvPr id="2" name="Picture 1">
            <a:extLst>
              <a:ext uri="{FF2B5EF4-FFF2-40B4-BE49-F238E27FC236}">
                <a16:creationId xmlns:a16="http://schemas.microsoft.com/office/drawing/2014/main" id="{6BC7B167-BD41-44FB-B154-09B975B85EF5}"/>
              </a:ext>
            </a:extLst>
          </p:cNvPr>
          <p:cNvPicPr>
            <a:picLocks noChangeAspect="1"/>
          </p:cNvPicPr>
          <p:nvPr/>
        </p:nvPicPr>
        <p:blipFill>
          <a:blip r:embed="rId3"/>
          <a:stretch>
            <a:fillRect/>
          </a:stretch>
        </p:blipFill>
        <p:spPr>
          <a:xfrm>
            <a:off x="16084" y="0"/>
            <a:ext cx="12159831" cy="6858000"/>
          </a:xfrm>
          <a:prstGeom prst="rect">
            <a:avLst/>
          </a:prstGeom>
        </p:spPr>
      </p:pic>
    </p:spTree>
    <p:extLst>
      <p:ext uri="{BB962C8B-B14F-4D97-AF65-F5344CB8AC3E}">
        <p14:creationId xmlns:p14="http://schemas.microsoft.com/office/powerpoint/2010/main" val="85282936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Online Media 14" title="نواعم  #تاخدـالعين">
            <a:hlinkClick r:id="" action="ppaction://media"/>
            <a:extLst>
              <a:ext uri="{FF2B5EF4-FFF2-40B4-BE49-F238E27FC236}">
                <a16:creationId xmlns:a16="http://schemas.microsoft.com/office/drawing/2014/main" id="{FB1F7263-512C-4F73-B7E6-191493C7572D}"/>
              </a:ext>
            </a:extLst>
          </p:cNvPr>
          <p:cNvPicPr>
            <a:picLocks noRot="1" noChangeAspect="1"/>
          </p:cNvPicPr>
          <p:nvPr>
            <a:videoFile r:link="rId1"/>
          </p:nvPr>
        </p:nvPicPr>
        <p:blipFill>
          <a:blip r:embed="rId4"/>
          <a:stretch>
            <a:fillRect/>
          </a:stretch>
        </p:blipFill>
        <p:spPr>
          <a:xfrm>
            <a:off x="0" y="-11430"/>
            <a:ext cx="12192000" cy="6888480"/>
          </a:xfrm>
          <a:prstGeom prst="rect">
            <a:avLst/>
          </a:prstGeom>
        </p:spPr>
      </p:pic>
    </p:spTree>
    <p:extLst>
      <p:ext uri="{BB962C8B-B14F-4D97-AF65-F5344CB8AC3E}">
        <p14:creationId xmlns:p14="http://schemas.microsoft.com/office/powerpoint/2010/main" val="363376659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09268" y="0"/>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A486C799-9451-41A2-BDC0-DE1F6753C880}"/>
              </a:ext>
            </a:extLst>
          </p:cNvPr>
          <p:cNvPicPr>
            <a:picLocks noChangeAspect="1"/>
          </p:cNvPicPr>
          <p:nvPr/>
        </p:nvPicPr>
        <p:blipFill>
          <a:blip r:embed="rId3"/>
          <a:stretch>
            <a:fillRect/>
          </a:stretch>
        </p:blipFill>
        <p:spPr>
          <a:xfrm>
            <a:off x="0" y="1015865"/>
            <a:ext cx="10230069" cy="5754414"/>
          </a:xfrm>
          <a:prstGeom prst="rect">
            <a:avLst/>
          </a:prstGeom>
        </p:spPr>
      </p:pic>
    </p:spTree>
    <p:extLst>
      <p:ext uri="{BB962C8B-B14F-4D97-AF65-F5344CB8AC3E}">
        <p14:creationId xmlns:p14="http://schemas.microsoft.com/office/powerpoint/2010/main" val="343941500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7" y="1125123"/>
            <a:ext cx="11436367" cy="54090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Salience Dimensions</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44074" y="29029"/>
            <a:ext cx="1463098" cy="1076574"/>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1952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646978" y="1077684"/>
            <a:ext cx="11545022" cy="43801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prstClr val="black"/>
              </a:buClr>
              <a:buSzTx/>
              <a:buFont typeface="Arial" panose="020B0604020202020204" pitchFamily="34" charset="0"/>
              <a:buChar char="•"/>
              <a:tabLst/>
              <a:defRPr/>
            </a:pPr>
            <a:r>
              <a:rPr kumimoji="0" lang="en-US" altLang="en-US" sz="2000" b="0" i="1" u="none" strike="noStrike" kern="1200" cap="all" spc="0" normalizeH="0" baseline="0" noProof="0" dirty="0">
                <a:ln>
                  <a:noFill/>
                </a:ln>
                <a:solidFill>
                  <a:prstClr val="black"/>
                </a:solidFill>
                <a:effectLst/>
                <a:uLnTx/>
                <a:uFillTx/>
                <a:latin typeface="Tw Cen MT" panose="020B0602020104020603"/>
                <a:ea typeface="+mn-ea"/>
                <a:cs typeface="+mn-cs"/>
              </a:rPr>
              <a:t>Depth</a:t>
            </a:r>
            <a:r>
              <a:rPr kumimoji="0" lang="en-US" altLang="en-US" sz="2000" b="0" i="0" u="none" strike="noStrike" kern="1200" cap="all" spc="0" normalizeH="0" baseline="0" noProof="0" dirty="0">
                <a:ln>
                  <a:noFill/>
                </a:ln>
                <a:solidFill>
                  <a:prstClr val="black"/>
                </a:solidFill>
                <a:effectLst/>
                <a:uLnTx/>
                <a:uFillTx/>
                <a:latin typeface="Tw Cen MT" panose="020B0602020104020603"/>
                <a:ea typeface="+mn-ea"/>
                <a:cs typeface="+mn-cs"/>
              </a:rPr>
              <a:t> of brand awareness</a:t>
            </a:r>
          </a:p>
          <a:p>
            <a:pPr marL="685800" marR="0" lvl="1" indent="-228600" algn="l" defTabSz="914400" rtl="0" eaLnBrk="1" fontAlgn="auto" latinLnBrk="0" hangingPunct="1">
              <a:lnSpc>
                <a:spcPct val="120000"/>
              </a:lnSpc>
              <a:spcBef>
                <a:spcPts val="500"/>
              </a:spcBef>
              <a:spcAft>
                <a:spcPts val="0"/>
              </a:spcAft>
              <a:buClr>
                <a:prstClr val="black"/>
              </a:buClr>
              <a:buSzTx/>
              <a:buFont typeface="Arial" panose="020B0604020202020204" pitchFamily="34" charset="0"/>
              <a:buChar char="•"/>
              <a:tabLst/>
              <a:defRPr/>
            </a:pPr>
            <a:r>
              <a:rPr kumimoji="0" lang="en-US" altLang="en-US" sz="1800" b="0" i="0" u="none" strike="noStrike" kern="1200" cap="all" spc="0" normalizeH="0" baseline="0" noProof="0" dirty="0">
                <a:ln>
                  <a:noFill/>
                </a:ln>
                <a:solidFill>
                  <a:prstClr val="black"/>
                </a:solidFill>
                <a:effectLst/>
                <a:uLnTx/>
                <a:uFillTx/>
                <a:latin typeface="Tw Cen MT" panose="020B0602020104020603"/>
                <a:ea typeface="+mn-ea"/>
                <a:cs typeface="+mn-cs"/>
              </a:rPr>
              <a:t>Ease of recognition and recall</a:t>
            </a:r>
          </a:p>
          <a:p>
            <a:pPr marL="685800" marR="0" lvl="1" indent="-228600" algn="l" defTabSz="914400" rtl="0" eaLnBrk="1" fontAlgn="auto" latinLnBrk="0" hangingPunct="1">
              <a:lnSpc>
                <a:spcPct val="120000"/>
              </a:lnSpc>
              <a:spcBef>
                <a:spcPts val="500"/>
              </a:spcBef>
              <a:spcAft>
                <a:spcPts val="0"/>
              </a:spcAft>
              <a:buClr>
                <a:prstClr val="black"/>
              </a:buClr>
              <a:buSzTx/>
              <a:buFont typeface="Arial" panose="020B0604020202020204" pitchFamily="34" charset="0"/>
              <a:buChar char="•"/>
              <a:tabLst/>
              <a:defRPr/>
            </a:pPr>
            <a:r>
              <a:rPr kumimoji="0" lang="en-US" altLang="en-US" sz="1800" b="0" i="0" u="none" strike="noStrike" kern="1200" cap="all" spc="0" normalizeH="0" baseline="0" noProof="0" dirty="0">
                <a:ln>
                  <a:noFill/>
                </a:ln>
                <a:solidFill>
                  <a:prstClr val="black"/>
                </a:solidFill>
                <a:effectLst/>
                <a:uLnTx/>
                <a:uFillTx/>
                <a:latin typeface="Tw Cen MT" panose="020B0602020104020603"/>
                <a:ea typeface="+mn-ea"/>
                <a:cs typeface="+mn-cs"/>
              </a:rPr>
              <a:t>Strength and clarity of category</a:t>
            </a:r>
          </a:p>
          <a:p>
            <a:pPr marL="228600" marR="0" lvl="0" indent="-228600" algn="l" defTabSz="914400" rtl="0" eaLnBrk="1" fontAlgn="auto" latinLnBrk="0" hangingPunct="1">
              <a:lnSpc>
                <a:spcPct val="120000"/>
              </a:lnSpc>
              <a:spcBef>
                <a:spcPct val="60000"/>
              </a:spcBef>
              <a:spcAft>
                <a:spcPts val="0"/>
              </a:spcAft>
              <a:buClr>
                <a:prstClr val="black"/>
              </a:buClr>
              <a:buSzTx/>
              <a:buFont typeface="Arial" panose="020B0604020202020204" pitchFamily="34" charset="0"/>
              <a:buChar char="•"/>
              <a:tabLst/>
              <a:defRPr/>
            </a:pPr>
            <a:r>
              <a:rPr kumimoji="0" lang="en-US" altLang="en-US" sz="2000" b="0" i="1" u="none" strike="noStrike" kern="1200" cap="all" spc="0" normalizeH="0" baseline="0" noProof="0" dirty="0">
                <a:ln>
                  <a:noFill/>
                </a:ln>
                <a:solidFill>
                  <a:prstClr val="black"/>
                </a:solidFill>
                <a:effectLst/>
                <a:uLnTx/>
                <a:uFillTx/>
                <a:latin typeface="Tw Cen MT" panose="020B0602020104020603"/>
                <a:ea typeface="+mn-ea"/>
                <a:cs typeface="+mn-cs"/>
              </a:rPr>
              <a:t>Breadth</a:t>
            </a:r>
            <a:r>
              <a:rPr kumimoji="0" lang="en-US" altLang="en-US" sz="2000" b="0" i="0" u="none" strike="noStrike" kern="1200" cap="all" spc="0" normalizeH="0" baseline="0" noProof="0" dirty="0">
                <a:ln>
                  <a:noFill/>
                </a:ln>
                <a:solidFill>
                  <a:prstClr val="black"/>
                </a:solidFill>
                <a:effectLst/>
                <a:uLnTx/>
                <a:uFillTx/>
                <a:latin typeface="Tw Cen MT" panose="020B0602020104020603"/>
                <a:ea typeface="+mn-ea"/>
                <a:cs typeface="+mn-cs"/>
              </a:rPr>
              <a:t> of brand awareness</a:t>
            </a:r>
          </a:p>
          <a:p>
            <a:pPr marL="685800" marR="0" lvl="1" indent="-228600" algn="l" defTabSz="914400" rtl="0" eaLnBrk="1" fontAlgn="auto" latinLnBrk="0" hangingPunct="1">
              <a:lnSpc>
                <a:spcPct val="120000"/>
              </a:lnSpc>
              <a:spcBef>
                <a:spcPts val="500"/>
              </a:spcBef>
              <a:spcAft>
                <a:spcPts val="0"/>
              </a:spcAft>
              <a:buClr>
                <a:prstClr val="black"/>
              </a:buClr>
              <a:buSzTx/>
              <a:buFont typeface="Arial" panose="020B0604020202020204" pitchFamily="34" charset="0"/>
              <a:buChar char="•"/>
              <a:tabLst/>
              <a:defRPr/>
            </a:pPr>
            <a:r>
              <a:rPr kumimoji="0" lang="en-US" altLang="en-US" sz="1800" b="0" i="0" u="none" strike="noStrike" kern="1200" cap="all" spc="0" normalizeH="0" baseline="0" noProof="0" dirty="0">
                <a:ln>
                  <a:noFill/>
                </a:ln>
                <a:solidFill>
                  <a:prstClr val="black"/>
                </a:solidFill>
                <a:effectLst/>
                <a:uLnTx/>
                <a:uFillTx/>
                <a:latin typeface="Tw Cen MT" panose="020B0602020104020603"/>
                <a:ea typeface="+mn-ea"/>
                <a:cs typeface="+mn-cs"/>
              </a:rPr>
              <a:t>Purchase consideration</a:t>
            </a:r>
          </a:p>
          <a:p>
            <a:pPr marL="685800" marR="0" lvl="1" indent="-228600" algn="l" defTabSz="914400" rtl="0" eaLnBrk="1" fontAlgn="auto" latinLnBrk="0" hangingPunct="1">
              <a:lnSpc>
                <a:spcPct val="120000"/>
              </a:lnSpc>
              <a:spcBef>
                <a:spcPts val="500"/>
              </a:spcBef>
              <a:spcAft>
                <a:spcPts val="0"/>
              </a:spcAft>
              <a:buClr>
                <a:prstClr val="black"/>
              </a:buClr>
              <a:buSzTx/>
              <a:buFont typeface="Arial" panose="020B0604020202020204" pitchFamily="34" charset="0"/>
              <a:buChar char="•"/>
              <a:tabLst/>
              <a:defRPr/>
            </a:pPr>
            <a:r>
              <a:rPr kumimoji="0" lang="en-US" altLang="en-US" sz="1800" b="0" i="0" u="none" strike="noStrike" kern="1200" cap="all" spc="0" normalizeH="0" baseline="0" noProof="0" dirty="0">
                <a:ln>
                  <a:noFill/>
                </a:ln>
                <a:solidFill>
                  <a:prstClr val="black"/>
                </a:solidFill>
                <a:effectLst/>
                <a:uLnTx/>
                <a:uFillTx/>
                <a:latin typeface="Tw Cen MT" panose="020B0602020104020603"/>
                <a:ea typeface="+mn-ea"/>
                <a:cs typeface="+mn-cs"/>
              </a:rPr>
              <a:t>Consumption consideration</a:t>
            </a:r>
            <a:endParaRPr kumimoji="0" lang="en-US" altLang="en-US" sz="1800" b="0" i="0" u="none" strike="noStrike" kern="1200" cap="all" spc="0" normalizeH="0" baseline="0" noProof="0" dirty="0">
              <a:ln>
                <a:noFill/>
              </a:ln>
              <a:solidFill>
                <a:srgbClr val="ED87A6"/>
              </a:solidFill>
              <a:effectLst/>
              <a:uLnTx/>
              <a:uFillTx/>
              <a:latin typeface="Tw Cen MT" panose="020B0602020104020603"/>
              <a:ea typeface="+mn-ea"/>
              <a:cs typeface="+mn-cs"/>
            </a:endParaRPr>
          </a:p>
          <a:p>
            <a:pPr marL="228600" marR="0" lvl="0" indent="-228600" algn="l" defTabSz="914400" rtl="0" eaLnBrk="1" fontAlgn="auto" latinLnBrk="0" hangingPunct="1">
              <a:lnSpc>
                <a:spcPct val="120000"/>
              </a:lnSpc>
              <a:spcBef>
                <a:spcPts val="1000"/>
              </a:spcBef>
              <a:spcAft>
                <a:spcPts val="0"/>
              </a:spcAft>
              <a:buClr>
                <a:prstClr val="black"/>
              </a:buClr>
              <a:buSzTx/>
              <a:buFont typeface="Arial" panose="020B0604020202020204" pitchFamily="34" charset="0"/>
              <a:buChar char="•"/>
              <a:tabLst/>
              <a:defRPr/>
            </a:pPr>
            <a:r>
              <a:rPr kumimoji="0" lang="en-US" sz="2000" b="0" i="1" u="none" strike="noStrike" kern="1200" cap="all" spc="0" normalizeH="0" baseline="0" noProof="0" dirty="0">
                <a:ln>
                  <a:noFill/>
                </a:ln>
                <a:solidFill>
                  <a:prstClr val="black"/>
                </a:solidFill>
                <a:effectLst/>
                <a:uLnTx/>
                <a:uFillTx/>
                <a:latin typeface="Tw Cen MT" panose="020B0602020104020603"/>
                <a:ea typeface="+mn-ea"/>
                <a:cs typeface="+mn-cs"/>
              </a:rPr>
              <a:t>Product category structure</a:t>
            </a:r>
            <a:r>
              <a:rPr kumimoji="0" lang="en-US" sz="2000" b="0" i="0" u="none" strike="noStrike" kern="1200" cap="all" spc="0" normalizeH="0" baseline="0" noProof="0" dirty="0">
                <a:ln>
                  <a:noFill/>
                </a:ln>
                <a:solidFill>
                  <a:prstClr val="black"/>
                </a:solidFill>
                <a:effectLst/>
                <a:uLnTx/>
                <a:uFillTx/>
                <a:latin typeface="Tw Cen MT" panose="020B0602020104020603"/>
                <a:ea typeface="+mn-ea"/>
                <a:cs typeface="+mn-cs"/>
              </a:rPr>
              <a:t>—</a:t>
            </a:r>
            <a:r>
              <a:rPr kumimoji="0" lang="en-US" sz="1800" b="0" i="0" u="none" strike="noStrike" kern="1200" cap="all" spc="0" normalizeH="0" baseline="0" noProof="0" dirty="0">
                <a:ln>
                  <a:noFill/>
                </a:ln>
                <a:solidFill>
                  <a:prstClr val="black"/>
                </a:solidFill>
                <a:effectLst/>
                <a:uLnTx/>
                <a:uFillTx/>
                <a:latin typeface="Tw Cen MT" panose="020B0602020104020603"/>
                <a:ea typeface="+mn-ea"/>
                <a:cs typeface="+mn-cs"/>
              </a:rPr>
              <a:t>How product categories are organized in the consumer’s memory.</a:t>
            </a:r>
          </a:p>
          <a:p>
            <a:endParaRPr lang="en-US" sz="4400" dirty="0"/>
          </a:p>
        </p:txBody>
      </p:sp>
      <p:pic>
        <p:nvPicPr>
          <p:cNvPr id="7" name="Picture 6">
            <a:extLst>
              <a:ext uri="{FF2B5EF4-FFF2-40B4-BE49-F238E27FC236}">
                <a16:creationId xmlns:a16="http://schemas.microsoft.com/office/drawing/2014/main" id="{96AE69D3-DBFE-49C4-91B8-84069648E961}"/>
              </a:ext>
            </a:extLst>
          </p:cNvPr>
          <p:cNvPicPr>
            <a:picLocks noChangeAspect="1"/>
          </p:cNvPicPr>
          <p:nvPr/>
        </p:nvPicPr>
        <p:blipFill>
          <a:blip r:embed="rId3"/>
          <a:stretch>
            <a:fillRect/>
          </a:stretch>
        </p:blipFill>
        <p:spPr>
          <a:xfrm>
            <a:off x="1601519" y="4142371"/>
            <a:ext cx="8986345" cy="2391821"/>
          </a:xfrm>
          <a:prstGeom prst="rect">
            <a:avLst/>
          </a:prstGeom>
        </p:spPr>
      </p:pic>
    </p:spTree>
    <p:extLst>
      <p:ext uri="{BB962C8B-B14F-4D97-AF65-F5344CB8AC3E}">
        <p14:creationId xmlns:p14="http://schemas.microsoft.com/office/powerpoint/2010/main" val="1502323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Online Media 3" title="دانون تيستي الجديد">
            <a:hlinkClick r:id="" action="ppaction://media"/>
            <a:extLst>
              <a:ext uri="{FF2B5EF4-FFF2-40B4-BE49-F238E27FC236}">
                <a16:creationId xmlns:a16="http://schemas.microsoft.com/office/drawing/2014/main" id="{03608481-E5AA-4CFB-B2C5-BFFBE2B4AEB7}"/>
              </a:ext>
            </a:extLst>
          </p:cNvPr>
          <p:cNvPicPr>
            <a:picLocks noRot="1" noChangeAspect="1"/>
          </p:cNvPicPr>
          <p:nvPr>
            <a:videoFile r:link="rId1"/>
          </p:nvPr>
        </p:nvPicPr>
        <p:blipFill>
          <a:blip r:embed="rId4"/>
          <a:stretch>
            <a:fillRect/>
          </a:stretch>
        </p:blipFill>
        <p:spPr>
          <a:xfrm>
            <a:off x="0" y="17095"/>
            <a:ext cx="12131218" cy="6823810"/>
          </a:xfrm>
          <a:prstGeom prst="rect">
            <a:avLst/>
          </a:prstGeom>
        </p:spPr>
      </p:pic>
    </p:spTree>
    <p:extLst>
      <p:ext uri="{BB962C8B-B14F-4D97-AF65-F5344CB8AC3E}">
        <p14:creationId xmlns:p14="http://schemas.microsoft.com/office/powerpoint/2010/main" val="40273146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Online Media 3" title="تقدر دلوقتي تنزل Ana Vodafone App">
            <a:hlinkClick r:id="" action="ppaction://media"/>
            <a:extLst>
              <a:ext uri="{FF2B5EF4-FFF2-40B4-BE49-F238E27FC236}">
                <a16:creationId xmlns:a16="http://schemas.microsoft.com/office/drawing/2014/main" id="{346310AF-5B84-4518-AFE8-838CA48DD948}"/>
              </a:ext>
            </a:extLst>
          </p:cNvPr>
          <p:cNvPicPr>
            <a:picLocks noRot="1" noChangeAspect="1"/>
          </p:cNvPicPr>
          <p:nvPr>
            <a:videoFile r:link="rId1"/>
          </p:nvPr>
        </p:nvPicPr>
        <p:blipFill>
          <a:blip r:embed="rId4"/>
          <a:stretch>
            <a:fillRect/>
          </a:stretch>
        </p:blipFill>
        <p:spPr>
          <a:xfrm>
            <a:off x="169683" y="23585"/>
            <a:ext cx="11849492" cy="6665339"/>
          </a:xfrm>
          <a:prstGeom prst="rect">
            <a:avLst/>
          </a:prstGeom>
        </p:spPr>
      </p:pic>
    </p:spTree>
    <p:extLst>
      <p:ext uri="{BB962C8B-B14F-4D97-AF65-F5344CB8AC3E}">
        <p14:creationId xmlns:p14="http://schemas.microsoft.com/office/powerpoint/2010/main" val="263283612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Online Media 1" title="dubizzle Egypt | هى كلمة واحدة دوبيزل">
            <a:hlinkClick r:id="" action="ppaction://media"/>
            <a:extLst>
              <a:ext uri="{FF2B5EF4-FFF2-40B4-BE49-F238E27FC236}">
                <a16:creationId xmlns:a16="http://schemas.microsoft.com/office/drawing/2014/main" id="{5F452F1D-1E99-FC64-9F7E-C66E701BCCF2}"/>
              </a:ext>
            </a:extLst>
          </p:cNvPr>
          <p:cNvPicPr>
            <a:picLocks noRot="1" noChangeAspect="1"/>
          </p:cNvPicPr>
          <p:nvPr>
            <a:videoFile r:link="rId1"/>
          </p:nvPr>
        </p:nvPicPr>
        <p:blipFill>
          <a:blip r:embed="rId4"/>
          <a:stretch>
            <a:fillRect/>
          </a:stretch>
        </p:blipFill>
        <p:spPr>
          <a:xfrm>
            <a:off x="182232" y="87721"/>
            <a:ext cx="12008672" cy="6784900"/>
          </a:xfrm>
          <a:prstGeom prst="rect">
            <a:avLst/>
          </a:prstGeom>
        </p:spPr>
      </p:pic>
    </p:spTree>
    <p:extLst>
      <p:ext uri="{BB962C8B-B14F-4D97-AF65-F5344CB8AC3E}">
        <p14:creationId xmlns:p14="http://schemas.microsoft.com/office/powerpoint/2010/main" val="135392352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Online Media 2" title="dubizzle Egypt | هى كلمة واحدة دوبيزل">
            <a:hlinkClick r:id="" action="ppaction://media"/>
            <a:extLst>
              <a:ext uri="{FF2B5EF4-FFF2-40B4-BE49-F238E27FC236}">
                <a16:creationId xmlns:a16="http://schemas.microsoft.com/office/drawing/2014/main" id="{8C3FE4FD-F347-8DD4-935E-BDB87018F4F9}"/>
              </a:ext>
            </a:extLst>
          </p:cNvPr>
          <p:cNvPicPr>
            <a:picLocks noRot="1" noChangeAspect="1"/>
          </p:cNvPicPr>
          <p:nvPr>
            <a:videoFile r:link="rId1"/>
          </p:nvPr>
        </p:nvPicPr>
        <p:blipFill>
          <a:blip r:embed="rId4"/>
          <a:stretch>
            <a:fillRect/>
          </a:stretch>
        </p:blipFill>
        <p:spPr>
          <a:xfrm>
            <a:off x="0" y="0"/>
            <a:ext cx="12192000" cy="6888480"/>
          </a:xfrm>
          <a:prstGeom prst="rect">
            <a:avLst/>
          </a:prstGeom>
        </p:spPr>
      </p:pic>
    </p:spTree>
    <p:extLst>
      <p:ext uri="{BB962C8B-B14F-4D97-AF65-F5344CB8AC3E}">
        <p14:creationId xmlns:p14="http://schemas.microsoft.com/office/powerpoint/2010/main" val="35638122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ED68D6D1-A1B5-48C4-B225-7AF82C0A9D85}"/>
              </a:ext>
            </a:extLst>
          </p:cNvPr>
          <p:cNvPicPr>
            <a:picLocks noChangeAspect="1"/>
          </p:cNvPicPr>
          <p:nvPr/>
        </p:nvPicPr>
        <p:blipFill>
          <a:blip r:embed="rId3"/>
          <a:stretch>
            <a:fillRect/>
          </a:stretch>
        </p:blipFill>
        <p:spPr>
          <a:xfrm>
            <a:off x="0" y="64098"/>
            <a:ext cx="9497088" cy="6706181"/>
          </a:xfrm>
          <a:prstGeom prst="rect">
            <a:avLst/>
          </a:prstGeom>
        </p:spPr>
      </p:pic>
    </p:spTree>
    <p:extLst>
      <p:ext uri="{BB962C8B-B14F-4D97-AF65-F5344CB8AC3E}">
        <p14:creationId xmlns:p14="http://schemas.microsoft.com/office/powerpoint/2010/main" val="241543144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9" y="2107"/>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99BA540F-C8BC-4F07-84A9-A96202CFDF65}"/>
              </a:ext>
            </a:extLst>
          </p:cNvPr>
          <p:cNvSpPr txBox="1"/>
          <p:nvPr/>
        </p:nvSpPr>
        <p:spPr>
          <a:xfrm>
            <a:off x="552911" y="91891"/>
            <a:ext cx="8507005"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w="12700">
                  <a:solidFill>
                    <a:srgbClr val="007FA3">
                      <a:satMod val="155000"/>
                    </a:srgbClr>
                  </a:solidFill>
                  <a:prstDash val="solid"/>
                </a:ln>
                <a:solidFill>
                  <a:schemeClr val="accent1"/>
                </a:solidFill>
                <a:effectLst>
                  <a:outerShdw blurRad="41275" dist="20320" dir="1800000" algn="tl" rotWithShape="0">
                    <a:srgbClr val="000000">
                      <a:alpha val="40000"/>
                    </a:srgbClr>
                  </a:outerShdw>
                </a:effectLst>
                <a:uLnTx/>
                <a:uFillTx/>
                <a:latin typeface="Arial"/>
                <a:cs typeface="Arial"/>
                <a:sym typeface="Arial"/>
              </a:rPr>
              <a:t>Beverage Category Hierarchy</a:t>
            </a:r>
          </a:p>
        </p:txBody>
      </p:sp>
      <p:pic>
        <p:nvPicPr>
          <p:cNvPr id="14" name="Picture 13" descr="The organizational chart starts at the top and proceeds downward in 4 tiers. Tier 1 contains a single category, which is labelled, Beverages. A branch extends downward from Beverages and splits into 2 categories on tier 2, as follows. Tier 2, category 1, Water. No further branches extend from this category. Tier 2, category 2, Flavored. A branch extends downward from Flavored and splits into 2 categories on tier 3, as follows. Tier 3, category 1, Nonalcoholic. Tier 3, category 2, Alcoholic. A branch extends downward from Nonalcoholic and splits into 4 categories in the first section of tier 4. A branch extends downward from Alcoholic and splits into 3 categories in the second section of tier 4. Tier 4, section 1 reads as follows. Category 1, Milk. Category 2, Hot beverages. Category 3, Juices. Category 4, Soft drinks. Tier 4, section 2, reads as follows. Category 1, Wine. Category 2, beer. Category 3, Distilled spirits.">
            <a:extLst>
              <a:ext uri="{FF2B5EF4-FFF2-40B4-BE49-F238E27FC236}">
                <a16:creationId xmlns:a16="http://schemas.microsoft.com/office/drawing/2014/main" id="{71CC9ED0-D081-4BC5-AA77-875FA1328F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81" y="1127230"/>
            <a:ext cx="6765223" cy="5730770"/>
          </a:xfrm>
          <a:prstGeom prst="rect">
            <a:avLst/>
          </a:prstGeom>
        </p:spPr>
      </p:pic>
      <p:pic>
        <p:nvPicPr>
          <p:cNvPr id="15" name="Picture 14">
            <a:extLst>
              <a:ext uri="{FF2B5EF4-FFF2-40B4-BE49-F238E27FC236}">
                <a16:creationId xmlns:a16="http://schemas.microsoft.com/office/drawing/2014/main" id="{357D8215-6929-4C57-A37F-451B08EAA44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78904" y="1127230"/>
            <a:ext cx="5587342" cy="5730770"/>
          </a:xfrm>
          <a:prstGeom prst="rect">
            <a:avLst/>
          </a:prstGeom>
        </p:spPr>
      </p:pic>
    </p:spTree>
    <p:extLst>
      <p:ext uri="{BB962C8B-B14F-4D97-AF65-F5344CB8AC3E}">
        <p14:creationId xmlns:p14="http://schemas.microsoft.com/office/powerpoint/2010/main" val="240655096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944345" y="1156812"/>
            <a:ext cx="9936480" cy="4610100"/>
          </a:xfrm>
        </p:spPr>
      </p:pic>
      <p:sp>
        <p:nvSpPr>
          <p:cNvPr id="6" name="Rectangle 5">
            <a:extLst>
              <a:ext uri="{FF2B5EF4-FFF2-40B4-BE49-F238E27FC236}">
                <a16:creationId xmlns:a16="http://schemas.microsoft.com/office/drawing/2014/main" id="{625A65B4-F2A8-05FC-5604-83D2080647B6}"/>
              </a:ext>
            </a:extLst>
          </p:cNvPr>
          <p:cNvSpPr/>
          <p:nvPr/>
        </p:nvSpPr>
        <p:spPr>
          <a:xfrm>
            <a:off x="73572" y="598847"/>
            <a:ext cx="942351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7165784" y="1269052"/>
            <a:ext cx="3786614"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Brand Performance </a:t>
            </a:r>
          </a:p>
        </p:txBody>
      </p:sp>
      <p:grpSp>
        <p:nvGrpSpPr>
          <p:cNvPr id="2" name="Group 1">
            <a:extLst>
              <a:ext uri="{FF2B5EF4-FFF2-40B4-BE49-F238E27FC236}">
                <a16:creationId xmlns:a16="http://schemas.microsoft.com/office/drawing/2014/main" id="{27C715CD-CD9B-443B-B974-D5985DDE1B17}"/>
              </a:ext>
            </a:extLst>
          </p:cNvPr>
          <p:cNvGrpSpPr/>
          <p:nvPr/>
        </p:nvGrpSpPr>
        <p:grpSpPr>
          <a:xfrm>
            <a:off x="5715415" y="727361"/>
            <a:ext cx="1116793" cy="1067498"/>
            <a:chOff x="4951095" y="1117694"/>
            <a:chExt cx="1116793" cy="1067498"/>
          </a:xfrm>
        </p:grpSpPr>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grpSp>
      <p:sp>
        <p:nvSpPr>
          <p:cNvPr id="7" name="TextBox 6">
            <a:extLst>
              <a:ext uri="{FF2B5EF4-FFF2-40B4-BE49-F238E27FC236}">
                <a16:creationId xmlns:a16="http://schemas.microsoft.com/office/drawing/2014/main" id="{20D19C38-D110-EE5A-C35B-B7A999B68582}"/>
              </a:ext>
            </a:extLst>
          </p:cNvPr>
          <p:cNvSpPr txBox="1"/>
          <p:nvPr/>
        </p:nvSpPr>
        <p:spPr>
          <a:xfrm>
            <a:off x="975144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14" name="Group 13">
            <a:extLst>
              <a:ext uri="{FF2B5EF4-FFF2-40B4-BE49-F238E27FC236}">
                <a16:creationId xmlns:a16="http://schemas.microsoft.com/office/drawing/2014/main" id="{4CB54079-1067-4583-AD92-5C1C9BBCC5E4}"/>
              </a:ext>
            </a:extLst>
          </p:cNvPr>
          <p:cNvGrpSpPr/>
          <p:nvPr/>
        </p:nvGrpSpPr>
        <p:grpSpPr>
          <a:xfrm>
            <a:off x="409896" y="4843462"/>
            <a:ext cx="7409801" cy="1935889"/>
            <a:chOff x="0" y="32918"/>
            <a:chExt cx="7587952" cy="1736791"/>
          </a:xfrm>
        </p:grpSpPr>
        <p:sp>
          <p:nvSpPr>
            <p:cNvPr id="15" name="Rectangle: Rounded Corners 14">
              <a:extLst>
                <a:ext uri="{FF2B5EF4-FFF2-40B4-BE49-F238E27FC236}">
                  <a16:creationId xmlns:a16="http://schemas.microsoft.com/office/drawing/2014/main" id="{23A64673-45CE-4E0E-80F1-FC3F21E02083}"/>
                </a:ext>
              </a:extLst>
            </p:cNvPr>
            <p:cNvSpPr/>
            <p:nvPr/>
          </p:nvSpPr>
          <p:spPr>
            <a:xfrm>
              <a:off x="0" y="32918"/>
              <a:ext cx="7587952" cy="173679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6" name="Rectangle: Rounded Corners 4">
              <a:extLst>
                <a:ext uri="{FF2B5EF4-FFF2-40B4-BE49-F238E27FC236}">
                  <a16:creationId xmlns:a16="http://schemas.microsoft.com/office/drawing/2014/main" id="{E788AAAC-58D7-4328-8BA3-73859AF56C10}"/>
                </a:ext>
              </a:extLst>
            </p:cNvPr>
            <p:cNvSpPr txBox="1"/>
            <p:nvPr/>
          </p:nvSpPr>
          <p:spPr>
            <a:xfrm>
              <a:off x="84783" y="117701"/>
              <a:ext cx="7418386" cy="156722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80010" rIns="80010" bIns="80010" numCol="1" spcCol="1270" anchor="ctr" anchorCtr="0">
              <a:noAutofit/>
            </a:bodyPr>
            <a:lstStyle/>
            <a:p>
              <a:pPr marL="342900" lvl="0" indent="-342900" algn="l" defTabSz="933450">
                <a:lnSpc>
                  <a:spcPct val="90000"/>
                </a:lnSpc>
                <a:spcBef>
                  <a:spcPct val="0"/>
                </a:spcBef>
                <a:spcAft>
                  <a:spcPct val="35000"/>
                </a:spcAft>
                <a:buFont typeface="Arial" panose="020B0604020202020204" pitchFamily="34" charset="0"/>
                <a:buChar char="•"/>
              </a:pPr>
              <a:r>
                <a:rPr lang="en-US" sz="2400" kern="1200" dirty="0"/>
                <a:t>Meets customers’ more functional needs</a:t>
              </a:r>
            </a:p>
            <a:p>
              <a:pPr marL="342900" lvl="0" indent="-342900" algn="l" defTabSz="933450">
                <a:lnSpc>
                  <a:spcPct val="90000"/>
                </a:lnSpc>
                <a:spcBef>
                  <a:spcPct val="0"/>
                </a:spcBef>
                <a:spcAft>
                  <a:spcPct val="35000"/>
                </a:spcAft>
                <a:buFont typeface="Arial" panose="020B0604020202020204" pitchFamily="34" charset="0"/>
                <a:buChar char="•"/>
              </a:pPr>
              <a:r>
                <a:rPr lang="en-US" sz="2400" kern="1200" dirty="0"/>
                <a:t>Rate on objective assessments of quality</a:t>
              </a:r>
            </a:p>
            <a:p>
              <a:pPr marL="342900" lvl="0" indent="-342900" algn="l" defTabSz="933450">
                <a:lnSpc>
                  <a:spcPct val="90000"/>
                </a:lnSpc>
                <a:spcBef>
                  <a:spcPct val="0"/>
                </a:spcBef>
                <a:spcAft>
                  <a:spcPct val="35000"/>
                </a:spcAft>
                <a:buFont typeface="Arial" panose="020B0604020202020204" pitchFamily="34" charset="0"/>
                <a:buChar char="•"/>
              </a:pPr>
              <a:r>
                <a:rPr lang="en-US" sz="2400" kern="1200" dirty="0"/>
                <a:t>Satisfies useful, visual, and economic customer needs and wants in the product or service category</a:t>
              </a:r>
            </a:p>
          </p:txBody>
        </p:sp>
      </p:grpSp>
      <p:sp>
        <p:nvSpPr>
          <p:cNvPr id="18" name="TextBox 17">
            <a:extLst>
              <a:ext uri="{FF2B5EF4-FFF2-40B4-BE49-F238E27FC236}">
                <a16:creationId xmlns:a16="http://schemas.microsoft.com/office/drawing/2014/main" id="{87DBCCA0-E227-4D8A-93B4-58E70A51FEE0}"/>
              </a:ext>
            </a:extLst>
          </p:cNvPr>
          <p:cNvSpPr txBox="1"/>
          <p:nvPr/>
        </p:nvSpPr>
        <p:spPr>
          <a:xfrm>
            <a:off x="94023" y="733029"/>
            <a:ext cx="5552144" cy="461665"/>
          </a:xfrm>
          <a:prstGeom prst="rect">
            <a:avLst/>
          </a:prstGeom>
          <a:solidFill>
            <a:schemeClr val="bg1"/>
          </a:solidFill>
        </p:spPr>
        <p:txBody>
          <a:bodyPr wrap="square">
            <a:spAutoFit/>
          </a:bodyPr>
          <a:lstStyle/>
          <a:p>
            <a:r>
              <a:rPr lang="en-US" sz="2400" b="1" dirty="0"/>
              <a:t>Describes how well the product or service: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85864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itle 1">
            <a:extLst>
              <a:ext uri="{FF2B5EF4-FFF2-40B4-BE49-F238E27FC236}">
                <a16:creationId xmlns:a16="http://schemas.microsoft.com/office/drawing/2014/main" id="{93852112-0CC0-4C6A-AC6B-DD17FF494F0C}"/>
              </a:ext>
            </a:extLst>
          </p:cNvPr>
          <p:cNvSpPr txBox="1">
            <a:spLocks/>
          </p:cNvSpPr>
          <p:nvPr/>
        </p:nvSpPr>
        <p:spPr>
          <a:xfrm>
            <a:off x="141890" y="820525"/>
            <a:ext cx="5954110" cy="603290"/>
          </a:xfrm>
          <a:prstGeom prst="rect">
            <a:avLst/>
          </a:prstGeom>
          <a:solidFill>
            <a:srgbClr val="FFFF00"/>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b="1" dirty="0"/>
              <a:t>Brand Performance:</a:t>
            </a:r>
          </a:p>
        </p:txBody>
      </p:sp>
      <p:sp>
        <p:nvSpPr>
          <p:cNvPr id="15" name="Content Placeholder 2">
            <a:extLst>
              <a:ext uri="{FF2B5EF4-FFF2-40B4-BE49-F238E27FC236}">
                <a16:creationId xmlns:a16="http://schemas.microsoft.com/office/drawing/2014/main" id="{3CC437A6-903C-4E5F-82D6-27740FFB5539}"/>
              </a:ext>
            </a:extLst>
          </p:cNvPr>
          <p:cNvSpPr txBox="1">
            <a:spLocks/>
          </p:cNvSpPr>
          <p:nvPr/>
        </p:nvSpPr>
        <p:spPr>
          <a:xfrm>
            <a:off x="346839" y="1674376"/>
            <a:ext cx="5307727" cy="47835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a:solidFill>
                  <a:schemeClr val="bg1"/>
                </a:solidFill>
              </a:rPr>
              <a:t>Performance Dimensions:</a:t>
            </a:r>
          </a:p>
          <a:p>
            <a:pPr marL="971550" lvl="1" indent="-514350">
              <a:buFont typeface="+mj-lt"/>
              <a:buAutoNum type="arabicPeriod"/>
            </a:pPr>
            <a:r>
              <a:rPr lang="en-US" sz="2800" dirty="0">
                <a:solidFill>
                  <a:schemeClr val="bg1"/>
                </a:solidFill>
              </a:rPr>
              <a:t>Primary characteristics and supplementary features</a:t>
            </a:r>
          </a:p>
          <a:p>
            <a:pPr marL="971550" lvl="1" indent="-514350">
              <a:buFont typeface="+mj-lt"/>
              <a:buAutoNum type="arabicPeriod"/>
            </a:pPr>
            <a:r>
              <a:rPr lang="en-US" sz="2800" dirty="0">
                <a:solidFill>
                  <a:schemeClr val="bg1"/>
                </a:solidFill>
              </a:rPr>
              <a:t>Product reliability, durability, and serviceability</a:t>
            </a:r>
          </a:p>
          <a:p>
            <a:pPr marL="971550" lvl="1" indent="-514350">
              <a:buFont typeface="+mj-lt"/>
              <a:buAutoNum type="arabicPeriod"/>
            </a:pPr>
            <a:r>
              <a:rPr lang="en-US" sz="2800" dirty="0">
                <a:solidFill>
                  <a:schemeClr val="bg1"/>
                </a:solidFill>
              </a:rPr>
              <a:t>Style and design</a:t>
            </a:r>
          </a:p>
          <a:p>
            <a:pPr marL="971550" lvl="1" indent="-514350">
              <a:buFont typeface="+mj-lt"/>
              <a:buAutoNum type="arabicPeriod"/>
            </a:pPr>
            <a:r>
              <a:rPr lang="en-US" sz="2800" dirty="0">
                <a:solidFill>
                  <a:schemeClr val="bg1"/>
                </a:solidFill>
              </a:rPr>
              <a:t>Price</a:t>
            </a:r>
          </a:p>
          <a:p>
            <a:pPr marL="971550" lvl="1" indent="-514350">
              <a:buFont typeface="+mj-lt"/>
              <a:buAutoNum type="arabicPeriod"/>
            </a:pPr>
            <a:r>
              <a:rPr lang="en-US" sz="2800" dirty="0">
                <a:solidFill>
                  <a:schemeClr val="bg1"/>
                </a:solidFill>
              </a:rPr>
              <a:t>Service effectiveness, efficiency, and empathy</a:t>
            </a:r>
          </a:p>
          <a:p>
            <a:pPr lvl="1"/>
            <a:endParaRPr lang="en-US" sz="2800" dirty="0">
              <a:solidFill>
                <a:schemeClr val="bg1"/>
              </a:solidFill>
            </a:endParaRPr>
          </a:p>
        </p:txBody>
      </p:sp>
      <p:pic>
        <p:nvPicPr>
          <p:cNvPr id="7" name="Picture 2" descr="Head &amp; Shoulders Print Campaign on Behance">
            <a:extLst>
              <a:ext uri="{FF2B5EF4-FFF2-40B4-BE49-F238E27FC236}">
                <a16:creationId xmlns:a16="http://schemas.microsoft.com/office/drawing/2014/main" id="{79AB4E51-09FA-4DE5-8F9B-B8F70481DBA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64372" y="851339"/>
            <a:ext cx="5685738" cy="5685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82911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23393" y="1068084"/>
            <a:ext cx="9659007" cy="5437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8488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Brand Performance</a:t>
            </a: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466840" y="1345324"/>
            <a:ext cx="9041987" cy="50128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None/>
              <a:tabLst/>
              <a:defRPr/>
            </a:pPr>
            <a:r>
              <a:rPr kumimoji="0" lang="en-US" sz="2400" b="1" i="0" u="none" strike="noStrike" kern="1200" cap="all" spc="0" normalizeH="0" baseline="0" noProof="0" dirty="0">
                <a:ln>
                  <a:noFill/>
                </a:ln>
                <a:solidFill>
                  <a:schemeClr val="accent5">
                    <a:lumMod val="75000"/>
                  </a:schemeClr>
                </a:solidFill>
                <a:effectLst/>
                <a:uLnTx/>
                <a:uFillTx/>
                <a:latin typeface="Tw Cen MT" panose="020B0602020104020603"/>
                <a:ea typeface="+mn-ea"/>
                <a:cs typeface="+mn-cs"/>
              </a:rPr>
              <a:t>Attributes and benefits that underlie brand performance:</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1.  Primary </a:t>
            </a:r>
            <a:r>
              <a:rPr kumimoji="0" lang="en-US" sz="2400" b="0" i="0" u="sng" strike="noStrike" kern="1200" cap="all" spc="0" normalizeH="0" baseline="0" noProof="0" dirty="0">
                <a:ln>
                  <a:noFill/>
                </a:ln>
                <a:solidFill>
                  <a:prstClr val="black"/>
                </a:solidFill>
                <a:effectLst/>
                <a:uLnTx/>
                <a:uFillTx/>
                <a:latin typeface="Tw Cen MT" panose="020B0602020104020603"/>
                <a:ea typeface="+mn-ea"/>
                <a:cs typeface="+mn-cs"/>
              </a:rPr>
              <a:t>ingredients and supplementary </a:t>
            </a: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features.</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2.  Product reliability, durability, and serviceability:</a:t>
            </a: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b="0" i="0" u="sng" strike="noStrike" kern="1200" cap="all" spc="0" normalizeH="0" baseline="0" noProof="0" dirty="0">
                <a:ln>
                  <a:noFill/>
                </a:ln>
                <a:solidFill>
                  <a:prstClr val="black"/>
                </a:solidFill>
                <a:effectLst/>
                <a:uLnTx/>
                <a:uFillTx/>
                <a:latin typeface="Tw Cen MT" panose="020B0602020104020603"/>
                <a:ea typeface="+mn-ea"/>
                <a:cs typeface="+mn-cs"/>
              </a:rPr>
              <a:t>Reliability</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Measures the consistency of </a:t>
            </a:r>
            <a:r>
              <a:rPr kumimoji="0" lang="en-US"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performance over time</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and from purchase to purchase.</a:t>
            </a: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b="0" i="0" u="sng" strike="noStrike" kern="1200" cap="all" spc="0" normalizeH="0" baseline="0" noProof="0" dirty="0">
                <a:ln>
                  <a:noFill/>
                </a:ln>
                <a:solidFill>
                  <a:prstClr val="black"/>
                </a:solidFill>
                <a:effectLst/>
                <a:uLnTx/>
                <a:uFillTx/>
                <a:latin typeface="Tw Cen MT" panose="020B0602020104020603"/>
                <a:ea typeface="+mn-ea"/>
                <a:cs typeface="+mn-cs"/>
              </a:rPr>
              <a:t>Durability</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The expected </a:t>
            </a:r>
            <a:r>
              <a:rPr kumimoji="0" lang="en-US"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economic life </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of the product.</a:t>
            </a:r>
            <a:endParaRPr kumimoji="0" lang="en-US" sz="1600" b="0" i="0" u="none" strike="noStrike" kern="1200" cap="all" spc="0" normalizeH="0" baseline="0" noProof="0" dirty="0">
              <a:ln>
                <a:noFill/>
              </a:ln>
              <a:solidFill>
                <a:prstClr val="black"/>
              </a:solidFill>
              <a:effectLst/>
              <a:uLnTx/>
              <a:uFillTx/>
              <a:latin typeface="Tw Cen MT" panose="020B0602020104020603"/>
              <a:ea typeface="+mn-ea"/>
              <a:cs typeface="+mn-cs"/>
            </a:endParaRP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b="0" i="0" u="sng" strike="noStrike" kern="1200" cap="all" spc="0" normalizeH="0" baseline="0" noProof="0" dirty="0">
                <a:ln>
                  <a:noFill/>
                </a:ln>
                <a:solidFill>
                  <a:prstClr val="black"/>
                </a:solidFill>
                <a:effectLst/>
                <a:uLnTx/>
                <a:uFillTx/>
                <a:latin typeface="Tw Cen MT" panose="020B0602020104020603"/>
                <a:ea typeface="+mn-ea"/>
                <a:cs typeface="+mn-cs"/>
              </a:rPr>
              <a:t>Serviceability</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The ease of </a:t>
            </a:r>
            <a:r>
              <a:rPr kumimoji="0" lang="en-US"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repairing</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the product if needed.</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3.  Style and design</a:t>
            </a:r>
          </a:p>
          <a:p>
            <a:pPr marL="0" indent="0">
              <a:buNone/>
            </a:pPr>
            <a:endParaRPr lang="en-US" altLang="en-US" sz="4000" dirty="0"/>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7189" y="1068084"/>
            <a:ext cx="9982452" cy="5437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8488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Brand Performance</a:t>
            </a: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675976" y="1324513"/>
            <a:ext cx="9443969" cy="48363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None/>
              <a:tabLst/>
              <a:defRPr/>
            </a:pPr>
            <a:r>
              <a:rPr kumimoji="0" lang="en-US" sz="2200" b="1" i="0" u="none" strike="noStrike" kern="1200" cap="all" spc="0" normalizeH="0" baseline="0" noProof="0" dirty="0">
                <a:ln>
                  <a:noFill/>
                </a:ln>
                <a:solidFill>
                  <a:prstClr val="black"/>
                </a:solidFill>
                <a:effectLst/>
                <a:uLnTx/>
                <a:uFillTx/>
                <a:latin typeface="Tw Cen MT" panose="020B0602020104020603"/>
                <a:ea typeface="+mn-ea"/>
                <a:cs typeface="+mn-cs"/>
              </a:rPr>
              <a:t>Attributes and benefits that underlie brand performance:</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4.  Price:</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Consumers may organize their product category knowledge in terms of the price tiers of different brands.</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5.    Service effectiveness, efficiency, and empathy:</a:t>
            </a: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sz="2200" b="0" i="0" u="sng" strike="noStrike" kern="1200" cap="all" spc="0" normalizeH="0" baseline="0" noProof="0" dirty="0">
                <a:ln>
                  <a:noFill/>
                </a:ln>
                <a:solidFill>
                  <a:prstClr val="black"/>
                </a:solidFill>
                <a:effectLst/>
                <a:uLnTx/>
                <a:uFillTx/>
                <a:latin typeface="Tw Cen MT" panose="020B0602020104020603"/>
                <a:ea typeface="+mn-ea"/>
                <a:cs typeface="+mn-cs"/>
              </a:rPr>
              <a:t>Effectiveness</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 Measures how well the brand </a:t>
            </a:r>
            <a:r>
              <a:rPr kumimoji="0" lang="en-US" sz="22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satisfies customers</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 service requirements.</a:t>
            </a:r>
          </a:p>
          <a:p>
            <a:pPr marL="914400" marR="0" lvl="1" indent="-457200"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sz="2200" b="0" i="0" u="sng" strike="noStrike" kern="1200" cap="all" spc="0" normalizeH="0" baseline="0" noProof="0" dirty="0">
                <a:ln>
                  <a:noFill/>
                </a:ln>
                <a:solidFill>
                  <a:prstClr val="black"/>
                </a:solidFill>
                <a:effectLst/>
                <a:uLnTx/>
                <a:uFillTx/>
                <a:latin typeface="Tw Cen MT" panose="020B0602020104020603"/>
                <a:ea typeface="+mn-ea"/>
                <a:cs typeface="+mn-cs"/>
              </a:rPr>
              <a:t>Efficiency</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 Describes the </a:t>
            </a:r>
            <a:r>
              <a:rPr kumimoji="0" lang="en-US" sz="22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speed and responsiveness of service</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a:t>
            </a: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sz="2200" b="0" i="0" u="sng" strike="noStrike" kern="1200" cap="all" spc="0" normalizeH="0" baseline="0" noProof="0" dirty="0">
                <a:ln>
                  <a:noFill/>
                </a:ln>
                <a:solidFill>
                  <a:prstClr val="black"/>
                </a:solidFill>
                <a:effectLst/>
                <a:uLnTx/>
                <a:uFillTx/>
                <a:latin typeface="Tw Cen MT" panose="020B0602020104020603"/>
                <a:ea typeface="+mn-ea"/>
                <a:cs typeface="+mn-cs"/>
              </a:rPr>
              <a:t>Empathy</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 Is the extent to which service providers are seen as </a:t>
            </a:r>
            <a:r>
              <a:rPr kumimoji="0" lang="en-US" sz="22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trusting, caring, </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and having the customer’s interests in mind.</a:t>
            </a:r>
          </a:p>
          <a:p>
            <a:pPr marL="0" indent="0">
              <a:buNone/>
            </a:pPr>
            <a:endParaRPr lang="en-US" altLang="en-US" sz="2200" dirty="0"/>
          </a:p>
        </p:txBody>
      </p:sp>
    </p:spTree>
    <p:extLst>
      <p:ext uri="{BB962C8B-B14F-4D97-AF65-F5344CB8AC3E}">
        <p14:creationId xmlns:p14="http://schemas.microsoft.com/office/powerpoint/2010/main" val="3378587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Online Media 3" title="الشبكة بقت الدبل - اعلان ڤودافون × محمد صلاح">
            <a:hlinkClick r:id="" action="ppaction://media"/>
            <a:extLst>
              <a:ext uri="{FF2B5EF4-FFF2-40B4-BE49-F238E27FC236}">
                <a16:creationId xmlns:a16="http://schemas.microsoft.com/office/drawing/2014/main" id="{FEC937BF-6EBA-4EE1-B4C0-95B73156C409}"/>
              </a:ext>
            </a:extLst>
          </p:cNvPr>
          <p:cNvPicPr>
            <a:picLocks noRot="1" noChangeAspect="1"/>
          </p:cNvPicPr>
          <p:nvPr>
            <a:videoFile r:link="rId1"/>
          </p:nvPr>
        </p:nvPicPr>
        <p:blipFill>
          <a:blip r:embed="rId4"/>
          <a:stretch>
            <a:fillRect/>
          </a:stretch>
        </p:blipFill>
        <p:spPr>
          <a:xfrm>
            <a:off x="43992" y="0"/>
            <a:ext cx="12104016" cy="6808509"/>
          </a:xfrm>
          <a:prstGeom prst="rect">
            <a:avLst/>
          </a:prstGeom>
        </p:spPr>
      </p:pic>
    </p:spTree>
    <p:extLst>
      <p:ext uri="{BB962C8B-B14F-4D97-AF65-F5344CB8AC3E}">
        <p14:creationId xmlns:p14="http://schemas.microsoft.com/office/powerpoint/2010/main" val="222322310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583916" y="-81975"/>
            <a:ext cx="1666097" cy="786397"/>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sp>
        <p:nvSpPr>
          <p:cNvPr id="9" name="Title 1">
            <a:extLst>
              <a:ext uri="{FF2B5EF4-FFF2-40B4-BE49-F238E27FC236}">
                <a16:creationId xmlns:a16="http://schemas.microsoft.com/office/drawing/2014/main" id="{8DB4BBE9-87ED-41FF-AD4D-41802E9309FE}"/>
              </a:ext>
            </a:extLst>
          </p:cNvPr>
          <p:cNvSpPr txBox="1">
            <a:spLocks/>
          </p:cNvSpPr>
          <p:nvPr/>
        </p:nvSpPr>
        <p:spPr>
          <a:xfrm>
            <a:off x="5759670" y="609600"/>
            <a:ext cx="5864770" cy="54486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sz="3200" b="1" i="0" u="none" strike="noStrike" kern="0" cap="none" spc="0" normalizeH="0" baseline="0" noProof="0" dirty="0">
                <a:ln>
                  <a:noFill/>
                </a:ln>
                <a:solidFill>
                  <a:srgbClr val="007FA3"/>
                </a:solidFill>
                <a:effectLst/>
                <a:uLnTx/>
                <a:uFillTx/>
                <a:latin typeface="Arial"/>
                <a:cs typeface="Times New Roman"/>
                <a:sym typeface="Times New Roman"/>
              </a:rPr>
              <a:t>Brand Imagery Dimensions</a:t>
            </a:r>
          </a:p>
        </p:txBody>
      </p:sp>
      <p:sp>
        <p:nvSpPr>
          <p:cNvPr id="10" name="Content Placeholder 2">
            <a:extLst>
              <a:ext uri="{FF2B5EF4-FFF2-40B4-BE49-F238E27FC236}">
                <a16:creationId xmlns:a16="http://schemas.microsoft.com/office/drawing/2014/main" id="{C4CC8D26-6560-4B25-9317-9954985F5940}"/>
              </a:ext>
            </a:extLst>
          </p:cNvPr>
          <p:cNvSpPr txBox="1">
            <a:spLocks/>
          </p:cNvSpPr>
          <p:nvPr/>
        </p:nvSpPr>
        <p:spPr>
          <a:xfrm>
            <a:off x="5759670" y="1340427"/>
            <a:ext cx="6490344" cy="5566898"/>
          </a:xfrm>
          <a:prstGeom prst="rect">
            <a:avLst/>
          </a:prstGeom>
          <a:noFill/>
          <a:ln>
            <a:noFill/>
          </a:ln>
        </p:spPr>
        <p:txBody>
          <a:bodyPr lIns="0" tIns="0" rIns="0" bIns="0" anchor="t" anchorCtr="0">
            <a:normAutofit fontScale="92500" lnSpcReduction="10000"/>
          </a:bodyPr>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457200" rtl="0" eaLnBrk="1" fontAlgn="auto" latinLnBrk="0" hangingPunct="1">
              <a:lnSpc>
                <a:spcPct val="100000"/>
              </a:lnSpc>
              <a:spcBef>
                <a:spcPts val="0"/>
              </a:spcBef>
              <a:spcAft>
                <a:spcPts val="0"/>
              </a:spcAft>
              <a:buClrTx/>
              <a:buSzPts val="2400"/>
              <a:buFontTx/>
              <a:buNone/>
              <a:tabLst/>
              <a:defRPr/>
            </a:pP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Brand imagery depends on the </a:t>
            </a:r>
            <a:r>
              <a:rPr kumimoji="0" lang="en-US" sz="2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extrinsic</a:t>
            </a: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 </a:t>
            </a:r>
            <a:r>
              <a:rPr kumimoji="0" lang="en-US" sz="2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properties</a:t>
            </a: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 of a product or service</a:t>
            </a:r>
          </a:p>
          <a:p>
            <a:pPr marL="0" marR="0" lvl="0" indent="0" algn="l" defTabSz="457200" rtl="0" eaLnBrk="1" fontAlgn="auto" latinLnBrk="0" hangingPunct="1">
              <a:lnSpc>
                <a:spcPct val="100000"/>
              </a:lnSpc>
              <a:spcBef>
                <a:spcPts val="0"/>
              </a:spcBef>
              <a:spcAft>
                <a:spcPts val="0"/>
              </a:spcAft>
              <a:buClrTx/>
              <a:buSzPts val="2400"/>
              <a:buFontTx/>
              <a:buNone/>
              <a:tabLst/>
              <a:defRPr/>
            </a:pP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Many kinds of </a:t>
            </a:r>
            <a:r>
              <a:rPr kumimoji="0" lang="en-US" sz="2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intangibles</a:t>
            </a: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 can be linked to a brand; the four main ones are:</a:t>
            </a:r>
          </a:p>
          <a:p>
            <a:pPr marL="342900" indent="-342900">
              <a:lnSpc>
                <a:spcPct val="90000"/>
              </a:lnSpc>
              <a:spcBef>
                <a:spcPts val="1000"/>
              </a:spcBef>
              <a:buClr>
                <a:prstClr val="black"/>
              </a:buClr>
              <a:buSzTx/>
              <a:defRPr/>
            </a:pPr>
            <a:r>
              <a:rPr kumimoji="0" lang="en-US" altLang="en-US" sz="2200" b="1" i="0" u="sng" strike="noStrike" kern="1200" cap="all" spc="0" normalizeH="0" baseline="0" noProof="0" dirty="0">
                <a:ln>
                  <a:noFill/>
                </a:ln>
                <a:solidFill>
                  <a:schemeClr val="bg1"/>
                </a:solidFill>
                <a:effectLst/>
                <a:uLnTx/>
                <a:uFillTx/>
                <a:latin typeface="Tw Cen MT" panose="020B0602020104020603"/>
                <a:ea typeface="+mn-ea"/>
                <a:cs typeface="+mn-cs"/>
              </a:rPr>
              <a:t>User profiles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Demographic and psychographic characteristics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Actual or aspirational</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Group perceptions</a:t>
            </a: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Arial" panose="020B0604020202020204" pitchFamily="34" charset="0"/>
              </a:rPr>
              <a:t>—</a:t>
            </a: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popularity</a:t>
            </a:r>
          </a:p>
          <a:p>
            <a:pPr marL="228600" marR="0" lvl="0" indent="-228600" algn="l" defTabSz="914400" rtl="0" eaLnBrk="1" fontAlgn="auto" latinLnBrk="0" hangingPunct="1">
              <a:lnSpc>
                <a:spcPct val="90000"/>
              </a:lnSpc>
              <a:spcBef>
                <a:spcPct val="50000"/>
              </a:spcBef>
              <a:spcAft>
                <a:spcPts val="0"/>
              </a:spcAft>
              <a:buClr>
                <a:prstClr val="black"/>
              </a:buClr>
              <a:buSzTx/>
              <a:buFont typeface="Arial" panose="020B0604020202020204" pitchFamily="34" charset="0"/>
              <a:buChar char="•"/>
              <a:tabLst/>
              <a:defRPr/>
            </a:pPr>
            <a:r>
              <a:rPr kumimoji="0" lang="en-US" altLang="en-US" sz="2200" b="1" i="0" u="sng" strike="noStrike" kern="1200" cap="all" spc="0" normalizeH="0" baseline="0" noProof="0" dirty="0">
                <a:ln>
                  <a:noFill/>
                </a:ln>
                <a:solidFill>
                  <a:schemeClr val="bg1"/>
                </a:solidFill>
                <a:effectLst/>
                <a:uLnTx/>
                <a:uFillTx/>
                <a:latin typeface="Tw Cen MT" panose="020B0602020104020603"/>
                <a:ea typeface="+mn-ea"/>
                <a:cs typeface="+mn-cs"/>
              </a:rPr>
              <a:t>Purchase and usage situations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Type of channel, specific stores, ease of purchase</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Time (day, week, month, year, etc.), location, and context of usage</a:t>
            </a:r>
          </a:p>
          <a:p>
            <a:pPr marL="228600" marR="0" lvl="0" indent="-228600" algn="l" defTabSz="914400" rtl="0" eaLnBrk="1" fontAlgn="auto" latinLnBrk="0" hangingPunct="1">
              <a:lnSpc>
                <a:spcPct val="90000"/>
              </a:lnSpc>
              <a:spcBef>
                <a:spcPct val="50000"/>
              </a:spcBef>
              <a:spcAft>
                <a:spcPts val="0"/>
              </a:spcAft>
              <a:buClr>
                <a:prstClr val="black"/>
              </a:buClr>
              <a:buSzTx/>
              <a:buFont typeface="Arial" panose="020B0604020202020204" pitchFamily="34" charset="0"/>
              <a:buChar char="•"/>
              <a:tabLst/>
              <a:defRPr/>
            </a:pPr>
            <a:r>
              <a:rPr kumimoji="0" lang="en-US" altLang="en-US" sz="2200" b="1" i="0" u="sng" strike="noStrike" kern="1200" cap="all" spc="0" normalizeH="0" baseline="0" noProof="0" dirty="0">
                <a:ln>
                  <a:noFill/>
                </a:ln>
                <a:solidFill>
                  <a:schemeClr val="bg1"/>
                </a:solidFill>
                <a:effectLst/>
                <a:uLnTx/>
                <a:uFillTx/>
                <a:latin typeface="Tw Cen MT" panose="020B0602020104020603"/>
                <a:ea typeface="+mn-ea"/>
                <a:cs typeface="+mn-cs"/>
              </a:rPr>
              <a:t>Personality and values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Sincerity, excitement, competence, sophistication,</a:t>
            </a:r>
            <a:r>
              <a:rPr kumimoji="0" lang="en-US" sz="1700" b="0" i="0" u="none" strike="noStrike" kern="1200" cap="all" spc="0" normalizeH="0" baseline="0" noProof="0" dirty="0">
                <a:ln>
                  <a:noFill/>
                </a:ln>
                <a:solidFill>
                  <a:schemeClr val="bg1"/>
                </a:solidFill>
                <a:effectLst/>
                <a:uLnTx/>
                <a:uFillTx/>
                <a:latin typeface="Tw Cen MT" panose="020B0602020104020603"/>
                <a:ea typeface="+mn-ea"/>
                <a:cs typeface="+mn-cs"/>
              </a:rPr>
              <a:t> Ruggedness </a:t>
            </a:r>
            <a:endPar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228600" marR="0" lvl="0" indent="-228600" algn="l" defTabSz="914400" rtl="0" eaLnBrk="1" fontAlgn="auto" latinLnBrk="0" hangingPunct="1">
              <a:lnSpc>
                <a:spcPct val="90000"/>
              </a:lnSpc>
              <a:spcBef>
                <a:spcPct val="50000"/>
              </a:spcBef>
              <a:spcAft>
                <a:spcPts val="0"/>
              </a:spcAft>
              <a:buClr>
                <a:prstClr val="black"/>
              </a:buClr>
              <a:buSzTx/>
              <a:buFont typeface="Arial" panose="020B0604020202020204" pitchFamily="34" charset="0"/>
              <a:buChar char="•"/>
              <a:tabLst/>
              <a:defRPr/>
            </a:pPr>
            <a:r>
              <a:rPr kumimoji="0" lang="en-US" altLang="en-US" sz="2100" b="1" i="0" u="sng" strike="noStrike" kern="1200" cap="all" spc="0" normalizeH="0" baseline="0" noProof="0" dirty="0">
                <a:ln>
                  <a:noFill/>
                </a:ln>
                <a:solidFill>
                  <a:schemeClr val="bg1"/>
                </a:solidFill>
                <a:effectLst/>
                <a:uLnTx/>
                <a:uFillTx/>
                <a:latin typeface="Tw Cen MT" panose="020B0602020104020603"/>
                <a:ea typeface="+mn-ea"/>
                <a:cs typeface="+mn-cs"/>
              </a:rPr>
              <a:t>History, heritage, and experiences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Nostalgia(homesick)</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Memories</a:t>
            </a:r>
            <a:endPar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endParaRPr>
          </a:p>
        </p:txBody>
      </p:sp>
      <p:pic>
        <p:nvPicPr>
          <p:cNvPr id="7" name="WhatsApp Video 2023-03-05 at 3.54.01 PM">
            <a:hlinkClick r:id="" action="ppaction://media"/>
            <a:extLst>
              <a:ext uri="{FF2B5EF4-FFF2-40B4-BE49-F238E27FC236}">
                <a16:creationId xmlns:a16="http://schemas.microsoft.com/office/drawing/2014/main" id="{25662E63-363E-4760-BB57-04D664EA91E8}"/>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2065" t="24749" r="2065" b="10586"/>
          <a:stretch/>
        </p:blipFill>
        <p:spPr>
          <a:xfrm>
            <a:off x="0" y="19233"/>
            <a:ext cx="5665076" cy="6591774"/>
          </a:xfrm>
          <a:prstGeom prst="rect">
            <a:avLst/>
          </a:prstGeom>
        </p:spPr>
      </p:pic>
    </p:spTree>
    <p:extLst>
      <p:ext uri="{BB962C8B-B14F-4D97-AF65-F5344CB8AC3E}">
        <p14:creationId xmlns:p14="http://schemas.microsoft.com/office/powerpoint/2010/main" val="76101987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0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pic>
        <p:nvPicPr>
          <p:cNvPr id="3" name="Online Media 2" title="اعلان ڤودافون رمضان ٢٠٢٢ - اللي بينّا حياة - عمرو دياب">
            <a:hlinkClick r:id="" action="ppaction://media"/>
            <a:extLst>
              <a:ext uri="{FF2B5EF4-FFF2-40B4-BE49-F238E27FC236}">
                <a16:creationId xmlns:a16="http://schemas.microsoft.com/office/drawing/2014/main" id="{59C2B0CA-CBB2-95E6-D624-203E42E16C00}"/>
              </a:ext>
            </a:extLst>
          </p:cNvPr>
          <p:cNvPicPr>
            <a:picLocks noRot="1" noChangeAspect="1"/>
          </p:cNvPicPr>
          <p:nvPr>
            <a:videoFile r:link="rId1"/>
          </p:nvPr>
        </p:nvPicPr>
        <p:blipFill>
          <a:blip r:embed="rId4"/>
          <a:stretch>
            <a:fillRect/>
          </a:stretch>
        </p:blipFill>
        <p:spPr>
          <a:xfrm>
            <a:off x="156282" y="384682"/>
            <a:ext cx="9972004" cy="5634182"/>
          </a:xfrm>
          <a:prstGeom prst="rect">
            <a:avLst/>
          </a:prstGeom>
        </p:spPr>
      </p:pic>
    </p:spTree>
    <p:extLst>
      <p:ext uri="{BB962C8B-B14F-4D97-AF65-F5344CB8AC3E}">
        <p14:creationId xmlns:p14="http://schemas.microsoft.com/office/powerpoint/2010/main" val="25779875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pic>
        <p:nvPicPr>
          <p:cNvPr id="3" name="Online Media 2" title="عمرو دياب (جمع حبايبك) إعلان فودافون الجديد">
            <a:hlinkClick r:id="" action="ppaction://media"/>
            <a:extLst>
              <a:ext uri="{FF2B5EF4-FFF2-40B4-BE49-F238E27FC236}">
                <a16:creationId xmlns:a16="http://schemas.microsoft.com/office/drawing/2014/main" id="{EA9BC21F-D501-D11A-4252-6E12C106027E}"/>
              </a:ext>
            </a:extLst>
          </p:cNvPr>
          <p:cNvPicPr>
            <a:picLocks noRot="1" noChangeAspect="1"/>
          </p:cNvPicPr>
          <p:nvPr>
            <a:videoFile r:link="rId1"/>
          </p:nvPr>
        </p:nvPicPr>
        <p:blipFill>
          <a:blip r:embed="rId4"/>
          <a:stretch>
            <a:fillRect/>
          </a:stretch>
        </p:blipFill>
        <p:spPr>
          <a:xfrm>
            <a:off x="145001" y="238719"/>
            <a:ext cx="10127651" cy="6280727"/>
          </a:xfrm>
          <a:prstGeom prst="rect">
            <a:avLst/>
          </a:prstGeom>
        </p:spPr>
      </p:pic>
    </p:spTree>
    <p:extLst>
      <p:ext uri="{BB962C8B-B14F-4D97-AF65-F5344CB8AC3E}">
        <p14:creationId xmlns:p14="http://schemas.microsoft.com/office/powerpoint/2010/main" val="18131107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pic>
        <p:nvPicPr>
          <p:cNvPr id="5" name="Online Media 3" title="أعلان MNHD رمضان 2022 &amp;quot;رمضان في جيلنا&amp;quot; | أحمد السقا – هند صبري - حميد الشاعري - هشام عباس - سيمون">
            <a:hlinkClick r:id="" action="ppaction://media"/>
            <a:extLst>
              <a:ext uri="{FF2B5EF4-FFF2-40B4-BE49-F238E27FC236}">
                <a16:creationId xmlns:a16="http://schemas.microsoft.com/office/drawing/2014/main" id="{9D346E20-A911-4606-9E55-6EB84DF8AE5E}"/>
              </a:ext>
            </a:extLst>
          </p:cNvPr>
          <p:cNvPicPr>
            <a:picLocks noRot="1" noChangeAspect="1"/>
          </p:cNvPicPr>
          <p:nvPr>
            <a:videoFile r:link="rId1"/>
          </p:nvPr>
        </p:nvPicPr>
        <p:blipFill>
          <a:blip r:embed="rId4"/>
          <a:stretch>
            <a:fillRect/>
          </a:stretch>
        </p:blipFill>
        <p:spPr>
          <a:xfrm>
            <a:off x="75414" y="30064"/>
            <a:ext cx="12021993" cy="6734274"/>
          </a:xfrm>
          <a:prstGeom prst="rect">
            <a:avLst/>
          </a:prstGeom>
        </p:spPr>
      </p:pic>
    </p:spTree>
    <p:extLst>
      <p:ext uri="{BB962C8B-B14F-4D97-AF65-F5344CB8AC3E}">
        <p14:creationId xmlns:p14="http://schemas.microsoft.com/office/powerpoint/2010/main" val="270757772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sp>
        <p:nvSpPr>
          <p:cNvPr id="9" name="TextBox 8">
            <a:extLst>
              <a:ext uri="{FF2B5EF4-FFF2-40B4-BE49-F238E27FC236}">
                <a16:creationId xmlns:a16="http://schemas.microsoft.com/office/drawing/2014/main" id="{84F7F31E-37F7-49AD-93AB-6985300DBAF5}"/>
              </a:ext>
            </a:extLst>
          </p:cNvPr>
          <p:cNvSpPr txBox="1"/>
          <p:nvPr/>
        </p:nvSpPr>
        <p:spPr>
          <a:xfrm>
            <a:off x="614855" y="205008"/>
            <a:ext cx="6127530" cy="769441"/>
          </a:xfrm>
          <a:prstGeom prst="rect">
            <a:avLst/>
          </a:prstGeom>
          <a:noFill/>
        </p:spPr>
        <p:txBody>
          <a:bodyPr wrap="square">
            <a:spAutoFit/>
          </a:bodyPr>
          <a:lstStyle/>
          <a:p>
            <a:r>
              <a:rPr kumimoji="0" lang="en-IN" sz="44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Brand Imagery </a:t>
            </a:r>
            <a:endParaRPr lang="en-US" sz="2400" dirty="0"/>
          </a:p>
        </p:txBody>
      </p:sp>
      <p:pic>
        <p:nvPicPr>
          <p:cNvPr id="3" name="Picture 2">
            <a:extLst>
              <a:ext uri="{FF2B5EF4-FFF2-40B4-BE49-F238E27FC236}">
                <a16:creationId xmlns:a16="http://schemas.microsoft.com/office/drawing/2014/main" id="{8DA2AEDD-31AB-4D97-A3E9-A586325E938C}"/>
              </a:ext>
            </a:extLst>
          </p:cNvPr>
          <p:cNvPicPr>
            <a:picLocks noChangeAspect="1"/>
          </p:cNvPicPr>
          <p:nvPr/>
        </p:nvPicPr>
        <p:blipFill>
          <a:blip r:embed="rId3"/>
          <a:stretch>
            <a:fillRect/>
          </a:stretch>
        </p:blipFill>
        <p:spPr>
          <a:xfrm>
            <a:off x="6653048" y="974449"/>
            <a:ext cx="5454868" cy="5211797"/>
          </a:xfrm>
          <a:prstGeom prst="rect">
            <a:avLst/>
          </a:prstGeom>
        </p:spPr>
      </p:pic>
      <p:sp>
        <p:nvSpPr>
          <p:cNvPr id="10" name="Content Placeholder 2">
            <a:extLst>
              <a:ext uri="{FF2B5EF4-FFF2-40B4-BE49-F238E27FC236}">
                <a16:creationId xmlns:a16="http://schemas.microsoft.com/office/drawing/2014/main" id="{30EC0103-894A-463F-B987-6F2886E568BB}"/>
              </a:ext>
            </a:extLst>
          </p:cNvPr>
          <p:cNvSpPr txBox="1">
            <a:spLocks/>
          </p:cNvSpPr>
          <p:nvPr/>
        </p:nvSpPr>
        <p:spPr>
          <a:xfrm>
            <a:off x="178676" y="1359991"/>
            <a:ext cx="6663179" cy="4715078"/>
          </a:xfrm>
          <a:prstGeom prst="rect">
            <a:avLst/>
          </a:prstGeom>
        </p:spPr>
        <p:txBody>
          <a:bodyPr vert="horz" lIns="0" tIns="0" rIns="0" bIns="0" rtlCol="0">
            <a:noAutofit/>
          </a:bodyPr>
          <a:lstStyle>
            <a:lvl1pPr marL="228600" indent="-255600" algn="l" defTabSz="914400" rtl="0" eaLnBrk="1" latinLnBrk="0" hangingPunct="1">
              <a:lnSpc>
                <a:spcPct val="120000"/>
              </a:lnSpc>
              <a:spcBef>
                <a:spcPts val="10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1pPr>
            <a:lvl2pPr marL="685800" indent="-284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2pPr>
            <a:lvl3pPr marL="11430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16002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4pPr>
            <a:lvl5pPr marL="20574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1" fontAlgn="auto" latinLnBrk="0" hangingPunct="1">
              <a:lnSpc>
                <a:spcPct val="80000"/>
              </a:lnSpc>
              <a:spcBef>
                <a:spcPts val="279"/>
              </a:spcBef>
              <a:spcAft>
                <a:spcPts val="0"/>
              </a:spcAft>
              <a:buClr>
                <a:sysClr val="windowText" lastClr="000000"/>
              </a:buClr>
              <a:buSzPts val="930"/>
              <a:buFont typeface="Arial" panose="020B0604020202020204" pitchFamily="34" charset="0"/>
              <a:buNone/>
              <a:tabLst/>
              <a:defRPr/>
            </a:pPr>
            <a:r>
              <a:rPr kumimoji="0" lang="en-US" sz="2400" b="1" i="0" u="none" strike="noStrike" kern="1200" cap="all" spc="0" normalizeH="0" baseline="0" noProof="0" dirty="0">
                <a:ln>
                  <a:noFill/>
                </a:ln>
                <a:solidFill>
                  <a:schemeClr val="bg1"/>
                </a:solidFill>
                <a:effectLst/>
                <a:uLnTx/>
                <a:uFillTx/>
                <a:latin typeface="Tw Cen MT" panose="020B0602020104020603"/>
                <a:ea typeface="+mn-ea"/>
                <a:cs typeface="+mn-cs"/>
              </a:rPr>
              <a:t>Brand personality and values:</a:t>
            </a:r>
            <a:endParaRPr kumimoji="0" lang="en-US" sz="6600" b="1"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0" marR="0" lvl="0" indent="-59055" algn="l" defTabSz="914400" rtl="0" eaLnBrk="1" fontAlgn="auto" latinLnBrk="0" hangingPunct="1">
              <a:lnSpc>
                <a:spcPct val="80000"/>
              </a:lnSpc>
              <a:spcBef>
                <a:spcPts val="279"/>
              </a:spcBef>
              <a:spcAft>
                <a:spcPts val="0"/>
              </a:spcAft>
              <a:buClr>
                <a:sysClr val="windowText" lastClr="000000"/>
              </a:buClr>
              <a:buSzPts val="930"/>
              <a:buFont typeface="Arial"/>
              <a:buChar char="•"/>
              <a:tabLst/>
              <a:defRPr/>
            </a:pPr>
            <a:r>
              <a:rPr kumimoji="0" lang="en-US" sz="2400" b="1" i="0" u="none" strike="noStrike" kern="1200" cap="all" spc="0" normalizeH="0" baseline="0" noProof="0" dirty="0">
                <a:ln>
                  <a:noFill/>
                </a:ln>
                <a:solidFill>
                  <a:schemeClr val="bg1"/>
                </a:solidFill>
                <a:effectLst/>
                <a:uLnTx/>
                <a:uFillTx/>
                <a:latin typeface="Tw Cen MT" panose="020B0602020104020603"/>
                <a:ea typeface="+mn-ea"/>
                <a:cs typeface="+mn-cs"/>
              </a:rPr>
              <a:t>Five dimensions of brand personality:</a:t>
            </a:r>
            <a:endParaRPr kumimoji="0" lang="ar-EG" sz="2400" b="1" i="0" u="none" strike="noStrike" kern="1200" cap="all" spc="0" normalizeH="0" baseline="0" noProof="0" dirty="0">
              <a:ln>
                <a:noFill/>
              </a:ln>
              <a:solidFill>
                <a:schemeClr val="bg1"/>
              </a:solidFill>
              <a:effectLst/>
              <a:uLnTx/>
              <a:uFillTx/>
              <a:latin typeface="Tw Cen MT" panose="020B0602020104020603"/>
              <a:ea typeface="+mn-ea"/>
              <a:cs typeface="Arial" panose="020B0604020202020204" pitchFamily="34" charset="0"/>
            </a:endParaRPr>
          </a:p>
          <a:p>
            <a:pPr marL="0" marR="0" lvl="0" indent="-59055" algn="l" defTabSz="914400" rtl="0" eaLnBrk="1" fontAlgn="auto" latinLnBrk="0" hangingPunct="1">
              <a:lnSpc>
                <a:spcPct val="80000"/>
              </a:lnSpc>
              <a:spcBef>
                <a:spcPts val="279"/>
              </a:spcBef>
              <a:spcAft>
                <a:spcPts val="0"/>
              </a:spcAft>
              <a:buClr>
                <a:sysClr val="windowText" lastClr="000000"/>
              </a:buClr>
              <a:buSzPts val="930"/>
              <a:buFont typeface="Arial"/>
              <a:buChar char="•"/>
              <a:tabLst/>
              <a:defRPr/>
            </a:pPr>
            <a:endParaRPr kumimoji="0" lang="en-US" sz="20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Sincerity</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(down-to-earth, honest, wholesome, and cheerful)</a:t>
            </a:r>
            <a:endParaRPr kumimoji="0" lang="en-US" sz="66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Excitement</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(daring, spirited, imaginative, and up-to-date)</a:t>
            </a:r>
            <a:endParaRPr kumimoji="0" lang="en-US" sz="66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Competence</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(reliable, intelligent, and successful)</a:t>
            </a:r>
            <a:endParaRPr kumimoji="0" lang="en-US" sz="66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Sophistication</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(upper class and charming)</a:t>
            </a:r>
            <a:endParaRPr kumimoji="0" lang="en-US" sz="66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Ruggedness</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(outdoorsy and tough)</a:t>
            </a:r>
            <a:endParaRPr kumimoji="0" lang="en-IN" sz="6600" b="0" i="0" u="none" strike="noStrike" kern="1200" cap="all" spc="0" normalizeH="0" baseline="0" noProof="0" dirty="0">
              <a:ln>
                <a:noFill/>
              </a:ln>
              <a:solidFill>
                <a:schemeClr val="bg1"/>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90263024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Online Media 5" title="Amina Khalil for St. Regis X Vogue Arabia">
            <a:hlinkClick r:id="" action="ppaction://media"/>
            <a:extLst>
              <a:ext uri="{FF2B5EF4-FFF2-40B4-BE49-F238E27FC236}">
                <a16:creationId xmlns:a16="http://schemas.microsoft.com/office/drawing/2014/main" id="{1B6585A6-2309-4CD9-905E-BD5CFE7C40B3}"/>
              </a:ext>
            </a:extLst>
          </p:cNvPr>
          <p:cNvPicPr>
            <a:picLocks noRot="1" noChangeAspect="1"/>
          </p:cNvPicPr>
          <p:nvPr>
            <a:videoFile r:link="rId1"/>
          </p:nvPr>
        </p:nvPicPr>
        <p:blipFill>
          <a:blip r:embed="rId4"/>
          <a:stretch>
            <a:fillRect/>
          </a:stretch>
        </p:blipFill>
        <p:spPr>
          <a:xfrm>
            <a:off x="103694" y="-146704"/>
            <a:ext cx="12301980" cy="6919863"/>
          </a:xfrm>
          <a:prstGeom prst="rect">
            <a:avLst/>
          </a:prstGeom>
        </p:spPr>
      </p:pic>
    </p:spTree>
    <p:extLst>
      <p:ext uri="{BB962C8B-B14F-4D97-AF65-F5344CB8AC3E}">
        <p14:creationId xmlns:p14="http://schemas.microsoft.com/office/powerpoint/2010/main" val="35128853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2979" y="1033098"/>
            <a:ext cx="10537683" cy="5725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32224"/>
            <a:ext cx="9345750"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Judgment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860331" y="1189409"/>
            <a:ext cx="10405241" cy="58524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55600" algn="l" defTabSz="914400" rtl="0" eaLnBrk="1" fontAlgn="auto" latinLnBrk="0" hangingPunct="1">
              <a:lnSpc>
                <a:spcPct val="120000"/>
              </a:lnSpc>
              <a:spcBef>
                <a:spcPts val="1000"/>
              </a:spcBef>
              <a:spcAft>
                <a:spcPts val="0"/>
              </a:spcAft>
              <a:buClr>
                <a:prstClr val="black"/>
              </a:buClr>
              <a:buSzPts val="2400"/>
              <a:buFont typeface="Arial" panose="020B0604020202020204" pitchFamily="34" charset="0"/>
              <a:buChar char="•"/>
              <a:tabLst/>
              <a:defRPr/>
            </a:pP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Customers’ </a:t>
            </a:r>
            <a:r>
              <a:rPr kumimoji="0" lang="en-IN"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personal opinions </a:t>
            </a: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about and </a:t>
            </a:r>
            <a:r>
              <a:rPr kumimoji="0" lang="en-IN"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evaluations</a:t>
            </a: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 of a brand:</a:t>
            </a:r>
          </a:p>
          <a:p>
            <a:pPr marL="685800" marR="0" lvl="1" indent="-284400" algn="l" defTabSz="914400" rtl="0" eaLnBrk="1" fontAlgn="auto" latinLnBrk="0" hangingPunct="1">
              <a:lnSpc>
                <a:spcPct val="120000"/>
              </a:lnSpc>
              <a:spcBef>
                <a:spcPts val="500"/>
              </a:spcBef>
              <a:spcAft>
                <a:spcPts val="0"/>
              </a:spcAft>
              <a:buClr>
                <a:prstClr val="black"/>
              </a:buClr>
              <a:buSzPts val="2400"/>
              <a:buFont typeface="Wingdings" panose="05000000000000000000" pitchFamily="2" charset="2"/>
              <a:buChar char="ü"/>
              <a:tabLst/>
              <a:defRPr/>
            </a:pP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Consumers form judgments by </a:t>
            </a:r>
            <a:r>
              <a:rPr kumimoji="0" lang="en-IN" sz="2400" b="0" i="0" u="sng" strike="noStrike" kern="1200" cap="all" spc="0" normalizeH="0" baseline="0" noProof="0" dirty="0">
                <a:ln>
                  <a:noFill/>
                </a:ln>
                <a:solidFill>
                  <a:prstClr val="black"/>
                </a:solidFill>
                <a:effectLst/>
                <a:uLnTx/>
                <a:uFillTx/>
                <a:latin typeface="Tw Cen MT" panose="020B0602020104020603"/>
                <a:ea typeface="+mn-ea"/>
                <a:cs typeface="+mn-cs"/>
              </a:rPr>
              <a:t>putting together all the different brand performance and imagery </a:t>
            </a: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associations</a:t>
            </a:r>
          </a:p>
          <a:p>
            <a:pPr marL="514350" marR="0" lvl="0" indent="-514350" algn="l" defTabSz="457200" rtl="0" eaLnBrk="1" fontAlgn="auto" latinLnBrk="0" hangingPunct="1">
              <a:lnSpc>
                <a:spcPct val="100000"/>
              </a:lnSpc>
              <a:spcBef>
                <a:spcPts val="0"/>
              </a:spcBef>
              <a:spcAft>
                <a:spcPts val="0"/>
              </a:spcAft>
              <a:buClrTx/>
              <a:buSzPts val="2400"/>
              <a:buFont typeface="+mj-lt"/>
              <a:buAutoNum type="arabicPeriod"/>
              <a:tabLst/>
              <a:defRPr/>
            </a:pPr>
            <a:r>
              <a:rPr kumimoji="0" lang="en-US" sz="3200" b="1" i="0" u="none" strike="noStrike" kern="1200" cap="none" spc="0" normalizeH="0" baseline="0" noProof="0" dirty="0">
                <a:ln>
                  <a:noFill/>
                </a:ln>
                <a:solidFill>
                  <a:prstClr val="black"/>
                </a:solidFill>
                <a:effectLst/>
                <a:uLnTx/>
                <a:uFillTx/>
                <a:latin typeface="Tw Cen MT" panose="020B0602020104020603"/>
                <a:ea typeface="+mn-ea"/>
                <a:cs typeface="+mn-cs"/>
              </a:rPr>
              <a:t>Brand quality:</a:t>
            </a:r>
          </a:p>
          <a:p>
            <a:pPr marL="457200" marR="0" lvl="1" indent="-342900" algn="l" defTabSz="457200" rtl="0" eaLnBrk="1" fontAlgn="auto" latinLnBrk="0" hangingPunct="1">
              <a:lnSpc>
                <a:spcPct val="80000"/>
              </a:lnSpc>
              <a:spcBef>
                <a:spcPts val="333"/>
              </a:spcBef>
              <a:spcAft>
                <a:spcPts val="0"/>
              </a:spcAft>
              <a:buClr>
                <a:prstClr val="black"/>
              </a:buClr>
              <a:buSzPts val="1110"/>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help </a:t>
            </a:r>
            <a:r>
              <a:rPr kumimoji="0" lang="en-US"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develop consumer attitudes</a:t>
            </a: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 toward the brand.</a:t>
            </a:r>
          </a:p>
          <a:p>
            <a:pPr marL="457200" marR="0" lvl="1" indent="-342900" algn="l" defTabSz="457200" rtl="0" eaLnBrk="1" fontAlgn="auto" latinLnBrk="0" hangingPunct="1">
              <a:lnSpc>
                <a:spcPct val="80000"/>
              </a:lnSpc>
              <a:spcBef>
                <a:spcPts val="333"/>
              </a:spcBef>
              <a:spcAft>
                <a:spcPts val="0"/>
              </a:spcAft>
              <a:buClr>
                <a:prstClr val="black"/>
              </a:buClr>
              <a:buSzPts val="1110"/>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relate to customer </a:t>
            </a:r>
            <a:r>
              <a:rPr kumimoji="0" lang="en-US"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value</a:t>
            </a: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 and </a:t>
            </a:r>
            <a:r>
              <a:rPr kumimoji="0" lang="en-US"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satisfaction</a:t>
            </a: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a:t>
            </a:r>
          </a:p>
          <a:p>
            <a:pPr marL="457200" marR="0" lvl="1" indent="-342900" algn="l" defTabSz="457200" rtl="0" eaLnBrk="1" fontAlgn="auto" latinLnBrk="0" hangingPunct="1">
              <a:lnSpc>
                <a:spcPct val="80000"/>
              </a:lnSpc>
              <a:spcBef>
                <a:spcPts val="333"/>
              </a:spcBef>
              <a:spcAft>
                <a:spcPts val="0"/>
              </a:spcAft>
              <a:buClr>
                <a:prstClr val="black"/>
              </a:buClr>
              <a:buSzPts val="1110"/>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measures are inherent in many approaches to brand equity.</a:t>
            </a:r>
            <a:endParaRPr kumimoji="0" lang="ar-EG" sz="2400" b="0" i="0" u="none" strike="noStrike" kern="1200" cap="none" spc="0" normalizeH="0" baseline="0" noProof="0" dirty="0">
              <a:ln>
                <a:noFill/>
              </a:ln>
              <a:solidFill>
                <a:prstClr val="black"/>
              </a:solidFill>
              <a:effectLst/>
              <a:uLnTx/>
              <a:uFillTx/>
              <a:latin typeface="Tw Cen MT" panose="020B0602020104020603"/>
              <a:ea typeface="+mn-ea"/>
              <a:cs typeface="Arial" panose="020B0604020202020204" pitchFamily="34" charset="0"/>
            </a:endParaRPr>
          </a:p>
          <a:p>
            <a:pPr marL="457200" marR="0" lvl="1" indent="-342900" algn="l" defTabSz="457200" rtl="0" eaLnBrk="1" fontAlgn="auto" latinLnBrk="0" hangingPunct="1">
              <a:lnSpc>
                <a:spcPct val="80000"/>
              </a:lnSpc>
              <a:spcBef>
                <a:spcPts val="333"/>
              </a:spcBef>
              <a:spcAft>
                <a:spcPts val="0"/>
              </a:spcAft>
              <a:buClr>
                <a:prstClr val="black"/>
              </a:buClr>
              <a:buSzPts val="1110"/>
              <a:buFont typeface="Wingdings" panose="05000000000000000000" pitchFamily="2" charset="2"/>
              <a:buChar char="ü"/>
              <a:tabLst/>
              <a:defRPr/>
            </a:pPr>
            <a:endParaRPr kumimoji="0" lang="ar-EG" sz="2000" b="0" i="0" u="none" strike="noStrike" kern="1200" cap="none" spc="0" normalizeH="0" baseline="0" noProof="0" dirty="0">
              <a:ln>
                <a:noFill/>
              </a:ln>
              <a:solidFill>
                <a:prstClr val="black"/>
              </a:solidFill>
              <a:effectLst/>
              <a:uLnTx/>
              <a:uFillTx/>
              <a:latin typeface="Tw Cen MT" panose="020B0602020104020603"/>
              <a:ea typeface="+mn-ea"/>
              <a:cs typeface="Arial" panose="020B0604020202020204" pitchFamily="34" charset="0"/>
            </a:endParaRPr>
          </a:p>
          <a:p>
            <a:pPr marL="0" marR="0" lvl="0" indent="0" algn="l" defTabSz="457200" rtl="0" eaLnBrk="1" fontAlgn="auto" latinLnBrk="0" hangingPunct="1">
              <a:lnSpc>
                <a:spcPct val="80000"/>
              </a:lnSpc>
              <a:spcBef>
                <a:spcPts val="333"/>
              </a:spcBef>
              <a:spcAft>
                <a:spcPts val="0"/>
              </a:spcAft>
              <a:buClr>
                <a:prstClr val="black"/>
              </a:buClr>
              <a:buSzPts val="1110"/>
              <a:buFontTx/>
              <a:buNone/>
              <a:tabLst/>
              <a:defRPr/>
            </a:pPr>
            <a:r>
              <a:rPr kumimoji="0" lang="en-US" sz="3200" b="1" i="0" u="none" strike="noStrike" kern="1200" cap="none" spc="0" normalizeH="0" baseline="0" noProof="0" dirty="0">
                <a:ln>
                  <a:noFill/>
                </a:ln>
                <a:solidFill>
                  <a:prstClr val="black"/>
                </a:solidFill>
                <a:effectLst/>
                <a:uLnTx/>
                <a:uFillTx/>
                <a:latin typeface="Tw Cen MT" panose="020B0602020104020603"/>
                <a:ea typeface="+mn-ea"/>
                <a:cs typeface="+mn-cs"/>
              </a:rPr>
              <a:t>2. Brand credibility:</a:t>
            </a:r>
          </a:p>
          <a:p>
            <a:pPr marL="171450" marR="0" lvl="0" indent="-171450" algn="l" defTabSz="457200" rtl="0" eaLnBrk="1" fontAlgn="auto" latinLnBrk="0" hangingPunct="1">
              <a:lnSpc>
                <a:spcPct val="80000"/>
              </a:lnSpc>
              <a:spcBef>
                <a:spcPts val="333"/>
              </a:spcBef>
              <a:spcAft>
                <a:spcPts val="0"/>
              </a:spcAft>
              <a:buClr>
                <a:prstClr val="black"/>
              </a:buClr>
              <a:buSzPts val="1110"/>
              <a:buFont typeface="Arial"/>
              <a:buChar char="•"/>
              <a:tabLst/>
              <a:defRPr/>
            </a:pPr>
            <a:r>
              <a:rPr lang="en-US" sz="2400" b="1" dirty="0">
                <a:solidFill>
                  <a:prstClr val="black"/>
                </a:solidFill>
                <a:latin typeface="Tw Cen MT" panose="020B0602020104020603"/>
              </a:rPr>
              <a:t>P</a:t>
            </a:r>
            <a:r>
              <a:rPr kumimoji="0" lang="en-US" sz="2400" b="1" i="0" u="none" strike="noStrike" kern="1200" cap="none" spc="0" normalizeH="0" baseline="0" noProof="0" dirty="0" err="1">
                <a:ln>
                  <a:noFill/>
                </a:ln>
                <a:solidFill>
                  <a:prstClr val="black"/>
                </a:solidFill>
                <a:effectLst/>
                <a:uLnTx/>
                <a:uFillTx/>
                <a:latin typeface="Tw Cen MT" panose="020B0602020104020603"/>
                <a:ea typeface="+mn-ea"/>
                <a:cs typeface="+mn-cs"/>
              </a:rPr>
              <a:t>erceived</a:t>
            </a:r>
            <a:r>
              <a:rPr kumimoji="0" lang="en-US" sz="2400" b="1" i="0" u="none" strike="noStrike" kern="1200" cap="none" spc="0" normalizeH="0" baseline="0" noProof="0" dirty="0">
                <a:ln>
                  <a:noFill/>
                </a:ln>
                <a:solidFill>
                  <a:prstClr val="black"/>
                </a:solidFill>
                <a:effectLst/>
                <a:uLnTx/>
                <a:uFillTx/>
                <a:latin typeface="Tw Cen MT" panose="020B0602020104020603"/>
                <a:ea typeface="+mn-ea"/>
                <a:cs typeface="+mn-cs"/>
              </a:rPr>
              <a:t>:</a:t>
            </a:r>
          </a:p>
          <a:p>
            <a:pPr marL="628650" marR="0" lvl="1" indent="-171450" algn="l" defTabSz="4572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Expertise—Competence, innovation, and ability to lead.</a:t>
            </a:r>
          </a:p>
          <a:p>
            <a:pPr marL="628650" marR="0" lvl="1" indent="-171450" algn="l" defTabSz="4572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Trustworthiness—Dependability and keeping customer interests in mind.</a:t>
            </a:r>
          </a:p>
          <a:p>
            <a:pPr marL="628650" marR="0" lvl="1" indent="-171450" algn="l" defTabSz="4572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Likability—Fun, interesting, and worth spending time with.</a:t>
            </a:r>
          </a:p>
          <a:p>
            <a:pPr marL="0" indent="0">
              <a:buNone/>
            </a:pPr>
            <a:endParaRPr lang="en-US" altLang="en-US" sz="2000" dirty="0"/>
          </a:p>
        </p:txBody>
      </p:sp>
    </p:spTree>
    <p:extLst>
      <p:ext uri="{BB962C8B-B14F-4D97-AF65-F5344CB8AC3E}">
        <p14:creationId xmlns:p14="http://schemas.microsoft.com/office/powerpoint/2010/main" val="6129171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2979" y="1033098"/>
            <a:ext cx="10537683" cy="5725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32224"/>
            <a:ext cx="9345750"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Judgment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587261" y="1491692"/>
            <a:ext cx="5654566" cy="45387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80000"/>
              </a:lnSpc>
              <a:spcBef>
                <a:spcPts val="333"/>
              </a:spcBef>
              <a:spcAft>
                <a:spcPts val="0"/>
              </a:spcAft>
              <a:buClr>
                <a:prstClr val="black"/>
              </a:buClr>
              <a:buSzTx/>
              <a:buFont typeface="Arial" panose="020B0604020202020204" pitchFamily="34" charset="0"/>
              <a:buNone/>
              <a:tabLst/>
              <a:defRPr/>
            </a:pPr>
            <a:r>
              <a:rPr kumimoji="0" lang="en-US" sz="2400" b="1" i="0" u="none" strike="noStrike" kern="1200" cap="all" spc="0" normalizeH="0" baseline="0" noProof="0" dirty="0">
                <a:ln>
                  <a:noFill/>
                </a:ln>
                <a:solidFill>
                  <a:prstClr val="black"/>
                </a:solidFill>
                <a:effectLst/>
                <a:uLnTx/>
                <a:uFillTx/>
                <a:latin typeface="Tw Cen MT" panose="020B0602020104020603"/>
                <a:ea typeface="+mn-ea"/>
                <a:cs typeface="+mn-cs"/>
              </a:rPr>
              <a:t>3. Brand consideration:</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How customers find the brand.</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Crucial filter</a:t>
            </a:r>
            <a:endParaRPr kumimoji="0" lang="ar-EG" sz="2400" b="0" i="0" u="none" strike="noStrike" kern="1200" cap="all" spc="0" normalizeH="0" baseline="0" noProof="0" dirty="0">
              <a:ln>
                <a:noFill/>
              </a:ln>
              <a:solidFill>
                <a:prstClr val="black"/>
              </a:solidFill>
              <a:effectLst/>
              <a:uLnTx/>
              <a:uFillTx/>
              <a:latin typeface="Tw Cen MT" panose="020B0602020104020603"/>
              <a:ea typeface="+mn-ea"/>
              <a:cs typeface="Arial" panose="020B0604020202020204" pitchFamily="34" charset="0"/>
            </a:endParaRP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endPar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endParaRPr>
          </a:p>
          <a:p>
            <a:pPr marL="0" marR="0" lvl="0" indent="0" algn="l" defTabSz="914400" rtl="0" eaLnBrk="1" fontAlgn="auto" latinLnBrk="0" hangingPunct="1">
              <a:lnSpc>
                <a:spcPct val="80000"/>
              </a:lnSpc>
              <a:spcBef>
                <a:spcPts val="333"/>
              </a:spcBef>
              <a:spcAft>
                <a:spcPts val="0"/>
              </a:spcAft>
              <a:buClr>
                <a:prstClr val="black"/>
              </a:buClr>
              <a:buSzPts val="1110"/>
              <a:buFont typeface="Arial" panose="020B0604020202020204" pitchFamily="34" charset="0"/>
              <a:buNone/>
              <a:tabLst/>
              <a:defRPr/>
            </a:pPr>
            <a:r>
              <a:rPr kumimoji="0" lang="en-US" sz="2400" b="1" i="0" u="none" strike="noStrike" kern="1200" cap="all" spc="0" normalizeH="0" baseline="0" noProof="0" dirty="0">
                <a:ln>
                  <a:noFill/>
                </a:ln>
                <a:solidFill>
                  <a:prstClr val="black"/>
                </a:solidFill>
                <a:effectLst/>
                <a:uLnTx/>
                <a:uFillTx/>
                <a:latin typeface="Tw Cen MT" panose="020B0602020104020603"/>
                <a:ea typeface="+mn-ea"/>
                <a:cs typeface="+mn-cs"/>
              </a:rPr>
              <a:t>4. Brand superiority:</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View brand as </a:t>
            </a:r>
            <a:r>
              <a:rPr kumimoji="0" lang="en-US"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unique</a:t>
            </a: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 and better than other brands.</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build intense and active </a:t>
            </a:r>
            <a:r>
              <a:rPr kumimoji="0" lang="en-US"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relationships</a:t>
            </a: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 with customers.</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Depends to a great degree on the </a:t>
            </a:r>
            <a:r>
              <a:rPr kumimoji="0" lang="en-US"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number and nature of unique brand associations</a:t>
            </a: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 that make up the brand image.</a:t>
            </a:r>
            <a:endPar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endParaRPr>
          </a:p>
          <a:p>
            <a:pPr marL="0" indent="0">
              <a:buNone/>
            </a:pPr>
            <a:endParaRPr lang="en-US" altLang="en-US" sz="2000" dirty="0"/>
          </a:p>
        </p:txBody>
      </p:sp>
      <p:pic>
        <p:nvPicPr>
          <p:cNvPr id="10" name="Picture 9">
            <a:extLst>
              <a:ext uri="{FF2B5EF4-FFF2-40B4-BE49-F238E27FC236}">
                <a16:creationId xmlns:a16="http://schemas.microsoft.com/office/drawing/2014/main" id="{C6C097B0-0895-4736-9ED5-1111909AE9D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9378" y="1436219"/>
            <a:ext cx="4959769" cy="2789871"/>
          </a:xfrm>
          <a:prstGeom prst="rect">
            <a:avLst/>
          </a:prstGeom>
        </p:spPr>
      </p:pic>
      <p:pic>
        <p:nvPicPr>
          <p:cNvPr id="11" name="Picture 10">
            <a:extLst>
              <a:ext uri="{FF2B5EF4-FFF2-40B4-BE49-F238E27FC236}">
                <a16:creationId xmlns:a16="http://schemas.microsoft.com/office/drawing/2014/main" id="{4AA5073D-1C1D-4A24-B2E9-622E5BD1526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241827" y="4612552"/>
            <a:ext cx="4510522" cy="2010124"/>
          </a:xfrm>
          <a:prstGeom prst="rect">
            <a:avLst/>
          </a:prstGeom>
        </p:spPr>
      </p:pic>
    </p:spTree>
    <p:extLst>
      <p:ext uri="{BB962C8B-B14F-4D97-AF65-F5344CB8AC3E}">
        <p14:creationId xmlns:p14="http://schemas.microsoft.com/office/powerpoint/2010/main" val="10903280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Online Media 3" title="SODIC West Workplex X Amina Khalil">
            <a:hlinkClick r:id="" action="ppaction://media"/>
            <a:extLst>
              <a:ext uri="{FF2B5EF4-FFF2-40B4-BE49-F238E27FC236}">
                <a16:creationId xmlns:a16="http://schemas.microsoft.com/office/drawing/2014/main" id="{7D331CEC-3438-41F7-AB14-5F9012E4B9F3}"/>
              </a:ext>
            </a:extLst>
          </p:cNvPr>
          <p:cNvPicPr>
            <a:picLocks noRot="1" noChangeAspect="1"/>
          </p:cNvPicPr>
          <p:nvPr>
            <a:videoFile r:link="rId1"/>
          </p:nvPr>
        </p:nvPicPr>
        <p:blipFill>
          <a:blip r:embed="rId4"/>
          <a:stretch>
            <a:fillRect/>
          </a:stretch>
        </p:blipFill>
        <p:spPr>
          <a:xfrm>
            <a:off x="151424" y="-99161"/>
            <a:ext cx="12179430" cy="6850929"/>
          </a:xfrm>
          <a:prstGeom prst="rect">
            <a:avLst/>
          </a:prstGeom>
        </p:spPr>
      </p:pic>
    </p:spTree>
    <p:extLst>
      <p:ext uri="{BB962C8B-B14F-4D97-AF65-F5344CB8AC3E}">
        <p14:creationId xmlns:p14="http://schemas.microsoft.com/office/powerpoint/2010/main" val="88446394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FA89A0E1-EBBB-405D-9F47-8D4240662266}"/>
              </a:ext>
            </a:extLst>
          </p:cNvPr>
          <p:cNvSpPr txBox="1"/>
          <p:nvPr/>
        </p:nvSpPr>
        <p:spPr>
          <a:xfrm>
            <a:off x="311175" y="327116"/>
            <a:ext cx="6185338" cy="646331"/>
          </a:xfrm>
          <a:prstGeom prst="rect">
            <a:avLst/>
          </a:prstGeom>
          <a:noFill/>
        </p:spPr>
        <p:txBody>
          <a:bodyPr wrap="square">
            <a:spAutoFit/>
          </a:bodyPr>
          <a:lstStyle/>
          <a:p>
            <a:r>
              <a:rPr kumimoji="0" lang="en-US" sz="36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Brand Feelings </a:t>
            </a:r>
            <a:endParaRPr lang="en-US" dirty="0"/>
          </a:p>
        </p:txBody>
      </p:sp>
      <p:pic>
        <p:nvPicPr>
          <p:cNvPr id="5" name="Picture 4">
            <a:extLst>
              <a:ext uri="{FF2B5EF4-FFF2-40B4-BE49-F238E27FC236}">
                <a16:creationId xmlns:a16="http://schemas.microsoft.com/office/drawing/2014/main" id="{A6280F74-966B-4C3B-8EFC-707952E25888}"/>
              </a:ext>
            </a:extLst>
          </p:cNvPr>
          <p:cNvPicPr>
            <a:picLocks noChangeAspect="1"/>
          </p:cNvPicPr>
          <p:nvPr/>
        </p:nvPicPr>
        <p:blipFill>
          <a:blip r:embed="rId3"/>
          <a:stretch>
            <a:fillRect/>
          </a:stretch>
        </p:blipFill>
        <p:spPr>
          <a:xfrm>
            <a:off x="5044966" y="1379361"/>
            <a:ext cx="6835859" cy="4505325"/>
          </a:xfrm>
          <a:prstGeom prst="rect">
            <a:avLst/>
          </a:prstGeom>
        </p:spPr>
      </p:pic>
      <p:sp>
        <p:nvSpPr>
          <p:cNvPr id="9" name="Content Placeholder 2">
            <a:extLst>
              <a:ext uri="{FF2B5EF4-FFF2-40B4-BE49-F238E27FC236}">
                <a16:creationId xmlns:a16="http://schemas.microsoft.com/office/drawing/2014/main" id="{8C4064A2-09D4-4348-94BF-950572E14751}"/>
              </a:ext>
            </a:extLst>
          </p:cNvPr>
          <p:cNvSpPr txBox="1">
            <a:spLocks/>
          </p:cNvSpPr>
          <p:nvPr/>
        </p:nvSpPr>
        <p:spPr>
          <a:xfrm>
            <a:off x="311175" y="1379361"/>
            <a:ext cx="4609760" cy="4434275"/>
          </a:xfrm>
          <a:prstGeom prst="rect">
            <a:avLst/>
          </a:prstGeom>
        </p:spPr>
        <p:txBody>
          <a:bodyPr vert="horz" lIns="0" tIns="0" rIns="0" bIns="0" rtlCol="0">
            <a:normAutofit lnSpcReduction="10000"/>
          </a:bodyPr>
          <a:lstStyle>
            <a:lvl1pPr marL="228600" indent="-255600" algn="l" defTabSz="914400" rtl="0" eaLnBrk="1" latinLnBrk="0" hangingPunct="1">
              <a:lnSpc>
                <a:spcPct val="120000"/>
              </a:lnSpc>
              <a:spcBef>
                <a:spcPts val="10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1pPr>
            <a:lvl2pPr marL="685800" indent="-284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2pPr>
            <a:lvl3pPr marL="11430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16002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4pPr>
            <a:lvl5pPr marL="20574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228600" marR="0" lvl="0" indent="-255600" algn="l" defTabSz="914400" rtl="0" eaLnBrk="1" fontAlgn="auto" latinLnBrk="0" hangingPunct="1">
              <a:lnSpc>
                <a:spcPct val="120000"/>
              </a:lnSpc>
              <a:spcBef>
                <a:spcPts val="1000"/>
              </a:spcBef>
              <a:spcAft>
                <a:spcPts val="0"/>
              </a:spcAft>
              <a:buClr>
                <a:sysClr val="windowText" lastClr="000000"/>
              </a:buClr>
              <a:buSzTx/>
              <a:buFont typeface="Arial" panose="020B0604020202020204" pitchFamily="34" charset="0"/>
              <a:buChar char="•"/>
              <a:tabLst/>
              <a:defRPr/>
            </a:pP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Brand feelings relate to the </a:t>
            </a:r>
            <a:r>
              <a:rPr kumimoji="0" lang="en-US" sz="2400" b="0" i="0" u="none" strike="noStrike" kern="1200" cap="all" spc="0" normalizeH="0" baseline="0" noProof="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social</a:t>
            </a: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 currency evoked by the brand</a:t>
            </a:r>
          </a:p>
          <a:p>
            <a:pPr marL="228600" marR="0" lvl="0" indent="-255600" algn="l" defTabSz="914400" rtl="0" eaLnBrk="1" fontAlgn="auto" latinLnBrk="0" hangingPunct="1">
              <a:lnSpc>
                <a:spcPct val="120000"/>
              </a:lnSpc>
              <a:spcBef>
                <a:spcPts val="1000"/>
              </a:spcBef>
              <a:spcAft>
                <a:spcPts val="0"/>
              </a:spcAft>
              <a:buClr>
                <a:sysClr val="windowText" lastClr="000000"/>
              </a:buClr>
              <a:buSzTx/>
              <a:buFont typeface="Arial" panose="020B0604020202020204" pitchFamily="34" charset="0"/>
              <a:buChar char="•"/>
              <a:tabLst/>
              <a:defRPr/>
            </a:pP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Feelings can be:</a:t>
            </a:r>
          </a:p>
          <a:p>
            <a:pPr marL="6858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Experiential and immediate, increasing in level of intensity</a:t>
            </a:r>
          </a:p>
          <a:p>
            <a:pPr marL="6858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Private and enduring, increasing in level of gravity</a:t>
            </a:r>
            <a:endParaRPr kumimoji="0" lang="en-US" sz="2400" b="0" i="0" u="none" strike="noStrike" kern="1200" cap="all" spc="0" normalizeH="0" baseline="0" noProof="0" dirty="0">
              <a:ln>
                <a:noFill/>
              </a:ln>
              <a:solidFill>
                <a:schemeClr val="bg1"/>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99822052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0721" y="1029616"/>
            <a:ext cx="1085583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530756" y="1556088"/>
            <a:ext cx="10175764" cy="48094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Warmth— consumers feel a sense of calm or peacefulness.</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Fun— consumers feel amused, lighthearted, joyous, playful, and cheerful.</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Excitement— consumers feel energized and experience something special.</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Security—feeling of safety, comfort, and self-assurance.</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Social approval—others look favorably on their appearance and behavior.</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Self-respect—feel better about themselves.</a:t>
            </a:r>
          </a:p>
          <a:p>
            <a:endParaRPr lang="en-US" altLang="en-US" sz="4000"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03184" y="-74478"/>
            <a:ext cx="1046592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Important brand building feelings: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75487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Online Media 3" title="أنـا أختـار (أغنيـة جـالكسـي) - مـع زينـة عمـاد">
            <a:hlinkClick r:id="" action="ppaction://media"/>
            <a:extLst>
              <a:ext uri="{FF2B5EF4-FFF2-40B4-BE49-F238E27FC236}">
                <a16:creationId xmlns:a16="http://schemas.microsoft.com/office/drawing/2014/main" id="{1F0CF2EA-8F02-4128-B37C-7613B36D1836}"/>
              </a:ext>
            </a:extLst>
          </p:cNvPr>
          <p:cNvPicPr>
            <a:picLocks noRot="1" noChangeAspect="1"/>
          </p:cNvPicPr>
          <p:nvPr>
            <a:videoFile r:link="rId1"/>
          </p:nvPr>
        </p:nvPicPr>
        <p:blipFill>
          <a:blip r:embed="rId4"/>
          <a:stretch>
            <a:fillRect/>
          </a:stretch>
        </p:blipFill>
        <p:spPr>
          <a:xfrm>
            <a:off x="122549" y="65988"/>
            <a:ext cx="12074688" cy="6792012"/>
          </a:xfrm>
          <a:prstGeom prst="rect">
            <a:avLst/>
          </a:prstGeom>
        </p:spPr>
      </p:pic>
    </p:spTree>
    <p:extLst>
      <p:ext uri="{BB962C8B-B14F-4D97-AF65-F5344CB8AC3E}">
        <p14:creationId xmlns:p14="http://schemas.microsoft.com/office/powerpoint/2010/main" val="296027733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9748783" y="6415384"/>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CB6EFFAA-590F-433D-8725-1164FD5578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49103" y="2975077"/>
            <a:ext cx="2942896" cy="3233555"/>
          </a:xfrm>
          <a:prstGeom prst="rect">
            <a:avLst/>
          </a:prstGeom>
        </p:spPr>
      </p:pic>
      <p:pic>
        <p:nvPicPr>
          <p:cNvPr id="9" name="Picture 8">
            <a:extLst>
              <a:ext uri="{FF2B5EF4-FFF2-40B4-BE49-F238E27FC236}">
                <a16:creationId xmlns:a16="http://schemas.microsoft.com/office/drawing/2014/main" id="{84D14611-6E71-45E6-BEBF-F788BB57DE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90006" y="1661816"/>
            <a:ext cx="3698718" cy="1239039"/>
          </a:xfrm>
          <a:prstGeom prst="rect">
            <a:avLst/>
          </a:prstGeom>
        </p:spPr>
      </p:pic>
      <p:sp>
        <p:nvSpPr>
          <p:cNvPr id="11" name="TextBox 10">
            <a:extLst>
              <a:ext uri="{FF2B5EF4-FFF2-40B4-BE49-F238E27FC236}">
                <a16:creationId xmlns:a16="http://schemas.microsoft.com/office/drawing/2014/main" id="{65B0E49D-02FB-4B95-9159-26C9E67F48C6}"/>
              </a:ext>
            </a:extLst>
          </p:cNvPr>
          <p:cNvSpPr txBox="1"/>
          <p:nvPr/>
        </p:nvSpPr>
        <p:spPr>
          <a:xfrm>
            <a:off x="399393" y="272929"/>
            <a:ext cx="6096000" cy="646331"/>
          </a:xfrm>
          <a:prstGeom prst="rect">
            <a:avLst/>
          </a:prstGeom>
          <a:noFill/>
        </p:spPr>
        <p:txBody>
          <a:bodyPr wrap="square">
            <a:spAutoFit/>
          </a:bodyPr>
          <a:lstStyle/>
          <a:p>
            <a:r>
              <a:rPr kumimoji="0" lang="en-IN" sz="36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Brand Resonance </a:t>
            </a:r>
            <a:endParaRPr lang="en-US" dirty="0"/>
          </a:p>
        </p:txBody>
      </p:sp>
      <p:sp>
        <p:nvSpPr>
          <p:cNvPr id="12" name="Content Placeholder 2">
            <a:extLst>
              <a:ext uri="{FF2B5EF4-FFF2-40B4-BE49-F238E27FC236}">
                <a16:creationId xmlns:a16="http://schemas.microsoft.com/office/drawing/2014/main" id="{A9758474-A9A3-4985-B533-EB1765DA28FA}"/>
              </a:ext>
            </a:extLst>
          </p:cNvPr>
          <p:cNvSpPr txBox="1">
            <a:spLocks/>
          </p:cNvSpPr>
          <p:nvPr/>
        </p:nvSpPr>
        <p:spPr>
          <a:xfrm>
            <a:off x="149527" y="919260"/>
            <a:ext cx="5000541" cy="4812725"/>
          </a:xfrm>
          <a:prstGeom prst="rect">
            <a:avLst/>
          </a:prstGeom>
        </p:spPr>
        <p:txBody>
          <a:bodyPr vert="horz" lIns="0" tIns="0" rIns="0" bIns="0" rtlCol="0">
            <a:normAutofit lnSpcReduction="10000"/>
          </a:bodyPr>
          <a:lstStyle>
            <a:lvl1pPr marL="228600" indent="-255600" algn="l" defTabSz="914400" rtl="0" eaLnBrk="1" latinLnBrk="0" hangingPunct="1">
              <a:lnSpc>
                <a:spcPct val="120000"/>
              </a:lnSpc>
              <a:spcBef>
                <a:spcPts val="10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1pPr>
            <a:lvl2pPr marL="685800" indent="-284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2pPr>
            <a:lvl3pPr marL="11430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16002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4pPr>
            <a:lvl5pPr marL="20574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255600" marR="0" lvl="0" indent="-255600" algn="l" defTabSz="914400" rtl="0" eaLnBrk="1" fontAlgn="auto" latinLnBrk="0" hangingPunct="1">
              <a:lnSpc>
                <a:spcPct val="120000"/>
              </a:lnSpc>
              <a:spcBef>
                <a:spcPts val="10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Ultimate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relationship</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 and level of identification that a customer has with a brand:</a:t>
            </a:r>
          </a:p>
          <a:p>
            <a:pPr marL="7416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Describes the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nature</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 of the relationship</a:t>
            </a:r>
          </a:p>
          <a:p>
            <a:pPr marL="7416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Extent to which customers feel in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sync</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 with the brand</a:t>
            </a:r>
          </a:p>
          <a:p>
            <a:pPr marL="7416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Characterized in terms of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intensity</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a:t>
            </a:r>
          </a:p>
          <a:p>
            <a:pPr marL="1144800" marR="0" lvl="2" indent="-230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Depth of the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psychological</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 bond that customers have with a brand</a:t>
            </a:r>
          </a:p>
        </p:txBody>
      </p:sp>
      <p:pic>
        <p:nvPicPr>
          <p:cNvPr id="4" name="Picture 3">
            <a:extLst>
              <a:ext uri="{FF2B5EF4-FFF2-40B4-BE49-F238E27FC236}">
                <a16:creationId xmlns:a16="http://schemas.microsoft.com/office/drawing/2014/main" id="{D8517C76-4C5D-4084-92D8-488AE0CE6E19}"/>
              </a:ext>
            </a:extLst>
          </p:cNvPr>
          <p:cNvPicPr>
            <a:picLocks noChangeAspect="1"/>
          </p:cNvPicPr>
          <p:nvPr/>
        </p:nvPicPr>
        <p:blipFill>
          <a:blip r:embed="rId4"/>
          <a:stretch>
            <a:fillRect/>
          </a:stretch>
        </p:blipFill>
        <p:spPr>
          <a:xfrm>
            <a:off x="5196001" y="3082059"/>
            <a:ext cx="3892723" cy="3019589"/>
          </a:xfrm>
          <a:prstGeom prst="rect">
            <a:avLst/>
          </a:prstGeom>
        </p:spPr>
      </p:pic>
      <p:pic>
        <p:nvPicPr>
          <p:cNvPr id="13" name="Picture 12">
            <a:extLst>
              <a:ext uri="{FF2B5EF4-FFF2-40B4-BE49-F238E27FC236}">
                <a16:creationId xmlns:a16="http://schemas.microsoft.com/office/drawing/2014/main" id="{C69C7BE4-DCA5-40D3-B63D-8B41D1B3BD6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48783" y="42506"/>
            <a:ext cx="2383737" cy="1125123"/>
          </a:xfrm>
          <a:prstGeom prst="rect">
            <a:avLst/>
          </a:prstGeom>
        </p:spPr>
      </p:pic>
    </p:spTree>
    <p:extLst>
      <p:ext uri="{BB962C8B-B14F-4D97-AF65-F5344CB8AC3E}">
        <p14:creationId xmlns:p14="http://schemas.microsoft.com/office/powerpoint/2010/main" val="6813234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91681" y="0"/>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itle 1">
            <a:extLst>
              <a:ext uri="{FF2B5EF4-FFF2-40B4-BE49-F238E27FC236}">
                <a16:creationId xmlns:a16="http://schemas.microsoft.com/office/drawing/2014/main" id="{FA544DCC-274D-4B11-924F-67A8C9F71F56}"/>
              </a:ext>
            </a:extLst>
          </p:cNvPr>
          <p:cNvSpPr txBox="1">
            <a:spLocks/>
          </p:cNvSpPr>
          <p:nvPr/>
        </p:nvSpPr>
        <p:spPr>
          <a:xfrm>
            <a:off x="311175" y="87721"/>
            <a:ext cx="8229600" cy="679574"/>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sz="3600" b="1" i="0" u="none" strike="noStrike" kern="0" cap="none" spc="0" normalizeH="0" baseline="0" noProof="0" dirty="0">
                <a:ln w="12700">
                  <a:solidFill>
                    <a:srgbClr val="007FA3">
                      <a:satMod val="155000"/>
                    </a:srgbClr>
                  </a:solidFill>
                  <a:prstDash val="solid"/>
                </a:ln>
                <a:solidFill>
                  <a:srgbClr val="0070C0"/>
                </a:solidFill>
                <a:effectLst>
                  <a:outerShdw blurRad="41275" dist="20320" dir="1800000" algn="tl" rotWithShape="0">
                    <a:srgbClr val="000000">
                      <a:alpha val="40000"/>
                    </a:srgbClr>
                  </a:outerShdw>
                </a:effectLst>
                <a:uLnTx/>
                <a:uFillTx/>
                <a:latin typeface="Arial"/>
                <a:cs typeface="Times New Roman"/>
                <a:sym typeface="Times New Roman"/>
              </a:rPr>
              <a:t>Four categories of Brand Resonance:</a:t>
            </a:r>
            <a:endParaRPr kumimoji="0" lang="en-IN" sz="3600" b="1" i="0" u="none" strike="noStrike" kern="0" cap="none" spc="0" normalizeH="0" baseline="0" noProof="0" dirty="0">
              <a:ln w="12700">
                <a:solidFill>
                  <a:srgbClr val="007FA3">
                    <a:satMod val="155000"/>
                  </a:srgbClr>
                </a:solidFill>
                <a:prstDash val="solid"/>
              </a:ln>
              <a:solidFill>
                <a:srgbClr val="0070C0"/>
              </a:solidFill>
              <a:effectLst>
                <a:outerShdw blurRad="41275" dist="20320" dir="1800000" algn="tl" rotWithShape="0">
                  <a:srgbClr val="000000">
                    <a:alpha val="40000"/>
                  </a:srgbClr>
                </a:outerShdw>
              </a:effectLst>
              <a:uLnTx/>
              <a:uFillTx/>
              <a:latin typeface="Arial"/>
              <a:cs typeface="Times New Roman"/>
              <a:sym typeface="Times New Roman"/>
            </a:endParaRPr>
          </a:p>
        </p:txBody>
      </p:sp>
      <p:sp>
        <p:nvSpPr>
          <p:cNvPr id="7" name="Rectangle 1027">
            <a:extLst>
              <a:ext uri="{FF2B5EF4-FFF2-40B4-BE49-F238E27FC236}">
                <a16:creationId xmlns:a16="http://schemas.microsoft.com/office/drawing/2014/main" id="{05CA492D-6ABF-4AD1-BFD9-4C70172FC655}"/>
              </a:ext>
            </a:extLst>
          </p:cNvPr>
          <p:cNvSpPr txBox="1">
            <a:spLocks noChangeArrowheads="1"/>
          </p:cNvSpPr>
          <p:nvPr/>
        </p:nvSpPr>
        <p:spPr>
          <a:xfrm>
            <a:off x="311174" y="1408982"/>
            <a:ext cx="5059611" cy="4876800"/>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457200" marR="0" lvl="0" indent="-457200" algn="l" defTabSz="914400" rtl="0" eaLnBrk="1" fontAlgn="auto" latinLnBrk="0" hangingPunct="1">
              <a:lnSpc>
                <a:spcPct val="80000"/>
              </a:lnSpc>
              <a:spcBef>
                <a:spcPts val="1000"/>
              </a:spcBef>
              <a:spcAft>
                <a:spcPts val="0"/>
              </a:spcAft>
              <a:buClr>
                <a:sysClr val="windowText" lastClr="000000"/>
              </a:buClr>
              <a:buSzTx/>
              <a:buFont typeface="+mj-lt"/>
              <a:buAutoNum type="arabicPeriod"/>
              <a:tabLst/>
              <a:defRPr/>
            </a:pPr>
            <a:r>
              <a:rPr kumimoji="0" lang="en-US" altLang="en-US" sz="2400" b="1" i="0" u="none" strike="noStrike" kern="1200" cap="all" spc="0" normalizeH="0" baseline="0" noProof="0" dirty="0">
                <a:ln>
                  <a:noFill/>
                </a:ln>
                <a:solidFill>
                  <a:schemeClr val="bg1"/>
                </a:solidFill>
                <a:effectLst/>
                <a:uLnTx/>
                <a:uFillTx/>
                <a:latin typeface="Tw Cen MT" panose="020B0602020104020603"/>
                <a:ea typeface="+mn-ea"/>
                <a:cs typeface="+mn-cs"/>
              </a:rPr>
              <a:t>Behavioral loyalty</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Frequency and amount of repeat purchases</a:t>
            </a:r>
          </a:p>
          <a:p>
            <a:pPr marL="457200" marR="0" lvl="0" indent="-457200" algn="l" defTabSz="914400" rtl="0" eaLnBrk="1" fontAlgn="auto" latinLnBrk="0" hangingPunct="1">
              <a:lnSpc>
                <a:spcPct val="80000"/>
              </a:lnSpc>
              <a:spcBef>
                <a:spcPct val="50000"/>
              </a:spcBef>
              <a:spcAft>
                <a:spcPts val="0"/>
              </a:spcAft>
              <a:buClr>
                <a:sysClr val="windowText" lastClr="000000"/>
              </a:buClr>
              <a:buSzTx/>
              <a:buFont typeface="+mj-lt"/>
              <a:buAutoNum type="arabicPeriod"/>
              <a:tabLst/>
              <a:defRPr/>
            </a:pPr>
            <a:r>
              <a:rPr kumimoji="0" lang="en-US" altLang="en-US" sz="2400" b="1" i="0" u="none" strike="noStrike" kern="1200" cap="all" spc="0" normalizeH="0" baseline="0" noProof="0" dirty="0">
                <a:ln>
                  <a:noFill/>
                </a:ln>
                <a:solidFill>
                  <a:schemeClr val="bg1"/>
                </a:solidFill>
                <a:effectLst/>
                <a:uLnTx/>
                <a:uFillTx/>
                <a:latin typeface="Tw Cen MT" panose="020B0602020104020603"/>
                <a:ea typeface="+mn-ea"/>
                <a:cs typeface="+mn-cs"/>
              </a:rPr>
              <a:t>Attitudinal attachment</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Love brand (favorite possessions; “a little pleasure”)</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Proud of brand</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Beyond positive attitude</a:t>
            </a:r>
          </a:p>
          <a:p>
            <a:pPr marL="457200" marR="0" lvl="0" indent="-457200" algn="l" defTabSz="914400" rtl="0" eaLnBrk="1" fontAlgn="auto" latinLnBrk="0" hangingPunct="1">
              <a:lnSpc>
                <a:spcPct val="80000"/>
              </a:lnSpc>
              <a:spcBef>
                <a:spcPct val="50000"/>
              </a:spcBef>
              <a:spcAft>
                <a:spcPts val="0"/>
              </a:spcAft>
              <a:buClr>
                <a:sysClr val="windowText" lastClr="000000"/>
              </a:buClr>
              <a:buSzTx/>
              <a:buFont typeface="+mj-lt"/>
              <a:buAutoNum type="arabicPeriod"/>
              <a:tabLst/>
              <a:defRPr/>
            </a:pPr>
            <a:r>
              <a:rPr kumimoji="0" lang="en-US" altLang="en-US" sz="2400" b="1" i="0" u="none" strike="noStrike" kern="1200" cap="all" spc="0" normalizeH="0" baseline="0" noProof="0" dirty="0">
                <a:ln>
                  <a:noFill/>
                </a:ln>
                <a:solidFill>
                  <a:schemeClr val="bg1"/>
                </a:solidFill>
                <a:effectLst/>
                <a:uLnTx/>
                <a:uFillTx/>
                <a:latin typeface="Tw Cen MT" panose="020B0602020104020603"/>
                <a:ea typeface="+mn-ea"/>
                <a:cs typeface="+mn-cs"/>
              </a:rPr>
              <a:t>Sense of community</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Kinship(blood relation)</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Affiliation (belong)</a:t>
            </a:r>
          </a:p>
          <a:p>
            <a:pPr marL="457200" marR="0" lvl="0" indent="-457200" algn="l" defTabSz="914400" rtl="0" eaLnBrk="1" fontAlgn="auto" latinLnBrk="0" hangingPunct="1">
              <a:lnSpc>
                <a:spcPct val="80000"/>
              </a:lnSpc>
              <a:spcBef>
                <a:spcPct val="50000"/>
              </a:spcBef>
              <a:spcAft>
                <a:spcPts val="0"/>
              </a:spcAft>
              <a:buClr>
                <a:sysClr val="windowText" lastClr="000000"/>
              </a:buClr>
              <a:buSzTx/>
              <a:buFont typeface="+mj-lt"/>
              <a:buAutoNum type="arabicPeriod"/>
              <a:tabLst/>
              <a:defRPr/>
            </a:pPr>
            <a:r>
              <a:rPr kumimoji="0" lang="en-US" altLang="en-US" sz="2400" b="1" i="0" u="none" strike="noStrike" kern="1200" cap="all" spc="0" normalizeH="0" baseline="0" noProof="0" dirty="0">
                <a:ln>
                  <a:noFill/>
                </a:ln>
                <a:solidFill>
                  <a:schemeClr val="bg1"/>
                </a:solidFill>
                <a:effectLst/>
                <a:uLnTx/>
                <a:uFillTx/>
                <a:latin typeface="Tw Cen MT" panose="020B0602020104020603"/>
                <a:ea typeface="+mn-ea"/>
                <a:cs typeface="+mn-cs"/>
              </a:rPr>
              <a:t>Active engagement</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Seek information</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Join club</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Visit website, chat rooms</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Willing to invest time, energy, money and other resources beyond consumption</a:t>
            </a:r>
          </a:p>
        </p:txBody>
      </p:sp>
      <p:pic>
        <p:nvPicPr>
          <p:cNvPr id="9" name="Picture 8">
            <a:extLst>
              <a:ext uri="{FF2B5EF4-FFF2-40B4-BE49-F238E27FC236}">
                <a16:creationId xmlns:a16="http://schemas.microsoft.com/office/drawing/2014/main" id="{07329858-87FA-43E8-8455-81EF3022723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772223" y="1346267"/>
            <a:ext cx="3314674" cy="542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0" name="Picture 9">
            <a:extLst>
              <a:ext uri="{FF2B5EF4-FFF2-40B4-BE49-F238E27FC236}">
                <a16:creationId xmlns:a16="http://schemas.microsoft.com/office/drawing/2014/main" id="{C8F9914D-1E5F-400B-B946-5DF777CAA7EA}"/>
              </a:ext>
            </a:extLst>
          </p:cNvPr>
          <p:cNvPicPr>
            <a:picLocks noChangeAspect="1"/>
          </p:cNvPicPr>
          <p:nvPr/>
        </p:nvPicPr>
        <p:blipFill>
          <a:blip r:embed="rId4"/>
          <a:stretch>
            <a:fillRect/>
          </a:stretch>
        </p:blipFill>
        <p:spPr>
          <a:xfrm>
            <a:off x="5226101" y="3102676"/>
            <a:ext cx="3314674" cy="2346342"/>
          </a:xfrm>
          <a:prstGeom prst="rect">
            <a:avLst/>
          </a:prstGeom>
        </p:spPr>
      </p:pic>
    </p:spTree>
    <p:extLst>
      <p:ext uri="{BB962C8B-B14F-4D97-AF65-F5344CB8AC3E}">
        <p14:creationId xmlns:p14="http://schemas.microsoft.com/office/powerpoint/2010/main" val="1515122566"/>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EFB2E-0645-41D5-B0B3-9EB0F37217CF}"/>
              </a:ext>
            </a:extLst>
          </p:cNvPr>
          <p:cNvSpPr>
            <a:spLocks noGrp="1"/>
          </p:cNvSpPr>
          <p:nvPr>
            <p:ph type="title"/>
          </p:nvPr>
        </p:nvSpPr>
        <p:spPr/>
        <p:txBody>
          <a:bodyPr/>
          <a:lstStyle/>
          <a:p>
            <a:endParaRPr lang="en-US"/>
          </a:p>
        </p:txBody>
      </p:sp>
      <p:pic>
        <p:nvPicPr>
          <p:cNvPr id="4" name="Online Media 3" title="أديداس تطلق حملة &amp;quot;Club Originals&amp;quot; بالتعاون مع ديسكو مصر والماس">
            <a:hlinkClick r:id="" action="ppaction://media"/>
            <a:extLst>
              <a:ext uri="{FF2B5EF4-FFF2-40B4-BE49-F238E27FC236}">
                <a16:creationId xmlns:a16="http://schemas.microsoft.com/office/drawing/2014/main" id="{7A50C230-9793-456B-A2DC-B2BA0257E08E}"/>
              </a:ext>
            </a:extLst>
          </p:cNvPr>
          <p:cNvPicPr>
            <a:picLocks noGrp="1" noRot="1" noChangeAspect="1"/>
          </p:cNvPicPr>
          <p:nvPr>
            <p:ph idx="1"/>
            <a:videoFile r:link="rId1"/>
          </p:nvPr>
        </p:nvPicPr>
        <p:blipFill>
          <a:blip r:embed="rId3"/>
          <a:stretch>
            <a:fillRect/>
          </a:stretch>
        </p:blipFill>
        <p:spPr>
          <a:xfrm>
            <a:off x="124613" y="257453"/>
            <a:ext cx="11734306" cy="6600547"/>
          </a:xfrm>
          <a:prstGeom prst="rect">
            <a:avLst/>
          </a:prstGeom>
        </p:spPr>
      </p:pic>
    </p:spTree>
    <p:extLst>
      <p:ext uri="{BB962C8B-B14F-4D97-AF65-F5344CB8AC3E}">
        <p14:creationId xmlns:p14="http://schemas.microsoft.com/office/powerpoint/2010/main" val="26352460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51183-9437-436F-AF15-31C720E30CDD}"/>
              </a:ext>
            </a:extLst>
          </p:cNvPr>
          <p:cNvSpPr>
            <a:spLocks noGrp="1"/>
          </p:cNvSpPr>
          <p:nvPr>
            <p:ph type="title"/>
          </p:nvPr>
        </p:nvSpPr>
        <p:spPr/>
        <p:txBody>
          <a:bodyPr/>
          <a:lstStyle/>
          <a:p>
            <a:endParaRPr lang="en-US"/>
          </a:p>
        </p:txBody>
      </p:sp>
      <p:pic>
        <p:nvPicPr>
          <p:cNvPr id="6" name="Online Media 5" title="اختار اللي يعمل لبيتك فرق، اختار دانون">
            <a:hlinkClick r:id="" action="ppaction://media"/>
            <a:extLst>
              <a:ext uri="{FF2B5EF4-FFF2-40B4-BE49-F238E27FC236}">
                <a16:creationId xmlns:a16="http://schemas.microsoft.com/office/drawing/2014/main" id="{12478436-352B-C1D8-7396-FC80CB1C156C}"/>
              </a:ext>
            </a:extLst>
          </p:cNvPr>
          <p:cNvPicPr>
            <a:picLocks noGrp="1" noRot="1" noChangeAspect="1"/>
          </p:cNvPicPr>
          <p:nvPr>
            <p:ph idx="1"/>
            <a:videoFile r:link="rId1"/>
          </p:nvPr>
        </p:nvPicPr>
        <p:blipFill>
          <a:blip r:embed="rId3"/>
          <a:stretch>
            <a:fillRect/>
          </a:stretch>
        </p:blipFill>
        <p:spPr>
          <a:xfrm>
            <a:off x="0" y="0"/>
            <a:ext cx="12284364" cy="6941136"/>
          </a:xfrm>
          <a:prstGeom prst="rect">
            <a:avLst/>
          </a:prstGeom>
        </p:spPr>
      </p:pic>
    </p:spTree>
    <p:extLst>
      <p:ext uri="{BB962C8B-B14F-4D97-AF65-F5344CB8AC3E}">
        <p14:creationId xmlns:p14="http://schemas.microsoft.com/office/powerpoint/2010/main" val="245807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9AA46-ACFA-45DC-BCF8-E086F8AA34C2}"/>
              </a:ext>
            </a:extLst>
          </p:cNvPr>
          <p:cNvSpPr>
            <a:spLocks noGrp="1"/>
          </p:cNvSpPr>
          <p:nvPr>
            <p:ph type="title"/>
          </p:nvPr>
        </p:nvSpPr>
        <p:spPr/>
        <p:txBody>
          <a:bodyPr/>
          <a:lstStyle/>
          <a:p>
            <a:endParaRPr lang="en-US"/>
          </a:p>
        </p:txBody>
      </p:sp>
      <p:pic>
        <p:nvPicPr>
          <p:cNvPr id="4" name="Online Media 3" title="تخيل لو كل اللي اتفقوا على موبيل اتفقوا على حاجة تانية">
            <a:hlinkClick r:id="" action="ppaction://media"/>
            <a:extLst>
              <a:ext uri="{FF2B5EF4-FFF2-40B4-BE49-F238E27FC236}">
                <a16:creationId xmlns:a16="http://schemas.microsoft.com/office/drawing/2014/main" id="{5A1936F1-6DE9-4831-8086-97D9A10DE947}"/>
              </a:ext>
            </a:extLst>
          </p:cNvPr>
          <p:cNvPicPr>
            <a:picLocks noGrp="1" noRot="1" noChangeAspect="1"/>
          </p:cNvPicPr>
          <p:nvPr>
            <p:ph idx="1"/>
            <a:videoFile r:link="rId1"/>
          </p:nvPr>
        </p:nvPicPr>
        <p:blipFill>
          <a:blip r:embed="rId3"/>
          <a:stretch>
            <a:fillRect/>
          </a:stretch>
        </p:blipFill>
        <p:spPr>
          <a:xfrm>
            <a:off x="113122" y="0"/>
            <a:ext cx="11990896" cy="6744879"/>
          </a:xfrm>
          <a:prstGeom prst="rect">
            <a:avLst/>
          </a:prstGeom>
        </p:spPr>
      </p:pic>
    </p:spTree>
    <p:extLst>
      <p:ext uri="{BB962C8B-B14F-4D97-AF65-F5344CB8AC3E}">
        <p14:creationId xmlns:p14="http://schemas.microsoft.com/office/powerpoint/2010/main" val="41311603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BA973-5314-4FD7-816C-3B5695455AA9}"/>
              </a:ext>
            </a:extLst>
          </p:cNvPr>
          <p:cNvSpPr>
            <a:spLocks noGrp="1"/>
          </p:cNvSpPr>
          <p:nvPr>
            <p:ph type="title"/>
          </p:nvPr>
        </p:nvSpPr>
        <p:spPr/>
        <p:txBody>
          <a:bodyPr/>
          <a:lstStyle/>
          <a:p>
            <a:endParaRPr lang="en-US"/>
          </a:p>
        </p:txBody>
      </p:sp>
      <p:pic>
        <p:nvPicPr>
          <p:cNvPr id="4" name="Online Media 3" title="اللي هتكسبه مع موبيلاوي مش مجرد نقط … ده حقك">
            <a:hlinkClick r:id="" action="ppaction://media"/>
            <a:extLst>
              <a:ext uri="{FF2B5EF4-FFF2-40B4-BE49-F238E27FC236}">
                <a16:creationId xmlns:a16="http://schemas.microsoft.com/office/drawing/2014/main" id="{3E28F7DD-3640-469E-B473-C615052BC577}"/>
              </a:ext>
            </a:extLst>
          </p:cNvPr>
          <p:cNvPicPr>
            <a:picLocks noGrp="1" noRot="1" noChangeAspect="1"/>
          </p:cNvPicPr>
          <p:nvPr>
            <p:ph idx="1"/>
            <a:videoFile r:link="rId1"/>
          </p:nvPr>
        </p:nvPicPr>
        <p:blipFill>
          <a:blip r:embed="rId3"/>
          <a:stretch>
            <a:fillRect/>
          </a:stretch>
        </p:blipFill>
        <p:spPr>
          <a:xfrm>
            <a:off x="207390" y="9672"/>
            <a:ext cx="11811785" cy="6644129"/>
          </a:xfrm>
          <a:prstGeom prst="rect">
            <a:avLst/>
          </a:prstGeom>
        </p:spPr>
      </p:pic>
    </p:spTree>
    <p:extLst>
      <p:ext uri="{BB962C8B-B14F-4D97-AF65-F5344CB8AC3E}">
        <p14:creationId xmlns:p14="http://schemas.microsoft.com/office/powerpoint/2010/main" val="4402393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2" descr="C:\Users\Dr.Mayar\Desktop\brand-auditstarbucksthailand-36-638.jpg">
            <a:extLst>
              <a:ext uri="{FF2B5EF4-FFF2-40B4-BE49-F238E27FC236}">
                <a16:creationId xmlns:a16="http://schemas.microsoft.com/office/drawing/2014/main" id="{65FFF4F5-CCF1-4159-9615-810A7E9AD86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9938" y="0"/>
            <a:ext cx="11576116"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414285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Dr.Mayar\Desktop\98495f3274a22410bab9a45f6dc691ec.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0830" y="-96910"/>
            <a:ext cx="11689236" cy="6954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5370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43</a:t>
            </a:fld>
            <a:endParaRPr lang="en-US"/>
          </a:p>
        </p:txBody>
      </p:sp>
      <p:pic>
        <p:nvPicPr>
          <p:cNvPr id="11266" name="Picture 2" descr="C:\Users\Dr.Mayar\Desktop\7992b1aaeb29ea0bb5845b736f0cc44a.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50450" y="81443"/>
            <a:ext cx="11199534" cy="669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4039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9748783" y="641538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65B0E49D-02FB-4B95-9159-26C9E67F48C6}"/>
              </a:ext>
            </a:extLst>
          </p:cNvPr>
          <p:cNvSpPr txBox="1"/>
          <p:nvPr/>
        </p:nvSpPr>
        <p:spPr>
          <a:xfrm>
            <a:off x="399393" y="272929"/>
            <a:ext cx="6096000" cy="707886"/>
          </a:xfrm>
          <a:prstGeom prst="rect">
            <a:avLst/>
          </a:prstGeom>
          <a:noFill/>
        </p:spPr>
        <p:txBody>
          <a:bodyPr wrap="square">
            <a:spAutoFit/>
          </a:bodyPr>
          <a:lstStyle/>
          <a:p>
            <a:r>
              <a:rPr kumimoji="0" lang="en-IN" sz="40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The Brand Value Chain</a:t>
            </a:r>
            <a:endParaRPr lang="en-US" sz="2000" dirty="0"/>
          </a:p>
        </p:txBody>
      </p:sp>
      <p:pic>
        <p:nvPicPr>
          <p:cNvPr id="13" name="Picture 12">
            <a:extLst>
              <a:ext uri="{FF2B5EF4-FFF2-40B4-BE49-F238E27FC236}">
                <a16:creationId xmlns:a16="http://schemas.microsoft.com/office/drawing/2014/main" id="{C69C7BE4-DCA5-40D3-B63D-8B41D1B3BD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48783" y="42506"/>
            <a:ext cx="2383737" cy="1125123"/>
          </a:xfrm>
          <a:prstGeom prst="rect">
            <a:avLst/>
          </a:prstGeom>
        </p:spPr>
      </p:pic>
      <p:pic>
        <p:nvPicPr>
          <p:cNvPr id="14" name="Picture 3" descr="C:\Users\Dr.Mayar\Desktop\conceptual-hand-writing-showing-value-chain-concept-meaning-process-or-activities-by-which-company-adds-value-to-an-article-asymmetrical-uneven-shape-2ADXF37.jpg">
            <a:extLst>
              <a:ext uri="{FF2B5EF4-FFF2-40B4-BE49-F238E27FC236}">
                <a16:creationId xmlns:a16="http://schemas.microsoft.com/office/drawing/2014/main" id="{23C5FFC0-E090-41EA-ADC6-392859981381}"/>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698583" y="389749"/>
            <a:ext cx="2847010" cy="262807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A5156F2E-2D56-499E-A93C-6494DE38D13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605330" y="3077616"/>
            <a:ext cx="6422796" cy="3678084"/>
          </a:xfrm>
          <a:prstGeom prst="rect">
            <a:avLst/>
          </a:prstGeom>
        </p:spPr>
      </p:pic>
      <p:sp>
        <p:nvSpPr>
          <p:cNvPr id="16" name="Content Placeholder 2">
            <a:extLst>
              <a:ext uri="{FF2B5EF4-FFF2-40B4-BE49-F238E27FC236}">
                <a16:creationId xmlns:a16="http://schemas.microsoft.com/office/drawing/2014/main" id="{D82822E9-C7A6-42E1-A516-847EE2E7AC56}"/>
              </a:ext>
            </a:extLst>
          </p:cNvPr>
          <p:cNvSpPr txBox="1">
            <a:spLocks/>
          </p:cNvSpPr>
          <p:nvPr/>
        </p:nvSpPr>
        <p:spPr>
          <a:xfrm>
            <a:off x="352271" y="1595344"/>
            <a:ext cx="4876800" cy="4434275"/>
          </a:xfrm>
          <a:prstGeom prst="rect">
            <a:avLst/>
          </a:prstGeom>
        </p:spPr>
        <p:txBody>
          <a:bodyPr vert="horz" lIns="0" tIns="0" rIns="0" bIns="0" rtlCol="0">
            <a:normAutofit/>
          </a:bodyPr>
          <a:lstStyle>
            <a:lvl1pPr marL="228600" indent="-255600" algn="l" defTabSz="914400" rtl="0" eaLnBrk="1" latinLnBrk="0" hangingPunct="1">
              <a:lnSpc>
                <a:spcPct val="120000"/>
              </a:lnSpc>
              <a:spcBef>
                <a:spcPts val="10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1pPr>
            <a:lvl2pPr marL="685800" indent="-284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2pPr>
            <a:lvl3pPr marL="11430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16002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4pPr>
            <a:lvl5pPr marL="20574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255600" marR="0" lvl="0" indent="-255600" algn="l" defTabSz="914400" rtl="0" eaLnBrk="1" fontAlgn="auto" latinLnBrk="0" hangingPunct="1">
              <a:lnSpc>
                <a:spcPct val="120000"/>
              </a:lnSpc>
              <a:spcBef>
                <a:spcPts val="1000"/>
              </a:spcBef>
              <a:spcAft>
                <a:spcPts val="0"/>
              </a:spcAft>
              <a:buClr>
                <a:sysClr val="windowText" lastClr="000000"/>
              </a:buClr>
              <a:buSzTx/>
              <a:buFont typeface="Arial" panose="020B0604020202020204" pitchFamily="34" charset="0"/>
              <a:buChar char="•"/>
              <a:tabLst/>
              <a:defRPr/>
            </a:pP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Structured approach to:</a:t>
            </a:r>
          </a:p>
          <a:p>
            <a:pPr marL="7416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Assessing the </a:t>
            </a:r>
            <a:r>
              <a:rPr kumimoji="0" lang="en-US" sz="28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sources</a:t>
            </a: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 and </a:t>
            </a:r>
            <a:r>
              <a:rPr kumimoji="0" lang="en-US" sz="28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outcomes</a:t>
            </a: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 of </a:t>
            </a:r>
            <a:r>
              <a:rPr kumimoji="0" lang="en-US" sz="2800" b="0" i="0" u="sng" strike="noStrike" kern="1200" cap="all" spc="0" normalizeH="0" baseline="0" noProof="0" dirty="0">
                <a:ln>
                  <a:noFill/>
                </a:ln>
                <a:solidFill>
                  <a:schemeClr val="bg1"/>
                </a:solidFill>
                <a:effectLst/>
                <a:uLnTx/>
                <a:uFillTx/>
                <a:latin typeface="Tw Cen MT" panose="020B0602020104020603"/>
                <a:ea typeface="+mn-ea"/>
                <a:cs typeface="+mn-cs"/>
              </a:rPr>
              <a:t>brand equity </a:t>
            </a: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and the manner by which </a:t>
            </a:r>
            <a:r>
              <a:rPr kumimoji="0" lang="en-US" sz="2800" b="0" i="0" u="sng" strike="noStrike" kern="1200" cap="all" spc="0" normalizeH="0" baseline="0" noProof="0" dirty="0">
                <a:ln>
                  <a:noFill/>
                </a:ln>
                <a:solidFill>
                  <a:schemeClr val="bg1"/>
                </a:solidFill>
                <a:effectLst/>
                <a:uLnTx/>
                <a:uFillTx/>
                <a:latin typeface="Tw Cen MT" panose="020B0602020104020603"/>
                <a:ea typeface="+mn-ea"/>
                <a:cs typeface="+mn-cs"/>
              </a:rPr>
              <a:t>marketing activities create brand value</a:t>
            </a:r>
          </a:p>
        </p:txBody>
      </p:sp>
    </p:spTree>
    <p:extLst>
      <p:ext uri="{BB962C8B-B14F-4D97-AF65-F5344CB8AC3E}">
        <p14:creationId xmlns:p14="http://schemas.microsoft.com/office/powerpoint/2010/main" val="26859214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6455" y="1136337"/>
            <a:ext cx="1020554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275483" y="638118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44953" y="15052"/>
            <a:ext cx="91521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200" b="1" i="0" u="none" strike="noStrike" kern="0" cap="none" spc="0" normalizeH="0" baseline="0" noProof="0" dirty="0">
                <a:ln>
                  <a:noFill/>
                </a:ln>
                <a:solidFill>
                  <a:srgbClr val="007FA3"/>
                </a:solidFill>
                <a:effectLst/>
                <a:uLnTx/>
                <a:uFillTx/>
                <a:latin typeface="Arial"/>
                <a:cs typeface="Times New Roman"/>
                <a:sym typeface="Times New Roman"/>
              </a:rPr>
              <a:t>Brand Value Chain (Relation bet. Cust &amp; Brand)</a:t>
            </a:r>
            <a:endParaRPr kumimoji="0" lang="en-IN" sz="32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0" name="Picture 9" descr="The brand value chain begins at the upper left of the screen and proceeds rightward in four stages, labelled as value stages. The 3 spaces between the 4 value stages feature 3 sub stages, labelled as multipliers. Under both the value stages and the multipliers is a list of attributes associated with each stage or multipliers. The chain reads as follows. Stage 1, Marketing program investment. This stage includes the following 5 attributes. Attribute 1, Product. Attribute 2, communications. Attribute 3, Trade. Attribute 4, Employee. Attribute 5, Other. An arrow extends from Stage 1 to stage 2, Customer mind set. This stage includes the following 5 attributes. Attribute 1, awareness. Attribute 2, associations. Attribute 3, attitudes. Attribute 4, Attachment. Attribute 5, Activity. An arrow extends from Stage 2 to stage 3, Market performance. This stage includes the following 6 attributes. Attribute 1, Price premiums. Attribute 2, Price elasticities. Attribute 3, Market share. Attribute 4, Expansion success. Attribute 5, cost structure. Attribute 6, profitability. An arrow extends from Stage 3 to Stage 4, Shareholder value. This stage includes the following 3 attributes. Attribute 1, stock price. Attribute 2, P E ratio. Attribute 3, market capitalization. Between and below Stages 1 and 2 is the first multiplier, labelled as the Program Quality Multiplier. This multiplier includes the following 5 attributes. Attribute 1, Distinctiveness. Attribute 2, Relevance. Attribute 3 , Integrated. Attribute 4, Value. Attribute 5, Excellence. An arrow extends from the Program Quality Multiplier upward to the arrow between stages 1 and 2. Between and below stages 2 and 3 is the second multiplier, labelled Marketplace conditions multiplier. This multiplier includes the following 3 attributes. Attribute 1, competitive reactions. Attribute 2, Channel support. Attribute 3, Customer size and profile. An arrow extends from the Marketplace conditions multiplier upward to the arrow between stages 2 and 3. Between and below stages 3 and 4 is the third multiplier, labelled Investor Sentiment Multiplier. This multiplier includes the following 4 attributes. Attribute 1, Market dynamics. Attribute 2, Growth potential. Attribute 3, Risk profile. Attribute 4, Brand contribution.">
            <a:extLst>
              <a:ext uri="{FF2B5EF4-FFF2-40B4-BE49-F238E27FC236}">
                <a16:creationId xmlns:a16="http://schemas.microsoft.com/office/drawing/2014/main" id="{C66CBC5A-884B-4428-9A26-718E8B24376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9158" y="1285513"/>
            <a:ext cx="9471667" cy="52784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359061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5310" y="385927"/>
            <a:ext cx="11561379" cy="60861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68928" y="231228"/>
            <a:ext cx="2162575" cy="102073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7C9EBB2E-0FA6-4AB9-A81D-8D04933BFF8C}"/>
              </a:ext>
            </a:extLst>
          </p:cNvPr>
          <p:cNvPicPr>
            <a:picLocks noChangeAspect="1"/>
          </p:cNvPicPr>
          <p:nvPr/>
        </p:nvPicPr>
        <p:blipFill>
          <a:blip r:embed="rId3"/>
          <a:stretch>
            <a:fillRect/>
          </a:stretch>
        </p:blipFill>
        <p:spPr>
          <a:xfrm>
            <a:off x="1115383" y="1133871"/>
            <a:ext cx="9961232" cy="5189546"/>
          </a:xfrm>
          <a:prstGeom prst="rect">
            <a:avLst/>
          </a:prstGeom>
        </p:spPr>
      </p:pic>
      <p:sp>
        <p:nvSpPr>
          <p:cNvPr id="9" name="TextBox 8">
            <a:extLst>
              <a:ext uri="{FF2B5EF4-FFF2-40B4-BE49-F238E27FC236}">
                <a16:creationId xmlns:a16="http://schemas.microsoft.com/office/drawing/2014/main" id="{46159DD3-F1D6-4DA5-8740-C0193B160D0E}"/>
              </a:ext>
            </a:extLst>
          </p:cNvPr>
          <p:cNvSpPr txBox="1"/>
          <p:nvPr/>
        </p:nvSpPr>
        <p:spPr>
          <a:xfrm>
            <a:off x="399393" y="354396"/>
            <a:ext cx="8824349" cy="707886"/>
          </a:xfrm>
          <a:prstGeom prst="rect">
            <a:avLst/>
          </a:prstGeom>
          <a:noFill/>
        </p:spPr>
        <p:txBody>
          <a:bodyPr wrap="square">
            <a:spAutoFit/>
          </a:bodyPr>
          <a:lstStyle/>
          <a:p>
            <a:r>
              <a:rPr kumimoji="0" lang="en-IN" sz="40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Building Customer-Based Brand Equity</a:t>
            </a:r>
          </a:p>
        </p:txBody>
      </p:sp>
    </p:spTree>
    <p:extLst>
      <p:ext uri="{BB962C8B-B14F-4D97-AF65-F5344CB8AC3E}">
        <p14:creationId xmlns:p14="http://schemas.microsoft.com/office/powerpoint/2010/main" val="36703118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46841" y="1205626"/>
            <a:ext cx="5822581" cy="54579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554087" y="1664593"/>
            <a:ext cx="5047927" cy="4183709"/>
          </a:xfrm>
          <a:prstGeom prst="rect">
            <a:avLst/>
          </a:prstGeom>
        </p:spPr>
        <p:txBody>
          <a:bodyPr wrap="square">
            <a:spAutoFit/>
          </a:bodyPr>
          <a:lstStyle/>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Define brand resonance</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Describe the steps in building brand resonance</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Define the brand value chain</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Identify the stages in the brand value chain</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Contrast brand equity and customer equity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Sum Up…</a:t>
            </a:r>
          </a:p>
        </p:txBody>
      </p:sp>
      <p:grpSp>
        <p:nvGrpSpPr>
          <p:cNvPr id="3" name="Group 2">
            <a:extLst>
              <a:ext uri="{FF2B5EF4-FFF2-40B4-BE49-F238E27FC236}">
                <a16:creationId xmlns:a16="http://schemas.microsoft.com/office/drawing/2014/main" id="{FAF58BFD-5AEB-41BE-B91F-7E92B66BDFD5}"/>
              </a:ext>
            </a:extLst>
          </p:cNvPr>
          <p:cNvGrpSpPr/>
          <p:nvPr/>
        </p:nvGrpSpPr>
        <p:grpSpPr>
          <a:xfrm>
            <a:off x="5843407" y="4612604"/>
            <a:ext cx="1190600" cy="1039770"/>
            <a:chOff x="5641526" y="3499567"/>
            <a:chExt cx="1190600" cy="1039770"/>
          </a:xfrm>
        </p:grpSpPr>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a:off x="155929" y="695812"/>
            <a:ext cx="927637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3137901"/>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1230</TotalTime>
  <Words>1268</Words>
  <Application>Microsoft Office PowerPoint</Application>
  <PresentationFormat>Widescreen</PresentationFormat>
  <Paragraphs>210</Paragraphs>
  <Slides>48</Slides>
  <Notes>4</Notes>
  <HiddenSlides>0</HiddenSlides>
  <MMClips>17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Calibri Light</vt:lpstr>
      <vt:lpstr>Times New Roman</vt:lpstr>
      <vt:lpstr>Tw Cen MT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335</cp:revision>
  <dcterms:created xsi:type="dcterms:W3CDTF">2023-04-29T09:08:23Z</dcterms:created>
  <dcterms:modified xsi:type="dcterms:W3CDTF">2023-10-15T16:47:12Z</dcterms:modified>
</cp:coreProperties>
</file>