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529" r:id="rId3"/>
    <p:sldId id="602" r:id="rId4"/>
    <p:sldId id="559" r:id="rId5"/>
    <p:sldId id="560" r:id="rId6"/>
    <p:sldId id="561" r:id="rId7"/>
    <p:sldId id="562" r:id="rId8"/>
    <p:sldId id="563" r:id="rId9"/>
    <p:sldId id="565" r:id="rId10"/>
    <p:sldId id="564" r:id="rId11"/>
    <p:sldId id="566" r:id="rId12"/>
    <p:sldId id="567" r:id="rId13"/>
    <p:sldId id="568" r:id="rId14"/>
    <p:sldId id="569" r:id="rId15"/>
    <p:sldId id="570" r:id="rId16"/>
    <p:sldId id="571" r:id="rId17"/>
    <p:sldId id="572" r:id="rId18"/>
    <p:sldId id="573" r:id="rId19"/>
    <p:sldId id="574" r:id="rId20"/>
    <p:sldId id="575" r:id="rId21"/>
    <p:sldId id="577" r:id="rId22"/>
    <p:sldId id="578" r:id="rId23"/>
    <p:sldId id="579" r:id="rId24"/>
    <p:sldId id="580" r:id="rId25"/>
    <p:sldId id="581" r:id="rId26"/>
    <p:sldId id="582" r:id="rId27"/>
    <p:sldId id="583" r:id="rId28"/>
    <p:sldId id="584" r:id="rId29"/>
    <p:sldId id="585" r:id="rId30"/>
    <p:sldId id="586" r:id="rId31"/>
    <p:sldId id="587" r:id="rId32"/>
    <p:sldId id="588" r:id="rId33"/>
    <p:sldId id="589" r:id="rId34"/>
    <p:sldId id="590" r:id="rId35"/>
    <p:sldId id="591" r:id="rId36"/>
    <p:sldId id="592" r:id="rId37"/>
    <p:sldId id="593" r:id="rId38"/>
    <p:sldId id="594" r:id="rId39"/>
    <p:sldId id="596" r:id="rId40"/>
    <p:sldId id="597" r:id="rId41"/>
    <p:sldId id="598" r:id="rId42"/>
    <p:sldId id="595" r:id="rId43"/>
    <p:sldId id="599" r:id="rId44"/>
    <p:sldId id="600" r:id="rId45"/>
    <p:sldId id="601" r:id="rId46"/>
    <p:sldId id="32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varScale="1">
        <p:scale>
          <a:sx n="72" d="100"/>
          <a:sy n="72" d="100"/>
        </p:scale>
        <p:origin x="5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11/3/2021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874815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3089466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2454465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229825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1345266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4468344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464454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884193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085613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028178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8480505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4084627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6330519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9491091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4146715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227154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67078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2196673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7943049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4957826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28278166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60388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5765184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41586517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3013342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11234822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0091160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35335723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9809831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2088314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9242043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1816609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9592671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4051436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34012762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33758579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13422654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19799591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2758766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18329388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15436745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345329236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95795149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82952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8</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Chapter 6. Motivating Behavior with Work and Rewards (part 2)</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4653646"/>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chapter covers six methods:</a:t>
            </a:r>
            <a:r>
              <a:rPr lang="en-US" sz="2000" dirty="0">
                <a:solidFill>
                  <a:schemeClr val="bg1">
                    <a:lumMod val="50000"/>
                  </a:schemeClr>
                </a:solidFill>
                <a:latin typeface="Times New Roman" panose="02020603050405020304" pitchFamily="18" charset="0"/>
                <a:cs typeface="Times New Roman" panose="02020603050405020304" pitchFamily="18" charset="0"/>
              </a:rPr>
              <a:t> job design, employee participation and empowerment, flexible work arrangements, </a:t>
            </a:r>
            <a:r>
              <a:rPr lang="en-US" sz="2000" b="1" u="sng" dirty="0">
                <a:latin typeface="Times New Roman" panose="02020603050405020304" pitchFamily="18" charset="0"/>
                <a:cs typeface="Times New Roman" panose="02020603050405020304" pitchFamily="18" charset="0"/>
              </a:rPr>
              <a:t>goal setting, performance management, and organizational rewards.</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086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of Lecture 7</a:t>
            </a:r>
          </a:p>
        </p:txBody>
      </p:sp>
      <p:sp>
        <p:nvSpPr>
          <p:cNvPr id="17" name="TextBox 16">
            <a:extLst>
              <a:ext uri="{FF2B5EF4-FFF2-40B4-BE49-F238E27FC236}">
                <a16:creationId xmlns:a16="http://schemas.microsoft.com/office/drawing/2014/main" id="{12E89BEF-593F-4C01-87BB-537401430969}"/>
              </a:ext>
            </a:extLst>
          </p:cNvPr>
          <p:cNvSpPr txBox="1"/>
          <p:nvPr/>
        </p:nvSpPr>
        <p:spPr>
          <a:xfrm>
            <a:off x="2017644" y="1928366"/>
            <a:ext cx="9866309" cy="4247317"/>
          </a:xfrm>
          <a:prstGeom prst="rect">
            <a:avLst/>
          </a:prstGeom>
          <a:noFill/>
        </p:spPr>
        <p:txBody>
          <a:bodyPr wrap="square">
            <a:spAutoFit/>
          </a:bodyPr>
          <a:lstStyle/>
          <a:p>
            <a:pPr marL="285750" indent="-285750" algn="just">
              <a:buFont typeface="Wingdings" panose="05000000000000000000" pitchFamily="2" charset="2"/>
              <a:buChar char="Ø"/>
            </a:pPr>
            <a:r>
              <a:rPr lang="en-US" dirty="0"/>
              <a:t>Employee involvement using participative management and empowerment can help improve employee motivation in many business settings. </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Organizations that want to empower their employees need to understand a variety of issues as they go about promotion participation.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Flexible work arrangements are commonly used today to enhance motivated job performance. </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Among the more popular alternative arrangements are compressed workweeks, flexible work schedules, extended work schedules, job sharing, and telecommuting.</a:t>
            </a:r>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346847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a:t>
            </a:r>
          </a:p>
          <a:p>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76282875"/>
              </p:ext>
            </p:extLst>
          </p:nvPr>
        </p:nvGraphicFramePr>
        <p:xfrm>
          <a:off x="1838245" y="1979162"/>
          <a:ext cx="9902229" cy="365760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From a motivational perspective, a goal is a meaningful objective.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Goals are used for two purposes in most organizations:</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r>
                        <a:rPr lang="en-US" b="0" u="none" dirty="0">
                          <a:solidFill>
                            <a:schemeClr val="tx1"/>
                          </a:solidFill>
                        </a:rPr>
                        <a:t>1-  First, they provide a useful framework for managing motivation. Managers and employees can set goals for themselves and then work toward them</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r>
                        <a:rPr lang="en-US" b="0" u="none" dirty="0">
                          <a:solidFill>
                            <a:schemeClr val="tx1"/>
                          </a:solidFill>
                        </a:rPr>
                        <a:t>2- Second, goals are an effective control device (control meaning the monitoring by management of how well the organization is performing).</a:t>
                      </a:r>
                      <a:endParaRPr lang="ar-EG" b="0" u="none" dirty="0">
                        <a:solidFill>
                          <a:schemeClr val="tx1"/>
                        </a:solidFill>
                      </a:endParaRPr>
                    </a:p>
                    <a:p>
                      <a:pPr marL="0" indent="0" algn="just">
                        <a:buFont typeface="Wingdings" panose="05000000000000000000" pitchFamily="2" charset="2"/>
                        <a:buNone/>
                      </a:pPr>
                      <a:endParaRPr lang="ar-EG"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336298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a:t>
            </a:r>
          </a:p>
          <a:p>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213760876"/>
              </p:ext>
            </p:extLst>
          </p:nvPr>
        </p:nvGraphicFramePr>
        <p:xfrm>
          <a:off x="1838245" y="1979162"/>
          <a:ext cx="9902229" cy="44805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Social learning theory perhaps best describes the role and importance of goal setting in organizations.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This perspective suggests that feelings of pride or shame about performance are a function of the extent to which people achieve their goals.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person who achieves a goal will be proud of having done so, whereas a person who fails to achieve a goal will feel personal disappointment and perhaps even shame.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People’s degree of pride or disappointment is affected by their self-efficacy, the extent to which they feel that they can still meet their goals even if they failed to do so in the past.</a:t>
                      </a:r>
                      <a:endParaRPr lang="ar-EG"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554280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1323439"/>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a:t>
            </a:r>
          </a:p>
          <a:p>
            <a:endParaRPr lang="en-US" sz="2000" b="1" dirty="0">
              <a:solidFill>
                <a:srgbClr val="C1510A"/>
              </a:solidFill>
              <a:effectLst/>
              <a:latin typeface="Helvetica" panose="020B0604020202020204" pitchFamily="34" charset="0"/>
            </a:endParaRPr>
          </a:p>
          <a:p>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116511485"/>
              </p:ext>
            </p:extLst>
          </p:nvPr>
        </p:nvGraphicFramePr>
        <p:xfrm>
          <a:off x="1838245" y="1979162"/>
          <a:ext cx="9902229" cy="365760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Goal-Setting Theory</a:t>
                      </a:r>
                    </a:p>
                    <a:p>
                      <a:pPr algn="l"/>
                      <a:endParaRPr lang="en-US" b="1" dirty="0">
                        <a:solidFill>
                          <a:schemeClr val="tx1"/>
                        </a:solidFill>
                      </a:endParaRP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Social learning theory provides insights into why and how goals can motivate behavior.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It also helps us understand how different people cope with failure to reach their goals.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By setting goals for people in the organization, a manager should be able to influence their behavior.</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the original version of goal-setting theory, two specific goal characteristics—</a:t>
                      </a:r>
                      <a:r>
                        <a:rPr lang="en-US" b="1" u="sng" dirty="0">
                          <a:solidFill>
                            <a:schemeClr val="tx1"/>
                          </a:solidFill>
                        </a:rPr>
                        <a:t>goal difficulty </a:t>
                      </a:r>
                      <a:r>
                        <a:rPr lang="en-US" b="0" u="none" dirty="0">
                          <a:solidFill>
                            <a:schemeClr val="tx1"/>
                          </a:solidFill>
                        </a:rPr>
                        <a:t>and </a:t>
                      </a:r>
                      <a:r>
                        <a:rPr lang="en-US" b="1" u="sng" dirty="0">
                          <a:solidFill>
                            <a:schemeClr val="tx1"/>
                          </a:solidFill>
                        </a:rPr>
                        <a:t>goal specificity</a:t>
                      </a:r>
                      <a:r>
                        <a:rPr lang="en-US" b="0" u="none" dirty="0">
                          <a:solidFill>
                            <a:schemeClr val="tx1"/>
                          </a:solidFill>
                        </a:rPr>
                        <a:t>—were expected to </a:t>
                      </a:r>
                      <a:r>
                        <a:rPr lang="en-US" b="1" u="none" dirty="0">
                          <a:solidFill>
                            <a:schemeClr val="tx1"/>
                          </a:solidFill>
                        </a:rPr>
                        <a:t>shape performance</a:t>
                      </a:r>
                      <a:r>
                        <a:rPr lang="en-US" b="0" u="none" dirty="0">
                          <a:solidFill>
                            <a:schemeClr val="tx1"/>
                          </a:solidFill>
                        </a:rPr>
                        <a:t>.</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19431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Difficulty)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859665952"/>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 Difficulty</a:t>
                      </a:r>
                    </a:p>
                  </a:txBody>
                  <a:tcPr>
                    <a:noFill/>
                  </a:tcPr>
                </a:tc>
                <a:tc>
                  <a:txBody>
                    <a:bodyPr/>
                    <a:lstStyle/>
                    <a:p>
                      <a:pPr marL="0" indent="0" algn="just">
                        <a:buFont typeface="Wingdings" panose="05000000000000000000" pitchFamily="2" charset="2"/>
                        <a:buNone/>
                      </a:pPr>
                      <a:r>
                        <a:rPr lang="en-US" b="1" u="sng" dirty="0">
                          <a:solidFill>
                            <a:schemeClr val="tx1"/>
                          </a:solidFill>
                        </a:rPr>
                        <a:t>Goal difficulty </a:t>
                      </a:r>
                      <a:r>
                        <a:rPr lang="en-US" b="0" u="none" dirty="0">
                          <a:solidFill>
                            <a:schemeClr val="tx1"/>
                          </a:solidFill>
                        </a:rPr>
                        <a:t>is the extent to which a goal is challenging and requires effort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If people work to achieve goals, it is reasonable to assume that they will work harder to achieve more difficult goals. But a goal must not be so difficult that it is unattainable.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sng" dirty="0">
                          <a:solidFill>
                            <a:srgbClr val="C00000"/>
                          </a:solidFill>
                        </a:rPr>
                        <a:t>EX</a:t>
                      </a:r>
                      <a:r>
                        <a:rPr lang="en-US" b="0" u="none" dirty="0">
                          <a:solidFill>
                            <a:schemeClr val="tx1"/>
                          </a:solidFill>
                        </a:rPr>
                        <a:t>. If a new manager asks his or her sales force to increase sales by 300 percent, the group may ridicule his or her charge as laughable because they regard it as impossible to reach. A more realistic but still difficult goal—perhaps a 20 percent increase in sales—would probably be a better objective.</a:t>
                      </a: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59265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Specificity)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11238683"/>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 Specificity</a:t>
                      </a:r>
                    </a:p>
                  </a:txBody>
                  <a:tcPr>
                    <a:noFill/>
                  </a:tcPr>
                </a:tc>
                <a:tc>
                  <a:txBody>
                    <a:bodyPr/>
                    <a:lstStyle/>
                    <a:p>
                      <a:pPr marL="0" indent="0" algn="just">
                        <a:buFont typeface="Wingdings" panose="05000000000000000000" pitchFamily="2" charset="2"/>
                        <a:buNone/>
                      </a:pPr>
                      <a:r>
                        <a:rPr lang="en-US" b="1" u="sng" dirty="0">
                          <a:solidFill>
                            <a:schemeClr val="tx1"/>
                          </a:solidFill>
                        </a:rPr>
                        <a:t>Goal specificity </a:t>
                      </a:r>
                      <a:r>
                        <a:rPr lang="en-US" b="0" u="none" dirty="0">
                          <a:solidFill>
                            <a:schemeClr val="tx1"/>
                          </a:solidFill>
                        </a:rPr>
                        <a:t>is the clarity and precision of the goal.</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specificity has been shown to be consistently related to performance.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C00000"/>
                          </a:solidFill>
                        </a:rPr>
                        <a:t>EX. </a:t>
                      </a:r>
                      <a:r>
                        <a:rPr lang="en-US" b="0" u="none" dirty="0">
                          <a:solidFill>
                            <a:schemeClr val="tx1"/>
                          </a:solidFill>
                        </a:rPr>
                        <a:t>A goal of “increasing productivity” is not very specific, whereas a goal of “increasing productivity by 3 percent in the next six months” is quite specific. Some goals, such as those involving costs, output, profitability, and growth, can easily be stated in clear and precise terms. Other goals, such as improving employee job satisfaction and morale, company image and reputation, ethical behavior, and social responsibility, are much harder to state in specific or measurable terms.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32145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Specificity)</a:t>
            </a:r>
            <a:endParaRPr lang="en-US" sz="2000" dirty="0">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B85C8D45-B9E0-4864-A80B-F04C1B1A4642}"/>
              </a:ext>
            </a:extLst>
          </p:cNvPr>
          <p:cNvGrpSpPr/>
          <p:nvPr/>
        </p:nvGrpSpPr>
        <p:grpSpPr>
          <a:xfrm>
            <a:off x="1827783" y="1781831"/>
            <a:ext cx="9764142" cy="4009197"/>
            <a:chOff x="1827783" y="1781831"/>
            <a:chExt cx="9764142" cy="4009197"/>
          </a:xfrm>
        </p:grpSpPr>
        <p:pic>
          <p:nvPicPr>
            <p:cNvPr id="10" name="Picture 9">
              <a:extLst>
                <a:ext uri="{FF2B5EF4-FFF2-40B4-BE49-F238E27FC236}">
                  <a16:creationId xmlns:a16="http://schemas.microsoft.com/office/drawing/2014/main" id="{3E2F949D-2D78-48F2-9C5A-24BBFAFF371F}"/>
                </a:ext>
              </a:extLst>
            </p:cNvPr>
            <p:cNvPicPr>
              <a:picLocks noChangeAspect="1"/>
            </p:cNvPicPr>
            <p:nvPr/>
          </p:nvPicPr>
          <p:blipFill>
            <a:blip r:embed="rId7"/>
            <a:stretch>
              <a:fillRect/>
            </a:stretch>
          </p:blipFill>
          <p:spPr>
            <a:xfrm>
              <a:off x="6096000" y="1781831"/>
              <a:ext cx="5495925" cy="4009197"/>
            </a:xfrm>
            <a:prstGeom prst="rect">
              <a:avLst/>
            </a:prstGeom>
          </p:spPr>
        </p:pic>
        <p:sp>
          <p:nvSpPr>
            <p:cNvPr id="15" name="TextBox 14">
              <a:extLst>
                <a:ext uri="{FF2B5EF4-FFF2-40B4-BE49-F238E27FC236}">
                  <a16:creationId xmlns:a16="http://schemas.microsoft.com/office/drawing/2014/main" id="{510B2327-D222-497E-A2FD-CD86F4EABA6B}"/>
                </a:ext>
              </a:extLst>
            </p:cNvPr>
            <p:cNvSpPr txBox="1"/>
            <p:nvPr/>
          </p:nvSpPr>
          <p:spPr>
            <a:xfrm>
              <a:off x="1827783" y="2756479"/>
              <a:ext cx="4314600" cy="1754326"/>
            </a:xfrm>
            <a:prstGeom prst="rect">
              <a:avLst/>
            </a:prstGeom>
            <a:solidFill>
              <a:srgbClr val="FFC000"/>
            </a:solidFill>
          </p:spPr>
          <p:txBody>
            <a:bodyPr wrap="square">
              <a:spAutoFit/>
            </a:bodyPr>
            <a:lstStyle/>
            <a:p>
              <a:r>
                <a:rPr lang="en-US" i="1" dirty="0"/>
                <a:t>Goal setting can be a very useful method for motivating employees. This is especially true if the employee gets to help set goals and is rewarded for achieving them. This manager and her subordinate are reviewing the subordinate’s goals for the next quarter.</a:t>
              </a:r>
            </a:p>
          </p:txBody>
        </p:sp>
      </p:grpSp>
    </p:spTree>
    <p:extLst>
      <p:ext uri="{BB962C8B-B14F-4D97-AF65-F5344CB8AC3E}">
        <p14:creationId xmlns:p14="http://schemas.microsoft.com/office/powerpoint/2010/main" val="1330029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(expanded model of the goal-setting process)</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14023814"/>
              </p:ext>
            </p:extLst>
          </p:nvPr>
        </p:nvGraphicFramePr>
        <p:xfrm>
          <a:off x="1838245" y="1748423"/>
          <a:ext cx="9902229" cy="4206240"/>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expanded model of the goal-setting process</a:t>
                      </a:r>
                    </a:p>
                  </a:txBody>
                  <a:tcPr>
                    <a:noFill/>
                  </a:tcPr>
                </a:tc>
                <a:tc>
                  <a:txBody>
                    <a:bodyPr/>
                    <a:lstStyle/>
                    <a:p>
                      <a:pPr marL="0" indent="0" algn="just">
                        <a:buFont typeface="Wingdings" panose="05000000000000000000" pitchFamily="2" charset="2"/>
                        <a:buNone/>
                      </a:pPr>
                      <a:r>
                        <a:rPr lang="en-US" b="1" u="sng" dirty="0">
                          <a:solidFill>
                            <a:schemeClr val="tx1"/>
                          </a:solidFill>
                        </a:rPr>
                        <a:t>The expanded theory</a:t>
                      </a:r>
                      <a:r>
                        <a:rPr lang="en-US" b="0" u="none" dirty="0">
                          <a:solidFill>
                            <a:schemeClr val="tx1"/>
                          </a:solidFill>
                        </a:rPr>
                        <a:t> argues that goal-directed effort is a function of four goal attributes: difficulty and specificity (previously discussed), and acceptance and commitment</a:t>
                      </a:r>
                      <a:r>
                        <a:rPr lang="en-US" b="1" u="sng" dirty="0">
                          <a:solidFill>
                            <a:schemeClr val="tx1"/>
                          </a:solidFill>
                        </a:rPr>
                        <a:t>.</a:t>
                      </a:r>
                    </a:p>
                    <a:p>
                      <a:pPr marL="0" indent="0" algn="just">
                        <a:buFont typeface="Wingdings" panose="05000000000000000000" pitchFamily="2" charset="2"/>
                        <a:buNone/>
                      </a:pPr>
                      <a:endParaRPr lang="en-US" b="1" u="sng" dirty="0">
                        <a:solidFill>
                          <a:schemeClr val="tx1"/>
                        </a:solidFill>
                      </a:endParaRPr>
                    </a:p>
                    <a:p>
                      <a:pPr marL="285750" indent="-285750" algn="just">
                        <a:buFont typeface="Wingdings" panose="05000000000000000000" pitchFamily="2" charset="2"/>
                        <a:buChar char="§"/>
                      </a:pPr>
                      <a:r>
                        <a:rPr lang="en-US" b="1" u="none" dirty="0">
                          <a:solidFill>
                            <a:schemeClr val="tx1"/>
                          </a:solidFill>
                        </a:rPr>
                        <a:t>Goal acceptance </a:t>
                      </a:r>
                      <a:r>
                        <a:rPr lang="en-US" b="0" u="none" dirty="0">
                          <a:solidFill>
                            <a:schemeClr val="tx1"/>
                          </a:solidFill>
                        </a:rPr>
                        <a:t>is the extent to which a person accepts a goal as his or her own.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sz="1800" b="1" u="none" kern="1200" dirty="0">
                          <a:solidFill>
                            <a:schemeClr val="tx1"/>
                          </a:solidFill>
                          <a:latin typeface="+mn-lt"/>
                          <a:ea typeface="+mn-ea"/>
                          <a:cs typeface="+mn-cs"/>
                        </a:rPr>
                        <a:t>Goal commitment </a:t>
                      </a:r>
                      <a:r>
                        <a:rPr lang="en-US" b="0" u="none" dirty="0">
                          <a:solidFill>
                            <a:schemeClr val="tx1"/>
                          </a:solidFill>
                        </a:rPr>
                        <a:t>is the extent to which he or she is personally interested in reaching the goal.</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C00000"/>
                          </a:solidFill>
                        </a:rPr>
                        <a:t>EX. </a:t>
                      </a:r>
                      <a:r>
                        <a:rPr lang="en-US" b="0" u="none" dirty="0">
                          <a:solidFill>
                            <a:schemeClr val="tx1"/>
                          </a:solidFill>
                        </a:rPr>
                        <a:t>The manager who vows to take whatever steps are necessary to cut costs by 10 percent has made a commitment to achieving the goal. Factors that can foster goal acceptance and commitment include participating in the goal-setting process, making goals challenging but realistic, and believing that goal achievement will lead to valued rewards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04369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(expanded model of the goal-setting process)</a:t>
            </a: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D4435376-2112-49C5-9A05-D71824B5A20F}"/>
              </a:ext>
            </a:extLst>
          </p:cNvPr>
          <p:cNvPicPr>
            <a:picLocks noChangeAspect="1"/>
          </p:cNvPicPr>
          <p:nvPr/>
        </p:nvPicPr>
        <p:blipFill>
          <a:blip r:embed="rId7"/>
          <a:stretch>
            <a:fillRect/>
          </a:stretch>
        </p:blipFill>
        <p:spPr>
          <a:xfrm>
            <a:off x="5075583" y="2028371"/>
            <a:ext cx="6664891" cy="3848921"/>
          </a:xfrm>
          <a:prstGeom prst="rect">
            <a:avLst/>
          </a:prstGeom>
        </p:spPr>
      </p:pic>
      <p:sp>
        <p:nvSpPr>
          <p:cNvPr id="14" name="TextBox 13">
            <a:extLst>
              <a:ext uri="{FF2B5EF4-FFF2-40B4-BE49-F238E27FC236}">
                <a16:creationId xmlns:a16="http://schemas.microsoft.com/office/drawing/2014/main" id="{54A70803-1C02-4686-95F1-760CA7E5C620}"/>
              </a:ext>
            </a:extLst>
          </p:cNvPr>
          <p:cNvSpPr txBox="1"/>
          <p:nvPr/>
        </p:nvSpPr>
        <p:spPr>
          <a:xfrm>
            <a:off x="1874165" y="1906975"/>
            <a:ext cx="3068896" cy="3970318"/>
          </a:xfrm>
          <a:prstGeom prst="rect">
            <a:avLst/>
          </a:prstGeom>
          <a:noFill/>
        </p:spPr>
        <p:txBody>
          <a:bodyPr wrap="square">
            <a:spAutoFit/>
          </a:bodyPr>
          <a:lstStyle/>
          <a:p>
            <a:r>
              <a:rPr lang="en-US" b="1" i="1" dirty="0"/>
              <a:t>Figure  6.4. The Goal-Setting Theory of Motivation</a:t>
            </a:r>
          </a:p>
          <a:p>
            <a:endParaRPr lang="en-US" b="1" i="1" dirty="0"/>
          </a:p>
          <a:p>
            <a:r>
              <a:rPr lang="en-US" dirty="0"/>
              <a:t>The goal-setting theory of motivation provides an important means of enhancing the motivation of employees. As illustrated here, appropriate goal difficulty, specificity, acceptance, and commitment contribute to goal-directed effort. This effort, in turn, has a direct impact on performance.</a:t>
            </a:r>
          </a:p>
        </p:txBody>
      </p:sp>
    </p:spTree>
    <p:extLst>
      <p:ext uri="{BB962C8B-B14F-4D97-AF65-F5344CB8AC3E}">
        <p14:creationId xmlns:p14="http://schemas.microsoft.com/office/powerpoint/2010/main" val="1512968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2170860"/>
              </p:ext>
            </p:extLst>
          </p:nvPr>
        </p:nvGraphicFramePr>
        <p:xfrm>
          <a:off x="1838245" y="1908425"/>
          <a:ext cx="9902229" cy="4480560"/>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organizations undertake goal setting from the somewhat broader perspective of management by objectives (MBO).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i="1" u="sng" dirty="0">
                          <a:solidFill>
                            <a:schemeClr val="tx1"/>
                          </a:solidFill>
                        </a:rPr>
                        <a:t>Management by Objectives (MBO): </a:t>
                      </a:r>
                      <a:r>
                        <a:rPr lang="en-US" b="0" u="none" dirty="0">
                          <a:solidFill>
                            <a:schemeClr val="tx1"/>
                          </a:solidFill>
                        </a:rPr>
                        <a:t>A collaborative goal-setting process through which organizational goals cascade down throughout the organization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successful MBO program starts with top managers’ establishing overall goals for the organization. After these goals have been set, managers and employees throughout the organization collaborate to set subsidiary goals.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First, the overall goals are communicated to everyone. Then each manager meets with each subordinate. During these meetings, the manager explains the unit goals to the subordinate, and the two together determine how the subordinate can contribute to the goals most effectively. </a:t>
                      </a:r>
                    </a:p>
                    <a:p>
                      <a:pPr marL="285750" indent="-285750" algn="just">
                        <a:buFont typeface="Wingdings" panose="05000000000000000000" pitchFamily="2" charset="2"/>
                        <a:buChar char="§"/>
                      </a:pPr>
                      <a:endParaRPr lang="en-US" b="0" u="none" dirty="0">
                        <a:solidFill>
                          <a:schemeClr val="tx1"/>
                        </a:solidFill>
                      </a:endParaRPr>
                    </a:p>
                    <a:p>
                      <a:pPr marL="0" indent="0" algn="just">
                        <a:buFont typeface="Wingdings" panose="05000000000000000000" pitchFamily="2" charset="2"/>
                        <a:buNone/>
                      </a:pPr>
                      <a:endParaRPr lang="en-US" b="1" u="sng"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53680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37321370"/>
              </p:ext>
            </p:extLst>
          </p:nvPr>
        </p:nvGraphicFramePr>
        <p:xfrm>
          <a:off x="1838245" y="1908425"/>
          <a:ext cx="9902229" cy="4070786"/>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The manager acts as a counselor and helps ensure that the subordinate develops goals that are verifiable.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t>
                      </a:r>
                      <a:r>
                        <a:rPr lang="en-US" b="0" u="none" dirty="0">
                          <a:solidFill>
                            <a:srgbClr val="C00000"/>
                          </a:solidFill>
                        </a:rPr>
                        <a:t>For example, </a:t>
                      </a:r>
                      <a:r>
                        <a:rPr lang="en-US" b="0" u="none" dirty="0">
                          <a:solidFill>
                            <a:schemeClr val="tx1"/>
                          </a:solidFill>
                        </a:rPr>
                        <a:t>a goal of “cutting costs by 5 percent” is verifiable, whereas a goal of “doing my best” is not.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Finally, manager and subordinate ensure that the subordinate has the resources needed to reach his or her goals. The entire process flows downward as each subordinate manager meets with his or her own subordinates to develop their goals. Thus, as we noted earlier, the initial goals set at the top cascade down through the entire organization.</a:t>
                      </a:r>
                    </a:p>
                    <a:p>
                      <a:pPr marL="0" indent="0" algn="just">
                        <a:buFont typeface="Wingdings" panose="05000000000000000000" pitchFamily="2" charset="2"/>
                        <a:buNone/>
                      </a:pPr>
                      <a:endParaRPr lang="en-US" b="1" u="sng"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481781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11461349"/>
              </p:ext>
            </p:extLst>
          </p:nvPr>
        </p:nvGraphicFramePr>
        <p:xfrm>
          <a:off x="1838245" y="1908425"/>
          <a:ext cx="9902229" cy="4070786"/>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During the time frame set for goal attainment (usually one year), the manager periodically meets with each subordinate to check progress. It may be necessary to modify goals in light of new information, to provide additional resources, or to take some other action. At the end of the specified time period, managers hold a final evaluation meeting with each subordinate.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sng" dirty="0">
                          <a:solidFill>
                            <a:schemeClr val="tx1"/>
                          </a:solidFill>
                        </a:rPr>
                        <a:t> </a:t>
                      </a:r>
                      <a:r>
                        <a:rPr lang="en-US" sz="1800" b="0" u="none" kern="1200" dirty="0">
                          <a:solidFill>
                            <a:schemeClr val="tx1"/>
                          </a:solidFill>
                          <a:latin typeface="+mn-lt"/>
                          <a:ea typeface="+mn-ea"/>
                          <a:cs typeface="+mn-cs"/>
                        </a:rPr>
                        <a:t>At this meeting, manager and subordinate assess how well goals were met and discuss why. This meeting often serves as the annual performance review as well, determining salary adjustments and other rewards based on reaching goals. This meeting may also serve as the initial goal-setting meeting for the next year’s cycle.</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70129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968653469"/>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effective performance management is essential in order for rewards to be used effectively. The core of performance management is the actual measurement of the performance of an individual or group. </a:t>
                      </a:r>
                      <a:endParaRPr lang="ar-EG" b="0" u="none" dirty="0">
                        <a:solidFill>
                          <a:schemeClr val="tx1"/>
                        </a:solidFill>
                      </a:endParaRPr>
                    </a:p>
                    <a:p>
                      <a:pPr marL="285750" indent="-285750" algn="just">
                        <a:buFont typeface="Wingdings" panose="05000000000000000000" pitchFamily="2" charset="2"/>
                        <a:buChar char="§"/>
                      </a:pPr>
                      <a:endParaRPr lang="ar-EG"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a:t>
                      </a:r>
                      <a:r>
                        <a:rPr lang="en-US" sz="1800" b="1" u="sng" kern="1200" dirty="0">
                          <a:solidFill>
                            <a:schemeClr val="tx1"/>
                          </a:solidFill>
                          <a:latin typeface="+mn-lt"/>
                          <a:ea typeface="+mn-ea"/>
                          <a:cs typeface="+mn-cs"/>
                        </a:rPr>
                        <a:t>Performance appraisal :</a:t>
                      </a:r>
                      <a:r>
                        <a:rPr lang="en-US" sz="1800" b="1" i="1" u="none" kern="1200" dirty="0">
                          <a:solidFill>
                            <a:schemeClr val="tx1"/>
                          </a:solidFill>
                          <a:latin typeface="+mn-lt"/>
                          <a:ea typeface="+mn-ea"/>
                          <a:cs typeface="+mn-cs"/>
                        </a:rPr>
                        <a:t>The process of assessing and evaluating an employee’s work behaviors by measurement</a:t>
                      </a:r>
                    </a:p>
                    <a:p>
                      <a:pPr marL="285750" indent="-285750" algn="just">
                        <a:buFont typeface="Wingdings" panose="05000000000000000000" pitchFamily="2" charset="2"/>
                        <a:buChar char="§"/>
                      </a:pPr>
                      <a:endParaRPr lang="en-US" sz="1800" b="1" i="1" u="none" kern="1200" dirty="0">
                        <a:solidFill>
                          <a:schemeClr val="tx1"/>
                        </a:solidFill>
                        <a:latin typeface="+mn-lt"/>
                        <a:ea typeface="+mn-ea"/>
                        <a:cs typeface="+mn-cs"/>
                      </a:endParaRPr>
                    </a:p>
                    <a:p>
                      <a:pPr marL="0" indent="0" algn="just">
                        <a:buFont typeface="Wingdings" panose="05000000000000000000" pitchFamily="2" charset="2"/>
                        <a:buNone/>
                      </a:pPr>
                      <a:r>
                        <a:rPr lang="en-US" sz="1800" b="1" u="sng" kern="1200" dirty="0">
                          <a:solidFill>
                            <a:schemeClr val="tx1"/>
                          </a:solidFill>
                          <a:latin typeface="+mn-lt"/>
                          <a:ea typeface="+mn-ea"/>
                          <a:cs typeface="+mn-cs"/>
                        </a:rPr>
                        <a:t> Performance appraisal is the process by which someone</a:t>
                      </a:r>
                    </a:p>
                    <a:p>
                      <a:pPr marL="342900" indent="-342900" algn="just">
                        <a:buFont typeface="+mj-lt"/>
                        <a:buAutoNum type="arabicPeriod"/>
                      </a:pPr>
                      <a:r>
                        <a:rPr lang="en-US" sz="1800" b="0" u="none" kern="1200" dirty="0">
                          <a:solidFill>
                            <a:schemeClr val="tx1"/>
                          </a:solidFill>
                          <a:latin typeface="+mn-lt"/>
                          <a:ea typeface="+mn-ea"/>
                          <a:cs typeface="+mn-cs"/>
                        </a:rPr>
                        <a:t>evaluates an employee’s work behaviors by measurement and comparison with previously established standards,</a:t>
                      </a:r>
                    </a:p>
                    <a:p>
                      <a:pPr marL="342900" indent="-342900" algn="just">
                        <a:buFont typeface="+mj-lt"/>
                        <a:buAutoNum type="arabicPeriod"/>
                      </a:pPr>
                      <a:r>
                        <a:rPr lang="en-US" sz="1800" b="0" u="none" kern="1200" dirty="0">
                          <a:solidFill>
                            <a:schemeClr val="tx1"/>
                          </a:solidFill>
                          <a:latin typeface="+mn-lt"/>
                          <a:ea typeface="+mn-ea"/>
                          <a:cs typeface="+mn-cs"/>
                        </a:rPr>
                        <a:t>documents the results, and</a:t>
                      </a:r>
                    </a:p>
                    <a:p>
                      <a:pPr marL="342900" indent="-342900" algn="just">
                        <a:buFont typeface="+mj-lt"/>
                        <a:buAutoNum type="arabicPeriod"/>
                      </a:pPr>
                      <a:r>
                        <a:rPr lang="en-US" sz="1800" b="0" u="none" kern="1200" dirty="0">
                          <a:solidFill>
                            <a:schemeClr val="tx1"/>
                          </a:solidFill>
                          <a:latin typeface="+mn-lt"/>
                          <a:ea typeface="+mn-ea"/>
                          <a:cs typeface="+mn-cs"/>
                        </a:rPr>
                        <a:t>communicates the results to the employee.</a:t>
                      </a:r>
                    </a:p>
                    <a:p>
                      <a:pPr marL="0" indent="0" algn="just">
                        <a:buFont typeface="Wingdings" panose="05000000000000000000" pitchFamily="2" charset="2"/>
                        <a:buNone/>
                      </a:pPr>
                      <a:r>
                        <a:rPr lang="en-US" sz="1800" b="0" u="none" kern="1200" dirty="0">
                          <a:solidFill>
                            <a:schemeClr val="tx1"/>
                          </a:solidFill>
                          <a:latin typeface="+mn-lt"/>
                          <a:ea typeface="+mn-ea"/>
                          <a:cs typeface="+mn-cs"/>
                        </a:rPr>
                        <a:t>Performance management comprises the processes and activities involved in performance appraisals.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522950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74738607"/>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Performance appraisal may serve many purposes. The ability to provide valuable feedback is one critical purpose.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Feedback, in turn, tells the employee where he or she stands in the eyes of the organization. Appraisal results, of course, are also used to decide and justify reward allocations.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Performance evaluations may be used as a starting point for discussions of training, development, and improvement.</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Finally, the data produced by the performance appraisal system can be used to forecast future human resource needs, to plan management succession, and to guide other human resource activities such as recruiting, training, and development programs.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06579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35870446"/>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Providing job performance feedback is the primary use of appraisal information. Performance appraisal information can indicate that an employee is ready for promotion or that he or she needs additional training to gain experience in another area of company operations.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It may also show that a person does not have the skills for a certain job and that another person should be recruited to fill that particular role. Other purposes of performance appraisal can be grouped into two broad categories, judgment and development, as shown in Figure 6.5.</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018766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pSp>
        <p:nvGrpSpPr>
          <p:cNvPr id="13" name="Group 12">
            <a:extLst>
              <a:ext uri="{FF2B5EF4-FFF2-40B4-BE49-F238E27FC236}">
                <a16:creationId xmlns:a16="http://schemas.microsoft.com/office/drawing/2014/main" id="{4365343B-9130-42E4-8F96-9EF23BD50848}"/>
              </a:ext>
            </a:extLst>
          </p:cNvPr>
          <p:cNvGrpSpPr/>
          <p:nvPr/>
        </p:nvGrpSpPr>
        <p:grpSpPr>
          <a:xfrm>
            <a:off x="1739348" y="1883877"/>
            <a:ext cx="9968763" cy="3625102"/>
            <a:chOff x="1739348" y="1883877"/>
            <a:chExt cx="9968763" cy="3625102"/>
          </a:xfrm>
        </p:grpSpPr>
        <p:pic>
          <p:nvPicPr>
            <p:cNvPr id="9" name="Picture 8">
              <a:extLst>
                <a:ext uri="{FF2B5EF4-FFF2-40B4-BE49-F238E27FC236}">
                  <a16:creationId xmlns:a16="http://schemas.microsoft.com/office/drawing/2014/main" id="{6E8B8D95-A78F-4F09-9010-8A03C7052531}"/>
                </a:ext>
              </a:extLst>
            </p:cNvPr>
            <p:cNvPicPr>
              <a:picLocks noChangeAspect="1"/>
            </p:cNvPicPr>
            <p:nvPr/>
          </p:nvPicPr>
          <p:blipFill>
            <a:blip r:embed="rId7"/>
            <a:stretch>
              <a:fillRect/>
            </a:stretch>
          </p:blipFill>
          <p:spPr>
            <a:xfrm>
              <a:off x="5671931" y="1883877"/>
              <a:ext cx="6036180" cy="3625102"/>
            </a:xfrm>
            <a:prstGeom prst="rect">
              <a:avLst/>
            </a:prstGeom>
          </p:spPr>
        </p:pic>
        <p:sp>
          <p:nvSpPr>
            <p:cNvPr id="14" name="TextBox 13">
              <a:extLst>
                <a:ext uri="{FF2B5EF4-FFF2-40B4-BE49-F238E27FC236}">
                  <a16:creationId xmlns:a16="http://schemas.microsoft.com/office/drawing/2014/main" id="{5EB2CED4-7843-4502-B052-17DF11D59CEA}"/>
                </a:ext>
              </a:extLst>
            </p:cNvPr>
            <p:cNvSpPr txBox="1"/>
            <p:nvPr/>
          </p:nvSpPr>
          <p:spPr>
            <a:xfrm>
              <a:off x="1739348" y="2265267"/>
              <a:ext cx="3932583" cy="2862322"/>
            </a:xfrm>
            <a:prstGeom prst="rect">
              <a:avLst/>
            </a:prstGeom>
            <a:solidFill>
              <a:srgbClr val="FFC000"/>
            </a:solidFill>
          </p:spPr>
          <p:txBody>
            <a:bodyPr wrap="square">
              <a:spAutoFit/>
            </a:bodyPr>
            <a:lstStyle/>
            <a:p>
              <a:r>
                <a:rPr lang="en-US" b="1" i="1" dirty="0"/>
                <a:t>Figure 6.5. Purposes of Performance Management</a:t>
              </a:r>
            </a:p>
            <a:p>
              <a:endParaRPr lang="en-US" i="1" dirty="0"/>
            </a:p>
            <a:p>
              <a:r>
                <a:rPr lang="en-US" i="1" dirty="0"/>
                <a:t>Performance measurement plays a variety of roles in most organizations. This figure illustrates how these roles can help managers judge an employee’s past performance and help managers and employees improve future performance.</a:t>
              </a:r>
            </a:p>
          </p:txBody>
        </p:sp>
      </p:grpSp>
    </p:spTree>
    <p:extLst>
      <p:ext uri="{BB962C8B-B14F-4D97-AF65-F5344CB8AC3E}">
        <p14:creationId xmlns:p14="http://schemas.microsoft.com/office/powerpoint/2010/main" val="3689819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417493691"/>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Performance appraisals with a judgmental orientation focus on past performance and are concerned mainly with measuring and comparing performance and with the uses of this information.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Appraisals with a developmental orientation focus on the future and use information from evaluations to improve performance.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If improved future performance is the intent of the appraisal process, the manager may focus on goals or targets for the employees, on eliminating obstacles or problems that hinder performance, and on future training needs.</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6754498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4235574711"/>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Employee appraisals are common in every type of organization, but how they are performed may vary. Many issues must be considered in determining how to conduct an appraisal.</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Three of the most important issues are who does the appraisals, how often they are done, and how performance is measured.</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1" u="sng" kern="1200" dirty="0">
                          <a:solidFill>
                            <a:schemeClr val="tx1"/>
                          </a:solidFill>
                          <a:latin typeface="+mn-lt"/>
                          <a:ea typeface="+mn-ea"/>
                          <a:cs typeface="+mn-cs"/>
                        </a:rPr>
                        <a:t>The Appraiser: </a:t>
                      </a:r>
                      <a:r>
                        <a:rPr lang="en-US" sz="1800" b="0" u="none" kern="1200" dirty="0">
                          <a:solidFill>
                            <a:schemeClr val="tx1"/>
                          </a:solidFill>
                          <a:latin typeface="+mn-lt"/>
                          <a:ea typeface="+mn-ea"/>
                          <a:cs typeface="+mn-cs"/>
                        </a:rPr>
                        <a:t>In most appraisal systems, the employee’s primary evaluator is the supervisor. This stems from the obvious fact that the supervisor is presumably in the best position to be aware of the employee’s day-to-day performance. </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1" u="sng" kern="1200" dirty="0">
                          <a:solidFill>
                            <a:srgbClr val="C00000"/>
                          </a:solidFill>
                          <a:latin typeface="+mn-lt"/>
                          <a:ea typeface="+mn-ea"/>
                          <a:cs typeface="+mn-cs"/>
                        </a:rPr>
                        <a:t>For example</a:t>
                      </a:r>
                      <a:r>
                        <a:rPr lang="en-US" sz="1800" b="0" u="none" kern="1200" dirty="0">
                          <a:solidFill>
                            <a:schemeClr val="tx1"/>
                          </a:solidFill>
                          <a:latin typeface="+mn-lt"/>
                          <a:ea typeface="+mn-ea"/>
                          <a:cs typeface="+mn-cs"/>
                        </a:rPr>
                        <a:t>, the supervisor may have little firsthand knowledge of the performance of an employee who works alone outside the company premises, such as a salesperson making solo calls on clients or a maintenance person handling equipment problems in the field.</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0822463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20067627"/>
              </p:ext>
            </p:extLst>
          </p:nvPr>
        </p:nvGraphicFramePr>
        <p:xfrm>
          <a:off x="1728418" y="2088715"/>
          <a:ext cx="10291276" cy="4070786"/>
        </p:xfrm>
        <a:graphic>
          <a:graphicData uri="http://schemas.openxmlformats.org/drawingml/2006/table">
            <a:tbl>
              <a:tblPr firstRow="1" bandRow="1">
                <a:tableStyleId>{5C22544A-7EE6-4342-B048-85BDC9FD1C3A}</a:tableStyleId>
              </a:tblPr>
              <a:tblGrid>
                <a:gridCol w="1538900">
                  <a:extLst>
                    <a:ext uri="{9D8B030D-6E8A-4147-A177-3AD203B41FA5}">
                      <a16:colId xmlns:a16="http://schemas.microsoft.com/office/drawing/2014/main" val="222804303"/>
                    </a:ext>
                  </a:extLst>
                </a:gridCol>
                <a:gridCol w="875237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One of the more interesting multi-rater approaches being used in some companies today is something </a:t>
                      </a:r>
                      <a:r>
                        <a:rPr lang="en-US" b="1" u="sng" dirty="0">
                          <a:solidFill>
                            <a:schemeClr val="tx1"/>
                          </a:solidFill>
                        </a:rPr>
                        <a:t>called 360-degree feedback </a:t>
                      </a:r>
                      <a:r>
                        <a:rPr lang="en-US" b="0" u="none" dirty="0">
                          <a:solidFill>
                            <a:schemeClr val="tx1"/>
                          </a:solidFill>
                        </a:rPr>
                        <a:t>(it is also called multi-source feedback).</a:t>
                      </a:r>
                    </a:p>
                    <a:p>
                      <a:pPr marL="285750" indent="-285750" algn="just">
                        <a:buFont typeface="Wingdings" panose="05000000000000000000" pitchFamily="2" charset="2"/>
                        <a:buChar char="§"/>
                      </a:pPr>
                      <a:r>
                        <a:rPr lang="en-US" b="0" u="none" dirty="0">
                          <a:solidFill>
                            <a:schemeClr val="tx1"/>
                          </a:solidFill>
                        </a:rPr>
                        <a:t>This method involves employees receiving performance </a:t>
                      </a:r>
                      <a:r>
                        <a:rPr lang="en-US" b="1" u="sng" dirty="0">
                          <a:solidFill>
                            <a:schemeClr val="tx1"/>
                          </a:solidFill>
                        </a:rPr>
                        <a:t>feedback from those on all “sides” of them in the organization</a:t>
                      </a:r>
                      <a:r>
                        <a:rPr lang="en-US" b="0" u="none" dirty="0">
                          <a:solidFill>
                            <a:schemeClr val="tx1"/>
                          </a:solidFill>
                        </a:rPr>
                        <a:t>—their boss, their colleagues and peers, and their own subordinates. Thus, the feedback comes from all around them, or from 360 degrees.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a:t>
                      </a:r>
                      <a:r>
                        <a:rPr lang="en-US" sz="1800" b="0" u="none" kern="1200" dirty="0">
                          <a:solidFill>
                            <a:srgbClr val="C00000"/>
                          </a:solidFill>
                          <a:latin typeface="+mn-lt"/>
                          <a:ea typeface="+mn-ea"/>
                          <a:cs typeface="+mn-cs"/>
                        </a:rPr>
                        <a:t>For example</a:t>
                      </a:r>
                      <a:r>
                        <a:rPr lang="en-US" sz="1800" b="0" u="none" kern="1200" dirty="0">
                          <a:solidFill>
                            <a:schemeClr val="tx1"/>
                          </a:solidFill>
                          <a:latin typeface="+mn-lt"/>
                          <a:ea typeface="+mn-ea"/>
                          <a:cs typeface="+mn-cs"/>
                        </a:rPr>
                        <a:t>, one person may learn that she stands too close to other people when she talks; another person may learn that he has a bad temper. These are the kinds of things a supervisor might not even be aware of, much less report as part of a performance appraisal. Subordinates or peers are much more willing to provide this sort of feedback than direct performance feedback, especially if it is used for development purposes and does not influence rewards or punishments. AT&amp;T, Nestlé, Pitney Bowes, and JPMorgan Chase are a few of the major companies today using 360-degree feedback to help managers improve a wide variety of performance-related behaviors.</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72697360-D7CD-4995-90B8-503E175CCB88}"/>
              </a:ext>
            </a:extLst>
          </p:cNvPr>
          <p:cNvSpPr txBox="1"/>
          <p:nvPr/>
        </p:nvSpPr>
        <p:spPr>
          <a:xfrm>
            <a:off x="1874165" y="1373725"/>
            <a:ext cx="9999783"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 The Appraiser: </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spTree>
    <p:extLst>
      <p:ext uri="{BB962C8B-B14F-4D97-AF65-F5344CB8AC3E}">
        <p14:creationId xmlns:p14="http://schemas.microsoft.com/office/powerpoint/2010/main" val="9913882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4" y="1282438"/>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-Frequency of the Appraisal  </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427478816"/>
              </p:ext>
            </p:extLst>
          </p:nvPr>
        </p:nvGraphicFramePr>
        <p:xfrm>
          <a:off x="1874164" y="2016531"/>
          <a:ext cx="9866309" cy="4070786"/>
        </p:xfrm>
        <a:graphic>
          <a:graphicData uri="http://schemas.openxmlformats.org/drawingml/2006/table">
            <a:tbl>
              <a:tblPr firstRow="1" bandRow="1">
                <a:tableStyleId>{5C22544A-7EE6-4342-B048-85BDC9FD1C3A}</a:tableStyleId>
              </a:tblPr>
              <a:tblGrid>
                <a:gridCol w="1475353">
                  <a:extLst>
                    <a:ext uri="{9D8B030D-6E8A-4147-A177-3AD203B41FA5}">
                      <a16:colId xmlns:a16="http://schemas.microsoft.com/office/drawing/2014/main" val="222804303"/>
                    </a:ext>
                  </a:extLst>
                </a:gridCol>
                <a:gridCol w="83909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0" indent="0" algn="just">
                        <a:buFont typeface="Wingdings" panose="05000000000000000000" pitchFamily="2" charset="2"/>
                        <a:buNone/>
                      </a:pPr>
                      <a:r>
                        <a:rPr lang="en-US" b="1" u="sng" dirty="0">
                          <a:solidFill>
                            <a:schemeClr val="tx1"/>
                          </a:solidFill>
                        </a:rPr>
                        <a:t>2- Frequency of the Appraisal: </a:t>
                      </a:r>
                      <a:r>
                        <a:rPr lang="en-US" b="0" u="none" dirty="0">
                          <a:solidFill>
                            <a:schemeClr val="tx1"/>
                          </a:solidFill>
                        </a:rPr>
                        <a:t>Another important issue is the frequency of appraisals.</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Regardless of the employee’s level of performance, the types of tasks being performed, or the employee’s need for information on performance, the organization usually conducts performance appraisals on a regular basis, typically once a year.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Annual performance appraisals are convenient for administrative purposes such as record keeping and maintaining a level of routine that helps keep everyone comfortable. Some organizations also conduct appraisals semiannually</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Several systems for monitoring employee performance on an “as-needed” basis have been proposed as an alternative to the traditional annual system.</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11383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959418703"/>
              </p:ext>
            </p:extLst>
          </p:nvPr>
        </p:nvGraphicFramePr>
        <p:xfrm>
          <a:off x="1874164" y="2101510"/>
          <a:ext cx="9866309" cy="2897318"/>
        </p:xfrm>
        <a:graphic>
          <a:graphicData uri="http://schemas.openxmlformats.org/drawingml/2006/table">
            <a:tbl>
              <a:tblPr firstRow="1" bandRow="1">
                <a:tableStyleId>{5C22544A-7EE6-4342-B048-85BDC9FD1C3A}</a:tableStyleId>
              </a:tblPr>
              <a:tblGrid>
                <a:gridCol w="1475353">
                  <a:extLst>
                    <a:ext uri="{9D8B030D-6E8A-4147-A177-3AD203B41FA5}">
                      <a16:colId xmlns:a16="http://schemas.microsoft.com/office/drawing/2014/main" val="222804303"/>
                    </a:ext>
                  </a:extLst>
                </a:gridCol>
                <a:gridCol w="8390956">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Managers in international settings must ensure that they incorporate cultural phenomena into their performance-appraisal strategies.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rgbClr val="C00000"/>
                          </a:solidFill>
                        </a:rPr>
                        <a:t> For example</a:t>
                      </a:r>
                      <a:r>
                        <a:rPr lang="en-US" b="0" u="none" dirty="0">
                          <a:solidFill>
                            <a:schemeClr val="tx1"/>
                          </a:solidFill>
                        </a:rPr>
                        <a:t>, in highly individualistic cultures such as that of the United States, appraising performance at the individual level is both common and accepted. But in collectivistic cultures such as Japan, performance appraisals almost always need to be focused more on group performance and feedback. And in countries where people put a lot of faith in destiny, fate, or some form of divine control, employees may not be receptive to performance feedback at all, believing that their actions are irrelevant to the results that follow them.</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-Frequency of the Appraisal  </a:t>
            </a:r>
            <a:r>
              <a:rPr lang="en-US" sz="2000" b="1" dirty="0">
                <a:solidFill>
                  <a:srgbClr val="0A1F61"/>
                </a:solidFill>
                <a:effectLst/>
                <a:latin typeface="Helvetica" panose="020B0604020202020204" pitchFamily="34" charset="0"/>
              </a:rPr>
              <a:t>)</a:t>
            </a:r>
            <a:r>
              <a:rPr lang="en-US" sz="2000" b="1" dirty="0">
                <a:solidFill>
                  <a:srgbClr val="C1510A"/>
                </a:solidFill>
                <a:effectLst/>
                <a:latin typeface="Helvetica" panose="020B0604020202020204" pitchFamily="34" charset="0"/>
              </a:rPr>
              <a:t>   </a:t>
            </a:r>
          </a:p>
        </p:txBody>
      </p:sp>
    </p:spTree>
    <p:extLst>
      <p:ext uri="{BB962C8B-B14F-4D97-AF65-F5344CB8AC3E}">
        <p14:creationId xmlns:p14="http://schemas.microsoft.com/office/powerpoint/2010/main" val="34024218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57203747"/>
              </p:ext>
            </p:extLst>
          </p:nvPr>
        </p:nvGraphicFramePr>
        <p:xfrm>
          <a:off x="1874164" y="1898376"/>
          <a:ext cx="10198511" cy="3657600"/>
        </p:xfrm>
        <a:graphic>
          <a:graphicData uri="http://schemas.openxmlformats.org/drawingml/2006/table">
            <a:tbl>
              <a:tblPr firstRow="1" bandRow="1">
                <a:tableStyleId>{5C22544A-7EE6-4342-B048-85BDC9FD1C3A}</a:tableStyleId>
              </a:tblPr>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0" indent="0" algn="just">
                        <a:buFont typeface="Wingdings" panose="05000000000000000000" pitchFamily="2" charset="2"/>
                        <a:buNone/>
                      </a:pPr>
                      <a:r>
                        <a:rPr lang="en-US" b="1" u="sng" dirty="0">
                          <a:solidFill>
                            <a:schemeClr val="tx1"/>
                          </a:solidFill>
                        </a:rPr>
                        <a:t>3. Measuring Performance: </a:t>
                      </a:r>
                      <a:r>
                        <a:rPr lang="en-US" b="0" u="none" dirty="0">
                          <a:solidFill>
                            <a:schemeClr val="tx1"/>
                          </a:solidFill>
                        </a:rPr>
                        <a:t>The foundation of good performance management is correctly identifying what should be measured and the selection of the best method(s) for measuring it. </a:t>
                      </a:r>
                    </a:p>
                    <a:p>
                      <a:pPr marL="0" indent="0" algn="just">
                        <a:buFont typeface="Wingdings" panose="05000000000000000000" pitchFamily="2" charset="2"/>
                        <a:buNone/>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Accurately defining job performance is critical; measuring the wrong things well is not good performance management.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Once the critical performance dimensions are known, the best way(s) of assessing them can be identified.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measurement method provides the information managers use to make decisions about salary adjustment, promotion, transfer, training, and discipline.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3247047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11148647"/>
              </p:ext>
            </p:extLst>
          </p:nvPr>
        </p:nvGraphicFramePr>
        <p:xfrm>
          <a:off x="1874164" y="1898376"/>
          <a:ext cx="10198511" cy="2897318"/>
        </p:xfrm>
        <a:graphic>
          <a:graphicData uri="http://schemas.openxmlformats.org/drawingml/2006/table">
            <a:tbl>
              <a:tblPr firstRow="1" bandRow="1">
                <a:tableStyleId>{5C22544A-7EE6-4342-B048-85BDC9FD1C3A}</a:tableStyleId>
              </a:tblPr>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The courts and Equal Employment Opportunity guidelines have mandated that performance measurements be based on job-related criteria rather than on some other factor such as friendship, age, sex, religion, or national origin.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addition, to provide useful information for the decision maker, performance appraisals must be valid, reliable, and free of bias.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They must not produce ratings that are consistently too lenient or too severe or that all cluster in the middle. They must also be free of perceptual and timing errors.</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40442523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grpSp>
        <p:nvGrpSpPr>
          <p:cNvPr id="15" name="Group 14">
            <a:extLst>
              <a:ext uri="{FF2B5EF4-FFF2-40B4-BE49-F238E27FC236}">
                <a16:creationId xmlns:a16="http://schemas.microsoft.com/office/drawing/2014/main" id="{773EE1BC-3BDE-463D-BA46-7D7C8C9156D8}"/>
              </a:ext>
            </a:extLst>
          </p:cNvPr>
          <p:cNvGrpSpPr/>
          <p:nvPr/>
        </p:nvGrpSpPr>
        <p:grpSpPr>
          <a:xfrm>
            <a:off x="1754894" y="1764778"/>
            <a:ext cx="9889211" cy="4124325"/>
            <a:chOff x="1874164" y="1779522"/>
            <a:chExt cx="9889211" cy="4124325"/>
          </a:xfrm>
        </p:grpSpPr>
        <p:pic>
          <p:nvPicPr>
            <p:cNvPr id="9" name="Picture 8">
              <a:extLst>
                <a:ext uri="{FF2B5EF4-FFF2-40B4-BE49-F238E27FC236}">
                  <a16:creationId xmlns:a16="http://schemas.microsoft.com/office/drawing/2014/main" id="{5F7B102E-258D-4CC8-B311-D335D817E890}"/>
                </a:ext>
              </a:extLst>
            </p:cNvPr>
            <p:cNvPicPr>
              <a:picLocks noChangeAspect="1"/>
            </p:cNvPicPr>
            <p:nvPr/>
          </p:nvPicPr>
          <p:blipFill>
            <a:blip r:embed="rId7"/>
            <a:stretch>
              <a:fillRect/>
            </a:stretch>
          </p:blipFill>
          <p:spPr>
            <a:xfrm>
              <a:off x="6096000" y="1779522"/>
              <a:ext cx="5667375" cy="4124325"/>
            </a:xfrm>
            <a:prstGeom prst="rect">
              <a:avLst/>
            </a:prstGeom>
          </p:spPr>
        </p:pic>
        <p:sp>
          <p:nvSpPr>
            <p:cNvPr id="14" name="TextBox 13">
              <a:extLst>
                <a:ext uri="{FF2B5EF4-FFF2-40B4-BE49-F238E27FC236}">
                  <a16:creationId xmlns:a16="http://schemas.microsoft.com/office/drawing/2014/main" id="{AD64A2B3-427E-4957-A600-2B7B77FF8E14}"/>
                </a:ext>
              </a:extLst>
            </p:cNvPr>
            <p:cNvSpPr txBox="1"/>
            <p:nvPr/>
          </p:nvSpPr>
          <p:spPr>
            <a:xfrm>
              <a:off x="1874164" y="3218518"/>
              <a:ext cx="4221836" cy="1477328"/>
            </a:xfrm>
            <a:prstGeom prst="rect">
              <a:avLst/>
            </a:prstGeom>
            <a:solidFill>
              <a:srgbClr val="FF9518"/>
            </a:solidFill>
          </p:spPr>
          <p:txBody>
            <a:bodyPr wrap="square">
              <a:spAutoFit/>
            </a:bodyPr>
            <a:lstStyle/>
            <a:p>
              <a:pPr algn="just"/>
              <a:r>
                <a:rPr lang="en-US" i="1" dirty="0"/>
                <a:t>Key elements of performance management are measuring and assessing performance. Performance rating scales such as this one are commonly used for assessing performance in organizations.</a:t>
              </a:r>
            </a:p>
          </p:txBody>
        </p:sp>
      </p:grpSp>
    </p:spTree>
    <p:extLst>
      <p:ext uri="{BB962C8B-B14F-4D97-AF65-F5344CB8AC3E}">
        <p14:creationId xmlns:p14="http://schemas.microsoft.com/office/powerpoint/2010/main" val="32666891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779139295"/>
              </p:ext>
            </p:extLst>
          </p:nvPr>
        </p:nvGraphicFramePr>
        <p:xfrm>
          <a:off x="1500259" y="1821776"/>
          <a:ext cx="10240214" cy="3657600"/>
        </p:xfrm>
        <a:graphic>
          <a:graphicData uri="http://schemas.openxmlformats.org/drawingml/2006/table">
            <a:tbl>
              <a:tblPr firstRow="1" bandRow="1">
                <a:tableStyleId>{5C22544A-7EE6-4342-B048-85BDC9FD1C3A}</a:tableStyleId>
              </a:tblPr>
              <a:tblGrid>
                <a:gridCol w="1505093">
                  <a:extLst>
                    <a:ext uri="{9D8B030D-6E8A-4147-A177-3AD203B41FA5}">
                      <a16:colId xmlns:a16="http://schemas.microsoft.com/office/drawing/2014/main" val="222804303"/>
                    </a:ext>
                  </a:extLst>
                </a:gridCol>
                <a:gridCol w="8735121">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of the most popular methods for evaluating individual performance are graphic rating scales, checklists, essays or diaries, behaviorally anchored rating scales, and forced choice systems.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These systems are easy to use and familiar to most managers. However, two major problems are common to all individual methods: a tendency to rate most individuals at about the same level and the inability to discriminate among variable levels of performance.</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Comparative methods evaluate two or more employees by comparing them with each other on various performance dimensions. The most popular comparative methods are ranking, forced distribution, paired comparisons, and the use of multiple raters in making comparisons. </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37676598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554209936"/>
              </p:ext>
            </p:extLst>
          </p:nvPr>
        </p:nvGraphicFramePr>
        <p:xfrm>
          <a:off x="1500259" y="1821776"/>
          <a:ext cx="10347184" cy="2897318"/>
        </p:xfrm>
        <a:graphic>
          <a:graphicData uri="http://schemas.openxmlformats.org/drawingml/2006/table">
            <a:tbl>
              <a:tblPr firstRow="1" bandRow="1">
                <a:tableStyleId>{5C22544A-7EE6-4342-B048-85BDC9FD1C3A}</a:tableStyleId>
              </a:tblPr>
              <a:tblGrid>
                <a:gridCol w="1520816">
                  <a:extLst>
                    <a:ext uri="{9D8B030D-6E8A-4147-A177-3AD203B41FA5}">
                      <a16:colId xmlns:a16="http://schemas.microsoft.com/office/drawing/2014/main" val="222804303"/>
                    </a:ext>
                  </a:extLst>
                </a:gridCol>
                <a:gridCol w="8826368">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A relatively new and increasingly popular form of performance management system is the balanced scorecard approach.</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none" kern="1200" dirty="0">
                          <a:solidFill>
                            <a:schemeClr val="tx1"/>
                          </a:solidFill>
                          <a:latin typeface="+mn-lt"/>
                          <a:ea typeface="+mn-ea"/>
                          <a:cs typeface="+mn-cs"/>
                        </a:rPr>
                        <a:t>The balanced scorecard, or BSC: </a:t>
                      </a:r>
                      <a:r>
                        <a:rPr lang="en-US" sz="1800" b="0" u="none" kern="1200" dirty="0">
                          <a:solidFill>
                            <a:schemeClr val="tx1"/>
                          </a:solidFill>
                          <a:latin typeface="+mn-lt"/>
                          <a:ea typeface="+mn-ea"/>
                          <a:cs typeface="+mn-cs"/>
                        </a:rPr>
                        <a:t>A relatively structured performance management technique that identifies financial and nonfinancial performance measures and organizes them into a single model</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basic BSC is shown in Figure 6.6.</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spTree>
    <p:extLst>
      <p:ext uri="{BB962C8B-B14F-4D97-AF65-F5344CB8AC3E}">
        <p14:creationId xmlns:p14="http://schemas.microsoft.com/office/powerpoint/2010/main" val="27703904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grpSp>
        <p:nvGrpSpPr>
          <p:cNvPr id="16" name="Group 15">
            <a:extLst>
              <a:ext uri="{FF2B5EF4-FFF2-40B4-BE49-F238E27FC236}">
                <a16:creationId xmlns:a16="http://schemas.microsoft.com/office/drawing/2014/main" id="{11C187ED-1465-4CB2-BE13-F82C1FFB9BC2}"/>
              </a:ext>
            </a:extLst>
          </p:cNvPr>
          <p:cNvGrpSpPr/>
          <p:nvPr/>
        </p:nvGrpSpPr>
        <p:grpSpPr>
          <a:xfrm>
            <a:off x="1874165" y="1964668"/>
            <a:ext cx="9796613" cy="3789940"/>
            <a:chOff x="1544606" y="1964668"/>
            <a:chExt cx="9796613" cy="3789940"/>
          </a:xfrm>
        </p:grpSpPr>
        <p:pic>
          <p:nvPicPr>
            <p:cNvPr id="10" name="Picture 9">
              <a:extLst>
                <a:ext uri="{FF2B5EF4-FFF2-40B4-BE49-F238E27FC236}">
                  <a16:creationId xmlns:a16="http://schemas.microsoft.com/office/drawing/2014/main" id="{393CB800-38CB-4E9A-8104-999483DB0CB9}"/>
                </a:ext>
              </a:extLst>
            </p:cNvPr>
            <p:cNvPicPr>
              <a:picLocks noChangeAspect="1"/>
            </p:cNvPicPr>
            <p:nvPr/>
          </p:nvPicPr>
          <p:blipFill>
            <a:blip r:embed="rId7"/>
            <a:stretch>
              <a:fillRect/>
            </a:stretch>
          </p:blipFill>
          <p:spPr>
            <a:xfrm>
              <a:off x="5632174" y="1964668"/>
              <a:ext cx="5709045" cy="3789940"/>
            </a:xfrm>
            <a:prstGeom prst="rect">
              <a:avLst/>
            </a:prstGeom>
          </p:spPr>
        </p:pic>
        <p:sp>
          <p:nvSpPr>
            <p:cNvPr id="15" name="TextBox 14">
              <a:extLst>
                <a:ext uri="{FF2B5EF4-FFF2-40B4-BE49-F238E27FC236}">
                  <a16:creationId xmlns:a16="http://schemas.microsoft.com/office/drawing/2014/main" id="{13AF855F-9A55-4699-94FE-5F8D054A413C}"/>
                </a:ext>
              </a:extLst>
            </p:cNvPr>
            <p:cNvSpPr txBox="1"/>
            <p:nvPr/>
          </p:nvSpPr>
          <p:spPr>
            <a:xfrm>
              <a:off x="1544606" y="2308534"/>
              <a:ext cx="3981551" cy="3139321"/>
            </a:xfrm>
            <a:prstGeom prst="rect">
              <a:avLst/>
            </a:prstGeom>
            <a:solidFill>
              <a:srgbClr val="FFC000"/>
            </a:solidFill>
          </p:spPr>
          <p:txBody>
            <a:bodyPr wrap="square">
              <a:spAutoFit/>
            </a:bodyPr>
            <a:lstStyle/>
            <a:p>
              <a:pPr algn="just"/>
              <a:r>
                <a:rPr lang="en-US" i="1" dirty="0"/>
                <a:t>The balanced scorecard is a structured performance management technique. In its most basic form, managers establish both goals and measures for how they want to assess customer perceptions, financial performance, internal business process, and innovation and learning. Each of these sets of goals and measures need to be consistent with each other as well as with the organization’s overall vision and strategy.</a:t>
              </a:r>
            </a:p>
          </p:txBody>
        </p:sp>
      </p:grpSp>
      <p:sp>
        <p:nvSpPr>
          <p:cNvPr id="17" name="TextBox 16">
            <a:extLst>
              <a:ext uri="{FF2B5EF4-FFF2-40B4-BE49-F238E27FC236}">
                <a16:creationId xmlns:a16="http://schemas.microsoft.com/office/drawing/2014/main" id="{C88D46BF-9404-4D6F-9850-128E123EFAC0}"/>
              </a:ext>
            </a:extLst>
          </p:cNvPr>
          <p:cNvSpPr txBox="1"/>
          <p:nvPr/>
        </p:nvSpPr>
        <p:spPr>
          <a:xfrm>
            <a:off x="1874165" y="1920297"/>
            <a:ext cx="6208642" cy="369332"/>
          </a:xfrm>
          <a:prstGeom prst="rect">
            <a:avLst/>
          </a:prstGeom>
          <a:noFill/>
        </p:spPr>
        <p:txBody>
          <a:bodyPr wrap="square">
            <a:spAutoFit/>
          </a:bodyPr>
          <a:lstStyle/>
          <a:p>
            <a:r>
              <a:rPr lang="en-US" dirty="0"/>
              <a:t>Figure 6.6.</a:t>
            </a:r>
          </a:p>
        </p:txBody>
      </p:sp>
    </p:spTree>
    <p:extLst>
      <p:ext uri="{BB962C8B-B14F-4D97-AF65-F5344CB8AC3E}">
        <p14:creationId xmlns:p14="http://schemas.microsoft.com/office/powerpoint/2010/main" val="12606632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703688831"/>
              </p:ext>
            </p:extLst>
          </p:nvPr>
        </p:nvGraphicFramePr>
        <p:xfrm>
          <a:off x="1500259" y="1821776"/>
          <a:ext cx="10572416" cy="3108960"/>
        </p:xfrm>
        <a:graphic>
          <a:graphicData uri="http://schemas.openxmlformats.org/drawingml/2006/table">
            <a:tbl>
              <a:tblPr firstRow="1" bandRow="1">
                <a:tableStyleId>{5C22544A-7EE6-4342-B048-85BDC9FD1C3A}</a:tableStyleId>
              </a:tblPr>
              <a:tblGrid>
                <a:gridCol w="1553920">
                  <a:extLst>
                    <a:ext uri="{9D8B030D-6E8A-4147-A177-3AD203B41FA5}">
                      <a16:colId xmlns:a16="http://schemas.microsoft.com/office/drawing/2014/main" val="222804303"/>
                    </a:ext>
                  </a:extLst>
                </a:gridCol>
                <a:gridCol w="9018496">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At the core of the BSC is organizational vision and strategy.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These must be clearly established and communicated throughout the organization by the top management team.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Next, managers establish a small number of objective goals and measures to support four key components of organizational success.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These components are customer perceptions, financial performance, internal business processes, and innovation and learning. All subsequent performance measures are derived from this framework.</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spTree>
    <p:extLst>
      <p:ext uri="{BB962C8B-B14F-4D97-AF65-F5344CB8AC3E}">
        <p14:creationId xmlns:p14="http://schemas.microsoft.com/office/powerpoint/2010/main" val="1251679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214144411"/>
              </p:ext>
            </p:extLst>
          </p:nvPr>
        </p:nvGraphicFramePr>
        <p:xfrm>
          <a:off x="1500259" y="1821776"/>
          <a:ext cx="10572416" cy="2897318"/>
        </p:xfrm>
        <a:graphic>
          <a:graphicData uri="http://schemas.openxmlformats.org/drawingml/2006/table">
            <a:tbl>
              <a:tblPr firstRow="1" bandRow="1">
                <a:tableStyleId>{5C22544A-7EE6-4342-B048-85BDC9FD1C3A}</a:tableStyleId>
              </a:tblPr>
              <a:tblGrid>
                <a:gridCol w="1553920">
                  <a:extLst>
                    <a:ext uri="{9D8B030D-6E8A-4147-A177-3AD203B41FA5}">
                      <a16:colId xmlns:a16="http://schemas.microsoft.com/office/drawing/2014/main" val="222804303"/>
                    </a:ext>
                  </a:extLst>
                </a:gridCol>
                <a:gridCol w="9018496">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Not surprisingly, many commercially available business software systems exist that help support the balanced scorecard approach.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Moreover, a wide array of businesses report using the original BSC, a newer revised version of the BSC, or an alternative model that is patterned after the BSC.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On the other hand, most of the evidence used to support the validity of the BSC is anecdotal in nature. That is, its value as a performance management system has not been demonstrated in a rigorous and empirical manner.</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spTree>
    <p:extLst>
      <p:ext uri="{BB962C8B-B14F-4D97-AF65-F5344CB8AC3E}">
        <p14:creationId xmlns:p14="http://schemas.microsoft.com/office/powerpoint/2010/main" val="40227989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570326333"/>
              </p:ext>
            </p:extLst>
          </p:nvPr>
        </p:nvGraphicFramePr>
        <p:xfrm>
          <a:off x="1500259" y="1821776"/>
          <a:ext cx="10333932" cy="2897318"/>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The reward system</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reward systems consist of All organizational components, including people, processes, rules and procedures, and decision-making activities, involved in allocating compensation and benefits to employees in exchange for their contributions to the organization</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Rewards constitute many of the inducements that organizations provide to employees as their part of the psychological contract, for example. Rewards also satisfy some of the needs employees attempt to meet through their choice of work-related behaviors.</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a:t>
            </a:r>
          </a:p>
        </p:txBody>
      </p:sp>
    </p:spTree>
    <p:extLst>
      <p:ext uri="{BB962C8B-B14F-4D97-AF65-F5344CB8AC3E}">
        <p14:creationId xmlns:p14="http://schemas.microsoft.com/office/powerpoint/2010/main" val="1237065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35530616"/>
              </p:ext>
            </p:extLst>
          </p:nvPr>
        </p:nvGraphicFramePr>
        <p:xfrm>
          <a:off x="1500259" y="2032115"/>
          <a:ext cx="10333932" cy="338328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Roles, Purposes, and Meanings of Rewards</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purpose of the reward system in most organizations is to attract, retain, and motivate qualified employees.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It is also important for the organization to recognize that organizational rewards have many meanings for employees. Intrinsic and extrinsic rewards carry both surface and symbolic value.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The surface value </a:t>
                      </a:r>
                      <a:r>
                        <a:rPr lang="en-US" sz="1800" b="0" u="none" kern="1200" dirty="0">
                          <a:solidFill>
                            <a:schemeClr val="tx1"/>
                          </a:solidFill>
                          <a:latin typeface="+mn-lt"/>
                          <a:ea typeface="+mn-ea"/>
                          <a:cs typeface="+mn-cs"/>
                        </a:rPr>
                        <a:t>of a reward to an employee is its objective meaning or worth.</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 The symbolic value </a:t>
                      </a:r>
                      <a:r>
                        <a:rPr lang="en-US" sz="1800" b="0" u="none" kern="1200" dirty="0">
                          <a:solidFill>
                            <a:schemeClr val="tx1"/>
                          </a:solidFill>
                          <a:latin typeface="+mn-lt"/>
                          <a:ea typeface="+mn-ea"/>
                          <a:cs typeface="+mn-cs"/>
                        </a:rPr>
                        <a:t>Subjective and personal meaning or worth of a reward</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(Roles, Purposes, and Meanings of Rewards)</a:t>
            </a:r>
          </a:p>
        </p:txBody>
      </p:sp>
    </p:spTree>
    <p:extLst>
      <p:ext uri="{BB962C8B-B14F-4D97-AF65-F5344CB8AC3E}">
        <p14:creationId xmlns:p14="http://schemas.microsoft.com/office/powerpoint/2010/main" val="3992612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143121340"/>
              </p:ext>
            </p:extLst>
          </p:nvPr>
        </p:nvGraphicFramePr>
        <p:xfrm>
          <a:off x="1500259" y="2032115"/>
          <a:ext cx="10333932" cy="393192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Most organizations use several different types of rewards. The most common are base pay (wages or salary), incentive systems, benefits, perquisites, and awards. These </a:t>
                      </a:r>
                      <a:r>
                        <a:rPr lang="en-US" sz="1800" b="0" u="none" kern="1200" dirty="0" err="1">
                          <a:solidFill>
                            <a:schemeClr val="tx1"/>
                          </a:solidFill>
                          <a:latin typeface="+mn-lt"/>
                          <a:ea typeface="+mn-ea"/>
                          <a:cs typeface="+mn-cs"/>
                        </a:rPr>
                        <a:t>rawards</a:t>
                      </a:r>
                      <a:r>
                        <a:rPr lang="en-US" sz="1800" b="0" u="none" kern="1200" dirty="0">
                          <a:solidFill>
                            <a:schemeClr val="tx1"/>
                          </a:solidFill>
                          <a:latin typeface="+mn-lt"/>
                          <a:ea typeface="+mn-ea"/>
                          <a:cs typeface="+mn-cs"/>
                        </a:rPr>
                        <a:t> are combined to create an individual’s compensation package</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Base Pay</a:t>
                      </a:r>
                      <a:r>
                        <a:rPr lang="en-US" sz="1800" b="0" u="none" kern="1200" dirty="0">
                          <a:solidFill>
                            <a:schemeClr val="tx1"/>
                          </a:solidFill>
                          <a:latin typeface="+mn-lt"/>
                          <a:ea typeface="+mn-ea"/>
                          <a:cs typeface="+mn-cs"/>
                        </a:rPr>
                        <a:t>: For most people, the most important reward for work is the pay they receive.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Pay is very important to an organization for a variety of reasons.</a:t>
                      </a:r>
                    </a:p>
                    <a:p>
                      <a:pPr marL="285750" indent="-285750" algn="just">
                        <a:buFont typeface="Wingdings" panose="05000000000000000000" pitchFamily="2" charset="2"/>
                        <a:buChar char="ü"/>
                      </a:pPr>
                      <a:r>
                        <a:rPr lang="en-US" sz="1800" b="0" u="none" kern="1200" dirty="0">
                          <a:solidFill>
                            <a:schemeClr val="tx1"/>
                          </a:solidFill>
                          <a:latin typeface="+mn-lt"/>
                          <a:ea typeface="+mn-ea"/>
                          <a:cs typeface="+mn-cs"/>
                        </a:rPr>
                        <a:t> For one thing, an effectively planned and managed pay system can improve motivation and performance. </a:t>
                      </a:r>
                    </a:p>
                    <a:p>
                      <a:pPr marL="285750" indent="-285750" algn="just">
                        <a:buFont typeface="Wingdings" panose="05000000000000000000" pitchFamily="2" charset="2"/>
                        <a:buChar char="ü"/>
                      </a:pPr>
                      <a:r>
                        <a:rPr lang="en-US" sz="1800" b="0" u="none" kern="1200" dirty="0">
                          <a:solidFill>
                            <a:schemeClr val="tx1"/>
                          </a:solidFill>
                          <a:latin typeface="+mn-lt"/>
                          <a:ea typeface="+mn-ea"/>
                          <a:cs typeface="+mn-cs"/>
                        </a:rPr>
                        <a:t>For another, employee compensation is a major cost of doing business—well over 50 percent in many organizations—so a poorly designed system can be an expensive proposition. </a:t>
                      </a:r>
                    </a:p>
                    <a:p>
                      <a:pPr marL="285750" indent="-285750" algn="just">
                        <a:buFont typeface="Wingdings" panose="05000000000000000000" pitchFamily="2" charset="2"/>
                        <a:buChar char="ü"/>
                      </a:pPr>
                      <a:r>
                        <a:rPr lang="en-US" sz="1800" b="0" u="none" kern="1200" dirty="0">
                          <a:solidFill>
                            <a:schemeClr val="tx1"/>
                          </a:solidFill>
                          <a:latin typeface="+mn-lt"/>
                          <a:ea typeface="+mn-ea"/>
                          <a:cs typeface="+mn-cs"/>
                        </a:rPr>
                        <a:t>Finally, since pay is considered a major source of employee dissatisfaction, a poorly designed system can result in problems in other areas such as turnover and low morale.</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4162824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49712653"/>
              </p:ext>
            </p:extLst>
          </p:nvPr>
        </p:nvGraphicFramePr>
        <p:xfrm>
          <a:off x="1500259" y="2032115"/>
          <a:ext cx="10333932" cy="393192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Incentive systems </a:t>
                      </a:r>
                      <a:r>
                        <a:rPr lang="en-US" sz="1800" b="0" u="none" kern="1200" dirty="0">
                          <a:solidFill>
                            <a:schemeClr val="tx1"/>
                          </a:solidFill>
                          <a:latin typeface="+mn-lt"/>
                          <a:ea typeface="+mn-ea"/>
                          <a:cs typeface="+mn-cs"/>
                        </a:rPr>
                        <a:t>are plans in which employees can earn additional compensation in return for certain types of performance. </a:t>
                      </a:r>
                    </a:p>
                    <a:p>
                      <a:pPr marL="0" indent="0" algn="just">
                        <a:buFont typeface="Wingdings" panose="05000000000000000000" pitchFamily="2" charset="2"/>
                        <a:buNone/>
                      </a:pPr>
                      <a:r>
                        <a:rPr lang="en-US" sz="1800" b="1" u="sng" kern="1200" dirty="0">
                          <a:solidFill>
                            <a:schemeClr val="tx1"/>
                          </a:solidFill>
                          <a:latin typeface="+mn-lt"/>
                          <a:ea typeface="+mn-ea"/>
                          <a:cs typeface="+mn-cs"/>
                        </a:rPr>
                        <a:t>Examples of incentive programs include the following:</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Piecework programs, which tie a worker’s earnings to the number of units produced</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Gain-sharing programs, which grant additional earnings to employees or workgroups for cost-reduction ideas</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Bonus systems, which provide managers with lump-sum payments from a special fund based on the financial performance of the organization or a unit</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Long-term compensation, which gives managers additional income based on stock price performance, earnings per share, or return on equity</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1444317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398823747"/>
              </p:ext>
            </p:extLst>
          </p:nvPr>
        </p:nvGraphicFramePr>
        <p:xfrm>
          <a:off x="1500259" y="2032115"/>
          <a:ext cx="10333932" cy="310896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Incentive systems </a:t>
                      </a:r>
                      <a:r>
                        <a:rPr lang="en-US" sz="1800" b="0" u="none" kern="1200" dirty="0">
                          <a:solidFill>
                            <a:schemeClr val="tx1"/>
                          </a:solidFill>
                          <a:latin typeface="+mn-lt"/>
                          <a:ea typeface="+mn-ea"/>
                          <a:cs typeface="+mn-cs"/>
                        </a:rPr>
                        <a:t>are plans in which employees can earn additional compensation in return for certain types of performance. </a:t>
                      </a:r>
                    </a:p>
                    <a:p>
                      <a:pPr marL="0" indent="0" algn="just">
                        <a:buFont typeface="Wingdings" panose="05000000000000000000" pitchFamily="2" charset="2"/>
                        <a:buNone/>
                      </a:pPr>
                      <a:r>
                        <a:rPr lang="en-US" sz="1800" b="1" u="sng" kern="1200" dirty="0">
                          <a:solidFill>
                            <a:schemeClr val="tx1"/>
                          </a:solidFill>
                          <a:latin typeface="+mn-lt"/>
                          <a:ea typeface="+mn-ea"/>
                          <a:cs typeface="+mn-cs"/>
                        </a:rPr>
                        <a:t>Examples of incentive programs include the following:</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 5. Merit pay plans, which base pay raises on the employee’s performance</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6. Profit-sharing plans, which distribute a portion of the firm’s profits to all employees at a predetermined rate</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7. Employee stock option plans, which set aside stock in the company for employees to purchase at a reduced rate</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15574001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pic>
        <p:nvPicPr>
          <p:cNvPr id="9" name="Picture 8">
            <a:extLst>
              <a:ext uri="{FF2B5EF4-FFF2-40B4-BE49-F238E27FC236}">
                <a16:creationId xmlns:a16="http://schemas.microsoft.com/office/drawing/2014/main" id="{B921C058-82E4-439D-B755-916960E9B31C}"/>
              </a:ext>
            </a:extLst>
          </p:cNvPr>
          <p:cNvPicPr>
            <a:picLocks noChangeAspect="1"/>
          </p:cNvPicPr>
          <p:nvPr/>
        </p:nvPicPr>
        <p:blipFill>
          <a:blip r:embed="rId7"/>
          <a:stretch>
            <a:fillRect/>
          </a:stretch>
        </p:blipFill>
        <p:spPr>
          <a:xfrm>
            <a:off x="6735809" y="2107284"/>
            <a:ext cx="5076825" cy="3770146"/>
          </a:xfrm>
          <a:prstGeom prst="rect">
            <a:avLst/>
          </a:prstGeom>
        </p:spPr>
      </p:pic>
      <p:sp>
        <p:nvSpPr>
          <p:cNvPr id="14" name="TextBox 13">
            <a:extLst>
              <a:ext uri="{FF2B5EF4-FFF2-40B4-BE49-F238E27FC236}">
                <a16:creationId xmlns:a16="http://schemas.microsoft.com/office/drawing/2014/main" id="{F3B8822F-29A2-4B96-806B-E46E6D1CC6CD}"/>
              </a:ext>
            </a:extLst>
          </p:cNvPr>
          <p:cNvSpPr txBox="1"/>
          <p:nvPr/>
        </p:nvSpPr>
        <p:spPr>
          <a:xfrm>
            <a:off x="1714068" y="3005296"/>
            <a:ext cx="5021741" cy="1754326"/>
          </a:xfrm>
          <a:prstGeom prst="rect">
            <a:avLst/>
          </a:prstGeom>
          <a:solidFill>
            <a:srgbClr val="FF9518"/>
          </a:solidFill>
        </p:spPr>
        <p:txBody>
          <a:bodyPr wrap="square">
            <a:spAutoFit/>
          </a:bodyPr>
          <a:lstStyle/>
          <a:p>
            <a:r>
              <a:rPr lang="en-US" i="1" dirty="0"/>
              <a:t>One common form of indirect compensation is being paid for time not worked. Vacation time is one frequent form of paid time off. Of course, as shown here, in today’s business world many people still check their email and communicate with their colleagues even while on vacation.</a:t>
            </a:r>
          </a:p>
        </p:txBody>
      </p:sp>
    </p:spTree>
    <p:extLst>
      <p:ext uri="{BB962C8B-B14F-4D97-AF65-F5344CB8AC3E}">
        <p14:creationId xmlns:p14="http://schemas.microsoft.com/office/powerpoint/2010/main" val="31081653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646413467"/>
              </p:ext>
            </p:extLst>
          </p:nvPr>
        </p:nvGraphicFramePr>
        <p:xfrm>
          <a:off x="1500259" y="2032115"/>
          <a:ext cx="10333932" cy="365760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Indirect Compensation</a:t>
                      </a:r>
                    </a:p>
                    <a:p>
                      <a:pPr marL="0" indent="0" algn="just">
                        <a:buFont typeface="Wingdings" panose="05000000000000000000" pitchFamily="2" charset="2"/>
                        <a:buNone/>
                      </a:pPr>
                      <a:r>
                        <a:rPr lang="en-US" sz="1800" b="0" u="none" kern="1200" dirty="0">
                          <a:solidFill>
                            <a:schemeClr val="tx1"/>
                          </a:solidFill>
                          <a:latin typeface="+mn-lt"/>
                          <a:ea typeface="+mn-ea"/>
                          <a:cs typeface="+mn-cs"/>
                        </a:rPr>
                        <a:t>Another major component of the compensation package is indirect compensation, also commonly referred to as the employee benefits plan. Typical benefits provided by businesses include the following:</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Payment for time not worked, both on and off the job: On-the-job free time includes lunch, rest, coffee brakes, and wash-up or get-ready time. Off-the-job time not worked includes vacation, sick leave, holidays, and personal days.</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Social Security contributions: The employer contributes half the money paid into the system established under the Federal Insurance Contributions Act (PICA). The employee pays the other half.</a:t>
                      </a:r>
                    </a:p>
                    <a:p>
                      <a:pPr marL="342900" indent="-342900" algn="just">
                        <a:buFont typeface="+mj-lt"/>
                        <a:buAutoNum type="arabicPeriod"/>
                      </a:pP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14476718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857831064"/>
              </p:ext>
            </p:extLst>
          </p:nvPr>
        </p:nvGraphicFramePr>
        <p:xfrm>
          <a:off x="1500259" y="2032115"/>
          <a:ext cx="10333932" cy="365760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Indirect Compensation</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3. Unemployment compensation: People who have lost their jobs or are temporarily laid off get a percentage of their wages from an insurance-like program.</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4. Disability and workers’ compensation benefits: Employers contribute funds to help workers who cannot work due to occupational injury or ailment.</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5. Life and health insurance programs: Most organizations offer insurance at a cost far below what individuals would pay to buy insurance on their own.</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6. Pension or retirement plans: Most organizations offer plans to provide supplementary income to employees after they retire</a:t>
                      </a:r>
                      <a:r>
                        <a:rPr lang="en-US" sz="1800" b="1" u="sng" kern="1200" dirty="0">
                          <a:solidFill>
                            <a:schemeClr val="tx1"/>
                          </a:solidFill>
                          <a:latin typeface="+mn-lt"/>
                          <a:ea typeface="+mn-ea"/>
                          <a:cs typeface="+mn-cs"/>
                        </a:rPr>
                        <a:t>.</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36181533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47744335"/>
              </p:ext>
            </p:extLst>
          </p:nvPr>
        </p:nvGraphicFramePr>
        <p:xfrm>
          <a:off x="1500259" y="2032115"/>
          <a:ext cx="10333932" cy="2897318"/>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Perquisites</a:t>
                      </a:r>
                    </a:p>
                    <a:p>
                      <a:pPr marL="0" indent="0" algn="just">
                        <a:buFont typeface="Wingdings" panose="05000000000000000000" pitchFamily="2" charset="2"/>
                        <a:buNone/>
                      </a:pPr>
                      <a:r>
                        <a:rPr lang="en-US" sz="1800" b="0" i="0" u="none" kern="1200" dirty="0">
                          <a:solidFill>
                            <a:schemeClr val="tx1"/>
                          </a:solidFill>
                          <a:latin typeface="+mn-lt"/>
                          <a:ea typeface="+mn-ea"/>
                          <a:cs typeface="+mn-cs"/>
                        </a:rPr>
                        <a:t>Perquisites are special privileges awarded to selected members of an organization, usually top managers. For years, the top executives of many businesses were allowed privileges such as unlimited use of the company jet, motor home, vacation home, and executive dining room.</a:t>
                      </a:r>
                    </a:p>
                    <a:p>
                      <a:pPr marL="0" indent="0" algn="just">
                        <a:buFont typeface="Wingdings" panose="05000000000000000000" pitchFamily="2" charset="2"/>
                        <a:buNone/>
                      </a:pPr>
                      <a:endParaRPr lang="en-US" sz="1800" b="0" i="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In Japan, a popular perquisite is a paid membership in an exclusive golf club; a common perquisite in England is first-class travel. In the United States, the Internal Revenue Service has ruled that some “perks” constitute a form of income and thus can be taxed.</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36374077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294305178"/>
              </p:ext>
            </p:extLst>
          </p:nvPr>
        </p:nvGraphicFramePr>
        <p:xfrm>
          <a:off x="1500259" y="2032115"/>
          <a:ext cx="10333932" cy="2897318"/>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Awards</a:t>
                      </a:r>
                    </a:p>
                    <a:p>
                      <a:pPr marL="285750" indent="-285750" algn="just">
                        <a:buFont typeface="Wingdings" panose="05000000000000000000" pitchFamily="2" charset="2"/>
                        <a:buChar char="§"/>
                      </a:pPr>
                      <a:r>
                        <a:rPr lang="en-US" sz="1800" b="0" i="0" u="none" kern="1200" dirty="0">
                          <a:solidFill>
                            <a:schemeClr val="tx1"/>
                          </a:solidFill>
                          <a:latin typeface="+mn-lt"/>
                          <a:ea typeface="+mn-ea"/>
                          <a:cs typeface="+mn-cs"/>
                        </a:rPr>
                        <a:t>At many companies, employees receive awards for everything from seniority to perfect attendance, from zero defects (quality work) to cost reduction suggestions. </a:t>
                      </a:r>
                    </a:p>
                    <a:p>
                      <a:pPr marL="285750" indent="-285750" algn="just">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i="0" u="none" kern="1200" dirty="0">
                          <a:solidFill>
                            <a:schemeClr val="tx1"/>
                          </a:solidFill>
                          <a:latin typeface="+mn-lt"/>
                          <a:ea typeface="+mn-ea"/>
                          <a:cs typeface="+mn-cs"/>
                        </a:rPr>
                        <a:t>Award programs can be costly in the time required to run them and in money if cash awards are given, but award systems can improve performance under the right conditions.</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grpSp>
        <p:nvGrpSpPr>
          <p:cNvPr id="15" name="Group 14">
            <a:extLst>
              <a:ext uri="{FF2B5EF4-FFF2-40B4-BE49-F238E27FC236}">
                <a16:creationId xmlns:a16="http://schemas.microsoft.com/office/drawing/2014/main" id="{D79022B6-D065-480B-BEFD-64DC98AF927D}"/>
              </a:ext>
            </a:extLst>
          </p:cNvPr>
          <p:cNvGrpSpPr/>
          <p:nvPr/>
        </p:nvGrpSpPr>
        <p:grpSpPr>
          <a:xfrm>
            <a:off x="2468303" y="4004493"/>
            <a:ext cx="9485130" cy="1750115"/>
            <a:chOff x="2468303" y="4004493"/>
            <a:chExt cx="9485130" cy="1750115"/>
          </a:xfrm>
        </p:grpSpPr>
        <p:pic>
          <p:nvPicPr>
            <p:cNvPr id="9" name="Picture 8">
              <a:extLst>
                <a:ext uri="{FF2B5EF4-FFF2-40B4-BE49-F238E27FC236}">
                  <a16:creationId xmlns:a16="http://schemas.microsoft.com/office/drawing/2014/main" id="{6F3D717D-AF8B-42BA-A50D-4FCEBC803543}"/>
                </a:ext>
              </a:extLst>
            </p:cNvPr>
            <p:cNvPicPr>
              <a:picLocks noChangeAspect="1"/>
            </p:cNvPicPr>
            <p:nvPr/>
          </p:nvPicPr>
          <p:blipFill>
            <a:blip r:embed="rId7"/>
            <a:stretch>
              <a:fillRect/>
            </a:stretch>
          </p:blipFill>
          <p:spPr>
            <a:xfrm>
              <a:off x="7050157" y="4004493"/>
              <a:ext cx="4903276" cy="1750115"/>
            </a:xfrm>
            <a:prstGeom prst="rect">
              <a:avLst/>
            </a:prstGeom>
          </p:spPr>
        </p:pic>
        <p:sp>
          <p:nvSpPr>
            <p:cNvPr id="14" name="TextBox 13">
              <a:extLst>
                <a:ext uri="{FF2B5EF4-FFF2-40B4-BE49-F238E27FC236}">
                  <a16:creationId xmlns:a16="http://schemas.microsoft.com/office/drawing/2014/main" id="{0CF939B1-3BD3-4C9A-BCB3-9F53A8E4BAAD}"/>
                </a:ext>
              </a:extLst>
            </p:cNvPr>
            <p:cNvSpPr txBox="1"/>
            <p:nvPr/>
          </p:nvSpPr>
          <p:spPr>
            <a:xfrm>
              <a:off x="2468303" y="4429296"/>
              <a:ext cx="4772582" cy="1200329"/>
            </a:xfrm>
            <a:prstGeom prst="rect">
              <a:avLst/>
            </a:prstGeom>
            <a:solidFill>
              <a:srgbClr val="FF9518"/>
            </a:solidFill>
          </p:spPr>
          <p:txBody>
            <a:bodyPr wrap="square">
              <a:spAutoFit/>
            </a:bodyPr>
            <a:lstStyle/>
            <a:p>
              <a:r>
                <a:rPr lang="en-US" i="1" dirty="0"/>
                <a:t>Awards and prizes are frequently used to reward outstanding performance. This manager is getting an award for achieving the most revenue growth in the company.</a:t>
              </a:r>
            </a:p>
          </p:txBody>
        </p:sp>
      </p:grpSp>
    </p:spTree>
    <p:extLst>
      <p:ext uri="{BB962C8B-B14F-4D97-AF65-F5344CB8AC3E}">
        <p14:creationId xmlns:p14="http://schemas.microsoft.com/office/powerpoint/2010/main" val="1255429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(Related Issues in Rewarding Performance)</a:t>
            </a:r>
          </a:p>
        </p:txBody>
      </p:sp>
      <p:sp>
        <p:nvSpPr>
          <p:cNvPr id="17" name="TextBox 16">
            <a:extLst>
              <a:ext uri="{FF2B5EF4-FFF2-40B4-BE49-F238E27FC236}">
                <a16:creationId xmlns:a16="http://schemas.microsoft.com/office/drawing/2014/main" id="{24DFE975-F747-422A-B99B-0C85B33910AD}"/>
              </a:ext>
            </a:extLst>
          </p:cNvPr>
          <p:cNvSpPr txBox="1"/>
          <p:nvPr/>
        </p:nvSpPr>
        <p:spPr>
          <a:xfrm>
            <a:off x="2860174" y="1810255"/>
            <a:ext cx="8390921" cy="3970318"/>
          </a:xfrm>
          <a:prstGeom prst="rect">
            <a:avLst/>
          </a:prstGeom>
          <a:noFill/>
        </p:spPr>
        <p:txBody>
          <a:bodyPr wrap="square">
            <a:spAutoFit/>
          </a:bodyPr>
          <a:lstStyle/>
          <a:p>
            <a:r>
              <a:rPr lang="en-US" dirty="0"/>
              <a:t>Issues to Consider in Developing Reward Systems</a:t>
            </a:r>
          </a:p>
          <a:p>
            <a:r>
              <a:rPr lang="en-US" b="1" u="sng" dirty="0"/>
              <a:t>Issue	                                                  Important Examples</a:t>
            </a:r>
          </a:p>
          <a:p>
            <a:endParaRPr lang="en-US" dirty="0"/>
          </a:p>
          <a:p>
            <a:r>
              <a:rPr lang="en-US" b="1" dirty="0"/>
              <a:t>PAY SECRECY	</a:t>
            </a:r>
            <a:r>
              <a:rPr lang="en-US" dirty="0"/>
              <a:t>                               Open, closed, partial</a:t>
            </a:r>
          </a:p>
          <a:p>
            <a:r>
              <a:rPr lang="en-US" dirty="0"/>
              <a:t>                                                                   Link with performance appraisal</a:t>
            </a:r>
          </a:p>
          <a:p>
            <a:r>
              <a:rPr lang="en-US" dirty="0"/>
              <a:t>                                                                    Equity perceptions</a:t>
            </a:r>
          </a:p>
          <a:p>
            <a:r>
              <a:rPr lang="en-US" b="1" dirty="0"/>
              <a:t>EMPLOYEE PARTICIPATION                     </a:t>
            </a:r>
            <a:r>
              <a:rPr lang="en-US" dirty="0"/>
              <a:t>By human resource department </a:t>
            </a:r>
          </a:p>
          <a:p>
            <a:r>
              <a:rPr lang="en-US" dirty="0"/>
              <a:t>                                                                     By joint employee/management committee</a:t>
            </a:r>
          </a:p>
          <a:p>
            <a:r>
              <a:rPr lang="en-US" b="1" dirty="0"/>
              <a:t>FLEXIBLE SYSTEM	</a:t>
            </a:r>
            <a:r>
              <a:rPr lang="en-US" dirty="0"/>
              <a:t>                                  Cafeteria-style benefits</a:t>
            </a:r>
          </a:p>
          <a:p>
            <a:r>
              <a:rPr lang="en-US" dirty="0"/>
              <a:t>                                                                     Annual lump sum or monthly bonus</a:t>
            </a:r>
          </a:p>
          <a:p>
            <a:r>
              <a:rPr lang="en-US" dirty="0"/>
              <a:t>                                                                     Salary versus benefits</a:t>
            </a:r>
          </a:p>
          <a:p>
            <a:r>
              <a:rPr lang="en-US" b="1" dirty="0"/>
              <a:t>ABILITY TO PAY</a:t>
            </a:r>
            <a:r>
              <a:rPr lang="en-US" dirty="0"/>
              <a:t>	                                  Organization’s financial performance</a:t>
            </a:r>
          </a:p>
          <a:p>
            <a:r>
              <a:rPr lang="en-US" dirty="0"/>
              <a:t>                                                                     Expected future earnings</a:t>
            </a:r>
          </a:p>
          <a:p>
            <a:r>
              <a:rPr lang="en-US" b="1" dirty="0"/>
              <a:t>ECONOMIC AND LABOR                          </a:t>
            </a:r>
            <a:r>
              <a:rPr lang="en-US" dirty="0"/>
              <a:t>Inflation rate</a:t>
            </a:r>
          </a:p>
        </p:txBody>
      </p:sp>
    </p:spTree>
    <p:extLst>
      <p:ext uri="{BB962C8B-B14F-4D97-AF65-F5344CB8AC3E}">
        <p14:creationId xmlns:p14="http://schemas.microsoft.com/office/powerpoint/2010/main" val="4340368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(Related Issues in Rewarding Performance)</a:t>
            </a:r>
          </a:p>
        </p:txBody>
      </p:sp>
      <p:sp>
        <p:nvSpPr>
          <p:cNvPr id="17" name="TextBox 16">
            <a:extLst>
              <a:ext uri="{FF2B5EF4-FFF2-40B4-BE49-F238E27FC236}">
                <a16:creationId xmlns:a16="http://schemas.microsoft.com/office/drawing/2014/main" id="{24DFE975-F747-422A-B99B-0C85B33910AD}"/>
              </a:ext>
            </a:extLst>
          </p:cNvPr>
          <p:cNvSpPr txBox="1"/>
          <p:nvPr/>
        </p:nvSpPr>
        <p:spPr>
          <a:xfrm>
            <a:off x="2860174" y="1810255"/>
            <a:ext cx="8390921" cy="2862322"/>
          </a:xfrm>
          <a:prstGeom prst="rect">
            <a:avLst/>
          </a:prstGeom>
          <a:noFill/>
        </p:spPr>
        <p:txBody>
          <a:bodyPr wrap="square">
            <a:spAutoFit/>
          </a:bodyPr>
          <a:lstStyle/>
          <a:p>
            <a:r>
              <a:rPr lang="en-US" dirty="0"/>
              <a:t>Issues to Consider in Developing Reward Systems</a:t>
            </a:r>
          </a:p>
          <a:p>
            <a:endParaRPr lang="en-US" dirty="0"/>
          </a:p>
          <a:p>
            <a:r>
              <a:rPr lang="en-US" b="1" dirty="0"/>
              <a:t>MARKET FACTORS	                          </a:t>
            </a:r>
            <a:r>
              <a:rPr lang="en-US" dirty="0"/>
              <a:t>Industry pay standards</a:t>
            </a:r>
          </a:p>
          <a:p>
            <a:r>
              <a:rPr lang="en-US" dirty="0"/>
              <a:t>                                                             Unemployment rate</a:t>
            </a:r>
          </a:p>
          <a:p>
            <a:r>
              <a:rPr lang="en-US" b="1" dirty="0"/>
              <a:t>IMPACT ON ORGANIZATIONAL </a:t>
            </a:r>
          </a:p>
          <a:p>
            <a:r>
              <a:rPr lang="en-US" b="1" dirty="0"/>
              <a:t>PERFORMANCE	</a:t>
            </a:r>
            <a:r>
              <a:rPr lang="en-US" dirty="0"/>
              <a:t>                           Increase in costs </a:t>
            </a:r>
          </a:p>
          <a:p>
            <a:r>
              <a:rPr lang="en-US" dirty="0"/>
              <a:t>                                                               Impact on performance</a:t>
            </a:r>
          </a:p>
          <a:p>
            <a:endParaRPr lang="en-US" dirty="0"/>
          </a:p>
          <a:p>
            <a:r>
              <a:rPr lang="en-US" b="1" dirty="0"/>
              <a:t>EXPATRIATE COMPENSATION	</a:t>
            </a:r>
            <a:r>
              <a:rPr lang="en-US" dirty="0"/>
              <a:t>          Cost-of-living differentials</a:t>
            </a:r>
          </a:p>
          <a:p>
            <a:r>
              <a:rPr lang="en-US" dirty="0"/>
              <a:t>                                                               Managing related equity issue</a:t>
            </a:r>
          </a:p>
        </p:txBody>
      </p:sp>
    </p:spTree>
    <p:extLst>
      <p:ext uri="{BB962C8B-B14F-4D97-AF65-F5344CB8AC3E}">
        <p14:creationId xmlns:p14="http://schemas.microsoft.com/office/powerpoint/2010/main" val="28343050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9" name="Table 8">
            <a:extLst>
              <a:ext uri="{FF2B5EF4-FFF2-40B4-BE49-F238E27FC236}">
                <a16:creationId xmlns:a16="http://schemas.microsoft.com/office/drawing/2014/main" id="{96AEE626-F728-4962-A918-CBBC0F2933F0}"/>
              </a:ext>
            </a:extLst>
          </p:cNvPr>
          <p:cNvGraphicFramePr>
            <a:graphicFrameLocks noGrp="1"/>
          </p:cNvGraphicFramePr>
          <p:nvPr>
            <p:extLst>
              <p:ext uri="{D42A27DB-BD31-4B8C-83A1-F6EECF244321}">
                <p14:modId xmlns:p14="http://schemas.microsoft.com/office/powerpoint/2010/main" val="1041991414"/>
              </p:ext>
            </p:extLst>
          </p:nvPr>
        </p:nvGraphicFramePr>
        <p:xfrm>
          <a:off x="1874165" y="1967247"/>
          <a:ext cx="10080296" cy="3943990"/>
        </p:xfrm>
        <a:graphic>
          <a:graphicData uri="http://schemas.openxmlformats.org/drawingml/2006/table">
            <a:tbl>
              <a:tblPr/>
              <a:tblGrid>
                <a:gridCol w="2612403">
                  <a:extLst>
                    <a:ext uri="{9D8B030D-6E8A-4147-A177-3AD203B41FA5}">
                      <a16:colId xmlns:a16="http://schemas.microsoft.com/office/drawing/2014/main" val="3990942562"/>
                    </a:ext>
                  </a:extLst>
                </a:gridCol>
                <a:gridCol w="1039312">
                  <a:extLst>
                    <a:ext uri="{9D8B030D-6E8A-4147-A177-3AD203B41FA5}">
                      <a16:colId xmlns:a16="http://schemas.microsoft.com/office/drawing/2014/main" val="1592151119"/>
                    </a:ext>
                  </a:extLst>
                </a:gridCol>
                <a:gridCol w="1375039">
                  <a:extLst>
                    <a:ext uri="{9D8B030D-6E8A-4147-A177-3AD203B41FA5}">
                      <a16:colId xmlns:a16="http://schemas.microsoft.com/office/drawing/2014/main" val="3994024674"/>
                    </a:ext>
                  </a:extLst>
                </a:gridCol>
                <a:gridCol w="1263251">
                  <a:extLst>
                    <a:ext uri="{9D8B030D-6E8A-4147-A177-3AD203B41FA5}">
                      <a16:colId xmlns:a16="http://schemas.microsoft.com/office/drawing/2014/main" val="2900152729"/>
                    </a:ext>
                  </a:extLst>
                </a:gridCol>
                <a:gridCol w="1039312">
                  <a:extLst>
                    <a:ext uri="{9D8B030D-6E8A-4147-A177-3AD203B41FA5}">
                      <a16:colId xmlns:a16="http://schemas.microsoft.com/office/drawing/2014/main" val="2625568727"/>
                    </a:ext>
                  </a:extLst>
                </a:gridCol>
                <a:gridCol w="1375039">
                  <a:extLst>
                    <a:ext uri="{9D8B030D-6E8A-4147-A177-3AD203B41FA5}">
                      <a16:colId xmlns:a16="http://schemas.microsoft.com/office/drawing/2014/main" val="68620351"/>
                    </a:ext>
                  </a:extLst>
                </a:gridCol>
                <a:gridCol w="1375940">
                  <a:extLst>
                    <a:ext uri="{9D8B030D-6E8A-4147-A177-3AD203B41FA5}">
                      <a16:colId xmlns:a16="http://schemas.microsoft.com/office/drawing/2014/main" val="3723509760"/>
                    </a:ext>
                  </a:extLst>
                </a:gridCol>
              </a:tblGrid>
              <a:tr h="178507">
                <a:tc>
                  <a:txBody>
                    <a:bodyPr/>
                    <a:lstStyle/>
                    <a:p>
                      <a:pPr algn="ctr"/>
                      <a:r>
                        <a:rPr lang="en-US" sz="1200" u="none" strike="noStrike">
                          <a:solidFill>
                            <a:srgbClr val="575757"/>
                          </a:solidFill>
                          <a:effectLst/>
                        </a:rPr>
                        <a:t>Managerial Challenges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gridSpan="6">
                  <a:txBody>
                    <a:bodyPr/>
                    <a:lstStyle/>
                    <a:p>
                      <a:pPr algn="ctr"/>
                      <a:r>
                        <a:rPr lang="en-US" sz="1200" u="none" strike="noStrike">
                          <a:solidFill>
                            <a:srgbClr val="575757"/>
                          </a:solidFill>
                          <a:effectLst/>
                        </a:rPr>
                        <a:t>Motivation Methods and Techniques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82127240"/>
                  </a:ext>
                </a:extLst>
              </a:tr>
              <a:tr h="539466">
                <a:tc>
                  <a:txBody>
                    <a:bodyPr/>
                    <a:lstStyle/>
                    <a:p>
                      <a:pPr algn="ctr"/>
                      <a:r>
                        <a:rPr lang="en-US" sz="1200" u="none" strike="noStrike">
                          <a:solidFill>
                            <a:srgbClr val="575757"/>
                          </a:solidFill>
                          <a:effectLst/>
                        </a:rPr>
                        <a:t> </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Job Design</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Participation &amp; Empowerment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Flexible Work</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Goal Setting</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Performance Management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Rewards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4035359843"/>
                  </a:ext>
                </a:extLst>
              </a:tr>
              <a:tr h="539466">
                <a:tc>
                  <a:txBody>
                    <a:bodyPr/>
                    <a:lstStyle/>
                    <a:p>
                      <a:pPr algn="l" fontAlgn="t"/>
                      <a:r>
                        <a:rPr lang="en-US" sz="1200" u="none" strike="noStrike">
                          <a:solidFill>
                            <a:srgbClr val="3F3F3F"/>
                          </a:solidFill>
                          <a:effectLst/>
                          <a:latin typeface="Cordale"/>
                        </a:rPr>
                        <a:t>Firm has a low-cost business strategy but needs to motivate employees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383471035"/>
                  </a:ext>
                </a:extLst>
              </a:tr>
              <a:tr h="419146">
                <a:tc>
                  <a:txBody>
                    <a:bodyPr/>
                    <a:lstStyle/>
                    <a:p>
                      <a:pPr algn="l" fontAlgn="t"/>
                      <a:r>
                        <a:rPr lang="en-US" sz="1200" u="none" strike="noStrike">
                          <a:solidFill>
                            <a:srgbClr val="3F3F3F"/>
                          </a:solidFill>
                          <a:effectLst/>
                          <a:latin typeface="Cordale"/>
                        </a:rPr>
                        <a:t>An employee feels he cannot meet his performance goals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950666440"/>
                  </a:ext>
                </a:extLst>
              </a:tr>
              <a:tr h="419146">
                <a:tc>
                  <a:txBody>
                    <a:bodyPr/>
                    <a:lstStyle/>
                    <a:p>
                      <a:pPr algn="l" fontAlgn="t"/>
                      <a:r>
                        <a:rPr lang="en-US" sz="1200" u="none" strike="noStrike">
                          <a:solidFill>
                            <a:srgbClr val="3F3F3F"/>
                          </a:solidFill>
                          <a:effectLst/>
                          <a:latin typeface="Cordale"/>
                        </a:rPr>
                        <a:t>An employee feels underpaid relative to her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395860090"/>
                  </a:ext>
                </a:extLst>
              </a:tr>
              <a:tr h="659785">
                <a:tc>
                  <a:txBody>
                    <a:bodyPr/>
                    <a:lstStyle/>
                    <a:p>
                      <a:pPr algn="l" fontAlgn="t"/>
                      <a:r>
                        <a:rPr lang="en-US" sz="1200" u="none" strike="noStrike">
                          <a:solidFill>
                            <a:srgbClr val="3F3F3F"/>
                          </a:solidFill>
                          <a:effectLst/>
                          <a:latin typeface="Cordale"/>
                        </a:rPr>
                        <a:t>An employee engages in inappropriate behavior (bullying, ridiculing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313116329"/>
                  </a:ext>
                </a:extLst>
              </a:tr>
              <a:tr h="419146">
                <a:tc>
                  <a:txBody>
                    <a:bodyPr/>
                    <a:lstStyle/>
                    <a:p>
                      <a:pPr algn="l" fontAlgn="t"/>
                      <a:r>
                        <a:rPr lang="en-US" sz="1200" u="none" strike="noStrike">
                          <a:solidFill>
                            <a:srgbClr val="3F3F3F"/>
                          </a:solidFill>
                          <a:effectLst/>
                          <a:latin typeface="Cordale"/>
                        </a:rPr>
                        <a:t>A talented employee is not feeling challenged at work</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756418368"/>
                  </a:ext>
                </a:extLst>
              </a:tr>
              <a:tr h="659785">
                <a:tc>
                  <a:txBody>
                    <a:bodyPr/>
                    <a:lstStyle/>
                    <a:p>
                      <a:pPr algn="l" fontAlgn="t"/>
                      <a:r>
                        <a:rPr lang="en-US" sz="1200" u="none" strike="noStrike">
                          <a:solidFill>
                            <a:srgbClr val="3F3F3F"/>
                          </a:solidFill>
                          <a:effectLst/>
                          <a:latin typeface="Cordale"/>
                        </a:rPr>
                        <a:t>Because the work is repetitive, some employees find it boring and hard to stay motivated</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985429708"/>
                  </a:ext>
                </a:extLst>
              </a:tr>
            </a:tbl>
          </a:graphicData>
        </a:graphic>
      </p:graphicFrame>
      <p:sp>
        <p:nvSpPr>
          <p:cNvPr id="10" name="Rectangle 1">
            <a:extLst>
              <a:ext uri="{FF2B5EF4-FFF2-40B4-BE49-F238E27FC236}">
                <a16:creationId xmlns:a16="http://schemas.microsoft.com/office/drawing/2014/main" id="{4F8A31E9-4EE3-476E-B2AD-1A179C781E93}"/>
              </a:ext>
            </a:extLst>
          </p:cNvPr>
          <p:cNvSpPr>
            <a:spLocks noChangeArrowheads="1"/>
          </p:cNvSpPr>
          <p:nvPr/>
        </p:nvSpPr>
        <p:spPr bwMode="auto">
          <a:xfrm>
            <a:off x="1992379" y="1217016"/>
            <a:ext cx="1008029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sng" strike="noStrike" cap="none" normalizeH="0" baseline="0" dirty="0">
                <a:ln>
                  <a:noFill/>
                </a:ln>
                <a:solidFill>
                  <a:srgbClr val="3F3F3F"/>
                </a:solidFill>
                <a:effectLst/>
                <a:latin typeface="Cordale"/>
              </a:rPr>
              <a:t>Many different management challenges related to employee motivation can be addressed through methods related to work and rewards.</a:t>
            </a:r>
            <a:endParaRPr kumimoji="0" lang="en-US" altLang="en-US" sz="1800" b="1" i="0" u="sng"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053261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08CCE6E3-F117-4DA9-810A-51EA56F0E992}"/>
              </a:ext>
            </a:extLst>
          </p:cNvPr>
          <p:cNvSpPr txBox="1"/>
          <p:nvPr/>
        </p:nvSpPr>
        <p:spPr>
          <a:xfrm>
            <a:off x="2083905" y="1445846"/>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Summary and Application</a:t>
            </a:r>
          </a:p>
          <a:p>
            <a:br>
              <a:rPr lang="en-US" dirty="0"/>
            </a:br>
            <a:endParaRPr lang="en-US" dirty="0"/>
          </a:p>
        </p:txBody>
      </p:sp>
      <p:sp>
        <p:nvSpPr>
          <p:cNvPr id="15" name="TextBox 14">
            <a:extLst>
              <a:ext uri="{FF2B5EF4-FFF2-40B4-BE49-F238E27FC236}">
                <a16:creationId xmlns:a16="http://schemas.microsoft.com/office/drawing/2014/main" id="{3FA40415-32D0-4ECF-A810-3EAAB239C968}"/>
              </a:ext>
            </a:extLst>
          </p:cNvPr>
          <p:cNvSpPr txBox="1"/>
          <p:nvPr/>
        </p:nvSpPr>
        <p:spPr>
          <a:xfrm>
            <a:off x="2289771" y="1837811"/>
            <a:ext cx="9637186" cy="3970318"/>
          </a:xfrm>
          <a:prstGeom prst="rect">
            <a:avLst/>
          </a:prstGeom>
          <a:noFill/>
        </p:spPr>
        <p:txBody>
          <a:bodyPr wrap="square">
            <a:spAutoFit/>
          </a:bodyPr>
          <a:lstStyle/>
          <a:p>
            <a:pPr marL="285750" indent="-285750" algn="just">
              <a:buFont typeface="Wingdings" panose="05000000000000000000" pitchFamily="2" charset="2"/>
              <a:buChar char="§"/>
            </a:pPr>
            <a:r>
              <a:rPr lang="en-US" dirty="0"/>
              <a:t>The goal-setting theory of motivation suggests that appropriate goal difficulty, specificity, acceptance, and commitment will result in higher levels of motivated performance. Management by objectives, or MBO, extends goal setting throughout an organization by cascading goals down from the top of the firm to the bottom.</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Performance measurement is the process by which work behaviors are measured and compared with established standards and the results recorded and communicated. Its purposes are to evaluate employees’ work performance and to provide information for organizational uses such as compensation, personnel planning, and employee training and development.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 purpose of the reward system is to attract, retain, and motivate qualified employees and to maintain a pay structure that is internally equitable and externally competitive. Rewards have both surface and symbolic value. Rewards take the form of money, indirect compensation or benefits, perquisites, awards, and incentives</a:t>
            </a:r>
          </a:p>
        </p:txBody>
      </p:sp>
    </p:spTree>
    <p:extLst>
      <p:ext uri="{BB962C8B-B14F-4D97-AF65-F5344CB8AC3E}">
        <p14:creationId xmlns:p14="http://schemas.microsoft.com/office/powerpoint/2010/main" val="29358551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9437</TotalTime>
  <Words>5219</Words>
  <Application>Microsoft Office PowerPoint</Application>
  <PresentationFormat>Widescreen</PresentationFormat>
  <Paragraphs>526</Paragraphs>
  <Slides>46</Slides>
  <Notes>44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Arial</vt:lpstr>
      <vt:lpstr>Calibri</vt:lpstr>
      <vt:lpstr>Calibri Light</vt:lpstr>
      <vt:lpstr>Cordale</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900</cp:revision>
  <dcterms:created xsi:type="dcterms:W3CDTF">2021-08-03T13:03:26Z</dcterms:created>
  <dcterms:modified xsi:type="dcterms:W3CDTF">2021-11-03T19:56:18Z</dcterms:modified>
</cp:coreProperties>
</file>