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2" r:id="rId1"/>
    <p:sldMasterId id="2147483703" r:id="rId2"/>
  </p:sldMasterIdLst>
  <p:notesMasterIdLst>
    <p:notesMasterId r:id="rId15"/>
  </p:notesMasterIdLst>
  <p:sldIdLst>
    <p:sldId id="256" r:id="rId3"/>
    <p:sldId id="257" r:id="rId4"/>
    <p:sldId id="266" r:id="rId5"/>
    <p:sldId id="296" r:id="rId6"/>
    <p:sldId id="298" r:id="rId7"/>
    <p:sldId id="267" r:id="rId8"/>
    <p:sldId id="268" r:id="rId9"/>
    <p:sldId id="297" r:id="rId10"/>
    <p:sldId id="300" r:id="rId11"/>
    <p:sldId id="301" r:id="rId12"/>
    <p:sldId id="302" r:id="rId13"/>
    <p:sldId id="289" r:id="rId14"/>
  </p:sldIdLst>
  <p:sldSz cx="12192000" cy="6858000"/>
  <p:notesSz cx="6858000" cy="9144000"/>
  <p:embeddedFontLst>
    <p:embeddedFont>
      <p:font typeface="Calibri" pitchFamily="34" charset="0"/>
      <p:regular r:id="rId16"/>
      <p:bold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4" d="100"/>
          <a:sy n="74" d="100"/>
        </p:scale>
        <p:origin x="-5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284896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0" name="Google Shape;29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3F695646-A088-F551-23BA-E26CAE94C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58049EA3-EEC1-7136-EDD4-4C7498E6156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78867C42-E100-ABDC-8791-6BAA3B58F6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5815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83392317-80C6-E0D5-9471-ED404F8D4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0EB8FAFC-E9BD-F088-9388-117D925188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CF4EB97B-40A8-9953-1CF7-BCEBD75BD7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30983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e938f9bb0c_0_2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7" name="Google Shape;397;g2e938f9bb0c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2e938f9bb0c_0_3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9" name="Google Shape;409;g2e938f9bb0c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C6FDE3A6-AB4F-238B-C05A-ADD59BEFF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5B6BABE9-7650-0BB1-569A-9A0ED9514D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C3A720D5-DF41-C19C-8490-959B65E179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638547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3E59C9F7-91C8-0130-6862-F3B509E7E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F45D4FF1-D2F9-FDDF-FE6C-3C4DD8E8228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A2E77DE2-2625-3ED1-425D-E98121FD53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09605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F7F3D712-73B5-57FC-4AA4-DD0DB9CFA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91F461F4-7954-879C-1721-41DD44C1C8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E51EB865-A9EC-BEE4-6D96-0980A4E4C3E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68974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>
          <a:extLst>
            <a:ext uri="{FF2B5EF4-FFF2-40B4-BE49-F238E27FC236}">
              <a16:creationId xmlns:a16="http://schemas.microsoft.com/office/drawing/2014/main" xmlns="" id="{0763358E-A4FD-363B-7430-A26513592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2e938f9bb0c_0_8:notes">
            <a:extLst>
              <a:ext uri="{FF2B5EF4-FFF2-40B4-BE49-F238E27FC236}">
                <a16:creationId xmlns:a16="http://schemas.microsoft.com/office/drawing/2014/main" xmlns="" id="{2B615D71-1E2A-225B-0987-E632C450E4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5" name="Google Shape;385;g2e938f9bb0c_0_8:notes">
            <a:extLst>
              <a:ext uri="{FF2B5EF4-FFF2-40B4-BE49-F238E27FC236}">
                <a16:creationId xmlns:a16="http://schemas.microsoft.com/office/drawing/2014/main" xmlns="" id="{DE37FAE7-7357-4324-9E09-4894FF2E44D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729226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784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19" name="Google Shape;11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784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1" name="Google Shape;131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3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3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1" name="Google Shape;151;p3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2" name="Google Shape;152;p3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3" name="Google Shape;153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3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64" name="Google Shape;164;p3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65" name="Google Shape;16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72" name="Google Shape;172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7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8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4" name="Google Shape;18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0.xml"/><Relationship Id="rId1" Type="http://schemas.openxmlformats.org/officeDocument/2006/relationships/video" Target="https://www.youtube.com/embed/gx1ydqokb0Y?feature=oembed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58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58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58"/>
          <p:cNvSpPr/>
          <p:nvPr/>
        </p:nvSpPr>
        <p:spPr>
          <a:xfrm>
            <a:off x="505360" y="5028707"/>
            <a:ext cx="3516600" cy="529200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58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7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58"/>
          <p:cNvPicPr preferRelativeResize="0"/>
          <p:nvPr/>
        </p:nvPicPr>
        <p:blipFill rotWithShape="1">
          <a:blip r:embed="rId4">
            <a:alphaModFix/>
          </a:blip>
          <a:srcRect t="27876" b="2542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58"/>
          <p:cNvSpPr txBox="1"/>
          <p:nvPr/>
        </p:nvSpPr>
        <p:spPr>
          <a:xfrm>
            <a:off x="194625" y="2245000"/>
            <a:ext cx="5328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Pronunciation Course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59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4" name="Google Shape;294;p5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295" name="Google Shape;295;p59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4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59"/>
          <p:cNvPicPr preferRelativeResize="0"/>
          <p:nvPr/>
        </p:nvPicPr>
        <p:blipFill rotWithShape="1">
          <a:blip r:embed="rId5">
            <a:alphaModFix/>
          </a:blip>
          <a:srcRect t="27876" b="2542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/>
          <p:cNvSpPr txBox="1"/>
          <p:nvPr/>
        </p:nvSpPr>
        <p:spPr>
          <a:xfrm>
            <a:off x="708592" y="2095405"/>
            <a:ext cx="10541100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Outline: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 b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Pronounce the Letter T in the American English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/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AABFBF25-D08E-EA1D-301F-74C179EE8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31C99AEB-9136-CDFF-BD2E-69B0101305DD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C7F578CF-37A4-7AB5-0BE5-C8AEB9002015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xmlns="" id="{9D4B6BB9-1D20-1182-7FA9-C868428584D6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5D79ABC1-1DAD-3602-BAFE-0CD1705DBFD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F5A89105-29DB-8B4D-922A-1C86A0F1894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505E9918-92AF-76B5-9B85-6024ED8F9ED8}"/>
              </a:ext>
            </a:extLst>
          </p:cNvPr>
          <p:cNvSpPr txBox="1"/>
          <p:nvPr/>
        </p:nvSpPr>
        <p:spPr>
          <a:xfrm>
            <a:off x="889000" y="1939125"/>
            <a:ext cx="10541100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(T Pronunciation)</a:t>
            </a: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38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0E2EC898-62ED-130C-4F69-E8AB4F7493D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4499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8DFDE4B1-92B6-7718-044D-849750FC3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CC7D775D-A3F1-8391-3790-855AAE31CE51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501B14FB-1C8F-8E27-1932-0194E51C5886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68">
            <a:extLst>
              <a:ext uri="{FF2B5EF4-FFF2-40B4-BE49-F238E27FC236}">
                <a16:creationId xmlns:a16="http://schemas.microsoft.com/office/drawing/2014/main" xmlns="" id="{85F43F4A-33BE-28AF-D187-B380F40CF13C}"/>
              </a:ext>
            </a:extLst>
          </p:cNvPr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3E33F06B-2A4D-C8AB-975A-DB9D3307A67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F234DA48-55FE-9F1E-9AB3-D47B72BC74E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D4C4647B-72F2-3242-CCDC-F771F9BE77D0}"/>
              </a:ext>
            </a:extLst>
          </p:cNvPr>
          <p:cNvSpPr txBox="1"/>
          <p:nvPr/>
        </p:nvSpPr>
        <p:spPr>
          <a:xfrm>
            <a:off x="889000" y="1939125"/>
            <a:ext cx="10541100" cy="13695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100"/>
              <a:defRPr/>
            </a:pPr>
            <a:r>
              <a:rPr kumimoji="0" 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We pronounce the ‘</a:t>
            </a:r>
            <a:r>
              <a:rPr kumimoji="0" lang="en-US" sz="2100" b="1" i="1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T’ </a:t>
            </a:r>
            <a:r>
              <a:rPr kumimoji="0" 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in the American English in several ways: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True T - Flap T - Held T - Glottal Stop /ʔ/ - Silent 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21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highlight>
                <a:srgbClr val="FFFFFF"/>
              </a:highlight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Arial"/>
                <a:cs typeface="Arial"/>
                <a:sym typeface="Arial"/>
              </a:rPr>
              <a:t>Watch the video in the next slide to know the rule</a:t>
            </a: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0387B65E-BA5D-C7F0-1502-D2915194CC8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284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9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69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6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6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69"/>
          <p:cNvSpPr txBox="1"/>
          <p:nvPr/>
        </p:nvSpPr>
        <p:spPr>
          <a:xfrm>
            <a:off x="889000" y="1841126"/>
            <a:ext cx="10541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5" name="Google Shape;405;p69"/>
          <p:cNvPicPr preferRelativeResize="0"/>
          <p:nvPr/>
        </p:nvPicPr>
        <p:blipFill rotWithShape="1">
          <a:blip r:embed="rId4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nline Media 1" title="6 Ways to Pronounce T in American English">
            <a:hlinkClick r:id="" action="ppaction://media"/>
            <a:extLst>
              <a:ext uri="{FF2B5EF4-FFF2-40B4-BE49-F238E27FC236}">
                <a16:creationId xmlns:a16="http://schemas.microsoft.com/office/drawing/2014/main" xmlns="" id="{217EC1F3-1F3F-A71F-A7F5-B1F706D304E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17050" y="1285000"/>
            <a:ext cx="10812600" cy="500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70"/>
          <p:cNvSpPr/>
          <p:nvPr/>
        </p:nvSpPr>
        <p:spPr>
          <a:xfrm>
            <a:off x="617275" y="1285000"/>
            <a:ext cx="10812600" cy="5007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70"/>
          <p:cNvSpPr/>
          <p:nvPr/>
        </p:nvSpPr>
        <p:spPr>
          <a:xfrm>
            <a:off x="942308" y="935396"/>
            <a:ext cx="1404600" cy="781437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7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4" name="Google Shape;414;p70"/>
          <p:cNvSpPr txBox="1"/>
          <p:nvPr/>
        </p:nvSpPr>
        <p:spPr>
          <a:xfrm>
            <a:off x="942084" y="1231789"/>
            <a:ext cx="140482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  <a:endParaRPr lang="en-US" sz="20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5" name="Google Shape;415;p70"/>
          <p:cNvSpPr txBox="1"/>
          <p:nvPr/>
        </p:nvSpPr>
        <p:spPr>
          <a:xfrm>
            <a:off x="889000" y="1841126"/>
            <a:ext cx="10541100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l"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1- True T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 the word starts with “t”.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table, take, talk, tango, tap, tea, teach, tear, teeth, tell, ten, tie, time, tongue, true, try, turn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the beginning of a stressed syllable.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attack, attend, between, eighteen, eternal, Italian, mistake, particular, participant, photography, retire, return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After a consonant 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(except “n”,  see #5).</a:t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actor, after, doctor, empty, lunchtime</a:t>
            </a:r>
          </a:p>
        </p:txBody>
      </p:sp>
      <p:pic>
        <p:nvPicPr>
          <p:cNvPr id="417" name="Google Shape;417;p70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AA414323-7629-7749-D17B-5E602EF6E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B6AF4361-195D-550E-85F3-6F2EDC053816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9F6DF7EE-909B-25D5-6ED8-05B8525DBA44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7CA9148D-DBCE-39C9-C6C6-AB4CDBF9670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4E5882A2-EDD2-96FC-08A8-6A572C07A2C9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F8E69E62-D6A6-BD68-19A5-6A305579764A}"/>
              </a:ext>
            </a:extLst>
          </p:cNvPr>
          <p:cNvSpPr txBox="1"/>
          <p:nvPr/>
        </p:nvSpPr>
        <p:spPr>
          <a:xfrm>
            <a:off x="707596" y="1773871"/>
            <a:ext cx="10739635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2- Flap T</a:t>
            </a:r>
            <a:endParaRPr lang="en-US" sz="2400" b="0" i="0" dirty="0">
              <a:solidFill>
                <a:srgbClr val="4B4F58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Between two vowel sounds.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batter, bitter, butter, caterpillar, city, hotter, latter, letter, matter, meeting, meter, relative, sitter, sweater, water, whatever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After a “vowel + r” sound 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(sometimes called “r-colored vowel’).</a:t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barter, charter, dirty, quarter, thir</a:t>
            </a: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Before syllabic /l/; 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other words, before the unstressed “</a:t>
            </a:r>
            <a:r>
              <a:rPr lang="en-US" sz="2400" b="0" i="0" dirty="0" err="1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 sound (International Phonetic Alphabet: /</a:t>
            </a:r>
            <a:r>
              <a:rPr lang="en-US" sz="2400" b="0" i="0" dirty="0" err="1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əl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/).</a:t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battle, bottle, hospital, rattle, tur</a:t>
            </a: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a phrase or sentence, before the stressed vowel at the start of the next word.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know it all, meet Alice, not on, What are you doing?</a:t>
            </a: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4D64E45A-687B-D700-574C-83030402BC5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4788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09EA8BDE-7411-FC1C-C01A-B2B541D59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BDB30B4A-E323-4D0C-8F20-640E0034A12C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28AB3408-1C47-0C6D-81A0-4201ADBC1660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D47A6A70-865F-F9F6-934F-37E95DBA476C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8D5DF59C-516A-8077-A084-BE52FE08CC7C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0C45501F-8123-80C7-FECB-FAA0DC6E70DC}"/>
              </a:ext>
            </a:extLst>
          </p:cNvPr>
          <p:cNvSpPr txBox="1"/>
          <p:nvPr/>
        </p:nvSpPr>
        <p:spPr>
          <a:xfrm>
            <a:off x="707596" y="1773871"/>
            <a:ext cx="10739635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3- Held T</a:t>
            </a:r>
          </a:p>
          <a:p>
            <a:pPr fontAlgn="base"/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appears at the end of a word.</a:t>
            </a:r>
          </a:p>
          <a:p>
            <a:pPr fontAlgn="base"/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  amount, ancient, bat, boat, bet, bit, blunt, bought, but, can’t, cat, coat, dent, don’t, elite, faint, font, goat, hat, hot, it, lint, lot, mint, not, paint, pat, patient, pint, pot, rat, rent, rote, sent, slant, sweet, tint, vent, won’t</a:t>
            </a: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9FBB38FC-CF04-37D2-1CA4-7D733916B9C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6615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96CF42D7-3B41-5F9A-DECC-F3FC9EFC9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AAA66857-1789-566C-B782-B881DEBC698F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D80AB9F0-76C0-39CB-61B4-5FD129283389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28BE6901-03D9-0421-0711-4F5E630582B5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C4C5C287-E8A1-9A4B-500E-11BA1E55ECE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CE1D0246-74BB-AC49-4848-7F12D59F2244}"/>
              </a:ext>
            </a:extLst>
          </p:cNvPr>
          <p:cNvSpPr txBox="1"/>
          <p:nvPr/>
        </p:nvSpPr>
        <p:spPr>
          <a:xfrm>
            <a:off x="707596" y="1773871"/>
            <a:ext cx="10739635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4- Glottal Stop /ʔ/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Before a syllabic nasal, spelled t + vowel 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 n. In other words, the glottal stop occurs before an unstressed “un” sound (International Phonetic Alphabet: /</a:t>
            </a:r>
            <a:r>
              <a:rPr lang="en-US" sz="2400" b="0" i="0" dirty="0" err="1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ən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/).</a:t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beaten, bitten, Britain, button, certain, cotton, curtain, eaten, forgotten, fountain, gluten, gotten, impor</a:t>
            </a: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ant, kitten, Latin, Manhattan, mitten, rotten, satin, written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 a word or syllable ends with a “t” just </a:t>
            </a:r>
            <a:r>
              <a:rPr lang="en-US" sz="2400" b="0" i="0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consonant sound. 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could be at the end of a syllable within a word (e.g. “football”) or at the end of a word within a sentence/phrase (e.g. “I can’t go”).</a:t>
            </a:r>
            <a:b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curtly, flightless, football, hate mail, greatness, right now, sea</a:t>
            </a: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belt, settler, trea</a:t>
            </a: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ment, “Wha</a:t>
            </a:r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can you say?”, witless</a:t>
            </a: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15686927-888F-77C8-4360-1CDABDBDFCB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8611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>
          <a:extLst>
            <a:ext uri="{FF2B5EF4-FFF2-40B4-BE49-F238E27FC236}">
              <a16:creationId xmlns:a16="http://schemas.microsoft.com/office/drawing/2014/main" xmlns="" id="{35C117A7-FD92-84FC-6867-4C5EC7EE0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68">
            <a:extLst>
              <a:ext uri="{FF2B5EF4-FFF2-40B4-BE49-F238E27FC236}">
                <a16:creationId xmlns:a16="http://schemas.microsoft.com/office/drawing/2014/main" xmlns="" id="{F65B57B7-5659-41C6-738F-C98E4B844450}"/>
              </a:ext>
            </a:extLst>
          </p:cNvPr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68">
            <a:extLst>
              <a:ext uri="{FF2B5EF4-FFF2-40B4-BE49-F238E27FC236}">
                <a16:creationId xmlns:a16="http://schemas.microsoft.com/office/drawing/2014/main" xmlns="" id="{9C94DC9B-1FAA-E85E-005A-DC76D52CDFAE}"/>
              </a:ext>
            </a:extLst>
          </p:cNvPr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68">
            <a:extLst>
              <a:ext uri="{FF2B5EF4-FFF2-40B4-BE49-F238E27FC236}">
                <a16:creationId xmlns:a16="http://schemas.microsoft.com/office/drawing/2014/main" xmlns="" id="{F8372F40-8E90-AF6A-20BA-503EA693C95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68">
            <a:extLst>
              <a:ext uri="{FF2B5EF4-FFF2-40B4-BE49-F238E27FC236}">
                <a16:creationId xmlns:a16="http://schemas.microsoft.com/office/drawing/2014/main" xmlns="" id="{7E2B1FAE-7AE2-1151-F0CD-8E9C2290B1B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68">
            <a:extLst>
              <a:ext uri="{FF2B5EF4-FFF2-40B4-BE49-F238E27FC236}">
                <a16:creationId xmlns:a16="http://schemas.microsoft.com/office/drawing/2014/main" xmlns="" id="{F547CBD0-9483-82F0-33ED-4CF19B1D6D99}"/>
              </a:ext>
            </a:extLst>
          </p:cNvPr>
          <p:cNvSpPr txBox="1"/>
          <p:nvPr/>
        </p:nvSpPr>
        <p:spPr>
          <a:xfrm>
            <a:off x="707596" y="1773871"/>
            <a:ext cx="10739635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fontAlgn="base"/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5- Silent T</a:t>
            </a:r>
          </a:p>
          <a:p>
            <a:pPr algn="l" fontAlgn="base">
              <a:buFont typeface="+mj-lt"/>
              <a:buAutoNum type="alphaLcPeriod"/>
            </a:pPr>
            <a:r>
              <a:rPr lang="en-US" sz="2400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After N</a:t>
            </a:r>
          </a:p>
          <a:p>
            <a:pPr algn="l" fontAlgn="base"/>
            <a:r>
              <a:rPr lang="en-US" sz="2400" b="0" i="0" u="sng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400" b="0" i="0" dirty="0">
                <a:solidFill>
                  <a:srgbClr val="4B4F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internet, center, interview, international, wanted, </a:t>
            </a:r>
          </a:p>
        </p:txBody>
      </p:sp>
      <p:pic>
        <p:nvPicPr>
          <p:cNvPr id="394" name="Google Shape;394;p68">
            <a:extLst>
              <a:ext uri="{FF2B5EF4-FFF2-40B4-BE49-F238E27FC236}">
                <a16:creationId xmlns:a16="http://schemas.microsoft.com/office/drawing/2014/main" xmlns="" id="{72A81DA4-7694-2B4D-8CD6-96519A73AC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27874" b="2542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1071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Google Shape;650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1997" cy="6843775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91"/>
          <p:cNvSpPr/>
          <p:nvPr/>
        </p:nvSpPr>
        <p:spPr>
          <a:xfrm flipH="1">
            <a:off x="6512700" y="3153102"/>
            <a:ext cx="5679300" cy="3705000"/>
          </a:xfrm>
          <a:prstGeom prst="rtTriangle">
            <a:avLst/>
          </a:prstGeom>
          <a:solidFill>
            <a:srgbClr val="669BBC">
              <a:alpha val="7607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2" name="Google Shape;652;p91"/>
          <p:cNvSpPr txBox="1"/>
          <p:nvPr/>
        </p:nvSpPr>
        <p:spPr>
          <a:xfrm>
            <a:off x="582006" y="5707075"/>
            <a:ext cx="4524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US" sz="54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3" name="Google Shape;653;p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91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5" name="Google Shape;655;p91"/>
          <p:cNvPicPr preferRelativeResize="0"/>
          <p:nvPr/>
        </p:nvPicPr>
        <p:blipFill rotWithShape="1">
          <a:blip r:embed="rId5">
            <a:alphaModFix/>
          </a:blip>
          <a:srcRect t="27875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232</Words>
  <Application>Microsoft Office PowerPoint</Application>
  <PresentationFormat>مخصص</PresentationFormat>
  <Paragraphs>34</Paragraphs>
  <Slides>12</Slides>
  <Notes>12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Office Theme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11</cp:revision>
  <dcterms:modified xsi:type="dcterms:W3CDTF">2024-11-12T14:28:00Z</dcterms:modified>
</cp:coreProperties>
</file>