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7" r:id="rId2"/>
    <p:sldId id="292" r:id="rId3"/>
    <p:sldId id="293" r:id="rId4"/>
    <p:sldId id="298" r:id="rId5"/>
    <p:sldId id="299" r:id="rId6"/>
    <p:sldId id="300" r:id="rId7"/>
    <p:sldId id="301" r:id="rId8"/>
    <p:sldId id="302" r:id="rId9"/>
    <p:sldId id="303" r:id="rId10"/>
    <p:sldId id="305" r:id="rId11"/>
    <p:sldId id="304" r:id="rId12"/>
    <p:sldId id="306" r:id="rId13"/>
    <p:sldId id="307" r:id="rId14"/>
    <p:sldId id="308" r:id="rId15"/>
    <p:sldId id="309" r:id="rId16"/>
    <p:sldId id="312" r:id="rId17"/>
    <p:sldId id="286" r:id="rId18"/>
    <p:sldId id="314" r:id="rId19"/>
    <p:sldId id="313" r:id="rId20"/>
    <p:sldId id="315" r:id="rId21"/>
    <p:sldId id="324" r:id="rId22"/>
    <p:sldId id="323" r:id="rId23"/>
    <p:sldId id="322" r:id="rId24"/>
    <p:sldId id="321" r:id="rId25"/>
    <p:sldId id="320" r:id="rId26"/>
    <p:sldId id="319" r:id="rId27"/>
    <p:sldId id="318" r:id="rId28"/>
    <p:sldId id="317" r:id="rId29"/>
    <p:sldId id="316" r:id="rId30"/>
    <p:sldId id="277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FF9518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EB7C00-E7FF-C8A4-2741-EA8F6D022361}" v="5" dt="2022-08-03T16:26:52.640"/>
    <p1510:client id="{20F4562D-9DA3-6763-9DA9-D4339AEC76D4}" v="71" dt="2022-03-30T20:18:22.290"/>
    <p1510:client id="{24C02541-5B6F-8215-E55A-34386BAD4A3B}" v="26" dt="2022-10-04T17:14:59.641"/>
    <p1510:client id="{28ABE2B6-B35C-3726-FBE5-F681BB3E923B}" v="2013" dt="2022-03-27T20:37:04.002"/>
    <p1510:client id="{2BEF348C-C04C-8601-27BE-CA18C789ECC9}" v="77" dt="2022-09-01T15:38:06.184"/>
    <p1510:client id="{2E5E5249-E46B-B2B3-F953-351766DE5501}" v="238" dt="2022-10-05T11:33:25.453"/>
    <p1510:client id="{3E2257C1-C812-1E47-A89A-A60F582B7576}" v="1216" dt="2022-03-29T21:03:25.233"/>
    <p1510:client id="{42282F1D-5C94-E895-17CC-AA2843791DC6}" v="775" dt="2022-09-21T17:09:39.739"/>
    <p1510:client id="{505DC305-FB6D-5714-7DBC-4F1F3DAA4D43}" v="149" dt="2022-08-30T10:44:55.594"/>
    <p1510:client id="{6490393E-FA07-96D4-A886-58B407F14242}" v="2" dt="2022-10-02T20:43:42.864"/>
    <p1510:client id="{69E2266C-B583-B80D-F0A5-131E13986BC4}" v="13" dt="2022-10-02T16:44:50.892"/>
    <p1510:client id="{6D3E05E9-6110-BA44-F3B9-3194DCA323E9}" v="23" dt="2022-09-23T20:23:29.093"/>
    <p1510:client id="{7D10E9EC-2DD6-6C93-7343-0B856F4B6120}" v="922" dt="2022-09-16T19:07:25.193"/>
    <p1510:client id="{87D7AEE9-4E3B-3CAD-B56D-B1CAFA765481}" v="26" dt="2022-09-23T20:33:49.962"/>
    <p1510:client id="{9BB32CD2-9FF6-E5E6-643A-216BBED4009B}" v="57" dt="2022-08-17T14:48:43.728"/>
    <p1510:client id="{A42369DC-E1CD-F38A-DD87-8DD8795387AB}" v="1245" dt="2022-07-30T21:01:25.078"/>
    <p1510:client id="{AACA789F-0D18-B378-9A2E-508E408FE73A}" v="15" dt="2022-08-30T10:15:16.086"/>
    <p1510:client id="{B687827A-62DE-BC9F-1236-3980B4506E5D}" v="1214" dt="2022-08-01T12:21:44.157"/>
    <p1510:client id="{B8138EB4-6602-CDD1-BA63-D84BB4F70B71}" v="444" dt="2022-07-30T21:11:04.739"/>
    <p1510:client id="{C58C8BE1-5FE7-1602-73C8-84703083BB72}" v="229" dt="2022-09-04T11:06:03.841"/>
    <p1510:client id="{CA7385DC-DE5E-46A4-C75A-DB3F1EC28C44}" v="775" dt="2022-08-30T10:11:42.365"/>
    <p1510:client id="{CC36AD00-1BA9-BD4D-7097-15BE5AECE030}" v="4319" dt="2022-07-30T11:54:33.575"/>
    <p1510:client id="{D145E969-A62F-D2E9-41D6-A61F66B87DF0}" v="1679" dt="2022-09-16T12:57:35.940"/>
    <p1510:client id="{D929B86B-56D0-6167-AE19-67A6EB0D0071}" v="882" dt="2022-09-05T18:25:06.650"/>
    <p1510:client id="{F0F1DBF9-A434-D711-9798-21BA8A2C00AE}" v="104" dt="2022-09-21T14:11:55.953"/>
    <p1510:client id="{F69BCA34-7C0D-796D-D5A3-ED12BBBB0E37}" v="6" dt="2022-04-05T20:32:33.549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10/5/2022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300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991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3778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272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747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4605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3973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4412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2848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4743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6040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2024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522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8.emf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8.emf"/><Relationship Id="rId7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pip.pypa.io/en/stable/installation/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pypi.org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312063" y="4814208"/>
            <a:ext cx="507606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CYB615</a:t>
            </a: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Network Programming</a:t>
            </a:r>
            <a:endParaRPr lang="en-US" sz="2600" dirty="0">
              <a:solidFill>
                <a:schemeClr val="bg1"/>
              </a:solidFill>
              <a:cs typeface="Calibri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-86583" y="4610545"/>
            <a:ext cx="6183566" cy="13388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</a:t>
            </a:r>
            <a:endParaRPr lang="en-US" sz="2400" dirty="0" err="1">
              <a:solidFill>
                <a:srgbClr val="FFFFFF"/>
              </a:solidFill>
              <a:latin typeface="Calibri" panose="020F0502020204030204"/>
              <a:ea typeface="Calibri" panose="020F0502020204030204"/>
              <a:cs typeface="Calibri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>
              <a:solidFill>
                <a:srgbClr val="FFFFFF"/>
              </a:solidFill>
              <a:latin typeface="Calibri" panose="020F0502020204030204"/>
              <a:ea typeface="Calibri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116185" y="5378192"/>
            <a:ext cx="589026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Module1: 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Computer Networking Basics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7608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2861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Agenda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61C7648-A997-984A-6B72-5B16104BDC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93619" y="2185843"/>
            <a:ext cx="5181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</a:pPr>
            <a:r>
              <a:rPr lang="en-US" dirty="0">
                <a:solidFill>
                  <a:srgbClr val="0A1F61"/>
                </a:solidFill>
                <a:ea typeface="+mn-lt"/>
                <a:cs typeface="+mn-lt"/>
              </a:rPr>
              <a:t>Network Definition.</a:t>
            </a:r>
            <a:endParaRPr lang="en-US" dirty="0">
              <a:ea typeface="+mn-lt"/>
              <a:cs typeface="+mn-lt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</a:pPr>
            <a:endParaRPr lang="en-US" dirty="0">
              <a:solidFill>
                <a:srgbClr val="0A1F61"/>
              </a:solidFill>
              <a:ea typeface="+mn-lt"/>
              <a:cs typeface="+mn-lt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</a:pPr>
            <a:r>
              <a:rPr lang="en-US" dirty="0">
                <a:solidFill>
                  <a:srgbClr val="0A1F61"/>
                </a:solidFill>
                <a:ea typeface="+mn-lt"/>
                <a:cs typeface="+mn-lt"/>
              </a:rPr>
              <a:t>Without &amp; With Network Scenarios.</a:t>
            </a:r>
            <a:endParaRPr lang="en-US">
              <a:ea typeface="+mn-lt"/>
              <a:cs typeface="+mn-lt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</a:pPr>
            <a:endParaRPr lang="en-US" dirty="0">
              <a:solidFill>
                <a:srgbClr val="0A1F61"/>
              </a:solidFill>
              <a:ea typeface="+mn-lt"/>
              <a:cs typeface="+mn-lt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</a:pPr>
            <a:r>
              <a:rPr lang="en-US" dirty="0">
                <a:solidFill>
                  <a:srgbClr val="0A1F61"/>
                </a:solidFill>
                <a:ea typeface="+mn-lt"/>
                <a:cs typeface="+mn-lt"/>
              </a:rPr>
              <a:t>Networking components.</a:t>
            </a:r>
            <a:endParaRPr lang="en-US" dirty="0">
              <a:ea typeface="+mn-lt"/>
              <a:cs typeface="+mn-lt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</a:pPr>
            <a:endParaRPr lang="en-US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2B3CB91F-4D2D-A3CF-6AAF-AE917B0B3C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27619" y="2185843"/>
            <a:ext cx="5181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rgbClr val="0A1F61"/>
                </a:solidFill>
                <a:ea typeface="+mn-lt"/>
                <a:cs typeface="+mn-lt"/>
              </a:rPr>
              <a:t>Network Types.</a:t>
            </a:r>
            <a:endParaRPr lang="en-US" dirty="0">
              <a:ea typeface="+mn-lt"/>
              <a:cs typeface="+mn-lt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rgbClr val="0A1F61"/>
              </a:solidFill>
              <a:ea typeface="+mn-lt"/>
              <a:cs typeface="+mn-lt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rgbClr val="0A1F61"/>
                </a:solidFill>
                <a:ea typeface="+mn-lt"/>
                <a:cs typeface="+mn-lt"/>
              </a:rPr>
              <a:t>Network Programming.</a:t>
            </a:r>
            <a:endParaRPr lang="en-US" dirty="0">
              <a:ea typeface="+mn-lt"/>
              <a:cs typeface="+mn-lt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rgbClr val="0A1F61"/>
              </a:solidFill>
              <a:ea typeface="+mn-lt"/>
              <a:cs typeface="+mn-lt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rgbClr val="0A1F61"/>
                </a:solidFill>
                <a:ea typeface="+mn-lt"/>
                <a:cs typeface="+mn-lt"/>
              </a:rPr>
              <a:t>Network Programming Levels.</a:t>
            </a: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66694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10373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Network Definition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A collection of devices connected to one another allowing for data to be shared and used.</a:t>
            </a:r>
            <a:endParaRPr lang="en-US" sz="2600" dirty="0">
              <a:solidFill>
                <a:srgbClr val="000000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11" descr="Diagram&#10;&#10;Description automatically generated">
            <a:extLst>
              <a:ext uri="{FF2B5EF4-FFF2-40B4-BE49-F238E27FC236}">
                <a16:creationId xmlns:a16="http://schemas.microsoft.com/office/drawing/2014/main" id="{85A72B03-E743-F99A-34BF-58F0332935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90514" y="2993105"/>
            <a:ext cx="8177841" cy="295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997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7013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Why Networks?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Benefits: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Share resources:</a:t>
            </a:r>
          </a:p>
          <a:p>
            <a:pPr marL="1200150" lvl="2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Data.</a:t>
            </a:r>
            <a:endParaRPr lang="en-US" dirty="0"/>
          </a:p>
          <a:p>
            <a:pPr marL="1200150" lvl="2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Hardware.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Save a lot of money.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Increase workgroups collaborations.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Increase productivity.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Protect company data.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896237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77594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Without &amp; With Network Scenarios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Scenario 1: </a:t>
            </a:r>
            <a:r>
              <a:rPr lang="en-US" sz="2600" dirty="0">
                <a:solidFill>
                  <a:srgbClr val="00B0F0"/>
                </a:solidFill>
                <a:cs typeface="Tajawal ExtraBold"/>
              </a:rPr>
              <a:t>Violating efficient use of resources.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11" descr="Diagram&#10;&#10;Description automatically generated">
            <a:extLst>
              <a:ext uri="{FF2B5EF4-FFF2-40B4-BE49-F238E27FC236}">
                <a16:creationId xmlns:a16="http://schemas.microsoft.com/office/drawing/2014/main" id="{99A03EA4-7F56-C821-A47A-46E3393490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93079" y="2774569"/>
            <a:ext cx="3605841" cy="3120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304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77594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Without &amp; With Network Scenarios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Scenario 1:</a:t>
            </a:r>
            <a:endParaRPr lang="en-US" sz="2600" dirty="0">
              <a:solidFill>
                <a:srgbClr val="00B0F0"/>
              </a:solidFill>
              <a:cs typeface="Tajawal ExtraBold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11" descr="A picture containing text, desk, computer, table&#10;&#10;Description automatically generated">
            <a:extLst>
              <a:ext uri="{FF2B5EF4-FFF2-40B4-BE49-F238E27FC236}">
                <a16:creationId xmlns:a16="http://schemas.microsoft.com/office/drawing/2014/main" id="{99A03EA4-7F56-C821-A47A-46E3393490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85381" y="2874069"/>
            <a:ext cx="6193764" cy="276325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65B30B3-72C4-8E25-CF74-F4EDF0C793F0}"/>
              </a:ext>
            </a:extLst>
          </p:cNvPr>
          <p:cNvSpPr txBox="1"/>
          <p:nvPr/>
        </p:nvSpPr>
        <p:spPr>
          <a:xfrm>
            <a:off x="9714723" y="719672"/>
            <a:ext cx="88546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>
                <a:cs typeface="Calibri"/>
              </a:rPr>
              <a:t>Cont'd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268562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77594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Without &amp; With Network Scenarios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514551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Scenario 2: </a:t>
            </a:r>
            <a:r>
              <a:rPr lang="en-US" sz="2600" dirty="0">
                <a:solidFill>
                  <a:srgbClr val="00B0F0"/>
                </a:solidFill>
                <a:cs typeface="Tajawal ExtraBold"/>
              </a:rPr>
              <a:t>Reducing teamwork collaboration and data synchronization.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11" descr="A picture containing icon&#10;&#10;Description automatically generated">
            <a:extLst>
              <a:ext uri="{FF2B5EF4-FFF2-40B4-BE49-F238E27FC236}">
                <a16:creationId xmlns:a16="http://schemas.microsoft.com/office/drawing/2014/main" id="{99A03EA4-7F56-C821-A47A-46E3393490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89230" y="2748472"/>
            <a:ext cx="4856671" cy="320135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249F32E-C6E6-0F3A-9DFD-0409191FC8EF}"/>
              </a:ext>
            </a:extLst>
          </p:cNvPr>
          <p:cNvSpPr txBox="1"/>
          <p:nvPr/>
        </p:nvSpPr>
        <p:spPr>
          <a:xfrm>
            <a:off x="9714723" y="719672"/>
            <a:ext cx="88546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>
                <a:cs typeface="Calibri"/>
              </a:rPr>
              <a:t>Cont'd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07299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77594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Without &amp; With Network Scenarios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Scenario 2:</a:t>
            </a:r>
            <a:endParaRPr lang="en-US" sz="2600" dirty="0">
              <a:solidFill>
                <a:srgbClr val="00B0F0"/>
              </a:solidFill>
              <a:cs typeface="Tajawal ExtraBold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11" descr="A picture containing diagram&#10;&#10;Description automatically generated">
            <a:extLst>
              <a:ext uri="{FF2B5EF4-FFF2-40B4-BE49-F238E27FC236}">
                <a16:creationId xmlns:a16="http://schemas.microsoft.com/office/drawing/2014/main" id="{99A03EA4-7F56-C821-A47A-46E3393490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73705" y="2385240"/>
            <a:ext cx="5743945" cy="356838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CFA20CC-3DE5-579A-A6E4-AF8FF7D3EC01}"/>
              </a:ext>
            </a:extLst>
          </p:cNvPr>
          <p:cNvSpPr txBox="1"/>
          <p:nvPr/>
        </p:nvSpPr>
        <p:spPr>
          <a:xfrm>
            <a:off x="9714723" y="719672"/>
            <a:ext cx="88546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>
                <a:cs typeface="Calibri"/>
              </a:rPr>
              <a:t>Cont'd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8215169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36369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The Network Components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Any network must have: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Computer systems.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Network media.</a:t>
            </a:r>
            <a:endParaRPr lang="en-US" dirty="0">
              <a:cs typeface="Calibri" panose="020F0502020204030204"/>
            </a:endParaRPr>
          </a:p>
          <a:p>
            <a:pPr marL="1200150" lvl="2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Cables: </a:t>
            </a:r>
          </a:p>
          <a:p>
            <a:pPr marL="1657350" lvl="3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Electrical signals.</a:t>
            </a:r>
            <a:endParaRPr lang="en-US" dirty="0">
              <a:solidFill>
                <a:srgbClr val="000000"/>
              </a:solidFill>
              <a:cs typeface="Calibri" panose="020F0502020204030204"/>
            </a:endParaRPr>
          </a:p>
          <a:p>
            <a:pPr marL="1657350" lvl="3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Pulses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of light</a:t>
            </a:r>
            <a:r>
              <a:rPr lang="en-US" sz="2600" dirty="0">
                <a:solidFill>
                  <a:srgbClr val="0A1F61"/>
                </a:solidFill>
                <a:cs typeface="Tajawal ExtraBold"/>
              </a:rPr>
              <a:t>.</a:t>
            </a:r>
            <a:endParaRPr lang="en-US" dirty="0">
              <a:cs typeface="Calibri"/>
            </a:endParaRPr>
          </a:p>
          <a:p>
            <a:pPr marL="1200150" lvl="2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Wireless: </a:t>
            </a:r>
            <a:endParaRPr lang="en-US" sz="2600" b="1" dirty="0">
              <a:solidFill>
                <a:srgbClr val="000000"/>
              </a:solidFill>
              <a:cs typeface="Calibri"/>
            </a:endParaRPr>
          </a:p>
          <a:p>
            <a:pPr marL="1657350" lvl="3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Radio</a:t>
            </a:r>
            <a:r>
              <a:rPr lang="en-US" sz="2600" dirty="0">
                <a:solidFill>
                  <a:srgbClr val="0A1F61"/>
                </a:solidFill>
                <a:ea typeface="+mn-lt"/>
                <a:cs typeface="Tajawal ExtraBold"/>
              </a:rPr>
              <a:t> frequencies.</a:t>
            </a:r>
            <a:endParaRPr lang="en-US" sz="2600" b="1" dirty="0">
              <a:solidFill>
                <a:srgbClr val="000000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11" descr="A picture containing text, vector graphics, clipart, screenshot&#10;&#10;Description automatically generated">
            <a:extLst>
              <a:ext uri="{FF2B5EF4-FFF2-40B4-BE49-F238E27FC236}">
                <a16:creationId xmlns:a16="http://schemas.microsoft.com/office/drawing/2014/main" id="{D3C7DC38-3508-ACE5-CCAA-D98BFC8A06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30815" y="2447943"/>
            <a:ext cx="6222520" cy="2824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041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36369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The Network Components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Any network must have: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Network interface.</a:t>
            </a:r>
          </a:p>
          <a:p>
            <a:pPr marL="1200150" lvl="2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Convert data to suitable formats for media used. 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Network protocol.</a:t>
            </a:r>
          </a:p>
          <a:p>
            <a:pPr marL="1200150" lvl="2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</a:rPr>
              <a:t>A Protocol is a standard pattern of exchanging information.</a:t>
            </a:r>
          </a:p>
          <a:p>
            <a:pPr marL="1657350" lvl="3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IP.</a:t>
            </a:r>
            <a:endParaRPr lang="en-US" dirty="0"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FACADBA-01FA-B02B-0299-0F31D13ED5DC}"/>
              </a:ext>
            </a:extLst>
          </p:cNvPr>
          <p:cNvSpPr txBox="1"/>
          <p:nvPr/>
        </p:nvSpPr>
        <p:spPr>
          <a:xfrm>
            <a:off x="9714723" y="719672"/>
            <a:ext cx="88546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>
                <a:cs typeface="Calibri"/>
              </a:rPr>
              <a:t>Cont'd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0901176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5646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Network Types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11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60EC0388-D97A-B525-8D70-D8146193A5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2249" y="1832283"/>
            <a:ext cx="6380671" cy="3926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8311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5646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Network Types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11" descr="Text&#10;&#10;Description automatically generated">
            <a:extLst>
              <a:ext uri="{FF2B5EF4-FFF2-40B4-BE49-F238E27FC236}">
                <a16:creationId xmlns:a16="http://schemas.microsoft.com/office/drawing/2014/main" id="{60EC0388-D97A-B525-8D70-D8146193A5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68438" y="2210455"/>
            <a:ext cx="6869501" cy="328535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DC28465-2A75-4326-A637-807C7E2FC962}"/>
              </a:ext>
            </a:extLst>
          </p:cNvPr>
          <p:cNvSpPr txBox="1"/>
          <p:nvPr/>
        </p:nvSpPr>
        <p:spPr>
          <a:xfrm>
            <a:off x="9714723" y="719672"/>
            <a:ext cx="88546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>
                <a:cs typeface="Calibri"/>
              </a:rPr>
              <a:t>Cont'd</a:t>
            </a:r>
            <a:endParaRPr lang="en-US" b="1" dirty="0"/>
          </a:p>
        </p:txBody>
      </p:sp>
      <p:pic>
        <p:nvPicPr>
          <p:cNvPr id="9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485258D5-7F2B-C49C-D2A6-0CAC0FE437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0655" y="3854228"/>
            <a:ext cx="1454729" cy="1601800"/>
          </a:xfrm>
          <a:prstGeom prst="rect">
            <a:avLst/>
          </a:prstGeom>
        </p:spPr>
      </p:pic>
      <p:pic>
        <p:nvPicPr>
          <p:cNvPr id="13" name="Picture 13" descr="A picture containing diagram&#10;&#10;Description automatically generated">
            <a:extLst>
              <a:ext uri="{FF2B5EF4-FFF2-40B4-BE49-F238E27FC236}">
                <a16:creationId xmlns:a16="http://schemas.microsoft.com/office/drawing/2014/main" id="{6E6D627E-62EB-34A9-03B1-E1775AB8CF2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12036" y="3891087"/>
            <a:ext cx="1579419" cy="161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333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5646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Network Types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60EC0388-D97A-B525-8D70-D8146193A5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79334" y="2210455"/>
            <a:ext cx="6147067" cy="350101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2CFB079-CEB0-D1F9-44C9-CACE86F5D2AB}"/>
              </a:ext>
            </a:extLst>
          </p:cNvPr>
          <p:cNvSpPr txBox="1"/>
          <p:nvPr/>
        </p:nvSpPr>
        <p:spPr>
          <a:xfrm>
            <a:off x="646290" y="2204969"/>
            <a:ext cx="376093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Host Roles:</a:t>
            </a:r>
          </a:p>
          <a:p>
            <a:r>
              <a:rPr lang="en-US" sz="2400" dirty="0">
                <a:cs typeface="Calibri"/>
              </a:rPr>
              <a:t>1- Client, request service.</a:t>
            </a:r>
          </a:p>
          <a:p>
            <a:r>
              <a:rPr lang="en-US" sz="2400" dirty="0">
                <a:cs typeface="Calibri"/>
              </a:rPr>
              <a:t>2- Server, provide service.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8807304-390F-216A-3AF1-A633A01D6378}"/>
              </a:ext>
            </a:extLst>
          </p:cNvPr>
          <p:cNvSpPr txBox="1"/>
          <p:nvPr/>
        </p:nvSpPr>
        <p:spPr>
          <a:xfrm>
            <a:off x="9714723" y="719672"/>
            <a:ext cx="88546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>
                <a:cs typeface="Calibri"/>
              </a:rPr>
              <a:t>Cont'd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726638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5646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Network Types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11" descr="A picture containing icon&#10;&#10;Description automatically generated">
            <a:extLst>
              <a:ext uri="{FF2B5EF4-FFF2-40B4-BE49-F238E27FC236}">
                <a16:creationId xmlns:a16="http://schemas.microsoft.com/office/drawing/2014/main" id="{60EC0388-D97A-B525-8D70-D8146193A5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1643" y="1606606"/>
            <a:ext cx="4676864" cy="4349275"/>
          </a:xfrm>
          <a:prstGeom prst="rect">
            <a:avLst/>
          </a:prstGeom>
        </p:spPr>
      </p:pic>
      <p:pic>
        <p:nvPicPr>
          <p:cNvPr id="12" name="Picture 12" descr="A picture containing icon&#10;&#10;Description automatically generated">
            <a:extLst>
              <a:ext uri="{FF2B5EF4-FFF2-40B4-BE49-F238E27FC236}">
                <a16:creationId xmlns:a16="http://schemas.microsoft.com/office/drawing/2014/main" id="{E42981D8-B39A-9396-1B4C-5BB82E7ADD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0400" y="2072722"/>
            <a:ext cx="4784784" cy="379085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37E9F93-C2E6-76D9-4FD8-26A85D4B72DE}"/>
              </a:ext>
            </a:extLst>
          </p:cNvPr>
          <p:cNvSpPr txBox="1"/>
          <p:nvPr/>
        </p:nvSpPr>
        <p:spPr>
          <a:xfrm>
            <a:off x="350002" y="2948939"/>
            <a:ext cx="1359917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cs typeface="Calibri"/>
              </a:rPr>
              <a:t>Scenario 1</a:t>
            </a:r>
            <a:endParaRPr lang="en-US" sz="20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7572F92-080E-88CC-47DA-EB451424CE0A}"/>
              </a:ext>
            </a:extLst>
          </p:cNvPr>
          <p:cNvSpPr txBox="1"/>
          <p:nvPr/>
        </p:nvSpPr>
        <p:spPr>
          <a:xfrm>
            <a:off x="8933284" y="1597467"/>
            <a:ext cx="1359917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cs typeface="Calibri"/>
              </a:rPr>
              <a:t>Scenario 2</a:t>
            </a:r>
            <a:endParaRPr lang="en-US" sz="20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CB5C91D-7852-B7E9-2E87-9EC7D1DD112E}"/>
              </a:ext>
            </a:extLst>
          </p:cNvPr>
          <p:cNvSpPr txBox="1"/>
          <p:nvPr/>
        </p:nvSpPr>
        <p:spPr>
          <a:xfrm>
            <a:off x="9714723" y="719672"/>
            <a:ext cx="88546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>
                <a:cs typeface="Calibri"/>
              </a:rPr>
              <a:t>Cont'd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4821845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5646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Network Types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60EC0388-D97A-B525-8D70-D8146193A5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59184" y="1765202"/>
            <a:ext cx="8059255" cy="393144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8807304-390F-216A-3AF1-A633A01D6378}"/>
              </a:ext>
            </a:extLst>
          </p:cNvPr>
          <p:cNvSpPr txBox="1"/>
          <p:nvPr/>
        </p:nvSpPr>
        <p:spPr>
          <a:xfrm>
            <a:off x="9714723" y="719672"/>
            <a:ext cx="88546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>
                <a:cs typeface="Calibri"/>
              </a:rPr>
              <a:t>Cont'd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886690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49089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Network Programming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1735" y="1989670"/>
            <a:ext cx="10595849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network allows arbitrary applications to communicate.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Network programming is the act of using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computer code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to write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programs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or processes that can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communicate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with other programs or processes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across a network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"programmable" network has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APIs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in its infrastructure that developers can use to program applications and other components to interact directly with the network. </a:t>
            </a:r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2616632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60212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Why Python for Network Programming?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simplicity and high readability.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most powerful language.</a:t>
            </a:r>
            <a:endParaRPr lang="en-US" dirty="0"/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Helpful libraries for network engineers.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Python increases network reliability.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6579542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45865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Network Programming Levels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Python provides two levels of access to network programming:</a:t>
            </a: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Low-Level Access: </a:t>
            </a:r>
          </a:p>
          <a:p>
            <a:pPr marL="1200150" lvl="2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Access the basic socket support for the operating system using Python's libraries. </a:t>
            </a:r>
          </a:p>
          <a:p>
            <a:pPr marL="1200150" lvl="2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Implement client and server for both connection-oriented and connectionless protocols.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High-Level Access: 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1200150" lvl="2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Implement protocols like HTTP, FTP, etc. using Python's libraries.</a:t>
            </a:r>
            <a:endParaRPr lang="en-US" dirty="0">
              <a:ea typeface="Calibri"/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2735354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7735" y="572245"/>
            <a:ext cx="722864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Requirements for Python Network Programming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Python3 basics.</a:t>
            </a:r>
            <a:endParaRPr lang="en-US" dirty="0">
              <a:ea typeface="Calibri"/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OOP.</a:t>
            </a:r>
            <a:endParaRPr lang="en-US" dirty="0"/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  <a:hlinkClick r:id="rId7"/>
              </a:rPr>
              <a:t>PyPi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Python package installer (pip).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Linux OS: 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sudo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apt install python3-pip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Windows OS: 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  <a:hlinkClick r:id="rId8"/>
              </a:rPr>
              <a:t>here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IDE (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VScode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- 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Pycharm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).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6443325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97437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Working with Multiple Projects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Diagram&#10;&#10;Description automatically generated">
            <a:extLst>
              <a:ext uri="{FF2B5EF4-FFF2-40B4-BE49-F238E27FC236}">
                <a16:creationId xmlns:a16="http://schemas.microsoft.com/office/drawing/2014/main" id="{FFB55679-82E4-76FC-3ACA-7EB099BC8A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48143" y="1470888"/>
            <a:ext cx="6294405" cy="428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2127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10950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Virtual Environment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12" descr="Diagram, box and whisker chart&#10;&#10;Description automatically generated">
            <a:extLst>
              <a:ext uri="{FF2B5EF4-FFF2-40B4-BE49-F238E27FC236}">
                <a16:creationId xmlns:a16="http://schemas.microsoft.com/office/drawing/2014/main" id="{48F4BB69-231C-C89A-FB8B-9D5459208F0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40965" y="1762819"/>
            <a:ext cx="6524444" cy="3950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5576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31687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Virtual Environment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Virtual environment is a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tool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that helps to keep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dependencies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required by different projects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separate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by creating isolated python virtual environments for them.</a:t>
            </a:r>
            <a:endParaRPr lang="en-US"/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Venv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does not related to your created codes, it just for handling packages needed to run/use in your codes.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Your code </a:t>
            </a:r>
            <a:r>
              <a:rPr lang="en-US" sz="2600" b="1" dirty="0">
                <a:solidFill>
                  <a:srgbClr val="0A1F61"/>
                </a:solidFill>
                <a:ea typeface="Calibri"/>
                <a:cs typeface="Calibri"/>
              </a:rPr>
              <a:t>must not be inside</a:t>
            </a: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 the </a:t>
            </a:r>
            <a:r>
              <a:rPr lang="en-US" sz="2600" dirty="0" err="1">
                <a:solidFill>
                  <a:srgbClr val="0A1F61"/>
                </a:solidFill>
                <a:ea typeface="Calibri"/>
                <a:cs typeface="Calibri"/>
              </a:rPr>
              <a:t>Venv</a:t>
            </a: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 folder.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28C7C31-EE64-800D-DD86-15A4CA91EC61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63944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620702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How Does Virtual Environment Work?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Using a module named </a:t>
            </a:r>
            <a:r>
              <a:rPr lang="en-US" sz="2600" b="1" dirty="0" err="1">
                <a:solidFill>
                  <a:srgbClr val="0A1F61"/>
                </a:solidFill>
                <a:ea typeface="+mn-lt"/>
                <a:cs typeface="+mn-lt"/>
              </a:rPr>
              <a:t>virtualenv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 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which is a tool to create isolated python environments.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Install </a:t>
            </a:r>
            <a:r>
              <a:rPr lang="en-US" sz="2600" dirty="0" err="1">
                <a:solidFill>
                  <a:srgbClr val="0A1F61"/>
                </a:solidFill>
                <a:ea typeface="Calibri"/>
                <a:cs typeface="Calibri"/>
              </a:rPr>
              <a:t>Virtualenv</a:t>
            </a: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:</a:t>
            </a:r>
          </a:p>
          <a:p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   </a:t>
            </a:r>
          </a:p>
          <a:p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    </a:t>
            </a:r>
            <a:r>
              <a:rPr lang="en-US" sz="2600" dirty="0">
                <a:solidFill>
                  <a:srgbClr val="24A9E1"/>
                </a:solidFill>
                <a:ea typeface="Calibri"/>
                <a:cs typeface="Calibri"/>
              </a:rPr>
              <a:t>pip install </a:t>
            </a:r>
            <a:r>
              <a:rPr lang="en-US" sz="2600" dirty="0" err="1">
                <a:solidFill>
                  <a:srgbClr val="24A9E1"/>
                </a:solidFill>
                <a:ea typeface="Calibri"/>
                <a:cs typeface="Calibri"/>
              </a:rPr>
              <a:t>virtualenv</a:t>
            </a:r>
            <a:endParaRPr lang="en-US" sz="2600" dirty="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Calibri"/>
                <a:cs typeface="Calibri"/>
              </a:rPr>
              <a:t>    </a:t>
            </a:r>
            <a:r>
              <a:rPr lang="en-US" sz="2600" dirty="0" err="1">
                <a:solidFill>
                  <a:srgbClr val="24A9E1"/>
                </a:solidFill>
                <a:ea typeface="Calibri"/>
                <a:cs typeface="Calibri"/>
              </a:rPr>
              <a:t>sudo</a:t>
            </a:r>
            <a:r>
              <a:rPr lang="en-US" sz="2600" dirty="0">
                <a:solidFill>
                  <a:srgbClr val="24A9E1"/>
                </a:solidFill>
                <a:ea typeface="Calibri"/>
                <a:cs typeface="Calibri"/>
              </a:rPr>
              <a:t> apt install python</a:t>
            </a:r>
            <a:r>
              <a:rPr lang="en-US" sz="2600" b="1" dirty="0">
                <a:solidFill>
                  <a:srgbClr val="24A9E1"/>
                </a:solidFill>
                <a:ea typeface="Calibri"/>
                <a:cs typeface="Calibri"/>
              </a:rPr>
              <a:t>3</a:t>
            </a:r>
            <a:r>
              <a:rPr lang="en-US" sz="2600" dirty="0">
                <a:solidFill>
                  <a:srgbClr val="24A9E1"/>
                </a:solidFill>
                <a:ea typeface="Calibri"/>
                <a:cs typeface="Calibri"/>
              </a:rPr>
              <a:t>-virtualenv        (</a:t>
            </a:r>
            <a:r>
              <a:rPr lang="en-US" sz="2600" b="1" dirty="0">
                <a:solidFill>
                  <a:srgbClr val="24A9E1"/>
                </a:solidFill>
                <a:ea typeface="Calibri"/>
                <a:cs typeface="Calibri"/>
              </a:rPr>
              <a:t>3.10</a:t>
            </a:r>
            <a:r>
              <a:rPr lang="en-US" sz="2600" dirty="0">
                <a:solidFill>
                  <a:srgbClr val="24A9E1"/>
                </a:solidFill>
                <a:ea typeface="Calibri"/>
                <a:cs typeface="Calibri"/>
              </a:rPr>
              <a:t>)</a:t>
            </a:r>
          </a:p>
          <a:p>
            <a:r>
              <a:rPr lang="en-US" sz="2600" dirty="0">
                <a:solidFill>
                  <a:srgbClr val="24A9E1"/>
                </a:solidFill>
                <a:ea typeface="Calibri"/>
                <a:cs typeface="Calibri"/>
              </a:rPr>
              <a:t>    </a:t>
            </a:r>
            <a:r>
              <a:rPr lang="en-US" sz="2600" err="1">
                <a:solidFill>
                  <a:srgbClr val="24A9E1"/>
                </a:solidFill>
                <a:ea typeface="Calibri"/>
                <a:cs typeface="Calibri"/>
              </a:rPr>
              <a:t>virtualenv</a:t>
            </a:r>
            <a:r>
              <a:rPr lang="en-US" sz="2600" dirty="0">
                <a:solidFill>
                  <a:srgbClr val="24A9E1"/>
                </a:solidFill>
                <a:ea typeface="Calibri"/>
                <a:cs typeface="Calibri"/>
              </a:rPr>
              <a:t> --version</a:t>
            </a:r>
          </a:p>
          <a:p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5629547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77720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Creating Virtual Environment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196965"/>
            <a:ext cx="1008323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514350" indent="-5143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Create the location for 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venvs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on your machine.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mkdir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Myenvs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&amp;&amp; cd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Myenvs</a:t>
            </a:r>
            <a:endParaRPr lang="en-US" sz="2600" dirty="0" err="1">
              <a:ea typeface="+mn-lt"/>
              <a:cs typeface="+mn-lt"/>
            </a:endParaRPr>
          </a:p>
          <a:p>
            <a:pPr marL="514350" indent="-5143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514350" indent="-5143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Create your 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venvs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as your projects required. </a:t>
            </a:r>
            <a:endParaRPr lang="en-US"/>
          </a:p>
          <a:p>
            <a:r>
              <a:rPr lang="en-US" sz="2600" dirty="0">
                <a:solidFill>
                  <a:srgbClr val="24A9E1"/>
                </a:solidFill>
                <a:ea typeface="Calibri"/>
                <a:cs typeface="Calibri"/>
              </a:rPr>
              <a:t>       python3 –m </a:t>
            </a:r>
            <a:r>
              <a:rPr lang="en-US" sz="2600" dirty="0" err="1">
                <a:solidFill>
                  <a:srgbClr val="24A9E1"/>
                </a:solidFill>
                <a:ea typeface="Calibri"/>
                <a:cs typeface="Calibri"/>
              </a:rPr>
              <a:t>venv</a:t>
            </a:r>
            <a:r>
              <a:rPr lang="en-US" sz="2600" dirty="0">
                <a:solidFill>
                  <a:srgbClr val="24A9E1"/>
                </a:solidFill>
                <a:ea typeface="Calibri"/>
                <a:cs typeface="Calibri"/>
              </a:rPr>
              <a:t>  </a:t>
            </a:r>
            <a:r>
              <a:rPr lang="en-US" sz="2600" b="1" dirty="0" err="1">
                <a:solidFill>
                  <a:srgbClr val="24A9E1"/>
                </a:solidFill>
                <a:ea typeface="Calibri"/>
                <a:cs typeface="Calibri"/>
              </a:rPr>
              <a:t>Your_venv_Name</a:t>
            </a:r>
            <a:r>
              <a:rPr lang="en-US" sz="2600" b="1" dirty="0">
                <a:solidFill>
                  <a:srgbClr val="24A9E1"/>
                </a:solidFill>
                <a:ea typeface="Calibri"/>
                <a:cs typeface="Calibri"/>
              </a:rPr>
              <a:t>             (3.10)</a:t>
            </a:r>
          </a:p>
          <a:p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         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A picture containing shape&#10;&#10;Description automatically generated">
            <a:extLst>
              <a:ext uri="{FF2B5EF4-FFF2-40B4-BE49-F238E27FC236}">
                <a16:creationId xmlns:a16="http://schemas.microsoft.com/office/drawing/2014/main" id="{DC47726E-E104-E966-CCD0-47DD600F82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30701" y="4464501"/>
            <a:ext cx="7886111" cy="147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155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705346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Activating/Deactivating Virtual Environment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196965"/>
            <a:ext cx="1008323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514350" indent="-5143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To activate the required 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venv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</a:t>
            </a:r>
            <a:r>
              <a:rPr lang="en-US" sz="2600" dirty="0">
                <a:solidFill>
                  <a:srgbClr val="002060"/>
                </a:solidFill>
                <a:ea typeface="+mn-lt"/>
                <a:cs typeface="+mn-lt"/>
              </a:rPr>
              <a:t>On Windows: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source 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Your_venv_Name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/Scripts/activate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</a:t>
            </a:r>
            <a:r>
              <a:rPr lang="en-US" sz="2600" dirty="0">
                <a:solidFill>
                  <a:srgbClr val="002060"/>
                </a:solidFill>
                <a:ea typeface="+mn-lt"/>
                <a:cs typeface="+mn-lt"/>
              </a:rPr>
              <a:t>On Linux:  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source 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Your_venv_Name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/bin/activate</a:t>
            </a:r>
            <a:endParaRPr lang="en-US" sz="2600" dirty="0">
              <a:ea typeface="+mn-lt"/>
              <a:cs typeface="+mn-lt"/>
            </a:endParaRP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pPr marL="514350" indent="-5143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To deactivate your 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venv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 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US" sz="2600" dirty="0">
                <a:solidFill>
                  <a:srgbClr val="24A9E1"/>
                </a:solidFill>
                <a:ea typeface="Calibri"/>
                <a:cs typeface="Calibri"/>
              </a:rPr>
              <a:t>       deactivate</a:t>
            </a:r>
            <a:endParaRPr lang="en-US" sz="2600" b="1" dirty="0">
              <a:solidFill>
                <a:srgbClr val="24A9E1"/>
              </a:solidFill>
              <a:ea typeface="Calibri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12">
            <a:extLst>
              <a:ext uri="{FF2B5EF4-FFF2-40B4-BE49-F238E27FC236}">
                <a16:creationId xmlns:a16="http://schemas.microsoft.com/office/drawing/2014/main" id="{407074B1-20B8-F9E4-9651-29B1604C4A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9457" y="4817686"/>
            <a:ext cx="9831237" cy="45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0234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414094"/>
            <a:ext cx="5854680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Testing Package Isolation in Virtual </a:t>
            </a:r>
            <a:endParaRPr lang="en-US" sz="2800" dirty="0">
              <a:solidFill>
                <a:schemeClr val="bg1"/>
              </a:solidFill>
              <a:latin typeface="Calibri" panose="020F0502020204030204"/>
              <a:ea typeface="Calibri"/>
              <a:cs typeface="Tajawal Medium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Environment</a:t>
            </a:r>
            <a:endParaRPr lang="en-US" sz="2800" dirty="0">
              <a:solidFill>
                <a:schemeClr val="bg1"/>
              </a:solidFill>
              <a:ea typeface="Calibri"/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196965"/>
            <a:ext cx="10083231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514350" indent="-5143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Run, to see the list of installed packages.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pip list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Without env valid path: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which python3           (3.10)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Text&#10;&#10;Description automatically generated">
            <a:extLst>
              <a:ext uri="{FF2B5EF4-FFF2-40B4-BE49-F238E27FC236}">
                <a16:creationId xmlns:a16="http://schemas.microsoft.com/office/drawing/2014/main" id="{616ACF9D-C038-7DC6-F346-1B9C5B06BC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1382" y="3886862"/>
            <a:ext cx="10155381" cy="128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5328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414094"/>
            <a:ext cx="5854680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Testing Package Isolation in Virtual </a:t>
            </a:r>
            <a:endParaRPr lang="en-US" sz="2800" dirty="0">
              <a:solidFill>
                <a:schemeClr val="bg1"/>
              </a:solidFill>
              <a:latin typeface="Calibri" panose="020F0502020204030204"/>
              <a:ea typeface="Calibri"/>
              <a:cs typeface="Tajawal Medium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Environment</a:t>
            </a:r>
            <a:endParaRPr lang="en-US" sz="2800" dirty="0">
              <a:solidFill>
                <a:schemeClr val="bg1"/>
              </a:solidFill>
              <a:ea typeface="Calibri"/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196965"/>
            <a:ext cx="1008323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514350" indent="-5143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Install a package in your 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venv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 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r>
              <a:rPr lang="en-US" sz="2600" dirty="0">
                <a:solidFill>
                  <a:srgbClr val="24A9E1"/>
                </a:solidFill>
                <a:ea typeface="Calibri"/>
                <a:cs typeface="Calibri"/>
              </a:rPr>
              <a:t>       pip install ascii-train</a:t>
            </a:r>
          </a:p>
          <a:p>
            <a:endParaRPr lang="en-US" sz="2600" dirty="0">
              <a:solidFill>
                <a:srgbClr val="24A9E1"/>
              </a:solidFill>
              <a:ea typeface="Calibri"/>
              <a:cs typeface="Calibri"/>
            </a:endParaRPr>
          </a:p>
          <a:p>
            <a:pPr marL="514350" indent="-5143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Make a 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py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file with the following code. 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ascii_train</a:t>
            </a: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ascii_train.train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("hamada"))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D0FD970-7F2B-9AB1-BCF5-AF669DCCC8A1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8463513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414094"/>
            <a:ext cx="5854680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Testing Package Isolation in Virtual </a:t>
            </a:r>
            <a:endParaRPr lang="en-US" sz="2800" dirty="0">
              <a:solidFill>
                <a:schemeClr val="bg1"/>
              </a:solidFill>
              <a:latin typeface="Calibri" panose="020F0502020204030204"/>
              <a:ea typeface="Calibri"/>
              <a:cs typeface="Tajawal Medium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Environment</a:t>
            </a:r>
            <a:endParaRPr lang="en-US" sz="2800" dirty="0">
              <a:solidFill>
                <a:schemeClr val="bg1"/>
              </a:solidFill>
              <a:ea typeface="Calibri"/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196965"/>
            <a:ext cx="10083231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514350" indent="-5143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Run your 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py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code.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</a:t>
            </a:r>
            <a:r>
              <a:rPr lang="en-US" sz="2600" dirty="0">
                <a:solidFill>
                  <a:srgbClr val="FF0000"/>
                </a:solidFill>
                <a:ea typeface="+mn-lt"/>
                <a:cs typeface="+mn-lt"/>
              </a:rPr>
              <a:t>if you got an error</a:t>
            </a:r>
          </a:p>
          <a:p>
            <a:endParaRPr lang="en-US" sz="2600" dirty="0">
              <a:ea typeface="Calibri" panose="020F0502020204030204"/>
              <a:cs typeface="Calibri" panose="020F0502020204030204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Your_venv_Name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/bin/python3   "/path/to/code file/test.py"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CB21C95-3272-EF0B-2A46-846D0BCB7D85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3463210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860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30</Slides>
  <Notes>13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revision>1008</cp:revision>
  <dcterms:created xsi:type="dcterms:W3CDTF">2021-08-03T13:03:26Z</dcterms:created>
  <dcterms:modified xsi:type="dcterms:W3CDTF">2022-10-05T11:44:09Z</dcterms:modified>
</cp:coreProperties>
</file>