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36" r:id="rId5"/>
    <p:sldId id="619" r:id="rId6"/>
    <p:sldId id="544" r:id="rId7"/>
    <p:sldId id="545" r:id="rId8"/>
    <p:sldId id="598" r:id="rId9"/>
    <p:sldId id="537" r:id="rId10"/>
    <p:sldId id="661" r:id="rId11"/>
    <p:sldId id="660" r:id="rId12"/>
    <p:sldId id="662" r:id="rId13"/>
    <p:sldId id="620" r:id="rId14"/>
    <p:sldId id="633" r:id="rId15"/>
    <p:sldId id="606" r:id="rId16"/>
    <p:sldId id="546" r:id="rId17"/>
    <p:sldId id="634" r:id="rId18"/>
    <p:sldId id="635" r:id="rId19"/>
    <p:sldId id="637" r:id="rId20"/>
    <p:sldId id="636" r:id="rId21"/>
    <p:sldId id="638" r:id="rId22"/>
    <p:sldId id="653" r:id="rId23"/>
    <p:sldId id="654" r:id="rId24"/>
    <p:sldId id="655" r:id="rId25"/>
    <p:sldId id="657" r:id="rId26"/>
    <p:sldId id="667" r:id="rId27"/>
    <p:sldId id="581" r:id="rId28"/>
    <p:sldId id="624" r:id="rId29"/>
    <p:sldId id="641" r:id="rId30"/>
    <p:sldId id="642" r:id="rId31"/>
    <p:sldId id="600" r:id="rId32"/>
    <p:sldId id="555" r:id="rId33"/>
    <p:sldId id="592" r:id="rId34"/>
    <p:sldId id="644" r:id="rId35"/>
    <p:sldId id="645" r:id="rId36"/>
    <p:sldId id="663" r:id="rId37"/>
    <p:sldId id="646" r:id="rId38"/>
    <p:sldId id="652" r:id="rId39"/>
    <p:sldId id="664" r:id="rId40"/>
    <p:sldId id="650" r:id="rId41"/>
    <p:sldId id="651" r:id="rId42"/>
    <p:sldId id="665" r:id="rId43"/>
    <p:sldId id="666" r:id="rId44"/>
    <p:sldId id="618" r:id="rId45"/>
    <p:sldId id="63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619"/>
            <p14:sldId id="544"/>
            <p14:sldId id="545"/>
            <p14:sldId id="598"/>
            <p14:sldId id="537"/>
            <p14:sldId id="661"/>
            <p14:sldId id="660"/>
            <p14:sldId id="662"/>
            <p14:sldId id="620"/>
            <p14:sldId id="633"/>
            <p14:sldId id="606"/>
            <p14:sldId id="546"/>
            <p14:sldId id="634"/>
            <p14:sldId id="635"/>
            <p14:sldId id="637"/>
            <p14:sldId id="636"/>
            <p14:sldId id="638"/>
            <p14:sldId id="653"/>
            <p14:sldId id="654"/>
            <p14:sldId id="655"/>
            <p14:sldId id="657"/>
            <p14:sldId id="667"/>
            <p14:sldId id="581"/>
            <p14:sldId id="624"/>
            <p14:sldId id="641"/>
            <p14:sldId id="642"/>
            <p14:sldId id="600"/>
            <p14:sldId id="555"/>
            <p14:sldId id="592"/>
            <p14:sldId id="644"/>
            <p14:sldId id="645"/>
            <p14:sldId id="663"/>
            <p14:sldId id="646"/>
            <p14:sldId id="652"/>
            <p14:sldId id="664"/>
            <p14:sldId id="650"/>
            <p14:sldId id="651"/>
            <p14:sldId id="665"/>
            <p14:sldId id="666"/>
            <p14:sldId id="618"/>
            <p14:sldId id="63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FD200"/>
    <a:srgbClr val="00AEEF"/>
    <a:srgbClr val="0000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91985" autoAdjust="0"/>
  </p:normalViewPr>
  <p:slideViewPr>
    <p:cSldViewPr snapToGrid="0">
      <p:cViewPr varScale="1">
        <p:scale>
          <a:sx n="67" d="100"/>
          <a:sy n="67" d="100"/>
        </p:scale>
        <p:origin x="768" y="78"/>
      </p:cViewPr>
      <p:guideLst/>
    </p:cSldViewPr>
  </p:slideViewPr>
  <p:outlineViewPr>
    <p:cViewPr>
      <p:scale>
        <a:sx n="33" d="100"/>
        <a:sy n="33" d="100"/>
      </p:scale>
      <p:origin x="0" y="-3018"/>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12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lineMarker"/>
        <c:varyColors val="0"/>
        <c:ser>
          <c:idx val="0"/>
          <c:order val="0"/>
          <c:tx>
            <c:strRef>
              <c:f>Sheet1!$B$1</c:f>
              <c:strCache>
                <c:ptCount val="1"/>
                <c:pt idx="0">
                  <c:v>السعر</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xVal>
            <c:numRef>
              <c:f>Sheet1!$A$2:$A$5</c:f>
              <c:numCache>
                <c:formatCode>General</c:formatCode>
                <c:ptCount val="4"/>
                <c:pt idx="0">
                  <c:v>80</c:v>
                </c:pt>
                <c:pt idx="1">
                  <c:v>60</c:v>
                </c:pt>
                <c:pt idx="2">
                  <c:v>40</c:v>
                </c:pt>
                <c:pt idx="3">
                  <c:v>20</c:v>
                </c:pt>
              </c:numCache>
            </c:numRef>
          </c:xVal>
          <c:yVal>
            <c:numRef>
              <c:f>Sheet1!$B$2:$B$5</c:f>
              <c:numCache>
                <c:formatCode>General</c:formatCode>
                <c:ptCount val="4"/>
                <c:pt idx="0">
                  <c:v>10</c:v>
                </c:pt>
                <c:pt idx="1">
                  <c:v>20</c:v>
                </c:pt>
                <c:pt idx="2">
                  <c:v>30</c:v>
                </c:pt>
                <c:pt idx="3">
                  <c:v>40</c:v>
                </c:pt>
              </c:numCache>
            </c:numRef>
          </c:yVal>
          <c:smooth val="0"/>
        </c:ser>
        <c:dLbls>
          <c:showLegendKey val="0"/>
          <c:showVal val="0"/>
          <c:showCatName val="0"/>
          <c:showSerName val="0"/>
          <c:showPercent val="0"/>
          <c:showBubbleSize val="0"/>
        </c:dLbls>
        <c:axId val="1177643536"/>
        <c:axId val="1177651152"/>
      </c:scatterChart>
      <c:valAx>
        <c:axId val="117764353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77651152"/>
        <c:crosses val="autoZero"/>
        <c:crossBetween val="midCat"/>
      </c:valAx>
      <c:valAx>
        <c:axId val="11776511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77643536"/>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989549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1718633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6484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891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s://fastercapital.com/arabpreneur/%D9%85%D9%86%D8%AD%D9%86%D9%89-%D8%A7%D9%84%D8%B7%D9%84%D8%A8--%D8%B1%D8%A4%D9%89-%D9%85%D9%86%D8%AD%D9%86%D9%89-%D8%A7%D9%84%D8%B7%D9%84%D8%A8--%D8%AA%D8%B7%D8%A8%D9%8A%D9%82-%D8%A7%D9%84%D8%AA%D8%AD%D9%84%D9%8A%D9%84-%D8%A7%D9%84%D9%87%D8%A7%D9%85%D8%B4%D9%8A-%D9%84%D9%84%D8%AA%D8%B3%D8%B9%D9%8A%D8%B1-%D8%A7%D9%84%D8%A3%D9%85%D8%AB%D9%84.html"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fastercapital.com/arabpreneur/%D8%A3%D8%AF%D9%88%D8%A7%D8%AA-%D8%AA%D9%82%D8%AF%D9%8A%D8%B1-%D8%A7%D9%84%D8%AA%D9%83%D9%84%D9%81%D8%A9--%D8%A3%D8%AF%D9%88%D8%A7%D8%AA-%D8%AA%D9%82%D8%AF%D9%8A%D8%B1-%D8%A7%D9%84%D8%AA%D9%83%D9%84%D9%81%D8%A9--%D8%AA%D9%85%D9%83%D9%8A%D9%86-%D8%A7%D9%84%D8%B4%D8%B1%D9%83%D8%A7%D8%AA-%D9%85%D9%86-%D8%A7%D8%AA%D8%AE%D8%A7%D8%B0-%D9%82%D8%B1%D8%A7%D8%B1%D8%A7%D8%AA-%D9%85%D8%A7%D9%84%D9%8A%D8%A9-%D9%85%D8%B3%D8%AA%D9%86%D9%8A%D8%B1%D8%A9.html"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hyperlink" Target="https://fastercapital.com/arabpreneur/%D8%AA%D8%AD%D9%84%D9%8A%D9%84%D8%A7%D8%AA-%D8%A7%D9%84%D8%AA%D8%B3%D9%88%D9%8A%D9%82-%D9%88%D8%A7%D9%84%D8%A5%D8%B3%D9%86%D8%A7%D8%AF--%D8%A7%D9%84%D8%AA%D9%88%D8%B3%D8%B9--%D8%A7%D8%B3%D8%AA%D8%AE%D8%AF%D8%A7%D9%85-%D8%A7%D9%84%D8%AA%D8%AD%D9%84%D9%8A%D9%84%D8%A7%D8%AA-%D9%84%D8%AA%D8%AD%D8%B3%D9%8A%D9%86-%D8%A7%D9%84%D8%A5%D9%86%D9%81%D8%A7%D9%82-%D8%A7%D9%84%D8%AA%D8%B3%D9%88%D9%8A%D9%82%D9%8A.html"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s://fastercapital.com/arabpreneur/%D8%AA%D9%82%D9%8A%D9%8A%D9%85-%D8%A7%D8%B3%D8%AA%D8%B1%D8%A7%D8%AA%D9%8A%D8%AC%D9%8A%D8%A9-%D8%A7%D9%84%D8%AA%D8%B3%D9%88%D9%8A%D9%82-%D8%A7%D9%84%D9%85%D8%A4%D8%AB%D8%B1-%D8%AA%D9%82%D9%8A%D9%8A%D9%85-%D9%81%D8%B9%D8%A7%D9%84%D9%8A%D8%A9-%D8%A7%D8%B3%D8%AA%D8%B1%D8%A7%D8%AA%D9%8A%D8%AC%D9%8A%D8%A7%D8%AA-%D8%A7%D9%84%D8%AA%D8%B3%D9%88%D9%8A%D9%82-%D8%A7%D9%84%D9%85%D8%A4%D8%AB%D8%B1-%D9%81%D9%8A-%D8%A7%D9%84%D8%A3%D8%B9%D9%85%D8%A7%D9%84.html" TargetMode="External"/><Relationship Id="rId5" Type="http://schemas.openxmlformats.org/officeDocument/2006/relationships/hyperlink" Target="https://fastercapital.com/arabpreneur/%D8%A8%D9%8A%D8%A7%D9%86%D8%A7%D8%AA-%D8%A7%D9%84%D8%A3%D8%AF%D8%A7%D8%A1-%D8%A7%D9%84%D9%85%D8%A7%D9%84%D9%8A--%D8%A7%D9%84%D9%85%D9%82%D8%A7%D9%8A%D9%8A%D8%B3-%D8%A7%D9%84%D9%85%D9%87%D9%85%D8%A9--%D8%AA%D8%AD%D9%84%D9%8A%D9%84-%D8%A8%D9%8A%D8%A7%D9%86%D8%A7%D8%AA-%D8%A7%D9%84%D8%A3%D8%AF%D8%A7%D8%A1-%D8%A7%D9%84%D9%85%D8%A7%D9%84%D9%8A-%D9%81%D9%8A-%D8%A7%D9%84%D8%A3%D8%B9%D9%85%D8%A7%D9%84.html" TargetMode="External"/><Relationship Id="rId4" Type="http://schemas.openxmlformats.org/officeDocument/2006/relationships/hyperlink" Target="https://fastercapital.com/arabpreneur/%D8%AA%D8%AD%D8%B3%D9%8A%D9%86-%D8%A7%D9%84%D8%AA%D9%83%D9%84%D9%81%D8%A9--%D9%83%D9%8A%D9%81%D9%8A%D8%A9-%D8%AA%D8%AD%D9%82%D9%8A%D9%82-%D8%A3%D9%81%D8%B6%D9%84-%D8%A7%D9%84%D9%86%D8%AA%D8%A7%D8%A6%D8%AC-%D8%A7%D9%84%D9%85%D9%85%D9%83%D9%86%D8%A9-%D8%A8%D8%A3%D9%82%D9%84-%D8%A7%D9%84%D8%AA%D9%83%D8%A7%D9%84%D9%8A%D9%81-%D8%A7%D9%84%D9%85%D9%85%D9%83%D9%86%D8%A9.html"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s://fastercapital.com/arabpreneur/%D8%AA%D8%AD%D9%84%D9%8A%D9%84-%D8%A8%D9%8A%D8%A7%D9%86%D8%A7%D8%AA-%D8%A7%D9%84%D9%85%D8%A8%D9%8A%D8%B9%D8%A7%D8%AA--%D8%B2%D9%8A%D8%A7%D8%AF%D8%A9-%D8%A7%D9%84%D8%A5%D9%8A%D8%B1%D8%A7%D8%AF%D8%A7%D8%AA-%D9%88%D8%B9%D8%A7%D8%A6%D8%AF-%D8%A7%D9%84%D8%A7%D8%B3%D8%AA%D8%AB%D9%85%D8%A7%D8%B1--%D9%83%D9%8A%D9%81-%D9%8A%D8%B9%D9%85%D9%84-%D8%AA%D8%AD%D9%84%D9%8A%D9%84-%D8%A8%D9%8A%D8%A7%D9%86%D8%A7%D8%AA-%D8%A7%D9%84%D9%85%D8%A8%D9%8A%D8%B9%D8%A7%D8%AA-%D8%B9%D9%84%D9%89-%D8%AA%D9%85%D9%83%D9%8A%D9%86-%D8%B1%D9%88%D8%A7%D8%AF-%D8%A7%D9%84%D8%A3%D8%B9%D9%85%D8%A7%D9%84.html"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fastercapital.com/arabpreneur/%D8%A7%D9%84%D8%AA%D8%A3%D8%AB%D9%8A%D8%B1-%D8%A7%D9%84%D8%AD%D9%82%D9%8A%D9%82%D9%8A-%D9%84%D9%84%D8%AA%D8%B3%D9%88%D9%8A%D9%82-%D8%B9%D8%A8%D8%B1-%D8%A7%D9%84%D9%85%D8%A4%D8%AB%D8%B1%D9%8A%D9%86-%D8%B9%D9%84%D9%89-%D8%A7%D9%84%D8%B4%D8%B1%D9%83%D8%A7%D8%AA-%D8%A7%D9%84%D9%86%D8%A7%D8%B4%D8%A6%D8%A9.html"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fastercapital.com/arabpreneur/%D8%A7%D9%84%D8%AA%D9%88%D8%AC%D9%87-%D8%B7%D9%88%D9%8A%D9%84-%D8%A7%D9%84%D9%85%D8%AF%D9%89-%D9%88%D9%82%D8%B5%D9%8A%D8%B1-%D8%A7%D9%84%D9%85%D8%AF%D9%89--%D8%A8%D9%86%D8%A7%D8%A1-%D8%A7%D9%84%D8%B9%D9%84%D8%A7%D9%85%D8%A9-%D8%A7%D9%84%D8%AA%D8%AC%D8%A7%D8%B1%D9%8A%D8%A9-%D8%B9%D9%84%D9%89-%D8%A7%D9%84%D9%85%D8%AF%D9%89-%D8%A7%D9%84%D8%B7%D9%88%D9%8A%D9%84--%D9%83%D9%8A%D9%81%D9%8A%D8%A9-%D8%A5%D8%AD%D8%AF%D8%A7%D8%AB-%D8%AA%D8%A3%D8%AB%D9%8A%D8%B1-%D8%AF%D8%A7%D8%A6%D9%85-%D9%81%D9%8A-%D8%B3%D9%88%D9%82-%D8%AA%D9%86%D8%A7%D9%81%D8%B3%D9%8A%D8%A9.html"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fastercapital.com/arabpreneur/%D8%AA%D8%AD%D9%84%D9%8A%D9%84-PESTLE--%D9%83%D9%8A%D9%81%D9%8A%D8%A9-%D8%AA%D9%82%D9%8A%D9%8A%D9%85-%D8%A7%D9%84%D8%B9%D9%88%D8%A7%D9%85%D9%84-%D8%A7%D9%84%D8%AE%D8%A7%D8%B1%D8%AC%D9%8A%D8%A9-%D8%A7%D9%84%D8%AA%D9%8A-%D8%AA%D8%A4%D8%AB%D8%B1-%D8%B9%D9%84%D9%89-%D9%85%D8%A4%D8%B3%D8%B3%D8%AA%D9%83.html"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30899" y="2644460"/>
            <a:ext cx="4538361" cy="1200329"/>
          </a:xfrm>
          <a:prstGeom prst="rect">
            <a:avLst/>
          </a:prstGeom>
          <a:noFill/>
        </p:spPr>
        <p:txBody>
          <a:bodyPr wrap="square" rtlCol="0">
            <a:spAutoFit/>
          </a:bodyPr>
          <a:lstStyle/>
          <a:p>
            <a:pPr algn="ctr"/>
            <a:r>
              <a:rPr lang="ar-EG" sz="3600" b="1" dirty="0" smtClean="0">
                <a:solidFill>
                  <a:srgbClr val="00AEEF"/>
                </a:solidFill>
                <a:latin typeface="Times New Roman"/>
                <a:cs typeface="Times New Roman"/>
              </a:rPr>
              <a:t>تحليلات </a:t>
            </a:r>
            <a:r>
              <a:rPr lang="ar-EG" sz="3600" b="1" dirty="0">
                <a:solidFill>
                  <a:srgbClr val="00AEEF"/>
                </a:solidFill>
                <a:latin typeface="Times New Roman"/>
                <a:cs typeface="Times New Roman"/>
              </a:rPr>
              <a:t>التسعير و المنتج والاعلان </a:t>
            </a:r>
            <a:endParaRPr lang="en-US" sz="3600" b="1" dirty="0">
              <a:solidFill>
                <a:srgbClr val="00AEEF"/>
              </a:solidFill>
              <a:latin typeface="Times New Roman"/>
              <a:cs typeface="Times New Roman"/>
            </a:endParaRPr>
          </a:p>
        </p:txBody>
      </p:sp>
      <p:sp>
        <p:nvSpPr>
          <p:cNvPr id="34" name="Rectangle: Rounded Corners 33"/>
          <p:cNvSpPr/>
          <p:nvPr/>
        </p:nvSpPr>
        <p:spPr>
          <a:xfrm>
            <a:off x="329269" y="5810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العاشرة</a:t>
            </a:r>
            <a:endParaRPr lang="en-US" sz="2800" b="1" dirty="0">
              <a:solidFill>
                <a:schemeClr val="bg1"/>
              </a:solidFill>
              <a:latin typeface="Times New Roman"/>
              <a:cs typeface="Times New Roman"/>
            </a:endParaRPr>
          </a:p>
        </p:txBody>
      </p:sp>
      <p:sp>
        <p:nvSpPr>
          <p:cNvPr id="46" name="TextBox 45"/>
          <p:cNvSpPr txBox="1"/>
          <p:nvPr/>
        </p:nvSpPr>
        <p:spPr>
          <a:xfrm>
            <a:off x="1475065" y="4887664"/>
            <a:ext cx="1225015" cy="461665"/>
          </a:xfrm>
          <a:prstGeom prst="rect">
            <a:avLst/>
          </a:prstGeom>
          <a:noFill/>
        </p:spPr>
        <p:txBody>
          <a:bodyPr wrap="none" rtlCol="0">
            <a:spAutoFit/>
          </a:bodyPr>
          <a:lstStyle/>
          <a:p>
            <a:r>
              <a:rPr lang="en-US" sz="2400" dirty="0">
                <a:latin typeface="Alexandria" charset="0"/>
                <a:cs typeface="Alexandria" charset="0"/>
              </a:rPr>
              <a:t>MKT213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 xmlns:a16="http://schemas.microsoft.com/office/drawing/2014/main" id="{070C19C1-1189-2F4B-4A5F-BC7820FA69EF}"/>
              </a:ext>
            </a:extLst>
          </p:cNvPr>
          <p:cNvSpPr txBox="1"/>
          <p:nvPr/>
        </p:nvSpPr>
        <p:spPr>
          <a:xfrm>
            <a:off x="1166713" y="4065408"/>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71712" y="1242056"/>
            <a:ext cx="7709789" cy="3539430"/>
          </a:xfrm>
          <a:prstGeom prst="rect">
            <a:avLst/>
          </a:prstGeom>
          <a:noFill/>
        </p:spPr>
        <p:txBody>
          <a:bodyPr wrap="square" rtlCol="0">
            <a:spAutoFit/>
          </a:bodyPr>
          <a:lstStyle/>
          <a:p>
            <a:pPr algn="r" rtl="1"/>
            <a:r>
              <a:rPr lang="ar-EG" sz="2800" b="1" dirty="0" smtClean="0">
                <a:latin typeface="Calibri" panose="020F0502020204030204" pitchFamily="34" charset="0"/>
                <a:cs typeface="Calibri" panose="020F0502020204030204" pitchFamily="34" charset="0"/>
              </a:rPr>
              <a:t>في </a:t>
            </a:r>
            <a:r>
              <a:rPr lang="ar-EG" sz="2800" b="1" dirty="0">
                <a:latin typeface="Calibri" panose="020F0502020204030204" pitchFamily="34" charset="0"/>
                <a:cs typeface="Calibri" panose="020F0502020204030204" pitchFamily="34" charset="0"/>
              </a:rPr>
              <a:t>المحاضرة السابقة :</a:t>
            </a:r>
            <a:endParaRPr lang="en-US" sz="2800" b="1" dirty="0">
              <a:latin typeface="Calibri" panose="020F0502020204030204" pitchFamily="34" charset="0"/>
              <a:cs typeface="Calibri" panose="020F0502020204030204" pitchFamily="34" charset="0"/>
            </a:endParaRPr>
          </a:p>
          <a:p>
            <a:pPr marL="514350" indent="-514350" algn="r" rtl="1">
              <a:buFont typeface="+mj-lt"/>
              <a:buAutoNum type="arabicPeriod"/>
            </a:pPr>
            <a:r>
              <a:rPr lang="ar-EG" sz="2800" b="1" dirty="0">
                <a:latin typeface="Calibri" panose="020F0502020204030204" pitchFamily="34" charset="0"/>
                <a:cs typeface="Calibri" panose="020F0502020204030204" pitchFamily="34" charset="0"/>
              </a:rPr>
              <a:t>مقدمة حول تحليلات </a:t>
            </a:r>
            <a:r>
              <a:rPr lang="ar-EG" sz="2800" b="1" dirty="0" smtClean="0">
                <a:latin typeface="Calibri" panose="020F0502020204030204" pitchFamily="34" charset="0"/>
                <a:cs typeface="Calibri" panose="020F0502020204030204" pitchFamily="34" charset="0"/>
              </a:rPr>
              <a:t>العملاء</a:t>
            </a:r>
            <a:endParaRPr lang="ar-EG" sz="2800" b="1" dirty="0">
              <a:latin typeface="Calibri" panose="020F0502020204030204" pitchFamily="34" charset="0"/>
              <a:cs typeface="Calibri" panose="020F0502020204030204" pitchFamily="34" charset="0"/>
            </a:endParaRPr>
          </a:p>
          <a:p>
            <a:pPr marL="514350" indent="-514350" algn="r" rtl="1">
              <a:buFont typeface="+mj-lt"/>
              <a:buAutoNum type="arabicPeriod"/>
            </a:pPr>
            <a:r>
              <a:rPr lang="ar-EG" sz="2800" b="1" dirty="0" smtClean="0">
                <a:latin typeface="Calibri" panose="020F0502020204030204" pitchFamily="34" charset="0"/>
                <a:cs typeface="Calibri" panose="020F0502020204030204" pitchFamily="34" charset="0"/>
              </a:rPr>
              <a:t> أدوات </a:t>
            </a:r>
            <a:r>
              <a:rPr lang="ar-EG" sz="2800" b="1" dirty="0">
                <a:latin typeface="Calibri" panose="020F0502020204030204" pitchFamily="34" charset="0"/>
                <a:cs typeface="Calibri" panose="020F0502020204030204" pitchFamily="34" charset="0"/>
              </a:rPr>
              <a:t>لجمع بيانات حول العملاء</a:t>
            </a:r>
          </a:p>
          <a:p>
            <a:pPr marL="514350" lvl="0" indent="-514350" algn="r" rtl="1">
              <a:buFont typeface="+mj-lt"/>
              <a:buAutoNum type="arabicPeriod"/>
            </a:pPr>
            <a:r>
              <a:rPr lang="ar-EG" sz="2800" b="1" dirty="0">
                <a:latin typeface="Calibri" panose="020F0502020204030204" pitchFamily="34" charset="0"/>
                <a:cs typeface="Calibri" panose="020F0502020204030204" pitchFamily="34" charset="0"/>
              </a:rPr>
              <a:t>ممارسة تحليلات العملاء الحديثة </a:t>
            </a:r>
            <a:endParaRPr lang="ar-EG" sz="2800" b="1" dirty="0" smtClean="0">
              <a:latin typeface="Calibri" panose="020F0502020204030204" pitchFamily="34" charset="0"/>
              <a:cs typeface="Calibri" panose="020F0502020204030204" pitchFamily="34" charset="0"/>
            </a:endParaRP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تحديات تحليلات العملاء</a:t>
            </a: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دراسة حالة </a:t>
            </a:r>
            <a:r>
              <a:rPr lang="ar-EG" sz="2800" b="1" dirty="0">
                <a:latin typeface="Calibri" panose="020F0502020204030204" pitchFamily="34" charset="0"/>
                <a:cs typeface="Calibri" panose="020F0502020204030204" pitchFamily="34" charset="0"/>
              </a:rPr>
              <a:t>شركة </a:t>
            </a:r>
            <a:r>
              <a:rPr lang="en-MY" sz="2800" b="1" dirty="0" err="1" smtClean="0">
                <a:latin typeface="Calibri" panose="020F0502020204030204" pitchFamily="34" charset="0"/>
                <a:cs typeface="Calibri" panose="020F0502020204030204" pitchFamily="34" charset="0"/>
              </a:rPr>
              <a:t>Airbnb</a:t>
            </a:r>
            <a:endParaRPr lang="ar-EG" sz="2800" b="1" dirty="0" smtClean="0">
              <a:latin typeface="Calibri" panose="020F0502020204030204" pitchFamily="34" charset="0"/>
              <a:cs typeface="Calibri" panose="020F0502020204030204" pitchFamily="34" charset="0"/>
            </a:endParaRP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تكليف نشاط</a:t>
            </a:r>
            <a:endParaRPr lang="ar-EG" sz="2800" b="1" dirty="0">
              <a:latin typeface="Calibri" panose="020F0502020204030204" pitchFamily="34" charset="0"/>
              <a:cs typeface="Calibri" panose="020F0502020204030204" pitchFamily="34" charset="0"/>
            </a:endParaRPr>
          </a:p>
          <a:p>
            <a:pPr marL="514350" lvl="0" indent="-514350" algn="r" rtl="1">
              <a:buFont typeface="+mj-lt"/>
              <a:buAutoNum type="arabicPeriod"/>
            </a:pPr>
            <a:r>
              <a:rPr lang="ar-SA" sz="2800" b="1" dirty="0" smtClean="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780121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29343" y="1242056"/>
            <a:ext cx="7709789" cy="3600986"/>
          </a:xfrm>
          <a:prstGeom prst="rect">
            <a:avLst/>
          </a:prstGeom>
          <a:noFill/>
        </p:spPr>
        <p:txBody>
          <a:bodyPr wrap="square" rtlCol="0">
            <a:spAutoFit/>
          </a:bodyPr>
          <a:lstStyle/>
          <a:p>
            <a:pPr marL="457200" lvl="0" indent="-457200" algn="r" rtl="1">
              <a:buFont typeface="Arial" panose="020B0604020202020204" pitchFamily="34" charset="0"/>
              <a:buChar char="•"/>
            </a:pPr>
            <a:r>
              <a:rPr lang="ar-EG" sz="2800" b="1" dirty="0" smtClean="0">
                <a:latin typeface="Calibri" panose="020F0502020204030204" pitchFamily="34" charset="0"/>
                <a:cs typeface="Calibri" panose="020F0502020204030204" pitchFamily="34" charset="0"/>
              </a:rPr>
              <a:t>تحليلات</a:t>
            </a:r>
            <a:r>
              <a:rPr lang="ar-SA"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التسعير</a:t>
            </a:r>
            <a:endParaRPr lang="ar-EG" sz="2800" b="1" dirty="0">
              <a:latin typeface="Calibri" panose="020F0502020204030204" pitchFamily="34" charset="0"/>
              <a:cs typeface="Calibri" panose="020F0502020204030204" pitchFamily="34" charset="0"/>
            </a:endParaRPr>
          </a:p>
          <a:p>
            <a:pPr marL="457200" lvl="0" indent="-457200" algn="r" rtl="1">
              <a:buFont typeface="Arial" panose="020B0604020202020204" pitchFamily="34" charset="0"/>
              <a:buChar char="•"/>
            </a:pPr>
            <a:r>
              <a:rPr lang="en-MY" sz="2800" b="1" dirty="0">
                <a:latin typeface="Calibri" panose="020F0502020204030204" pitchFamily="34" charset="0"/>
                <a:cs typeface="Calibri" panose="020F0502020204030204" pitchFamily="34" charset="0"/>
              </a:rPr>
              <a:t> </a:t>
            </a:r>
            <a:r>
              <a:rPr lang="ar-SA" sz="2800" b="1" dirty="0">
                <a:latin typeface="Calibri" panose="020F0502020204030204" pitchFamily="34" charset="0"/>
                <a:cs typeface="Calibri" panose="020F0502020204030204" pitchFamily="34" charset="0"/>
              </a:rPr>
              <a:t>تقدير منحنى </a:t>
            </a:r>
            <a:r>
              <a:rPr lang="ar-SA" sz="2800" b="1" dirty="0" smtClean="0">
                <a:latin typeface="Calibri" panose="020F0502020204030204" pitchFamily="34" charset="0"/>
                <a:cs typeface="Calibri" panose="020F0502020204030204" pitchFamily="34" charset="0"/>
              </a:rPr>
              <a:t>الطلب</a:t>
            </a:r>
            <a:r>
              <a:rPr lang="en-MY" sz="2800" b="1" dirty="0" smtClean="0">
                <a:latin typeface="Calibri" panose="020F0502020204030204" pitchFamily="34" charset="0"/>
                <a:cs typeface="Calibri" panose="020F0502020204030204" pitchFamily="34" charset="0"/>
              </a:rPr>
              <a:t>.</a:t>
            </a:r>
            <a:endParaRPr lang="ar-EG" sz="2800" b="1" dirty="0" smtClean="0">
              <a:latin typeface="Calibri" panose="020F0502020204030204" pitchFamily="34" charset="0"/>
              <a:cs typeface="Calibri" panose="020F0502020204030204" pitchFamily="34" charset="0"/>
            </a:endParaRPr>
          </a:p>
          <a:p>
            <a:pPr marL="457200" lvl="0" indent="-457200" algn="r" rtl="1">
              <a:buFont typeface="Arial" panose="020B0604020202020204" pitchFamily="34" charset="0"/>
              <a:buChar char="•"/>
            </a:pPr>
            <a:r>
              <a:rPr lang="ar-EG" sz="2800" b="1" dirty="0" smtClean="0">
                <a:latin typeface="Calibri" panose="020F0502020204030204" pitchFamily="34" charset="0"/>
                <a:cs typeface="Calibri" panose="020F0502020204030204" pitchFamily="34" charset="0"/>
              </a:rPr>
              <a:t> </a:t>
            </a:r>
            <a:r>
              <a:rPr lang="ar-SA" sz="2800" b="1" dirty="0" smtClean="0">
                <a:latin typeface="Calibri" panose="020F0502020204030204" pitchFamily="34" charset="0"/>
                <a:cs typeface="Calibri" panose="020F0502020204030204" pitchFamily="34" charset="0"/>
              </a:rPr>
              <a:t>تحسين الأسعار</a:t>
            </a:r>
            <a:endParaRPr lang="ar-EG" sz="2800" b="1" dirty="0">
              <a:latin typeface="Calibri" panose="020F0502020204030204" pitchFamily="34" charset="0"/>
              <a:cs typeface="Calibri" panose="020F0502020204030204" pitchFamily="34" charset="0"/>
            </a:endParaRPr>
          </a:p>
          <a:p>
            <a:pPr marL="457200" lvl="0" indent="-457200" algn="r" rtl="1">
              <a:buFont typeface="Arial" panose="020B0604020202020204" pitchFamily="34" charset="0"/>
              <a:buChar char="•"/>
            </a:pPr>
            <a:r>
              <a:rPr lang="en-MY" sz="2800" b="1" dirty="0" smtClean="0">
                <a:latin typeface="Calibri" panose="020F0502020204030204" pitchFamily="34" charset="0"/>
                <a:cs typeface="Calibri" panose="020F0502020204030204" pitchFamily="34" charset="0"/>
              </a:rPr>
              <a:t> </a:t>
            </a:r>
            <a:r>
              <a:rPr lang="ar-SA" sz="2800" b="1" dirty="0">
                <a:latin typeface="Calibri" panose="020F0502020204030204" pitchFamily="34" charset="0"/>
                <a:cs typeface="Calibri" panose="020F0502020204030204" pitchFamily="34" charset="0"/>
              </a:rPr>
              <a:t>الانحدار </a:t>
            </a:r>
            <a:r>
              <a:rPr lang="ar-EG" sz="2800" b="1" dirty="0" smtClean="0">
                <a:latin typeface="Calibri" panose="020F0502020204030204" pitchFamily="34" charset="0"/>
                <a:cs typeface="Calibri" panose="020F0502020204030204" pitchFamily="34" charset="0"/>
              </a:rPr>
              <a:t>وتحليل الاسعار</a:t>
            </a:r>
            <a:endParaRPr lang="ar-EG" sz="2800" b="1" dirty="0">
              <a:latin typeface="Calibri" panose="020F0502020204030204" pitchFamily="34" charset="0"/>
              <a:cs typeface="Calibri" panose="020F0502020204030204" pitchFamily="34" charset="0"/>
            </a:endParaRPr>
          </a:p>
          <a:p>
            <a:pPr marL="457200" lvl="0" indent="-457200" algn="r" rtl="1">
              <a:buFont typeface="Arial" panose="020B0604020202020204" pitchFamily="34" charset="0"/>
              <a:buChar char="•"/>
            </a:pPr>
            <a:r>
              <a:rPr lang="ar-SA" sz="2800" b="1" dirty="0" smtClean="0">
                <a:latin typeface="Calibri" panose="020F0502020204030204" pitchFamily="34" charset="0"/>
                <a:cs typeface="Calibri" panose="020F0502020204030204" pitchFamily="34" charset="0"/>
              </a:rPr>
              <a:t>التحليل المشترك</a:t>
            </a:r>
            <a:r>
              <a:rPr lang="ar-EG" sz="2800" b="1" dirty="0" smtClean="0">
                <a:latin typeface="Calibri" panose="020F0502020204030204" pitchFamily="34" charset="0"/>
                <a:cs typeface="Calibri" panose="020F0502020204030204" pitchFamily="34" charset="0"/>
              </a:rPr>
              <a:t> </a:t>
            </a:r>
            <a:r>
              <a:rPr lang="ar-EG" sz="2800" b="1" dirty="0"/>
              <a:t>في تحليل المنتجات</a:t>
            </a:r>
            <a:endParaRPr lang="ar-EG" sz="2800" b="1" dirty="0">
              <a:latin typeface="Calibri" panose="020F0502020204030204" pitchFamily="34" charset="0"/>
              <a:cs typeface="Calibri" panose="020F0502020204030204" pitchFamily="34" charset="0"/>
            </a:endParaRPr>
          </a:p>
          <a:p>
            <a:pPr marL="457200" lvl="0" indent="-457200" algn="r" rtl="1">
              <a:buFont typeface="Arial" panose="020B0604020202020204" pitchFamily="34" charset="0"/>
              <a:buChar char="•"/>
            </a:pPr>
            <a:r>
              <a:rPr lang="ar-SA" sz="2800" b="1" dirty="0" smtClean="0">
                <a:latin typeface="Calibri" panose="020F0502020204030204" pitchFamily="34" charset="0"/>
                <a:cs typeface="Calibri" panose="020F0502020204030204" pitchFamily="34" charset="0"/>
              </a:rPr>
              <a:t>نماذج </a:t>
            </a:r>
            <a:r>
              <a:rPr lang="ar-SA" sz="2800" b="1" dirty="0">
                <a:latin typeface="Calibri" panose="020F0502020204030204" pitchFamily="34" charset="0"/>
                <a:cs typeface="Calibri" panose="020F0502020204030204" pitchFamily="34" charset="0"/>
              </a:rPr>
              <a:t>الإسناد </a:t>
            </a:r>
            <a:r>
              <a:rPr lang="ar-EG" sz="2800" b="1" dirty="0">
                <a:latin typeface="Calibri" panose="020F0502020204030204" pitchFamily="34" charset="0"/>
                <a:cs typeface="Calibri" panose="020F0502020204030204" pitchFamily="34" charset="0"/>
              </a:rPr>
              <a:t>والإعلانات</a:t>
            </a:r>
          </a:p>
          <a:p>
            <a:pPr marL="457200" lvl="0" indent="-457200" algn="r" rtl="1">
              <a:buFont typeface="Arial" panose="020B0604020202020204" pitchFamily="34" charset="0"/>
              <a:buChar char="•"/>
            </a:pPr>
            <a:r>
              <a:rPr lang="ar-SA" sz="2800" b="1" dirty="0" smtClean="0">
                <a:latin typeface="Calibri" panose="020F0502020204030204" pitchFamily="34" charset="0"/>
                <a:cs typeface="Calibri" panose="020F0502020204030204" pitchFamily="34" charset="0"/>
              </a:rPr>
              <a:t>نمذجة </a:t>
            </a:r>
            <a:r>
              <a:rPr lang="ar-SA" sz="2800" b="1" dirty="0">
                <a:latin typeface="Calibri" panose="020F0502020204030204" pitchFamily="34" charset="0"/>
                <a:cs typeface="Calibri" panose="020F0502020204030204" pitchFamily="34" charset="0"/>
              </a:rPr>
              <a:t>مزيج التسويق </a:t>
            </a:r>
            <a:r>
              <a:rPr lang="en-MY" sz="2800" b="1" dirty="0">
                <a:latin typeface="Calibri" panose="020F0502020204030204" pitchFamily="34" charset="0"/>
                <a:cs typeface="Calibri" panose="020F0502020204030204" pitchFamily="34" charset="0"/>
              </a:rPr>
              <a:t>MMM</a:t>
            </a:r>
          </a:p>
          <a:p>
            <a:pPr marL="285750" indent="-285750" algn="r" rtl="1">
              <a:buFont typeface="Arial" panose="020B0604020202020204" pitchFamily="34" charset="0"/>
              <a:buChar char="•"/>
            </a:pPr>
            <a:r>
              <a:rPr lang="ar-SA" sz="2800" b="1" dirty="0" smtClean="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912386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3060" y="4524019"/>
            <a:ext cx="4747323" cy="1040285"/>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algn="ctr" rtl="1"/>
            <a:r>
              <a:rPr lang="ar-EG" sz="2800" b="1" dirty="0" smtClean="0">
                <a:latin typeface="Calibri" panose="020F0502020204030204" pitchFamily="34" charset="0"/>
                <a:cs typeface="Calibri" panose="020F0502020204030204" pitchFamily="34" charset="0"/>
              </a:rPr>
              <a:t>تحليلات</a:t>
            </a:r>
            <a:r>
              <a:rPr lang="ar-SA" sz="28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التسعير والمنتج والاعلان</a:t>
            </a:r>
            <a:endParaRPr lang="en-MY" sz="28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7204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700214" y="1595804"/>
            <a:ext cx="883723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671559" y="1605695"/>
            <a:ext cx="846665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.1</a:t>
            </a:r>
            <a:r>
              <a:rPr lang="ar-EG" sz="2800" b="1" dirty="0" smtClean="0">
                <a:latin typeface="Calibri" panose="020F0502020204030204" pitchFamily="34" charset="0"/>
                <a:cs typeface="Calibri" panose="020F0502020204030204" pitchFamily="34" charset="0"/>
              </a:rPr>
              <a:t>تحليلات</a:t>
            </a:r>
            <a:r>
              <a:rPr lang="ar-SA"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الاسعار</a:t>
            </a:r>
            <a:endParaRPr lang="en-MY" sz="2800" b="1"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 xmlns:a16="http://schemas.microsoft.com/office/drawing/2014/main" id="{1F1DEFC3-BEA6-CDDA-9BBC-16A061B61A73}"/>
              </a:ext>
            </a:extLst>
          </p:cNvPr>
          <p:cNvSpPr txBox="1"/>
          <p:nvPr/>
        </p:nvSpPr>
        <p:spPr>
          <a:xfrm>
            <a:off x="2000250" y="2034497"/>
            <a:ext cx="8345332" cy="4216539"/>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200" dirty="0">
                <a:latin typeface="Calibri" panose="020F0502020204030204" pitchFamily="34" charset="0"/>
                <a:cs typeface="Calibri" panose="020F0502020204030204" pitchFamily="34" charset="0"/>
              </a:rPr>
              <a:t>تحليل </a:t>
            </a:r>
            <a:r>
              <a:rPr lang="ar-EG" sz="2200" dirty="0" smtClean="0">
                <a:latin typeface="Calibri" panose="020F0502020204030204" pitchFamily="34" charset="0"/>
                <a:cs typeface="Calibri" panose="020F0502020204030204" pitchFamily="34" charset="0"/>
              </a:rPr>
              <a:t>الاسعار </a:t>
            </a:r>
            <a:r>
              <a:rPr lang="en-MY" sz="2200" dirty="0">
                <a:latin typeface="Calibri" panose="020F0502020204030204" pitchFamily="34" charset="0"/>
                <a:cs typeface="Calibri" panose="020F0502020204030204" pitchFamily="34" charset="0"/>
              </a:rPr>
              <a:t>Pricing Analysis </a:t>
            </a:r>
            <a:r>
              <a:rPr lang="ar-EG" sz="2200" dirty="0">
                <a:latin typeface="Calibri" panose="020F0502020204030204" pitchFamily="34" charset="0"/>
                <a:cs typeface="Calibri" panose="020F0502020204030204" pitchFamily="34" charset="0"/>
              </a:rPr>
              <a:t>هو </a:t>
            </a:r>
            <a:r>
              <a:rPr lang="ar-EG" sz="2200" b="1" u="sng" dirty="0">
                <a:latin typeface="Calibri" panose="020F0502020204030204" pitchFamily="34" charset="0"/>
                <a:cs typeface="Calibri" panose="020F0502020204030204" pitchFamily="34" charset="0"/>
              </a:rPr>
              <a:t>دراسة أسعار المنتجات والخدمات في السوق </a:t>
            </a:r>
            <a:r>
              <a:rPr lang="ar-EG" sz="2200" dirty="0">
                <a:latin typeface="Calibri" panose="020F0502020204030204" pitchFamily="34" charset="0"/>
                <a:cs typeface="Calibri" panose="020F0502020204030204" pitchFamily="34" charset="0"/>
              </a:rPr>
              <a:t>لتحسين ربحية الأعمال التجارية المختلفة. </a:t>
            </a:r>
            <a:endParaRPr lang="en-US" sz="2200" dirty="0" smtClean="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200" dirty="0" smtClean="0">
                <a:latin typeface="Calibri" panose="020F0502020204030204" pitchFamily="34" charset="0"/>
                <a:cs typeface="Calibri" panose="020F0502020204030204" pitchFamily="34" charset="0"/>
              </a:rPr>
              <a:t>يشمل </a:t>
            </a:r>
            <a:r>
              <a:rPr lang="ar-EG" sz="2200" dirty="0">
                <a:latin typeface="Calibri" panose="020F0502020204030204" pitchFamily="34" charset="0"/>
                <a:cs typeface="Calibri" panose="020F0502020204030204" pitchFamily="34" charset="0"/>
              </a:rPr>
              <a:t>هذا التحليل عدة جوانب أساسية، ومنها</a:t>
            </a:r>
            <a:r>
              <a:rPr lang="ar-EG" sz="2200" dirty="0" smtClean="0">
                <a:latin typeface="Calibri" panose="020F0502020204030204" pitchFamily="34" charset="0"/>
                <a:cs typeface="Calibri" panose="020F0502020204030204" pitchFamily="34" charset="0"/>
              </a:rPr>
              <a:t>:</a:t>
            </a:r>
            <a:endParaRPr lang="en-US" sz="2200" dirty="0" smtClean="0">
              <a:latin typeface="Calibri" panose="020F0502020204030204" pitchFamily="34" charset="0"/>
              <a:cs typeface="Calibri" panose="020F0502020204030204" pitchFamily="34" charset="0"/>
            </a:endParaRPr>
          </a:p>
          <a:p>
            <a:pPr lvl="0" algn="just" rtl="1"/>
            <a:endParaRPr lang="ar-EG" sz="22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200" b="1" dirty="0">
                <a:latin typeface="Calibri" panose="020F0502020204030204" pitchFamily="34" charset="0"/>
                <a:cs typeface="Calibri" panose="020F0502020204030204" pitchFamily="34" charset="0"/>
              </a:rPr>
              <a:t>يشمل مقارنة الأسعار مع المنافسين</a:t>
            </a:r>
            <a:r>
              <a:rPr lang="ar-EG" sz="2200" dirty="0">
                <a:latin typeface="Calibri" panose="020F0502020204030204" pitchFamily="34" charset="0"/>
                <a:cs typeface="Calibri" panose="020F0502020204030204" pitchFamily="34" charset="0"/>
              </a:rPr>
              <a:t>، تحديد التكاليف المرتبطة بالمنتج، وفهم سلوك العملاء تجاه الأسعار. </a:t>
            </a:r>
            <a:endParaRPr lang="en-US" sz="22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200" b="1" dirty="0" smtClean="0">
                <a:latin typeface="Calibri" panose="020F0502020204030204" pitchFamily="34" charset="0"/>
                <a:cs typeface="Calibri" panose="020F0502020204030204" pitchFamily="34" charset="0"/>
              </a:rPr>
              <a:t>كما يتضمن اختيار الاستراتيجية الأنسب </a:t>
            </a:r>
            <a:r>
              <a:rPr lang="ar-EG" sz="2200" dirty="0" smtClean="0">
                <a:latin typeface="Calibri" panose="020F0502020204030204" pitchFamily="34" charset="0"/>
                <a:cs typeface="Calibri" panose="020F0502020204030204" pitchFamily="34" charset="0"/>
              </a:rPr>
              <a:t>مثل </a:t>
            </a:r>
            <a:r>
              <a:rPr lang="ar-EG" sz="2200" dirty="0">
                <a:latin typeface="Calibri" panose="020F0502020204030204" pitchFamily="34" charset="0"/>
                <a:cs typeface="Calibri" panose="020F0502020204030204" pitchFamily="34" charset="0"/>
              </a:rPr>
              <a:t>التسعير التنافسي أو القائم على القيمة</a:t>
            </a:r>
            <a:r>
              <a:rPr lang="ar-EG" sz="2200" dirty="0" smtClean="0">
                <a:latin typeface="Calibri" panose="020F0502020204030204" pitchFamily="34" charset="0"/>
                <a:cs typeface="Calibri" panose="020F0502020204030204" pitchFamily="34" charset="0"/>
              </a:rPr>
              <a:t>.</a:t>
            </a:r>
            <a:endParaRPr lang="en-US" sz="2200" dirty="0" smtClean="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endParaRPr lang="en-US" sz="22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200" dirty="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الهدف هو </a:t>
            </a:r>
            <a:r>
              <a:rPr lang="ar-EG" sz="2200" b="1" dirty="0" smtClean="0">
                <a:latin typeface="Calibri" panose="020F0502020204030204" pitchFamily="34" charset="0"/>
                <a:cs typeface="Calibri" panose="020F0502020204030204" pitchFamily="34" charset="0"/>
              </a:rPr>
              <a:t>تحديد </a:t>
            </a:r>
            <a:r>
              <a:rPr lang="ar-EG" sz="2200" b="1" dirty="0">
                <a:latin typeface="Calibri" panose="020F0502020204030204" pitchFamily="34" charset="0"/>
                <a:cs typeface="Calibri" panose="020F0502020204030204" pitchFamily="34" charset="0"/>
              </a:rPr>
              <a:t>أسعار تحقق التوازن بين جذب العملاء </a:t>
            </a:r>
            <a:r>
              <a:rPr lang="ar-EG" sz="2200" dirty="0">
                <a:latin typeface="Calibri" panose="020F0502020204030204" pitchFamily="34" charset="0"/>
                <a:cs typeface="Calibri" panose="020F0502020204030204" pitchFamily="34" charset="0"/>
              </a:rPr>
              <a:t>وزيادة الإيرادات مع الحفاظ على هامش ربح جيد.</a:t>
            </a:r>
            <a:endParaRPr lang="en-US" sz="22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endParaRPr lang="ar-EG" sz="2400" dirty="0">
              <a:latin typeface="Calibri" panose="020F0502020204030204" pitchFamily="34" charset="0"/>
              <a:cs typeface="Calibri" panose="020F0502020204030204" pitchFamily="34" charset="0"/>
            </a:endParaRPr>
          </a:p>
          <a:p>
            <a:pPr lvl="0" algn="just" rtl="1"/>
            <a:endParaRPr lang="ar-EG"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33140254"/>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892065" y="1600776"/>
            <a:ext cx="846665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1.1</a:t>
            </a:r>
            <a:r>
              <a:rPr lang="en-US" sz="2800" b="1" dirty="0" smtClean="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تقدير منحنى الطلب </a:t>
            </a:r>
            <a:endParaRPr lang="en-MY"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757363" y="2059217"/>
            <a:ext cx="8241561" cy="3754874"/>
          </a:xfrm>
          <a:prstGeom prst="rect">
            <a:avLst/>
          </a:prstGeom>
          <a:noFill/>
        </p:spPr>
        <p:txBody>
          <a:bodyPr wrap="square" rtlCol="0">
            <a:spAutoFit/>
          </a:bodyPr>
          <a:lstStyle/>
          <a:p>
            <a:pPr marL="457200" indent="-457200" algn="just" rtl="1">
              <a:buFontTx/>
              <a:buAutoNum type="arabicPeriod"/>
            </a:pPr>
            <a:r>
              <a:rPr lang="ar-EG" sz="2400" b="1" dirty="0" smtClean="0"/>
              <a:t>تقدير منحنى </a:t>
            </a:r>
            <a:r>
              <a:rPr lang="ar-EG" sz="2200" b="1" dirty="0" smtClean="0">
                <a:latin typeface="Calibri" panose="020F0502020204030204" pitchFamily="34" charset="0"/>
                <a:cs typeface="Calibri" panose="020F0502020204030204" pitchFamily="34" charset="0"/>
              </a:rPr>
              <a:t>الطلب هو عملية </a:t>
            </a:r>
            <a:r>
              <a:rPr lang="ar-EG" sz="2200" b="1" dirty="0">
                <a:latin typeface="Calibri" panose="020F0502020204030204" pitchFamily="34" charset="0"/>
                <a:cs typeface="Calibri" panose="020F0502020204030204" pitchFamily="34" charset="0"/>
              </a:rPr>
              <a:t>تحليل العلاقة </a:t>
            </a:r>
            <a:r>
              <a:rPr lang="ar-EG" sz="2200" dirty="0">
                <a:latin typeface="Calibri" panose="020F0502020204030204" pitchFamily="34" charset="0"/>
                <a:cs typeface="Calibri" panose="020F0502020204030204" pitchFamily="34" charset="0"/>
              </a:rPr>
              <a:t>بين السعر و الكمية المطلوبة من منتج أو خدمة معينة في السوق</a:t>
            </a:r>
            <a:r>
              <a:rPr lang="ar-EG" sz="2200" dirty="0" smtClean="0">
                <a:latin typeface="Calibri" panose="020F0502020204030204" pitchFamily="34" charset="0"/>
                <a:cs typeface="Calibri" panose="020F0502020204030204" pitchFamily="34" charset="0"/>
              </a:rPr>
              <a:t>.</a:t>
            </a:r>
          </a:p>
          <a:p>
            <a:pPr marL="457200" indent="-457200" algn="just" rtl="1">
              <a:buFontTx/>
              <a:buAutoNum type="arabicPeriod"/>
            </a:pPr>
            <a:r>
              <a:rPr lang="ar-EG" sz="22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إنه </a:t>
            </a:r>
            <a:r>
              <a:rPr lang="ar-EG" sz="2200" b="1" dirty="0">
                <a:latin typeface="Calibri" panose="020F0502020204030204" pitchFamily="34" charset="0"/>
                <a:cs typeface="Calibri" panose="020F0502020204030204" pitchFamily="34" charset="0"/>
              </a:rPr>
              <a:t>يوضح كمية المنتج أن المستهلكين </a:t>
            </a:r>
            <a:r>
              <a:rPr lang="ar-EG" sz="2200" dirty="0">
                <a:latin typeface="Calibri" panose="020F0502020204030204" pitchFamily="34" charset="0"/>
                <a:cs typeface="Calibri" panose="020F0502020204030204" pitchFamily="34" charset="0"/>
              </a:rPr>
              <a:t>على استعداد وقادر على الشراء بأسعار مختلفة، مع مراعاة جميع العوامل الأخرى. </a:t>
            </a:r>
            <a:endParaRPr lang="ar-EG" sz="2200" dirty="0" smtClean="0">
              <a:latin typeface="Calibri" panose="020F0502020204030204" pitchFamily="34" charset="0"/>
              <a:cs typeface="Calibri" panose="020F0502020204030204" pitchFamily="34" charset="0"/>
            </a:endParaRPr>
          </a:p>
          <a:p>
            <a:pPr marL="457200" indent="-457200" algn="just" rtl="1">
              <a:buFontTx/>
              <a:buAutoNum type="arabicPeriod"/>
            </a:pPr>
            <a:r>
              <a:rPr lang="ar-EG" sz="2200" dirty="0" smtClean="0">
                <a:latin typeface="Calibri" panose="020F0502020204030204" pitchFamily="34" charset="0"/>
                <a:cs typeface="Calibri" panose="020F0502020204030204" pitchFamily="34" charset="0"/>
              </a:rPr>
              <a:t>يمكن </a:t>
            </a:r>
            <a:r>
              <a:rPr lang="ar-EG" sz="2200" dirty="0">
                <a:latin typeface="Calibri" panose="020F0502020204030204" pitchFamily="34" charset="0"/>
                <a:cs typeface="Calibri" panose="020F0502020204030204" pitchFamily="34" charset="0"/>
              </a:rPr>
              <a:t>أن يوفر </a:t>
            </a:r>
            <a:r>
              <a:rPr lang="ar-EG" sz="2200" dirty="0">
                <a:latin typeface="Calibri" panose="020F0502020204030204" pitchFamily="34" charset="0"/>
                <a:cs typeface="Calibri" panose="020F0502020204030204" pitchFamily="34" charset="0"/>
                <a:hlinkClick r:id="rId3" tooltip="منحنى الطلب  رؤى منحنى الطلب  تطبيق التحليل الهامشي للتسعير الأمثل"/>
              </a:rPr>
              <a:t>منحنى الطلب رؤى</a:t>
            </a:r>
            <a:r>
              <a:rPr lang="ar-EG" sz="2200" dirty="0">
                <a:latin typeface="Calibri" panose="020F0502020204030204" pitchFamily="34" charset="0"/>
                <a:cs typeface="Calibri" panose="020F0502020204030204" pitchFamily="34" charset="0"/>
              </a:rPr>
              <a:t> قيمة لسلوك المستهلك، ويمكن أن يساعد </a:t>
            </a:r>
            <a:r>
              <a:rPr lang="ar-EG" sz="2200" dirty="0">
                <a:latin typeface="Calibri" panose="020F0502020204030204" pitchFamily="34" charset="0"/>
                <a:cs typeface="Calibri" panose="020F0502020204030204" pitchFamily="34" charset="0"/>
                <a:hlinkClick r:id="rId4" tooltip="أدوات تقدير التكلفة  أدوات تقدير التكلفة  تمكين الشركات من اتخاذ قرارات مالية مستنيرة"/>
              </a:rPr>
              <a:t>الشركات في اتخاذ قرارات</a:t>
            </a:r>
            <a:r>
              <a:rPr lang="ar-EG" sz="2200" dirty="0">
                <a:latin typeface="Calibri" panose="020F0502020204030204" pitchFamily="34" charset="0"/>
                <a:cs typeface="Calibri" panose="020F0502020204030204" pitchFamily="34" charset="0"/>
              </a:rPr>
              <a:t> </a:t>
            </a:r>
            <a:r>
              <a:rPr lang="ar-EG" sz="2200" b="1" dirty="0" smtClean="0">
                <a:latin typeface="Calibri" panose="020F0502020204030204" pitchFamily="34" charset="0"/>
                <a:cs typeface="Calibri" panose="020F0502020204030204" pitchFamily="34" charset="0"/>
              </a:rPr>
              <a:t>بشأن التسعير والإنتاج</a:t>
            </a:r>
            <a:r>
              <a:rPr lang="ar-EG" sz="22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فيما يلي بعض النقاط الرئيسية التي يجب وضعها في الاعتبار عند التعرف على </a:t>
            </a:r>
            <a:r>
              <a:rPr lang="ar-EG" sz="2200" dirty="0" smtClean="0">
                <a:latin typeface="Calibri" panose="020F0502020204030204" pitchFamily="34" charset="0"/>
                <a:cs typeface="Calibri" panose="020F0502020204030204" pitchFamily="34" charset="0"/>
              </a:rPr>
              <a:t>منحنى الطلب.</a:t>
            </a:r>
            <a:endParaRPr lang="en-US" sz="2200" dirty="0">
              <a:latin typeface="Calibri" panose="020F0502020204030204" pitchFamily="34" charset="0"/>
              <a:cs typeface="Calibri" panose="020F0502020204030204" pitchFamily="34" charset="0"/>
            </a:endParaRPr>
          </a:p>
          <a:p>
            <a:pPr marL="457200" indent="-457200" algn="just" rtl="1">
              <a:buFontTx/>
              <a:buAutoNum type="arabicPeriod"/>
            </a:pPr>
            <a:r>
              <a:rPr lang="ar-EG" sz="2200" dirty="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يهدف تقدير منحنى الطلب</a:t>
            </a:r>
            <a:r>
              <a:rPr lang="ar-EG" sz="2200" dirty="0">
                <a:latin typeface="Calibri" panose="020F0502020204030204" pitchFamily="34" charset="0"/>
                <a:cs typeface="Calibri" panose="020F0502020204030204" pitchFamily="34" charset="0"/>
              </a:rPr>
              <a:t> إلى فهم كيف يتفاعل المستهلكون مع تغيرات الأسعار وتحديد السعر الذي يحقق أقصى إيرادات أو ربح للشركة.</a:t>
            </a:r>
          </a:p>
          <a:p>
            <a:pPr algn="r" rtl="1"/>
            <a:endParaRPr lang="en-MY" sz="2400" dirty="0">
              <a:latin typeface="Calibri" panose="020F0502020204030204" pitchFamily="34" charset="0"/>
              <a:cs typeface="Calibri" panose="020F0502020204030204" pitchFamily="34" charset="0"/>
            </a:endParaRPr>
          </a:p>
          <a:p>
            <a:pPr lvl="0" algn="just" rtl="1"/>
            <a:endParaRPr lang="en-MY" sz="1400" dirty="0">
              <a:solidFill>
                <a:srgbClr val="C00000"/>
              </a:solidFill>
              <a:latin typeface="+mj-lt"/>
            </a:endParaRPr>
          </a:p>
        </p:txBody>
      </p:sp>
    </p:spTree>
    <p:extLst>
      <p:ext uri="{BB962C8B-B14F-4D97-AF65-F5344CB8AC3E}">
        <p14:creationId xmlns:p14="http://schemas.microsoft.com/office/powerpoint/2010/main" val="41155813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206390" y="1600776"/>
            <a:ext cx="846665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1.2</a:t>
            </a:r>
            <a:r>
              <a:rPr lang="en-US" sz="2800" b="1" dirty="0" smtClean="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تقدير منحنى الطلب </a:t>
            </a:r>
            <a:endParaRPr lang="en-MY"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757363" y="2059217"/>
            <a:ext cx="8241561" cy="3385542"/>
          </a:xfrm>
          <a:prstGeom prst="rect">
            <a:avLst/>
          </a:prstGeom>
          <a:noFill/>
        </p:spPr>
        <p:txBody>
          <a:bodyPr wrap="square" rtlCol="0">
            <a:spAutoFit/>
          </a:bodyPr>
          <a:lstStyle/>
          <a:p>
            <a:pPr marL="457200" indent="-457200" algn="just" rtl="1">
              <a:buFontTx/>
              <a:buAutoNum type="arabicPeriod"/>
            </a:pPr>
            <a:r>
              <a:rPr lang="ar-EG" sz="2200" b="1" dirty="0" smtClean="0">
                <a:latin typeface="Calibri" panose="020F0502020204030204" pitchFamily="34" charset="0"/>
                <a:cs typeface="Calibri" panose="020F0502020204030204" pitchFamily="34" charset="0"/>
              </a:rPr>
              <a:t>كيفية </a:t>
            </a:r>
            <a:r>
              <a:rPr lang="ar-EG" sz="2200" b="1" dirty="0">
                <a:latin typeface="Calibri" panose="020F0502020204030204" pitchFamily="34" charset="0"/>
                <a:cs typeface="Calibri" panose="020F0502020204030204" pitchFamily="34" charset="0"/>
              </a:rPr>
              <a:t>تقدير منحنى الطلب:</a:t>
            </a:r>
          </a:p>
          <a:p>
            <a:pPr marL="457200" indent="-457200" algn="just" rtl="1">
              <a:buFont typeface="Wingdings" panose="05000000000000000000" pitchFamily="2" charset="2"/>
              <a:buChar char="ü"/>
            </a:pPr>
            <a:r>
              <a:rPr lang="ar-EG" sz="2200" dirty="0" smtClean="0">
                <a:latin typeface="Calibri" panose="020F0502020204030204" pitchFamily="34" charset="0"/>
                <a:cs typeface="Calibri" panose="020F0502020204030204" pitchFamily="34" charset="0"/>
              </a:rPr>
              <a:t>جمع </a:t>
            </a:r>
            <a:r>
              <a:rPr lang="ar-EG" sz="2200" dirty="0">
                <a:latin typeface="Calibri" panose="020F0502020204030204" pitchFamily="34" charset="0"/>
                <a:cs typeface="Calibri" panose="020F0502020204030204" pitchFamily="34" charset="0"/>
              </a:rPr>
              <a:t>البيانات: يجب جمع بيانات عن الكميات المطلوبة لمنتج معين عند أسعار مختلفة. </a:t>
            </a:r>
            <a:endParaRPr lang="en-US" sz="22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ü"/>
            </a:pPr>
            <a:r>
              <a:rPr lang="ar-EG" sz="2200" dirty="0" smtClean="0">
                <a:latin typeface="Calibri" panose="020F0502020204030204" pitchFamily="34" charset="0"/>
                <a:cs typeface="Calibri" panose="020F0502020204030204" pitchFamily="34" charset="0"/>
              </a:rPr>
              <a:t>قد </a:t>
            </a:r>
            <a:r>
              <a:rPr lang="ar-EG" sz="2200" dirty="0">
                <a:latin typeface="Calibri" panose="020F0502020204030204" pitchFamily="34" charset="0"/>
                <a:cs typeface="Calibri" panose="020F0502020204030204" pitchFamily="34" charset="0"/>
              </a:rPr>
              <a:t>يتم جمع هذه البيانات من خلال دراسات السوق، أو من خلال تجارب سابقة. </a:t>
            </a:r>
            <a:r>
              <a:rPr lang="ar-EG" sz="2200" b="1" dirty="0">
                <a:latin typeface="Calibri" panose="020F0502020204030204" pitchFamily="34" charset="0"/>
                <a:cs typeface="Calibri" panose="020F0502020204030204" pitchFamily="34" charset="0"/>
              </a:rPr>
              <a:t>تحليل العلاقة بين السعر والكمية المطلوبة</a:t>
            </a:r>
            <a:r>
              <a:rPr lang="ar-EG" sz="2200" dirty="0">
                <a:latin typeface="Calibri" panose="020F0502020204030204" pitchFamily="34" charset="0"/>
                <a:cs typeface="Calibri" panose="020F0502020204030204" pitchFamily="34" charset="0"/>
              </a:rPr>
              <a:t>: </a:t>
            </a:r>
            <a:r>
              <a:rPr lang="ar-EG" sz="2200" u="sng" dirty="0">
                <a:latin typeface="Calibri" panose="020F0502020204030204" pitchFamily="34" charset="0"/>
                <a:cs typeface="Calibri" panose="020F0502020204030204" pitchFamily="34" charset="0"/>
              </a:rPr>
              <a:t>يجب ملاحظة كيف تتغير الكمية المطلوبة عندما يتغير السعر</a:t>
            </a:r>
            <a:r>
              <a:rPr lang="ar-EG" sz="2200" u="sng" dirty="0" smtClean="0">
                <a:latin typeface="Calibri" panose="020F0502020204030204" pitchFamily="34" charset="0"/>
                <a:cs typeface="Calibri" panose="020F0502020204030204" pitchFamily="34" charset="0"/>
              </a:rPr>
              <a:t>.</a:t>
            </a:r>
            <a:endParaRPr lang="en-US" sz="2200" u="sng"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يجب </a:t>
            </a:r>
            <a:r>
              <a:rPr lang="ar-EG" sz="2200" b="1" dirty="0">
                <a:latin typeface="Calibri" panose="020F0502020204030204" pitchFamily="34" charset="0"/>
                <a:cs typeface="Calibri" panose="020F0502020204030204" pitchFamily="34" charset="0"/>
              </a:rPr>
              <a:t>أن تؤخذ في الحسبان العوامل التي تؤثر في الطلب </a:t>
            </a:r>
            <a:r>
              <a:rPr lang="ar-EG" sz="2200" dirty="0">
                <a:latin typeface="Calibri" panose="020F0502020204030204" pitchFamily="34" charset="0"/>
                <a:cs typeface="Calibri" panose="020F0502020204030204" pitchFamily="34" charset="0"/>
              </a:rPr>
              <a:t>مثل دخل المستهلكين، أسعار السلع البديلة أو التكميلية، وأذواق المستهلكين.</a:t>
            </a:r>
            <a:endParaRPr lang="en-US" sz="2200" dirty="0">
              <a:latin typeface="Calibri" panose="020F0502020204030204" pitchFamily="34" charset="0"/>
              <a:cs typeface="Calibri" panose="020F0502020204030204" pitchFamily="34" charset="0"/>
            </a:endParaRPr>
          </a:p>
          <a:p>
            <a:pPr algn="r" rtl="1"/>
            <a:endParaRPr lang="en-MY" sz="2400" dirty="0">
              <a:latin typeface="Calibri" panose="020F0502020204030204" pitchFamily="34" charset="0"/>
              <a:cs typeface="Calibri" panose="020F0502020204030204" pitchFamily="34" charset="0"/>
            </a:endParaRPr>
          </a:p>
          <a:p>
            <a:pPr lvl="0" algn="just" rtl="1"/>
            <a:endParaRPr lang="en-MY" sz="1400" dirty="0">
              <a:solidFill>
                <a:srgbClr val="C00000"/>
              </a:solidFill>
              <a:latin typeface="+mj-lt"/>
            </a:endParaRPr>
          </a:p>
        </p:txBody>
      </p:sp>
      <p:pic>
        <p:nvPicPr>
          <p:cNvPr id="3" name="Picture 2"/>
          <p:cNvPicPr>
            <a:picLocks noChangeAspect="1"/>
          </p:cNvPicPr>
          <p:nvPr/>
        </p:nvPicPr>
        <p:blipFill>
          <a:blip r:embed="rId3"/>
          <a:stretch>
            <a:fillRect/>
          </a:stretch>
        </p:blipFill>
        <p:spPr>
          <a:xfrm>
            <a:off x="10333409" y="3911302"/>
            <a:ext cx="1920406" cy="1542422"/>
          </a:xfrm>
          <a:prstGeom prst="rect">
            <a:avLst/>
          </a:prstGeom>
        </p:spPr>
      </p:pic>
    </p:spTree>
    <p:extLst>
      <p:ext uri="{BB962C8B-B14F-4D97-AF65-F5344CB8AC3E}">
        <p14:creationId xmlns:p14="http://schemas.microsoft.com/office/powerpoint/2010/main" val="39940601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220678" y="1600776"/>
            <a:ext cx="846665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1.3</a:t>
            </a:r>
            <a:r>
              <a:rPr lang="en-US" sz="2800" b="1" dirty="0" smtClean="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تقدير منحنى الطلب </a:t>
            </a:r>
            <a:endParaRPr lang="en-MY"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400175" y="2059217"/>
            <a:ext cx="8598749" cy="3631763"/>
          </a:xfrm>
          <a:prstGeom prst="rect">
            <a:avLst/>
          </a:prstGeom>
          <a:noFill/>
        </p:spPr>
        <p:txBody>
          <a:bodyPr wrap="square" rtlCol="0">
            <a:spAutoFit/>
          </a:bodyPr>
          <a:lstStyle/>
          <a:p>
            <a:pPr algn="r"/>
            <a:r>
              <a:rPr lang="ar-EG" b="1" dirty="0" smtClean="0">
                <a:latin typeface="Calibri" panose="020F0502020204030204" pitchFamily="34" charset="0"/>
                <a:cs typeface="Calibri" panose="020F0502020204030204" pitchFamily="34" charset="0"/>
              </a:rPr>
              <a:t>3. اختيار </a:t>
            </a:r>
            <a:r>
              <a:rPr lang="ar-EG" b="1" dirty="0">
                <a:latin typeface="Calibri" panose="020F0502020204030204" pitchFamily="34" charset="0"/>
                <a:cs typeface="Calibri" panose="020F0502020204030204" pitchFamily="34" charset="0"/>
              </a:rPr>
              <a:t>نموذج رياضي: </a:t>
            </a:r>
            <a:r>
              <a:rPr lang="ar-EG" dirty="0">
                <a:latin typeface="Calibri" panose="020F0502020204030204" pitchFamily="34" charset="0"/>
                <a:cs typeface="Calibri" panose="020F0502020204030204" pitchFamily="34" charset="0"/>
              </a:rPr>
              <a:t>يمكن تقدير منحنى الطلب باستخدام نموذج رياضي. أحد النماذج الشائعة هو نموذج الطلب الخطي:</a:t>
            </a:r>
            <a:endParaRPr lang="en-MY" dirty="0">
              <a:latin typeface="Calibri" panose="020F0502020204030204" pitchFamily="34" charset="0"/>
              <a:cs typeface="Calibri" panose="020F0502020204030204" pitchFamily="34" charset="0"/>
            </a:endParaRPr>
          </a:p>
          <a:p>
            <a:pPr algn="r"/>
            <a:r>
              <a:rPr lang="en-MY" dirty="0">
                <a:latin typeface="Calibri" panose="020F0502020204030204" pitchFamily="34" charset="0"/>
                <a:cs typeface="Calibri" panose="020F0502020204030204" pitchFamily="34" charset="0"/>
              </a:rPr>
              <a:t>  </a:t>
            </a:r>
            <a:r>
              <a:rPr lang="en-MY" dirty="0" err="1">
                <a:latin typeface="Calibri" panose="020F0502020204030204" pitchFamily="34" charset="0"/>
                <a:cs typeface="Calibri" panose="020F0502020204030204" pitchFamily="34" charset="0"/>
              </a:rPr>
              <a:t>Qd</a:t>
            </a:r>
            <a:r>
              <a:rPr lang="en-MY" dirty="0">
                <a:latin typeface="Calibri" panose="020F0502020204030204" pitchFamily="34" charset="0"/>
                <a:cs typeface="Calibri" panose="020F0502020204030204" pitchFamily="34" charset="0"/>
              </a:rPr>
              <a:t>=a−</a:t>
            </a:r>
            <a:r>
              <a:rPr lang="en-MY" dirty="0" err="1">
                <a:latin typeface="Calibri" panose="020F0502020204030204" pitchFamily="34" charset="0"/>
                <a:cs typeface="Calibri" panose="020F0502020204030204" pitchFamily="34" charset="0"/>
              </a:rPr>
              <a:t>bP</a:t>
            </a:r>
            <a:endParaRPr lang="en-MY" dirty="0">
              <a:latin typeface="Calibri" panose="020F0502020204030204" pitchFamily="34" charset="0"/>
              <a:cs typeface="Calibri" panose="020F0502020204030204" pitchFamily="34" charset="0"/>
            </a:endParaRPr>
          </a:p>
          <a:p>
            <a:pPr algn="r" rtl="1"/>
            <a:r>
              <a:rPr lang="ar-EG" dirty="0" smtClean="0">
                <a:latin typeface="Calibri" panose="020F0502020204030204" pitchFamily="34" charset="0"/>
                <a:cs typeface="Calibri" panose="020F0502020204030204" pitchFamily="34" charset="0"/>
              </a:rPr>
              <a:t> </a:t>
            </a:r>
            <a:r>
              <a:rPr lang="en-MY" dirty="0" err="1" smtClean="0">
                <a:latin typeface="Calibri" panose="020F0502020204030204" pitchFamily="34" charset="0"/>
                <a:cs typeface="Calibri" panose="020F0502020204030204" pitchFamily="34" charset="0"/>
              </a:rPr>
              <a:t>Qd</a:t>
            </a:r>
            <a:r>
              <a:rPr lang="en-MY" dirty="0">
                <a:latin typeface="Calibri" panose="020F0502020204030204" pitchFamily="34" charset="0"/>
                <a:cs typeface="Calibri" panose="020F0502020204030204" pitchFamily="34" charset="0"/>
              </a:rPr>
              <a:t>​ </a:t>
            </a:r>
            <a:r>
              <a:rPr lang="ar-EG" dirty="0" smtClean="0">
                <a:latin typeface="Calibri" panose="020F0502020204030204" pitchFamily="34" charset="0"/>
                <a:cs typeface="Calibri" panose="020F0502020204030204" pitchFamily="34" charset="0"/>
              </a:rPr>
              <a:t> هي </a:t>
            </a:r>
            <a:r>
              <a:rPr lang="ar-EG" b="1" dirty="0">
                <a:latin typeface="Calibri" panose="020F0502020204030204" pitchFamily="34" charset="0"/>
                <a:cs typeface="Calibri" panose="020F0502020204030204" pitchFamily="34" charset="0"/>
              </a:rPr>
              <a:t>الكمية المطلوبة</a:t>
            </a:r>
            <a:r>
              <a:rPr lang="en-US" b="1" dirty="0">
                <a:latin typeface="Calibri" panose="020F0502020204030204" pitchFamily="34" charset="0"/>
                <a:cs typeface="Calibri" panose="020F0502020204030204" pitchFamily="34" charset="0"/>
              </a:rPr>
              <a:t> </a:t>
            </a:r>
          </a:p>
          <a:p>
            <a:pPr algn="r" rtl="1"/>
            <a:r>
              <a:rPr lang="en-MY" dirty="0">
                <a:latin typeface="Calibri" panose="020F0502020204030204" pitchFamily="34" charset="0"/>
                <a:cs typeface="Calibri" panose="020F0502020204030204" pitchFamily="34" charset="0"/>
              </a:rPr>
              <a:t>P </a:t>
            </a:r>
            <a:r>
              <a:rPr lang="ar-EG" dirty="0">
                <a:latin typeface="Calibri" panose="020F0502020204030204" pitchFamily="34" charset="0"/>
                <a:cs typeface="Calibri" panose="020F0502020204030204" pitchFamily="34" charset="0"/>
              </a:rPr>
              <a:t>هو </a:t>
            </a:r>
            <a:r>
              <a:rPr lang="ar-EG" b="1" dirty="0">
                <a:latin typeface="Calibri" panose="020F0502020204030204" pitchFamily="34" charset="0"/>
                <a:cs typeface="Calibri" panose="020F0502020204030204" pitchFamily="34" charset="0"/>
              </a:rPr>
              <a:t>السعر</a:t>
            </a:r>
            <a:endParaRPr lang="en-US" b="1" dirty="0">
              <a:latin typeface="Calibri" panose="020F0502020204030204" pitchFamily="34" charset="0"/>
              <a:cs typeface="Calibri" panose="020F0502020204030204" pitchFamily="34" charset="0"/>
            </a:endParaRPr>
          </a:p>
          <a:p>
            <a:pPr algn="r" rtl="1"/>
            <a:r>
              <a:rPr lang="en-MY" dirty="0">
                <a:latin typeface="Calibri" panose="020F0502020204030204" pitchFamily="34" charset="0"/>
                <a:cs typeface="Calibri" panose="020F0502020204030204" pitchFamily="34" charset="0"/>
              </a:rPr>
              <a:t>a </a:t>
            </a:r>
            <a:r>
              <a:rPr lang="ar-EG" dirty="0">
                <a:latin typeface="Calibri" panose="020F0502020204030204" pitchFamily="34" charset="0"/>
                <a:cs typeface="Calibri" panose="020F0502020204030204" pitchFamily="34" charset="0"/>
              </a:rPr>
              <a:t>و </a:t>
            </a:r>
            <a:r>
              <a:rPr lang="ar-EG" dirty="0" smtClean="0">
                <a:latin typeface="Calibri" panose="020F0502020204030204" pitchFamily="34" charset="0"/>
                <a:cs typeface="Calibri" panose="020F0502020204030204" pitchFamily="34" charset="0"/>
              </a:rPr>
              <a:t> </a:t>
            </a:r>
            <a:r>
              <a:rPr lang="en-MY" dirty="0" smtClean="0">
                <a:latin typeface="Calibri" panose="020F0502020204030204" pitchFamily="34" charset="0"/>
                <a:cs typeface="Calibri" panose="020F0502020204030204" pitchFamily="34" charset="0"/>
              </a:rPr>
              <a:t>b </a:t>
            </a:r>
            <a:r>
              <a:rPr lang="ar-EG" dirty="0" smtClean="0">
                <a:latin typeface="Calibri" panose="020F0502020204030204" pitchFamily="34" charset="0"/>
                <a:cs typeface="Calibri" panose="020F0502020204030204" pitchFamily="34" charset="0"/>
              </a:rPr>
              <a:t>  هما </a:t>
            </a:r>
            <a:r>
              <a:rPr lang="ar-EG" dirty="0">
                <a:latin typeface="Calibri" panose="020F0502020204030204" pitchFamily="34" charset="0"/>
                <a:cs typeface="Calibri" panose="020F0502020204030204" pitchFamily="34" charset="0"/>
              </a:rPr>
              <a:t>ثوابت يتم تقديرها من </a:t>
            </a:r>
            <a:r>
              <a:rPr lang="ar-EG" b="1" dirty="0">
                <a:latin typeface="Calibri" panose="020F0502020204030204" pitchFamily="34" charset="0"/>
                <a:cs typeface="Calibri" panose="020F0502020204030204" pitchFamily="34" charset="0"/>
              </a:rPr>
              <a:t>خلال </a:t>
            </a:r>
            <a:r>
              <a:rPr lang="ar-EG" b="1" dirty="0" smtClean="0">
                <a:latin typeface="Calibri" panose="020F0502020204030204" pitchFamily="34" charset="0"/>
                <a:cs typeface="Calibri" panose="020F0502020204030204" pitchFamily="34" charset="0"/>
              </a:rPr>
              <a:t>البيانات</a:t>
            </a:r>
          </a:p>
          <a:p>
            <a:pPr algn="ctr" rtl="1"/>
            <a:r>
              <a:rPr lang="ar-EG" i="1" u="sng" dirty="0">
                <a:latin typeface="Calibri" panose="020F0502020204030204" pitchFamily="34" charset="0"/>
                <a:cs typeface="Calibri" panose="020F0502020204030204" pitchFamily="34" charset="0"/>
              </a:rPr>
              <a:t>الثوابت هي قيم ثابتة تُستخدم في المعادلات الرياضية لوصف علاقات بين المتغيرات، وتُعتبر جزءًا أساسيًا في نماذج التحليل الرياضي </a:t>
            </a:r>
            <a:r>
              <a:rPr lang="ar-EG" i="1" u="sng" dirty="0" smtClean="0">
                <a:latin typeface="Calibri" panose="020F0502020204030204" pitchFamily="34" charset="0"/>
                <a:cs typeface="Calibri" panose="020F0502020204030204" pitchFamily="34" charset="0"/>
              </a:rPr>
              <a:t>والاقتصادي.</a:t>
            </a:r>
            <a:endParaRPr lang="ar-EG" i="1" u="sng"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q"/>
            </a:pPr>
            <a:r>
              <a:rPr lang="ar-EG" b="1" dirty="0">
                <a:latin typeface="Calibri" panose="020F0502020204030204" pitchFamily="34" charset="0"/>
                <a:cs typeface="Calibri" panose="020F0502020204030204" pitchFamily="34" charset="0"/>
              </a:rPr>
              <a:t>استخدام طرق الإحصاء لتحديد الثوابت: </a:t>
            </a:r>
            <a:r>
              <a:rPr lang="ar-EG" dirty="0">
                <a:latin typeface="Calibri" panose="020F0502020204030204" pitchFamily="34" charset="0"/>
                <a:cs typeface="Calibri" panose="020F0502020204030204" pitchFamily="34" charset="0"/>
              </a:rPr>
              <a:t>يمكن استخدام أساليب مثل الانحدار الخطي لتحديد القيم المناسبة للثوابت 𝑎 </a:t>
            </a:r>
            <a:r>
              <a:rPr lang="en-MY" dirty="0">
                <a:latin typeface="Calibri" panose="020F0502020204030204" pitchFamily="34" charset="0"/>
                <a:cs typeface="Calibri" panose="020F0502020204030204" pitchFamily="34" charset="0"/>
              </a:rPr>
              <a:t>a </a:t>
            </a:r>
            <a:r>
              <a:rPr lang="ar-EG" dirty="0">
                <a:latin typeface="Calibri" panose="020F0502020204030204" pitchFamily="34" charset="0"/>
                <a:cs typeface="Calibri" panose="020F0502020204030204" pitchFamily="34" charset="0"/>
              </a:rPr>
              <a:t>و 𝑏 </a:t>
            </a:r>
            <a:r>
              <a:rPr lang="en-MY" dirty="0">
                <a:latin typeface="Calibri" panose="020F0502020204030204" pitchFamily="34" charset="0"/>
                <a:cs typeface="Calibri" panose="020F0502020204030204" pitchFamily="34" charset="0"/>
              </a:rPr>
              <a:t>b </a:t>
            </a:r>
            <a:r>
              <a:rPr lang="ar-EG" dirty="0">
                <a:latin typeface="Calibri" panose="020F0502020204030204" pitchFamily="34" charset="0"/>
                <a:cs typeface="Calibri" panose="020F0502020204030204" pitchFamily="34" charset="0"/>
              </a:rPr>
              <a:t>بناءً على البيانات المتاحة</a:t>
            </a:r>
            <a:r>
              <a:rPr lang="ar-EG" b="1"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q"/>
            </a:pPr>
            <a:r>
              <a:rPr lang="ar-EG" b="1" dirty="0" smtClean="0">
                <a:latin typeface="Calibri" panose="020F0502020204030204" pitchFamily="34" charset="0"/>
                <a:cs typeface="Calibri" panose="020F0502020204030204" pitchFamily="34" charset="0"/>
              </a:rPr>
              <a:t> </a:t>
            </a:r>
            <a:r>
              <a:rPr lang="ar-EG" b="1" dirty="0">
                <a:latin typeface="Calibri" panose="020F0502020204030204" pitchFamily="34" charset="0"/>
                <a:cs typeface="Calibri" panose="020F0502020204030204" pitchFamily="34" charset="0"/>
              </a:rPr>
              <a:t>التقدير والتحليل: </a:t>
            </a:r>
            <a:r>
              <a:rPr lang="ar-EG" dirty="0">
                <a:latin typeface="Calibri" panose="020F0502020204030204" pitchFamily="34" charset="0"/>
                <a:cs typeface="Calibri" panose="020F0502020204030204" pitchFamily="34" charset="0"/>
              </a:rPr>
              <a:t>بعد تحديد المعادلة الرياضية لمنحنى الطلب، يمكن رسمه باستخدام البيانات. يساعد هذا في فهم كيف سيتغير الطلب مع تغير الأسعار</a:t>
            </a:r>
            <a:r>
              <a:rPr lang="ar-EG" b="1" dirty="0">
                <a:latin typeface="Calibri" panose="020F0502020204030204" pitchFamily="34" charset="0"/>
                <a:cs typeface="Calibri" panose="020F0502020204030204" pitchFamily="34" charset="0"/>
              </a:rPr>
              <a:t>.</a:t>
            </a:r>
            <a:endParaRPr lang="en-MY" b="1" dirty="0">
              <a:latin typeface="Calibri" panose="020F0502020204030204" pitchFamily="34" charset="0"/>
              <a:cs typeface="Calibri" panose="020F0502020204030204" pitchFamily="34" charset="0"/>
            </a:endParaRPr>
          </a:p>
          <a:p>
            <a:pPr lvl="0" algn="just" rtl="1"/>
            <a:endParaRPr lang="en-MY" sz="1400" dirty="0">
              <a:solidFill>
                <a:srgbClr val="C00000"/>
              </a:solidFill>
              <a:latin typeface="+mj-lt"/>
            </a:endParaRPr>
          </a:p>
        </p:txBody>
      </p:sp>
      <p:pic>
        <p:nvPicPr>
          <p:cNvPr id="3" name="Picture 2"/>
          <p:cNvPicPr>
            <a:picLocks noChangeAspect="1"/>
          </p:cNvPicPr>
          <p:nvPr/>
        </p:nvPicPr>
        <p:blipFill>
          <a:blip r:embed="rId3"/>
          <a:stretch>
            <a:fillRect/>
          </a:stretch>
        </p:blipFill>
        <p:spPr>
          <a:xfrm>
            <a:off x="10333409" y="3911302"/>
            <a:ext cx="1920406" cy="1542422"/>
          </a:xfrm>
          <a:prstGeom prst="rect">
            <a:avLst/>
          </a:prstGeom>
        </p:spPr>
      </p:pic>
    </p:spTree>
    <p:extLst>
      <p:ext uri="{BB962C8B-B14F-4D97-AF65-F5344CB8AC3E}">
        <p14:creationId xmlns:p14="http://schemas.microsoft.com/office/powerpoint/2010/main" val="2503265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277827" y="1600776"/>
            <a:ext cx="846665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1.4</a:t>
            </a:r>
            <a:r>
              <a:rPr lang="en-US" sz="2800" b="1" dirty="0" smtClean="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تقدير منحنى الطلب </a:t>
            </a:r>
            <a:endParaRPr lang="en-MY"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3111690" y="2059217"/>
            <a:ext cx="6887234" cy="4185761"/>
          </a:xfrm>
          <a:prstGeom prst="rect">
            <a:avLst/>
          </a:prstGeom>
          <a:noFill/>
        </p:spPr>
        <p:txBody>
          <a:bodyPr wrap="square" rtlCol="0">
            <a:spAutoFit/>
          </a:bodyPr>
          <a:lstStyle/>
          <a:p>
            <a:pPr algn="r" rtl="1"/>
            <a:r>
              <a:rPr lang="en-US" sz="2400" dirty="0" smtClean="0"/>
              <a:t> </a:t>
            </a:r>
            <a:r>
              <a:rPr lang="ar-EG" sz="2200" dirty="0">
                <a:latin typeface="Calibri" panose="020F0502020204030204" pitchFamily="34" charset="0"/>
                <a:cs typeface="Calibri" panose="020F0502020204030204" pitchFamily="34" charset="0"/>
              </a:rPr>
              <a:t>إذا كانت معادلة منحنى الطلب هي:</a:t>
            </a:r>
            <a:endParaRPr lang="en-US" sz="2200" dirty="0">
              <a:latin typeface="Calibri" panose="020F0502020204030204" pitchFamily="34" charset="0"/>
              <a:cs typeface="Calibri" panose="020F0502020204030204" pitchFamily="34" charset="0"/>
            </a:endParaRPr>
          </a:p>
          <a:p>
            <a:pPr algn="r" rtl="1"/>
            <a:r>
              <a:rPr lang="en-MY" sz="2400" dirty="0" err="1"/>
              <a:t>Qd</a:t>
            </a:r>
            <a:r>
              <a:rPr lang="en-MY" sz="2400" dirty="0"/>
              <a:t>​=100−</a:t>
            </a:r>
            <a:r>
              <a:rPr lang="en-MY" sz="2400" dirty="0" err="1" smtClean="0"/>
              <a:t>2P</a:t>
            </a:r>
            <a:endParaRPr lang="en-MY" sz="2400" dirty="0" smtClean="0"/>
          </a:p>
          <a:p>
            <a:pPr algn="r" rtl="1"/>
            <a:r>
              <a:rPr lang="ar-EG" sz="2200" dirty="0">
                <a:latin typeface="Calibri" panose="020F0502020204030204" pitchFamily="34" charset="0"/>
                <a:cs typeface="Calibri" panose="020F0502020204030204" pitchFamily="34" charset="0"/>
              </a:rPr>
              <a:t>فإن هذا يعني أن الكمية المطلوبة تقل مع زيادة السعر. على سبيل المثال:</a:t>
            </a:r>
            <a:endParaRPr lang="en-US" sz="2200" dirty="0">
              <a:latin typeface="Calibri" panose="020F0502020204030204" pitchFamily="34" charset="0"/>
              <a:cs typeface="Calibri" panose="020F0502020204030204" pitchFamily="34" charset="0"/>
            </a:endParaRPr>
          </a:p>
          <a:p>
            <a:pPr algn="r" rtl="1"/>
            <a:r>
              <a:rPr lang="en-US" sz="2400" b="1" dirty="0" smtClean="0"/>
              <a:t> </a:t>
            </a:r>
            <a:r>
              <a:rPr lang="ar-EG" sz="2400" b="1" dirty="0"/>
              <a:t>إذا كان السعر </a:t>
            </a:r>
            <a:r>
              <a:rPr lang="en-MY" sz="2400" b="1" dirty="0" smtClean="0"/>
              <a:t>P=10</a:t>
            </a:r>
            <a:r>
              <a:rPr lang="en-MY" sz="2400" b="1" dirty="0"/>
              <a:t>، </a:t>
            </a:r>
            <a:r>
              <a:rPr lang="ar-EG" sz="2400" b="1" dirty="0"/>
              <a:t>فإن الكمية </a:t>
            </a:r>
            <a:r>
              <a:rPr lang="ar-EG" sz="2400" b="1" dirty="0" smtClean="0"/>
              <a:t>المطلوبة</a:t>
            </a:r>
            <a:r>
              <a:rPr lang="en-US" sz="2400" b="1" dirty="0" smtClean="0"/>
              <a:t>  </a:t>
            </a:r>
          </a:p>
          <a:p>
            <a:pPr algn="r" rtl="1"/>
            <a:r>
              <a:rPr lang="en-MY" sz="2400" dirty="0" err="1"/>
              <a:t>Qd</a:t>
            </a:r>
            <a:r>
              <a:rPr lang="en-MY" sz="2400" dirty="0"/>
              <a:t>​=100−2(10)=</a:t>
            </a:r>
            <a:r>
              <a:rPr lang="en-MY" sz="2400" dirty="0" smtClean="0"/>
              <a:t>80</a:t>
            </a:r>
          </a:p>
          <a:p>
            <a:pPr marL="342900" indent="-342900" algn="just" rtl="1">
              <a:buFont typeface="Arial" panose="020B0604020202020204" pitchFamily="34" charset="0"/>
              <a:buChar char="•"/>
            </a:pPr>
            <a:r>
              <a:rPr lang="ar-EG" sz="2200" i="1" dirty="0">
                <a:latin typeface="Calibri" panose="020F0502020204030204" pitchFamily="34" charset="0"/>
                <a:cs typeface="Calibri" panose="020F0502020204030204" pitchFamily="34" charset="0"/>
              </a:rPr>
              <a:t>منحنى الطلب بشكل عام يميل إلى </a:t>
            </a:r>
            <a:r>
              <a:rPr lang="ar-EG" sz="2200" i="1" u="sng" dirty="0">
                <a:latin typeface="Calibri" panose="020F0502020204030204" pitchFamily="34" charset="0"/>
                <a:cs typeface="Calibri" panose="020F0502020204030204" pitchFamily="34" charset="0"/>
              </a:rPr>
              <a:t>الانحدار للأسفل</a:t>
            </a:r>
            <a:r>
              <a:rPr lang="ar-EG" sz="2200" i="1" dirty="0">
                <a:latin typeface="Calibri" panose="020F0502020204030204" pitchFamily="34" charset="0"/>
                <a:cs typeface="Calibri" panose="020F0502020204030204" pitchFamily="34" charset="0"/>
              </a:rPr>
              <a:t>، أي أنه كلما ارتفع السعر، انخفضت الكمية المطلوبة</a:t>
            </a:r>
            <a:r>
              <a:rPr lang="ar-EG" sz="2200" dirty="0" smtClean="0">
                <a:latin typeface="Calibri" panose="020F0502020204030204" pitchFamily="34" charset="0"/>
                <a:cs typeface="Calibri" panose="020F0502020204030204" pitchFamily="34" charset="0"/>
              </a:rPr>
              <a:t>.</a:t>
            </a:r>
          </a:p>
          <a:p>
            <a:pPr marL="342900" indent="-342900" algn="just" rtl="1">
              <a:buFont typeface="Arial" panose="020B0604020202020204" pitchFamily="34" charset="0"/>
              <a:buChar char="•"/>
            </a:pPr>
            <a:r>
              <a:rPr lang="ar-EG" sz="22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يجب أن يكون هناك تحليل دقيق للبيانات </a:t>
            </a:r>
            <a:r>
              <a:rPr lang="ar-EG" sz="2200" b="1" dirty="0">
                <a:latin typeface="Calibri" panose="020F0502020204030204" pitchFamily="34" charset="0"/>
                <a:cs typeface="Calibri" panose="020F0502020204030204" pitchFamily="34" charset="0"/>
              </a:rPr>
              <a:t>لتحديد العوامل المؤثرة في الطلب</a:t>
            </a:r>
            <a:r>
              <a:rPr lang="ar-EG" sz="2200" dirty="0">
                <a:latin typeface="Calibri" panose="020F0502020204030204" pitchFamily="34" charset="0"/>
                <a:cs typeface="Calibri" panose="020F0502020204030204" pitchFamily="34" charset="0"/>
              </a:rPr>
              <a:t>، حيث يمكن أن يختلف المنحنى بشكل كبير حسب الظروف الاقتصادية.</a:t>
            </a:r>
            <a:endParaRPr lang="en-MY" sz="2200" dirty="0">
              <a:latin typeface="Calibri" panose="020F0502020204030204" pitchFamily="34" charset="0"/>
              <a:cs typeface="Calibri" panose="020F0502020204030204" pitchFamily="34" charset="0"/>
            </a:endParaRPr>
          </a:p>
          <a:p>
            <a:pPr algn="r" rtl="1"/>
            <a:endParaRPr lang="en-MY" sz="2400" dirty="0">
              <a:latin typeface="Calibri" panose="020F0502020204030204" pitchFamily="34" charset="0"/>
              <a:cs typeface="Calibri" panose="020F0502020204030204" pitchFamily="34" charset="0"/>
            </a:endParaRPr>
          </a:p>
          <a:p>
            <a:pPr lvl="0" algn="r" rtl="1"/>
            <a:endParaRPr lang="en-MY" sz="1400" dirty="0">
              <a:solidFill>
                <a:srgbClr val="C00000"/>
              </a:solidFill>
              <a:latin typeface="+mj-lt"/>
            </a:endParaRPr>
          </a:p>
        </p:txBody>
      </p:sp>
      <p:pic>
        <p:nvPicPr>
          <p:cNvPr id="4" name="Picture 3"/>
          <p:cNvPicPr>
            <a:picLocks noChangeAspect="1"/>
          </p:cNvPicPr>
          <p:nvPr/>
        </p:nvPicPr>
        <p:blipFill>
          <a:blip r:embed="rId3"/>
          <a:stretch>
            <a:fillRect/>
          </a:stretch>
        </p:blipFill>
        <p:spPr>
          <a:xfrm>
            <a:off x="-504967" y="2059217"/>
            <a:ext cx="3616657" cy="3304353"/>
          </a:xfrm>
          <a:prstGeom prst="rect">
            <a:avLst/>
          </a:prstGeom>
        </p:spPr>
      </p:pic>
    </p:spTree>
    <p:extLst>
      <p:ext uri="{BB962C8B-B14F-4D97-AF65-F5344CB8AC3E}">
        <p14:creationId xmlns:p14="http://schemas.microsoft.com/office/powerpoint/2010/main" val="12221679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481651" y="1627685"/>
            <a:ext cx="8466655" cy="523220"/>
          </a:xfrm>
          <a:prstGeom prst="rect">
            <a:avLst/>
          </a:prstGeom>
          <a:noFill/>
        </p:spPr>
        <p:txBody>
          <a:bodyPr wrap="square" rtlCol="0">
            <a:spAutoFit/>
          </a:bodyPr>
          <a:lstStyle>
            <a:defPPr>
              <a:defRPr lang="en-US"/>
            </a:defPPr>
            <a:lvl1pPr algn="ctr" rtl="1">
              <a:defRPr sz="2800" b="1">
                <a:latin typeface="Calibri" panose="020F0502020204030204" pitchFamily="34" charset="0"/>
                <a:cs typeface="Calibri" panose="020F0502020204030204" pitchFamily="34" charset="0"/>
              </a:defRPr>
            </a:lvl1pPr>
          </a:lstStyle>
          <a:p>
            <a:r>
              <a:rPr lang="ar-EG" dirty="0" smtClean="0"/>
              <a:t>1.5</a:t>
            </a:r>
            <a:r>
              <a:rPr lang="en-US" dirty="0" smtClean="0"/>
              <a:t> </a:t>
            </a:r>
            <a:r>
              <a:rPr lang="ar-EG" dirty="0" smtClean="0"/>
              <a:t>العوامل </a:t>
            </a:r>
            <a:r>
              <a:rPr lang="ar-EG" dirty="0"/>
              <a:t>المؤثرة على منحنى الطلب:</a:t>
            </a:r>
            <a:endParaRPr lang="en-MY" dirty="0"/>
          </a:p>
        </p:txBody>
      </p:sp>
      <p:sp>
        <p:nvSpPr>
          <p:cNvPr id="2" name="TextBox 1">
            <a:extLst>
              <a:ext uri="{FF2B5EF4-FFF2-40B4-BE49-F238E27FC236}">
                <a16:creationId xmlns="" xmlns:a16="http://schemas.microsoft.com/office/drawing/2014/main" id="{1D49B629-A710-F119-EA46-044B5624E5D2}"/>
              </a:ext>
            </a:extLst>
          </p:cNvPr>
          <p:cNvSpPr txBox="1"/>
          <p:nvPr/>
        </p:nvSpPr>
        <p:spPr>
          <a:xfrm>
            <a:off x="1185863" y="2129807"/>
            <a:ext cx="8934329" cy="3046988"/>
          </a:xfrm>
          <a:prstGeom prst="rect">
            <a:avLst/>
          </a:prstGeom>
          <a:noFill/>
        </p:spPr>
        <p:txBody>
          <a:bodyPr wrap="square" rtlCol="0">
            <a:spAutoFit/>
          </a:bodyPr>
          <a:lstStyle/>
          <a:p>
            <a:pPr marL="342900" indent="-342900" algn="r" rtl="1">
              <a:buFont typeface="Wingdings" panose="05000000000000000000" pitchFamily="2" charset="2"/>
              <a:buChar char="v"/>
            </a:pPr>
            <a:r>
              <a:rPr lang="en-US" sz="2400" b="1"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التغير في الدخل: </a:t>
            </a:r>
            <a:r>
              <a:rPr lang="ar-EG" sz="2400" dirty="0">
                <a:latin typeface="Calibri" panose="020F0502020204030204" pitchFamily="34" charset="0"/>
                <a:cs typeface="Calibri" panose="020F0502020204030204" pitchFamily="34" charset="0"/>
              </a:rPr>
              <a:t>إذا زاد </a:t>
            </a:r>
            <a:r>
              <a:rPr lang="ar-EG" sz="2400" u="sng" dirty="0">
                <a:latin typeface="Calibri" panose="020F0502020204030204" pitchFamily="34" charset="0"/>
                <a:cs typeface="Calibri" panose="020F0502020204030204" pitchFamily="34" charset="0"/>
              </a:rPr>
              <a:t>دخل المستهلكين</a:t>
            </a:r>
            <a:r>
              <a:rPr lang="ar-EG" sz="2400" dirty="0">
                <a:latin typeface="Calibri" panose="020F0502020204030204" pitchFamily="34" charset="0"/>
                <a:cs typeface="Calibri" panose="020F0502020204030204" pitchFamily="34" charset="0"/>
              </a:rPr>
              <a:t>، قد </a:t>
            </a:r>
            <a:r>
              <a:rPr lang="ar-EG" sz="2400" u="sng" dirty="0">
                <a:latin typeface="Calibri" panose="020F0502020204030204" pitchFamily="34" charset="0"/>
                <a:cs typeface="Calibri" panose="020F0502020204030204" pitchFamily="34" charset="0"/>
              </a:rPr>
              <a:t>يرتفع الطلب </a:t>
            </a:r>
            <a:r>
              <a:rPr lang="ar-EG" sz="2400" dirty="0">
                <a:latin typeface="Calibri" panose="020F0502020204030204" pitchFamily="34" charset="0"/>
                <a:cs typeface="Calibri" panose="020F0502020204030204" pitchFamily="34" charset="0"/>
              </a:rPr>
              <a:t>على بعض السلع، مما يؤدي إلى </a:t>
            </a:r>
            <a:r>
              <a:rPr lang="ar-EG" sz="2400" b="1" dirty="0">
                <a:latin typeface="Calibri" panose="020F0502020204030204" pitchFamily="34" charset="0"/>
                <a:cs typeface="Calibri" panose="020F0502020204030204" pitchFamily="34" charset="0"/>
              </a:rPr>
              <a:t>تحول منحنى الطلب إلى اليمين</a:t>
            </a:r>
            <a:r>
              <a:rPr lang="ar-EG" sz="24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v"/>
            </a:pPr>
            <a:r>
              <a:rPr lang="ar-EG" sz="2400"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تغيرات في الأسعار الخاصة بالسلع البديلة أو المكملة: </a:t>
            </a:r>
            <a:r>
              <a:rPr lang="ar-EG" sz="2400" dirty="0">
                <a:latin typeface="Calibri" panose="020F0502020204030204" pitchFamily="34" charset="0"/>
                <a:cs typeface="Calibri" panose="020F0502020204030204" pitchFamily="34" charset="0"/>
              </a:rPr>
              <a:t>إذا ارتفع سعر سلعة بديلة، قد يزيد الطلب على السلعة الأصلية</a:t>
            </a:r>
            <a:r>
              <a:rPr lang="ar-EG" sz="24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v"/>
            </a:pPr>
            <a:r>
              <a:rPr lang="ar-EG" sz="2400"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التغيرات في تفضيلات المستهلكين:</a:t>
            </a:r>
            <a:r>
              <a:rPr lang="ar-EG" sz="2400" dirty="0">
                <a:latin typeface="Calibri" panose="020F0502020204030204" pitchFamily="34" charset="0"/>
                <a:cs typeface="Calibri" panose="020F0502020204030204" pitchFamily="34" charset="0"/>
              </a:rPr>
              <a:t> يمكن أن تؤثر التغيرات في أذواق المستهلكين واهتماماتهم على الطلب</a:t>
            </a:r>
            <a:r>
              <a:rPr lang="ar-EG" sz="24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v"/>
            </a:pPr>
            <a:r>
              <a:rPr lang="ar-EG" sz="2400"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التوقعات المستقبلية: </a:t>
            </a:r>
            <a:r>
              <a:rPr lang="ar-EG" sz="2400" dirty="0">
                <a:latin typeface="Calibri" panose="020F0502020204030204" pitchFamily="34" charset="0"/>
                <a:cs typeface="Calibri" panose="020F0502020204030204" pitchFamily="34" charset="0"/>
              </a:rPr>
              <a:t>إذا توقع المستهلكون أن الأسعار سترتفع في المستقبل، قد يزيد الطلب حاليًا.</a:t>
            </a:r>
            <a:endParaRPr lang="en-MY" sz="1400" dirty="0">
              <a:solidFill>
                <a:srgbClr val="C00000"/>
              </a:solidFill>
              <a:latin typeface="+mj-lt"/>
            </a:endParaRPr>
          </a:p>
        </p:txBody>
      </p:sp>
    </p:spTree>
    <p:extLst>
      <p:ext uri="{BB962C8B-B14F-4D97-AF65-F5344CB8AC3E}">
        <p14:creationId xmlns:p14="http://schemas.microsoft.com/office/powerpoint/2010/main" val="15422959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9384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كيفية رسم منحنى الطلب: إذا كنت تستخدم </a:t>
            </a:r>
            <a:r>
              <a:rPr lang="en-US"/>
              <a:t>Excel </a:t>
            </a:r>
            <a:r>
              <a:rPr lang="ar-EG"/>
              <a:t>أو </a:t>
            </a:r>
            <a:r>
              <a:rPr lang="en-US"/>
              <a:t>Google Sheets، </a:t>
            </a:r>
            <a:r>
              <a:rPr lang="ar-EG"/>
              <a:t>يمكنك وضع الأسعار في العمود الأول (على سبيل المثال، العمود </a:t>
            </a:r>
            <a:r>
              <a:rPr lang="en-US"/>
              <a:t>A)، </a:t>
            </a:r>
            <a:r>
              <a:rPr lang="ar-EG"/>
              <a:t>والكمية المطلوبة في العمود الثاني (على سبيل المثال، العمود </a:t>
            </a:r>
            <a:r>
              <a:rPr lang="en-US"/>
              <a:t>B). </a:t>
            </a:r>
            <a:r>
              <a:rPr lang="ar-EG"/>
              <a:t>ثم يمكنك رسم مخطط مبعثر (</a:t>
            </a:r>
            <a:r>
              <a:rPr lang="en-US"/>
              <a:t>Scatter Plot)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034815" y="1615639"/>
            <a:ext cx="8466655" cy="523220"/>
          </a:xfrm>
          <a:prstGeom prst="rect">
            <a:avLst/>
          </a:prstGeom>
          <a:noFill/>
        </p:spPr>
        <p:txBody>
          <a:bodyPr wrap="square" rtlCol="0">
            <a:spAutoFit/>
          </a:bodyPr>
          <a:lstStyle/>
          <a:p>
            <a:pPr algn="ctr" rtl="1"/>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1.6 </a:t>
            </a:r>
            <a:r>
              <a:rPr lang="ar-EG" sz="2800" b="1" dirty="0" smtClean="0"/>
              <a:t>رسم منحى الطلب باستخدام برنامج الاكسل  </a:t>
            </a:r>
            <a:endParaRPr lang="en-MY" sz="2800" dirty="0"/>
          </a:p>
        </p:txBody>
      </p:sp>
      <p:sp>
        <p:nvSpPr>
          <p:cNvPr id="2" name="TextBox 1">
            <a:extLst>
              <a:ext uri="{FF2B5EF4-FFF2-40B4-BE49-F238E27FC236}">
                <a16:creationId xmlns="" xmlns:a16="http://schemas.microsoft.com/office/drawing/2014/main" id="{1D49B629-A710-F119-EA46-044B5624E5D2}"/>
              </a:ext>
            </a:extLst>
          </p:cNvPr>
          <p:cNvSpPr txBox="1"/>
          <p:nvPr/>
        </p:nvSpPr>
        <p:spPr>
          <a:xfrm>
            <a:off x="1407055" y="1980194"/>
            <a:ext cx="8715374" cy="400110"/>
          </a:xfrm>
          <a:prstGeom prst="rect">
            <a:avLst/>
          </a:prstGeom>
          <a:noFill/>
        </p:spPr>
        <p:txBody>
          <a:bodyPr wrap="square" rtlCol="0">
            <a:spAutoFit/>
          </a:bodyPr>
          <a:lstStyle/>
          <a:p>
            <a:pPr algn="r" rtl="1"/>
            <a:r>
              <a:rPr lang="en-US" sz="2000" b="1" dirty="0" smtClean="0">
                <a:latin typeface="Calibri" panose="020F0502020204030204" pitchFamily="34" charset="0"/>
                <a:cs typeface="Calibri" panose="020F0502020204030204" pitchFamily="34" charset="0"/>
              </a:rPr>
              <a:t> .</a:t>
            </a:r>
            <a:endParaRPr lang="ar-EG" sz="2000" dirty="0"/>
          </a:p>
        </p:txBody>
      </p:sp>
      <p:graphicFrame>
        <p:nvGraphicFramePr>
          <p:cNvPr id="4" name="Table 3"/>
          <p:cNvGraphicFramePr>
            <a:graphicFrameLocks noGrp="1"/>
          </p:cNvGraphicFramePr>
          <p:nvPr>
            <p:extLst>
              <p:ext uri="{D42A27DB-BD31-4B8C-83A1-F6EECF244321}">
                <p14:modId xmlns:p14="http://schemas.microsoft.com/office/powerpoint/2010/main" val="3618154362"/>
              </p:ext>
            </p:extLst>
          </p:nvPr>
        </p:nvGraphicFramePr>
        <p:xfrm>
          <a:off x="5512784" y="2489023"/>
          <a:ext cx="1219200" cy="1143000"/>
        </p:xfrm>
        <a:graphic>
          <a:graphicData uri="http://schemas.openxmlformats.org/drawingml/2006/table">
            <a:tbl>
              <a:tblPr>
                <a:tableStyleId>{5C22544A-7EE6-4342-B048-85BDC9FD1C3A}</a:tableStyleId>
              </a:tblPr>
              <a:tblGrid>
                <a:gridCol w="609600"/>
                <a:gridCol w="609600"/>
              </a:tblGrid>
              <a:tr h="190500">
                <a:tc>
                  <a:txBody>
                    <a:bodyPr/>
                    <a:lstStyle/>
                    <a:p>
                      <a:pPr algn="r" rtl="1" fontAlgn="b"/>
                      <a:r>
                        <a:rPr lang="ar-EG" sz="1100" u="none" strike="noStrike" dirty="0">
                          <a:effectLst/>
                        </a:rPr>
                        <a:t>السعر</a:t>
                      </a:r>
                      <a:endParaRPr lang="ar-EG"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rtl="1" fontAlgn="b"/>
                      <a:r>
                        <a:rPr lang="ar-EG" sz="1100" u="none" strike="noStrike" dirty="0">
                          <a:effectLst/>
                        </a:rPr>
                        <a:t>الطلب </a:t>
                      </a:r>
                      <a:endParaRPr lang="ar-EG" sz="1100" b="0" i="0" u="none" strike="noStrike" dirty="0">
                        <a:solidFill>
                          <a:srgbClr val="000000"/>
                        </a:solidFill>
                        <a:effectLst/>
                        <a:latin typeface="Calibri" panose="020F0502020204030204" pitchFamily="34" charset="0"/>
                      </a:endParaRPr>
                    </a:p>
                  </a:txBody>
                  <a:tcPr marL="9525" marR="9525" marT="9525" marB="0" anchor="b"/>
                </a:tc>
              </a:tr>
              <a:tr h="190500">
                <a:tc>
                  <a:txBody>
                    <a:bodyPr/>
                    <a:lstStyle/>
                    <a:p>
                      <a:pPr algn="r" fontAlgn="b"/>
                      <a:r>
                        <a:rPr lang="en-MY" sz="1100" u="none" strike="noStrike">
                          <a:effectLst/>
                        </a:rPr>
                        <a:t>10</a:t>
                      </a:r>
                      <a:endParaRPr lang="en-MY"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MY" sz="1100" u="none" strike="noStrike">
                          <a:effectLst/>
                        </a:rPr>
                        <a:t>80</a:t>
                      </a:r>
                      <a:endParaRPr lang="en-MY" sz="1100" b="0" i="0" u="none" strike="noStrike">
                        <a:solidFill>
                          <a:srgbClr val="000000"/>
                        </a:solidFill>
                        <a:effectLst/>
                        <a:latin typeface="Calibri" panose="020F0502020204030204" pitchFamily="34" charset="0"/>
                      </a:endParaRPr>
                    </a:p>
                  </a:txBody>
                  <a:tcPr marL="9525" marR="9525" marT="9525" marB="0" anchor="b"/>
                </a:tc>
              </a:tr>
              <a:tr h="190500">
                <a:tc>
                  <a:txBody>
                    <a:bodyPr/>
                    <a:lstStyle/>
                    <a:p>
                      <a:pPr algn="r" fontAlgn="b"/>
                      <a:r>
                        <a:rPr lang="en-MY" sz="1100" u="none" strike="noStrike">
                          <a:effectLst/>
                        </a:rPr>
                        <a:t>20</a:t>
                      </a:r>
                      <a:endParaRPr lang="en-MY"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MY" sz="1100" u="none" strike="noStrike">
                          <a:effectLst/>
                        </a:rPr>
                        <a:t>60</a:t>
                      </a:r>
                      <a:endParaRPr lang="en-MY" sz="1100" b="0" i="0" u="none" strike="noStrike">
                        <a:solidFill>
                          <a:srgbClr val="000000"/>
                        </a:solidFill>
                        <a:effectLst/>
                        <a:latin typeface="Calibri" panose="020F0502020204030204" pitchFamily="34" charset="0"/>
                      </a:endParaRPr>
                    </a:p>
                  </a:txBody>
                  <a:tcPr marL="9525" marR="9525" marT="9525" marB="0" anchor="b"/>
                </a:tc>
              </a:tr>
              <a:tr h="190500">
                <a:tc>
                  <a:txBody>
                    <a:bodyPr/>
                    <a:lstStyle/>
                    <a:p>
                      <a:pPr algn="r" fontAlgn="b"/>
                      <a:r>
                        <a:rPr lang="en-MY" sz="1100" u="none" strike="noStrike">
                          <a:effectLst/>
                        </a:rPr>
                        <a:t>30</a:t>
                      </a:r>
                      <a:endParaRPr lang="en-MY"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MY" sz="1100" u="none" strike="noStrike">
                          <a:effectLst/>
                        </a:rPr>
                        <a:t>40</a:t>
                      </a:r>
                      <a:endParaRPr lang="en-MY" sz="1100" b="0" i="0" u="none" strike="noStrike">
                        <a:solidFill>
                          <a:srgbClr val="000000"/>
                        </a:solidFill>
                        <a:effectLst/>
                        <a:latin typeface="Calibri" panose="020F0502020204030204" pitchFamily="34" charset="0"/>
                      </a:endParaRPr>
                    </a:p>
                  </a:txBody>
                  <a:tcPr marL="9525" marR="9525" marT="9525" marB="0" anchor="b"/>
                </a:tc>
              </a:tr>
              <a:tr h="190500">
                <a:tc>
                  <a:txBody>
                    <a:bodyPr/>
                    <a:lstStyle/>
                    <a:p>
                      <a:pPr algn="r" fontAlgn="b"/>
                      <a:r>
                        <a:rPr lang="en-MY" sz="1100" u="none" strike="noStrike">
                          <a:effectLst/>
                        </a:rPr>
                        <a:t>40</a:t>
                      </a:r>
                      <a:endParaRPr lang="en-MY"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MY" sz="1100" u="none" strike="noStrike">
                          <a:effectLst/>
                        </a:rPr>
                        <a:t>20</a:t>
                      </a:r>
                      <a:endParaRPr lang="en-MY" sz="1100" b="0" i="0" u="none" strike="noStrike">
                        <a:solidFill>
                          <a:srgbClr val="000000"/>
                        </a:solidFill>
                        <a:effectLst/>
                        <a:latin typeface="Calibri" panose="020F0502020204030204" pitchFamily="34" charset="0"/>
                      </a:endParaRPr>
                    </a:p>
                  </a:txBody>
                  <a:tcPr marL="9525" marR="9525" marT="9525" marB="0" anchor="b"/>
                </a:tc>
              </a:tr>
              <a:tr h="190500">
                <a:tc>
                  <a:txBody>
                    <a:bodyPr/>
                    <a:lstStyle/>
                    <a:p>
                      <a:pPr algn="l" fontAlgn="b"/>
                      <a:endParaRPr lang="en-MY"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MY" sz="1100" b="0" i="0" u="none" strike="noStrike" dirty="0">
                        <a:solidFill>
                          <a:srgbClr val="000000"/>
                        </a:solidFill>
                        <a:effectLst/>
                        <a:latin typeface="Calibri" panose="020F0502020204030204" pitchFamily="34" charset="0"/>
                      </a:endParaRPr>
                    </a:p>
                  </a:txBody>
                  <a:tcPr marL="9525" marR="9525" marT="9525" marB="0" anchor="b"/>
                </a:tc>
              </a:tr>
            </a:tbl>
          </a:graphicData>
        </a:graphic>
      </p:graphicFrame>
      <p:graphicFrame>
        <p:nvGraphicFramePr>
          <p:cNvPr id="13" name="Chart 12"/>
          <p:cNvGraphicFramePr>
            <a:graphicFrameLocks/>
          </p:cNvGraphicFramePr>
          <p:nvPr>
            <p:extLst>
              <p:ext uri="{D42A27DB-BD31-4B8C-83A1-F6EECF244321}">
                <p14:modId xmlns:p14="http://schemas.microsoft.com/office/powerpoint/2010/main" val="3733200719"/>
              </p:ext>
            </p:extLst>
          </p:nvPr>
        </p:nvGraphicFramePr>
        <p:xfrm>
          <a:off x="1149509" y="2062861"/>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6850592" y="2280299"/>
            <a:ext cx="3271837" cy="2585323"/>
          </a:xfrm>
          <a:prstGeom prst="rect">
            <a:avLst/>
          </a:prstGeom>
          <a:noFill/>
        </p:spPr>
        <p:txBody>
          <a:bodyPr wrap="square" rtlCol="0">
            <a:spAutoFit/>
          </a:bodyPr>
          <a:lstStyle/>
          <a:p>
            <a:pPr algn="r"/>
            <a:r>
              <a:rPr lang="ar-EG" b="1" dirty="0"/>
              <a:t>كيفية رسم منحنى الطلب:</a:t>
            </a:r>
          </a:p>
          <a:p>
            <a:pPr marL="285750" indent="-285750" algn="r" rtl="1">
              <a:buFont typeface="Wingdings" panose="05000000000000000000" pitchFamily="2" charset="2"/>
              <a:buChar char="q"/>
            </a:pPr>
            <a:r>
              <a:rPr lang="ar-EG" dirty="0"/>
              <a:t>إذا كنت تستخدم </a:t>
            </a:r>
            <a:r>
              <a:rPr lang="en-MY" b="1" dirty="0"/>
              <a:t>Excel</a:t>
            </a:r>
            <a:r>
              <a:rPr lang="en-MY" dirty="0"/>
              <a:t> </a:t>
            </a:r>
            <a:r>
              <a:rPr lang="ar-EG" dirty="0"/>
              <a:t>أو </a:t>
            </a:r>
            <a:r>
              <a:rPr lang="en-MY" b="1" dirty="0"/>
              <a:t>Google Sheets</a:t>
            </a:r>
            <a:r>
              <a:rPr lang="en-MY" dirty="0"/>
              <a:t>، </a:t>
            </a:r>
            <a:r>
              <a:rPr lang="ar-EG" dirty="0"/>
              <a:t>يمكنك وضع الأسعار في العمود الأول (على سبيل المثال، العمود </a:t>
            </a:r>
            <a:r>
              <a:rPr lang="en-MY" dirty="0"/>
              <a:t>A)، </a:t>
            </a:r>
            <a:r>
              <a:rPr lang="ar-EG" dirty="0"/>
              <a:t>والكمية المطلوبة في العمود الثاني (على سبيل المثال، العمود </a:t>
            </a:r>
            <a:r>
              <a:rPr lang="en-MY" dirty="0"/>
              <a:t>B).</a:t>
            </a:r>
          </a:p>
          <a:p>
            <a:pPr marL="285750" indent="-285750" algn="r" rtl="1">
              <a:buFont typeface="Wingdings" panose="05000000000000000000" pitchFamily="2" charset="2"/>
              <a:buChar char="q"/>
            </a:pPr>
            <a:r>
              <a:rPr lang="ar-EG" dirty="0"/>
              <a:t>ثم يمكنك رسم مخطط </a:t>
            </a:r>
            <a:r>
              <a:rPr lang="ar-EG" b="1" dirty="0"/>
              <a:t>مبعثر (</a:t>
            </a:r>
            <a:r>
              <a:rPr lang="en-MY" b="1" dirty="0"/>
              <a:t>Scatter Plot) </a:t>
            </a:r>
          </a:p>
        </p:txBody>
      </p:sp>
      <p:sp>
        <p:nvSpPr>
          <p:cNvPr id="8" name="TextBox 7"/>
          <p:cNvSpPr txBox="1"/>
          <p:nvPr/>
        </p:nvSpPr>
        <p:spPr>
          <a:xfrm>
            <a:off x="2734135" y="4802056"/>
            <a:ext cx="1322873" cy="369332"/>
          </a:xfrm>
          <a:prstGeom prst="rect">
            <a:avLst/>
          </a:prstGeom>
          <a:noFill/>
        </p:spPr>
        <p:txBody>
          <a:bodyPr wrap="square" rtlCol="0">
            <a:spAutoFit/>
          </a:bodyPr>
          <a:lstStyle/>
          <a:p>
            <a:r>
              <a:rPr lang="ar-EG" dirty="0" smtClean="0"/>
              <a:t>الطلب </a:t>
            </a:r>
            <a:endParaRPr lang="en-MY" dirty="0"/>
          </a:p>
        </p:txBody>
      </p:sp>
    </p:spTree>
    <p:extLst>
      <p:ext uri="{BB962C8B-B14F-4D97-AF65-F5344CB8AC3E}">
        <p14:creationId xmlns:p14="http://schemas.microsoft.com/office/powerpoint/2010/main" val="15953568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3060" y="4685206"/>
            <a:ext cx="4747323" cy="1471172"/>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lvl="0" algn="ctr" rtl="1"/>
            <a:r>
              <a:rPr lang="ar-SA" sz="2800" b="1" dirty="0">
                <a:latin typeface="Calibri" panose="020F0502020204030204" pitchFamily="34" charset="0"/>
                <a:cs typeface="Calibri" panose="020F0502020204030204" pitchFamily="34" charset="0"/>
              </a:rPr>
              <a:t>تحسين الأسعار</a:t>
            </a:r>
            <a:endParaRPr lang="ar-EG" sz="2800" b="1" dirty="0">
              <a:latin typeface="Calibri" panose="020F0502020204030204" pitchFamily="34" charset="0"/>
              <a:cs typeface="Calibri" panose="020F0502020204030204" pitchFamily="34" charset="0"/>
            </a:endParaRPr>
          </a:p>
          <a:p>
            <a:pPr lvl="0" algn="ctr" rtl="1"/>
            <a:endParaRPr lang="ar-EG" sz="2800" b="1"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2787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228850" y="1595804"/>
            <a:ext cx="8308594"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5160026" y="1521058"/>
            <a:ext cx="7497800" cy="1015663"/>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 2. تحسين الاسعار </a:t>
            </a:r>
            <a:endParaRPr lang="ar-EG"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485572" y="2102724"/>
            <a:ext cx="7717787" cy="3354765"/>
          </a:xfrm>
          <a:prstGeom prst="rect">
            <a:avLst/>
          </a:prstGeom>
          <a:noFill/>
        </p:spPr>
        <p:txBody>
          <a:bodyPr wrap="square" rtlCol="0">
            <a:spAutoFit/>
          </a:bodyPr>
          <a:lstStyle/>
          <a:p>
            <a:pPr algn="r" fontAlgn="base"/>
            <a:r>
              <a:rPr lang="ar-EG" sz="2400" dirty="0">
                <a:latin typeface="Calibri" panose="020F0502020204030204" pitchFamily="34" charset="0"/>
                <a:cs typeface="Calibri" panose="020F0502020204030204" pitchFamily="34" charset="0"/>
              </a:rPr>
              <a:t>تحسين السعر </a:t>
            </a:r>
            <a:r>
              <a:rPr lang="ar-EG" sz="2400" b="1" dirty="0">
                <a:latin typeface="Calibri" panose="020F0502020204030204" pitchFamily="34" charset="0"/>
                <a:cs typeface="Calibri" panose="020F0502020204030204" pitchFamily="34" charset="0"/>
              </a:rPr>
              <a:t>هو عملية تتضمن تحديد السعر المناسب لمنتج أو خدمة </a:t>
            </a:r>
            <a:r>
              <a:rPr lang="ar-EG" sz="2400" dirty="0">
                <a:latin typeface="Calibri" panose="020F0502020204030204" pitchFamily="34" charset="0"/>
                <a:cs typeface="Calibri" panose="020F0502020204030204" pitchFamily="34" charset="0"/>
              </a:rPr>
              <a:t>لزيادة الإيرادات والأرباح ، مع مراعاة تفضيلات العملاء، المنافسة، التكاليف، والظروف السوقية. </a:t>
            </a:r>
          </a:p>
          <a:p>
            <a:pPr marL="342900" indent="-342900" algn="r" rtl="1" fontAlgn="base">
              <a:buFont typeface="Wingdings" panose="05000000000000000000" pitchFamily="2" charset="2"/>
              <a:buChar char="Ø"/>
            </a:pPr>
            <a:r>
              <a:rPr lang="ar-EG" sz="2400" b="1" dirty="0">
                <a:latin typeface="Calibri" panose="020F0502020204030204" pitchFamily="34" charset="0"/>
                <a:cs typeface="Calibri" panose="020F0502020204030204" pitchFamily="34" charset="0"/>
              </a:rPr>
              <a:t>يعد تحسين الأسعار أمرا مهما لأنه يمكن أن يكون له تأثير كبير على نجاح الأعمال. </a:t>
            </a:r>
            <a:endParaRPr lang="ar-EG" sz="2400" b="1" dirty="0" smtClean="0">
              <a:latin typeface="Calibri" panose="020F0502020204030204" pitchFamily="34" charset="0"/>
              <a:cs typeface="Calibri" panose="020F0502020204030204" pitchFamily="34" charset="0"/>
            </a:endParaRPr>
          </a:p>
          <a:p>
            <a:pPr marL="342900" indent="-342900" algn="r" rtl="1" fontAlgn="base">
              <a:buFont typeface="Wingdings" panose="05000000000000000000" pitchFamily="2" charset="2"/>
              <a:buChar char="Ø"/>
            </a:pPr>
            <a:r>
              <a:rPr lang="ar-EG" sz="2400" dirty="0" smtClean="0">
                <a:latin typeface="Calibri" panose="020F0502020204030204" pitchFamily="34" charset="0"/>
                <a:cs typeface="Calibri" panose="020F0502020204030204" pitchFamily="34" charset="0"/>
              </a:rPr>
              <a:t>يسمح </a:t>
            </a:r>
            <a:r>
              <a:rPr lang="ar-EG" sz="2400" dirty="0">
                <a:latin typeface="Calibri" panose="020F0502020204030204" pitchFamily="34" charset="0"/>
                <a:cs typeface="Calibri" panose="020F0502020204030204" pitchFamily="34" charset="0"/>
              </a:rPr>
              <a:t>للشركات بزيادة إيراداتها وهوامش ربحها إلى أقصى حد من خلال إيجاد نقطة السعر المثلى التي يتردد صداها مع عملائها وتظل قادرة على المنافسة في السوق.</a:t>
            </a:r>
          </a:p>
          <a:p>
            <a:pPr marL="342900" indent="-342900" algn="r" rtl="1" fontAlgn="base">
              <a:buFont typeface="Wingdings" panose="05000000000000000000" pitchFamily="2" charset="2"/>
              <a:buChar char="ü"/>
            </a:pPr>
            <a:endParaRPr lang="ar-EG" sz="20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31310" y="3705464"/>
            <a:ext cx="2757488" cy="2440030"/>
          </a:xfrm>
          <a:prstGeom prst="rect">
            <a:avLst/>
          </a:prstGeom>
        </p:spPr>
      </p:pic>
    </p:spTree>
    <p:extLst>
      <p:ext uri="{BB962C8B-B14F-4D97-AF65-F5344CB8AC3E}">
        <p14:creationId xmlns:p14="http://schemas.microsoft.com/office/powerpoint/2010/main" val="5609111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825837" y="1595804"/>
            <a:ext cx="9093741" cy="1015663"/>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 </a:t>
            </a:r>
            <a:r>
              <a:rPr lang="en-US" sz="3200" b="1" dirty="0" smtClean="0">
                <a:latin typeface="Calibri" panose="020F0502020204030204" pitchFamily="34" charset="0"/>
                <a:cs typeface="Calibri" panose="020F0502020204030204" pitchFamily="34" charset="0"/>
              </a:rPr>
              <a:t>2.1</a:t>
            </a:r>
            <a:r>
              <a:rPr lang="ar-EG" sz="3200" b="1" dirty="0" smtClean="0">
                <a:latin typeface="Calibri" panose="020F0502020204030204" pitchFamily="34" charset="0"/>
                <a:cs typeface="Calibri" panose="020F0502020204030204" pitchFamily="34" charset="0"/>
              </a:rPr>
              <a:t> كيفية </a:t>
            </a:r>
            <a:r>
              <a:rPr lang="ar-EG" sz="3200" b="1" dirty="0">
                <a:latin typeface="Calibri" panose="020F0502020204030204" pitchFamily="34" charset="0"/>
                <a:cs typeface="Calibri" panose="020F0502020204030204" pitchFamily="34" charset="0"/>
              </a:rPr>
              <a:t>تحسين الأسعار </a:t>
            </a: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857375" y="2148992"/>
            <a:ext cx="8261473" cy="3477875"/>
          </a:xfrm>
          <a:prstGeom prst="rect">
            <a:avLst/>
          </a:prstGeom>
          <a:noFill/>
        </p:spPr>
        <p:txBody>
          <a:bodyPr wrap="square" rtlCol="0">
            <a:spAutoFit/>
          </a:bodyPr>
          <a:lstStyle/>
          <a:p>
            <a:pPr marL="457200" indent="-457200" algn="just" rtl="1">
              <a:buAutoNum type="arabicPeriod"/>
            </a:pPr>
            <a:r>
              <a:rPr lang="ar-EG" sz="2000" b="1" dirty="0">
                <a:latin typeface="Calibri" panose="020F0502020204030204" pitchFamily="34" charset="0"/>
                <a:cs typeface="Calibri" panose="020F0502020204030204" pitchFamily="34" charset="0"/>
              </a:rPr>
              <a:t>فهم سلوك العملاء (تحليل الطلب): </a:t>
            </a:r>
          </a:p>
          <a:p>
            <a:pPr marL="457200" indent="-457200" algn="just" rtl="1">
              <a:buAutoNum type="arabicPeriod"/>
            </a:pPr>
            <a:r>
              <a:rPr lang="ar-EG" sz="2000" b="1" dirty="0">
                <a:latin typeface="Calibri" panose="020F0502020204030204" pitchFamily="34" charset="0"/>
                <a:cs typeface="Calibri" panose="020F0502020204030204" pitchFamily="34" charset="0"/>
              </a:rPr>
              <a:t>تحليل مرونة الطلب: </a:t>
            </a:r>
            <a:r>
              <a:rPr lang="ar-EG" sz="2000" dirty="0">
                <a:latin typeface="Calibri" panose="020F0502020204030204" pitchFamily="34" charset="0"/>
                <a:cs typeface="Calibri" panose="020F0502020204030204" pitchFamily="34" charset="0"/>
              </a:rPr>
              <a:t>تتطلب هذه الخطوة دراسة كيفية تأثير التغيرات في السعر على الكمية المطلوبة. </a:t>
            </a:r>
            <a:r>
              <a:rPr lang="ar-EG" sz="2000" b="1" dirty="0">
                <a:latin typeface="Calibri" panose="020F0502020204030204" pitchFamily="34" charset="0"/>
                <a:cs typeface="Calibri" panose="020F0502020204030204" pitchFamily="34" charset="0"/>
              </a:rPr>
              <a:t>إذا كانت مرونة الطلب مرتفعة </a:t>
            </a:r>
            <a:r>
              <a:rPr lang="ar-EG" sz="2000" dirty="0">
                <a:latin typeface="Calibri" panose="020F0502020204030204" pitchFamily="34" charset="0"/>
                <a:cs typeface="Calibri" panose="020F0502020204030204" pitchFamily="34" charset="0"/>
              </a:rPr>
              <a:t>(</a:t>
            </a:r>
            <a:r>
              <a:rPr lang="ar-EG" sz="2000" i="1" dirty="0">
                <a:latin typeface="Calibri" panose="020F0502020204030204" pitchFamily="34" charset="0"/>
                <a:cs typeface="Calibri" panose="020F0502020204030204" pitchFamily="34" charset="0"/>
              </a:rPr>
              <a:t>أي أن الطلب يتأثر بشكل كبير بالتغيرات في السعر</a:t>
            </a:r>
            <a:r>
              <a:rPr lang="ar-EG" sz="2000" dirty="0">
                <a:latin typeface="Calibri" panose="020F0502020204030204" pitchFamily="34" charset="0"/>
                <a:cs typeface="Calibri" panose="020F0502020204030204" pitchFamily="34" charset="0"/>
              </a:rPr>
              <a:t>)، يجب توخي الحذر في رفع الأسعار، لأن ذلك قد يقلل الطلب بشكل كبير. </a:t>
            </a:r>
            <a:r>
              <a:rPr lang="ar-EG" sz="2000" b="1" dirty="0">
                <a:latin typeface="Calibri" panose="020F0502020204030204" pitchFamily="34" charset="0"/>
                <a:cs typeface="Calibri" panose="020F0502020204030204" pitchFamily="34" charset="0"/>
              </a:rPr>
              <a:t>أما إذا كانت مرونة الطلب منخفضة</a:t>
            </a:r>
            <a:r>
              <a:rPr lang="ar-EG" sz="2000" dirty="0">
                <a:latin typeface="Calibri" panose="020F0502020204030204" pitchFamily="34" charset="0"/>
                <a:cs typeface="Calibri" panose="020F0502020204030204" pitchFamily="34" charset="0"/>
              </a:rPr>
              <a:t> (</a:t>
            </a:r>
            <a:r>
              <a:rPr lang="ar-EG" sz="2000" i="1" dirty="0">
                <a:latin typeface="Calibri" panose="020F0502020204030204" pitchFamily="34" charset="0"/>
                <a:cs typeface="Calibri" panose="020F0502020204030204" pitchFamily="34" charset="0"/>
              </a:rPr>
              <a:t>أي أن التغيرات في السعر لا تؤثر بشكل كبير على الطلب</a:t>
            </a:r>
            <a:r>
              <a:rPr lang="ar-EG" sz="2000" dirty="0">
                <a:latin typeface="Calibri" panose="020F0502020204030204" pitchFamily="34" charset="0"/>
                <a:cs typeface="Calibri" panose="020F0502020204030204" pitchFamily="34" charset="0"/>
              </a:rPr>
              <a:t>)، يمكن زيادة الأسعار بشكل أكثر مرونة.</a:t>
            </a:r>
          </a:p>
          <a:p>
            <a:pPr marL="342900" indent="-34290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استخدام البيانات التاريخية</a:t>
            </a:r>
            <a:r>
              <a:rPr lang="ar-EG" sz="2000" dirty="0"/>
              <a:t>: </a:t>
            </a:r>
            <a:r>
              <a:rPr lang="ar-EG" sz="2000" dirty="0">
                <a:latin typeface="Calibri" panose="020F0502020204030204" pitchFamily="34" charset="0"/>
                <a:cs typeface="Calibri" panose="020F0502020204030204" pitchFamily="34" charset="0"/>
              </a:rPr>
              <a:t>دراسة كيف تغير الطلب استجابة للتغيرات في الأسعار السابقة يمكن أن يقدم إشارات قيمة لتحسين الأسعار</a:t>
            </a:r>
            <a:r>
              <a:rPr lang="ar-EG" sz="2000"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التجزئة السوقية</a:t>
            </a:r>
            <a:r>
              <a:rPr lang="ar-EG" sz="2000" dirty="0"/>
              <a:t>: </a:t>
            </a:r>
            <a:r>
              <a:rPr lang="ar-EG" sz="2000" u="sng" dirty="0">
                <a:latin typeface="Calibri" panose="020F0502020204030204" pitchFamily="34" charset="0"/>
                <a:cs typeface="Calibri" panose="020F0502020204030204" pitchFamily="34" charset="0"/>
              </a:rPr>
              <a:t>قد تختلف حساسية العملاء للأسعار بناءً على شريحة السوق</a:t>
            </a:r>
            <a:r>
              <a:rPr lang="ar-EG" sz="2000" dirty="0">
                <a:latin typeface="Calibri" panose="020F0502020204030204" pitchFamily="34" charset="0"/>
                <a:cs typeface="Calibri" panose="020F0502020204030204" pitchFamily="34" charset="0"/>
              </a:rPr>
              <a:t>. على سبيل المثال، قد يكون العملاء في الأسواق الفاخرة أقل حساسية للأسعار مقارنة بالعملاء في الأسواق الأكثر تنافسية.</a:t>
            </a:r>
          </a:p>
        </p:txBody>
      </p:sp>
    </p:spTree>
    <p:extLst>
      <p:ext uri="{BB962C8B-B14F-4D97-AF65-F5344CB8AC3E}">
        <p14:creationId xmlns:p14="http://schemas.microsoft.com/office/powerpoint/2010/main" val="32263185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839869" y="1612493"/>
            <a:ext cx="7497800" cy="584775"/>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    2.3   كيفية </a:t>
            </a:r>
            <a:r>
              <a:rPr lang="ar-EG" sz="3200" b="1" dirty="0">
                <a:latin typeface="Calibri" panose="020F0502020204030204" pitchFamily="34" charset="0"/>
                <a:cs typeface="Calibri" panose="020F0502020204030204" pitchFamily="34" charset="0"/>
              </a:rPr>
              <a:t>تحسين الأسعار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33808" y="2056051"/>
            <a:ext cx="8661522" cy="3231654"/>
          </a:xfrm>
          <a:prstGeom prst="rect">
            <a:avLst/>
          </a:prstGeom>
          <a:noFill/>
        </p:spPr>
        <p:txBody>
          <a:bodyPr wrap="square" rtlCol="0">
            <a:spAutoFit/>
          </a:bodyPr>
          <a:lstStyle/>
          <a:p>
            <a:pPr algn="r" rtl="1"/>
            <a:r>
              <a:rPr lang="ar-EG" sz="2400" b="1" dirty="0" smtClean="0"/>
              <a:t>1</a:t>
            </a:r>
            <a:r>
              <a:rPr lang="ar-EG" sz="2000" dirty="0" smtClean="0"/>
              <a:t>.</a:t>
            </a:r>
            <a:r>
              <a:rPr lang="ar-EG" sz="2400" b="1"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تحليل المنافسين</a:t>
            </a:r>
          </a:p>
          <a:p>
            <a:pPr algn="r"/>
            <a:r>
              <a:rPr lang="ar-EG" sz="2000" b="1" dirty="0">
                <a:latin typeface="Calibri" panose="020F0502020204030204" pitchFamily="34" charset="0"/>
                <a:cs typeface="Calibri" panose="020F0502020204030204" pitchFamily="34" charset="0"/>
              </a:rPr>
              <a:t>في هذه المرحلة ، يوصى بالتحقق مما يفعله المنافسون</a:t>
            </a:r>
            <a:r>
              <a:rPr lang="ar-EG" sz="2000" dirty="0">
                <a:latin typeface="Calibri" panose="020F0502020204030204" pitchFamily="34" charset="0"/>
                <a:cs typeface="Calibri" panose="020F0502020204030204" pitchFamily="34" charset="0"/>
              </a:rPr>
              <a:t>. من المهم أن نرى كيف يقومون بتسعير منتجاتهم أو خدماتهم المماثلة حتى نتمكن من الحصول على فكرة عن النطاق السعري الذي يجب أن نهدف إليه. بهذه الطريقة</a:t>
            </a:r>
          </a:p>
          <a:p>
            <a:pPr marL="342900" indent="-342900" algn="r" rtl="1">
              <a:buFont typeface="Wingdings" panose="05000000000000000000" pitchFamily="2" charset="2"/>
              <a:buChar char="v"/>
            </a:pPr>
            <a:endParaRPr lang="en-US" sz="20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v"/>
            </a:pPr>
            <a:r>
              <a:rPr lang="ar-EG" sz="2000" b="1" dirty="0" smtClean="0">
                <a:latin typeface="Calibri" panose="020F0502020204030204" pitchFamily="34" charset="0"/>
                <a:cs typeface="Calibri" panose="020F0502020204030204" pitchFamily="34" charset="0"/>
              </a:rPr>
              <a:t>تحليل الأسعار التي يقدمها المنافسون يمكن أن يساعد في تحديد </a:t>
            </a:r>
            <a:r>
              <a:rPr lang="ar-EG" sz="2000" dirty="0" smtClean="0">
                <a:latin typeface="Calibri" panose="020F0502020204030204" pitchFamily="34" charset="0"/>
                <a:cs typeface="Calibri" panose="020F0502020204030204" pitchFamily="34" charset="0"/>
              </a:rPr>
              <a:t>ما </a:t>
            </a:r>
            <a:r>
              <a:rPr lang="ar-EG" sz="2000" dirty="0">
                <a:latin typeface="Calibri" panose="020F0502020204030204" pitchFamily="34" charset="0"/>
                <a:cs typeface="Calibri" panose="020F0502020204030204" pitchFamily="34" charset="0"/>
              </a:rPr>
              <a:t>إذا كان يجب تعديل الأسعار لتظل تنافسية</a:t>
            </a:r>
            <a:r>
              <a:rPr lang="ar-EG" sz="2000" dirty="0" smtClean="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v"/>
            </a:pPr>
            <a:endParaRPr lang="en-US" sz="20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v"/>
            </a:pPr>
            <a:r>
              <a:rPr lang="ar-EG" sz="2000" dirty="0">
                <a:latin typeface="Calibri" panose="020F0502020204030204" pitchFamily="34" charset="0"/>
                <a:cs typeface="Calibri" panose="020F0502020204030204" pitchFamily="34" charset="0"/>
              </a:rPr>
              <a:t>إذا كان المنتج أو الخدمة تقدم قيمة مضافة أو خصائص فريدة، يمكن للشركة أن تحدد سعرًا أعلى مقارنةً بالمنافسين</a:t>
            </a:r>
            <a:r>
              <a:rPr lang="ar-EG" sz="2000" dirty="0" smtClean="0"/>
              <a:t>.</a:t>
            </a:r>
            <a:endParaRPr lang="ar-EG" sz="2000"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375305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616967" y="1595804"/>
            <a:ext cx="9345751" cy="584775"/>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4</a:t>
            </a:r>
            <a:r>
              <a:rPr lang="en-US" sz="3200" b="1" dirty="0" smtClean="0">
                <a:latin typeface="Calibri" panose="020F0502020204030204" pitchFamily="34" charset="0"/>
                <a:cs typeface="Calibri" panose="020F0502020204030204" pitchFamily="34" charset="0"/>
              </a:rPr>
              <a:t>2.</a:t>
            </a:r>
            <a:r>
              <a:rPr lang="ar-EG" sz="2800" dirty="0"/>
              <a:t> </a:t>
            </a:r>
            <a:r>
              <a:rPr lang="ar-EG" sz="2800" b="1" dirty="0" smtClean="0">
                <a:latin typeface="Calibri" panose="020F0502020204030204" pitchFamily="34" charset="0"/>
                <a:cs typeface="Calibri" panose="020F0502020204030204" pitchFamily="34" charset="0"/>
              </a:rPr>
              <a:t>كيفية </a:t>
            </a:r>
            <a:r>
              <a:rPr lang="ar-EG" sz="2800" b="1" dirty="0">
                <a:latin typeface="Calibri" panose="020F0502020204030204" pitchFamily="34" charset="0"/>
                <a:cs typeface="Calibri" panose="020F0502020204030204" pitchFamily="34" charset="0"/>
              </a:rPr>
              <a:t>تحسين الأسعار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698606" y="2060849"/>
            <a:ext cx="8661522" cy="3170099"/>
          </a:xfrm>
          <a:prstGeom prst="rect">
            <a:avLst/>
          </a:prstGeom>
          <a:noFill/>
        </p:spPr>
        <p:txBody>
          <a:bodyPr wrap="square" rtlCol="0">
            <a:spAutoFit/>
          </a:bodyPr>
          <a:lstStyle/>
          <a:p>
            <a:pPr marL="457200" indent="-457200" algn="just"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استخدام أدوات تحليل </a:t>
            </a:r>
            <a:r>
              <a:rPr lang="ar-EG" sz="2000" b="1" dirty="0" smtClean="0">
                <a:latin typeface="Calibri" panose="020F0502020204030204" pitchFamily="34" charset="0"/>
                <a:cs typeface="Calibri" panose="020F0502020204030204" pitchFamily="34" charset="0"/>
              </a:rPr>
              <a:t>البيانات: </a:t>
            </a:r>
            <a:r>
              <a:rPr lang="ar-EG" sz="2000" dirty="0">
                <a:latin typeface="Calibri" panose="020F0502020204030204" pitchFamily="34" charset="0"/>
                <a:cs typeface="Calibri" panose="020F0502020204030204" pitchFamily="34" charset="0"/>
              </a:rPr>
              <a:t>يتعين علينا استخدام أدوات تحليل البيانات لتحليل بيانات المبيعات وتحديد الأنماط ، </a:t>
            </a:r>
            <a:r>
              <a:rPr lang="ar-EG" sz="2000" u="sng" dirty="0">
                <a:latin typeface="Calibri" panose="020F0502020204030204" pitchFamily="34" charset="0"/>
                <a:cs typeface="Calibri" panose="020F0502020204030204" pitchFamily="34" charset="0"/>
              </a:rPr>
              <a:t>ونقاط التسعير الأكثر فعالية ، وقنوات التسويق الأكثر </a:t>
            </a:r>
            <a:r>
              <a:rPr lang="ar-EG" sz="2000" u="sng" dirty="0" smtClean="0">
                <a:latin typeface="Calibri" panose="020F0502020204030204" pitchFamily="34" charset="0"/>
                <a:cs typeface="Calibri" panose="020F0502020204030204" pitchFamily="34" charset="0"/>
              </a:rPr>
              <a:t>نجاحأ يمكننا </a:t>
            </a:r>
            <a:r>
              <a:rPr lang="ar-EG" sz="2000" u="sng" dirty="0">
                <a:latin typeface="Calibri" panose="020F0502020204030204" pitchFamily="34" charset="0"/>
                <a:cs typeface="Calibri" panose="020F0502020204030204" pitchFamily="34" charset="0"/>
              </a:rPr>
              <a:t>تحديد التغييرات في الطلب</a:t>
            </a:r>
            <a:r>
              <a:rPr lang="ar-EG" sz="2000" dirty="0">
                <a:latin typeface="Calibri" panose="020F0502020204030204" pitchFamily="34" charset="0"/>
                <a:cs typeface="Calibri" panose="020F0502020204030204" pitchFamily="34" charset="0"/>
              </a:rPr>
              <a:t> أو العوامل الأخرى التي قد تؤثر على التسعير بسرعة ، مما يسمح لنا بإجراء تعديلات على استراتيجيتنا في الوقت الفعلي</a:t>
            </a:r>
            <a:r>
              <a:rPr lang="ar-EG" sz="2000" dirty="0" smtClean="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نماذج التحسين (</a:t>
            </a:r>
            <a:r>
              <a:rPr lang="en-MY" sz="2000" dirty="0">
                <a:latin typeface="Calibri" panose="020F0502020204030204" pitchFamily="34" charset="0"/>
                <a:cs typeface="Calibri" panose="020F0502020204030204" pitchFamily="34" charset="0"/>
              </a:rPr>
              <a:t>Optimization Models): </a:t>
            </a:r>
            <a:r>
              <a:rPr lang="ar-EG" sz="2000" dirty="0">
                <a:latin typeface="Calibri" panose="020F0502020204030204" pitchFamily="34" charset="0"/>
                <a:cs typeface="Calibri" panose="020F0502020204030204" pitchFamily="34" charset="0"/>
              </a:rPr>
              <a:t>يمكن استخدام الخوارزميات الرياضية لاكتشاف السعر الأمثل الذي يحقق أقصى ربح بناءً على معايير متعددة (مثل التكلفة، الطلب، مرونة الطلب، إلخ).</a:t>
            </a:r>
          </a:p>
          <a:p>
            <a:pPr marL="457200" indent="-457200" algn="just"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اختبار الأسعار </a:t>
            </a:r>
            <a:r>
              <a:rPr lang="ar-EG" sz="2000" b="1" dirty="0"/>
              <a:t>(</a:t>
            </a:r>
            <a:r>
              <a:rPr lang="en-MY" sz="2000" b="1" dirty="0"/>
              <a:t>A/B </a:t>
            </a:r>
            <a:r>
              <a:rPr lang="en-MY" sz="2000" b="1" dirty="0" smtClean="0"/>
              <a:t>Testing)</a:t>
            </a:r>
            <a:r>
              <a:rPr lang="en-MY" sz="2000" dirty="0" smtClean="0"/>
              <a:t>:</a:t>
            </a: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 اختبار الأسعار هو عملية تجريبية يتم فيها عرض أسعار مختلفة على مجموعات مختلفة من العملاء لمعرفة أي سعر يحقق أفضل نتيجة من حيث الإيرادات أو الربح</a:t>
            </a:r>
            <a:r>
              <a:rPr lang="ar-EG" sz="2000" dirty="0" smtClean="0"/>
              <a:t>.</a:t>
            </a:r>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993863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97212" y="1622962"/>
            <a:ext cx="9345751" cy="584775"/>
          </a:xfrm>
          <a:prstGeom prst="rect">
            <a:avLst/>
          </a:prstGeom>
          <a:noFill/>
        </p:spPr>
        <p:txBody>
          <a:bodyPr wrap="square" rtlCol="0">
            <a:spAutoFit/>
          </a:bodyPr>
          <a:lstStyle/>
          <a:p>
            <a:pPr algn="ctr" rtl="1"/>
            <a:r>
              <a:rPr lang="ar-EG" sz="3200" b="1" dirty="0">
                <a:latin typeface="Calibri" panose="020F0502020204030204" pitchFamily="34" charset="0"/>
                <a:cs typeface="Calibri" panose="020F0502020204030204" pitchFamily="34" charset="0"/>
              </a:rPr>
              <a:t>5</a:t>
            </a:r>
            <a:r>
              <a:rPr lang="en-US" sz="3200" b="1" dirty="0">
                <a:latin typeface="Calibri" panose="020F0502020204030204" pitchFamily="34" charset="0"/>
                <a:cs typeface="Calibri" panose="020F0502020204030204" pitchFamily="34" charset="0"/>
              </a:rPr>
              <a:t>2.</a:t>
            </a:r>
            <a:r>
              <a:rPr lang="ar-EG" sz="3200" b="1" dirty="0">
                <a:latin typeface="Calibri" panose="020F0502020204030204" pitchFamily="34" charset="0"/>
                <a:cs typeface="Calibri" panose="020F0502020204030204" pitchFamily="34" charset="0"/>
              </a:rPr>
              <a:t> تحليلات تحسين الأسعار</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698606" y="2205054"/>
            <a:ext cx="8609417" cy="2554545"/>
          </a:xfrm>
          <a:prstGeom prst="rect">
            <a:avLst/>
          </a:prstGeom>
          <a:noFill/>
        </p:spPr>
        <p:txBody>
          <a:bodyPr wrap="square" rtlCol="0">
            <a:spAutoFit/>
          </a:bodyPr>
          <a:lstStyle/>
          <a:p>
            <a:pPr marL="457200" indent="-457200" algn="just"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التعريف: هي مجموعة من التقنيات والأساليب التي تستخدم </a:t>
            </a:r>
            <a:r>
              <a:rPr lang="ar-EG" sz="2000" dirty="0">
                <a:latin typeface="Calibri" panose="020F0502020204030204" pitchFamily="34" charset="0"/>
                <a:cs typeface="Calibri" panose="020F0502020204030204" pitchFamily="34" charset="0"/>
              </a:rPr>
              <a:t>البيانات والمعلومات لتحليل أفضل سعر للمنتجات أو الخدمات بهدف تحقيق أقصى قدر من الإيرادات أو الربح. </a:t>
            </a:r>
          </a:p>
          <a:p>
            <a:pPr marL="457200" indent="-457200" algn="r" rtl="1">
              <a:buFont typeface="Wingdings" panose="05000000000000000000" pitchFamily="2" charset="2"/>
              <a:buChar char="§"/>
            </a:pPr>
            <a:endParaRPr lang="ar-EG" sz="2000" dirty="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كيف تُستخدم: </a:t>
            </a:r>
            <a:r>
              <a:rPr lang="ar-EG" sz="2000" dirty="0">
                <a:latin typeface="Calibri" panose="020F0502020204030204" pitchFamily="34" charset="0"/>
                <a:cs typeface="Calibri" panose="020F0502020204030204" pitchFamily="34" charset="0"/>
              </a:rPr>
              <a:t>يتم ذلك من خلال النظر في مجموعة متنوعة من العوامل مثل الطلب</a:t>
            </a:r>
            <a:r>
              <a:rPr lang="ar-EG" sz="2000" b="1" dirty="0">
                <a:latin typeface="Calibri" panose="020F0502020204030204" pitchFamily="34" charset="0"/>
                <a:cs typeface="Calibri" panose="020F0502020204030204" pitchFamily="34" charset="0"/>
              </a:rPr>
              <a:t>، التكاليف</a:t>
            </a:r>
            <a:r>
              <a:rPr lang="ar-EG" sz="2000" b="1" dirty="0" smtClean="0">
                <a:latin typeface="Calibri" panose="020F0502020204030204" pitchFamily="34" charset="0"/>
                <a:cs typeface="Calibri" panose="020F0502020204030204" pitchFamily="34" charset="0"/>
              </a:rPr>
              <a:t>، </a:t>
            </a:r>
            <a:r>
              <a:rPr lang="ar-EG" sz="2000" b="1" u="sng" dirty="0" smtClean="0">
                <a:latin typeface="Calibri" panose="020F0502020204030204" pitchFamily="34" charset="0"/>
                <a:cs typeface="Calibri" panose="020F0502020204030204" pitchFamily="34" charset="0"/>
              </a:rPr>
              <a:t>سلوك العملاء، المنافسة، وغيرها من العوامل التي تؤثر على الأسعار</a:t>
            </a:r>
            <a:r>
              <a:rPr lang="ar-EG" sz="2000" b="1"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تُعتبر مفيدة جداً في إدارة العلاقات مع العملاء وتحسين </a:t>
            </a:r>
            <a:r>
              <a:rPr lang="ar-EG" sz="2000" b="1" dirty="0" smtClean="0">
                <a:latin typeface="Calibri" panose="020F0502020204030204" pitchFamily="34" charset="0"/>
                <a:cs typeface="Calibri" panose="020F0502020204030204" pitchFamily="34" charset="0"/>
              </a:rPr>
              <a:t>استراتيجيات </a:t>
            </a:r>
            <a:r>
              <a:rPr lang="ar-EG" sz="2000" b="1" dirty="0">
                <a:latin typeface="Calibri" panose="020F0502020204030204" pitchFamily="34" charset="0"/>
                <a:cs typeface="Calibri" panose="020F0502020204030204" pitchFamily="34" charset="0"/>
              </a:rPr>
              <a:t>التسويق.</a:t>
            </a:r>
          </a:p>
          <a:p>
            <a:pPr marL="457200" indent="-457200" algn="r" rtl="1">
              <a:buFont typeface="Wingdings" panose="05000000000000000000" pitchFamily="2" charset="2"/>
              <a:buChar char="§"/>
            </a:pPr>
            <a:endParaRPr lang="ar-EG" sz="2000" b="1" dirty="0">
              <a:latin typeface="Calibri" panose="020F0502020204030204" pitchFamily="34" charset="0"/>
              <a:cs typeface="Calibri" panose="020F0502020204030204" pitchFamily="34" charset="0"/>
            </a:endParaRPr>
          </a:p>
          <a:p>
            <a:pPr marL="457200" indent="-457200" algn="r"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 التطبيقات: تحليل مرونة الطلب، التحليل التنافسي، تحليل التكاليف.</a:t>
            </a:r>
          </a:p>
        </p:txBody>
      </p:sp>
    </p:spTree>
    <p:extLst>
      <p:ext uri="{BB962C8B-B14F-4D97-AF65-F5344CB8AC3E}">
        <p14:creationId xmlns:p14="http://schemas.microsoft.com/office/powerpoint/2010/main" val="5560703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97212" y="1675900"/>
            <a:ext cx="9345751" cy="584775"/>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6</a:t>
            </a:r>
            <a:r>
              <a:rPr lang="en-US" sz="3200" b="1" dirty="0" smtClean="0">
                <a:latin typeface="Calibri" panose="020F0502020204030204" pitchFamily="34" charset="0"/>
                <a:cs typeface="Calibri" panose="020F0502020204030204" pitchFamily="34" charset="0"/>
              </a:rPr>
              <a:t>2.</a:t>
            </a:r>
            <a:r>
              <a:rPr lang="ar-EG" sz="2800" dirty="0"/>
              <a:t> </a:t>
            </a:r>
            <a:r>
              <a:rPr lang="ar-EG" sz="3200" b="1" dirty="0"/>
              <a:t>تحليل مرونة </a:t>
            </a:r>
            <a:r>
              <a:rPr lang="ar-EG" sz="3200" b="1" dirty="0" smtClean="0"/>
              <a:t>الطلب السعرية</a:t>
            </a:r>
            <a:endParaRPr lang="en-US" sz="2800" b="1"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33808" y="2250375"/>
            <a:ext cx="8661522" cy="2862322"/>
          </a:xfrm>
          <a:prstGeom prst="rect">
            <a:avLst/>
          </a:prstGeom>
          <a:noFill/>
        </p:spPr>
        <p:txBody>
          <a:bodyPr wrap="square" rtlCol="0">
            <a:spAutoFit/>
          </a:bodyPr>
          <a:lstStyle/>
          <a:p>
            <a:pPr marL="457200" indent="-457200" algn="just" rtl="1">
              <a:buFont typeface="Wingdings" panose="05000000000000000000" pitchFamily="2" charset="2"/>
              <a:buChar char="§"/>
            </a:pPr>
            <a:r>
              <a:rPr lang="ar-EG" sz="2000" b="1" dirty="0"/>
              <a:t>مرونة الطلب</a:t>
            </a:r>
            <a:r>
              <a:rPr lang="ar-EG" sz="2000" dirty="0"/>
              <a:t> هي </a:t>
            </a:r>
            <a:r>
              <a:rPr lang="ar-EG" sz="2000" dirty="0">
                <a:latin typeface="Calibri" panose="020F0502020204030204" pitchFamily="34" charset="0"/>
                <a:cs typeface="Calibri" panose="020F0502020204030204" pitchFamily="34" charset="0"/>
              </a:rPr>
              <a:t>مقياس استجابة الكمية المطلوبة لتغيرات السعر. يساعد هذا التحليل في تحديد ما إذا كان يمكن زيادة السعر دون التأثير الكبير على الطلب أو إذا كان التغير في السعر سيؤدي إلى تقليل المبيعات بشكل كبير.</a:t>
            </a:r>
          </a:p>
          <a:p>
            <a:pPr marL="457200" indent="-457200" algn="just"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dirty="0">
                <a:latin typeface="Calibri" panose="020F0502020204030204" pitchFamily="34" charset="0"/>
                <a:cs typeface="Calibri" panose="020F0502020204030204" pitchFamily="34" charset="0"/>
              </a:rPr>
              <a:t>مثال: إذا زادت شركة من سعر </a:t>
            </a:r>
            <a:r>
              <a:rPr lang="ar-EG" sz="2000" u="sng" dirty="0">
                <a:latin typeface="Calibri" panose="020F0502020204030204" pitchFamily="34" charset="0"/>
                <a:cs typeface="Calibri" panose="020F0502020204030204" pitchFamily="34" charset="0"/>
              </a:rPr>
              <a:t>منتج بنسبة 10% وكان الطلب قد انخفض بنسبة 5%، فهذا يعني أن المنتج غير مرن</a:t>
            </a:r>
            <a:r>
              <a:rPr lang="ar-EG" sz="2000" dirty="0">
                <a:latin typeface="Calibri" panose="020F0502020204030204" pitchFamily="34" charset="0"/>
                <a:cs typeface="Calibri" panose="020F0502020204030204" pitchFamily="34" charset="0"/>
              </a:rPr>
              <a:t>، ويمكن للشركة زيادة السعر بمقدار أكبر دون فقدان الكثير من المبيعات. </a:t>
            </a:r>
          </a:p>
          <a:p>
            <a:pPr marL="457200" indent="-457200" algn="just"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dirty="0">
                <a:latin typeface="Calibri" panose="020F0502020204030204" pitchFamily="34" charset="0"/>
                <a:cs typeface="Calibri" panose="020F0502020204030204" pitchFamily="34" charset="0"/>
              </a:rPr>
              <a:t>طريقة حساب مرونة الطلب :من خلال المعادلة التالية = نسبة التغير في الكمية المطلوبة على نسبة التغير في </a:t>
            </a:r>
            <a:r>
              <a:rPr lang="ar-EG" sz="2000" dirty="0" smtClean="0">
                <a:latin typeface="Calibri" panose="020F0502020204030204" pitchFamily="34" charset="0"/>
                <a:cs typeface="Calibri" panose="020F0502020204030204" pitchFamily="34" charset="0"/>
              </a:rPr>
              <a:t>السعر.</a:t>
            </a:r>
            <a:endParaRPr lang="ar-EG" sz="20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4367380" y="4857724"/>
            <a:ext cx="3219899" cy="543001"/>
          </a:xfrm>
          <a:prstGeom prst="rect">
            <a:avLst/>
          </a:prstGeom>
        </p:spPr>
      </p:pic>
    </p:spTree>
    <p:extLst>
      <p:ext uri="{BB962C8B-B14F-4D97-AF65-F5344CB8AC3E}">
        <p14:creationId xmlns:p14="http://schemas.microsoft.com/office/powerpoint/2010/main" val="28973003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019113" y="5219530"/>
            <a:ext cx="5103081" cy="1065035"/>
          </a:xfrm>
          <a:prstGeom prst="rect">
            <a:avLst/>
          </a:prstGeom>
          <a:noFill/>
        </p:spPr>
        <p:txBody>
          <a:bodyPr wrap="square">
            <a:spAutoFit/>
          </a:bodyPr>
          <a:lstStyle/>
          <a:p>
            <a:pPr fontAlgn="base"/>
            <a:r>
              <a:rPr lang="ar-EG" sz="28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الانحدار وتحليل الأسعار      </a:t>
            </a:r>
            <a:endParaRPr lang="ar-EG" sz="3200" b="1" dirty="0">
              <a:latin typeface="Calibri" panose="020F0502020204030204" pitchFamily="34" charset="0"/>
              <a:cs typeface="Calibri" panose="020F0502020204030204" pitchFamily="34" charset="0"/>
            </a:endParaRPr>
          </a:p>
          <a:p>
            <a:pPr algn="ctr" rtl="1">
              <a:lnSpc>
                <a:spcPct val="120000"/>
              </a:lnSpc>
            </a:pPr>
            <a:r>
              <a:rPr lang="ar-EG" sz="2800" b="1" dirty="0" smtClean="0">
                <a:latin typeface="Calibri" panose="020F0502020204030204" pitchFamily="34" charset="0"/>
                <a:cs typeface="Calibri" panose="020F0502020204030204" pitchFamily="34" charset="0"/>
              </a:rPr>
              <a:t> </a:t>
            </a:r>
            <a:r>
              <a:rPr lang="ar-EG" sz="2800" dirty="0" smtClean="0">
                <a:latin typeface="Calibri" panose="020F0502020204030204" pitchFamily="34" charset="0"/>
                <a:cs typeface="Calibri" panose="020F0502020204030204" pitchFamily="34" charset="0"/>
              </a:rPr>
              <a:t> </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8502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88176" y="84396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03578" y="130307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991761" y="1334552"/>
            <a:ext cx="8466655" cy="1077218"/>
          </a:xfrm>
          <a:prstGeom prst="rect">
            <a:avLst/>
          </a:prstGeom>
          <a:noFill/>
        </p:spPr>
        <p:txBody>
          <a:bodyPr wrap="square" rtlCol="0">
            <a:spAutoFit/>
          </a:bodyPr>
          <a:lstStyle/>
          <a:p>
            <a:pPr algn="r" rtl="1"/>
            <a:r>
              <a:rPr lang="ar-EG" sz="3200" b="1" dirty="0" smtClean="0"/>
              <a:t>3</a:t>
            </a:r>
            <a:r>
              <a:rPr lang="ar-EG" sz="3200" b="1" dirty="0" smtClean="0">
                <a:latin typeface="Calibri" panose="020F0502020204030204" pitchFamily="34" charset="0"/>
                <a:cs typeface="Calibri" panose="020F0502020204030204" pitchFamily="34" charset="0"/>
              </a:rPr>
              <a:t>.</a:t>
            </a:r>
            <a:r>
              <a:rPr lang="ar-SA" sz="3200" dirty="0" smtClean="0"/>
              <a:t> </a:t>
            </a:r>
            <a:r>
              <a:rPr lang="ar-EG" sz="3200" b="1" dirty="0" smtClean="0">
                <a:latin typeface="Calibri" panose="020F0502020204030204" pitchFamily="34" charset="0"/>
                <a:cs typeface="Calibri" panose="020F0502020204030204" pitchFamily="34" charset="0"/>
              </a:rPr>
              <a:t>الانحدار وتحليلات الاسعار</a:t>
            </a:r>
            <a:endParaRPr lang="ar-EG" sz="3200" b="1" dirty="0">
              <a:latin typeface="Calibri" panose="020F0502020204030204" pitchFamily="34" charset="0"/>
              <a:cs typeface="Calibri" panose="020F0502020204030204" pitchFamily="34" charset="0"/>
            </a:endParaRP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28763" y="1918789"/>
            <a:ext cx="8714527" cy="3170099"/>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في سياق تحليل الأسعار، يُستخدم الانحدار لتحليل العلاقة بين السعر كمتغير </a:t>
            </a:r>
            <a:r>
              <a:rPr lang="ar-EG" sz="2000" dirty="0" smtClean="0">
                <a:latin typeface="Calibri" panose="020F0502020204030204" pitchFamily="34" charset="0"/>
                <a:cs typeface="Calibri" panose="020F0502020204030204" pitchFamily="34" charset="0"/>
              </a:rPr>
              <a:t>تابع وعدد </a:t>
            </a:r>
            <a:r>
              <a:rPr lang="ar-EG" sz="2000" dirty="0">
                <a:latin typeface="Calibri" panose="020F0502020204030204" pitchFamily="34" charset="0"/>
                <a:cs typeface="Calibri" panose="020F0502020204030204" pitchFamily="34" charset="0"/>
              </a:rPr>
              <a:t>من العوامل (المتغيرات المستقلة) التي قد تؤثر على </a:t>
            </a:r>
            <a:r>
              <a:rPr lang="ar-EG" sz="2000" b="1" u="sng" dirty="0">
                <a:latin typeface="Calibri" panose="020F0502020204030204" pitchFamily="34" charset="0"/>
                <a:cs typeface="Calibri" panose="020F0502020204030204" pitchFamily="34" charset="0"/>
              </a:rPr>
              <a:t>السعر، مثل العرض والطلب، والتكلفة، والظروف الاقتصادية، والمنافسة في </a:t>
            </a:r>
            <a:r>
              <a:rPr lang="ar-EG" sz="2000" b="1" u="sng" dirty="0" smtClean="0">
                <a:latin typeface="Calibri" panose="020F0502020204030204" pitchFamily="34" charset="0"/>
                <a:cs typeface="Calibri" panose="020F0502020204030204" pitchFamily="34" charset="0"/>
              </a:rPr>
              <a:t>السوق</a:t>
            </a:r>
            <a:r>
              <a:rPr lang="ar-EG" sz="2000" dirty="0" smtClean="0"/>
              <a:t>.</a:t>
            </a:r>
            <a:endParaRPr lang="ar-EG" sz="20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u="sng" dirty="0" smtClean="0">
                <a:latin typeface="Calibri" panose="020F0502020204030204" pitchFamily="34" charset="0"/>
                <a:cs typeface="Calibri" panose="020F0502020204030204" pitchFamily="34" charset="0"/>
              </a:rPr>
              <a:t>أنواع </a:t>
            </a:r>
            <a:r>
              <a:rPr lang="ar-EG" sz="2000" b="1" u="sng" dirty="0">
                <a:latin typeface="Calibri" panose="020F0502020204030204" pitchFamily="34" charset="0"/>
                <a:cs typeface="Calibri" panose="020F0502020204030204" pitchFamily="34" charset="0"/>
              </a:rPr>
              <a:t>الانحدار المستخدم في تحليل الأسعار:</a:t>
            </a:r>
          </a:p>
          <a:p>
            <a:pPr algn="r" rtl="1"/>
            <a:r>
              <a:rPr lang="ar-EG" sz="2000" dirty="0">
                <a:latin typeface="Calibri" panose="020F0502020204030204" pitchFamily="34" charset="0"/>
                <a:cs typeface="Calibri" panose="020F0502020204030204" pitchFamily="34" charset="0"/>
              </a:rPr>
              <a:t>الانحدار البسيط (</a:t>
            </a:r>
            <a:r>
              <a:rPr lang="en-MY" sz="2000" dirty="0">
                <a:latin typeface="Calibri" panose="020F0502020204030204" pitchFamily="34" charset="0"/>
                <a:cs typeface="Calibri" panose="020F0502020204030204" pitchFamily="34" charset="0"/>
              </a:rPr>
              <a:t>Simple Linear Regression): </a:t>
            </a:r>
            <a:r>
              <a:rPr lang="ar-EG" sz="2000" dirty="0">
                <a:latin typeface="Calibri" panose="020F0502020204030204" pitchFamily="34" charset="0"/>
                <a:cs typeface="Calibri" panose="020F0502020204030204" pitchFamily="34" charset="0"/>
              </a:rPr>
              <a:t>يُستخدم عندما يكون هناك متغير مستقل واحد يؤثر على المتغير التابع. مثلاً، إذا أردنا دراسة تأثير تكلفة الإنتاج على سعر المنتج، يمكن استخدام الانحدار البسيط:</a:t>
            </a:r>
          </a:p>
          <a:p>
            <a:pPr algn="r" rtl="1"/>
            <a:r>
              <a:rPr lang="ar-EG" sz="2000" dirty="0">
                <a:latin typeface="Calibri" panose="020F0502020204030204" pitchFamily="34" charset="0"/>
                <a:cs typeface="Calibri" panose="020F0502020204030204" pitchFamily="34" charset="0"/>
              </a:rPr>
              <a:t> </a:t>
            </a:r>
          </a:p>
          <a:p>
            <a:pPr marL="285750" indent="-285750" algn="just" rtl="1">
              <a:buFont typeface="Wingdings" panose="05000000000000000000" pitchFamily="2" charset="2"/>
              <a:buChar char="q"/>
            </a:pPr>
            <a:endParaRPr lang="ar-EG" sz="2000" b="1"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endParaRPr lang="ar-EG" sz="2000" b="1"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5296772" y="3960177"/>
            <a:ext cx="2448267" cy="409632"/>
          </a:xfrm>
          <a:prstGeom prst="rect">
            <a:avLst/>
          </a:prstGeom>
        </p:spPr>
      </p:pic>
      <p:pic>
        <p:nvPicPr>
          <p:cNvPr id="4" name="Picture 3"/>
          <p:cNvPicPr>
            <a:picLocks noChangeAspect="1"/>
          </p:cNvPicPr>
          <p:nvPr/>
        </p:nvPicPr>
        <p:blipFill>
          <a:blip r:embed="rId4"/>
          <a:stretch>
            <a:fillRect/>
          </a:stretch>
        </p:blipFill>
        <p:spPr>
          <a:xfrm>
            <a:off x="3234338" y="4312362"/>
            <a:ext cx="4982270" cy="666843"/>
          </a:xfrm>
          <a:prstGeom prst="rect">
            <a:avLst/>
          </a:prstGeom>
        </p:spPr>
      </p:pic>
    </p:spTree>
    <p:extLst>
      <p:ext uri="{BB962C8B-B14F-4D97-AF65-F5344CB8AC3E}">
        <p14:creationId xmlns:p14="http://schemas.microsoft.com/office/powerpoint/2010/main" val="41847844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a:t>β1​ </a:t>
            </a:r>
            <a:r>
              <a:rPr lang="ar-EG"/>
              <a:t>و </a:t>
            </a:r>
            <a:r>
              <a:rPr lang="el-GR"/>
              <a:t>β2\</a:t>
            </a:r>
            <a:r>
              <a:rPr lang="en-MY"/>
              <a:t>beta_2</a:t>
            </a:r>
            <a:r>
              <a:rPr lang="el-GR"/>
              <a:t>β2​ </a:t>
            </a:r>
            <a:r>
              <a:rPr lang="ar-EG"/>
              <a:t>و </a:t>
            </a:r>
            <a:r>
              <a:rPr lang="el-GR"/>
              <a:t>β3\</a:t>
            </a:r>
            <a:r>
              <a:rPr lang="en-MY"/>
              <a:t>beta_3</a:t>
            </a:r>
            <a:r>
              <a:rPr lang="el-GR"/>
              <a:t>β3​ </a:t>
            </a:r>
            <a:r>
              <a:rPr lang="ar-EG"/>
              <a:t>هي معاملات الانحدار التي تظهر تأثير كل من العوامل المستقلة على السعر.</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903376" y="1667703"/>
            <a:ext cx="8466655" cy="1015663"/>
          </a:xfrm>
          <a:prstGeom prst="rect">
            <a:avLst/>
          </a:prstGeom>
          <a:noFill/>
        </p:spPr>
        <p:txBody>
          <a:bodyPr wrap="square" rtlCol="0">
            <a:spAutoFit/>
          </a:bodyPr>
          <a:lstStyle/>
          <a:p>
            <a:pPr algn="r" rtl="1"/>
            <a:r>
              <a:rPr lang="ar-EG" sz="3200" b="1" dirty="0" smtClean="0">
                <a:latin typeface="Calibri" panose="020F0502020204030204" pitchFamily="34" charset="0"/>
                <a:cs typeface="Calibri" panose="020F0502020204030204" pitchFamily="34" charset="0"/>
              </a:rPr>
              <a:t>3.1. الانحدار </a:t>
            </a:r>
            <a:r>
              <a:rPr lang="ar-EG" sz="3200" b="1" dirty="0">
                <a:latin typeface="Calibri" panose="020F0502020204030204" pitchFamily="34" charset="0"/>
                <a:cs typeface="Calibri" panose="020F0502020204030204" pitchFamily="34" charset="0"/>
              </a:rPr>
              <a:t>المتعدد </a:t>
            </a: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600200" y="2175534"/>
            <a:ext cx="8420244" cy="3600986"/>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400" b="1" dirty="0" smtClean="0"/>
              <a:t> </a:t>
            </a:r>
            <a:r>
              <a:rPr lang="ar-EG" sz="2400" dirty="0" smtClean="0"/>
              <a:t> </a:t>
            </a:r>
            <a:r>
              <a:rPr lang="ar-EG" b="1" dirty="0">
                <a:latin typeface="Calibri" panose="020F0502020204030204" pitchFamily="34" charset="0"/>
                <a:cs typeface="Calibri" panose="020F0502020204030204" pitchFamily="34" charset="0"/>
              </a:rPr>
              <a:t>الانحدار المتعدد (</a:t>
            </a:r>
            <a:r>
              <a:rPr lang="en-MY" b="1" dirty="0">
                <a:latin typeface="Calibri" panose="020F0502020204030204" pitchFamily="34" charset="0"/>
                <a:cs typeface="Calibri" panose="020F0502020204030204" pitchFamily="34" charset="0"/>
              </a:rPr>
              <a:t>Multiple Linear Regression): </a:t>
            </a:r>
            <a:r>
              <a:rPr lang="ar-EG" dirty="0">
                <a:latin typeface="Calibri" panose="020F0502020204030204" pitchFamily="34" charset="0"/>
                <a:cs typeface="Calibri" panose="020F0502020204030204" pitchFamily="34" charset="0"/>
              </a:rPr>
              <a:t>يُستخدم عندما يكون هناك أكثر من متغير مستقل يؤثر على المتغير التابع. على سبيل المثال، يمكن استخدام الانحدار المتعدد لتحليل تأثير عدة عوامل مثل العرض، الطلب، والتكلفة على </a:t>
            </a:r>
            <a:r>
              <a:rPr lang="ar-EG" dirty="0" smtClean="0">
                <a:latin typeface="Calibri" panose="020F0502020204030204" pitchFamily="34" charset="0"/>
                <a:cs typeface="Calibri" panose="020F0502020204030204" pitchFamily="34" charset="0"/>
              </a:rPr>
              <a:t>السعر.</a:t>
            </a:r>
          </a:p>
          <a:p>
            <a:pPr marL="285750" indent="-285750" algn="just" rtl="1">
              <a:buFont typeface="Wingdings" panose="05000000000000000000" pitchFamily="2" charset="2"/>
              <a:buChar char="q"/>
            </a:pPr>
            <a:endParaRPr lang="ar-EG"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endParaRPr lang="ar-EG" dirty="0">
              <a:latin typeface="Calibri" panose="020F0502020204030204" pitchFamily="34" charset="0"/>
              <a:cs typeface="Calibri" panose="020F0502020204030204" pitchFamily="34" charset="0"/>
            </a:endParaRPr>
          </a:p>
          <a:p>
            <a:pPr algn="r" rtl="1"/>
            <a:r>
              <a:rPr lang="el-GR" dirty="0"/>
              <a:t>β 1 ​ </a:t>
            </a:r>
            <a:r>
              <a:rPr lang="ar-EG" dirty="0"/>
              <a:t>و 𝛽 2 </a:t>
            </a:r>
            <a:r>
              <a:rPr lang="el-GR" dirty="0"/>
              <a:t>β 2 ​ </a:t>
            </a:r>
            <a:r>
              <a:rPr lang="ar-EG" dirty="0"/>
              <a:t>و 𝛽 3 </a:t>
            </a:r>
            <a:r>
              <a:rPr lang="el-GR" dirty="0"/>
              <a:t>β 3 ​ </a:t>
            </a:r>
            <a:r>
              <a:rPr lang="ar-EG" dirty="0"/>
              <a:t>هي معاملات الانحدار التي تظهر تأثير كل من العوامل المستقلة على السعر.</a:t>
            </a:r>
          </a:p>
          <a:p>
            <a:pPr marL="285750" indent="-285750" algn="just" rtl="1">
              <a:buFont typeface="Wingdings" panose="05000000000000000000" pitchFamily="2" charset="2"/>
              <a:buChar char="q"/>
            </a:pPr>
            <a:endParaRPr lang="ar-EG" dirty="0" smtClean="0">
              <a:latin typeface="Calibri" panose="020F0502020204030204" pitchFamily="34" charset="0"/>
              <a:cs typeface="Calibri" panose="020F0502020204030204" pitchFamily="34" charset="0"/>
            </a:endParaRPr>
          </a:p>
          <a:p>
            <a:pPr algn="r" rtl="1"/>
            <a:r>
              <a:rPr lang="ar-EG" b="1" dirty="0"/>
              <a:t>مثال </a:t>
            </a:r>
            <a:r>
              <a:rPr lang="ar-EG" b="1" dirty="0" smtClean="0"/>
              <a:t>عملي:</a:t>
            </a:r>
            <a:endParaRPr lang="ar-EG" b="1" dirty="0"/>
          </a:p>
          <a:p>
            <a:pPr algn="r" rtl="1"/>
            <a:r>
              <a:rPr lang="ar-EG" dirty="0"/>
              <a:t>إذا كانت </a:t>
            </a:r>
            <a:r>
              <a:rPr lang="ar-EG" dirty="0" smtClean="0"/>
              <a:t>الشركة </a:t>
            </a:r>
            <a:r>
              <a:rPr lang="ar-EG" b="1" dirty="0" smtClean="0"/>
              <a:t>تريد معرفة تأثير العرض والطلب على سعر منتج معين</a:t>
            </a:r>
            <a:r>
              <a:rPr lang="ar-EG" dirty="0" smtClean="0"/>
              <a:t>، </a:t>
            </a:r>
            <a:r>
              <a:rPr lang="ar-EG" dirty="0"/>
              <a:t>فإنها قد تقوم بجمع البيانات حول السعر والعرض والطلب على المنتج. باستخدام تحليل الانحدار المتعدد، يمكنها تحديد مدى تأثير كل من العرض والطلب على السعر وبالتالي وضع استراتيجيات تسعير مستنيرة.</a:t>
            </a:r>
          </a:p>
          <a:p>
            <a:pPr lvl="0" algn="just" rtl="1"/>
            <a:endParaRPr lang="ar-EG" sz="2400" dirty="0" smtClean="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3174775" y="3073590"/>
            <a:ext cx="4906060" cy="552527"/>
          </a:xfrm>
          <a:prstGeom prst="rect">
            <a:avLst/>
          </a:prstGeom>
        </p:spPr>
      </p:pic>
    </p:spTree>
    <p:extLst>
      <p:ext uri="{BB962C8B-B14F-4D97-AF65-F5344CB8AC3E}">
        <p14:creationId xmlns:p14="http://schemas.microsoft.com/office/powerpoint/2010/main" val="8748150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85336" y="1346522"/>
            <a:ext cx="8466655" cy="1077218"/>
          </a:xfrm>
          <a:prstGeom prst="rect">
            <a:avLst/>
          </a:prstGeom>
          <a:noFill/>
        </p:spPr>
        <p:txBody>
          <a:bodyPr wrap="square" rtlCol="0">
            <a:spAutoFit/>
          </a:bodyPr>
          <a:lstStyle/>
          <a:p>
            <a:pPr algn="r" rtl="1"/>
            <a:r>
              <a:rPr lang="ar-EG" sz="3200" b="1" dirty="0" smtClean="0"/>
              <a:t>3.4</a:t>
            </a:r>
            <a:r>
              <a:rPr lang="ar-EG" sz="3200" b="1" dirty="0" smtClean="0">
                <a:latin typeface="Calibri" panose="020F0502020204030204" pitchFamily="34" charset="0"/>
                <a:cs typeface="Calibri" panose="020F0502020204030204" pitchFamily="34" charset="0"/>
              </a:rPr>
              <a:t>  تطبيقات </a:t>
            </a:r>
            <a:r>
              <a:rPr lang="ar-EG" sz="3200" b="1" dirty="0">
                <a:latin typeface="Calibri" panose="020F0502020204030204" pitchFamily="34" charset="0"/>
                <a:cs typeface="Calibri" panose="020F0502020204030204" pitchFamily="34" charset="0"/>
              </a:rPr>
              <a:t>الانحدار في تحليل الأسعار:</a:t>
            </a: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685336" y="1644827"/>
            <a:ext cx="8549336" cy="2862322"/>
          </a:xfrm>
          <a:prstGeom prst="rect">
            <a:avLst/>
          </a:prstGeom>
          <a:noFill/>
        </p:spPr>
        <p:txBody>
          <a:bodyPr wrap="square" rtlCol="0">
            <a:spAutoFit/>
          </a:bodyPr>
          <a:lstStyle/>
          <a:p>
            <a:pPr algn="r" rtl="1"/>
            <a:endParaRPr lang="ar-EG" sz="2000" b="1" dirty="0"/>
          </a:p>
          <a:p>
            <a:pPr marL="342900" indent="-342900" algn="r"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تسعير المنتجات: </a:t>
            </a:r>
            <a:r>
              <a:rPr lang="ar-EG" sz="2000" dirty="0">
                <a:latin typeface="Calibri" panose="020F0502020204030204" pitchFamily="34" charset="0"/>
                <a:cs typeface="Calibri" panose="020F0502020204030204" pitchFamily="34" charset="0"/>
              </a:rPr>
              <a:t>يمكن استخدام الانحدار لفهم كيف تؤثر العوامل المختلفة على التسعير (مثل تكاليف الإنتاج، منافسة السوق، إلخ</a:t>
            </a:r>
            <a:r>
              <a:rPr lang="ar-EG" sz="20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q"/>
            </a:pPr>
            <a:endParaRPr lang="ar-EG" sz="20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توقعات الأسعار: </a:t>
            </a:r>
            <a:r>
              <a:rPr lang="ar-EG" sz="2000" dirty="0">
                <a:latin typeface="Calibri" panose="020F0502020204030204" pitchFamily="34" charset="0"/>
                <a:cs typeface="Calibri" panose="020F0502020204030204" pitchFamily="34" charset="0"/>
              </a:rPr>
              <a:t>يمكن استخدام نموذج الانحدار للتنبؤ بأسعار المنتجات أو الخدمات بناءً على تغيرات في العوامل الاقتصادية أو السوقية</a:t>
            </a:r>
            <a:r>
              <a:rPr lang="ar-EG" sz="20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q"/>
            </a:pPr>
            <a:endParaRPr lang="ar-EG" sz="20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استراتيجيات التسويق: </a:t>
            </a:r>
            <a:r>
              <a:rPr lang="ar-EG" sz="2000" dirty="0">
                <a:latin typeface="Calibri" panose="020F0502020204030204" pitchFamily="34" charset="0"/>
                <a:cs typeface="Calibri" panose="020F0502020204030204" pitchFamily="34" charset="0"/>
              </a:rPr>
              <a:t>من خلال تحليل العلاقة بين العوامل المختلفة، يمكن للشركات تحديد الاستراتيجيات التي تؤثر بشكل إيجابي على الأسعار</a:t>
            </a:r>
            <a:r>
              <a:rPr lang="ar-EG" sz="2000" dirty="0"/>
              <a:t>.</a:t>
            </a:r>
          </a:p>
        </p:txBody>
      </p:sp>
    </p:spTree>
    <p:extLst>
      <p:ext uri="{BB962C8B-B14F-4D97-AF65-F5344CB8AC3E}">
        <p14:creationId xmlns:p14="http://schemas.microsoft.com/office/powerpoint/2010/main" val="2003863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946450" y="1351964"/>
            <a:ext cx="8466655" cy="1077218"/>
          </a:xfrm>
          <a:prstGeom prst="rect">
            <a:avLst/>
          </a:prstGeom>
          <a:noFill/>
        </p:spPr>
        <p:txBody>
          <a:bodyPr wrap="square" rtlCol="0">
            <a:spAutoFit/>
          </a:bodyPr>
          <a:lstStyle/>
          <a:p>
            <a:pPr algn="r" rtl="1"/>
            <a:r>
              <a:rPr lang="ar-EG" sz="3200" b="1" dirty="0" smtClean="0"/>
              <a:t>3.4.1</a:t>
            </a:r>
            <a:r>
              <a:rPr lang="ar-EG" sz="3200" b="1" dirty="0" smtClean="0">
                <a:latin typeface="Calibri" panose="020F0502020204030204" pitchFamily="34" charset="0"/>
                <a:cs typeface="Calibri" panose="020F0502020204030204" pitchFamily="34" charset="0"/>
              </a:rPr>
              <a:t>  تطبيقات </a:t>
            </a:r>
            <a:r>
              <a:rPr lang="ar-EG" sz="3200" b="1" dirty="0">
                <a:latin typeface="Calibri" panose="020F0502020204030204" pitchFamily="34" charset="0"/>
                <a:cs typeface="Calibri" panose="020F0502020204030204" pitchFamily="34" charset="0"/>
              </a:rPr>
              <a:t>الانحدار في تحليل الأسعار:</a:t>
            </a: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245789" y="1644827"/>
            <a:ext cx="8988883" cy="3170099"/>
          </a:xfrm>
          <a:prstGeom prst="rect">
            <a:avLst/>
          </a:prstGeom>
          <a:noFill/>
        </p:spPr>
        <p:txBody>
          <a:bodyPr wrap="square" rtlCol="0">
            <a:spAutoFit/>
          </a:bodyPr>
          <a:lstStyle/>
          <a:p>
            <a:pPr algn="r" rtl="1"/>
            <a:endParaRPr lang="ar-EG" sz="2000" b="1" dirty="0"/>
          </a:p>
          <a:p>
            <a:pPr marL="342900" indent="-342900" algn="r"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مثال على تطبيق الانحدار المتعدد في تحليل الأسعار: افترض أن شركة تبيع منتجًا وتريد تحليل تأثير عدة عوامل على مبيعاتها</a:t>
            </a:r>
            <a:r>
              <a:rPr lang="ar-EG" sz="20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q"/>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لديها بيانات حول: السعر</a:t>
            </a:r>
            <a:r>
              <a:rPr lang="ar-EG" sz="2000" dirty="0">
                <a:latin typeface="Calibri" panose="020F0502020204030204" pitchFamily="34" charset="0"/>
                <a:cs typeface="Calibri" panose="020F0502020204030204" pitchFamily="34" charset="0"/>
              </a:rPr>
              <a:t>: السعر الذي يتم بيع المنتج به. الإعلانات: الميزانية المخصصة للحملات الإعلانية. العروض الترويجية: قيمة الخصومات أو العروض الترويجية. المنافسة: أسعار المنافسين في السوق</a:t>
            </a:r>
            <a:r>
              <a:rPr lang="ar-EG" sz="20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q"/>
            </a:pPr>
            <a:r>
              <a:rPr lang="ar-EG"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باستخدام الانحدار المتعدد، يمكن بناء نموذج لتحليل كيفية تأثير كل من هذه العوامل على المبيعات</a:t>
            </a:r>
            <a:r>
              <a:rPr lang="ar-EG" sz="20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q"/>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على سبيل المثال</a:t>
            </a:r>
            <a:r>
              <a:rPr lang="ar-EG" sz="2000" dirty="0">
                <a:latin typeface="Calibri" panose="020F0502020204030204" pitchFamily="34" charset="0"/>
                <a:cs typeface="Calibri" panose="020F0502020204030204" pitchFamily="34" charset="0"/>
              </a:rPr>
              <a:t>: إذا كانت المعاملات تشير إلى أن زيادة </a:t>
            </a:r>
            <a:r>
              <a:rPr lang="ar-EG" sz="2000" b="1" dirty="0">
                <a:latin typeface="Calibri" panose="020F0502020204030204" pitchFamily="34" charset="0"/>
                <a:cs typeface="Calibri" panose="020F0502020204030204" pitchFamily="34" charset="0"/>
              </a:rPr>
              <a:t>السعر بمقدار 1 دولار يؤدي إلى انخفاض المبيعات بمقدار 500 وحدة</a:t>
            </a:r>
            <a:r>
              <a:rPr lang="ar-EG" sz="2000" dirty="0">
                <a:latin typeface="Calibri" panose="020F0502020204030204" pitchFamily="34" charset="0"/>
                <a:cs typeface="Calibri" panose="020F0502020204030204" pitchFamily="34" charset="0"/>
              </a:rPr>
              <a:t>، يمكن للشركة اتخاذ قرارات استراتيجية بشأن الأسعار. إذا أظهرت النتائج أن الإنفاق على الإعلانات يعزز المبيعات بمقدار معين، يمكن توجيه الموارد بشكل أكثر فاعلية.</a:t>
            </a:r>
            <a:endParaRPr lang="ar-EG" sz="2000" dirty="0"/>
          </a:p>
        </p:txBody>
      </p:sp>
      <p:pic>
        <p:nvPicPr>
          <p:cNvPr id="3" name="Picture 2"/>
          <p:cNvPicPr>
            <a:picLocks noChangeAspect="1"/>
          </p:cNvPicPr>
          <p:nvPr/>
        </p:nvPicPr>
        <p:blipFill>
          <a:blip r:embed="rId3"/>
          <a:stretch>
            <a:fillRect/>
          </a:stretch>
        </p:blipFill>
        <p:spPr>
          <a:xfrm>
            <a:off x="10413105" y="1037482"/>
            <a:ext cx="2888639" cy="4881889"/>
          </a:xfrm>
          <a:prstGeom prst="rect">
            <a:avLst/>
          </a:prstGeom>
        </p:spPr>
      </p:pic>
    </p:spTree>
    <p:extLst>
      <p:ext uri="{BB962C8B-B14F-4D97-AF65-F5344CB8AC3E}">
        <p14:creationId xmlns:p14="http://schemas.microsoft.com/office/powerpoint/2010/main" val="3135375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901206" y="4192763"/>
            <a:ext cx="4747323" cy="2430281"/>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lvl="0" algn="ctr" rtl="1">
              <a:lnSpc>
                <a:spcPct val="120000"/>
              </a:lnSpc>
            </a:pPr>
            <a:r>
              <a:rPr lang="en-MY" sz="2800" b="1" dirty="0" smtClean="0">
                <a:latin typeface="Calibri" panose="020F0502020204030204" pitchFamily="34" charset="0"/>
                <a:cs typeface="Calibri" panose="020F0502020204030204" pitchFamily="34" charset="0"/>
              </a:rPr>
              <a:t> </a:t>
            </a:r>
          </a:p>
          <a:p>
            <a:pPr algn="ctr" rtl="1">
              <a:lnSpc>
                <a:spcPct val="120000"/>
              </a:lnSpc>
            </a:pPr>
            <a:r>
              <a:rPr lang="ar-EG" sz="2800" b="1" dirty="0" smtClean="0">
                <a:latin typeface="Calibri" panose="020F0502020204030204" pitchFamily="34" charset="0"/>
                <a:cs typeface="Calibri" panose="020F0502020204030204" pitchFamily="34" charset="0"/>
              </a:rPr>
              <a:t>التحليل </a:t>
            </a:r>
            <a:r>
              <a:rPr lang="ar-EG" sz="2800" b="1" dirty="0">
                <a:latin typeface="Calibri" panose="020F0502020204030204" pitchFamily="34" charset="0"/>
                <a:cs typeface="Calibri" panose="020F0502020204030204" pitchFamily="34" charset="0"/>
              </a:rPr>
              <a:t>المشترك </a:t>
            </a:r>
          </a:p>
          <a:p>
            <a:pPr algn="ctr" rtl="1">
              <a:lnSpc>
                <a:spcPct val="120000"/>
              </a:lnSpc>
            </a:pPr>
            <a:r>
              <a:rPr lang="ar-EG" sz="2800" b="1" dirty="0" smtClean="0">
                <a:latin typeface="Calibri" panose="020F0502020204030204" pitchFamily="34" charset="0"/>
                <a:cs typeface="Calibri" panose="020F0502020204030204" pitchFamily="34" charset="0"/>
              </a:rPr>
              <a:t> </a:t>
            </a:r>
            <a:endParaRPr lang="en-US" sz="2800" b="1" dirty="0">
              <a:latin typeface="Calibri" panose="020F0502020204030204" pitchFamily="34" charset="0"/>
              <a:cs typeface="Calibri" panose="020F0502020204030204" pitchFamily="34"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305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21468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14576" y="1595804"/>
            <a:ext cx="8222868"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841444" y="1563414"/>
            <a:ext cx="7893595" cy="2000548"/>
          </a:xfrm>
          <a:prstGeom prst="rect">
            <a:avLst/>
          </a:prstGeom>
          <a:noFill/>
        </p:spPr>
        <p:txBody>
          <a:bodyPr wrap="square" rtlCol="0">
            <a:spAutoFit/>
          </a:bodyPr>
          <a:lstStyle/>
          <a:p>
            <a:pPr algn="ctr" rtl="1"/>
            <a:r>
              <a:rPr lang="ar-EG" sz="3200" b="1" dirty="0" smtClean="0"/>
              <a:t>4</a:t>
            </a:r>
            <a:r>
              <a:rPr lang="ar-EG" sz="3200" b="1" dirty="0" smtClean="0">
                <a:latin typeface="Calibri" panose="020F0502020204030204" pitchFamily="34" charset="0"/>
                <a:cs typeface="Calibri" panose="020F0502020204030204" pitchFamily="34" charset="0"/>
              </a:rPr>
              <a:t>.</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التحليل المشترك </a:t>
            </a:r>
            <a:endParaRPr lang="ar-EG" sz="3200" b="1" dirty="0">
              <a:latin typeface="Calibri" panose="020F0502020204030204" pitchFamily="34" charset="0"/>
              <a:cs typeface="Calibri" panose="020F0502020204030204" pitchFamily="34" charset="0"/>
            </a:endParaRPr>
          </a:p>
          <a:p>
            <a:pPr algn="ctr" rtl="1"/>
            <a:r>
              <a:rPr lang="ar-EG" sz="3200" b="1" dirty="0" smtClean="0">
                <a:latin typeface="Calibri" panose="020F0502020204030204" pitchFamily="34" charset="0"/>
                <a:cs typeface="Calibri" panose="020F0502020204030204" pitchFamily="34" charset="0"/>
              </a:rPr>
              <a:t> </a:t>
            </a:r>
            <a:endParaRPr lang="en-MY" sz="3200" b="1" dirty="0">
              <a:latin typeface="Calibri" panose="020F0502020204030204" pitchFamily="34" charset="0"/>
              <a:cs typeface="Calibri" panose="020F0502020204030204" pitchFamily="34" charset="0"/>
            </a:endParaRPr>
          </a:p>
          <a:p>
            <a:pPr lvl="0" algn="ctr" rtl="1"/>
            <a:r>
              <a:rPr lang="ar-EG" sz="3200" b="1" dirty="0" smtClean="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626178" y="2157237"/>
            <a:ext cx="7546523" cy="3539430"/>
          </a:xfrm>
          <a:prstGeom prst="rect">
            <a:avLst/>
          </a:prstGeom>
          <a:noFill/>
        </p:spPr>
        <p:txBody>
          <a:bodyPr wrap="square" rtlCol="0">
            <a:spAutoFit/>
          </a:bodyPr>
          <a:lstStyle/>
          <a:p>
            <a:pPr algn="just" rtl="1" fontAlgn="base"/>
            <a:r>
              <a:rPr lang="ar-EG" sz="2000" b="1" dirty="0">
                <a:latin typeface="Calibri" panose="020F0502020204030204" pitchFamily="34" charset="0"/>
                <a:cs typeface="Calibri" panose="020F0502020204030204" pitchFamily="34" charset="0"/>
              </a:rPr>
              <a:t>التحليل المشترك </a:t>
            </a:r>
            <a:r>
              <a:rPr lang="ar-EG" sz="2000" dirty="0">
                <a:latin typeface="Calibri" panose="020F0502020204030204" pitchFamily="34" charset="0"/>
                <a:cs typeface="Calibri" panose="020F0502020204030204" pitchFamily="34" charset="0"/>
              </a:rPr>
              <a:t>(</a:t>
            </a:r>
            <a:r>
              <a:rPr lang="en-MY" sz="2000" dirty="0">
                <a:latin typeface="Calibri" panose="020F0502020204030204" pitchFamily="34" charset="0"/>
                <a:cs typeface="Calibri" panose="020F0502020204030204" pitchFamily="34" charset="0"/>
              </a:rPr>
              <a:t>Conjoint Analysis) </a:t>
            </a:r>
            <a:r>
              <a:rPr lang="ar-EG" sz="2000" dirty="0">
                <a:latin typeface="Calibri" panose="020F0502020204030204" pitchFamily="34" charset="0"/>
                <a:cs typeface="Calibri" panose="020F0502020204030204" pitchFamily="34" charset="0"/>
              </a:rPr>
              <a:t>هو إحدى أدوات البحث التسويقي القوية التي تُستخدم لفهم تفضيلات العملاء وتحديد كيفية اتخاذهم </a:t>
            </a:r>
            <a:r>
              <a:rPr lang="ar-EG" sz="2000" b="1" dirty="0">
                <a:latin typeface="Calibri" panose="020F0502020204030204" pitchFamily="34" charset="0"/>
                <a:cs typeface="Calibri" panose="020F0502020204030204" pitchFamily="34" charset="0"/>
              </a:rPr>
              <a:t>للقرارات في اختيار المنتجات</a:t>
            </a:r>
            <a:r>
              <a:rPr lang="ar-EG" sz="2000" dirty="0">
                <a:latin typeface="Calibri" panose="020F0502020204030204" pitchFamily="34" charset="0"/>
                <a:cs typeface="Calibri" panose="020F0502020204030204" pitchFamily="34" charset="0"/>
              </a:rPr>
              <a:t>. يعتمد التحليل المشترك على فكرة أن قرار الشراء يعتمد على مجموعة من الخصائص أو المزايا المختلفة للمنتج، وليس فقط على السعر أو الميزة الواحدة</a:t>
            </a:r>
            <a:r>
              <a:rPr lang="ar-EG" sz="2000" b="1" dirty="0" smtClean="0">
                <a:latin typeface="Calibri" panose="020F0502020204030204" pitchFamily="34" charset="0"/>
                <a:cs typeface="Calibri" panose="020F0502020204030204" pitchFamily="34" charset="0"/>
              </a:rPr>
              <a:t>.</a:t>
            </a:r>
          </a:p>
          <a:p>
            <a:pPr algn="r"/>
            <a:r>
              <a:rPr lang="ar-EG" sz="2000" b="1" u="sng" dirty="0">
                <a:latin typeface="Calibri" panose="020F0502020204030204" pitchFamily="34" charset="0"/>
                <a:cs typeface="Calibri" panose="020F0502020204030204" pitchFamily="34" charset="0"/>
              </a:rPr>
              <a:t>التحليل المشترك والمنتجات</a:t>
            </a:r>
          </a:p>
          <a:p>
            <a:pPr marL="342900" indent="-342900" algn="just" rtl="1">
              <a:buFont typeface="Wingdings" panose="05000000000000000000" pitchFamily="2" charset="2"/>
              <a:buChar char="§"/>
            </a:pPr>
            <a:r>
              <a:rPr lang="ar-EG" sz="2000" dirty="0">
                <a:latin typeface="Calibri" panose="020F0502020204030204" pitchFamily="34" charset="0"/>
                <a:cs typeface="Calibri" panose="020F0502020204030204" pitchFamily="34" charset="0"/>
              </a:rPr>
              <a:t>يتم استخدام التحليل المشترك لدراسة تأثير مجموعة من الخصائص (</a:t>
            </a:r>
            <a:r>
              <a:rPr lang="ar-EG" sz="2000" b="1" dirty="0">
                <a:latin typeface="Calibri" panose="020F0502020204030204" pitchFamily="34" charset="0"/>
                <a:cs typeface="Calibri" panose="020F0502020204030204" pitchFamily="34" charset="0"/>
              </a:rPr>
              <a:t>مثل الجودة، السعر، الحجم، اللون، المزايا الإضافية</a:t>
            </a:r>
            <a:r>
              <a:rPr lang="ar-EG" sz="2000" dirty="0">
                <a:latin typeface="Calibri" panose="020F0502020204030204" pitchFamily="34" charset="0"/>
                <a:cs typeface="Calibri" panose="020F0502020204030204" pitchFamily="34" charset="0"/>
              </a:rPr>
              <a:t>) على اختيار المنتج أو الخدمة من قبل المستهلكين</a:t>
            </a:r>
            <a:r>
              <a:rPr lang="ar-EG" sz="20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يساعد هذا </a:t>
            </a:r>
            <a:r>
              <a:rPr lang="ar-EG" sz="2000" u="sng" dirty="0">
                <a:latin typeface="Calibri" panose="020F0502020204030204" pitchFamily="34" charset="0"/>
                <a:cs typeface="Calibri" panose="020F0502020204030204" pitchFamily="34" charset="0"/>
              </a:rPr>
              <a:t>التحليل الشركات على تصميم منتجاتها بشكل يتماشى </a:t>
            </a:r>
            <a:r>
              <a:rPr lang="ar-EG" sz="2000" dirty="0">
                <a:latin typeface="Calibri" panose="020F0502020204030204" pitchFamily="34" charset="0"/>
                <a:cs typeface="Calibri" panose="020F0502020204030204" pitchFamily="34" charset="0"/>
              </a:rPr>
              <a:t>مع تفضيلات العملاء وتحديد السعر الأمثل للمنتج بناءً على ميزاته.</a:t>
            </a:r>
          </a:p>
          <a:p>
            <a:pPr algn="just" rtl="1" fontAlgn="base"/>
            <a:endParaRPr lang="ar-EG"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897477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21468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610436" y="1595804"/>
            <a:ext cx="8927008"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986212" y="1595804"/>
            <a:ext cx="7893595" cy="2985433"/>
          </a:xfrm>
          <a:prstGeom prst="rect">
            <a:avLst/>
          </a:prstGeom>
          <a:noFill/>
        </p:spPr>
        <p:txBody>
          <a:bodyPr wrap="square" rtlCol="0">
            <a:spAutoFit/>
          </a:bodyPr>
          <a:lstStyle/>
          <a:p>
            <a:pPr algn="ctr" rtl="1"/>
            <a:r>
              <a:rPr lang="ar-EG" sz="3200" b="1" dirty="0" smtClean="0"/>
              <a:t>4.1</a:t>
            </a:r>
            <a:r>
              <a:rPr lang="ar-EG" sz="3200" b="1" dirty="0" smtClean="0">
                <a:latin typeface="Calibri" panose="020F0502020204030204" pitchFamily="34" charset="0"/>
                <a:cs typeface="Calibri" panose="020F0502020204030204" pitchFamily="34" charset="0"/>
              </a:rPr>
              <a:t> </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كيف </a:t>
            </a:r>
            <a:r>
              <a:rPr lang="ar-EG" sz="3200" b="1" dirty="0">
                <a:latin typeface="Calibri" panose="020F0502020204030204" pitchFamily="34" charset="0"/>
                <a:cs typeface="Calibri" panose="020F0502020204030204" pitchFamily="34" charset="0"/>
              </a:rPr>
              <a:t>يعمل التحليل المشترك؟</a:t>
            </a:r>
          </a:p>
          <a:p>
            <a:pPr algn="ctr" rtl="1"/>
            <a:endParaRPr lang="ar-EG" sz="3200" b="1" dirty="0">
              <a:latin typeface="Calibri" panose="020F0502020204030204" pitchFamily="34" charset="0"/>
              <a:cs typeface="Calibri" panose="020F0502020204030204" pitchFamily="34" charset="0"/>
            </a:endParaRPr>
          </a:p>
          <a:p>
            <a:pPr algn="ctr" rtl="1"/>
            <a:endParaRPr lang="ar-EG" sz="3200" b="1" dirty="0">
              <a:latin typeface="Calibri" panose="020F0502020204030204" pitchFamily="34" charset="0"/>
              <a:cs typeface="Calibri" panose="020F0502020204030204" pitchFamily="34" charset="0"/>
            </a:endParaRPr>
          </a:p>
          <a:p>
            <a:pPr algn="ctr" rtl="1"/>
            <a:r>
              <a:rPr lang="ar-EG" sz="3200" b="1" dirty="0" smtClean="0">
                <a:latin typeface="Calibri" panose="020F0502020204030204" pitchFamily="34" charset="0"/>
                <a:cs typeface="Calibri" panose="020F0502020204030204" pitchFamily="34" charset="0"/>
              </a:rPr>
              <a:t> </a:t>
            </a:r>
            <a:endParaRPr lang="en-MY" sz="3200" b="1" dirty="0">
              <a:latin typeface="Calibri" panose="020F0502020204030204" pitchFamily="34" charset="0"/>
              <a:cs typeface="Calibri" panose="020F0502020204030204" pitchFamily="34" charset="0"/>
            </a:endParaRPr>
          </a:p>
          <a:p>
            <a:pPr lvl="0" algn="ctr" rtl="1"/>
            <a:r>
              <a:rPr lang="ar-EG" sz="3200" b="1" dirty="0" smtClean="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856095" y="2157237"/>
            <a:ext cx="8559493" cy="3724096"/>
          </a:xfrm>
          <a:prstGeom prst="rect">
            <a:avLst/>
          </a:prstGeom>
          <a:noFill/>
        </p:spPr>
        <p:txBody>
          <a:bodyPr wrap="square" rtlCol="0">
            <a:spAutoFit/>
          </a:bodyPr>
          <a:lstStyle/>
          <a:p>
            <a:pPr marL="342900" indent="-342900" algn="just" rtl="1">
              <a:buFont typeface="Wingdings" panose="05000000000000000000" pitchFamily="2" charset="2"/>
              <a:buChar char="v"/>
            </a:pPr>
            <a:r>
              <a:rPr lang="ar-EG" b="1" dirty="0" smtClean="0">
                <a:latin typeface="Calibri" panose="020F0502020204030204" pitchFamily="34" charset="0"/>
                <a:cs typeface="Calibri" panose="020F0502020204030204" pitchFamily="34" charset="0"/>
              </a:rPr>
              <a:t>التحليل </a:t>
            </a:r>
            <a:r>
              <a:rPr lang="ar-EG" b="1" dirty="0">
                <a:latin typeface="Calibri" panose="020F0502020204030204" pitchFamily="34" charset="0"/>
                <a:cs typeface="Calibri" panose="020F0502020204030204" pitchFamily="34" charset="0"/>
              </a:rPr>
              <a:t>المشترك يقوم بتقسيم المنتج إلى مكوناته الأساسية </a:t>
            </a:r>
            <a:r>
              <a:rPr lang="ar-EG" dirty="0">
                <a:latin typeface="Calibri" panose="020F0502020204030204" pitchFamily="34" charset="0"/>
                <a:cs typeface="Calibri" panose="020F0502020204030204" pitchFamily="34" charset="0"/>
              </a:rPr>
              <a:t>(أو الخصائص</a:t>
            </a:r>
            <a:r>
              <a:rPr lang="ar-EG" b="1" dirty="0">
                <a:latin typeface="Calibri" panose="020F0502020204030204" pitchFamily="34" charset="0"/>
                <a:cs typeface="Calibri" panose="020F0502020204030204" pitchFamily="34" charset="0"/>
              </a:rPr>
              <a:t>) ويختبر كيفية تأثير هذه الخصائص على قرار الشراء لدى المستهلكين. </a:t>
            </a:r>
            <a:endParaRPr lang="ar-EG" b="1"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v"/>
            </a:pPr>
            <a:r>
              <a:rPr lang="ar-EG" dirty="0" smtClean="0">
                <a:latin typeface="Calibri" panose="020F0502020204030204" pitchFamily="34" charset="0"/>
                <a:cs typeface="Calibri" panose="020F0502020204030204" pitchFamily="34" charset="0"/>
              </a:rPr>
              <a:t>وعادةً </a:t>
            </a:r>
            <a:r>
              <a:rPr lang="ar-EG" dirty="0">
                <a:latin typeface="Calibri" panose="020F0502020204030204" pitchFamily="34" charset="0"/>
                <a:cs typeface="Calibri" panose="020F0502020204030204" pitchFamily="34" charset="0"/>
              </a:rPr>
              <a:t>ما يتطلب </a:t>
            </a:r>
            <a:r>
              <a:rPr lang="ar-EG" b="1" dirty="0">
                <a:latin typeface="Calibri" panose="020F0502020204030204" pitchFamily="34" charset="0"/>
                <a:cs typeface="Calibri" panose="020F0502020204030204" pitchFamily="34" charset="0"/>
              </a:rPr>
              <a:t>إجراء تجربة استطلاع تتضمن تقييمات للمستهلكين </a:t>
            </a:r>
            <a:r>
              <a:rPr lang="ar-EG" dirty="0">
                <a:latin typeface="Calibri" panose="020F0502020204030204" pitchFamily="34" charset="0"/>
                <a:cs typeface="Calibri" panose="020F0502020204030204" pitchFamily="34" charset="0"/>
              </a:rPr>
              <a:t>لعدة بدائل من المنتجات التي تختلف في خصائصها</a:t>
            </a:r>
            <a:r>
              <a:rPr lang="ar-EG" dirty="0" smtClean="0"/>
              <a:t>.</a:t>
            </a:r>
          </a:p>
          <a:p>
            <a:pPr algn="r" rtl="1"/>
            <a:r>
              <a:rPr lang="ar-EG" b="1" u="sng" dirty="0"/>
              <a:t>المتغيرات التي يتم تحليلها في التحليل المشترك</a:t>
            </a:r>
            <a:r>
              <a:rPr lang="ar-EG" dirty="0" smtClean="0"/>
              <a:t>:</a:t>
            </a:r>
          </a:p>
          <a:p>
            <a:pPr algn="r" rtl="1"/>
            <a:r>
              <a:rPr lang="ar-EG" b="1" u="sng" dirty="0" smtClean="0"/>
              <a:t> </a:t>
            </a:r>
            <a:r>
              <a:rPr lang="ar-EG" b="1" u="sng" dirty="0">
                <a:latin typeface="Calibri" panose="020F0502020204030204" pitchFamily="34" charset="0"/>
                <a:cs typeface="Calibri" panose="020F0502020204030204" pitchFamily="34" charset="0"/>
              </a:rPr>
              <a:t>الخصائص </a:t>
            </a:r>
            <a:r>
              <a:rPr lang="ar-EG" dirty="0">
                <a:latin typeface="Calibri" panose="020F0502020204030204" pitchFamily="34" charset="0"/>
                <a:cs typeface="Calibri" panose="020F0502020204030204" pitchFamily="34" charset="0"/>
              </a:rPr>
              <a:t>(</a:t>
            </a:r>
            <a:r>
              <a:rPr lang="en-MY" dirty="0">
                <a:latin typeface="Calibri" panose="020F0502020204030204" pitchFamily="34" charset="0"/>
                <a:cs typeface="Calibri" panose="020F0502020204030204" pitchFamily="34" charset="0"/>
              </a:rPr>
              <a:t>Attributes): </a:t>
            </a:r>
            <a:r>
              <a:rPr lang="ar-EG" dirty="0">
                <a:latin typeface="Calibri" panose="020F0502020204030204" pitchFamily="34" charset="0"/>
                <a:cs typeface="Calibri" panose="020F0502020204030204" pitchFamily="34" charset="0"/>
              </a:rPr>
              <a:t>السعر: أحد أهم العوامل التي يتم تحليلها، حيث يساعد في تحديد استعداد العملاء </a:t>
            </a:r>
            <a:r>
              <a:rPr lang="ar-EG" b="1" dirty="0">
                <a:latin typeface="Calibri" panose="020F0502020204030204" pitchFamily="34" charset="0"/>
                <a:cs typeface="Calibri" panose="020F0502020204030204" pitchFamily="34" charset="0"/>
              </a:rPr>
              <a:t>لدفع مبالغ معينة مقابل مزايا إضافية</a:t>
            </a:r>
            <a:r>
              <a:rPr lang="ar-EG" dirty="0">
                <a:latin typeface="Calibri" panose="020F0502020204030204" pitchFamily="34" charset="0"/>
                <a:cs typeface="Calibri" panose="020F0502020204030204" pitchFamily="34" charset="0"/>
              </a:rPr>
              <a:t>. </a:t>
            </a:r>
            <a:endParaRPr lang="ar-EG" dirty="0" smtClean="0">
              <a:latin typeface="Calibri" panose="020F0502020204030204" pitchFamily="34" charset="0"/>
              <a:cs typeface="Calibri" panose="020F0502020204030204" pitchFamily="34" charset="0"/>
            </a:endParaRPr>
          </a:p>
          <a:p>
            <a:pPr algn="r" rtl="1"/>
            <a:r>
              <a:rPr lang="ar-EG" b="1" u="sng" dirty="0" smtClean="0">
                <a:latin typeface="Calibri" panose="020F0502020204030204" pitchFamily="34" charset="0"/>
                <a:cs typeface="Calibri" panose="020F0502020204030204" pitchFamily="34" charset="0"/>
              </a:rPr>
              <a:t>الجودة</a:t>
            </a:r>
            <a:r>
              <a:rPr lang="ar-EG" b="1" u="sng" dirty="0">
                <a:latin typeface="Calibri" panose="020F0502020204030204" pitchFamily="34" charset="0"/>
                <a:cs typeface="Calibri" panose="020F0502020204030204" pitchFamily="34" charset="0"/>
              </a:rPr>
              <a:t>: يُقاس مدى تأثير الجودة على قرار الشراء. </a:t>
            </a:r>
            <a:r>
              <a:rPr lang="ar-EG" dirty="0">
                <a:latin typeface="Calibri" panose="020F0502020204030204" pitchFamily="34" charset="0"/>
                <a:cs typeface="Calibri" panose="020F0502020204030204" pitchFamily="34" charset="0"/>
              </a:rPr>
              <a:t>قد تكون الجودة من خلال تقييمات المنتج أو المواد المستخدمة. </a:t>
            </a:r>
            <a:endParaRPr lang="ar-EG" dirty="0" smtClean="0">
              <a:latin typeface="Calibri" panose="020F0502020204030204" pitchFamily="34" charset="0"/>
              <a:cs typeface="Calibri" panose="020F0502020204030204" pitchFamily="34" charset="0"/>
            </a:endParaRPr>
          </a:p>
          <a:p>
            <a:pPr algn="r" rtl="1"/>
            <a:r>
              <a:rPr lang="ar-EG" b="1" dirty="0" smtClean="0">
                <a:latin typeface="Calibri" panose="020F0502020204030204" pitchFamily="34" charset="0"/>
                <a:cs typeface="Calibri" panose="020F0502020204030204" pitchFamily="34" charset="0"/>
              </a:rPr>
              <a:t>الحجم </a:t>
            </a:r>
            <a:r>
              <a:rPr lang="ar-EG" b="1" dirty="0">
                <a:latin typeface="Calibri" panose="020F0502020204030204" pitchFamily="34" charset="0"/>
                <a:cs typeface="Calibri" panose="020F0502020204030204" pitchFamily="34" charset="0"/>
              </a:rPr>
              <a:t>أو الكمية</a:t>
            </a:r>
            <a:r>
              <a:rPr lang="ar-EG" dirty="0">
                <a:latin typeface="Calibri" panose="020F0502020204030204" pitchFamily="34" charset="0"/>
                <a:cs typeface="Calibri" panose="020F0502020204030204" pitchFamily="34" charset="0"/>
              </a:rPr>
              <a:t>: يُدرس تأثير الحجم أو الكمية المعروضة للمنتج في قرار الشراء</a:t>
            </a:r>
            <a:r>
              <a:rPr lang="ar-EG" dirty="0" smtClean="0">
                <a:latin typeface="Calibri" panose="020F0502020204030204" pitchFamily="34" charset="0"/>
                <a:cs typeface="Calibri" panose="020F0502020204030204" pitchFamily="34" charset="0"/>
              </a:rPr>
              <a:t>.</a:t>
            </a:r>
          </a:p>
          <a:p>
            <a:pPr algn="r" rtl="1"/>
            <a:r>
              <a:rPr lang="ar-EG" b="1" dirty="0" smtClean="0">
                <a:latin typeface="Calibri" panose="020F0502020204030204" pitchFamily="34" charset="0"/>
                <a:cs typeface="Calibri" panose="020F0502020204030204" pitchFamily="34" charset="0"/>
              </a:rPr>
              <a:t> </a:t>
            </a:r>
            <a:r>
              <a:rPr lang="ar-EG" b="1" dirty="0">
                <a:latin typeface="Calibri" panose="020F0502020204030204" pitchFamily="34" charset="0"/>
                <a:cs typeface="Calibri" panose="020F0502020204030204" pitchFamily="34" charset="0"/>
              </a:rPr>
              <a:t>اللون والتصميم: </a:t>
            </a:r>
            <a:r>
              <a:rPr lang="ar-EG" dirty="0">
                <a:latin typeface="Calibri" panose="020F0502020204030204" pitchFamily="34" charset="0"/>
                <a:cs typeface="Calibri" panose="020F0502020204030204" pitchFamily="34" charset="0"/>
              </a:rPr>
              <a:t>قد يكون للخصائص البصرية والتصميمية تأثير كبير على تفضيلات المستهلك</a:t>
            </a:r>
            <a:r>
              <a:rPr lang="ar-EG" dirty="0" smtClean="0">
                <a:latin typeface="Calibri" panose="020F0502020204030204" pitchFamily="34" charset="0"/>
                <a:cs typeface="Calibri" panose="020F0502020204030204" pitchFamily="34" charset="0"/>
              </a:rPr>
              <a:t>.</a:t>
            </a:r>
          </a:p>
          <a:p>
            <a:pPr algn="r" rtl="1"/>
            <a:r>
              <a:rPr lang="ar-EG" dirty="0" smtClean="0">
                <a:latin typeface="Calibri" panose="020F0502020204030204" pitchFamily="34" charset="0"/>
                <a:cs typeface="Calibri" panose="020F0502020204030204" pitchFamily="34" charset="0"/>
              </a:rPr>
              <a:t> </a:t>
            </a:r>
            <a:r>
              <a:rPr lang="ar-EG" b="1" dirty="0">
                <a:latin typeface="Calibri" panose="020F0502020204030204" pitchFamily="34" charset="0"/>
                <a:cs typeface="Calibri" panose="020F0502020204030204" pitchFamily="34" charset="0"/>
              </a:rPr>
              <a:t>المزايا الإضافية: مثل الضمانات، أو التقنية المدمجة في المنتج، أو أي ميزة أخرى قد تجذب </a:t>
            </a:r>
            <a:r>
              <a:rPr lang="ar-EG" b="1" dirty="0" smtClean="0">
                <a:latin typeface="Calibri" panose="020F0502020204030204" pitchFamily="34" charset="0"/>
                <a:cs typeface="Calibri" panose="020F0502020204030204" pitchFamily="34" charset="0"/>
              </a:rPr>
              <a:t>المستهلك</a:t>
            </a:r>
            <a:r>
              <a:rPr lang="ar-EG" dirty="0" smtClean="0">
                <a:latin typeface="Calibri" panose="020F0502020204030204" pitchFamily="34" charset="0"/>
                <a:cs typeface="Calibri" panose="020F0502020204030204" pitchFamily="34" charset="0"/>
              </a:rPr>
              <a:t>.</a:t>
            </a:r>
            <a:endParaRPr lang="ar-EG" dirty="0">
              <a:latin typeface="Calibri" panose="020F0502020204030204" pitchFamily="34" charset="0"/>
              <a:cs typeface="Calibri" panose="020F0502020204030204" pitchFamily="34" charset="0"/>
            </a:endParaRPr>
          </a:p>
          <a:p>
            <a:pPr marL="342900" indent="-342900" algn="just" rtl="1" fontAlgn="base">
              <a:buFont typeface="Wingdings" panose="05000000000000000000" pitchFamily="2" charset="2"/>
              <a:buChar char="v"/>
            </a:pPr>
            <a:endParaRPr lang="ar-EG" sz="20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090455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21468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14576" y="1595804"/>
            <a:ext cx="8222868"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450266" y="1622962"/>
            <a:ext cx="8622711" cy="3477875"/>
          </a:xfrm>
          <a:prstGeom prst="rect">
            <a:avLst/>
          </a:prstGeom>
          <a:noFill/>
        </p:spPr>
        <p:txBody>
          <a:bodyPr wrap="square" rtlCol="0">
            <a:spAutoFit/>
          </a:bodyPr>
          <a:lstStyle/>
          <a:p>
            <a:pPr algn="ctr" rtl="1"/>
            <a:r>
              <a:rPr lang="ar-EG" sz="2800" b="1" dirty="0" smtClean="0"/>
              <a:t>4.2</a:t>
            </a:r>
            <a:r>
              <a:rPr lang="ar-EG" sz="2800" b="1" dirty="0" smtClean="0">
                <a:latin typeface="Calibri" panose="020F0502020204030204" pitchFamily="34" charset="0"/>
                <a:cs typeface="Calibri" panose="020F0502020204030204" pitchFamily="34" charset="0"/>
              </a:rPr>
              <a:t>.</a:t>
            </a:r>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كيفية </a:t>
            </a:r>
            <a:r>
              <a:rPr lang="ar-EG" sz="2800" b="1" dirty="0">
                <a:latin typeface="Calibri" panose="020F0502020204030204" pitchFamily="34" charset="0"/>
                <a:cs typeface="Calibri" panose="020F0502020204030204" pitchFamily="34" charset="0"/>
              </a:rPr>
              <a:t>استخدام التحليل المشترك </a:t>
            </a:r>
            <a:r>
              <a:rPr lang="ar-EG" sz="2800" b="1" dirty="0"/>
              <a:t>في تحليل المنتجات:</a:t>
            </a:r>
          </a:p>
          <a:p>
            <a:pPr algn="ctr" rtl="1"/>
            <a:endParaRPr lang="ar-EG" sz="3200" b="1" dirty="0">
              <a:latin typeface="Calibri" panose="020F0502020204030204" pitchFamily="34" charset="0"/>
              <a:cs typeface="Calibri" panose="020F0502020204030204" pitchFamily="34" charset="0"/>
            </a:endParaRPr>
          </a:p>
          <a:p>
            <a:pPr algn="ctr" rtl="1"/>
            <a:endParaRPr lang="ar-EG" sz="3200" b="1" dirty="0">
              <a:latin typeface="Calibri" panose="020F0502020204030204" pitchFamily="34" charset="0"/>
              <a:cs typeface="Calibri" panose="020F0502020204030204" pitchFamily="34" charset="0"/>
            </a:endParaRPr>
          </a:p>
          <a:p>
            <a:pPr algn="ctr" rtl="1"/>
            <a:endParaRPr lang="ar-EG" sz="3200" b="1" dirty="0">
              <a:latin typeface="Calibri" panose="020F0502020204030204" pitchFamily="34" charset="0"/>
              <a:cs typeface="Calibri" panose="020F0502020204030204" pitchFamily="34" charset="0"/>
            </a:endParaRPr>
          </a:p>
          <a:p>
            <a:pPr algn="ctr" rtl="1"/>
            <a:r>
              <a:rPr lang="ar-EG" sz="3200" b="1" dirty="0" smtClean="0">
                <a:latin typeface="Calibri" panose="020F0502020204030204" pitchFamily="34" charset="0"/>
                <a:cs typeface="Calibri" panose="020F0502020204030204" pitchFamily="34" charset="0"/>
              </a:rPr>
              <a:t> </a:t>
            </a:r>
            <a:endParaRPr lang="en-MY" sz="3200" b="1" dirty="0">
              <a:latin typeface="Calibri" panose="020F0502020204030204" pitchFamily="34" charset="0"/>
              <a:cs typeface="Calibri" panose="020F0502020204030204" pitchFamily="34" charset="0"/>
            </a:endParaRPr>
          </a:p>
          <a:p>
            <a:pPr lvl="0" algn="ctr" rtl="1"/>
            <a:r>
              <a:rPr lang="ar-EG" sz="3200" b="1" dirty="0" smtClean="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514600" y="2157237"/>
            <a:ext cx="7658101" cy="3046988"/>
          </a:xfrm>
          <a:prstGeom prst="rect">
            <a:avLst/>
          </a:prstGeom>
          <a:noFill/>
        </p:spPr>
        <p:txBody>
          <a:bodyPr wrap="square" rtlCol="0">
            <a:spAutoFit/>
          </a:bodyPr>
          <a:lstStyle/>
          <a:p>
            <a:pPr marL="342900" indent="-342900" algn="just" rtl="1" fontAlgn="base">
              <a:buFont typeface="Wingdings" panose="05000000000000000000" pitchFamily="2" charset="2"/>
              <a:buChar char="v"/>
            </a:pPr>
            <a:r>
              <a:rPr lang="ar-EG" sz="2400" b="1" dirty="0">
                <a:latin typeface="Calibri" panose="020F0502020204030204" pitchFamily="34" charset="0"/>
                <a:cs typeface="Calibri" panose="020F0502020204030204" pitchFamily="34" charset="0"/>
              </a:rPr>
              <a:t>تحديد تفضيلات العملاء</a:t>
            </a:r>
            <a:r>
              <a:rPr lang="ar-EG" sz="2400" b="1" dirty="0" smtClean="0">
                <a:latin typeface="Calibri" panose="020F0502020204030204" pitchFamily="34" charset="0"/>
                <a:cs typeface="Calibri" panose="020F0502020204030204" pitchFamily="34" charset="0"/>
              </a:rPr>
              <a:t>:</a:t>
            </a:r>
            <a:endParaRPr lang="ar-EG" sz="2400" b="1" dirty="0">
              <a:latin typeface="Calibri" panose="020F0502020204030204" pitchFamily="34" charset="0"/>
              <a:cs typeface="Calibri" panose="020F0502020204030204" pitchFamily="34" charset="0"/>
            </a:endParaRPr>
          </a:p>
          <a:p>
            <a:pPr marL="342900" indent="-342900" algn="just" rtl="1" fontAlgn="base">
              <a:buFont typeface="Wingdings" panose="05000000000000000000" pitchFamily="2" charset="2"/>
              <a:buChar char="v"/>
            </a:pPr>
            <a:r>
              <a:rPr lang="ar-EG" sz="2400" dirty="0">
                <a:latin typeface="Calibri" panose="020F0502020204030204" pitchFamily="34" charset="0"/>
                <a:cs typeface="Calibri" panose="020F0502020204030204" pitchFamily="34" charset="0"/>
              </a:rPr>
              <a:t>يمكن </a:t>
            </a:r>
            <a:r>
              <a:rPr lang="ar-EG" sz="2400" b="1" dirty="0">
                <a:latin typeface="Calibri" panose="020F0502020204030204" pitchFamily="34" charset="0"/>
                <a:cs typeface="Calibri" panose="020F0502020204030204" pitchFamily="34" charset="0"/>
              </a:rPr>
              <a:t>للشركات استخدام التحليل المشترك </a:t>
            </a:r>
            <a:r>
              <a:rPr lang="ar-EG" sz="2400" dirty="0">
                <a:latin typeface="Calibri" panose="020F0502020204030204" pitchFamily="34" charset="0"/>
                <a:cs typeface="Calibri" panose="020F0502020204030204" pitchFamily="34" charset="0"/>
              </a:rPr>
              <a:t>لفهم ما هي الخصائص التي يحبذها العملاء في منتج معين. مثلاً، </a:t>
            </a:r>
            <a:r>
              <a:rPr lang="ar-EG" sz="2400" b="1" dirty="0">
                <a:latin typeface="Calibri" panose="020F0502020204030204" pitchFamily="34" charset="0"/>
                <a:cs typeface="Calibri" panose="020F0502020204030204" pitchFamily="34" charset="0"/>
              </a:rPr>
              <a:t>في حالة الهواتف الذكية</a:t>
            </a:r>
            <a:r>
              <a:rPr lang="ar-EG" sz="2400"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قد تكون الخصائص مثل الكاميرا العالية الجودة</a:t>
            </a:r>
            <a:r>
              <a:rPr lang="ar-EG" sz="2400" dirty="0">
                <a:latin typeface="Calibri" panose="020F0502020204030204" pitchFamily="34" charset="0"/>
                <a:cs typeface="Calibri" panose="020F0502020204030204" pitchFamily="34" charset="0"/>
              </a:rPr>
              <a:t>، </a:t>
            </a:r>
            <a:r>
              <a:rPr lang="ar-EG" sz="2400" u="sng" dirty="0">
                <a:latin typeface="Calibri" panose="020F0502020204030204" pitchFamily="34" charset="0"/>
                <a:cs typeface="Calibri" panose="020F0502020204030204" pitchFamily="34" charset="0"/>
              </a:rPr>
              <a:t>والبطارية طويلة العمر</a:t>
            </a:r>
            <a:r>
              <a:rPr lang="ar-EG" sz="2400" dirty="0">
                <a:latin typeface="Calibri" panose="020F0502020204030204" pitchFamily="34" charset="0"/>
                <a:cs typeface="Calibri" panose="020F0502020204030204" pitchFamily="34" charset="0"/>
              </a:rPr>
              <a:t>، والسرعة في المعالجة هي الأكثر تأثيرًا على اختيارات المستهلكين.</a:t>
            </a:r>
          </a:p>
          <a:p>
            <a:pPr marL="342900" indent="-342900" algn="just" rtl="1" fontAlgn="base">
              <a:buFont typeface="Wingdings" panose="05000000000000000000" pitchFamily="2" charset="2"/>
              <a:buChar char="v"/>
            </a:pPr>
            <a:r>
              <a:rPr lang="ar-EG" sz="2400" b="1" dirty="0">
                <a:latin typeface="Calibri" panose="020F0502020204030204" pitchFamily="34" charset="0"/>
                <a:cs typeface="Calibri" panose="020F0502020204030204" pitchFamily="34" charset="0"/>
              </a:rPr>
              <a:t>تصميم المنتج </a:t>
            </a:r>
            <a:r>
              <a:rPr lang="ar-EG" sz="2400" b="1" dirty="0" smtClean="0">
                <a:latin typeface="Calibri" panose="020F0502020204030204" pitchFamily="34" charset="0"/>
                <a:cs typeface="Calibri" panose="020F0502020204030204" pitchFamily="34" charset="0"/>
              </a:rPr>
              <a:t>الأمثل</a:t>
            </a:r>
            <a:r>
              <a:rPr lang="en-US" sz="2400" b="1" dirty="0" smtClean="0">
                <a:latin typeface="Calibri" panose="020F0502020204030204" pitchFamily="34" charset="0"/>
                <a:cs typeface="Calibri" panose="020F0502020204030204" pitchFamily="34" charset="0"/>
              </a:rPr>
              <a:t>:</a:t>
            </a:r>
            <a:endParaRPr lang="ar-EG" sz="2400" b="1" dirty="0">
              <a:latin typeface="Calibri" panose="020F0502020204030204" pitchFamily="34" charset="0"/>
              <a:cs typeface="Calibri" panose="020F0502020204030204" pitchFamily="34" charset="0"/>
            </a:endParaRPr>
          </a:p>
          <a:p>
            <a:pPr marL="342900" indent="-342900" algn="just" rtl="1" fontAlgn="base">
              <a:buFont typeface="Wingdings" panose="05000000000000000000" pitchFamily="2" charset="2"/>
              <a:buChar char="v"/>
            </a:pPr>
            <a:r>
              <a:rPr lang="ar-EG" sz="2400" dirty="0">
                <a:latin typeface="Calibri" panose="020F0502020204030204" pitchFamily="34" charset="0"/>
                <a:cs typeface="Calibri" panose="020F0502020204030204" pitchFamily="34" charset="0"/>
              </a:rPr>
              <a:t>بناءً على نتائج التحليل المشترك، </a:t>
            </a:r>
            <a:r>
              <a:rPr lang="ar-EG" sz="2400" b="1" u="sng" dirty="0">
                <a:latin typeface="Calibri" panose="020F0502020204030204" pitchFamily="34" charset="0"/>
                <a:cs typeface="Calibri" panose="020F0502020204030204" pitchFamily="34" charset="0"/>
              </a:rPr>
              <a:t>يمكن للشركات تصميم منتج </a:t>
            </a:r>
            <a:r>
              <a:rPr lang="ar-EG" sz="2400" dirty="0">
                <a:latin typeface="Calibri" panose="020F0502020204030204" pitchFamily="34" charset="0"/>
                <a:cs typeface="Calibri" panose="020F0502020204030204" pitchFamily="34" charset="0"/>
              </a:rPr>
              <a:t>يحتوي على المزايا الأكثر تفضيلًا، مما يزيد من فرص نجاح المنتج في السوق</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750998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08780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333001" y="1632853"/>
            <a:ext cx="10054519" cy="1015663"/>
          </a:xfrm>
          <a:prstGeom prst="rect">
            <a:avLst/>
          </a:prstGeom>
          <a:noFill/>
        </p:spPr>
        <p:txBody>
          <a:bodyPr wrap="square" rtlCol="0">
            <a:spAutoFit/>
          </a:bodyPr>
          <a:lstStyle/>
          <a:p>
            <a:pPr algn="ctr" rtl="1"/>
            <a:r>
              <a:rPr lang="ar-EG" sz="3200" b="1" dirty="0" smtClean="0"/>
              <a:t>4.3</a:t>
            </a:r>
            <a:r>
              <a:rPr lang="ar-EG" sz="3200" b="1" dirty="0" smtClean="0">
                <a:latin typeface="Calibri" panose="020F0502020204030204" pitchFamily="34" charset="0"/>
                <a:cs typeface="Calibri" panose="020F0502020204030204" pitchFamily="34" charset="0"/>
              </a:rPr>
              <a:t>.</a:t>
            </a:r>
            <a:r>
              <a:rPr lang="ar-SA" sz="3200" b="1" dirty="0" smtClean="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أمثلة على تطبيقات التحليل المشترك في المنتجات: </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74875" y="2245465"/>
            <a:ext cx="8579388" cy="3170099"/>
          </a:xfrm>
          <a:prstGeom prst="rect">
            <a:avLst/>
          </a:prstGeom>
          <a:noFill/>
        </p:spPr>
        <p:txBody>
          <a:bodyPr wrap="square" rtlCol="0">
            <a:spAutoFit/>
          </a:bodyPr>
          <a:lstStyle/>
          <a:p>
            <a:pPr marL="342900" indent="-342900" algn="r" rtl="1">
              <a:buFont typeface="Arial" panose="020B0604020202020204" pitchFamily="34" charset="0"/>
              <a:buChar char="•"/>
            </a:pPr>
            <a:r>
              <a:rPr lang="ar-EG" sz="2000" b="1" dirty="0">
                <a:latin typeface="Calibri" panose="020F0502020204030204" pitchFamily="34" charset="0"/>
                <a:cs typeface="Calibri" panose="020F0502020204030204" pitchFamily="34" charset="0"/>
              </a:rPr>
              <a:t>تحليل </a:t>
            </a:r>
            <a:r>
              <a:rPr lang="ar-EG" sz="2000" b="1" dirty="0" smtClean="0">
                <a:latin typeface="Calibri" panose="020F0502020204030204" pitchFamily="34" charset="0"/>
                <a:cs typeface="Calibri" panose="020F0502020204030204" pitchFamily="34" charset="0"/>
              </a:rPr>
              <a:t>السيارات </a:t>
            </a:r>
            <a:r>
              <a:rPr lang="ar-EG" sz="2000" dirty="0">
                <a:latin typeface="Calibri" panose="020F0502020204030204" pitchFamily="34" charset="0"/>
                <a:cs typeface="Calibri" panose="020F0502020204030204" pitchFamily="34" charset="0"/>
              </a:rPr>
              <a:t>في صناعة السيارات، يمكن استخدام التحليل المشترك لفهم تأثير الخصائص مثل </a:t>
            </a:r>
            <a:r>
              <a:rPr lang="ar-EG" sz="2000" b="1" dirty="0">
                <a:latin typeface="Calibri" panose="020F0502020204030204" pitchFamily="34" charset="0"/>
                <a:cs typeface="Calibri" panose="020F0502020204030204" pitchFamily="34" charset="0"/>
              </a:rPr>
              <a:t>نوع المحرك، والتصميم الداخلي، وأجهزة الأمان، والسعر على قرار شراء المستهلك</a:t>
            </a:r>
            <a:r>
              <a:rPr lang="ar-EG" sz="2000" dirty="0">
                <a:latin typeface="Calibri" panose="020F0502020204030204" pitchFamily="34" charset="0"/>
                <a:cs typeface="Calibri" panose="020F0502020204030204" pitchFamily="34" charset="0"/>
              </a:rPr>
              <a:t>. قد يفضل بعض العملاء السيارات التي تحتوي على تقنيات حديثة، بينما يفضل آخرون التركيز على السعر</a:t>
            </a:r>
            <a:r>
              <a:rPr lang="ar-EG" sz="2000" dirty="0"/>
              <a:t>.</a:t>
            </a:r>
          </a:p>
          <a:p>
            <a:pPr marL="342900" lvl="0" indent="-342900" algn="just" rtl="1">
              <a:buFont typeface="Arial" panose="020B0604020202020204" pitchFamily="34" charset="0"/>
              <a:buChar char="•"/>
            </a:pPr>
            <a:endParaRPr lang="ar-EG" sz="2000" dirty="0" smtClean="0"/>
          </a:p>
          <a:p>
            <a:pPr marL="342900" lvl="0" indent="-342900" algn="just" rtl="1">
              <a:buFont typeface="Arial" panose="020B0604020202020204" pitchFamily="34" charset="0"/>
              <a:buChar char="•"/>
            </a:pPr>
            <a:r>
              <a:rPr lang="ar-EG" sz="2000" dirty="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منتجات الإلكترونيات: </a:t>
            </a:r>
            <a:r>
              <a:rPr lang="ar-EG" sz="2000" dirty="0">
                <a:latin typeface="Calibri" panose="020F0502020204030204" pitchFamily="34" charset="0"/>
                <a:cs typeface="Calibri" panose="020F0502020204030204" pitchFamily="34" charset="0"/>
              </a:rPr>
              <a:t>في صناعة الأجهزة الإلكترونية مثل الهواتف المحمولة أو الأجهزة اللوحية، يُستخدم التحليل المشترك لدراسة تأثير خصائص </a:t>
            </a:r>
            <a:r>
              <a:rPr lang="ar-EG" sz="2000" b="1" dirty="0">
                <a:latin typeface="Calibri" panose="020F0502020204030204" pitchFamily="34" charset="0"/>
                <a:cs typeface="Calibri" panose="020F0502020204030204" pitchFamily="34" charset="0"/>
              </a:rPr>
              <a:t>مثل الشاشة، الكاميرا، النظام التشغيلي، والسعر على قرار الشراء</a:t>
            </a:r>
            <a:r>
              <a:rPr lang="ar-EG" sz="2000" b="1" dirty="0" smtClean="0">
                <a:latin typeface="Calibri" panose="020F0502020204030204" pitchFamily="34" charset="0"/>
                <a:cs typeface="Calibri" panose="020F0502020204030204" pitchFamily="34" charset="0"/>
              </a:rPr>
              <a:t>.</a:t>
            </a:r>
          </a:p>
          <a:p>
            <a:pPr marL="342900" lvl="0" indent="-342900" algn="just" rtl="1">
              <a:buFont typeface="Arial" panose="020B0604020202020204" pitchFamily="34" charset="0"/>
              <a:buChar char="•"/>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المنتجات الغذائية: </a:t>
            </a:r>
            <a:r>
              <a:rPr lang="ar-EG" sz="2000" dirty="0" smtClean="0">
                <a:latin typeface="Calibri" panose="020F0502020204030204" pitchFamily="34" charset="0"/>
                <a:cs typeface="Calibri" panose="020F0502020204030204" pitchFamily="34" charset="0"/>
              </a:rPr>
              <a:t>(</a:t>
            </a:r>
            <a:r>
              <a:rPr lang="ar-EG" sz="2000" dirty="0">
                <a:latin typeface="Calibri" panose="020F0502020204030204" pitchFamily="34" charset="0"/>
                <a:cs typeface="Calibri" panose="020F0502020204030204" pitchFamily="34" charset="0"/>
              </a:rPr>
              <a:t>مثل </a:t>
            </a:r>
            <a:r>
              <a:rPr lang="ar-EG" sz="2000" dirty="0" smtClean="0">
                <a:latin typeface="Calibri" panose="020F0502020204030204" pitchFamily="34" charset="0"/>
                <a:cs typeface="Calibri" panose="020F0502020204030204" pitchFamily="34" charset="0"/>
              </a:rPr>
              <a:t>العضوية</a:t>
            </a:r>
            <a:r>
              <a:rPr lang="ar-EG" sz="2000" dirty="0">
                <a:latin typeface="Calibri" panose="020F0502020204030204" pitchFamily="34" charset="0"/>
                <a:cs typeface="Calibri" panose="020F0502020204030204" pitchFamily="34" charset="0"/>
              </a:rPr>
              <a:t>في صناعة المواد الغذائية، يمكن استخدام التحليل المشترك لتحديد مدى تأثير المذاق، السعر، المكونات</a:t>
            </a:r>
            <a:r>
              <a:rPr lang="ar-EG"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أو خالية من الغلوتين) على اختيارات المستهلكين.</a:t>
            </a:r>
            <a:endParaRPr lang="ar-EG" sz="2000" dirty="0" smtClean="0">
              <a:latin typeface="Calibri" panose="020F0502020204030204" pitchFamily="34" charset="0"/>
              <a:cs typeface="Calibri" panose="020F0502020204030204" pitchFamily="34" charset="0"/>
            </a:endParaRPr>
          </a:p>
          <a:p>
            <a:pPr marL="342900" lvl="0" indent="-342900" algn="just" rtl="1">
              <a:buFont typeface="Arial" panose="020B0604020202020204" pitchFamily="34" charset="0"/>
              <a:buChar char="•"/>
            </a:pPr>
            <a:endParaRPr lang="en-MY" sz="2000"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563549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901206" y="5128404"/>
            <a:ext cx="4747323" cy="584775"/>
          </a:xfrm>
          <a:prstGeom prst="rect">
            <a:avLst/>
          </a:prstGeom>
          <a:noFill/>
        </p:spPr>
        <p:txBody>
          <a:bodyPr wrap="square">
            <a:spAutoFit/>
          </a:bodyPr>
          <a:lstStyle/>
          <a:p>
            <a:pPr lvl="0" algn="ctr" rtl="1"/>
            <a:r>
              <a:rPr lang="ar-EG" sz="3200" b="1" dirty="0" smtClean="0">
                <a:latin typeface="Calibri" panose="020F0502020204030204" pitchFamily="34" charset="0"/>
                <a:cs typeface="Calibri" panose="020F0502020204030204" pitchFamily="34" charset="0"/>
              </a:rPr>
              <a:t> </a:t>
            </a:r>
            <a:r>
              <a:rPr lang="ar-SA" sz="3200" b="1" dirty="0">
                <a:latin typeface="Calibri" panose="020F0502020204030204" pitchFamily="34" charset="0"/>
                <a:cs typeface="Calibri" panose="020F0502020204030204" pitchFamily="34" charset="0"/>
              </a:rPr>
              <a:t>نماذج الإسناد </a:t>
            </a:r>
            <a:endParaRPr lang="ar-EG"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2653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604235" y="830531"/>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نماذج الاسناد</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071688" y="1415306"/>
            <a:ext cx="7815180" cy="3170099"/>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نماذج الإسناد </a:t>
            </a:r>
            <a:r>
              <a:rPr lang="ar-EG" sz="2000" dirty="0">
                <a:latin typeface="Calibri" panose="020F0502020204030204" pitchFamily="34" charset="0"/>
                <a:cs typeface="Calibri" panose="020F0502020204030204" pitchFamily="34" charset="0"/>
              </a:rPr>
              <a:t>(</a:t>
            </a:r>
            <a:r>
              <a:rPr lang="en-MY" sz="2000" dirty="0">
                <a:latin typeface="Calibri" panose="020F0502020204030204" pitchFamily="34" charset="0"/>
                <a:cs typeface="Calibri" panose="020F0502020204030204" pitchFamily="34" charset="0"/>
              </a:rPr>
              <a:t>Attribution Models) </a:t>
            </a:r>
            <a:r>
              <a:rPr lang="ar-EG" sz="2000" dirty="0">
                <a:latin typeface="Calibri" panose="020F0502020204030204" pitchFamily="34" charset="0"/>
                <a:cs typeface="Calibri" panose="020F0502020204030204" pitchFamily="34" charset="0"/>
              </a:rPr>
              <a:t>هي </a:t>
            </a:r>
            <a:r>
              <a:rPr lang="ar-EG" sz="2000" b="1" u="sng" dirty="0">
                <a:latin typeface="Calibri" panose="020F0502020204030204" pitchFamily="34" charset="0"/>
                <a:cs typeface="Calibri" panose="020F0502020204030204" pitchFamily="34" charset="0"/>
              </a:rPr>
              <a:t>أساليب تستخدم في التسويق الرقمي والإعلانات</a:t>
            </a:r>
            <a:r>
              <a:rPr lang="ar-EG" sz="2000" dirty="0">
                <a:latin typeface="Calibri" panose="020F0502020204030204" pitchFamily="34" charset="0"/>
                <a:cs typeface="Calibri" panose="020F0502020204030204" pitchFamily="34" charset="0"/>
              </a:rPr>
              <a:t> لتحديد كيفية توزيع الفضل في النتائج (مثل المبيعات أو التحويلات) عبر القنوات المختلفة التي شاركت في رحلة العميل. </a:t>
            </a:r>
            <a:endParaRPr lang="ar-EG" sz="2000"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الهدف </a:t>
            </a:r>
            <a:r>
              <a:rPr lang="ar-EG" sz="2000" b="1" dirty="0">
                <a:latin typeface="Calibri" panose="020F0502020204030204" pitchFamily="34" charset="0"/>
                <a:cs typeface="Calibri" panose="020F0502020204030204" pitchFamily="34" charset="0"/>
              </a:rPr>
              <a:t>من نماذج الإسناد هو فهم تأثير كل نقطة تفاعل </a:t>
            </a:r>
            <a:r>
              <a:rPr lang="ar-EG" sz="2000" dirty="0">
                <a:latin typeface="Calibri" panose="020F0502020204030204" pitchFamily="34" charset="0"/>
                <a:cs typeface="Calibri" panose="020F0502020204030204" pitchFamily="34" charset="0"/>
              </a:rPr>
              <a:t>(مثل نقرة على إعلان، زيارة صفحة ويب، إلخ) على القرار النهائي الذي اتخذه العميل، مثل إجراء عملية شراء أو </a:t>
            </a:r>
            <a:r>
              <a:rPr lang="ar-EG" sz="2000" dirty="0" smtClean="0">
                <a:latin typeface="Calibri" panose="020F0502020204030204" pitchFamily="34" charset="0"/>
                <a:cs typeface="Calibri" panose="020F0502020204030204" pitchFamily="34" charset="0"/>
              </a:rPr>
              <a:t>تسجيل.</a:t>
            </a:r>
          </a:p>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أهمية نماذج الإسناد في التسويق: </a:t>
            </a:r>
            <a:r>
              <a:rPr lang="ar-EG" sz="2000" dirty="0">
                <a:latin typeface="Calibri" panose="020F0502020204030204" pitchFamily="34" charset="0"/>
                <a:cs typeface="Calibri" panose="020F0502020204030204" pitchFamily="34" charset="0"/>
              </a:rPr>
              <a:t>تساعد هذه النماذج الشركات على: </a:t>
            </a:r>
            <a:endParaRPr lang="ar-EG" sz="2000" dirty="0" smtClean="0">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000" b="1" dirty="0" smtClean="0">
                <a:latin typeface="Calibri" panose="020F0502020204030204" pitchFamily="34" charset="0"/>
                <a:cs typeface="Calibri" panose="020F0502020204030204" pitchFamily="34" charset="0"/>
              </a:rPr>
              <a:t>تحديد </a:t>
            </a:r>
            <a:r>
              <a:rPr lang="ar-EG" sz="2000" b="1" dirty="0">
                <a:latin typeface="Calibri" panose="020F0502020204030204" pitchFamily="34" charset="0"/>
                <a:cs typeface="Calibri" panose="020F0502020204030204" pitchFamily="34" charset="0"/>
              </a:rPr>
              <a:t>القنوات </a:t>
            </a:r>
            <a:r>
              <a:rPr lang="ar-EG" sz="2000" dirty="0">
                <a:latin typeface="Calibri" panose="020F0502020204030204" pitchFamily="34" charset="0"/>
                <a:cs typeface="Calibri" panose="020F0502020204030204" pitchFamily="34" charset="0"/>
              </a:rPr>
              <a:t>الأكثر فاعلية في الحملة التسويقية. </a:t>
            </a:r>
            <a:endParaRPr lang="ar-EG" sz="2000" dirty="0" smtClean="0">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000" b="1" dirty="0" smtClean="0">
                <a:latin typeface="Calibri" panose="020F0502020204030204" pitchFamily="34" charset="0"/>
                <a:cs typeface="Calibri" panose="020F0502020204030204" pitchFamily="34" charset="0"/>
              </a:rPr>
              <a:t>تحسين </a:t>
            </a:r>
            <a:r>
              <a:rPr lang="ar-EG" sz="2000" b="1" dirty="0">
                <a:latin typeface="Calibri" panose="020F0502020204030204" pitchFamily="34" charset="0"/>
                <a:cs typeface="Calibri" panose="020F0502020204030204" pitchFamily="34" charset="0"/>
              </a:rPr>
              <a:t>الإنفاق الإعلاني </a:t>
            </a:r>
            <a:r>
              <a:rPr lang="ar-EG" sz="2000" dirty="0">
                <a:latin typeface="Calibri" panose="020F0502020204030204" pitchFamily="34" charset="0"/>
                <a:cs typeface="Calibri" panose="020F0502020204030204" pitchFamily="34" charset="0"/>
              </a:rPr>
              <a:t>من خلال تخصيص الميزانية بشكل أكثر فعالية. </a:t>
            </a:r>
            <a:endParaRPr lang="ar-EG" sz="2000" dirty="0" smtClean="0">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000" b="1" dirty="0" smtClean="0">
                <a:latin typeface="Calibri" panose="020F0502020204030204" pitchFamily="34" charset="0"/>
                <a:cs typeface="Calibri" panose="020F0502020204030204" pitchFamily="34" charset="0"/>
              </a:rPr>
              <a:t>تحليل </a:t>
            </a:r>
            <a:r>
              <a:rPr lang="ar-EG" sz="2000" b="1" dirty="0">
                <a:latin typeface="Calibri" panose="020F0502020204030204" pitchFamily="34" charset="0"/>
                <a:cs typeface="Calibri" panose="020F0502020204030204" pitchFamily="34" charset="0"/>
              </a:rPr>
              <a:t>سلوك العملاء </a:t>
            </a:r>
            <a:r>
              <a:rPr lang="ar-EG" sz="2000" dirty="0">
                <a:latin typeface="Calibri" panose="020F0502020204030204" pitchFamily="34" charset="0"/>
                <a:cs typeface="Calibri" panose="020F0502020204030204" pitchFamily="34" charset="0"/>
              </a:rPr>
              <a:t>عبر قنوات متعددة. </a:t>
            </a:r>
            <a:endParaRPr lang="ar-EG" sz="2000" dirty="0" smtClean="0">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000" b="1" dirty="0" smtClean="0">
                <a:latin typeface="Calibri" panose="020F0502020204030204" pitchFamily="34" charset="0"/>
                <a:cs typeface="Calibri" panose="020F0502020204030204" pitchFamily="34" charset="0"/>
              </a:rPr>
              <a:t>زيادة </a:t>
            </a:r>
            <a:r>
              <a:rPr lang="ar-EG" sz="2000" b="1" dirty="0">
                <a:latin typeface="Calibri" panose="020F0502020204030204" pitchFamily="34" charset="0"/>
                <a:cs typeface="Calibri" panose="020F0502020204030204" pitchFamily="34" charset="0"/>
              </a:rPr>
              <a:t>العائد على الاستثمار </a:t>
            </a:r>
            <a:r>
              <a:rPr lang="ar-EG" sz="2000" dirty="0">
                <a:latin typeface="Calibri" panose="020F0502020204030204" pitchFamily="34" charset="0"/>
                <a:cs typeface="Calibri" panose="020F0502020204030204" pitchFamily="34" charset="0"/>
              </a:rPr>
              <a:t>(</a:t>
            </a:r>
            <a:r>
              <a:rPr lang="en-MY" sz="2000" dirty="0">
                <a:latin typeface="Calibri" panose="020F0502020204030204" pitchFamily="34" charset="0"/>
                <a:cs typeface="Calibri" panose="020F0502020204030204" pitchFamily="34" charset="0"/>
              </a:rPr>
              <a:t>ROI) </a:t>
            </a:r>
            <a:r>
              <a:rPr lang="ar-EG" sz="2000" dirty="0">
                <a:latin typeface="Calibri" panose="020F0502020204030204" pitchFamily="34" charset="0"/>
                <a:cs typeface="Calibri" panose="020F0502020204030204" pitchFamily="34" charset="0"/>
              </a:rPr>
              <a:t>عن طريق توجيه الجهود نحو القنوات الأكثر تأثيرًا.</a:t>
            </a:r>
          </a:p>
        </p:txBody>
      </p:sp>
    </p:spTree>
    <p:extLst>
      <p:ext uri="{BB962C8B-B14F-4D97-AF65-F5344CB8AC3E}">
        <p14:creationId xmlns:p14="http://schemas.microsoft.com/office/powerpoint/2010/main" val="39718876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382651" y="782560"/>
            <a:ext cx="8466655" cy="584775"/>
          </a:xfrm>
          <a:prstGeom prst="rect">
            <a:avLst/>
          </a:prstGeom>
          <a:noFill/>
        </p:spPr>
        <p:txBody>
          <a:bodyPr wrap="square" rtlCol="0">
            <a:spAutoFit/>
          </a:bodyPr>
          <a:lstStyle/>
          <a:p>
            <a:pPr algn="ctr" rtl="1"/>
            <a:r>
              <a:rPr lang="ar-EG" sz="3200" b="1" dirty="0">
                <a:latin typeface="Calibri" panose="020F0502020204030204" pitchFamily="34" charset="0"/>
                <a:cs typeface="Calibri" panose="020F0502020204030204" pitchFamily="34" charset="0"/>
              </a:rPr>
              <a:t>5.1. أنواع نماذج الإسناد:</a:t>
            </a: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725283" y="1427237"/>
            <a:ext cx="8386762" cy="3416320"/>
          </a:xfrm>
          <a:prstGeom prst="rect">
            <a:avLst/>
          </a:prstGeom>
          <a:noFill/>
        </p:spPr>
        <p:txBody>
          <a:bodyPr wrap="square" rtlCol="0">
            <a:spAutoFit/>
          </a:bodyPr>
          <a:lstStyle/>
          <a:p>
            <a:pPr algn="just" rtl="1"/>
            <a:r>
              <a:rPr lang="ar-EG" sz="2000" b="1" dirty="0" smtClean="0">
                <a:latin typeface="Calibri" panose="020F0502020204030204" pitchFamily="34" charset="0"/>
                <a:cs typeface="Calibri" panose="020F0502020204030204" pitchFamily="34" charset="0"/>
              </a:rPr>
              <a:t>1</a:t>
            </a:r>
            <a:r>
              <a:rPr lang="ar-EG" sz="2400" b="1" dirty="0" smtClean="0">
                <a:latin typeface="Calibri" panose="020F0502020204030204" pitchFamily="34" charset="0"/>
                <a:cs typeface="Calibri" panose="020F0502020204030204" pitchFamily="34" charset="0"/>
              </a:rPr>
              <a:t>. نموذج </a:t>
            </a:r>
            <a:r>
              <a:rPr lang="ar-EG" sz="2400" b="1" dirty="0">
                <a:latin typeface="Calibri" panose="020F0502020204030204" pitchFamily="34" charset="0"/>
                <a:cs typeface="Calibri" panose="020F0502020204030204" pitchFamily="34" charset="0"/>
              </a:rPr>
              <a:t>الإسناد المباشر </a:t>
            </a:r>
            <a:r>
              <a:rPr lang="en-MY" sz="2400" b="1" dirty="0" smtClean="0">
                <a:latin typeface="Calibri" panose="020F0502020204030204" pitchFamily="34" charset="0"/>
                <a:cs typeface="Calibri" panose="020F0502020204030204" pitchFamily="34" charset="0"/>
              </a:rPr>
              <a:t>Last </a:t>
            </a:r>
            <a:r>
              <a:rPr lang="en-MY" sz="2400" b="1" dirty="0">
                <a:latin typeface="Calibri" panose="020F0502020204030204" pitchFamily="34" charset="0"/>
                <a:cs typeface="Calibri" panose="020F0502020204030204" pitchFamily="34" charset="0"/>
              </a:rPr>
              <a:t>Click </a:t>
            </a:r>
            <a:r>
              <a:rPr lang="en-MY" sz="2400" b="1" dirty="0" smtClean="0">
                <a:latin typeface="Calibri" panose="020F0502020204030204" pitchFamily="34" charset="0"/>
                <a:cs typeface="Calibri" panose="020F0502020204030204" pitchFamily="34" charset="0"/>
              </a:rPr>
              <a:t>Attribution</a:t>
            </a:r>
            <a:r>
              <a:rPr lang="en-MY" sz="2400" dirty="0" smtClean="0"/>
              <a:t>:</a:t>
            </a:r>
            <a:endParaRPr lang="ar-EG" sz="2400" b="1" dirty="0">
              <a:latin typeface="Calibri" panose="020F0502020204030204" pitchFamily="34" charset="0"/>
              <a:cs typeface="Calibri" panose="020F0502020204030204" pitchFamily="34" charset="0"/>
            </a:endParaRPr>
          </a:p>
          <a:p>
            <a:pPr algn="just" rtl="1"/>
            <a:r>
              <a:rPr lang="ar-EG" sz="2400" dirty="0" smtClean="0">
                <a:latin typeface="Calibri" panose="020F0502020204030204" pitchFamily="34" charset="0"/>
                <a:cs typeface="Calibri" panose="020F0502020204030204" pitchFamily="34" charset="0"/>
              </a:rPr>
              <a:t>في </a:t>
            </a:r>
            <a:r>
              <a:rPr lang="ar-EG" sz="2400" dirty="0">
                <a:latin typeface="Calibri" panose="020F0502020204030204" pitchFamily="34" charset="0"/>
                <a:cs typeface="Calibri" panose="020F0502020204030204" pitchFamily="34" charset="0"/>
              </a:rPr>
              <a:t>هذا النموذج، يُعطى الفضل الكامل للقناة التي كانت آخر نقطة تفاعل قبل إتمام العميل للهدف (مثل الشراء). </a:t>
            </a:r>
            <a:endParaRPr lang="ar-EG" sz="2400" dirty="0" smtClean="0">
              <a:latin typeface="Calibri" panose="020F0502020204030204" pitchFamily="34" charset="0"/>
              <a:cs typeface="Calibri" panose="020F0502020204030204" pitchFamily="34" charset="0"/>
            </a:endParaRPr>
          </a:p>
          <a:p>
            <a:pPr algn="just" rtl="1"/>
            <a:r>
              <a:rPr lang="ar-EG" sz="2400" b="1" dirty="0" smtClean="0">
                <a:latin typeface="Calibri" panose="020F0502020204030204" pitchFamily="34" charset="0"/>
                <a:cs typeface="Calibri" panose="020F0502020204030204" pitchFamily="34" charset="0"/>
              </a:rPr>
              <a:t>العيب</a:t>
            </a:r>
            <a:r>
              <a:rPr lang="ar-EG" sz="2400" b="1" dirty="0">
                <a:latin typeface="Calibri" panose="020F0502020204030204" pitchFamily="34" charset="0"/>
                <a:cs typeface="Calibri" panose="020F0502020204030204" pitchFamily="34" charset="0"/>
              </a:rPr>
              <a:t>: هذا النموذج </a:t>
            </a:r>
            <a:r>
              <a:rPr lang="ar-EG" sz="2400" dirty="0">
                <a:latin typeface="Calibri" panose="020F0502020204030204" pitchFamily="34" charset="0"/>
                <a:cs typeface="Calibri" panose="020F0502020204030204" pitchFamily="34" charset="0"/>
              </a:rPr>
              <a:t>لا يأخذ في اعتباره تفاعلات العميل السابقة، مما قد يؤدي إلى إغفال دور القنوات الأولية في التأثير على قرار العميل</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algn="just" rtl="1"/>
            <a:endParaRPr lang="ar-EG" sz="24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400" b="1" dirty="0" smtClean="0">
                <a:latin typeface="Calibri" panose="020F0502020204030204" pitchFamily="34" charset="0"/>
                <a:cs typeface="Calibri" panose="020F0502020204030204" pitchFamily="34" charset="0"/>
              </a:rPr>
              <a:t>المثال</a:t>
            </a:r>
            <a:r>
              <a:rPr lang="ar-EG" sz="2400" b="1" dirty="0">
                <a:latin typeface="Calibri" panose="020F0502020204030204" pitchFamily="34" charset="0"/>
                <a:cs typeface="Calibri" panose="020F0502020204030204" pitchFamily="34" charset="0"/>
              </a:rPr>
              <a:t>: إذا قام العميل بالبحث </a:t>
            </a:r>
            <a:r>
              <a:rPr lang="ar-EG" sz="2400" dirty="0">
                <a:latin typeface="Calibri" panose="020F0502020204030204" pitchFamily="34" charset="0"/>
                <a:cs typeface="Calibri" panose="020F0502020204030204" pitchFamily="34" charset="0"/>
              </a:rPr>
              <a:t>عن منتج على محرك بحث، </a:t>
            </a:r>
            <a:r>
              <a:rPr lang="ar-EG" sz="2400" b="1" dirty="0">
                <a:latin typeface="Calibri" panose="020F0502020204030204" pitchFamily="34" charset="0"/>
                <a:cs typeface="Calibri" panose="020F0502020204030204" pitchFamily="34" charset="0"/>
              </a:rPr>
              <a:t>ثم نقَر على إعلان لشراء المنتج، وأتم عملية الشراء، </a:t>
            </a:r>
            <a:r>
              <a:rPr lang="ar-EG" sz="2400" dirty="0">
                <a:latin typeface="Calibri" panose="020F0502020204030204" pitchFamily="34" charset="0"/>
                <a:cs typeface="Calibri" panose="020F0502020204030204" pitchFamily="34" charset="0"/>
              </a:rPr>
              <a:t>فإن الفضل في الإتمام يُنسب إلى الإعلان الذي تم النقر عليه في آخر </a:t>
            </a:r>
            <a:r>
              <a:rPr lang="ar-EG" sz="2400" dirty="0" smtClean="0">
                <a:latin typeface="Calibri" panose="020F0502020204030204" pitchFamily="34" charset="0"/>
                <a:cs typeface="Calibri" panose="020F0502020204030204" pitchFamily="34" charset="0"/>
              </a:rPr>
              <a:t>خطوة</a:t>
            </a:r>
            <a:r>
              <a:rPr lang="ar-EG" sz="2400" b="1" dirty="0" smtClean="0">
                <a:latin typeface="Calibri" panose="020F0502020204030204" pitchFamily="34" charset="0"/>
                <a:cs typeface="Calibri" panose="020F0502020204030204" pitchFamily="34" charset="0"/>
              </a:rPr>
              <a:t>.</a:t>
            </a:r>
            <a:endParaRPr lang="ar-EG"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5834640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081726" y="863481"/>
            <a:ext cx="8466655" cy="584775"/>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5.1.1.  </a:t>
            </a:r>
            <a:r>
              <a:rPr lang="ar-EG" sz="3200" b="1" dirty="0">
                <a:latin typeface="Calibri" panose="020F0502020204030204" pitchFamily="34" charset="0"/>
                <a:cs typeface="Calibri" panose="020F0502020204030204" pitchFamily="34" charset="0"/>
              </a:rPr>
              <a:t>أنواع نماذج الإسناد</a:t>
            </a:r>
            <a:r>
              <a:rPr lang="ar-EG" sz="3200" b="1" dirty="0"/>
              <a:t>: </a:t>
            </a:r>
            <a:r>
              <a:rPr lang="ar-EG" sz="3200" b="1" dirty="0" smtClean="0">
                <a:latin typeface="Calibri" panose="020F0502020204030204" pitchFamily="34" charset="0"/>
                <a:cs typeface="Calibri" panose="020F0502020204030204" pitchFamily="34" charset="0"/>
              </a:rPr>
              <a:t> </a:t>
            </a:r>
            <a:r>
              <a:rPr lang="en-MY" sz="3200" b="1" dirty="0" smtClean="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856096" y="1415306"/>
            <a:ext cx="8330892" cy="3170099"/>
          </a:xfrm>
          <a:prstGeom prst="rect">
            <a:avLst/>
          </a:prstGeom>
          <a:noFill/>
        </p:spPr>
        <p:txBody>
          <a:bodyPr wrap="square" rtlCol="0">
            <a:spAutoFit/>
          </a:bodyPr>
          <a:lstStyle/>
          <a:p>
            <a:pPr algn="just" rtl="1"/>
            <a:r>
              <a:rPr lang="ar-EG" sz="2000" b="1" dirty="0" smtClean="0"/>
              <a:t>2</a:t>
            </a:r>
            <a:r>
              <a:rPr lang="ar-EG" sz="2000" dirty="0" smtClean="0"/>
              <a:t>. </a:t>
            </a:r>
            <a:r>
              <a:rPr lang="ar-EG" sz="2000" b="1" dirty="0"/>
              <a:t>نموذج الإسناد المعتمد على البيانات </a:t>
            </a:r>
            <a:r>
              <a:rPr lang="ar-EG" sz="2000" b="1" dirty="0" smtClean="0"/>
              <a:t>(</a:t>
            </a:r>
            <a:r>
              <a:rPr lang="en-MY" sz="2000" b="1" dirty="0" smtClean="0"/>
              <a:t>Data-Driven Attribution</a:t>
            </a:r>
            <a:r>
              <a:rPr lang="ar-EG" sz="2000" b="1" dirty="0" smtClean="0">
                <a:latin typeface="Calibri" panose="020F0502020204030204" pitchFamily="34" charset="0"/>
                <a:cs typeface="Calibri" panose="020F0502020204030204" pitchFamily="34" charset="0"/>
              </a:rPr>
              <a:t>  </a:t>
            </a:r>
          </a:p>
          <a:p>
            <a:pPr algn="just" rtl="1"/>
            <a:r>
              <a:rPr lang="ar-EG" sz="2000" dirty="0">
                <a:latin typeface="Calibri" panose="020F0502020204030204" pitchFamily="34" charset="0"/>
                <a:cs typeface="Calibri" panose="020F0502020204030204" pitchFamily="34" charset="0"/>
              </a:rPr>
              <a:t>يعتمد هذا النموذج على تحليل البيانات الفعلية لسلوك العميل لتحديد أي القنوات كانت الأكثر تأثيرًا في عملية التحويل. </a:t>
            </a:r>
            <a:endParaRPr lang="ar-EG" sz="2000" dirty="0" smtClean="0">
              <a:latin typeface="Calibri" panose="020F0502020204030204" pitchFamily="34" charset="0"/>
              <a:cs typeface="Calibri" panose="020F0502020204030204" pitchFamily="34" charset="0"/>
            </a:endParaRPr>
          </a:p>
          <a:p>
            <a:pPr algn="just" rtl="1"/>
            <a:endParaRPr lang="ar-EG" sz="2000" dirty="0" smtClean="0">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000" u="sng" dirty="0" smtClean="0">
                <a:latin typeface="Calibri" panose="020F0502020204030204" pitchFamily="34" charset="0"/>
                <a:cs typeface="Calibri" panose="020F0502020204030204" pitchFamily="34" charset="0"/>
              </a:rPr>
              <a:t>يوفر </a:t>
            </a:r>
            <a:r>
              <a:rPr lang="ar-EG" sz="2000" u="sng" dirty="0">
                <a:latin typeface="Calibri" panose="020F0502020204030204" pitchFamily="34" charset="0"/>
                <a:cs typeface="Calibri" panose="020F0502020204030204" pitchFamily="34" charset="0"/>
              </a:rPr>
              <a:t>هذا النموذج نتائج أكثر دقة لأنه يعتمد على بيانات فعلية حول تفاعلات العملاء عبر قنوات متعددة</a:t>
            </a:r>
            <a:r>
              <a:rPr lang="ar-EG" sz="2000" dirty="0" smtClean="0"/>
              <a:t>.</a:t>
            </a:r>
            <a:endParaRPr lang="ar-EG" sz="2000" b="1" dirty="0">
              <a:latin typeface="Calibri" panose="020F0502020204030204" pitchFamily="34" charset="0"/>
              <a:cs typeface="Calibri" panose="020F0502020204030204" pitchFamily="34" charset="0"/>
            </a:endParaRPr>
          </a:p>
          <a:p>
            <a:pPr algn="just" rtl="1"/>
            <a:endParaRPr lang="ar-EG" sz="2000" b="1"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a:t>المثال</a:t>
            </a:r>
            <a:r>
              <a:rPr lang="ar-EG" sz="2000" dirty="0"/>
              <a:t>: </a:t>
            </a:r>
            <a:r>
              <a:rPr lang="ar-EG" sz="2000" b="1" dirty="0">
                <a:latin typeface="Calibri" panose="020F0502020204030204" pitchFamily="34" charset="0"/>
                <a:cs typeface="Calibri" panose="020F0502020204030204" pitchFamily="34" charset="0"/>
              </a:rPr>
              <a:t>إذا كان العميل قد تفاعل مع عدة قنوات </a:t>
            </a:r>
            <a:r>
              <a:rPr lang="ar-EG" sz="2000" dirty="0">
                <a:latin typeface="Calibri" panose="020F0502020204030204" pitchFamily="34" charset="0"/>
                <a:cs typeface="Calibri" panose="020F0502020204030204" pitchFamily="34" charset="0"/>
              </a:rPr>
              <a:t>(مثل محركات </a:t>
            </a:r>
            <a:r>
              <a:rPr lang="ar-EG" sz="2000" dirty="0" smtClean="0">
                <a:latin typeface="Calibri" panose="020F0502020204030204" pitchFamily="34" charset="0"/>
                <a:cs typeface="Calibri" panose="020F0502020204030204" pitchFamily="34" charset="0"/>
              </a:rPr>
              <a:t>البحث</a:t>
            </a:r>
            <a:r>
              <a:rPr lang="ar-EG" sz="2000" dirty="0">
                <a:latin typeface="Calibri" panose="020F0502020204030204" pitchFamily="34" charset="0"/>
                <a:cs typeface="Calibri" panose="020F0502020204030204" pitchFamily="34" charset="0"/>
              </a:rPr>
              <a:t>، وسائل التواصل الاجتماعي، والإعلانات المدفوعة</a:t>
            </a:r>
            <a:r>
              <a:rPr lang="ar-EG" sz="2000" dirty="0" smtClean="0">
                <a:latin typeface="Calibri" panose="020F0502020204030204" pitchFamily="34" charset="0"/>
                <a:cs typeface="Calibri" panose="020F0502020204030204" pitchFamily="34" charset="0"/>
              </a:rPr>
              <a:t>) </a:t>
            </a:r>
            <a:r>
              <a:rPr lang="ar-EG" sz="2000" b="1" dirty="0" smtClean="0">
                <a:latin typeface="Calibri" panose="020F0502020204030204" pitchFamily="34" charset="0"/>
                <a:cs typeface="Calibri" panose="020F0502020204030204" pitchFamily="34" charset="0"/>
              </a:rPr>
              <a:t>في رحلة الشراء، سيقوم النموذج بتحليل البيانات لتحديد أي القنوات كان لها التأثير الأكبر</a:t>
            </a:r>
            <a:r>
              <a:rPr lang="ar-EG" sz="2000" dirty="0" smtClean="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0440537" y="3427636"/>
            <a:ext cx="2630353" cy="1699984"/>
          </a:xfrm>
          <a:prstGeom prst="rect">
            <a:avLst/>
          </a:prstGeom>
        </p:spPr>
      </p:pic>
    </p:spTree>
    <p:extLst>
      <p:ext uri="{BB962C8B-B14F-4D97-AF65-F5344CB8AC3E}">
        <p14:creationId xmlns:p14="http://schemas.microsoft.com/office/powerpoint/2010/main" val="10681550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5866" y="818324"/>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896875" y="863481"/>
            <a:ext cx="8466655" cy="584775"/>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5.1.2   </a:t>
            </a:r>
            <a:r>
              <a:rPr lang="ar-EG" sz="3200" b="1" dirty="0">
                <a:latin typeface="Calibri" panose="020F0502020204030204" pitchFamily="34" charset="0"/>
                <a:cs typeface="Calibri" panose="020F0502020204030204" pitchFamily="34" charset="0"/>
              </a:rPr>
              <a:t>أنواع نماذج الإسناد:  </a:t>
            </a:r>
            <a:r>
              <a:rPr lang="en-MY" sz="3200" b="1" dirty="0">
                <a:latin typeface="Calibri" panose="020F0502020204030204" pitchFamily="34" charset="0"/>
                <a:cs typeface="Calibri" panose="020F0502020204030204" pitchFamily="34" charset="0"/>
              </a:rPr>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787857" y="1401653"/>
            <a:ext cx="8413337" cy="3785652"/>
          </a:xfrm>
          <a:prstGeom prst="rect">
            <a:avLst/>
          </a:prstGeom>
          <a:noFill/>
        </p:spPr>
        <p:txBody>
          <a:bodyPr wrap="square" rtlCol="0">
            <a:spAutoFit/>
          </a:bodyPr>
          <a:lstStyle/>
          <a:p>
            <a:pPr algn="just" rtl="1"/>
            <a:r>
              <a:rPr lang="en-US" sz="2400" b="1" dirty="0" smtClean="0"/>
              <a:t>3</a:t>
            </a:r>
            <a:r>
              <a:rPr lang="ar-EG" sz="2400" b="1"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نموذج الإسناد المخصص</a:t>
            </a:r>
          </a:p>
          <a:p>
            <a:pPr marL="285750" indent="-285750" algn="just" rtl="1">
              <a:buFont typeface="Wingdings" panose="05000000000000000000" pitchFamily="2" charset="2"/>
              <a:buChar char="q"/>
            </a:pPr>
            <a:r>
              <a:rPr lang="ar-EG" sz="2400" b="1"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يقوم المسوقون بتصميم نموذج خاص يتناسب مع احتياجات الشركة أو الحملة التسويقية. </a:t>
            </a:r>
            <a:r>
              <a:rPr lang="ar-EG" sz="2400" dirty="0" smtClean="0">
                <a:latin typeface="Calibri" panose="020F0502020204030204" pitchFamily="34" charset="0"/>
                <a:cs typeface="Calibri" panose="020F0502020204030204" pitchFamily="34" charset="0"/>
              </a:rPr>
              <a:t>يعتمد </a:t>
            </a:r>
            <a:r>
              <a:rPr lang="ar-EG" sz="2400" dirty="0">
                <a:latin typeface="Calibri" panose="020F0502020204030204" pitchFamily="34" charset="0"/>
                <a:cs typeface="Calibri" panose="020F0502020204030204" pitchFamily="34" charset="0"/>
              </a:rPr>
              <a:t>هذا النموذج على تخصيص أوزان مختلفة لكل تفاعل في رحلة العميل بناءً على عوامل معينة</a:t>
            </a:r>
            <a:r>
              <a:rPr lang="ar-EG" sz="2400" b="1" dirty="0" smtClean="0">
                <a:latin typeface="Calibri" panose="020F0502020204030204" pitchFamily="34" charset="0"/>
                <a:cs typeface="Calibri" panose="020F0502020204030204" pitchFamily="34" charset="0"/>
              </a:rPr>
              <a:t>.</a:t>
            </a:r>
            <a:endParaRPr lang="ar-EG" sz="2400" b="1" dirty="0">
              <a:latin typeface="Calibri" panose="020F0502020204030204" pitchFamily="34" charset="0"/>
              <a:cs typeface="Calibri" panose="020F0502020204030204" pitchFamily="34" charset="0"/>
            </a:endParaRPr>
          </a:p>
          <a:p>
            <a:pPr algn="just" rtl="1"/>
            <a:endParaRPr lang="ar-EG" sz="2400" b="1"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400" b="1" u="sng" dirty="0">
                <a:latin typeface="Calibri" panose="020F0502020204030204" pitchFamily="34" charset="0"/>
                <a:cs typeface="Calibri" panose="020F0502020204030204" pitchFamily="34" charset="0"/>
              </a:rPr>
              <a:t>يتيح تخصيص الإسناد بما يتناسب مع الخصائص الخاصة للشركة أو الحملة</a:t>
            </a:r>
            <a:r>
              <a:rPr lang="ar-EG" sz="2400" dirty="0">
                <a:latin typeface="Calibri" panose="020F0502020204030204" pitchFamily="34" charset="0"/>
                <a:cs typeface="Calibri" panose="020F0502020204030204" pitchFamily="34" charset="0"/>
              </a:rPr>
              <a:t>.</a:t>
            </a:r>
            <a:r>
              <a:rPr lang="en-US"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يمكن تخصيص الفضل بناءً على تاريخ العميل أو نوع المنتج أو القناة التي تمثل أفضل أداء</a:t>
            </a:r>
            <a:r>
              <a:rPr lang="ar-EG" sz="2400" dirty="0" smtClean="0">
                <a:latin typeface="Calibri" panose="020F0502020204030204" pitchFamily="34" charset="0"/>
                <a:cs typeface="Calibri" panose="020F0502020204030204" pitchFamily="34" charset="0"/>
              </a:rPr>
              <a:t>.</a:t>
            </a:r>
            <a:endParaRPr lang="en-US" sz="24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المثال: </a:t>
            </a:r>
            <a:r>
              <a:rPr lang="ar-EG" sz="2400" dirty="0">
                <a:latin typeface="Calibri" panose="020F0502020204030204" pitchFamily="34" charset="0"/>
                <a:cs typeface="Calibri" panose="020F0502020204030204" pitchFamily="34" charset="0"/>
              </a:rPr>
              <a:t>يمكن تخصيص الفضل بناءً على تاريخ العميل أو نوع المنتج أو القناة التي تمثل أفضل أداء</a:t>
            </a:r>
            <a:r>
              <a:rPr lang="ar-EG" sz="2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5885414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190242" y="822535"/>
            <a:ext cx="8466655" cy="584775"/>
          </a:xfrm>
          <a:prstGeom prst="rect">
            <a:avLst/>
          </a:prstGeom>
          <a:noFill/>
        </p:spPr>
        <p:txBody>
          <a:bodyPr wrap="square" rtlCol="0">
            <a:spAutoFit/>
          </a:bodyPr>
          <a:lstStyle/>
          <a:p>
            <a:pPr algn="ctr" rtl="1"/>
            <a:r>
              <a:rPr lang="ar-EG" sz="3200" b="1" dirty="0" smtClean="0"/>
              <a:t>5.2. </a:t>
            </a:r>
            <a:r>
              <a:rPr lang="ar-EG" sz="3200" b="1" dirty="0" smtClean="0">
                <a:latin typeface="Calibri" panose="020F0502020204030204" pitchFamily="34" charset="0"/>
                <a:cs typeface="Calibri" panose="020F0502020204030204" pitchFamily="34" charset="0"/>
              </a:rPr>
              <a:t>كيف </a:t>
            </a:r>
            <a:r>
              <a:rPr lang="ar-EG" sz="3200" b="1" dirty="0">
                <a:latin typeface="Calibri" panose="020F0502020204030204" pitchFamily="34" charset="0"/>
                <a:cs typeface="Calibri" panose="020F0502020204030204" pitchFamily="34" charset="0"/>
              </a:rPr>
              <a:t>يتم اختيار النموذج المناسب؟ </a:t>
            </a: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485572" y="1489983"/>
            <a:ext cx="7768947"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b="1" dirty="0" smtClean="0">
                <a:latin typeface="Calibri" panose="020F0502020204030204" pitchFamily="34" charset="0"/>
                <a:cs typeface="Calibri" panose="020F0502020204030204" pitchFamily="34" charset="0"/>
              </a:rPr>
              <a:t>المنتجات/الخدمات</a:t>
            </a:r>
            <a:r>
              <a:rPr lang="ar-EG" sz="2400" b="1"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إذا كان المنتج معقدًا ويتطلب بحثًا طويلًا أو تفاعلات متعددة (</a:t>
            </a:r>
            <a:r>
              <a:rPr lang="ar-EG" sz="2400" b="1" dirty="0">
                <a:latin typeface="Calibri" panose="020F0502020204030204" pitchFamily="34" charset="0"/>
                <a:cs typeface="Calibri" panose="020F0502020204030204" pitchFamily="34" charset="0"/>
              </a:rPr>
              <a:t>مثل منتجات التقنية أو السيارات</a:t>
            </a:r>
            <a:r>
              <a:rPr lang="ar-EG" sz="2400" dirty="0">
                <a:latin typeface="Calibri" panose="020F0502020204030204" pitchFamily="34" charset="0"/>
                <a:cs typeface="Calibri" panose="020F0502020204030204" pitchFamily="34" charset="0"/>
              </a:rPr>
              <a:t>)، فإن </a:t>
            </a:r>
            <a:r>
              <a:rPr lang="ar-EG" sz="2400" u="sng" dirty="0">
                <a:latin typeface="Calibri" panose="020F0502020204030204" pitchFamily="34" charset="0"/>
                <a:cs typeface="Calibri" panose="020F0502020204030204" pitchFamily="34" charset="0"/>
              </a:rPr>
              <a:t>نموذج الإسناد المعتمد على </a:t>
            </a:r>
            <a:r>
              <a:rPr lang="ar-EG" sz="2400" u="sng" dirty="0" smtClean="0">
                <a:latin typeface="Calibri" panose="020F0502020204030204" pitchFamily="34" charset="0"/>
                <a:cs typeface="Calibri" panose="020F0502020204030204" pitchFamily="34" charset="0"/>
              </a:rPr>
              <a:t>البيانات قد </a:t>
            </a:r>
            <a:r>
              <a:rPr lang="ar-EG" sz="2400" u="sng" dirty="0">
                <a:latin typeface="Calibri" panose="020F0502020204030204" pitchFamily="34" charset="0"/>
                <a:cs typeface="Calibri" panose="020F0502020204030204" pitchFamily="34" charset="0"/>
              </a:rPr>
              <a:t>يكون الأكثر ملاءمة. </a:t>
            </a:r>
            <a:endParaRPr lang="ar-EG" sz="2400" u="sng" dirty="0" smtClean="0">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400" b="1" dirty="0" smtClean="0">
                <a:latin typeface="Calibri" panose="020F0502020204030204" pitchFamily="34" charset="0"/>
                <a:cs typeface="Calibri" panose="020F0502020204030204" pitchFamily="34" charset="0"/>
              </a:rPr>
              <a:t>طبيعة </a:t>
            </a:r>
            <a:r>
              <a:rPr lang="ar-EG" sz="2400" b="1" dirty="0">
                <a:latin typeface="Calibri" panose="020F0502020204030204" pitchFamily="34" charset="0"/>
                <a:cs typeface="Calibri" panose="020F0502020204030204" pitchFamily="34" charset="0"/>
              </a:rPr>
              <a:t>الحملة التسويقية: </a:t>
            </a:r>
            <a:r>
              <a:rPr lang="ar-EG" sz="2400" dirty="0">
                <a:latin typeface="Calibri" panose="020F0502020204030204" pitchFamily="34" charset="0"/>
                <a:cs typeface="Calibri" panose="020F0502020204030204" pitchFamily="34" charset="0"/>
              </a:rPr>
              <a:t>إذا كانت الحملة قصيرة المدى وتركز على التحويل السريع (</a:t>
            </a:r>
            <a:r>
              <a:rPr lang="ar-EG" sz="2400" b="1" dirty="0">
                <a:latin typeface="Calibri" panose="020F0502020204030204" pitchFamily="34" charset="0"/>
                <a:cs typeface="Calibri" panose="020F0502020204030204" pitchFamily="34" charset="0"/>
              </a:rPr>
              <a:t>مثل العروض الخاصة</a:t>
            </a:r>
            <a:r>
              <a:rPr lang="ar-EG" sz="2400" dirty="0">
                <a:latin typeface="Calibri" panose="020F0502020204030204" pitchFamily="34" charset="0"/>
                <a:cs typeface="Calibri" panose="020F0502020204030204" pitchFamily="34" charset="0"/>
              </a:rPr>
              <a:t>)، </a:t>
            </a:r>
            <a:r>
              <a:rPr lang="ar-EG" sz="2400" u="sng" dirty="0">
                <a:latin typeface="Calibri" panose="020F0502020204030204" pitchFamily="34" charset="0"/>
                <a:cs typeface="Calibri" panose="020F0502020204030204" pitchFamily="34" charset="0"/>
              </a:rPr>
              <a:t>يمكن استخدام نموذج الإسناد </a:t>
            </a:r>
            <a:r>
              <a:rPr lang="ar-EG" sz="2400" u="sng" dirty="0" smtClean="0">
                <a:latin typeface="Calibri" panose="020F0502020204030204" pitchFamily="34" charset="0"/>
                <a:cs typeface="Calibri" panose="020F0502020204030204" pitchFamily="34" charset="0"/>
              </a:rPr>
              <a:t>الأول. </a:t>
            </a:r>
          </a:p>
          <a:p>
            <a:pPr marL="342900" indent="-342900" algn="just" rtl="1">
              <a:buFont typeface="Arial" panose="020B0604020202020204" pitchFamily="34" charset="0"/>
              <a:buChar char="•"/>
            </a:pPr>
            <a:r>
              <a:rPr lang="ar-EG" sz="2400" b="1" dirty="0" smtClean="0">
                <a:latin typeface="Calibri" panose="020F0502020204030204" pitchFamily="34" charset="0"/>
                <a:cs typeface="Calibri" panose="020F0502020204030204" pitchFamily="34" charset="0"/>
              </a:rPr>
              <a:t>الموارد </a:t>
            </a:r>
            <a:r>
              <a:rPr lang="ar-EG" sz="2400" b="1" dirty="0">
                <a:latin typeface="Calibri" panose="020F0502020204030204" pitchFamily="34" charset="0"/>
                <a:cs typeface="Calibri" panose="020F0502020204030204" pitchFamily="34" charset="0"/>
              </a:rPr>
              <a:t>المتاحة</a:t>
            </a:r>
            <a:r>
              <a:rPr lang="ar-EG" sz="2400"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نماذج الإسناد المعتمدة على البيانات </a:t>
            </a:r>
            <a:r>
              <a:rPr lang="ar-EG" sz="2400" dirty="0">
                <a:latin typeface="Calibri" panose="020F0502020204030204" pitchFamily="34" charset="0"/>
                <a:cs typeface="Calibri" panose="020F0502020204030204" pitchFamily="34" charset="0"/>
              </a:rPr>
              <a:t>قد تتطلب موارد تقنية أكبر، مثل أدوات التحليل المتقدمة والتعلم </a:t>
            </a:r>
            <a:r>
              <a:rPr lang="ar-EG" sz="2400" dirty="0" smtClean="0">
                <a:latin typeface="Calibri" panose="020F0502020204030204" pitchFamily="34" charset="0"/>
                <a:cs typeface="Calibri" panose="020F0502020204030204" pitchFamily="34" charset="0"/>
              </a:rPr>
              <a:t>الآلي.</a:t>
            </a:r>
            <a:endParaRPr lang="ar-EG"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620779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99321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485572" y="734668"/>
            <a:ext cx="8466655" cy="584775"/>
          </a:xfrm>
          <a:prstGeom prst="rect">
            <a:avLst/>
          </a:prstGeom>
          <a:noFill/>
        </p:spPr>
        <p:txBody>
          <a:bodyPr wrap="square" rtlCol="0">
            <a:spAutoFit/>
          </a:bodyPr>
          <a:lstStyle/>
          <a:p>
            <a:pPr algn="ctr" rtl="1"/>
            <a:r>
              <a:rPr lang="ar-EG" sz="3200" b="1" dirty="0" smtClean="0"/>
              <a:t>5.3. </a:t>
            </a:r>
            <a:r>
              <a:rPr lang="ar-EG" sz="3200" b="1" dirty="0" smtClean="0">
                <a:latin typeface="Calibri" panose="020F0502020204030204" pitchFamily="34" charset="0"/>
                <a:cs typeface="Calibri" panose="020F0502020204030204" pitchFamily="34" charset="0"/>
              </a:rPr>
              <a:t>أمثلة </a:t>
            </a:r>
            <a:r>
              <a:rPr lang="ar-EG" sz="3200" b="1" dirty="0">
                <a:latin typeface="Calibri" panose="020F0502020204030204" pitchFamily="34" charset="0"/>
                <a:cs typeface="Calibri" panose="020F0502020204030204" pitchFamily="34" charset="0"/>
              </a:rPr>
              <a:t>على تطبيقات نماذج الإسناد في </a:t>
            </a:r>
            <a:r>
              <a:rPr lang="ar-EG" sz="3200" b="1" dirty="0" smtClean="0">
                <a:latin typeface="Calibri" panose="020F0502020204030204" pitchFamily="34" charset="0"/>
                <a:cs typeface="Calibri" panose="020F0502020204030204" pitchFamily="34" charset="0"/>
              </a:rPr>
              <a:t>التسويق</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245789" y="1224331"/>
            <a:ext cx="8809296" cy="3693319"/>
          </a:xfrm>
          <a:prstGeom prst="rect">
            <a:avLst/>
          </a:prstGeom>
          <a:noFill/>
        </p:spPr>
        <p:txBody>
          <a:bodyPr wrap="square" rtlCol="0">
            <a:spAutoFit/>
          </a:bodyPr>
          <a:lstStyle/>
          <a:p>
            <a:pPr marL="285750" indent="-285750" algn="r" rtl="1">
              <a:buFont typeface="Wingdings" panose="05000000000000000000" pitchFamily="2" charset="2"/>
              <a:buChar char="ü"/>
            </a:pPr>
            <a:r>
              <a:rPr lang="ar-EG" sz="2400" b="1" dirty="0" smtClean="0">
                <a:latin typeface="Calibri" panose="020F0502020204030204" pitchFamily="34" charset="0"/>
                <a:cs typeface="Calibri" panose="020F0502020204030204" pitchFamily="34" charset="0"/>
              </a:rPr>
              <a:t>الحملات </a:t>
            </a:r>
            <a:r>
              <a:rPr lang="ar-EG" sz="2400" b="1" dirty="0">
                <a:latin typeface="Calibri" panose="020F0502020204030204" pitchFamily="34" charset="0"/>
                <a:cs typeface="Calibri" panose="020F0502020204030204" pitchFamily="34" charset="0"/>
              </a:rPr>
              <a:t>الإعلانات الرقمية</a:t>
            </a:r>
            <a:r>
              <a:rPr lang="ar-EG" sz="2400" dirty="0">
                <a:latin typeface="Calibri" panose="020F0502020204030204" pitchFamily="34" charset="0"/>
                <a:cs typeface="Calibri" panose="020F0502020204030204" pitchFamily="34" charset="0"/>
              </a:rPr>
              <a:t>: عندما تقوم الشركات بتشغيل حملات إعلانات عبر قنوات متعددة (مثل </a:t>
            </a:r>
            <a:r>
              <a:rPr lang="en-MY" sz="2400" dirty="0">
                <a:latin typeface="Calibri" panose="020F0502020204030204" pitchFamily="34" charset="0"/>
                <a:cs typeface="Calibri" panose="020F0502020204030204" pitchFamily="34" charset="0"/>
              </a:rPr>
              <a:t>Google Ads، </a:t>
            </a:r>
            <a:r>
              <a:rPr lang="ar-EG" sz="2400" dirty="0">
                <a:latin typeface="Calibri" panose="020F0502020204030204" pitchFamily="34" charset="0"/>
                <a:cs typeface="Calibri" panose="020F0502020204030204" pitchFamily="34" charset="0"/>
              </a:rPr>
              <a:t>الفيسبوك، و</a:t>
            </a:r>
            <a:r>
              <a:rPr lang="en-MY" sz="2400" dirty="0" err="1">
                <a:latin typeface="Calibri" panose="020F0502020204030204" pitchFamily="34" charset="0"/>
                <a:cs typeface="Calibri" panose="020F0502020204030204" pitchFamily="34" charset="0"/>
              </a:rPr>
              <a:t>Instagram</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فإن نماذج الإسناد تساعد على تحديد أي القنوات تساهم بشكل أكبر في تحويلات العملاء</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تحليل قنوات التسويق المتعددة: </a:t>
            </a:r>
            <a:r>
              <a:rPr lang="ar-EG" sz="2400" dirty="0">
                <a:latin typeface="Calibri" panose="020F0502020204030204" pitchFamily="34" charset="0"/>
                <a:cs typeface="Calibri" panose="020F0502020204030204" pitchFamily="34" charset="0"/>
              </a:rPr>
              <a:t>الشركات التي تستخدم عدة قنوات تسويقية (مثل البريد الإلكتروني، محركات البحث، وسائل التواصل الاجتماعي، التسويق بالمحتوى) </a:t>
            </a:r>
            <a:r>
              <a:rPr lang="ar-EG" sz="2400" dirty="0" smtClean="0">
                <a:latin typeface="Calibri" panose="020F0502020204030204" pitchFamily="34" charset="0"/>
                <a:cs typeface="Calibri" panose="020F0502020204030204" pitchFamily="34" charset="0"/>
              </a:rPr>
              <a:t>تستخدم </a:t>
            </a:r>
            <a:r>
              <a:rPr lang="ar-EG" sz="2400" dirty="0">
                <a:latin typeface="Calibri" panose="020F0502020204030204" pitchFamily="34" charset="0"/>
                <a:cs typeface="Calibri" panose="020F0502020204030204" pitchFamily="34" charset="0"/>
              </a:rPr>
              <a:t>نماذج الإسناد لتحديد أي قناة لها التأثير الأكبر في جذب العملاء أو تحويلهم إلى عملاء فعليين. </a:t>
            </a:r>
          </a:p>
          <a:p>
            <a:pPr marL="285750" indent="-28575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تحليل سلوك العميل</a:t>
            </a:r>
            <a:r>
              <a:rPr lang="ar-EG" sz="2400" dirty="0">
                <a:latin typeface="Calibri" panose="020F0502020204030204" pitchFamily="34" charset="0"/>
                <a:cs typeface="Calibri" panose="020F0502020204030204" pitchFamily="34" charset="0"/>
              </a:rPr>
              <a:t>: باستخدام نماذج الإسناد، يمكن للشركات فهم سلوك العملاء بشكل أعمق ومعرفة كيفية تأثر قراراتهم بمرور </a:t>
            </a:r>
            <a:r>
              <a:rPr lang="ar-EG" sz="2400" dirty="0" smtClean="0">
                <a:latin typeface="Calibri" panose="020F0502020204030204" pitchFamily="34" charset="0"/>
                <a:cs typeface="Calibri" panose="020F0502020204030204" pitchFamily="34" charset="0"/>
              </a:rPr>
              <a:t>الوقت.</a:t>
            </a:r>
            <a:endParaRPr lang="ar-EG"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ü"/>
            </a:pPr>
            <a:r>
              <a:rPr lang="ar-EG"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57951001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901206" y="4974573"/>
            <a:ext cx="4747323" cy="1569660"/>
          </a:xfrm>
          <a:prstGeom prst="rect">
            <a:avLst/>
          </a:prstGeom>
          <a:noFill/>
        </p:spPr>
        <p:txBody>
          <a:bodyPr wrap="square">
            <a:spAutoFit/>
          </a:bodyPr>
          <a:lstStyle/>
          <a:p>
            <a:pPr lvl="0" algn="ctr" rtl="1"/>
            <a:r>
              <a:rPr lang="ar-EG" sz="3200" b="1" dirty="0" smtClean="0">
                <a:latin typeface="Calibri" panose="020F0502020204030204" pitchFamily="34" charset="0"/>
                <a:cs typeface="Calibri" panose="020F0502020204030204" pitchFamily="34" charset="0"/>
              </a:rPr>
              <a:t> </a:t>
            </a:r>
            <a:r>
              <a:rPr lang="ar-SA" sz="3200" b="1" dirty="0" smtClean="0">
                <a:latin typeface="Calibri" panose="020F0502020204030204" pitchFamily="34" charset="0"/>
                <a:cs typeface="Calibri" panose="020F0502020204030204" pitchFamily="34" charset="0"/>
              </a:rPr>
              <a:t>نمذجة </a:t>
            </a:r>
            <a:r>
              <a:rPr lang="ar-SA" sz="3200" b="1" dirty="0">
                <a:latin typeface="Calibri" panose="020F0502020204030204" pitchFamily="34" charset="0"/>
                <a:cs typeface="Calibri" panose="020F0502020204030204" pitchFamily="34" charset="0"/>
              </a:rPr>
              <a:t>مزيج </a:t>
            </a:r>
            <a:r>
              <a:rPr lang="ar-SA" sz="3200" b="1" dirty="0" smtClean="0">
                <a:latin typeface="Calibri" panose="020F0502020204030204" pitchFamily="34" charset="0"/>
                <a:cs typeface="Calibri" panose="020F0502020204030204" pitchFamily="34" charset="0"/>
              </a:rPr>
              <a:t>التسويق</a:t>
            </a:r>
            <a:endParaRPr lang="ar-EG" sz="3200" b="1" dirty="0" smtClean="0">
              <a:latin typeface="Calibri" panose="020F0502020204030204" pitchFamily="34" charset="0"/>
              <a:cs typeface="Calibri" panose="020F0502020204030204" pitchFamily="34" charset="0"/>
            </a:endParaRPr>
          </a:p>
          <a:p>
            <a:pPr lvl="0" algn="ctr" rtl="1"/>
            <a:r>
              <a:rPr lang="en-MY" sz="3200" dirty="0"/>
              <a:t> </a:t>
            </a:r>
            <a:r>
              <a:rPr lang="en-MY" sz="3200" dirty="0" smtClean="0"/>
              <a:t> </a:t>
            </a:r>
            <a:r>
              <a:rPr lang="ar-EG" sz="3200" dirty="0" smtClean="0"/>
              <a:t>(</a:t>
            </a:r>
            <a:r>
              <a:rPr lang="en-MY" sz="3200" dirty="0" smtClean="0"/>
              <a:t>Marketing </a:t>
            </a:r>
            <a:r>
              <a:rPr lang="en-MY" sz="3200" dirty="0"/>
              <a:t>Mix </a:t>
            </a:r>
            <a:r>
              <a:rPr lang="en-MY" sz="3200" dirty="0" err="1"/>
              <a:t>Modeling</a:t>
            </a:r>
            <a:r>
              <a:rPr lang="en-MY" sz="3200" dirty="0" smtClean="0"/>
              <a:t>)</a:t>
            </a:r>
            <a:r>
              <a:rPr lang="en-MY" sz="3200" dirty="0"/>
              <a:t> (MMM) </a:t>
            </a:r>
            <a:r>
              <a:rPr lang="ar-EG" sz="3200" dirty="0" smtClean="0"/>
              <a:t>)</a:t>
            </a:r>
            <a:endParaRPr lang="ar-EG"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3219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081726" y="931943"/>
            <a:ext cx="8466655" cy="584775"/>
          </a:xfrm>
          <a:prstGeom prst="rect">
            <a:avLst/>
          </a:prstGeom>
          <a:noFill/>
        </p:spPr>
        <p:txBody>
          <a:bodyPr wrap="square" rtlCol="0">
            <a:spAutoFit/>
          </a:bodyPr>
          <a:lstStyle/>
          <a:p>
            <a:pPr algn="ctr" rtl="1"/>
            <a:r>
              <a:rPr lang="ar-EG" sz="3200" b="1" dirty="0" smtClean="0"/>
              <a:t>6. </a:t>
            </a:r>
            <a:r>
              <a:rPr lang="ar-EG" sz="3200" b="1" dirty="0" smtClean="0">
                <a:latin typeface="Calibri" panose="020F0502020204030204" pitchFamily="34" charset="0"/>
                <a:cs typeface="Calibri" panose="020F0502020204030204" pitchFamily="34" charset="0"/>
              </a:rPr>
              <a:t>نمذجة </a:t>
            </a:r>
            <a:r>
              <a:rPr lang="ar-EG" sz="3200" b="1" dirty="0">
                <a:latin typeface="Calibri" panose="020F0502020204030204" pitchFamily="34" charset="0"/>
                <a:cs typeface="Calibri" panose="020F0502020204030204" pitchFamily="34" charset="0"/>
              </a:rPr>
              <a:t>المزيج </a:t>
            </a:r>
            <a:r>
              <a:rPr lang="ar-EG" sz="3200" b="1" dirty="0" smtClean="0">
                <a:latin typeface="Calibri" panose="020F0502020204030204" pitchFamily="34" charset="0"/>
                <a:cs typeface="Calibri" panose="020F0502020204030204" pitchFamily="34" charset="0"/>
              </a:rPr>
              <a:t>التسويقي</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174558" y="1050886"/>
            <a:ext cx="8029493" cy="3908762"/>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ü"/>
            </a:pPr>
            <a:r>
              <a:rPr lang="ar-EG" sz="2000" b="1"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نمذجة المزيج التسويقي </a:t>
            </a:r>
            <a:r>
              <a:rPr lang="ar-EG" sz="2000" dirty="0">
                <a:latin typeface="Calibri" panose="020F0502020204030204" pitchFamily="34" charset="0"/>
                <a:cs typeface="Calibri" panose="020F0502020204030204" pitchFamily="34" charset="0"/>
              </a:rPr>
              <a:t>(</a:t>
            </a:r>
            <a:r>
              <a:rPr lang="en-MY" sz="2000" dirty="0">
                <a:latin typeface="Calibri" panose="020F0502020204030204" pitchFamily="34" charset="0"/>
                <a:cs typeface="Calibri" panose="020F0502020204030204" pitchFamily="34" charset="0"/>
              </a:rPr>
              <a:t>MMM) </a:t>
            </a:r>
            <a:r>
              <a:rPr lang="ar-EG" sz="2000" b="1" dirty="0">
                <a:latin typeface="Calibri" panose="020F0502020204030204" pitchFamily="34" charset="0"/>
                <a:cs typeface="Calibri" panose="020F0502020204030204" pitchFamily="34" charset="0"/>
              </a:rPr>
              <a:t>هي </a:t>
            </a:r>
            <a:r>
              <a:rPr lang="ar-EG" sz="2000" b="1" dirty="0" smtClean="0">
                <a:latin typeface="Calibri" panose="020F0502020204030204" pitchFamily="34" charset="0"/>
                <a:cs typeface="Calibri" panose="020F0502020204030204" pitchFamily="34" charset="0"/>
              </a:rPr>
              <a:t>تقنية تستخدم لتحليل وفهم تأثير أساليب التسويق على المبيعات والايردات</a:t>
            </a:r>
            <a:r>
              <a:rPr lang="ar-EG" sz="2000" dirty="0" smtClean="0">
                <a:latin typeface="Calibri" panose="020F0502020204030204" pitchFamily="34" charset="0"/>
                <a:cs typeface="Calibri" panose="020F0502020204030204" pitchFamily="34" charset="0"/>
              </a:rPr>
              <a:t>. تساعد هذه النمذجة الشركات في فهم العلاقة </a:t>
            </a:r>
            <a:r>
              <a:rPr lang="ar-EG" sz="2000" dirty="0">
                <a:latin typeface="Calibri" panose="020F0502020204030204" pitchFamily="34" charset="0"/>
                <a:cs typeface="Calibri" panose="020F0502020204030204" pitchFamily="34" charset="0"/>
              </a:rPr>
              <a:t>بين متغيرات المزيج التسويقي (</a:t>
            </a:r>
            <a:r>
              <a:rPr lang="ar-EG" sz="2000" dirty="0" smtClean="0">
                <a:latin typeface="Calibri" panose="020F0502020204030204" pitchFamily="34" charset="0"/>
                <a:cs typeface="Calibri" panose="020F0502020204030204" pitchFamily="34" charset="0"/>
              </a:rPr>
              <a:t>مثل </a:t>
            </a:r>
            <a:r>
              <a:rPr lang="ar-EG" sz="2000" b="1" dirty="0" smtClean="0">
                <a:latin typeface="Calibri" panose="020F0502020204030204" pitchFamily="34" charset="0"/>
                <a:cs typeface="Calibri" panose="020F0502020204030204" pitchFamily="34" charset="0"/>
              </a:rPr>
              <a:t>السعر، التوزيع، الترويج، والمنتج</a:t>
            </a:r>
            <a:r>
              <a:rPr lang="ar-EG" sz="2000" dirty="0" smtClean="0">
                <a:latin typeface="Calibri" panose="020F0502020204030204" pitchFamily="34" charset="0"/>
                <a:cs typeface="Calibri" panose="020F0502020204030204" pitchFamily="34" charset="0"/>
              </a:rPr>
              <a:t>) وكيفية </a:t>
            </a:r>
            <a:r>
              <a:rPr lang="ar-EG" sz="2000" dirty="0">
                <a:latin typeface="Calibri" panose="020F0502020204030204" pitchFamily="34" charset="0"/>
                <a:cs typeface="Calibri" panose="020F0502020204030204" pitchFamily="34" charset="0"/>
              </a:rPr>
              <a:t>تأثير كل منها على النتائج المالية</a:t>
            </a:r>
            <a:r>
              <a:rPr lang="ar-EG" sz="2000" dirty="0" smtClean="0">
                <a:latin typeface="Calibri" panose="020F0502020204030204" pitchFamily="34" charset="0"/>
                <a:cs typeface="Calibri" panose="020F0502020204030204" pitchFamily="34" charset="0"/>
              </a:rPr>
              <a:t>. </a:t>
            </a:r>
          </a:p>
          <a:p>
            <a:pPr marL="342900" indent="-342900" algn="just"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وهو مكون أساسي في تحليلات التسويق ويستخدم </a:t>
            </a:r>
            <a:r>
              <a:rPr lang="ar-EG" sz="2000" dirty="0">
                <a:latin typeface="Calibri" panose="020F0502020204030204" pitchFamily="34" charset="0"/>
                <a:cs typeface="Calibri" panose="020F0502020204030204" pitchFamily="34" charset="0"/>
                <a:hlinkClick r:id="rId3" tooltip="تحليلات التسويق والإسناد  التوسع  استخدام التحليلات لتحسين الإنفاق التسويقي"/>
              </a:rPr>
              <a:t>لتحسين الإنفاق التسويقي</a:t>
            </a:r>
            <a:r>
              <a:rPr lang="ar-EG" sz="2000" dirty="0">
                <a:latin typeface="Calibri" panose="020F0502020204030204" pitchFamily="34" charset="0"/>
                <a:cs typeface="Calibri" panose="020F0502020204030204" pitchFamily="34" charset="0"/>
              </a:rPr>
              <a:t> للحصول على </a:t>
            </a:r>
            <a:r>
              <a:rPr lang="ar-EG" sz="2000" dirty="0">
                <a:latin typeface="Calibri" panose="020F0502020204030204" pitchFamily="34" charset="0"/>
                <a:cs typeface="Calibri" panose="020F0502020204030204" pitchFamily="34" charset="0"/>
                <a:hlinkClick r:id="rId4" tooltip="تحسين التكلفة  كيفية تحقيق أفضل النتائج الممكنة بأقل التكاليف الممكنة"/>
              </a:rPr>
              <a:t>أفضل النتائج الممكنة</a:t>
            </a:r>
            <a:r>
              <a:rPr lang="ar-EG" sz="2000" dirty="0">
                <a:latin typeface="Calibri" panose="020F0502020204030204" pitchFamily="34" charset="0"/>
                <a:cs typeface="Calibri" panose="020F0502020204030204" pitchFamily="34" charset="0"/>
              </a:rPr>
              <a:t>. </a:t>
            </a:r>
            <a:endParaRPr lang="ar-EG" sz="20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ü"/>
            </a:pPr>
            <a:r>
              <a:rPr lang="ar-EG" sz="2000" dirty="0" smtClean="0">
                <a:latin typeface="Calibri" panose="020F0502020204030204" pitchFamily="34" charset="0"/>
                <a:cs typeface="Calibri" panose="020F0502020204030204" pitchFamily="34" charset="0"/>
              </a:rPr>
              <a:t>ومن </a:t>
            </a:r>
            <a:r>
              <a:rPr lang="ar-EG" sz="2000" dirty="0">
                <a:latin typeface="Calibri" panose="020F0502020204030204" pitchFamily="34" charset="0"/>
                <a:cs typeface="Calibri" panose="020F0502020204030204" pitchFamily="34" charset="0"/>
              </a:rPr>
              <a:t>خلال </a:t>
            </a:r>
            <a:r>
              <a:rPr lang="ar-EG" sz="2000" dirty="0">
                <a:latin typeface="Calibri" panose="020F0502020204030204" pitchFamily="34" charset="0"/>
                <a:cs typeface="Calibri" panose="020F0502020204030204" pitchFamily="34" charset="0"/>
                <a:hlinkClick r:id="rId5" tooltip="بيانات الأداء المالي  المقاييس المهمة  تحليل بيانات الأداء المالي في الأعمال"/>
              </a:rPr>
              <a:t>تحليل بيانات الأداء</a:t>
            </a:r>
            <a:r>
              <a:rPr lang="ar-EG" sz="2000" dirty="0">
                <a:latin typeface="Calibri" panose="020F0502020204030204" pitchFamily="34" charset="0"/>
                <a:cs typeface="Calibri" panose="020F0502020204030204" pitchFamily="34" charset="0"/>
              </a:rPr>
              <a:t> السابقة، تقوم </a:t>
            </a:r>
            <a:r>
              <a:rPr lang="en-MY" sz="2000" dirty="0">
                <a:latin typeface="Calibri" panose="020F0502020204030204" pitchFamily="34" charset="0"/>
                <a:cs typeface="Calibri" panose="020F0502020204030204" pitchFamily="34" charset="0"/>
              </a:rPr>
              <a:t>MMM </a:t>
            </a:r>
            <a:r>
              <a:rPr lang="ar-EG" sz="2000" dirty="0">
                <a:latin typeface="Calibri" panose="020F0502020204030204" pitchFamily="34" charset="0"/>
                <a:cs typeface="Calibri" panose="020F0502020204030204" pitchFamily="34" charset="0"/>
              </a:rPr>
              <a:t>بعزل تأثيرات الأنشطة التسويقية الفردية عن المتغيرات الأخرى، مثل الاتجاهات الاقتصادية أو إجراءات المنافسين، مما يوفر رؤية أوضح لما يحفز المبيعات </a:t>
            </a:r>
            <a:r>
              <a:rPr lang="ar-EG" sz="2000" dirty="0" smtClean="0">
                <a:latin typeface="Calibri" panose="020F0502020204030204" pitchFamily="34" charset="0"/>
                <a:cs typeface="Calibri" panose="020F0502020204030204" pitchFamily="34" charset="0"/>
              </a:rPr>
              <a:t>حقًا.</a:t>
            </a:r>
          </a:p>
          <a:p>
            <a:pPr marL="342900" indent="-342900" algn="just" rtl="1">
              <a:buFont typeface="Wingdings" panose="05000000000000000000" pitchFamily="2" charset="2"/>
              <a:buChar char="ü"/>
            </a:pPr>
            <a:r>
              <a:rPr lang="ar-EG"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يسمح هذا النهج التحليلي للمسوقين بتقييم </a:t>
            </a:r>
            <a:r>
              <a:rPr lang="ar-EG" sz="2000" dirty="0">
                <a:latin typeface="Calibri" panose="020F0502020204030204" pitchFamily="34" charset="0"/>
                <a:cs typeface="Calibri" panose="020F0502020204030204" pitchFamily="34" charset="0"/>
                <a:hlinkClick r:id="rId6" tooltip="تقييم استراتيجية التسويق المؤثر تقييم فعالية استراتيجيات التسويق المؤثر في الأعمال"/>
              </a:rPr>
              <a:t>فعالية استراتيجيات التسويق</a:t>
            </a:r>
            <a:r>
              <a:rPr lang="ar-EG" sz="2000" dirty="0">
                <a:latin typeface="Calibri" panose="020F0502020204030204" pitchFamily="34" charset="0"/>
                <a:cs typeface="Calibri" panose="020F0502020204030204" pitchFamily="34" charset="0"/>
              </a:rPr>
              <a:t> المختلفة من زوايا مختلفة.</a:t>
            </a:r>
          </a:p>
        </p:txBody>
      </p:sp>
    </p:spTree>
    <p:extLst>
      <p:ext uri="{BB962C8B-B14F-4D97-AF65-F5344CB8AC3E}">
        <p14:creationId xmlns:p14="http://schemas.microsoft.com/office/powerpoint/2010/main" val="11330061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55829" y="1155869"/>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234289" y="817146"/>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887711" y="819904"/>
            <a:ext cx="8466655" cy="584775"/>
          </a:xfrm>
          <a:prstGeom prst="rect">
            <a:avLst/>
          </a:prstGeom>
          <a:noFill/>
        </p:spPr>
        <p:txBody>
          <a:bodyPr wrap="square" rtlCol="0">
            <a:spAutoFit/>
          </a:bodyPr>
          <a:lstStyle/>
          <a:p>
            <a:pPr algn="ctr" rtl="1"/>
            <a:r>
              <a:rPr lang="ar-EG" sz="3200" b="1" dirty="0" smtClean="0"/>
              <a:t>6.1. </a:t>
            </a:r>
            <a:r>
              <a:rPr lang="ar-EG" sz="3200" b="1" dirty="0"/>
              <a:t>أدوات وتقنيات نمذجة المزيج التسويقي:</a:t>
            </a: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626178" y="1284239"/>
            <a:ext cx="8732385" cy="3970318"/>
          </a:xfrm>
          <a:prstGeom prst="rect">
            <a:avLst/>
          </a:prstGeom>
          <a:noFill/>
        </p:spPr>
        <p:txBody>
          <a:bodyPr wrap="square" rtlCol="0">
            <a:spAutoFit/>
          </a:bodyPr>
          <a:lstStyle/>
          <a:p>
            <a:pPr marL="342900" indent="-342900" algn="r" rtl="1">
              <a:buFont typeface="Arial" panose="020B0604020202020204" pitchFamily="34" charset="0"/>
              <a:buChar char="•"/>
            </a:pPr>
            <a:r>
              <a:rPr lang="ar-EG" sz="2400" b="1" dirty="0" smtClean="0">
                <a:latin typeface="Calibri" panose="020F0502020204030204" pitchFamily="34" charset="0"/>
                <a:cs typeface="Calibri" panose="020F0502020204030204" pitchFamily="34" charset="0"/>
              </a:rPr>
              <a:t>التحليل </a:t>
            </a:r>
            <a:r>
              <a:rPr lang="ar-EG" sz="2400" b="1" dirty="0">
                <a:latin typeface="Calibri" panose="020F0502020204030204" pitchFamily="34" charset="0"/>
                <a:cs typeface="Calibri" panose="020F0502020204030204" pitchFamily="34" charset="0"/>
              </a:rPr>
              <a:t>الإحصائي</a:t>
            </a:r>
            <a:r>
              <a:rPr lang="ar-EG" sz="3200" b="1" dirty="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يعتمد على </a:t>
            </a:r>
            <a:r>
              <a:rPr lang="ar-EG" sz="2000" dirty="0">
                <a:solidFill>
                  <a:srgbClr val="0070C0"/>
                </a:solidFill>
                <a:latin typeface="Calibri" panose="020F0502020204030204" pitchFamily="34" charset="0"/>
                <a:cs typeface="Calibri" panose="020F0502020204030204" pitchFamily="34" charset="0"/>
              </a:rPr>
              <a:t>الانحدار و النماذج الإحصائية لفهم العلاقات بين المتغيرات في المزيج التسويقي</a:t>
            </a:r>
            <a:r>
              <a:rPr lang="ar-EG" sz="2000" dirty="0">
                <a:latin typeface="Calibri" panose="020F0502020204030204" pitchFamily="34" charset="0"/>
                <a:cs typeface="Calibri" panose="020F0502020204030204" pitchFamily="34" charset="0"/>
              </a:rPr>
              <a:t>. </a:t>
            </a:r>
            <a:endParaRPr lang="ar-EG" sz="2000"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r>
              <a:rPr lang="ar-EG" sz="2000" dirty="0" smtClean="0">
                <a:latin typeface="Calibri" panose="020F0502020204030204" pitchFamily="34" charset="0"/>
                <a:cs typeface="Calibri" panose="020F0502020204030204" pitchFamily="34" charset="0"/>
              </a:rPr>
              <a:t>يمكن </a:t>
            </a:r>
            <a:r>
              <a:rPr lang="ar-EG" sz="2000" dirty="0">
                <a:latin typeface="Calibri" panose="020F0502020204030204" pitchFamily="34" charset="0"/>
                <a:cs typeface="Calibri" panose="020F0502020204030204" pitchFamily="34" charset="0"/>
              </a:rPr>
              <a:t>استخدام الانحدار المتعدد لتحليل تأثير عدة عوامل على المبيعات أو الأداء المالي.</a:t>
            </a:r>
          </a:p>
          <a:p>
            <a:pPr algn="r"/>
            <a:r>
              <a:rPr lang="ar-EG" sz="2000" dirty="0">
                <a:latin typeface="Calibri" panose="020F0502020204030204" pitchFamily="34" charset="0"/>
                <a:cs typeface="Calibri" panose="020F0502020204030204" pitchFamily="34" charset="0"/>
              </a:rPr>
              <a:t>مثال: يمكن نمذجة المبيعات كدالة من </a:t>
            </a:r>
            <a:r>
              <a:rPr lang="ar-EG" sz="2000" dirty="0">
                <a:solidFill>
                  <a:srgbClr val="0070C0"/>
                </a:solidFill>
                <a:latin typeface="Calibri" panose="020F0502020204030204" pitchFamily="34" charset="0"/>
                <a:cs typeface="Calibri" panose="020F0502020204030204" pitchFamily="34" charset="0"/>
              </a:rPr>
              <a:t>السعر، الترويج، التوزيع</a:t>
            </a:r>
            <a:r>
              <a:rPr lang="ar-EG" sz="2000" dirty="0">
                <a:latin typeface="Calibri" panose="020F0502020204030204" pitchFamily="34" charset="0"/>
                <a:cs typeface="Calibri" panose="020F0502020204030204" pitchFamily="34" charset="0"/>
              </a:rPr>
              <a:t>، والمواصفات الأخرى </a:t>
            </a:r>
            <a:r>
              <a:rPr lang="ar-EG" sz="2000" dirty="0" smtClean="0">
                <a:latin typeface="Calibri" panose="020F0502020204030204" pitchFamily="34" charset="0"/>
                <a:cs typeface="Calibri" panose="020F0502020204030204" pitchFamily="34" charset="0"/>
              </a:rPr>
              <a:t>للمنتج.</a:t>
            </a:r>
          </a:p>
          <a:p>
            <a:pPr algn="r"/>
            <a:endParaRPr lang="ar-EG" sz="2000" dirty="0" smtClean="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b="1" dirty="0">
                <a:latin typeface="Calibri" panose="020F0502020204030204" pitchFamily="34" charset="0"/>
                <a:cs typeface="Calibri" panose="020F0502020204030204" pitchFamily="34" charset="0"/>
              </a:rPr>
              <a:t>الذكاء الاصطناعي والتعلم الآلي:</a:t>
            </a:r>
          </a:p>
          <a:p>
            <a:pPr marL="457200" indent="-457200" algn="r"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تستخدم تقنيات التعلم الآلي </a:t>
            </a:r>
            <a:r>
              <a:rPr lang="ar-EG" sz="2400" dirty="0"/>
              <a:t>مثل </a:t>
            </a:r>
            <a:r>
              <a:rPr lang="ar-EG" sz="2400" dirty="0">
                <a:solidFill>
                  <a:srgbClr val="0070C0"/>
                </a:solidFill>
                <a:latin typeface="Calibri" panose="020F0502020204030204" pitchFamily="34" charset="0"/>
                <a:cs typeface="Calibri" panose="020F0502020204030204" pitchFamily="34" charset="0"/>
              </a:rPr>
              <a:t>الشبكات العصبية و خوارزميات التصنيف </a:t>
            </a:r>
            <a:r>
              <a:rPr lang="ar-EG" sz="2400" dirty="0">
                <a:latin typeface="Calibri" panose="020F0502020204030204" pitchFamily="34" charset="0"/>
                <a:cs typeface="Calibri" panose="020F0502020204030204" pitchFamily="34" charset="0"/>
              </a:rPr>
              <a:t>لمعالجة كميات كبيرة من البيانات وتحليل الأنماط المعقدة بين العوامل </a:t>
            </a:r>
            <a:r>
              <a:rPr lang="ar-EG" sz="2400" dirty="0" smtClean="0">
                <a:latin typeface="Calibri" panose="020F0502020204030204" pitchFamily="34" charset="0"/>
                <a:cs typeface="Calibri" panose="020F0502020204030204" pitchFamily="34" charset="0"/>
              </a:rPr>
              <a:t>التسويقي .</a:t>
            </a:r>
          </a:p>
          <a:p>
            <a:pPr marL="457200" indent="-457200" algn="r" rtl="1">
              <a:buFont typeface="Wingdings" panose="05000000000000000000" pitchFamily="2" charset="2"/>
              <a:buChar char="ü"/>
            </a:pPr>
            <a:r>
              <a:rPr lang="ar-EG" sz="2400" dirty="0" smtClean="0">
                <a:latin typeface="Calibri" panose="020F0502020204030204" pitchFamily="34" charset="0"/>
                <a:cs typeface="Calibri" panose="020F0502020204030204" pitchFamily="34" charset="0"/>
              </a:rPr>
              <a:t>يمكن </a:t>
            </a:r>
            <a:r>
              <a:rPr lang="ar-EG" sz="2400" dirty="0">
                <a:latin typeface="Calibri" panose="020F0502020204030204" pitchFamily="34" charset="0"/>
                <a:cs typeface="Calibri" panose="020F0502020204030204" pitchFamily="34" charset="0"/>
              </a:rPr>
              <a:t>استخدام هذه التقنيات لتحسين استراتيجيات التسويق من خلال معالجة وتحليل البيانات بشكل أكثر دقة وفعالية.</a:t>
            </a:r>
          </a:p>
          <a:p>
            <a:pPr algn="r" rtl="1"/>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2095257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55829" y="1155869"/>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234289" y="817146"/>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211120" y="810302"/>
            <a:ext cx="8466655" cy="584775"/>
          </a:xfrm>
          <a:prstGeom prst="rect">
            <a:avLst/>
          </a:prstGeom>
          <a:noFill/>
        </p:spPr>
        <p:txBody>
          <a:bodyPr wrap="square" rtlCol="0">
            <a:spAutoFit/>
          </a:bodyPr>
          <a:lstStyle/>
          <a:p>
            <a:pPr algn="ctr" rtl="1"/>
            <a:r>
              <a:rPr lang="ar-EG" sz="3200" b="1" dirty="0" smtClean="0"/>
              <a:t>6.1.1 أدوات </a:t>
            </a:r>
            <a:r>
              <a:rPr lang="ar-EG" sz="3200" b="1" dirty="0"/>
              <a:t>وتقنيات نمذجة المزيج التسويقي:</a:t>
            </a: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626178" y="1284239"/>
            <a:ext cx="8732385" cy="3724096"/>
          </a:xfrm>
          <a:prstGeom prst="rect">
            <a:avLst/>
          </a:prstGeom>
          <a:noFill/>
        </p:spPr>
        <p:txBody>
          <a:bodyPr wrap="square" rtlCol="0">
            <a:spAutoFit/>
          </a:bodyPr>
          <a:lstStyle/>
          <a:p>
            <a:pPr marL="342900" indent="-342900" algn="r" rtl="1">
              <a:buFont typeface="Arial" panose="020B0604020202020204" pitchFamily="34" charset="0"/>
              <a:buChar char="•"/>
            </a:pPr>
            <a:r>
              <a:rPr lang="ar-EG" sz="2400" b="1" dirty="0" smtClean="0">
                <a:latin typeface="Calibri" panose="020F0502020204030204" pitchFamily="34" charset="0"/>
                <a:cs typeface="Calibri" panose="020F0502020204030204" pitchFamily="34" charset="0"/>
              </a:rPr>
              <a:t>بيانات </a:t>
            </a:r>
            <a:r>
              <a:rPr lang="ar-EG" sz="2400" b="1" dirty="0">
                <a:latin typeface="Calibri" panose="020F0502020204030204" pitchFamily="34" charset="0"/>
                <a:cs typeface="Calibri" panose="020F0502020204030204" pitchFamily="34" charset="0"/>
              </a:rPr>
              <a:t>المبيعات التاريخية</a:t>
            </a:r>
            <a:r>
              <a:rPr lang="ar-EG" sz="2400" dirty="0">
                <a:latin typeface="Calibri" panose="020F0502020204030204" pitchFamily="34" charset="0"/>
                <a:cs typeface="Calibri" panose="020F0502020204030204" pitchFamily="34" charset="0"/>
              </a:rPr>
              <a:t>: </a:t>
            </a:r>
            <a:endParaRPr lang="ar-EG" sz="2400" dirty="0" smtClean="0">
              <a:latin typeface="Calibri" panose="020F0502020204030204" pitchFamily="34" charset="0"/>
              <a:cs typeface="Calibri" panose="020F0502020204030204" pitchFamily="34" charset="0"/>
            </a:endParaRPr>
          </a:p>
          <a:p>
            <a:pPr algn="r" rtl="1"/>
            <a:r>
              <a:rPr lang="ar-EG" sz="2400" dirty="0" smtClean="0">
                <a:latin typeface="Calibri" panose="020F0502020204030204" pitchFamily="34" charset="0"/>
                <a:cs typeface="Calibri" panose="020F0502020204030204" pitchFamily="34" charset="0"/>
              </a:rPr>
              <a:t>يقع</a:t>
            </a:r>
            <a:r>
              <a:rPr lang="ar-EG"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hlinkClick r:id="rId3" tooltip="تحليل بيانات المبيعات  زيادة الإيرادات وعائد الاستثمار  كيف يعمل تحليل بيانات المبيعات على تمكين رواد الأعمال"/>
              </a:rPr>
              <a:t>تحليل بيانات المبيعات</a:t>
            </a:r>
            <a:r>
              <a:rPr lang="ar-EG" sz="2400" dirty="0">
                <a:latin typeface="Calibri" panose="020F0502020204030204" pitchFamily="34" charset="0"/>
                <a:cs typeface="Calibri" panose="020F0502020204030204" pitchFamily="34" charset="0"/>
              </a:rPr>
              <a:t> التاريخية في قلب </a:t>
            </a:r>
            <a:r>
              <a:rPr lang="en-MY" sz="2400" dirty="0">
                <a:latin typeface="Calibri" panose="020F0502020204030204" pitchFamily="34" charset="0"/>
                <a:cs typeface="Calibri" panose="020F0502020204030204" pitchFamily="34" charset="0"/>
              </a:rPr>
              <a:t>MMM. </a:t>
            </a:r>
            <a:r>
              <a:rPr lang="ar-EG" sz="2400" dirty="0">
                <a:latin typeface="Calibri" panose="020F0502020204030204" pitchFamily="34" charset="0"/>
                <a:cs typeface="Calibri" panose="020F0502020204030204" pitchFamily="34" charset="0"/>
              </a:rPr>
              <a:t>يتضمن ذلك النظر في كيفية ارتباط أرقام المبيعات السابقة بجهود التسويق. </a:t>
            </a:r>
            <a:endParaRPr lang="ar-EG" sz="2400" dirty="0" smtClean="0">
              <a:latin typeface="Calibri" panose="020F0502020204030204" pitchFamily="34" charset="0"/>
              <a:cs typeface="Calibri" panose="020F0502020204030204" pitchFamily="34" charset="0"/>
            </a:endParaRPr>
          </a:p>
          <a:p>
            <a:pPr algn="r" rtl="1"/>
            <a:r>
              <a:rPr lang="ar-EG" sz="2400" dirty="0" smtClean="0">
                <a:latin typeface="Calibri" panose="020F0502020204030204" pitchFamily="34" charset="0"/>
                <a:cs typeface="Calibri" panose="020F0502020204030204" pitchFamily="34" charset="0"/>
              </a:rPr>
              <a:t>مثال: قد </a:t>
            </a:r>
            <a:r>
              <a:rPr lang="ar-EG" sz="2400" dirty="0">
                <a:latin typeface="Calibri" panose="020F0502020204030204" pitchFamily="34" charset="0"/>
                <a:cs typeface="Calibri" panose="020F0502020204030204" pitchFamily="34" charset="0"/>
              </a:rPr>
              <a:t>تقوم إحدى الشركات </a:t>
            </a:r>
            <a:r>
              <a:rPr lang="ar-EG" sz="2400" u="sng" dirty="0">
                <a:latin typeface="Calibri" panose="020F0502020204030204" pitchFamily="34" charset="0"/>
                <a:cs typeface="Calibri" panose="020F0502020204030204" pitchFamily="34" charset="0"/>
              </a:rPr>
              <a:t>بتحليل زيادة المبيعات التي تمت مشاهدتها بعد حملة إعلانية تلفزيونية </a:t>
            </a:r>
            <a:r>
              <a:rPr lang="ar-EG" sz="2400" dirty="0">
                <a:latin typeface="Calibri" panose="020F0502020204030204" pitchFamily="34" charset="0"/>
                <a:cs typeface="Calibri" panose="020F0502020204030204" pitchFamily="34" charset="0"/>
              </a:rPr>
              <a:t>لتحديد مدى فعالية الحملة</a:t>
            </a:r>
            <a:r>
              <a:rPr lang="ar-EG" sz="2400" dirty="0" smtClean="0">
                <a:latin typeface="Calibri" panose="020F0502020204030204" pitchFamily="34" charset="0"/>
                <a:cs typeface="Calibri" panose="020F0502020204030204" pitchFamily="34" charset="0"/>
              </a:rPr>
              <a:t>.</a:t>
            </a:r>
          </a:p>
          <a:p>
            <a:pPr marL="342900" indent="-342900" algn="r" rtl="1">
              <a:buFont typeface="Arial" panose="020B0604020202020204" pitchFamily="34" charset="0"/>
              <a:buChar char="•"/>
            </a:pPr>
            <a:r>
              <a:rPr lang="ar-EG" sz="2400" b="1" dirty="0">
                <a:latin typeface="Calibri" panose="020F0502020204030204" pitchFamily="34" charset="0"/>
                <a:cs typeface="Calibri" panose="020F0502020204030204" pitchFamily="34" charset="0"/>
              </a:rPr>
              <a:t>تحليل المبيعات:</a:t>
            </a:r>
          </a:p>
          <a:p>
            <a:pPr algn="r" rtl="1"/>
            <a:r>
              <a:rPr lang="ar-EG" sz="2400" dirty="0" smtClean="0"/>
              <a:t> </a:t>
            </a:r>
            <a:r>
              <a:rPr lang="ar-EG" sz="2400" dirty="0">
                <a:latin typeface="Calibri" panose="020F0502020204030204" pitchFamily="34" charset="0"/>
                <a:cs typeface="Calibri" panose="020F0502020204030204" pitchFamily="34" charset="0"/>
              </a:rPr>
              <a:t>إحدى </a:t>
            </a:r>
            <a:r>
              <a:rPr lang="ar-EG" sz="2400" b="1" dirty="0">
                <a:latin typeface="Calibri" panose="020F0502020204030204" pitchFamily="34" charset="0"/>
                <a:cs typeface="Calibri" panose="020F0502020204030204" pitchFamily="34" charset="0"/>
              </a:rPr>
              <a:t>الخطوات الحاسمة في </a:t>
            </a:r>
            <a:r>
              <a:rPr lang="en-MY" sz="2400" b="1" dirty="0">
                <a:latin typeface="Calibri" panose="020F0502020204030204" pitchFamily="34" charset="0"/>
                <a:cs typeface="Calibri" panose="020F0502020204030204" pitchFamily="34" charset="0"/>
              </a:rPr>
              <a:t>MMM</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هي تحليل المبيعات إلى مبيعات أساسية (ما كان سيحدث بدون أي تسويق) ومبيعات متزايدة (</a:t>
            </a:r>
            <a:r>
              <a:rPr lang="ar-EG" sz="2400" b="1" dirty="0">
                <a:latin typeface="Calibri" panose="020F0502020204030204" pitchFamily="34" charset="0"/>
                <a:cs typeface="Calibri" panose="020F0502020204030204" pitchFamily="34" charset="0"/>
              </a:rPr>
              <a:t>النتيجة المباشرة للأنشطة التسويقية</a:t>
            </a:r>
            <a:r>
              <a:rPr lang="ar-EG" sz="2400" dirty="0">
                <a:latin typeface="Calibri" panose="020F0502020204030204" pitchFamily="34" charset="0"/>
                <a:cs typeface="Calibri" panose="020F0502020204030204" pitchFamily="34" charset="0"/>
              </a:rPr>
              <a:t>). وهذا يساعد في فهم </a:t>
            </a:r>
            <a:r>
              <a:rPr lang="ar-EG" sz="2400" dirty="0">
                <a:latin typeface="Calibri" panose="020F0502020204030204" pitchFamily="34" charset="0"/>
                <a:cs typeface="Calibri" panose="020F0502020204030204" pitchFamily="34" charset="0"/>
                <a:hlinkClick r:id="rId4" tooltip="التأثير الحقيقي للتسويق عبر المؤثرين على الشركات الناشئة"/>
              </a:rPr>
              <a:t>التأثير الحقيقي للتسويق</a:t>
            </a:r>
            <a:r>
              <a:rPr lang="ar-EG" sz="2400" dirty="0">
                <a:latin typeface="Calibri" panose="020F0502020204030204" pitchFamily="34" charset="0"/>
                <a:cs typeface="Calibri" panose="020F0502020204030204" pitchFamily="34" charset="0"/>
              </a:rPr>
              <a:t>.</a:t>
            </a:r>
          </a:p>
          <a:p>
            <a:pPr algn="r" rtl="1"/>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9703240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61327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59559" y="777563"/>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012813" y="876157"/>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891908" y="873930"/>
            <a:ext cx="8466655" cy="584775"/>
          </a:xfrm>
          <a:prstGeom prst="rect">
            <a:avLst/>
          </a:prstGeom>
          <a:noFill/>
        </p:spPr>
        <p:txBody>
          <a:bodyPr wrap="square" rtlCol="0">
            <a:spAutoFit/>
          </a:bodyPr>
          <a:lstStyle/>
          <a:p>
            <a:pPr algn="r" rtl="1"/>
            <a:r>
              <a:rPr lang="ar-EG" sz="3200" b="1" dirty="0" smtClean="0"/>
              <a:t>6.2</a:t>
            </a:r>
            <a:r>
              <a:rPr lang="ar-EG" sz="2000" b="1" dirty="0" smtClean="0">
                <a:latin typeface="Calibri" panose="020F0502020204030204" pitchFamily="34" charset="0"/>
                <a:cs typeface="Calibri" panose="020F0502020204030204" pitchFamily="34" charset="0"/>
              </a:rPr>
              <a:t>. </a:t>
            </a:r>
            <a:r>
              <a:rPr lang="ar-EG" sz="3200" b="1" dirty="0"/>
              <a:t>فهم نمذجة المزيج التسويقي</a:t>
            </a: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626178" y="1396618"/>
            <a:ext cx="8732385" cy="4093428"/>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smtClean="0"/>
              <a:t>تعمل </a:t>
            </a:r>
            <a:r>
              <a:rPr lang="en-MY" sz="2000" dirty="0"/>
              <a:t>MMM </a:t>
            </a:r>
            <a:r>
              <a:rPr lang="ar-EG" sz="2000" dirty="0">
                <a:latin typeface="Calibri" panose="020F0502020204030204" pitchFamily="34" charset="0"/>
                <a:cs typeface="Calibri" panose="020F0502020204030204" pitchFamily="34" charset="0"/>
              </a:rPr>
              <a:t>على مبدأ أنه ليست كل عناصر التسويق متساوية. قد يكون لبعضها تأثير مباشر وفوري على المبيعات، بينما يلعب البعض الآخر دورًا طويل </a:t>
            </a:r>
            <a:r>
              <a:rPr lang="ar-EG" sz="2000" dirty="0">
                <a:latin typeface="Calibri" panose="020F0502020204030204" pitchFamily="34" charset="0"/>
                <a:cs typeface="Calibri" panose="020F0502020204030204" pitchFamily="34" charset="0"/>
                <a:hlinkClick r:id="rId3" tooltip="التوجه طويل المدى وقصير المدى  بناء العلامة التجارية على المدى الطويل  كيفية إحداث تأثير دائم في سوق تنافسية"/>
              </a:rPr>
              <a:t>المدى في بناء العلامة </a:t>
            </a:r>
            <a:r>
              <a:rPr lang="ar-EG" sz="2000" dirty="0" smtClean="0">
                <a:latin typeface="Calibri" panose="020F0502020204030204" pitchFamily="34" charset="0"/>
                <a:cs typeface="Calibri" panose="020F0502020204030204" pitchFamily="34" charset="0"/>
                <a:hlinkClick r:id="rId3" tooltip="التوجه طويل المدى وقصير المدى  بناء العلامة التجارية على المدى الطويل  كيفية إحداث تأثير دائم في سوق تنافسية"/>
              </a:rPr>
              <a:t>التجارية</a:t>
            </a:r>
            <a:r>
              <a:rPr lang="ar-EG" sz="2000" dirty="0" smtClean="0"/>
              <a:t>. </a:t>
            </a:r>
          </a:p>
          <a:p>
            <a:pPr marL="342900" indent="-342900" algn="r" rtl="1">
              <a:buFont typeface="Arial" panose="020B0604020202020204" pitchFamily="34" charset="0"/>
              <a:buChar char="•"/>
            </a:pPr>
            <a:endParaRPr lang="ar-EG" sz="2000" dirty="0" smtClean="0"/>
          </a:p>
          <a:p>
            <a:pPr marL="342900" indent="-342900" algn="r" rtl="1">
              <a:buFont typeface="Arial" panose="020B0604020202020204" pitchFamily="34" charset="0"/>
              <a:buChar char="•"/>
            </a:pPr>
            <a:r>
              <a:rPr lang="ar-EG" sz="2000" dirty="0" smtClean="0">
                <a:latin typeface="Calibri" panose="020F0502020204030204" pitchFamily="34" charset="0"/>
                <a:cs typeface="Calibri" panose="020F0502020204030204" pitchFamily="34" charset="0"/>
              </a:rPr>
              <a:t>ويكمن </a:t>
            </a:r>
            <a:r>
              <a:rPr lang="ar-EG" sz="2000" dirty="0">
                <a:latin typeface="Calibri" panose="020F0502020204030204" pitchFamily="34" charset="0"/>
                <a:cs typeface="Calibri" panose="020F0502020204030204" pitchFamily="34" charset="0"/>
              </a:rPr>
              <a:t>التحدي في قياس هذه التأثيرات وفهم كيفية تفاعلها مع العوامل الخارجية </a:t>
            </a:r>
            <a:r>
              <a:rPr lang="ar-EG" sz="2000" b="1" u="sng" dirty="0">
                <a:latin typeface="Calibri" panose="020F0502020204030204" pitchFamily="34" charset="0"/>
                <a:cs typeface="Calibri" panose="020F0502020204030204" pitchFamily="34" charset="0"/>
              </a:rPr>
              <a:t>مثل الظروف الاقتصادية، وتصرفات المنافسين، والتغيرات في سلوك المستهلك</a:t>
            </a:r>
            <a:r>
              <a:rPr lang="ar-EG" sz="2000" b="1" u="sng" dirty="0" smtClean="0">
                <a:latin typeface="Calibri" panose="020F0502020204030204" pitchFamily="34" charset="0"/>
                <a:cs typeface="Calibri" panose="020F0502020204030204" pitchFamily="34" charset="0"/>
              </a:rPr>
              <a:t>.</a:t>
            </a:r>
          </a:p>
          <a:p>
            <a:pPr marL="342900" indent="-342900" algn="r" rtl="1">
              <a:buFont typeface="Arial" panose="020B0604020202020204" pitchFamily="34" charset="0"/>
              <a:buChar char="•"/>
            </a:pPr>
            <a:endParaRPr lang="ar-EG" sz="2000" b="1" u="sng" dirty="0" smtClean="0">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000" dirty="0" smtClean="0">
                <a:latin typeface="Calibri" panose="020F0502020204030204" pitchFamily="34" charset="0"/>
                <a:cs typeface="Calibri" panose="020F0502020204030204" pitchFamily="34" charset="0"/>
              </a:rPr>
              <a:t>أخذ </a:t>
            </a:r>
            <a:r>
              <a:rPr lang="ar-EG" sz="2000" dirty="0">
                <a:latin typeface="Calibri" panose="020F0502020204030204" pitchFamily="34" charset="0"/>
                <a:cs typeface="Calibri" panose="020F0502020204030204" pitchFamily="34" charset="0"/>
              </a:rPr>
              <a:t>العوامل الخارجية بعين الاعتبار: تأخذ </a:t>
            </a:r>
            <a:r>
              <a:rPr lang="en-MY" sz="2000" dirty="0">
                <a:latin typeface="Calibri" panose="020F0502020204030204" pitchFamily="34" charset="0"/>
                <a:cs typeface="Calibri" panose="020F0502020204030204" pitchFamily="34" charset="0"/>
              </a:rPr>
              <a:t>MMM </a:t>
            </a:r>
            <a:r>
              <a:rPr lang="ar-EG" sz="2000" dirty="0">
                <a:latin typeface="Calibri" panose="020F0502020204030204" pitchFamily="34" charset="0"/>
                <a:cs typeface="Calibri" panose="020F0502020204030204" pitchFamily="34" charset="0"/>
              </a:rPr>
              <a:t>أيضًا في الاعتبار </a:t>
            </a:r>
            <a:r>
              <a:rPr lang="ar-EG" sz="2000" dirty="0">
                <a:latin typeface="Calibri" panose="020F0502020204030204" pitchFamily="34" charset="0"/>
                <a:cs typeface="Calibri" panose="020F0502020204030204" pitchFamily="34" charset="0"/>
                <a:hlinkClick r:id="rId4" tooltip="تحليل PESTLE  كيفية تقييم العوامل الخارجية التي تؤثر على مؤسستك"/>
              </a:rPr>
              <a:t>العوامل الخارجية التي يمكن أن تؤثر</a:t>
            </a:r>
            <a:r>
              <a:rPr lang="ar-EG" sz="2000" dirty="0">
                <a:latin typeface="Calibri" panose="020F0502020204030204" pitchFamily="34" charset="0"/>
                <a:cs typeface="Calibri" panose="020F0502020204030204" pitchFamily="34" charset="0"/>
              </a:rPr>
              <a:t> على المبيعات، مثل الاتجاهات الموسمية، أو التحولات الاقتصادية، أو الإجراءات </a:t>
            </a:r>
            <a:r>
              <a:rPr lang="ar-EG" sz="2000" dirty="0" smtClean="0">
                <a:latin typeface="Calibri" panose="020F0502020204030204" pitchFamily="34" charset="0"/>
                <a:cs typeface="Calibri" panose="020F0502020204030204" pitchFamily="34" charset="0"/>
              </a:rPr>
              <a:t>التنافسية.</a:t>
            </a:r>
          </a:p>
          <a:p>
            <a:pPr marL="342900" indent="-342900" algn="just" rtl="1">
              <a:buFont typeface="Arial" panose="020B0604020202020204" pitchFamily="34" charset="0"/>
              <a:buChar char="•"/>
            </a:pPr>
            <a:endParaRPr lang="ar-EG" sz="2000" dirty="0" smtClean="0">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000" dirty="0">
                <a:latin typeface="Calibri" panose="020F0502020204030204" pitchFamily="34" charset="0"/>
                <a:cs typeface="Calibri" panose="020F0502020204030204" pitchFamily="34" charset="0"/>
              </a:rPr>
              <a:t>باستخدام </a:t>
            </a:r>
            <a:r>
              <a:rPr lang="ar-EG" sz="2000" b="1" dirty="0">
                <a:latin typeface="Calibri" panose="020F0502020204030204" pitchFamily="34" charset="0"/>
                <a:cs typeface="Calibri" panose="020F0502020204030204" pitchFamily="34" charset="0"/>
              </a:rPr>
              <a:t>نمذجة المزيج التسويقي </a:t>
            </a:r>
            <a:r>
              <a:rPr lang="ar-EG" sz="2000" b="1" dirty="0" smtClean="0">
                <a:latin typeface="Calibri" panose="020F0502020204030204" pitchFamily="34" charset="0"/>
                <a:cs typeface="Calibri" panose="020F0502020204030204" pitchFamily="34" charset="0"/>
              </a:rPr>
              <a:t>(</a:t>
            </a:r>
            <a:r>
              <a:rPr lang="en-MY" sz="2000" b="1" dirty="0">
                <a:latin typeface="Calibri" panose="020F0502020204030204" pitchFamily="34" charset="0"/>
                <a:cs typeface="Calibri" panose="020F0502020204030204" pitchFamily="34" charset="0"/>
              </a:rPr>
              <a:t>MMM</a:t>
            </a:r>
            <a:r>
              <a:rPr lang="ar-EG" sz="2000" b="1" dirty="0" smtClean="0">
                <a:latin typeface="Calibri" panose="020F0502020204030204" pitchFamily="34" charset="0"/>
                <a:cs typeface="Calibri" panose="020F0502020204030204" pitchFamily="34" charset="0"/>
              </a:rPr>
              <a:t>)</a:t>
            </a:r>
            <a:r>
              <a:rPr lang="en-MY"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يمكن للشركات تحسين تخصيص ميزانيتها بشكل فعال بناءً على تحليل دقيق للبيانات، </a:t>
            </a:r>
            <a:r>
              <a:rPr lang="ar-EG" sz="2000" b="1" dirty="0">
                <a:latin typeface="Calibri" panose="020F0502020204030204" pitchFamily="34" charset="0"/>
                <a:cs typeface="Calibri" panose="020F0502020204030204" pitchFamily="34" charset="0"/>
              </a:rPr>
              <a:t>مما يؤدي إلى تحقيق أفضل النتائج التسويقية </a:t>
            </a:r>
            <a:r>
              <a:rPr lang="ar-EG" sz="2000" dirty="0">
                <a:latin typeface="Calibri" panose="020F0502020204030204" pitchFamily="34" charset="0"/>
                <a:cs typeface="Calibri" panose="020F0502020204030204" pitchFamily="34" charset="0"/>
              </a:rPr>
              <a:t>وزيادة العوائد على الاستثمار.</a:t>
            </a:r>
          </a:p>
          <a:p>
            <a:pPr algn="r" rtl="1"/>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8316920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42975" y="1631124"/>
            <a:ext cx="9337995" cy="1138773"/>
          </a:xfrm>
          <a:prstGeom prst="rect">
            <a:avLst/>
          </a:prstGeom>
          <a:noFill/>
        </p:spPr>
        <p:txBody>
          <a:bodyPr wrap="square" rtlCol="0">
            <a:spAutoFit/>
          </a:bodyPr>
          <a:lstStyle/>
          <a:p>
            <a:pPr lvl="0" algn="r" rtl="1"/>
            <a:r>
              <a:rPr lang="ar-EG" sz="3200" b="1" dirty="0" smtClean="0"/>
              <a:t>7</a:t>
            </a:r>
            <a:r>
              <a:rPr lang="ar-EG" sz="3200" b="1" dirty="0" smtClean="0">
                <a:latin typeface="Calibri" panose="020F0502020204030204" pitchFamily="34" charset="0"/>
                <a:cs typeface="Calibri" panose="020F0502020204030204" pitchFamily="34" charset="0"/>
              </a:rPr>
              <a:t>. الخلاصة</a:t>
            </a:r>
            <a:r>
              <a:rPr lang="ar-EG" sz="4000" b="1" dirty="0" smtClean="0"/>
              <a:t>: </a:t>
            </a:r>
            <a:endParaRPr lang="en-US" sz="40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F9C65F96-7E46-51F3-3626-DE7ADC66DE5B}"/>
              </a:ext>
            </a:extLst>
          </p:cNvPr>
          <p:cNvPicPr>
            <a:picLocks noChangeAspect="1"/>
          </p:cNvPicPr>
          <p:nvPr/>
        </p:nvPicPr>
        <p:blipFill>
          <a:blip r:embed="rId3"/>
          <a:stretch>
            <a:fillRect/>
          </a:stretch>
        </p:blipFill>
        <p:spPr>
          <a:xfrm>
            <a:off x="-690878" y="4345631"/>
            <a:ext cx="1740207" cy="1622210"/>
          </a:xfrm>
          <a:prstGeom prst="rect">
            <a:avLst/>
          </a:prstGeom>
        </p:spPr>
      </p:pic>
      <p:sp>
        <p:nvSpPr>
          <p:cNvPr id="3" name="TextBox 2">
            <a:extLst>
              <a:ext uri="{FF2B5EF4-FFF2-40B4-BE49-F238E27FC236}">
                <a16:creationId xmlns="" xmlns:a16="http://schemas.microsoft.com/office/drawing/2014/main" id="{4E17B397-19E8-153F-BE0A-C74B1ECAF1D5}"/>
              </a:ext>
            </a:extLst>
          </p:cNvPr>
          <p:cNvSpPr txBox="1"/>
          <p:nvPr/>
        </p:nvSpPr>
        <p:spPr>
          <a:xfrm>
            <a:off x="2067210" y="2200510"/>
            <a:ext cx="7968769" cy="3108543"/>
          </a:xfrm>
          <a:prstGeom prst="rect">
            <a:avLst/>
          </a:prstGeom>
          <a:noFill/>
        </p:spPr>
        <p:txBody>
          <a:bodyPr wrap="square" rtlCol="0">
            <a:spAutoFit/>
          </a:bodyPr>
          <a:lstStyle/>
          <a:p>
            <a:pPr marL="457200" indent="-457200" algn="just" rtl="1">
              <a:buFont typeface="Arial" panose="020B0604020202020204" pitchFamily="34" charset="0"/>
              <a:buChar char="•"/>
            </a:pPr>
            <a:r>
              <a:rPr lang="ar-EG" sz="2800" b="1" dirty="0"/>
              <a:t>تحليلات التسعير، المنتج والإعلان</a:t>
            </a:r>
            <a:r>
              <a:rPr lang="ar-EG" sz="2800" dirty="0"/>
              <a:t> هي أدوات واستراتيجيات تستخدمها الشركات لتحسين استراتيجياتها التسويقية وزيادة ربحيتها. يتم تطبيق هذه التحليلات لفهم العلاقة بين الأسعار، المنتجات، والحملات الإعلانية، </a:t>
            </a:r>
            <a:r>
              <a:rPr lang="ar-EG" sz="2800" b="1" dirty="0"/>
              <a:t>وكيفية تأثير هذه العوامل على سلوك العملاء وأداء الأعمال. </a:t>
            </a:r>
            <a:r>
              <a:rPr lang="ar-EG" sz="2800" dirty="0"/>
              <a:t>تهدف هذه التحليلات إلى تحديد الأنسب من حيث التوازن بين القيمة المقدمة للعملاء والعائد المالي الذي تحققه </a:t>
            </a:r>
            <a:r>
              <a:rPr lang="ar-EG" sz="2800" dirty="0" smtClean="0"/>
              <a:t>الشركة.</a:t>
            </a:r>
            <a:endParaRPr lang="ar-EG" sz="2800" dirty="0"/>
          </a:p>
        </p:txBody>
      </p:sp>
    </p:spTree>
    <p:extLst>
      <p:ext uri="{BB962C8B-B14F-4D97-AF65-F5344CB8AC3E}">
        <p14:creationId xmlns:p14="http://schemas.microsoft.com/office/powerpoint/2010/main" val="4277611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320565" y="4974573"/>
            <a:ext cx="4747323" cy="584775"/>
          </a:xfrm>
          <a:prstGeom prst="rect">
            <a:avLst/>
          </a:prstGeom>
          <a:noFill/>
        </p:spPr>
        <p:txBody>
          <a:bodyPr wrap="square">
            <a:spAutoFit/>
          </a:bodyPr>
          <a:lstStyle/>
          <a:p>
            <a:pPr lvl="0" algn="ctr" rtl="1"/>
            <a:r>
              <a:rPr lang="ar-EG" sz="3200" b="1" dirty="0" smtClean="0">
                <a:latin typeface="Calibri" panose="020F0502020204030204" pitchFamily="34" charset="0"/>
                <a:cs typeface="Calibri" panose="020F0502020204030204" pitchFamily="34" charset="0"/>
              </a:rPr>
              <a:t>شكرا لحسن استماعكم</a:t>
            </a:r>
            <a:endParaRPr lang="en-MY" sz="3200" b="1" dirty="0">
              <a:latin typeface="+mj-lt"/>
            </a:endParaRPr>
          </a:p>
        </p:txBody>
      </p:sp>
    </p:spTree>
    <p:extLst>
      <p:ext uri="{BB962C8B-B14F-4D97-AF65-F5344CB8AC3E}">
        <p14:creationId xmlns:p14="http://schemas.microsoft.com/office/powerpoint/2010/main" val="33543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2006/metadata/properties"/>
    <ds:schemaRef ds:uri="http://schemas.microsoft.com/office/2006/documentManagement/types"/>
    <ds:schemaRef ds:uri="http://purl.org/dc/elements/1.1/"/>
    <ds:schemaRef ds:uri="http://schemas.microsoft.com/office/infopath/2007/PartnerControls"/>
    <ds:schemaRef ds:uri="688354b5-287c-4cda-825e-1d7935aea40e"/>
    <ds:schemaRef ds:uri="http://schemas.openxmlformats.org/package/2006/metadata/core-properties"/>
    <ds:schemaRef ds:uri="aca13214-df29-4e3c-a050-857c0bf7bd8e"/>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7274</TotalTime>
  <Words>3014</Words>
  <Application>Microsoft Office PowerPoint</Application>
  <PresentationFormat>Widescreen</PresentationFormat>
  <Paragraphs>264</Paragraphs>
  <Slides>42</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438</cp:revision>
  <dcterms:created xsi:type="dcterms:W3CDTF">2023-04-29T09:08:00Z</dcterms:created>
  <dcterms:modified xsi:type="dcterms:W3CDTF">2024-12-02T22:06:06Z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