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03" r:id="rId10"/>
    <p:sldId id="432" r:id="rId11"/>
    <p:sldId id="404" r:id="rId12"/>
    <p:sldId id="405" r:id="rId13"/>
    <p:sldId id="406" r:id="rId14"/>
    <p:sldId id="407" r:id="rId15"/>
    <p:sldId id="408" r:id="rId16"/>
    <p:sldId id="409" r:id="rId17"/>
    <p:sldId id="410" r:id="rId18"/>
    <p:sldId id="411" r:id="rId19"/>
    <p:sldId id="412" r:id="rId20"/>
    <p:sldId id="413" r:id="rId21"/>
    <p:sldId id="433" r:id="rId22"/>
    <p:sldId id="434" r:id="rId23"/>
    <p:sldId id="436" r:id="rId24"/>
    <p:sldId id="435" r:id="rId25"/>
    <p:sldId id="437" r:id="rId26"/>
    <p:sldId id="415" r:id="rId27"/>
    <p:sldId id="416" r:id="rId28"/>
    <p:sldId id="417" r:id="rId29"/>
    <p:sldId id="418" r:id="rId30"/>
    <p:sldId id="438" r:id="rId31"/>
    <p:sldId id="419" r:id="rId32"/>
    <p:sldId id="420" r:id="rId33"/>
    <p:sldId id="421" r:id="rId34"/>
    <p:sldId id="422" r:id="rId35"/>
    <p:sldId id="423" r:id="rId36"/>
    <p:sldId id="424" r:id="rId37"/>
    <p:sldId id="425" r:id="rId38"/>
    <p:sldId id="426" r:id="rId39"/>
    <p:sldId id="429" r:id="rId40"/>
    <p:sldId id="430" r:id="rId41"/>
    <p:sldId id="431"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03"/>
            <p14:sldId id="432"/>
            <p14:sldId id="404"/>
            <p14:sldId id="405"/>
            <p14:sldId id="406"/>
            <p14:sldId id="407"/>
            <p14:sldId id="408"/>
            <p14:sldId id="409"/>
            <p14:sldId id="410"/>
            <p14:sldId id="411"/>
            <p14:sldId id="412"/>
            <p14:sldId id="413"/>
            <p14:sldId id="433"/>
            <p14:sldId id="434"/>
            <p14:sldId id="436"/>
            <p14:sldId id="435"/>
            <p14:sldId id="437"/>
            <p14:sldId id="415"/>
            <p14:sldId id="416"/>
            <p14:sldId id="417"/>
            <p14:sldId id="418"/>
            <p14:sldId id="438"/>
            <p14:sldId id="419"/>
            <p14:sldId id="420"/>
            <p14:sldId id="421"/>
            <p14:sldId id="422"/>
            <p14:sldId id="423"/>
            <p14:sldId id="424"/>
            <p14:sldId id="425"/>
            <p14:sldId id="426"/>
            <p14:sldId id="429"/>
            <p14:sldId id="430"/>
            <p14:sldId id="431"/>
            <p14:sldId id="37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23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8.jpg"/><Relationship Id="rId5" Type="http://schemas.openxmlformats.org/officeDocument/2006/relationships/image" Target="../media/image10.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8</a:t>
            </a: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040"/>
    </mc:Choice>
    <mc:Fallback xmlns="">
      <p:transition spd="slow" advTm="2004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79460" y="1214421"/>
            <a:ext cx="5062604"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استراتيجية التسويق بمحركات البحث </a:t>
            </a:r>
            <a:r>
              <a:rPr lang="ar-EG" b="1" dirty="0" smtClean="0">
                <a:solidFill>
                  <a:srgbClr val="00B0F0"/>
                </a:solidFill>
                <a:latin typeface="Alexandria" charset="0"/>
                <a:cs typeface="Alexandria" charset="0"/>
              </a:rPr>
              <a:t>(</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a:t>
            </a:r>
          </a:p>
          <a:p>
            <a:pPr algn="ctr" rtl="1"/>
            <a:r>
              <a:rPr lang="ar-EG" b="1" dirty="0" smtClean="0">
                <a:solidFill>
                  <a:srgbClr val="00B0F0"/>
                </a:solidFill>
                <a:latin typeface="Alexandria" charset="0"/>
                <a:cs typeface="Alexandria" charset="0"/>
              </a:rPr>
              <a:t>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 </a:t>
            </a:r>
            <a:r>
              <a:rPr lang="en-US" b="1" dirty="0" smtClean="0">
                <a:solidFill>
                  <a:srgbClr val="00B0F0"/>
                </a:solidFill>
                <a:latin typeface="Alexandria" charset="0"/>
                <a:cs typeface="Alexandria" charset="0"/>
              </a:rPr>
              <a:t>Geographic 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9658"/>
    </mc:Choice>
    <mc:Fallback xmlns="">
      <p:transition spd="slow" advTm="796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666802"/>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بمحركات البحث </a:t>
            </a:r>
            <a:r>
              <a:rPr lang="ar-EG" sz="2000" dirty="0" smtClean="0">
                <a:cs typeface="+mj-cs"/>
              </a:rPr>
              <a:t>(</a:t>
            </a:r>
            <a:r>
              <a:rPr lang="en-US" sz="2000" dirty="0">
                <a:cs typeface="+mj-cs"/>
              </a:rPr>
              <a:t>SEO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اعتبارات العمل باستراتيجية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الجغرافي </a:t>
            </a:r>
            <a:r>
              <a:rPr lang="en-US" sz="2000" dirty="0" smtClean="0">
                <a:cs typeface="+mj-cs"/>
              </a:rPr>
              <a:t>Geographic </a:t>
            </a:r>
            <a:r>
              <a:rPr lang="en-US" sz="2000" dirty="0">
                <a:cs typeface="+mj-cs"/>
              </a:rPr>
              <a:t>M</a:t>
            </a:r>
            <a:r>
              <a:rPr lang="en-US" sz="2000" dirty="0" smtClean="0">
                <a:cs typeface="+mj-cs"/>
              </a:rPr>
              <a:t>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الجغرافي</a:t>
            </a:r>
            <a:r>
              <a:rPr lang="ar-EG" sz="2000" dirty="0">
                <a:cs typeface="+mj-cs"/>
              </a:rPr>
              <a:t>.</a:t>
            </a: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الجغرافي.</a:t>
            </a:r>
          </a:p>
          <a:p>
            <a:pPr marL="457200" indent="-457200" algn="r" rtl="1">
              <a:lnSpc>
                <a:spcPct val="150000"/>
              </a:lnSpc>
              <a:buFont typeface="+mj-lt"/>
              <a:buAutoNum type="arabicPeriod"/>
            </a:pPr>
            <a:r>
              <a:rPr lang="ar-EG" sz="2000" dirty="0">
                <a:cs typeface="+mj-cs"/>
              </a:rPr>
              <a:t>الاعتبارات الواجب مراعتها عبر استراتيجية </a:t>
            </a:r>
            <a:r>
              <a:rPr lang="ar-EG" sz="2000" dirty="0" smtClean="0">
                <a:cs typeface="+mj-cs"/>
              </a:rPr>
              <a:t>التسويق الجغرافي.</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r>
              <a:rPr lang="ar-EG" sz="2000" dirty="0" smtClean="0">
                <a:cs typeface="+mj-cs"/>
              </a:rPr>
              <a:t>.</a:t>
            </a: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136064"/>
    </mc:Choice>
    <mc:Fallback xmlns="">
      <p:transition spd="slow" advTm="1360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05577"/>
            <a:ext cx="8309245" cy="403956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dirty="0">
                <a:latin typeface="Times New Roman" pitchFamily="18" charset="0"/>
                <a:cs typeface="Times New Roman" pitchFamily="18" charset="0"/>
              </a:rPr>
              <a:t>تعد استراتيجية التسويق لتحسين محركات البحث </a:t>
            </a:r>
            <a:r>
              <a:rPr lang="en-US" sz="1900" dirty="0" smtClean="0">
                <a:latin typeface="Times New Roman" pitchFamily="18" charset="0"/>
                <a:cs typeface="Times New Roman" pitchFamily="18" charset="0"/>
              </a:rPr>
              <a:t>SEO</a:t>
            </a:r>
            <a:r>
              <a:rPr lang="ar-EG" sz="1900" dirty="0" smtClean="0">
                <a:latin typeface="Times New Roman" pitchFamily="18" charset="0"/>
                <a:cs typeface="Times New Roman" pitchFamily="18" charset="0"/>
              </a:rPr>
              <a:t> عنصرًا </a:t>
            </a:r>
            <a:r>
              <a:rPr lang="ar-EG" sz="1900" dirty="0">
                <a:latin typeface="Times New Roman" pitchFamily="18" charset="0"/>
                <a:cs typeface="Times New Roman" pitchFamily="18" charset="0"/>
              </a:rPr>
              <a:t>حاسمًا في التسويق الرقمي الذي يركز على زيادة ظهور موقع الويب وتصنيفه في صفحات نتائج محرك </a:t>
            </a:r>
            <a:r>
              <a:rPr lang="ar-EG" sz="1900" dirty="0" smtClean="0">
                <a:latin typeface="Times New Roman" pitchFamily="18" charset="0"/>
                <a:cs typeface="Times New Roman" pitchFamily="18" charset="0"/>
              </a:rPr>
              <a:t>البحث؛ حيث يهدف </a:t>
            </a:r>
            <a:r>
              <a:rPr lang="ar-EG" sz="1900" dirty="0">
                <a:latin typeface="Times New Roman" pitchFamily="18" charset="0"/>
                <a:cs typeface="Times New Roman" pitchFamily="18" charset="0"/>
              </a:rPr>
              <a:t>تحسين محركات البحث </a:t>
            </a:r>
            <a:r>
              <a:rPr lang="ar-EG" sz="1900" dirty="0" smtClean="0">
                <a:latin typeface="Times New Roman" pitchFamily="18" charset="0"/>
                <a:cs typeface="Times New Roman" pitchFamily="18" charset="0"/>
              </a:rPr>
              <a:t>إلى </a:t>
            </a:r>
            <a:r>
              <a:rPr lang="ar-EG" sz="1900" dirty="0">
                <a:latin typeface="Times New Roman" pitchFamily="18" charset="0"/>
                <a:cs typeface="Times New Roman" pitchFamily="18" charset="0"/>
              </a:rPr>
              <a:t>جذب حركة المرور </a:t>
            </a:r>
            <a:r>
              <a:rPr lang="ar-EG" sz="1900" dirty="0" smtClean="0">
                <a:latin typeface="Times New Roman" pitchFamily="18" charset="0"/>
                <a:cs typeface="Times New Roman" pitchFamily="18" charset="0"/>
              </a:rPr>
              <a:t>إلى </a:t>
            </a:r>
            <a:r>
              <a:rPr lang="ar-EG" sz="1900" dirty="0">
                <a:latin typeface="Times New Roman" pitchFamily="18" charset="0"/>
                <a:cs typeface="Times New Roman" pitchFamily="18" charset="0"/>
              </a:rPr>
              <a:t>موقع الويب من خلال تحسين محتواه وبنيته وجوانبه الفنية لتتوافق مع خوارزميات محرك البحث</a:t>
            </a:r>
            <a:r>
              <a:rPr lang="ar-EG" sz="19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كما تُعد استراتيجية </a:t>
            </a:r>
            <a:r>
              <a:rPr lang="ar-EG" sz="1900" dirty="0">
                <a:latin typeface="Times New Roman" pitchFamily="18" charset="0"/>
                <a:cs typeface="Times New Roman" pitchFamily="18" charset="0"/>
              </a:rPr>
              <a:t>التسويق الجغرافي هي أسلوب تسويقي يركز على استهداف </a:t>
            </a:r>
            <a:r>
              <a:rPr lang="ar-EG" sz="1900" dirty="0" smtClean="0">
                <a:latin typeface="Times New Roman" pitchFamily="18" charset="0"/>
                <a:cs typeface="Times New Roman" pitchFamily="18" charset="0"/>
              </a:rPr>
              <a:t>مناطق </a:t>
            </a:r>
            <a:r>
              <a:rPr lang="ar-EG" sz="1900" dirty="0">
                <a:latin typeface="Times New Roman" pitchFamily="18" charset="0"/>
                <a:cs typeface="Times New Roman" pitchFamily="18" charset="0"/>
              </a:rPr>
              <a:t>جغرافية محددة للترويج للمنتجات أو الخدمات. </a:t>
            </a:r>
            <a:r>
              <a:rPr lang="ar-EG" sz="1900" dirty="0" smtClean="0">
                <a:latin typeface="Times New Roman" pitchFamily="18" charset="0"/>
                <a:cs typeface="Times New Roman" pitchFamily="18" charset="0"/>
              </a:rPr>
              <a:t>حيث تأخذ </a:t>
            </a:r>
            <a:r>
              <a:rPr lang="ar-EG" sz="1900" dirty="0">
                <a:latin typeface="Times New Roman" pitchFamily="18" charset="0"/>
                <a:cs typeface="Times New Roman" pitchFamily="18" charset="0"/>
              </a:rPr>
              <a:t>هذه الإستراتيجية في الاعتبار الخصائص والاحتياجات والتفضيلات الفريدة للعملاء في المواقع المختلفة. ومن خلال تخصيص الجهود التسويقية لمناطق جغرافية محددة، </a:t>
            </a:r>
            <a:r>
              <a:rPr lang="ar-EG" sz="1900" dirty="0" smtClean="0">
                <a:latin typeface="Times New Roman" pitchFamily="18" charset="0"/>
                <a:cs typeface="Times New Roman" pitchFamily="18" charset="0"/>
              </a:rPr>
              <a:t>حيث يمكن </a:t>
            </a:r>
            <a:r>
              <a:rPr lang="ar-EG" sz="1900" dirty="0">
                <a:latin typeface="Times New Roman" pitchFamily="18" charset="0"/>
                <a:cs typeface="Times New Roman" pitchFamily="18" charset="0"/>
              </a:rPr>
              <a:t>للشركات التواصل بشكل أفضل مع جمهورها المستهدف وزيادة فعالية حملاتها.</a:t>
            </a:r>
          </a:p>
          <a:p>
            <a:pPr marL="342900" indent="-342900" algn="just" rtl="1">
              <a:lnSpc>
                <a:spcPct val="150000"/>
              </a:lnSpc>
              <a:buFont typeface="Wingdings" pitchFamily="2" charset="2"/>
              <a:buChar char="Ø"/>
            </a:pPr>
            <a:endParaRPr lang="ar-EG" sz="19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394379"/>
    </mc:Choice>
    <mc:Fallback xmlns="">
      <p:transition spd="slow" advTm="39437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12748"/>
    </mc:Choice>
    <mc:Fallback xmlns="">
      <p:transition spd="slow" advTm="127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تُعد </a:t>
            </a:r>
            <a:r>
              <a:rPr lang="ar-EG" sz="2100" dirty="0">
                <a:latin typeface="Times New Roman" pitchFamily="18" charset="0"/>
                <a:cs typeface="Times New Roman" pitchFamily="18" charset="0"/>
              </a:rPr>
              <a:t>استراتيجية التسويق عبر 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SEO </a:t>
            </a:r>
            <a:r>
              <a:rPr lang="ar-EG" sz="2100" dirty="0" smtClean="0">
                <a:latin typeface="Times New Roman" pitchFamily="18" charset="0"/>
                <a:cs typeface="Times New Roman" pitchFamily="18" charset="0"/>
              </a:rPr>
              <a:t> هى </a:t>
            </a:r>
            <a:r>
              <a:rPr lang="ar-EG" sz="2100" dirty="0">
                <a:latin typeface="Times New Roman" pitchFamily="18" charset="0"/>
                <a:cs typeface="Times New Roman" pitchFamily="18" charset="0"/>
              </a:rPr>
              <a:t>ممارسة تهدف إلى تحسين كمية ونوعية حركة المرور إلى موقع الويب من خلال نتائج محرك </a:t>
            </a:r>
            <a:r>
              <a:rPr lang="ar-EG" sz="2100" dirty="0" smtClean="0">
                <a:latin typeface="Times New Roman" pitchFamily="18" charset="0"/>
                <a:cs typeface="Times New Roman" pitchFamily="18" charset="0"/>
              </a:rPr>
              <a:t>البحث. حيث يتضمن </a:t>
            </a:r>
            <a:r>
              <a:rPr lang="ar-EG" sz="2100" dirty="0">
                <a:latin typeface="Times New Roman" pitchFamily="18" charset="0"/>
                <a:cs typeface="Times New Roman" pitchFamily="18" charset="0"/>
              </a:rPr>
              <a:t>تحسين العناصر المختلفة على موقع الويب لجعله أكثر </a:t>
            </a:r>
            <a:r>
              <a:rPr lang="ar-EG" sz="2100" dirty="0" smtClean="0">
                <a:latin typeface="Times New Roman" pitchFamily="18" charset="0"/>
                <a:cs typeface="Times New Roman" pitchFamily="18" charset="0"/>
              </a:rPr>
              <a:t>ملائمة </a:t>
            </a:r>
            <a:r>
              <a:rPr lang="ar-EG" sz="2100" dirty="0">
                <a:latin typeface="Times New Roman" pitchFamily="18" charset="0"/>
                <a:cs typeface="Times New Roman" pitchFamily="18" charset="0"/>
              </a:rPr>
              <a:t>لمحركات البحث وزيادة ظهوره على صفحات نتائج محرك </a:t>
            </a:r>
            <a:r>
              <a:rPr lang="ar-EG" sz="2100" dirty="0" smtClean="0">
                <a:latin typeface="Times New Roman" pitchFamily="18" charset="0"/>
                <a:cs typeface="Times New Roman" pitchFamily="18" charset="0"/>
              </a:rPr>
              <a:t>البحث. </a:t>
            </a:r>
            <a:endParaRPr lang="ar-EG" sz="2100" dirty="0">
              <a:latin typeface="Times New Roman" pitchFamily="18" charset="0"/>
              <a:cs typeface="Times New Roman" pitchFamily="18" charset="0"/>
            </a:endParaRPr>
          </a:p>
        </p:txBody>
      </p:sp>
      <p:sp>
        <p:nvSpPr>
          <p:cNvPr id="14" name="TextBox 13"/>
          <p:cNvSpPr txBox="1"/>
          <p:nvPr/>
        </p:nvSpPr>
        <p:spPr>
          <a:xfrm>
            <a:off x="4577137" y="1347700"/>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105934"/>
    </mc:Choice>
    <mc:Fallback xmlns="">
      <p:transition spd="slow" advTm="10593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a:t>
            </a:r>
            <a:r>
              <a:rPr lang="ar-EG" sz="2100" dirty="0">
                <a:latin typeface="Times New Roman" pitchFamily="18" charset="0"/>
                <a:cs typeface="Times New Roman" pitchFamily="18" charset="0"/>
              </a:rPr>
              <a:t>التسويق بمحركات البحث </a:t>
            </a:r>
            <a:r>
              <a:rPr lang="ar-EG" sz="2100" dirty="0" smtClean="0">
                <a:latin typeface="Times New Roman" pitchFamily="18" charset="0"/>
                <a:cs typeface="Times New Roman" pitchFamily="18" charset="0"/>
              </a:rPr>
              <a:t>هي </a:t>
            </a:r>
            <a:r>
              <a:rPr lang="ar-EG" sz="2100" dirty="0">
                <a:latin typeface="Times New Roman" pitchFamily="18" charset="0"/>
                <a:cs typeface="Times New Roman" pitchFamily="18" charset="0"/>
              </a:rPr>
              <a:t>عملية تحسين موقع الويب أو المحتوى الرقمي </a:t>
            </a:r>
            <a:r>
              <a:rPr lang="ar-EG" sz="2100" dirty="0" smtClean="0">
                <a:latin typeface="Times New Roman" pitchFamily="18" charset="0"/>
                <a:cs typeface="Times New Roman" pitchFamily="18" charset="0"/>
              </a:rPr>
              <a:t>الخاص </a:t>
            </a:r>
            <a:r>
              <a:rPr lang="ar-EG" sz="2100" dirty="0">
                <a:latin typeface="Times New Roman" pitchFamily="18" charset="0"/>
                <a:cs typeface="Times New Roman" pitchFamily="18" charset="0"/>
              </a:rPr>
              <a:t>لزيادة ظهوره في نتائج محركات البحث بشكل </a:t>
            </a:r>
            <a:r>
              <a:rPr lang="ar-EG" sz="2100" dirty="0" smtClean="0">
                <a:latin typeface="Times New Roman" pitchFamily="18" charset="0"/>
                <a:cs typeface="Times New Roman" pitchFamily="18" charset="0"/>
              </a:rPr>
              <a:t>طبيعي. </a:t>
            </a:r>
            <a:r>
              <a:rPr lang="ar-EG" sz="2100" dirty="0">
                <a:latin typeface="Times New Roman" pitchFamily="18" charset="0"/>
                <a:cs typeface="Times New Roman" pitchFamily="18" charset="0"/>
              </a:rPr>
              <a:t>وتهدف هذه الاستراتيجية إلى جعل </a:t>
            </a:r>
            <a:r>
              <a:rPr lang="ar-EG" sz="2100" dirty="0" smtClean="0">
                <a:latin typeface="Times New Roman" pitchFamily="18" charset="0"/>
                <a:cs typeface="Times New Roman" pitchFamily="18" charset="0"/>
              </a:rPr>
              <a:t>الموقع </a:t>
            </a:r>
            <a:r>
              <a:rPr lang="ar-EG" sz="2100" dirty="0">
                <a:latin typeface="Times New Roman" pitchFamily="18" charset="0"/>
                <a:cs typeface="Times New Roman" pitchFamily="18" charset="0"/>
              </a:rPr>
              <a:t>يظهر في الصفحات الأولى من نتائج البحث على الإنترنت عندما يبحث الناس عن كلمات مفتاحية ذات علاقة بمحتوى </a:t>
            </a:r>
            <a:r>
              <a:rPr lang="ar-EG" sz="2100" dirty="0" smtClean="0">
                <a:latin typeface="Times New Roman" pitchFamily="18" charset="0"/>
                <a:cs typeface="Times New Roman" pitchFamily="18" charset="0"/>
              </a:rPr>
              <a:t>الموقع. لذلك </a:t>
            </a:r>
            <a:r>
              <a:rPr lang="ar-EG" sz="2100" dirty="0">
                <a:latin typeface="Times New Roman" pitchFamily="18" charset="0"/>
                <a:cs typeface="Times New Roman" pitchFamily="18" charset="0"/>
              </a:rPr>
              <a:t>تتضمن استراتيجية التسويق بمحركات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العديد من العوامل التي يجب مراعاتها لتحقيق أفضل أداء في محركات </a:t>
            </a:r>
            <a:r>
              <a:rPr lang="ar-EG" sz="2100" dirty="0" smtClean="0">
                <a:latin typeface="Times New Roman" pitchFamily="18" charset="0"/>
                <a:cs typeface="Times New Roman" pitchFamily="18" charset="0"/>
              </a:rPr>
              <a:t>البحث.</a:t>
            </a:r>
            <a:endParaRPr lang="ar-EG" sz="2100" dirty="0">
              <a:latin typeface="Times New Roman" pitchFamily="18" charset="0"/>
              <a:cs typeface="Times New Roman" pitchFamily="18" charset="0"/>
            </a:endParaRPr>
          </a:p>
        </p:txBody>
      </p:sp>
      <p:sp>
        <p:nvSpPr>
          <p:cNvPr id="14" name="TextBox 13"/>
          <p:cNvSpPr txBox="1"/>
          <p:nvPr/>
        </p:nvSpPr>
        <p:spPr>
          <a:xfrm>
            <a:off x="4577137" y="1347700"/>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1343616488"/>
      </p:ext>
    </p:extLst>
  </p:cSld>
  <p:clrMapOvr>
    <a:masterClrMapping/>
  </p:clrMapOvr>
  <mc:AlternateContent xmlns:mc="http://schemas.openxmlformats.org/markup-compatibility/2006" xmlns:p14="http://schemas.microsoft.com/office/powerpoint/2010/main">
    <mc:Choice Requires="p14">
      <p:transition spd="slow" p14:dur="2000" advTm="104317"/>
    </mc:Choice>
    <mc:Fallback xmlns="">
      <p:transition spd="slow" advTm="10431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تتضمن استراتيجيات تحسين 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SEO </a:t>
            </a:r>
            <a:r>
              <a:rPr lang="ar-EG" sz="2100" dirty="0" smtClean="0">
                <a:latin typeface="Times New Roman" pitchFamily="18" charset="0"/>
                <a:cs typeface="Times New Roman" pitchFamily="18" charset="0"/>
              </a:rPr>
              <a:t> عادةً </a:t>
            </a:r>
            <a:r>
              <a:rPr lang="ar-EG" sz="2100" dirty="0">
                <a:latin typeface="Times New Roman" pitchFamily="18" charset="0"/>
                <a:cs typeface="Times New Roman" pitchFamily="18" charset="0"/>
              </a:rPr>
              <a:t>البحث عن الكلمات الرئيسية، وتحسين المحتوى، والتحسين على الصفحة </a:t>
            </a:r>
            <a:r>
              <a:rPr lang="ar-EG" sz="2100" dirty="0" smtClean="0">
                <a:latin typeface="Times New Roman" pitchFamily="18" charset="0"/>
                <a:cs typeface="Times New Roman" pitchFamily="18" charset="0"/>
              </a:rPr>
              <a:t>وخارجها، </a:t>
            </a:r>
            <a:r>
              <a:rPr lang="ar-EG" sz="2100" dirty="0">
                <a:latin typeface="Times New Roman" pitchFamily="18" charset="0"/>
                <a:cs typeface="Times New Roman" pitchFamily="18" charset="0"/>
              </a:rPr>
              <a:t>وبناء الروابط، </a:t>
            </a:r>
            <a:r>
              <a:rPr lang="ar-EG" sz="2100" dirty="0" smtClean="0">
                <a:latin typeface="Times New Roman" pitchFamily="18" charset="0"/>
                <a:cs typeface="Times New Roman" pitchFamily="18" charset="0"/>
              </a:rPr>
              <a:t>لذلك يُعد الهدف </a:t>
            </a:r>
            <a:r>
              <a:rPr lang="ar-EG" sz="2100" dirty="0">
                <a:latin typeface="Times New Roman" pitchFamily="18" charset="0"/>
                <a:cs typeface="Times New Roman" pitchFamily="18" charset="0"/>
              </a:rPr>
              <a:t>من تحسين محركات </a:t>
            </a:r>
            <a:r>
              <a:rPr lang="ar-EG" sz="2100" dirty="0" smtClean="0">
                <a:latin typeface="Times New Roman" pitchFamily="18" charset="0"/>
                <a:cs typeface="Times New Roman" pitchFamily="18" charset="0"/>
              </a:rPr>
              <a:t>البحث </a:t>
            </a:r>
            <a:r>
              <a:rPr lang="en-US" sz="2100" dirty="0" smtClean="0">
                <a:latin typeface="Times New Roman" pitchFamily="18" charset="0"/>
                <a:cs typeface="Times New Roman" pitchFamily="18" charset="0"/>
              </a:rPr>
              <a:t>SEO</a:t>
            </a:r>
            <a:r>
              <a:rPr lang="ar-EG" sz="2100" dirty="0" smtClean="0">
                <a:latin typeface="Times New Roman" pitchFamily="18" charset="0"/>
                <a:cs typeface="Times New Roman" pitchFamily="18" charset="0"/>
              </a:rPr>
              <a:t> هو </a:t>
            </a:r>
            <a:r>
              <a:rPr lang="ar-EG" sz="2100" dirty="0">
                <a:latin typeface="Times New Roman" pitchFamily="18" charset="0"/>
                <a:cs typeface="Times New Roman" pitchFamily="18" charset="0"/>
              </a:rPr>
              <a:t>تحسين تصنيفات موقع الويب في محركات البحث مثل </a:t>
            </a:r>
            <a:r>
              <a:rPr lang="en-US" sz="2100" dirty="0">
                <a:latin typeface="Times New Roman" pitchFamily="18" charset="0"/>
                <a:cs typeface="Times New Roman" pitchFamily="18" charset="0"/>
              </a:rPr>
              <a:t>Google </a:t>
            </a:r>
            <a:r>
              <a:rPr lang="ar-EG" sz="2100"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Bing </a:t>
            </a:r>
            <a:r>
              <a:rPr lang="ar-EG" sz="2100" dirty="0" smtClean="0">
                <a:latin typeface="Times New Roman" pitchFamily="18" charset="0"/>
                <a:cs typeface="Times New Roman" pitchFamily="18" charset="0"/>
              </a:rPr>
              <a:t>، </a:t>
            </a:r>
            <a:r>
              <a:rPr lang="en-US" sz="2100" dirty="0" smtClean="0">
                <a:latin typeface="Times New Roman" pitchFamily="18" charset="0"/>
                <a:cs typeface="Times New Roman" pitchFamily="18" charset="0"/>
              </a:rPr>
              <a:t>Yahoo </a:t>
            </a:r>
            <a:r>
              <a:rPr lang="ar-EG" sz="2100" dirty="0" smtClean="0">
                <a:latin typeface="Times New Roman" pitchFamily="18" charset="0"/>
                <a:cs typeface="Times New Roman" pitchFamily="18" charset="0"/>
              </a:rPr>
              <a:t> مما </a:t>
            </a:r>
            <a:r>
              <a:rPr lang="ar-EG" sz="2100" dirty="0">
                <a:latin typeface="Times New Roman" pitchFamily="18" charset="0"/>
                <a:cs typeface="Times New Roman" pitchFamily="18" charset="0"/>
              </a:rPr>
              <a:t>يؤدي في النهاية إلى زيادة عدد </a:t>
            </a:r>
            <a:r>
              <a:rPr lang="ar-EG" sz="2100" dirty="0" smtClean="0">
                <a:latin typeface="Times New Roman" pitchFamily="18" charset="0"/>
                <a:cs typeface="Times New Roman" pitchFamily="18" charset="0"/>
              </a:rPr>
              <a:t>الزيارات </a:t>
            </a:r>
            <a:r>
              <a:rPr lang="ar-EG" sz="2100" dirty="0">
                <a:latin typeface="Times New Roman" pitchFamily="18" charset="0"/>
                <a:cs typeface="Times New Roman" pitchFamily="18" charset="0"/>
              </a:rPr>
              <a:t>إلى الموقع.</a:t>
            </a:r>
          </a:p>
        </p:txBody>
      </p:sp>
      <p:sp>
        <p:nvSpPr>
          <p:cNvPr id="13" name="TextBox 12"/>
          <p:cNvSpPr txBox="1"/>
          <p:nvPr/>
        </p:nvSpPr>
        <p:spPr>
          <a:xfrm>
            <a:off x="4577137" y="1347700"/>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415599537"/>
      </p:ext>
    </p:extLst>
  </p:cSld>
  <p:clrMapOvr>
    <a:masterClrMapping/>
  </p:clrMapOvr>
  <mc:AlternateContent xmlns:mc="http://schemas.openxmlformats.org/markup-compatibility/2006" xmlns:p14="http://schemas.microsoft.com/office/powerpoint/2010/main">
    <mc:Choice Requires="p14">
      <p:transition spd="slow" p14:dur="2000" advTm="175379"/>
    </mc:Choice>
    <mc:Fallback xmlns="">
      <p:transition spd="slow" advTm="17537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47653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2395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10847657"/>
      </p:ext>
    </p:extLst>
  </p:cSld>
  <p:clrMapOvr>
    <a:masterClrMapping/>
  </p:clrMapOvr>
  <mc:AlternateContent xmlns:mc="http://schemas.openxmlformats.org/markup-compatibility/2006" xmlns:p14="http://schemas.microsoft.com/office/powerpoint/2010/main">
    <mc:Choice Requires="p14">
      <p:transition spd="slow" p14:dur="2000" advTm="26166"/>
    </mc:Choice>
    <mc:Fallback xmlns="">
      <p:transition spd="slow" advTm="261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516073"/>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هناك العديد من المزايا لاستخدام استراتيجية تحسين التسويق عبر محركات </a:t>
            </a:r>
            <a:r>
              <a:rPr lang="ar-EG" sz="2100" u="sng" dirty="0" smtClean="0">
                <a:latin typeface="Times New Roman" pitchFamily="18" charset="0"/>
                <a:cs typeface="Times New Roman" pitchFamily="18" charset="0"/>
              </a:rPr>
              <a:t>البحث</a:t>
            </a:r>
            <a:r>
              <a:rPr lang="en-US" sz="2100" u="sng" dirty="0" smtClean="0">
                <a:latin typeface="Times New Roman" pitchFamily="18" charset="0"/>
                <a:cs typeface="Times New Roman" pitchFamily="18" charset="0"/>
              </a:rPr>
              <a:t>، </a:t>
            </a:r>
            <a:r>
              <a:rPr lang="ar-EG" sz="2100" u="sng" dirty="0">
                <a:latin typeface="Times New Roman" pitchFamily="18" charset="0"/>
                <a:cs typeface="Times New Roman" pitchFamily="18" charset="0"/>
              </a:rPr>
              <a:t>بما في ذلك</a:t>
            </a:r>
            <a:r>
              <a:rPr lang="ar-EG" sz="2100" u="sng" dirty="0" smtClean="0">
                <a:latin typeface="Times New Roman" pitchFamily="18" charset="0"/>
                <a:cs typeface="Times New Roman" pitchFamily="18" charset="0"/>
              </a:rPr>
              <a:t>:</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زيادة الرؤية: من خلال تحسين </a:t>
            </a:r>
            <a:r>
              <a:rPr lang="ar-EG" sz="2100" dirty="0" smtClean="0">
                <a:latin typeface="Times New Roman" pitchFamily="18" charset="0"/>
                <a:cs typeface="Times New Roman" pitchFamily="18" charset="0"/>
              </a:rPr>
              <a:t>الموقع  </a:t>
            </a:r>
            <a:r>
              <a:rPr lang="ar-EG" sz="2100" dirty="0">
                <a:latin typeface="Times New Roman" pitchFamily="18" charset="0"/>
                <a:cs typeface="Times New Roman" pitchFamily="18" charset="0"/>
              </a:rPr>
              <a:t>لمحركات البحث، </a:t>
            </a:r>
            <a:r>
              <a:rPr lang="ar-EG" sz="2100" dirty="0" smtClean="0">
                <a:latin typeface="Times New Roman" pitchFamily="18" charset="0"/>
                <a:cs typeface="Times New Roman" pitchFamily="18" charset="0"/>
              </a:rPr>
              <a:t>يمكن </a:t>
            </a:r>
            <a:r>
              <a:rPr lang="ar-EG" sz="2100" dirty="0">
                <a:latin typeface="Times New Roman" pitchFamily="18" charset="0"/>
                <a:cs typeface="Times New Roman" pitchFamily="18" charset="0"/>
              </a:rPr>
              <a:t>تحسين ظهور </a:t>
            </a:r>
            <a:r>
              <a:rPr lang="ar-EG" sz="2100" dirty="0" smtClean="0">
                <a:latin typeface="Times New Roman" pitchFamily="18" charset="0"/>
                <a:cs typeface="Times New Roman" pitchFamily="18" charset="0"/>
              </a:rPr>
              <a:t>موقع </a:t>
            </a:r>
            <a:r>
              <a:rPr lang="ar-EG" sz="2100" dirty="0">
                <a:latin typeface="Times New Roman" pitchFamily="18" charset="0"/>
                <a:cs typeface="Times New Roman" pitchFamily="18" charset="0"/>
              </a:rPr>
              <a:t>في صفحات نتائج محرك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مما قد يؤدي إلى المزيد من </a:t>
            </a:r>
            <a:r>
              <a:rPr lang="ar-EG" sz="2100" dirty="0" smtClean="0">
                <a:latin typeface="Times New Roman" pitchFamily="18" charset="0"/>
                <a:cs typeface="Times New Roman" pitchFamily="18" charset="0"/>
              </a:rPr>
              <a:t>الزيارات.</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676676797"/>
      </p:ext>
    </p:extLst>
  </p:cSld>
  <p:clrMapOvr>
    <a:masterClrMapping/>
  </p:clrMapOvr>
  <mc:AlternateContent xmlns:mc="http://schemas.openxmlformats.org/markup-compatibility/2006" xmlns:p14="http://schemas.microsoft.com/office/powerpoint/2010/main">
    <mc:Choice Requires="p14">
      <p:transition spd="slow" p14:dur="2000" advTm="109882"/>
    </mc:Choice>
    <mc:Fallback xmlns="">
      <p:transition spd="slow" advTm="10988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3527"/>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حركة المرور المستهدفة: </a:t>
            </a:r>
            <a:r>
              <a:rPr lang="ar-EG" sz="2100" dirty="0" smtClean="0">
                <a:latin typeface="Times New Roman" pitchFamily="18" charset="0"/>
                <a:cs typeface="Times New Roman" pitchFamily="18" charset="0"/>
              </a:rPr>
              <a:t>يتيح </a:t>
            </a:r>
            <a:r>
              <a:rPr lang="ar-EG" sz="2100" dirty="0">
                <a:latin typeface="Times New Roman" pitchFamily="18" charset="0"/>
                <a:cs typeface="Times New Roman" pitchFamily="18" charset="0"/>
              </a:rPr>
              <a:t>تحسين التسويق عبر محركات البحث </a:t>
            </a:r>
            <a:r>
              <a:rPr lang="ar-EG" sz="2100" dirty="0" smtClean="0">
                <a:latin typeface="Times New Roman" pitchFamily="18" charset="0"/>
                <a:cs typeface="Times New Roman" pitchFamily="18" charset="0"/>
              </a:rPr>
              <a:t>استهداف </a:t>
            </a:r>
            <a:r>
              <a:rPr lang="ar-EG" sz="2100" dirty="0">
                <a:latin typeface="Times New Roman" pitchFamily="18" charset="0"/>
                <a:cs typeface="Times New Roman" pitchFamily="18" charset="0"/>
              </a:rPr>
              <a:t>كلمات رئيسية وعبارات محددة تتعلق </a:t>
            </a:r>
            <a:r>
              <a:rPr lang="ar-EG" sz="2100" dirty="0" smtClean="0">
                <a:latin typeface="Times New Roman" pitchFamily="18" charset="0"/>
                <a:cs typeface="Times New Roman" pitchFamily="18" charset="0"/>
              </a:rPr>
              <a:t>بالنشاط </a:t>
            </a:r>
            <a:r>
              <a:rPr lang="ar-EG" sz="2100" dirty="0">
                <a:latin typeface="Times New Roman" pitchFamily="18" charset="0"/>
                <a:cs typeface="Times New Roman" pitchFamily="18" charset="0"/>
              </a:rPr>
              <a:t>التجاري، مما </a:t>
            </a:r>
            <a:r>
              <a:rPr lang="ar-EG" sz="2100" dirty="0" smtClean="0">
                <a:latin typeface="Times New Roman" pitchFamily="18" charset="0"/>
                <a:cs typeface="Times New Roman" pitchFamily="18" charset="0"/>
              </a:rPr>
              <a:t>يساعد </a:t>
            </a:r>
            <a:r>
              <a:rPr lang="ar-EG" sz="2100" dirty="0">
                <a:latin typeface="Times New Roman" pitchFamily="18" charset="0"/>
                <a:cs typeface="Times New Roman" pitchFamily="18" charset="0"/>
              </a:rPr>
              <a:t>على جذب حركة المرور ذات الصلة التي من المرجح أن تتحول إلى عملاء.</a:t>
            </a:r>
          </a:p>
          <a:p>
            <a:pPr marL="579437" indent="-457200" algn="just" rtl="1">
              <a:lnSpc>
                <a:spcPct val="150000"/>
              </a:lnSpc>
              <a:buFont typeface="+mj-lt"/>
              <a:buAutoNum type="arabicPeriod" startAt="2"/>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فعالة من حيث التكلفة: يمكن أن يكون تحسين التسويق عبر محرك البحث </a:t>
            </a:r>
            <a:r>
              <a:rPr lang="ar-EG" sz="2100" dirty="0" smtClean="0">
                <a:latin typeface="Times New Roman" pitchFamily="18" charset="0"/>
                <a:cs typeface="Times New Roman" pitchFamily="18" charset="0"/>
              </a:rPr>
              <a:t>فعالاً </a:t>
            </a:r>
            <a:r>
              <a:rPr lang="ar-EG" sz="2100" dirty="0">
                <a:latin typeface="Times New Roman" pitchFamily="18" charset="0"/>
                <a:cs typeface="Times New Roman" pitchFamily="18" charset="0"/>
              </a:rPr>
              <a:t>من حيث التكلفة مقارنة بأشكال الإعلان الأخرى، حيث أنك تدفع فقط عندما ينقر المستخدمون على </a:t>
            </a:r>
            <a:r>
              <a:rPr lang="ar-EG" sz="2100" dirty="0" smtClean="0">
                <a:latin typeface="Times New Roman" pitchFamily="18" charset="0"/>
                <a:cs typeface="Times New Roman" pitchFamily="18" charset="0"/>
              </a:rPr>
              <a:t>الإعلانات </a:t>
            </a:r>
            <a:r>
              <a:rPr lang="en-US" sz="2100" dirty="0" smtClean="0">
                <a:latin typeface="Times New Roman" pitchFamily="18" charset="0"/>
                <a:cs typeface="Times New Roman" pitchFamily="18" charset="0"/>
              </a:rPr>
              <a:t>(CPC)</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مما يجعلها وسيلة فعالة وقابلة للقياس للوصول إلى جمهورك المستهدف.</a:t>
            </a:r>
          </a:p>
        </p:txBody>
      </p:sp>
      <p:sp>
        <p:nvSpPr>
          <p:cNvPr id="14" name="TextBox 13"/>
          <p:cNvSpPr txBox="1"/>
          <p:nvPr/>
        </p:nvSpPr>
        <p:spPr>
          <a:xfrm>
            <a:off x="4577137" y="1335074"/>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893762744"/>
      </p:ext>
    </p:extLst>
  </p:cSld>
  <p:clrMapOvr>
    <a:masterClrMapping/>
  </p:clrMapOvr>
  <mc:AlternateContent xmlns:mc="http://schemas.openxmlformats.org/markup-compatibility/2006" xmlns:p14="http://schemas.microsoft.com/office/powerpoint/2010/main">
    <mc:Choice Requires="p14">
      <p:transition spd="slow" p14:dur="2000" advTm="495773"/>
    </mc:Choice>
    <mc:Fallback xmlns="">
      <p:transition spd="slow" advTm="49577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3527"/>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تحسين مصداقية العلامة التجارية: يمكن أن يؤدي الحصول على مرتبة أعلى في نتائج محرك البحث إلى تعزيز مصداقية </a:t>
            </a:r>
            <a:r>
              <a:rPr lang="ar-EG" sz="2100" dirty="0" smtClean="0">
                <a:latin typeface="Times New Roman" pitchFamily="18" charset="0"/>
                <a:cs typeface="Times New Roman" pitchFamily="18" charset="0"/>
              </a:rPr>
              <a:t>العلامة </a:t>
            </a:r>
            <a:r>
              <a:rPr lang="ar-EG" sz="2100" dirty="0">
                <a:latin typeface="Times New Roman" pitchFamily="18" charset="0"/>
                <a:cs typeface="Times New Roman" pitchFamily="18" charset="0"/>
              </a:rPr>
              <a:t>التجارية وسلطتها في نظر المستهلكين، حيث يثق المستخدمون غالبًا في مواقع الويب التي تظهر في أعلى نتائج البحث.</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نتائج قابلة للقياس: يوفر تحسين التسويق عبر محرك البحث </a:t>
            </a:r>
            <a:r>
              <a:rPr lang="ar-EG" sz="2100" dirty="0" smtClean="0">
                <a:latin typeface="Times New Roman" pitchFamily="18" charset="0"/>
                <a:cs typeface="Times New Roman" pitchFamily="18" charset="0"/>
              </a:rPr>
              <a:t>تحليلات </a:t>
            </a:r>
            <a:r>
              <a:rPr lang="ar-EG" sz="2100" dirty="0">
                <a:latin typeface="Times New Roman" pitchFamily="18" charset="0"/>
                <a:cs typeface="Times New Roman" pitchFamily="18" charset="0"/>
              </a:rPr>
              <a:t>تفصيلية وأدوات تتبع </a:t>
            </a:r>
            <a:r>
              <a:rPr lang="ar-EG" sz="2100" dirty="0" smtClean="0">
                <a:latin typeface="Times New Roman" pitchFamily="18" charset="0"/>
                <a:cs typeface="Times New Roman" pitchFamily="18" charset="0"/>
              </a:rPr>
              <a:t>تسمح </a:t>
            </a:r>
            <a:r>
              <a:rPr lang="ar-EG" sz="2100" dirty="0">
                <a:latin typeface="Times New Roman" pitchFamily="18" charset="0"/>
                <a:cs typeface="Times New Roman" pitchFamily="18" charset="0"/>
              </a:rPr>
              <a:t>بقياس فعالية </a:t>
            </a:r>
            <a:r>
              <a:rPr lang="ar-EG" sz="2100" dirty="0" smtClean="0">
                <a:latin typeface="Times New Roman" pitchFamily="18" charset="0"/>
                <a:cs typeface="Times New Roman" pitchFamily="18" charset="0"/>
              </a:rPr>
              <a:t>الحملات الإعلانية </a:t>
            </a:r>
            <a:r>
              <a:rPr lang="ar-EG" sz="2100" dirty="0">
                <a:latin typeface="Times New Roman" pitchFamily="18" charset="0"/>
                <a:cs typeface="Times New Roman" pitchFamily="18" charset="0"/>
              </a:rPr>
              <a:t>وتتبع التحويلات واتخاذ قرارات تعتمد على البيانات لتحسين </a:t>
            </a:r>
            <a:r>
              <a:rPr lang="ar-EG" sz="2100" dirty="0" smtClean="0">
                <a:latin typeface="Times New Roman" pitchFamily="18" charset="0"/>
                <a:cs typeface="Times New Roman" pitchFamily="18" charset="0"/>
              </a:rPr>
              <a:t>الاستراتيجية.</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637126688"/>
      </p:ext>
    </p:extLst>
  </p:cSld>
  <p:clrMapOvr>
    <a:masterClrMapping/>
  </p:clrMapOvr>
  <mc:AlternateContent xmlns:mc="http://schemas.openxmlformats.org/markup-compatibility/2006" xmlns:p14="http://schemas.microsoft.com/office/powerpoint/2010/main">
    <mc:Choice Requires="p14">
      <p:transition spd="slow" p14:dur="2000" advTm="118824"/>
    </mc:Choice>
    <mc:Fallback xmlns="">
      <p:transition spd="slow" advTm="1188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3527"/>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dirty="0">
                <a:latin typeface="Times New Roman" pitchFamily="18" charset="0"/>
                <a:cs typeface="Times New Roman" pitchFamily="18" charset="0"/>
              </a:rPr>
              <a:t>الميزة التنافسية: من خلال تنفيذ استراتيجيات تحسين التسويق عبر 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يمكن </a:t>
            </a:r>
            <a:r>
              <a:rPr lang="ar-EG" sz="2100" dirty="0">
                <a:latin typeface="Times New Roman" pitchFamily="18" charset="0"/>
                <a:cs typeface="Times New Roman" pitchFamily="18" charset="0"/>
              </a:rPr>
              <a:t>البقاء في صدارة </a:t>
            </a:r>
            <a:r>
              <a:rPr lang="ar-EG" sz="2100" dirty="0" smtClean="0">
                <a:latin typeface="Times New Roman" pitchFamily="18" charset="0"/>
                <a:cs typeface="Times New Roman" pitchFamily="18" charset="0"/>
              </a:rPr>
              <a:t>المنافسين </a:t>
            </a:r>
            <a:r>
              <a:rPr lang="ar-EG" sz="2100" dirty="0">
                <a:latin typeface="Times New Roman" pitchFamily="18" charset="0"/>
                <a:cs typeface="Times New Roman" pitchFamily="18" charset="0"/>
              </a:rPr>
              <a:t>في تصنيفات محركات البحث، وجذب المزيد من العملاء، وزيادة </a:t>
            </a:r>
            <a:r>
              <a:rPr lang="ar-EG" sz="2100" dirty="0" smtClean="0">
                <a:latin typeface="Times New Roman" pitchFamily="18" charset="0"/>
                <a:cs typeface="Times New Roman" pitchFamily="18" charset="0"/>
              </a:rPr>
              <a:t>الحصة </a:t>
            </a:r>
            <a:r>
              <a:rPr lang="ar-EG" sz="2100" dirty="0">
                <a:latin typeface="Times New Roman" pitchFamily="18" charset="0"/>
                <a:cs typeface="Times New Roman" pitchFamily="18" charset="0"/>
              </a:rPr>
              <a:t>في السوق.</a:t>
            </a:r>
          </a:p>
          <a:p>
            <a:pPr marL="579437" indent="-457200" algn="just" rtl="1">
              <a:lnSpc>
                <a:spcPct val="150000"/>
              </a:lnSpc>
              <a:buFont typeface="+mj-lt"/>
              <a:buAutoNum type="arabicPeriod" startAt="6"/>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6"/>
            </a:pPr>
            <a:r>
              <a:rPr lang="ar-EG" sz="2100" dirty="0">
                <a:latin typeface="Times New Roman" pitchFamily="18" charset="0"/>
                <a:cs typeface="Times New Roman" pitchFamily="18" charset="0"/>
              </a:rPr>
              <a:t>تجربة مستخدم محسّنة: غالبًا ما يتضمن تحسين موقع الويب الخاص بك لمحركات البحث تحسين تجربة المستخدم، مثل أوقات التحميل الأسرع، واستجابة الهاتف المحمول، والمحتوى ذي الصلة، مما قد يؤدي إلى زيادة التفاعل ورضا العملاء بشكل أفضل.</a:t>
            </a:r>
          </a:p>
        </p:txBody>
      </p:sp>
      <p:sp>
        <p:nvSpPr>
          <p:cNvPr id="14" name="TextBox 13"/>
          <p:cNvSpPr txBox="1"/>
          <p:nvPr/>
        </p:nvSpPr>
        <p:spPr>
          <a:xfrm>
            <a:off x="4577137" y="1335074"/>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199830511"/>
      </p:ext>
    </p:extLst>
  </p:cSld>
  <p:clrMapOvr>
    <a:masterClrMapping/>
  </p:clrMapOvr>
  <mc:AlternateContent xmlns:mc="http://schemas.openxmlformats.org/markup-compatibility/2006" xmlns:p14="http://schemas.microsoft.com/office/powerpoint/2010/main">
    <mc:Choice Requires="p14">
      <p:transition spd="slow" p14:dur="2000" advTm="201918"/>
    </mc:Choice>
    <mc:Fallback xmlns="">
      <p:transition spd="slow" advTm="20191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47653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2395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268105470"/>
      </p:ext>
    </p:extLst>
  </p:cSld>
  <p:clrMapOvr>
    <a:masterClrMapping/>
  </p:clrMapOvr>
  <mc:AlternateContent xmlns:mc="http://schemas.openxmlformats.org/markup-compatibility/2006" xmlns:p14="http://schemas.microsoft.com/office/powerpoint/2010/main">
    <mc:Choice Requires="p14">
      <p:transition spd="slow" p14:dur="2000" advTm="8446"/>
    </mc:Choice>
    <mc:Fallback xmlns="">
      <p:transition spd="slow" advTm="84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في حين أن تحسين محركات البحث تُعد استراتيجية تسويق رقمية قوية يمكن أن تساعد الشركات على تحسين ظهورها عبر الإنترنت وجذب المزيد من الزيارات، إلا أن لها أيضًا بعض العيوب. </a:t>
            </a:r>
            <a:r>
              <a:rPr lang="ar-EG" sz="2100" u="sng" dirty="0">
                <a:latin typeface="Times New Roman" pitchFamily="18" charset="0"/>
                <a:cs typeface="Times New Roman" pitchFamily="18" charset="0"/>
              </a:rPr>
              <a:t>حيث تشمل </a:t>
            </a:r>
            <a:r>
              <a:rPr lang="ar-EG" sz="2100" u="sng" dirty="0" smtClean="0">
                <a:latin typeface="Times New Roman" pitchFamily="18" charset="0"/>
                <a:cs typeface="Times New Roman" pitchFamily="18" charset="0"/>
              </a:rPr>
              <a:t>بعض عيوب </a:t>
            </a:r>
            <a:r>
              <a:rPr lang="ar-EG" sz="2100" u="sng" dirty="0">
                <a:latin typeface="Times New Roman" pitchFamily="18" charset="0"/>
                <a:cs typeface="Times New Roman" pitchFamily="18" charset="0"/>
              </a:rPr>
              <a:t>استراتيجية تسويق تحسين محركات البحث ما يلي:</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الخبرة الفنية المطلوبة: يتضمن تحسين محركات البحث جوانب فنية مثل البحث عن الكلمات الرئيسية والتحسين على الصفحة وبناء الروابط؛ لذلك قد تحتاج الشركات إلى الاستثمار في محترفين أو وكالات ماهرة لإدارة تحسين محركات البحث الخاصة بها بشكل فعال.</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4" name="TextBox 13"/>
          <p:cNvSpPr txBox="1"/>
          <p:nvPr/>
        </p:nvSpPr>
        <p:spPr>
          <a:xfrm>
            <a:off x="4577137" y="1344332"/>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112594755"/>
      </p:ext>
    </p:extLst>
  </p:cSld>
  <p:clrMapOvr>
    <a:masterClrMapping/>
  </p:clrMapOvr>
  <mc:AlternateContent xmlns:mc="http://schemas.openxmlformats.org/markup-compatibility/2006" xmlns:p14="http://schemas.microsoft.com/office/powerpoint/2010/main">
    <mc:Choice Requires="p14">
      <p:transition spd="slow" p14:dur="2000" advTm="107505"/>
    </mc:Choice>
    <mc:Fallback xmlns="">
      <p:transition spd="slow" advTm="10750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8678"/>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تغييرات الخوارزميات المستمرة: تقوم محركات البحث </a:t>
            </a:r>
            <a:r>
              <a:rPr lang="ar-EG" sz="2100" dirty="0" smtClean="0">
                <a:latin typeface="Times New Roman" pitchFamily="18" charset="0"/>
                <a:cs typeface="Times New Roman" pitchFamily="18" charset="0"/>
              </a:rPr>
              <a:t>مثل</a:t>
            </a:r>
            <a:r>
              <a:rPr lang="en-US" sz="2100" dirty="0" smtClean="0">
                <a:latin typeface="Times New Roman" pitchFamily="18" charset="0"/>
                <a:cs typeface="Times New Roman" pitchFamily="18" charset="0"/>
              </a:rPr>
              <a:t>Google </a:t>
            </a:r>
            <a:r>
              <a:rPr lang="ar-EG" sz="2100" dirty="0" smtClean="0">
                <a:latin typeface="Times New Roman" pitchFamily="18" charset="0"/>
                <a:cs typeface="Times New Roman" pitchFamily="18" charset="0"/>
              </a:rPr>
              <a:t> بتحديث </a:t>
            </a:r>
            <a:r>
              <a:rPr lang="ar-EG" sz="2100" dirty="0">
                <a:latin typeface="Times New Roman" pitchFamily="18" charset="0"/>
                <a:cs typeface="Times New Roman" pitchFamily="18" charset="0"/>
              </a:rPr>
              <a:t>خوارزمياتها بشكل متكرر، مما قد يؤثر على فعالية استراتيجيات تحسين محركات البحث. حيث تحتاج الشركات إلى البقاء على اطلاع دائم والتكيف مع هذه التغييرات للحفاظ على تصنيفاتها في البحث</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dirty="0" smtClean="0">
                <a:latin typeface="Times New Roman" pitchFamily="18" charset="0"/>
                <a:cs typeface="Times New Roman" pitchFamily="18" charset="0"/>
              </a:rPr>
              <a:t>المنافسة المستمرة مع الشركات المنافسة: </a:t>
            </a:r>
            <a:r>
              <a:rPr lang="ar-EG" sz="2100" dirty="0">
                <a:latin typeface="Times New Roman" pitchFamily="18" charset="0"/>
                <a:cs typeface="Times New Roman" pitchFamily="18" charset="0"/>
              </a:rPr>
              <a:t>مع تزايد شعبية تحسين 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يمكن أن تكون المنافسة على أعلى تصنيفات محركات البحث شرسة، خاصة في الصناعات </a:t>
            </a:r>
            <a:r>
              <a:rPr lang="ar-EG" sz="2100" dirty="0" smtClean="0">
                <a:latin typeface="Times New Roman" pitchFamily="18" charset="0"/>
                <a:cs typeface="Times New Roman" pitchFamily="18" charset="0"/>
              </a:rPr>
              <a:t>التنافسية؛ لذلك قد </a:t>
            </a:r>
            <a:r>
              <a:rPr lang="ar-EG" sz="2100" dirty="0">
                <a:latin typeface="Times New Roman" pitchFamily="18" charset="0"/>
                <a:cs typeface="Times New Roman" pitchFamily="18" charset="0"/>
              </a:rPr>
              <a:t>يكون من الصعب التفوق على المنافسين الذين يستثمرون أيضًا في تحسين محركات البحث</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44332"/>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81048191"/>
      </p:ext>
    </p:extLst>
  </p:cSld>
  <p:clrMapOvr>
    <a:masterClrMapping/>
  </p:clrMapOvr>
  <mc:AlternateContent xmlns:mc="http://schemas.openxmlformats.org/markup-compatibility/2006" xmlns:p14="http://schemas.microsoft.com/office/powerpoint/2010/main">
    <mc:Choice Requires="p14">
      <p:transition spd="slow" p14:dur="2000" advTm="147306"/>
    </mc:Choice>
    <mc:Fallback xmlns="">
      <p:transition spd="slow" advTm="1473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8678"/>
            <a:ext cx="8309245" cy="2031325"/>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التحكم المحدود: محركات البحث لها الكلمة الأخيرة في كيفية تصنيف مواقع الويب، ويمكن لعوامل مثل التغييرات في الخوارزميات أن تؤثر سلبًا على رؤية موقع الويب، حتى لو تم تنفيذ استراتيجيات تحسين محركات البحث بشكل جيد.</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p:txBody>
      </p:sp>
      <p:sp>
        <p:nvSpPr>
          <p:cNvPr id="14" name="TextBox 13"/>
          <p:cNvSpPr txBox="1"/>
          <p:nvPr/>
        </p:nvSpPr>
        <p:spPr>
          <a:xfrm>
            <a:off x="4577137" y="1344332"/>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812394239"/>
      </p:ext>
    </p:extLst>
  </p:cSld>
  <p:clrMapOvr>
    <a:masterClrMapping/>
  </p:clrMapOvr>
  <mc:AlternateContent xmlns:mc="http://schemas.openxmlformats.org/markup-compatibility/2006" xmlns:p14="http://schemas.microsoft.com/office/powerpoint/2010/main">
    <mc:Choice Requires="p14">
      <p:transition spd="slow" p14:dur="2000" advTm="119478"/>
    </mc:Choice>
    <mc:Fallback xmlns="">
      <p:transition spd="slow" advTm="11947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745195"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2395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57316985"/>
      </p:ext>
    </p:extLst>
  </p:cSld>
  <p:clrMapOvr>
    <a:masterClrMapping/>
  </p:clrMapOvr>
  <mc:AlternateContent xmlns:mc="http://schemas.openxmlformats.org/markup-compatibility/2006" xmlns:p14="http://schemas.microsoft.com/office/powerpoint/2010/main">
    <mc:Choice Requires="p14">
      <p:transition spd="slow" p14:dur="2000" advTm="9660"/>
    </mc:Choice>
    <mc:Fallback xmlns="">
      <p:transition spd="slow" advTm="96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64774"/>
            <a:ext cx="8309245" cy="3970318"/>
          </a:xfrm>
          <a:prstGeom prst="rect">
            <a:avLst/>
          </a:prstGeom>
          <a:noFill/>
        </p:spPr>
        <p:txBody>
          <a:bodyPr wrap="square" rtlCol="0">
            <a:spAutoFit/>
          </a:bodyPr>
          <a:lstStyle/>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قم </a:t>
            </a:r>
            <a:r>
              <a:rPr lang="ar-EG" sz="2100" dirty="0">
                <a:latin typeface="Times New Roman" pitchFamily="18" charset="0"/>
                <a:cs typeface="Times New Roman" pitchFamily="18" charset="0"/>
              </a:rPr>
              <a:t>بإجراء بحث شامل عن الكلمات الرئيسية لتحديد الكلمات الرئيسية والعبارات ذات الصلة التي يبحث عنها جمهورك المستهدف. استخدم هذه الكلمات الرئيسية بشكل استراتيجي في محتوى موقع الويب الخاص بك</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أنشئ </a:t>
            </a:r>
            <a:r>
              <a:rPr lang="ar-EG" sz="2100" dirty="0">
                <a:latin typeface="Times New Roman" pitchFamily="18" charset="0"/>
                <a:cs typeface="Times New Roman" pitchFamily="18" charset="0"/>
              </a:rPr>
              <a:t>محتوى عالي الجودة وملائمًا يوفر قيمة لجمهورك. حيث </a:t>
            </a:r>
            <a:r>
              <a:rPr lang="ar-EG" sz="2100" dirty="0" smtClean="0">
                <a:latin typeface="Times New Roman" pitchFamily="18" charset="0"/>
                <a:cs typeface="Times New Roman" pitchFamily="18" charset="0"/>
              </a:rPr>
              <a:t>التأكد </a:t>
            </a:r>
            <a:r>
              <a:rPr lang="ar-EG" sz="2100" dirty="0">
                <a:latin typeface="Times New Roman" pitchFamily="18" charset="0"/>
                <a:cs typeface="Times New Roman" pitchFamily="18" charset="0"/>
              </a:rPr>
              <a:t>من أن المحتوى الخاص بك مكتوب بشكل جيد وغني بالمعلومات وجذاب</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قم </a:t>
            </a:r>
            <a:r>
              <a:rPr lang="ar-EG" sz="2100" dirty="0">
                <a:latin typeface="Times New Roman" pitchFamily="18" charset="0"/>
                <a:cs typeface="Times New Roman" pitchFamily="18" charset="0"/>
              </a:rPr>
              <a:t>بتحسين موقع الويب الخاص بك لمحركات البحث من خلال تحسين سرعة تحميل الصفحة، </a:t>
            </a:r>
            <a:r>
              <a:rPr lang="ar-EG" sz="2100" dirty="0" smtClean="0">
                <a:latin typeface="Times New Roman" pitchFamily="18" charset="0"/>
                <a:cs typeface="Times New Roman" pitchFamily="18" charset="0"/>
              </a:rPr>
              <a:t>وملائمة </a:t>
            </a:r>
            <a:r>
              <a:rPr lang="ar-EG" sz="2100" dirty="0">
                <a:latin typeface="Times New Roman" pitchFamily="18" charset="0"/>
                <a:cs typeface="Times New Roman" pitchFamily="18" charset="0"/>
              </a:rPr>
              <a:t>الهاتف المحمول، وتجربة المستخدم، وتضمين الكلمات الرئيسية ذات الصلة في العلامات الوصفية، والعناوين، والنص البديل للصور</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41574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090479096"/>
      </p:ext>
    </p:extLst>
  </p:cSld>
  <p:clrMapOvr>
    <a:masterClrMapping/>
  </p:clrMapOvr>
  <mc:AlternateContent xmlns:mc="http://schemas.openxmlformats.org/markup-compatibility/2006" xmlns:p14="http://schemas.microsoft.com/office/powerpoint/2010/main">
    <mc:Choice Requires="p14">
      <p:transition spd="slow" p14:dur="2000" advTm="137019"/>
    </mc:Choice>
    <mc:Fallback xmlns="">
      <p:transition spd="slow" advTm="13701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64774"/>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يعد تحسين محركات البحث استراتيجية طويلة المدى تتطلب الاتساق والصبر والجهد المستمر. قد لا تكون النتائج فورية، لذا من المهم أن تظل ملتزمًا بجهود تحسين محركات البحث بمرور الوقت.</a:t>
            </a:r>
          </a:p>
          <a:p>
            <a:pPr marL="579437" indent="-457200" algn="just" rtl="1">
              <a:lnSpc>
                <a:spcPct val="150000"/>
              </a:lnSpc>
              <a:buFont typeface="+mj-lt"/>
              <a:buAutoNum type="arabicPeriod" startAt="4"/>
            </a:pPr>
            <a:r>
              <a:rPr lang="ar-EG" sz="2100" dirty="0" smtClean="0">
                <a:latin typeface="Times New Roman" pitchFamily="18" charset="0"/>
                <a:cs typeface="Times New Roman" pitchFamily="18" charset="0"/>
              </a:rPr>
              <a:t>إذا </a:t>
            </a:r>
            <a:r>
              <a:rPr lang="ar-EG" sz="2100" dirty="0">
                <a:latin typeface="Times New Roman" pitchFamily="18" charset="0"/>
                <a:cs typeface="Times New Roman" pitchFamily="18" charset="0"/>
              </a:rPr>
              <a:t>كان لديك نشاط تجاري محلي، فقم بتحسين موقع الويب الخاص بك للبحث المحلي من خلال تضمين معلومات نشاطك التجاري في الدلائل عبر الإنترنت، وإنشاء ملفات تعريف في </a:t>
            </a:r>
            <a:r>
              <a:rPr lang="en-US" sz="2100" dirty="0">
                <a:latin typeface="Times New Roman" pitchFamily="18" charset="0"/>
                <a:cs typeface="Times New Roman" pitchFamily="18" charset="0"/>
              </a:rPr>
              <a:t>Google My Business، </a:t>
            </a:r>
            <a:r>
              <a:rPr lang="ar-EG" sz="2100" dirty="0">
                <a:latin typeface="Times New Roman" pitchFamily="18" charset="0"/>
                <a:cs typeface="Times New Roman" pitchFamily="18" charset="0"/>
              </a:rPr>
              <a:t>والحصول على تعليقات من العملاء الراضين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41574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575284108"/>
      </p:ext>
    </p:extLst>
  </p:cSld>
  <p:clrMapOvr>
    <a:masterClrMapping/>
  </p:clrMapOvr>
  <mc:AlternateContent xmlns:mc="http://schemas.openxmlformats.org/markup-compatibility/2006" xmlns:p14="http://schemas.microsoft.com/office/powerpoint/2010/main">
    <mc:Choice Requires="p14">
      <p:transition spd="slow" p14:dur="2000" advTm="77095"/>
    </mc:Choice>
    <mc:Fallback xmlns="">
      <p:transition spd="slow" advTm="7709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64774"/>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dirty="0" smtClean="0">
                <a:latin typeface="Times New Roman" pitchFamily="18" charset="0"/>
                <a:cs typeface="Times New Roman" pitchFamily="18" charset="0"/>
              </a:rPr>
              <a:t>تتبع </a:t>
            </a:r>
            <a:r>
              <a:rPr lang="ar-EG" sz="2100" dirty="0">
                <a:latin typeface="Times New Roman" pitchFamily="18" charset="0"/>
                <a:cs typeface="Times New Roman" pitchFamily="18" charset="0"/>
              </a:rPr>
              <a:t>ومراقبة أداء جهود تحسين محركات البحث </a:t>
            </a:r>
            <a:r>
              <a:rPr lang="ar-EG" sz="2100" dirty="0" smtClean="0">
                <a:latin typeface="Times New Roman" pitchFamily="18" charset="0"/>
                <a:cs typeface="Times New Roman" pitchFamily="18" charset="0"/>
              </a:rPr>
              <a:t>باستخدام </a:t>
            </a:r>
            <a:r>
              <a:rPr lang="ar-EG" sz="2100" dirty="0">
                <a:latin typeface="Times New Roman" pitchFamily="18" charset="0"/>
                <a:cs typeface="Times New Roman" pitchFamily="18" charset="0"/>
              </a:rPr>
              <a:t>أدوات مثل </a:t>
            </a:r>
            <a:r>
              <a:rPr lang="en-US" sz="2100" dirty="0">
                <a:latin typeface="Times New Roman" pitchFamily="18" charset="0"/>
                <a:cs typeface="Times New Roman" pitchFamily="18" charset="0"/>
              </a:rPr>
              <a:t>Google Analytics. </a:t>
            </a:r>
            <a:r>
              <a:rPr lang="ar-EG" sz="2100" dirty="0" smtClean="0">
                <a:latin typeface="Times New Roman" pitchFamily="18" charset="0"/>
                <a:cs typeface="Times New Roman" pitchFamily="18" charset="0"/>
              </a:rPr>
              <a:t> قم </a:t>
            </a:r>
            <a:r>
              <a:rPr lang="ar-EG" sz="2100" dirty="0">
                <a:latin typeface="Times New Roman" pitchFamily="18" charset="0"/>
                <a:cs typeface="Times New Roman" pitchFamily="18" charset="0"/>
              </a:rPr>
              <a:t>بتحليل المقاييس الرئيسية مثل حركة </a:t>
            </a:r>
            <a:r>
              <a:rPr lang="ar-EG" sz="2100" dirty="0" smtClean="0">
                <a:latin typeface="Times New Roman" pitchFamily="18" charset="0"/>
                <a:cs typeface="Times New Roman" pitchFamily="18" charset="0"/>
              </a:rPr>
              <a:t>المرور، </a:t>
            </a:r>
            <a:r>
              <a:rPr lang="ar-EG" sz="2100" dirty="0">
                <a:latin typeface="Times New Roman" pitchFamily="18" charset="0"/>
                <a:cs typeface="Times New Roman" pitchFamily="18" charset="0"/>
              </a:rPr>
              <a:t>وتصنيفات الكلمات </a:t>
            </a:r>
            <a:r>
              <a:rPr lang="ar-EG" sz="2100" dirty="0" smtClean="0">
                <a:latin typeface="Times New Roman" pitchFamily="18" charset="0"/>
                <a:cs typeface="Times New Roman" pitchFamily="18" charset="0"/>
              </a:rPr>
              <a:t>الرئيسية، </a:t>
            </a:r>
            <a:r>
              <a:rPr lang="ar-EG" sz="2100" dirty="0">
                <a:latin typeface="Times New Roman" pitchFamily="18" charset="0"/>
                <a:cs typeface="Times New Roman" pitchFamily="18" charset="0"/>
              </a:rPr>
              <a:t>والتحويلات لقياس مدى نجاح استراتيجيتك</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6"/>
            </a:pPr>
            <a:r>
              <a:rPr lang="ar-EG" sz="2100" dirty="0" smtClean="0">
                <a:latin typeface="Times New Roman" pitchFamily="18" charset="0"/>
                <a:cs typeface="Times New Roman" pitchFamily="18" charset="0"/>
              </a:rPr>
              <a:t>ابق </a:t>
            </a:r>
            <a:r>
              <a:rPr lang="ar-EG" sz="2100" dirty="0">
                <a:latin typeface="Times New Roman" pitchFamily="18" charset="0"/>
                <a:cs typeface="Times New Roman" pitchFamily="18" charset="0"/>
              </a:rPr>
              <a:t>على اطلاع بتحديثات خوارزميات محرك البحث واتجاهات الصناعة لتكييف استراتيجية تحسين محركات البحث الخاصة بك وفقًا لذلك. قم بمراجعة موقع الويب الخاص بك بانتظام لضمان الامتثال لأحدث أفضل الممارسات</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6"/>
            </a:pPr>
            <a:r>
              <a:rPr lang="ar-EG" sz="2100" dirty="0" smtClean="0">
                <a:latin typeface="Times New Roman" pitchFamily="18" charset="0"/>
                <a:cs typeface="Times New Roman" pitchFamily="18" charset="0"/>
              </a:rPr>
              <a:t>راقب </a:t>
            </a:r>
            <a:r>
              <a:rPr lang="ar-EG" sz="2100" dirty="0">
                <a:latin typeface="Times New Roman" pitchFamily="18" charset="0"/>
                <a:cs typeface="Times New Roman" pitchFamily="18" charset="0"/>
              </a:rPr>
              <a:t>استراتيجيات تحسين محركات البحث الخاصة بمنافسيك لتحديد الفرص ومجالات التحسين. تعلم من نجاحاتهم وإخفاقاتهم لتحسين استراتيجيتك الخاصة.</a:t>
            </a:r>
          </a:p>
        </p:txBody>
      </p:sp>
      <p:sp>
        <p:nvSpPr>
          <p:cNvPr id="13" name="TextBox 12"/>
          <p:cNvSpPr txBox="1"/>
          <p:nvPr/>
        </p:nvSpPr>
        <p:spPr>
          <a:xfrm>
            <a:off x="4577137" y="1347700"/>
            <a:ext cx="41574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50382040"/>
      </p:ext>
    </p:extLst>
  </p:cSld>
  <p:clrMapOvr>
    <a:masterClrMapping/>
  </p:clrMapOvr>
  <mc:AlternateContent xmlns:mc="http://schemas.openxmlformats.org/markup-compatibility/2006" xmlns:p14="http://schemas.microsoft.com/office/powerpoint/2010/main">
    <mc:Choice Requires="p14">
      <p:transition spd="slow" p14:dur="2000" advTm="216692"/>
    </mc:Choice>
    <mc:Fallback xmlns="">
      <p:transition spd="slow" advTm="21669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64774"/>
            <a:ext cx="8309245" cy="1546577"/>
          </a:xfrm>
          <a:prstGeom prst="rect">
            <a:avLst/>
          </a:prstGeom>
          <a:noFill/>
        </p:spPr>
        <p:txBody>
          <a:bodyPr wrap="square" rtlCol="0">
            <a:spAutoFit/>
          </a:bodyPr>
          <a:lstStyle/>
          <a:p>
            <a:pPr marL="579437" indent="-457200" algn="just" rtl="1">
              <a:lnSpc>
                <a:spcPct val="150000"/>
              </a:lnSpc>
              <a:buFont typeface="+mj-lt"/>
              <a:buAutoNum type="arabicPeriod" startAt="9"/>
            </a:pPr>
            <a:r>
              <a:rPr lang="ar-EG" sz="2100" dirty="0" smtClean="0">
                <a:latin typeface="Times New Roman" pitchFamily="18" charset="0"/>
                <a:cs typeface="Times New Roman" pitchFamily="18" charset="0"/>
              </a:rPr>
              <a:t>ركز </a:t>
            </a:r>
            <a:r>
              <a:rPr lang="ar-EG" sz="2100" dirty="0">
                <a:latin typeface="Times New Roman" pitchFamily="18" charset="0"/>
                <a:cs typeface="Times New Roman" pitchFamily="18" charset="0"/>
              </a:rPr>
              <a:t>على توفير تجربة مستخدم إيجابية من خلال ضمان سهولة التنقل والعبارات الواضحة التي تحث المستخدم على اتخاذ </a:t>
            </a:r>
            <a:r>
              <a:rPr lang="ar-EG" sz="2100" dirty="0" smtClean="0">
                <a:latin typeface="Times New Roman" pitchFamily="18" charset="0"/>
                <a:cs typeface="Times New Roman" pitchFamily="18" charset="0"/>
              </a:rPr>
              <a:t>إجراء للمحتوى </a:t>
            </a:r>
            <a:r>
              <a:rPr lang="ar-EG" sz="2100" dirty="0">
                <a:latin typeface="Times New Roman" pitchFamily="18" charset="0"/>
                <a:cs typeface="Times New Roman" pitchFamily="18" charset="0"/>
              </a:rPr>
              <a:t>القيم الذي يلبي احتياجات المستخدمين</a:t>
            </a:r>
            <a:r>
              <a:rPr lang="ar-EG" sz="2100" dirty="0" smtClean="0">
                <a:latin typeface="Times New Roman" pitchFamily="18" charset="0"/>
                <a:cs typeface="Times New Roman" pitchFamily="18" charset="0"/>
              </a:rPr>
              <a:t>.</a:t>
            </a:r>
          </a:p>
          <a:p>
            <a:pPr marL="122237" algn="just" rtl="1">
              <a:lnSpc>
                <a:spcPct val="150000"/>
              </a:lnSpc>
            </a:pP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41574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560309329"/>
      </p:ext>
    </p:extLst>
  </p:cSld>
  <p:clrMapOvr>
    <a:masterClrMapping/>
  </p:clrMapOvr>
  <mc:AlternateContent xmlns:mc="http://schemas.openxmlformats.org/markup-compatibility/2006" xmlns:p14="http://schemas.microsoft.com/office/powerpoint/2010/main">
    <mc:Choice Requires="p14">
      <p:transition spd="slow" p14:dur="2000" advTm="29222"/>
    </mc:Choice>
    <mc:Fallback xmlns="">
      <p:transition spd="slow" advTm="2922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005221" y="1159666"/>
            <a:ext cx="509619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2395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813872044"/>
      </p:ext>
    </p:extLst>
  </p:cSld>
  <p:clrMapOvr>
    <a:masterClrMapping/>
  </p:clrMapOvr>
  <mc:AlternateContent xmlns:mc="http://schemas.openxmlformats.org/markup-compatibility/2006" xmlns:p14="http://schemas.microsoft.com/office/powerpoint/2010/main">
    <mc:Choice Requires="p14">
      <p:transition spd="slow" p14:dur="2000" advTm="14020"/>
    </mc:Choice>
    <mc:Fallback xmlns="">
      <p:transition spd="slow" advTm="14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67062"/>
            <a:ext cx="8309245" cy="3970318"/>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استراتيجية التسويق الجغرافي هي نهج تسويقي يتضمن استهداف مناطق أو مواقع جغرافية محددة بجهود تسويقية مخصصة. </a:t>
            </a:r>
            <a:r>
              <a:rPr lang="ar-EG" sz="2100" dirty="0" smtClean="0">
                <a:latin typeface="Times New Roman" pitchFamily="18" charset="0"/>
                <a:cs typeface="Times New Roman" pitchFamily="18" charset="0"/>
              </a:rPr>
              <a:t>لذلك تدرك </a:t>
            </a:r>
            <a:r>
              <a:rPr lang="ar-EG" sz="2100" dirty="0">
                <a:latin typeface="Times New Roman" pitchFamily="18" charset="0"/>
                <a:cs typeface="Times New Roman" pitchFamily="18" charset="0"/>
              </a:rPr>
              <a:t>هذه الإستراتيجية أن تفضيلات المستهلك وسلوكياته واحتياجاته يمكن أن تختلف بناءً على عوامل جغرافية مثل الموقع والمناخ والثقافة والتركيبة السكانية. من خلال التركيز على مناطق جغرافية محددة،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تخصيص رسائلها التسويقية ومنتجاتها وقنوات التوزيع للوصول بشكل أفضل إلى جمهورها المستهدف في تلك المناطق وجذبه. </a:t>
            </a:r>
            <a:r>
              <a:rPr lang="ar-EG" sz="2100" dirty="0" smtClean="0">
                <a:latin typeface="Times New Roman" pitchFamily="18" charset="0"/>
                <a:cs typeface="Times New Roman" pitchFamily="18" charset="0"/>
              </a:rPr>
              <a:t>لذلك يمكن </a:t>
            </a:r>
            <a:r>
              <a:rPr lang="ar-EG" sz="2100" dirty="0">
                <a:latin typeface="Times New Roman" pitchFamily="18" charset="0"/>
                <a:cs typeface="Times New Roman" pitchFamily="18" charset="0"/>
              </a:rPr>
              <a:t>أن تساعد استراتيجية التسويق الجغرافي الشركات على تحسين جهودها التسويقية، وزيادة صلتها بالأسواق المحلية، وتحسين مشاركة العملاء ورضاهم بشكل عام.</a:t>
            </a:r>
          </a:p>
        </p:txBody>
      </p:sp>
      <p:sp>
        <p:nvSpPr>
          <p:cNvPr id="14" name="TextBox 13"/>
          <p:cNvSpPr txBox="1"/>
          <p:nvPr/>
        </p:nvSpPr>
        <p:spPr>
          <a:xfrm>
            <a:off x="4577139" y="1343636"/>
            <a:ext cx="2942778"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018747650"/>
      </p:ext>
    </p:extLst>
  </p:cSld>
  <p:clrMapOvr>
    <a:masterClrMapping/>
  </p:clrMapOvr>
  <mc:AlternateContent xmlns:mc="http://schemas.openxmlformats.org/markup-compatibility/2006" xmlns:p14="http://schemas.microsoft.com/office/powerpoint/2010/main">
    <mc:Choice Requires="p14">
      <p:transition spd="slow" p14:dur="2000" advTm="98509"/>
    </mc:Choice>
    <mc:Fallback xmlns="">
      <p:transition spd="slow" advTm="9850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67062"/>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a:t>
            </a:r>
            <a:r>
              <a:rPr lang="ar-EG" sz="2100" dirty="0">
                <a:latin typeface="Times New Roman" pitchFamily="18" charset="0"/>
                <a:cs typeface="Times New Roman" pitchFamily="18" charset="0"/>
              </a:rPr>
              <a:t>التسويق الجغرافي هي عبارة عن تحديد وتوجيه جهود </a:t>
            </a:r>
            <a:r>
              <a:rPr lang="ar-EG" sz="2100" dirty="0" smtClean="0">
                <a:latin typeface="Times New Roman" pitchFamily="18" charset="0"/>
                <a:cs typeface="Times New Roman" pitchFamily="18" charset="0"/>
              </a:rPr>
              <a:t>التسويق </a:t>
            </a:r>
            <a:r>
              <a:rPr lang="ar-EG" sz="2100" dirty="0">
                <a:latin typeface="Times New Roman" pitchFamily="18" charset="0"/>
                <a:cs typeface="Times New Roman" pitchFamily="18" charset="0"/>
              </a:rPr>
              <a:t>للمنتجات أو الخدمات نحو فئات معينة من العملاء أو سوق معينة استنادًا إلى العوامل الجغرافية. حيث يهدف ذلك إلى تحقيق أهداف التسويق باستخدام المعلومات الجغرافية لتحليل وفهم احتياجات السوق وتعزيز توجيه استراتيجيات التسويق بفعالية. </a:t>
            </a:r>
            <a:endParaRPr lang="ar-EG" sz="2100" dirty="0" smtClean="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تعتمد </a:t>
            </a:r>
            <a:r>
              <a:rPr lang="ar-EG" sz="2100" dirty="0">
                <a:latin typeface="Times New Roman" pitchFamily="18" charset="0"/>
                <a:cs typeface="Times New Roman" pitchFamily="18" charset="0"/>
              </a:rPr>
              <a:t>استراتيجية التسويق الجغرافي على العوامل مثل الموقع الجغرافي للعملاء المستهدفين، الظروف المناخية</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ومتطلبات واحتياجات السوق المحلية.</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4577139" y="1343636"/>
            <a:ext cx="2942778"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781793992"/>
      </p:ext>
    </p:extLst>
  </p:cSld>
  <p:clrMapOvr>
    <a:masterClrMapping/>
  </p:clrMapOvr>
  <mc:AlternateContent xmlns:mc="http://schemas.openxmlformats.org/markup-compatibility/2006" xmlns:p14="http://schemas.microsoft.com/office/powerpoint/2010/main">
    <mc:Choice Requires="p14">
      <p:transition spd="slow" p14:dur="2000" advTm="66146"/>
    </mc:Choice>
    <mc:Fallback xmlns="">
      <p:transition spd="slow" advTm="6614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67062"/>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هذه </a:t>
            </a:r>
            <a:r>
              <a:rPr lang="ar-EG" sz="2100" dirty="0">
                <a:latin typeface="Times New Roman" pitchFamily="18" charset="0"/>
                <a:cs typeface="Times New Roman" pitchFamily="18" charset="0"/>
              </a:rPr>
              <a:t>الاستراتيجية تساعد الشركات على تحديد السوق المستهدفة بدقة، وتوجيه جهود التسويق نحو هذه السوق بشكل أكثر فعالية من خلال تكييف العروض التسويقية والإعلانات بما يتناسب مع احتياجات وتفضيلات العملاء في كل منطقة جغرافية. </a:t>
            </a:r>
            <a:r>
              <a:rPr lang="ar-EG" sz="2100" dirty="0" smtClean="0">
                <a:latin typeface="Times New Roman" pitchFamily="18" charset="0"/>
                <a:cs typeface="Times New Roman" pitchFamily="18" charset="0"/>
              </a:rPr>
              <a:t>حيث تعتبر </a:t>
            </a:r>
            <a:r>
              <a:rPr lang="ar-EG" sz="2100" dirty="0">
                <a:latin typeface="Times New Roman" pitchFamily="18" charset="0"/>
                <a:cs typeface="Times New Roman" pitchFamily="18" charset="0"/>
              </a:rPr>
              <a:t>استراتيجية التسويق الجغرافي مهمة خاصة في العديد من الصناعات مثل التجزئة، الضيافة، السياحة، والخدمات المحلية التي تعتمد بشكل كبير على الموقع والتوجيه الجغرافي للمبيعات.</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4577139" y="1343636"/>
            <a:ext cx="2942778"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781405337"/>
      </p:ext>
    </p:extLst>
  </p:cSld>
  <p:clrMapOvr>
    <a:masterClrMapping/>
  </p:clrMapOvr>
  <mc:AlternateContent xmlns:mc="http://schemas.openxmlformats.org/markup-compatibility/2006" xmlns:p14="http://schemas.microsoft.com/office/powerpoint/2010/main">
    <mc:Choice Requires="p14">
      <p:transition spd="slow" p14:dur="2000" advTm="53352"/>
    </mc:Choice>
    <mc:Fallback xmlns="">
      <p:transition spd="slow" advTm="5335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مثال عملي عن </a:t>
            </a:r>
            <a:r>
              <a:rPr lang="ar-EG" sz="2100" u="sng" dirty="0">
                <a:latin typeface="Times New Roman" pitchFamily="18" charset="0"/>
                <a:cs typeface="Times New Roman" pitchFamily="18" charset="0"/>
              </a:rPr>
              <a:t>استراتيجية التسويق </a:t>
            </a:r>
            <a:r>
              <a:rPr lang="ar-EG" sz="2100" u="sng" dirty="0" smtClean="0">
                <a:latin typeface="Times New Roman" pitchFamily="18" charset="0"/>
                <a:cs typeface="Times New Roman" pitchFamily="18" charset="0"/>
              </a:rPr>
              <a:t>الجغرافي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flipV="1">
            <a:off x="5076967" y="3016156"/>
            <a:ext cx="4772371" cy="23218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5218095" y="5438408"/>
            <a:ext cx="4490113" cy="369332"/>
          </a:xfrm>
          <a:prstGeom prst="rect">
            <a:avLst/>
          </a:prstGeom>
          <a:noFill/>
        </p:spPr>
        <p:txBody>
          <a:bodyPr wrap="square" rtlCol="0">
            <a:spAutoFit/>
          </a:bodyPr>
          <a:lstStyle/>
          <a:p>
            <a:pPr algn="ctr" rtl="1"/>
            <a:r>
              <a:rPr lang="ar-EG" b="1" u="sng" dirty="0" smtClean="0"/>
              <a:t>استراتيجية التسويق الجغرافي لحملة السند مش فى العدد</a:t>
            </a:r>
            <a:endParaRPr lang="en-US" b="1" u="sng" dirty="0"/>
          </a:p>
        </p:txBody>
      </p:sp>
      <p:sp>
        <p:nvSpPr>
          <p:cNvPr id="20" name="TextBox 19"/>
          <p:cNvSpPr txBox="1"/>
          <p:nvPr/>
        </p:nvSpPr>
        <p:spPr>
          <a:xfrm>
            <a:off x="5076967" y="5707856"/>
            <a:ext cx="4706032" cy="338554"/>
          </a:xfrm>
          <a:prstGeom prst="rect">
            <a:avLst/>
          </a:prstGeom>
          <a:noFill/>
        </p:spPr>
        <p:txBody>
          <a:bodyPr wrap="square" rtlCol="0">
            <a:spAutoFit/>
          </a:bodyPr>
          <a:lstStyle/>
          <a:p>
            <a:pPr algn="ctr" rtl="1"/>
            <a:r>
              <a:rPr lang="en-US" sz="1600" b="1" dirty="0"/>
              <a:t>https://www.youtube.com/watch?v=MBOHc7Rq9p0</a:t>
            </a:r>
          </a:p>
        </p:txBody>
      </p:sp>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4" name="TextBox 23"/>
          <p:cNvSpPr txBox="1"/>
          <p:nvPr/>
        </p:nvSpPr>
        <p:spPr>
          <a:xfrm>
            <a:off x="4577139" y="1343636"/>
            <a:ext cx="2942778"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64193227"/>
      </p:ext>
    </p:extLst>
  </p:cSld>
  <p:clrMapOvr>
    <a:masterClrMapping/>
  </p:clrMapOvr>
  <mc:AlternateContent xmlns:mc="http://schemas.openxmlformats.org/markup-compatibility/2006" xmlns:p14="http://schemas.microsoft.com/office/powerpoint/2010/main">
    <mc:Choice Requires="p14">
      <p:transition spd="slow" p14:dur="2000" advTm="38375"/>
    </mc:Choice>
    <mc:Fallback xmlns="">
      <p:transition spd="slow" advTm="3837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005221" y="1159666"/>
            <a:ext cx="509619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50917"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45344821"/>
      </p:ext>
    </p:extLst>
  </p:cSld>
  <p:clrMapOvr>
    <a:masterClrMapping/>
  </p:clrMapOvr>
  <mc:AlternateContent xmlns:mc="http://schemas.openxmlformats.org/markup-compatibility/2006" xmlns:p14="http://schemas.microsoft.com/office/powerpoint/2010/main">
    <mc:Choice Requires="p14">
      <p:transition spd="slow" p14:dur="2000" advTm="8403"/>
    </mc:Choice>
    <mc:Fallback xmlns="">
      <p:transition spd="slow" advTm="8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تتمتع استراتيجية التسويق الجغرافي بعدة مميزات منها:</a:t>
            </a: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استهداف أسواق </a:t>
            </a:r>
            <a:r>
              <a:rPr lang="ar-EG" sz="2100" u="sng" dirty="0" smtClean="0">
                <a:latin typeface="Times New Roman" pitchFamily="18" charset="0"/>
                <a:cs typeface="Times New Roman" pitchFamily="18" charset="0"/>
              </a:rPr>
              <a:t>محددة:</a:t>
            </a:r>
            <a:r>
              <a:rPr lang="ar-EG" sz="2100" dirty="0" smtClean="0">
                <a:latin typeface="Times New Roman" pitchFamily="18" charset="0"/>
                <a:cs typeface="Times New Roman" pitchFamily="18" charset="0"/>
              </a:rPr>
              <a:t> من </a:t>
            </a:r>
            <a:r>
              <a:rPr lang="ar-EG" sz="2100" dirty="0">
                <a:latin typeface="Times New Roman" pitchFamily="18" charset="0"/>
                <a:cs typeface="Times New Roman" pitchFamily="18" charset="0"/>
              </a:rPr>
              <a:t>خلال التركيز على المناطق الجغرافية، يمكن للشركات تصميم جهودها التسويقية لتلبية الاحتياجات والتفضيلات الفريدة للعملاء في مواقع مختلفة.</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فعالية التكلفة:</a:t>
            </a:r>
            <a:r>
              <a:rPr lang="ar-EG" sz="2100" dirty="0">
                <a:latin typeface="Times New Roman" pitchFamily="18" charset="0"/>
                <a:cs typeface="Times New Roman" pitchFamily="18" charset="0"/>
              </a:rPr>
              <a:t> يتيح التسويق الجغرافي للشركات تخصيص الموارد بشكل أكثر كفاءة من خلال تركيز جهودها على المناطق ذات الإمكانات الأعلى للمبيعات، مما يقلل من هدر الموارد في المناطق ذات الطلب المنخفض</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589971695"/>
      </p:ext>
    </p:extLst>
  </p:cSld>
  <p:clrMapOvr>
    <a:masterClrMapping/>
  </p:clrMapOvr>
  <mc:AlternateContent xmlns:mc="http://schemas.openxmlformats.org/markup-compatibility/2006" xmlns:p14="http://schemas.microsoft.com/office/powerpoint/2010/main">
    <mc:Choice Requires="p14">
      <p:transition spd="slow" p14:dur="2000" advTm="71798"/>
    </mc:Choice>
    <mc:Fallback xmlns="">
      <p:transition spd="slow" advTm="7179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الرسائل المحلية:</a:t>
            </a:r>
            <a:r>
              <a:rPr lang="ar-EG" sz="2100" dirty="0">
                <a:latin typeface="Times New Roman" pitchFamily="18" charset="0"/>
                <a:cs typeface="Times New Roman" pitchFamily="18" charset="0"/>
              </a:rPr>
              <a:t> يمكن للشركات تخصيص رسائلها التسويقية لتتوافق مع الثقافة واللغة والعادات المحلية، مما يؤدي إلى مشاركة واتصال أفضل مع العملاء.</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الميزة التنافسية:</a:t>
            </a:r>
            <a:r>
              <a:rPr lang="ar-EG" sz="2100" dirty="0">
                <a:latin typeface="Times New Roman" pitchFamily="18" charset="0"/>
                <a:cs typeface="Times New Roman" pitchFamily="18" charset="0"/>
              </a:rPr>
              <a:t> من خلال فهم ديناميكيات السوق المحلية والمنافسة في مناطق محددة، يمكن للشركات تطوير استراتيجيات لتمييز نفسها واكتساب ميزة تنافسية.</a:t>
            </a: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142031737"/>
      </p:ext>
    </p:extLst>
  </p:cSld>
  <p:clrMapOvr>
    <a:masterClrMapping/>
  </p:clrMapOvr>
  <mc:AlternateContent xmlns:mc="http://schemas.openxmlformats.org/markup-compatibility/2006" xmlns:p14="http://schemas.microsoft.com/office/powerpoint/2010/main">
    <mc:Choice Requires="p14">
      <p:transition spd="slow" p14:dur="2000" advTm="78726"/>
    </mc:Choice>
    <mc:Fallback xmlns="">
      <p:transition spd="slow" advTm="7872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29604"/>
            <a:ext cx="8309245" cy="3427477"/>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التوزيع الفعال: يساعد التسويق الجغرافي في تحسين قنوات التوزيع والخدمات اللوجستية من خلال استهداف المناطق ذات الطلب المرتفع وضمان تسليم المنتجات أو الخدمات في الوقت المناسب.</a:t>
            </a:r>
          </a:p>
          <a:p>
            <a:pPr marL="579437"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المرونة والاستجابة: يمكن للشركات تكييف استراتيجياتها التسويقية بسرعة بناءً على الاحتياجات المحددة والتعليقات الواردة من مناطق جغرافية مختلفة، مما يسمح بالسرعة في الاستجابة لتغيرات السوق.</a:t>
            </a: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26049489"/>
      </p:ext>
    </p:extLst>
  </p:cSld>
  <p:clrMapOvr>
    <a:masterClrMapping/>
  </p:clrMapOvr>
  <mc:AlternateContent xmlns:mc="http://schemas.openxmlformats.org/markup-compatibility/2006" xmlns:p14="http://schemas.microsoft.com/office/powerpoint/2010/main">
    <mc:Choice Requires="p14">
      <p:transition spd="slow" p14:dur="2000" advTm="59055"/>
    </mc:Choice>
    <mc:Fallback xmlns="">
      <p:transition spd="slow" advTm="5905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3071050"/>
            <a:ext cx="8309245" cy="1003736"/>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dirty="0">
                <a:latin typeface="Times New Roman" pitchFamily="18" charset="0"/>
                <a:cs typeface="Times New Roman" pitchFamily="18" charset="0"/>
              </a:rPr>
              <a:t>تحسين العلاقات مع العملاء: من خلال التعامل مع العملاء على المستوى المحلي، يمكن للشركات بناء علاقات أقوى وتعزيز الولاء للعلامة التجارية وزيادة رضا العملاء.</a:t>
            </a: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419432084"/>
      </p:ext>
    </p:extLst>
  </p:cSld>
  <p:clrMapOvr>
    <a:masterClrMapping/>
  </p:clrMapOvr>
  <mc:AlternateContent xmlns:mc="http://schemas.openxmlformats.org/markup-compatibility/2006" xmlns:p14="http://schemas.microsoft.com/office/powerpoint/2010/main">
    <mc:Choice Requires="p14">
      <p:transition spd="slow" p14:dur="2000" advTm="36069"/>
    </mc:Choice>
    <mc:Fallback xmlns="">
      <p:transition spd="slow" advTm="3606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39" y="1159666"/>
            <a:ext cx="3073331"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50917"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678865917"/>
      </p:ext>
    </p:extLst>
  </p:cSld>
  <p:clrMapOvr>
    <a:masterClrMapping/>
  </p:clrMapOvr>
  <mc:AlternateContent xmlns:mc="http://schemas.openxmlformats.org/markup-compatibility/2006" xmlns:p14="http://schemas.microsoft.com/office/powerpoint/2010/main">
    <mc:Choice Requires="p14">
      <p:transition spd="slow" p14:dur="2000" advTm="10214"/>
    </mc:Choice>
    <mc:Fallback xmlns="">
      <p:transition spd="slow" advTm="10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06701"/>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فيما يلي بعض عيوب استراتيجية التسويق الجغرافي:</a:t>
            </a: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الوصول المحدود:</a:t>
            </a:r>
            <a:r>
              <a:rPr lang="ar-EG" sz="2100" dirty="0">
                <a:latin typeface="Times New Roman" pitchFamily="18" charset="0"/>
                <a:cs typeface="Times New Roman" pitchFamily="18" charset="0"/>
              </a:rPr>
              <a:t> تركز استراتيجيات التسويق الجغرافي على مناطق أو مواقع محددة، مما قد يحد من الوصول المحتمل إلى جمهور أوسع.</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smtClean="0">
                <a:latin typeface="Times New Roman" pitchFamily="18" charset="0"/>
                <a:cs typeface="Times New Roman" pitchFamily="18" charset="0"/>
              </a:rPr>
              <a:t>انخفاض صافى الربح:</a:t>
            </a:r>
            <a:r>
              <a:rPr lang="ar-EG" sz="2100" dirty="0" smtClean="0">
                <a:latin typeface="Times New Roman" pitchFamily="18" charset="0"/>
                <a:cs typeface="Times New Roman" pitchFamily="18" charset="0"/>
              </a:rPr>
              <a:t> قد ينتج عن استهداف مناطق جغرافية محددة انخفاض صافى الربح مقارنة بالتسويق العام والمتوسع ؛ وذلك بسبب تخصيص حملات تسويقية محددة.</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الجغرافي</a:t>
            </a:r>
          </a:p>
        </p:txBody>
      </p:sp>
    </p:spTree>
    <p:extLst>
      <p:ext uri="{BB962C8B-B14F-4D97-AF65-F5344CB8AC3E}">
        <p14:creationId xmlns:p14="http://schemas.microsoft.com/office/powerpoint/2010/main" val="1213627161"/>
      </p:ext>
    </p:extLst>
  </p:cSld>
  <p:clrMapOvr>
    <a:masterClrMapping/>
  </p:clrMapOvr>
  <mc:AlternateContent xmlns:mc="http://schemas.openxmlformats.org/markup-compatibility/2006" xmlns:p14="http://schemas.microsoft.com/office/powerpoint/2010/main">
    <mc:Choice Requires="p14">
      <p:transition spd="slow" p14:dur="2000" advTm="74211"/>
    </mc:Choice>
    <mc:Fallback xmlns="">
      <p:transition spd="slow" advTm="7421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675191"/>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التقلبات الاقتصادية: </a:t>
            </a:r>
            <a:r>
              <a:rPr lang="ar-EG" sz="2100" dirty="0">
                <a:latin typeface="Times New Roman" pitchFamily="18" charset="0"/>
                <a:cs typeface="Times New Roman" pitchFamily="18" charset="0"/>
              </a:rPr>
              <a:t>قد تكون المناطق الجغرافية أكثر عرضة للتقلبات الاقتصادية أو عدم الاستقرار السياسي أو الكوارث الطبيعية، مما قد يؤثر على نجاح الحملات التسويقية.</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استجابة المنافس:</a:t>
            </a:r>
            <a:r>
              <a:rPr lang="ar-EG" sz="2100" dirty="0">
                <a:latin typeface="Times New Roman" pitchFamily="18" charset="0"/>
                <a:cs typeface="Times New Roman" pitchFamily="18" charset="0"/>
              </a:rPr>
              <a:t> التركيز على مناطق جغرافية محددة قد يجذب انتباه المنافسين، الذين قد يستجيبون باستراتيجياتهم التسويقية الخاصة التي تستهدف نفس المنطقة.</a:t>
            </a: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الجغرافي</a:t>
            </a:r>
          </a:p>
        </p:txBody>
      </p:sp>
    </p:spTree>
    <p:extLst>
      <p:ext uri="{BB962C8B-B14F-4D97-AF65-F5344CB8AC3E}">
        <p14:creationId xmlns:p14="http://schemas.microsoft.com/office/powerpoint/2010/main" val="3002448157"/>
      </p:ext>
    </p:extLst>
  </p:cSld>
  <p:clrMapOvr>
    <a:masterClrMapping/>
  </p:clrMapOvr>
  <mc:AlternateContent xmlns:mc="http://schemas.openxmlformats.org/markup-compatibility/2006" xmlns:p14="http://schemas.microsoft.com/office/powerpoint/2010/main">
    <mc:Choice Requires="p14">
      <p:transition spd="slow" p14:dur="2000" advTm="81356"/>
    </mc:Choice>
    <mc:Fallback xmlns="">
      <p:transition spd="slow" advTm="8135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39" y="1159666"/>
            <a:ext cx="3796662"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الاعتبارات الواجب مراعتها عبر استراتيجية </a:t>
            </a:r>
          </a:p>
          <a:p>
            <a:pPr algn="ctr" rtl="1"/>
            <a:r>
              <a:rPr lang="ar-EG" b="1" dirty="0" smtClean="0">
                <a:solidFill>
                  <a:srgbClr val="00B0F0"/>
                </a:solidFill>
                <a:latin typeface="Alexandria" charset="0"/>
                <a:cs typeface="Alexandria" charset="0"/>
              </a:rPr>
              <a:t>التسويق الجغرافي</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50917"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43176710"/>
      </p:ext>
    </p:extLst>
  </p:cSld>
  <p:clrMapOvr>
    <a:masterClrMapping/>
  </p:clrMapOvr>
  <mc:AlternateContent xmlns:mc="http://schemas.openxmlformats.org/markup-compatibility/2006" xmlns:p14="http://schemas.microsoft.com/office/powerpoint/2010/main">
    <mc:Choice Requires="p14">
      <p:transition spd="slow" p14:dur="2000" advTm="8481"/>
    </mc:Choice>
    <mc:Fallback xmlns="">
      <p:transition spd="slow" advTm="84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06701"/>
            <a:ext cx="8309245" cy="3970318"/>
          </a:xfrm>
          <a:prstGeom prst="rect">
            <a:avLst/>
          </a:prstGeom>
          <a:noFill/>
        </p:spPr>
        <p:txBody>
          <a:bodyPr wrap="square" rtlCol="0">
            <a:spAutoFit/>
          </a:bodyPr>
          <a:lstStyle/>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تحديد </a:t>
            </a:r>
            <a:r>
              <a:rPr lang="ar-EG" sz="2100" dirty="0">
                <a:latin typeface="Times New Roman" pitchFamily="18" charset="0"/>
                <a:cs typeface="Times New Roman" pitchFamily="18" charset="0"/>
              </a:rPr>
              <a:t>المواقع الجغرافية المستهدفة ودراسة تأثير العوامل الجغرافية على سلوك المستهلكين وتفضيلاتهم</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يتم </a:t>
            </a:r>
            <a:r>
              <a:rPr lang="ar-EG" sz="2100" dirty="0">
                <a:latin typeface="Times New Roman" pitchFamily="18" charset="0"/>
                <a:cs typeface="Times New Roman" pitchFamily="18" charset="0"/>
              </a:rPr>
              <a:t>اعتبار الظروف البيئية والمناخية عند وضع استراتيجية التسويق </a:t>
            </a:r>
            <a:r>
              <a:rPr lang="ar-EG" sz="2100" dirty="0" smtClean="0">
                <a:latin typeface="Times New Roman" pitchFamily="18" charset="0"/>
                <a:cs typeface="Times New Roman" pitchFamily="18" charset="0"/>
              </a:rPr>
              <a:t>الجغرافي من الاعتبارات الهامة، </a:t>
            </a:r>
            <a:r>
              <a:rPr lang="ar-EG" sz="2100" dirty="0">
                <a:latin typeface="Times New Roman" pitchFamily="18" charset="0"/>
                <a:cs typeface="Times New Roman" pitchFamily="18" charset="0"/>
              </a:rPr>
              <a:t>حيث يمكن أن تؤثر على احتياجات واهتمامات العملاء</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دراسة </a:t>
            </a:r>
            <a:r>
              <a:rPr lang="ar-EG" sz="2100" dirty="0">
                <a:latin typeface="Times New Roman" pitchFamily="18" charset="0"/>
                <a:cs typeface="Times New Roman" pitchFamily="18" charset="0"/>
              </a:rPr>
              <a:t>سوق المنطقة والعوامل الثقافية والاقتصادية التي تؤثر على تفضيلات العملاء في تلك المناطق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3636"/>
            <a:ext cx="3796662"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الاعتبارات الواجب مراعتها عبر استراتيجية </a:t>
            </a:r>
          </a:p>
          <a:p>
            <a:pPr algn="ctr" rtl="1"/>
            <a:r>
              <a:rPr lang="ar-EG" b="1" dirty="0" smtClean="0">
                <a:solidFill>
                  <a:srgbClr val="00B0F0"/>
                </a:solidFill>
                <a:latin typeface="Alexandria" charset="0"/>
                <a:cs typeface="Alexandria" charset="0"/>
              </a:rPr>
              <a:t>التسويق 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73033850"/>
      </p:ext>
    </p:extLst>
  </p:cSld>
  <p:clrMapOvr>
    <a:masterClrMapping/>
  </p:clrMapOvr>
  <mc:AlternateContent xmlns:mc="http://schemas.openxmlformats.org/markup-compatibility/2006" xmlns:p14="http://schemas.microsoft.com/office/powerpoint/2010/main">
    <mc:Choice Requires="p14">
      <p:transition spd="slow" p14:dur="2000" advTm="66043"/>
    </mc:Choice>
    <mc:Fallback xmlns="">
      <p:transition spd="slow" advTm="660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06701"/>
            <a:ext cx="8309245" cy="1973232"/>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smtClean="0">
                <a:latin typeface="Times New Roman" pitchFamily="18" charset="0"/>
                <a:cs typeface="Times New Roman" pitchFamily="18" charset="0"/>
              </a:rPr>
              <a:t>تحليل </a:t>
            </a:r>
            <a:r>
              <a:rPr lang="ar-EG" sz="2100" dirty="0">
                <a:latin typeface="Times New Roman" pitchFamily="18" charset="0"/>
                <a:cs typeface="Times New Roman" pitchFamily="18" charset="0"/>
              </a:rPr>
              <a:t>المنافسة في السوق المحلي وتحديد </a:t>
            </a:r>
            <a:r>
              <a:rPr lang="ar-EG" sz="2100" dirty="0" smtClean="0">
                <a:latin typeface="Times New Roman" pitchFamily="18" charset="0"/>
                <a:cs typeface="Times New Roman" pitchFamily="18" charset="0"/>
              </a:rPr>
              <a:t>نقاط القوة </a:t>
            </a:r>
            <a:r>
              <a:rPr lang="ar-EG" sz="2100" dirty="0">
                <a:latin typeface="Times New Roman" pitchFamily="18" charset="0"/>
                <a:cs typeface="Times New Roman" pitchFamily="18" charset="0"/>
              </a:rPr>
              <a:t>والضعف لوضع استراتيجية تنافسية فعالة</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dirty="0" smtClean="0">
                <a:latin typeface="Times New Roman" pitchFamily="18" charset="0"/>
                <a:cs typeface="Times New Roman" pitchFamily="18" charset="0"/>
              </a:rPr>
              <a:t>تحديد </a:t>
            </a:r>
            <a:r>
              <a:rPr lang="ar-EG" sz="2100" dirty="0">
                <a:latin typeface="Times New Roman" pitchFamily="18" charset="0"/>
                <a:cs typeface="Times New Roman" pitchFamily="18" charset="0"/>
              </a:rPr>
              <a:t>كيفية توزيع المنتجات أو الخدمات بشكل فعال على المواقع المحددة جغرافيًا</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3636"/>
            <a:ext cx="3796662"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الاعتبارات الواجب مراعتها عبر استراتيجية </a:t>
            </a:r>
          </a:p>
          <a:p>
            <a:pPr algn="ctr" rtl="1"/>
            <a:r>
              <a:rPr lang="ar-EG" b="1" dirty="0" smtClean="0">
                <a:solidFill>
                  <a:srgbClr val="00B0F0"/>
                </a:solidFill>
                <a:latin typeface="Alexandria" charset="0"/>
                <a:cs typeface="Alexandria" charset="0"/>
              </a:rPr>
              <a:t>التسويق 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240906365"/>
      </p:ext>
    </p:extLst>
  </p:cSld>
  <p:clrMapOvr>
    <a:masterClrMapping/>
  </p:clrMapOvr>
  <mc:AlternateContent xmlns:mc="http://schemas.openxmlformats.org/markup-compatibility/2006" xmlns:p14="http://schemas.microsoft.com/office/powerpoint/2010/main">
    <mc:Choice Requires="p14">
      <p:transition spd="slow" p14:dur="2000" advTm="28805"/>
    </mc:Choice>
    <mc:Fallback xmlns="">
      <p:transition spd="slow" advTm="2880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970318"/>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لماهية استراتيجية </a:t>
            </a:r>
            <a:r>
              <a:rPr lang="ar-EG" sz="2100" dirty="0">
                <a:latin typeface="Times New Roman" pitchFamily="18" charset="0"/>
                <a:cs typeface="Times New Roman" pitchFamily="18" charset="0"/>
              </a:rPr>
              <a:t>التسويق </a:t>
            </a:r>
            <a:r>
              <a:rPr lang="ar-EG" sz="2100" dirty="0" smtClean="0">
                <a:latin typeface="Times New Roman" pitchFamily="18" charset="0"/>
                <a:cs typeface="Times New Roman" pitchFamily="18" charset="0"/>
              </a:rPr>
              <a:t>بمحركات البحث </a:t>
            </a:r>
            <a:r>
              <a:rPr lang="en-US" sz="2100" dirty="0" smtClean="0">
                <a:latin typeface="Times New Roman" pitchFamily="18" charset="0"/>
                <a:cs typeface="Times New Roman" pitchFamily="18" charset="0"/>
              </a:rPr>
              <a:t>SEO</a:t>
            </a:r>
            <a:r>
              <a:rPr lang="ar-EG" sz="2100" dirty="0" smtClean="0">
                <a:latin typeface="Times New Roman" pitchFamily="18" charset="0"/>
                <a:cs typeface="Times New Roman" pitchFamily="18" charset="0"/>
              </a:rPr>
              <a:t>، مع عرض مزايا وعيوب هذه الاستراتيجية التسويقية مع عرض مدى أثر هذه الاستراتيجية فى تحسين معدل مشاهدة المواقع الرسمية والإعلانات الخاصة بالشركة مع كيفية تأثيرها على الجمهور المستهدف المراد الوصول إليه.</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a:t>
            </a:r>
            <a:r>
              <a:rPr lang="ar-EG" sz="2100" dirty="0">
                <a:latin typeface="Times New Roman" pitchFamily="18" charset="0"/>
                <a:cs typeface="Times New Roman" pitchFamily="18" charset="0"/>
              </a:rPr>
              <a:t>عن ماهية استراتيجية التسويق </a:t>
            </a:r>
            <a:r>
              <a:rPr lang="ar-EG" sz="2100" dirty="0" smtClean="0">
                <a:latin typeface="Times New Roman" pitchFamily="18" charset="0"/>
                <a:cs typeface="Times New Roman" pitchFamily="18" charset="0"/>
              </a:rPr>
              <a:t>الجغرافي </a:t>
            </a:r>
            <a:r>
              <a:rPr lang="en-US" sz="2100" dirty="0">
                <a:latin typeface="Times New Roman" pitchFamily="18" charset="0"/>
                <a:cs typeface="Times New Roman" pitchFamily="18" charset="0"/>
              </a:rPr>
              <a:t>(Geographic </a:t>
            </a:r>
            <a:r>
              <a:rPr lang="en-US" sz="2100" dirty="0" smtClean="0">
                <a:latin typeface="Times New Roman" pitchFamily="18" charset="0"/>
                <a:cs typeface="Times New Roman" pitchFamily="18" charset="0"/>
              </a:rPr>
              <a:t>Marketing)</a:t>
            </a:r>
            <a:r>
              <a:rPr lang="ar-EG" sz="2100" dirty="0" smtClean="0">
                <a:latin typeface="Times New Roman" pitchFamily="18" charset="0"/>
                <a:cs typeface="Times New Roman" pitchFamily="18" charset="0"/>
              </a:rPr>
              <a:t> مع عرض مزايا وعيوب الاستراتيجية لتوضيح مدى أثر هذه الاستراتيجية على التسويق المحدود جغرافيًا لتتسع مع طبيعة المنتج مع الجمهور المستهدف المراد الوصول إليه.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48396"/>
    </mc:Choice>
    <mc:Fallback xmlns="">
      <p:transition spd="slow" advTm="4839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287"/>
    </mc:Choice>
    <mc:Fallback xmlns="">
      <p:transition spd="slow" advTm="1828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http://purl.org/dc/dcmitype/"/>
    <ds:schemaRef ds:uri="aca13214-df29-4e3c-a050-857c0bf7bd8e"/>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348DE23-7A1D-4313-BE89-D3A7FC501B25}"/>
</file>

<file path=docProps/app.xml><?xml version="1.0" encoding="utf-8"?>
<Properties xmlns="http://schemas.openxmlformats.org/officeDocument/2006/extended-properties" xmlns:vt="http://schemas.openxmlformats.org/officeDocument/2006/docPropsVTypes">
  <TotalTime>1594</TotalTime>
  <Words>2123</Words>
  <Application>Microsoft Office PowerPoint</Application>
  <PresentationFormat>Custom</PresentationFormat>
  <Paragraphs>229</Paragraphs>
  <Slides>40</Slides>
  <Notes>30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133</cp:revision>
  <dcterms:created xsi:type="dcterms:W3CDTF">2023-04-29T09:08:00Z</dcterms:created>
  <dcterms:modified xsi:type="dcterms:W3CDTF">2025-05-24T08:38:30Z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