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</p:sldMasterIdLst>
  <p:notesMasterIdLst>
    <p:notesMasterId r:id="rId47"/>
  </p:notesMasterIdLst>
  <p:handoutMasterIdLst>
    <p:handoutMasterId r:id="rId48"/>
  </p:handoutMasterIdLst>
  <p:sldIdLst>
    <p:sldId id="650" r:id="rId7"/>
    <p:sldId id="556" r:id="rId8"/>
    <p:sldId id="557" r:id="rId9"/>
    <p:sldId id="651" r:id="rId10"/>
    <p:sldId id="609" r:id="rId11"/>
    <p:sldId id="652" r:id="rId12"/>
    <p:sldId id="653" r:id="rId13"/>
    <p:sldId id="654" r:id="rId14"/>
    <p:sldId id="655" r:id="rId15"/>
    <p:sldId id="656" r:id="rId16"/>
    <p:sldId id="657" r:id="rId17"/>
    <p:sldId id="658" r:id="rId18"/>
    <p:sldId id="659" r:id="rId19"/>
    <p:sldId id="660" r:id="rId20"/>
    <p:sldId id="661" r:id="rId21"/>
    <p:sldId id="662" r:id="rId22"/>
    <p:sldId id="663" r:id="rId23"/>
    <p:sldId id="665" r:id="rId24"/>
    <p:sldId id="666" r:id="rId25"/>
    <p:sldId id="667" r:id="rId26"/>
    <p:sldId id="668" r:id="rId27"/>
    <p:sldId id="669" r:id="rId28"/>
    <p:sldId id="670" r:id="rId29"/>
    <p:sldId id="671" r:id="rId30"/>
    <p:sldId id="672" r:id="rId31"/>
    <p:sldId id="673" r:id="rId32"/>
    <p:sldId id="674" r:id="rId33"/>
    <p:sldId id="675" r:id="rId34"/>
    <p:sldId id="676" r:id="rId35"/>
    <p:sldId id="677" r:id="rId36"/>
    <p:sldId id="678" r:id="rId37"/>
    <p:sldId id="679" r:id="rId38"/>
    <p:sldId id="680" r:id="rId39"/>
    <p:sldId id="681" r:id="rId40"/>
    <p:sldId id="682" r:id="rId41"/>
    <p:sldId id="683" r:id="rId42"/>
    <p:sldId id="684" r:id="rId43"/>
    <p:sldId id="685" r:id="rId44"/>
    <p:sldId id="664" r:id="rId45"/>
    <p:sldId id="559" r:id="rId4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724" autoAdjust="0"/>
    <p:restoredTop sz="94038" autoAdjust="0"/>
  </p:normalViewPr>
  <p:slideViewPr>
    <p:cSldViewPr snapToGrid="0">
      <p:cViewPr varScale="1">
        <p:scale>
          <a:sx n="95" d="100"/>
          <a:sy n="95" d="100"/>
        </p:scale>
        <p:origin x="216" y="2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notesMaster" Target="notesMasters/notesMaster1.xml"/><Relationship Id="rId50" Type="http://schemas.openxmlformats.org/officeDocument/2006/relationships/presProps" Target="presProp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2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11/21/24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11/21/24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61EBE5-BA77-2176-213B-06196D361D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157BA2F-099B-B8F7-61D8-0EC1540F6C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451165-55CE-85E7-6B56-DE03E71F01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0BCBED-8C68-93EB-D0F1-28488CAA556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3712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DAC696-08FE-8DCF-C378-74E7A450D9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1B9AF6-DDBE-0F43-318B-385E6D8A97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7CE0F0-082E-7BBE-CC83-E3B1143F1B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326FE8-931F-84EF-1361-6092C0E0B6C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1850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3EDF81-EE2D-1230-2B2C-DD9910CC1C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328802-AC82-5AD6-249C-2913085574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DD081C-CC19-A1C9-C2CF-0CBFA521AD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F181FD-A38B-02A3-CB74-6A9339C7676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2510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A53E0D-42AD-6DAC-9F07-6E6ED0895B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BD7681-1974-5E22-3787-6E5F882C91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5FF35D-9A8B-036D-0F7D-C479D0BC4D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E8DA5B-643E-AA8E-A80B-FD4196E2CC5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2974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17AB10-1226-2637-8F03-DBC92BBBF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8701A7-6602-04BB-8DEC-4098251C57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1F2A864-959B-EF80-55A5-A7DF9A0DB6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59B842-402C-8468-BDFD-7A27B818DAB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842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0D0568-031C-E0C6-DD30-54DDCAEC7B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ADE12D-74AC-D68F-DEBB-FFBFD629A9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199054-EC4B-CF52-CDCF-7CBEDAD78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110823-799C-BF37-403C-55FDBA9046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2084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1A8B25-DFC2-9117-88C4-4A18626895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625BA7-DA8C-2D8C-EAC0-FB14D3F164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5D013F-A695-D995-3120-0EF97C74F9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FA994D-7332-F0A9-4D99-DB93BA148E3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6643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B27E68-2789-77B1-BB89-5004D26D47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9BD1D29-FD51-EFA8-F166-66AFEE1091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EA37E0-021C-D8CD-1199-654BBDC1DE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26931E-798F-1A50-69EA-F60129F391F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4427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266C1E-DA48-D30D-D5BE-025BB7FE24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0F3D3F-2B2C-B5F0-2065-5CC51B5C29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3B34D0-F5F2-D62A-D0FB-2B467740B2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029190-ECA8-029A-A783-8220D170775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7471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07E656-61EF-A9AF-7694-E1F6BEAE5F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189A83-F19F-E0A4-90F1-9D36821E2D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362D87-DA11-8EA7-C247-0CC5FE5626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A2850D-01CE-01B7-BF16-90C1B0386CB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0115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C5E639-C465-85DC-1447-F62DC04FF2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C9C17B-2C2B-F793-1D41-F02057829C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2B381A8-5255-E8D5-85AF-B8C9559815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B3DFA7-8654-AB72-A7F9-00FFDFA4546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2475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D9CC6-D704-5B1B-BA0E-437B22D50C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762BCF-6C51-06EC-71C3-A5C1E06FB5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E64428-E12C-644D-F80A-A8E45A060F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40AA4F-A22C-51E0-009D-4C8E6FD481D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8275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C4F4FB-08E4-9281-3DDD-2BFB3FD1D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60CF0D-4304-8533-DC49-566C791B94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1B5C18-EEDE-EAB4-18A6-2A23F09C7C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0FD291-A030-CEF5-1C4C-6946ADF9518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3810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48B59C-2C06-C91B-7A2B-DE740B5C27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6BFDA9-92DE-C653-ACBA-1D84CDC06F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C6B527-7E64-3910-F734-285F1C1DF1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5B8EE6-8F66-DB34-FE69-14B7A01A200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87417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6B8FEF-E4A7-46D7-7D99-3F14FD2637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2512E9-DFBA-4396-A30B-05A528DD6D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59FC612-385F-4A1A-888B-656415E3C2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23C925-DBAE-C3C9-B143-A7F2FE716CC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97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B89031-EE23-753E-C0BD-EC833755EA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EEB553-28CB-F258-7E2B-E44ED9AC9C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41ECD8E-689A-8A4C-2DF1-0CCB4CD928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BA58D8-7219-34DC-CEDE-F9108CB335E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3051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936CA3-551B-2329-0D92-2BEF8F734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3A7248-3292-204A-A5FC-8D4837D55E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5ECF7C-C28F-B762-FAA8-8773970053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C8C682-CE03-3F07-0163-2EBB087DB23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4889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0921C6-E949-8287-1448-36B3559144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D31C18-473E-F777-3BEC-E693E6C8E3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8E0B24-0D49-738E-3C92-E5825AF93E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41DD74-1C00-B457-460B-811F652F05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3381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73F848-78AC-2018-8C9F-F86BB7A2F0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780DF9-5F52-6E21-8F08-883239E82D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72A106-61D2-B39A-721F-46DE6E7F2C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101FB2-187E-D4B1-41F8-3BA30590102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73428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9F1892-D2FF-10DA-5570-1A74A43B1A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E00F7E-3348-C858-AD35-A0DEF0206E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BDC2FA-4F1B-4F2D-EAB0-AF8BDDEBA7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BF485B-ACF7-9427-C8FD-E314BEB2A7E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2369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A17478-1ABE-9F42-FDEB-DAA6BE9EBB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7531FF-6AB8-8ED8-D88D-AE194CE9C0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635D0D9-DEF5-9FB4-262D-2BD9F4DF13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D23139-27AA-20B6-7A91-0EDFC018022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56512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F21AEA-54D7-5DA5-C399-E0ABDB9610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1011AC-7A36-0E9C-A9B3-93BD8299A3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5DB0AA-36FB-3DF4-AB54-FD026E086E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553EDC-0BAE-FB6B-4151-0111BA304C9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9491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7B1488-6027-8D4A-9409-0CED7F7005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3B87D9-C4E4-9049-14B5-30ED9F04A5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1EE316-29D2-1790-A850-14A9367506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3E9532-3F6C-8BAA-ADA4-AFA966B33D6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6512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6D71AC-892B-0A63-0DEB-E9E1D8180D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7837D0-FE4C-E6DA-D680-590874B732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5383B8-80A8-DC3E-2E92-C6B04AFA5F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FCF64F-766C-F2FE-B7C2-35D68B60567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75470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B4DA85-2AE0-B310-70BD-8A91C9F22C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B14704C-0528-5FCC-5E86-A511C320CF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F4A458-7EFE-74E2-9A51-B7294A96BA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703BA7-D78E-6B9A-8D7F-B3E52F56DA2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43242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AFED41-BA89-E0E0-D63E-961BE27D1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CA06D2-2D7A-EF32-894C-AFB7639FE4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AC4931-DC30-9528-A7E4-3A85B2E5EF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457C1B-4C82-9CFF-0372-C25CA7D926C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38962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3CBEE2-E0C7-AEAE-1AB0-CD664326D4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D8B72A-195D-FA6D-A2D9-42876F4FEF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728AFC-F417-CF34-69C9-F04A02E81C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134776-15BE-41CE-8E2D-986144636DD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61506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A9BF9A-D2F9-5D5F-9FC5-2FF56BD583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B45AEB-3467-64EA-CFA1-C786446F91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C43A60-FF0E-8578-3F8C-B718511952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E78659-B95D-BEE8-B277-8B5848FBC89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648276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D85452-D102-D835-E010-CE5B11CDCC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36ED785-F13D-5BA7-FC05-4D0423D464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2653F8-C827-648E-2E6C-4407AEFD9E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99AE9A-2ED6-FFAC-11E3-BEB13939EE7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33048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1E8C92-0276-F192-30C7-8DF2F8EF05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7B9257-18AF-1886-7D3B-47ADDF5DCA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D029BA-86B8-5065-8DCC-F87DBF85FA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B7C676-E5B6-4D74-D3DB-2FC4C3B3B22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56209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556E88-5BB6-2115-F664-3F1F1CAD34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7EF944-9EE7-59C0-D86B-B789935630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6D9080-B752-D0EA-D1CF-9ED892427C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B9FEF1-CF8B-4F96-9162-53FE48F7847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72956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6E4C1C-FD4F-CD5A-FDE1-9E7A62EB22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5F374D-1AD0-044D-27F5-AD323EE28B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D5064D-7041-A8C5-8DDC-8F9F9F1D80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35F573-49CD-F206-3E90-E63038BB4C0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28365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4AB8F0-808E-899E-79A9-787B8EEDFD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E58772-4671-7260-0B9A-797E21DB29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02FD76-96CB-33B2-F8CF-3C15BCEFF6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584582-4F29-F997-AF0E-481955A533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16956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AAC830-FED1-94FD-1CF2-A655643B4D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510AD2-8EF9-FBC8-FC16-F40D30377A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A21F3C-586D-9462-F37A-0CDE00B620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0B9504-D064-81C4-0D69-3794B96D8B7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98182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706C83-DCE7-09F7-00A7-2898C4D9F6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1F3445F-DBB3-CC71-C3BE-83E6B92C6B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906102-5DC9-D3DD-56AE-6F42DF6606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BD8A58-341C-87EF-FFB6-A38835341BE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240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2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3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4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5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6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7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779" y="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449534" y="320751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91195" y="2472305"/>
            <a:ext cx="52148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Systems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9330" y="5912909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3230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IT372</a:t>
            </a:r>
            <a:endParaRPr lang="ar-SA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Systems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283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8623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white"/>
                </a:solidFill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Information Systems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(IT372)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6128992" y="1696728"/>
            <a:ext cx="5519668" cy="63335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r>
              <a:rPr lang="en-US" sz="26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Module 4: Systems Development</a:t>
            </a:r>
            <a:endParaRPr lang="en-US" sz="2600" b="1" dirty="0">
              <a:solidFill>
                <a:srgbClr val="84492B"/>
              </a:solidFill>
              <a:cs typeface="Andalus" panose="02020603050405020304" pitchFamily="18" charset="-78"/>
            </a:endParaRPr>
          </a:p>
          <a:p>
            <a:pPr algn="ctr"/>
            <a:r>
              <a:rPr lang="en-US" sz="2800" b="1" dirty="0">
                <a:solidFill>
                  <a:srgbClr val="84492B"/>
                </a:solidFill>
                <a:cs typeface="Andalus" panose="02020603050405020304" pitchFamily="18" charset="-78"/>
              </a:rPr>
              <a:t> </a:t>
            </a:r>
          </a:p>
          <a:p>
            <a:pPr algn="ctr"/>
            <a:br>
              <a:rPr lang="en-US" sz="2800" b="1" dirty="0">
                <a:solidFill>
                  <a:srgbClr val="84492B"/>
                </a:solidFill>
                <a:cs typeface="Andalus" panose="02020603050405020304" pitchFamily="18" charset="-78"/>
              </a:rPr>
            </a:br>
            <a:br>
              <a:rPr lang="en-US" sz="2000" dirty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616CAEE-1865-50BC-70FB-7DC0CC6FE04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  <p:pic>
        <p:nvPicPr>
          <p:cNvPr id="8" name="Picture 7" descr="A computer network with clouds and lines&#10;&#10;Description automatically generated with medium confidence">
            <a:extLst>
              <a:ext uri="{FF2B5EF4-FFF2-40B4-BE49-F238E27FC236}">
                <a16:creationId xmlns:a16="http://schemas.microsoft.com/office/drawing/2014/main" id="{0DECA2D9-2C5A-4B96-0FA3-238DBEF76B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2286000"/>
            <a:ext cx="5111679" cy="232685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4AB0606-B274-62F2-6D67-03278A632190}"/>
              </a:ext>
            </a:extLst>
          </p:cNvPr>
          <p:cNvSpPr txBox="1"/>
          <p:nvPr/>
        </p:nvSpPr>
        <p:spPr>
          <a:xfrm>
            <a:off x="6858000" y="2819400"/>
            <a:ext cx="40555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sz="3200" dirty="0">
                <a:solidFill>
                  <a:schemeClr val="bg1"/>
                </a:solidFill>
              </a:rPr>
              <a:t>Information Systems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F52DA02-635C-A5E0-07EF-063EE8B9090C}"/>
              </a:ext>
            </a:extLst>
          </p:cNvPr>
          <p:cNvSpPr txBox="1">
            <a:spLocks/>
          </p:cNvSpPr>
          <p:nvPr/>
        </p:nvSpPr>
        <p:spPr>
          <a:xfrm>
            <a:off x="72313" y="4989664"/>
            <a:ext cx="5379973" cy="834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+mn-lt"/>
                <a:cs typeface="Andalus" panose="02020603050405020304" pitchFamily="18" charset="-78"/>
              </a:rPr>
              <a:t>Chapter 12: </a:t>
            </a:r>
            <a:r>
              <a:rPr lang="en-GB" sz="2400" dirty="0">
                <a:latin typeface="+mn-lt"/>
                <a:cs typeface="Andalus" panose="02020603050405020304" pitchFamily="18" charset="-78"/>
              </a:rPr>
              <a:t>(IS) Project Management</a:t>
            </a:r>
          </a:p>
          <a:p>
            <a:r>
              <a:rPr lang="en-GB" sz="2400" b="1" dirty="0">
                <a:solidFill>
                  <a:srgbClr val="FF0000"/>
                </a:solidFill>
                <a:latin typeface="+mn-lt"/>
                <a:cs typeface="Andalus" panose="02020603050405020304" pitchFamily="18" charset="-78"/>
              </a:rPr>
              <a:t>Chapter 14: </a:t>
            </a:r>
            <a:r>
              <a:rPr lang="en-GB" sz="2400" dirty="0">
                <a:latin typeface="+mn-lt"/>
                <a:cs typeface="Andalus" panose="02020603050405020304" pitchFamily="18" charset="-78"/>
              </a:rPr>
              <a:t>Design And Implementation</a:t>
            </a:r>
          </a:p>
          <a:p>
            <a:endParaRPr lang="en-GB" sz="2400" dirty="0">
              <a:latin typeface="+mn-lt"/>
              <a:cs typeface="Andalus" panose="02020603050405020304" pitchFamily="18" charset="-78"/>
            </a:endParaRPr>
          </a:p>
          <a:p>
            <a:endParaRPr lang="en-GB" sz="2400" b="1" dirty="0">
              <a:solidFill>
                <a:srgbClr val="FF0000"/>
              </a:solidFill>
              <a:latin typeface="+mn-lt"/>
              <a:cs typeface="Andalus" panose="02020603050405020304" pitchFamily="18" charset="-78"/>
            </a:endParaRPr>
          </a:p>
          <a:p>
            <a:endParaRPr lang="en-GB" sz="2400" dirty="0">
              <a:latin typeface="+mn-lt"/>
              <a:cs typeface="Andalus" panose="02020603050405020304" pitchFamily="18" charset="-78"/>
            </a:endParaRPr>
          </a:p>
          <a:p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endParaRPr lang="en-US" sz="2400" dirty="0">
              <a:solidFill>
                <a:srgbClr val="404040"/>
              </a:solidFill>
              <a:latin typeface="+mn-lt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0400" y="1137667"/>
            <a:ext cx="3802330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Systems Development:</a:t>
            </a:r>
          </a:p>
        </p:txBody>
      </p:sp>
      <p:pic>
        <p:nvPicPr>
          <p:cNvPr id="17" name="Picture 16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D0F8227-4BF5-F5A6-F2C9-E6206FF2CD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9376" y="2136408"/>
            <a:ext cx="2870497" cy="287049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D65A91-F267-616C-4B09-F0235196FF0B}"/>
              </a:ext>
            </a:extLst>
          </p:cNvPr>
          <p:cNvSpPr txBox="1">
            <a:spLocks/>
          </p:cNvSpPr>
          <p:nvPr/>
        </p:nvSpPr>
        <p:spPr>
          <a:xfrm>
            <a:off x="722749" y="1685704"/>
            <a:ext cx="7215496" cy="484432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Importance of Project Management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Project Management Concepts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Change Management and Concept of Implementation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Designing for the Organization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Systems Implementation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Systems Operation and Maintenance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Systems Review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Systems Performance Measurement</a:t>
            </a:r>
          </a:p>
          <a:p>
            <a:pPr>
              <a:lnSpc>
                <a:spcPct val="10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</a:p>
          <a:p>
            <a:pPr>
              <a:lnSpc>
                <a:spcPct val="10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C3C8CF-8B99-184D-E9FC-51A1CE6665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FF94EDF-245A-44EC-C6A9-2472D35AAA4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78121A0-D5A8-9372-37E3-430D5285715F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19E3B18-2B0B-9A40-A607-1C3C95C9A86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EE0701-7754-8370-F0E3-A757ACE5885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305092-D27C-C909-342D-3B631023CE03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0C3355-10E7-B913-CAF3-C69CC720AC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0650041-026C-1F0C-943C-18CCF0BAE329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Learning Objectives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7A876E3-8E83-218C-8CDF-A119E882BFE2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4E9F62DD-927F-F71B-F2E5-3C2AEE8B5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>
            <a:extLst>
              <a:ext uri="{FF2B5EF4-FFF2-40B4-BE49-F238E27FC236}">
                <a16:creationId xmlns:a16="http://schemas.microsoft.com/office/drawing/2014/main" id="{EBFC66CB-3CCE-DFF0-9221-5FFDAAB4F1C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sp>
        <p:nvSpPr>
          <p:cNvPr id="15" name="Decagon 14">
            <a:extLst>
              <a:ext uri="{FF2B5EF4-FFF2-40B4-BE49-F238E27FC236}">
                <a16:creationId xmlns:a16="http://schemas.microsoft.com/office/drawing/2014/main" id="{A0362155-11D9-5EB3-8EF5-95F2A044B4F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7" name="Picture 16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CB2D6C7-4522-DE55-282A-A13483125F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9376" y="2136408"/>
            <a:ext cx="2870497" cy="2870497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6EFD55C-032A-8B65-8396-D5994A308E76}"/>
              </a:ext>
            </a:extLst>
          </p:cNvPr>
          <p:cNvSpPr txBox="1">
            <a:spLocks/>
          </p:cNvSpPr>
          <p:nvPr/>
        </p:nvSpPr>
        <p:spPr>
          <a:xfrm>
            <a:off x="457200" y="1600200"/>
            <a:ext cx="7372175" cy="4708389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Discuss the importance of project management by learning different reasons of project failures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Discuss the various ways of selecting projects and concepts related with the selection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Discuss the risks, specifically change management and what should be considered in designing for the organization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Discuss System design and differences between logical and physical design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Describe the considerations in interface design and system security design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Describe techniques for system selection evaluation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State the purpose of system implementation and discuss the activities associated with it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List the advantages and disadvantages of purchasing versus developing software</a:t>
            </a:r>
          </a:p>
        </p:txBody>
      </p:sp>
    </p:spTree>
    <p:extLst>
      <p:ext uri="{BB962C8B-B14F-4D97-AF65-F5344CB8AC3E}">
        <p14:creationId xmlns:p14="http://schemas.microsoft.com/office/powerpoint/2010/main" val="2739437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Importance of Project Management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9C12A0C-077F-6262-7485-4EBDA03F685C}"/>
              </a:ext>
            </a:extLst>
          </p:cNvPr>
          <p:cNvSpPr txBox="1">
            <a:spLocks/>
          </p:cNvSpPr>
          <p:nvPr/>
        </p:nvSpPr>
        <p:spPr>
          <a:xfrm>
            <a:off x="2813026" y="1299999"/>
            <a:ext cx="8941652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There is a high failure rate among IS projects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Inadequate project management might have the following consequences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Costs that vastly exceed budgets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Unexpected time slippage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Technical performance that is less than expected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Failure to obtain anticipated benefits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Therefore, it is importance to have knowledge about managing IS projects and causes of failure</a:t>
            </a:r>
          </a:p>
        </p:txBody>
      </p:sp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5AE091-DA26-9554-D61D-B9AD74FD7D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BCD1AC2-8DDD-ED64-791A-8B9F9D049615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128CF54-C6D8-4627-7A1C-57058EB4822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68FB7C-21C2-3C36-A3AA-6B27B4F659D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3DBF60-E540-420C-64A8-BEE01EBE8880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4F99461-0923-0BE7-B594-1FB85A0188D3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97E11ED-14B1-FD49-0832-FCCCC4445F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E98BF14-D0C2-9201-F7F3-07BD487CD05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Importance of Project Management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2038EC-8DCA-6732-A35C-D779713F2A4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9843CC3-124E-B009-CDD4-203CA7BADB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41F74FF4-2251-E23E-DA9A-CFE4D77F3C7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8294AC9-15F7-B127-4621-93C854EC52D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B860E97-7B1C-0824-2669-DCA3C75902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D29737-D876-0710-B4A0-31C6E4348384}"/>
              </a:ext>
            </a:extLst>
          </p:cNvPr>
          <p:cNvSpPr txBox="1">
            <a:spLocks/>
          </p:cNvSpPr>
          <p:nvPr/>
        </p:nvSpPr>
        <p:spPr>
          <a:xfrm>
            <a:off x="2813026" y="1347893"/>
            <a:ext cx="8901896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The systems  produced might have the following types of problems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Doesn’t fulfil business requirements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Not in easily understandable format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Designed with poor user interface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Outputs difficult to comprehend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Data is inconsistent or incomplete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Web pages are cluttered  poorly arranged</a:t>
            </a:r>
          </a:p>
          <a:p>
            <a:pPr lvl="1"/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3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1BCAC4-0279-E26F-DDC9-1369285AE4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E8D215E-363C-975A-8FEF-C570C86871E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27F713-DDDA-F685-D6B3-FB4E5C0C552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4FA64A-5315-10FF-4E2C-AC6083D401A8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2AE1AD-E351-E758-982E-EBF1A4F7984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F4BAA5-604A-20C7-E14F-B35091479A2D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B6AA5A2-0969-C5D5-2EAE-0B160EE2C1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C12DAD2-AA23-3F37-DAB9-299E00B089E3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Importance of Project Management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FFF65EA-3ACE-BDD2-B4DE-A9A6B2ABEC8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E74D988-09F9-44D7-2693-778A73CB1D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77B7F9F1-4C30-F4E9-8EAE-F92807339A1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F309372-E401-C7CB-A4F1-8A703CC1527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12A0221D-6A07-698F-FF47-EF73222CF1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439313F-6FCF-D89F-8CAC-027EACBDC34B}"/>
              </a:ext>
            </a:extLst>
          </p:cNvPr>
          <p:cNvSpPr txBox="1">
            <a:spLocks/>
          </p:cNvSpPr>
          <p:nvPr/>
        </p:nvSpPr>
        <p:spPr>
          <a:xfrm>
            <a:off x="2813026" y="1299999"/>
            <a:ext cx="8954904" cy="493811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IS Project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Planned series of related activities for achieving a specific business objective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Project Management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Refers to application of knowledge, skills, tools, and techniques to achieve specific targets within specified budget and time constraints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Planning the work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Assessing risk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Estimating resources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Organizing the work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Acquiring human and material resources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Assigning tasks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Project execution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Reporting progress</a:t>
            </a:r>
          </a:p>
          <a:p>
            <a:pPr lvl="2"/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Analyzing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results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887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394A58-C8DA-7815-D8E8-DB6BECB575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CB1BDD-CA9D-ABAD-5E22-48A73C3F58E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49698B-F91B-9D39-E12B-BAC7A3EE22A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D8245D-C9B1-0C39-8440-02FBE4BEFE0F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E5E303-89AF-4F96-95CF-33C4B4C3140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6193A2-68B1-7859-38AC-AA2E70929ABB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CF1A00-A59F-71EA-A159-82C0B73E92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FE0804C-0B5B-1E1C-1384-908BC9D64EF3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Importance of Project Management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4EAE72-DCCB-7EC5-571A-C9CFAD66633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0BB047A-AA58-5D42-5EA6-F2BCC0DA8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6EE5F6C-A7FA-A0C8-62AD-189CDA36101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9BD2807-7040-27C6-F0C2-740E37CD43E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2B08D7D-FD14-97A8-C6D6-5E5EE5C9AD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48AD30-FAD9-EA37-153E-B7FE9109D8A9}"/>
              </a:ext>
            </a:extLst>
          </p:cNvPr>
          <p:cNvSpPr txBox="1">
            <a:spLocks/>
          </p:cNvSpPr>
          <p:nvPr/>
        </p:nvSpPr>
        <p:spPr>
          <a:xfrm>
            <a:off x="2813025" y="1347893"/>
            <a:ext cx="8968157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Variables of project management</a:t>
            </a:r>
          </a:p>
          <a:p>
            <a:pPr lvl="1" algn="just">
              <a:spcAft>
                <a:spcPts val="600"/>
              </a:spcAft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Scope: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what work does the project encompass. Need to define the scope initially 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spcAft>
                <a:spcPts val="600"/>
              </a:spcAft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Time: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amount of time required to complete. Time line is set for different project components and tasks within as well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spcAft>
                <a:spcPts val="600"/>
              </a:spcAft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Cost: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depends on time required multiplied and cost of human resources, plus h/w, s/w &amp; work space costs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spcAft>
                <a:spcPts val="600"/>
              </a:spcAft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Quality: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indicates how well has the project satisfied the management. Also ensures accuracy and timeliness of the information produced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spcAft>
                <a:spcPts val="600"/>
              </a:spcAft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Risk: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potential problems that would threaten the success of a project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Aft>
                <a:spcPts val="600"/>
              </a:spcAft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708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1AB7B7-8F01-53A5-79A5-2FB5B90CB1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4337FC7-3A11-0B3B-CD9D-C5B7887E84F1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2AC8C78-1EC0-DDE2-F06A-4D92A4F38B7F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0ADA10-D03E-D4AE-24A2-6F4E7A5DF2E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A3CDEA-C1F7-278A-BC77-FF60DB2A0F9B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EBFD39-2E6C-F640-CB1D-0B4D347B06C0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0D1261F-D77E-782A-98F6-C84C101D0F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E1C7BFF-9021-6216-62FD-5CB45746B6E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Concepts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2564EB8-AD9E-8B5A-DF75-7FB6A7AD688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6353D596-D40C-78A8-B223-EB1EC4459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DCD1012-4A0D-FC28-6DA3-840F8F4B505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BC8D42E-5267-BFF9-C9FC-70B2C87C3A0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CB7E196-9624-6A1F-1241-F680710EAD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70FBD37-C078-DCE5-E65E-27D0D0BFCD39}"/>
              </a:ext>
            </a:extLst>
          </p:cNvPr>
          <p:cNvSpPr txBox="1">
            <a:spLocks/>
          </p:cNvSpPr>
          <p:nvPr/>
        </p:nvSpPr>
        <p:spPr>
          <a:xfrm>
            <a:off x="2813025" y="1328313"/>
            <a:ext cx="8875391" cy="503465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Linking Systems projects to Business Plan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Develop information systems plan that support overall business plan 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plan serves as a roadmap to define</a:t>
            </a:r>
          </a:p>
          <a:p>
            <a:pPr lvl="2" algn="just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Direction of systems development</a:t>
            </a:r>
          </a:p>
          <a:p>
            <a:pPr lvl="2" algn="just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 rationale</a:t>
            </a:r>
          </a:p>
          <a:p>
            <a:pPr lvl="2" algn="just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 current systems/ situations</a:t>
            </a:r>
          </a:p>
          <a:p>
            <a:pPr lvl="2" algn="just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New development to consider</a:t>
            </a:r>
          </a:p>
          <a:p>
            <a:pPr lvl="2" algn="just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 management strategy</a:t>
            </a:r>
          </a:p>
          <a:p>
            <a:pPr lvl="2" algn="just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Implementation plan and budget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plan also indicates the key management decisions for</a:t>
            </a:r>
          </a:p>
          <a:p>
            <a:pPr lvl="2" algn="just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Acquiring IT infrastructure</a:t>
            </a:r>
          </a:p>
          <a:p>
            <a:pPr lvl="2" algn="just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Centralization/decentralization</a:t>
            </a:r>
          </a:p>
          <a:p>
            <a:pPr lvl="2" algn="just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Organizational change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For decision making systems, managers should identify what decision improvements are required to be achiev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ed </a:t>
            </a:r>
          </a:p>
          <a:p>
            <a:pPr lvl="2" algn="just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3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2DA651-C339-2511-C843-D866D230F0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5D83949-C00C-2434-1AB5-834A0632FAE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AB7C09-39D0-0749-95E7-8D7DAFC08DA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CBFE76-5C56-5619-438E-1CA1A30B8E48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D66DCD-0D9E-0A87-3ACD-443E0FF95DC8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9D1846-6705-7209-6280-3DE640D49600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73B6AB0-EF29-4CEE-D940-3B052D8CC7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00F9FE0-A581-11AF-E030-897616160D42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Concepts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B1DCA37-12A3-6569-309E-002ADCAFC3F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603DDAD-58C5-2A7B-4523-9572E3D818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636D2FA-2373-DE8E-76AB-9083E7EA145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89D2734-3B78-31D2-EF59-0FCA5C02E3A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B141FFA-E63B-D118-408A-4E1C8B000C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687E5C-903A-E408-B172-D7B7F2C90FBD}"/>
              </a:ext>
            </a:extLst>
          </p:cNvPr>
          <p:cNvSpPr txBox="1">
            <a:spLocks/>
          </p:cNvSpPr>
          <p:nvPr/>
        </p:nvSpPr>
        <p:spPr>
          <a:xfrm>
            <a:off x="2813025" y="1299999"/>
            <a:ext cx="8875391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Critical Success Factors (CSF)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For IS plan, both long term and short-term information requirements needs to be defined</a:t>
            </a:r>
          </a:p>
          <a:p>
            <a:pPr lvl="1" algn="just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These are determined by the CSF</a:t>
            </a:r>
          </a:p>
          <a:p>
            <a:pPr lvl="1" algn="just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Goals attained results in success assured</a:t>
            </a:r>
          </a:p>
          <a:p>
            <a:pPr lvl="1">
              <a:spcAft>
                <a:spcPts val="600"/>
              </a:spcAft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Therefore Information Systems need to be built to provide information that helps the firm meet these goals</a:t>
            </a:r>
          </a:p>
          <a:p>
            <a:pPr lvl="1">
              <a:spcAft>
                <a:spcPts val="600"/>
              </a:spcAft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018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A3D5E0-C73E-0BC2-F7F3-045C789775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A30D61-469D-2375-9EFF-2A0108F2328D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AE9EF7-0FE5-5E73-6CEC-26FF0A4EEC5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8C5EEF-F835-BA1A-1667-1504C8AC709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5CA5F7-9606-6EF1-27DC-5C1B8EDA0899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91F966A-94E5-DF48-7F0C-AA491355E128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26E9F9-8C63-BFB9-9DF9-147B84DFD7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FC1475B-0FE1-30AC-4C98-99A1AA5D01FB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Concepts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14720A9-A98E-7F87-C6FD-232E4DDE680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53DC7C8-DC68-FA55-041D-B39E91FBDC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7675F66-D89D-6383-DB80-52BA7C2A4AD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6C61007-3A30-5548-B957-186E8516890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4677252A-C6D6-1DB1-B034-7298E23AFC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9CDEEA7-03AD-8BF9-B737-93BFB05C2364}"/>
              </a:ext>
            </a:extLst>
          </p:cNvPr>
          <p:cNvSpPr txBox="1">
            <a:spLocks/>
          </p:cNvSpPr>
          <p:nvPr/>
        </p:nvSpPr>
        <p:spPr>
          <a:xfrm>
            <a:off x="2885128" y="1393627"/>
            <a:ext cx="7931224" cy="243012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Portfolio Analysis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Used to evaluate alternative system projects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Lists all organization's IS projects and assets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Projects are profiled for risks and benefits to the firm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Most desirable high benefits, low risk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CD8E380-57B3-8A9C-BAFE-FC7584F6EA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1267311"/>
              </p:ext>
            </p:extLst>
          </p:nvPr>
        </p:nvGraphicFramePr>
        <p:xfrm>
          <a:off x="4397296" y="3870499"/>
          <a:ext cx="5375920" cy="1584176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3119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High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Low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High</a:t>
                      </a:r>
                      <a:r>
                        <a:rPr lang="en-GB" dirty="0"/>
                        <a:t> 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Cautiously Examine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Identify and Develop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3256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Low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Avoid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Routine Projects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EA0E561E-A6E8-2B9D-D7B2-982D8514E8AE}"/>
              </a:ext>
            </a:extLst>
          </p:cNvPr>
          <p:cNvSpPr txBox="1"/>
          <p:nvPr/>
        </p:nvSpPr>
        <p:spPr>
          <a:xfrm>
            <a:off x="3245168" y="4230539"/>
            <a:ext cx="1224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Provide benefits to firm</a:t>
            </a:r>
          </a:p>
        </p:txBody>
      </p:sp>
    </p:spTree>
    <p:extLst>
      <p:ext uri="{BB962C8B-B14F-4D97-AF65-F5344CB8AC3E}">
        <p14:creationId xmlns:p14="http://schemas.microsoft.com/office/powerpoint/2010/main" val="398818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5304A2-2E27-1EF9-E75C-647271A135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CDFF359-963E-8852-0FE2-92DF65CBCFC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8A5C10-2DEE-092A-1162-75036F247E3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6648FB-F47D-9FEC-88D4-B20CC3263E5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B251010-D70B-0DFA-C6BE-DF22CEE21BB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E57FBF-E735-3A71-ECE6-B71ED3C9163E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D758770-0254-6BF8-2C16-008E583395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0674C44-5FF5-0413-0D3E-8D2D9F0F112B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Concepts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BEC427C-65E4-A28F-B3F7-DE464FB2A75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9C532C7-03FB-777B-E2CD-35234D05B4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E895EC7-E507-1F93-0094-511BC5404D9A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F5162BA-4FF5-133B-F1C2-C31727D898E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54E3B5E-3394-15AF-8276-DCB92CEA9D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AFFD02-BA19-F132-73C1-101A846A6FFB}"/>
              </a:ext>
            </a:extLst>
          </p:cNvPr>
          <p:cNvSpPr txBox="1">
            <a:spLocks/>
          </p:cNvSpPr>
          <p:nvPr/>
        </p:nvSpPr>
        <p:spPr>
          <a:xfrm>
            <a:off x="2885128" y="1385075"/>
            <a:ext cx="8843046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Scoring Models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Useful for selecting projects where many criteria must be considered</a:t>
            </a:r>
          </a:p>
          <a:p>
            <a:pPr lvl="1" algn="just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Assign weights to different features and then calculate weighted total</a:t>
            </a:r>
          </a:p>
          <a:p>
            <a:pPr lvl="1" algn="just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E.g. weights can be assigned to certain aspects of order processing, inventory management and warehousing</a:t>
            </a:r>
          </a:p>
          <a:p>
            <a:pPr lvl="1" algn="just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Even though it’s calculations, but qualitative judgments are also involved by experts who understand the issues and the technology</a:t>
            </a: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3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1C6AA4-11E0-1C2F-AE86-1B3F437D84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9665BA4-DF10-1EA0-362A-D0B02730F11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D6130F-D200-EE95-738E-30A09494D405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95BA61-1440-ED6B-F5A1-C571D6FC1CF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D3D01E-ECE6-4037-1BFC-A9F8C90DA17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9DA0A3-9651-37E9-A722-C951044F342B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DBB1259-889A-F50A-AB8C-E4E2310935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BFD3772-7807-88ED-1E0E-9D4979934D53}"/>
              </a:ext>
            </a:extLst>
          </p:cNvPr>
          <p:cNvSpPr txBox="1"/>
          <p:nvPr/>
        </p:nvSpPr>
        <p:spPr>
          <a:xfrm>
            <a:off x="3065597" y="-80127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Change Management and Concept of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04877C9-2DBF-88D9-FF0A-B0B65B3C7A55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95786EC4-F92A-A638-A790-22900E1B89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804C1E8-8F37-B349-77C8-E986914DECE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5A4EB4C-ACBC-41C5-5FF7-A061F89C453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5DFAA62-CEF4-623A-2F25-775E9A9EE1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17F226A-0507-FE4A-1286-1AFAF8ED981D}"/>
              </a:ext>
            </a:extLst>
          </p:cNvPr>
          <p:cNvSpPr txBox="1">
            <a:spLocks/>
          </p:cNvSpPr>
          <p:nvPr/>
        </p:nvSpPr>
        <p:spPr>
          <a:xfrm>
            <a:off x="2690594" y="1261090"/>
            <a:ext cx="9077335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Information Systems, whether new or updated, have a huge behavioural &amp; organizational impact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Successful system development is dependent on </a:t>
            </a:r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change management</a:t>
            </a:r>
          </a:p>
          <a:p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The concept of implementation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Refers to all organizational activities working towards adoption, management and routinization of the new IS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Change Agent: System analyst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Redefines configuration, interactions, job activities and power relationships of various organizational groups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Ensures all parties accept change</a:t>
            </a:r>
          </a:p>
          <a:p>
            <a:pPr marL="400050" lvl="1" indent="0">
              <a:buFont typeface="Arial" panose="020B0604020202020204" pitchFamily="34" charset="0"/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737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F3B5D8-81BF-34B7-CBC4-14E6199137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DBFF4C0-5D82-8C42-72CE-B0767092869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5CA2F2B-F429-E80C-DD66-AC50519FA61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5D88BC-1956-0362-7C9E-459BC707D68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B02F70-20B4-1A50-8FD0-88576E94F61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8C8D8D-3DDE-E930-FF24-6A442E4A378A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32DFE8B-DF1E-32D1-7C1E-6DDB78A0D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FC63BF9-3382-2C20-A3FD-0F3EA1A98FAA}"/>
              </a:ext>
            </a:extLst>
          </p:cNvPr>
          <p:cNvSpPr txBox="1"/>
          <p:nvPr/>
        </p:nvSpPr>
        <p:spPr>
          <a:xfrm>
            <a:off x="3065597" y="-80127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Change Management and Concept of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41D32D9-401C-AB77-3417-0CFA3372B38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3A309C5-DC27-C2BE-3A4B-590A11679E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1B42307-D46D-DCE7-F683-53A071C8085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B615128-EABF-EF9B-33BB-FB048F7CBF75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01874DF-4B64-ED54-1A63-424E6FEE12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BC468-0CF3-AAE7-26D4-57182E76CA5E}"/>
              </a:ext>
            </a:extLst>
          </p:cNvPr>
          <p:cNvSpPr txBox="1">
            <a:spLocks/>
          </p:cNvSpPr>
          <p:nvPr/>
        </p:nvSpPr>
        <p:spPr>
          <a:xfrm>
            <a:off x="2813025" y="1327347"/>
            <a:ext cx="8968157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The Role of End User</a:t>
            </a:r>
          </a:p>
          <a:p>
            <a:pPr lvl="1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Various positive reasons of user involvement in the implementation of IS</a:t>
            </a:r>
          </a:p>
          <a:p>
            <a:pPr lvl="1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User have more opportunities to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mold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the system according to their priorities and business requirements</a:t>
            </a:r>
          </a:p>
          <a:p>
            <a:pPr lvl="1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More likely to react positively response to completed system</a:t>
            </a:r>
          </a:p>
          <a:p>
            <a:pPr lvl="1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User knowledge and expertise leads to better solutions</a:t>
            </a:r>
          </a:p>
          <a:p>
            <a:pPr lvl="1">
              <a:spcAft>
                <a:spcPts val="600"/>
              </a:spcAft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However, there is a user-designer communication gap, that can be a cause of high risk failure of the project</a:t>
            </a:r>
          </a:p>
          <a:p>
            <a:pPr lvl="1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Both parties concerned with different ways to solve a problem</a:t>
            </a:r>
          </a:p>
          <a:p>
            <a:pPr lvl="1">
              <a:spcAft>
                <a:spcPts val="600"/>
              </a:spcAft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54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032F8F-DF57-BDFB-BD66-2F7854984E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4392E9-B9AE-3005-3EC2-92A1778876E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357F93-3986-E1E3-3AA8-06F25905CC9F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CC2D5A-B282-07B1-6FBF-80C964B8CAFD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F65200-CF09-FB58-0965-10AF25F50288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488338-DA88-1B9B-9C00-C94D75AB77AC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071E88D-E915-7192-1CF1-BF51A609D4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8D200FE-0050-EE5C-5214-F6EDAD7F54CD}"/>
              </a:ext>
            </a:extLst>
          </p:cNvPr>
          <p:cNvSpPr txBox="1"/>
          <p:nvPr/>
        </p:nvSpPr>
        <p:spPr>
          <a:xfrm>
            <a:off x="3065597" y="-80127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Change Management and Concept of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B68C59A-5A5C-8A0F-DFF7-0F20FB41EE6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42BC89F-D61B-C877-7E92-1A41E88130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2D2512A4-673F-C89C-3535-4C87A1494BF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8B663F2-DF7C-A1D8-D359-3564B1B64DCE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C5E7DA6-A81D-7EC2-0CBF-0BE2693601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C977E96-C04A-9C07-3F75-C48D3FBF93E1}"/>
              </a:ext>
            </a:extLst>
          </p:cNvPr>
          <p:cNvSpPr txBox="1">
            <a:spLocks/>
          </p:cNvSpPr>
          <p:nvPr/>
        </p:nvSpPr>
        <p:spPr>
          <a:xfrm>
            <a:off x="2813026" y="1314860"/>
            <a:ext cx="89284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Change management challenges for BPR, Enterprise  Applications, Mergers</a:t>
            </a:r>
          </a:p>
          <a:p>
            <a:pPr lvl="1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Challenges of Innovation and implementation</a:t>
            </a:r>
          </a:p>
          <a:p>
            <a:pPr lvl="1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Replace old techniques and legacy systems</a:t>
            </a:r>
          </a:p>
          <a:p>
            <a:pPr lvl="1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Dealing with fear and anxiety, overcoming resistance by key managers, changing jobs etc. pose more difficulty</a:t>
            </a:r>
          </a:p>
          <a:p>
            <a:pPr lvl="1"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Mergers require combining IS of two different companies, because without systems integration, benefits anticipated from mergers cannot be realized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89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9073D7-BCB6-C250-7E2B-E2D325180D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169E5F-F465-2C26-101F-9665F584687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74CCFF3-1871-FA3F-3B9A-1AD091E0727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4994E4-A520-A865-3350-C9C586DE0F9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047C4E-956B-E7FE-49D0-556129A90A6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12C359-431E-1BA1-509D-1781B034DD19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783889-393A-79E0-F52F-C0EE199201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A775ED3-C848-24AA-2A19-D759BEBBC252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Designing for the Organization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1F47396-3AC9-CBD9-57DB-D6D91CF8F09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F39F31D-65BA-D5D6-E830-21539043B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46C575B-E447-78A3-16AE-1C3BE1CC891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11105404-1D82-3FE4-28EC-88329312A9BE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B3FCE8B-9882-F507-AD57-F96FF38C14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3C270-8280-CD66-CCFB-40CE2F8F835F}"/>
              </a:ext>
            </a:extLst>
          </p:cNvPr>
          <p:cNvSpPr txBox="1">
            <a:spLocks/>
          </p:cNvSpPr>
          <p:nvPr/>
        </p:nvSpPr>
        <p:spPr>
          <a:xfrm>
            <a:off x="2813026" y="1269342"/>
            <a:ext cx="8941652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IS projects must explicitly address ways in which the organization will change</a:t>
            </a:r>
          </a:p>
          <a:p>
            <a:pPr lvl="1" algn="just">
              <a:spcBef>
                <a:spcPts val="600"/>
              </a:spcBef>
              <a:spcAft>
                <a:spcPts val="600"/>
              </a:spcAf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Transformation in job functions, organizational structure, power relationships, work environment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Ergonomics: interaction of people and machines in the work environment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Organizational Impact Analysis: explains how proposed system will effect various aspects of organization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Sociotechnical Design: technical solutions are compared with social solutions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934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B810A0-1DA0-2DC1-4326-AE30A25D5F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50BA21E-0649-A044-F4BC-66C1445DC18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AC1848-2BE4-5AB8-C070-4C64CB30FDC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2CE48C-F7CC-DDDE-1784-1A2250806ED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96821B-1C3C-46B9-F8FA-4C9B7A9337F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F94EF5A-2963-93CF-C456-651DE47A7FBA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5BE7393-C880-5DBD-6032-773E809923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21FDEBB-EFAB-CBC9-6360-AD9F28A6E92D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D992149-62FF-101F-E36F-14940EA1C402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1F1B630-E929-04E9-1705-6D083BBA92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7B44377-41B2-3F12-E3BF-5971877929A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7045F59-D412-7D8B-51B3-B3810936CC1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62B5E46-F59A-974E-4625-8C9A58DD54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A1753E-6817-A670-5C9C-7BB20D45BC5A}"/>
              </a:ext>
            </a:extLst>
          </p:cNvPr>
          <p:cNvSpPr txBox="1">
            <a:spLocks/>
          </p:cNvSpPr>
          <p:nvPr/>
        </p:nvSpPr>
        <p:spPr>
          <a:xfrm>
            <a:off x="2813025" y="1328313"/>
            <a:ext cx="8862139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FontTx/>
              <a:buChar char="•"/>
            </a:pPr>
            <a:r>
              <a:rPr lang="en-US" altLang="en-US" sz="2400" b="1" kern="0" dirty="0">
                <a:solidFill>
                  <a:srgbClr val="000000"/>
                </a:solidFill>
                <a:latin typeface="Arial"/>
              </a:rPr>
              <a:t>Includes 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hardware acquisition, 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programming and software acquisition or development, 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user preparation, 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hiring and training of personnel, 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site and  data preparation, 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installation, 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Testing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user acceptance</a:t>
            </a:r>
          </a:p>
          <a:p>
            <a:pPr fontAlgn="base">
              <a:spcAft>
                <a:spcPct val="0"/>
              </a:spcAft>
              <a:buFontTx/>
              <a:buChar char="•"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55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3B9492-75A6-EA6E-7EF5-47574C5347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FBF6CB-DF67-7A9E-7958-FCCAF1A9331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7106F7-EECA-9998-18B3-3779C331551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75E819-B2E6-7B77-0266-8E285C8E574B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576C35-E715-90B0-7195-1AA2DE79F2F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EB1FDDA-8778-6098-2A1F-E5236C16EE9D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16AFB15-A7A8-778F-93AC-644DE71D808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554D679-9E7B-4ED3-C493-CC31D25781A1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F95F443-680C-458C-32F5-B4E8FDF1070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6EBD1369-08F7-4BD8-33E2-B4B6A638ED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42F1D178-33D2-F7D1-9379-4846C33F52E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BCC8525-A59B-551A-DAA2-5CA6D56B4DB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ED03359-2C26-4CAB-E8E1-D20B7B8D73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A65D141-9336-D01F-69EA-22E9897E749E}"/>
              </a:ext>
            </a:extLst>
          </p:cNvPr>
          <p:cNvSpPr txBox="1">
            <a:spLocks/>
          </p:cNvSpPr>
          <p:nvPr/>
        </p:nvSpPr>
        <p:spPr>
          <a:xfrm>
            <a:off x="2720824" y="1328313"/>
            <a:ext cx="8994098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FontTx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Acquiring Hardware </a:t>
            </a:r>
          </a:p>
          <a:p>
            <a:pPr lvl="1" fontAlgn="base">
              <a:spcAft>
                <a:spcPts val="600"/>
              </a:spcAft>
              <a:buFontTx/>
              <a:buChar char="•"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Organizations purchase, lease or rent hardware from IS vendors</a:t>
            </a:r>
          </a:p>
          <a:p>
            <a:pPr lvl="1" fontAlgn="base">
              <a:spcAft>
                <a:spcPts val="600"/>
              </a:spcAft>
              <a:buFontTx/>
              <a:buChar char="•"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IS vendors</a:t>
            </a:r>
          </a:p>
          <a:p>
            <a:pPr lvl="2" fontAlgn="base">
              <a:spcAft>
                <a:spcPts val="600"/>
              </a:spcAft>
              <a:buFontTx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General or small computer manufacturers</a:t>
            </a:r>
          </a:p>
          <a:p>
            <a:pPr lvl="2" fontAlgn="base">
              <a:spcAft>
                <a:spcPts val="600"/>
              </a:spcAft>
              <a:buFontTx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Peripheral equipment manufacturers</a:t>
            </a:r>
          </a:p>
          <a:p>
            <a:pPr lvl="2" fontAlgn="base">
              <a:spcAft>
                <a:spcPts val="600"/>
              </a:spcAft>
              <a:buFontTx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Computer dealers and distributors</a:t>
            </a:r>
          </a:p>
          <a:p>
            <a:pPr lvl="1" fontAlgn="base">
              <a:spcAft>
                <a:spcPts val="600"/>
              </a:spcAft>
              <a:buFontTx/>
              <a:buChar char="•"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Pay for computing services</a:t>
            </a:r>
          </a:p>
          <a:p>
            <a:pPr lvl="2" fontAlgn="base">
              <a:spcAft>
                <a:spcPts val="600"/>
              </a:spcAft>
              <a:buFontTx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Processors, storage devices, network facilities</a:t>
            </a:r>
          </a:p>
        </p:txBody>
      </p:sp>
    </p:spTree>
    <p:extLst>
      <p:ext uri="{BB962C8B-B14F-4D97-AF65-F5344CB8AC3E}">
        <p14:creationId xmlns:p14="http://schemas.microsoft.com/office/powerpoint/2010/main" val="26647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A9FE4-15EB-3B94-C371-D99585F662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7129841-4440-E8DC-6214-6CC63C5261D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5DE35D7-9728-7E9E-2A40-8DBD43E19F8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FBE2212-E1D6-33B7-0381-77A4C502AEE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EDEED7B-0221-0515-6B10-869C83AA970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9985B3-569D-7865-1BD1-C201D72A493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F1078DD-A88C-8D44-13F6-5B7896E43C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1588B2B-3830-79B5-0D20-36D4DDBE7DC1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DCEFF98-2835-B566-9A78-A167CD7891E5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F94D819-24A9-696A-89A1-60DE593BC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0C1B437C-2D26-65DD-9CFC-8E95EF97E3B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B8A3497-E765-1A16-FD60-C1F968E50CBA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D8C6539-6096-1396-1805-B6162F2CC9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30FF2E-D28D-72ED-66A4-7528D5A6B361}"/>
              </a:ext>
            </a:extLst>
          </p:cNvPr>
          <p:cNvSpPr txBox="1">
            <a:spLocks/>
          </p:cNvSpPr>
          <p:nvPr/>
        </p:nvSpPr>
        <p:spPr>
          <a:xfrm>
            <a:off x="2885127" y="1278598"/>
            <a:ext cx="8995697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FontTx/>
              <a:buChar char="•"/>
            </a:pPr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Acquiring Software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Make or buy decision to be made by the company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Most cases it is a blend: e.g. OS are purchased or modify other off- the- shelf software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E75CD07-582F-26C2-D54F-2597483C89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4026873"/>
              </p:ext>
            </p:extLst>
          </p:nvPr>
        </p:nvGraphicFramePr>
        <p:xfrm>
          <a:off x="3560312" y="2870618"/>
          <a:ext cx="7792414" cy="3307080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1574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271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910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Factor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Off the Shelf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Developed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Low cost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High cost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Needs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Might not get what you need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Custom software to satisfy the need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Quality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Usually</a:t>
                      </a:r>
                      <a:r>
                        <a:rPr lang="en-GB" baseline="0" dirty="0"/>
                        <a:t> high quality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Quality varies depending on programming team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Speed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Can acquire</a:t>
                      </a:r>
                      <a:r>
                        <a:rPr lang="en-GB" baseline="0" dirty="0"/>
                        <a:t> instantly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Can take years</a:t>
                      </a:r>
                      <a:r>
                        <a:rPr lang="en-GB" baseline="0" dirty="0"/>
                        <a:t> to develop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Competitive advantage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Other</a:t>
                      </a:r>
                      <a:r>
                        <a:rPr lang="en-GB" baseline="0" dirty="0"/>
                        <a:t> organizations can have the same software and same advantages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Can develop a competitive advantage</a:t>
                      </a:r>
                      <a:r>
                        <a:rPr lang="en-GB" baseline="0" dirty="0"/>
                        <a:t> with good software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572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A8F23F-46E1-7432-0484-C8D0901680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20C42BF-FF3B-2516-495F-65B46078A36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64354AC-0753-739E-B78C-229E893ECFE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B34C8D4-F3CB-FFF4-0B49-B57D3A40E965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231E8B-A99E-160C-8ED5-6D4348807E3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A010BA-F512-17D6-0C78-76E06349EF40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1EFCF63-FB2A-C760-62B2-ABA75E5BAC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B7BA836-AE1D-5036-A0D1-9DCD7E94A95B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332CF0-7DCC-F94D-741D-A1C21CB47648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3CEF1F4-D442-3556-A006-28FC151554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F50F4DB-FC73-9EFE-2B3C-DD9EEC1A811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63616ACE-1E0A-5811-6D92-9099C4A4BE0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5C9548A-5D08-35CE-9129-AB2D32FD5B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2B2A871-514D-BD5E-1A95-CADEB49E866C}"/>
              </a:ext>
            </a:extLst>
          </p:cNvPr>
          <p:cNvSpPr txBox="1">
            <a:spLocks/>
          </p:cNvSpPr>
          <p:nvPr/>
        </p:nvSpPr>
        <p:spPr>
          <a:xfrm>
            <a:off x="2880032" y="1331704"/>
            <a:ext cx="8543342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FontTx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Externally Acquired Software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Software as a Service (SaaS)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Commercial off-the-shelf (COTS)</a:t>
            </a:r>
          </a:p>
          <a:p>
            <a:pPr fontAlgn="base">
              <a:spcAft>
                <a:spcPct val="0"/>
              </a:spcAft>
              <a:buFontTx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In-House Developed Software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Chief programmer teams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Structured programming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CASE and object-oriented approach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Cross-platform development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Integrated development environment (IDEs)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Documentation</a:t>
            </a:r>
          </a:p>
        </p:txBody>
      </p:sp>
    </p:spTree>
    <p:extLst>
      <p:ext uri="{BB962C8B-B14F-4D97-AF65-F5344CB8AC3E}">
        <p14:creationId xmlns:p14="http://schemas.microsoft.com/office/powerpoint/2010/main" val="60019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A772C5-66A1-2A6F-8049-2EA9030558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858BEE7-A1C3-D0AE-0B17-619E4B79F90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95AFAAF-A20B-A5C4-C193-D6CB6825731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F13135-669C-B0FB-D36A-1BE699A5897F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660FF9-1B98-68C5-D208-A78694EF3FA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341725-5DEE-5D8C-AA83-0C5ECECCE1F1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D5AC47-3CBC-8248-EF19-65EDBF596F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6189BEE-418A-2723-90A2-5AFDD317FE50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186875-674F-56EF-0855-6761D79B0004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167C546-3108-4E87-8A92-1EF3C8E968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293D902-9473-C379-CEBD-FD07407F8B7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43E239F-A49C-D88F-B86C-B04C52836C7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A3CEA561-CDCB-402F-5698-3CB34F04EC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510148-CF31-8D36-7D56-C2E74FFE0AAE}"/>
              </a:ext>
            </a:extLst>
          </p:cNvPr>
          <p:cNvSpPr txBox="1">
            <a:spLocks/>
          </p:cNvSpPr>
          <p:nvPr/>
        </p:nvSpPr>
        <p:spPr>
          <a:xfrm>
            <a:off x="2813025" y="1328313"/>
            <a:ext cx="8848887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FontTx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Acquiring Databases and telecommunication systems</a:t>
            </a:r>
          </a:p>
          <a:p>
            <a:pPr lvl="1" fontAlgn="base">
              <a:spcAft>
                <a:spcPts val="60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Need of increased storage or new DBMS</a:t>
            </a:r>
          </a:p>
          <a:p>
            <a:pPr lvl="1" fontAlgn="base">
              <a:spcAft>
                <a:spcPts val="60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To create networks and communication methods for business</a:t>
            </a:r>
          </a:p>
          <a:p>
            <a:pPr lvl="1" fontAlgn="base">
              <a:spcAft>
                <a:spcPts val="60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Same hardware and software acquiring procedures happen here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spcAft>
                <a:spcPct val="0"/>
              </a:spcAft>
              <a:buFontTx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User Preparation</a:t>
            </a:r>
          </a:p>
          <a:p>
            <a:pPr lvl="1" fontAlgn="base">
              <a:spcAft>
                <a:spcPts val="60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Readying managers, decision makers, employees, other users, and stakeholders for new systems</a:t>
            </a:r>
          </a:p>
          <a:p>
            <a:pPr lvl="1" fontAlgn="base">
              <a:spcAft>
                <a:spcPts val="60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Important, but often ignored area of systems implementation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18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89FD52-43E4-834C-CDBA-9DE3F9FC62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726285B-E317-DBE3-6E90-96E5FE1D47D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C021EEF-2DCE-8070-0B6F-7B5C19F402B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EC2611-8AD9-AB7F-79BC-2D2A6A4B1B6D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1B5A04-C569-1A75-6FFF-1D808E4E539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ACA4EA-FE49-7130-402E-4BAD583900D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8990D69-EB60-C91B-5966-A97983138E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C50518-DDF9-DA54-F006-601EE6A8C603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F1A146F-D7DD-6E43-4577-13655340F3A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9D366D59-7627-D85F-2486-012A7DC232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8958BE7-30C6-E564-3452-40E1E2213C9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96A8427A-5F74-3B3D-06E6-A853CF2B4D4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B73FB18-4E50-3C69-0F95-849B9A3265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507D996F-EE1B-E6DA-5FB2-A62771226023}"/>
              </a:ext>
            </a:extLst>
          </p:cNvPr>
          <p:cNvSpPr txBox="1">
            <a:spLocks/>
          </p:cNvSpPr>
          <p:nvPr/>
        </p:nvSpPr>
        <p:spPr>
          <a:xfrm>
            <a:off x="2860184" y="1299999"/>
            <a:ext cx="8854738" cy="493216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base">
              <a:spcAft>
                <a:spcPct val="0"/>
              </a:spcAft>
              <a:buFontTx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IS personnel: Hiring and Training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Training programs should be conducted for the IS personnel who will be using the computer system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More detailed than user training in the technical aspects of the systems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spcAft>
                <a:spcPct val="0"/>
              </a:spcAft>
              <a:buFontTx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Site Preparation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Preparation of the location of a new system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Larger systems may require special equipment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Developing IS sites that are energy efficient is important</a:t>
            </a:r>
          </a:p>
          <a:p>
            <a:pPr algn="just" fontAlgn="base">
              <a:spcAft>
                <a:spcPct val="0"/>
              </a:spcAft>
              <a:buFontTx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Data Preparation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Also called data conversion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Ensuring all files and databases are ready to be used with new computer software and systems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1248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3F4EE7-2C83-A29A-2967-5D2D275F7C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1E0AE34-EBB5-4912-0F97-F91231BF74A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463EC7-DBAE-5855-1E9C-EAF250AE7A0C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8F9A2A-FAC4-2E1D-95E9-ECE0E4EC348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28A96A-08EA-F66C-36FD-EBF7BF63F37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E37563-D284-A84B-7FAA-BC12DAF63541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02DE93B-0D9A-A671-1F9B-EA1906CC92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3400768-1319-A372-2676-82E4A5720455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9ED5B22-B60E-FF50-D636-C82AEEBBFEE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0342F02-70CE-ECA1-608C-B6176706D9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4A3454B5-A9CA-183B-B387-FDB039BDC2BE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33A9FC8-03E6-3A27-B854-B1AF695951D5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78D8361-B2EA-9BEC-6F5B-63E51792B0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C578F3-60A6-6225-4317-BC439EDE3390}"/>
              </a:ext>
            </a:extLst>
          </p:cNvPr>
          <p:cNvSpPr txBox="1">
            <a:spLocks/>
          </p:cNvSpPr>
          <p:nvPr/>
        </p:nvSpPr>
        <p:spPr>
          <a:xfrm>
            <a:off x="2813026" y="1294673"/>
            <a:ext cx="8954904" cy="492514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FontTx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Installation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Process of physically placing computer equipment on the site and making it operational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Normally, manufacturer is responsible for installing computer equipment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Someone from the organization (usually IS manager) should oversee the process</a:t>
            </a:r>
          </a:p>
          <a:p>
            <a:pPr fontAlgn="base">
              <a:spcAft>
                <a:spcPct val="0"/>
              </a:spcAft>
              <a:buFontTx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Testing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Unit testing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System testing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Volume testing  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Integration testing 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Acceptance testing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Alpha testing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Beta testing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fontAlgn="base">
              <a:spcAft>
                <a:spcPct val="0"/>
              </a:spcAft>
              <a:buFontTx/>
              <a:buChar char="•"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3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6E52AF-A697-A3B2-86C5-AEE7A022FD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1461537-7738-2A60-3EDB-E0EA5850A82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E6999F-9431-6B39-7F89-50D925F46C8F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E8B6DF-A123-5E2E-17F2-2B9BE13175B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0C528F-B6E5-FDD9-C623-B36DDB5E406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8B1C01-4FD3-D429-1359-8A58B6A1C11A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E98B72B-3434-0909-1D71-7B557AA85D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AF0B689-0669-6C6E-0DE4-C3D4F9AEE343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88F5E9B-FC9D-6C31-C0E1-0A45DE37772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0ECACDF-4EFD-2EB8-33B3-AD88F7AD4A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6DA1263-22AF-FBF3-CFD3-1B1F54F0C5D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E1FA019-41E4-B333-FE0B-C202BF131FA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65C90E89-78A5-9F89-0A6A-7D7EF140DA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576F1E9-1AAD-EA37-690E-56CF4C1F0AD7}"/>
              </a:ext>
            </a:extLst>
          </p:cNvPr>
          <p:cNvSpPr txBox="1">
            <a:spLocks/>
          </p:cNvSpPr>
          <p:nvPr/>
        </p:nvSpPr>
        <p:spPr>
          <a:xfrm>
            <a:off x="2801334" y="1307020"/>
            <a:ext cx="8966596" cy="391433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FontTx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Start Up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Process of making the final tested information system fully operational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Various start up (also called cutover) approaches available: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Direct Conversion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Phase-in approach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Pilot start-up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Parallel start-up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81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388CE7-59B4-3C86-9F76-A503EB1C5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F6A2A76-5DAE-D629-740B-896375C90EF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F09C48-99E5-7114-D2B0-1A1D825B66D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F3A99F-4AA3-7BBA-040C-CF4C10331C25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B34F8E-9430-1336-994E-30A81F1083E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EF4A828-3919-EF20-1EAD-0738D19798FC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661BF28-DB7F-9EC1-C546-AB3B98C66A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4FC8AC0-B982-4F9B-8981-F608969B99A4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Implementation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2C7FFBB-812D-F828-3E71-09AB9F1DD52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84F9A9B-4E57-93B3-2A05-BA8F3EB227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E5D7A77-52CE-0B0A-8D19-25F6F092C01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1F8EC209-B7A7-15B6-ED20-E8E7C736685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614CCC2-14D1-BD47-4911-73D2679C9F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C32A3F8-8E1F-BCC6-0260-FA4A99E30B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718" y="1406999"/>
            <a:ext cx="5088907" cy="4725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521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149FD4-D4C5-6FFF-7903-6C28B0CCF2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1BF687-E058-BDCC-4F03-951E22EBCD9A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4BD2319-A7F7-1BD9-E502-DBCD9A4A38A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498B73-F902-B2B5-7FCD-C9CE7AF25018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F092FE-3762-6976-A4B3-6F96CAD7D52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1F4A7E-7C5B-BC61-6710-C21EBD970BE7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91F5FA-7EEA-24A8-B526-84C2A65F59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6CB21A0-26C7-81D2-ED70-E0CEBAA0F994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Operation and Maintenance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5B9011E-2A65-7D5C-25EA-8DD933233D8F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D54804C-A7EC-5C5B-6F7C-DCDA207A9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0FB9FAC-2199-E351-7807-D9F9D8C6496B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7F19E28-B920-D006-7747-2CDF4EE7761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1D6960C6-F89F-B31F-93DE-2AA7CDA57E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13EE7C69-9804-BA36-7A7B-91CD0B135386}"/>
              </a:ext>
            </a:extLst>
          </p:cNvPr>
          <p:cNvSpPr txBox="1">
            <a:spLocks/>
          </p:cNvSpPr>
          <p:nvPr/>
        </p:nvSpPr>
        <p:spPr>
          <a:xfrm>
            <a:off x="2813026" y="1299999"/>
            <a:ext cx="8915148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FontTx/>
              <a:buChar char="•"/>
            </a:pPr>
            <a:r>
              <a:rPr lang="en-US" altLang="en-US" sz="2400" b="1" kern="0" dirty="0">
                <a:solidFill>
                  <a:srgbClr val="000000"/>
                </a:solidFill>
                <a:latin typeface="Arial"/>
              </a:rPr>
              <a:t>Systems operation</a:t>
            </a:r>
          </a:p>
          <a:p>
            <a:pPr lvl="1" algn="just" fontAlgn="base">
              <a:spcAft>
                <a:spcPct val="0"/>
              </a:spcAft>
              <a:buFontTx/>
              <a:buChar char="–"/>
            </a:pPr>
            <a:r>
              <a:rPr lang="en-US" altLang="en-US" sz="2000" kern="0" dirty="0">
                <a:solidFill>
                  <a:srgbClr val="000000"/>
                </a:solidFill>
                <a:latin typeface="Arial"/>
              </a:rPr>
              <a:t>Use of a new or modified system to see whether it has the performance and benefits as perceived</a:t>
            </a:r>
          </a:p>
          <a:p>
            <a:pPr fontAlgn="base">
              <a:spcAft>
                <a:spcPct val="0"/>
              </a:spcAft>
              <a:buFontTx/>
              <a:buChar char="•"/>
            </a:pPr>
            <a:r>
              <a:rPr lang="en-US" altLang="en-US" sz="2400" b="1" kern="0" dirty="0">
                <a:solidFill>
                  <a:srgbClr val="000000"/>
                </a:solidFill>
                <a:latin typeface="Arial"/>
              </a:rPr>
              <a:t>Systems maintenance</a:t>
            </a:r>
          </a:p>
          <a:p>
            <a:pPr lvl="1" algn="just" fontAlgn="base">
              <a:spcAft>
                <a:spcPct val="0"/>
              </a:spcAft>
              <a:buFontTx/>
              <a:buChar char="–"/>
            </a:pPr>
            <a:r>
              <a:rPr lang="en-US" altLang="en-US" sz="2000" kern="0" dirty="0">
                <a:solidFill>
                  <a:srgbClr val="000000"/>
                </a:solidFill>
                <a:latin typeface="Arial"/>
              </a:rPr>
              <a:t>Checking, changing, and enhancing the system to make it more useful in achieving user and organizational goals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0626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814292-E9ED-EADB-80A2-6E62D5EB68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1F027F-5B62-4BC9-5341-DF70EE651D9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95EEB3A-D440-A4B3-87B1-FEFE0075FBB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734CFF-F768-C34F-94E6-7197BBC517EE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FD9BAD4-203B-AA17-133B-15F3075FD9E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12F32D5-C8D7-1163-60A6-F11F1B5B68B5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5CC58AC-40FB-845C-322C-CEDA3519DC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5AA53D5-D104-F221-F369-6143D201C77A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Operation and Maintenance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F0540C6-8E52-6020-D503-83F64C6295B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90B1B7A2-ED61-7E3C-7EF8-2817780DBC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842B968-9AD7-4498-0FED-367EE348D1C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A898A6A-CC2E-5AE6-FB07-9719A7B6DFD5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40477B6-CA9D-E4E2-AC40-EA11280E9A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8559767A-1141-3E04-7CA3-F50284562F6F}"/>
              </a:ext>
            </a:extLst>
          </p:cNvPr>
          <p:cNvSpPr txBox="1">
            <a:spLocks/>
          </p:cNvSpPr>
          <p:nvPr/>
        </p:nvSpPr>
        <p:spPr>
          <a:xfrm>
            <a:off x="2798014" y="1216236"/>
            <a:ext cx="8665116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FontTx/>
              <a:buChar char="•"/>
            </a:pPr>
            <a:r>
              <a:rPr lang="en-US" altLang="en-US" sz="2400" b="1" kern="0" dirty="0">
                <a:solidFill>
                  <a:srgbClr val="000000"/>
                </a:solidFill>
                <a:latin typeface="Arial"/>
              </a:rPr>
              <a:t>Reasons for Maintenance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altLang="en-US" sz="2000" kern="0" dirty="0">
                <a:solidFill>
                  <a:srgbClr val="000000"/>
                </a:solidFill>
                <a:latin typeface="Arial"/>
              </a:rPr>
              <a:t>Changes in business processes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altLang="en-US" sz="2000" kern="0" dirty="0">
                <a:solidFill>
                  <a:srgbClr val="000000"/>
                </a:solidFill>
                <a:latin typeface="Arial"/>
              </a:rPr>
              <a:t>New requests from stakeholders, users, and managers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altLang="en-US" sz="2000" kern="0" dirty="0">
                <a:solidFill>
                  <a:srgbClr val="000000"/>
                </a:solidFill>
                <a:latin typeface="Arial"/>
              </a:rPr>
              <a:t>Bugs or errors in program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altLang="en-US" sz="2000" kern="0" dirty="0">
                <a:solidFill>
                  <a:srgbClr val="000000"/>
                </a:solidFill>
                <a:latin typeface="Arial"/>
              </a:rPr>
              <a:t>Technical and hardware problems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altLang="en-US" sz="2000" kern="0" dirty="0">
                <a:solidFill>
                  <a:srgbClr val="000000"/>
                </a:solidFill>
                <a:latin typeface="Arial"/>
              </a:rPr>
              <a:t>Corporate mergers and acquisitions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altLang="en-US" sz="2000" kern="0" dirty="0">
                <a:solidFill>
                  <a:srgbClr val="000000"/>
                </a:solidFill>
                <a:latin typeface="Arial"/>
              </a:rPr>
              <a:t>Government regulations</a:t>
            </a:r>
          </a:p>
          <a:p>
            <a:pPr fontAlgn="base">
              <a:spcAft>
                <a:spcPct val="0"/>
              </a:spcAft>
              <a:buFontTx/>
              <a:buChar char="•"/>
            </a:pPr>
            <a:r>
              <a:rPr lang="en-US" altLang="en-US" sz="2400" b="1" kern="0" dirty="0">
                <a:solidFill>
                  <a:srgbClr val="000000"/>
                </a:solidFill>
                <a:latin typeface="Arial"/>
              </a:rPr>
              <a:t>Types of maintenance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000" kern="0" dirty="0">
                <a:solidFill>
                  <a:srgbClr val="000000"/>
                </a:solidFill>
                <a:latin typeface="Arial"/>
              </a:rPr>
              <a:t>Slipstream upgrade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000" kern="0" dirty="0">
                <a:solidFill>
                  <a:srgbClr val="000000"/>
                </a:solidFill>
                <a:latin typeface="Arial"/>
              </a:rPr>
              <a:t>Patch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000" kern="0" dirty="0">
                <a:solidFill>
                  <a:srgbClr val="000000"/>
                </a:solidFill>
                <a:latin typeface="Arial"/>
              </a:rPr>
              <a:t>Release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US" altLang="en-US" sz="2000" kern="0" dirty="0">
                <a:solidFill>
                  <a:srgbClr val="000000"/>
                </a:solidFill>
                <a:latin typeface="Arial"/>
              </a:rPr>
              <a:t>Version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226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088ACE-ABEE-981E-6ABD-3EE2FFA397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8AB6986-06E9-0259-FDFE-D76D8639884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D1832F6-75F4-00C8-76F6-7A12BC01387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F2369B-E258-EF50-AB5F-A0C8F16A0455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F4C9411-D5AF-CEE1-6811-092F7CE8F07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B6064A-59D5-D7BB-9CEA-EC1A46B997FD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22EC7A-258E-6CF0-6266-575DBC68364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FB86AD4-C3B2-87B7-F3BA-B52F5DBF30D0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Operation and Maintenance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E29AD40-8880-9A2F-5007-9D12CFFFEE6F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4ACEF58-CFB5-66E7-BE44-8E2F706D0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E9B86A1-7748-CCBB-3E90-E8632A1FCDE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0BBF767-36D6-75FA-AAA4-D284255953A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B24CA6ED-05FB-62B9-535D-B5D8B511CB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7C246419-3777-379E-774C-9905028DD1B1}"/>
              </a:ext>
            </a:extLst>
          </p:cNvPr>
          <p:cNvSpPr txBox="1">
            <a:spLocks/>
          </p:cNvSpPr>
          <p:nvPr/>
        </p:nvSpPr>
        <p:spPr>
          <a:xfrm>
            <a:off x="2956795" y="1328313"/>
            <a:ext cx="8519588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FontTx/>
              <a:buChar char="•"/>
            </a:pPr>
            <a:r>
              <a:rPr lang="en-GB" altLang="en-US" sz="2400" b="1" kern="0" dirty="0">
                <a:solidFill>
                  <a:srgbClr val="000000"/>
                </a:solidFill>
                <a:latin typeface="Arial"/>
              </a:rPr>
              <a:t>Performing Maintenance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altLang="en-US" sz="2000" b="1" kern="0" dirty="0">
                <a:solidFill>
                  <a:srgbClr val="000000"/>
                </a:solidFill>
                <a:latin typeface="Arial"/>
              </a:rPr>
              <a:t>Maintenance team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altLang="en-US" sz="2000" kern="0" dirty="0">
                <a:solidFill>
                  <a:srgbClr val="000000"/>
                </a:solidFill>
                <a:latin typeface="Arial"/>
              </a:rPr>
              <a:t>Responsible for modifying, fixing, and updating existing software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altLang="en-US" sz="2000" kern="0" dirty="0">
                <a:solidFill>
                  <a:srgbClr val="000000"/>
                </a:solidFill>
                <a:latin typeface="Arial"/>
              </a:rPr>
              <a:t>Maintenance function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r>
              <a:rPr lang="en-GB" altLang="en-US" sz="2000" kern="0" dirty="0">
                <a:solidFill>
                  <a:srgbClr val="000000"/>
                </a:solidFill>
                <a:latin typeface="Arial"/>
              </a:rPr>
              <a:t>Becoming more automated </a:t>
            </a:r>
          </a:p>
          <a:p>
            <a:pPr lvl="1" fontAlgn="base">
              <a:spcAft>
                <a:spcPct val="0"/>
              </a:spcAft>
              <a:buFontTx/>
              <a:buChar char="•"/>
            </a:pPr>
            <a:endParaRPr lang="en-US" altLang="en-US" sz="1800" kern="0" dirty="0">
              <a:solidFill>
                <a:srgbClr val="000000"/>
              </a:solidFill>
              <a:latin typeface="Arial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445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CF6B29-B95A-8F37-754B-F06053E1D9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5C6821-E76B-5131-A887-D70D3AC03CB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1246CFA-8166-7E4C-B3FF-13F6ACC2F57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BFEBF1-4E23-5FA8-D373-9E67170BF32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F85839D-5FD2-12E1-0E58-57A85BCC9AC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BC55B4-83D7-6EDC-D9C7-3741DF7B1677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5816171-6EF5-3473-3BC0-B77839FF6C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F7412BD-A44E-944B-BF72-644FE46A672A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Review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50A600-F009-3A94-7228-0417A54BFC3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689485B-21B0-8852-12E2-FBCD394695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0848B7D2-7D86-90E2-FE95-BB3187EAEC6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004EB189-0F90-ACD0-C8CB-0A0AAB5BDCA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A6A1AEA9-68E0-DAE0-28BD-ED54CCDF49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F8299C33-3EAC-D849-ED42-719335D183B7}"/>
              </a:ext>
            </a:extLst>
          </p:cNvPr>
          <p:cNvSpPr txBox="1">
            <a:spLocks/>
          </p:cNvSpPr>
          <p:nvPr/>
        </p:nvSpPr>
        <p:spPr>
          <a:xfrm>
            <a:off x="2813025" y="1328313"/>
            <a:ext cx="8848887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Final step of systems development</a:t>
            </a:r>
          </a:p>
          <a:p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Analyzes systems to make sure that they are operating as intended</a:t>
            </a:r>
          </a:p>
          <a:p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Types of Review procedures:</a:t>
            </a:r>
          </a:p>
          <a:p>
            <a:pPr lvl="1"/>
            <a:r>
              <a:rPr lang="en-GB" alt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Event-driven review</a:t>
            </a:r>
          </a:p>
          <a:p>
            <a:pPr lvl="1"/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Triggered by a problem or opportunity</a:t>
            </a:r>
          </a:p>
          <a:p>
            <a:pPr lvl="1"/>
            <a:r>
              <a:rPr lang="en-GB" alt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Time-driven review </a:t>
            </a:r>
          </a:p>
          <a:p>
            <a:pPr lvl="1"/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Performed after a specified amount of time</a:t>
            </a:r>
          </a:p>
          <a:p>
            <a:pPr lvl="1"/>
            <a:endParaRPr lang="en-US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spcAft>
                <a:spcPct val="0"/>
              </a:spcAft>
              <a:buFontTx/>
              <a:buChar char="•"/>
            </a:pPr>
            <a:endParaRPr lang="en-GB" altLang="en-US" sz="1800" kern="0" dirty="0">
              <a:solidFill>
                <a:srgbClr val="000000"/>
              </a:solidFill>
              <a:latin typeface="Arial"/>
            </a:endParaRPr>
          </a:p>
          <a:p>
            <a:pPr lvl="1" fontAlgn="base">
              <a:spcAft>
                <a:spcPct val="0"/>
              </a:spcAft>
              <a:buFontTx/>
              <a:buChar char="•"/>
            </a:pPr>
            <a:endParaRPr lang="en-US" altLang="en-US" sz="1800" kern="0" dirty="0">
              <a:solidFill>
                <a:srgbClr val="000000"/>
              </a:solidFill>
              <a:latin typeface="Arial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310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6D5F0D-AB39-29BA-088E-5404E3A84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16C9E2-428E-ACAD-7B4F-FB4EC724C97D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F58B8-EA29-7F96-72D6-3E00A10DE69C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087793-ED6D-F290-76D1-1281E99CB6A8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96ABB2F-85C9-6908-C96E-9BDBB6EDDD7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1C166D-0C60-1091-D0ED-C7FD5586EAAC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EE1B1FF-0F0A-B3F5-F28B-EFD34F99E4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9F8330F-BF33-52D3-D751-989BBB4FCCB1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Performance Measurement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A1B0A-27E8-9EC4-61E0-ACFA1E56FFA8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C5D4ACA-CBE6-A69F-E282-DB032350B5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3886E1D-F5EC-296E-0EA0-066A90FAC00A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9DA72595-91E4-400A-1CD7-36214A16ECF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689399E6-9642-3C62-9556-6EA0C64F80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B421A3FC-D22D-81F6-BBAE-C1510CFC5B7E}"/>
              </a:ext>
            </a:extLst>
          </p:cNvPr>
          <p:cNvSpPr txBox="1">
            <a:spLocks/>
          </p:cNvSpPr>
          <p:nvPr/>
        </p:nvSpPr>
        <p:spPr>
          <a:xfrm>
            <a:off x="2813026" y="1299999"/>
            <a:ext cx="8795878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Monitoring the system</a:t>
            </a:r>
          </a:p>
          <a:p>
            <a:pPr lvl="1"/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Number of errors encountered</a:t>
            </a:r>
          </a:p>
          <a:p>
            <a:pPr lvl="1"/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Amount of memory required</a:t>
            </a:r>
          </a:p>
          <a:p>
            <a:pPr lvl="1"/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Amount of processing or CPU time needed</a:t>
            </a:r>
          </a:p>
          <a:p>
            <a:pPr lvl="1"/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Other problems</a:t>
            </a:r>
          </a:p>
          <a:p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System performance products</a:t>
            </a:r>
          </a:p>
          <a:p>
            <a:pPr lvl="1"/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Software that measures all components of the computer-based information system</a:t>
            </a:r>
          </a:p>
          <a:p>
            <a:pPr lvl="1"/>
            <a:endParaRPr lang="en-US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spcAft>
                <a:spcPct val="0"/>
              </a:spcAft>
              <a:buFontTx/>
              <a:buChar char="•"/>
            </a:pPr>
            <a:endParaRPr lang="en-GB" altLang="en-US" sz="1800" kern="0" dirty="0">
              <a:solidFill>
                <a:srgbClr val="000000"/>
              </a:solidFill>
              <a:latin typeface="Arial"/>
            </a:endParaRPr>
          </a:p>
          <a:p>
            <a:pPr lvl="1" fontAlgn="base">
              <a:spcAft>
                <a:spcPct val="0"/>
              </a:spcAft>
              <a:buFontTx/>
              <a:buChar char="•"/>
            </a:pPr>
            <a:endParaRPr lang="en-US" altLang="en-US" sz="1800" kern="0" dirty="0">
              <a:solidFill>
                <a:srgbClr val="000000"/>
              </a:solidFill>
              <a:latin typeface="Arial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153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750F91-DFEE-2376-0DC9-0992599C2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7EB519-5A8F-9145-8072-77E1F5529527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ECB694-003E-1CC0-6F99-12C7F8CCD88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413C5F-129F-988B-8C2B-04CA47F6F5EF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086994-0584-8339-3E0F-DB75E5D32D55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0FE375-0D21-D120-5983-6A785AF4548C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16E415-A778-FB55-EA9D-33093279F4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B73B0FB-B6D4-3D76-43E0-25981E437666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Plan; Examples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9C3DAD9-9A09-84D2-FB6A-D1EDB1F51C9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4CD33904-F9B9-75BA-6825-19768315A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C07656C9-D371-1A22-C591-54894F57B97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C6E95BE-4A9F-570A-8D7C-1BD9A53FBA3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962ACB7-A9C5-6C85-E0BD-F05A36BA06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8" name="Picture 7" descr="A diagram of a project&#10;&#10;Description automatically generated">
            <a:extLst>
              <a:ext uri="{FF2B5EF4-FFF2-40B4-BE49-F238E27FC236}">
                <a16:creationId xmlns:a16="http://schemas.microsoft.com/office/drawing/2014/main" id="{A95C5B2F-1087-7A3F-6340-5D0B5CE2A6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65597" y="1465860"/>
            <a:ext cx="7772400" cy="4388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53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6204FA-C27A-6BF9-5DB0-CC53833497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7965C7-C323-85A3-AE16-90A91F9D422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797027-B064-BF4E-DA43-56EDB5FAD66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A3657D-F16B-69E8-92BB-19FB061CFC8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7135FE-E7E9-5D0A-9D68-F29A6B3C444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C27671-A84A-182C-2DB4-F6F15ECDE880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58AECC3-C642-F2ED-30CE-DC33B78D3F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2956288-604F-2746-9A52-B9EE5377E7AC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Plan; Examples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493AF57-1FF9-F4F8-B134-684B97C20F04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9CE9E9EF-10BD-3AFA-6942-CEB013C0F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771E6E61-9555-55BA-403D-1C1D478A79B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5C305457-B99E-C5B1-D741-F8411C22B5B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2EDD93FF-ED49-F90B-B1F4-084A04F9E8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2" descr="A project plan template with multiple colored squares&#10;&#10;Description automatically generated">
            <a:extLst>
              <a:ext uri="{FF2B5EF4-FFF2-40B4-BE49-F238E27FC236}">
                <a16:creationId xmlns:a16="http://schemas.microsoft.com/office/drawing/2014/main" id="{50D956D3-4F57-D48E-F96C-89CF4F0C32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97946" y="1477919"/>
            <a:ext cx="7772400" cy="4364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762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F57F4F-BBD0-2486-A913-025B465A9D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7E1AC68-C7FB-E785-8255-272762EF145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923CCD-7321-6890-FF66-4165028CE0C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17C139-67DC-8DFF-CCE7-B51F8879FD55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290411-AD33-1CF3-92D5-5B6407A35DD0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863E33-22AD-18EC-F024-425A324C2771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73EFFB-EC7E-2996-3D76-94330E00FA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4C187A9-CD4F-0D2D-CDBD-75A4D1BC87EF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Plan; Examples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0CC7359-7775-CF3E-5C9B-4386AC27502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14EC7C6-D2D1-20D1-353E-C06C223CF9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0C1EAF5-5288-C607-3E86-354C34E0917A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683FB506-FF91-0439-339B-37F9FEB7A66A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65622DDA-DDDF-B532-6FD6-35E4908E76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8" name="Picture 7" descr="A screenshot of a project management&#10;&#10;Description automatically generated">
            <a:extLst>
              <a:ext uri="{FF2B5EF4-FFF2-40B4-BE49-F238E27FC236}">
                <a16:creationId xmlns:a16="http://schemas.microsoft.com/office/drawing/2014/main" id="{8FABD232-239E-7DF2-6CE1-2E77198C89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96494" y="1260147"/>
            <a:ext cx="7730094" cy="5035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640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D347F6-BD2A-4041-6891-7EC7352EBE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3095391-8E8C-14D5-904C-79FF19F0FF6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667CB9A-B447-0F79-90DA-2B58203B252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8D13AD-4E61-449E-DA71-9D53B7600F2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70BFA52-10E6-26E2-DBF9-84E3DFC81DD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5652A8-1C9C-5CF2-C157-9382AAD6ADB1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DCEE3D8-95A0-EDB0-A0C7-748FBAA029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6972285-6B21-D285-D136-7CA2A7A9861C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Plan; Examples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5361A9F-3856-54EC-7F98-E554ACA757D4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F68AB86-7CDD-C658-7B14-F016161E9C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0456159-BDDB-7CCC-43CF-D2DDDE862AD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CDA95D9-B981-D338-8C30-92B332498A0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64E8D513-444B-2778-F03F-FD13C7ADC7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2" descr="A project plan with colorful text&#10;&#10;Description automatically generated">
            <a:extLst>
              <a:ext uri="{FF2B5EF4-FFF2-40B4-BE49-F238E27FC236}">
                <a16:creationId xmlns:a16="http://schemas.microsoft.com/office/drawing/2014/main" id="{2A665EB9-1175-3E58-625D-94B3A26E3D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56795" y="1341946"/>
            <a:ext cx="8475695" cy="464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349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290973-3E33-D591-E68D-A3CCD57CD5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67B462E-716A-9ABA-A4E1-670AC395497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746222-13B8-7568-DD1C-1C6DA716890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EB3C87-1F38-A1D5-9212-7DFE3358077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BB18DE-D551-05EC-37E7-193E5758409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964957-5166-915B-142B-33E4DDAFD96B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C3AA9BC-116D-D0E0-6D08-4ED6D13A6B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9E567DB-AE27-47E1-CF20-440D8BEA3846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Plan; Examples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9206A2B-02CC-CF4C-1F6F-2679E64FB59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661D3DB1-ECA2-4C9B-15F1-87EA8DF17C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1E161CE9-D185-7B80-A7C8-1C96B8C6E53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0661ACC-0B6B-21D1-642E-033C9FF7955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E6CE45A-259D-5CE2-2C2D-15A556FBB5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8" name="Picture 7" descr="A diagram with colorful arrows&#10;&#10;Description automatically generated with medium confidence">
            <a:extLst>
              <a:ext uri="{FF2B5EF4-FFF2-40B4-BE49-F238E27FC236}">
                <a16:creationId xmlns:a16="http://schemas.microsoft.com/office/drawing/2014/main" id="{77BB5066-788C-EBA8-B685-BCDACB2F54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0595" y="1451354"/>
            <a:ext cx="8510805" cy="4695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151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7DA1AA-04B6-7104-E447-0DA2C169C9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F509FA1-5BFA-E6F0-F614-94162AEE7D0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EB1182-8609-D3B0-3CC1-403380C5C2D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490E31-ED3C-17AB-BC9B-0F871819EB0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DA2EEF-C0A8-5E2F-574A-97E3E33570D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372512-2CB0-96C4-F53A-882339121482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466EAD-BC44-2CBA-2503-89C9D0B7C3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1B2D0A9-0C12-D4A4-A4FA-3313A4AB48BF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Plan; Examples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273706B-2D94-9A5B-D5CA-2C144FBAF44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CD08AB7-C2C0-90B6-6970-E4A2E1BBA8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C9FBD12-4C51-8D8E-A409-30219423801A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B5810499-035D-CF8C-35D7-950712EF165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2E7D9F6B-B944-CE43-92ED-039BFC1829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2" descr="A group of colorful charts&#10;&#10;Description automatically generated with medium confidence">
            <a:extLst>
              <a:ext uri="{FF2B5EF4-FFF2-40B4-BE49-F238E27FC236}">
                <a16:creationId xmlns:a16="http://schemas.microsoft.com/office/drawing/2014/main" id="{E62BD325-ED23-AD26-370F-7FE85E35AF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9020" y="1531707"/>
            <a:ext cx="8223062" cy="4313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76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646356-7490-9393-B6BC-1660398A02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CDD25E-CFD3-12E4-06F7-C41F53B62FB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9FA730A-1299-25A3-B225-284007A5B7F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09EA31-B239-FF42-ABDE-DF81765ECAA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50072E-2500-F4B9-BD1D-215E116A3DD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CEE668-8629-6083-F22C-3E72894E3F32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D30F3A0-3912-BF4E-15EA-B291A3B47B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500B661-090B-C9E3-B473-749DC7BF844F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Plan; Examples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15D75D6-CAF1-E7F2-2B55-312D8EFAF26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0A2173E-2F89-0AC3-D9BE-B8EB5E3AA8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52E18947-EB04-2DA5-648E-2129399F0C4E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649D19D0-23CF-F889-243F-61A419F810A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AE3F20CC-75AB-B5C1-F562-F2F1A145FE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CBACECAE-9DF0-EE9B-791E-ECFD4E3C5F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85128" y="1555620"/>
            <a:ext cx="8522293" cy="4519085"/>
          </a:xfrm>
          <a:prstGeom prst="rect">
            <a:avLst/>
          </a:prstGeom>
        </p:spPr>
      </p:pic>
      <p:sp>
        <p:nvSpPr>
          <p:cNvPr id="79" name="TextBox 78">
            <a:extLst>
              <a:ext uri="{FF2B5EF4-FFF2-40B4-BE49-F238E27FC236}">
                <a16:creationId xmlns:a16="http://schemas.microsoft.com/office/drawing/2014/main" id="{B2DA608B-7272-6090-355A-32A0DC932367}"/>
              </a:ext>
            </a:extLst>
          </p:cNvPr>
          <p:cNvSpPr txBox="1"/>
          <p:nvPr/>
        </p:nvSpPr>
        <p:spPr>
          <a:xfrm>
            <a:off x="4961965" y="1193348"/>
            <a:ext cx="3765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SIMPLE GANTT CHART TEMPLATE</a:t>
            </a:r>
          </a:p>
        </p:txBody>
      </p:sp>
    </p:spTree>
    <p:extLst>
      <p:ext uri="{BB962C8B-B14F-4D97-AF65-F5344CB8AC3E}">
        <p14:creationId xmlns:p14="http://schemas.microsoft.com/office/powerpoint/2010/main" val="3054882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FE966E-938A-1626-3765-8121767CA3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597643C-0DC2-1AF3-8D99-8E5C0D47BADA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8D7F49-7CBF-BDE9-1286-41EF5AD5D28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F958EE-D92A-E3E8-F393-CBD1EFE1302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FBF06D0-3575-8090-3391-3A1B4BBB13C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E8CD98-72E3-A2A4-9F4B-FA32ABE759A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98D6D0-18B4-2004-69A7-17DCABCF9D8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0C40B63-D7A2-DFAF-D5D2-0E6D1C25D45D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Project Management Plan; Examples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CC8DFA5-D706-B2A8-FB46-105FBCF05CA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6BD7DE8-8FFE-7020-AF5C-29E99A48C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FFFB7DC-68ED-2F06-B4B1-CA89295360B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909F84A-D205-3D05-076D-6AFDA2EBB5E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6F84992-88D1-A409-9883-0406CA8CF5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887CE9E-68E7-56E8-990C-3F2CDE5E5533}"/>
              </a:ext>
            </a:extLst>
          </p:cNvPr>
          <p:cNvSpPr txBox="1"/>
          <p:nvPr/>
        </p:nvSpPr>
        <p:spPr>
          <a:xfrm>
            <a:off x="3812704" y="1298313"/>
            <a:ext cx="61515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INTERNAL COMMUNICATIONS PLAN TEMPLATE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40B28A9-E7B6-E3C4-4E01-E6BA7C073A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622013"/>
              </p:ext>
            </p:extLst>
          </p:nvPr>
        </p:nvGraphicFramePr>
        <p:xfrm>
          <a:off x="2690595" y="1769748"/>
          <a:ext cx="8766828" cy="4123631"/>
        </p:xfrm>
        <a:graphic>
          <a:graphicData uri="http://schemas.openxmlformats.org/drawingml/2006/table">
            <a:tbl>
              <a:tblPr/>
              <a:tblGrid>
                <a:gridCol w="14611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11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11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611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6113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6113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1777">
                <a:tc gridSpan="6">
                  <a:txBody>
                    <a:bodyPr/>
                    <a:lstStyle/>
                    <a:p>
                      <a:pPr algn="ctr"/>
                      <a:r>
                        <a:rPr lang="en-US" sz="17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INTERNAL AND EXTERNAL COMMUNICATION PLAN</a:t>
                      </a:r>
                      <a:endParaRPr lang="en-US" sz="17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br>
                        <a:rPr lang="en-US" sz="17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70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38" marR="44438" marT="0" marB="0" anchor="ctr">
                    <a:lnL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r>
                        <a:rPr lang="en-US" sz="17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INTERNAL AND EXTERNAL COMMUNICATION PLAN</a:t>
                      </a:r>
                      <a:endParaRPr lang="en-US" sz="17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38" marR="44438" marT="0" marB="0" anchor="ctr">
                    <a:lnL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br>
                        <a:rPr lang="en-US" sz="17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70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38" marR="44438" marT="0" marB="0" anchor="ctr">
                    <a:lnL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br>
                        <a:rPr lang="en-US" sz="17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7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38" marR="44438" marT="0" marB="0" anchor="ctr">
                    <a:lnL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1048"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STAKEHOLDERS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POWER/INTERST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KEY INTEREST &amp; ISSUES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COMMUNICATION VEHICLE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FREQUENCY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COMMENTS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6801"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6801"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6801"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6801"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6801"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6801"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en-US" sz="1200" dirty="0">
                          <a:effectLst/>
                          <a:latin typeface="Century Gothic" panose="020B0502020202020204" pitchFamily="34" charset="0"/>
                        </a:rPr>
                      </a:br>
                      <a:endParaRPr lang="en-US" sz="12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4443" marR="44443" marT="0" marB="0" anchor="ctr">
                    <a:lnL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8807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93246E-61E3-8563-AEF4-432722231F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FE4A88F-99AF-A065-A376-EEB07231F5B7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6EE808-65B3-0DA6-4A56-9DFE9A35BCD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7607ACD-B295-201F-F8B5-031F961419E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CABBCE-A7D9-BCFF-DDFB-A569ED1A6BA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4C433C-81A0-CFD9-4829-641D69B4D5CE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DD50DA8-1986-FE2B-F0D1-6F36DF81E1F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11442C-A303-552F-0276-3071AE464D11}"/>
              </a:ext>
            </a:extLst>
          </p:cNvPr>
          <p:cNvSpPr txBox="1"/>
          <p:nvPr/>
        </p:nvSpPr>
        <p:spPr>
          <a:xfrm>
            <a:off x="2956795" y="401959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Summary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552ABF8-5DD7-35A8-6DF0-57C0885AAD7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5786DFE-24CC-4747-83B0-8645C65446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D6683FF-A833-C60D-4F94-C5AB754531CA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B7F5139A-D03B-072B-AD86-90889FE984F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0993FDA-BC09-D8B7-26AA-7B6AD08588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1E6E20F-FD26-D41B-736E-B3E6F042D005}"/>
              </a:ext>
            </a:extLst>
          </p:cNvPr>
          <p:cNvSpPr txBox="1">
            <a:spLocks/>
          </p:cNvSpPr>
          <p:nvPr/>
        </p:nvSpPr>
        <p:spPr>
          <a:xfrm>
            <a:off x="2813026" y="1257297"/>
            <a:ext cx="8941652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IS projects have a high failure rate because of improper project management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IS projects need linking to the business plans, IT goals need to be mapped to corporate goals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Selecting of projects is based on CSF, portfolio analysis or scoring models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Change management is crucial for the success of any project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IS projects need to be developed keeping the organizational and management needs in mind</a:t>
            </a:r>
          </a:p>
          <a:p>
            <a:pPr lvl="1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64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B96A612-58F4-4E9A-9665-3987CC3AC4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7519</TotalTime>
  <Words>2376</Words>
  <Application>Microsoft Macintosh PowerPoint</Application>
  <PresentationFormat>Widescreen</PresentationFormat>
  <Paragraphs>597</Paragraphs>
  <Slides>40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40</vt:i4>
      </vt:variant>
    </vt:vector>
  </HeadingPairs>
  <TitlesOfParts>
    <vt:vector size="53" baseType="lpstr">
      <vt:lpstr>Agency FB</vt:lpstr>
      <vt:lpstr>Andalus</vt:lpstr>
      <vt:lpstr>Arial</vt:lpstr>
      <vt:lpstr>Calibri</vt:lpstr>
      <vt:lpstr>Calibri Light</vt:lpstr>
      <vt:lpstr>Century Gothic</vt:lpstr>
      <vt:lpstr>Majalla UI</vt:lpstr>
      <vt:lpstr>Roboto Light</vt:lpstr>
      <vt:lpstr>Tajawal Medium</vt:lpstr>
      <vt:lpstr>Times New Roman</vt:lpstr>
      <vt:lpstr>2_Office Theme</vt:lpstr>
      <vt:lpstr>3_Office Theme</vt:lpstr>
      <vt:lpstr>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Amjad Qtaish</cp:lastModifiedBy>
  <cp:revision>1427</cp:revision>
  <dcterms:created xsi:type="dcterms:W3CDTF">2020-09-29T10:23:33Z</dcterms:created>
  <dcterms:modified xsi:type="dcterms:W3CDTF">2024-11-21T18:01:38Z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