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271" r:id="rId6"/>
    <p:sldId id="256" r:id="rId7"/>
    <p:sldId id="644" r:id="rId8"/>
    <p:sldId id="646" r:id="rId9"/>
    <p:sldId id="645" r:id="rId10"/>
    <p:sldId id="647" r:id="rId11"/>
    <p:sldId id="648" r:id="rId12"/>
    <p:sldId id="649" r:id="rId13"/>
    <p:sldId id="650" r:id="rId14"/>
    <p:sldId id="651" r:id="rId15"/>
    <p:sldId id="652" r:id="rId16"/>
    <p:sldId id="653" r:id="rId17"/>
    <p:sldId id="654" r:id="rId18"/>
    <p:sldId id="655" r:id="rId19"/>
    <p:sldId id="656" r:id="rId20"/>
    <p:sldId id="657" r:id="rId21"/>
    <p:sldId id="658" r:id="rId22"/>
    <p:sldId id="659" r:id="rId23"/>
    <p:sldId id="660" r:id="rId24"/>
    <p:sldId id="661" r:id="rId25"/>
    <p:sldId id="662" r:id="rId26"/>
    <p:sldId id="663" r:id="rId27"/>
    <p:sldId id="687" r:id="rId28"/>
    <p:sldId id="664" r:id="rId29"/>
    <p:sldId id="674" r:id="rId30"/>
    <p:sldId id="675" r:id="rId31"/>
    <p:sldId id="676" r:id="rId32"/>
    <p:sldId id="677" r:id="rId33"/>
    <p:sldId id="678" r:id="rId34"/>
    <p:sldId id="679" r:id="rId35"/>
    <p:sldId id="680" r:id="rId36"/>
    <p:sldId id="681" r:id="rId37"/>
    <p:sldId id="682" r:id="rId38"/>
    <p:sldId id="683" r:id="rId39"/>
    <p:sldId id="684" r:id="rId40"/>
    <p:sldId id="685" r:id="rId41"/>
    <p:sldId id="686" r:id="rId42"/>
    <p:sldId id="609" r:id="rId43"/>
    <p:sldId id="665" r:id="rId44"/>
    <p:sldId id="666" r:id="rId45"/>
    <p:sldId id="667" r:id="rId46"/>
    <p:sldId id="668" r:id="rId47"/>
    <p:sldId id="669" r:id="rId48"/>
    <p:sldId id="670" r:id="rId49"/>
    <p:sldId id="671" r:id="rId50"/>
    <p:sldId id="672" r:id="rId51"/>
    <p:sldId id="673"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644"/>
            <p14:sldId id="646"/>
            <p14:sldId id="645"/>
            <p14:sldId id="647"/>
            <p14:sldId id="648"/>
            <p14:sldId id="649"/>
            <p14:sldId id="650"/>
            <p14:sldId id="651"/>
            <p14:sldId id="652"/>
            <p14:sldId id="653"/>
            <p14:sldId id="654"/>
            <p14:sldId id="655"/>
            <p14:sldId id="656"/>
            <p14:sldId id="657"/>
            <p14:sldId id="658"/>
            <p14:sldId id="659"/>
            <p14:sldId id="660"/>
            <p14:sldId id="661"/>
            <p14:sldId id="662"/>
            <p14:sldId id="663"/>
            <p14:sldId id="687"/>
            <p14:sldId id="664"/>
            <p14:sldId id="674"/>
            <p14:sldId id="675"/>
            <p14:sldId id="676"/>
            <p14:sldId id="677"/>
            <p14:sldId id="678"/>
            <p14:sldId id="679"/>
            <p14:sldId id="680"/>
            <p14:sldId id="681"/>
            <p14:sldId id="682"/>
            <p14:sldId id="683"/>
            <p14:sldId id="684"/>
            <p14:sldId id="685"/>
            <p14:sldId id="686"/>
            <p14:sldId id="609"/>
            <p14:sldId id="665"/>
            <p14:sldId id="666"/>
            <p14:sldId id="667"/>
            <p14:sldId id="668"/>
            <p14:sldId id="669"/>
            <p14:sldId id="670"/>
            <p14:sldId id="671"/>
            <p14:sldId id="672"/>
            <p14:sldId id="6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84"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5051832"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Written Communication Types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502166" y="1514954"/>
            <a:ext cx="2678940" cy="523220"/>
          </a:xfrm>
          <a:prstGeom prst="rect">
            <a:avLst/>
          </a:prstGeom>
          <a:noFill/>
        </p:spPr>
        <p:txBody>
          <a:bodyPr wrap="none" rtlCol="0">
            <a:spAutoFit/>
          </a:bodyPr>
          <a:lstStyle/>
          <a:p>
            <a:pPr algn="ctr"/>
            <a:r>
              <a:rPr lang="ar-EG" sz="2800" dirty="0" smtClean="0">
                <a:latin typeface="Alexandria" charset="0"/>
                <a:cs typeface="Alexandria" charset="0"/>
              </a:rPr>
              <a:t>أنواع التواصل الكتابي</a:t>
            </a:r>
            <a:endParaRPr lang="en-US" sz="2800" dirty="0">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258935" y="617837"/>
            <a:ext cx="1500732"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Definition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51735" y="625664"/>
            <a:ext cx="1101584"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التعريف</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1346" y="1624225"/>
            <a:ext cx="4403319" cy="341632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Written Communication</a:t>
            </a:r>
            <a:r>
              <a:rPr lang="en-US" sz="2400" dirty="0">
                <a:latin typeface="Times New Roman" panose="02020603050405020304" pitchFamily="18" charset="0"/>
                <a:cs typeface="Times New Roman" panose="02020603050405020304" pitchFamily="18" charset="0"/>
              </a:rPr>
              <a:t> refers to the process of conveying a message through the written symbols. In other words, any message exchanged between two or more persons that make use of written words is called as written communication.</a:t>
            </a:r>
          </a:p>
        </p:txBody>
      </p:sp>
      <p:sp>
        <p:nvSpPr>
          <p:cNvPr id="6" name="Rectangle 5"/>
          <p:cNvSpPr/>
          <p:nvPr/>
        </p:nvSpPr>
        <p:spPr>
          <a:xfrm>
            <a:off x="4651588" y="1841879"/>
            <a:ext cx="3464560" cy="2308324"/>
          </a:xfrm>
          <a:prstGeom prst="rect">
            <a:avLst/>
          </a:prstGeom>
        </p:spPr>
        <p:txBody>
          <a:bodyPr wrap="square">
            <a:spAutoFit/>
          </a:bodyPr>
          <a:lstStyle/>
          <a:p>
            <a:pPr algn="r" rtl="1"/>
            <a:r>
              <a:rPr lang="ar-EG" sz="2400" dirty="0"/>
              <a:t>يشير الاتصال الكتابي إلى عملية نقل رسالة من خلال الرموز المكتوبة. بعبارة أخرى، أي رسالة يتم تبادلها بين شخصين أو أكثر باستخدام الكلمات المكتوبة تسمى اتصالاً كتابيًا.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97280" y="573027"/>
            <a:ext cx="1723549"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Importance</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51735" y="625664"/>
            <a:ext cx="1002197"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الأهمية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169315"/>
            <a:ext cx="4403319" cy="5324535"/>
          </a:xfrm>
          <a:prstGeom prst="rect">
            <a:avLst/>
          </a:prstGeom>
        </p:spPr>
        <p:txBody>
          <a:bodyPr wrap="square">
            <a:spAutoFit/>
          </a:bodyPr>
          <a:lstStyle/>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Official documents, memos, e-mails, and other forms of written communication reveal something about you as a professional;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Important policies, requests, and organizational procedures are conveyed through written communication;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Proposals, employee terminations, media relations, and the like are achieved with written communication;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communication must be present in order to achieve professional excellence. To address these important topics.</a:t>
            </a:r>
          </a:p>
        </p:txBody>
      </p:sp>
      <p:sp>
        <p:nvSpPr>
          <p:cNvPr id="6" name="Rectangle 5"/>
          <p:cNvSpPr/>
          <p:nvPr/>
        </p:nvSpPr>
        <p:spPr>
          <a:xfrm>
            <a:off x="4678368" y="1669778"/>
            <a:ext cx="3666068" cy="4093428"/>
          </a:xfrm>
          <a:prstGeom prst="rect">
            <a:avLst/>
          </a:prstGeom>
        </p:spPr>
        <p:txBody>
          <a:bodyPr wrap="square">
            <a:spAutoFit/>
          </a:bodyPr>
          <a:lstStyle/>
          <a:p>
            <a:pPr marL="342900" indent="-342900" algn="r" rtl="1">
              <a:buFont typeface="Arial" panose="020B0604020202020204" pitchFamily="34" charset="0"/>
              <a:buChar char="•"/>
            </a:pPr>
            <a:r>
              <a:rPr lang="ar-EG" sz="2000" dirty="0"/>
              <a:t>تكشف المستندات الرسمية والمذكرات ورسائل البريد الإلكتروني وغيرها من أشكال الاتصالات المكتوبة شيئًا عنك كمحترف؛</a:t>
            </a:r>
          </a:p>
          <a:p>
            <a:pPr marL="342900" indent="-342900" algn="r" rtl="1">
              <a:buFont typeface="Arial" panose="020B0604020202020204" pitchFamily="34" charset="0"/>
              <a:buChar char="•"/>
            </a:pPr>
            <a:r>
              <a:rPr lang="ar-EG" sz="2000" dirty="0"/>
              <a:t>يتم نقل السياسات والطلبات والإجراءات التنظيمية المهمة من خلال الاتصالات المكتوبة؛</a:t>
            </a:r>
          </a:p>
          <a:p>
            <a:pPr marL="342900" indent="-342900" algn="r" rtl="1">
              <a:buFont typeface="Arial" panose="020B0604020202020204" pitchFamily="34" charset="0"/>
              <a:buChar char="•"/>
            </a:pPr>
            <a:r>
              <a:rPr lang="ar-EG" sz="2000" dirty="0"/>
              <a:t>يتم تحقيق المقترحات وإنهاء خدمات الموظفين والعلاقات الإعلامية وما شابه ذلك من خلال الاتصالات المكتوبة؛</a:t>
            </a:r>
          </a:p>
          <a:p>
            <a:pPr marL="342900" indent="-342900" algn="r" rtl="1">
              <a:buFont typeface="Arial" panose="020B0604020202020204" pitchFamily="34" charset="0"/>
              <a:buChar char="•"/>
            </a:pPr>
            <a:r>
              <a:rPr lang="ar-EG" sz="2000" dirty="0"/>
              <a:t>يجب أن يكون الاتصال المكتوب موجودًا لتحقيق التميز المهني. لمعالجة هذه الموضوعات المهمة.</a:t>
            </a:r>
          </a:p>
        </p:txBody>
      </p:sp>
    </p:spTree>
    <p:extLst>
      <p:ext uri="{BB962C8B-B14F-4D97-AF65-F5344CB8AC3E}">
        <p14:creationId xmlns:p14="http://schemas.microsoft.com/office/powerpoint/2010/main" val="292222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28150" y="617063"/>
            <a:ext cx="442743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Types of written communication</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304442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أنواع الاتصالات المكتوبة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4369" y="1850035"/>
            <a:ext cx="4403319" cy="2677656"/>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a:t>
            </a:r>
            <a:r>
              <a:rPr lang="en-US" sz="2400" dirty="0" smtClean="0">
                <a:latin typeface="Times New Roman" panose="02020603050405020304" pitchFamily="18" charset="0"/>
                <a:cs typeface="Times New Roman" panose="02020603050405020304" pitchFamily="18" charset="0"/>
              </a:rPr>
              <a:t>letters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Employee </a:t>
            </a:r>
            <a:r>
              <a:rPr lang="en-US" sz="2400" dirty="0" smtClean="0">
                <a:latin typeface="Times New Roman" panose="02020603050405020304" pitchFamily="18" charset="0"/>
                <a:cs typeface="Times New Roman" panose="02020603050405020304" pitchFamily="18" charset="0"/>
              </a:rPr>
              <a:t>reviews</a:t>
            </a:r>
          </a:p>
          <a:p>
            <a:pPr marL="342900" indent="-342900">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Recommendation letters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Memos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Proposals and </a:t>
            </a:r>
            <a:r>
              <a:rPr lang="en-US" sz="2400" dirty="0" smtClean="0">
                <a:latin typeface="Times New Roman" panose="02020603050405020304" pitchFamily="18" charset="0"/>
                <a:cs typeface="Times New Roman" panose="02020603050405020304" pitchFamily="18" charset="0"/>
              </a:rPr>
              <a:t>Reports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Planning </a:t>
            </a:r>
            <a:r>
              <a:rPr lang="en-US" sz="2400" dirty="0" smtClean="0">
                <a:latin typeface="Times New Roman" panose="02020603050405020304" pitchFamily="18" charset="0"/>
                <a:cs typeface="Times New Roman" panose="02020603050405020304" pitchFamily="18" charset="0"/>
              </a:rPr>
              <a:t>documents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Digital communications</a:t>
            </a:r>
          </a:p>
        </p:txBody>
      </p:sp>
      <p:sp>
        <p:nvSpPr>
          <p:cNvPr id="6" name="Rectangle 5"/>
          <p:cNvSpPr/>
          <p:nvPr/>
        </p:nvSpPr>
        <p:spPr>
          <a:xfrm>
            <a:off x="4678368" y="1669778"/>
            <a:ext cx="3666068" cy="2677656"/>
          </a:xfrm>
          <a:prstGeom prst="rect">
            <a:avLst/>
          </a:prstGeom>
        </p:spPr>
        <p:txBody>
          <a:bodyPr wrap="square">
            <a:spAutoFit/>
          </a:bodyPr>
          <a:lstStyle/>
          <a:p>
            <a:pPr marL="342900" indent="-342900" algn="r" rtl="1">
              <a:buFont typeface="Arial" panose="020B0604020202020204" pitchFamily="34" charset="0"/>
              <a:buChar char="•"/>
            </a:pPr>
            <a:r>
              <a:rPr lang="ar-EG" sz="2400" dirty="0" smtClean="0"/>
              <a:t>الخطابات التجارية</a:t>
            </a:r>
            <a:endParaRPr lang="ar-EG" sz="2400" dirty="0"/>
          </a:p>
          <a:p>
            <a:pPr marL="342900" indent="-342900" algn="r" rtl="1">
              <a:buFont typeface="Arial" panose="020B0604020202020204" pitchFamily="34" charset="0"/>
              <a:buChar char="•"/>
            </a:pPr>
            <a:r>
              <a:rPr lang="ar-EG" sz="2400" dirty="0"/>
              <a:t>مراجعات </a:t>
            </a:r>
            <a:r>
              <a:rPr lang="ar-EG" sz="2400" dirty="0" smtClean="0"/>
              <a:t>الموظفين</a:t>
            </a:r>
            <a:endParaRPr lang="en-US" sz="2400" dirty="0"/>
          </a:p>
          <a:p>
            <a:pPr marL="342900" indent="-342900" algn="r" rtl="1">
              <a:buFont typeface="Arial" panose="020B0604020202020204" pitchFamily="34" charset="0"/>
              <a:buChar char="•"/>
            </a:pPr>
            <a:r>
              <a:rPr lang="ar-EG" sz="2400" dirty="0" smtClean="0"/>
              <a:t> خطابات التوصية</a:t>
            </a:r>
            <a:endParaRPr lang="en-US" sz="2400" dirty="0" smtClean="0"/>
          </a:p>
          <a:p>
            <a:pPr marL="342900" indent="-342900" algn="r" rtl="1">
              <a:buFont typeface="Arial" panose="020B0604020202020204" pitchFamily="34" charset="0"/>
              <a:buChar char="•"/>
            </a:pPr>
            <a:r>
              <a:rPr lang="ar-EG" sz="2400" dirty="0" smtClean="0"/>
              <a:t>المذكرات</a:t>
            </a:r>
            <a:endParaRPr lang="en-US" sz="2400" dirty="0" smtClean="0"/>
          </a:p>
          <a:p>
            <a:pPr marL="342900" indent="-342900" algn="r" rtl="1">
              <a:buFont typeface="Arial" panose="020B0604020202020204" pitchFamily="34" charset="0"/>
              <a:buChar char="•"/>
            </a:pPr>
            <a:r>
              <a:rPr lang="ar-EG" sz="2400" dirty="0" smtClean="0"/>
              <a:t>المقترحات والتقارير</a:t>
            </a:r>
            <a:endParaRPr lang="ar-EG" sz="2400" dirty="0"/>
          </a:p>
          <a:p>
            <a:pPr marL="342900" indent="-342900" algn="r" rtl="1">
              <a:buFont typeface="Arial" panose="020B0604020202020204" pitchFamily="34" charset="0"/>
              <a:buChar char="•"/>
            </a:pPr>
            <a:r>
              <a:rPr lang="ar-EG" sz="2400" dirty="0"/>
              <a:t>مستندات </a:t>
            </a:r>
            <a:r>
              <a:rPr lang="ar-EG" sz="2400" dirty="0" smtClean="0"/>
              <a:t>التخطيط</a:t>
            </a:r>
            <a:endParaRPr lang="ar-EG" sz="2400" dirty="0"/>
          </a:p>
          <a:p>
            <a:pPr marL="342900" indent="-342900" algn="r" rtl="1">
              <a:buFont typeface="Arial" panose="020B0604020202020204" pitchFamily="34" charset="0"/>
              <a:buChar char="•"/>
            </a:pPr>
            <a:r>
              <a:rPr lang="ar-EG" sz="2400" dirty="0"/>
              <a:t>الاتصالات الرقمية</a:t>
            </a:r>
          </a:p>
        </p:txBody>
      </p:sp>
    </p:spTree>
    <p:extLst>
      <p:ext uri="{BB962C8B-B14F-4D97-AF65-F5344CB8AC3E}">
        <p14:creationId xmlns:p14="http://schemas.microsoft.com/office/powerpoint/2010/main" val="258039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81976" y="613222"/>
            <a:ext cx="2685351"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cs typeface="Times New Roman" panose="02020603050405020304" pitchFamily="18" charset="0"/>
              </a:rPr>
              <a:t>Business Letters</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33304"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الخطابات التجارية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8817" y="1563162"/>
            <a:ext cx="4403319" cy="4708981"/>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Why Business Letters are important?</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serve as a formal method of communication between people.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provide valuable information on business-related matters.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are used as a reference material to future transactions.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Properly written letters give a positive impression of a company or individual.</a:t>
            </a:r>
          </a:p>
          <a:p>
            <a:pPr algn="ct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78368" y="1669778"/>
            <a:ext cx="3666068" cy="4462760"/>
          </a:xfrm>
          <a:prstGeom prst="rect">
            <a:avLst/>
          </a:prstGeom>
        </p:spPr>
        <p:txBody>
          <a:bodyPr wrap="square">
            <a:spAutoFit/>
          </a:bodyPr>
          <a:lstStyle/>
          <a:p>
            <a:pPr algn="ctr" rtl="1"/>
            <a:r>
              <a:rPr lang="ar-EG" sz="2000" dirty="0"/>
              <a:t>هل سبق لك أن تلقيت خطابًا لم يلفت انتباهك؟ ما رد فعلك عندما يُكتب اسمك بشكل خاطئ في مستند؟</a:t>
            </a:r>
          </a:p>
          <a:p>
            <a:pPr algn="ctr" rtl="1"/>
            <a:r>
              <a:rPr lang="ar-EG" sz="2400" b="1" dirty="0"/>
              <a:t>لماذا تعد </a:t>
            </a:r>
            <a:r>
              <a:rPr lang="ar-EG" sz="2400" b="1" dirty="0" smtClean="0"/>
              <a:t>الخطابات التجارية مهمة</a:t>
            </a:r>
            <a:r>
              <a:rPr lang="ar-EG" sz="2400" b="1" dirty="0"/>
              <a:t>؟</a:t>
            </a:r>
          </a:p>
          <a:p>
            <a:pPr marL="342900" indent="-342900" algn="r" rtl="1">
              <a:buFont typeface="Arial" panose="020B0604020202020204" pitchFamily="34" charset="0"/>
              <a:buChar char="•"/>
            </a:pPr>
            <a:r>
              <a:rPr lang="ar-EG" sz="2000" dirty="0"/>
              <a:t>إنها بمثابة طريقة رسمية للتواصل بين الأشخاص.</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إنها توفر معلومات قيمة حول الأمور المتعلقة بالأعمال.</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تُستخدم كمرجع للمعاملات المستقبلية.</a:t>
            </a:r>
          </a:p>
          <a:p>
            <a:pPr marL="342900" indent="-342900" algn="r" rtl="1">
              <a:buFont typeface="Arial" panose="020B0604020202020204" pitchFamily="34" charset="0"/>
              <a:buChar char="•"/>
            </a:pPr>
            <a:r>
              <a:rPr lang="ar-EG" sz="2000" dirty="0"/>
              <a:t>إن الخطابات المكتوبة بشكل صحيح تعطي انطباعًا إيجابيًا عن الشركة أو الفرد.</a:t>
            </a:r>
          </a:p>
        </p:txBody>
      </p:sp>
    </p:spTree>
    <p:extLst>
      <p:ext uri="{BB962C8B-B14F-4D97-AF65-F5344CB8AC3E}">
        <p14:creationId xmlns:p14="http://schemas.microsoft.com/office/powerpoint/2010/main" val="295412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817"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70385" y="647201"/>
            <a:ext cx="2685351"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cs typeface="Times New Roman" panose="02020603050405020304" pitchFamily="18" charset="0"/>
              </a:rPr>
              <a:t>Business Letters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49334"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الخطابات التجارية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8817" y="1563162"/>
            <a:ext cx="4403319" cy="3785652"/>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Why Business Letters are important?</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Retailers and agents also distribute new information to clients through formal letters.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Letters enhance an organization’s image and reputation and maintain ethical business values.</a:t>
            </a:r>
          </a:p>
          <a:p>
            <a:pPr algn="ct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678368" y="1669778"/>
            <a:ext cx="3666068" cy="3231654"/>
          </a:xfrm>
          <a:prstGeom prst="rect">
            <a:avLst/>
          </a:prstGeom>
        </p:spPr>
        <p:txBody>
          <a:bodyPr wrap="square">
            <a:spAutoFit/>
          </a:bodyPr>
          <a:lstStyle/>
          <a:p>
            <a:pPr algn="ctr" rtl="1"/>
            <a:r>
              <a:rPr lang="ar-EG" sz="2000" dirty="0"/>
              <a:t>هل سبق لك أن تلقيت خطابًا لم يلفت انتباهك؟ ما رد فعلك عندما يُكتب اسمك بشكل خاطئ في مستند؟</a:t>
            </a:r>
          </a:p>
          <a:p>
            <a:pPr algn="ctr" rtl="1"/>
            <a:r>
              <a:rPr lang="ar-EG" sz="2400" b="1" dirty="0"/>
              <a:t>لماذا تعد خطابات العمل مهمة؟</a:t>
            </a:r>
          </a:p>
          <a:p>
            <a:pPr marL="342900" indent="-342900" algn="r" rtl="1">
              <a:buFont typeface="Arial" panose="020B0604020202020204" pitchFamily="34" charset="0"/>
              <a:buChar char="•"/>
            </a:pPr>
            <a:r>
              <a:rPr lang="ar-EG" sz="2000" dirty="0"/>
              <a:t>كما يقوم تجار التجزئة والوكلاء أيضًا بتوزيع المعلومات الجديدة على العملاء من خلال الرسائل الرسمية.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تعزز الرسائل صورة المنظمة وسمعتها وتحافظ على القيم التجارية الأخلاقية.</a:t>
            </a:r>
          </a:p>
        </p:txBody>
      </p:sp>
    </p:spTree>
    <p:extLst>
      <p:ext uri="{BB962C8B-B14F-4D97-AF65-F5344CB8AC3E}">
        <p14:creationId xmlns:p14="http://schemas.microsoft.com/office/powerpoint/2010/main" val="98089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751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254512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Employee reviews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2208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تقييمات الموظفين</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8817" y="1563162"/>
            <a:ext cx="4403319" cy="4154984"/>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An employee review form is a formal document with questions and discussion points that examines your efficiency and productivity. Companies may also use an employee review form to commend you on outstanding work. Occasionally, organizations will use review forms with a team to outline how they are performing.</a:t>
            </a:r>
          </a:p>
        </p:txBody>
      </p:sp>
      <p:sp>
        <p:nvSpPr>
          <p:cNvPr id="6" name="Rectangle 5"/>
          <p:cNvSpPr/>
          <p:nvPr/>
        </p:nvSpPr>
        <p:spPr>
          <a:xfrm>
            <a:off x="4678368" y="1669778"/>
            <a:ext cx="3666068" cy="3046988"/>
          </a:xfrm>
          <a:prstGeom prst="rect">
            <a:avLst/>
          </a:prstGeom>
        </p:spPr>
        <p:txBody>
          <a:bodyPr wrap="square">
            <a:spAutoFit/>
          </a:bodyPr>
          <a:lstStyle/>
          <a:p>
            <a:pPr algn="ctr" rtl="1"/>
            <a:r>
              <a:rPr lang="ar-EG" sz="2400" dirty="0"/>
              <a:t>نموذج تقييم الموظفين هو مستند رسمي يحتوي على أسئلة ونقاط نقاش تفحص كفاءتك وإنتاجيتك. قد تستخدم الشركات أيضًا نموذج تقييم الموظفين للإشادة بك على العمل المتميز. في بعض الأحيان، تستخدم المؤسسات نماذج التقييم مع فريق لتحديد أدائهم.</a:t>
            </a:r>
          </a:p>
        </p:txBody>
      </p:sp>
    </p:spTree>
    <p:extLst>
      <p:ext uri="{BB962C8B-B14F-4D97-AF65-F5344CB8AC3E}">
        <p14:creationId xmlns:p14="http://schemas.microsoft.com/office/powerpoint/2010/main" val="297743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254512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Employee reviews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2208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تقييمات الموظفين</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07382"/>
            <a:ext cx="4403319" cy="5324535"/>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What is the importance of Employee Reviews?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give the employee the opportunity to better understand expectations, standards and rules.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give the manager an opportunity to ‘get to know’ the employee better.</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give the employee the opportunity to learn what behaviors and attitudes they need to improve or modify.</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send a message to the employee that you care about their performance as well as them as a person.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can help you chart a better course for the future of the employee.</a:t>
            </a:r>
          </a:p>
        </p:txBody>
      </p:sp>
      <p:sp>
        <p:nvSpPr>
          <p:cNvPr id="6" name="Rectangle 5"/>
          <p:cNvSpPr/>
          <p:nvPr/>
        </p:nvSpPr>
        <p:spPr>
          <a:xfrm>
            <a:off x="4701296" y="1233791"/>
            <a:ext cx="3666068" cy="5632311"/>
          </a:xfrm>
          <a:prstGeom prst="rect">
            <a:avLst/>
          </a:prstGeom>
        </p:spPr>
        <p:txBody>
          <a:bodyPr wrap="square">
            <a:spAutoFit/>
          </a:bodyPr>
          <a:lstStyle/>
          <a:p>
            <a:pPr algn="ctr" rtl="1"/>
            <a:r>
              <a:rPr lang="ar-EG" sz="2400" b="1" dirty="0"/>
              <a:t>ما أهمية تقييمات الموظفين؟</a:t>
            </a:r>
          </a:p>
          <a:p>
            <a:pPr marL="342900" indent="-342900" algn="r" rtl="1">
              <a:buFont typeface="Arial" panose="020B0604020202020204" pitchFamily="34" charset="0"/>
              <a:buChar char="•"/>
            </a:pPr>
            <a:r>
              <a:rPr lang="ar-EG" sz="2400" dirty="0"/>
              <a:t>إنها تمنح الموظف الفرصة لفهم التوقعات والمعايير والقواعد بشكل أفضل.</a:t>
            </a:r>
          </a:p>
          <a:p>
            <a:pPr marL="342900" indent="-342900" algn="r" rtl="1">
              <a:buFont typeface="Arial" panose="020B0604020202020204" pitchFamily="34" charset="0"/>
              <a:buChar char="•"/>
            </a:pPr>
            <a:r>
              <a:rPr lang="ar-EG" sz="2400" dirty="0"/>
              <a:t>إنها تمنح المدير الفرصة للتعرف على الموظف بشكل أفضل.</a:t>
            </a:r>
          </a:p>
          <a:p>
            <a:pPr marL="342900" indent="-342900" algn="r" rtl="1">
              <a:buFont typeface="Arial" panose="020B0604020202020204" pitchFamily="34" charset="0"/>
              <a:buChar char="•"/>
            </a:pPr>
            <a:r>
              <a:rPr lang="ar-EG" sz="2400" dirty="0"/>
              <a:t>إنها تمنح الموظف الفرصة لمعرفة السلوكيات والمواقف التي يحتاج إلى تحسينها أو تعديلها.</a:t>
            </a:r>
          </a:p>
          <a:p>
            <a:pPr marL="342900" indent="-342900" algn="r" rtl="1">
              <a:buFont typeface="Arial" panose="020B0604020202020204" pitchFamily="34" charset="0"/>
              <a:buChar char="•"/>
            </a:pPr>
            <a:r>
              <a:rPr lang="ar-EG" sz="2400" dirty="0"/>
              <a:t>إنها ترسل رسالة إلى الموظف بأنك تهتم بأدائه وكذلك به كشخص.</a:t>
            </a:r>
          </a:p>
          <a:p>
            <a:pPr marL="342900" indent="-342900" algn="r" rtl="1">
              <a:buFont typeface="Arial" panose="020B0604020202020204" pitchFamily="34" charset="0"/>
              <a:buChar char="•"/>
            </a:pPr>
            <a:r>
              <a:rPr lang="ar-EG" sz="2400" dirty="0"/>
              <a:t>إنها يمكن أن تساعدك في رسم مسار أفضل لمستقبل الموظف.</a:t>
            </a:r>
          </a:p>
        </p:txBody>
      </p:sp>
    </p:spTree>
    <p:extLst>
      <p:ext uri="{BB962C8B-B14F-4D97-AF65-F5344CB8AC3E}">
        <p14:creationId xmlns:p14="http://schemas.microsoft.com/office/powerpoint/2010/main" val="208817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254512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Employee reviews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2208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تقييمات الموظفين</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07382"/>
            <a:ext cx="4403319" cy="4893647"/>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Types of forms for employee </a:t>
            </a:r>
            <a:r>
              <a:rPr lang="en-US" sz="2400" b="1" dirty="0" smtClean="0">
                <a:latin typeface="Times New Roman" panose="02020603050405020304" pitchFamily="18" charset="0"/>
                <a:cs typeface="Times New Roman" panose="02020603050405020304" pitchFamily="18" charset="0"/>
              </a:rPr>
              <a:t>review</a:t>
            </a:r>
            <a:endParaRPr lang="ar-EG"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Scale review</a:t>
            </a:r>
          </a:p>
          <a:p>
            <a:r>
              <a:rPr lang="en-US" sz="2400" dirty="0">
                <a:latin typeface="Times New Roman" panose="02020603050405020304" pitchFamily="18" charset="0"/>
                <a:cs typeface="Times New Roman" panose="02020603050405020304" pitchFamily="18" charset="0"/>
              </a:rPr>
              <a:t>Employers rate a list of qualities and expectations on a numbered scale, for example, of 1 (unsatisfactory) to 5 (exceptional). Each item might also include a comments section where you or your supervisor can discuss any details that impact the score.</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4524315"/>
          </a:xfrm>
          <a:prstGeom prst="rect">
            <a:avLst/>
          </a:prstGeom>
        </p:spPr>
        <p:txBody>
          <a:bodyPr wrap="square">
            <a:spAutoFit/>
          </a:bodyPr>
          <a:lstStyle/>
          <a:p>
            <a:pPr algn="ctr" rtl="1"/>
            <a:r>
              <a:rPr lang="ar-EG" sz="2400" b="1" dirty="0"/>
              <a:t>أنواع النماذج المستخدمة في مراجعة </a:t>
            </a:r>
            <a:r>
              <a:rPr lang="ar-EG" sz="2400" b="1" dirty="0" smtClean="0"/>
              <a:t>الموظفين</a:t>
            </a:r>
          </a:p>
          <a:p>
            <a:pPr algn="r" rtl="1"/>
            <a:endParaRPr lang="ar-EG" sz="2400" dirty="0"/>
          </a:p>
          <a:p>
            <a:pPr algn="r" rtl="1"/>
            <a:r>
              <a:rPr lang="ar-EG" sz="2400" b="1" u="sng" dirty="0" smtClean="0"/>
              <a:t>تقييم </a:t>
            </a:r>
            <a:r>
              <a:rPr lang="ar-EG" sz="2400" b="1" u="sng" dirty="0"/>
              <a:t>المقياس</a:t>
            </a:r>
          </a:p>
          <a:p>
            <a:pPr algn="r" rtl="1"/>
            <a:r>
              <a:rPr lang="ar-EG" sz="2400" dirty="0"/>
              <a:t>يقوم أصحاب العمل بتقييم قائمة من الصفات والتوقعات على مقياس مرقم، على سبيل المثال، من 1 (غير مرضٍ) إلى 5 (استثنائي). قد يتضمن كل عنصر أيضًا قسمًا للتعليقات حيث يمكنك أنت أو مشرفك مناقشة أي تفاصيل تؤثر على النتيجة.</a:t>
            </a:r>
          </a:p>
        </p:txBody>
      </p:sp>
    </p:spTree>
    <p:extLst>
      <p:ext uri="{BB962C8B-B14F-4D97-AF65-F5344CB8AC3E}">
        <p14:creationId xmlns:p14="http://schemas.microsoft.com/office/powerpoint/2010/main" val="32329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254512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Employee reviews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2208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تقييمات الموظفين</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07382"/>
            <a:ext cx="4403319" cy="3785652"/>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Types of forms for employee </a:t>
            </a:r>
            <a:r>
              <a:rPr lang="en-US" sz="2400" b="1" dirty="0" smtClean="0">
                <a:latin typeface="Times New Roman" panose="02020603050405020304" pitchFamily="18" charset="0"/>
                <a:cs typeface="Times New Roman" panose="02020603050405020304" pitchFamily="18" charset="0"/>
              </a:rPr>
              <a:t>review</a:t>
            </a:r>
            <a:endParaRPr lang="ar-EG"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Peer review</a:t>
            </a:r>
          </a:p>
          <a:p>
            <a:r>
              <a:rPr lang="en-US" sz="2400" dirty="0">
                <a:latin typeface="Times New Roman" panose="02020603050405020304" pitchFamily="18" charset="0"/>
                <a:cs typeface="Times New Roman" panose="02020603050405020304" pitchFamily="18" charset="0"/>
              </a:rPr>
              <a:t>These employee reviews will likely contain many of the same questions about your personal qualities and work habits as a scale review.</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3046988"/>
          </a:xfrm>
          <a:prstGeom prst="rect">
            <a:avLst/>
          </a:prstGeom>
        </p:spPr>
        <p:txBody>
          <a:bodyPr wrap="square">
            <a:spAutoFit/>
          </a:bodyPr>
          <a:lstStyle/>
          <a:p>
            <a:pPr algn="ctr" rtl="1"/>
            <a:r>
              <a:rPr lang="ar-EG" sz="2400" b="1" dirty="0"/>
              <a:t>أنواع النماذج المستخدمة في مراجعة </a:t>
            </a:r>
            <a:r>
              <a:rPr lang="ar-EG" sz="2400" b="1" dirty="0" smtClean="0"/>
              <a:t>الموظفين</a:t>
            </a:r>
          </a:p>
          <a:p>
            <a:pPr algn="r" rtl="1"/>
            <a:endParaRPr lang="ar-EG" sz="2400" dirty="0"/>
          </a:p>
          <a:p>
            <a:pPr algn="r" rtl="1"/>
            <a:r>
              <a:rPr lang="ar-EG" sz="2400" b="1" u="sng" dirty="0" smtClean="0"/>
              <a:t>تقييم الأقران</a:t>
            </a:r>
            <a:endParaRPr lang="ar-EG" sz="2400" b="1" u="sng" dirty="0"/>
          </a:p>
          <a:p>
            <a:pPr algn="r" rtl="1"/>
            <a:r>
              <a:rPr lang="ar-EG" sz="2400" dirty="0"/>
              <a:t>من المرجح أن تحتوي مراجعات الموظفين هذه على العديد من الأسئلة نفسها حول صفاتك الشخصية وعادات العمل مثل </a:t>
            </a:r>
            <a:r>
              <a:rPr lang="ar-EG" sz="2400" dirty="0" smtClean="0"/>
              <a:t>تقييم </a:t>
            </a:r>
            <a:r>
              <a:rPr lang="ar-EG" sz="2400" dirty="0"/>
              <a:t>المقياس.</a:t>
            </a:r>
          </a:p>
        </p:txBody>
      </p:sp>
    </p:spTree>
    <p:extLst>
      <p:ext uri="{BB962C8B-B14F-4D97-AF65-F5344CB8AC3E}">
        <p14:creationId xmlns:p14="http://schemas.microsoft.com/office/powerpoint/2010/main" val="56161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254512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Employee reviews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22208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تقييمات الموظفين</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307382"/>
            <a:ext cx="4403319" cy="5262979"/>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Types of forms for employee </a:t>
            </a:r>
            <a:r>
              <a:rPr lang="en-US" sz="2400" b="1" dirty="0" smtClean="0">
                <a:latin typeface="Times New Roman" panose="02020603050405020304" pitchFamily="18" charset="0"/>
                <a:cs typeface="Times New Roman" panose="02020603050405020304" pitchFamily="18" charset="0"/>
              </a:rPr>
              <a:t>review</a:t>
            </a:r>
            <a:endParaRPr lang="ar-EG"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Self-assessment</a:t>
            </a:r>
          </a:p>
          <a:p>
            <a:r>
              <a:rPr lang="en-US" sz="2400" dirty="0">
                <a:latin typeface="Times New Roman" panose="02020603050405020304" pitchFamily="18" charset="0"/>
                <a:cs typeface="Times New Roman" panose="02020603050405020304" pitchFamily="18" charset="0"/>
              </a:rPr>
              <a:t>With this type of review, you will be more responsible for leading the review conversation with your employer. Many self-assessments have open-ended questions about your performance, including, “What are my main accomplishments for the year and how do they line up with my objectives?”</a:t>
            </a:r>
          </a:p>
        </p:txBody>
      </p:sp>
      <p:sp>
        <p:nvSpPr>
          <p:cNvPr id="6" name="Rectangle 5"/>
          <p:cNvSpPr/>
          <p:nvPr/>
        </p:nvSpPr>
        <p:spPr>
          <a:xfrm>
            <a:off x="4701296" y="1233791"/>
            <a:ext cx="3666068" cy="4154984"/>
          </a:xfrm>
          <a:prstGeom prst="rect">
            <a:avLst/>
          </a:prstGeom>
        </p:spPr>
        <p:txBody>
          <a:bodyPr wrap="square">
            <a:spAutoFit/>
          </a:bodyPr>
          <a:lstStyle/>
          <a:p>
            <a:pPr algn="ctr" rtl="1"/>
            <a:r>
              <a:rPr lang="ar-EG" sz="2400" b="1" dirty="0"/>
              <a:t>أنواع النماذج المستخدمة في مراجعة </a:t>
            </a:r>
            <a:r>
              <a:rPr lang="ar-EG" sz="2400" b="1" dirty="0" smtClean="0"/>
              <a:t>الموظفين</a:t>
            </a:r>
          </a:p>
          <a:p>
            <a:pPr algn="r" rtl="1"/>
            <a:endParaRPr lang="ar-EG" sz="2400" dirty="0"/>
          </a:p>
          <a:p>
            <a:pPr algn="r" rtl="1"/>
            <a:r>
              <a:rPr lang="ar-EG" sz="2400" b="1" u="sng" dirty="0"/>
              <a:t>التقييم </a:t>
            </a:r>
            <a:r>
              <a:rPr lang="ar-EG" sz="2400" b="1" u="sng" dirty="0" smtClean="0"/>
              <a:t>الذاتي</a:t>
            </a:r>
          </a:p>
          <a:p>
            <a:pPr algn="r" rtl="1"/>
            <a:r>
              <a:rPr lang="ar-EG" sz="2400" dirty="0" smtClean="0"/>
              <a:t>مع </a:t>
            </a:r>
            <a:r>
              <a:rPr lang="ar-EG" sz="2400" dirty="0"/>
              <a:t>هذا النوع من المراجعة، ستكون مسؤولاً بشكل أكبر عن قيادة محادثة المراجعة مع صاحب العمل. تحتوي العديد من التقييمات الذاتية على أسئلة مفتوحة حول أدائك، بما في ذلك، "ما هي إنجازاتي الرئيسية لهذا العام وكيف تتوافق مع أهدافي؟"</a:t>
            </a:r>
          </a:p>
        </p:txBody>
      </p:sp>
    </p:spTree>
    <p:extLst>
      <p:ext uri="{BB962C8B-B14F-4D97-AF65-F5344CB8AC3E}">
        <p14:creationId xmlns:p14="http://schemas.microsoft.com/office/powerpoint/2010/main" val="241678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3389069"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Recommendation letters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209704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خطابات التوصية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03319" cy="594008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 form of written communication used to provide a documented reference for students and professionals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lgn="ctr"/>
            <a:r>
              <a:rPr lang="en-US" sz="2000" u="sng" dirty="0">
                <a:latin typeface="Times New Roman" panose="02020603050405020304" pitchFamily="18" charset="0"/>
                <a:cs typeface="Times New Roman" panose="02020603050405020304" pitchFamily="18" charset="0"/>
              </a:rPr>
              <a:t>A recommendation letter is designed to testify to the skills and abilities. When you review samples of recommendation letters, you will notice that the basic format is as follows</a:t>
            </a:r>
            <a:r>
              <a:rPr lang="en-US" sz="2000" u="sng" dirty="0" smtClean="0">
                <a:latin typeface="Times New Roman" panose="02020603050405020304" pitchFamily="18" charset="0"/>
                <a:cs typeface="Times New Roman" panose="02020603050405020304" pitchFamily="18" charset="0"/>
              </a:rPr>
              <a:t>:</a:t>
            </a:r>
            <a:endParaRPr lang="en-US" sz="2000" u="sng"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Opening - Introduce yourself and explain your relationship to the applicant</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Body - Give examples of the applicant's best qualities, being as specific as possible. Put the most important qualities first</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Conclusion - End your recommendation with a paragraph that includes a positive statement about the applicant and offers your future assistance if necessary.</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4708981"/>
          </a:xfrm>
          <a:prstGeom prst="rect">
            <a:avLst/>
          </a:prstGeom>
        </p:spPr>
        <p:txBody>
          <a:bodyPr wrap="square">
            <a:spAutoFit/>
          </a:bodyPr>
          <a:lstStyle/>
          <a:p>
            <a:pPr algn="r" rtl="1"/>
            <a:r>
              <a:rPr lang="ar-EG" sz="2000" dirty="0"/>
              <a:t>شكل من أشكال الاتصال الكتابي يستخدم لتوفير مرجع موثق للطلاب والمهنيين.</a:t>
            </a:r>
          </a:p>
          <a:p>
            <a:pPr algn="r" rtl="1"/>
            <a:endParaRPr lang="ar-EG" sz="2000" dirty="0"/>
          </a:p>
          <a:p>
            <a:pPr algn="ctr" rtl="1"/>
            <a:r>
              <a:rPr lang="ar-EG" sz="2000" u="sng" dirty="0"/>
              <a:t>تم تصميم خطاب التوصية للشهادة على المهارات والقدرات. عند مراجعة نماذج خطابات التوصية، ستلاحظ أن التنسيق الأساسي هو كما يلي</a:t>
            </a:r>
            <a:r>
              <a:rPr lang="ar-EG" sz="2000" u="sng" dirty="0" smtClean="0"/>
              <a:t>:</a:t>
            </a:r>
            <a:endParaRPr lang="ar-EG" sz="2000" u="sng" dirty="0"/>
          </a:p>
          <a:p>
            <a:pPr algn="r" rtl="1"/>
            <a:r>
              <a:rPr lang="ar-EG" sz="2000" dirty="0" smtClean="0"/>
              <a:t>المقدمة </a:t>
            </a:r>
            <a:r>
              <a:rPr lang="ar-EG" sz="2000" dirty="0"/>
              <a:t>- قدم نفسك واشرح علاقتك بالمتقدم</a:t>
            </a:r>
            <a:r>
              <a:rPr lang="ar-EG" sz="2000" dirty="0" smtClean="0"/>
              <a:t>.</a:t>
            </a:r>
            <a:endParaRPr lang="ar-EG" sz="2000" dirty="0"/>
          </a:p>
          <a:p>
            <a:pPr algn="r" rtl="1"/>
            <a:r>
              <a:rPr lang="ar-EG" sz="2000" dirty="0" smtClean="0"/>
              <a:t>المنتصف </a:t>
            </a:r>
            <a:r>
              <a:rPr lang="ar-EG" sz="2000" dirty="0"/>
              <a:t>- أعط أمثلة لأفضل صفات المتقدم، مع تحديدها قدر الإمكان. ضع أهم الصفات أولاً</a:t>
            </a:r>
            <a:r>
              <a:rPr lang="ar-EG" sz="2000" dirty="0" smtClean="0"/>
              <a:t>.</a:t>
            </a:r>
            <a:endParaRPr lang="ar-EG" sz="2000" dirty="0"/>
          </a:p>
          <a:p>
            <a:pPr algn="r" rtl="1"/>
            <a:r>
              <a:rPr lang="ar-EG" sz="2000" dirty="0"/>
              <a:t>الخاتمة - أنهِ توصيتك بفقرة تتضمن بيانًا إيجابيًا عن المتقدم وتعرض مساعدتك المستقبلية إذا لزم الأمر.</a:t>
            </a:r>
          </a:p>
        </p:txBody>
      </p:sp>
    </p:spTree>
    <p:extLst>
      <p:ext uri="{BB962C8B-B14F-4D97-AF65-F5344CB8AC3E}">
        <p14:creationId xmlns:p14="http://schemas.microsoft.com/office/powerpoint/2010/main" val="8540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021433"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Memo</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12170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المذكرات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63231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a:p>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Importance of Memo</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Issuing Orders and Instructions:</a:t>
            </a:r>
            <a:r>
              <a:rPr lang="en-US" sz="2000" dirty="0">
                <a:latin typeface="Times New Roman" panose="02020603050405020304" pitchFamily="18" charset="0"/>
                <a:cs typeface="Times New Roman" panose="02020603050405020304" pitchFamily="18" charset="0"/>
              </a:rPr>
              <a:t> Through memo superiors issue orders, instructions, advices etc. to their subordinates. Therefore, it is regarded as the means of carrying orders of superiors to the subordinates.</a:t>
            </a:r>
          </a:p>
          <a:p>
            <a:pPr marL="342900" indent="-342900">
              <a:buFont typeface="Arial" panose="020B0604020202020204" pitchFamily="34" charset="0"/>
              <a:buChar char="•"/>
            </a:pPr>
            <a:r>
              <a:rPr lang="en-US" sz="2000" b="1" dirty="0" smtClean="0">
                <a:latin typeface="Times New Roman" panose="02020603050405020304" pitchFamily="18" charset="0"/>
                <a:cs typeface="Times New Roman" panose="02020603050405020304" pitchFamily="18" charset="0"/>
              </a:rPr>
              <a:t>Informing Any Change in Policy:</a:t>
            </a:r>
            <a:r>
              <a:rPr lang="en-US" sz="2000" b="1"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Organizations </a:t>
            </a:r>
            <a:r>
              <a:rPr lang="en-US" sz="2000" dirty="0">
                <a:latin typeface="Times New Roman" panose="02020603050405020304" pitchFamily="18" charset="0"/>
                <a:cs typeface="Times New Roman" panose="02020603050405020304" pitchFamily="18" charset="0"/>
              </a:rPr>
              <a:t>use memo to inform any change in policy to its various internal parties.</a:t>
            </a:r>
          </a:p>
        </p:txBody>
      </p:sp>
      <p:sp>
        <p:nvSpPr>
          <p:cNvPr id="6" name="Rectangle 5"/>
          <p:cNvSpPr/>
          <p:nvPr/>
        </p:nvSpPr>
        <p:spPr>
          <a:xfrm>
            <a:off x="4701296" y="1233791"/>
            <a:ext cx="3666068" cy="5016758"/>
          </a:xfrm>
          <a:prstGeom prst="rect">
            <a:avLst/>
          </a:prstGeom>
        </p:spPr>
        <p:txBody>
          <a:bodyPr wrap="square">
            <a:spAutoFit/>
          </a:bodyPr>
          <a:lstStyle/>
          <a:p>
            <a:pPr algn="r" rtl="1"/>
            <a:r>
              <a:rPr lang="ar-EG" sz="2000" dirty="0"/>
              <a:t>المذكرات (كلمة </a:t>
            </a:r>
            <a:r>
              <a:rPr lang="en-US" sz="2000" dirty="0"/>
              <a:t>memo </a:t>
            </a:r>
            <a:r>
              <a:rPr lang="ar-EG" sz="2000" dirty="0"/>
              <a:t>هي اختصار لكلمة </a:t>
            </a:r>
            <a:r>
              <a:rPr lang="en-US" sz="2000" dirty="0"/>
              <a:t>memorandum) </a:t>
            </a:r>
            <a:r>
              <a:rPr lang="ar-EG" sz="2000" dirty="0"/>
              <a:t>هي نوع آخر من الاتصالات المكتوبة المستخدمة في البيئات المهنية. وهي عادةً عبارة عن ملاحظات قصيرة أو تحديثات يتم توزيعها في مجال الأعمال</a:t>
            </a:r>
            <a:r>
              <a:rPr lang="ar-EG" sz="2000" dirty="0" smtClean="0"/>
              <a:t>.</a:t>
            </a:r>
          </a:p>
          <a:p>
            <a:pPr algn="r" rtl="1"/>
            <a:r>
              <a:rPr lang="ar-EG" sz="2000" b="1" u="sng" dirty="0" smtClean="0"/>
              <a:t>أهمية المذكرة</a:t>
            </a:r>
          </a:p>
          <a:p>
            <a:pPr algn="r" rtl="1"/>
            <a:endParaRPr lang="ar-EG" sz="2000" dirty="0"/>
          </a:p>
          <a:p>
            <a:pPr marL="342900" indent="-342900" algn="r" rtl="1">
              <a:buFont typeface="Arial" panose="020B0604020202020204" pitchFamily="34" charset="0"/>
              <a:buChar char="•"/>
            </a:pPr>
            <a:r>
              <a:rPr lang="ar-EG" sz="2000" b="1" dirty="0" smtClean="0"/>
              <a:t>إصدار </a:t>
            </a:r>
            <a:r>
              <a:rPr lang="ar-EG" sz="2000" b="1" dirty="0"/>
              <a:t>الأوامر والتعليمات: </a:t>
            </a:r>
            <a:r>
              <a:rPr lang="ar-EG" sz="2000" dirty="0"/>
              <a:t>من خلال المذكرة، يصدر الرؤساء الأوامر والتعليمات والنصائح وما إلى ذلك إلى مرؤوسيهم. لذلك، تعتبر المذكرة وسيلة لنقل أوامر الرؤساء إلى المرؤوسين</a:t>
            </a:r>
            <a:r>
              <a:rPr lang="ar-EG" sz="2000" dirty="0" smtClean="0"/>
              <a:t>.</a:t>
            </a:r>
          </a:p>
          <a:p>
            <a:pPr marL="342900" indent="-342900" algn="r" rtl="1">
              <a:buFont typeface="Arial" panose="020B0604020202020204" pitchFamily="34" charset="0"/>
              <a:buChar char="•"/>
            </a:pPr>
            <a:r>
              <a:rPr lang="ar-EG" sz="2000" b="1" dirty="0" smtClean="0"/>
              <a:t>إبلاغ </a:t>
            </a:r>
            <a:r>
              <a:rPr lang="ar-EG" sz="2000" b="1" dirty="0"/>
              <a:t>أي تغيير في السياسة: </a:t>
            </a:r>
            <a:r>
              <a:rPr lang="ar-EG" sz="2000" dirty="0"/>
              <a:t>تستخدم المنظمات المذكرة لإبلاغ أي تغيير في السياسة إلى أطرافها الداخلية المختلفة.</a:t>
            </a:r>
          </a:p>
        </p:txBody>
      </p:sp>
    </p:spTree>
    <p:extLst>
      <p:ext uri="{BB962C8B-B14F-4D97-AF65-F5344CB8AC3E}">
        <p14:creationId xmlns:p14="http://schemas.microsoft.com/office/powerpoint/2010/main" val="300600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021433"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Memo</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12170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المذكرات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4708981"/>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a:p>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Importance of Memo</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Providing and Seeking Suggestions and Recommendations: </a:t>
            </a:r>
            <a:r>
              <a:rPr lang="en-US" sz="2000" dirty="0">
                <a:latin typeface="Times New Roman" panose="02020603050405020304" pitchFamily="18" charset="0"/>
                <a:cs typeface="Times New Roman" panose="02020603050405020304" pitchFamily="18" charset="0"/>
              </a:rPr>
              <a:t>Through memo superiors provide advice and suggestions to their subordinates. Again, by writing memo superiors can seek suggestions and recommendations on any matter from their subordinates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4401205"/>
          </a:xfrm>
          <a:prstGeom prst="rect">
            <a:avLst/>
          </a:prstGeom>
        </p:spPr>
        <p:txBody>
          <a:bodyPr wrap="square">
            <a:spAutoFit/>
          </a:bodyPr>
          <a:lstStyle/>
          <a:p>
            <a:pPr algn="r" rtl="1"/>
            <a:r>
              <a:rPr lang="ar-EG" sz="2000" dirty="0"/>
              <a:t>المذكرات (كلمة </a:t>
            </a:r>
            <a:r>
              <a:rPr lang="en-US" sz="2000" dirty="0"/>
              <a:t>memo </a:t>
            </a:r>
            <a:r>
              <a:rPr lang="ar-EG" sz="2000" dirty="0"/>
              <a:t>هي اختصار لكلمة </a:t>
            </a:r>
            <a:r>
              <a:rPr lang="en-US" sz="2000" dirty="0"/>
              <a:t>memorandum) </a:t>
            </a:r>
            <a:r>
              <a:rPr lang="ar-EG" sz="2000" dirty="0"/>
              <a:t>هي نوع آخر من الاتصالات المكتوبة المستخدمة في البيئات المهنية. وهي عادةً عبارة عن ملاحظات قصيرة أو تحديثات يتم توزيعها في مجال الأعمال</a:t>
            </a:r>
            <a:r>
              <a:rPr lang="ar-EG" sz="2000" dirty="0" smtClean="0"/>
              <a:t>.</a:t>
            </a:r>
          </a:p>
          <a:p>
            <a:pPr algn="r" rtl="1"/>
            <a:r>
              <a:rPr lang="ar-EG" sz="2000" b="1" u="sng" dirty="0" smtClean="0"/>
              <a:t>أهمية المذكرة</a:t>
            </a:r>
          </a:p>
          <a:p>
            <a:pPr algn="r" rtl="1"/>
            <a:endParaRPr lang="ar-EG" sz="2000" dirty="0"/>
          </a:p>
          <a:p>
            <a:pPr marL="342900" indent="-342900" algn="r" rtl="1">
              <a:buFont typeface="Arial" panose="020B0604020202020204" pitchFamily="34" charset="0"/>
              <a:buChar char="•"/>
            </a:pPr>
            <a:r>
              <a:rPr lang="ar-EG" sz="2000" b="1" dirty="0"/>
              <a:t>من خلال المذكرات يقدم الرؤساء النصائح والاقتراحات</a:t>
            </a:r>
            <a:r>
              <a:rPr lang="ar-EG" sz="2000" dirty="0"/>
              <a:t> إلى مرؤوسيهم. ومرة ​​أخرى، من خلال كتابة المذكرات، يمكن للرؤساء طلب الاقتراحات والتوصيات بشأن أي مسألة من مرؤوسيهم.</a:t>
            </a:r>
          </a:p>
        </p:txBody>
      </p:sp>
    </p:spTree>
    <p:extLst>
      <p:ext uri="{BB962C8B-B14F-4D97-AF65-F5344CB8AC3E}">
        <p14:creationId xmlns:p14="http://schemas.microsoft.com/office/powerpoint/2010/main" val="395941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021433"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Memo</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12170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المذكرات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94008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Importance of Memo</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Requesting For Help: </a:t>
            </a:r>
            <a:r>
              <a:rPr lang="en-US" sz="2000" dirty="0">
                <a:latin typeface="Times New Roman" panose="02020603050405020304" pitchFamily="18" charset="0"/>
                <a:cs typeface="Times New Roman" panose="02020603050405020304" pitchFamily="18" charset="0"/>
              </a:rPr>
              <a:t>Organizational people should cooperate each other in performing their activities. For obtaining such cooperation and help, they can write memo to each other</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t>Requesting </a:t>
            </a:r>
            <a:r>
              <a:rPr lang="en-US" sz="2000" b="1" dirty="0" smtClean="0"/>
              <a:t>For</a:t>
            </a:r>
            <a:r>
              <a:rPr lang="ar-EG" sz="2000" b="1" dirty="0" smtClean="0"/>
              <a:t> </a:t>
            </a:r>
            <a:r>
              <a:rPr lang="en-US" sz="2000" b="1" dirty="0" smtClean="0"/>
              <a:t>Information</a:t>
            </a:r>
            <a:r>
              <a:rPr lang="en-US" sz="2000" b="1" dirty="0"/>
              <a:t>: </a:t>
            </a:r>
            <a:r>
              <a:rPr lang="en-US" sz="2000" dirty="0"/>
              <a:t>Managers need information for preparing plans and taking decisions. For obtaining such information they generally write memos to the concerned internal parties seeking required information.</a:t>
            </a:r>
          </a:p>
          <a:p>
            <a:pPr marL="342900" indent="-342900">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5632311"/>
          </a:xfrm>
          <a:prstGeom prst="rect">
            <a:avLst/>
          </a:prstGeom>
        </p:spPr>
        <p:txBody>
          <a:bodyPr wrap="square">
            <a:spAutoFit/>
          </a:bodyPr>
          <a:lstStyle/>
          <a:p>
            <a:pPr algn="r" rtl="1"/>
            <a:r>
              <a:rPr lang="ar-EG" sz="2000" dirty="0"/>
              <a:t>المذكرات (كلمة </a:t>
            </a:r>
            <a:r>
              <a:rPr lang="en-US" sz="2000" dirty="0"/>
              <a:t>memo </a:t>
            </a:r>
            <a:r>
              <a:rPr lang="ar-EG" sz="2000" dirty="0"/>
              <a:t>هي اختصار لكلمة </a:t>
            </a:r>
            <a:r>
              <a:rPr lang="en-US" sz="2000" dirty="0"/>
              <a:t>memorandum) </a:t>
            </a:r>
            <a:r>
              <a:rPr lang="ar-EG" sz="2000" dirty="0"/>
              <a:t>هي نوع آخر من الاتصالات المكتوبة المستخدمة في البيئات المهنية. وهي عادةً عبارة عن ملاحظات قصيرة أو تحديثات يتم توزيعها في مجال الأعمال</a:t>
            </a:r>
            <a:r>
              <a:rPr lang="ar-EG" sz="2000" dirty="0" smtClean="0"/>
              <a:t>.</a:t>
            </a:r>
          </a:p>
          <a:p>
            <a:pPr algn="r" rtl="1"/>
            <a:r>
              <a:rPr lang="ar-EG" sz="2000" b="1" u="sng" dirty="0" smtClean="0"/>
              <a:t>أهمية المذكرة</a:t>
            </a:r>
          </a:p>
          <a:p>
            <a:pPr marL="342900" indent="-342900" algn="r" rtl="1">
              <a:buFont typeface="Arial" panose="020B0604020202020204" pitchFamily="34" charset="0"/>
              <a:buChar char="•"/>
            </a:pPr>
            <a:r>
              <a:rPr lang="ar-EG" sz="2000" b="1" dirty="0"/>
              <a:t>طلب المساعدة: </a:t>
            </a:r>
            <a:r>
              <a:rPr lang="ar-EG" sz="2000" dirty="0"/>
              <a:t>يجب على أفراد المنظمة التعاون مع بعضهم البعض في أداء أنشطتهم. وللحصول على مثل هذا التعاون والمساعدة، يمكنهم كتابة مذكرات لبعضهم البعض.</a:t>
            </a:r>
          </a:p>
          <a:p>
            <a:pPr marL="342900" indent="-342900" algn="r" rtl="1">
              <a:buFont typeface="Arial" panose="020B0604020202020204" pitchFamily="34" charset="0"/>
              <a:buChar char="•"/>
            </a:pPr>
            <a:r>
              <a:rPr lang="ar-EG" sz="2000" b="1" dirty="0"/>
              <a:t>طلب المعلومات: </a:t>
            </a:r>
            <a:r>
              <a:rPr lang="ar-EG" sz="2000" dirty="0"/>
              <a:t>يحتاج المديرون إلى معلومات لإعداد الخطط واتخاذ القرارات. وللحصول على مثل هذه المعلومات، يكتبون عمومًا مذكرات إلى الأطراف الداخلية المعنية سعياً للحصول على المعلومات المطلوبة.</a:t>
            </a:r>
          </a:p>
        </p:txBody>
      </p:sp>
    </p:spTree>
    <p:extLst>
      <p:ext uri="{BB962C8B-B14F-4D97-AF65-F5344CB8AC3E}">
        <p14:creationId xmlns:p14="http://schemas.microsoft.com/office/powerpoint/2010/main" val="3237640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119" y="108129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021433"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Memo</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029965" y="575802"/>
            <a:ext cx="12170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المذكرات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32453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b="1" u="sng" dirty="0">
                <a:latin typeface="Times New Roman" panose="02020603050405020304" pitchFamily="18" charset="0"/>
                <a:cs typeface="Times New Roman" panose="02020603050405020304" pitchFamily="18" charset="0"/>
              </a:rPr>
              <a:t>Importance of Memo</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Informing Decisions: </a:t>
            </a:r>
            <a:r>
              <a:rPr lang="en-US" sz="2000" dirty="0">
                <a:latin typeface="Times New Roman" panose="02020603050405020304" pitchFamily="18" charset="0"/>
                <a:cs typeface="Times New Roman" panose="02020603050405020304" pitchFamily="18" charset="0"/>
              </a:rPr>
              <a:t>Generally, decisions are taken by the top executives. Later on, these are circulated in the whole organizations. Memo is used to carry the decisions to the concerned internal parties.</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Using as Reference in Future: </a:t>
            </a:r>
            <a:r>
              <a:rPr lang="en-US" sz="2000" dirty="0">
                <a:latin typeface="Times New Roman" panose="02020603050405020304" pitchFamily="18" charset="0"/>
                <a:cs typeface="Times New Roman" panose="02020603050405020304" pitchFamily="18" charset="0"/>
              </a:rPr>
              <a:t>Since memo is a written document, it can be preserved and used as reference in internal parties.</a:t>
            </a:r>
          </a:p>
          <a:p>
            <a:pPr marL="342900" indent="-342900">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701296" y="1233791"/>
            <a:ext cx="3666068" cy="5324535"/>
          </a:xfrm>
          <a:prstGeom prst="rect">
            <a:avLst/>
          </a:prstGeom>
        </p:spPr>
        <p:txBody>
          <a:bodyPr wrap="square">
            <a:spAutoFit/>
          </a:bodyPr>
          <a:lstStyle/>
          <a:p>
            <a:pPr algn="r" rtl="1"/>
            <a:r>
              <a:rPr lang="ar-EG" sz="2000" dirty="0"/>
              <a:t>المذكرات (كلمة </a:t>
            </a:r>
            <a:r>
              <a:rPr lang="en-US" sz="2000" dirty="0"/>
              <a:t>memo </a:t>
            </a:r>
            <a:r>
              <a:rPr lang="ar-EG" sz="2000" dirty="0"/>
              <a:t>هي اختصار لكلمة </a:t>
            </a:r>
            <a:r>
              <a:rPr lang="en-US" sz="2000" dirty="0"/>
              <a:t>memorandum) </a:t>
            </a:r>
            <a:r>
              <a:rPr lang="ar-EG" sz="2000" dirty="0"/>
              <a:t>هي نوع آخر من الاتصالات المكتوبة المستخدمة في البيئات المهنية. وهي عادةً عبارة عن ملاحظات قصيرة أو تحديثات يتم توزيعها في مجال الأعمال</a:t>
            </a:r>
            <a:r>
              <a:rPr lang="ar-EG" sz="2000" dirty="0" smtClean="0"/>
              <a:t>.</a:t>
            </a:r>
          </a:p>
          <a:p>
            <a:pPr algn="r" rtl="1"/>
            <a:r>
              <a:rPr lang="ar-EG" sz="2000" b="1" u="sng" dirty="0" smtClean="0"/>
              <a:t>أهمية المذكرة</a:t>
            </a:r>
          </a:p>
          <a:p>
            <a:pPr marL="342900" indent="-342900" algn="r" rtl="1">
              <a:buFont typeface="Arial" panose="020B0604020202020204" pitchFamily="34" charset="0"/>
              <a:buChar char="•"/>
            </a:pPr>
            <a:r>
              <a:rPr lang="ar-EG" sz="2000" b="1" dirty="0"/>
              <a:t>إبلاغ القرارات: </a:t>
            </a:r>
            <a:r>
              <a:rPr lang="ar-EG" sz="2000" dirty="0"/>
              <a:t>بشكل عام، يتم اتخاذ القرارات من قبل كبار المسؤولين التنفيذيين. وفي وقت لاحق، يتم تداولها في جميع أنحاء المنظمة. تُستخدم المذكرة لنقل القرارات إلى الأطراف الداخلية المعنية.</a:t>
            </a:r>
          </a:p>
          <a:p>
            <a:pPr marL="342900" indent="-342900" algn="r" rtl="1">
              <a:buFont typeface="Arial" panose="020B0604020202020204" pitchFamily="34" charset="0"/>
              <a:buChar char="•"/>
            </a:pPr>
            <a:r>
              <a:rPr lang="ar-EG" sz="2000" b="1" dirty="0"/>
              <a:t>الاستخدام كمرجع في المستقبل: </a:t>
            </a:r>
            <a:r>
              <a:rPr lang="ar-EG" sz="2000" dirty="0"/>
              <a:t>نظرًا لأن المذكرة عبارة عن وثيقة مكتوبة، فيمكن حفظها واستخدامها كمرجع في الأطراف الداخلية.</a:t>
            </a:r>
          </a:p>
        </p:txBody>
      </p:sp>
    </p:spTree>
    <p:extLst>
      <p:ext uri="{BB962C8B-B14F-4D97-AF65-F5344CB8AC3E}">
        <p14:creationId xmlns:p14="http://schemas.microsoft.com/office/powerpoint/2010/main" val="128896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46149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cs typeface="Times New Roman" panose="02020603050405020304" pitchFamily="18" charset="0"/>
              </a:rPr>
              <a:t>Proposals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43894" y="576233"/>
            <a:ext cx="13724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المقترحات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016758"/>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Proposals are used in many business and professional settings to propose products and services to potential clients. The proposal describes what the client can expect from the communication assessment</a:t>
            </a:r>
            <a:r>
              <a:rPr lang="en-US" sz="2000" dirty="0" smtClean="0">
                <a:latin typeface="Times New Roman" panose="02020603050405020304" pitchFamily="18" charset="0"/>
                <a:cs typeface="Times New Roman" panose="02020603050405020304" pitchFamily="18" charset="0"/>
              </a:rPr>
              <a:t>.</a:t>
            </a:r>
            <a:endParaRPr lang="ar-EG" sz="2000" dirty="0" smtClean="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Components of proposals</a:t>
            </a:r>
          </a:p>
          <a:p>
            <a:r>
              <a:rPr lang="en-US" sz="2000" b="1" u="sng" dirty="0">
                <a:latin typeface="Times New Roman" panose="02020603050405020304" pitchFamily="18" charset="0"/>
                <a:cs typeface="Times New Roman" panose="02020603050405020304" pitchFamily="18" charset="0"/>
              </a:rPr>
              <a:t>Abstract/Summary</a:t>
            </a:r>
          </a:p>
          <a:p>
            <a:r>
              <a:rPr lang="en-US" sz="2000" dirty="0">
                <a:latin typeface="Times New Roman" panose="02020603050405020304" pitchFamily="18" charset="0"/>
                <a:cs typeface="Times New Roman" panose="02020603050405020304" pitchFamily="18" charset="0"/>
              </a:rPr>
              <a:t>The abstract is the most important component of the proposal. Spend time developing the best possible title. If the length is not mandated, it should be no longer than one half to one page maximum. </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36578" y="1191359"/>
            <a:ext cx="3666068" cy="3785652"/>
          </a:xfrm>
          <a:prstGeom prst="rect">
            <a:avLst/>
          </a:prstGeom>
        </p:spPr>
        <p:txBody>
          <a:bodyPr wrap="square">
            <a:spAutoFit/>
          </a:bodyPr>
          <a:lstStyle/>
          <a:p>
            <a:pPr algn="r" rtl="1"/>
            <a:r>
              <a:rPr lang="ar-EG" sz="2000" dirty="0"/>
              <a:t>تُستخدم المقترحات في العديد من البيئات التجارية والمهنية لتقديم المنتجات والخدمات للعملاء المحتملين. يصف المقترح ما يمكن للعميل توقعه من تقييم الاتصال</a:t>
            </a:r>
            <a:r>
              <a:rPr lang="ar-EG" sz="2000" dirty="0" smtClean="0"/>
              <a:t>.</a:t>
            </a:r>
          </a:p>
          <a:p>
            <a:pPr algn="r" rtl="1"/>
            <a:endParaRPr lang="ar-EG" sz="2000" dirty="0" smtClean="0"/>
          </a:p>
          <a:p>
            <a:pPr algn="ctr" rtl="1"/>
            <a:r>
              <a:rPr lang="ar-EG" sz="2000" b="1" dirty="0"/>
              <a:t>مكونات المقترحات</a:t>
            </a:r>
          </a:p>
          <a:p>
            <a:pPr algn="r" rtl="1"/>
            <a:r>
              <a:rPr lang="ar-EG" sz="2000" b="1" u="sng" dirty="0"/>
              <a:t>الملخص/الخلاصة</a:t>
            </a:r>
          </a:p>
          <a:p>
            <a:pPr algn="r" rtl="1"/>
            <a:r>
              <a:rPr lang="ar-EG" sz="2000" dirty="0"/>
              <a:t>الملخص هو أهم مكون في المقترح. اقضِ بعض الوقت في تطوير أفضل عنوان ممكن. إذا لم يكن الطول إلزاميًا، فيجب ألا يتجاوز نصف صفحة إلى صفحة واحدة كحد أقصى.</a:t>
            </a:r>
          </a:p>
        </p:txBody>
      </p:sp>
    </p:spTree>
    <p:extLst>
      <p:ext uri="{BB962C8B-B14F-4D97-AF65-F5344CB8AC3E}">
        <p14:creationId xmlns:p14="http://schemas.microsoft.com/office/powerpoint/2010/main" val="108994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46149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cs typeface="Times New Roman" panose="02020603050405020304" pitchFamily="18" charset="0"/>
              </a:rPr>
              <a:t>Proposals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43894" y="576233"/>
            <a:ext cx="13724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المقترحات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632311"/>
          </a:xfrm>
          <a:prstGeom prst="rect">
            <a:avLst/>
          </a:prstGeom>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Components </a:t>
            </a:r>
            <a:r>
              <a:rPr lang="en-US" sz="2000" b="1" dirty="0">
                <a:latin typeface="Times New Roman" panose="02020603050405020304" pitchFamily="18" charset="0"/>
                <a:cs typeface="Times New Roman" panose="02020603050405020304" pitchFamily="18" charset="0"/>
              </a:rPr>
              <a:t>of proposals</a:t>
            </a:r>
          </a:p>
          <a:p>
            <a:r>
              <a:rPr lang="en-US" sz="2000" b="1" u="sng" dirty="0">
                <a:latin typeface="Times New Roman" panose="02020603050405020304" pitchFamily="18" charset="0"/>
                <a:cs typeface="Times New Roman" panose="02020603050405020304" pitchFamily="18" charset="0"/>
              </a:rPr>
              <a:t>Statement of Need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is the issue that you are addressing and why does it matter?</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is what you propose necessary? What is the void in Knowledge?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benefits?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hasn't this issue been addressed sufficiently in the past? Who else is working in this field, what have they done, and why isn't that enough? Demonstrate your knowledge of the field.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 convincing evidence that what you are proposing does not duplicate other work.</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36578" y="1191359"/>
            <a:ext cx="3666068" cy="4401205"/>
          </a:xfrm>
          <a:prstGeom prst="rect">
            <a:avLst/>
          </a:prstGeom>
        </p:spPr>
        <p:txBody>
          <a:bodyPr wrap="square">
            <a:spAutoFit/>
          </a:bodyPr>
          <a:lstStyle/>
          <a:p>
            <a:pPr algn="ctr" rtl="1"/>
            <a:r>
              <a:rPr lang="ar-EG" sz="2000" b="1" dirty="0" smtClean="0"/>
              <a:t>مكونات المقترحات</a:t>
            </a:r>
          </a:p>
          <a:p>
            <a:pPr algn="r" rtl="1"/>
            <a:r>
              <a:rPr lang="ar-EG" sz="2000" b="1" u="sng" dirty="0"/>
              <a:t>بيان الحاجة</a:t>
            </a:r>
          </a:p>
          <a:p>
            <a:pPr marL="342900" indent="-342900" algn="r" rtl="1">
              <a:buFont typeface="Arial" panose="020B0604020202020204" pitchFamily="34" charset="0"/>
              <a:buChar char="•"/>
            </a:pPr>
            <a:r>
              <a:rPr lang="ar-EG" sz="2000" dirty="0"/>
              <a:t>ما هي المشكلة التي تعالجها ولماذا هي مهمة؟</a:t>
            </a:r>
          </a:p>
          <a:p>
            <a:pPr marL="342900" indent="-342900" algn="r" rtl="1">
              <a:buFont typeface="Arial" panose="020B0604020202020204" pitchFamily="34" charset="0"/>
              <a:buChar char="•"/>
            </a:pPr>
            <a:r>
              <a:rPr lang="ar-EG" sz="2000" dirty="0"/>
              <a:t>لماذا ما تقترحه ضروري؟ ما هو الفراغ في المعرفة</a:t>
            </a:r>
            <a:r>
              <a:rPr lang="ar-EG" sz="2000" dirty="0" smtClean="0"/>
              <a:t>؟</a:t>
            </a:r>
            <a:endParaRPr lang="ar-EG" sz="2000" dirty="0"/>
          </a:p>
          <a:p>
            <a:pPr marL="342900" indent="-342900" algn="r" rtl="1">
              <a:buFont typeface="Arial" panose="020B0604020202020204" pitchFamily="34" charset="0"/>
              <a:buChar char="•"/>
            </a:pPr>
            <a:r>
              <a:rPr lang="ar-EG" sz="2000" dirty="0"/>
              <a:t>من المستفيد؟</a:t>
            </a:r>
          </a:p>
          <a:p>
            <a:pPr marL="342900" indent="-342900" algn="r" rtl="1">
              <a:buFont typeface="Arial" panose="020B0604020202020204" pitchFamily="34" charset="0"/>
              <a:buChar char="•"/>
            </a:pPr>
            <a:r>
              <a:rPr lang="ar-EG" sz="2000" dirty="0"/>
              <a:t>لماذا لم تتم معالجة هذه المشكلة بشكل كافٍ في الماضي؟ من هم الأشخاص الآخرون الذين يعملون في هذا المجال، وماذا فعلوا، ولماذا لا يكون ذلك كافياً؟ أظهر معرفتك بالمجال.</a:t>
            </a:r>
          </a:p>
          <a:p>
            <a:pPr marL="342900" indent="-342900" algn="r" rtl="1">
              <a:buFont typeface="Arial" panose="020B0604020202020204" pitchFamily="34" charset="0"/>
              <a:buChar char="•"/>
            </a:pPr>
            <a:r>
              <a:rPr lang="ar-EG" sz="2000" dirty="0"/>
              <a:t>قدم دليلاً مقنعًا على أن ما تقترحه لا يكرر عملًا آخر.</a:t>
            </a:r>
          </a:p>
        </p:txBody>
      </p:sp>
    </p:spTree>
    <p:extLst>
      <p:ext uri="{BB962C8B-B14F-4D97-AF65-F5344CB8AC3E}">
        <p14:creationId xmlns:p14="http://schemas.microsoft.com/office/powerpoint/2010/main" val="82094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660302" y="613222"/>
            <a:ext cx="146149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cs typeface="Times New Roman" panose="02020603050405020304" pitchFamily="18" charset="0"/>
              </a:rPr>
              <a:t>Proposals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643894" y="576233"/>
            <a:ext cx="1372492"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المقترحات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380" y="1052653"/>
            <a:ext cx="4430739" cy="5324535"/>
          </a:xfrm>
          <a:prstGeom prst="rect">
            <a:avLst/>
          </a:prstGeom>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Components </a:t>
            </a:r>
            <a:r>
              <a:rPr lang="en-US" sz="2000" b="1" dirty="0">
                <a:latin typeface="Times New Roman" panose="02020603050405020304" pitchFamily="18" charset="0"/>
                <a:cs typeface="Times New Roman" panose="02020603050405020304" pitchFamily="18" charset="0"/>
              </a:rPr>
              <a:t>of proposals</a:t>
            </a:r>
          </a:p>
          <a:p>
            <a:r>
              <a:rPr lang="en-US" sz="2000" b="1" dirty="0">
                <a:latin typeface="Times New Roman" panose="02020603050405020304" pitchFamily="18" charset="0"/>
                <a:cs typeface="Times New Roman" panose="02020603050405020304" pitchFamily="18" charset="0"/>
              </a:rPr>
              <a:t>Project Activity, Methodology and Outcomes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did you choose to address the issue in the manner that you have? Are there other approaches? If so, why aren't they appropriate to the situation?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specific activities involved? Who will do them? </a:t>
            </a:r>
            <a:endParaRPr lang="ar-EG"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Evaluation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Outline clearly the methodology that you will use to assess the projects success.</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36578" y="1191359"/>
            <a:ext cx="3666068" cy="4093428"/>
          </a:xfrm>
          <a:prstGeom prst="rect">
            <a:avLst/>
          </a:prstGeom>
        </p:spPr>
        <p:txBody>
          <a:bodyPr wrap="square">
            <a:spAutoFit/>
          </a:bodyPr>
          <a:lstStyle/>
          <a:p>
            <a:pPr algn="ctr" rtl="1"/>
            <a:r>
              <a:rPr lang="ar-EG" sz="2000" b="1" dirty="0" smtClean="0"/>
              <a:t>مكونات المقترحات</a:t>
            </a:r>
          </a:p>
          <a:p>
            <a:pPr algn="ctr" rtl="1"/>
            <a:endParaRPr lang="ar-EG" sz="2000" b="1" dirty="0" smtClean="0"/>
          </a:p>
          <a:p>
            <a:pPr algn="r" rtl="1"/>
            <a:r>
              <a:rPr lang="ar-EG" sz="2000" b="1" dirty="0"/>
              <a:t>نشاط المشروع والمنهجية والنتائج</a:t>
            </a:r>
          </a:p>
          <a:p>
            <a:pPr marL="342900" indent="-342900" algn="r" rtl="1">
              <a:buFont typeface="Arial" panose="020B0604020202020204" pitchFamily="34" charset="0"/>
              <a:buChar char="•"/>
            </a:pPr>
            <a:r>
              <a:rPr lang="ar-EG" sz="2000" dirty="0"/>
              <a:t>لماذا اخترت معالجة المشكلة بالطريقة التي اتبعتها؟ هل هناك طرق أخرى؟ إذا كان الأمر كذلك، فلماذا لا تكون مناسبة للموقف؟</a:t>
            </a:r>
          </a:p>
          <a:p>
            <a:pPr marL="342900" indent="-342900" algn="r" rtl="1">
              <a:buFont typeface="Arial" panose="020B0604020202020204" pitchFamily="34" charset="0"/>
              <a:buChar char="•"/>
            </a:pPr>
            <a:r>
              <a:rPr lang="ar-EG" sz="2000" dirty="0"/>
              <a:t>ما هي الأنشطة المحددة المعنية؟ من سينفذها؟</a:t>
            </a:r>
          </a:p>
          <a:p>
            <a:pPr algn="r" rtl="1"/>
            <a:endParaRPr lang="ar-EG" sz="2000" dirty="0"/>
          </a:p>
          <a:p>
            <a:pPr algn="r" rtl="1"/>
            <a:r>
              <a:rPr lang="ar-EG" sz="2000" b="1" dirty="0"/>
              <a:t>التقييم</a:t>
            </a:r>
          </a:p>
          <a:p>
            <a:pPr marL="342900" indent="-342900" algn="r" rtl="1">
              <a:buFont typeface="Arial" panose="020B0604020202020204" pitchFamily="34" charset="0"/>
              <a:buChar char="•"/>
            </a:pPr>
            <a:r>
              <a:rPr lang="ar-EG" sz="2000" dirty="0"/>
              <a:t>حدد بوضوح المنهجية التي ستستخدمها لتقييم نجاح المشروع.</a:t>
            </a:r>
            <a:endParaRPr lang="ar-EG" sz="2000" dirty="0" smtClean="0"/>
          </a:p>
        </p:txBody>
      </p:sp>
    </p:spTree>
    <p:extLst>
      <p:ext uri="{BB962C8B-B14F-4D97-AF65-F5344CB8AC3E}">
        <p14:creationId xmlns:p14="http://schemas.microsoft.com/office/powerpoint/2010/main" val="118800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397957" y="616499"/>
            <a:ext cx="1228221"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Reports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19510" y="588927"/>
            <a:ext cx="10567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التقارير</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431" y="1529913"/>
            <a:ext cx="4430739" cy="341632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Reports are used to summarize both quantitative data (characterized by numbers, percentages, statistics, and surveys) and qualitative data (characterized by actual words, phrases, responses to open-ended questions, and interviews).</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561853"/>
            <a:ext cx="3666068" cy="2677656"/>
          </a:xfrm>
          <a:prstGeom prst="rect">
            <a:avLst/>
          </a:prstGeom>
        </p:spPr>
        <p:txBody>
          <a:bodyPr wrap="square">
            <a:spAutoFit/>
          </a:bodyPr>
          <a:lstStyle/>
          <a:p>
            <a:pPr algn="r" rtl="1"/>
            <a:r>
              <a:rPr lang="ar-EG" sz="2400" dirty="0"/>
              <a:t>تُستخدم التقارير لتلخيص كل من البيانات الكمية (التي تتميز بالأرقام والنسب المئوية والإحصائيات والاستطلاعات) والبيانات النوعية (التي تتميز بالكلمات الفعلية والعبارات والاستجابات للأسئلة المفتوحة والمقابلات).</a:t>
            </a:r>
            <a:endParaRPr lang="ar-EG" sz="2400" dirty="0" smtClean="0"/>
          </a:p>
        </p:txBody>
      </p:sp>
    </p:spTree>
    <p:extLst>
      <p:ext uri="{BB962C8B-B14F-4D97-AF65-F5344CB8AC3E}">
        <p14:creationId xmlns:p14="http://schemas.microsoft.com/office/powerpoint/2010/main" val="313967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397957" y="616499"/>
            <a:ext cx="1228221"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Reports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19510" y="588927"/>
            <a:ext cx="10567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التقارير</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432" y="1529913"/>
            <a:ext cx="4150100" cy="5262979"/>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The importance of Reports: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Business reports are valuable and essential tools for any enterprise regardless of size or industry. They provide a means to track and analyze the performance and overall health of the business (e.g., customer service, employee satisfaction, employee morale).while identifying areas for improvement and opportunities for growth.</a:t>
            </a:r>
          </a:p>
        </p:txBody>
      </p:sp>
      <p:sp>
        <p:nvSpPr>
          <p:cNvPr id="6" name="Rectangle 5"/>
          <p:cNvSpPr/>
          <p:nvPr/>
        </p:nvSpPr>
        <p:spPr>
          <a:xfrm>
            <a:off x="4528912" y="1618181"/>
            <a:ext cx="3666068" cy="3785652"/>
          </a:xfrm>
          <a:prstGeom prst="rect">
            <a:avLst/>
          </a:prstGeom>
        </p:spPr>
        <p:txBody>
          <a:bodyPr wrap="square">
            <a:spAutoFit/>
          </a:bodyPr>
          <a:lstStyle/>
          <a:p>
            <a:pPr algn="r" rtl="1"/>
            <a:r>
              <a:rPr lang="ar-EG" sz="2400" b="1" u="sng" dirty="0"/>
              <a:t>أهمية التقارير:</a:t>
            </a:r>
          </a:p>
          <a:p>
            <a:pPr algn="r" rtl="1"/>
            <a:endParaRPr lang="ar-EG" sz="2400" dirty="0"/>
          </a:p>
          <a:p>
            <a:pPr algn="r" rtl="1"/>
            <a:r>
              <a:rPr lang="ar-EG" sz="2400" dirty="0"/>
              <a:t>تعد التقارير التجارية أدوات قيمة وأساسية لأي مؤسسة بغض النظر عن حجمها أو صناعتها. فهي توفر وسيلة لتتبع وتحليل الأداء والصحة العامة للشركة (على سبيل المثال، خدمة العملاء، ورضا الموظفين، ومعنويات الموظفين). مع تحديد مجالات التحسين وفرص النمو.</a:t>
            </a:r>
            <a:endParaRPr lang="ar-EG" sz="2400" dirty="0" smtClean="0"/>
          </a:p>
        </p:txBody>
      </p:sp>
    </p:spTree>
    <p:extLst>
      <p:ext uri="{BB962C8B-B14F-4D97-AF65-F5344CB8AC3E}">
        <p14:creationId xmlns:p14="http://schemas.microsoft.com/office/powerpoint/2010/main" val="306790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397957" y="616499"/>
            <a:ext cx="1228221"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Reports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19510" y="588927"/>
            <a:ext cx="10567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التقارير</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80432" y="1529913"/>
            <a:ext cx="4150100" cy="4524315"/>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Components of Reports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Title page</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Table of contents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Executive summary</a:t>
            </a:r>
          </a:p>
          <a:p>
            <a:r>
              <a:rPr lang="en-US" sz="2400" dirty="0">
                <a:latin typeface="Times New Roman" panose="02020603050405020304" pitchFamily="18" charset="0"/>
                <a:cs typeface="Times New Roman" panose="02020603050405020304" pitchFamily="18" charset="0"/>
              </a:rPr>
              <a:t>An executive summary is a brief overview of a report that is designed to give the reader a quick preview of the report's contents. Its purpose is to present the key points of a report in one place.</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8912" y="1618181"/>
            <a:ext cx="3666068" cy="3785652"/>
          </a:xfrm>
          <a:prstGeom prst="rect">
            <a:avLst/>
          </a:prstGeom>
        </p:spPr>
        <p:txBody>
          <a:bodyPr wrap="square">
            <a:spAutoFit/>
          </a:bodyPr>
          <a:lstStyle/>
          <a:p>
            <a:pPr algn="ctr" rtl="1"/>
            <a:r>
              <a:rPr lang="ar-EG" sz="2400" b="1" dirty="0"/>
              <a:t>مكونات التقارير</a:t>
            </a:r>
          </a:p>
          <a:p>
            <a:pPr marL="457200" indent="-457200" algn="r" rtl="1">
              <a:buFont typeface="+mj-lt"/>
              <a:buAutoNum type="arabicPeriod"/>
            </a:pPr>
            <a:r>
              <a:rPr lang="ar-EG" sz="2400" b="1" dirty="0"/>
              <a:t>صفحة العنوان</a:t>
            </a:r>
          </a:p>
          <a:p>
            <a:pPr marL="457200" indent="-457200" algn="r" rtl="1">
              <a:buFont typeface="+mj-lt"/>
              <a:buAutoNum type="arabicPeriod"/>
            </a:pPr>
            <a:r>
              <a:rPr lang="ar-EG" sz="2400" b="1" dirty="0"/>
              <a:t>جدول المحتويات</a:t>
            </a:r>
          </a:p>
          <a:p>
            <a:pPr marL="457200" indent="-457200" algn="r" rtl="1">
              <a:buFont typeface="+mj-lt"/>
              <a:buAutoNum type="arabicPeriod"/>
            </a:pPr>
            <a:r>
              <a:rPr lang="ar-EG" sz="2400" b="1" dirty="0"/>
              <a:t>الملخص التنفيذي</a:t>
            </a:r>
          </a:p>
          <a:p>
            <a:pPr algn="r" rtl="1"/>
            <a:r>
              <a:rPr lang="ar-EG" sz="2400" dirty="0"/>
              <a:t>الملخص التنفيذي هو نظرة عامة موجزة على التقرير تهدف إلى منح القارئ معاينة سريعة لمحتويات التقرير. والغرض منه هو تقديم النقاط الرئيسية للتقرير في مكان واحد.</a:t>
            </a:r>
            <a:endParaRPr lang="ar-EG" sz="2400" dirty="0" smtClean="0"/>
          </a:p>
        </p:txBody>
      </p:sp>
    </p:spTree>
    <p:extLst>
      <p:ext uri="{BB962C8B-B14F-4D97-AF65-F5344CB8AC3E}">
        <p14:creationId xmlns:p14="http://schemas.microsoft.com/office/powerpoint/2010/main" val="306958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397957" y="616499"/>
            <a:ext cx="1228221"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Reports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019510" y="588927"/>
            <a:ext cx="105670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التقارير</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49990" y="1225689"/>
            <a:ext cx="4150100" cy="5324535"/>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Components of Reports</a:t>
            </a:r>
          </a:p>
          <a:p>
            <a:r>
              <a:rPr lang="en-US" sz="2000" b="1" dirty="0" smtClean="0">
                <a:latin typeface="Times New Roman" panose="02020603050405020304" pitchFamily="18" charset="0"/>
                <a:cs typeface="Times New Roman" panose="02020603050405020304" pitchFamily="18" charset="0"/>
              </a:rPr>
              <a:t>4. Introduction</a:t>
            </a:r>
            <a:endParaRPr lang="en-US" sz="2000" b="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briefly describe the context and background to the research</a:t>
            </a:r>
          </a:p>
          <a:p>
            <a:r>
              <a:rPr lang="en-US" sz="2000" dirty="0">
                <a:latin typeface="Times New Roman" panose="02020603050405020304" pitchFamily="18" charset="0"/>
                <a:cs typeface="Times New Roman" panose="02020603050405020304" pitchFamily="18" charset="0"/>
              </a:rPr>
              <a:t>describe the change, problem or issue to be reported on</a:t>
            </a:r>
          </a:p>
          <a:p>
            <a:r>
              <a:rPr lang="en-US" sz="2000" dirty="0">
                <a:latin typeface="Times New Roman" panose="02020603050405020304" pitchFamily="18" charset="0"/>
                <a:cs typeface="Times New Roman" panose="02020603050405020304" pitchFamily="18" charset="0"/>
              </a:rPr>
              <a:t>define the specific objectives and purpose of the report</a:t>
            </a:r>
          </a:p>
          <a:p>
            <a:r>
              <a:rPr lang="en-US" sz="2000" dirty="0">
                <a:latin typeface="Times New Roman" panose="02020603050405020304" pitchFamily="18" charset="0"/>
                <a:cs typeface="Times New Roman" panose="02020603050405020304" pitchFamily="18" charset="0"/>
              </a:rPr>
              <a:t>indicate the overall answer to the problem explored in the report</a:t>
            </a:r>
          </a:p>
          <a:p>
            <a:r>
              <a:rPr lang="en-US" sz="2000" b="1" dirty="0" smtClean="0">
                <a:latin typeface="Times New Roman" panose="02020603050405020304" pitchFamily="18" charset="0"/>
                <a:cs typeface="Times New Roman" panose="02020603050405020304" pitchFamily="18" charset="0"/>
              </a:rPr>
              <a:t>5. Discussion</a:t>
            </a:r>
            <a:endParaRPr lang="en-US" sz="2000" b="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This is the main body of the report and it has two key purposes:</a:t>
            </a:r>
          </a:p>
          <a:p>
            <a:r>
              <a:rPr lang="en-US" sz="2000" dirty="0">
                <a:latin typeface="Times New Roman" panose="02020603050405020304" pitchFamily="18" charset="0"/>
                <a:cs typeface="Times New Roman" panose="02020603050405020304" pitchFamily="18" charset="0"/>
              </a:rPr>
              <a:t>to explain the conclusions</a:t>
            </a:r>
          </a:p>
          <a:p>
            <a:r>
              <a:rPr lang="en-US" sz="2000" dirty="0">
                <a:latin typeface="Times New Roman" panose="02020603050405020304" pitchFamily="18" charset="0"/>
                <a:cs typeface="Times New Roman" panose="02020603050405020304" pitchFamily="18" charset="0"/>
              </a:rPr>
              <a:t>to justify the recommendations</a:t>
            </a:r>
          </a:p>
          <a:p>
            <a:r>
              <a:rPr lang="en-US" sz="2000" b="1" dirty="0" smtClean="0">
                <a:latin typeface="Times New Roman" panose="02020603050405020304" pitchFamily="18" charset="0"/>
                <a:cs typeface="Times New Roman" panose="02020603050405020304" pitchFamily="18" charset="0"/>
              </a:rPr>
              <a:t>6. Conclusion/Recommendations</a:t>
            </a:r>
            <a:endParaRPr lang="en-US" sz="2000" b="1"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7. References</a:t>
            </a:r>
            <a:endParaRPr lang="en-US" sz="2000" b="1" dirty="0">
              <a:latin typeface="Times New Roman" panose="02020603050405020304" pitchFamily="18" charset="0"/>
              <a:cs typeface="Times New Roman" panose="02020603050405020304" pitchFamily="18" charset="0"/>
            </a:endParaRPr>
          </a:p>
        </p:txBody>
      </p:sp>
      <p:sp>
        <p:nvSpPr>
          <p:cNvPr id="6" name="Rectangle 5"/>
          <p:cNvSpPr/>
          <p:nvPr/>
        </p:nvSpPr>
        <p:spPr>
          <a:xfrm>
            <a:off x="4528912" y="1618181"/>
            <a:ext cx="3666068" cy="4708981"/>
          </a:xfrm>
          <a:prstGeom prst="rect">
            <a:avLst/>
          </a:prstGeom>
        </p:spPr>
        <p:txBody>
          <a:bodyPr wrap="square">
            <a:spAutoFit/>
          </a:bodyPr>
          <a:lstStyle/>
          <a:p>
            <a:pPr algn="ctr" rtl="1"/>
            <a:r>
              <a:rPr lang="ar-EG" sz="2000" b="1" dirty="0"/>
              <a:t>مكونات التقارير</a:t>
            </a:r>
          </a:p>
          <a:p>
            <a:pPr marL="457200" indent="-457200" algn="r" rtl="1">
              <a:buFont typeface="+mj-lt"/>
              <a:buAutoNum type="arabicPeriod"/>
            </a:pPr>
            <a:r>
              <a:rPr lang="ar-EG" sz="2000" b="1" dirty="0"/>
              <a:t>4. </a:t>
            </a:r>
            <a:r>
              <a:rPr lang="ar-EG" sz="2000" b="1" dirty="0" smtClean="0"/>
              <a:t>المقدمة</a:t>
            </a:r>
            <a:endParaRPr lang="en-US" sz="2000" b="1" dirty="0" smtClean="0"/>
          </a:p>
          <a:p>
            <a:pPr algn="r" rtl="1"/>
            <a:r>
              <a:rPr lang="ar-EG" sz="2000" dirty="0" smtClean="0"/>
              <a:t>وصف </a:t>
            </a:r>
            <a:r>
              <a:rPr lang="ar-EG" sz="2000" dirty="0"/>
              <a:t>موجز للسياق والخلفية </a:t>
            </a:r>
            <a:r>
              <a:rPr lang="ar-EG" sz="2000" dirty="0" smtClean="0"/>
              <a:t>للبحث</a:t>
            </a:r>
            <a:endParaRPr lang="en-US" sz="2000" dirty="0" smtClean="0"/>
          </a:p>
          <a:p>
            <a:pPr algn="r" rtl="1"/>
            <a:r>
              <a:rPr lang="ar-EG" sz="2000" dirty="0" smtClean="0"/>
              <a:t>وصف </a:t>
            </a:r>
            <a:r>
              <a:rPr lang="ar-EG" sz="2000" dirty="0"/>
              <a:t>التغيير أو المشكلة أو القضية المراد الإبلاغ </a:t>
            </a:r>
            <a:r>
              <a:rPr lang="ar-EG" sz="2000" dirty="0" smtClean="0"/>
              <a:t>عنها</a:t>
            </a:r>
            <a:endParaRPr lang="en-US" sz="2000" dirty="0" smtClean="0"/>
          </a:p>
          <a:p>
            <a:pPr algn="r" rtl="1"/>
            <a:r>
              <a:rPr lang="ar-EG" sz="2000" dirty="0" smtClean="0"/>
              <a:t>تحديد </a:t>
            </a:r>
            <a:r>
              <a:rPr lang="ar-EG" sz="2000" dirty="0"/>
              <a:t>الأهداف والغرض المحددين </a:t>
            </a:r>
            <a:r>
              <a:rPr lang="ar-EG" sz="2000" dirty="0" smtClean="0"/>
              <a:t>للتقرير</a:t>
            </a:r>
            <a:endParaRPr lang="en-US" sz="2000" dirty="0" smtClean="0"/>
          </a:p>
          <a:p>
            <a:pPr algn="r" rtl="1"/>
            <a:r>
              <a:rPr lang="ar-EG" sz="2000" dirty="0" smtClean="0"/>
              <a:t>الإشارة </a:t>
            </a:r>
            <a:r>
              <a:rPr lang="ar-EG" sz="2000" dirty="0"/>
              <a:t>إلى الإجابة الشاملة للمشكلة التي تم استكشافها في </a:t>
            </a:r>
            <a:r>
              <a:rPr lang="ar-EG" sz="2000" dirty="0" smtClean="0"/>
              <a:t>التقرير</a:t>
            </a:r>
            <a:endParaRPr lang="en-US" sz="2000" dirty="0" smtClean="0"/>
          </a:p>
          <a:p>
            <a:pPr algn="r" rtl="1"/>
            <a:r>
              <a:rPr lang="ar-EG" sz="2000" b="1" dirty="0" smtClean="0"/>
              <a:t>5</a:t>
            </a:r>
            <a:r>
              <a:rPr lang="ar-EG" sz="2000" b="1" dirty="0"/>
              <a:t>. </a:t>
            </a:r>
            <a:r>
              <a:rPr lang="ar-EG" sz="2000" b="1" dirty="0" smtClean="0"/>
              <a:t>المناقشة</a:t>
            </a:r>
            <a:endParaRPr lang="en-US" sz="2000" b="1" dirty="0" smtClean="0"/>
          </a:p>
          <a:p>
            <a:pPr algn="r" rtl="1"/>
            <a:r>
              <a:rPr lang="ar-EG" sz="2000" dirty="0"/>
              <a:t>هذا هو الهيكل الرئيسي للتقرير وله غرضان رئيسيان</a:t>
            </a:r>
            <a:r>
              <a:rPr lang="ar-EG" sz="2000" dirty="0" smtClean="0"/>
              <a:t>:</a:t>
            </a:r>
            <a:endParaRPr lang="en-US" sz="2000" dirty="0" smtClean="0"/>
          </a:p>
          <a:p>
            <a:pPr algn="r" rtl="1"/>
            <a:r>
              <a:rPr lang="ar-EG" sz="2000" dirty="0" smtClean="0"/>
              <a:t>شرح الاستنتاجات</a:t>
            </a:r>
            <a:endParaRPr lang="en-US" sz="2000" dirty="0" smtClean="0"/>
          </a:p>
          <a:p>
            <a:pPr algn="r" rtl="1"/>
            <a:r>
              <a:rPr lang="ar-EG" sz="2000" dirty="0" smtClean="0"/>
              <a:t>تبرير التوصيات</a:t>
            </a:r>
            <a:endParaRPr lang="en-US" sz="2000" dirty="0" smtClean="0"/>
          </a:p>
          <a:p>
            <a:pPr algn="r" rtl="1"/>
            <a:r>
              <a:rPr lang="ar-EG" sz="2000" dirty="0" smtClean="0"/>
              <a:t>6</a:t>
            </a:r>
            <a:r>
              <a:rPr lang="ar-EG" sz="2000" b="1" dirty="0"/>
              <a:t>. </a:t>
            </a:r>
            <a:r>
              <a:rPr lang="ar-EG" sz="2000" b="1" dirty="0" smtClean="0"/>
              <a:t>الاستنتاجات/التوصيات</a:t>
            </a:r>
            <a:endParaRPr lang="en-US" sz="2000" b="1" dirty="0" smtClean="0"/>
          </a:p>
          <a:p>
            <a:pPr algn="r" rtl="1"/>
            <a:r>
              <a:rPr lang="ar-EG" sz="2000" b="1" dirty="0" smtClean="0"/>
              <a:t>7</a:t>
            </a:r>
            <a:r>
              <a:rPr lang="ar-EG" sz="2000" b="1" dirty="0"/>
              <a:t>. المراجع</a:t>
            </a:r>
            <a:endParaRPr lang="ar-EG" sz="2000" b="1" dirty="0" smtClean="0"/>
          </a:p>
        </p:txBody>
      </p:sp>
    </p:spTree>
    <p:extLst>
      <p:ext uri="{BB962C8B-B14F-4D97-AF65-F5344CB8AC3E}">
        <p14:creationId xmlns:p14="http://schemas.microsoft.com/office/powerpoint/2010/main" val="2452108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2792752"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Planning Document</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82719" y="600395"/>
            <a:ext cx="2202847" cy="523220"/>
          </a:xfrm>
          <a:prstGeom prst="rect">
            <a:avLst/>
          </a:prstGeom>
        </p:spPr>
        <p:txBody>
          <a:bodyPr wrap="none">
            <a:spAutoFit/>
          </a:bodyPr>
          <a:lstStyle/>
          <a:p>
            <a:pPr algn="r" rtl="1"/>
            <a:r>
              <a:rPr lang="ar-EG" sz="2800" b="1" dirty="0"/>
              <a:t>مستندات التخطيط</a:t>
            </a:r>
          </a:p>
        </p:txBody>
      </p:sp>
      <p:sp>
        <p:nvSpPr>
          <p:cNvPr id="4" name="Rectangle 3"/>
          <p:cNvSpPr/>
          <p:nvPr/>
        </p:nvSpPr>
        <p:spPr>
          <a:xfrm>
            <a:off x="149990" y="1112147"/>
            <a:ext cx="4150100" cy="532453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Planning documents are forms of written communication usually presented with maps and other visual designs to lay out a broader vision of where the company is going and what specific strategies will be used in the near future.</a:t>
            </a:r>
          </a:p>
          <a:p>
            <a:r>
              <a:rPr lang="en-US" sz="2000" b="1" u="sng" dirty="0">
                <a:latin typeface="Times New Roman" panose="02020603050405020304" pitchFamily="18" charset="0"/>
                <a:cs typeface="Times New Roman" panose="02020603050405020304" pitchFamily="18" charset="0"/>
              </a:rPr>
              <a:t>When to do it?</a:t>
            </a:r>
          </a:p>
          <a:p>
            <a:r>
              <a:rPr lang="en-US" sz="2000" dirty="0">
                <a:latin typeface="Times New Roman" panose="02020603050405020304" pitchFamily="18" charset="0"/>
                <a:cs typeface="Times New Roman" panose="02020603050405020304" pitchFamily="18" charset="0"/>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6" name="Rectangle 5"/>
          <p:cNvSpPr/>
          <p:nvPr/>
        </p:nvSpPr>
        <p:spPr>
          <a:xfrm>
            <a:off x="4522869" y="1154455"/>
            <a:ext cx="3666068" cy="4401205"/>
          </a:xfrm>
          <a:prstGeom prst="rect">
            <a:avLst/>
          </a:prstGeom>
        </p:spPr>
        <p:txBody>
          <a:bodyPr wrap="square">
            <a:spAutoFit/>
          </a:bodyPr>
          <a:lstStyle/>
          <a:p>
            <a:pPr algn="r" rtl="1"/>
            <a:r>
              <a:rPr lang="ar-EG" sz="2000" dirty="0" smtClean="0"/>
              <a:t>مستندات </a:t>
            </a:r>
            <a:r>
              <a:rPr lang="ar-EG" sz="2000" dirty="0"/>
              <a:t>التخطيط هي أشكال من الاتصالات المكتوبة التي تُقدَّم عادةً مع خرائط وتصميمات مرئية أخرى لتوضيح رؤية أوسع للمكان الذي تتجه إليه الشركة والاستراتيجيات المحددة التي سيتم استخدامها في المستقبل القريب.</a:t>
            </a:r>
          </a:p>
          <a:p>
            <a:pPr algn="r" rtl="1"/>
            <a:r>
              <a:rPr lang="ar-EG" sz="2000" b="1" u="sng" dirty="0"/>
              <a:t>متى يتم ذلك؟</a:t>
            </a:r>
          </a:p>
          <a:p>
            <a:pPr algn="r" rtl="1"/>
            <a:r>
              <a:rPr lang="ar-EG" sz="2000" dirty="0"/>
              <a:t>بمجرد أن تعرف المنظمة نقاط قوتها ونقاط ضعفها، غالبًا ما ينخرط قادة الأعمال في التخطيط الاستراتيجي - وضع خطة تؤكد على الأهداف والمبادرات والاستراتيجيات والأهداف المستخدمة لمساعدة الموظفين على السعي لتحقيق رؤية مشتركة والالتزام بالقيم الأساسية للمنظمة.</a:t>
            </a:r>
          </a:p>
        </p:txBody>
      </p:sp>
    </p:spTree>
    <p:extLst>
      <p:ext uri="{BB962C8B-B14F-4D97-AF65-F5344CB8AC3E}">
        <p14:creationId xmlns:p14="http://schemas.microsoft.com/office/powerpoint/2010/main" val="358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90" y="1112147"/>
            <a:ext cx="4150100" cy="6001643"/>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What is Digital Communication?  </a:t>
            </a:r>
          </a:p>
          <a:p>
            <a:r>
              <a:rPr lang="en-US" sz="2400" dirty="0">
                <a:latin typeface="Times New Roman" panose="02020603050405020304" pitchFamily="18" charset="0"/>
                <a:cs typeface="Times New Roman" panose="02020603050405020304" pitchFamily="18" charset="0"/>
              </a:rPr>
              <a:t>Digital Communication is the process of exchanging information, messages, and ideas using digital technologies and platforms. It involves the transmission and reception of data through electronic devices and networks. Digital Communication enables real-time interaction, instant messaging, video conferencing, and sharing of multimedia content across vast distances.</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154455"/>
            <a:ext cx="3666068" cy="4154984"/>
          </a:xfrm>
          <a:prstGeom prst="rect">
            <a:avLst/>
          </a:prstGeom>
        </p:spPr>
        <p:txBody>
          <a:bodyPr wrap="square">
            <a:spAutoFit/>
          </a:bodyPr>
          <a:lstStyle/>
          <a:p>
            <a:pPr algn="ctr" rtl="1"/>
            <a:r>
              <a:rPr lang="ar-EG" sz="2400" b="1" dirty="0"/>
              <a:t>ما هو الاتصال الرقمي؟</a:t>
            </a:r>
          </a:p>
          <a:p>
            <a:pPr algn="r" rtl="1"/>
            <a:r>
              <a:rPr lang="ar-EG" sz="2400" dirty="0"/>
              <a:t>الاتصال الرقمي هو عملية تبادل المعلومات والرسائل والأفكار باستخدام التقنيات والمنصات الرقمية. وهو يتضمن نقل واستقبال البيانات من خلال الأجهزة والشبكات الإلكترونية. يتيح الاتصال الرقمي التفاعل في الوقت الفعلي والمراسلة الفورية ومؤتمرات الفيديو ومشاركة محتوى الوسائط المتعددة عبر مسافات شاسعة.</a:t>
            </a:r>
          </a:p>
        </p:txBody>
      </p:sp>
    </p:spTree>
    <p:extLst>
      <p:ext uri="{BB962C8B-B14F-4D97-AF65-F5344CB8AC3E}">
        <p14:creationId xmlns:p14="http://schemas.microsoft.com/office/powerpoint/2010/main" val="2884420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90" y="1112147"/>
            <a:ext cx="4150100" cy="470898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Intranet/Social </a:t>
            </a:r>
            <a:r>
              <a:rPr lang="en-US" sz="2000" b="1" u="sng" dirty="0" smtClean="0">
                <a:latin typeface="Times New Roman" panose="02020603050405020304" pitchFamily="18" charset="0"/>
                <a:cs typeface="Times New Roman" panose="02020603050405020304" pitchFamily="18" charset="0"/>
              </a:rPr>
              <a:t>Intranet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An intranet is a private hub that can be accessed by any </a:t>
            </a:r>
            <a:r>
              <a:rPr lang="en-US" sz="2000" dirty="0" err="1">
                <a:latin typeface="Times New Roman" panose="02020603050405020304" pitchFamily="18" charset="0"/>
                <a:cs typeface="Times New Roman" panose="02020603050405020304" pitchFamily="18" charset="0"/>
              </a:rPr>
              <a:t>authorised</a:t>
            </a:r>
            <a:r>
              <a:rPr lang="en-US" sz="2000" dirty="0">
                <a:latin typeface="Times New Roman" panose="02020603050405020304" pitchFamily="18" charset="0"/>
                <a:cs typeface="Times New Roman" panose="02020603050405020304" pitchFamily="18" charset="0"/>
              </a:rPr>
              <a:t> users within a business </a:t>
            </a:r>
            <a:r>
              <a:rPr lang="en-US" sz="2000" dirty="0" err="1">
                <a:latin typeface="Times New Roman" panose="02020603050405020304" pitchFamily="18" charset="0"/>
                <a:cs typeface="Times New Roman" panose="02020603050405020304" pitchFamily="18" charset="0"/>
              </a:rPr>
              <a:t>organisation</a:t>
            </a:r>
            <a:r>
              <a:rPr lang="en-US" sz="2000" dirty="0">
                <a:latin typeface="Times New Roman" panose="02020603050405020304" pitchFamily="18" charset="0"/>
                <a:cs typeface="Times New Roman" panose="02020603050405020304" pitchFamily="18" charset="0"/>
              </a:rPr>
              <a:t> and are considered foundational digital communication tools in the workplace</a:t>
            </a:r>
            <a:r>
              <a:rPr lang="en-US" sz="2000" dirty="0" smtClean="0">
                <a:latin typeface="Times New Roman" panose="02020603050405020304" pitchFamily="18" charset="0"/>
                <a:cs typeface="Times New Roman" panose="02020603050405020304" pitchFamily="18" charset="0"/>
              </a:rPr>
              <a:t>.</a:t>
            </a:r>
          </a:p>
          <a:p>
            <a:r>
              <a:rPr lang="en-US"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Intranets are used for improving internal communication and digital collaboration, as well as easy access to resources. Modern intranets are often built using content management systems as they are easier for non-technical staff to manage</a:t>
            </a:r>
          </a:p>
        </p:txBody>
      </p:sp>
      <p:sp>
        <p:nvSpPr>
          <p:cNvPr id="6" name="Rectangle 5"/>
          <p:cNvSpPr/>
          <p:nvPr/>
        </p:nvSpPr>
        <p:spPr>
          <a:xfrm>
            <a:off x="4522869" y="1154455"/>
            <a:ext cx="3666068" cy="3785652"/>
          </a:xfrm>
          <a:prstGeom prst="rect">
            <a:avLst/>
          </a:prstGeom>
        </p:spPr>
        <p:txBody>
          <a:bodyPr wrap="square">
            <a:spAutoFit/>
          </a:bodyPr>
          <a:lstStyle/>
          <a:p>
            <a:pPr algn="r" rtl="1"/>
            <a:r>
              <a:rPr lang="ar-EG" sz="2000" b="1" u="sng" dirty="0"/>
              <a:t>الشبكة الداخلية/الشبكة الاجتماعية </a:t>
            </a:r>
            <a:r>
              <a:rPr lang="ar-EG" sz="2000" b="1" u="sng" dirty="0" smtClean="0"/>
              <a:t>الداخلية</a:t>
            </a:r>
            <a:endParaRPr lang="en-US" sz="2000" b="1" u="sng" dirty="0" smtClean="0"/>
          </a:p>
          <a:p>
            <a:pPr algn="r" rtl="1"/>
            <a:endParaRPr lang="ar-EG" sz="2000" dirty="0"/>
          </a:p>
          <a:p>
            <a:pPr algn="r" rtl="1"/>
            <a:r>
              <a:rPr lang="ar-EG" sz="2000" dirty="0"/>
              <a:t>الشبكة الداخلية هي مركز خاص يمكن الوصول إليه من قبل أي مستخدمين مصرح لهم داخل مؤسسة تجارية وتعتبر أدوات اتصال رقمية أساسية في مكان العمل.</a:t>
            </a:r>
          </a:p>
          <a:p>
            <a:pPr algn="r" rtl="1"/>
            <a:r>
              <a:rPr lang="ar-EG" sz="2000" dirty="0"/>
              <a:t>تُستخدم الشبكات الداخلية لتحسين الاتصال الداخلي والتعاون الرقمي، فضلاً عن سهولة الوصول إلى الموارد. غالبًا ما يتم بناء الشبكات الداخلية الحديثة باستخدام أنظمة إدارة المحتوى لأنها أسهل على الموظفين غير الفنيين لإدارتها</a:t>
            </a:r>
          </a:p>
        </p:txBody>
      </p:sp>
    </p:spTree>
    <p:extLst>
      <p:ext uri="{BB962C8B-B14F-4D97-AF65-F5344CB8AC3E}">
        <p14:creationId xmlns:p14="http://schemas.microsoft.com/office/powerpoint/2010/main" val="238536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90" y="1112147"/>
            <a:ext cx="4150100" cy="563231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Intranet/Social </a:t>
            </a:r>
            <a:r>
              <a:rPr lang="en-US" sz="2000" b="1" u="sng" dirty="0" smtClean="0">
                <a:latin typeface="Times New Roman" panose="02020603050405020304" pitchFamily="18" charset="0"/>
                <a:cs typeface="Times New Roman" panose="02020603050405020304" pitchFamily="18" charset="0"/>
              </a:rPr>
              <a:t>Intranet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Intranets enable you to easily share company news and build an information-rich environment, accessible from any location and on any device. This makes it a great platform for cultivating a positive culture across a diverse workforce.</a:t>
            </a:r>
          </a:p>
          <a:p>
            <a:r>
              <a:rPr lang="en-US" sz="2000" dirty="0">
                <a:latin typeface="Times New Roman" panose="02020603050405020304" pitchFamily="18" charset="0"/>
                <a:cs typeface="Times New Roman" panose="02020603050405020304" pitchFamily="18" charset="0"/>
              </a:rPr>
              <a:t>Homepage news feeds can be </a:t>
            </a:r>
            <a:r>
              <a:rPr lang="en-US" sz="2000" dirty="0" err="1">
                <a:latin typeface="Times New Roman" panose="02020603050405020304" pitchFamily="18" charset="0"/>
                <a:cs typeface="Times New Roman" panose="02020603050405020304" pitchFamily="18" charset="0"/>
              </a:rPr>
              <a:t>personalised</a:t>
            </a:r>
            <a:r>
              <a:rPr lang="en-US" sz="2000" dirty="0">
                <a:latin typeface="Times New Roman" panose="02020603050405020304" pitchFamily="18" charset="0"/>
                <a:cs typeface="Times New Roman" panose="02020603050405020304" pitchFamily="18" charset="0"/>
              </a:rPr>
              <a:t> for each staff member based on their team, department and/or location to ensure the most relevant news is placed front and </a:t>
            </a:r>
            <a:r>
              <a:rPr lang="en-US" sz="2000" dirty="0" err="1">
                <a:latin typeface="Times New Roman" panose="02020603050405020304" pitchFamily="18" charset="0"/>
                <a:cs typeface="Times New Roman" panose="02020603050405020304" pitchFamily="18" charset="0"/>
              </a:rPr>
              <a:t>centre</a:t>
            </a:r>
            <a:r>
              <a:rPr lang="en-US" sz="2000" dirty="0">
                <a:latin typeface="Times New Roman" panose="02020603050405020304" pitchFamily="18" charset="0"/>
                <a:cs typeface="Times New Roman" panose="02020603050405020304" pitchFamily="18" charset="0"/>
              </a:rPr>
              <a:t> for them. This can also be linked to security permissions to ensure sensitive or confidential information is only seen by a select group of people. </a:t>
            </a:r>
          </a:p>
        </p:txBody>
      </p:sp>
      <p:sp>
        <p:nvSpPr>
          <p:cNvPr id="6" name="Rectangle 5"/>
          <p:cNvSpPr/>
          <p:nvPr/>
        </p:nvSpPr>
        <p:spPr>
          <a:xfrm>
            <a:off x="4522869" y="1154455"/>
            <a:ext cx="3666068" cy="4708981"/>
          </a:xfrm>
          <a:prstGeom prst="rect">
            <a:avLst/>
          </a:prstGeom>
        </p:spPr>
        <p:txBody>
          <a:bodyPr wrap="square">
            <a:spAutoFit/>
          </a:bodyPr>
          <a:lstStyle/>
          <a:p>
            <a:pPr algn="r" rtl="1"/>
            <a:r>
              <a:rPr lang="ar-EG" sz="2000" b="1" u="sng" dirty="0"/>
              <a:t>الشبكة الداخلية/الشبكة الاجتماعية </a:t>
            </a:r>
            <a:r>
              <a:rPr lang="ar-EG" sz="2000" b="1" u="sng" dirty="0" smtClean="0"/>
              <a:t>الداخلية</a:t>
            </a:r>
            <a:endParaRPr lang="en-US" sz="2000" b="1" u="sng" dirty="0" smtClean="0"/>
          </a:p>
          <a:p>
            <a:pPr algn="r" rtl="1"/>
            <a:endParaRPr lang="ar-EG" sz="2000" dirty="0"/>
          </a:p>
          <a:p>
            <a:pPr algn="r" rtl="1"/>
            <a:r>
              <a:rPr lang="ar-EG" sz="2000" dirty="0"/>
              <a:t>تتيح لك الشبكات الداخلية مشاركة أخبار الشركة بسهولة وبناء بيئة غنية بالمعلومات، ويمكن الوصول إليها من أي مكان وعلى أي جهاز. وهذا يجعلها منصة رائعة لتنمية ثقافة إيجابية عبر قوة عاملة متنوعة.</a:t>
            </a:r>
          </a:p>
          <a:p>
            <a:pPr algn="r" rtl="1"/>
            <a:r>
              <a:rPr lang="ar-EG" sz="2000" dirty="0"/>
              <a:t>يمكن تخصيص موجزات الأخبار على الصفحة الرئيسية لكل عضو من أعضاء الفريق بناءً على فريقه أو قسمه و/أو موقعه لضمان وضع الأخبار الأكثر صلة في المقدمة والمركز بالنسبة لهم. ويمكن أيضًا ربط ذلك بأذونات الأمان لضمان عدم رؤية المعلومات الحساسة أو السرية إلا من قبل مجموعة مختارة من الأشخاص.</a:t>
            </a:r>
          </a:p>
        </p:txBody>
      </p:sp>
    </p:spTree>
    <p:extLst>
      <p:ext uri="{BB962C8B-B14F-4D97-AF65-F5344CB8AC3E}">
        <p14:creationId xmlns:p14="http://schemas.microsoft.com/office/powerpoint/2010/main" val="373218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632311"/>
          </a:xfrm>
          <a:prstGeom prst="rect">
            <a:avLst/>
          </a:prstGeom>
        </p:spPr>
        <p:txBody>
          <a:bodyPr wrap="square">
            <a:spAutoFit/>
          </a:bodyPr>
          <a:lstStyle/>
          <a:p>
            <a:r>
              <a:rPr lang="en-US" sz="2000" b="1" u="sng" dirty="0">
                <a:latin typeface="Times New Roman" panose="02020603050405020304" pitchFamily="18" charset="0"/>
                <a:cs typeface="Times New Roman" panose="02020603050405020304" pitchFamily="18" charset="0"/>
              </a:rPr>
              <a:t>Group/Business </a:t>
            </a:r>
            <a:r>
              <a:rPr lang="en-US" sz="2000" b="1" u="sng" dirty="0" smtClean="0">
                <a:latin typeface="Times New Roman" panose="02020603050405020304" pitchFamily="18" charset="0"/>
                <a:cs typeface="Times New Roman" panose="02020603050405020304" pitchFamily="18" charset="0"/>
              </a:rPr>
              <a:t>Messaging</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On top of email, collaborative spaces which provide private or group messaging and chat functions are often viewed as one of the best digital communication tools in the workplace to keep teams working together. It’s an effective form of communication for busy employees and managers. Instant messaging makes updates on projects and general team discussion much easier.</a:t>
            </a:r>
          </a:p>
          <a:p>
            <a:r>
              <a:rPr lang="en-US" sz="2000" dirty="0">
                <a:latin typeface="Times New Roman" panose="02020603050405020304" pitchFamily="18" charset="0"/>
                <a:cs typeface="Times New Roman" panose="02020603050405020304" pitchFamily="18" charset="0"/>
              </a:rPr>
              <a:t>This works well when employees or team members are spread across different geographical locations and different time zones. Files can be shared and conversations can be accessed if needed. </a:t>
            </a:r>
          </a:p>
        </p:txBody>
      </p:sp>
      <p:sp>
        <p:nvSpPr>
          <p:cNvPr id="6" name="Rectangle 5"/>
          <p:cNvSpPr/>
          <p:nvPr/>
        </p:nvSpPr>
        <p:spPr>
          <a:xfrm>
            <a:off x="4522869" y="1154455"/>
            <a:ext cx="3666068" cy="5324535"/>
          </a:xfrm>
          <a:prstGeom prst="rect">
            <a:avLst/>
          </a:prstGeom>
        </p:spPr>
        <p:txBody>
          <a:bodyPr wrap="square">
            <a:spAutoFit/>
          </a:bodyPr>
          <a:lstStyle/>
          <a:p>
            <a:pPr algn="r" rtl="1"/>
            <a:r>
              <a:rPr lang="ar-EG" sz="2000" b="1" u="sng" dirty="0"/>
              <a:t>الرسائل </a:t>
            </a:r>
            <a:r>
              <a:rPr lang="ar-EG" sz="2000" b="1" u="sng" dirty="0" smtClean="0"/>
              <a:t>الجماعية/التجارية</a:t>
            </a:r>
            <a:endParaRPr lang="en-US" sz="2000" b="1" u="sng" dirty="0" smtClean="0"/>
          </a:p>
          <a:p>
            <a:pPr algn="r" rtl="1"/>
            <a:endParaRPr lang="ar-EG" sz="2000" dirty="0"/>
          </a:p>
          <a:p>
            <a:pPr algn="r" rtl="1"/>
            <a:r>
              <a:rPr lang="ar-EG" sz="2000" dirty="0"/>
              <a:t>بالإضافة إلى البريد الإلكتروني، غالبًا ما يُنظر إلى المساحات التعاونية التي توفر الرسائل الخاصة أو الجماعية ووظائف الدردشة باعتبارها واحدة من أفضل أدوات الاتصال الرقمية في مكان العمل للحفاظ على عمل الفرق معًا. إنها شكل فعال من أشكال الاتصال للموظفين والمديرين المشغولين. تجعل المراسلة الفورية التحديثات حول المشاريع والمناقشات العامة للفريق أسهل كثيرًا.</a:t>
            </a:r>
          </a:p>
          <a:p>
            <a:pPr algn="r" rtl="1"/>
            <a:r>
              <a:rPr lang="ar-EG" sz="2000" dirty="0"/>
              <a:t>يعمل هذا بشكل جيد عندما يكون الموظفون أو أعضاء الفريق منتشرين عبر مواقع جغرافية مختلفة ومناطق زمنية مختلفة. يمكن مشاركة الملفات ويمكن الوصول إلى المحادثات إذا لزم الأمر.</a:t>
            </a:r>
          </a:p>
        </p:txBody>
      </p:sp>
    </p:spTree>
    <p:extLst>
      <p:ext uri="{BB962C8B-B14F-4D97-AF65-F5344CB8AC3E}">
        <p14:creationId xmlns:p14="http://schemas.microsoft.com/office/powerpoint/2010/main" val="693981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4708981"/>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Blogs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An internal blog on your content management system is also a good option. This is not something your customers and competitors will be able to access.</a:t>
            </a:r>
          </a:p>
          <a:p>
            <a:r>
              <a:rPr lang="en-US" sz="2000" dirty="0">
                <a:latin typeface="Times New Roman" panose="02020603050405020304" pitchFamily="18" charset="0"/>
                <a:cs typeface="Times New Roman" panose="02020603050405020304" pitchFamily="18" charset="0"/>
              </a:rPr>
              <a:t>The internal blog is a place where employees can share ideas and experiences fast and in an informal fashion. Internal blog advantages can include:</a:t>
            </a:r>
          </a:p>
          <a:p>
            <a:r>
              <a:rPr lang="en-US" sz="2000" dirty="0">
                <a:latin typeface="Times New Roman" panose="02020603050405020304" pitchFamily="18" charset="0"/>
                <a:cs typeface="Times New Roman" panose="02020603050405020304" pitchFamily="18" charset="0"/>
              </a:rPr>
              <a:t>•	Broadcasting and highlighting an employee’s knowledge about a certain topic or area of the </a:t>
            </a:r>
            <a:r>
              <a:rPr lang="en-US" sz="2000" dirty="0" err="1">
                <a:latin typeface="Times New Roman" panose="02020603050405020304" pitchFamily="18" charset="0"/>
                <a:cs typeface="Times New Roman" panose="02020603050405020304" pitchFamily="18" charset="0"/>
              </a:rPr>
              <a:t>organisation</a:t>
            </a: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154455"/>
            <a:ext cx="3666068" cy="4093428"/>
          </a:xfrm>
          <a:prstGeom prst="rect">
            <a:avLst/>
          </a:prstGeom>
        </p:spPr>
        <p:txBody>
          <a:bodyPr wrap="square">
            <a:spAutoFit/>
          </a:bodyPr>
          <a:lstStyle/>
          <a:p>
            <a:pPr algn="r" rtl="1"/>
            <a:r>
              <a:rPr lang="ar-EG" sz="2000" b="1" u="sng" dirty="0" smtClean="0"/>
              <a:t>المُدونات</a:t>
            </a:r>
            <a:endParaRPr lang="en-US" sz="2000" b="1" u="sng" dirty="0" smtClean="0"/>
          </a:p>
          <a:p>
            <a:pPr algn="r" rtl="1"/>
            <a:endParaRPr lang="ar-EG" sz="2000" dirty="0"/>
          </a:p>
          <a:p>
            <a:pPr algn="r" rtl="1"/>
            <a:r>
              <a:rPr lang="ar-EG" sz="2000" dirty="0"/>
              <a:t>إن إنشاء مدونة داخلية على نظام إدارة المحتوى الخاص بك يعد خيارًا جيدًا أيضًا. فهذا ليس شيئًا يستطيع عملاؤك ومنافسوك الوصول إليه.</a:t>
            </a:r>
          </a:p>
          <a:p>
            <a:pPr algn="r" rtl="1"/>
            <a:endParaRPr lang="ar-EG" sz="2000" dirty="0"/>
          </a:p>
          <a:p>
            <a:pPr algn="r" rtl="1"/>
            <a:r>
              <a:rPr lang="ar-EG" sz="2000" dirty="0"/>
              <a:t>المدونة الداخلية هي مكان يمكن للموظفين من خلاله مشاركة الأفكار والخبرات بسرعة وبطريقة غير رسمية. يمكن أن تتضمن مزايا المدونة الداخلية ما يلي:</a:t>
            </a:r>
          </a:p>
          <a:p>
            <a:pPr algn="r" rtl="1"/>
            <a:r>
              <a:rPr lang="ar-EG" sz="2000" dirty="0"/>
              <a:t>• بث وإبراز معرفة الموظف بموضوع أو مجال معين في المنظمة</a:t>
            </a:r>
          </a:p>
        </p:txBody>
      </p:sp>
    </p:spTree>
    <p:extLst>
      <p:ext uri="{BB962C8B-B14F-4D97-AF65-F5344CB8AC3E}">
        <p14:creationId xmlns:p14="http://schemas.microsoft.com/office/powerpoint/2010/main" val="882486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940088"/>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Blogs</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Internal blog advantages can include:</a:t>
            </a:r>
          </a:p>
          <a:p>
            <a:r>
              <a:rPr lang="en-US" sz="2000" dirty="0" smtClean="0">
                <a:latin typeface="Times New Roman" panose="02020603050405020304" pitchFamily="18" charset="0"/>
                <a:cs typeface="Times New Roman" panose="02020603050405020304" pitchFamily="18" charset="0"/>
              </a:rPr>
              <a:t>•Creating </a:t>
            </a:r>
            <a:r>
              <a:rPr lang="en-US" sz="2000" dirty="0">
                <a:latin typeface="Times New Roman" panose="02020603050405020304" pitchFamily="18" charset="0"/>
                <a:cs typeface="Times New Roman" panose="02020603050405020304" pitchFamily="18" charset="0"/>
              </a:rPr>
              <a:t>a searchable and permanent archive of knowledge base articles, knowledge and expertise. All the articles uploaded and published on an internal blog will stay there unless deleted manually</a:t>
            </a:r>
          </a:p>
          <a:p>
            <a:r>
              <a:rPr lang="en-US" sz="2000" dirty="0" smtClean="0">
                <a:latin typeface="Times New Roman" panose="02020603050405020304" pitchFamily="18" charset="0"/>
                <a:cs typeface="Times New Roman" panose="02020603050405020304" pitchFamily="18" charset="0"/>
              </a:rPr>
              <a:t>•It </a:t>
            </a:r>
            <a:r>
              <a:rPr lang="en-US" sz="2000" dirty="0">
                <a:latin typeface="Times New Roman" panose="02020603050405020304" pitchFamily="18" charset="0"/>
                <a:cs typeface="Times New Roman" panose="02020603050405020304" pitchFamily="18" charset="0"/>
              </a:rPr>
              <a:t>promotes open discussion and collaboration among the workforce. There are instances where some employees will be more likely to speak up in a virtual environment than face-to-face</a:t>
            </a:r>
          </a:p>
          <a:p>
            <a:r>
              <a:rPr lang="en-US" sz="2000" dirty="0" smtClean="0">
                <a:latin typeface="Times New Roman" panose="02020603050405020304" pitchFamily="18" charset="0"/>
                <a:cs typeface="Times New Roman" panose="02020603050405020304" pitchFamily="18" charset="0"/>
              </a:rPr>
              <a:t>•It connects all employees</a:t>
            </a:r>
            <a:endParaRPr lang="ar-EG"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•It </a:t>
            </a:r>
            <a:r>
              <a:rPr lang="en-US" sz="2000" dirty="0">
                <a:latin typeface="Times New Roman" panose="02020603050405020304" pitchFamily="18" charset="0"/>
                <a:cs typeface="Times New Roman" panose="02020603050405020304" pitchFamily="18" charset="0"/>
              </a:rPr>
              <a:t>keeps the staff up-to-date on important information and company updates</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154455"/>
            <a:ext cx="3666068" cy="5016758"/>
          </a:xfrm>
          <a:prstGeom prst="rect">
            <a:avLst/>
          </a:prstGeom>
        </p:spPr>
        <p:txBody>
          <a:bodyPr wrap="square">
            <a:spAutoFit/>
          </a:bodyPr>
          <a:lstStyle/>
          <a:p>
            <a:pPr algn="r" rtl="1"/>
            <a:r>
              <a:rPr lang="ar-EG" sz="2000" b="1" u="sng" dirty="0" smtClean="0"/>
              <a:t>المُدونات</a:t>
            </a:r>
            <a:endParaRPr lang="en-US" sz="2000" b="1" u="sng" dirty="0" smtClean="0"/>
          </a:p>
          <a:p>
            <a:pPr algn="r" rtl="1"/>
            <a:endParaRPr lang="ar-EG" sz="2000" dirty="0"/>
          </a:p>
          <a:p>
            <a:pPr algn="r" rtl="1"/>
            <a:r>
              <a:rPr lang="ar-EG" sz="2000" dirty="0"/>
              <a:t>يمكن أن تتضمن مزايا المدونة الداخلية ما يلي:</a:t>
            </a:r>
          </a:p>
          <a:p>
            <a:pPr algn="r" rtl="1"/>
            <a:r>
              <a:rPr lang="ar-EG" sz="2000" dirty="0"/>
              <a:t>• • إنشاء أرشيف دائم وقابل للبحث لمقالات قاعدة المعرفة والمعرفة والخبرة. ستبقى جميع المقالات التي تم تحميلها ونشرها على مدونة داخلية هناك ما لم يتم حذفها يدويًا</a:t>
            </a:r>
          </a:p>
          <a:p>
            <a:pPr algn="r" rtl="1"/>
            <a:r>
              <a:rPr lang="ar-EG" sz="2000" dirty="0"/>
              <a:t>• إنها تعزز المناقشة المفتوحة والتعاون بين القوى العاملة. هناك حالات حيث يكون بعض الموظفين أكثر ميلاً إلى التحدث في بيئة افتراضية بدلاً من وجهاً لوجه</a:t>
            </a:r>
          </a:p>
          <a:p>
            <a:pPr algn="r" rtl="1"/>
            <a:r>
              <a:rPr lang="ar-EG" sz="2000" dirty="0"/>
              <a:t>• إنها تربط الموظفين عبر الأقسام</a:t>
            </a:r>
          </a:p>
          <a:p>
            <a:pPr algn="r" rtl="1"/>
            <a:r>
              <a:rPr lang="ar-EG" sz="2000" dirty="0"/>
              <a:t>• إنها تبقي الموظفين على اطلاع دائم بالمعلومات المهمة وتحديثات الشركة</a:t>
            </a:r>
          </a:p>
        </p:txBody>
      </p:sp>
    </p:spTree>
    <p:extLst>
      <p:ext uri="{BB962C8B-B14F-4D97-AF65-F5344CB8AC3E}">
        <p14:creationId xmlns:p14="http://schemas.microsoft.com/office/powerpoint/2010/main" val="51509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4893647"/>
          </a:xfrm>
          <a:prstGeom prst="rect">
            <a:avLst/>
          </a:prstGeom>
        </p:spPr>
        <p:txBody>
          <a:bodyPr wrap="square">
            <a:spAutoFit/>
          </a:bodyPr>
          <a:lstStyle/>
          <a:p>
            <a:r>
              <a:rPr lang="en-US" sz="2400" b="1" u="sng" dirty="0" smtClean="0">
                <a:latin typeface="Times New Roman" panose="02020603050405020304" pitchFamily="18" charset="0"/>
                <a:cs typeface="Times New Roman" panose="02020603050405020304" pitchFamily="18" charset="0"/>
              </a:rPr>
              <a:t>Social Media</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Social media refers to online platforms and applications that enable users to create, share, and engage with content in various forms, such as text, images, and videos. Common examples include Facebook, LinkedIn, Twitter (X), Instagram, and </a:t>
            </a:r>
            <a:r>
              <a:rPr lang="en-US" sz="2400" dirty="0" err="1">
                <a:latin typeface="Times New Roman" panose="02020603050405020304" pitchFamily="18" charset="0"/>
                <a:cs typeface="Times New Roman" panose="02020603050405020304" pitchFamily="18" charset="0"/>
              </a:rPr>
              <a:t>TikTok</a:t>
            </a:r>
            <a:r>
              <a:rPr lang="en-US" sz="2400" dirty="0">
                <a:latin typeface="Times New Roman" panose="02020603050405020304" pitchFamily="18" charset="0"/>
                <a:cs typeface="Times New Roman" panose="02020603050405020304" pitchFamily="18" charset="0"/>
              </a:rPr>
              <a:t>. These platforms facilitate two-way communication between individuals, businesses, and audiences.</a:t>
            </a:r>
          </a:p>
        </p:txBody>
      </p:sp>
      <p:sp>
        <p:nvSpPr>
          <p:cNvPr id="6" name="Rectangle 5"/>
          <p:cNvSpPr/>
          <p:nvPr/>
        </p:nvSpPr>
        <p:spPr>
          <a:xfrm>
            <a:off x="4522869" y="1154455"/>
            <a:ext cx="3666068" cy="4893647"/>
          </a:xfrm>
          <a:prstGeom prst="rect">
            <a:avLst/>
          </a:prstGeom>
        </p:spPr>
        <p:txBody>
          <a:bodyPr wrap="square">
            <a:spAutoFit/>
          </a:bodyPr>
          <a:lstStyle/>
          <a:p>
            <a:pPr algn="r" rtl="1"/>
            <a:r>
              <a:rPr lang="ar-EG" sz="2400" b="1" u="sng" dirty="0" smtClean="0"/>
              <a:t>وسائل التواصل الاجتماعي</a:t>
            </a:r>
            <a:endParaRPr lang="en-US" sz="2400" b="1" u="sng" dirty="0" smtClean="0"/>
          </a:p>
          <a:p>
            <a:pPr algn="r" rtl="1"/>
            <a:endParaRPr lang="ar-EG" sz="2400" dirty="0"/>
          </a:p>
          <a:p>
            <a:pPr algn="r" rtl="1"/>
            <a:r>
              <a:rPr lang="ar-EG" sz="2400" dirty="0"/>
              <a:t>تشير وسائل التواصل الاجتماعي إلى المنصات والتطبيقات عبر الإنترنت التي تمكن المستخدمين من إنشاء المحتوى ومشاركته والتفاعل معه بأشكال مختلفة، مثل النصوص والصور ومقاطع الفيديو. ومن الأمثلة الشائعة </a:t>
            </a:r>
            <a:r>
              <a:rPr lang="en-US" sz="2400" dirty="0"/>
              <a:t>Facebook </a:t>
            </a:r>
            <a:r>
              <a:rPr lang="ar-EG" sz="2400" dirty="0"/>
              <a:t>و</a:t>
            </a:r>
            <a:r>
              <a:rPr lang="en-US" sz="2400" dirty="0"/>
              <a:t>LinkedIn </a:t>
            </a:r>
            <a:r>
              <a:rPr lang="ar-EG" sz="2400" dirty="0"/>
              <a:t>و</a:t>
            </a:r>
            <a:r>
              <a:rPr lang="en-US" sz="2400" dirty="0"/>
              <a:t>Twitter (X) </a:t>
            </a:r>
            <a:r>
              <a:rPr lang="ar-EG" sz="2400" dirty="0"/>
              <a:t>و</a:t>
            </a:r>
            <a:r>
              <a:rPr lang="en-US" sz="2400" dirty="0"/>
              <a:t>Instagram </a:t>
            </a:r>
            <a:r>
              <a:rPr lang="ar-EG" sz="2400" dirty="0"/>
              <a:t>و</a:t>
            </a:r>
            <a:r>
              <a:rPr lang="en-US" sz="2400" dirty="0" err="1"/>
              <a:t>TikTok</a:t>
            </a:r>
            <a:r>
              <a:rPr lang="en-US" sz="2400" dirty="0"/>
              <a:t>. </a:t>
            </a:r>
            <a:r>
              <a:rPr lang="ar-EG" sz="2400" dirty="0"/>
              <a:t>تسهل هذه المنصات التواصل ثنائي الاتجاه بين الأفراد والشركات والجماهير.</a:t>
            </a:r>
          </a:p>
        </p:txBody>
      </p:sp>
    </p:spTree>
    <p:extLst>
      <p:ext uri="{BB962C8B-B14F-4D97-AF65-F5344CB8AC3E}">
        <p14:creationId xmlns:p14="http://schemas.microsoft.com/office/powerpoint/2010/main" val="356849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632311"/>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Social Media</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Benefits of Social Media</a:t>
            </a:r>
          </a:p>
          <a:p>
            <a:r>
              <a:rPr lang="en-US" sz="2000" dirty="0">
                <a:latin typeface="Times New Roman" panose="02020603050405020304" pitchFamily="18" charset="0"/>
                <a:cs typeface="Times New Roman" panose="02020603050405020304" pitchFamily="18" charset="0"/>
              </a:rPr>
              <a:t>1.	Wide Reach: Social media allows you to connect with a global audience instantly.</a:t>
            </a:r>
          </a:p>
          <a:p>
            <a:r>
              <a:rPr lang="en-US" sz="2000" dirty="0">
                <a:latin typeface="Times New Roman" panose="02020603050405020304" pitchFamily="18" charset="0"/>
                <a:cs typeface="Times New Roman" panose="02020603050405020304" pitchFamily="18" charset="0"/>
              </a:rPr>
              <a:t>2.	Cost-Effective: Most platforms are free or require minimal investment compared to traditional communication tools.</a:t>
            </a:r>
          </a:p>
          <a:p>
            <a:r>
              <a:rPr lang="en-US" sz="2000" dirty="0">
                <a:latin typeface="Times New Roman" panose="02020603050405020304" pitchFamily="18" charset="0"/>
                <a:cs typeface="Times New Roman" panose="02020603050405020304" pitchFamily="18" charset="0"/>
              </a:rPr>
              <a:t>3.	Engagement: Enables real-time interaction through comments, likes, and shares.</a:t>
            </a:r>
          </a:p>
          <a:p>
            <a:r>
              <a:rPr lang="en-US" sz="2000" dirty="0">
                <a:latin typeface="Times New Roman" panose="02020603050405020304" pitchFamily="18" charset="0"/>
                <a:cs typeface="Times New Roman" panose="02020603050405020304" pitchFamily="18" charset="0"/>
              </a:rPr>
              <a:t>4.	Targeted Communication: Offers tools for segmenting and targeting specific audience demographics.</a:t>
            </a:r>
          </a:p>
          <a:p>
            <a:r>
              <a:rPr lang="en-US" sz="2000" dirty="0">
                <a:latin typeface="Times New Roman" panose="02020603050405020304" pitchFamily="18" charset="0"/>
                <a:cs typeface="Times New Roman" panose="02020603050405020304" pitchFamily="18" charset="0"/>
              </a:rPr>
              <a:t>5.	Brand Visibility: Boosts awareness and credibility through consistent and impactful messaging.</a:t>
            </a:r>
          </a:p>
        </p:txBody>
      </p:sp>
      <p:sp>
        <p:nvSpPr>
          <p:cNvPr id="6" name="Rectangle 5"/>
          <p:cNvSpPr/>
          <p:nvPr/>
        </p:nvSpPr>
        <p:spPr>
          <a:xfrm>
            <a:off x="4522869" y="1154455"/>
            <a:ext cx="3666068" cy="5632311"/>
          </a:xfrm>
          <a:prstGeom prst="rect">
            <a:avLst/>
          </a:prstGeom>
        </p:spPr>
        <p:txBody>
          <a:bodyPr wrap="square">
            <a:spAutoFit/>
          </a:bodyPr>
          <a:lstStyle/>
          <a:p>
            <a:pPr algn="r" rtl="1"/>
            <a:r>
              <a:rPr lang="ar-EG" sz="2000" b="1" u="sng" dirty="0" smtClean="0"/>
              <a:t>وسائل التواصل الاجتماعي</a:t>
            </a:r>
            <a:endParaRPr lang="en-US" sz="2000" b="1" u="sng" dirty="0" smtClean="0"/>
          </a:p>
          <a:p>
            <a:pPr algn="r" rtl="1"/>
            <a:endParaRPr lang="ar-EG" sz="2000" dirty="0"/>
          </a:p>
          <a:p>
            <a:pPr algn="r" rtl="1"/>
            <a:r>
              <a:rPr lang="ar-EG" sz="2000" dirty="0"/>
              <a:t>فوائد وسائل التواصل الاجتماعي</a:t>
            </a:r>
          </a:p>
          <a:p>
            <a:pPr algn="r" rtl="1"/>
            <a:r>
              <a:rPr lang="ar-EG" sz="2000" dirty="0"/>
              <a:t>1. الوصول الواسع: تتيح لك وسائل التواصل الاجتماعي التواصل مع جمهور عالمي على الفور.</a:t>
            </a:r>
          </a:p>
          <a:p>
            <a:pPr algn="r" rtl="1"/>
            <a:r>
              <a:rPr lang="ar-EG" sz="2000" dirty="0"/>
              <a:t>2. فعّالة من حيث التكلفة: معظم المنصات مجانية أو تتطلب الحد الأدنى من الاستثمار مقارنة بأدوات الاتصال التقليدية.</a:t>
            </a:r>
          </a:p>
          <a:p>
            <a:pPr algn="r" rtl="1"/>
            <a:r>
              <a:rPr lang="ar-EG" sz="2000" dirty="0"/>
              <a:t>3. المشاركة: تتيح التفاعل في الوقت الفعلي من خلال التعليقات </a:t>
            </a:r>
            <a:r>
              <a:rPr lang="ar-EG" sz="2000" dirty="0" err="1"/>
              <a:t>والإعجابات</a:t>
            </a:r>
            <a:r>
              <a:rPr lang="ar-EG" sz="2000" dirty="0"/>
              <a:t> والمشاركات.</a:t>
            </a:r>
          </a:p>
          <a:p>
            <a:pPr algn="r" rtl="1"/>
            <a:r>
              <a:rPr lang="ar-EG" sz="2000" dirty="0"/>
              <a:t>4. التواصل المستهدف: توفر أدوات لتقسيم واستهداف فئات ديموغرافية محددة من الجمهور.</a:t>
            </a:r>
          </a:p>
          <a:p>
            <a:pPr algn="r" rtl="1"/>
            <a:r>
              <a:rPr lang="ar-EG" sz="2000" dirty="0"/>
              <a:t>5. رؤية العلامة التجارية: تعزز الوعي والمصداقية من خلال الرسائل المتسقة والمؤثرة.</a:t>
            </a:r>
          </a:p>
        </p:txBody>
      </p:sp>
    </p:spTree>
    <p:extLst>
      <p:ext uri="{BB962C8B-B14F-4D97-AF65-F5344CB8AC3E}">
        <p14:creationId xmlns:p14="http://schemas.microsoft.com/office/powerpoint/2010/main" val="2965504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324535"/>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Social Media</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When to Use Social Media</a:t>
            </a:r>
          </a:p>
          <a:p>
            <a:r>
              <a:rPr lang="en-US" sz="2000" dirty="0">
                <a:latin typeface="Times New Roman" panose="02020603050405020304" pitchFamily="18" charset="0"/>
                <a:cs typeface="Times New Roman" panose="02020603050405020304" pitchFamily="18" charset="0"/>
              </a:rPr>
              <a:t>•	Marketing Campaigns: Promoting new products, services, or events.</a:t>
            </a:r>
          </a:p>
          <a:p>
            <a:r>
              <a:rPr lang="en-US" sz="2000" dirty="0">
                <a:latin typeface="Times New Roman" panose="02020603050405020304" pitchFamily="18" charset="0"/>
                <a:cs typeface="Times New Roman" panose="02020603050405020304" pitchFamily="18" charset="0"/>
              </a:rPr>
              <a:t>•	Customer Engagement: Responding to customer inquiries and gathering feedback.</a:t>
            </a:r>
          </a:p>
          <a:p>
            <a:r>
              <a:rPr lang="en-US" sz="2000" dirty="0">
                <a:latin typeface="Times New Roman" panose="02020603050405020304" pitchFamily="18" charset="0"/>
                <a:cs typeface="Times New Roman" panose="02020603050405020304" pitchFamily="18" charset="0"/>
              </a:rPr>
              <a:t>•	Community Building: Creating a sense of belonging among followers or customers.</a:t>
            </a:r>
          </a:p>
          <a:p>
            <a:r>
              <a:rPr lang="en-US" sz="2000" dirty="0">
                <a:latin typeface="Times New Roman" panose="02020603050405020304" pitchFamily="18" charset="0"/>
                <a:cs typeface="Times New Roman" panose="02020603050405020304" pitchFamily="18" charset="0"/>
              </a:rPr>
              <a:t>•	Sharing Real-Time Updates: Announcing breaking news, live events, or urgent information.</a:t>
            </a:r>
          </a:p>
          <a:p>
            <a:r>
              <a:rPr lang="en-US" sz="2000" dirty="0">
                <a:latin typeface="Times New Roman" panose="02020603050405020304" pitchFamily="18" charset="0"/>
                <a:cs typeface="Times New Roman" panose="02020603050405020304" pitchFamily="18" charset="0"/>
              </a:rPr>
              <a:t>•	Recruitment: Posting job openings and engaging with potential candidates.</a:t>
            </a:r>
          </a:p>
        </p:txBody>
      </p:sp>
      <p:sp>
        <p:nvSpPr>
          <p:cNvPr id="6" name="Rectangle 5"/>
          <p:cNvSpPr/>
          <p:nvPr/>
        </p:nvSpPr>
        <p:spPr>
          <a:xfrm>
            <a:off x="4522869" y="1154455"/>
            <a:ext cx="3666068" cy="4401205"/>
          </a:xfrm>
          <a:prstGeom prst="rect">
            <a:avLst/>
          </a:prstGeom>
        </p:spPr>
        <p:txBody>
          <a:bodyPr wrap="square">
            <a:spAutoFit/>
          </a:bodyPr>
          <a:lstStyle/>
          <a:p>
            <a:pPr algn="r" rtl="1"/>
            <a:r>
              <a:rPr lang="ar-EG" sz="2000" b="1" u="sng" dirty="0" smtClean="0"/>
              <a:t>وسائل التواصل الاجتماعي</a:t>
            </a:r>
            <a:endParaRPr lang="en-US" sz="2000" b="1" u="sng" dirty="0" smtClean="0"/>
          </a:p>
          <a:p>
            <a:pPr algn="r" rtl="1"/>
            <a:endParaRPr lang="ar-EG" sz="2000" dirty="0"/>
          </a:p>
          <a:p>
            <a:pPr algn="r" rtl="1"/>
            <a:r>
              <a:rPr lang="ar-EG" sz="2000" dirty="0"/>
              <a:t>متى تستخدم وسائل التواصل الاجتماعي</a:t>
            </a:r>
          </a:p>
          <a:p>
            <a:pPr algn="r" rtl="1"/>
            <a:r>
              <a:rPr lang="ar-EG" sz="2000" dirty="0"/>
              <a:t>• الحملات التسويقية: الترويج للمنتجات أو الخدمات أو الأحداث الجديدة.</a:t>
            </a:r>
          </a:p>
          <a:p>
            <a:pPr algn="r" rtl="1"/>
            <a:r>
              <a:rPr lang="ar-EG" sz="2000" dirty="0"/>
              <a:t>• إشراك العملاء: الرد على استفسارات العملاء وجمع الملاحظات.</a:t>
            </a:r>
          </a:p>
          <a:p>
            <a:pPr algn="r" rtl="1"/>
            <a:r>
              <a:rPr lang="ar-EG" sz="2000" dirty="0"/>
              <a:t>• بناء المجتمع: خلق شعور بالانتماء بين المتابعين أو العملاء.</a:t>
            </a:r>
          </a:p>
          <a:p>
            <a:pPr algn="r" rtl="1"/>
            <a:r>
              <a:rPr lang="ar-EG" sz="2000" dirty="0"/>
              <a:t>• مشاركة التحديثات في الوقت الفعلي: الإعلان عن الأخبار العاجلة أو الأحداث المباشرة أو المعلومات العاجلة.</a:t>
            </a:r>
          </a:p>
          <a:p>
            <a:pPr algn="r" rtl="1"/>
            <a:r>
              <a:rPr lang="ar-EG" sz="2000" dirty="0"/>
              <a:t>• التوظيف: نشر الوظائف الشاغرة والتواصل مع المرشحين المحتملين.</a:t>
            </a:r>
          </a:p>
        </p:txBody>
      </p:sp>
    </p:spTree>
    <p:extLst>
      <p:ext uri="{BB962C8B-B14F-4D97-AF65-F5344CB8AC3E}">
        <p14:creationId xmlns:p14="http://schemas.microsoft.com/office/powerpoint/2010/main" val="1559311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4154984"/>
          </a:xfrm>
          <a:prstGeom prst="rect">
            <a:avLst/>
          </a:prstGeom>
        </p:spPr>
        <p:txBody>
          <a:bodyPr wrap="square">
            <a:spAutoFit/>
          </a:bodyPr>
          <a:lstStyle/>
          <a:p>
            <a:r>
              <a:rPr lang="en-US" sz="2400" b="1" u="sng" dirty="0" smtClean="0">
                <a:latin typeface="Times New Roman" panose="02020603050405020304" pitchFamily="18" charset="0"/>
                <a:cs typeface="Times New Roman" panose="02020603050405020304" pitchFamily="18" charset="0"/>
              </a:rPr>
              <a:t>Email</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What is it?</a:t>
            </a:r>
          </a:p>
          <a:p>
            <a:r>
              <a:rPr lang="en-US" sz="2400" dirty="0">
                <a:latin typeface="Times New Roman" panose="02020603050405020304" pitchFamily="18" charset="0"/>
                <a:cs typeface="Times New Roman" panose="02020603050405020304" pitchFamily="18" charset="0"/>
              </a:rPr>
              <a:t>Email is a widely used electronic communication tool that allows individuals and organizations to send text-based messages, attachments, and multimedia content. Emails are ideal for formal, direct, and documentable communication.</a:t>
            </a:r>
          </a:p>
        </p:txBody>
      </p:sp>
      <p:sp>
        <p:nvSpPr>
          <p:cNvPr id="6" name="Rectangle 5"/>
          <p:cNvSpPr/>
          <p:nvPr/>
        </p:nvSpPr>
        <p:spPr>
          <a:xfrm>
            <a:off x="4522869" y="1154455"/>
            <a:ext cx="3666068" cy="3785652"/>
          </a:xfrm>
          <a:prstGeom prst="rect">
            <a:avLst/>
          </a:prstGeom>
        </p:spPr>
        <p:txBody>
          <a:bodyPr wrap="square">
            <a:spAutoFit/>
          </a:bodyPr>
          <a:lstStyle/>
          <a:p>
            <a:pPr algn="r" rtl="1"/>
            <a:r>
              <a:rPr lang="ar-EG" sz="2400" b="1" u="sng" dirty="0" smtClean="0"/>
              <a:t>البريد الإلكتروني</a:t>
            </a:r>
            <a:endParaRPr lang="en-US" sz="2400" b="1" u="sng" dirty="0" smtClean="0"/>
          </a:p>
          <a:p>
            <a:pPr algn="r" rtl="1"/>
            <a:endParaRPr lang="ar-EG" sz="2400" dirty="0"/>
          </a:p>
          <a:p>
            <a:pPr algn="r" rtl="1"/>
            <a:r>
              <a:rPr lang="ar-EG" sz="2400" b="1" dirty="0"/>
              <a:t>ما هو؟</a:t>
            </a:r>
          </a:p>
          <a:p>
            <a:pPr algn="r" rtl="1"/>
            <a:r>
              <a:rPr lang="ar-EG" sz="2400" dirty="0"/>
              <a:t>البريد الإلكتروني هو أداة اتصال إلكترونية واسعة الاستخدام تتيح للأفراد والمؤسسات إرسال رسائل نصية ومرفقات ومحتوى وسائط متعددة. تعد رسائل البريد الإلكتروني مثالية للتواصل الرسمي والمباشر والقابل للتوثيق.</a:t>
            </a:r>
          </a:p>
        </p:txBody>
      </p:sp>
    </p:spTree>
    <p:extLst>
      <p:ext uri="{BB962C8B-B14F-4D97-AF65-F5344CB8AC3E}">
        <p14:creationId xmlns:p14="http://schemas.microsoft.com/office/powerpoint/2010/main" val="158321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016758"/>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Email</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Benefits of Email</a:t>
            </a:r>
          </a:p>
          <a:p>
            <a:r>
              <a:rPr lang="en-US" sz="2000" dirty="0">
                <a:latin typeface="Times New Roman" panose="02020603050405020304" pitchFamily="18" charset="0"/>
                <a:cs typeface="Times New Roman" panose="02020603050405020304" pitchFamily="18" charset="0"/>
              </a:rPr>
              <a:t>1.	Professionalism: Ensures a structured and formal tone suitable for business communication.</a:t>
            </a:r>
          </a:p>
          <a:p>
            <a:r>
              <a:rPr lang="en-US" sz="2000" dirty="0">
                <a:latin typeface="Times New Roman" panose="02020603050405020304" pitchFamily="18" charset="0"/>
                <a:cs typeface="Times New Roman" panose="02020603050405020304" pitchFamily="18" charset="0"/>
              </a:rPr>
              <a:t>2.	Documentation: Provides a written record for future reference.</a:t>
            </a:r>
          </a:p>
          <a:p>
            <a:r>
              <a:rPr lang="en-US" sz="2000" dirty="0">
                <a:latin typeface="Times New Roman" panose="02020603050405020304" pitchFamily="18" charset="0"/>
                <a:cs typeface="Times New Roman" panose="02020603050405020304" pitchFamily="18" charset="0"/>
              </a:rPr>
              <a:t>3.	Privacy: Delivers messages directly to the intended recipient(s).</a:t>
            </a:r>
          </a:p>
          <a:p>
            <a:r>
              <a:rPr lang="en-US" sz="2000" dirty="0">
                <a:latin typeface="Times New Roman" panose="02020603050405020304" pitchFamily="18" charset="0"/>
                <a:cs typeface="Times New Roman" panose="02020603050405020304" pitchFamily="18" charset="0"/>
              </a:rPr>
              <a:t>4.	Attachments: Supports sending files, such as reports, presentations, and images.</a:t>
            </a:r>
          </a:p>
          <a:p>
            <a:r>
              <a:rPr lang="en-US" sz="2000" dirty="0">
                <a:latin typeface="Times New Roman" panose="02020603050405020304" pitchFamily="18" charset="0"/>
                <a:cs typeface="Times New Roman" panose="02020603050405020304" pitchFamily="18" charset="0"/>
              </a:rPr>
              <a:t>5.	Accessibility: Accessible on multiple devices, ensuring constant connectivity.</a:t>
            </a:r>
          </a:p>
        </p:txBody>
      </p:sp>
      <p:sp>
        <p:nvSpPr>
          <p:cNvPr id="6" name="Rectangle 5"/>
          <p:cNvSpPr/>
          <p:nvPr/>
        </p:nvSpPr>
        <p:spPr>
          <a:xfrm>
            <a:off x="4522869" y="1154455"/>
            <a:ext cx="3666068" cy="4524315"/>
          </a:xfrm>
          <a:prstGeom prst="rect">
            <a:avLst/>
          </a:prstGeom>
        </p:spPr>
        <p:txBody>
          <a:bodyPr wrap="square">
            <a:spAutoFit/>
          </a:bodyPr>
          <a:lstStyle/>
          <a:p>
            <a:pPr algn="r" rtl="1"/>
            <a:r>
              <a:rPr lang="ar-EG" sz="2400" b="1" u="sng" dirty="0" smtClean="0"/>
              <a:t>البريد الإلكتروني</a:t>
            </a:r>
            <a:endParaRPr lang="en-US" sz="2400" b="1" u="sng" dirty="0" smtClean="0"/>
          </a:p>
          <a:p>
            <a:pPr algn="r" rtl="1"/>
            <a:endParaRPr lang="ar-EG" sz="2400" dirty="0"/>
          </a:p>
          <a:p>
            <a:pPr algn="r" rtl="1"/>
            <a:r>
              <a:rPr lang="ar-EG" sz="2000" b="1" dirty="0"/>
              <a:t>فوائد البريد الإلكتروني</a:t>
            </a:r>
          </a:p>
          <a:p>
            <a:pPr algn="r" rtl="1"/>
            <a:r>
              <a:rPr lang="ar-EG" sz="2000" dirty="0"/>
              <a:t>1. الاحترافية: تضمن لهجة منظمة ورسمية مناسبة للتواصل التجاري.</a:t>
            </a:r>
          </a:p>
          <a:p>
            <a:pPr algn="r" rtl="1"/>
            <a:r>
              <a:rPr lang="ar-EG" sz="2000" dirty="0"/>
              <a:t>2. التوثيق: توفر سجلاً مكتوبًا للرجوع إليه في المستقبل.</a:t>
            </a:r>
          </a:p>
          <a:p>
            <a:pPr algn="r" rtl="1"/>
            <a:r>
              <a:rPr lang="ar-EG" sz="2000" dirty="0"/>
              <a:t>3. الخصوصية: توصيل الرسائل مباشرة إلى المستلمين المقصودين.</a:t>
            </a:r>
          </a:p>
          <a:p>
            <a:pPr algn="r" rtl="1"/>
            <a:r>
              <a:rPr lang="ar-EG" sz="2000" dirty="0"/>
              <a:t>4. المرفقات: تدعم إرسال الملفات، مثل التقارير والعروض التقديمية والصور.</a:t>
            </a:r>
          </a:p>
          <a:p>
            <a:pPr algn="r" rtl="1"/>
            <a:r>
              <a:rPr lang="ar-EG" sz="2000" dirty="0"/>
              <a:t>5. إمكانية الوصول: يمكن الوصول إليها على أجهزة متعددة، مما يضمن الاتصال المستمر.</a:t>
            </a:r>
          </a:p>
        </p:txBody>
      </p:sp>
    </p:spTree>
    <p:extLst>
      <p:ext uri="{BB962C8B-B14F-4D97-AF65-F5344CB8AC3E}">
        <p14:creationId xmlns:p14="http://schemas.microsoft.com/office/powerpoint/2010/main" val="3326051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016758"/>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Email</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Organizing the Structure of an Email</a:t>
            </a:r>
          </a:p>
          <a:p>
            <a:r>
              <a:rPr lang="en-US" sz="2000" dirty="0">
                <a:latin typeface="Times New Roman" panose="02020603050405020304" pitchFamily="18" charset="0"/>
                <a:cs typeface="Times New Roman" panose="02020603050405020304" pitchFamily="18" charset="0"/>
              </a:rPr>
              <a:t>1.	Subject Line:</a:t>
            </a:r>
          </a:p>
          <a:p>
            <a:r>
              <a:rPr lang="en-US" sz="2000" dirty="0">
                <a:latin typeface="Times New Roman" panose="02020603050405020304" pitchFamily="18" charset="0"/>
                <a:cs typeface="Times New Roman" panose="02020603050405020304" pitchFamily="18" charset="0"/>
              </a:rPr>
              <a:t>Clear, concise, and reflective of the email’s purpose.</a:t>
            </a:r>
          </a:p>
          <a:p>
            <a:r>
              <a:rPr lang="en-US" sz="2000" dirty="0">
                <a:latin typeface="Times New Roman" panose="02020603050405020304" pitchFamily="18" charset="0"/>
                <a:cs typeface="Times New Roman" panose="02020603050405020304" pitchFamily="18" charset="0"/>
              </a:rPr>
              <a:t>o	Example: “Quarterly Project Update – Q4 2024”.</a:t>
            </a:r>
          </a:p>
          <a:p>
            <a:r>
              <a:rPr lang="en-US" sz="2000" dirty="0">
                <a:latin typeface="Times New Roman" panose="02020603050405020304" pitchFamily="18" charset="0"/>
                <a:cs typeface="Times New Roman" panose="02020603050405020304" pitchFamily="18" charset="0"/>
              </a:rPr>
              <a:t>2.	Greeting:</a:t>
            </a:r>
          </a:p>
          <a:p>
            <a:r>
              <a:rPr lang="en-US" sz="2000" dirty="0">
                <a:latin typeface="Times New Roman" panose="02020603050405020304" pitchFamily="18" charset="0"/>
                <a:cs typeface="Times New Roman" panose="02020603050405020304" pitchFamily="18" charset="0"/>
              </a:rPr>
              <a:t>Use appropriate salutations (e.g., Dear [Recipient Name] or Hi [Team]).</a:t>
            </a:r>
          </a:p>
          <a:p>
            <a:r>
              <a:rPr lang="en-US" sz="2000" dirty="0">
                <a:latin typeface="Times New Roman" panose="02020603050405020304" pitchFamily="18" charset="0"/>
                <a:cs typeface="Times New Roman" panose="02020603050405020304" pitchFamily="18" charset="0"/>
              </a:rPr>
              <a:t>3.	Opening Line:</a:t>
            </a:r>
          </a:p>
          <a:p>
            <a:r>
              <a:rPr lang="en-US" sz="2000" dirty="0">
                <a:latin typeface="Times New Roman" panose="02020603050405020304" pitchFamily="18" charset="0"/>
                <a:cs typeface="Times New Roman" panose="02020603050405020304" pitchFamily="18" charset="0"/>
              </a:rPr>
              <a:t>State the purpose of the email immediately.</a:t>
            </a:r>
          </a:p>
          <a:p>
            <a:r>
              <a:rPr lang="en-US" sz="2000" dirty="0">
                <a:latin typeface="Times New Roman" panose="02020603050405020304" pitchFamily="18" charset="0"/>
                <a:cs typeface="Times New Roman" panose="02020603050405020304" pitchFamily="18" charset="0"/>
              </a:rPr>
              <a:t>o	Example: “I’m reaching out to provide an update on…”.</a:t>
            </a:r>
          </a:p>
        </p:txBody>
      </p:sp>
      <p:sp>
        <p:nvSpPr>
          <p:cNvPr id="6" name="Rectangle 5"/>
          <p:cNvSpPr/>
          <p:nvPr/>
        </p:nvSpPr>
        <p:spPr>
          <a:xfrm>
            <a:off x="4522869" y="1154455"/>
            <a:ext cx="3666068" cy="5632311"/>
          </a:xfrm>
          <a:prstGeom prst="rect">
            <a:avLst/>
          </a:prstGeom>
        </p:spPr>
        <p:txBody>
          <a:bodyPr wrap="square">
            <a:spAutoFit/>
          </a:bodyPr>
          <a:lstStyle/>
          <a:p>
            <a:pPr algn="r" rtl="1"/>
            <a:r>
              <a:rPr lang="ar-EG" sz="2000" b="1" u="sng" dirty="0" smtClean="0"/>
              <a:t>البريد الإلكتروني</a:t>
            </a:r>
          </a:p>
          <a:p>
            <a:pPr algn="r" rtl="1"/>
            <a:endParaRPr lang="en-US" sz="2000" b="1" u="sng" dirty="0" smtClean="0"/>
          </a:p>
          <a:p>
            <a:pPr algn="r" rtl="1"/>
            <a:r>
              <a:rPr lang="ar-SA" sz="2000" b="1" dirty="0"/>
              <a:t>تنظيم بنية البريد الإلكتروني</a:t>
            </a:r>
            <a:endParaRPr lang="en-US" sz="2000" b="1" dirty="0"/>
          </a:p>
          <a:p>
            <a:pPr algn="r" rtl="1"/>
            <a:r>
              <a:rPr lang="ar-SA" sz="2000" dirty="0"/>
              <a:t>1. سطر الموضوع</a:t>
            </a:r>
            <a:r>
              <a:rPr lang="en-US" sz="2000" dirty="0"/>
              <a:t>:</a:t>
            </a:r>
          </a:p>
          <a:p>
            <a:pPr algn="r" rtl="1"/>
            <a:r>
              <a:rPr lang="ar-SA" sz="2000" dirty="0"/>
              <a:t>واضح وموجز ويعكس غرض البريد الإلكتروني</a:t>
            </a:r>
            <a:r>
              <a:rPr lang="en-US" sz="2000" dirty="0"/>
              <a:t>.</a:t>
            </a:r>
          </a:p>
          <a:p>
            <a:pPr algn="r" rtl="1"/>
            <a:r>
              <a:rPr lang="ar-SA" sz="2000" dirty="0"/>
              <a:t>-مثال: "تحديث المشروع ربع السنوي - الربع الرابع من عام 2024</a:t>
            </a:r>
            <a:r>
              <a:rPr lang="en-US" sz="2000" dirty="0"/>
              <a:t>".</a:t>
            </a:r>
          </a:p>
          <a:p>
            <a:pPr algn="r" rtl="1"/>
            <a:r>
              <a:rPr lang="ar-SA" sz="2000" dirty="0"/>
              <a:t>2. التحية</a:t>
            </a:r>
            <a:r>
              <a:rPr lang="en-US" sz="2000" dirty="0"/>
              <a:t>:</a:t>
            </a:r>
          </a:p>
          <a:p>
            <a:pPr algn="r" rtl="1"/>
            <a:r>
              <a:rPr lang="ar-SA" sz="2000" dirty="0"/>
              <a:t>-استخدم التحيات المناسبة (على سبيل المثال، عزيزي [اسم المستلم] أو مرحبًا [الفريق])</a:t>
            </a:r>
            <a:r>
              <a:rPr lang="en-US" sz="2000" dirty="0"/>
              <a:t>.</a:t>
            </a:r>
          </a:p>
          <a:p>
            <a:pPr algn="r" rtl="1"/>
            <a:r>
              <a:rPr lang="ar-SA" sz="2000" dirty="0"/>
              <a:t>3.سطر الافتتاح</a:t>
            </a:r>
            <a:r>
              <a:rPr lang="en-US" sz="2000" dirty="0"/>
              <a:t>:</a:t>
            </a:r>
          </a:p>
          <a:p>
            <a:pPr algn="r" rtl="1"/>
            <a:r>
              <a:rPr lang="ar-SA" sz="2000" dirty="0"/>
              <a:t>صرح بغرض البريد الإلكتروني على الفور</a:t>
            </a:r>
            <a:r>
              <a:rPr lang="en-US" sz="2000" dirty="0"/>
              <a:t>.</a:t>
            </a:r>
          </a:p>
          <a:p>
            <a:pPr algn="r" rtl="1"/>
            <a:r>
              <a:rPr lang="ar-SA" sz="2000" dirty="0"/>
              <a:t>-مثال: "أتواصل معك لتقديم تحديث بشأن</a:t>
            </a:r>
            <a:r>
              <a:rPr lang="en-US" sz="2000" dirty="0"/>
              <a:t>...".</a:t>
            </a:r>
          </a:p>
          <a:p>
            <a:pPr algn="r" rtl="1"/>
            <a:endParaRPr lang="ar-EG" sz="2000" dirty="0"/>
          </a:p>
        </p:txBody>
      </p:sp>
    </p:spTree>
    <p:extLst>
      <p:ext uri="{BB962C8B-B14F-4D97-AF65-F5344CB8AC3E}">
        <p14:creationId xmlns:p14="http://schemas.microsoft.com/office/powerpoint/2010/main" val="397419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52653"/>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337067"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Types</a:t>
            </a:r>
          </a:p>
        </p:txBody>
      </p:sp>
      <p:sp>
        <p:nvSpPr>
          <p:cNvPr id="9" name="TextBox 8"/>
          <p:cNvSpPr txBox="1"/>
          <p:nvPr/>
        </p:nvSpPr>
        <p:spPr>
          <a:xfrm>
            <a:off x="8449326" y="39235"/>
            <a:ext cx="1963999" cy="400110"/>
          </a:xfrm>
          <a:prstGeom prst="rect">
            <a:avLst/>
          </a:prstGeom>
          <a:noFill/>
        </p:spPr>
        <p:txBody>
          <a:bodyPr wrap="none" rtlCol="0">
            <a:spAutoFit/>
          </a:bodyPr>
          <a:lstStyle/>
          <a:p>
            <a:pPr algn="ctr"/>
            <a:r>
              <a:rPr lang="ar-EG" sz="2000" dirty="0">
                <a:latin typeface="Alexandria" charset="0"/>
                <a:cs typeface="Alexandria" charset="0"/>
              </a:rPr>
              <a:t>أنواع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3270447"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Digital Communication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57071" y="600395"/>
            <a:ext cx="2228495" cy="523220"/>
          </a:xfrm>
          <a:prstGeom prst="rect">
            <a:avLst/>
          </a:prstGeom>
        </p:spPr>
        <p:txBody>
          <a:bodyPr wrap="none">
            <a:spAutoFit/>
          </a:bodyPr>
          <a:lstStyle/>
          <a:p>
            <a:pPr algn="r" rtl="1"/>
            <a:r>
              <a:rPr lang="ar-EG" sz="2800" b="1" dirty="0"/>
              <a:t>الاتصالات الرقمية</a:t>
            </a:r>
          </a:p>
        </p:txBody>
      </p:sp>
      <p:sp>
        <p:nvSpPr>
          <p:cNvPr id="4" name="Rectangle 3"/>
          <p:cNvSpPr/>
          <p:nvPr/>
        </p:nvSpPr>
        <p:spPr>
          <a:xfrm>
            <a:off x="149989" y="1112147"/>
            <a:ext cx="4372879" cy="5139869"/>
          </a:xfrm>
          <a:prstGeom prst="rect">
            <a:avLst/>
          </a:prstGeom>
        </p:spPr>
        <p:txBody>
          <a:bodyPr wrap="square">
            <a:spAutoFit/>
          </a:bodyPr>
          <a:lstStyle/>
          <a:p>
            <a:r>
              <a:rPr lang="en-US" sz="2000" b="1" u="sng" dirty="0" smtClean="0">
                <a:latin typeface="Times New Roman" panose="02020603050405020304" pitchFamily="18" charset="0"/>
                <a:cs typeface="Times New Roman" panose="02020603050405020304" pitchFamily="18" charset="0"/>
              </a:rPr>
              <a:t>Email</a:t>
            </a:r>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Organizing the Structure of an Email</a:t>
            </a:r>
          </a:p>
          <a:p>
            <a:r>
              <a:rPr lang="en-US" dirty="0">
                <a:latin typeface="Times New Roman" panose="02020603050405020304" pitchFamily="18" charset="0"/>
                <a:cs typeface="Times New Roman" panose="02020603050405020304" pitchFamily="18" charset="0"/>
              </a:rPr>
              <a:t>4.	Body:</a:t>
            </a:r>
          </a:p>
          <a:p>
            <a:r>
              <a:rPr lang="en-US" dirty="0">
                <a:latin typeface="Times New Roman" panose="02020603050405020304" pitchFamily="18" charset="0"/>
                <a:cs typeface="Times New Roman" panose="02020603050405020304" pitchFamily="18" charset="0"/>
              </a:rPr>
              <a:t>Use paragraphs or bullet points for readability.</a:t>
            </a:r>
          </a:p>
          <a:p>
            <a:r>
              <a:rPr lang="en-US" dirty="0">
                <a:latin typeface="Times New Roman" panose="02020603050405020304" pitchFamily="18" charset="0"/>
                <a:cs typeface="Times New Roman" panose="02020603050405020304" pitchFamily="18" charset="0"/>
              </a:rPr>
              <a:t>Start with the most important information.</a:t>
            </a:r>
          </a:p>
          <a:p>
            <a:r>
              <a:rPr lang="en-US" dirty="0">
                <a:latin typeface="Times New Roman" panose="02020603050405020304" pitchFamily="18" charset="0"/>
                <a:cs typeface="Times New Roman" panose="02020603050405020304" pitchFamily="18" charset="0"/>
              </a:rPr>
              <a:t>Keep the content concise and focused.</a:t>
            </a:r>
          </a:p>
          <a:p>
            <a:r>
              <a:rPr lang="en-US" dirty="0">
                <a:latin typeface="Times New Roman" panose="02020603050405020304" pitchFamily="18" charset="0"/>
                <a:cs typeface="Times New Roman" panose="02020603050405020304" pitchFamily="18" charset="0"/>
              </a:rPr>
              <a:t>5.	Call to Action:</a:t>
            </a:r>
          </a:p>
          <a:p>
            <a:r>
              <a:rPr lang="en-US" dirty="0">
                <a:latin typeface="Times New Roman" panose="02020603050405020304" pitchFamily="18" charset="0"/>
                <a:cs typeface="Times New Roman" panose="02020603050405020304" pitchFamily="18" charset="0"/>
              </a:rPr>
              <a:t>Clearly outline next steps or required actions.</a:t>
            </a:r>
          </a:p>
          <a:p>
            <a:r>
              <a:rPr lang="en-US" dirty="0">
                <a:latin typeface="Times New Roman" panose="02020603050405020304" pitchFamily="18" charset="0"/>
                <a:cs typeface="Times New Roman" panose="02020603050405020304" pitchFamily="18" charset="0"/>
              </a:rPr>
              <a:t>o	Example: “Please review the attached report and share your feedback by [date].”.</a:t>
            </a:r>
          </a:p>
          <a:p>
            <a:r>
              <a:rPr lang="en-US" dirty="0">
                <a:latin typeface="Times New Roman" panose="02020603050405020304" pitchFamily="18" charset="0"/>
                <a:cs typeface="Times New Roman" panose="02020603050405020304" pitchFamily="18" charset="0"/>
              </a:rPr>
              <a:t>6.	Closing:</a:t>
            </a:r>
          </a:p>
          <a:p>
            <a:r>
              <a:rPr lang="en-US" dirty="0">
                <a:latin typeface="Times New Roman" panose="02020603050405020304" pitchFamily="18" charset="0"/>
                <a:cs typeface="Times New Roman" panose="02020603050405020304" pitchFamily="18" charset="0"/>
              </a:rPr>
              <a:t>Add a polite closing remark (e.g., “Looking forward to your response.”).</a:t>
            </a:r>
          </a:p>
          <a:p>
            <a:r>
              <a:rPr lang="en-US" dirty="0">
                <a:latin typeface="Times New Roman" panose="02020603050405020304" pitchFamily="18" charset="0"/>
                <a:cs typeface="Times New Roman" panose="02020603050405020304" pitchFamily="18" charset="0"/>
              </a:rPr>
              <a:t>7.	Signature:</a:t>
            </a:r>
          </a:p>
          <a:p>
            <a:r>
              <a:rPr lang="en-US" dirty="0">
                <a:latin typeface="Times New Roman" panose="02020603050405020304" pitchFamily="18" charset="0"/>
                <a:cs typeface="Times New Roman" panose="02020603050405020304" pitchFamily="18" charset="0"/>
              </a:rPr>
              <a:t>Include your name, title, and contact information.</a:t>
            </a:r>
          </a:p>
        </p:txBody>
      </p:sp>
      <p:sp>
        <p:nvSpPr>
          <p:cNvPr id="6" name="Rectangle 5"/>
          <p:cNvSpPr/>
          <p:nvPr/>
        </p:nvSpPr>
        <p:spPr>
          <a:xfrm>
            <a:off x="4522869" y="1154455"/>
            <a:ext cx="3666068" cy="5478423"/>
          </a:xfrm>
          <a:prstGeom prst="rect">
            <a:avLst/>
          </a:prstGeom>
        </p:spPr>
        <p:txBody>
          <a:bodyPr wrap="square">
            <a:spAutoFit/>
          </a:bodyPr>
          <a:lstStyle/>
          <a:p>
            <a:pPr algn="r" rtl="1"/>
            <a:r>
              <a:rPr lang="ar-EG" sz="2000" b="1" u="sng" dirty="0" smtClean="0"/>
              <a:t>البريد الإلكتروني</a:t>
            </a:r>
          </a:p>
          <a:p>
            <a:pPr algn="r" rtl="1"/>
            <a:endParaRPr lang="en-US" sz="2000" b="1" u="sng" dirty="0" smtClean="0"/>
          </a:p>
          <a:p>
            <a:pPr algn="r" rtl="1"/>
            <a:r>
              <a:rPr lang="ar-SA" sz="2000" b="1" dirty="0"/>
              <a:t>تنظيم بنية البريد الإلكتروني</a:t>
            </a:r>
            <a:endParaRPr lang="en-US" sz="2000" b="1" dirty="0"/>
          </a:p>
          <a:p>
            <a:pPr algn="r" rtl="1"/>
            <a:r>
              <a:rPr lang="ar-SA" dirty="0"/>
              <a:t>4</a:t>
            </a:r>
            <a:r>
              <a:rPr lang="en-US" dirty="0"/>
              <a:t>. </a:t>
            </a:r>
            <a:r>
              <a:rPr lang="ar-SA" dirty="0"/>
              <a:t>النص</a:t>
            </a:r>
            <a:r>
              <a:rPr lang="en-US" dirty="0"/>
              <a:t>:</a:t>
            </a:r>
          </a:p>
          <a:p>
            <a:pPr algn="r" rtl="1"/>
            <a:r>
              <a:rPr lang="ar-SA" dirty="0"/>
              <a:t>استخدم الفقرات أو النقاط العريضة لتسهيل القراءة</a:t>
            </a:r>
            <a:r>
              <a:rPr lang="en-US" dirty="0"/>
              <a:t>.</a:t>
            </a:r>
          </a:p>
          <a:p>
            <a:pPr algn="r" rtl="1"/>
            <a:r>
              <a:rPr lang="ar-SA" dirty="0"/>
              <a:t>ابدأ بالمعلومات الأكثر أهمية</a:t>
            </a:r>
            <a:r>
              <a:rPr lang="en-US" dirty="0"/>
              <a:t>.</a:t>
            </a:r>
          </a:p>
          <a:p>
            <a:pPr algn="r" rtl="1"/>
            <a:r>
              <a:rPr lang="ar-SA" dirty="0"/>
              <a:t>احرص على أن يكون المحتوى موجزًا ​​ومركّزًا</a:t>
            </a:r>
            <a:r>
              <a:rPr lang="en-US" dirty="0"/>
              <a:t>.</a:t>
            </a:r>
          </a:p>
          <a:p>
            <a:pPr algn="r" rtl="1"/>
            <a:r>
              <a:rPr lang="ar-SA" dirty="0"/>
              <a:t>5</a:t>
            </a:r>
            <a:r>
              <a:rPr lang="en-US" dirty="0"/>
              <a:t>. </a:t>
            </a:r>
            <a:r>
              <a:rPr lang="ar-SA" dirty="0"/>
              <a:t>الدعوة إلى العمل</a:t>
            </a:r>
            <a:r>
              <a:rPr lang="en-US" dirty="0"/>
              <a:t>:</a:t>
            </a:r>
          </a:p>
          <a:p>
            <a:pPr algn="r" rtl="1"/>
            <a:r>
              <a:rPr lang="ar-SA" dirty="0"/>
              <a:t>حدد الخطوات التالية أو الإجراءات المطلوبة بوضوح</a:t>
            </a:r>
            <a:r>
              <a:rPr lang="en-US" dirty="0"/>
              <a:t>.</a:t>
            </a:r>
          </a:p>
          <a:p>
            <a:pPr algn="r" rtl="1"/>
            <a:r>
              <a:rPr lang="en-US" dirty="0"/>
              <a:t>o </a:t>
            </a:r>
            <a:r>
              <a:rPr lang="ar-SA" dirty="0"/>
              <a:t>مثال: "الرجاء مراجعة التقرير المرفق ومشاركة ملاحظاتك بحلول [التاريخ]</a:t>
            </a:r>
            <a:r>
              <a:rPr lang="en-US" dirty="0"/>
              <a:t>".</a:t>
            </a:r>
          </a:p>
          <a:p>
            <a:pPr algn="r" rtl="1"/>
            <a:r>
              <a:rPr lang="ar-SA" dirty="0"/>
              <a:t>6</a:t>
            </a:r>
            <a:r>
              <a:rPr lang="en-US" dirty="0"/>
              <a:t>. </a:t>
            </a:r>
            <a:r>
              <a:rPr lang="ar-SA" dirty="0"/>
              <a:t>الخاتمة</a:t>
            </a:r>
            <a:r>
              <a:rPr lang="en-US" dirty="0"/>
              <a:t>:</a:t>
            </a:r>
          </a:p>
          <a:p>
            <a:pPr algn="r" rtl="1"/>
            <a:r>
              <a:rPr lang="ar-SA" dirty="0"/>
              <a:t>أضف ملاحظة ختامية مهذبة (على سبيل المثال، "نتطلع إلى ردك")</a:t>
            </a:r>
            <a:r>
              <a:rPr lang="en-US" dirty="0"/>
              <a:t>.</a:t>
            </a:r>
          </a:p>
          <a:p>
            <a:pPr algn="r" rtl="1"/>
            <a:r>
              <a:rPr lang="ar-SA" dirty="0"/>
              <a:t>7</a:t>
            </a:r>
            <a:r>
              <a:rPr lang="en-US" dirty="0"/>
              <a:t>. </a:t>
            </a:r>
            <a:r>
              <a:rPr lang="ar-SA" dirty="0"/>
              <a:t>التوقيع</a:t>
            </a:r>
            <a:r>
              <a:rPr lang="en-US" dirty="0"/>
              <a:t>:</a:t>
            </a:r>
          </a:p>
          <a:p>
            <a:pPr algn="r" rtl="1"/>
            <a:r>
              <a:rPr lang="ar-SA" dirty="0"/>
              <a:t>اذكر اسمك ولقبك ومعلومات الاتصال بك</a:t>
            </a:r>
            <a:r>
              <a:rPr lang="en-US" dirty="0"/>
              <a:t>.</a:t>
            </a:r>
          </a:p>
          <a:p>
            <a:pPr algn="r" rtl="1"/>
            <a:endParaRPr lang="ar-EG" sz="2000" dirty="0"/>
          </a:p>
        </p:txBody>
      </p:sp>
    </p:spTree>
    <p:extLst>
      <p:ext uri="{BB962C8B-B14F-4D97-AF65-F5344CB8AC3E}">
        <p14:creationId xmlns:p14="http://schemas.microsoft.com/office/powerpoint/2010/main" val="27184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566206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Written Communication Excellence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249687" y="1514954"/>
            <a:ext cx="3183885" cy="523220"/>
          </a:xfrm>
          <a:prstGeom prst="rect">
            <a:avLst/>
          </a:prstGeom>
          <a:noFill/>
        </p:spPr>
        <p:txBody>
          <a:bodyPr wrap="none" rtlCol="0">
            <a:spAutoFit/>
          </a:bodyPr>
          <a:lstStyle/>
          <a:p>
            <a:pPr algn="ctr"/>
            <a:r>
              <a:rPr lang="ar-EG" sz="2800" b="1" dirty="0">
                <a:latin typeface="Alexandria" charset="0"/>
                <a:cs typeface="Alexandria" charset="0"/>
              </a:rPr>
              <a:t>التميز في التواصل الكتابي</a:t>
            </a:r>
            <a:endParaRPr lang="en-US" sz="2800" b="1" dirty="0">
              <a:latin typeface="Alexandria" charset="0"/>
              <a:cs typeface="Alexandria" charset="0"/>
            </a:endParaRPr>
          </a:p>
        </p:txBody>
      </p:sp>
    </p:spTree>
    <p:extLst>
      <p:ext uri="{BB962C8B-B14F-4D97-AF65-F5344CB8AC3E}">
        <p14:creationId xmlns:p14="http://schemas.microsoft.com/office/powerpoint/2010/main" val="56453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6001643"/>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Message structure, </a:t>
            </a:r>
          </a:p>
          <a:p>
            <a:r>
              <a:rPr lang="en-US" sz="2400" dirty="0">
                <a:latin typeface="Times New Roman" panose="02020603050405020304" pitchFamily="18" charset="0"/>
                <a:cs typeface="Times New Roman" panose="02020603050405020304" pitchFamily="18" charset="0"/>
              </a:rPr>
              <a:t>Excellent written communication begins with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clear general purpose,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clear specific purpose or thesis,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And clear organization.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Begin by asking yourself, </a:t>
            </a:r>
          </a:p>
          <a:p>
            <a:r>
              <a:rPr lang="en-US" sz="2400" dirty="0">
                <a:latin typeface="Times New Roman" panose="02020603050405020304" pitchFamily="18" charset="0"/>
                <a:cs typeface="Times New Roman" panose="02020603050405020304" pitchFamily="18" charset="0"/>
              </a:rPr>
              <a:t>“What is the purpose of this written communication? </a:t>
            </a:r>
          </a:p>
          <a:p>
            <a:r>
              <a:rPr lang="en-US" sz="2400" dirty="0">
                <a:latin typeface="Times New Roman" panose="02020603050405020304" pitchFamily="18" charset="0"/>
                <a:cs typeface="Times New Roman" panose="02020603050405020304" pitchFamily="18" charset="0"/>
              </a:rPr>
              <a:t>Am I presenting new information? </a:t>
            </a:r>
          </a:p>
          <a:p>
            <a:r>
              <a:rPr lang="en-US" sz="2400" dirty="0">
                <a:latin typeface="Times New Roman" panose="02020603050405020304" pitchFamily="18" charset="0"/>
                <a:cs typeface="Times New Roman" panose="02020603050405020304" pitchFamily="18" charset="0"/>
              </a:rPr>
              <a:t>Am I clarifying? </a:t>
            </a:r>
          </a:p>
          <a:p>
            <a:r>
              <a:rPr lang="en-US" sz="2400" dirty="0">
                <a:latin typeface="Times New Roman" panose="02020603050405020304" pitchFamily="18" charset="0"/>
                <a:cs typeface="Times New Roman" panose="02020603050405020304" pitchFamily="18" charset="0"/>
              </a:rPr>
              <a:t>Am I requesting? </a:t>
            </a:r>
          </a:p>
          <a:p>
            <a:r>
              <a:rPr lang="en-US" sz="2400" dirty="0">
                <a:latin typeface="Times New Roman" panose="02020603050405020304" pitchFamily="18" charset="0"/>
                <a:cs typeface="Times New Roman" panose="02020603050405020304" pitchFamily="18" charset="0"/>
              </a:rPr>
              <a:t>Am I persuading?” </a:t>
            </a:r>
          </a:p>
        </p:txBody>
      </p:sp>
      <p:sp>
        <p:nvSpPr>
          <p:cNvPr id="6" name="Rectangle 5"/>
          <p:cNvSpPr/>
          <p:nvPr/>
        </p:nvSpPr>
        <p:spPr>
          <a:xfrm>
            <a:off x="4522869" y="1230695"/>
            <a:ext cx="3666068" cy="5262979"/>
          </a:xfrm>
          <a:prstGeom prst="rect">
            <a:avLst/>
          </a:prstGeom>
        </p:spPr>
        <p:txBody>
          <a:bodyPr wrap="square">
            <a:spAutoFit/>
          </a:bodyPr>
          <a:lstStyle/>
          <a:p>
            <a:pPr algn="r" rtl="1"/>
            <a:r>
              <a:rPr lang="ar-EG" sz="2400" b="1" dirty="0"/>
              <a:t>بنية الرسالة،</a:t>
            </a:r>
          </a:p>
          <a:p>
            <a:pPr algn="r" rtl="1"/>
            <a:r>
              <a:rPr lang="ar-EG" sz="2400" dirty="0"/>
              <a:t>يبدأ التواصل الكتابي الممتاز بـ</a:t>
            </a:r>
          </a:p>
          <a:p>
            <a:pPr marL="342900" indent="-342900" algn="r" rtl="1">
              <a:buFont typeface="Arial" panose="020B0604020202020204" pitchFamily="34" charset="0"/>
              <a:buChar char="•"/>
            </a:pPr>
            <a:r>
              <a:rPr lang="ar-EG" sz="2400" dirty="0"/>
              <a:t>غرض عام واضح،</a:t>
            </a:r>
          </a:p>
          <a:p>
            <a:pPr marL="342900" indent="-342900" algn="r" rtl="1">
              <a:buFont typeface="Arial" panose="020B0604020202020204" pitchFamily="34" charset="0"/>
              <a:buChar char="•"/>
            </a:pPr>
            <a:r>
              <a:rPr lang="ar-EG" sz="2400" dirty="0"/>
              <a:t>غرض أو أطروحة محددة واضحة،</a:t>
            </a:r>
          </a:p>
          <a:p>
            <a:pPr marL="342900" indent="-342900" algn="r" rtl="1">
              <a:buFont typeface="Arial" panose="020B0604020202020204" pitchFamily="34" charset="0"/>
              <a:buChar char="•"/>
            </a:pPr>
            <a:r>
              <a:rPr lang="ar-EG" sz="2400" dirty="0"/>
              <a:t>وتنظيم واضح.</a:t>
            </a:r>
          </a:p>
          <a:p>
            <a:pPr algn="r" rtl="1"/>
            <a:endParaRPr lang="ar-EG" sz="2400" dirty="0"/>
          </a:p>
          <a:p>
            <a:pPr algn="r" rtl="1"/>
            <a:r>
              <a:rPr lang="ar-EG" sz="2400" dirty="0"/>
              <a:t>ابدأ بسؤال نفسك،</a:t>
            </a:r>
          </a:p>
          <a:p>
            <a:pPr algn="r" rtl="1"/>
            <a:r>
              <a:rPr lang="ar-EG" sz="2400" dirty="0"/>
              <a:t>"ما هو الغرض من هذا التواصل الكتابي؟</a:t>
            </a:r>
          </a:p>
          <a:p>
            <a:pPr algn="r" rtl="1"/>
            <a:r>
              <a:rPr lang="ar-EG" sz="2400" dirty="0"/>
              <a:t>هل أقدم معلومات جديدة؟</a:t>
            </a:r>
          </a:p>
          <a:p>
            <a:pPr algn="r" rtl="1"/>
            <a:r>
              <a:rPr lang="ar-EG" sz="2400" dirty="0"/>
              <a:t>هل أوضح؟</a:t>
            </a:r>
          </a:p>
          <a:p>
            <a:pPr algn="r" rtl="1"/>
            <a:r>
              <a:rPr lang="ar-EG" sz="2400" dirty="0"/>
              <a:t>هل أطلب؟</a:t>
            </a:r>
          </a:p>
          <a:p>
            <a:pPr algn="r" rtl="1"/>
            <a:r>
              <a:rPr lang="ar-EG" sz="2400" dirty="0"/>
              <a:t>هل أقنع؟"</a:t>
            </a:r>
          </a:p>
        </p:txBody>
      </p:sp>
    </p:spTree>
    <p:extLst>
      <p:ext uri="{BB962C8B-B14F-4D97-AF65-F5344CB8AC3E}">
        <p14:creationId xmlns:p14="http://schemas.microsoft.com/office/powerpoint/2010/main" val="245620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5632311"/>
          </a:xfrm>
          <a:prstGeom prst="rect">
            <a:avLst/>
          </a:prstGeom>
        </p:spPr>
        <p:txBody>
          <a:bodyPr wrap="square">
            <a:spAutoFit/>
          </a:bodyPr>
          <a:lstStyle/>
          <a:p>
            <a:r>
              <a:rPr lang="en-US" sz="2000" b="1" dirty="0">
                <a:latin typeface="Times New Roman" panose="02020603050405020304" pitchFamily="18" charset="0"/>
                <a:cs typeface="Times New Roman" panose="02020603050405020304" pitchFamily="18" charset="0"/>
              </a:rPr>
              <a:t> Message Clarity, </a:t>
            </a:r>
          </a:p>
          <a:p>
            <a:r>
              <a:rPr lang="en-US" sz="2000" dirty="0">
                <a:latin typeface="Times New Roman" panose="02020603050405020304" pitchFamily="18" charset="0"/>
                <a:cs typeface="Times New Roman" panose="02020603050405020304" pitchFamily="18" charset="0"/>
              </a:rPr>
              <a:t>To maximize message clarity, you must evaluate your audience and avoid generalities.</a:t>
            </a:r>
          </a:p>
          <a:p>
            <a:r>
              <a:rPr lang="en-US" sz="2000" dirty="0">
                <a:latin typeface="Times New Roman" panose="02020603050405020304" pitchFamily="18" charset="0"/>
                <a:cs typeface="Times New Roman" panose="02020603050405020304" pitchFamily="18" charset="0"/>
              </a:rPr>
              <a:t>As with all forms of communication, excellence in written communication requires you to </a:t>
            </a:r>
          </a:p>
          <a:p>
            <a:pPr marL="457200" indent="-457200">
              <a:buFont typeface="+mj-lt"/>
              <a:buAutoNum type="arabicPeriod"/>
            </a:pPr>
            <a:r>
              <a:rPr lang="en-US" sz="2000" b="1" dirty="0">
                <a:latin typeface="Times New Roman" panose="02020603050405020304" pitchFamily="18" charset="0"/>
                <a:cs typeface="Times New Roman" panose="02020603050405020304" pitchFamily="18" charset="0"/>
              </a:rPr>
              <a:t>Evaluate your audience. </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Ask yourself, “Who will read this written document?” In many cases, you will have both a primary audience—the person or persons the message is addressed to—and a secondary audience—other readers who may need or use this information. Keep all readers in mind as you draft your message. </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5632311"/>
          </a:xfrm>
          <a:prstGeom prst="rect">
            <a:avLst/>
          </a:prstGeom>
        </p:spPr>
        <p:txBody>
          <a:bodyPr wrap="square">
            <a:spAutoFit/>
          </a:bodyPr>
          <a:lstStyle/>
          <a:p>
            <a:pPr algn="r" rtl="1"/>
            <a:r>
              <a:rPr lang="ar-EG" sz="2000" b="1" dirty="0"/>
              <a:t>وضوح الرسالة،</a:t>
            </a:r>
          </a:p>
          <a:p>
            <a:pPr algn="r" rtl="1"/>
            <a:r>
              <a:rPr lang="ar-EG" sz="2000" dirty="0"/>
              <a:t>لتحقيق أقصى قدر من وضوح الرسالة، يجب عليك تقييم جمهورك وتجنب العموميات.</a:t>
            </a:r>
          </a:p>
          <a:p>
            <a:pPr algn="r" rtl="1"/>
            <a:endParaRPr lang="ar-EG" sz="2000" dirty="0"/>
          </a:p>
          <a:p>
            <a:pPr algn="r" rtl="1"/>
            <a:r>
              <a:rPr lang="ar-EG" sz="2000" dirty="0"/>
              <a:t>كما هو الحال مع جميع أشكال الاتصال، فإن التميز في الاتصال المكتوب يتطلب </a:t>
            </a:r>
            <a:r>
              <a:rPr lang="ar-EG" sz="2000" dirty="0" smtClean="0"/>
              <a:t>منك</a:t>
            </a:r>
          </a:p>
          <a:p>
            <a:pPr algn="r" rtl="1"/>
            <a:endParaRPr lang="ar-EG" sz="2000" dirty="0"/>
          </a:p>
          <a:p>
            <a:pPr marL="457200" indent="-457200" algn="r" rtl="1">
              <a:buFont typeface="+mj-lt"/>
              <a:buAutoNum type="arabicPeriod"/>
            </a:pPr>
            <a:r>
              <a:rPr lang="ar-EG" sz="2000" b="1" dirty="0"/>
              <a:t>تقييم جمهورك.</a:t>
            </a:r>
          </a:p>
          <a:p>
            <a:pPr algn="r" rtl="1"/>
            <a:endParaRPr lang="ar-EG" sz="2000" dirty="0"/>
          </a:p>
          <a:p>
            <a:pPr algn="r" rtl="1"/>
            <a:r>
              <a:rPr lang="ar-EG" sz="2000" dirty="0"/>
              <a:t>اسأل نفسك، "من سيقرأ هذه الوثيقة المكتوبة؟" في كثير من الحالات، سيكون لديك جمهور أساسي - الشخص أو الأشخاص الذين يتم توجيه الرسالة إليهم - وجمهور ثانوي - قراء آخرون قد يحتاجون إلى هذه المعلومات أو يستخدمونها. ضع جميع القراء في الاعتبار أثناء صياغة رسالتك.</a:t>
            </a:r>
          </a:p>
        </p:txBody>
      </p:sp>
    </p:spTree>
    <p:extLst>
      <p:ext uri="{BB962C8B-B14F-4D97-AF65-F5344CB8AC3E}">
        <p14:creationId xmlns:p14="http://schemas.microsoft.com/office/powerpoint/2010/main" val="305106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6247864"/>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 Message Clarity, </a:t>
            </a:r>
          </a:p>
          <a:p>
            <a:r>
              <a:rPr lang="en-US" sz="2000" dirty="0" smtClean="0">
                <a:latin typeface="Times New Roman" panose="02020603050405020304" pitchFamily="18" charset="0"/>
                <a:cs typeface="Times New Roman" panose="02020603050405020304" pitchFamily="18" charset="0"/>
              </a:rPr>
              <a:t>To maximize message clarity, you must evaluate your audience and avoid generalities.</a:t>
            </a:r>
          </a:p>
          <a:p>
            <a:r>
              <a:rPr lang="en-US" sz="2000" dirty="0" smtClean="0">
                <a:latin typeface="Times New Roman" panose="02020603050405020304" pitchFamily="18" charset="0"/>
                <a:cs typeface="Times New Roman" panose="02020603050405020304" pitchFamily="18" charset="0"/>
              </a:rPr>
              <a:t>As with all forms of communication, excellence in written communication requires you to </a:t>
            </a:r>
          </a:p>
          <a:p>
            <a:endParaRPr lang="en-US" sz="2000"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2. Consider </a:t>
            </a:r>
            <a:r>
              <a:rPr lang="en-US" sz="2000" b="1" dirty="0">
                <a:latin typeface="Times New Roman" panose="02020603050405020304" pitchFamily="18" charset="0"/>
                <a:cs typeface="Times New Roman" panose="02020603050405020304" pitchFamily="18" charset="0"/>
              </a:rPr>
              <a:t>details</a:t>
            </a:r>
          </a:p>
          <a:p>
            <a:pPr marL="457200" indent="-457200">
              <a:buFont typeface="+mj-lt"/>
              <a:buAutoNum type="arabicPeriod"/>
            </a:pPr>
            <a:endParaRPr lang="en-US" sz="2000" b="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Such as the reader’s place in the organization (supervisor, employee, customer), his or her level of understanding (both educational level and experience in your industry), and the amount of interest in and involvement with the topic at hand. </a:t>
            </a:r>
          </a:p>
          <a:p>
            <a:pPr marL="457200" indent="-457200">
              <a:buFont typeface="+mj-lt"/>
              <a:buAutoNum type="arabicPeriod"/>
            </a:pPr>
            <a:endParaRPr lang="en-US" sz="2000" b="1" dirty="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4708981"/>
          </a:xfrm>
          <a:prstGeom prst="rect">
            <a:avLst/>
          </a:prstGeom>
        </p:spPr>
        <p:txBody>
          <a:bodyPr wrap="square">
            <a:spAutoFit/>
          </a:bodyPr>
          <a:lstStyle/>
          <a:p>
            <a:pPr algn="r" rtl="1"/>
            <a:r>
              <a:rPr lang="ar-EG" sz="2000" b="1" dirty="0"/>
              <a:t>وضوح الرسالة،</a:t>
            </a:r>
          </a:p>
          <a:p>
            <a:pPr algn="r" rtl="1"/>
            <a:r>
              <a:rPr lang="ar-EG" sz="2000" dirty="0"/>
              <a:t>لتحقيق أقصى قدر من وضوح الرسالة، يجب عليك تقييم جمهورك وتجنب العموميات.</a:t>
            </a:r>
          </a:p>
          <a:p>
            <a:pPr algn="r" rtl="1"/>
            <a:endParaRPr lang="ar-EG" sz="2000" dirty="0"/>
          </a:p>
          <a:p>
            <a:pPr algn="r" rtl="1"/>
            <a:r>
              <a:rPr lang="ar-EG" sz="2000" dirty="0"/>
              <a:t>كما هو الحال مع جميع أشكال الاتصال، فإن التميز في الاتصال المكتوب يتطلب </a:t>
            </a:r>
            <a:r>
              <a:rPr lang="ar-EG" sz="2000" dirty="0" smtClean="0"/>
              <a:t>منك</a:t>
            </a:r>
          </a:p>
          <a:p>
            <a:pPr algn="r" rtl="1"/>
            <a:endParaRPr lang="ar-EG" sz="2000" dirty="0"/>
          </a:p>
          <a:p>
            <a:pPr algn="r" rtl="1"/>
            <a:r>
              <a:rPr lang="ar-EG" sz="2000" b="1" dirty="0"/>
              <a:t>2. ضع التفاصيل في الاعتبار</a:t>
            </a:r>
          </a:p>
          <a:p>
            <a:pPr algn="r" rtl="1"/>
            <a:endParaRPr lang="ar-EG" sz="2000" dirty="0"/>
          </a:p>
          <a:p>
            <a:pPr algn="r" rtl="1"/>
            <a:r>
              <a:rPr lang="ar-EG" sz="2000" dirty="0"/>
              <a:t>مثل مكانة القارئ في المنظمة (المشرف، الموظف، العميل)، ومستوى فهمه (المستوى التعليمي والخبرة في مجال عملك)، ومدى اهتمامه بالموضوع المطروح ومشاركته فيه.</a:t>
            </a:r>
          </a:p>
        </p:txBody>
      </p:sp>
    </p:spTree>
    <p:extLst>
      <p:ext uri="{BB962C8B-B14F-4D97-AF65-F5344CB8AC3E}">
        <p14:creationId xmlns:p14="http://schemas.microsoft.com/office/powerpoint/2010/main" val="127781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5940088"/>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 Message Clarity, </a:t>
            </a:r>
          </a:p>
          <a:p>
            <a:r>
              <a:rPr lang="en-US" sz="2000" dirty="0" smtClean="0">
                <a:latin typeface="Times New Roman" panose="02020603050405020304" pitchFamily="18" charset="0"/>
                <a:cs typeface="Times New Roman" panose="02020603050405020304" pitchFamily="18" charset="0"/>
              </a:rPr>
              <a:t>To maximize message clarity, you must evaluate your audience and avoid generalities.</a:t>
            </a:r>
          </a:p>
          <a:p>
            <a:r>
              <a:rPr lang="en-US" sz="2000" dirty="0" smtClean="0">
                <a:latin typeface="Times New Roman" panose="02020603050405020304" pitchFamily="18" charset="0"/>
                <a:cs typeface="Times New Roman" panose="02020603050405020304" pitchFamily="18" charset="0"/>
              </a:rPr>
              <a:t>As with all forms of communication, excellence in written communication requires you to </a:t>
            </a:r>
          </a:p>
          <a:p>
            <a:endParaRPr lang="en-US" sz="2000" dirty="0" smtClean="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3. Using </a:t>
            </a:r>
            <a:r>
              <a:rPr lang="en-US" sz="2000" b="1" dirty="0">
                <a:latin typeface="Times New Roman" panose="02020603050405020304" pitchFamily="18" charset="0"/>
                <a:cs typeface="Times New Roman" panose="02020603050405020304" pitchFamily="18" charset="0"/>
              </a:rPr>
              <a:t>specific language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opposed to general language. General language is usually characterized as vague statements that can easily be misunderstood, whereas specific language makes precise references. </a:t>
            </a:r>
          </a:p>
          <a:p>
            <a:pPr marL="457200" indent="-457200">
              <a:buFont typeface="+mj-lt"/>
              <a:buAutoNum type="arabicPeriod"/>
            </a:pPr>
            <a:endParaRPr lang="en-US" sz="2000" b="1" dirty="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4401205"/>
          </a:xfrm>
          <a:prstGeom prst="rect">
            <a:avLst/>
          </a:prstGeom>
        </p:spPr>
        <p:txBody>
          <a:bodyPr wrap="square">
            <a:spAutoFit/>
          </a:bodyPr>
          <a:lstStyle/>
          <a:p>
            <a:pPr algn="r" rtl="1"/>
            <a:r>
              <a:rPr lang="ar-EG" sz="2000" b="1" dirty="0"/>
              <a:t>وضوح الرسالة،</a:t>
            </a:r>
          </a:p>
          <a:p>
            <a:pPr algn="r" rtl="1"/>
            <a:r>
              <a:rPr lang="ar-EG" sz="2000" dirty="0"/>
              <a:t>لتحقيق أقصى قدر من وضوح الرسالة، يجب عليك تقييم جمهورك وتجنب العموميات.</a:t>
            </a:r>
          </a:p>
          <a:p>
            <a:pPr algn="r" rtl="1"/>
            <a:endParaRPr lang="ar-EG" sz="2000" dirty="0"/>
          </a:p>
          <a:p>
            <a:pPr algn="r" rtl="1"/>
            <a:r>
              <a:rPr lang="ar-EG" sz="2000" dirty="0"/>
              <a:t>كما هو الحال مع جميع أشكال الاتصال، فإن التميز في الاتصال المكتوب يتطلب </a:t>
            </a:r>
            <a:r>
              <a:rPr lang="ar-EG" sz="2000" dirty="0" smtClean="0"/>
              <a:t>منك</a:t>
            </a:r>
          </a:p>
          <a:p>
            <a:pPr algn="r" rtl="1"/>
            <a:endParaRPr lang="ar-EG" sz="2000" dirty="0"/>
          </a:p>
          <a:p>
            <a:pPr algn="r" rtl="1"/>
            <a:r>
              <a:rPr lang="ar-EG" sz="2000" b="1" dirty="0"/>
              <a:t>3. استخدام لغة محددة</a:t>
            </a:r>
          </a:p>
          <a:p>
            <a:pPr algn="r" rtl="1"/>
            <a:endParaRPr lang="ar-EG" sz="2000" b="1" dirty="0"/>
          </a:p>
          <a:p>
            <a:pPr algn="r" rtl="1"/>
            <a:r>
              <a:rPr lang="ar-EG" sz="2000" dirty="0"/>
              <a:t>على عكس اللغة العامة. تتميز اللغة العامة عادةً بأنها عبارة عن عبارات غامضة يمكن فهمها بشكل خاطئ بسهولة، في حين أن اللغة المحددة تقدم إشارات دقيقة.</a:t>
            </a:r>
          </a:p>
        </p:txBody>
      </p:sp>
    </p:spTree>
    <p:extLst>
      <p:ext uri="{BB962C8B-B14F-4D97-AF65-F5344CB8AC3E}">
        <p14:creationId xmlns:p14="http://schemas.microsoft.com/office/powerpoint/2010/main" val="61070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452431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 Message Presentation, </a:t>
            </a:r>
            <a:endParaRPr lang="ar-EG"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addition to considering message structure and message clarity, you must consider message presentation. Unlike spoken communication, there is a lasting visual element to your written communication. Message presentation refers to that visual component.</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3416320"/>
          </a:xfrm>
          <a:prstGeom prst="rect">
            <a:avLst/>
          </a:prstGeom>
        </p:spPr>
        <p:txBody>
          <a:bodyPr wrap="square">
            <a:spAutoFit/>
          </a:bodyPr>
          <a:lstStyle/>
          <a:p>
            <a:pPr algn="r" rtl="1"/>
            <a:r>
              <a:rPr lang="ar-EG" sz="2400" b="1" dirty="0"/>
              <a:t>عرض الرسالة</a:t>
            </a:r>
            <a:r>
              <a:rPr lang="ar-EG" sz="2400" b="1" dirty="0" smtClean="0"/>
              <a:t>،</a:t>
            </a:r>
          </a:p>
          <a:p>
            <a:pPr algn="r" rtl="1"/>
            <a:endParaRPr lang="ar-EG" sz="2400" dirty="0"/>
          </a:p>
          <a:p>
            <a:pPr algn="r" rtl="1"/>
            <a:r>
              <a:rPr lang="ar-EG" sz="2400" dirty="0"/>
              <a:t>بالإضافة إلى مراعاة بنية الرسالة ووضوحها، يجب عليك مراعاة عرض الرسالة. فعلى عكس التواصل المنطوق، هناك عنصر مرئي دائم في تواصلك المكتوب. ويشير عرض الرسالة إلى هذا العنصر المرئي.</a:t>
            </a:r>
          </a:p>
        </p:txBody>
      </p:sp>
    </p:spTree>
    <p:extLst>
      <p:ext uri="{BB962C8B-B14F-4D97-AF65-F5344CB8AC3E}">
        <p14:creationId xmlns:p14="http://schemas.microsoft.com/office/powerpoint/2010/main" val="165691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772367" y="594942"/>
            <a:ext cx="1919115" cy="468077"/>
          </a:xfrm>
          <a:prstGeom prst="rect">
            <a:avLst/>
          </a:prstGeom>
        </p:spPr>
        <p:txBody>
          <a:bodyPr wrap="none">
            <a:spAutoFit/>
          </a:bodyPr>
          <a:lstStyle/>
          <a:p>
            <a:pPr>
              <a:lnSpc>
                <a:spcPct val="107000"/>
              </a:lnSpc>
              <a:spcAft>
                <a:spcPts val="800"/>
              </a:spcAft>
            </a:pPr>
            <a:r>
              <a:rPr lang="en-US" sz="2400" b="1" dirty="0" smtClean="0">
                <a:latin typeface="Times New Roman" panose="02020603050405020304" pitchFamily="18" charset="0"/>
                <a:cs typeface="Times New Roman" panose="02020603050405020304" pitchFamily="18" charset="0"/>
              </a:rPr>
              <a:t>The elements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832365" y="591100"/>
            <a:ext cx="1093569" cy="523220"/>
          </a:xfrm>
          <a:prstGeom prst="rect">
            <a:avLst/>
          </a:prstGeom>
        </p:spPr>
        <p:txBody>
          <a:bodyPr wrap="none">
            <a:spAutoFit/>
          </a:bodyPr>
          <a:lstStyle/>
          <a:p>
            <a:pPr algn="r" rtl="1"/>
            <a:r>
              <a:rPr lang="ar-EG" sz="2800" b="1" smtClean="0"/>
              <a:t>العناصر</a:t>
            </a:r>
            <a:endParaRPr lang="ar-EG" sz="2800" b="1" dirty="0"/>
          </a:p>
        </p:txBody>
      </p:sp>
      <p:sp>
        <p:nvSpPr>
          <p:cNvPr id="4" name="Rectangle 3"/>
          <p:cNvSpPr/>
          <p:nvPr/>
        </p:nvSpPr>
        <p:spPr>
          <a:xfrm>
            <a:off x="130752" y="1032389"/>
            <a:ext cx="4295947" cy="6001643"/>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 Message Presentation, </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Carelessly written communication will send the message that you are a careless employee or leader.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With spelling and grammar check,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well as good old-fashioned proofreading,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Misspellings (mistakes in spelling),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grammar errors (sentence fragments, inappropriate use of punctuation, and the like). </a:t>
            </a:r>
          </a:p>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5632311"/>
          </a:xfrm>
          <a:prstGeom prst="rect">
            <a:avLst/>
          </a:prstGeom>
        </p:spPr>
        <p:txBody>
          <a:bodyPr wrap="square">
            <a:spAutoFit/>
          </a:bodyPr>
          <a:lstStyle/>
          <a:p>
            <a:pPr algn="r" rtl="1"/>
            <a:r>
              <a:rPr lang="ar-EG" sz="2400" b="1" dirty="0"/>
              <a:t>عرض الرسالة</a:t>
            </a:r>
            <a:r>
              <a:rPr lang="ar-EG" sz="2400" b="1" dirty="0" smtClean="0"/>
              <a:t>،</a:t>
            </a:r>
            <a:endParaRPr lang="ar-EG" sz="2400" dirty="0"/>
          </a:p>
          <a:p>
            <a:pPr algn="r" rtl="1"/>
            <a:r>
              <a:rPr lang="ar-EG" sz="2400" dirty="0"/>
              <a:t>إن الكتابة غير الدقيقة في التواصل سترسل رسالة مفادها أنك موظف أو قائد مهمل.</a:t>
            </a:r>
          </a:p>
          <a:p>
            <a:pPr algn="r" rtl="1"/>
            <a:endParaRPr lang="ar-EG" sz="2400" dirty="0"/>
          </a:p>
          <a:p>
            <a:pPr marL="342900" indent="-342900" algn="r" rtl="1">
              <a:buFont typeface="Arial" panose="020B0604020202020204" pitchFamily="34" charset="0"/>
              <a:buChar char="•"/>
            </a:pPr>
            <a:r>
              <a:rPr lang="ar-EG" sz="2400" dirty="0"/>
              <a:t>بالإضافة إلى التدقيق الإملائي والنحوي</a:t>
            </a:r>
            <a:r>
              <a:rPr lang="ar-EG" sz="2400" dirty="0" smtClean="0"/>
              <a:t>،</a:t>
            </a:r>
            <a:endParaRPr lang="ar-EG" sz="2400" dirty="0"/>
          </a:p>
          <a:p>
            <a:pPr marL="342900" indent="-342900" algn="r" rtl="1">
              <a:buFont typeface="Arial" panose="020B0604020202020204" pitchFamily="34" charset="0"/>
              <a:buChar char="•"/>
            </a:pPr>
            <a:r>
              <a:rPr lang="ar-EG" sz="2400" dirty="0"/>
              <a:t>بالإضافة إلى التدقيق اللغوي التقليدي الجيد</a:t>
            </a:r>
            <a:r>
              <a:rPr lang="ar-EG" sz="2400" dirty="0" smtClean="0"/>
              <a:t>،</a:t>
            </a:r>
            <a:endParaRPr lang="ar-EG" sz="2400" dirty="0"/>
          </a:p>
          <a:p>
            <a:pPr marL="342900" indent="-342900" algn="r" rtl="1">
              <a:buFont typeface="Arial" panose="020B0604020202020204" pitchFamily="34" charset="0"/>
              <a:buChar char="•"/>
            </a:pPr>
            <a:r>
              <a:rPr lang="ar-EG" sz="2400" dirty="0"/>
              <a:t>الأخطاء الإملائية (أخطاء في التهجئة)،</a:t>
            </a:r>
          </a:p>
          <a:p>
            <a:pPr marL="342900" indent="-342900" algn="r" rtl="1">
              <a:buFont typeface="Arial" panose="020B0604020202020204" pitchFamily="34" charset="0"/>
              <a:buChar char="•"/>
            </a:pPr>
            <a:r>
              <a:rPr lang="ar-EG" sz="2400" dirty="0"/>
              <a:t>بالإضافة إلى الأخطاء النحوية (شظايا الجمل، والاستخدام غير المناسب لعلامات الترقيم، وما إلى ذلك).</a:t>
            </a:r>
          </a:p>
        </p:txBody>
      </p:sp>
    </p:spTree>
    <p:extLst>
      <p:ext uri="{BB962C8B-B14F-4D97-AF65-F5344CB8AC3E}">
        <p14:creationId xmlns:p14="http://schemas.microsoft.com/office/powerpoint/2010/main" val="43291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There are many different written communication channels in business. However, no matter the channel, the content of the message sent is either transactional, instructional or informational.</a:t>
            </a:r>
          </a:p>
          <a:p>
            <a:pPr algn="ctr"/>
            <a:r>
              <a:rPr lang="en-US"/>
              <a:t>Transactional written communication</a:t>
            </a:r>
          </a:p>
          <a:p>
            <a:pPr algn="ctr"/>
            <a:r>
              <a:rPr lang="en-US"/>
              <a:t>A transactional message is sent to get results. It can be a quick clarification, a request for a meeting, or asking for a favor. The whole point is to get a response from the person the message was sent to, or from the person with the best information.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6186" y="616476"/>
            <a:ext cx="4463273" cy="405367"/>
          </a:xfrm>
          <a:prstGeom prst="rect">
            <a:avLst/>
          </a:prstGeom>
        </p:spPr>
        <p:txBody>
          <a:bodyPr wrap="none">
            <a:spAutoFit/>
          </a:bodyPr>
          <a:lstStyle/>
          <a:p>
            <a:pPr>
              <a:lnSpc>
                <a:spcPct val="107000"/>
              </a:lnSpc>
              <a:spcAft>
                <a:spcPts val="800"/>
              </a:spcAft>
            </a:pPr>
            <a:r>
              <a:rPr lang="en-US" sz="2000" b="1" dirty="0">
                <a:latin typeface="Times New Roman" panose="02020603050405020304" pitchFamily="18" charset="0"/>
                <a:cs typeface="Times New Roman" panose="02020603050405020304" pitchFamily="18" charset="0"/>
              </a:rPr>
              <a:t>Three types of message communication</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882480" y="598282"/>
            <a:ext cx="3215945" cy="461665"/>
          </a:xfrm>
          <a:prstGeom prst="rect">
            <a:avLst/>
          </a:prstGeom>
        </p:spPr>
        <p:txBody>
          <a:bodyPr wrap="none">
            <a:spAutoFit/>
          </a:bodyPr>
          <a:lstStyle/>
          <a:p>
            <a:pPr algn="r" rtl="1"/>
            <a:r>
              <a:rPr lang="ar-EG" sz="2400" b="1" dirty="0" smtClean="0"/>
              <a:t>ثلاث أنواع من رسائل التواصل</a:t>
            </a:r>
            <a:endParaRPr lang="ar-EG" sz="2400" b="1" dirty="0"/>
          </a:p>
        </p:txBody>
      </p:sp>
      <p:sp>
        <p:nvSpPr>
          <p:cNvPr id="4" name="Rectangle 3"/>
          <p:cNvSpPr/>
          <p:nvPr/>
        </p:nvSpPr>
        <p:spPr>
          <a:xfrm>
            <a:off x="130752" y="1032389"/>
            <a:ext cx="4295947" cy="461665"/>
          </a:xfrm>
          <a:prstGeom prst="rect">
            <a:avLst/>
          </a:prstGeom>
        </p:spPr>
        <p:txBody>
          <a:bodyPr wrap="square">
            <a:spAutoFit/>
          </a:bodyPr>
          <a:lstStyle/>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4401205"/>
          </a:xfrm>
          <a:prstGeom prst="rect">
            <a:avLst/>
          </a:prstGeom>
        </p:spPr>
        <p:txBody>
          <a:bodyPr wrap="square">
            <a:spAutoFit/>
          </a:bodyPr>
          <a:lstStyle/>
          <a:p>
            <a:pPr algn="r" rtl="1"/>
            <a:r>
              <a:rPr lang="ar-EG" sz="2000" dirty="0"/>
              <a:t>هناك العديد من قنوات الاتصال الكتابي المختلفة في مجال الأعمال. ومع ذلك، بغض النظر عن القناة، فإن محتوى الرسالة المرسلة إما معاملاتي أو تعليمي أو إعلامي</a:t>
            </a:r>
            <a:r>
              <a:rPr lang="ar-EG" sz="2000" dirty="0" smtClean="0"/>
              <a:t>.</a:t>
            </a:r>
          </a:p>
          <a:p>
            <a:pPr algn="r" rtl="1"/>
            <a:endParaRPr lang="ar-EG" sz="2000" dirty="0" smtClean="0"/>
          </a:p>
          <a:p>
            <a:pPr algn="r" rtl="1"/>
            <a:endParaRPr lang="ar-EG" sz="2000" dirty="0"/>
          </a:p>
          <a:p>
            <a:pPr algn="r" rtl="1"/>
            <a:endParaRPr lang="ar-EG" sz="2000" dirty="0"/>
          </a:p>
          <a:p>
            <a:pPr algn="r" rtl="1"/>
            <a:r>
              <a:rPr lang="ar-EG" sz="2000" b="1" dirty="0" smtClean="0"/>
              <a:t>الاتصال </a:t>
            </a:r>
            <a:r>
              <a:rPr lang="ar-EG" sz="2000" b="1" dirty="0"/>
              <a:t>الكتابي </a:t>
            </a:r>
            <a:r>
              <a:rPr lang="ar-EG" sz="2000" b="1" dirty="0" err="1" smtClean="0"/>
              <a:t>المعاملاتي</a:t>
            </a:r>
            <a:endParaRPr lang="ar-EG" sz="2000" dirty="0"/>
          </a:p>
          <a:p>
            <a:pPr algn="r" rtl="1"/>
            <a:r>
              <a:rPr lang="ar-EG" sz="2000" dirty="0" smtClean="0"/>
              <a:t>يتم </a:t>
            </a:r>
            <a:r>
              <a:rPr lang="ar-EG" sz="2000" dirty="0"/>
              <a:t>إرسال الرسالة </a:t>
            </a:r>
            <a:r>
              <a:rPr lang="ar-EG" sz="2000" dirty="0" err="1"/>
              <a:t>المعاملاتية</a:t>
            </a:r>
            <a:r>
              <a:rPr lang="ar-EG" sz="2000" dirty="0"/>
              <a:t> للحصول على نتائج. يمكن أن تكون توضيحًا سريعًا أو طلبًا لاجتماع أو طلبًا لخدمة. الهدف الكامل هو الحصول على رد من الشخص الذي تم إرسال الرسالة إليه، أو من الشخص الذي لديه أفضل المعلومات.</a:t>
            </a:r>
          </a:p>
        </p:txBody>
      </p:sp>
      <p:sp>
        <p:nvSpPr>
          <p:cNvPr id="8" name="Rectangle 7"/>
          <p:cNvSpPr/>
          <p:nvPr/>
        </p:nvSpPr>
        <p:spPr>
          <a:xfrm>
            <a:off x="78220" y="1123819"/>
            <a:ext cx="4252311" cy="4708981"/>
          </a:xfrm>
          <a:prstGeom prst="rect">
            <a:avLst/>
          </a:prstGeom>
        </p:spPr>
        <p:txBody>
          <a:bodyPr wrap="square">
            <a:spAutoFit/>
          </a:bodyPr>
          <a:lstStyle/>
          <a:p>
            <a:r>
              <a:rPr lang="en-US" sz="2000" dirty="0">
                <a:cs typeface="+mj-cs"/>
              </a:rPr>
              <a:t>There are many different written communication channels in business. However, no matter the channel, the content of the message sent is either transactional, instructional or informational</a:t>
            </a:r>
            <a:r>
              <a:rPr lang="en-US" sz="2000" dirty="0" smtClean="0">
                <a:cs typeface="+mj-cs"/>
              </a:rPr>
              <a:t>.</a:t>
            </a:r>
            <a:endParaRPr lang="ar-EG" sz="2000" dirty="0" smtClean="0">
              <a:cs typeface="+mj-cs"/>
            </a:endParaRPr>
          </a:p>
          <a:p>
            <a:endParaRPr lang="en-US" sz="2000" dirty="0">
              <a:cs typeface="+mj-cs"/>
            </a:endParaRPr>
          </a:p>
          <a:p>
            <a:r>
              <a:rPr lang="en-US" sz="2000" b="1" dirty="0">
                <a:cs typeface="+mj-cs"/>
              </a:rPr>
              <a:t>Transactional written communication</a:t>
            </a:r>
          </a:p>
          <a:p>
            <a:r>
              <a:rPr lang="en-US" sz="2000" dirty="0">
                <a:cs typeface="+mj-cs"/>
              </a:rPr>
              <a:t>A transactional message is sent to get results. It can be a quick clarification, a request for a meeting, or asking for a favor. The whole point is to get a response from the person the message was sent to, or from the person with the best information.</a:t>
            </a:r>
          </a:p>
        </p:txBody>
      </p:sp>
    </p:spTree>
    <p:extLst>
      <p:ext uri="{BB962C8B-B14F-4D97-AF65-F5344CB8AC3E}">
        <p14:creationId xmlns:p14="http://schemas.microsoft.com/office/powerpoint/2010/main" val="51372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There are many different written communication channels in business. However, no matter the channel, the content of the message sent is either transactional, instructional or informational.</a:t>
            </a:r>
          </a:p>
          <a:p>
            <a:pPr algn="ctr"/>
            <a:r>
              <a:rPr lang="en-US"/>
              <a:t>Transactional written communication</a:t>
            </a:r>
          </a:p>
          <a:p>
            <a:pPr algn="ctr"/>
            <a:r>
              <a:rPr lang="en-US"/>
              <a:t>A transactional message is sent to get results. It can be a quick clarification, a request for a meeting, or asking for a favor. The whole point is to get a response from the person the message was sent to, or from the person with the best information.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6186" y="616476"/>
            <a:ext cx="4463273" cy="405367"/>
          </a:xfrm>
          <a:prstGeom prst="rect">
            <a:avLst/>
          </a:prstGeom>
        </p:spPr>
        <p:txBody>
          <a:bodyPr wrap="none">
            <a:spAutoFit/>
          </a:bodyPr>
          <a:lstStyle/>
          <a:p>
            <a:pPr>
              <a:lnSpc>
                <a:spcPct val="107000"/>
              </a:lnSpc>
              <a:spcAft>
                <a:spcPts val="800"/>
              </a:spcAft>
            </a:pPr>
            <a:r>
              <a:rPr lang="en-US" sz="2000" b="1" dirty="0">
                <a:latin typeface="Times New Roman" panose="02020603050405020304" pitchFamily="18" charset="0"/>
                <a:cs typeface="Times New Roman" panose="02020603050405020304" pitchFamily="18" charset="0"/>
              </a:rPr>
              <a:t>Three types of message communication</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882480" y="598282"/>
            <a:ext cx="3215945" cy="461665"/>
          </a:xfrm>
          <a:prstGeom prst="rect">
            <a:avLst/>
          </a:prstGeom>
        </p:spPr>
        <p:txBody>
          <a:bodyPr wrap="none">
            <a:spAutoFit/>
          </a:bodyPr>
          <a:lstStyle/>
          <a:p>
            <a:pPr algn="r" rtl="1"/>
            <a:r>
              <a:rPr lang="ar-EG" sz="2400" b="1" dirty="0" smtClean="0"/>
              <a:t>ثلاث أنواع من رسائل التواصل</a:t>
            </a:r>
            <a:endParaRPr lang="ar-EG" sz="2400" b="1" dirty="0"/>
          </a:p>
        </p:txBody>
      </p:sp>
      <p:sp>
        <p:nvSpPr>
          <p:cNvPr id="4" name="Rectangle 3"/>
          <p:cNvSpPr/>
          <p:nvPr/>
        </p:nvSpPr>
        <p:spPr>
          <a:xfrm>
            <a:off x="130752" y="1032389"/>
            <a:ext cx="4295947" cy="461665"/>
          </a:xfrm>
          <a:prstGeom prst="rect">
            <a:avLst/>
          </a:prstGeom>
        </p:spPr>
        <p:txBody>
          <a:bodyPr wrap="square">
            <a:spAutoFit/>
          </a:bodyPr>
          <a:lstStyle/>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4401205"/>
          </a:xfrm>
          <a:prstGeom prst="rect">
            <a:avLst/>
          </a:prstGeom>
        </p:spPr>
        <p:txBody>
          <a:bodyPr wrap="square">
            <a:spAutoFit/>
          </a:bodyPr>
          <a:lstStyle/>
          <a:p>
            <a:pPr algn="r" rtl="1"/>
            <a:r>
              <a:rPr lang="ar-EG" sz="2000" dirty="0"/>
              <a:t>هناك العديد من قنوات الاتصال الكتابي المختلفة في مجال الأعمال. ومع ذلك، بغض النظر عن القناة، فإن محتوى الرسالة المرسلة إما معاملاتي أو تعليمي أو إعلامي</a:t>
            </a:r>
            <a:r>
              <a:rPr lang="ar-EG" sz="2000" dirty="0" smtClean="0"/>
              <a:t>.</a:t>
            </a:r>
          </a:p>
          <a:p>
            <a:pPr algn="r" rtl="1"/>
            <a:endParaRPr lang="ar-EG" sz="2000" dirty="0" smtClean="0"/>
          </a:p>
          <a:p>
            <a:pPr algn="r" rtl="1"/>
            <a:endParaRPr lang="ar-EG" sz="2000" dirty="0"/>
          </a:p>
          <a:p>
            <a:pPr algn="r" rtl="1"/>
            <a:endParaRPr lang="ar-EG" sz="2000" dirty="0"/>
          </a:p>
          <a:p>
            <a:pPr algn="r" rtl="1"/>
            <a:r>
              <a:rPr lang="ar-EG" sz="2000" b="1" dirty="0"/>
              <a:t>الاتصال الكتابي </a:t>
            </a:r>
            <a:r>
              <a:rPr lang="ar-EG" sz="2000" b="1" dirty="0" smtClean="0"/>
              <a:t>المعلوماتي</a:t>
            </a:r>
          </a:p>
          <a:p>
            <a:pPr algn="r" rtl="1"/>
            <a:r>
              <a:rPr lang="ar-EG" sz="2000" dirty="0" smtClean="0"/>
              <a:t>يتضمن </a:t>
            </a:r>
            <a:r>
              <a:rPr lang="ar-EG" sz="2000" dirty="0"/>
              <a:t>الاتصال الكتابي المعلوماتي قيام المرسل بتسليم رسالة لصالح المتلقي. ونظرًا لأن هذا يعتمد بشكل أقل على المتلقي، فلا توجد حاجة إلى الرد. وإذا كان لدى المتلقي أسئلة أو مخاوف، فسيؤدي ذلك إلى إعادة المحادثة إلى الاتصال </a:t>
            </a:r>
            <a:r>
              <a:rPr lang="ar-EG" sz="2000" dirty="0" err="1"/>
              <a:t>المعاملاتي</a:t>
            </a:r>
            <a:r>
              <a:rPr lang="ar-EG" sz="2000" dirty="0"/>
              <a:t>.</a:t>
            </a:r>
          </a:p>
        </p:txBody>
      </p:sp>
      <p:sp>
        <p:nvSpPr>
          <p:cNvPr id="8" name="Rectangle 7"/>
          <p:cNvSpPr/>
          <p:nvPr/>
        </p:nvSpPr>
        <p:spPr>
          <a:xfrm>
            <a:off x="78220" y="1123819"/>
            <a:ext cx="4252311" cy="5324535"/>
          </a:xfrm>
          <a:prstGeom prst="rect">
            <a:avLst/>
          </a:prstGeom>
        </p:spPr>
        <p:txBody>
          <a:bodyPr wrap="square">
            <a:spAutoFit/>
          </a:bodyPr>
          <a:lstStyle/>
          <a:p>
            <a:r>
              <a:rPr lang="en-US" sz="2000" dirty="0">
                <a:cs typeface="+mj-cs"/>
              </a:rPr>
              <a:t>There are many different written communication channels in business. However, no matter the channel, the content of the message sent is either transactional, instructional or informational</a:t>
            </a:r>
            <a:r>
              <a:rPr lang="en-US" sz="2000" dirty="0" smtClean="0">
                <a:cs typeface="+mj-cs"/>
              </a:rPr>
              <a:t>.</a:t>
            </a:r>
            <a:endParaRPr lang="ar-EG" sz="2000" dirty="0" smtClean="0">
              <a:cs typeface="+mj-cs"/>
            </a:endParaRPr>
          </a:p>
          <a:p>
            <a:endParaRPr lang="en-US" sz="2000" dirty="0">
              <a:cs typeface="+mj-cs"/>
            </a:endParaRPr>
          </a:p>
          <a:p>
            <a:r>
              <a:rPr lang="en-US" sz="2000" b="1" dirty="0">
                <a:cs typeface="+mj-cs"/>
              </a:rPr>
              <a:t>Informational written communication</a:t>
            </a:r>
          </a:p>
          <a:p>
            <a:r>
              <a:rPr lang="en-US" sz="2000" dirty="0">
                <a:cs typeface="+mj-cs"/>
              </a:rPr>
              <a:t>Informational written communication includes the sender delivering a message for the receiver’s benefit. Since this is less dependent on the receiver, there is no response needed. If the receiver has questions or concerns, that would bring the conversation back to transactional communication.</a:t>
            </a:r>
          </a:p>
        </p:txBody>
      </p:sp>
    </p:spTree>
    <p:extLst>
      <p:ext uri="{BB962C8B-B14F-4D97-AF65-F5344CB8AC3E}">
        <p14:creationId xmlns:p14="http://schemas.microsoft.com/office/powerpoint/2010/main" val="395691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22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There are many different written communication channels in business. However, no matter the channel, the content of the message sent is either transactional, instructional or informational.</a:t>
            </a:r>
          </a:p>
          <a:p>
            <a:pPr algn="ctr"/>
            <a:r>
              <a:rPr lang="en-US"/>
              <a:t>Transactional written communication</a:t>
            </a:r>
          </a:p>
          <a:p>
            <a:pPr algn="ctr"/>
            <a:r>
              <a:rPr lang="en-US"/>
              <a:t>A transactional message is sent to get results. It can be a quick clarification, a request for a meeting, or asking for a favor. The whole point is to get a response from the person the message was sent to, or from the person with the best information.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700" y="104907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565119" y="29326"/>
            <a:ext cx="3856505"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Written Communication Excellence</a:t>
            </a:r>
          </a:p>
        </p:txBody>
      </p:sp>
      <p:sp>
        <p:nvSpPr>
          <p:cNvPr id="9" name="TextBox 8"/>
          <p:cNvSpPr txBox="1"/>
          <p:nvPr/>
        </p:nvSpPr>
        <p:spPr>
          <a:xfrm>
            <a:off x="8285018" y="39235"/>
            <a:ext cx="2292615" cy="400110"/>
          </a:xfrm>
          <a:prstGeom prst="rect">
            <a:avLst/>
          </a:prstGeom>
          <a:noFill/>
        </p:spPr>
        <p:txBody>
          <a:bodyPr wrap="none" rtlCol="0">
            <a:spAutoFit/>
          </a:bodyPr>
          <a:lstStyle/>
          <a:p>
            <a:pPr algn="ctr"/>
            <a:r>
              <a:rPr lang="ar-EG" sz="2000" dirty="0">
                <a:latin typeface="Alexandria" charset="0"/>
                <a:cs typeface="Alexandria" charset="0"/>
              </a:rPr>
              <a:t>التميز في التواصل الكتابي</a:t>
            </a:r>
            <a:endParaRPr lang="en-US" sz="20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36186" y="616476"/>
            <a:ext cx="4463273" cy="405367"/>
          </a:xfrm>
          <a:prstGeom prst="rect">
            <a:avLst/>
          </a:prstGeom>
        </p:spPr>
        <p:txBody>
          <a:bodyPr wrap="none">
            <a:spAutoFit/>
          </a:bodyPr>
          <a:lstStyle/>
          <a:p>
            <a:pPr>
              <a:lnSpc>
                <a:spcPct val="107000"/>
              </a:lnSpc>
              <a:spcAft>
                <a:spcPts val="800"/>
              </a:spcAft>
            </a:pPr>
            <a:r>
              <a:rPr lang="en-US" sz="2000" b="1" dirty="0">
                <a:latin typeface="Times New Roman" panose="02020603050405020304" pitchFamily="18" charset="0"/>
                <a:cs typeface="Times New Roman" panose="02020603050405020304" pitchFamily="18" charset="0"/>
              </a:rPr>
              <a:t>Three types of message communication</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882480" y="598282"/>
            <a:ext cx="3215945" cy="461665"/>
          </a:xfrm>
          <a:prstGeom prst="rect">
            <a:avLst/>
          </a:prstGeom>
        </p:spPr>
        <p:txBody>
          <a:bodyPr wrap="none">
            <a:spAutoFit/>
          </a:bodyPr>
          <a:lstStyle/>
          <a:p>
            <a:pPr algn="r" rtl="1"/>
            <a:r>
              <a:rPr lang="ar-EG" sz="2400" b="1" dirty="0" smtClean="0"/>
              <a:t>ثلاث أنواع من رسائل التواصل</a:t>
            </a:r>
            <a:endParaRPr lang="ar-EG" sz="2400" b="1" dirty="0"/>
          </a:p>
        </p:txBody>
      </p:sp>
      <p:sp>
        <p:nvSpPr>
          <p:cNvPr id="4" name="Rectangle 3"/>
          <p:cNvSpPr/>
          <p:nvPr/>
        </p:nvSpPr>
        <p:spPr>
          <a:xfrm>
            <a:off x="130752" y="1032389"/>
            <a:ext cx="4295947" cy="461665"/>
          </a:xfrm>
          <a:prstGeom prst="rect">
            <a:avLst/>
          </a:prstGeom>
        </p:spPr>
        <p:txBody>
          <a:bodyPr wrap="square">
            <a:spAutoFit/>
          </a:bodyPr>
          <a:lstStyle/>
          <a:p>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4522869" y="1230695"/>
            <a:ext cx="3666068" cy="4708981"/>
          </a:xfrm>
          <a:prstGeom prst="rect">
            <a:avLst/>
          </a:prstGeom>
        </p:spPr>
        <p:txBody>
          <a:bodyPr wrap="square">
            <a:spAutoFit/>
          </a:bodyPr>
          <a:lstStyle/>
          <a:p>
            <a:pPr algn="r" rtl="1"/>
            <a:r>
              <a:rPr lang="ar-EG" sz="2000" dirty="0"/>
              <a:t>هناك العديد من قنوات الاتصال الكتابي المختلفة في مجال الأعمال. ومع ذلك، بغض النظر عن القناة، فإن محتوى الرسالة المرسلة إما معاملاتي أو تعليمي أو إعلامي</a:t>
            </a:r>
            <a:r>
              <a:rPr lang="ar-EG" sz="2000" dirty="0" smtClean="0"/>
              <a:t>.</a:t>
            </a:r>
          </a:p>
          <a:p>
            <a:pPr algn="r" rtl="1"/>
            <a:endParaRPr lang="ar-EG" sz="2000" b="1" dirty="0" smtClean="0"/>
          </a:p>
          <a:p>
            <a:pPr algn="r" rtl="1"/>
            <a:r>
              <a:rPr lang="ar-EG" sz="2000" b="1" dirty="0"/>
              <a:t>الاتصالات الكتابية </a:t>
            </a:r>
            <a:r>
              <a:rPr lang="ar-EG" sz="2000" b="1" dirty="0" smtClean="0"/>
              <a:t>التوجيهية</a:t>
            </a:r>
            <a:endParaRPr lang="ar-EG" sz="2000" b="1" dirty="0"/>
          </a:p>
          <a:p>
            <a:pPr algn="r" rtl="1"/>
            <a:r>
              <a:rPr lang="ar-EG" sz="2000" dirty="0"/>
              <a:t>تقدم الاتصالات الكتابية </a:t>
            </a:r>
            <a:r>
              <a:rPr lang="ar-EG" sz="2000" dirty="0" smtClean="0"/>
              <a:t>التوجيهية </a:t>
            </a:r>
            <a:r>
              <a:rPr lang="ar-EG" sz="2000" dirty="0"/>
              <a:t>للمتلقيين توجيهات بشأن مهمة محددة. وإذا طُلب من المتلقي اتخاذ إجراء، فمن المهم أن تكون هذه الرسائل مفصلة وسهلة الفهم. قد لا يعرف بعض الأشخاص بقدر ما يعرفه الآخرون عن الموضوع المطروح، لذا فإن تضمين الأساسيات ضروري دائمًا. والهدف هو تثقيف الجمهور حول شيء يحتاجون إلى معرفته وقد يضطرون إلى تطبيقه لاحقًا.</a:t>
            </a:r>
          </a:p>
        </p:txBody>
      </p:sp>
      <p:sp>
        <p:nvSpPr>
          <p:cNvPr id="8" name="Rectangle 7"/>
          <p:cNvSpPr/>
          <p:nvPr/>
        </p:nvSpPr>
        <p:spPr>
          <a:xfrm>
            <a:off x="78220" y="1123819"/>
            <a:ext cx="4348479" cy="5632311"/>
          </a:xfrm>
          <a:prstGeom prst="rect">
            <a:avLst/>
          </a:prstGeom>
        </p:spPr>
        <p:txBody>
          <a:bodyPr wrap="square">
            <a:spAutoFit/>
          </a:bodyPr>
          <a:lstStyle/>
          <a:p>
            <a:r>
              <a:rPr lang="en-US" sz="2000" dirty="0">
                <a:cs typeface="+mj-cs"/>
              </a:rPr>
              <a:t>There are many different written communication channels in business. However, no matter the channel, the content of the message sent is either transactional, instructional or informational</a:t>
            </a:r>
            <a:r>
              <a:rPr lang="en-US" sz="2000" dirty="0" smtClean="0">
                <a:cs typeface="+mj-cs"/>
              </a:rPr>
              <a:t>.</a:t>
            </a:r>
            <a:endParaRPr lang="en-US" sz="2000" dirty="0">
              <a:cs typeface="+mj-cs"/>
            </a:endParaRPr>
          </a:p>
          <a:p>
            <a:r>
              <a:rPr lang="en-US" sz="2000" b="1" dirty="0">
                <a:cs typeface="+mj-cs"/>
              </a:rPr>
              <a:t>Instructional written communication</a:t>
            </a:r>
          </a:p>
          <a:p>
            <a:r>
              <a:rPr lang="en-US" sz="2000" dirty="0">
                <a:cs typeface="+mj-cs"/>
              </a:rPr>
              <a:t>Instructional written communication gives receivers directions for a specific task. If the receiver is required to take action, it is important to make these messages detailed and easy to understand. Certain people may not know as much as others on the topic at hand, so including the basics is always necessary. The goal is to educate the audience about something they need to know and might have to apply later on.</a:t>
            </a:r>
          </a:p>
        </p:txBody>
      </p:sp>
    </p:spTree>
    <p:extLst>
      <p:ext uri="{BB962C8B-B14F-4D97-AF65-F5344CB8AC3E}">
        <p14:creationId xmlns:p14="http://schemas.microsoft.com/office/powerpoint/2010/main" val="195314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8E2D2DD-146C-46AF-B578-964E9A8C973D}"/>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www.w3.org/XML/1998/namespace"/>
    <ds:schemaRef ds:uri="688354b5-287c-4cda-825e-1d7935aea40e"/>
    <ds:schemaRef ds:uri="http://schemas.microsoft.com/office/2006/metadata/propertie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2556</TotalTime>
  <Words>6079</Words>
  <Application>Microsoft Office PowerPoint</Application>
  <PresentationFormat>Widescreen</PresentationFormat>
  <Paragraphs>696</Paragraphs>
  <Slides>49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61</cp:revision>
  <dcterms:created xsi:type="dcterms:W3CDTF">2023-04-29T09:08:00Z</dcterms:created>
  <dcterms:modified xsi:type="dcterms:W3CDTF">2024-11-21T08:35:45Z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