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4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772" r:id="rId5"/>
    <p:sldId id="566" r:id="rId6"/>
    <p:sldId id="510" r:id="rId7"/>
    <p:sldId id="756" r:id="rId8"/>
    <p:sldId id="773" r:id="rId9"/>
    <p:sldId id="779" r:id="rId10"/>
    <p:sldId id="567" r:id="rId11"/>
    <p:sldId id="795" r:id="rId12"/>
    <p:sldId id="798" r:id="rId13"/>
    <p:sldId id="757" r:id="rId14"/>
    <p:sldId id="774" r:id="rId15"/>
    <p:sldId id="796" r:id="rId16"/>
    <p:sldId id="775" r:id="rId17"/>
    <p:sldId id="776" r:id="rId18"/>
    <p:sldId id="797" r:id="rId19"/>
    <p:sldId id="533" r:id="rId20"/>
    <p:sldId id="648" r:id="rId21"/>
    <p:sldId id="790" r:id="rId22"/>
    <p:sldId id="802" r:id="rId23"/>
    <p:sldId id="784" r:id="rId24"/>
    <p:sldId id="804" r:id="rId25"/>
    <p:sldId id="782" r:id="rId26"/>
    <p:sldId id="675" r:id="rId27"/>
    <p:sldId id="803" r:id="rId28"/>
    <p:sldId id="777" r:id="rId29"/>
    <p:sldId id="728" r:id="rId30"/>
    <p:sldId id="799" r:id="rId31"/>
    <p:sldId id="781" r:id="rId32"/>
    <p:sldId id="780" r:id="rId33"/>
    <p:sldId id="783" r:id="rId34"/>
    <p:sldId id="801" r:id="rId35"/>
    <p:sldId id="662" r:id="rId36"/>
    <p:sldId id="785" r:id="rId37"/>
    <p:sldId id="786" r:id="rId38"/>
    <p:sldId id="568" r:id="rId39"/>
    <p:sldId id="788" r:id="rId40"/>
    <p:sldId id="789" r:id="rId41"/>
    <p:sldId id="805" r:id="rId42"/>
    <p:sldId id="787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72"/>
            <p14:sldId id="566"/>
            <p14:sldId id="510"/>
            <p14:sldId id="756"/>
            <p14:sldId id="773"/>
            <p14:sldId id="779"/>
            <p14:sldId id="567"/>
            <p14:sldId id="795"/>
            <p14:sldId id="798"/>
            <p14:sldId id="757"/>
            <p14:sldId id="774"/>
            <p14:sldId id="796"/>
            <p14:sldId id="775"/>
            <p14:sldId id="776"/>
            <p14:sldId id="797"/>
            <p14:sldId id="533"/>
            <p14:sldId id="648"/>
            <p14:sldId id="790"/>
            <p14:sldId id="802"/>
            <p14:sldId id="784"/>
            <p14:sldId id="804"/>
            <p14:sldId id="782"/>
            <p14:sldId id="675"/>
            <p14:sldId id="803"/>
            <p14:sldId id="777"/>
            <p14:sldId id="728"/>
            <p14:sldId id="799"/>
            <p14:sldId id="781"/>
            <p14:sldId id="780"/>
            <p14:sldId id="783"/>
            <p14:sldId id="801"/>
            <p14:sldId id="662"/>
            <p14:sldId id="785"/>
            <p14:sldId id="786"/>
            <p14:sldId id="568"/>
            <p14:sldId id="788"/>
            <p14:sldId id="789"/>
            <p14:sldId id="805"/>
            <p14:sldId id="7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200"/>
    <a:srgbClr val="00AEEF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986"/>
    <p:restoredTop sz="75535"/>
  </p:normalViewPr>
  <p:slideViewPr>
    <p:cSldViewPr snapToGrid="0">
      <p:cViewPr varScale="1">
        <p:scale>
          <a:sx n="79" d="100"/>
          <a:sy n="79" d="100"/>
        </p:scale>
        <p:origin x="82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000" b="1" dirty="0"/>
            <a:t>يساعد في بناء هوية العلامة التجارية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000" b="1" dirty="0"/>
            <a:t>يعزز الولاء لدى العملاء</a:t>
          </a:r>
          <a:endParaRPr lang="en-GB" sz="20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000" b="1" dirty="0"/>
            <a:t>يميّز العلامة التجارية عن المنافسين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السوق مليء بالمنافسة، والتميّز عنصر أساسي للنجاح</a:t>
          </a:r>
          <a:r>
            <a:rPr lang="en-GB" sz="2000" dirty="0"/>
            <a:t>.</a:t>
          </a:r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العملاء يميلون للعودة إلى العلامات التي يشعرون بالارتباط بها</a:t>
          </a:r>
          <a:endParaRPr lang="en-GB" sz="2000" dirty="0"/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يحدد كيف يرى العملاء العلامة التجارية وما تمثله</a:t>
          </a:r>
          <a:r>
            <a:rPr lang="en-GB" sz="2000" dirty="0"/>
            <a:t>.</a:t>
          </a:r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000" b="1" dirty="0"/>
            <a:t>يزيد من قيمة العلامة التجارية على المدى الطويل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العلامات التجارية القوية يمكنها تسعير منتجاتها بشكل أعلى</a:t>
          </a:r>
          <a:r>
            <a:rPr lang="en-GB" sz="2000" dirty="0"/>
            <a:t>.</a:t>
          </a:r>
          <a:br>
            <a:rPr lang="en-GB" sz="2000" dirty="0"/>
          </a:b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C38BE6C4-A4C0-4D45-BDA1-78DF756509B3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أمثلة</a:t>
          </a:r>
          <a:r>
            <a:rPr lang="en-GB" sz="2000" dirty="0"/>
            <a:t>: Apple </a:t>
          </a:r>
          <a:r>
            <a:rPr lang="ar-SA" sz="2000" dirty="0"/>
            <a:t>تركز على الابتكار، </a:t>
          </a:r>
          <a:r>
            <a:rPr lang="en-GB" sz="2000" dirty="0"/>
            <a:t>Nike </a:t>
          </a:r>
          <a:r>
            <a:rPr lang="ar-SA" sz="2000" dirty="0"/>
            <a:t>على التحفيز والرياضية</a:t>
          </a:r>
          <a:r>
            <a:rPr lang="en-GB" sz="2000" dirty="0"/>
            <a:t>.</a:t>
          </a:r>
        </a:p>
      </dgm:t>
    </dgm:pt>
    <dgm:pt modelId="{6FD86A1F-C7B8-4546-B618-5C840CD06461}" type="parTrans" cxnId="{3A7BA4AE-DB3E-3844-9CD1-CC066A326618}">
      <dgm:prSet/>
      <dgm:spPr/>
      <dgm:t>
        <a:bodyPr/>
        <a:lstStyle/>
        <a:p>
          <a:endParaRPr lang="en-GB"/>
        </a:p>
      </dgm:t>
    </dgm:pt>
    <dgm:pt modelId="{F90FFD3C-8C3C-9343-A37F-8BCF94DDB8EA}" type="sibTrans" cxnId="{3A7BA4AE-DB3E-3844-9CD1-CC066A326618}">
      <dgm:prSet/>
      <dgm:spPr/>
      <dgm:t>
        <a:bodyPr/>
        <a:lstStyle/>
        <a:p>
          <a:endParaRPr lang="en-GB"/>
        </a:p>
      </dgm:t>
    </dgm:pt>
    <dgm:pt modelId="{C7B1B427-E8D6-4245-8119-803EE33FE9B5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</a:t>
          </a:r>
          <a:r>
            <a:rPr lang="ar-SA" sz="2000" dirty="0"/>
            <a:t>أمثلة: برامج الولاء، خدمة العملاء الممتازة، تجربة المستخدم الفريدة</a:t>
          </a:r>
          <a:r>
            <a:rPr lang="en-GB" sz="2000" dirty="0"/>
            <a:t>.</a:t>
          </a:r>
        </a:p>
      </dgm:t>
    </dgm:pt>
    <dgm:pt modelId="{BDE315B6-9EEF-7E48-B248-88644003D881}" type="parTrans" cxnId="{0AE65CC4-7F4B-8047-BDE9-7550755F1787}">
      <dgm:prSet/>
      <dgm:spPr/>
      <dgm:t>
        <a:bodyPr/>
        <a:lstStyle/>
        <a:p>
          <a:endParaRPr lang="en-GB"/>
        </a:p>
      </dgm:t>
    </dgm:pt>
    <dgm:pt modelId="{FE211255-2ADF-CD43-89F3-F432D24876CB}" type="sibTrans" cxnId="{0AE65CC4-7F4B-8047-BDE9-7550755F1787}">
      <dgm:prSet/>
      <dgm:spPr/>
      <dgm:t>
        <a:bodyPr/>
        <a:lstStyle/>
        <a:p>
          <a:endParaRPr lang="en-GB"/>
        </a:p>
      </dgm:t>
    </dgm:pt>
    <dgm:pt modelId="{2FD8A47D-12F2-F24D-BEEB-E87A266C0E9A}">
      <dgm:prSet custT="1"/>
      <dgm:spPr/>
      <dgm:t>
        <a:bodyPr/>
        <a:lstStyle/>
        <a:p>
          <a:pPr algn="r" rtl="0">
            <a:buNone/>
          </a:pPr>
          <a:endParaRPr lang="en-GB" sz="2000" dirty="0"/>
        </a:p>
      </dgm:t>
    </dgm:pt>
    <dgm:pt modelId="{8968C2C7-33FC-1547-8D82-8C12406CA8FA}" type="parTrans" cxnId="{B4A9560F-8E94-AB4D-9D21-1F93DCD27690}">
      <dgm:prSet/>
      <dgm:spPr/>
      <dgm:t>
        <a:bodyPr/>
        <a:lstStyle/>
        <a:p>
          <a:endParaRPr lang="en-GB"/>
        </a:p>
      </dgm:t>
    </dgm:pt>
    <dgm:pt modelId="{B8DE40FF-7476-8440-AC34-3CB3C5B018E5}" type="sibTrans" cxnId="{B4A9560F-8E94-AB4D-9D21-1F93DCD27690}">
      <dgm:prSet/>
      <dgm:spPr/>
      <dgm:t>
        <a:bodyPr/>
        <a:lstStyle/>
        <a:p>
          <a:endParaRPr lang="en-GB"/>
        </a:p>
      </dgm:t>
    </dgm:pt>
    <dgm:pt modelId="{84A99DFF-D2E2-BF44-9E38-829A078F57FA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</a:t>
          </a:r>
          <a:r>
            <a:rPr lang="ar-SA" sz="2000" dirty="0"/>
            <a:t>أمثلة</a:t>
          </a:r>
          <a:r>
            <a:rPr lang="en-GB" sz="2000" dirty="0"/>
            <a:t>: Starbucks </a:t>
          </a:r>
          <a:r>
            <a:rPr lang="ar-SA" sz="2000" dirty="0"/>
            <a:t>ليست مجرد قهوة، بل تجربة متكاملة</a:t>
          </a:r>
          <a:r>
            <a:rPr lang="en-GB" sz="2000" dirty="0"/>
            <a:t>.</a:t>
          </a:r>
        </a:p>
      </dgm:t>
    </dgm:pt>
    <dgm:pt modelId="{8E40F4BF-4734-D946-89A7-BF744FC3AB4E}" type="parTrans" cxnId="{E03DA603-788C-5F40-AF45-3949A6CC3E7A}">
      <dgm:prSet/>
      <dgm:spPr/>
      <dgm:t>
        <a:bodyPr/>
        <a:lstStyle/>
        <a:p>
          <a:endParaRPr lang="en-GB"/>
        </a:p>
      </dgm:t>
    </dgm:pt>
    <dgm:pt modelId="{133AC77F-B711-8F46-8B5B-7ECA8ABBAB2F}" type="sibTrans" cxnId="{E03DA603-788C-5F40-AF45-3949A6CC3E7A}">
      <dgm:prSet/>
      <dgm:spPr/>
      <dgm:t>
        <a:bodyPr/>
        <a:lstStyle/>
        <a:p>
          <a:endParaRPr lang="en-GB"/>
        </a:p>
      </dgm:t>
    </dgm:pt>
    <dgm:pt modelId="{04E03418-8DA4-3E40-AB14-94D04021C5A8}">
      <dgm:prSet custT="1"/>
      <dgm:spPr/>
      <dgm:t>
        <a:bodyPr/>
        <a:lstStyle/>
        <a:p>
          <a:pPr algn="r" rtl="0">
            <a:buNone/>
          </a:pPr>
          <a:endParaRPr lang="en-GB" sz="2000" dirty="0"/>
        </a:p>
      </dgm:t>
    </dgm:pt>
    <dgm:pt modelId="{5803708E-9BF9-D04C-A646-6F6DB79AAC90}" type="parTrans" cxnId="{9E964FCE-9486-004F-B0C0-017CB6700C1E}">
      <dgm:prSet/>
      <dgm:spPr/>
      <dgm:t>
        <a:bodyPr/>
        <a:lstStyle/>
        <a:p>
          <a:endParaRPr lang="en-GB"/>
        </a:p>
      </dgm:t>
    </dgm:pt>
    <dgm:pt modelId="{A5D73E1C-067B-6D42-9AA9-E86366DF9665}" type="sibTrans" cxnId="{9E964FCE-9486-004F-B0C0-017CB6700C1E}">
      <dgm:prSet/>
      <dgm:spPr/>
      <dgm:t>
        <a:bodyPr/>
        <a:lstStyle/>
        <a:p>
          <a:endParaRPr lang="en-GB"/>
        </a:p>
      </dgm:t>
    </dgm:pt>
    <dgm:pt modelId="{35A2C79E-834A-FD47-A6D6-9A8BD0228C77}">
      <dgm:prSet custT="1"/>
      <dgm:spPr/>
      <dgm:t>
        <a:bodyPr/>
        <a:lstStyle/>
        <a:p>
          <a:pPr algn="r" rtl="1">
            <a:buNone/>
          </a:pPr>
          <a:r>
            <a:rPr lang="en-GB" sz="2000" dirty="0"/>
            <a:t>✔️ </a:t>
          </a:r>
          <a:r>
            <a:rPr lang="ar-SA" sz="2000" dirty="0"/>
            <a:t>مثال: لماذا يدفع العملاء أكثر مقابل هواتف</a:t>
          </a:r>
          <a:r>
            <a:rPr lang="en-GB" sz="2000" dirty="0"/>
            <a:t> iPhone </a:t>
          </a:r>
          <a:r>
            <a:rPr lang="ar-SA" sz="2000" dirty="0"/>
            <a:t>مقارنة بالهواتف الأخرى؟</a:t>
          </a:r>
          <a:r>
            <a:rPr lang="en-GB" sz="2000" dirty="0"/>
            <a:t>.</a:t>
          </a:r>
        </a:p>
      </dgm:t>
    </dgm:pt>
    <dgm:pt modelId="{D68DA174-6F14-5049-9FAA-AF3390891DC0}" type="parTrans" cxnId="{86384AC2-BA9D-F449-889E-20A829570AB5}">
      <dgm:prSet/>
      <dgm:spPr/>
      <dgm:t>
        <a:bodyPr/>
        <a:lstStyle/>
        <a:p>
          <a:endParaRPr lang="en-GB"/>
        </a:p>
      </dgm:t>
    </dgm:pt>
    <dgm:pt modelId="{621A257A-63BB-324E-97E7-2D71CB05568B}" type="sibTrans" cxnId="{86384AC2-BA9D-F449-889E-20A829570AB5}">
      <dgm:prSet/>
      <dgm:spPr/>
      <dgm:t>
        <a:bodyPr/>
        <a:lstStyle/>
        <a:p>
          <a:endParaRPr lang="en-GB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4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4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4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4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4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4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4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E03DA603-788C-5F40-AF45-3949A6CC3E7A}" srcId="{15AE242A-A208-ED48-81C5-B3A8D9A9B3D6}" destId="{84A99DFF-D2E2-BF44-9E38-829A078F57FA}" srcOrd="2" destOrd="0" parTransId="{8E40F4BF-4734-D946-89A7-BF744FC3AB4E}" sibTransId="{133AC77F-B711-8F46-8B5B-7ECA8ABBAB2F}"/>
    <dgm:cxn modelId="{B4A9560F-8E94-AB4D-9D21-1F93DCD27690}" srcId="{B5292BB0-F023-9C43-BDF8-F755E102B789}" destId="{2FD8A47D-12F2-F24D-BEEB-E87A266C0E9A}" srcOrd="1" destOrd="0" parTransId="{8968C2C7-33FC-1547-8D82-8C12406CA8FA}" sibTransId="{B8DE40FF-7476-8440-AC34-3CB3C5B018E5}"/>
    <dgm:cxn modelId="{AADB9B15-6968-D542-9A36-D72024AAF93E}" type="presOf" srcId="{2FD8A47D-12F2-F24D-BEEB-E87A266C0E9A}" destId="{C4E50838-661D-0A4F-9230-A17B5BBA0433}" srcOrd="0" destOrd="1" presId="urn:microsoft.com/office/officeart/2005/8/layout/hList1"/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C29D7659-76DD-B34F-BBAA-8940A16EA43A}" type="presOf" srcId="{C38BE6C4-A4C0-4D45-BDA1-78DF756509B3}" destId="{045651F5-5816-1948-A4FF-40DCA81680F2}" srcOrd="0" destOrd="1" presId="urn:microsoft.com/office/officeart/2005/8/layout/hList1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668AC365-70BB-404F-93E7-2CDF567C92BC}" type="presOf" srcId="{84A99DFF-D2E2-BF44-9E38-829A078F57FA}" destId="{FA2079E0-83A9-DA44-BA47-022EAE095881}" srcOrd="0" destOrd="2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96CFBB89-59D7-E94D-9A92-4AB8C6ECAB58}" type="presOf" srcId="{04E03418-8DA4-3E40-AB14-94D04021C5A8}" destId="{FA2079E0-83A9-DA44-BA47-022EAE095881}" srcOrd="0" destOrd="1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6947FE97-5ADA-2540-B325-8C89F2C75E93}" type="presOf" srcId="{C7B1B427-E8D6-4245-8119-803EE33FE9B5}" destId="{C4E50838-661D-0A4F-9230-A17B5BBA0433}" srcOrd="0" destOrd="2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873083A9-E4BE-E74C-A6AE-971E33BCEE4E}" type="presOf" srcId="{35A2C79E-834A-FD47-A6D6-9A8BD0228C77}" destId="{9B6BE2D0-AC21-C94C-8288-314757E981D2}" srcOrd="0" destOrd="1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A7BA4AE-DB3E-3844-9CD1-CC066A326618}" srcId="{3A1AB5D0-9503-E34E-A437-5D8BB0A8DE81}" destId="{C38BE6C4-A4C0-4D45-BDA1-78DF756509B3}" srcOrd="1" destOrd="0" parTransId="{6FD86A1F-C7B8-4546-B618-5C840CD06461}" sibTransId="{F90FFD3C-8C3C-9343-A37F-8BCF94DDB8EA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86384AC2-BA9D-F449-889E-20A829570AB5}" srcId="{801EEF4E-7751-4E43-8577-B06455337076}" destId="{35A2C79E-834A-FD47-A6D6-9A8BD0228C77}" srcOrd="1" destOrd="0" parTransId="{D68DA174-6F14-5049-9FAA-AF3390891DC0}" sibTransId="{621A257A-63BB-324E-97E7-2D71CB05568B}"/>
    <dgm:cxn modelId="{0AE65CC4-7F4B-8047-BDE9-7550755F1787}" srcId="{B5292BB0-F023-9C43-BDF8-F755E102B789}" destId="{C7B1B427-E8D6-4245-8119-803EE33FE9B5}" srcOrd="2" destOrd="0" parTransId="{BDE315B6-9EEF-7E48-B248-88644003D881}" sibTransId="{FE211255-2ADF-CD43-89F3-F432D24876CB}"/>
    <dgm:cxn modelId="{9E964FCE-9486-004F-B0C0-017CB6700C1E}" srcId="{15AE242A-A208-ED48-81C5-B3A8D9A9B3D6}" destId="{04E03418-8DA4-3E40-AB14-94D04021C5A8}" srcOrd="1" destOrd="0" parTransId="{5803708E-9BF9-D04C-A646-6F6DB79AAC90}" sibTransId="{A5D73E1C-067B-6D42-9AA9-E86366DF9665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الهوية البصرية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en-GB" sz="2400" dirty="0"/>
            <a:t> </a:t>
          </a:r>
          <a:r>
            <a:rPr lang="ar-SA" sz="2400" dirty="0"/>
            <a:t>تصميم الشعار، الألوان، الخطوط، العناصر البصرية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النغمة والأسلوب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الطريقة التي تتحدث بها العلامة التجارية مع جمهورها. هل هي رسمية؟ مرحة؟ محفّزة؟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القيم والرسالة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الذي تمثله العلامة؟ ما القيم التي تنقلها إلى جمهورها؟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استراتيجيات التسويق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توصل العلامة رسائلها؟ عبر الإعلانات؟ المحتوى؟ الشراكات؟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قياس الأداء والتفاعل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كيف تعرف العلامة التجارية أنها تسير في الاتجاه الصحيح؟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030452FC-6467-AE45-9227-210D816152D8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82BAB6D6-CC61-C748-9784-7DB909E486E1}" type="pres">
      <dgm:prSet presAssocID="{4A11EF4C-C086-E642-9BB3-7F06E5C1290B}" presName="parentLin" presStyleCnt="0"/>
      <dgm:spPr/>
    </dgm:pt>
    <dgm:pt modelId="{52E8A221-C79A-6A48-AB2C-54201075C5B8}" type="pres">
      <dgm:prSet presAssocID="{4A11EF4C-C086-E642-9BB3-7F06E5C1290B}" presName="parentLeftMargin" presStyleLbl="node1" presStyleIdx="0" presStyleCnt="5"/>
      <dgm:spPr/>
    </dgm:pt>
    <dgm:pt modelId="{2E0B7F5B-FED4-2441-87E2-B6358D344EF9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4A212431-2C7C-E44B-859E-8FED0A534ECE}" type="pres">
      <dgm:prSet presAssocID="{4A11EF4C-C086-E642-9BB3-7F06E5C1290B}" presName="negativeSpace" presStyleCnt="0"/>
      <dgm:spPr/>
    </dgm:pt>
    <dgm:pt modelId="{3FA87E27-8787-8147-B72A-3C903CD62BDB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7ADCA878-186F-0344-92EF-17F9617D8FBE}" type="pres">
      <dgm:prSet presAssocID="{41E91CD4-8D46-734A-9F81-98BE45E9A506}" presName="spaceBetweenRectangles" presStyleCnt="0"/>
      <dgm:spPr/>
    </dgm:pt>
    <dgm:pt modelId="{B8160566-8662-EA47-B9DA-C50F5F281DD1}" type="pres">
      <dgm:prSet presAssocID="{102A7D41-83D4-E04C-90C4-580B0FF7BC74}" presName="parentLin" presStyleCnt="0"/>
      <dgm:spPr/>
    </dgm:pt>
    <dgm:pt modelId="{0F577E6A-11FD-E548-9139-4C51421A7888}" type="pres">
      <dgm:prSet presAssocID="{102A7D41-83D4-E04C-90C4-580B0FF7BC74}" presName="parentLeftMargin" presStyleLbl="node1" presStyleIdx="0" presStyleCnt="5"/>
      <dgm:spPr/>
    </dgm:pt>
    <dgm:pt modelId="{1AEDEBF7-4807-F741-A0C2-0E344F25840D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8423B93-3133-0847-8ECD-9D6CF1AF829D}" type="pres">
      <dgm:prSet presAssocID="{102A7D41-83D4-E04C-90C4-580B0FF7BC74}" presName="negativeSpace" presStyleCnt="0"/>
      <dgm:spPr/>
    </dgm:pt>
    <dgm:pt modelId="{17F6EA12-01A9-BB43-8F4D-055F4136FDB1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6A6DBE0-99CA-8549-89F3-175DC77ED6FC}" type="pres">
      <dgm:prSet presAssocID="{6652ED82-6B71-6543-A7FC-4590E5EB8DAC}" presName="spaceBetweenRectangles" presStyleCnt="0"/>
      <dgm:spPr/>
    </dgm:pt>
    <dgm:pt modelId="{9CB4FE6F-55C0-BE4F-AD91-6FDAC3B3C4C4}" type="pres">
      <dgm:prSet presAssocID="{ADD6F1E2-4AED-DA41-AAFA-764AE518E54B}" presName="parentLin" presStyleCnt="0"/>
      <dgm:spPr/>
    </dgm:pt>
    <dgm:pt modelId="{9323DF95-6837-FB4D-9E48-110BA583B866}" type="pres">
      <dgm:prSet presAssocID="{ADD6F1E2-4AED-DA41-AAFA-764AE518E54B}" presName="parentLeftMargin" presStyleLbl="node1" presStyleIdx="1" presStyleCnt="5"/>
      <dgm:spPr/>
    </dgm:pt>
    <dgm:pt modelId="{E8914ACA-C854-894A-A9F0-C6DB82D0FF60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B81D7BA-DC50-724D-8CBB-AC909E6D138A}" type="pres">
      <dgm:prSet presAssocID="{ADD6F1E2-4AED-DA41-AAFA-764AE518E54B}" presName="negativeSpace" presStyleCnt="0"/>
      <dgm:spPr/>
    </dgm:pt>
    <dgm:pt modelId="{6A85BAD4-EA3A-F048-8A04-32B28E45006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CF807817-DBAE-3246-9160-4A14CCCC967B}" type="pres">
      <dgm:prSet presAssocID="{0EBECCBF-32B3-7540-945E-6EAB29D7B1DA}" presName="spaceBetweenRectangles" presStyleCnt="0"/>
      <dgm:spPr/>
    </dgm:pt>
    <dgm:pt modelId="{DF5EA200-ACC1-1B4D-865D-FE1C97B2A6A6}" type="pres">
      <dgm:prSet presAssocID="{62E37409-2A2A-FA47-83CE-3CEDEC3BC08D}" presName="parentLin" presStyleCnt="0"/>
      <dgm:spPr/>
    </dgm:pt>
    <dgm:pt modelId="{5DCA0480-5CAB-9B45-B1DE-B957B8469F1C}" type="pres">
      <dgm:prSet presAssocID="{62E37409-2A2A-FA47-83CE-3CEDEC3BC08D}" presName="parentLeftMargin" presStyleLbl="node1" presStyleIdx="2" presStyleCnt="5"/>
      <dgm:spPr/>
    </dgm:pt>
    <dgm:pt modelId="{FE0F2337-1ED1-7241-8F6F-ABE07556F1E1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3CFAC38-A653-5F44-A96D-69E70ADF1739}" type="pres">
      <dgm:prSet presAssocID="{62E37409-2A2A-FA47-83CE-3CEDEC3BC08D}" presName="negativeSpace" presStyleCnt="0"/>
      <dgm:spPr/>
    </dgm:pt>
    <dgm:pt modelId="{0C0A1A53-EA19-3C48-8956-5FFE6369CE61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EE3FEE60-B76B-4244-A0F2-7C75526577A4}" type="pres">
      <dgm:prSet presAssocID="{54F14A74-F921-E644-A257-E979929ACF14}" presName="spaceBetweenRectangles" presStyleCnt="0"/>
      <dgm:spPr/>
    </dgm:pt>
    <dgm:pt modelId="{84D6A71D-27F0-5645-A450-38CCF3A4A76E}" type="pres">
      <dgm:prSet presAssocID="{EB93C60F-79C9-9349-89CF-6ABA334F3BEC}" presName="parentLin" presStyleCnt="0"/>
      <dgm:spPr/>
    </dgm:pt>
    <dgm:pt modelId="{9FA2A178-2420-074F-B044-EE90EF1B63FD}" type="pres">
      <dgm:prSet presAssocID="{EB93C60F-79C9-9349-89CF-6ABA334F3BEC}" presName="parentLeftMargin" presStyleLbl="node1" presStyleIdx="3" presStyleCnt="5"/>
      <dgm:spPr/>
    </dgm:pt>
    <dgm:pt modelId="{F1EDB6E9-AB4A-C04F-B0BC-18F0FA475BC8}" type="pres">
      <dgm:prSet presAssocID="{EB93C60F-79C9-9349-89CF-6ABA334F3BE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5849D3C-6115-204D-9E09-4D72D4908BD6}" type="pres">
      <dgm:prSet presAssocID="{EB93C60F-79C9-9349-89CF-6ABA334F3BEC}" presName="negativeSpace" presStyleCnt="0"/>
      <dgm:spPr/>
    </dgm:pt>
    <dgm:pt modelId="{1D7FC177-FC59-074A-9B25-40D8F6E6F8E0}" type="pres">
      <dgm:prSet presAssocID="{EB93C60F-79C9-9349-89CF-6ABA334F3BE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C05CE02-58AC-C74A-B795-2E6102C39721}" type="presOf" srcId="{65387183-454B-F14D-A6F6-7DA8C5BFAE05}" destId="{17F6EA12-01A9-BB43-8F4D-055F4136FDB1}" srcOrd="0" destOrd="0" presId="urn:microsoft.com/office/officeart/2005/8/layout/list1"/>
    <dgm:cxn modelId="{0B146803-DC26-1B42-A0FF-B73225FD61F4}" type="presOf" srcId="{62E37409-2A2A-FA47-83CE-3CEDEC3BC08D}" destId="{FE0F2337-1ED1-7241-8F6F-ABE07556F1E1}" srcOrd="1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794AA434-660A-BA4E-82B5-3512EDC5DEB9}" type="presOf" srcId="{EB93C60F-79C9-9349-89CF-6ABA334F3BEC}" destId="{F1EDB6E9-AB4A-C04F-B0BC-18F0FA475BC8}" srcOrd="1" destOrd="0" presId="urn:microsoft.com/office/officeart/2005/8/layout/list1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4F01558-A837-B446-A52F-3D5C01231EA2}" type="presOf" srcId="{102A7D41-83D4-E04C-90C4-580B0FF7BC74}" destId="{1AEDEBF7-4807-F741-A0C2-0E344F25840D}" srcOrd="1" destOrd="0" presId="urn:microsoft.com/office/officeart/2005/8/layout/list1"/>
    <dgm:cxn modelId="{1F64D862-1CBC-A943-83EF-3AB80A02C8EC}" type="presOf" srcId="{ADD6F1E2-4AED-DA41-AAFA-764AE518E54B}" destId="{9323DF95-6837-FB4D-9E48-110BA583B866}" srcOrd="0" destOrd="0" presId="urn:microsoft.com/office/officeart/2005/8/layout/list1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5D26F75-BACF-CE4A-AD15-FBF85C67EDBB}" type="presOf" srcId="{82920FBD-2102-0047-97E2-7857CA93701D}" destId="{1D7FC177-FC59-074A-9B25-40D8F6E6F8E0}" srcOrd="0" destOrd="0" presId="urn:microsoft.com/office/officeart/2005/8/layout/list1"/>
    <dgm:cxn modelId="{FD28DB79-8DAA-D142-9595-883CDE3A2620}" type="presOf" srcId="{BD09AEF8-F502-8F47-BA6A-B0FFAEB3008F}" destId="{030452FC-6467-AE45-9227-210D816152D8}" srcOrd="0" destOrd="0" presId="urn:microsoft.com/office/officeart/2005/8/layout/list1"/>
    <dgm:cxn modelId="{E4ED437A-DCC3-0C4A-99EB-C4018C010FFC}" type="presOf" srcId="{102A7D41-83D4-E04C-90C4-580B0FF7BC74}" destId="{0F577E6A-11FD-E548-9139-4C51421A7888}" srcOrd="0" destOrd="0" presId="urn:microsoft.com/office/officeart/2005/8/layout/list1"/>
    <dgm:cxn modelId="{686DB595-CC13-5A4D-9C13-8CD493F4962F}" type="presOf" srcId="{4A11EF4C-C086-E642-9BB3-7F06E5C1290B}" destId="{52E8A221-C79A-6A48-AB2C-54201075C5B8}" srcOrd="0" destOrd="0" presId="urn:microsoft.com/office/officeart/2005/8/layout/list1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34E499E-D88A-B74C-85B2-D38286A95ABD}" type="presOf" srcId="{83C71CD6-57CD-1345-AA65-E4449339D441}" destId="{0C0A1A53-EA19-3C48-8956-5FFE6369CE61}" srcOrd="0" destOrd="0" presId="urn:microsoft.com/office/officeart/2005/8/layout/list1"/>
    <dgm:cxn modelId="{EA93BE9F-BC73-6C44-A1A7-732FBB9F69C2}" type="presOf" srcId="{ADD6F1E2-4AED-DA41-AAFA-764AE518E54B}" destId="{E8914ACA-C854-894A-A9F0-C6DB82D0FF60}" srcOrd="1" destOrd="0" presId="urn:microsoft.com/office/officeart/2005/8/layout/list1"/>
    <dgm:cxn modelId="{5CDA15BD-30DD-3940-94AB-D1D4C7352F61}" type="presOf" srcId="{4A11EF4C-C086-E642-9BB3-7F06E5C1290B}" destId="{2E0B7F5B-FED4-2441-87E2-B6358D344EF9}" srcOrd="1" destOrd="0" presId="urn:microsoft.com/office/officeart/2005/8/layout/list1"/>
    <dgm:cxn modelId="{5F289CD6-A394-9D49-AC9A-B9CDA419E9B6}" type="presOf" srcId="{C88ED262-17EB-A64F-8186-B36DDD55690A}" destId="{3FA87E27-8787-8147-B72A-3C903CD62BDB}" srcOrd="0" destOrd="0" presId="urn:microsoft.com/office/officeart/2005/8/layout/list1"/>
    <dgm:cxn modelId="{00D1B2D7-649A-704E-8899-1D4A8386D26B}" type="presOf" srcId="{EB93C60F-79C9-9349-89CF-6ABA334F3BEC}" destId="{9FA2A178-2420-074F-B044-EE90EF1B63FD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A284FBED-9051-EF44-8714-BB4D1AB23C44}" type="presOf" srcId="{B1994776-BB7E-AD4E-900E-8296E2C69C4F}" destId="{6A85BAD4-EA3A-F048-8A04-32B28E450065}" srcOrd="0" destOrd="0" presId="urn:microsoft.com/office/officeart/2005/8/layout/list1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67BCC8FF-C033-EF43-AC7C-2CC4F026C0C4}" type="presOf" srcId="{62E37409-2A2A-FA47-83CE-3CEDEC3BC08D}" destId="{5DCA0480-5CAB-9B45-B1DE-B957B8469F1C}" srcOrd="0" destOrd="0" presId="urn:microsoft.com/office/officeart/2005/8/layout/list1"/>
    <dgm:cxn modelId="{9837C5B6-8A49-F44E-8573-7A077BF1356D}" type="presParOf" srcId="{030452FC-6467-AE45-9227-210D816152D8}" destId="{82BAB6D6-CC61-C748-9784-7DB909E486E1}" srcOrd="0" destOrd="0" presId="urn:microsoft.com/office/officeart/2005/8/layout/list1"/>
    <dgm:cxn modelId="{8AC22F93-C3F4-9E44-8914-D94A67D9936E}" type="presParOf" srcId="{82BAB6D6-CC61-C748-9784-7DB909E486E1}" destId="{52E8A221-C79A-6A48-AB2C-54201075C5B8}" srcOrd="0" destOrd="0" presId="urn:microsoft.com/office/officeart/2005/8/layout/list1"/>
    <dgm:cxn modelId="{D52666FF-EB6F-1047-84E5-FF628F616562}" type="presParOf" srcId="{82BAB6D6-CC61-C748-9784-7DB909E486E1}" destId="{2E0B7F5B-FED4-2441-87E2-B6358D344EF9}" srcOrd="1" destOrd="0" presId="urn:microsoft.com/office/officeart/2005/8/layout/list1"/>
    <dgm:cxn modelId="{A8AC1383-21EA-FC4D-9CDD-57DB16FF89B3}" type="presParOf" srcId="{030452FC-6467-AE45-9227-210D816152D8}" destId="{4A212431-2C7C-E44B-859E-8FED0A534ECE}" srcOrd="1" destOrd="0" presId="urn:microsoft.com/office/officeart/2005/8/layout/list1"/>
    <dgm:cxn modelId="{1D2278AF-E835-6741-A305-99D862070A36}" type="presParOf" srcId="{030452FC-6467-AE45-9227-210D816152D8}" destId="{3FA87E27-8787-8147-B72A-3C903CD62BDB}" srcOrd="2" destOrd="0" presId="urn:microsoft.com/office/officeart/2005/8/layout/list1"/>
    <dgm:cxn modelId="{4F76742F-DEBF-3741-8B7C-4B09C6DD2E27}" type="presParOf" srcId="{030452FC-6467-AE45-9227-210D816152D8}" destId="{7ADCA878-186F-0344-92EF-17F9617D8FBE}" srcOrd="3" destOrd="0" presId="urn:microsoft.com/office/officeart/2005/8/layout/list1"/>
    <dgm:cxn modelId="{3DEBE59B-BF96-214D-87B5-06BD3548D715}" type="presParOf" srcId="{030452FC-6467-AE45-9227-210D816152D8}" destId="{B8160566-8662-EA47-B9DA-C50F5F281DD1}" srcOrd="4" destOrd="0" presId="urn:microsoft.com/office/officeart/2005/8/layout/list1"/>
    <dgm:cxn modelId="{718D91B3-0D06-D541-B3DA-9F27C6A5EDF3}" type="presParOf" srcId="{B8160566-8662-EA47-B9DA-C50F5F281DD1}" destId="{0F577E6A-11FD-E548-9139-4C51421A7888}" srcOrd="0" destOrd="0" presId="urn:microsoft.com/office/officeart/2005/8/layout/list1"/>
    <dgm:cxn modelId="{51D60D8A-F9D8-C14E-8D69-9CC3E73C3C51}" type="presParOf" srcId="{B8160566-8662-EA47-B9DA-C50F5F281DD1}" destId="{1AEDEBF7-4807-F741-A0C2-0E344F25840D}" srcOrd="1" destOrd="0" presId="urn:microsoft.com/office/officeart/2005/8/layout/list1"/>
    <dgm:cxn modelId="{56737D66-1D2A-1C4F-A394-058BE47A729A}" type="presParOf" srcId="{030452FC-6467-AE45-9227-210D816152D8}" destId="{78423B93-3133-0847-8ECD-9D6CF1AF829D}" srcOrd="5" destOrd="0" presId="urn:microsoft.com/office/officeart/2005/8/layout/list1"/>
    <dgm:cxn modelId="{A8AD601A-DE87-C641-8C35-F89D15D3B323}" type="presParOf" srcId="{030452FC-6467-AE45-9227-210D816152D8}" destId="{17F6EA12-01A9-BB43-8F4D-055F4136FDB1}" srcOrd="6" destOrd="0" presId="urn:microsoft.com/office/officeart/2005/8/layout/list1"/>
    <dgm:cxn modelId="{163CC255-F4BE-C841-897A-841C908F19AC}" type="presParOf" srcId="{030452FC-6467-AE45-9227-210D816152D8}" destId="{96A6DBE0-99CA-8549-89F3-175DC77ED6FC}" srcOrd="7" destOrd="0" presId="urn:microsoft.com/office/officeart/2005/8/layout/list1"/>
    <dgm:cxn modelId="{CFB2466D-1F98-5B45-9262-C358BDDE3DEF}" type="presParOf" srcId="{030452FC-6467-AE45-9227-210D816152D8}" destId="{9CB4FE6F-55C0-BE4F-AD91-6FDAC3B3C4C4}" srcOrd="8" destOrd="0" presId="urn:microsoft.com/office/officeart/2005/8/layout/list1"/>
    <dgm:cxn modelId="{700B3FAC-490C-6841-ACAA-D62DDB6DCAB5}" type="presParOf" srcId="{9CB4FE6F-55C0-BE4F-AD91-6FDAC3B3C4C4}" destId="{9323DF95-6837-FB4D-9E48-110BA583B866}" srcOrd="0" destOrd="0" presId="urn:microsoft.com/office/officeart/2005/8/layout/list1"/>
    <dgm:cxn modelId="{BE3EAEF6-4115-8445-8237-BE10E71BAB9D}" type="presParOf" srcId="{9CB4FE6F-55C0-BE4F-AD91-6FDAC3B3C4C4}" destId="{E8914ACA-C854-894A-A9F0-C6DB82D0FF60}" srcOrd="1" destOrd="0" presId="urn:microsoft.com/office/officeart/2005/8/layout/list1"/>
    <dgm:cxn modelId="{D52A3538-B499-A040-AF79-437CBDB087E2}" type="presParOf" srcId="{030452FC-6467-AE45-9227-210D816152D8}" destId="{7B81D7BA-DC50-724D-8CBB-AC909E6D138A}" srcOrd="9" destOrd="0" presId="urn:microsoft.com/office/officeart/2005/8/layout/list1"/>
    <dgm:cxn modelId="{BC9ECB5D-AAEF-084E-8407-C0F8D01575FD}" type="presParOf" srcId="{030452FC-6467-AE45-9227-210D816152D8}" destId="{6A85BAD4-EA3A-F048-8A04-32B28E450065}" srcOrd="10" destOrd="0" presId="urn:microsoft.com/office/officeart/2005/8/layout/list1"/>
    <dgm:cxn modelId="{0B0F234B-E9CF-F040-97F4-2F7B0EE2AE9A}" type="presParOf" srcId="{030452FC-6467-AE45-9227-210D816152D8}" destId="{CF807817-DBAE-3246-9160-4A14CCCC967B}" srcOrd="11" destOrd="0" presId="urn:microsoft.com/office/officeart/2005/8/layout/list1"/>
    <dgm:cxn modelId="{B314788A-D8BE-CF4B-B24F-D0C69FF72260}" type="presParOf" srcId="{030452FC-6467-AE45-9227-210D816152D8}" destId="{DF5EA200-ACC1-1B4D-865D-FE1C97B2A6A6}" srcOrd="12" destOrd="0" presId="urn:microsoft.com/office/officeart/2005/8/layout/list1"/>
    <dgm:cxn modelId="{C0DA2D39-16A9-034A-A691-0F4AD33FC848}" type="presParOf" srcId="{DF5EA200-ACC1-1B4D-865D-FE1C97B2A6A6}" destId="{5DCA0480-5CAB-9B45-B1DE-B957B8469F1C}" srcOrd="0" destOrd="0" presId="urn:microsoft.com/office/officeart/2005/8/layout/list1"/>
    <dgm:cxn modelId="{A9C197AB-416B-5F4F-97C0-FF269C92AE5B}" type="presParOf" srcId="{DF5EA200-ACC1-1B4D-865D-FE1C97B2A6A6}" destId="{FE0F2337-1ED1-7241-8F6F-ABE07556F1E1}" srcOrd="1" destOrd="0" presId="urn:microsoft.com/office/officeart/2005/8/layout/list1"/>
    <dgm:cxn modelId="{73011187-8940-B34E-8FA8-92133790CA2B}" type="presParOf" srcId="{030452FC-6467-AE45-9227-210D816152D8}" destId="{03CFAC38-A653-5F44-A96D-69E70ADF1739}" srcOrd="13" destOrd="0" presId="urn:microsoft.com/office/officeart/2005/8/layout/list1"/>
    <dgm:cxn modelId="{33FDCB28-D792-414B-96B3-DCA1836F324E}" type="presParOf" srcId="{030452FC-6467-AE45-9227-210D816152D8}" destId="{0C0A1A53-EA19-3C48-8956-5FFE6369CE61}" srcOrd="14" destOrd="0" presId="urn:microsoft.com/office/officeart/2005/8/layout/list1"/>
    <dgm:cxn modelId="{486624C6-3C60-3044-831D-1BC22E35F5CA}" type="presParOf" srcId="{030452FC-6467-AE45-9227-210D816152D8}" destId="{EE3FEE60-B76B-4244-A0F2-7C75526577A4}" srcOrd="15" destOrd="0" presId="urn:microsoft.com/office/officeart/2005/8/layout/list1"/>
    <dgm:cxn modelId="{9B234BD9-E41A-784D-9176-D8FCD7F0B7AA}" type="presParOf" srcId="{030452FC-6467-AE45-9227-210D816152D8}" destId="{84D6A71D-27F0-5645-A450-38CCF3A4A76E}" srcOrd="16" destOrd="0" presId="urn:microsoft.com/office/officeart/2005/8/layout/list1"/>
    <dgm:cxn modelId="{00EE275E-FAF9-E54E-B32D-13088C7D4BBA}" type="presParOf" srcId="{84D6A71D-27F0-5645-A450-38CCF3A4A76E}" destId="{9FA2A178-2420-074F-B044-EE90EF1B63FD}" srcOrd="0" destOrd="0" presId="urn:microsoft.com/office/officeart/2005/8/layout/list1"/>
    <dgm:cxn modelId="{9709D8AA-1156-F844-A1DD-596169AF4338}" type="presParOf" srcId="{84D6A71D-27F0-5645-A450-38CCF3A4A76E}" destId="{F1EDB6E9-AB4A-C04F-B0BC-18F0FA475BC8}" srcOrd="1" destOrd="0" presId="urn:microsoft.com/office/officeart/2005/8/layout/list1"/>
    <dgm:cxn modelId="{E6A6FDB1-E60A-4442-AF61-025112424BAB}" type="presParOf" srcId="{030452FC-6467-AE45-9227-210D816152D8}" destId="{65849D3C-6115-204D-9E09-4D72D4908BD6}" srcOrd="17" destOrd="0" presId="urn:microsoft.com/office/officeart/2005/8/layout/list1"/>
    <dgm:cxn modelId="{1B9B08A4-D65A-2546-9990-F161D5F6DB8E}" type="presParOf" srcId="{030452FC-6467-AE45-9227-210D816152D8}" destId="{1D7FC177-FC59-074A-9B25-40D8F6E6F8E0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ما هو التسويق الصوتي؟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0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0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kern="1200" dirty="0"/>
            <a:t>استخدام </a:t>
          </a:r>
          <a:r>
            <a:rPr lang="ar-SA" sz="2000" kern="1200" dirty="0" err="1"/>
            <a:t>البودكاست</a:t>
          </a:r>
          <a:r>
            <a:rPr lang="ar-SA" sz="2000" kern="1200" dirty="0"/>
            <a:t> والإعلانات الصوتية للترويج للعلامة التجارية</a:t>
          </a:r>
          <a:endParaRPr lang="en-GB" sz="20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0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0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لماذا أصبح شائعًا؟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0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0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000" dirty="0"/>
            <a:t>أكثر من 60٪ من المستهلكين يفضلون المحتوى الصوتي أثناء القيادة أو العمل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0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0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أنواع التسويق الصوتي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0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0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en-GB" sz="2000" b="0" dirty="0"/>
            <a:t>✔️ </a:t>
          </a:r>
          <a:r>
            <a:rPr lang="ar-SA" sz="2000" b="0" dirty="0"/>
            <a:t>إنشاء </a:t>
          </a:r>
          <a:r>
            <a:rPr lang="ar-SA" sz="2000" b="0" dirty="0" err="1"/>
            <a:t>بودكاست</a:t>
          </a:r>
          <a:r>
            <a:rPr lang="ar-SA" sz="2000" b="0" dirty="0"/>
            <a:t> خاص بالعلامة التجارية</a:t>
          </a:r>
          <a:r>
            <a:rPr lang="en-GB" sz="2000" b="0" dirty="0"/>
            <a:t>.</a:t>
          </a:r>
          <a:br>
            <a:rPr lang="en-GB" sz="2000" b="0" dirty="0"/>
          </a:br>
          <a:r>
            <a:rPr lang="en-GB" sz="2000" b="0" dirty="0"/>
            <a:t>✔️ </a:t>
          </a:r>
          <a:r>
            <a:rPr lang="ar-SA" sz="2000" b="0" dirty="0"/>
            <a:t>الإعلانات داخل </a:t>
          </a:r>
          <a:r>
            <a:rPr lang="ar-SA" sz="2000" b="0" dirty="0" err="1"/>
            <a:t>البودكاست</a:t>
          </a:r>
          <a:r>
            <a:rPr lang="ar-SA" sz="2000" b="0" dirty="0"/>
            <a:t> الشهير</a:t>
          </a:r>
          <a:r>
            <a:rPr lang="en-GB" sz="2000" b="0" dirty="0"/>
            <a:t>.</a:t>
          </a:r>
          <a:br>
            <a:rPr lang="en-GB" sz="2000" b="0" dirty="0"/>
          </a:br>
          <a:r>
            <a:rPr lang="en-GB" sz="2000" b="0" dirty="0"/>
            <a:t>✔️ </a:t>
          </a:r>
          <a:r>
            <a:rPr lang="ar-SA" sz="2000" b="0" dirty="0"/>
            <a:t>التعاون مع مقدمي البرامج الصوتية</a:t>
          </a:r>
          <a:r>
            <a:rPr lang="en-GB" sz="2000" b="0" dirty="0"/>
            <a:t>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0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0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كيف يمكن قياس نجاح التسويق الصوتي؟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0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0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en-GB" sz="2000" dirty="0"/>
            <a:t>✔️ </a:t>
          </a:r>
          <a:r>
            <a:rPr lang="ar-SA" sz="2000" dirty="0"/>
            <a:t>عدد المستمعين والتفاعلات</a:t>
          </a:r>
          <a:r>
            <a:rPr lang="en-GB" sz="2000" dirty="0"/>
            <a:t>.</a:t>
          </a:r>
          <a:br>
            <a:rPr lang="en-GB" sz="2000" dirty="0"/>
          </a:br>
          <a:r>
            <a:rPr lang="en-GB" sz="2000" dirty="0"/>
            <a:t>✔️ </a:t>
          </a:r>
          <a:r>
            <a:rPr lang="ar-SA" sz="2000" dirty="0"/>
            <a:t>تأثيره على حركة المرور والمبيعات</a:t>
          </a:r>
          <a:r>
            <a:rPr lang="en-GB" sz="2000" dirty="0"/>
            <a:t>.</a:t>
          </a:r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0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0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2272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تحديد القيم الأساسية للعلامة التجارية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0">
            <a:buNone/>
          </a:pPr>
          <a:r>
            <a:rPr lang="ar-SA" sz="2000" dirty="0"/>
            <a:t>كيف تريد العلامة أن يتذكرها العملاء؟ هل تركز على الفخامة؟ الابتكار؟ البساطة؟</a:t>
          </a:r>
          <a:endParaRPr lang="en-GB" sz="1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إنشاء قصة تسويقية ملهمة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استخدام السرد القصصي لجذب المشاعر وتعزيز التفاعل مع الجمهور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التناسق بين جميع القنوات التسويقية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0">
            <a:buNone/>
          </a:pPr>
          <a:r>
            <a:rPr lang="ar-SA" sz="2000" dirty="0"/>
            <a:t>التأكد من أن جميع رسائل العلامة التجارية متناسقة 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توفير تجربة فريدة وممتعة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4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0">
            <a:buNone/>
          </a:pPr>
          <a:r>
            <a:rPr lang="ar-SA" sz="2000" dirty="0"/>
            <a:t>تقديم شيء مختلف يجعل العملاء يتذكرون العلامة بسهولة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400"/>
        </a:p>
      </dgm:t>
    </dgm:pt>
    <dgm:pt modelId="{30D3EC6E-3697-C541-8E13-833567A59AC2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٥- بناء علاقة طويلة الأمد مع العملاء</a:t>
          </a:r>
          <a:endParaRPr lang="en-GB" dirty="0"/>
        </a:p>
      </dgm:t>
    </dgm:pt>
    <dgm:pt modelId="{5B53D231-53E4-BC43-A490-7318831C09AC}" type="parTrans" cxnId="{B6897240-1942-2049-9070-0308117A21FB}">
      <dgm:prSet/>
      <dgm:spPr/>
      <dgm:t>
        <a:bodyPr/>
        <a:lstStyle/>
        <a:p>
          <a:endParaRPr lang="en-GB"/>
        </a:p>
      </dgm:t>
    </dgm:pt>
    <dgm:pt modelId="{1830766C-9BFB-BE46-8FE6-D1FAFAA44DEF}" type="sibTrans" cxnId="{B6897240-1942-2049-9070-0308117A21FB}">
      <dgm:prSet/>
      <dgm:spPr/>
      <dgm:t>
        <a:bodyPr/>
        <a:lstStyle/>
        <a:p>
          <a:endParaRPr lang="en-GB"/>
        </a:p>
      </dgm:t>
    </dgm:pt>
    <dgm:pt modelId="{F849E058-366D-C742-A294-85D4595592CD}">
      <dgm:prSet phldrT="[Text]"/>
      <dgm:spPr/>
      <dgm:t>
        <a:bodyPr/>
        <a:lstStyle/>
        <a:p>
          <a:pPr rtl="0">
            <a:buNone/>
          </a:pPr>
          <a:r>
            <a:rPr lang="ar-SA" dirty="0"/>
            <a:t>التواصل المستمر، تقديم قيمة حقيقية، الاستماع إلى احتياجات العملاء</a:t>
          </a:r>
          <a:endParaRPr lang="en-GB" dirty="0"/>
        </a:p>
      </dgm:t>
    </dgm:pt>
    <dgm:pt modelId="{9313F888-995D-B44B-9072-5E5CF949AA1D}" type="parTrans" cxnId="{72D17935-1E17-7440-9ED0-39983EF7E93C}">
      <dgm:prSet/>
      <dgm:spPr/>
      <dgm:t>
        <a:bodyPr/>
        <a:lstStyle/>
        <a:p>
          <a:endParaRPr lang="en-GB"/>
        </a:p>
      </dgm:t>
    </dgm:pt>
    <dgm:pt modelId="{71F67D0A-0B28-8543-907C-1ADA6FD578D6}" type="sibTrans" cxnId="{72D17935-1E17-7440-9ED0-39983EF7E93C}">
      <dgm:prSet/>
      <dgm:spPr/>
      <dgm:t>
        <a:bodyPr/>
        <a:lstStyle/>
        <a:p>
          <a:endParaRPr lang="en-GB"/>
        </a:p>
      </dgm:t>
    </dgm:pt>
    <dgm:pt modelId="{423B6FBF-42F1-D543-99F3-277EC8785588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3E28187F-6C21-904C-83DF-65E7D63EBFE0}" type="pres">
      <dgm:prSet presAssocID="{1752099A-5FA7-5B42-9954-CCC2DC540A73}" presName="linNode" presStyleCnt="0"/>
      <dgm:spPr/>
    </dgm:pt>
    <dgm:pt modelId="{90DE1B1C-1735-1144-A9BD-C250EB1D350E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470434D1-DB8D-DC4E-B84E-8EB8DB865651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8876957A-4952-4041-AE47-0E0B23D7B071}" type="pres">
      <dgm:prSet presAssocID="{D82E5EC9-D48F-7543-B907-FBA1F99EA9C6}" presName="spacing" presStyleCnt="0"/>
      <dgm:spPr/>
    </dgm:pt>
    <dgm:pt modelId="{AB81A5C8-7A23-844D-9849-4B96E5D59256}" type="pres">
      <dgm:prSet presAssocID="{33175CCB-1C8B-1C44-8A2A-276D69ED11D2}" presName="linNode" presStyleCnt="0"/>
      <dgm:spPr/>
    </dgm:pt>
    <dgm:pt modelId="{193E07FC-9C8D-F940-8700-1CAA4967829A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8EF3C53B-6DEE-654D-BE95-9E686BCCC082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A8927343-FCB4-7B46-9088-3FBD80737B90}" type="pres">
      <dgm:prSet presAssocID="{46CD5F3F-16F8-1443-AC0A-CECBDA2B0AE3}" presName="spacing" presStyleCnt="0"/>
      <dgm:spPr/>
    </dgm:pt>
    <dgm:pt modelId="{7E754FD6-7A4B-5945-B83E-6E0BD2CEB3EC}" type="pres">
      <dgm:prSet presAssocID="{00BA3E18-A5E2-9140-B854-8729D59638C7}" presName="linNode" presStyleCnt="0"/>
      <dgm:spPr/>
    </dgm:pt>
    <dgm:pt modelId="{ADFF62DD-5FB4-0F4D-ADED-EAED0637FF16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93679035-5095-134F-8DB5-474473D54C5E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80028B12-F2C8-0C4E-9E33-8F0F354EAC9A}" type="pres">
      <dgm:prSet presAssocID="{B1A7360D-8795-2F4E-ABEF-D0EA3753B07E}" presName="spacing" presStyleCnt="0"/>
      <dgm:spPr/>
    </dgm:pt>
    <dgm:pt modelId="{900A5123-1454-7D45-AE75-B65713143BCF}" type="pres">
      <dgm:prSet presAssocID="{E8E95C23-E752-394B-B9B6-2A78136193D2}" presName="linNode" presStyleCnt="0"/>
      <dgm:spPr/>
    </dgm:pt>
    <dgm:pt modelId="{6A1DC8E6-E40B-CD42-A73F-19F18F35849B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C7DF171C-BB8F-9845-9CCA-BDCEA4C9CEA8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6E02674E-2556-7444-8E15-462821912917}" type="pres">
      <dgm:prSet presAssocID="{942B23F3-0336-EF48-855C-CED43D6F351D}" presName="spacing" presStyleCnt="0"/>
      <dgm:spPr/>
    </dgm:pt>
    <dgm:pt modelId="{E859D23A-830A-DD47-A30C-87EB89139BE0}" type="pres">
      <dgm:prSet presAssocID="{30D3EC6E-3697-C541-8E13-833567A59AC2}" presName="linNode" presStyleCnt="0"/>
      <dgm:spPr/>
    </dgm:pt>
    <dgm:pt modelId="{6A3FE666-2846-7048-A9CE-2A5CC4FF0E12}" type="pres">
      <dgm:prSet presAssocID="{30D3EC6E-3697-C541-8E13-833567A59AC2}" presName="parentShp" presStyleLbl="node1" presStyleIdx="4" presStyleCnt="5">
        <dgm:presLayoutVars>
          <dgm:bulletEnabled val="1"/>
        </dgm:presLayoutVars>
      </dgm:prSet>
      <dgm:spPr/>
    </dgm:pt>
    <dgm:pt modelId="{A282E98C-73BD-4649-A3A2-3840DA1C0BDB}" type="pres">
      <dgm:prSet presAssocID="{30D3EC6E-3697-C541-8E13-833567A59AC2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4537761B-A38A-9D44-893A-4AC034ECCE53}" type="presOf" srcId="{E8E95C23-E752-394B-B9B6-2A78136193D2}" destId="{6A1DC8E6-E40B-CD42-A73F-19F18F35849B}" srcOrd="0" destOrd="0" presId="urn:microsoft.com/office/officeart/2005/8/layout/vList6"/>
    <dgm:cxn modelId="{35BF462D-521F-504C-8519-1674EBCE43B3}" type="presOf" srcId="{1752099A-5FA7-5B42-9954-CCC2DC540A73}" destId="{90DE1B1C-1735-1144-A9BD-C250EB1D350E}" srcOrd="0" destOrd="0" presId="urn:microsoft.com/office/officeart/2005/8/layout/vList6"/>
    <dgm:cxn modelId="{72D17935-1E17-7440-9ED0-39983EF7E93C}" srcId="{30D3EC6E-3697-C541-8E13-833567A59AC2}" destId="{F849E058-366D-C742-A294-85D4595592CD}" srcOrd="0" destOrd="0" parTransId="{9313F888-995D-B44B-9072-5E5CF949AA1D}" sibTransId="{71F67D0A-0B28-8543-907C-1ADA6FD578D6}"/>
    <dgm:cxn modelId="{B6897240-1942-2049-9070-0308117A21FB}" srcId="{5B0BFAD2-A999-3B41-82A1-CDF4A6E3F1DA}" destId="{30D3EC6E-3697-C541-8E13-833567A59AC2}" srcOrd="4" destOrd="0" parTransId="{5B53D231-53E4-BC43-A490-7318831C09AC}" sibTransId="{1830766C-9BFB-BE46-8FE6-D1FAFAA44DEF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288ECA6F-41C3-3E49-BA41-60FB40718614}" type="presOf" srcId="{30D3EC6E-3697-C541-8E13-833567A59AC2}" destId="{6A3FE666-2846-7048-A9CE-2A5CC4FF0E12}" srcOrd="0" destOrd="0" presId="urn:microsoft.com/office/officeart/2005/8/layout/vList6"/>
    <dgm:cxn modelId="{1BD8E47C-B6DD-8043-88D8-C90C77A44430}" type="presOf" srcId="{8196662A-287F-234F-A077-9224702B5B77}" destId="{8EF3C53B-6DEE-654D-BE95-9E686BCCC082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DF8458F-509F-B443-8C5B-540E2EBFD54C}" type="presOf" srcId="{33175CCB-1C8B-1C44-8A2A-276D69ED11D2}" destId="{193E07FC-9C8D-F940-8700-1CAA4967829A}" srcOrd="0" destOrd="0" presId="urn:microsoft.com/office/officeart/2005/8/layout/vList6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507DE09A-3A61-F84E-9E95-3F2F8ACB685D}" type="presOf" srcId="{2EE28272-E03F-FE41-917F-9CFA55EACE13}" destId="{C7DF171C-BB8F-9845-9CCA-BDCEA4C9CEA8}" srcOrd="0" destOrd="0" presId="urn:microsoft.com/office/officeart/2005/8/layout/vList6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5D8B7B1-8A40-CA4C-B899-27943CEA3F92}" type="presOf" srcId="{F849E058-366D-C742-A294-85D4595592CD}" destId="{A282E98C-73BD-4649-A3A2-3840DA1C0BDB}" srcOrd="0" destOrd="0" presId="urn:microsoft.com/office/officeart/2005/8/layout/vList6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EB523C8-83C3-D44D-9732-4F61F22E959C}" type="presOf" srcId="{F0B52F86-83AF-D945-9E33-5773BE9861C5}" destId="{470434D1-DB8D-DC4E-B84E-8EB8DB865651}" srcOrd="0" destOrd="0" presId="urn:microsoft.com/office/officeart/2005/8/layout/vList6"/>
    <dgm:cxn modelId="{82F333CB-82AD-5541-AE6C-EAF8BD97A24D}" type="presOf" srcId="{2E7B7787-BF7C-304D-9F38-1C0AB771DD8B}" destId="{93679035-5095-134F-8DB5-474473D54C5E}" srcOrd="0" destOrd="0" presId="urn:microsoft.com/office/officeart/2005/8/layout/vList6"/>
    <dgm:cxn modelId="{E4B834D3-C8E7-7B45-A2F6-E7A48BD8BE7D}" type="presOf" srcId="{5B0BFAD2-A999-3B41-82A1-CDF4A6E3F1DA}" destId="{423B6FBF-42F1-D543-99F3-277EC8785588}" srcOrd="0" destOrd="0" presId="urn:microsoft.com/office/officeart/2005/8/layout/vList6"/>
    <dgm:cxn modelId="{A13B6BD9-AF44-AD41-8D3B-D9AC801CB351}" type="presOf" srcId="{00BA3E18-A5E2-9140-B854-8729D59638C7}" destId="{ADFF62DD-5FB4-0F4D-ADED-EAED0637FF16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60D4E934-729D-314B-A932-68038BB9B447}" type="presParOf" srcId="{423B6FBF-42F1-D543-99F3-277EC8785588}" destId="{3E28187F-6C21-904C-83DF-65E7D63EBFE0}" srcOrd="0" destOrd="0" presId="urn:microsoft.com/office/officeart/2005/8/layout/vList6"/>
    <dgm:cxn modelId="{31A8328F-4529-BF4C-80CC-BFA372498057}" type="presParOf" srcId="{3E28187F-6C21-904C-83DF-65E7D63EBFE0}" destId="{90DE1B1C-1735-1144-A9BD-C250EB1D350E}" srcOrd="0" destOrd="0" presId="urn:microsoft.com/office/officeart/2005/8/layout/vList6"/>
    <dgm:cxn modelId="{3ABE4575-B799-EE4D-BC6C-BA78D9BCEFB8}" type="presParOf" srcId="{3E28187F-6C21-904C-83DF-65E7D63EBFE0}" destId="{470434D1-DB8D-DC4E-B84E-8EB8DB865651}" srcOrd="1" destOrd="0" presId="urn:microsoft.com/office/officeart/2005/8/layout/vList6"/>
    <dgm:cxn modelId="{D96DD568-3ABF-B044-8FFC-181340991A88}" type="presParOf" srcId="{423B6FBF-42F1-D543-99F3-277EC8785588}" destId="{8876957A-4952-4041-AE47-0E0B23D7B071}" srcOrd="1" destOrd="0" presId="urn:microsoft.com/office/officeart/2005/8/layout/vList6"/>
    <dgm:cxn modelId="{92C0C295-3B2F-8444-9FFD-F2292C3F15AE}" type="presParOf" srcId="{423B6FBF-42F1-D543-99F3-277EC8785588}" destId="{AB81A5C8-7A23-844D-9849-4B96E5D59256}" srcOrd="2" destOrd="0" presId="urn:microsoft.com/office/officeart/2005/8/layout/vList6"/>
    <dgm:cxn modelId="{8F8ABCBF-7F7C-FB45-BB17-A7A083DF154A}" type="presParOf" srcId="{AB81A5C8-7A23-844D-9849-4B96E5D59256}" destId="{193E07FC-9C8D-F940-8700-1CAA4967829A}" srcOrd="0" destOrd="0" presId="urn:microsoft.com/office/officeart/2005/8/layout/vList6"/>
    <dgm:cxn modelId="{5E6472F3-E630-3748-9ECB-6908A9FEBA5B}" type="presParOf" srcId="{AB81A5C8-7A23-844D-9849-4B96E5D59256}" destId="{8EF3C53B-6DEE-654D-BE95-9E686BCCC082}" srcOrd="1" destOrd="0" presId="urn:microsoft.com/office/officeart/2005/8/layout/vList6"/>
    <dgm:cxn modelId="{60D3A94D-590D-6146-A1B6-84656EE52ECC}" type="presParOf" srcId="{423B6FBF-42F1-D543-99F3-277EC8785588}" destId="{A8927343-FCB4-7B46-9088-3FBD80737B90}" srcOrd="3" destOrd="0" presId="urn:microsoft.com/office/officeart/2005/8/layout/vList6"/>
    <dgm:cxn modelId="{FD013C2E-4B74-734E-82A7-7954E9B3D741}" type="presParOf" srcId="{423B6FBF-42F1-D543-99F3-277EC8785588}" destId="{7E754FD6-7A4B-5945-B83E-6E0BD2CEB3EC}" srcOrd="4" destOrd="0" presId="urn:microsoft.com/office/officeart/2005/8/layout/vList6"/>
    <dgm:cxn modelId="{521320DD-9608-A048-89AC-D27BA375AB00}" type="presParOf" srcId="{7E754FD6-7A4B-5945-B83E-6E0BD2CEB3EC}" destId="{ADFF62DD-5FB4-0F4D-ADED-EAED0637FF16}" srcOrd="0" destOrd="0" presId="urn:microsoft.com/office/officeart/2005/8/layout/vList6"/>
    <dgm:cxn modelId="{7749E7DA-29D4-FB4E-B5F1-323EC8BBA999}" type="presParOf" srcId="{7E754FD6-7A4B-5945-B83E-6E0BD2CEB3EC}" destId="{93679035-5095-134F-8DB5-474473D54C5E}" srcOrd="1" destOrd="0" presId="urn:microsoft.com/office/officeart/2005/8/layout/vList6"/>
    <dgm:cxn modelId="{0F871278-89D6-FE4D-B6DB-28F71BA04607}" type="presParOf" srcId="{423B6FBF-42F1-D543-99F3-277EC8785588}" destId="{80028B12-F2C8-0C4E-9E33-8F0F354EAC9A}" srcOrd="5" destOrd="0" presId="urn:microsoft.com/office/officeart/2005/8/layout/vList6"/>
    <dgm:cxn modelId="{39269844-E6BF-0E40-B336-1F0926D1D7AD}" type="presParOf" srcId="{423B6FBF-42F1-D543-99F3-277EC8785588}" destId="{900A5123-1454-7D45-AE75-B65713143BCF}" srcOrd="6" destOrd="0" presId="urn:microsoft.com/office/officeart/2005/8/layout/vList6"/>
    <dgm:cxn modelId="{84385D78-5B68-2445-9D79-1148AAD1B358}" type="presParOf" srcId="{900A5123-1454-7D45-AE75-B65713143BCF}" destId="{6A1DC8E6-E40B-CD42-A73F-19F18F35849B}" srcOrd="0" destOrd="0" presId="urn:microsoft.com/office/officeart/2005/8/layout/vList6"/>
    <dgm:cxn modelId="{5B9CED57-7960-DA4B-A585-613A0B6B68FB}" type="presParOf" srcId="{900A5123-1454-7D45-AE75-B65713143BCF}" destId="{C7DF171C-BB8F-9845-9CCA-BDCEA4C9CEA8}" srcOrd="1" destOrd="0" presId="urn:microsoft.com/office/officeart/2005/8/layout/vList6"/>
    <dgm:cxn modelId="{F4A3BB87-559E-044A-AA2C-56EEBB2C9434}" type="presParOf" srcId="{423B6FBF-42F1-D543-99F3-277EC8785588}" destId="{6E02674E-2556-7444-8E15-462821912917}" srcOrd="7" destOrd="0" presId="urn:microsoft.com/office/officeart/2005/8/layout/vList6"/>
    <dgm:cxn modelId="{B682D1F1-BCDB-F549-B407-28691B25E21B}" type="presParOf" srcId="{423B6FBF-42F1-D543-99F3-277EC8785588}" destId="{E859D23A-830A-DD47-A30C-87EB89139BE0}" srcOrd="8" destOrd="0" presId="urn:microsoft.com/office/officeart/2005/8/layout/vList6"/>
    <dgm:cxn modelId="{0CC45E04-7DF9-3B49-AB1D-D450A7015808}" type="presParOf" srcId="{E859D23A-830A-DD47-A30C-87EB89139BE0}" destId="{6A3FE666-2846-7048-A9CE-2A5CC4FF0E12}" srcOrd="0" destOrd="0" presId="urn:microsoft.com/office/officeart/2005/8/layout/vList6"/>
    <dgm:cxn modelId="{889DE066-80FF-DA4D-853B-8DA2CDE9AA89}" type="presParOf" srcId="{E859D23A-830A-DD47-A30C-87EB89139BE0}" destId="{A282E98C-73BD-4649-A3A2-3840DA1C0BD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١- تقديم محتوى متجدد ومفيد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2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2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نشر مقالات، فيديوهات، </a:t>
          </a:r>
          <a:r>
            <a:rPr lang="ar-SA" sz="2200" dirty="0" err="1"/>
            <a:t>وإنفوغرافيك</a:t>
          </a:r>
          <a:r>
            <a:rPr lang="ar-SA" sz="2200" dirty="0"/>
            <a:t> لجذب الجمهور</a:t>
          </a:r>
          <a:endParaRPr lang="en-GB" sz="2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2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التفاعل مع العملاء عبر وسائل التواصل الاجتماعي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2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2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الرد على التعليقات، عمل استطلاعات رأي، وإشراك الجمهور في المناقشات</a:t>
          </a:r>
          <a:endParaRPr lang="en-GB" sz="22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2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استخدام التسويق التفاعلي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2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2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 err="1"/>
            <a:t>الكويزات</a:t>
          </a:r>
          <a:r>
            <a:rPr lang="ar-SA" sz="2200" dirty="0"/>
            <a:t>، التحديات، والاستطلاعات تجعل الجمهور أكثر انخراطًا</a:t>
          </a:r>
          <a:endParaRPr lang="en-GB" sz="22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2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200"/>
        </a:p>
      </dgm:t>
    </dgm:pt>
    <dgm:pt modelId="{7A3BE3C6-A7B6-9F49-A741-D48A03D903E8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٤- تنظيم فعاليات ومسابقات</a:t>
          </a:r>
          <a:endParaRPr lang="en-GB" sz="2200" dirty="0"/>
        </a:p>
      </dgm:t>
    </dgm:pt>
    <dgm:pt modelId="{98F1F914-8EF0-DF4A-9A32-E575B70069F8}" type="parTrans" cxnId="{5B40C6D0-6115-5B4D-B897-F89F1E6EA65B}">
      <dgm:prSet/>
      <dgm:spPr/>
      <dgm:t>
        <a:bodyPr/>
        <a:lstStyle/>
        <a:p>
          <a:pPr algn="r" rtl="1"/>
          <a:endParaRPr lang="en-GB" sz="2200"/>
        </a:p>
      </dgm:t>
    </dgm:pt>
    <dgm:pt modelId="{BC6052D4-B285-8341-B34E-C32570C2C173}" type="sibTrans" cxnId="{5B40C6D0-6115-5B4D-B897-F89F1E6EA65B}">
      <dgm:prSet/>
      <dgm:spPr/>
      <dgm:t>
        <a:bodyPr/>
        <a:lstStyle/>
        <a:p>
          <a:pPr algn="r" rtl="1"/>
          <a:endParaRPr lang="en-GB" sz="2200"/>
        </a:p>
      </dgm:t>
    </dgm:pt>
    <dgm:pt modelId="{9CBF52D6-AA6F-0944-98DA-BC197DEB758A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تقديم جوائز وعروض خاصة للمشاركين</a:t>
          </a:r>
          <a:endParaRPr lang="en-GB" sz="2200" dirty="0"/>
        </a:p>
      </dgm:t>
    </dgm:pt>
    <dgm:pt modelId="{9F3E3563-E46F-8B48-97B7-5F8D626E1B16}" type="parTrans" cxnId="{0B1478D1-2582-B248-BA4C-6F166C446D56}">
      <dgm:prSet/>
      <dgm:spPr/>
      <dgm:t>
        <a:bodyPr/>
        <a:lstStyle/>
        <a:p>
          <a:pPr algn="r" rtl="1"/>
          <a:endParaRPr lang="en-GB" sz="2200"/>
        </a:p>
      </dgm:t>
    </dgm:pt>
    <dgm:pt modelId="{A0A24A3D-2C68-0842-B4C7-C45FC9AAEEA3}" type="sibTrans" cxnId="{0B1478D1-2582-B248-BA4C-6F166C446D56}">
      <dgm:prSet/>
      <dgm:spPr/>
      <dgm:t>
        <a:bodyPr/>
        <a:lstStyle/>
        <a:p>
          <a:pPr algn="r" rtl="1"/>
          <a:endParaRPr lang="en-GB" sz="2200"/>
        </a:p>
      </dgm:t>
    </dgm:pt>
    <dgm:pt modelId="{3B0E9003-1A48-164F-B691-F652F763A17E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٥- إرسال رسائل بريد إلكتروني شخصية</a:t>
          </a:r>
          <a:endParaRPr lang="en-GB" sz="2200" dirty="0"/>
        </a:p>
      </dgm:t>
    </dgm:pt>
    <dgm:pt modelId="{FE10242D-7A27-164E-AAF8-BD983F9AB1E7}" type="parTrans" cxnId="{EEC44333-7CB5-3543-8ADB-52E58C45A8C5}">
      <dgm:prSet/>
      <dgm:spPr/>
      <dgm:t>
        <a:bodyPr/>
        <a:lstStyle/>
        <a:p>
          <a:pPr algn="r" rtl="1"/>
          <a:endParaRPr lang="en-GB" sz="2200"/>
        </a:p>
      </dgm:t>
    </dgm:pt>
    <dgm:pt modelId="{5ECB0D73-5268-3344-9447-6B10CE127DD9}" type="sibTrans" cxnId="{EEC44333-7CB5-3543-8ADB-52E58C45A8C5}">
      <dgm:prSet/>
      <dgm:spPr/>
      <dgm:t>
        <a:bodyPr/>
        <a:lstStyle/>
        <a:p>
          <a:pPr algn="r" rtl="1"/>
          <a:endParaRPr lang="en-GB" sz="2200"/>
        </a:p>
      </dgm:t>
    </dgm:pt>
    <dgm:pt modelId="{B027691F-EF1C-5C45-A72D-E20DB9D24C1D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تقديم محتوى مخصص لكل عميل بناءً على اهتماماته</a:t>
          </a:r>
          <a:endParaRPr lang="en-GB" sz="2200" dirty="0"/>
        </a:p>
      </dgm:t>
    </dgm:pt>
    <dgm:pt modelId="{75A2674F-B737-A844-8818-7228A5E65352}" type="parTrans" cxnId="{1EDAA7F8-6CCE-F942-809A-8EBADE251E56}">
      <dgm:prSet/>
      <dgm:spPr/>
      <dgm:t>
        <a:bodyPr/>
        <a:lstStyle/>
        <a:p>
          <a:pPr algn="r" rtl="1"/>
          <a:endParaRPr lang="en-GB" sz="2200"/>
        </a:p>
      </dgm:t>
    </dgm:pt>
    <dgm:pt modelId="{8D6C7C16-7D42-C949-928A-8ADE2059804B}" type="sibTrans" cxnId="{1EDAA7F8-6CCE-F942-809A-8EBADE251E56}">
      <dgm:prSet/>
      <dgm:spPr/>
      <dgm:t>
        <a:bodyPr/>
        <a:lstStyle/>
        <a:p>
          <a:pPr algn="r" rtl="1"/>
          <a:endParaRPr lang="en-GB" sz="2200"/>
        </a:p>
      </dgm:t>
    </dgm:pt>
    <dgm:pt modelId="{60E3479D-AAD4-1944-AA4D-06FE53895951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11452F14-B203-9644-AEDE-8AAFCA2EC23D}" type="pres">
      <dgm:prSet presAssocID="{1752099A-5FA7-5B42-9954-CCC2DC540A73}" presName="linNode" presStyleCnt="0"/>
      <dgm:spPr/>
    </dgm:pt>
    <dgm:pt modelId="{0E9CA4B7-7A9E-DF43-8F92-2DE5B27D4D33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EACD3593-9B5B-3C4C-980F-374661995162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9789625B-184B-CC4F-B7E3-337A70802E92}" type="pres">
      <dgm:prSet presAssocID="{D82E5EC9-D48F-7543-B907-FBA1F99EA9C6}" presName="sp" presStyleCnt="0"/>
      <dgm:spPr/>
    </dgm:pt>
    <dgm:pt modelId="{60D589BB-BEFD-FA4E-AB2D-CE26174DAAE7}" type="pres">
      <dgm:prSet presAssocID="{33175CCB-1C8B-1C44-8A2A-276D69ED11D2}" presName="linNode" presStyleCnt="0"/>
      <dgm:spPr/>
    </dgm:pt>
    <dgm:pt modelId="{76872136-E40B-724F-9314-950D0148FD5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BC41D10E-91DB-B540-9111-C2C8E6989CCF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EECEBC1D-605B-5A43-9DA9-48CC48D04A82}" type="pres">
      <dgm:prSet presAssocID="{46CD5F3F-16F8-1443-AC0A-CECBDA2B0AE3}" presName="sp" presStyleCnt="0"/>
      <dgm:spPr/>
    </dgm:pt>
    <dgm:pt modelId="{683BE18C-7A00-834D-8904-25BAFE340B0D}" type="pres">
      <dgm:prSet presAssocID="{00BA3E18-A5E2-9140-B854-8729D59638C7}" presName="linNode" presStyleCnt="0"/>
      <dgm:spPr/>
    </dgm:pt>
    <dgm:pt modelId="{788A001F-1875-2B4C-8A32-A0E28940E5CC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0E1BBA2-83F5-CD44-B0B3-1153AA4F4573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90B0B8C-C462-4E44-916F-30729474D63E}" type="pres">
      <dgm:prSet presAssocID="{B1A7360D-8795-2F4E-ABEF-D0EA3753B07E}" presName="sp" presStyleCnt="0"/>
      <dgm:spPr/>
    </dgm:pt>
    <dgm:pt modelId="{E0D5FB53-4A00-274A-90CC-462D1219F2E4}" type="pres">
      <dgm:prSet presAssocID="{7A3BE3C6-A7B6-9F49-A741-D48A03D903E8}" presName="linNode" presStyleCnt="0"/>
      <dgm:spPr/>
    </dgm:pt>
    <dgm:pt modelId="{1697408C-E493-7542-B40D-70FC6902CDF1}" type="pres">
      <dgm:prSet presAssocID="{7A3BE3C6-A7B6-9F49-A741-D48A03D903E8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ADB8177-B24E-4343-92F4-CBEEBA528F08}" type="pres">
      <dgm:prSet presAssocID="{7A3BE3C6-A7B6-9F49-A741-D48A03D903E8}" presName="descendantText" presStyleLbl="alignAccFollowNode1" presStyleIdx="3" presStyleCnt="5">
        <dgm:presLayoutVars>
          <dgm:bulletEnabled val="1"/>
        </dgm:presLayoutVars>
      </dgm:prSet>
      <dgm:spPr/>
    </dgm:pt>
    <dgm:pt modelId="{6BA5BC55-1C35-C84D-9822-CE7EFD30AA6A}" type="pres">
      <dgm:prSet presAssocID="{BC6052D4-B285-8341-B34E-C32570C2C173}" presName="sp" presStyleCnt="0"/>
      <dgm:spPr/>
    </dgm:pt>
    <dgm:pt modelId="{3DB4D4BD-3989-CC46-ACB5-151B6E9F9940}" type="pres">
      <dgm:prSet presAssocID="{3B0E9003-1A48-164F-B691-F652F763A17E}" presName="linNode" presStyleCnt="0"/>
      <dgm:spPr/>
    </dgm:pt>
    <dgm:pt modelId="{CF67E656-ADE3-2D47-8137-C342B917D92B}" type="pres">
      <dgm:prSet presAssocID="{3B0E9003-1A48-164F-B691-F652F763A17E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E6E7EA82-F93C-AF4D-8F3F-2123722D3F7C}" type="pres">
      <dgm:prSet presAssocID="{3B0E9003-1A48-164F-B691-F652F763A17E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465B2A00-9246-1B44-A889-CD45A5E2007F}" type="presOf" srcId="{00BA3E18-A5E2-9140-B854-8729D59638C7}" destId="{788A001F-1875-2B4C-8A32-A0E28940E5CC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5351E10-03FB-1041-BFD7-E1EFE75F8D2C}" type="presOf" srcId="{2E7B7787-BF7C-304D-9F38-1C0AB771DD8B}" destId="{30E1BBA2-83F5-CD44-B0B3-1153AA4F4573}" srcOrd="0" destOrd="0" presId="urn:microsoft.com/office/officeart/2005/8/layout/vList5"/>
    <dgm:cxn modelId="{12D5E013-5598-3D43-8D80-9EED6DCCFB52}" type="presOf" srcId="{5B0BFAD2-A999-3B41-82A1-CDF4A6E3F1DA}" destId="{60E3479D-AAD4-1944-AA4D-06FE53895951}" srcOrd="0" destOrd="0" presId="urn:microsoft.com/office/officeart/2005/8/layout/vList5"/>
    <dgm:cxn modelId="{EEC44333-7CB5-3543-8ADB-52E58C45A8C5}" srcId="{5B0BFAD2-A999-3B41-82A1-CDF4A6E3F1DA}" destId="{3B0E9003-1A48-164F-B691-F652F763A17E}" srcOrd="4" destOrd="0" parTransId="{FE10242D-7A27-164E-AAF8-BD983F9AB1E7}" sibTransId="{5ECB0D73-5268-3344-9447-6B10CE127DD9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950C5867-A248-DF43-9A49-F0AD29EDD1A0}" type="presOf" srcId="{3B0E9003-1A48-164F-B691-F652F763A17E}" destId="{CF67E656-ADE3-2D47-8137-C342B917D92B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A09EB7F-0E71-CB4B-A946-79A77F7114FE}" type="presOf" srcId="{8196662A-287F-234F-A077-9224702B5B77}" destId="{BC41D10E-91DB-B540-9111-C2C8E6989CCF}" srcOrd="0" destOrd="0" presId="urn:microsoft.com/office/officeart/2005/8/layout/vList5"/>
    <dgm:cxn modelId="{7A39E38E-832D-FA4A-BB3D-B4D97A5E10EE}" type="presOf" srcId="{9CBF52D6-AA6F-0944-98DA-BC197DEB758A}" destId="{9ADB8177-B24E-4343-92F4-CBEEBA528F08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BF0758A4-8D0C-0246-8A59-DC17F52A6006}" type="presOf" srcId="{7A3BE3C6-A7B6-9F49-A741-D48A03D903E8}" destId="{1697408C-E493-7542-B40D-70FC6902CDF1}" srcOrd="0" destOrd="0" presId="urn:microsoft.com/office/officeart/2005/8/layout/vList5"/>
    <dgm:cxn modelId="{6C28F7B9-F8E3-5648-A2E0-522ACFB72C60}" type="presOf" srcId="{33175CCB-1C8B-1C44-8A2A-276D69ED11D2}" destId="{76872136-E40B-724F-9314-950D0148FD5F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0B80AC6-983C-C146-87D3-74BB0A704F95}" type="presOf" srcId="{B027691F-EF1C-5C45-A72D-E20DB9D24C1D}" destId="{E6E7EA82-F93C-AF4D-8F3F-2123722D3F7C}" srcOrd="0" destOrd="0" presId="urn:microsoft.com/office/officeart/2005/8/layout/vList5"/>
    <dgm:cxn modelId="{5B40C6D0-6115-5B4D-B897-F89F1E6EA65B}" srcId="{5B0BFAD2-A999-3B41-82A1-CDF4A6E3F1DA}" destId="{7A3BE3C6-A7B6-9F49-A741-D48A03D903E8}" srcOrd="3" destOrd="0" parTransId="{98F1F914-8EF0-DF4A-9A32-E575B70069F8}" sibTransId="{BC6052D4-B285-8341-B34E-C32570C2C173}"/>
    <dgm:cxn modelId="{0B1478D1-2582-B248-BA4C-6F166C446D56}" srcId="{7A3BE3C6-A7B6-9F49-A741-D48A03D903E8}" destId="{9CBF52D6-AA6F-0944-98DA-BC197DEB758A}" srcOrd="0" destOrd="0" parTransId="{9F3E3563-E46F-8B48-97B7-5F8D626E1B16}" sibTransId="{A0A24A3D-2C68-0842-B4C7-C45FC9AAEEA3}"/>
    <dgm:cxn modelId="{601DDFD3-343F-0848-B177-9AEDA9FAEB74}" type="presOf" srcId="{F0B52F86-83AF-D945-9E33-5773BE9861C5}" destId="{EACD3593-9B5B-3C4C-980F-374661995162}" srcOrd="0" destOrd="0" presId="urn:microsoft.com/office/officeart/2005/8/layout/vList5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1EDAA7F8-6CCE-F942-809A-8EBADE251E56}" srcId="{3B0E9003-1A48-164F-B691-F652F763A17E}" destId="{B027691F-EF1C-5C45-A72D-E20DB9D24C1D}" srcOrd="0" destOrd="0" parTransId="{75A2674F-B737-A844-8818-7228A5E65352}" sibTransId="{8D6C7C16-7D42-C949-928A-8ADE2059804B}"/>
    <dgm:cxn modelId="{CFE2B9FA-743B-1946-9AE9-29F38935B9C2}" type="presOf" srcId="{1752099A-5FA7-5B42-9954-CCC2DC540A73}" destId="{0E9CA4B7-7A9E-DF43-8F92-2DE5B27D4D33}" srcOrd="0" destOrd="0" presId="urn:microsoft.com/office/officeart/2005/8/layout/vList5"/>
    <dgm:cxn modelId="{5DE62A6C-AD5E-3940-AC8B-C2CFEF5635AC}" type="presParOf" srcId="{60E3479D-AAD4-1944-AA4D-06FE53895951}" destId="{11452F14-B203-9644-AEDE-8AAFCA2EC23D}" srcOrd="0" destOrd="0" presId="urn:microsoft.com/office/officeart/2005/8/layout/vList5"/>
    <dgm:cxn modelId="{92E79BA2-46A7-E946-A83C-69C6D1F44F51}" type="presParOf" srcId="{11452F14-B203-9644-AEDE-8AAFCA2EC23D}" destId="{0E9CA4B7-7A9E-DF43-8F92-2DE5B27D4D33}" srcOrd="0" destOrd="0" presId="urn:microsoft.com/office/officeart/2005/8/layout/vList5"/>
    <dgm:cxn modelId="{68DF19BA-3C38-8A43-9F4C-37FE0E3E8162}" type="presParOf" srcId="{11452F14-B203-9644-AEDE-8AAFCA2EC23D}" destId="{EACD3593-9B5B-3C4C-980F-374661995162}" srcOrd="1" destOrd="0" presId="urn:microsoft.com/office/officeart/2005/8/layout/vList5"/>
    <dgm:cxn modelId="{1701C164-EF7B-1E46-B52E-0875669ABCFA}" type="presParOf" srcId="{60E3479D-AAD4-1944-AA4D-06FE53895951}" destId="{9789625B-184B-CC4F-B7E3-337A70802E92}" srcOrd="1" destOrd="0" presId="urn:microsoft.com/office/officeart/2005/8/layout/vList5"/>
    <dgm:cxn modelId="{20CD0BB6-6D46-E343-B7B5-AC46A3B596C3}" type="presParOf" srcId="{60E3479D-AAD4-1944-AA4D-06FE53895951}" destId="{60D589BB-BEFD-FA4E-AB2D-CE26174DAAE7}" srcOrd="2" destOrd="0" presId="urn:microsoft.com/office/officeart/2005/8/layout/vList5"/>
    <dgm:cxn modelId="{3FAF6DD2-4B3C-F143-AD93-E0A0126E2E41}" type="presParOf" srcId="{60D589BB-BEFD-FA4E-AB2D-CE26174DAAE7}" destId="{76872136-E40B-724F-9314-950D0148FD5F}" srcOrd="0" destOrd="0" presId="urn:microsoft.com/office/officeart/2005/8/layout/vList5"/>
    <dgm:cxn modelId="{640453BF-2953-E64F-BA95-49158A6EE2E7}" type="presParOf" srcId="{60D589BB-BEFD-FA4E-AB2D-CE26174DAAE7}" destId="{BC41D10E-91DB-B540-9111-C2C8E6989CCF}" srcOrd="1" destOrd="0" presId="urn:microsoft.com/office/officeart/2005/8/layout/vList5"/>
    <dgm:cxn modelId="{7AE7269C-EB87-E449-99E6-154EE85C9CF6}" type="presParOf" srcId="{60E3479D-AAD4-1944-AA4D-06FE53895951}" destId="{EECEBC1D-605B-5A43-9DA9-48CC48D04A82}" srcOrd="3" destOrd="0" presId="urn:microsoft.com/office/officeart/2005/8/layout/vList5"/>
    <dgm:cxn modelId="{18B404CF-EF3A-0544-ACF4-99AFDD0956DF}" type="presParOf" srcId="{60E3479D-AAD4-1944-AA4D-06FE53895951}" destId="{683BE18C-7A00-834D-8904-25BAFE340B0D}" srcOrd="4" destOrd="0" presId="urn:microsoft.com/office/officeart/2005/8/layout/vList5"/>
    <dgm:cxn modelId="{EDB843EF-8D8A-E641-8FC4-5983E45D2F36}" type="presParOf" srcId="{683BE18C-7A00-834D-8904-25BAFE340B0D}" destId="{788A001F-1875-2B4C-8A32-A0E28940E5CC}" srcOrd="0" destOrd="0" presId="urn:microsoft.com/office/officeart/2005/8/layout/vList5"/>
    <dgm:cxn modelId="{3EC875E6-9748-C844-AA45-E0A4D2A2A7A0}" type="presParOf" srcId="{683BE18C-7A00-834D-8904-25BAFE340B0D}" destId="{30E1BBA2-83F5-CD44-B0B3-1153AA4F4573}" srcOrd="1" destOrd="0" presId="urn:microsoft.com/office/officeart/2005/8/layout/vList5"/>
    <dgm:cxn modelId="{1CF5D01E-772C-3047-BADB-EE0A0828E346}" type="presParOf" srcId="{60E3479D-AAD4-1944-AA4D-06FE53895951}" destId="{490B0B8C-C462-4E44-916F-30729474D63E}" srcOrd="5" destOrd="0" presId="urn:microsoft.com/office/officeart/2005/8/layout/vList5"/>
    <dgm:cxn modelId="{D1FE5ED3-E1F7-AB44-AFA8-3A6F0333A060}" type="presParOf" srcId="{60E3479D-AAD4-1944-AA4D-06FE53895951}" destId="{E0D5FB53-4A00-274A-90CC-462D1219F2E4}" srcOrd="6" destOrd="0" presId="urn:microsoft.com/office/officeart/2005/8/layout/vList5"/>
    <dgm:cxn modelId="{75859C04-72EA-B543-849E-6ABC59711C9B}" type="presParOf" srcId="{E0D5FB53-4A00-274A-90CC-462D1219F2E4}" destId="{1697408C-E493-7542-B40D-70FC6902CDF1}" srcOrd="0" destOrd="0" presId="urn:microsoft.com/office/officeart/2005/8/layout/vList5"/>
    <dgm:cxn modelId="{8B84B805-1327-5848-87E8-AB2543BF295A}" type="presParOf" srcId="{E0D5FB53-4A00-274A-90CC-462D1219F2E4}" destId="{9ADB8177-B24E-4343-92F4-CBEEBA528F08}" srcOrd="1" destOrd="0" presId="urn:microsoft.com/office/officeart/2005/8/layout/vList5"/>
    <dgm:cxn modelId="{C0DDBDAE-03DC-4340-AC48-DB670BB594CC}" type="presParOf" srcId="{60E3479D-AAD4-1944-AA4D-06FE53895951}" destId="{6BA5BC55-1C35-C84D-9822-CE7EFD30AA6A}" srcOrd="7" destOrd="0" presId="urn:microsoft.com/office/officeart/2005/8/layout/vList5"/>
    <dgm:cxn modelId="{027D5538-21AF-AA4A-9D04-7D42AF703064}" type="presParOf" srcId="{60E3479D-AAD4-1944-AA4D-06FE53895951}" destId="{3DB4D4BD-3989-CC46-ACB5-151B6E9F9940}" srcOrd="8" destOrd="0" presId="urn:microsoft.com/office/officeart/2005/8/layout/vList5"/>
    <dgm:cxn modelId="{7B2A5E02-48B1-D446-97B7-2DB9BC6129F7}" type="presParOf" srcId="{3DB4D4BD-3989-CC46-ACB5-151B6E9F9940}" destId="{CF67E656-ADE3-2D47-8137-C342B917D92B}" srcOrd="0" destOrd="0" presId="urn:microsoft.com/office/officeart/2005/8/layout/vList5"/>
    <dgm:cxn modelId="{10C6BBD0-5CA7-614F-8D03-00DD04A66D16}" type="presParOf" srcId="{3DB4D4BD-3989-CC46-ACB5-151B6E9F9940}" destId="{E6E7EA82-F93C-AF4D-8F3F-2123722D3F7C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١- الوصول إلى جمهور ضخم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2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2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منصات مثل</a:t>
          </a:r>
          <a:r>
            <a:rPr lang="en-GB" sz="2200" dirty="0"/>
            <a:t> Instagram </a:t>
          </a:r>
          <a:r>
            <a:rPr lang="ar-SA" sz="2200" dirty="0"/>
            <a:t>و</a:t>
          </a:r>
          <a:r>
            <a:rPr lang="en-GB" sz="2200" dirty="0"/>
            <a:t>TikTok </a:t>
          </a:r>
          <a:r>
            <a:rPr lang="ar-SA" sz="2200" dirty="0"/>
            <a:t>تضم مئات الملايين من المستخدمين</a:t>
          </a:r>
          <a:endParaRPr lang="en-GB" sz="2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2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التفاعل الفوري مع العملاء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2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2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الرد على الاستفسارات والتفاعل مع التعليقات بسرعة</a:t>
          </a:r>
          <a:endParaRPr lang="en-GB" sz="22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2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بناء مجتمع حول العلامة التجارية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2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2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إنشاء مجموعة من المتابعين المخلصين الذين يتحدثون عن العلامة</a:t>
          </a:r>
          <a:endParaRPr lang="en-GB" sz="22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2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200"/>
        </a:p>
      </dgm:t>
    </dgm:pt>
    <dgm:pt modelId="{7A3BE3C6-A7B6-9F49-A741-D48A03D903E8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٤- تقديم محتوى متنوع</a:t>
          </a:r>
          <a:endParaRPr lang="en-GB" sz="2200" dirty="0"/>
        </a:p>
      </dgm:t>
    </dgm:pt>
    <dgm:pt modelId="{98F1F914-8EF0-DF4A-9A32-E575B70069F8}" type="parTrans" cxnId="{5B40C6D0-6115-5B4D-B897-F89F1E6EA65B}">
      <dgm:prSet/>
      <dgm:spPr/>
      <dgm:t>
        <a:bodyPr/>
        <a:lstStyle/>
        <a:p>
          <a:pPr algn="r" rtl="1"/>
          <a:endParaRPr lang="en-GB" sz="2200"/>
        </a:p>
      </dgm:t>
    </dgm:pt>
    <dgm:pt modelId="{BC6052D4-B285-8341-B34E-C32570C2C173}" type="sibTrans" cxnId="{5B40C6D0-6115-5B4D-B897-F89F1E6EA65B}">
      <dgm:prSet/>
      <dgm:spPr/>
      <dgm:t>
        <a:bodyPr/>
        <a:lstStyle/>
        <a:p>
          <a:pPr algn="r" rtl="1"/>
          <a:endParaRPr lang="en-GB" sz="2200"/>
        </a:p>
      </dgm:t>
    </dgm:pt>
    <dgm:pt modelId="{9CBF52D6-AA6F-0944-98DA-BC197DEB758A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الفيديوهات، البث المباشر، القصص، المنشورات النصية – كلها أدوات فعالة</a:t>
          </a:r>
          <a:endParaRPr lang="en-GB" sz="2200" dirty="0"/>
        </a:p>
      </dgm:t>
    </dgm:pt>
    <dgm:pt modelId="{9F3E3563-E46F-8B48-97B7-5F8D626E1B16}" type="parTrans" cxnId="{0B1478D1-2582-B248-BA4C-6F166C446D56}">
      <dgm:prSet/>
      <dgm:spPr/>
      <dgm:t>
        <a:bodyPr/>
        <a:lstStyle/>
        <a:p>
          <a:pPr algn="r" rtl="1"/>
          <a:endParaRPr lang="en-GB" sz="2200"/>
        </a:p>
      </dgm:t>
    </dgm:pt>
    <dgm:pt modelId="{A0A24A3D-2C68-0842-B4C7-C45FC9AAEEA3}" type="sibTrans" cxnId="{0B1478D1-2582-B248-BA4C-6F166C446D56}">
      <dgm:prSet/>
      <dgm:spPr/>
      <dgm:t>
        <a:bodyPr/>
        <a:lstStyle/>
        <a:p>
          <a:pPr algn="r" rtl="1"/>
          <a:endParaRPr lang="en-GB" sz="2200"/>
        </a:p>
      </dgm:t>
    </dgm:pt>
    <dgm:pt modelId="{3B0E9003-1A48-164F-B691-F652F763A17E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٥- الإعلانات المستهدفة بفعالية عالية</a:t>
          </a:r>
          <a:endParaRPr lang="en-GB" sz="2200" dirty="0"/>
        </a:p>
      </dgm:t>
    </dgm:pt>
    <dgm:pt modelId="{FE10242D-7A27-164E-AAF8-BD983F9AB1E7}" type="parTrans" cxnId="{EEC44333-7CB5-3543-8ADB-52E58C45A8C5}">
      <dgm:prSet/>
      <dgm:spPr/>
      <dgm:t>
        <a:bodyPr/>
        <a:lstStyle/>
        <a:p>
          <a:pPr algn="r" rtl="1"/>
          <a:endParaRPr lang="en-GB" sz="2200"/>
        </a:p>
      </dgm:t>
    </dgm:pt>
    <dgm:pt modelId="{5ECB0D73-5268-3344-9447-6B10CE127DD9}" type="sibTrans" cxnId="{EEC44333-7CB5-3543-8ADB-52E58C45A8C5}">
      <dgm:prSet/>
      <dgm:spPr/>
      <dgm:t>
        <a:bodyPr/>
        <a:lstStyle/>
        <a:p>
          <a:pPr algn="r" rtl="1"/>
          <a:endParaRPr lang="en-GB" sz="2200"/>
        </a:p>
      </dgm:t>
    </dgm:pt>
    <dgm:pt modelId="{B027691F-EF1C-5C45-A72D-E20DB9D24C1D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إمكانية الوصول إلى الجمهور المستهدف بدقة بناءً على البيانات التحليلية</a:t>
          </a:r>
          <a:endParaRPr lang="en-GB" sz="2200" dirty="0"/>
        </a:p>
      </dgm:t>
    </dgm:pt>
    <dgm:pt modelId="{75A2674F-B737-A844-8818-7228A5E65352}" type="parTrans" cxnId="{1EDAA7F8-6CCE-F942-809A-8EBADE251E56}">
      <dgm:prSet/>
      <dgm:spPr/>
      <dgm:t>
        <a:bodyPr/>
        <a:lstStyle/>
        <a:p>
          <a:pPr algn="r" rtl="1"/>
          <a:endParaRPr lang="en-GB" sz="2200"/>
        </a:p>
      </dgm:t>
    </dgm:pt>
    <dgm:pt modelId="{8D6C7C16-7D42-C949-928A-8ADE2059804B}" type="sibTrans" cxnId="{1EDAA7F8-6CCE-F942-809A-8EBADE251E56}">
      <dgm:prSet/>
      <dgm:spPr/>
      <dgm:t>
        <a:bodyPr/>
        <a:lstStyle/>
        <a:p>
          <a:pPr algn="r" rtl="1"/>
          <a:endParaRPr lang="en-GB" sz="2200"/>
        </a:p>
      </dgm:t>
    </dgm:pt>
    <dgm:pt modelId="{FA5CF089-4C5D-FC4F-A508-6263EB4FE178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C9EF4D35-9F84-4549-9A83-9798A5391ACB}" type="pres">
      <dgm:prSet presAssocID="{1752099A-5FA7-5B42-9954-CCC2DC540A73}" presName="circle1" presStyleLbl="node1" presStyleIdx="0" presStyleCnt="5"/>
      <dgm:spPr/>
    </dgm:pt>
    <dgm:pt modelId="{21B2D853-3D9C-E840-9127-74395D174EFE}" type="pres">
      <dgm:prSet presAssocID="{1752099A-5FA7-5B42-9954-CCC2DC540A73}" presName="space" presStyleCnt="0"/>
      <dgm:spPr/>
    </dgm:pt>
    <dgm:pt modelId="{CA762BF1-B341-DA48-B41E-094B9CED6729}" type="pres">
      <dgm:prSet presAssocID="{1752099A-5FA7-5B42-9954-CCC2DC540A73}" presName="rect1" presStyleLbl="alignAcc1" presStyleIdx="0" presStyleCnt="5"/>
      <dgm:spPr/>
    </dgm:pt>
    <dgm:pt modelId="{4580B0EA-018D-2249-A345-C71CDB11858C}" type="pres">
      <dgm:prSet presAssocID="{33175CCB-1C8B-1C44-8A2A-276D69ED11D2}" presName="vertSpace2" presStyleLbl="node1" presStyleIdx="0" presStyleCnt="5"/>
      <dgm:spPr/>
    </dgm:pt>
    <dgm:pt modelId="{0DB5F5AD-F770-B249-9B7C-86E8AC00E831}" type="pres">
      <dgm:prSet presAssocID="{33175CCB-1C8B-1C44-8A2A-276D69ED11D2}" presName="circle2" presStyleLbl="node1" presStyleIdx="1" presStyleCnt="5"/>
      <dgm:spPr/>
    </dgm:pt>
    <dgm:pt modelId="{5FD8D778-2513-0B4E-ACEB-ED0AC175B2B1}" type="pres">
      <dgm:prSet presAssocID="{33175CCB-1C8B-1C44-8A2A-276D69ED11D2}" presName="rect2" presStyleLbl="alignAcc1" presStyleIdx="1" presStyleCnt="5"/>
      <dgm:spPr/>
    </dgm:pt>
    <dgm:pt modelId="{9F513D6B-9767-1443-8BDC-39129271A3DE}" type="pres">
      <dgm:prSet presAssocID="{00BA3E18-A5E2-9140-B854-8729D59638C7}" presName="vertSpace3" presStyleLbl="node1" presStyleIdx="1" presStyleCnt="5"/>
      <dgm:spPr/>
    </dgm:pt>
    <dgm:pt modelId="{C90A957F-AC05-E040-9FFD-8A24F67E5C79}" type="pres">
      <dgm:prSet presAssocID="{00BA3E18-A5E2-9140-B854-8729D59638C7}" presName="circle3" presStyleLbl="node1" presStyleIdx="2" presStyleCnt="5"/>
      <dgm:spPr/>
    </dgm:pt>
    <dgm:pt modelId="{6E811D17-F54A-AB49-AB90-2C77BA76905D}" type="pres">
      <dgm:prSet presAssocID="{00BA3E18-A5E2-9140-B854-8729D59638C7}" presName="rect3" presStyleLbl="alignAcc1" presStyleIdx="2" presStyleCnt="5"/>
      <dgm:spPr/>
    </dgm:pt>
    <dgm:pt modelId="{CD23080D-5565-D742-8E58-B1B6849CC82F}" type="pres">
      <dgm:prSet presAssocID="{7A3BE3C6-A7B6-9F49-A741-D48A03D903E8}" presName="vertSpace4" presStyleLbl="node1" presStyleIdx="2" presStyleCnt="5"/>
      <dgm:spPr/>
    </dgm:pt>
    <dgm:pt modelId="{28482E3C-6DC8-914A-9A1B-7FC0F29A9ADF}" type="pres">
      <dgm:prSet presAssocID="{7A3BE3C6-A7B6-9F49-A741-D48A03D903E8}" presName="circle4" presStyleLbl="node1" presStyleIdx="3" presStyleCnt="5"/>
      <dgm:spPr/>
    </dgm:pt>
    <dgm:pt modelId="{5B3AFBB4-615A-5846-8CE1-32BAF00C85D7}" type="pres">
      <dgm:prSet presAssocID="{7A3BE3C6-A7B6-9F49-A741-D48A03D903E8}" presName="rect4" presStyleLbl="alignAcc1" presStyleIdx="3" presStyleCnt="5"/>
      <dgm:spPr/>
    </dgm:pt>
    <dgm:pt modelId="{8F553577-A05B-C54E-B370-1230EBAC02C1}" type="pres">
      <dgm:prSet presAssocID="{3B0E9003-1A48-164F-B691-F652F763A17E}" presName="vertSpace5" presStyleLbl="node1" presStyleIdx="3" presStyleCnt="5"/>
      <dgm:spPr/>
    </dgm:pt>
    <dgm:pt modelId="{4E2F3045-3120-AA47-BABC-9CDCE01BDAF5}" type="pres">
      <dgm:prSet presAssocID="{3B0E9003-1A48-164F-B691-F652F763A17E}" presName="circle5" presStyleLbl="node1" presStyleIdx="4" presStyleCnt="5"/>
      <dgm:spPr/>
    </dgm:pt>
    <dgm:pt modelId="{0792CDC0-1852-BD49-91F2-614A9F9FDF96}" type="pres">
      <dgm:prSet presAssocID="{3B0E9003-1A48-164F-B691-F652F763A17E}" presName="rect5" presStyleLbl="alignAcc1" presStyleIdx="4" presStyleCnt="5"/>
      <dgm:spPr/>
    </dgm:pt>
    <dgm:pt modelId="{9CFA4109-8BFE-CC4F-9712-D7B31A5F7110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E0571E91-1E52-3940-95DE-EABA449852ED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23D2D96F-B00A-7147-AB82-5DDE2A61263B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9577D94F-4F9D-8340-8170-24ECD27282CA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2F466F80-0BCD-2644-9874-F7E7B87843C0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4F5F08B0-4984-704A-BDF5-5BD56BB9D24A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B733ACEA-F901-614A-B7B8-BC3D449EF292}" type="pres">
      <dgm:prSet presAssocID="{7A3BE3C6-A7B6-9F49-A741-D48A03D903E8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4E555BBD-38F6-A84D-BAE0-3CAAB8F2370C}" type="pres">
      <dgm:prSet presAssocID="{7A3BE3C6-A7B6-9F49-A741-D48A03D903E8}" presName="rect4ChTx" presStyleLbl="alignAcc1" presStyleIdx="4" presStyleCnt="5">
        <dgm:presLayoutVars>
          <dgm:bulletEnabled val="1"/>
        </dgm:presLayoutVars>
      </dgm:prSet>
      <dgm:spPr/>
    </dgm:pt>
    <dgm:pt modelId="{18BB18DF-5C73-A344-A64B-A02FC5040588}" type="pres">
      <dgm:prSet presAssocID="{3B0E9003-1A48-164F-B691-F652F763A17E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C179F3F3-6272-EE4E-9B1C-FF28B30C15B4}" type="pres">
      <dgm:prSet presAssocID="{3B0E9003-1A48-164F-B691-F652F763A17E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C777615-859D-4A4A-B5C6-56718D02A14A}" type="presOf" srcId="{00BA3E18-A5E2-9140-B854-8729D59638C7}" destId="{6E811D17-F54A-AB49-AB90-2C77BA76905D}" srcOrd="0" destOrd="0" presId="urn:microsoft.com/office/officeart/2005/8/layout/target3"/>
    <dgm:cxn modelId="{EEC44333-7CB5-3543-8ADB-52E58C45A8C5}" srcId="{5B0BFAD2-A999-3B41-82A1-CDF4A6E3F1DA}" destId="{3B0E9003-1A48-164F-B691-F652F763A17E}" srcOrd="4" destOrd="0" parTransId="{FE10242D-7A27-164E-AAF8-BD983F9AB1E7}" sibTransId="{5ECB0D73-5268-3344-9447-6B10CE127DD9}"/>
    <dgm:cxn modelId="{75576934-0BB8-734D-AC5A-338CC5BEFD4A}" type="presOf" srcId="{B027691F-EF1C-5C45-A72D-E20DB9D24C1D}" destId="{C179F3F3-6272-EE4E-9B1C-FF28B30C15B4}" srcOrd="0" destOrd="0" presId="urn:microsoft.com/office/officeart/2005/8/layout/target3"/>
    <dgm:cxn modelId="{262E523C-7233-1C49-B23C-9BD538AEA75B}" type="presOf" srcId="{1752099A-5FA7-5B42-9954-CCC2DC540A73}" destId="{9CFA4109-8BFE-CC4F-9712-D7B31A5F7110}" srcOrd="1" destOrd="0" presId="urn:microsoft.com/office/officeart/2005/8/layout/target3"/>
    <dgm:cxn modelId="{21EFF240-F4D7-DB46-AA0C-C65A3D3CBECC}" type="presOf" srcId="{3B0E9003-1A48-164F-B691-F652F763A17E}" destId="{18BB18DF-5C73-A344-A64B-A02FC5040588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58DB0C65-CCA8-8144-9C1B-8F5D21F5D803}" type="presOf" srcId="{1752099A-5FA7-5B42-9954-CCC2DC540A73}" destId="{CA762BF1-B341-DA48-B41E-094B9CED6729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4A2B6886-EDB4-A241-BD51-7F8E90405AC9}" type="presOf" srcId="{7A3BE3C6-A7B6-9F49-A741-D48A03D903E8}" destId="{B733ACEA-F901-614A-B7B8-BC3D449EF292}" srcOrd="1" destOrd="0" presId="urn:microsoft.com/office/officeart/2005/8/layout/target3"/>
    <dgm:cxn modelId="{C759FF8D-555A-684F-8969-8E223B678212}" type="presOf" srcId="{33175CCB-1C8B-1C44-8A2A-276D69ED11D2}" destId="{23D2D96F-B00A-7147-AB82-5DDE2A61263B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3560E993-BA8D-9E4F-AE6C-CF727757E404}" type="presOf" srcId="{9CBF52D6-AA6F-0944-98DA-BC197DEB758A}" destId="{4E555BBD-38F6-A84D-BAE0-3CAAB8F2370C}" srcOrd="0" destOrd="0" presId="urn:microsoft.com/office/officeart/2005/8/layout/target3"/>
    <dgm:cxn modelId="{3BF02A96-4AFC-034B-988D-0BC69DC189A1}" type="presOf" srcId="{8196662A-287F-234F-A077-9224702B5B77}" destId="{9577D94F-4F9D-8340-8170-24ECD27282CA}" srcOrd="0" destOrd="0" presId="urn:microsoft.com/office/officeart/2005/8/layout/target3"/>
    <dgm:cxn modelId="{D2493797-2792-464D-A14B-E1B9E5D47599}" type="presOf" srcId="{F0B52F86-83AF-D945-9E33-5773BE9861C5}" destId="{E0571E91-1E52-3940-95DE-EABA449852ED}" srcOrd="0" destOrd="0" presId="urn:microsoft.com/office/officeart/2005/8/layout/target3"/>
    <dgm:cxn modelId="{18A7AAB2-9601-5243-B342-68307546266D}" type="presOf" srcId="{2E7B7787-BF7C-304D-9F38-1C0AB771DD8B}" destId="{4F5F08B0-4984-704A-BDF5-5BD56BB9D24A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35896C3-9B21-1E48-A92A-553308FB0D86}" type="presOf" srcId="{00BA3E18-A5E2-9140-B854-8729D59638C7}" destId="{2F466F80-0BCD-2644-9874-F7E7B87843C0}" srcOrd="1" destOrd="0" presId="urn:microsoft.com/office/officeart/2005/8/layout/target3"/>
    <dgm:cxn modelId="{942C82C5-AFA7-EF42-8852-3782E71FBD29}" type="presOf" srcId="{33175CCB-1C8B-1C44-8A2A-276D69ED11D2}" destId="{5FD8D778-2513-0B4E-ACEB-ED0AC175B2B1}" srcOrd="0" destOrd="0" presId="urn:microsoft.com/office/officeart/2005/8/layout/target3"/>
    <dgm:cxn modelId="{98DDC5C9-55AF-934C-9286-F543E12AF098}" type="presOf" srcId="{5B0BFAD2-A999-3B41-82A1-CDF4A6E3F1DA}" destId="{FA5CF089-4C5D-FC4F-A508-6263EB4FE178}" srcOrd="0" destOrd="0" presId="urn:microsoft.com/office/officeart/2005/8/layout/target3"/>
    <dgm:cxn modelId="{5B40C6D0-6115-5B4D-B897-F89F1E6EA65B}" srcId="{5B0BFAD2-A999-3B41-82A1-CDF4A6E3F1DA}" destId="{7A3BE3C6-A7B6-9F49-A741-D48A03D903E8}" srcOrd="3" destOrd="0" parTransId="{98F1F914-8EF0-DF4A-9A32-E575B70069F8}" sibTransId="{BC6052D4-B285-8341-B34E-C32570C2C173}"/>
    <dgm:cxn modelId="{0B1478D1-2582-B248-BA4C-6F166C446D56}" srcId="{7A3BE3C6-A7B6-9F49-A741-D48A03D903E8}" destId="{9CBF52D6-AA6F-0944-98DA-BC197DEB758A}" srcOrd="0" destOrd="0" parTransId="{9F3E3563-E46F-8B48-97B7-5F8D626E1B16}" sibTransId="{A0A24A3D-2C68-0842-B4C7-C45FC9AAEEA3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F38F1BE9-C6EC-6E41-9B2D-779FA6928309}" type="presOf" srcId="{3B0E9003-1A48-164F-B691-F652F763A17E}" destId="{0792CDC0-1852-BD49-91F2-614A9F9FDF96}" srcOrd="0" destOrd="0" presId="urn:microsoft.com/office/officeart/2005/8/layout/target3"/>
    <dgm:cxn modelId="{EF8C20EE-C01F-D146-8494-67C29283D4E3}" type="presOf" srcId="{7A3BE3C6-A7B6-9F49-A741-D48A03D903E8}" destId="{5B3AFBB4-615A-5846-8CE1-32BAF00C85D7}" srcOrd="0" destOrd="0" presId="urn:microsoft.com/office/officeart/2005/8/layout/target3"/>
    <dgm:cxn modelId="{1EDAA7F8-6CCE-F942-809A-8EBADE251E56}" srcId="{3B0E9003-1A48-164F-B691-F652F763A17E}" destId="{B027691F-EF1C-5C45-A72D-E20DB9D24C1D}" srcOrd="0" destOrd="0" parTransId="{75A2674F-B737-A844-8818-7228A5E65352}" sibTransId="{8D6C7C16-7D42-C949-928A-8ADE2059804B}"/>
    <dgm:cxn modelId="{7ED2A96A-7AF3-9D4B-B172-B528535B80A8}" type="presParOf" srcId="{FA5CF089-4C5D-FC4F-A508-6263EB4FE178}" destId="{C9EF4D35-9F84-4549-9A83-9798A5391ACB}" srcOrd="0" destOrd="0" presId="urn:microsoft.com/office/officeart/2005/8/layout/target3"/>
    <dgm:cxn modelId="{035193B1-249A-4445-BA70-771F27637C48}" type="presParOf" srcId="{FA5CF089-4C5D-FC4F-A508-6263EB4FE178}" destId="{21B2D853-3D9C-E840-9127-74395D174EFE}" srcOrd="1" destOrd="0" presId="urn:microsoft.com/office/officeart/2005/8/layout/target3"/>
    <dgm:cxn modelId="{A69DC18E-7286-5448-93F6-4966ACEE0CF6}" type="presParOf" srcId="{FA5CF089-4C5D-FC4F-A508-6263EB4FE178}" destId="{CA762BF1-B341-DA48-B41E-094B9CED6729}" srcOrd="2" destOrd="0" presId="urn:microsoft.com/office/officeart/2005/8/layout/target3"/>
    <dgm:cxn modelId="{9EC46D7E-9C87-F94E-9A27-8CE595219B13}" type="presParOf" srcId="{FA5CF089-4C5D-FC4F-A508-6263EB4FE178}" destId="{4580B0EA-018D-2249-A345-C71CDB11858C}" srcOrd="3" destOrd="0" presId="urn:microsoft.com/office/officeart/2005/8/layout/target3"/>
    <dgm:cxn modelId="{735A687E-5114-1A47-964D-14FEFED8DD1B}" type="presParOf" srcId="{FA5CF089-4C5D-FC4F-A508-6263EB4FE178}" destId="{0DB5F5AD-F770-B249-9B7C-86E8AC00E831}" srcOrd="4" destOrd="0" presId="urn:microsoft.com/office/officeart/2005/8/layout/target3"/>
    <dgm:cxn modelId="{FC14F6BE-598B-2541-BDBF-A7483310A448}" type="presParOf" srcId="{FA5CF089-4C5D-FC4F-A508-6263EB4FE178}" destId="{5FD8D778-2513-0B4E-ACEB-ED0AC175B2B1}" srcOrd="5" destOrd="0" presId="urn:microsoft.com/office/officeart/2005/8/layout/target3"/>
    <dgm:cxn modelId="{606937EA-9844-FC41-9CE1-A948D05C46BB}" type="presParOf" srcId="{FA5CF089-4C5D-FC4F-A508-6263EB4FE178}" destId="{9F513D6B-9767-1443-8BDC-39129271A3DE}" srcOrd="6" destOrd="0" presId="urn:microsoft.com/office/officeart/2005/8/layout/target3"/>
    <dgm:cxn modelId="{43AF165F-6FF2-A949-9C47-EF8002621FEB}" type="presParOf" srcId="{FA5CF089-4C5D-FC4F-A508-6263EB4FE178}" destId="{C90A957F-AC05-E040-9FFD-8A24F67E5C79}" srcOrd="7" destOrd="0" presId="urn:microsoft.com/office/officeart/2005/8/layout/target3"/>
    <dgm:cxn modelId="{E45DE5D9-F746-7344-BBCE-3DDCACE3E359}" type="presParOf" srcId="{FA5CF089-4C5D-FC4F-A508-6263EB4FE178}" destId="{6E811D17-F54A-AB49-AB90-2C77BA76905D}" srcOrd="8" destOrd="0" presId="urn:microsoft.com/office/officeart/2005/8/layout/target3"/>
    <dgm:cxn modelId="{9E2A9E76-65C3-6F4A-8AF3-50FA2C08C894}" type="presParOf" srcId="{FA5CF089-4C5D-FC4F-A508-6263EB4FE178}" destId="{CD23080D-5565-D742-8E58-B1B6849CC82F}" srcOrd="9" destOrd="0" presId="urn:microsoft.com/office/officeart/2005/8/layout/target3"/>
    <dgm:cxn modelId="{980E2550-1E2A-044D-ABC7-146A85C3D5B8}" type="presParOf" srcId="{FA5CF089-4C5D-FC4F-A508-6263EB4FE178}" destId="{28482E3C-6DC8-914A-9A1B-7FC0F29A9ADF}" srcOrd="10" destOrd="0" presId="urn:microsoft.com/office/officeart/2005/8/layout/target3"/>
    <dgm:cxn modelId="{67D21545-196F-A248-9A87-FF5E3A0FB580}" type="presParOf" srcId="{FA5CF089-4C5D-FC4F-A508-6263EB4FE178}" destId="{5B3AFBB4-615A-5846-8CE1-32BAF00C85D7}" srcOrd="11" destOrd="0" presId="urn:microsoft.com/office/officeart/2005/8/layout/target3"/>
    <dgm:cxn modelId="{D46EB35E-CC1B-A445-B1AF-2A66E8681EF2}" type="presParOf" srcId="{FA5CF089-4C5D-FC4F-A508-6263EB4FE178}" destId="{8F553577-A05B-C54E-B370-1230EBAC02C1}" srcOrd="12" destOrd="0" presId="urn:microsoft.com/office/officeart/2005/8/layout/target3"/>
    <dgm:cxn modelId="{5FA9268E-A8FF-C04E-8C36-F536C3A60C88}" type="presParOf" srcId="{FA5CF089-4C5D-FC4F-A508-6263EB4FE178}" destId="{4E2F3045-3120-AA47-BABC-9CDCE01BDAF5}" srcOrd="13" destOrd="0" presId="urn:microsoft.com/office/officeart/2005/8/layout/target3"/>
    <dgm:cxn modelId="{98C42739-051A-6845-A892-BA6C360C51C7}" type="presParOf" srcId="{FA5CF089-4C5D-FC4F-A508-6263EB4FE178}" destId="{0792CDC0-1852-BD49-91F2-614A9F9FDF96}" srcOrd="14" destOrd="0" presId="urn:microsoft.com/office/officeart/2005/8/layout/target3"/>
    <dgm:cxn modelId="{5F280398-410D-5745-9BD5-DEDEF1666844}" type="presParOf" srcId="{FA5CF089-4C5D-FC4F-A508-6263EB4FE178}" destId="{9CFA4109-8BFE-CC4F-9712-D7B31A5F7110}" srcOrd="15" destOrd="0" presId="urn:microsoft.com/office/officeart/2005/8/layout/target3"/>
    <dgm:cxn modelId="{F6ED9E4B-BE4B-9F46-BB98-88DFDB2ACCF1}" type="presParOf" srcId="{FA5CF089-4C5D-FC4F-A508-6263EB4FE178}" destId="{E0571E91-1E52-3940-95DE-EABA449852ED}" srcOrd="16" destOrd="0" presId="urn:microsoft.com/office/officeart/2005/8/layout/target3"/>
    <dgm:cxn modelId="{12650FEE-B818-FC46-999D-C8C00E665D21}" type="presParOf" srcId="{FA5CF089-4C5D-FC4F-A508-6263EB4FE178}" destId="{23D2D96F-B00A-7147-AB82-5DDE2A61263B}" srcOrd="17" destOrd="0" presId="urn:microsoft.com/office/officeart/2005/8/layout/target3"/>
    <dgm:cxn modelId="{300D67E9-5EAE-0544-BBCC-9D7CFCC27065}" type="presParOf" srcId="{FA5CF089-4C5D-FC4F-A508-6263EB4FE178}" destId="{9577D94F-4F9D-8340-8170-24ECD27282CA}" srcOrd="18" destOrd="0" presId="urn:microsoft.com/office/officeart/2005/8/layout/target3"/>
    <dgm:cxn modelId="{9D7215DA-63DA-9D44-8B5E-B29BC7EEEF7F}" type="presParOf" srcId="{FA5CF089-4C5D-FC4F-A508-6263EB4FE178}" destId="{2F466F80-0BCD-2644-9874-F7E7B87843C0}" srcOrd="19" destOrd="0" presId="urn:microsoft.com/office/officeart/2005/8/layout/target3"/>
    <dgm:cxn modelId="{C5C851D9-C7F6-904B-A9D2-73C55637BAB9}" type="presParOf" srcId="{FA5CF089-4C5D-FC4F-A508-6263EB4FE178}" destId="{4F5F08B0-4984-704A-BDF5-5BD56BB9D24A}" srcOrd="20" destOrd="0" presId="urn:microsoft.com/office/officeart/2005/8/layout/target3"/>
    <dgm:cxn modelId="{582E0CF8-1283-B149-9F06-5FBDD9FCE5AB}" type="presParOf" srcId="{FA5CF089-4C5D-FC4F-A508-6263EB4FE178}" destId="{B733ACEA-F901-614A-B7B8-BC3D449EF292}" srcOrd="21" destOrd="0" presId="urn:microsoft.com/office/officeart/2005/8/layout/target3"/>
    <dgm:cxn modelId="{54675B8D-4F89-BC42-B798-309BBFAD3AE6}" type="presParOf" srcId="{FA5CF089-4C5D-FC4F-A508-6263EB4FE178}" destId="{4E555BBD-38F6-A84D-BAE0-3CAAB8F2370C}" srcOrd="22" destOrd="0" presId="urn:microsoft.com/office/officeart/2005/8/layout/target3"/>
    <dgm:cxn modelId="{F6976410-FAC7-D94E-B92D-C951A4F04FAE}" type="presParOf" srcId="{FA5CF089-4C5D-FC4F-A508-6263EB4FE178}" destId="{18BB18DF-5C73-A344-A64B-A02FC5040588}" srcOrd="23" destOrd="0" presId="urn:microsoft.com/office/officeart/2005/8/layout/target3"/>
    <dgm:cxn modelId="{06ADBFA7-F2E8-BD4E-B436-00E624D1038D}" type="presParOf" srcId="{FA5CF089-4C5D-FC4F-A508-6263EB4FE178}" destId="{C179F3F3-6272-EE4E-9B1C-FF28B30C15B4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579F1F2-C46B-9B48-A1C0-DBAD20D01C37}">
      <dgm:prSet phldrT="[Text]" custT="1"/>
      <dgm:spPr/>
      <dgm:t>
        <a:bodyPr/>
        <a:lstStyle/>
        <a:p>
          <a:pPr rtl="1"/>
          <a:r>
            <a:rPr lang="ar-SA" sz="2000" dirty="0"/>
            <a:t>إرسال محتوى مخصص وعروض خاصة وفقًا لسلوك العميل</a:t>
          </a:r>
          <a:endParaRPr lang="en-GB" sz="2000" dirty="0"/>
        </a:p>
      </dgm:t>
    </dgm:pt>
    <dgm:pt modelId="{A2642C5E-FCDD-7F4F-AE8C-3FDF6F4E1985}" type="parTrans" cxnId="{9DE0480E-4105-8E4A-A7BF-29A501548BD5}">
      <dgm:prSet/>
      <dgm:spPr/>
      <dgm:t>
        <a:bodyPr/>
        <a:lstStyle/>
        <a:p>
          <a:endParaRPr lang="en-GB" sz="2000"/>
        </a:p>
      </dgm:t>
    </dgm:pt>
    <dgm:pt modelId="{2C41EA53-CC61-CC4B-9EA8-146B1BE7BB7A}" type="sibTrans" cxnId="{9DE0480E-4105-8E4A-A7BF-29A501548BD5}">
      <dgm:prSet/>
      <dgm:spPr/>
      <dgm:t>
        <a:bodyPr/>
        <a:lstStyle/>
        <a:p>
          <a:endParaRPr lang="en-GB" sz="2000"/>
        </a:p>
      </dgm:t>
    </dgm:pt>
    <dgm:pt modelId="{7209BB10-071F-514C-B8C7-4B0010A70AFF}">
      <dgm:prSet phldrT="[Text]" custT="1"/>
      <dgm:spPr/>
      <dgm:t>
        <a:bodyPr/>
        <a:lstStyle/>
        <a:p>
          <a:pPr rtl="1">
            <a:buNone/>
          </a:pPr>
          <a:r>
            <a:rPr lang="en-GB" sz="2000" dirty="0"/>
            <a:t>🎯</a:t>
          </a:r>
          <a:r>
            <a:rPr lang="ar-SA" sz="2000" b="1" dirty="0"/>
            <a:t>إعادة استهداف العملاء غير النشطين</a:t>
          </a:r>
          <a:endParaRPr lang="en-GB" sz="20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endParaRPr lang="en-GB" sz="20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endParaRPr lang="en-GB" sz="2000"/>
        </a:p>
      </dgm:t>
    </dgm:pt>
    <dgm:pt modelId="{B0B1637F-B60B-9C4C-9D47-255B11166CCC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إرسال رسائل تذكيرية بالعروض والمنتجات المهجورة في سلة التسوق</a:t>
          </a:r>
          <a:endParaRPr lang="en-GB" sz="2000" dirty="0"/>
        </a:p>
      </dgm:t>
    </dgm:pt>
    <dgm:pt modelId="{432A31B4-7E98-2842-8173-4D1359286495}" type="parTrans" cxnId="{3A231D62-6820-F54B-A20F-D85F5645EB47}">
      <dgm:prSet/>
      <dgm:spPr/>
      <dgm:t>
        <a:bodyPr/>
        <a:lstStyle/>
        <a:p>
          <a:endParaRPr lang="en-GB" sz="2000"/>
        </a:p>
      </dgm:t>
    </dgm:pt>
    <dgm:pt modelId="{9ABDCDF8-C589-4A41-A6AD-15B52B8FBAD2}" type="sibTrans" cxnId="{3A231D62-6820-F54B-A20F-D85F5645EB47}">
      <dgm:prSet/>
      <dgm:spPr/>
      <dgm:t>
        <a:bodyPr/>
        <a:lstStyle/>
        <a:p>
          <a:endParaRPr lang="en-GB" sz="2000"/>
        </a:p>
      </dgm:t>
    </dgm:pt>
    <dgm:pt modelId="{8FB9C230-3ECF-1645-AF5E-611F1B20F673}">
      <dgm:prSet phldrT="[Text]" custT="1"/>
      <dgm:spPr/>
      <dgm:t>
        <a:bodyPr/>
        <a:lstStyle/>
        <a:p>
          <a:pPr rtl="1">
            <a:buNone/>
          </a:pPr>
          <a:r>
            <a:rPr lang="en-GB" sz="2000" dirty="0"/>
            <a:t>🔄 </a:t>
          </a:r>
          <a:r>
            <a:rPr lang="ar-SA" sz="2000" b="1" dirty="0"/>
            <a:t>الترويج للعروض الحصرية</a:t>
          </a:r>
          <a:endParaRPr lang="en-GB" sz="20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endParaRPr lang="en-GB" sz="20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endParaRPr lang="en-GB" sz="2000"/>
        </a:p>
      </dgm:t>
    </dgm:pt>
    <dgm:pt modelId="{D6673AB7-9B2B-E244-88E6-8B9CB6CBE081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إعلانات خاصة بالعملاء المشتركين في القائمة البريدية</a:t>
          </a:r>
          <a:endParaRPr lang="en-GB" sz="2000" dirty="0"/>
        </a:p>
      </dgm:t>
    </dgm:pt>
    <dgm:pt modelId="{6629716E-52B7-6D46-B6F3-B94DC744987F}" type="parTrans" cxnId="{7894976C-9420-894F-BE32-35DAF9DD6730}">
      <dgm:prSet/>
      <dgm:spPr/>
      <dgm:t>
        <a:bodyPr/>
        <a:lstStyle/>
        <a:p>
          <a:endParaRPr lang="en-GB" sz="2000"/>
        </a:p>
      </dgm:t>
    </dgm:pt>
    <dgm:pt modelId="{BDB0FAC5-E4CF-E044-8D61-69A3B83E4152}" type="sibTrans" cxnId="{7894976C-9420-894F-BE32-35DAF9DD6730}">
      <dgm:prSet/>
      <dgm:spPr/>
      <dgm:t>
        <a:bodyPr/>
        <a:lstStyle/>
        <a:p>
          <a:endParaRPr lang="en-GB" sz="2000"/>
        </a:p>
      </dgm:t>
    </dgm:pt>
    <dgm:pt modelId="{D1F018EB-8152-224A-8BA1-D180C1FF3446}">
      <dgm:prSet phldrT="[Text]" custT="1"/>
      <dgm:spPr/>
      <dgm:t>
        <a:bodyPr/>
        <a:lstStyle/>
        <a:p>
          <a:pPr rtl="1"/>
          <a:r>
            <a:rPr lang="ar-SA" sz="2000" b="1" dirty="0"/>
            <a:t>بناء علاقة مستدامة مع العملاء</a:t>
          </a:r>
          <a:endParaRPr lang="en-GB" sz="20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endParaRPr lang="en-GB" sz="20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endParaRPr lang="en-GB" sz="2000"/>
        </a:p>
      </dgm:t>
    </dgm:pt>
    <dgm:pt modelId="{0B853C62-2AA7-B540-B4B7-80C4CE08D392}">
      <dgm:prSet phldrT="[Text]" custT="1"/>
      <dgm:spPr/>
      <dgm:t>
        <a:bodyPr/>
        <a:lstStyle/>
        <a:p>
          <a:pPr rtl="1">
            <a:buNone/>
          </a:pPr>
          <a:r>
            <a:rPr lang="en-GB" sz="2000" dirty="0"/>
            <a:t>📊 </a:t>
          </a:r>
          <a:r>
            <a:rPr lang="ar-SA" sz="2000" b="1" dirty="0"/>
            <a:t>جمع بيانات وتحليل سلوك العملاء</a:t>
          </a:r>
          <a:endParaRPr lang="en-GB" sz="20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endParaRPr lang="en-GB" sz="20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endParaRPr lang="en-GB" sz="2000"/>
        </a:p>
      </dgm:t>
    </dgm:pt>
    <dgm:pt modelId="{3602F4C8-6500-1A4C-B970-50F94BCDE6E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معرفة تفاعل العملاء مع الرسائل البريدية وتحليل مدى نجاحها</a:t>
          </a:r>
          <a:endParaRPr lang="en-GB" sz="2000" dirty="0"/>
        </a:p>
      </dgm:t>
    </dgm:pt>
    <dgm:pt modelId="{063E5EB6-10CA-3147-AE4F-C1795F312749}" type="parTrans" cxnId="{3B0232C6-3E52-DD4D-BEED-102D0F19E6B0}">
      <dgm:prSet/>
      <dgm:spPr/>
      <dgm:t>
        <a:bodyPr/>
        <a:lstStyle/>
        <a:p>
          <a:endParaRPr lang="en-GB" sz="2000"/>
        </a:p>
      </dgm:t>
    </dgm:pt>
    <dgm:pt modelId="{A426ED21-48BA-CD48-A6D3-05ACC35B1530}" type="sibTrans" cxnId="{3B0232C6-3E52-DD4D-BEED-102D0F19E6B0}">
      <dgm:prSet/>
      <dgm:spPr/>
      <dgm:t>
        <a:bodyPr/>
        <a:lstStyle/>
        <a:p>
          <a:endParaRPr lang="en-GB" sz="2000"/>
        </a:p>
      </dgm:t>
    </dgm:pt>
    <dgm:pt modelId="{96BF8903-8CC3-7A41-BA70-5211FDBCC2B8}" type="pres">
      <dgm:prSet presAssocID="{5456C562-7F49-1F44-B708-00979BDE2D6C}" presName="CompostProcess" presStyleCnt="0">
        <dgm:presLayoutVars>
          <dgm:dir val="rev"/>
          <dgm:resizeHandles val="exact"/>
        </dgm:presLayoutVars>
      </dgm:prSet>
      <dgm:spPr/>
    </dgm:pt>
    <dgm:pt modelId="{7901EEE8-E223-3C4C-9388-A9F80B931687}" type="pres">
      <dgm:prSet presAssocID="{5456C562-7F49-1F44-B708-00979BDE2D6C}" presName="arrow" presStyleLbl="bgShp" presStyleIdx="0" presStyleCnt="1"/>
      <dgm:spPr/>
    </dgm:pt>
    <dgm:pt modelId="{C651CB1C-1622-B249-B09D-85047A74B441}" type="pres">
      <dgm:prSet presAssocID="{5456C562-7F49-1F44-B708-00979BDE2D6C}" presName="linearProcess" presStyleCnt="0"/>
      <dgm:spPr/>
    </dgm:pt>
    <dgm:pt modelId="{100A3DA3-CE32-B046-9E3A-D807A5674370}" type="pres">
      <dgm:prSet presAssocID="{D1F018EB-8152-224A-8BA1-D180C1FF3446}" presName="textNode" presStyleLbl="node1" presStyleIdx="0" presStyleCnt="4">
        <dgm:presLayoutVars>
          <dgm:bulletEnabled val="1"/>
        </dgm:presLayoutVars>
      </dgm:prSet>
      <dgm:spPr/>
    </dgm:pt>
    <dgm:pt modelId="{4BB3E3D9-7FA8-0A41-8BC7-4DEB8E699BC5}" type="pres">
      <dgm:prSet presAssocID="{13FA1645-5DF8-E54E-8482-70CC5525DD79}" presName="sibTrans" presStyleCnt="0"/>
      <dgm:spPr/>
    </dgm:pt>
    <dgm:pt modelId="{69ECFBAF-DA9B-E242-9403-7803B8621BCD}" type="pres">
      <dgm:prSet presAssocID="{7209BB10-071F-514C-B8C7-4B0010A70AFF}" presName="textNode" presStyleLbl="node1" presStyleIdx="1" presStyleCnt="4">
        <dgm:presLayoutVars>
          <dgm:bulletEnabled val="1"/>
        </dgm:presLayoutVars>
      </dgm:prSet>
      <dgm:spPr/>
    </dgm:pt>
    <dgm:pt modelId="{74DC7321-61EF-4146-96A5-CA77BAC5062F}" type="pres">
      <dgm:prSet presAssocID="{F52BD2C5-E0CD-D548-9984-C239693EB8D5}" presName="sibTrans" presStyleCnt="0"/>
      <dgm:spPr/>
    </dgm:pt>
    <dgm:pt modelId="{712946FA-FF75-AD48-B793-F72DB0759F9B}" type="pres">
      <dgm:prSet presAssocID="{8FB9C230-3ECF-1645-AF5E-611F1B20F673}" presName="textNode" presStyleLbl="node1" presStyleIdx="2" presStyleCnt="4">
        <dgm:presLayoutVars>
          <dgm:bulletEnabled val="1"/>
        </dgm:presLayoutVars>
      </dgm:prSet>
      <dgm:spPr/>
    </dgm:pt>
    <dgm:pt modelId="{6CEAB485-2979-794C-84FE-DFA8F71B04D6}" type="pres">
      <dgm:prSet presAssocID="{9ABCB8D4-CF0B-0D4C-A7DC-FDB3C1F26A4C}" presName="sibTrans" presStyleCnt="0"/>
      <dgm:spPr/>
    </dgm:pt>
    <dgm:pt modelId="{015F8E25-F0E7-8D45-8EC0-A58BB4F21527}" type="pres">
      <dgm:prSet presAssocID="{0B853C62-2AA7-B540-B4B7-80C4CE08D392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9DE0480E-4105-8E4A-A7BF-29A501548BD5}" srcId="{D1F018EB-8152-224A-8BA1-D180C1FF3446}" destId="{C579F1F2-C46B-9B48-A1C0-DBAD20D01C37}" srcOrd="0" destOrd="0" parTransId="{A2642C5E-FCDD-7F4F-AE8C-3FDF6F4E1985}" sibTransId="{2C41EA53-CC61-CC4B-9EA8-146B1BE7BB7A}"/>
    <dgm:cxn modelId="{23EE4716-82D8-BA47-A3F8-4A7FD4707E1F}" type="presOf" srcId="{5456C562-7F49-1F44-B708-00979BDE2D6C}" destId="{96BF8903-8CC3-7A41-BA70-5211FDBCC2B8}" srcOrd="0" destOrd="0" presId="urn:microsoft.com/office/officeart/2005/8/layout/hProcess9"/>
    <dgm:cxn modelId="{C823DD1D-880F-8747-BD02-C36FB2624CB8}" type="presOf" srcId="{D1F018EB-8152-224A-8BA1-D180C1FF3446}" destId="{100A3DA3-CE32-B046-9E3A-D807A5674370}" srcOrd="0" destOrd="0" presId="urn:microsoft.com/office/officeart/2005/8/layout/hProcess9"/>
    <dgm:cxn modelId="{EC7B702A-6217-6744-AE09-40C36F6EB39C}" type="presOf" srcId="{8FB9C230-3ECF-1645-AF5E-611F1B20F673}" destId="{712946FA-FF75-AD48-B793-F72DB0759F9B}" srcOrd="0" destOrd="0" presId="urn:microsoft.com/office/officeart/2005/8/layout/hProcess9"/>
    <dgm:cxn modelId="{B5CA4E42-6626-9A44-ABCF-6F4277D3DBEE}" type="presOf" srcId="{B0B1637F-B60B-9C4C-9D47-255B11166CCC}" destId="{69ECFBAF-DA9B-E242-9403-7803B8621BCD}" srcOrd="0" destOrd="1" presId="urn:microsoft.com/office/officeart/2005/8/layout/hProcess9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3A231D62-6820-F54B-A20F-D85F5645EB47}" srcId="{7209BB10-071F-514C-B8C7-4B0010A70AFF}" destId="{B0B1637F-B60B-9C4C-9D47-255B11166CCC}" srcOrd="0" destOrd="0" parTransId="{432A31B4-7E98-2842-8173-4D1359286495}" sibTransId="{9ABDCDF8-C589-4A41-A6AD-15B52B8FBAD2}"/>
    <dgm:cxn modelId="{7894976C-9420-894F-BE32-35DAF9DD6730}" srcId="{8FB9C230-3ECF-1645-AF5E-611F1B20F673}" destId="{D6673AB7-9B2B-E244-88E6-8B9CB6CBE081}" srcOrd="0" destOrd="0" parTransId="{6629716E-52B7-6D46-B6F3-B94DC744987F}" sibTransId="{BDB0FAC5-E4CF-E044-8D61-69A3B83E4152}"/>
    <dgm:cxn modelId="{B0D1CE72-FD2C-1144-BF18-6D2FBECE0CF4}" type="presOf" srcId="{3602F4C8-6500-1A4C-B970-50F94BCDE6EF}" destId="{015F8E25-F0E7-8D45-8EC0-A58BB4F21527}" srcOrd="0" destOrd="1" presId="urn:microsoft.com/office/officeart/2005/8/layout/hProcess9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15D57986-332B-CE40-A0E0-3ACC64D4E4B3}" type="presOf" srcId="{C579F1F2-C46B-9B48-A1C0-DBAD20D01C37}" destId="{100A3DA3-CE32-B046-9E3A-D807A5674370}" srcOrd="0" destOrd="1" presId="urn:microsoft.com/office/officeart/2005/8/layout/hProcess9"/>
    <dgm:cxn modelId="{6AADD19E-2038-F641-9429-46B596E1C276}" type="presOf" srcId="{0B853C62-2AA7-B540-B4B7-80C4CE08D392}" destId="{015F8E25-F0E7-8D45-8EC0-A58BB4F21527}" srcOrd="0" destOrd="0" presId="urn:microsoft.com/office/officeart/2005/8/layout/hProcess9"/>
    <dgm:cxn modelId="{3B0232C6-3E52-DD4D-BEED-102D0F19E6B0}" srcId="{0B853C62-2AA7-B540-B4B7-80C4CE08D392}" destId="{3602F4C8-6500-1A4C-B970-50F94BCDE6EF}" srcOrd="0" destOrd="0" parTransId="{063E5EB6-10CA-3147-AE4F-C1795F312749}" sibTransId="{A426ED21-48BA-CD48-A6D3-05ACC35B1530}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D11732DF-B519-054E-BFFC-51A18ABB5AC9}" type="presOf" srcId="{D6673AB7-9B2B-E244-88E6-8B9CB6CBE081}" destId="{712946FA-FF75-AD48-B793-F72DB0759F9B}" srcOrd="0" destOrd="1" presId="urn:microsoft.com/office/officeart/2005/8/layout/hProcess9"/>
    <dgm:cxn modelId="{2E96C3EF-EF75-064D-B471-424AEA61BAAC}" type="presOf" srcId="{7209BB10-071F-514C-B8C7-4B0010A70AFF}" destId="{69ECFBAF-DA9B-E242-9403-7803B8621BCD}" srcOrd="0" destOrd="0" presId="urn:microsoft.com/office/officeart/2005/8/layout/hProcess9"/>
    <dgm:cxn modelId="{B1B138FC-B135-2A42-B3F2-791EE96E4405}" type="presParOf" srcId="{96BF8903-8CC3-7A41-BA70-5211FDBCC2B8}" destId="{7901EEE8-E223-3C4C-9388-A9F80B931687}" srcOrd="0" destOrd="0" presId="urn:microsoft.com/office/officeart/2005/8/layout/hProcess9"/>
    <dgm:cxn modelId="{EC2E6184-2B23-2E46-8616-1043150BCF71}" type="presParOf" srcId="{96BF8903-8CC3-7A41-BA70-5211FDBCC2B8}" destId="{C651CB1C-1622-B249-B09D-85047A74B441}" srcOrd="1" destOrd="0" presId="urn:microsoft.com/office/officeart/2005/8/layout/hProcess9"/>
    <dgm:cxn modelId="{3A530D7A-6972-CA4E-B7E9-C0CF68C3C85B}" type="presParOf" srcId="{C651CB1C-1622-B249-B09D-85047A74B441}" destId="{100A3DA3-CE32-B046-9E3A-D807A5674370}" srcOrd="0" destOrd="0" presId="urn:microsoft.com/office/officeart/2005/8/layout/hProcess9"/>
    <dgm:cxn modelId="{BEF5AB46-AEEB-3E44-A1EE-043A910F61CF}" type="presParOf" srcId="{C651CB1C-1622-B249-B09D-85047A74B441}" destId="{4BB3E3D9-7FA8-0A41-8BC7-4DEB8E699BC5}" srcOrd="1" destOrd="0" presId="urn:microsoft.com/office/officeart/2005/8/layout/hProcess9"/>
    <dgm:cxn modelId="{BA5698B6-3CEB-6344-A920-1F31FA82FC52}" type="presParOf" srcId="{C651CB1C-1622-B249-B09D-85047A74B441}" destId="{69ECFBAF-DA9B-E242-9403-7803B8621BCD}" srcOrd="2" destOrd="0" presId="urn:microsoft.com/office/officeart/2005/8/layout/hProcess9"/>
    <dgm:cxn modelId="{43776143-7370-2F48-A430-8705E2167AD6}" type="presParOf" srcId="{C651CB1C-1622-B249-B09D-85047A74B441}" destId="{74DC7321-61EF-4146-96A5-CA77BAC5062F}" srcOrd="3" destOrd="0" presId="urn:microsoft.com/office/officeart/2005/8/layout/hProcess9"/>
    <dgm:cxn modelId="{8D8BC617-ACD7-844D-A0C9-01743ADE5FA6}" type="presParOf" srcId="{C651CB1C-1622-B249-B09D-85047A74B441}" destId="{712946FA-FF75-AD48-B793-F72DB0759F9B}" srcOrd="4" destOrd="0" presId="urn:microsoft.com/office/officeart/2005/8/layout/hProcess9"/>
    <dgm:cxn modelId="{9BBD87F6-F569-1340-85DE-4E45FD37E812}" type="presParOf" srcId="{C651CB1C-1622-B249-B09D-85047A74B441}" destId="{6CEAB485-2979-794C-84FE-DFA8F71B04D6}" srcOrd="5" destOrd="0" presId="urn:microsoft.com/office/officeart/2005/8/layout/hProcess9"/>
    <dgm:cxn modelId="{483E4BA8-8FAD-144B-83C5-B4BE963892B4}" type="presParOf" srcId="{C651CB1C-1622-B249-B09D-85047A74B441}" destId="{015F8E25-F0E7-8D45-8EC0-A58BB4F2152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0">
            <a:buFont typeface="Arial" panose="020B0604020202020204" pitchFamily="34" charset="0"/>
            <a:buChar char="•"/>
          </a:pPr>
          <a:r>
            <a:rPr lang="ar-SA" sz="2200" dirty="0"/>
            <a:t>١- </a:t>
          </a:r>
          <a:r>
            <a:rPr lang="ar-SA" sz="2200" b="1" dirty="0"/>
            <a:t>توحيد الرسائل التسويقية</a:t>
          </a:r>
          <a:endParaRPr lang="en-GB" sz="22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2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2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يجب أن تكون لغة العلامة التجارية متسقة في كل قناة</a:t>
          </a:r>
          <a:endParaRPr lang="en-GB" sz="2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2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استخدام هوية بصرية موحدة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2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200"/>
        </a:p>
      </dgm:t>
    </dgm:pt>
    <dgm:pt modelId="{8196662A-287F-234F-A077-9224702B5B77}">
      <dgm:prSet phldrT="[Text]" custT="1"/>
      <dgm:spPr/>
      <dgm:t>
        <a:bodyPr/>
        <a:lstStyle/>
        <a:p>
          <a:pPr rtl="1">
            <a:buNone/>
          </a:pPr>
          <a:r>
            <a:rPr lang="ar-SA" sz="2200" dirty="0"/>
            <a:t>الشعارات، الألوان، والخطوط يجب أن تكون متناسقة عبر جميع القنوات</a:t>
          </a:r>
          <a:endParaRPr lang="en-GB" sz="22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2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تحسين تجربة المستخدم عبر المنصات المختلفة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2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200"/>
        </a:p>
      </dgm:t>
    </dgm:pt>
    <dgm:pt modelId="{2E7B7787-BF7C-304D-9F38-1C0AB771DD8B}">
      <dgm:prSet phldrT="[Text]" custT="1"/>
      <dgm:spPr/>
      <dgm:t>
        <a:bodyPr/>
        <a:lstStyle/>
        <a:p>
          <a:pPr rtl="1">
            <a:buNone/>
          </a:pPr>
          <a:r>
            <a:rPr lang="ar-SA" sz="2200" dirty="0"/>
            <a:t>يجب أن تكون تجربة الموقع الإلكتروني، التطبيق، والمتجر الفعلي متكاملة</a:t>
          </a:r>
          <a:endParaRPr lang="en-GB" sz="22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2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200"/>
        </a:p>
      </dgm:t>
    </dgm:pt>
    <dgm:pt modelId="{E64D5ADB-50D8-ED48-95FC-F3858D121BA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٤- توفير تجربة متكاملة بين العالمين الرقمي والفعلي</a:t>
          </a:r>
          <a:endParaRPr lang="en-GB" sz="2200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 sz="2200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 sz="2200"/>
        </a:p>
      </dgm:t>
    </dgm:pt>
    <dgm:pt modelId="{9EBD457D-8C12-5048-957F-370AAEBCA874}">
      <dgm:prSet phldrT="[Text]" custT="1"/>
      <dgm:spPr/>
      <dgm:t>
        <a:bodyPr/>
        <a:lstStyle/>
        <a:p>
          <a:pPr rtl="1">
            <a:buNone/>
          </a:pPr>
          <a:r>
            <a:rPr lang="ar-SA" sz="2200" b="0" dirty="0"/>
            <a:t>توفير تجربة متكاملة بين العالمين الرقمي والفعلي</a:t>
          </a:r>
          <a:endParaRPr lang="en-GB" sz="2200" b="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 sz="2200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 sz="2200"/>
        </a:p>
      </dgm:t>
    </dgm:pt>
    <dgm:pt modelId="{27290672-B66D-2C45-91A5-8E4F45FD455A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٥- الاستماع إلى العملاء وتحليل تجربتهم</a:t>
          </a:r>
          <a:endParaRPr lang="en-GB" sz="2200" dirty="0"/>
        </a:p>
      </dgm:t>
    </dgm:pt>
    <dgm:pt modelId="{756D5FF7-3B9A-0846-8EAE-13434E0A4355}" type="parTrans" cxnId="{6B7171AE-36AE-BC4C-9A90-AB5ED976FE30}">
      <dgm:prSet/>
      <dgm:spPr/>
      <dgm:t>
        <a:bodyPr/>
        <a:lstStyle/>
        <a:p>
          <a:endParaRPr lang="en-GB" sz="2200"/>
        </a:p>
      </dgm:t>
    </dgm:pt>
    <dgm:pt modelId="{4685A818-330E-6345-9B98-9D5951C432DC}" type="sibTrans" cxnId="{6B7171AE-36AE-BC4C-9A90-AB5ED976FE30}">
      <dgm:prSet/>
      <dgm:spPr/>
      <dgm:t>
        <a:bodyPr/>
        <a:lstStyle/>
        <a:p>
          <a:endParaRPr lang="en-GB" sz="2200"/>
        </a:p>
      </dgm:t>
    </dgm:pt>
    <dgm:pt modelId="{1DBC5604-81B0-774B-B60F-1828B2EFFE40}">
      <dgm:prSet phldrT="[Text]" custT="1"/>
      <dgm:spPr/>
      <dgm:t>
        <a:bodyPr/>
        <a:lstStyle/>
        <a:p>
          <a:pPr rtl="1">
            <a:buNone/>
          </a:pPr>
          <a:r>
            <a:rPr lang="ar-SA" sz="2200" b="0" dirty="0"/>
            <a:t>الاستماع إلى العملاء وتحليل تجربتهم</a:t>
          </a:r>
          <a:endParaRPr lang="en-GB" sz="2200" b="0" dirty="0"/>
        </a:p>
      </dgm:t>
    </dgm:pt>
    <dgm:pt modelId="{89FFFB71-917B-AD43-B4E5-11296B9F6B28}" type="parTrans" cxnId="{5570BC49-F65C-CC4D-9101-B1C4142A6BF9}">
      <dgm:prSet/>
      <dgm:spPr/>
      <dgm:t>
        <a:bodyPr/>
        <a:lstStyle/>
        <a:p>
          <a:endParaRPr lang="en-GB" sz="2200"/>
        </a:p>
      </dgm:t>
    </dgm:pt>
    <dgm:pt modelId="{94B230DE-6673-0D45-9E01-E867F8BE8D69}" type="sibTrans" cxnId="{5570BC49-F65C-CC4D-9101-B1C4142A6BF9}">
      <dgm:prSet/>
      <dgm:spPr/>
      <dgm:t>
        <a:bodyPr/>
        <a:lstStyle/>
        <a:p>
          <a:endParaRPr lang="en-GB" sz="2200"/>
        </a:p>
      </dgm:t>
    </dgm:pt>
    <dgm:pt modelId="{1F52ACB3-E109-EE43-9DC9-89A5B0D1E586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F6AB4339-84A8-4F4B-B9DD-1743CCF43CC1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E49A7043-8E56-E242-8191-E5992DEEBE21}" type="pres">
      <dgm:prSet presAssocID="{D82E5EC9-D48F-7543-B907-FBA1F99EA9C6}" presName="sibTrans" presStyleCnt="0"/>
      <dgm:spPr/>
    </dgm:pt>
    <dgm:pt modelId="{8BF52B58-E46D-8544-8FE7-FD6452ED8A57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275A91ED-5394-4342-8901-9B805F531E01}" type="pres">
      <dgm:prSet presAssocID="{46CD5F3F-16F8-1443-AC0A-CECBDA2B0AE3}" presName="sibTrans" presStyleCnt="0"/>
      <dgm:spPr/>
    </dgm:pt>
    <dgm:pt modelId="{7ED38A5F-CEB2-364C-9409-22101C17D859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2FB465CF-FC7C-E247-92F7-E16C3AFDD8F4}" type="pres">
      <dgm:prSet presAssocID="{B1A7360D-8795-2F4E-ABEF-D0EA3753B07E}" presName="sibTrans" presStyleCnt="0"/>
      <dgm:spPr/>
    </dgm:pt>
    <dgm:pt modelId="{EA6AD725-C9C4-6340-9193-99BD9927F8AD}" type="pres">
      <dgm:prSet presAssocID="{E64D5ADB-50D8-ED48-95FC-F3858D121BA7}" presName="node" presStyleLbl="node1" presStyleIdx="3" presStyleCnt="5">
        <dgm:presLayoutVars>
          <dgm:bulletEnabled val="1"/>
        </dgm:presLayoutVars>
      </dgm:prSet>
      <dgm:spPr/>
    </dgm:pt>
    <dgm:pt modelId="{DBDD5200-DB77-8446-AC4B-3AEA5DBCC6C7}" type="pres">
      <dgm:prSet presAssocID="{6CE42DF4-C680-CB42-A856-99E4D1AF388B}" presName="sibTrans" presStyleCnt="0"/>
      <dgm:spPr/>
    </dgm:pt>
    <dgm:pt modelId="{09A36A5B-248F-164B-BF89-5F11F9743D41}" type="pres">
      <dgm:prSet presAssocID="{27290672-B66D-2C45-91A5-8E4F45FD455A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ABC6D08-508B-F643-919E-9596C15F4D64}" type="presOf" srcId="{9EBD457D-8C12-5048-957F-370AAEBCA874}" destId="{EA6AD725-C9C4-6340-9193-99BD9927F8AD}" srcOrd="0" destOrd="1" presId="urn:microsoft.com/office/officeart/2005/8/layout/hList6"/>
    <dgm:cxn modelId="{4C4F0E1E-4720-F64F-9C64-77B5B51CBD2A}" type="presOf" srcId="{00BA3E18-A5E2-9140-B854-8729D59638C7}" destId="{7ED38A5F-CEB2-364C-9409-22101C17D859}" srcOrd="0" destOrd="0" presId="urn:microsoft.com/office/officeart/2005/8/layout/hList6"/>
    <dgm:cxn modelId="{A414B633-5915-914A-AA9B-83F5C032780E}" type="presOf" srcId="{E64D5ADB-50D8-ED48-95FC-F3858D121BA7}" destId="{EA6AD725-C9C4-6340-9193-99BD9927F8AD}" srcOrd="0" destOrd="0" presId="urn:microsoft.com/office/officeart/2005/8/layout/hList6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5570BC49-F65C-CC4D-9101-B1C4142A6BF9}" srcId="{27290672-B66D-2C45-91A5-8E4F45FD455A}" destId="{1DBC5604-81B0-774B-B60F-1828B2EFFE40}" srcOrd="0" destOrd="0" parTransId="{89FFFB71-917B-AD43-B4E5-11296B9F6B28}" sibTransId="{94B230DE-6673-0D45-9E01-E867F8BE8D69}"/>
    <dgm:cxn modelId="{F2D9CA51-9D5F-0748-86BA-41E0F2F893D5}" type="presOf" srcId="{33175CCB-1C8B-1C44-8A2A-276D69ED11D2}" destId="{8BF52B58-E46D-8544-8FE7-FD6452ED8A57}" srcOrd="0" destOrd="0" presId="urn:microsoft.com/office/officeart/2005/8/layout/hList6"/>
    <dgm:cxn modelId="{8FDD9755-9ABF-2A47-8D7D-7DC2E143BE55}" type="presOf" srcId="{1DBC5604-81B0-774B-B60F-1828B2EFFE40}" destId="{09A36A5B-248F-164B-BF89-5F11F9743D41}" srcOrd="0" destOrd="1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8A105157-0657-7241-9927-BF851680D5F9}" type="presOf" srcId="{8196662A-287F-234F-A077-9224702B5B77}" destId="{8BF52B58-E46D-8544-8FE7-FD6452ED8A57}" srcOrd="0" destOrd="1" presId="urn:microsoft.com/office/officeart/2005/8/layout/hList6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CA39E780-7A64-744C-B217-6FE9A01A92E4}" type="presOf" srcId="{F0B52F86-83AF-D945-9E33-5773BE9861C5}" destId="{F6AB4339-84A8-4F4B-B9DD-1743CCF43CC1}" srcOrd="0" destOrd="1" presId="urn:microsoft.com/office/officeart/2005/8/layout/hList6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CA813FA4-6216-6844-9526-26B0200B5175}" type="presOf" srcId="{5B0BFAD2-A999-3B41-82A1-CDF4A6E3F1DA}" destId="{1F52ACB3-E109-EE43-9DC9-89A5B0D1E586}" srcOrd="0" destOrd="0" presId="urn:microsoft.com/office/officeart/2005/8/layout/hList6"/>
    <dgm:cxn modelId="{6B7171AE-36AE-BC4C-9A90-AB5ED976FE30}" srcId="{5B0BFAD2-A999-3B41-82A1-CDF4A6E3F1DA}" destId="{27290672-B66D-2C45-91A5-8E4F45FD455A}" srcOrd="4" destOrd="0" parTransId="{756D5FF7-3B9A-0846-8EAE-13434E0A4355}" sibTransId="{4685A818-330E-6345-9B98-9D5951C432DC}"/>
    <dgm:cxn modelId="{83324AB8-F49E-8949-A453-D9DE79BFCADE}" type="presOf" srcId="{1752099A-5FA7-5B42-9954-CCC2DC540A73}" destId="{F6AB4339-84A8-4F4B-B9DD-1743CCF43CC1}" srcOrd="0" destOrd="0" presId="urn:microsoft.com/office/officeart/2005/8/layout/hList6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5ECF1E9-3214-7542-920E-69BD1350B768}" type="presOf" srcId="{2E7B7787-BF7C-304D-9F38-1C0AB771DD8B}" destId="{7ED38A5F-CEB2-364C-9409-22101C17D859}" srcOrd="0" destOrd="1" presId="urn:microsoft.com/office/officeart/2005/8/layout/hList6"/>
    <dgm:cxn modelId="{B444B7F8-1A09-ED4B-941A-2844898FB362}" type="presOf" srcId="{27290672-B66D-2C45-91A5-8E4F45FD455A}" destId="{09A36A5B-248F-164B-BF89-5F11F9743D41}" srcOrd="0" destOrd="0" presId="urn:microsoft.com/office/officeart/2005/8/layout/hList6"/>
    <dgm:cxn modelId="{BBAE0C94-255D-9441-9138-C64B79E1143C}" type="presParOf" srcId="{1F52ACB3-E109-EE43-9DC9-89A5B0D1E586}" destId="{F6AB4339-84A8-4F4B-B9DD-1743CCF43CC1}" srcOrd="0" destOrd="0" presId="urn:microsoft.com/office/officeart/2005/8/layout/hList6"/>
    <dgm:cxn modelId="{9AA5147F-385A-1641-A0BA-04FFE93068FA}" type="presParOf" srcId="{1F52ACB3-E109-EE43-9DC9-89A5B0D1E586}" destId="{E49A7043-8E56-E242-8191-E5992DEEBE21}" srcOrd="1" destOrd="0" presId="urn:microsoft.com/office/officeart/2005/8/layout/hList6"/>
    <dgm:cxn modelId="{590EBFEC-74B4-DC4B-A9DD-85119B8A631D}" type="presParOf" srcId="{1F52ACB3-E109-EE43-9DC9-89A5B0D1E586}" destId="{8BF52B58-E46D-8544-8FE7-FD6452ED8A57}" srcOrd="2" destOrd="0" presId="urn:microsoft.com/office/officeart/2005/8/layout/hList6"/>
    <dgm:cxn modelId="{3E47A06E-E084-A34E-B3AF-17C8C1A6E5FF}" type="presParOf" srcId="{1F52ACB3-E109-EE43-9DC9-89A5B0D1E586}" destId="{275A91ED-5394-4342-8901-9B805F531E01}" srcOrd="3" destOrd="0" presId="urn:microsoft.com/office/officeart/2005/8/layout/hList6"/>
    <dgm:cxn modelId="{8613341A-19D5-1D48-BDF1-710941B565EC}" type="presParOf" srcId="{1F52ACB3-E109-EE43-9DC9-89A5B0D1E586}" destId="{7ED38A5F-CEB2-364C-9409-22101C17D859}" srcOrd="4" destOrd="0" presId="urn:microsoft.com/office/officeart/2005/8/layout/hList6"/>
    <dgm:cxn modelId="{E1023731-C929-F74E-8B6E-8DD836D7D6B0}" type="presParOf" srcId="{1F52ACB3-E109-EE43-9DC9-89A5B0D1E586}" destId="{2FB465CF-FC7C-E247-92F7-E16C3AFDD8F4}" srcOrd="5" destOrd="0" presId="urn:microsoft.com/office/officeart/2005/8/layout/hList6"/>
    <dgm:cxn modelId="{948394F7-E470-614A-B08C-A2E89D7A3AD5}" type="presParOf" srcId="{1F52ACB3-E109-EE43-9DC9-89A5B0D1E586}" destId="{EA6AD725-C9C4-6340-9193-99BD9927F8AD}" srcOrd="6" destOrd="0" presId="urn:microsoft.com/office/officeart/2005/8/layout/hList6"/>
    <dgm:cxn modelId="{3D5B65D0-6519-B942-A19D-BE5B8EC3562B}" type="presParOf" srcId="{1F52ACB3-E109-EE43-9DC9-89A5B0D1E586}" destId="{DBDD5200-DB77-8446-AC4B-3AEA5DBCC6C7}" srcOrd="7" destOrd="0" presId="urn:microsoft.com/office/officeart/2005/8/layout/hList6"/>
    <dgm:cxn modelId="{527416B1-DD0C-1D46-80BF-6E9DDD87FC92}" type="presParOf" srcId="{1F52ACB3-E109-EE43-9DC9-89A5B0D1E586}" destId="{09A36A5B-248F-164B-BF89-5F11F9743D41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 التسويق البصري</a:t>
          </a:r>
          <a:endParaRPr lang="en-GB" sz="2200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2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2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200" dirty="0"/>
            <a:t>استخدام الألوان، التصميمات، والإعلانات الجذابة</a:t>
          </a:r>
          <a:endParaRPr lang="en-GB" sz="22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2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التسويق السمعي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2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200"/>
        </a:p>
      </dgm:t>
    </dgm:pt>
    <dgm:pt modelId="{8196662A-287F-234F-A077-9224702B5B77}">
      <dgm:prSet phldrT="[Text]" custT="1"/>
      <dgm:spPr/>
      <dgm:t>
        <a:bodyPr/>
        <a:lstStyle/>
        <a:p>
          <a:pPr rtl="1">
            <a:buNone/>
          </a:pPr>
          <a:r>
            <a:rPr lang="ar-SA" sz="2200" dirty="0"/>
            <a:t>استخدام الموسيقى، النغمات المميزة، وصوت العلامة التجارية</a:t>
          </a:r>
          <a:endParaRPr lang="en-GB" sz="22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2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التسويق الشمي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2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200"/>
        </a:p>
      </dgm:t>
    </dgm:pt>
    <dgm:pt modelId="{2E7B7787-BF7C-304D-9F38-1C0AB771DD8B}">
      <dgm:prSet phldrT="[Text]" custT="1"/>
      <dgm:spPr/>
      <dgm:t>
        <a:bodyPr/>
        <a:lstStyle/>
        <a:p>
          <a:pPr rtl="1">
            <a:buNone/>
          </a:pPr>
          <a:r>
            <a:rPr lang="ar-SA" sz="2200" dirty="0"/>
            <a:t>الروائح المميزة التي تعزز تجربة العميل  مثل رائحة القهوة في</a:t>
          </a:r>
          <a:r>
            <a:rPr lang="en-GB" sz="2200" dirty="0"/>
            <a:t> Starbucks</a:t>
          </a: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2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200"/>
        </a:p>
      </dgm:t>
    </dgm:pt>
    <dgm:pt modelId="{E64D5ADB-50D8-ED48-95FC-F3858D121BA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التسويق اللمسي</a:t>
          </a:r>
          <a:endParaRPr lang="en-GB" sz="2200" dirty="0"/>
        </a:p>
      </dgm:t>
    </dgm:pt>
    <dgm:pt modelId="{3BB7E2C2-18AC-9342-BF13-72DDCE9AA447}" type="parTrans" cxnId="{B23AD56C-F81B-AC41-9DE8-640C2E182E0F}">
      <dgm:prSet/>
      <dgm:spPr/>
      <dgm:t>
        <a:bodyPr/>
        <a:lstStyle/>
        <a:p>
          <a:endParaRPr lang="en-GB" sz="2200"/>
        </a:p>
      </dgm:t>
    </dgm:pt>
    <dgm:pt modelId="{6CE42DF4-C680-CB42-A856-99E4D1AF388B}" type="sibTrans" cxnId="{B23AD56C-F81B-AC41-9DE8-640C2E182E0F}">
      <dgm:prSet/>
      <dgm:spPr/>
      <dgm:t>
        <a:bodyPr/>
        <a:lstStyle/>
        <a:p>
          <a:endParaRPr lang="en-GB" sz="2200"/>
        </a:p>
      </dgm:t>
    </dgm:pt>
    <dgm:pt modelId="{9EBD457D-8C12-5048-957F-370AAEBCA874}">
      <dgm:prSet phldrT="[Text]" custT="1"/>
      <dgm:spPr/>
      <dgm:t>
        <a:bodyPr/>
        <a:lstStyle/>
        <a:p>
          <a:pPr rtl="1">
            <a:buNone/>
          </a:pPr>
          <a:r>
            <a:rPr lang="ar-SA" sz="2200" dirty="0"/>
            <a:t>استخدام مواد عالية الجودة لإعطاء إحساس بالرفاهية  مثل عبوات منتجات </a:t>
          </a:r>
          <a:r>
            <a:rPr lang="en-GB" sz="2200" dirty="0"/>
            <a:t> Apple</a:t>
          </a:r>
          <a:r>
            <a:rPr lang="ar-SA" sz="2200" dirty="0"/>
            <a:t> </a:t>
          </a:r>
          <a:endParaRPr lang="en-GB" sz="2200" dirty="0"/>
        </a:p>
      </dgm:t>
    </dgm:pt>
    <dgm:pt modelId="{951D0808-D384-3648-83C2-B717621EF9EE}" type="parTrans" cxnId="{8977F337-182B-C547-91B3-EABA245242EB}">
      <dgm:prSet/>
      <dgm:spPr/>
      <dgm:t>
        <a:bodyPr/>
        <a:lstStyle/>
        <a:p>
          <a:endParaRPr lang="en-GB" sz="2200"/>
        </a:p>
      </dgm:t>
    </dgm:pt>
    <dgm:pt modelId="{0279A4E4-C1EF-8E4E-94F8-C9A86649E9B2}" type="sibTrans" cxnId="{8977F337-182B-C547-91B3-EABA245242EB}">
      <dgm:prSet/>
      <dgm:spPr/>
      <dgm:t>
        <a:bodyPr/>
        <a:lstStyle/>
        <a:p>
          <a:endParaRPr lang="en-GB" sz="2200"/>
        </a:p>
      </dgm:t>
    </dgm:pt>
    <dgm:pt modelId="{27290672-B66D-2C45-91A5-8E4F45FD455A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التسويق </a:t>
          </a:r>
          <a:r>
            <a:rPr lang="ar-SA" sz="2200" b="1" dirty="0" err="1"/>
            <a:t>الذوقي</a:t>
          </a:r>
          <a:endParaRPr lang="en-GB" sz="2200" dirty="0"/>
        </a:p>
      </dgm:t>
    </dgm:pt>
    <dgm:pt modelId="{756D5FF7-3B9A-0846-8EAE-13434E0A4355}" type="parTrans" cxnId="{6B7171AE-36AE-BC4C-9A90-AB5ED976FE30}">
      <dgm:prSet/>
      <dgm:spPr/>
      <dgm:t>
        <a:bodyPr/>
        <a:lstStyle/>
        <a:p>
          <a:endParaRPr lang="en-GB" sz="2200"/>
        </a:p>
      </dgm:t>
    </dgm:pt>
    <dgm:pt modelId="{4685A818-330E-6345-9B98-9D5951C432DC}" type="sibTrans" cxnId="{6B7171AE-36AE-BC4C-9A90-AB5ED976FE30}">
      <dgm:prSet/>
      <dgm:spPr/>
      <dgm:t>
        <a:bodyPr/>
        <a:lstStyle/>
        <a:p>
          <a:endParaRPr lang="en-GB" sz="2200"/>
        </a:p>
      </dgm:t>
    </dgm:pt>
    <dgm:pt modelId="{1DBC5604-81B0-774B-B60F-1828B2EFFE40}">
      <dgm:prSet phldrT="[Text]" custT="1"/>
      <dgm:spPr/>
      <dgm:t>
        <a:bodyPr/>
        <a:lstStyle/>
        <a:p>
          <a:pPr rtl="1">
            <a:buNone/>
          </a:pPr>
          <a:r>
            <a:rPr lang="ar-SA" sz="2200" dirty="0"/>
            <a:t>العلامات الغذائية تستخدم تذوق المنتجات كأداة تسويقية</a:t>
          </a:r>
          <a:endParaRPr lang="en-GB" sz="2200" dirty="0"/>
        </a:p>
      </dgm:t>
    </dgm:pt>
    <dgm:pt modelId="{89FFFB71-917B-AD43-B4E5-11296B9F6B28}" type="parTrans" cxnId="{5570BC49-F65C-CC4D-9101-B1C4142A6BF9}">
      <dgm:prSet/>
      <dgm:spPr/>
      <dgm:t>
        <a:bodyPr/>
        <a:lstStyle/>
        <a:p>
          <a:endParaRPr lang="en-GB" sz="2200"/>
        </a:p>
      </dgm:t>
    </dgm:pt>
    <dgm:pt modelId="{94B230DE-6673-0D45-9E01-E867F8BE8D69}" type="sibTrans" cxnId="{5570BC49-F65C-CC4D-9101-B1C4142A6BF9}">
      <dgm:prSet/>
      <dgm:spPr/>
      <dgm:t>
        <a:bodyPr/>
        <a:lstStyle/>
        <a:p>
          <a:endParaRPr lang="en-GB" sz="2200"/>
        </a:p>
      </dgm:t>
    </dgm:pt>
    <dgm:pt modelId="{ADBAE3CD-5F1C-1248-9509-36D7FB9B250F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D0DB17CB-9ED2-B544-92B2-2DB189F8393A}" type="pres">
      <dgm:prSet presAssocID="{1752099A-5FA7-5B42-9954-CCC2DC540A73}" presName="linNode" presStyleCnt="0"/>
      <dgm:spPr/>
    </dgm:pt>
    <dgm:pt modelId="{F5315E17-2BF8-0742-A9D5-652A4336BAF4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DDB52684-B6A7-9149-B4AB-2F84C79284D0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5CB7D535-D713-994E-8A31-71687BDF3781}" type="pres">
      <dgm:prSet presAssocID="{D82E5EC9-D48F-7543-B907-FBA1F99EA9C6}" presName="spacing" presStyleCnt="0"/>
      <dgm:spPr/>
    </dgm:pt>
    <dgm:pt modelId="{06111FB8-3BCA-B945-9DD2-6ACC73433514}" type="pres">
      <dgm:prSet presAssocID="{33175CCB-1C8B-1C44-8A2A-276D69ED11D2}" presName="linNode" presStyleCnt="0"/>
      <dgm:spPr/>
    </dgm:pt>
    <dgm:pt modelId="{E2F609D5-FDD5-A74B-9404-5182473E6AFE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2BC9C1AD-EF8D-8141-A89C-89A58EE36A3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DD4912A-6538-1F41-B457-3CE0A9F9DF47}" type="pres">
      <dgm:prSet presAssocID="{46CD5F3F-16F8-1443-AC0A-CECBDA2B0AE3}" presName="spacing" presStyleCnt="0"/>
      <dgm:spPr/>
    </dgm:pt>
    <dgm:pt modelId="{285C50ED-5342-9746-87C0-00AB5D280D78}" type="pres">
      <dgm:prSet presAssocID="{00BA3E18-A5E2-9140-B854-8729D59638C7}" presName="linNode" presStyleCnt="0"/>
      <dgm:spPr/>
    </dgm:pt>
    <dgm:pt modelId="{2FECE06E-35AC-4848-AEB0-79EC0C94D6F1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397701BD-CF43-1C4A-85DF-C7B8014F560D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F78CE2C-6D13-6348-8B60-889CB341F4FE}" type="pres">
      <dgm:prSet presAssocID="{B1A7360D-8795-2F4E-ABEF-D0EA3753B07E}" presName="spacing" presStyleCnt="0"/>
      <dgm:spPr/>
    </dgm:pt>
    <dgm:pt modelId="{1B6AF406-A1D0-4748-AFA1-39C836333BE7}" type="pres">
      <dgm:prSet presAssocID="{E64D5ADB-50D8-ED48-95FC-F3858D121BA7}" presName="linNode" presStyleCnt="0"/>
      <dgm:spPr/>
    </dgm:pt>
    <dgm:pt modelId="{11B05EEB-4345-5B4B-8D17-EA85D490BABA}" type="pres">
      <dgm:prSet presAssocID="{E64D5ADB-50D8-ED48-95FC-F3858D121BA7}" presName="parentShp" presStyleLbl="node1" presStyleIdx="3" presStyleCnt="5">
        <dgm:presLayoutVars>
          <dgm:bulletEnabled val="1"/>
        </dgm:presLayoutVars>
      </dgm:prSet>
      <dgm:spPr/>
    </dgm:pt>
    <dgm:pt modelId="{6D21897B-ACA6-8445-A0B6-FF47CFD13527}" type="pres">
      <dgm:prSet presAssocID="{E64D5ADB-50D8-ED48-95FC-F3858D121BA7}" presName="childShp" presStyleLbl="bgAccFollowNode1" presStyleIdx="3" presStyleCnt="5">
        <dgm:presLayoutVars>
          <dgm:bulletEnabled val="1"/>
        </dgm:presLayoutVars>
      </dgm:prSet>
      <dgm:spPr/>
    </dgm:pt>
    <dgm:pt modelId="{CFD88F72-7895-084F-B9A2-03CE1B58C1C4}" type="pres">
      <dgm:prSet presAssocID="{6CE42DF4-C680-CB42-A856-99E4D1AF388B}" presName="spacing" presStyleCnt="0"/>
      <dgm:spPr/>
    </dgm:pt>
    <dgm:pt modelId="{1631E954-80D4-3544-B42F-9CFD705D000A}" type="pres">
      <dgm:prSet presAssocID="{27290672-B66D-2C45-91A5-8E4F45FD455A}" presName="linNode" presStyleCnt="0"/>
      <dgm:spPr/>
    </dgm:pt>
    <dgm:pt modelId="{719D2412-5BEB-9648-B69A-449728CE1271}" type="pres">
      <dgm:prSet presAssocID="{27290672-B66D-2C45-91A5-8E4F45FD455A}" presName="parentShp" presStyleLbl="node1" presStyleIdx="4" presStyleCnt="5">
        <dgm:presLayoutVars>
          <dgm:bulletEnabled val="1"/>
        </dgm:presLayoutVars>
      </dgm:prSet>
      <dgm:spPr/>
    </dgm:pt>
    <dgm:pt modelId="{84DD0343-1961-8E46-B3B1-1E1253D8F656}" type="pres">
      <dgm:prSet presAssocID="{27290672-B66D-2C45-91A5-8E4F45FD455A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977F337-182B-C547-91B3-EABA245242EB}" srcId="{E64D5ADB-50D8-ED48-95FC-F3858D121BA7}" destId="{9EBD457D-8C12-5048-957F-370AAEBCA874}" srcOrd="0" destOrd="0" parTransId="{951D0808-D384-3648-83C2-B717621EF9EE}" sibTransId="{0279A4E4-C1EF-8E4E-94F8-C9A86649E9B2}"/>
    <dgm:cxn modelId="{CFD5313C-AF97-9243-8D60-995C757B248C}" type="presOf" srcId="{9EBD457D-8C12-5048-957F-370AAEBCA874}" destId="{6D21897B-ACA6-8445-A0B6-FF47CFD13527}" srcOrd="0" destOrd="0" presId="urn:microsoft.com/office/officeart/2005/8/layout/vList6"/>
    <dgm:cxn modelId="{5570BC49-F65C-CC4D-9101-B1C4142A6BF9}" srcId="{27290672-B66D-2C45-91A5-8E4F45FD455A}" destId="{1DBC5604-81B0-774B-B60F-1828B2EFFE40}" srcOrd="0" destOrd="0" parTransId="{89FFFB71-917B-AD43-B4E5-11296B9F6B28}" sibTransId="{94B230DE-6673-0D45-9E01-E867F8BE8D69}"/>
    <dgm:cxn modelId="{8ECA1E4E-DBCE-2440-B52D-CE3D387737AE}" type="presOf" srcId="{8196662A-287F-234F-A077-9224702B5B77}" destId="{2BC9C1AD-EF8D-8141-A89C-89A58EE36A33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23AD56C-F81B-AC41-9DE8-640C2E182E0F}" srcId="{5B0BFAD2-A999-3B41-82A1-CDF4A6E3F1DA}" destId="{E64D5ADB-50D8-ED48-95FC-F3858D121BA7}" srcOrd="3" destOrd="0" parTransId="{3BB7E2C2-18AC-9342-BF13-72DDCE9AA447}" sibTransId="{6CE42DF4-C680-CB42-A856-99E4D1AF388B}"/>
    <dgm:cxn modelId="{51A3CF6F-BCA0-3C44-8DC2-C95493CCAD14}" type="presOf" srcId="{1DBC5604-81B0-774B-B60F-1828B2EFFE40}" destId="{84DD0343-1961-8E46-B3B1-1E1253D8F656}" srcOrd="0" destOrd="0" presId="urn:microsoft.com/office/officeart/2005/8/layout/vList6"/>
    <dgm:cxn modelId="{57B6227B-5286-C141-8877-789F59BD8B69}" type="presOf" srcId="{5B0BFAD2-A999-3B41-82A1-CDF4A6E3F1DA}" destId="{ADBAE3CD-5F1C-1248-9509-36D7FB9B250F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AFA3678B-5519-DB4C-B949-ADD2B7711843}" type="presOf" srcId="{33175CCB-1C8B-1C44-8A2A-276D69ED11D2}" destId="{E2F609D5-FDD5-A74B-9404-5182473E6AFE}" srcOrd="0" destOrd="0" presId="urn:microsoft.com/office/officeart/2005/8/layout/vList6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CD776AB-15D3-8142-8256-2C6290D2623B}" type="presOf" srcId="{00BA3E18-A5E2-9140-B854-8729D59638C7}" destId="{2FECE06E-35AC-4848-AEB0-79EC0C94D6F1}" srcOrd="0" destOrd="0" presId="urn:microsoft.com/office/officeart/2005/8/layout/vList6"/>
    <dgm:cxn modelId="{6B7171AE-36AE-BC4C-9A90-AB5ED976FE30}" srcId="{5B0BFAD2-A999-3B41-82A1-CDF4A6E3F1DA}" destId="{27290672-B66D-2C45-91A5-8E4F45FD455A}" srcOrd="4" destOrd="0" parTransId="{756D5FF7-3B9A-0846-8EAE-13434E0A4355}" sibTransId="{4685A818-330E-6345-9B98-9D5951C432DC}"/>
    <dgm:cxn modelId="{E95789B7-65AD-9042-BD17-581F3361B7F4}" type="presOf" srcId="{2E7B7787-BF7C-304D-9F38-1C0AB771DD8B}" destId="{397701BD-CF43-1C4A-85DF-C7B8014F560D}" srcOrd="0" destOrd="0" presId="urn:microsoft.com/office/officeart/2005/8/layout/vList6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C5AC28C8-F145-7C4E-AADB-F382A6EC8F0D}" type="presOf" srcId="{27290672-B66D-2C45-91A5-8E4F45FD455A}" destId="{719D2412-5BEB-9648-B69A-449728CE1271}" srcOrd="0" destOrd="0" presId="urn:microsoft.com/office/officeart/2005/8/layout/vList6"/>
    <dgm:cxn modelId="{610F2ACF-59C4-7F49-8957-CA8655DE0414}" type="presOf" srcId="{E64D5ADB-50D8-ED48-95FC-F3858D121BA7}" destId="{11B05EEB-4345-5B4B-8D17-EA85D490BABA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DA9F6DD-400F-5A4E-9CF9-87D8B3CBBC60}" type="presOf" srcId="{1752099A-5FA7-5B42-9954-CCC2DC540A73}" destId="{F5315E17-2BF8-0742-A9D5-652A4336BAF4}" srcOrd="0" destOrd="0" presId="urn:microsoft.com/office/officeart/2005/8/layout/vList6"/>
    <dgm:cxn modelId="{1CEB7AE2-ACA0-DF46-8AED-454FAA446844}" type="presOf" srcId="{F0B52F86-83AF-D945-9E33-5773BE9861C5}" destId="{DDB52684-B6A7-9149-B4AB-2F84C79284D0}" srcOrd="0" destOrd="0" presId="urn:microsoft.com/office/officeart/2005/8/layout/vList6"/>
    <dgm:cxn modelId="{7279FC3C-A218-7F40-9C9E-546DA0DC4973}" type="presParOf" srcId="{ADBAE3CD-5F1C-1248-9509-36D7FB9B250F}" destId="{D0DB17CB-9ED2-B544-92B2-2DB189F8393A}" srcOrd="0" destOrd="0" presId="urn:microsoft.com/office/officeart/2005/8/layout/vList6"/>
    <dgm:cxn modelId="{B47757E2-6A7E-864F-940C-65A42E655F74}" type="presParOf" srcId="{D0DB17CB-9ED2-B544-92B2-2DB189F8393A}" destId="{F5315E17-2BF8-0742-A9D5-652A4336BAF4}" srcOrd="0" destOrd="0" presId="urn:microsoft.com/office/officeart/2005/8/layout/vList6"/>
    <dgm:cxn modelId="{200DB306-3A15-E045-A646-C1C196A6B5B5}" type="presParOf" srcId="{D0DB17CB-9ED2-B544-92B2-2DB189F8393A}" destId="{DDB52684-B6A7-9149-B4AB-2F84C79284D0}" srcOrd="1" destOrd="0" presId="urn:microsoft.com/office/officeart/2005/8/layout/vList6"/>
    <dgm:cxn modelId="{590C4CB6-7224-A84D-B815-CBF90B1CD49D}" type="presParOf" srcId="{ADBAE3CD-5F1C-1248-9509-36D7FB9B250F}" destId="{5CB7D535-D713-994E-8A31-71687BDF3781}" srcOrd="1" destOrd="0" presId="urn:microsoft.com/office/officeart/2005/8/layout/vList6"/>
    <dgm:cxn modelId="{BE5D5863-383F-8745-A847-27A0EA4A6E3E}" type="presParOf" srcId="{ADBAE3CD-5F1C-1248-9509-36D7FB9B250F}" destId="{06111FB8-3BCA-B945-9DD2-6ACC73433514}" srcOrd="2" destOrd="0" presId="urn:microsoft.com/office/officeart/2005/8/layout/vList6"/>
    <dgm:cxn modelId="{7D414448-9224-CE4C-8B67-331A4331C53B}" type="presParOf" srcId="{06111FB8-3BCA-B945-9DD2-6ACC73433514}" destId="{E2F609D5-FDD5-A74B-9404-5182473E6AFE}" srcOrd="0" destOrd="0" presId="urn:microsoft.com/office/officeart/2005/8/layout/vList6"/>
    <dgm:cxn modelId="{1D898D0B-A01F-5A4F-9DC3-CCFBF99849B5}" type="presParOf" srcId="{06111FB8-3BCA-B945-9DD2-6ACC73433514}" destId="{2BC9C1AD-EF8D-8141-A89C-89A58EE36A33}" srcOrd="1" destOrd="0" presId="urn:microsoft.com/office/officeart/2005/8/layout/vList6"/>
    <dgm:cxn modelId="{E7CC3F9D-ED32-0742-81CF-B9CF5EC885BF}" type="presParOf" srcId="{ADBAE3CD-5F1C-1248-9509-36D7FB9B250F}" destId="{5DD4912A-6538-1F41-B457-3CE0A9F9DF47}" srcOrd="3" destOrd="0" presId="urn:microsoft.com/office/officeart/2005/8/layout/vList6"/>
    <dgm:cxn modelId="{D94A9228-6DB1-AC43-BCC0-53617BF34967}" type="presParOf" srcId="{ADBAE3CD-5F1C-1248-9509-36D7FB9B250F}" destId="{285C50ED-5342-9746-87C0-00AB5D280D78}" srcOrd="4" destOrd="0" presId="urn:microsoft.com/office/officeart/2005/8/layout/vList6"/>
    <dgm:cxn modelId="{A4A36244-0D24-F342-9681-D48E21721194}" type="presParOf" srcId="{285C50ED-5342-9746-87C0-00AB5D280D78}" destId="{2FECE06E-35AC-4848-AEB0-79EC0C94D6F1}" srcOrd="0" destOrd="0" presId="urn:microsoft.com/office/officeart/2005/8/layout/vList6"/>
    <dgm:cxn modelId="{A242D8D2-0C4F-6146-879D-F71C6418F0CF}" type="presParOf" srcId="{285C50ED-5342-9746-87C0-00AB5D280D78}" destId="{397701BD-CF43-1C4A-85DF-C7B8014F560D}" srcOrd="1" destOrd="0" presId="urn:microsoft.com/office/officeart/2005/8/layout/vList6"/>
    <dgm:cxn modelId="{71FE7198-2BB8-2D43-B13D-809A21F2D3F1}" type="presParOf" srcId="{ADBAE3CD-5F1C-1248-9509-36D7FB9B250F}" destId="{4F78CE2C-6D13-6348-8B60-889CB341F4FE}" srcOrd="5" destOrd="0" presId="urn:microsoft.com/office/officeart/2005/8/layout/vList6"/>
    <dgm:cxn modelId="{75A448CC-35BD-8749-AE86-DB36296DFF59}" type="presParOf" srcId="{ADBAE3CD-5F1C-1248-9509-36D7FB9B250F}" destId="{1B6AF406-A1D0-4748-AFA1-39C836333BE7}" srcOrd="6" destOrd="0" presId="urn:microsoft.com/office/officeart/2005/8/layout/vList6"/>
    <dgm:cxn modelId="{A0BC33EA-3001-9A4E-B4A0-2091D3748BCB}" type="presParOf" srcId="{1B6AF406-A1D0-4748-AFA1-39C836333BE7}" destId="{11B05EEB-4345-5B4B-8D17-EA85D490BABA}" srcOrd="0" destOrd="0" presId="urn:microsoft.com/office/officeart/2005/8/layout/vList6"/>
    <dgm:cxn modelId="{8FD16B5A-085C-D846-A214-33E5DF427807}" type="presParOf" srcId="{1B6AF406-A1D0-4748-AFA1-39C836333BE7}" destId="{6D21897B-ACA6-8445-A0B6-FF47CFD13527}" srcOrd="1" destOrd="0" presId="urn:microsoft.com/office/officeart/2005/8/layout/vList6"/>
    <dgm:cxn modelId="{DDFACE85-9148-544D-957B-9B36993CBD7E}" type="presParOf" srcId="{ADBAE3CD-5F1C-1248-9509-36D7FB9B250F}" destId="{CFD88F72-7895-084F-B9A2-03CE1B58C1C4}" srcOrd="7" destOrd="0" presId="urn:microsoft.com/office/officeart/2005/8/layout/vList6"/>
    <dgm:cxn modelId="{304F8405-EF73-E44E-9428-0BCB1BC739B4}" type="presParOf" srcId="{ADBAE3CD-5F1C-1248-9509-36D7FB9B250F}" destId="{1631E954-80D4-3544-B42F-9CFD705D000A}" srcOrd="8" destOrd="0" presId="urn:microsoft.com/office/officeart/2005/8/layout/vList6"/>
    <dgm:cxn modelId="{7977A75C-2190-E64A-98A6-D9D4E47EE32A}" type="presParOf" srcId="{1631E954-80D4-3544-B42F-9CFD705D000A}" destId="{719D2412-5BEB-9648-B69A-449728CE1271}" srcOrd="0" destOrd="0" presId="urn:microsoft.com/office/officeart/2005/8/layout/vList6"/>
    <dgm:cxn modelId="{F8B4C5D2-48E4-B841-972C-28E58F462E15}" type="presParOf" srcId="{1631E954-80D4-3544-B42F-9CFD705D000A}" destId="{84DD0343-1961-8E46-B3B1-1E1253D8F65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قوة التوصية الشخصية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en-GB" sz="2200" kern="1200" dirty="0"/>
            <a:t>92٪ </a:t>
          </a:r>
          <a:r>
            <a:rPr lang="ar-SA" sz="2200" kern="1200" dirty="0"/>
            <a:t> من المستهلكين يثقون في توصيات الأصدقاء أكثر من الإعلانات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التأثير على قرارات الشراء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آراء العملاء الإيجابية تحفّز الآخرين على تجربة العلامة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نشر تجربة العلامة 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العملاء يشاركون تجاربهم مع العلامات التجارية من خلال المنشورات والتقييمات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المراجعات والتقييمات تعزز الثقة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en-GB" sz="2200" dirty="0"/>
            <a:t>88</a:t>
          </a:r>
          <a:r>
            <a:rPr lang="ar-SA" sz="2200" dirty="0"/>
            <a:t>٪ من المستهلكين يقرأون التقييمات قبل اتخاذ قرار الشراء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80680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82517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456C562-7F49-1F44-B708-00979BDE2D6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209BB10-071F-514C-B8C7-4B0010A70AFF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تحسين المنتجات والخدمات بناءً على آراء العملاء</a:t>
          </a:r>
          <a:endParaRPr lang="en-GB" sz="2000" b="1" dirty="0"/>
        </a:p>
        <a:p>
          <a:pPr rtl="1">
            <a:buNone/>
          </a:pPr>
          <a:r>
            <a:rPr lang="ar-SA" sz="2000" dirty="0"/>
            <a:t>استخدام التقييمات لتحديد نقاط الضعف والعمل على تحسينها</a:t>
          </a:r>
          <a:endParaRPr lang="en-GB" sz="2000" dirty="0"/>
        </a:p>
      </dgm:t>
    </dgm:pt>
    <dgm:pt modelId="{1A4473A7-164A-3B4A-A2CE-09C8C0A0FE33}" type="parTrans" cxnId="{C4AF8B75-575E-3B48-82B6-7237ED1D00C0}">
      <dgm:prSet/>
      <dgm:spPr/>
      <dgm:t>
        <a:bodyPr/>
        <a:lstStyle/>
        <a:p>
          <a:endParaRPr lang="en-GB" sz="2000"/>
        </a:p>
      </dgm:t>
    </dgm:pt>
    <dgm:pt modelId="{F52BD2C5-E0CD-D548-9984-C239693EB8D5}" type="sibTrans" cxnId="{C4AF8B75-575E-3B48-82B6-7237ED1D00C0}">
      <dgm:prSet/>
      <dgm:spPr/>
      <dgm:t>
        <a:bodyPr/>
        <a:lstStyle/>
        <a:p>
          <a:endParaRPr lang="en-GB" sz="2000"/>
        </a:p>
      </dgm:t>
    </dgm:pt>
    <dgm:pt modelId="{8FB9C230-3ECF-1645-AF5E-611F1B20F673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استخدام التقييمات كأداة تسويقية</a:t>
          </a:r>
          <a:endParaRPr lang="en-GB" sz="2000" b="1" dirty="0"/>
        </a:p>
        <a:p>
          <a:pPr rtl="1">
            <a:buNone/>
          </a:pPr>
          <a:r>
            <a:rPr lang="ar-SA" sz="2000" dirty="0"/>
            <a:t>عرض التقييمات الإيجابية في الحملات التسويقية والإعلانات</a:t>
          </a:r>
          <a:endParaRPr lang="en-GB" sz="2000" dirty="0"/>
        </a:p>
      </dgm:t>
    </dgm:pt>
    <dgm:pt modelId="{A564330E-CDD5-3347-AAF7-F51E42CAEFB5}" type="parTrans" cxnId="{9B3E7347-5434-DD4A-8266-AEBAC27ABB4B}">
      <dgm:prSet/>
      <dgm:spPr/>
      <dgm:t>
        <a:bodyPr/>
        <a:lstStyle/>
        <a:p>
          <a:endParaRPr lang="en-GB" sz="2000"/>
        </a:p>
      </dgm:t>
    </dgm:pt>
    <dgm:pt modelId="{9ABCB8D4-CF0B-0D4C-A7DC-FDB3C1F26A4C}" type="sibTrans" cxnId="{9B3E7347-5434-DD4A-8266-AEBAC27ABB4B}">
      <dgm:prSet/>
      <dgm:spPr/>
      <dgm:t>
        <a:bodyPr/>
        <a:lstStyle/>
        <a:p>
          <a:endParaRPr lang="en-GB" sz="2000"/>
        </a:p>
      </dgm:t>
    </dgm:pt>
    <dgm:pt modelId="{D1F018EB-8152-224A-8BA1-D180C1FF3446}">
      <dgm:prSet phldrT="[Text]" custT="1"/>
      <dgm:spPr/>
      <dgm:t>
        <a:bodyPr/>
        <a:lstStyle/>
        <a:p>
          <a:pPr rtl="1"/>
          <a:r>
            <a:rPr lang="ar-SA" sz="2000" b="1" dirty="0"/>
            <a:t>بناء الثقة مع العملاء الجدد</a:t>
          </a:r>
          <a:endParaRPr lang="en-GB" sz="2000" b="1" dirty="0"/>
        </a:p>
        <a:p>
          <a:pPr rtl="1"/>
          <a:r>
            <a:rPr lang="ar-SA" sz="2000" dirty="0"/>
            <a:t>التقييمات الجيدة تزيد من مصداقية العلامة التجارية</a:t>
          </a:r>
          <a:endParaRPr lang="en-GB" sz="2000" dirty="0"/>
        </a:p>
      </dgm:t>
    </dgm:pt>
    <dgm:pt modelId="{13FA1645-5DF8-E54E-8482-70CC5525DD79}" type="sibTrans" cxnId="{FFC4457C-9063-0A48-BD6E-6B7E9987B75D}">
      <dgm:prSet/>
      <dgm:spPr/>
      <dgm:t>
        <a:bodyPr/>
        <a:lstStyle/>
        <a:p>
          <a:endParaRPr lang="en-GB" sz="2000"/>
        </a:p>
      </dgm:t>
    </dgm:pt>
    <dgm:pt modelId="{5C0C9123-698F-6047-868D-4FB6BD45118A}" type="parTrans" cxnId="{FFC4457C-9063-0A48-BD6E-6B7E9987B75D}">
      <dgm:prSet/>
      <dgm:spPr/>
      <dgm:t>
        <a:bodyPr/>
        <a:lstStyle/>
        <a:p>
          <a:endParaRPr lang="en-GB" sz="2000"/>
        </a:p>
      </dgm:t>
    </dgm:pt>
    <dgm:pt modelId="{0B853C62-2AA7-B540-B4B7-80C4CE08D392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تعزيز محركات البحث</a:t>
          </a:r>
          <a:r>
            <a:rPr lang="en-GB" sz="2000" b="1" dirty="0"/>
            <a:t> (SEO) </a:t>
          </a:r>
          <a:r>
            <a:rPr lang="ar-SA" sz="2000" b="1" dirty="0"/>
            <a:t>من خلال التقييمات</a:t>
          </a:r>
          <a:endParaRPr lang="en-GB" sz="2000" b="1" dirty="0"/>
        </a:p>
        <a:p>
          <a:pPr rtl="1">
            <a:buNone/>
          </a:pPr>
          <a:r>
            <a:rPr lang="ar-SA" sz="2000" dirty="0"/>
            <a:t>التقييمات تزيد من فرص ظهور العلامة في نتائج البحث</a:t>
          </a:r>
          <a:endParaRPr lang="en-GB" sz="2000" dirty="0"/>
        </a:p>
      </dgm:t>
    </dgm:pt>
    <dgm:pt modelId="{FC5AE944-95AF-7F46-A3FC-17E8210CED2F}" type="parTrans" cxnId="{B30C15DA-4E8B-B34A-8DCA-08F59DE9B5C9}">
      <dgm:prSet/>
      <dgm:spPr/>
      <dgm:t>
        <a:bodyPr/>
        <a:lstStyle/>
        <a:p>
          <a:endParaRPr lang="en-GB" sz="2000"/>
        </a:p>
      </dgm:t>
    </dgm:pt>
    <dgm:pt modelId="{C8BD2A0E-0DA5-0649-BCBD-9EC99133A93C}" type="sibTrans" cxnId="{B30C15DA-4E8B-B34A-8DCA-08F59DE9B5C9}">
      <dgm:prSet/>
      <dgm:spPr/>
      <dgm:t>
        <a:bodyPr/>
        <a:lstStyle/>
        <a:p>
          <a:endParaRPr lang="en-GB" sz="2000"/>
        </a:p>
      </dgm:t>
    </dgm:pt>
    <dgm:pt modelId="{96BF8903-8CC3-7A41-BA70-5211FDBCC2B8}" type="pres">
      <dgm:prSet presAssocID="{5456C562-7F49-1F44-B708-00979BDE2D6C}" presName="CompostProcess" presStyleCnt="0">
        <dgm:presLayoutVars>
          <dgm:dir val="rev"/>
          <dgm:resizeHandles val="exact"/>
        </dgm:presLayoutVars>
      </dgm:prSet>
      <dgm:spPr/>
    </dgm:pt>
    <dgm:pt modelId="{7901EEE8-E223-3C4C-9388-A9F80B931687}" type="pres">
      <dgm:prSet presAssocID="{5456C562-7F49-1F44-B708-00979BDE2D6C}" presName="arrow" presStyleLbl="bgShp" presStyleIdx="0" presStyleCnt="1"/>
      <dgm:spPr/>
    </dgm:pt>
    <dgm:pt modelId="{C651CB1C-1622-B249-B09D-85047A74B441}" type="pres">
      <dgm:prSet presAssocID="{5456C562-7F49-1F44-B708-00979BDE2D6C}" presName="linearProcess" presStyleCnt="0"/>
      <dgm:spPr/>
    </dgm:pt>
    <dgm:pt modelId="{100A3DA3-CE32-B046-9E3A-D807A5674370}" type="pres">
      <dgm:prSet presAssocID="{D1F018EB-8152-224A-8BA1-D180C1FF3446}" presName="textNode" presStyleLbl="node1" presStyleIdx="0" presStyleCnt="4">
        <dgm:presLayoutVars>
          <dgm:bulletEnabled val="1"/>
        </dgm:presLayoutVars>
      </dgm:prSet>
      <dgm:spPr/>
    </dgm:pt>
    <dgm:pt modelId="{4BB3E3D9-7FA8-0A41-8BC7-4DEB8E699BC5}" type="pres">
      <dgm:prSet presAssocID="{13FA1645-5DF8-E54E-8482-70CC5525DD79}" presName="sibTrans" presStyleCnt="0"/>
      <dgm:spPr/>
    </dgm:pt>
    <dgm:pt modelId="{69ECFBAF-DA9B-E242-9403-7803B8621BCD}" type="pres">
      <dgm:prSet presAssocID="{7209BB10-071F-514C-B8C7-4B0010A70AFF}" presName="textNode" presStyleLbl="node1" presStyleIdx="1" presStyleCnt="4">
        <dgm:presLayoutVars>
          <dgm:bulletEnabled val="1"/>
        </dgm:presLayoutVars>
      </dgm:prSet>
      <dgm:spPr/>
    </dgm:pt>
    <dgm:pt modelId="{74DC7321-61EF-4146-96A5-CA77BAC5062F}" type="pres">
      <dgm:prSet presAssocID="{F52BD2C5-E0CD-D548-9984-C239693EB8D5}" presName="sibTrans" presStyleCnt="0"/>
      <dgm:spPr/>
    </dgm:pt>
    <dgm:pt modelId="{712946FA-FF75-AD48-B793-F72DB0759F9B}" type="pres">
      <dgm:prSet presAssocID="{8FB9C230-3ECF-1645-AF5E-611F1B20F673}" presName="textNode" presStyleLbl="node1" presStyleIdx="2" presStyleCnt="4">
        <dgm:presLayoutVars>
          <dgm:bulletEnabled val="1"/>
        </dgm:presLayoutVars>
      </dgm:prSet>
      <dgm:spPr/>
    </dgm:pt>
    <dgm:pt modelId="{6CEAB485-2979-794C-84FE-DFA8F71B04D6}" type="pres">
      <dgm:prSet presAssocID="{9ABCB8D4-CF0B-0D4C-A7DC-FDB3C1F26A4C}" presName="sibTrans" presStyleCnt="0"/>
      <dgm:spPr/>
    </dgm:pt>
    <dgm:pt modelId="{015F8E25-F0E7-8D45-8EC0-A58BB4F21527}" type="pres">
      <dgm:prSet presAssocID="{0B853C62-2AA7-B540-B4B7-80C4CE08D392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23EE4716-82D8-BA47-A3F8-4A7FD4707E1F}" type="presOf" srcId="{5456C562-7F49-1F44-B708-00979BDE2D6C}" destId="{96BF8903-8CC3-7A41-BA70-5211FDBCC2B8}" srcOrd="0" destOrd="0" presId="urn:microsoft.com/office/officeart/2005/8/layout/hProcess9"/>
    <dgm:cxn modelId="{C823DD1D-880F-8747-BD02-C36FB2624CB8}" type="presOf" srcId="{D1F018EB-8152-224A-8BA1-D180C1FF3446}" destId="{100A3DA3-CE32-B046-9E3A-D807A5674370}" srcOrd="0" destOrd="0" presId="urn:microsoft.com/office/officeart/2005/8/layout/hProcess9"/>
    <dgm:cxn modelId="{EC7B702A-6217-6744-AE09-40C36F6EB39C}" type="presOf" srcId="{8FB9C230-3ECF-1645-AF5E-611F1B20F673}" destId="{712946FA-FF75-AD48-B793-F72DB0759F9B}" srcOrd="0" destOrd="0" presId="urn:microsoft.com/office/officeart/2005/8/layout/hProcess9"/>
    <dgm:cxn modelId="{9B3E7347-5434-DD4A-8266-AEBAC27ABB4B}" srcId="{5456C562-7F49-1F44-B708-00979BDE2D6C}" destId="{8FB9C230-3ECF-1645-AF5E-611F1B20F673}" srcOrd="2" destOrd="0" parTransId="{A564330E-CDD5-3347-AAF7-F51E42CAEFB5}" sibTransId="{9ABCB8D4-CF0B-0D4C-A7DC-FDB3C1F26A4C}"/>
    <dgm:cxn modelId="{C4AF8B75-575E-3B48-82B6-7237ED1D00C0}" srcId="{5456C562-7F49-1F44-B708-00979BDE2D6C}" destId="{7209BB10-071F-514C-B8C7-4B0010A70AFF}" srcOrd="1" destOrd="0" parTransId="{1A4473A7-164A-3B4A-A2CE-09C8C0A0FE33}" sibTransId="{F52BD2C5-E0CD-D548-9984-C239693EB8D5}"/>
    <dgm:cxn modelId="{FFC4457C-9063-0A48-BD6E-6B7E9987B75D}" srcId="{5456C562-7F49-1F44-B708-00979BDE2D6C}" destId="{D1F018EB-8152-224A-8BA1-D180C1FF3446}" srcOrd="0" destOrd="0" parTransId="{5C0C9123-698F-6047-868D-4FB6BD45118A}" sibTransId="{13FA1645-5DF8-E54E-8482-70CC5525DD79}"/>
    <dgm:cxn modelId="{6AADD19E-2038-F641-9429-46B596E1C276}" type="presOf" srcId="{0B853C62-2AA7-B540-B4B7-80C4CE08D392}" destId="{015F8E25-F0E7-8D45-8EC0-A58BB4F21527}" srcOrd="0" destOrd="0" presId="urn:microsoft.com/office/officeart/2005/8/layout/hProcess9"/>
    <dgm:cxn modelId="{B30C15DA-4E8B-B34A-8DCA-08F59DE9B5C9}" srcId="{5456C562-7F49-1F44-B708-00979BDE2D6C}" destId="{0B853C62-2AA7-B540-B4B7-80C4CE08D392}" srcOrd="3" destOrd="0" parTransId="{FC5AE944-95AF-7F46-A3FC-17E8210CED2F}" sibTransId="{C8BD2A0E-0DA5-0649-BCBD-9EC99133A93C}"/>
    <dgm:cxn modelId="{2E96C3EF-EF75-064D-B471-424AEA61BAAC}" type="presOf" srcId="{7209BB10-071F-514C-B8C7-4B0010A70AFF}" destId="{69ECFBAF-DA9B-E242-9403-7803B8621BCD}" srcOrd="0" destOrd="0" presId="urn:microsoft.com/office/officeart/2005/8/layout/hProcess9"/>
    <dgm:cxn modelId="{B1B138FC-B135-2A42-B3F2-791EE96E4405}" type="presParOf" srcId="{96BF8903-8CC3-7A41-BA70-5211FDBCC2B8}" destId="{7901EEE8-E223-3C4C-9388-A9F80B931687}" srcOrd="0" destOrd="0" presId="urn:microsoft.com/office/officeart/2005/8/layout/hProcess9"/>
    <dgm:cxn modelId="{EC2E6184-2B23-2E46-8616-1043150BCF71}" type="presParOf" srcId="{96BF8903-8CC3-7A41-BA70-5211FDBCC2B8}" destId="{C651CB1C-1622-B249-B09D-85047A74B441}" srcOrd="1" destOrd="0" presId="urn:microsoft.com/office/officeart/2005/8/layout/hProcess9"/>
    <dgm:cxn modelId="{3A530D7A-6972-CA4E-B7E9-C0CF68C3C85B}" type="presParOf" srcId="{C651CB1C-1622-B249-B09D-85047A74B441}" destId="{100A3DA3-CE32-B046-9E3A-D807A5674370}" srcOrd="0" destOrd="0" presId="urn:microsoft.com/office/officeart/2005/8/layout/hProcess9"/>
    <dgm:cxn modelId="{BEF5AB46-AEEB-3E44-A1EE-043A910F61CF}" type="presParOf" srcId="{C651CB1C-1622-B249-B09D-85047A74B441}" destId="{4BB3E3D9-7FA8-0A41-8BC7-4DEB8E699BC5}" srcOrd="1" destOrd="0" presId="urn:microsoft.com/office/officeart/2005/8/layout/hProcess9"/>
    <dgm:cxn modelId="{BA5698B6-3CEB-6344-A920-1F31FA82FC52}" type="presParOf" srcId="{C651CB1C-1622-B249-B09D-85047A74B441}" destId="{69ECFBAF-DA9B-E242-9403-7803B8621BCD}" srcOrd="2" destOrd="0" presId="urn:microsoft.com/office/officeart/2005/8/layout/hProcess9"/>
    <dgm:cxn modelId="{43776143-7370-2F48-A430-8705E2167AD6}" type="presParOf" srcId="{C651CB1C-1622-B249-B09D-85047A74B441}" destId="{74DC7321-61EF-4146-96A5-CA77BAC5062F}" srcOrd="3" destOrd="0" presId="urn:microsoft.com/office/officeart/2005/8/layout/hProcess9"/>
    <dgm:cxn modelId="{8D8BC617-ACD7-844D-A0C9-01743ADE5FA6}" type="presParOf" srcId="{C651CB1C-1622-B249-B09D-85047A74B441}" destId="{712946FA-FF75-AD48-B793-F72DB0759F9B}" srcOrd="4" destOrd="0" presId="urn:microsoft.com/office/officeart/2005/8/layout/hProcess9"/>
    <dgm:cxn modelId="{9BBD87F6-F569-1340-85DE-4E45FD37E812}" type="presParOf" srcId="{C651CB1C-1622-B249-B09D-85047A74B441}" destId="{6CEAB485-2979-794C-84FE-DFA8F71B04D6}" srcOrd="5" destOrd="0" presId="urn:microsoft.com/office/officeart/2005/8/layout/hProcess9"/>
    <dgm:cxn modelId="{483E4BA8-8FAD-144B-83C5-B4BE963892B4}" type="presParOf" srcId="{C651CB1C-1622-B249-B09D-85047A74B441}" destId="{015F8E25-F0E7-8D45-8EC0-A58BB4F21527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الهدف الرئيسي للحملة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هل هو زيادة الوعي؟ تحسين المبيعات؟ جذب العملاء المحتملين؟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الجمهور المستهدف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تحديد الفئة العمرية، الاهتمامات، والسلوك الشرائي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القنوات المستخدمة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التسويق عبر وسائل التواصل الاجتماعي، البريد الإلكتروني، الإعلانات المدفوعة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التخطيط الزمني للحملة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تحديد بداية ونهاية الحملة لضمان تنفيذها بكفاءة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قياس الأداء وتحليل النتائج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معرفة مدى نجاح الحملة وتحديد التحسينات الممكنة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5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استهداف غير دقيق للجمهور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الحل: استخدام التحليل الدقيق للبيانات لتحديد الجمهور المناسب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عدم وضوح الرسالة التسويقية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الحل: تبسيط الفكرة وضمان تناسق الرسائل في جميع القنوات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الإفراط في الإعلانات دون تقديم قيمة حقيقية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الحل: استخدام محتوى غني وتقديم قيمة فعلية للجمهور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عدم قياس أداء الحملة وتحليل البيانات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الحل: تتبع المؤشرات الرئيسية</a:t>
          </a:r>
          <a:r>
            <a:rPr lang="en-GB" sz="2400" dirty="0"/>
            <a:t> KPI </a:t>
          </a:r>
          <a:r>
            <a:rPr lang="ar-SA" sz="2400" dirty="0"/>
            <a:t>لضمان التحسين المستمر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087353A8-3DA0-C646-9807-F8E0AC554B1E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90898EA4-347C-A343-9CE5-5B12D2FF6B0E}" type="pres">
      <dgm:prSet presAssocID="{4A11EF4C-C086-E642-9BB3-7F06E5C1290B}" presName="linNode" presStyleCnt="0"/>
      <dgm:spPr/>
    </dgm:pt>
    <dgm:pt modelId="{FE43D589-B04E-C941-AC9A-D977E9EFF01C}" type="pres">
      <dgm:prSet presAssocID="{4A11EF4C-C086-E642-9BB3-7F06E5C1290B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69A72EAD-3D9F-5148-AC89-F9EF0A813466}" type="pres">
      <dgm:prSet presAssocID="{4A11EF4C-C086-E642-9BB3-7F06E5C1290B}" presName="descendantText" presStyleLbl="alignAccFollowNode1" presStyleIdx="0" presStyleCnt="4">
        <dgm:presLayoutVars>
          <dgm:bulletEnabled val="1"/>
        </dgm:presLayoutVars>
      </dgm:prSet>
      <dgm:spPr/>
    </dgm:pt>
    <dgm:pt modelId="{0BA00858-3C3F-5747-B6A5-450A2243721B}" type="pres">
      <dgm:prSet presAssocID="{41E91CD4-8D46-734A-9F81-98BE45E9A506}" presName="sp" presStyleCnt="0"/>
      <dgm:spPr/>
    </dgm:pt>
    <dgm:pt modelId="{641B8D45-D525-4C49-A774-BA77D27F1F54}" type="pres">
      <dgm:prSet presAssocID="{102A7D41-83D4-E04C-90C4-580B0FF7BC74}" presName="linNode" presStyleCnt="0"/>
      <dgm:spPr/>
    </dgm:pt>
    <dgm:pt modelId="{0A3BF7D8-5FBE-4C4B-82E2-975B228D600D}" type="pres">
      <dgm:prSet presAssocID="{102A7D41-83D4-E04C-90C4-580B0FF7BC74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5B11435D-8A57-1945-8900-DDD5B795507E}" type="pres">
      <dgm:prSet presAssocID="{102A7D41-83D4-E04C-90C4-580B0FF7BC74}" presName="descendantText" presStyleLbl="alignAccFollowNode1" presStyleIdx="1" presStyleCnt="4">
        <dgm:presLayoutVars>
          <dgm:bulletEnabled val="1"/>
        </dgm:presLayoutVars>
      </dgm:prSet>
      <dgm:spPr/>
    </dgm:pt>
    <dgm:pt modelId="{E382EA12-FCF3-4143-B37D-65897C1E0FE5}" type="pres">
      <dgm:prSet presAssocID="{6652ED82-6B71-6543-A7FC-4590E5EB8DAC}" presName="sp" presStyleCnt="0"/>
      <dgm:spPr/>
    </dgm:pt>
    <dgm:pt modelId="{1CA32FAE-1CED-1843-97D5-8A9BA8DDD920}" type="pres">
      <dgm:prSet presAssocID="{ADD6F1E2-4AED-DA41-AAFA-764AE518E54B}" presName="linNode" presStyleCnt="0"/>
      <dgm:spPr/>
    </dgm:pt>
    <dgm:pt modelId="{309C42CE-A3B0-C84F-9B6C-A3CE75D9D98D}" type="pres">
      <dgm:prSet presAssocID="{ADD6F1E2-4AED-DA41-AAFA-764AE518E54B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87533FD9-8D63-BB47-A5FB-56F20D2F27AC}" type="pres">
      <dgm:prSet presAssocID="{ADD6F1E2-4AED-DA41-AAFA-764AE518E54B}" presName="descendantText" presStyleLbl="alignAccFollowNode1" presStyleIdx="2" presStyleCnt="4">
        <dgm:presLayoutVars>
          <dgm:bulletEnabled val="1"/>
        </dgm:presLayoutVars>
      </dgm:prSet>
      <dgm:spPr/>
    </dgm:pt>
    <dgm:pt modelId="{E19CC2C9-B46C-B34B-9733-35BCA00D670C}" type="pres">
      <dgm:prSet presAssocID="{0EBECCBF-32B3-7540-945E-6EAB29D7B1DA}" presName="sp" presStyleCnt="0"/>
      <dgm:spPr/>
    </dgm:pt>
    <dgm:pt modelId="{5C3CB6D5-ED30-B84F-BC14-B09C9CBAC691}" type="pres">
      <dgm:prSet presAssocID="{62E37409-2A2A-FA47-83CE-3CEDEC3BC08D}" presName="linNode" presStyleCnt="0"/>
      <dgm:spPr/>
    </dgm:pt>
    <dgm:pt modelId="{18D75EEB-F14F-704D-B529-C40BA2B64F85}" type="pres">
      <dgm:prSet presAssocID="{62E37409-2A2A-FA47-83CE-3CEDEC3BC08D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9D8B6ABB-AD3E-D94C-8AF8-601F2F0E5702}" type="pres">
      <dgm:prSet presAssocID="{62E37409-2A2A-FA47-83CE-3CEDEC3BC08D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8677D125-7B0D-9F42-B572-8D8880717C84}" type="presOf" srcId="{C88ED262-17EB-A64F-8186-B36DDD55690A}" destId="{69A72EAD-3D9F-5148-AC89-F9EF0A813466}" srcOrd="0" destOrd="0" presId="urn:microsoft.com/office/officeart/2005/8/layout/vList5"/>
    <dgm:cxn modelId="{19FD2D27-EFDE-BB46-AB88-D5A2EEDB0BBF}" type="presOf" srcId="{B1994776-BB7E-AD4E-900E-8296E2C69C4F}" destId="{87533FD9-8D63-BB47-A5FB-56F20D2F27AC}" srcOrd="0" destOrd="0" presId="urn:microsoft.com/office/officeart/2005/8/layout/vList5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B2746343-DEF6-5C40-8C3D-BE09DC975A15}" type="presOf" srcId="{83C71CD6-57CD-1345-AA65-E4449339D441}" destId="{9D8B6ABB-AD3E-D94C-8AF8-601F2F0E5702}" srcOrd="0" destOrd="0" presId="urn:microsoft.com/office/officeart/2005/8/layout/vList5"/>
    <dgm:cxn modelId="{69B69155-C348-8941-A272-6D51865EE8FF}" type="presOf" srcId="{BD09AEF8-F502-8F47-BA6A-B0FFAEB3008F}" destId="{087353A8-3DA0-C646-9807-F8E0AC554B1E}" srcOrd="0" destOrd="0" presId="urn:microsoft.com/office/officeart/2005/8/layout/vList5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FFBF861-8156-8C43-8973-9989A21A08BD}" type="presOf" srcId="{ADD6F1E2-4AED-DA41-AAFA-764AE518E54B}" destId="{309C42CE-A3B0-C84F-9B6C-A3CE75D9D98D}" srcOrd="0" destOrd="0" presId="urn:microsoft.com/office/officeart/2005/8/layout/vList5"/>
    <dgm:cxn modelId="{EE5C2662-DC49-504A-ACB5-64E61CB397C1}" type="presOf" srcId="{65387183-454B-F14D-A6F6-7DA8C5BFAE05}" destId="{5B11435D-8A57-1945-8900-DDD5B795507E}" srcOrd="0" destOrd="0" presId="urn:microsoft.com/office/officeart/2005/8/layout/vList5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5713AAA-8DDB-AA44-B68F-CBCB18432CE6}" type="presOf" srcId="{62E37409-2A2A-FA47-83CE-3CEDEC3BC08D}" destId="{18D75EEB-F14F-704D-B529-C40BA2B64F85}" srcOrd="0" destOrd="0" presId="urn:microsoft.com/office/officeart/2005/8/layout/vList5"/>
    <dgm:cxn modelId="{F6251FBD-034A-8441-B9DD-DE6F08EC6BE3}" type="presOf" srcId="{102A7D41-83D4-E04C-90C4-580B0FF7BC74}" destId="{0A3BF7D8-5FBE-4C4B-82E2-975B228D600D}" srcOrd="0" destOrd="0" presId="urn:microsoft.com/office/officeart/2005/8/layout/vList5"/>
    <dgm:cxn modelId="{264C87C5-B5BA-3644-8DEF-08AA5F1B3F55}" type="presOf" srcId="{4A11EF4C-C086-E642-9BB3-7F06E5C1290B}" destId="{FE43D589-B04E-C941-AC9A-D977E9EFF01C}" srcOrd="0" destOrd="0" presId="urn:microsoft.com/office/officeart/2005/8/layout/vList5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3ACF75-7749-8C4C-8FD3-A47759FDC418}" type="presParOf" srcId="{087353A8-3DA0-C646-9807-F8E0AC554B1E}" destId="{90898EA4-347C-A343-9CE5-5B12D2FF6B0E}" srcOrd="0" destOrd="0" presId="urn:microsoft.com/office/officeart/2005/8/layout/vList5"/>
    <dgm:cxn modelId="{232E4DF6-16EF-D543-8726-369B5B16BC6F}" type="presParOf" srcId="{90898EA4-347C-A343-9CE5-5B12D2FF6B0E}" destId="{FE43D589-B04E-C941-AC9A-D977E9EFF01C}" srcOrd="0" destOrd="0" presId="urn:microsoft.com/office/officeart/2005/8/layout/vList5"/>
    <dgm:cxn modelId="{C8EC98B8-77F7-D74A-B139-22A2B9FF1596}" type="presParOf" srcId="{90898EA4-347C-A343-9CE5-5B12D2FF6B0E}" destId="{69A72EAD-3D9F-5148-AC89-F9EF0A813466}" srcOrd="1" destOrd="0" presId="urn:microsoft.com/office/officeart/2005/8/layout/vList5"/>
    <dgm:cxn modelId="{8DF6C1FF-B27E-C242-AD70-389A31DB46C8}" type="presParOf" srcId="{087353A8-3DA0-C646-9807-F8E0AC554B1E}" destId="{0BA00858-3C3F-5747-B6A5-450A2243721B}" srcOrd="1" destOrd="0" presId="urn:microsoft.com/office/officeart/2005/8/layout/vList5"/>
    <dgm:cxn modelId="{DCDC0AF8-7D24-4744-8123-C01BA6C9F2F3}" type="presParOf" srcId="{087353A8-3DA0-C646-9807-F8E0AC554B1E}" destId="{641B8D45-D525-4C49-A774-BA77D27F1F54}" srcOrd="2" destOrd="0" presId="urn:microsoft.com/office/officeart/2005/8/layout/vList5"/>
    <dgm:cxn modelId="{8004E65E-323C-BC4F-8414-FE30BBDF0B3D}" type="presParOf" srcId="{641B8D45-D525-4C49-A774-BA77D27F1F54}" destId="{0A3BF7D8-5FBE-4C4B-82E2-975B228D600D}" srcOrd="0" destOrd="0" presId="urn:microsoft.com/office/officeart/2005/8/layout/vList5"/>
    <dgm:cxn modelId="{6BC975C4-835E-804C-B9F7-6DAE912A0824}" type="presParOf" srcId="{641B8D45-D525-4C49-A774-BA77D27F1F54}" destId="{5B11435D-8A57-1945-8900-DDD5B795507E}" srcOrd="1" destOrd="0" presId="urn:microsoft.com/office/officeart/2005/8/layout/vList5"/>
    <dgm:cxn modelId="{F1F0ECBD-4214-014A-BAA0-D11BA2A0C34F}" type="presParOf" srcId="{087353A8-3DA0-C646-9807-F8E0AC554B1E}" destId="{E382EA12-FCF3-4143-B37D-65897C1E0FE5}" srcOrd="3" destOrd="0" presId="urn:microsoft.com/office/officeart/2005/8/layout/vList5"/>
    <dgm:cxn modelId="{51CCB49F-497B-0844-B261-BBAAF406A81B}" type="presParOf" srcId="{087353A8-3DA0-C646-9807-F8E0AC554B1E}" destId="{1CA32FAE-1CED-1843-97D5-8A9BA8DDD920}" srcOrd="4" destOrd="0" presId="urn:microsoft.com/office/officeart/2005/8/layout/vList5"/>
    <dgm:cxn modelId="{207AE733-D4AC-604E-B699-D993974A6FDC}" type="presParOf" srcId="{1CA32FAE-1CED-1843-97D5-8A9BA8DDD920}" destId="{309C42CE-A3B0-C84F-9B6C-A3CE75D9D98D}" srcOrd="0" destOrd="0" presId="urn:microsoft.com/office/officeart/2005/8/layout/vList5"/>
    <dgm:cxn modelId="{B07D1310-F6BE-A540-99BF-298BE91B301A}" type="presParOf" srcId="{1CA32FAE-1CED-1843-97D5-8A9BA8DDD920}" destId="{87533FD9-8D63-BB47-A5FB-56F20D2F27AC}" srcOrd="1" destOrd="0" presId="urn:microsoft.com/office/officeart/2005/8/layout/vList5"/>
    <dgm:cxn modelId="{7668FD76-BF3F-A342-96B6-395178510559}" type="presParOf" srcId="{087353A8-3DA0-C646-9807-F8E0AC554B1E}" destId="{E19CC2C9-B46C-B34B-9733-35BCA00D670C}" srcOrd="5" destOrd="0" presId="urn:microsoft.com/office/officeart/2005/8/layout/vList5"/>
    <dgm:cxn modelId="{E3CA0745-4049-F948-B967-911B5F9BBFCB}" type="presParOf" srcId="{087353A8-3DA0-C646-9807-F8E0AC554B1E}" destId="{5C3CB6D5-ED30-B84F-BC14-B09C9CBAC691}" srcOrd="6" destOrd="0" presId="urn:microsoft.com/office/officeart/2005/8/layout/vList5"/>
    <dgm:cxn modelId="{5DAC9BDE-5A84-5A43-A574-A688510CCD16}" type="presParOf" srcId="{5C3CB6D5-ED30-B84F-BC14-B09C9CBAC691}" destId="{18D75EEB-F14F-704D-B529-C40BA2B64F85}" srcOrd="0" destOrd="0" presId="urn:microsoft.com/office/officeart/2005/8/layout/vList5"/>
    <dgm:cxn modelId="{3303F936-EF3C-0442-9CAE-F5460FA1F847}" type="presParOf" srcId="{5C3CB6D5-ED30-B84F-BC14-B09C9CBAC691}" destId="{9D8B6ABB-AD3E-D94C-8AF8-601F2F0E570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١- </a:t>
          </a:r>
          <a:r>
            <a:rPr lang="en-GB" sz="2400" dirty="0"/>
            <a:t>🔍 </a:t>
          </a:r>
          <a:r>
            <a:rPr lang="en-GB" sz="2400" b="1" dirty="0"/>
            <a:t> </a:t>
          </a:r>
          <a:r>
            <a:rPr lang="ar-SA" sz="2400" b="1" dirty="0"/>
            <a:t>مراجعة البيانات بانتظام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تحليل تقارير الأداء بشكل دوري لاكتشاف الأنماط والاتجاهات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</a:t>
          </a:r>
          <a:r>
            <a:rPr lang="en-GB" sz="2400" dirty="0"/>
            <a:t>🎯 </a:t>
          </a:r>
          <a:r>
            <a:rPr lang="en-GB" sz="2400" b="1" dirty="0"/>
            <a:t> </a:t>
          </a:r>
          <a:r>
            <a:rPr lang="ar-SA" sz="2400" b="1" dirty="0"/>
            <a:t>تحديد العناصر التي تحتاج إلى تحسين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هل نسبة النقرات منخفضة؟ هل معدل الفتح في البريد الإلكتروني ضعيف؟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</a:t>
          </a:r>
          <a:r>
            <a:rPr lang="en-GB" sz="2400" dirty="0"/>
            <a:t>🛠 </a:t>
          </a:r>
          <a:r>
            <a:rPr lang="en-GB" sz="2400" b="1" dirty="0"/>
            <a:t> </a:t>
          </a:r>
          <a:r>
            <a:rPr lang="ar-SA" sz="2400" b="1" dirty="0"/>
            <a:t>تجربة استراتيجيات جديدة 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اختبار نسخ مختلفة من الإعلانات لمعرفة أيها يحقق أفضل النتائج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تعديل الميزانيات بناءً على الأداء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زيادة الاستثمار في القنوات التي تحقق أفضل العائدات وتقليل الإنفاق على الأقل كفاءة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7A04E5AA-7359-0D47-B417-7787D9B72596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DD112E1B-A393-C649-92E2-E623187D91BB}" type="pres">
      <dgm:prSet presAssocID="{4A11EF4C-C086-E642-9BB3-7F06E5C1290B}" presName="circle1" presStyleLbl="node1" presStyleIdx="0" presStyleCnt="4"/>
      <dgm:spPr/>
    </dgm:pt>
    <dgm:pt modelId="{74534BA5-5F6A-4F4E-A64D-96B194C2438B}" type="pres">
      <dgm:prSet presAssocID="{4A11EF4C-C086-E642-9BB3-7F06E5C1290B}" presName="space" presStyleCnt="0"/>
      <dgm:spPr/>
    </dgm:pt>
    <dgm:pt modelId="{EEB83256-F2C2-8646-B241-0BC11B98C969}" type="pres">
      <dgm:prSet presAssocID="{4A11EF4C-C086-E642-9BB3-7F06E5C1290B}" presName="rect1" presStyleLbl="alignAcc1" presStyleIdx="0" presStyleCnt="4"/>
      <dgm:spPr/>
    </dgm:pt>
    <dgm:pt modelId="{CE24CD61-57D4-8B41-9EE1-41A3F3E828CD}" type="pres">
      <dgm:prSet presAssocID="{102A7D41-83D4-E04C-90C4-580B0FF7BC74}" presName="vertSpace2" presStyleLbl="node1" presStyleIdx="0" presStyleCnt="4"/>
      <dgm:spPr/>
    </dgm:pt>
    <dgm:pt modelId="{ED4EFC0B-393D-3E4B-A909-DE43A6C72FE5}" type="pres">
      <dgm:prSet presAssocID="{102A7D41-83D4-E04C-90C4-580B0FF7BC74}" presName="circle2" presStyleLbl="node1" presStyleIdx="1" presStyleCnt="4"/>
      <dgm:spPr/>
    </dgm:pt>
    <dgm:pt modelId="{54B2AD2C-ACC7-1A43-B8E0-7124AB5C0165}" type="pres">
      <dgm:prSet presAssocID="{102A7D41-83D4-E04C-90C4-580B0FF7BC74}" presName="rect2" presStyleLbl="alignAcc1" presStyleIdx="1" presStyleCnt="4"/>
      <dgm:spPr/>
    </dgm:pt>
    <dgm:pt modelId="{15F28FDC-16AF-944F-A7BB-25912469C8EF}" type="pres">
      <dgm:prSet presAssocID="{ADD6F1E2-4AED-DA41-AAFA-764AE518E54B}" presName="vertSpace3" presStyleLbl="node1" presStyleIdx="1" presStyleCnt="4"/>
      <dgm:spPr/>
    </dgm:pt>
    <dgm:pt modelId="{12223AAC-B783-2342-BF7F-FCEEF2272C04}" type="pres">
      <dgm:prSet presAssocID="{ADD6F1E2-4AED-DA41-AAFA-764AE518E54B}" presName="circle3" presStyleLbl="node1" presStyleIdx="2" presStyleCnt="4"/>
      <dgm:spPr/>
    </dgm:pt>
    <dgm:pt modelId="{B9672C72-6599-164F-8ABF-A2167582CBE2}" type="pres">
      <dgm:prSet presAssocID="{ADD6F1E2-4AED-DA41-AAFA-764AE518E54B}" presName="rect3" presStyleLbl="alignAcc1" presStyleIdx="2" presStyleCnt="4"/>
      <dgm:spPr/>
    </dgm:pt>
    <dgm:pt modelId="{0DE7FA19-5B81-CF48-ADE9-B7970458BA42}" type="pres">
      <dgm:prSet presAssocID="{62E37409-2A2A-FA47-83CE-3CEDEC3BC08D}" presName="vertSpace4" presStyleLbl="node1" presStyleIdx="2" presStyleCnt="4"/>
      <dgm:spPr/>
    </dgm:pt>
    <dgm:pt modelId="{56F6BFEB-25A3-724F-88C1-8811E9C88A7C}" type="pres">
      <dgm:prSet presAssocID="{62E37409-2A2A-FA47-83CE-3CEDEC3BC08D}" presName="circle4" presStyleLbl="node1" presStyleIdx="3" presStyleCnt="4"/>
      <dgm:spPr/>
    </dgm:pt>
    <dgm:pt modelId="{D6233EF3-F522-9C44-B492-8F90FDD90DAE}" type="pres">
      <dgm:prSet presAssocID="{62E37409-2A2A-FA47-83CE-3CEDEC3BC08D}" presName="rect4" presStyleLbl="alignAcc1" presStyleIdx="3" presStyleCnt="4"/>
      <dgm:spPr/>
    </dgm:pt>
    <dgm:pt modelId="{2E2270AC-C0C4-E04C-80FA-127F747766F6}" type="pres">
      <dgm:prSet presAssocID="{4A11EF4C-C086-E642-9BB3-7F06E5C1290B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1BB37C88-5CB8-B542-867D-ED125E5C6781}" type="pres">
      <dgm:prSet presAssocID="{4A11EF4C-C086-E642-9BB3-7F06E5C1290B}" presName="rect1ChTx" presStyleLbl="alignAcc1" presStyleIdx="3" presStyleCnt="4">
        <dgm:presLayoutVars>
          <dgm:bulletEnabled val="1"/>
        </dgm:presLayoutVars>
      </dgm:prSet>
      <dgm:spPr/>
    </dgm:pt>
    <dgm:pt modelId="{B254332A-761E-3C44-963C-4BC33486E126}" type="pres">
      <dgm:prSet presAssocID="{102A7D41-83D4-E04C-90C4-580B0FF7BC74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1F7DF96B-D037-0A4D-9BA1-974146285D58}" type="pres">
      <dgm:prSet presAssocID="{102A7D41-83D4-E04C-90C4-580B0FF7BC74}" presName="rect2ChTx" presStyleLbl="alignAcc1" presStyleIdx="3" presStyleCnt="4">
        <dgm:presLayoutVars>
          <dgm:bulletEnabled val="1"/>
        </dgm:presLayoutVars>
      </dgm:prSet>
      <dgm:spPr/>
    </dgm:pt>
    <dgm:pt modelId="{1BA66690-2ABD-A749-BF1F-304ED48008FD}" type="pres">
      <dgm:prSet presAssocID="{ADD6F1E2-4AED-DA41-AAFA-764AE518E54B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C45E09EA-679C-984E-BBA5-330A1D622F89}" type="pres">
      <dgm:prSet presAssocID="{ADD6F1E2-4AED-DA41-AAFA-764AE518E54B}" presName="rect3ChTx" presStyleLbl="alignAcc1" presStyleIdx="3" presStyleCnt="4">
        <dgm:presLayoutVars>
          <dgm:bulletEnabled val="1"/>
        </dgm:presLayoutVars>
      </dgm:prSet>
      <dgm:spPr/>
    </dgm:pt>
    <dgm:pt modelId="{D4820C41-A013-9948-88A7-387BA622E29D}" type="pres">
      <dgm:prSet presAssocID="{62E37409-2A2A-FA47-83CE-3CEDEC3BC08D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C2C429AE-EFD5-A841-9CFB-2BC37F6E8E01}" type="pres">
      <dgm:prSet presAssocID="{62E37409-2A2A-FA47-83CE-3CEDEC3BC08D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D0B7EF16-603B-8642-969B-F52F77D4F721}" type="presOf" srcId="{4A11EF4C-C086-E642-9BB3-7F06E5C1290B}" destId="{2E2270AC-C0C4-E04C-80FA-127F747766F6}" srcOrd="1" destOrd="0" presId="urn:microsoft.com/office/officeart/2005/8/layout/target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9792E927-FE02-1D42-8E76-F75862594A3C}" type="presOf" srcId="{4A11EF4C-C086-E642-9BB3-7F06E5C1290B}" destId="{EEB83256-F2C2-8646-B241-0BC11B98C969}" srcOrd="0" destOrd="0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DF7DF4A-774A-B54D-B9B9-B89E3FF8620E}" type="presOf" srcId="{65387183-454B-F14D-A6F6-7DA8C5BFAE05}" destId="{1F7DF96B-D037-0A4D-9BA1-974146285D58}" srcOrd="0" destOrd="0" presId="urn:microsoft.com/office/officeart/2005/8/layout/target3"/>
    <dgm:cxn modelId="{57906E4C-0AC1-A344-9C76-08BB3D8A72A6}" type="presOf" srcId="{62E37409-2A2A-FA47-83CE-3CEDEC3BC08D}" destId="{D4820C41-A013-9948-88A7-387BA622E29D}" srcOrd="1" destOrd="0" presId="urn:microsoft.com/office/officeart/2005/8/layout/target3"/>
    <dgm:cxn modelId="{53E69D4C-3E13-2643-9A5A-BD472B31D617}" type="presOf" srcId="{62E37409-2A2A-FA47-83CE-3CEDEC3BC08D}" destId="{D6233EF3-F522-9C44-B492-8F90FDD90DAE}" srcOrd="0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E35AF64-2BF3-E64E-844A-738247B98F97}" type="presOf" srcId="{102A7D41-83D4-E04C-90C4-580B0FF7BC74}" destId="{B254332A-761E-3C44-963C-4BC33486E126}" srcOrd="1" destOrd="0" presId="urn:microsoft.com/office/officeart/2005/8/layout/target3"/>
    <dgm:cxn modelId="{A7657669-8516-8947-A1E2-41364DE984E5}" type="presOf" srcId="{102A7D41-83D4-E04C-90C4-580B0FF7BC74}" destId="{54B2AD2C-ACC7-1A43-B8E0-7124AB5C0165}" srcOrd="0" destOrd="0" presId="urn:microsoft.com/office/officeart/2005/8/layout/target3"/>
    <dgm:cxn modelId="{C3D04973-84F2-614A-98C5-9C8F2192D380}" type="presOf" srcId="{ADD6F1E2-4AED-DA41-AAFA-764AE518E54B}" destId="{B9672C72-6599-164F-8ABF-A2167582CBE2}" srcOrd="0" destOrd="0" presId="urn:microsoft.com/office/officeart/2005/8/layout/target3"/>
    <dgm:cxn modelId="{0AAD3F7E-F982-B74F-B160-698C3AC3CA49}" type="presOf" srcId="{BD09AEF8-F502-8F47-BA6A-B0FFAEB3008F}" destId="{7A04E5AA-7359-0D47-B417-7787D9B72596}" srcOrd="0" destOrd="0" presId="urn:microsoft.com/office/officeart/2005/8/layout/target3"/>
    <dgm:cxn modelId="{A6544C8F-3EC8-694F-8027-CA40D2A3609E}" type="presOf" srcId="{B1994776-BB7E-AD4E-900E-8296E2C69C4F}" destId="{C45E09EA-679C-984E-BBA5-330A1D622F89}" srcOrd="0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52E8D0AD-5CF9-0141-8311-C7FFB9C25479}" type="presOf" srcId="{83C71CD6-57CD-1345-AA65-E4449339D441}" destId="{C2C429AE-EFD5-A841-9CFB-2BC37F6E8E01}" srcOrd="0" destOrd="0" presId="urn:microsoft.com/office/officeart/2005/8/layout/target3"/>
    <dgm:cxn modelId="{EC72F8B6-A146-C945-AFF1-0971EB0E7F7A}" type="presOf" srcId="{ADD6F1E2-4AED-DA41-AAFA-764AE518E54B}" destId="{1BA66690-2ABD-A749-BF1F-304ED48008FD}" srcOrd="1" destOrd="0" presId="urn:microsoft.com/office/officeart/2005/8/layout/target3"/>
    <dgm:cxn modelId="{97197FD8-F5CD-4244-9ECE-5F9531645EB6}" type="presOf" srcId="{C88ED262-17EB-A64F-8186-B36DDD55690A}" destId="{1BB37C88-5CB8-B542-867D-ED125E5C6781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5A5AA1D-B279-1C46-A425-3AC0CA9728D8}" type="presParOf" srcId="{7A04E5AA-7359-0D47-B417-7787D9B72596}" destId="{DD112E1B-A393-C649-92E2-E623187D91BB}" srcOrd="0" destOrd="0" presId="urn:microsoft.com/office/officeart/2005/8/layout/target3"/>
    <dgm:cxn modelId="{00541439-4E02-CC42-8348-FFACBDA29E3A}" type="presParOf" srcId="{7A04E5AA-7359-0D47-B417-7787D9B72596}" destId="{74534BA5-5F6A-4F4E-A64D-96B194C2438B}" srcOrd="1" destOrd="0" presId="urn:microsoft.com/office/officeart/2005/8/layout/target3"/>
    <dgm:cxn modelId="{39DE120E-8C66-1A4E-A2CC-42DCBE0E2761}" type="presParOf" srcId="{7A04E5AA-7359-0D47-B417-7787D9B72596}" destId="{EEB83256-F2C2-8646-B241-0BC11B98C969}" srcOrd="2" destOrd="0" presId="urn:microsoft.com/office/officeart/2005/8/layout/target3"/>
    <dgm:cxn modelId="{2BF2AAD8-B865-E44A-9716-A02B9C208B88}" type="presParOf" srcId="{7A04E5AA-7359-0D47-B417-7787D9B72596}" destId="{CE24CD61-57D4-8B41-9EE1-41A3F3E828CD}" srcOrd="3" destOrd="0" presId="urn:microsoft.com/office/officeart/2005/8/layout/target3"/>
    <dgm:cxn modelId="{55380E11-BE14-D74D-8808-D06CC3E02AC6}" type="presParOf" srcId="{7A04E5AA-7359-0D47-B417-7787D9B72596}" destId="{ED4EFC0B-393D-3E4B-A909-DE43A6C72FE5}" srcOrd="4" destOrd="0" presId="urn:microsoft.com/office/officeart/2005/8/layout/target3"/>
    <dgm:cxn modelId="{D97E7F10-E678-AD48-B391-D2EA76892641}" type="presParOf" srcId="{7A04E5AA-7359-0D47-B417-7787D9B72596}" destId="{54B2AD2C-ACC7-1A43-B8E0-7124AB5C0165}" srcOrd="5" destOrd="0" presId="urn:microsoft.com/office/officeart/2005/8/layout/target3"/>
    <dgm:cxn modelId="{DAFC61B8-29D9-064A-A6C3-766EC0C8E86F}" type="presParOf" srcId="{7A04E5AA-7359-0D47-B417-7787D9B72596}" destId="{15F28FDC-16AF-944F-A7BB-25912469C8EF}" srcOrd="6" destOrd="0" presId="urn:microsoft.com/office/officeart/2005/8/layout/target3"/>
    <dgm:cxn modelId="{64FE110C-3644-6647-808F-A0FF2F2E741B}" type="presParOf" srcId="{7A04E5AA-7359-0D47-B417-7787D9B72596}" destId="{12223AAC-B783-2342-BF7F-FCEEF2272C04}" srcOrd="7" destOrd="0" presId="urn:microsoft.com/office/officeart/2005/8/layout/target3"/>
    <dgm:cxn modelId="{AEF9C4E4-634E-1549-AEBE-4C5C7F836375}" type="presParOf" srcId="{7A04E5AA-7359-0D47-B417-7787D9B72596}" destId="{B9672C72-6599-164F-8ABF-A2167582CBE2}" srcOrd="8" destOrd="0" presId="urn:microsoft.com/office/officeart/2005/8/layout/target3"/>
    <dgm:cxn modelId="{CDA78531-CA86-3349-AB31-90F6A2F0EBC3}" type="presParOf" srcId="{7A04E5AA-7359-0D47-B417-7787D9B72596}" destId="{0DE7FA19-5B81-CF48-ADE9-B7970458BA42}" srcOrd="9" destOrd="0" presId="urn:microsoft.com/office/officeart/2005/8/layout/target3"/>
    <dgm:cxn modelId="{9DD7F2D8-79CC-5142-8C0D-82810BE04ACF}" type="presParOf" srcId="{7A04E5AA-7359-0D47-B417-7787D9B72596}" destId="{56F6BFEB-25A3-724F-88C1-8811E9C88A7C}" srcOrd="10" destOrd="0" presId="urn:microsoft.com/office/officeart/2005/8/layout/target3"/>
    <dgm:cxn modelId="{77867973-9396-E540-A037-F05788CD4190}" type="presParOf" srcId="{7A04E5AA-7359-0D47-B417-7787D9B72596}" destId="{D6233EF3-F522-9C44-B492-8F90FDD90DAE}" srcOrd="11" destOrd="0" presId="urn:microsoft.com/office/officeart/2005/8/layout/target3"/>
    <dgm:cxn modelId="{79740A3F-5CEE-034A-8361-63E2F721877A}" type="presParOf" srcId="{7A04E5AA-7359-0D47-B417-7787D9B72596}" destId="{2E2270AC-C0C4-E04C-80FA-127F747766F6}" srcOrd="12" destOrd="0" presId="urn:microsoft.com/office/officeart/2005/8/layout/target3"/>
    <dgm:cxn modelId="{6DD3EAD3-6810-AE4B-8180-6F5760EA0335}" type="presParOf" srcId="{7A04E5AA-7359-0D47-B417-7787D9B72596}" destId="{1BB37C88-5CB8-B542-867D-ED125E5C6781}" srcOrd="13" destOrd="0" presId="urn:microsoft.com/office/officeart/2005/8/layout/target3"/>
    <dgm:cxn modelId="{2358F94F-5C44-BF43-B162-C4B490E6EC4D}" type="presParOf" srcId="{7A04E5AA-7359-0D47-B417-7787D9B72596}" destId="{B254332A-761E-3C44-963C-4BC33486E126}" srcOrd="14" destOrd="0" presId="urn:microsoft.com/office/officeart/2005/8/layout/target3"/>
    <dgm:cxn modelId="{F945B9D0-54F3-5043-B6E9-102047044E5F}" type="presParOf" srcId="{7A04E5AA-7359-0D47-B417-7787D9B72596}" destId="{1F7DF96B-D037-0A4D-9BA1-974146285D58}" srcOrd="15" destOrd="0" presId="urn:microsoft.com/office/officeart/2005/8/layout/target3"/>
    <dgm:cxn modelId="{3899F5D2-2EDC-F145-820B-07C7630D9849}" type="presParOf" srcId="{7A04E5AA-7359-0D47-B417-7787D9B72596}" destId="{1BA66690-2ABD-A749-BF1F-304ED48008FD}" srcOrd="16" destOrd="0" presId="urn:microsoft.com/office/officeart/2005/8/layout/target3"/>
    <dgm:cxn modelId="{FDC23C9E-5817-3046-95E2-511DFE6BC735}" type="presParOf" srcId="{7A04E5AA-7359-0D47-B417-7787D9B72596}" destId="{C45E09EA-679C-984E-BBA5-330A1D622F89}" srcOrd="17" destOrd="0" presId="urn:microsoft.com/office/officeart/2005/8/layout/target3"/>
    <dgm:cxn modelId="{C810302E-F69B-764B-829F-65C8075632AC}" type="presParOf" srcId="{7A04E5AA-7359-0D47-B417-7787D9B72596}" destId="{D4820C41-A013-9948-88A7-387BA622E29D}" srcOrd="18" destOrd="0" presId="urn:microsoft.com/office/officeart/2005/8/layout/target3"/>
    <dgm:cxn modelId="{7DF5B44F-5548-CD4F-9943-41A5189CEFD6}" type="presParOf" srcId="{7A04E5AA-7359-0D47-B417-7787D9B72596}" destId="{C2C429AE-EFD5-A841-9CFB-2BC37F6E8E01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المستهلكون يفضلون العلامات التجارية المستدامة</a:t>
          </a:r>
          <a:endParaRPr lang="en-GB" sz="20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en-GB" sz="2200" kern="1200" dirty="0"/>
            <a:t>73٪ </a:t>
          </a:r>
          <a:r>
            <a:rPr lang="ar-SA" sz="2200" kern="1200" dirty="0"/>
            <a:t> من العملاء يفضلون شراء المنتجات الصديقة للبيئة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تحسين صورة العلامة التجارية</a:t>
          </a:r>
          <a:endParaRPr lang="en-GB" sz="20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المسؤولية الاجتماعية تعزز ولاء العملاء وثقتهم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تقليل التكاليف على المدى الطويل</a:t>
          </a:r>
          <a:endParaRPr lang="en-GB" sz="20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الاستدامة تساهم في تقليل الهدر وتحسين الكفاءة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جذب المزيد من العملاء الشباب</a:t>
          </a:r>
          <a:endParaRPr lang="en-GB" sz="20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جيل الألفية وجيل</a:t>
          </a:r>
          <a:r>
            <a:rPr lang="en-GB" sz="2200" dirty="0"/>
            <a:t> Z </a:t>
          </a:r>
          <a:r>
            <a:rPr lang="ar-SA" sz="2200" dirty="0"/>
            <a:t>أكثر اهتمامًا بالمسؤولية البيئية والاجتماعية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98368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07857" custScaleY="15670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07857" custScaleY="15670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07857" custScaleY="156701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X="107857" custScaleY="156701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113288" y="11365"/>
          <a:ext cx="2371153" cy="11680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يساعد في بناء هوية العلامة التجارية</a:t>
          </a:r>
          <a:endParaRPr lang="en-GB" sz="2000" kern="1200" dirty="0"/>
        </a:p>
      </dsp:txBody>
      <dsp:txXfrm>
        <a:off x="8113288" y="11365"/>
        <a:ext cx="2371153" cy="1168035"/>
      </dsp:txXfrm>
    </dsp:sp>
    <dsp:sp modelId="{045651F5-5816-1948-A4FF-40DCA81680F2}">
      <dsp:nvSpPr>
        <dsp:cNvPr id="0" name=""/>
        <dsp:cNvSpPr/>
      </dsp:nvSpPr>
      <dsp:spPr>
        <a:xfrm>
          <a:off x="8113288" y="1012983"/>
          <a:ext cx="2371153" cy="25971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يحدد كيف يرى العملاء العلامة التجارية وما تمثله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أمثلة</a:t>
          </a:r>
          <a:r>
            <a:rPr lang="en-GB" sz="2000" kern="1200" dirty="0"/>
            <a:t>: Apple </a:t>
          </a:r>
          <a:r>
            <a:rPr lang="ar-SA" sz="2000" kern="1200" dirty="0"/>
            <a:t>تركز على الابتكار، </a:t>
          </a:r>
          <a:r>
            <a:rPr lang="en-GB" sz="2000" kern="1200" dirty="0"/>
            <a:t>Nike </a:t>
          </a:r>
          <a:r>
            <a:rPr lang="ar-SA" sz="2000" kern="1200" dirty="0"/>
            <a:t>على التحفيز والرياضية</a:t>
          </a:r>
          <a:r>
            <a:rPr lang="en-GB" sz="2000" kern="1200" dirty="0"/>
            <a:t>.</a:t>
          </a:r>
        </a:p>
      </dsp:txBody>
      <dsp:txXfrm>
        <a:off x="8113288" y="1012983"/>
        <a:ext cx="2371153" cy="2597113"/>
      </dsp:txXfrm>
    </dsp:sp>
    <dsp:sp modelId="{EC177CF8-B5F5-414F-A53E-2F438E96288D}">
      <dsp:nvSpPr>
        <dsp:cNvPr id="0" name=""/>
        <dsp:cNvSpPr/>
      </dsp:nvSpPr>
      <dsp:spPr>
        <a:xfrm>
          <a:off x="5410173" y="11365"/>
          <a:ext cx="2371153" cy="11680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يعزز الولاء لدى العملاء</a:t>
          </a:r>
          <a:endParaRPr lang="en-GB" sz="2000" kern="1200" dirty="0"/>
        </a:p>
      </dsp:txBody>
      <dsp:txXfrm>
        <a:off x="5410173" y="11365"/>
        <a:ext cx="2371153" cy="1168035"/>
      </dsp:txXfrm>
    </dsp:sp>
    <dsp:sp modelId="{C4E50838-661D-0A4F-9230-A17B5BBA0433}">
      <dsp:nvSpPr>
        <dsp:cNvPr id="0" name=""/>
        <dsp:cNvSpPr/>
      </dsp:nvSpPr>
      <dsp:spPr>
        <a:xfrm>
          <a:off x="5410173" y="1012983"/>
          <a:ext cx="2371153" cy="25971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العملاء يميلون للعودة إلى العلامات التي يشعرون بالارتباط بها</a:t>
          </a:r>
          <a:endParaRPr lang="en-GB" sz="2000" kern="1200" dirty="0"/>
        </a:p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</a:t>
          </a:r>
          <a:r>
            <a:rPr lang="ar-SA" sz="2000" kern="1200" dirty="0"/>
            <a:t>أمثلة: برامج الولاء، خدمة العملاء الممتازة، تجربة المستخدم الفريدة</a:t>
          </a:r>
          <a:r>
            <a:rPr lang="en-GB" sz="2000" kern="1200" dirty="0"/>
            <a:t>.</a:t>
          </a:r>
        </a:p>
      </dsp:txBody>
      <dsp:txXfrm>
        <a:off x="5410173" y="1012983"/>
        <a:ext cx="2371153" cy="2597113"/>
      </dsp:txXfrm>
    </dsp:sp>
    <dsp:sp modelId="{B8684A02-3572-0945-B847-82A166B416B9}">
      <dsp:nvSpPr>
        <dsp:cNvPr id="0" name=""/>
        <dsp:cNvSpPr/>
      </dsp:nvSpPr>
      <dsp:spPr>
        <a:xfrm>
          <a:off x="2707058" y="11365"/>
          <a:ext cx="2371153" cy="11680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يميّز العلامة التجارية عن المنافسين</a:t>
          </a:r>
          <a:endParaRPr lang="en-GB" sz="2000" kern="1200" dirty="0"/>
        </a:p>
      </dsp:txBody>
      <dsp:txXfrm>
        <a:off x="2707058" y="11365"/>
        <a:ext cx="2371153" cy="1168035"/>
      </dsp:txXfrm>
    </dsp:sp>
    <dsp:sp modelId="{FA2079E0-83A9-DA44-BA47-022EAE095881}">
      <dsp:nvSpPr>
        <dsp:cNvPr id="0" name=""/>
        <dsp:cNvSpPr/>
      </dsp:nvSpPr>
      <dsp:spPr>
        <a:xfrm>
          <a:off x="2707058" y="1012983"/>
          <a:ext cx="2371153" cy="25971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السوق مليء بالمنافسة، والتميّز عنصر أساسي للنجاح</a:t>
          </a:r>
          <a:r>
            <a:rPr lang="en-GB" sz="2000" kern="1200" dirty="0"/>
            <a:t>.</a:t>
          </a:r>
        </a:p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</a:t>
          </a:r>
          <a:r>
            <a:rPr lang="ar-SA" sz="2000" kern="1200" dirty="0"/>
            <a:t>أمثلة</a:t>
          </a:r>
          <a:r>
            <a:rPr lang="en-GB" sz="2000" kern="1200" dirty="0"/>
            <a:t>: Starbucks </a:t>
          </a:r>
          <a:r>
            <a:rPr lang="ar-SA" sz="2000" kern="1200" dirty="0"/>
            <a:t>ليست مجرد قهوة، بل تجربة متكاملة</a:t>
          </a:r>
          <a:r>
            <a:rPr lang="en-GB" sz="2000" kern="1200" dirty="0"/>
            <a:t>.</a:t>
          </a:r>
        </a:p>
      </dsp:txBody>
      <dsp:txXfrm>
        <a:off x="2707058" y="1012983"/>
        <a:ext cx="2371153" cy="2597113"/>
      </dsp:txXfrm>
    </dsp:sp>
    <dsp:sp modelId="{65574064-AB9C-7C44-ACBC-5DDDEBEF091D}">
      <dsp:nvSpPr>
        <dsp:cNvPr id="0" name=""/>
        <dsp:cNvSpPr/>
      </dsp:nvSpPr>
      <dsp:spPr>
        <a:xfrm>
          <a:off x="3943" y="11365"/>
          <a:ext cx="2371153" cy="11680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يزيد من قيمة العلامة التجارية على المدى الطويل</a:t>
          </a:r>
          <a:endParaRPr lang="en-GB" sz="2000" kern="1200" dirty="0"/>
        </a:p>
      </dsp:txBody>
      <dsp:txXfrm>
        <a:off x="3943" y="11365"/>
        <a:ext cx="2371153" cy="1168035"/>
      </dsp:txXfrm>
    </dsp:sp>
    <dsp:sp modelId="{9B6BE2D0-AC21-C94C-8288-314757E981D2}">
      <dsp:nvSpPr>
        <dsp:cNvPr id="0" name=""/>
        <dsp:cNvSpPr/>
      </dsp:nvSpPr>
      <dsp:spPr>
        <a:xfrm>
          <a:off x="3943" y="1012983"/>
          <a:ext cx="2371153" cy="25971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العلامات التجارية القوية يمكنها تسعير منتجاتها بشكل أعلى</a:t>
          </a:r>
          <a:r>
            <a:rPr lang="en-GB" sz="2000" kern="1200" dirty="0"/>
            <a:t>.</a:t>
          </a:r>
          <a:br>
            <a:rPr lang="en-GB" sz="2000" kern="1200" dirty="0"/>
          </a:b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مثال: لماذا يدفع العملاء أكثر مقابل هواتف</a:t>
          </a:r>
          <a:r>
            <a:rPr lang="en-GB" sz="2000" kern="1200" dirty="0"/>
            <a:t> iPhone </a:t>
          </a:r>
          <a:r>
            <a:rPr lang="ar-SA" sz="2000" kern="1200" dirty="0"/>
            <a:t>مقارنة بالهواتف الأخرى؟</a:t>
          </a:r>
          <a:r>
            <a:rPr lang="en-GB" sz="2000" kern="1200" dirty="0"/>
            <a:t>.</a:t>
          </a:r>
        </a:p>
      </dsp:txBody>
      <dsp:txXfrm>
        <a:off x="3943" y="1012983"/>
        <a:ext cx="2371153" cy="25971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7E27-8787-8147-B72A-3C903CD62BDB}">
      <dsp:nvSpPr>
        <dsp:cNvPr id="0" name=""/>
        <dsp:cNvSpPr/>
      </dsp:nvSpPr>
      <dsp:spPr>
        <a:xfrm>
          <a:off x="0" y="178610"/>
          <a:ext cx="8730582" cy="755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4993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 </a:t>
          </a:r>
          <a:r>
            <a:rPr lang="ar-SA" sz="2400" kern="1200" dirty="0"/>
            <a:t>تصميم الشعار، الألوان، الخطوط، العناصر البصرية</a:t>
          </a:r>
          <a:endParaRPr lang="en-GB" sz="2400" kern="1200" dirty="0"/>
        </a:p>
      </dsp:txBody>
      <dsp:txXfrm>
        <a:off x="0" y="178610"/>
        <a:ext cx="8730582" cy="755999"/>
      </dsp:txXfrm>
    </dsp:sp>
    <dsp:sp modelId="{2E0B7F5B-FED4-2441-87E2-B6358D344EF9}">
      <dsp:nvSpPr>
        <dsp:cNvPr id="0" name=""/>
        <dsp:cNvSpPr/>
      </dsp:nvSpPr>
      <dsp:spPr>
        <a:xfrm>
          <a:off x="2182645" y="1490"/>
          <a:ext cx="6111407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الهوية البصرية</a:t>
          </a:r>
          <a:endParaRPr lang="en-GB" sz="2400" kern="1200" dirty="0"/>
        </a:p>
      </dsp:txBody>
      <dsp:txXfrm>
        <a:off x="2199938" y="18783"/>
        <a:ext cx="6076821" cy="319654"/>
      </dsp:txXfrm>
    </dsp:sp>
    <dsp:sp modelId="{17F6EA12-01A9-BB43-8F4D-055F4136FDB1}">
      <dsp:nvSpPr>
        <dsp:cNvPr id="0" name=""/>
        <dsp:cNvSpPr/>
      </dsp:nvSpPr>
      <dsp:spPr>
        <a:xfrm>
          <a:off x="0" y="1176530"/>
          <a:ext cx="8730582" cy="6803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49936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الطريقة التي تتحدث بها العلامة التجارية مع جمهورها. هل هي رسمية؟ مرحة؟ محفّزة؟</a:t>
          </a:r>
          <a:endParaRPr lang="en-GB" sz="2000" kern="1200" dirty="0"/>
        </a:p>
      </dsp:txBody>
      <dsp:txXfrm>
        <a:off x="0" y="1176530"/>
        <a:ext cx="8730582" cy="680399"/>
      </dsp:txXfrm>
    </dsp:sp>
    <dsp:sp modelId="{1AEDEBF7-4807-F741-A0C2-0E344F25840D}">
      <dsp:nvSpPr>
        <dsp:cNvPr id="0" name=""/>
        <dsp:cNvSpPr/>
      </dsp:nvSpPr>
      <dsp:spPr>
        <a:xfrm>
          <a:off x="2182645" y="999410"/>
          <a:ext cx="6111407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النغمة والأسلوب</a:t>
          </a:r>
          <a:endParaRPr lang="en-GB" sz="2400" kern="1200" dirty="0"/>
        </a:p>
      </dsp:txBody>
      <dsp:txXfrm>
        <a:off x="2199938" y="1016703"/>
        <a:ext cx="6076821" cy="319654"/>
      </dsp:txXfrm>
    </dsp:sp>
    <dsp:sp modelId="{6A85BAD4-EA3A-F048-8A04-32B28E450065}">
      <dsp:nvSpPr>
        <dsp:cNvPr id="0" name=""/>
        <dsp:cNvSpPr/>
      </dsp:nvSpPr>
      <dsp:spPr>
        <a:xfrm>
          <a:off x="0" y="2098850"/>
          <a:ext cx="8730582" cy="755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4993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الذي تمثله العلامة؟ ما القيم التي تنقلها إلى جمهورها؟</a:t>
          </a:r>
          <a:endParaRPr lang="en-GB" sz="2400" kern="1200" dirty="0"/>
        </a:p>
      </dsp:txBody>
      <dsp:txXfrm>
        <a:off x="0" y="2098850"/>
        <a:ext cx="8730582" cy="755999"/>
      </dsp:txXfrm>
    </dsp:sp>
    <dsp:sp modelId="{E8914ACA-C854-894A-A9F0-C6DB82D0FF60}">
      <dsp:nvSpPr>
        <dsp:cNvPr id="0" name=""/>
        <dsp:cNvSpPr/>
      </dsp:nvSpPr>
      <dsp:spPr>
        <a:xfrm>
          <a:off x="2182645" y="1921730"/>
          <a:ext cx="6111407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القيم والرسالة</a:t>
          </a:r>
          <a:endParaRPr lang="en-GB" sz="2400" kern="1200" dirty="0"/>
        </a:p>
      </dsp:txBody>
      <dsp:txXfrm>
        <a:off x="2199938" y="1939023"/>
        <a:ext cx="6076821" cy="319654"/>
      </dsp:txXfrm>
    </dsp:sp>
    <dsp:sp modelId="{0C0A1A53-EA19-3C48-8956-5FFE6369CE61}">
      <dsp:nvSpPr>
        <dsp:cNvPr id="0" name=""/>
        <dsp:cNvSpPr/>
      </dsp:nvSpPr>
      <dsp:spPr>
        <a:xfrm>
          <a:off x="0" y="3096770"/>
          <a:ext cx="8730582" cy="755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4993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توصل العلامة رسائلها؟ عبر الإعلانات؟ المحتوى؟ الشراكات؟</a:t>
          </a:r>
          <a:endParaRPr lang="en-GB" sz="2400" kern="1200" dirty="0"/>
        </a:p>
      </dsp:txBody>
      <dsp:txXfrm>
        <a:off x="0" y="3096770"/>
        <a:ext cx="8730582" cy="755999"/>
      </dsp:txXfrm>
    </dsp:sp>
    <dsp:sp modelId="{FE0F2337-1ED1-7241-8F6F-ABE07556F1E1}">
      <dsp:nvSpPr>
        <dsp:cNvPr id="0" name=""/>
        <dsp:cNvSpPr/>
      </dsp:nvSpPr>
      <dsp:spPr>
        <a:xfrm>
          <a:off x="2182645" y="2919650"/>
          <a:ext cx="6111407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استراتيجيات التسويق</a:t>
          </a:r>
          <a:endParaRPr lang="en-GB" sz="2400" kern="1200" dirty="0"/>
        </a:p>
      </dsp:txBody>
      <dsp:txXfrm>
        <a:off x="2199938" y="2936943"/>
        <a:ext cx="6076821" cy="319654"/>
      </dsp:txXfrm>
    </dsp:sp>
    <dsp:sp modelId="{1D7FC177-FC59-074A-9B25-40D8F6E6F8E0}">
      <dsp:nvSpPr>
        <dsp:cNvPr id="0" name=""/>
        <dsp:cNvSpPr/>
      </dsp:nvSpPr>
      <dsp:spPr>
        <a:xfrm>
          <a:off x="0" y="4094690"/>
          <a:ext cx="8730582" cy="755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49936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كيف تعرف العلامة التجارية أنها تسير في الاتجاه الصحيح؟</a:t>
          </a:r>
          <a:endParaRPr lang="en-GB" sz="2400" kern="1200" dirty="0"/>
        </a:p>
      </dsp:txBody>
      <dsp:txXfrm>
        <a:off x="0" y="4094690"/>
        <a:ext cx="8730582" cy="755999"/>
      </dsp:txXfrm>
    </dsp:sp>
    <dsp:sp modelId="{F1EDB6E9-AB4A-C04F-B0BC-18F0FA475BC8}">
      <dsp:nvSpPr>
        <dsp:cNvPr id="0" name=""/>
        <dsp:cNvSpPr/>
      </dsp:nvSpPr>
      <dsp:spPr>
        <a:xfrm>
          <a:off x="2182645" y="3917570"/>
          <a:ext cx="6111407" cy="354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قياس الأداء والتفاعل</a:t>
          </a:r>
          <a:endParaRPr lang="en-GB" sz="2400" kern="1200" dirty="0"/>
        </a:p>
      </dsp:txBody>
      <dsp:txXfrm>
        <a:off x="2199938" y="3934863"/>
        <a:ext cx="6076821" cy="3196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277585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ما هو التسويق الصوتي؟</a:t>
          </a:r>
          <a:endParaRPr lang="en-GB" sz="2000" kern="1200" dirty="0"/>
        </a:p>
      </dsp:txBody>
      <dsp:txXfrm>
        <a:off x="7922705" y="300143"/>
        <a:ext cx="1936429" cy="725057"/>
      </dsp:txXfrm>
    </dsp:sp>
    <dsp:sp modelId="{F69676B8-3372-6245-86C7-29A51072DC86}">
      <dsp:nvSpPr>
        <dsp:cNvPr id="0" name=""/>
        <dsp:cNvSpPr/>
      </dsp:nvSpPr>
      <dsp:spPr>
        <a:xfrm>
          <a:off x="9485383" y="1047758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321958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استخدام </a:t>
          </a:r>
          <a:r>
            <a:rPr lang="ar-SA" sz="2000" kern="1200" dirty="0" err="1"/>
            <a:t>البودكاست</a:t>
          </a:r>
          <a:r>
            <a:rPr lang="ar-SA" sz="2000" kern="1200" dirty="0"/>
            <a:t> والإعلانات الصوتية للترويج للعلامة التجارية</a:t>
          </a:r>
          <a:endParaRPr lang="en-GB" sz="20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372297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277585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لماذا أصبح شائعًا؟</a:t>
          </a:r>
          <a:endParaRPr lang="en-GB" sz="2000" kern="1200" dirty="0"/>
        </a:p>
      </dsp:txBody>
      <dsp:txXfrm>
        <a:off x="5392759" y="300143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1047758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321958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أكثر من 60٪ من المستهلكين يفضلون المحتوى الصوتي أثناء القيادة أو العمل</a:t>
          </a:r>
          <a:endParaRPr lang="en-GB" sz="2000" kern="1200" dirty="0"/>
        </a:p>
      </dsp:txBody>
      <dsp:txXfrm>
        <a:off x="5113014" y="1372297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277585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أنواع التسويق الصوتي</a:t>
          </a:r>
          <a:endParaRPr lang="en-GB" sz="2000" kern="1200" dirty="0"/>
        </a:p>
      </dsp:txBody>
      <dsp:txXfrm>
        <a:off x="2862813" y="300143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1047758"/>
          <a:ext cx="198154" cy="1520170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520170"/>
              </a:lnTo>
              <a:lnTo>
                <a:pt x="0" y="15201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321958"/>
          <a:ext cx="1892761" cy="249194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✔️ </a:t>
          </a:r>
          <a:r>
            <a:rPr lang="ar-SA" sz="2000" b="0" kern="1200" dirty="0"/>
            <a:t>إنشاء </a:t>
          </a:r>
          <a:r>
            <a:rPr lang="ar-SA" sz="2000" b="0" kern="1200" dirty="0" err="1"/>
            <a:t>بودكاست</a:t>
          </a:r>
          <a:r>
            <a:rPr lang="ar-SA" sz="2000" b="0" kern="1200" dirty="0"/>
            <a:t> خاص بالعلامة التجارية</a:t>
          </a:r>
          <a:r>
            <a:rPr lang="en-GB" sz="2000" b="0" kern="1200" dirty="0"/>
            <a:t>.</a:t>
          </a:r>
          <a:br>
            <a:rPr lang="en-GB" sz="2000" b="0" kern="1200" dirty="0"/>
          </a:br>
          <a:r>
            <a:rPr lang="en-GB" sz="2000" b="0" kern="1200" dirty="0"/>
            <a:t>✔️ </a:t>
          </a:r>
          <a:r>
            <a:rPr lang="ar-SA" sz="2000" b="0" kern="1200" dirty="0"/>
            <a:t>الإعلانات داخل </a:t>
          </a:r>
          <a:r>
            <a:rPr lang="ar-SA" sz="2000" b="0" kern="1200" dirty="0" err="1"/>
            <a:t>البودكاست</a:t>
          </a:r>
          <a:r>
            <a:rPr lang="ar-SA" sz="2000" b="0" kern="1200" dirty="0"/>
            <a:t> الشهير</a:t>
          </a:r>
          <a:r>
            <a:rPr lang="en-GB" sz="2000" b="0" kern="1200" dirty="0"/>
            <a:t>.</a:t>
          </a:r>
          <a:br>
            <a:rPr lang="en-GB" sz="2000" b="0" kern="1200" dirty="0"/>
          </a:br>
          <a:r>
            <a:rPr lang="en-GB" sz="2000" b="0" kern="1200" dirty="0"/>
            <a:t>✔️ </a:t>
          </a:r>
          <a:r>
            <a:rPr lang="ar-SA" sz="2000" b="0" kern="1200" dirty="0"/>
            <a:t>التعاون مع مقدمي البرامج الصوتية</a:t>
          </a:r>
          <a:r>
            <a:rPr lang="en-GB" sz="2000" b="0" kern="1200" dirty="0"/>
            <a:t>.</a:t>
          </a:r>
        </a:p>
      </dsp:txBody>
      <dsp:txXfrm>
        <a:off x="2588167" y="1377395"/>
        <a:ext cx="1781887" cy="2381067"/>
      </dsp:txXfrm>
    </dsp:sp>
    <dsp:sp modelId="{4BC7BF7C-CDC2-414C-96CD-1685708BE826}">
      <dsp:nvSpPr>
        <dsp:cNvPr id="0" name=""/>
        <dsp:cNvSpPr/>
      </dsp:nvSpPr>
      <dsp:spPr>
        <a:xfrm>
          <a:off x="310309" y="277585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كيف يمكن قياس نجاح التسويق الصوتي؟</a:t>
          </a:r>
          <a:endParaRPr lang="en-GB" sz="2000" kern="1200" dirty="0"/>
        </a:p>
      </dsp:txBody>
      <dsp:txXfrm>
        <a:off x="332867" y="300143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1047758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321958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✔️ </a:t>
          </a:r>
          <a:r>
            <a:rPr lang="ar-SA" sz="2000" kern="1200" dirty="0"/>
            <a:t>عدد المستمعين والتفاعلات</a:t>
          </a:r>
          <a:r>
            <a:rPr lang="en-GB" sz="2000" kern="1200" dirty="0"/>
            <a:t>.</a:t>
          </a:r>
          <a:br>
            <a:rPr lang="en-GB" sz="2000" kern="1200" dirty="0"/>
          </a:br>
          <a:r>
            <a:rPr lang="en-GB" sz="2000" kern="1200" dirty="0"/>
            <a:t>✔️ </a:t>
          </a:r>
          <a:r>
            <a:rPr lang="ar-SA" sz="2000" kern="1200" dirty="0"/>
            <a:t>تأثيره على حركة المرور والمبيعات</a:t>
          </a:r>
          <a:r>
            <a:rPr lang="en-GB" sz="2000" kern="1200" dirty="0"/>
            <a:t>.</a:t>
          </a:r>
        </a:p>
      </dsp:txBody>
      <dsp:txXfrm>
        <a:off x="53123" y="1372297"/>
        <a:ext cx="1792083" cy="16180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0434D1-DB8D-DC4E-B84E-8EB8DB865651}">
      <dsp:nvSpPr>
        <dsp:cNvPr id="0" name=""/>
        <dsp:cNvSpPr/>
      </dsp:nvSpPr>
      <dsp:spPr>
        <a:xfrm rot="10800000">
          <a:off x="0" y="1456"/>
          <a:ext cx="5971610" cy="7888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كيف تريد العلامة أن يتذكرها العملاء؟ هل تركز على الفخامة؟ الابتكار؟ البساطة؟</a:t>
          </a:r>
          <a:endParaRPr lang="en-GB" sz="1200" kern="1200" dirty="0"/>
        </a:p>
      </dsp:txBody>
      <dsp:txXfrm rot="10800000">
        <a:off x="295808" y="100059"/>
        <a:ext cx="5675802" cy="591615"/>
      </dsp:txXfrm>
    </dsp:sp>
    <dsp:sp modelId="{90DE1B1C-1735-1144-A9BD-C250EB1D350E}">
      <dsp:nvSpPr>
        <dsp:cNvPr id="0" name=""/>
        <dsp:cNvSpPr/>
      </dsp:nvSpPr>
      <dsp:spPr>
        <a:xfrm>
          <a:off x="5971610" y="1456"/>
          <a:ext cx="3981073" cy="78882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تحديد القيم الأساسية للعلامة التجارية</a:t>
          </a:r>
          <a:endParaRPr lang="en-GB" sz="2400" b="1" kern="1200" dirty="0"/>
        </a:p>
      </dsp:txBody>
      <dsp:txXfrm>
        <a:off x="6010117" y="39963"/>
        <a:ext cx="3904059" cy="711807"/>
      </dsp:txXfrm>
    </dsp:sp>
    <dsp:sp modelId="{8EF3C53B-6DEE-654D-BE95-9E686BCCC082}">
      <dsp:nvSpPr>
        <dsp:cNvPr id="0" name=""/>
        <dsp:cNvSpPr/>
      </dsp:nvSpPr>
      <dsp:spPr>
        <a:xfrm rot="10800000">
          <a:off x="0" y="869160"/>
          <a:ext cx="5971610" cy="7888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استخدام السرد القصصي لجذب المشاعر وتعزيز التفاعل مع الجمهور</a:t>
          </a:r>
          <a:endParaRPr lang="en-GB" sz="2000" kern="1200" dirty="0"/>
        </a:p>
      </dsp:txBody>
      <dsp:txXfrm rot="10800000">
        <a:off x="295808" y="967763"/>
        <a:ext cx="5675802" cy="591615"/>
      </dsp:txXfrm>
    </dsp:sp>
    <dsp:sp modelId="{193E07FC-9C8D-F940-8700-1CAA4967829A}">
      <dsp:nvSpPr>
        <dsp:cNvPr id="0" name=""/>
        <dsp:cNvSpPr/>
      </dsp:nvSpPr>
      <dsp:spPr>
        <a:xfrm>
          <a:off x="5971610" y="869160"/>
          <a:ext cx="3981073" cy="78882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إنشاء قصة تسويقية ملهمة</a:t>
          </a:r>
          <a:endParaRPr lang="en-GB" sz="2400" kern="1200" dirty="0"/>
        </a:p>
      </dsp:txBody>
      <dsp:txXfrm>
        <a:off x="6010117" y="907667"/>
        <a:ext cx="3904059" cy="711807"/>
      </dsp:txXfrm>
    </dsp:sp>
    <dsp:sp modelId="{93679035-5095-134F-8DB5-474473D54C5E}">
      <dsp:nvSpPr>
        <dsp:cNvPr id="0" name=""/>
        <dsp:cNvSpPr/>
      </dsp:nvSpPr>
      <dsp:spPr>
        <a:xfrm rot="10800000">
          <a:off x="0" y="1736864"/>
          <a:ext cx="5971610" cy="7888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التأكد من أن جميع رسائل العلامة التجارية متناسقة </a:t>
          </a:r>
          <a:endParaRPr lang="en-GB" sz="2000" kern="1200" dirty="0"/>
        </a:p>
      </dsp:txBody>
      <dsp:txXfrm rot="10800000">
        <a:off x="295808" y="1835467"/>
        <a:ext cx="5675802" cy="591615"/>
      </dsp:txXfrm>
    </dsp:sp>
    <dsp:sp modelId="{ADFF62DD-5FB4-0F4D-ADED-EAED0637FF16}">
      <dsp:nvSpPr>
        <dsp:cNvPr id="0" name=""/>
        <dsp:cNvSpPr/>
      </dsp:nvSpPr>
      <dsp:spPr>
        <a:xfrm>
          <a:off x="5971610" y="1736864"/>
          <a:ext cx="3981073" cy="78882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التناسق بين جميع القنوات التسويقية</a:t>
          </a:r>
          <a:endParaRPr lang="en-GB" sz="2400" kern="1200" dirty="0"/>
        </a:p>
      </dsp:txBody>
      <dsp:txXfrm>
        <a:off x="6010117" y="1775371"/>
        <a:ext cx="3904059" cy="711807"/>
      </dsp:txXfrm>
    </dsp:sp>
    <dsp:sp modelId="{C7DF171C-BB8F-9845-9CCA-BDCEA4C9CEA8}">
      <dsp:nvSpPr>
        <dsp:cNvPr id="0" name=""/>
        <dsp:cNvSpPr/>
      </dsp:nvSpPr>
      <dsp:spPr>
        <a:xfrm rot="10800000">
          <a:off x="0" y="2604568"/>
          <a:ext cx="5971610" cy="7888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تقديم شيء مختلف يجعل العملاء يتذكرون العلامة بسهولة</a:t>
          </a:r>
          <a:endParaRPr lang="en-GB" sz="2000" kern="1200" dirty="0"/>
        </a:p>
      </dsp:txBody>
      <dsp:txXfrm rot="10800000">
        <a:off x="295808" y="2703171"/>
        <a:ext cx="5675802" cy="591615"/>
      </dsp:txXfrm>
    </dsp:sp>
    <dsp:sp modelId="{6A1DC8E6-E40B-CD42-A73F-19F18F35849B}">
      <dsp:nvSpPr>
        <dsp:cNvPr id="0" name=""/>
        <dsp:cNvSpPr/>
      </dsp:nvSpPr>
      <dsp:spPr>
        <a:xfrm>
          <a:off x="5971610" y="2604568"/>
          <a:ext cx="3981073" cy="78882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توفير تجربة فريدة وممتعة</a:t>
          </a:r>
          <a:endParaRPr lang="en-GB" sz="2400" kern="1200" dirty="0"/>
        </a:p>
      </dsp:txBody>
      <dsp:txXfrm>
        <a:off x="6010117" y="2643075"/>
        <a:ext cx="3904059" cy="711807"/>
      </dsp:txXfrm>
    </dsp:sp>
    <dsp:sp modelId="{A282E98C-73BD-4649-A3A2-3840DA1C0BDB}">
      <dsp:nvSpPr>
        <dsp:cNvPr id="0" name=""/>
        <dsp:cNvSpPr/>
      </dsp:nvSpPr>
      <dsp:spPr>
        <a:xfrm rot="10800000">
          <a:off x="0" y="3472272"/>
          <a:ext cx="5971610" cy="7888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التواصل المستمر، تقديم قيمة حقيقية، الاستماع إلى احتياجات العملاء</a:t>
          </a:r>
          <a:endParaRPr lang="en-GB" sz="2000" kern="1200" dirty="0"/>
        </a:p>
      </dsp:txBody>
      <dsp:txXfrm rot="10800000">
        <a:off x="295808" y="3570875"/>
        <a:ext cx="5675802" cy="591615"/>
      </dsp:txXfrm>
    </dsp:sp>
    <dsp:sp modelId="{6A3FE666-2846-7048-A9CE-2A5CC4FF0E12}">
      <dsp:nvSpPr>
        <dsp:cNvPr id="0" name=""/>
        <dsp:cNvSpPr/>
      </dsp:nvSpPr>
      <dsp:spPr>
        <a:xfrm>
          <a:off x="5971610" y="3472272"/>
          <a:ext cx="3981073" cy="78882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بناء علاقة طويلة الأمد مع العملاء</a:t>
          </a:r>
          <a:endParaRPr lang="en-GB" sz="2400" kern="1200" dirty="0"/>
        </a:p>
      </dsp:txBody>
      <dsp:txXfrm>
        <a:off x="6010117" y="3510779"/>
        <a:ext cx="3904059" cy="7118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CD3593-9B5B-3C4C-980F-374661995162}">
      <dsp:nvSpPr>
        <dsp:cNvPr id="0" name=""/>
        <dsp:cNvSpPr/>
      </dsp:nvSpPr>
      <dsp:spPr>
        <a:xfrm rot="16200000">
          <a:off x="2938155" y="-2854702"/>
          <a:ext cx="652690" cy="65290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نشر مقالات، فيديوهات، </a:t>
          </a:r>
          <a:r>
            <a:rPr lang="ar-SA" sz="2200" kern="1200" dirty="0" err="1"/>
            <a:t>وإنفوغرافيك</a:t>
          </a:r>
          <a:r>
            <a:rPr lang="ar-SA" sz="2200" kern="1200" dirty="0"/>
            <a:t> لجذب الجمهور</a:t>
          </a:r>
          <a:endParaRPr lang="en-GB" sz="2200" kern="1200" dirty="0"/>
        </a:p>
      </dsp:txBody>
      <dsp:txXfrm rot="5400000">
        <a:off x="31862" y="115315"/>
        <a:ext cx="6497138" cy="588966"/>
      </dsp:txXfrm>
    </dsp:sp>
    <dsp:sp modelId="{0E9CA4B7-7A9E-DF43-8F92-2DE5B27D4D33}">
      <dsp:nvSpPr>
        <dsp:cNvPr id="0" name=""/>
        <dsp:cNvSpPr/>
      </dsp:nvSpPr>
      <dsp:spPr>
        <a:xfrm>
          <a:off x="6529000" y="1866"/>
          <a:ext cx="3672563" cy="8158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تقديم محتوى متجدد ومفيد</a:t>
          </a:r>
          <a:endParaRPr lang="en-GB" sz="2200" b="1" kern="1200" dirty="0"/>
        </a:p>
      </dsp:txBody>
      <dsp:txXfrm>
        <a:off x="6568827" y="41693"/>
        <a:ext cx="3592909" cy="736209"/>
      </dsp:txXfrm>
    </dsp:sp>
    <dsp:sp modelId="{BC41D10E-91DB-B540-9111-C2C8E6989CCF}">
      <dsp:nvSpPr>
        <dsp:cNvPr id="0" name=""/>
        <dsp:cNvSpPr/>
      </dsp:nvSpPr>
      <dsp:spPr>
        <a:xfrm rot="16200000">
          <a:off x="2938155" y="-1998045"/>
          <a:ext cx="652690" cy="65290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الرد على التعليقات، عمل استطلاعات رأي، وإشراك الجمهور في المناقشات</a:t>
          </a:r>
          <a:endParaRPr lang="en-GB" sz="2200" kern="1200" dirty="0"/>
        </a:p>
      </dsp:txBody>
      <dsp:txXfrm rot="5400000">
        <a:off x="31862" y="971972"/>
        <a:ext cx="6497138" cy="588966"/>
      </dsp:txXfrm>
    </dsp:sp>
    <dsp:sp modelId="{76872136-E40B-724F-9314-950D0148FD5F}">
      <dsp:nvSpPr>
        <dsp:cNvPr id="0" name=""/>
        <dsp:cNvSpPr/>
      </dsp:nvSpPr>
      <dsp:spPr>
        <a:xfrm>
          <a:off x="6529000" y="858522"/>
          <a:ext cx="3672563" cy="8158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التفاعل مع العملاء عبر وسائل التواصل الاجتماعي</a:t>
          </a:r>
          <a:endParaRPr lang="en-GB" sz="2200" kern="1200" dirty="0"/>
        </a:p>
      </dsp:txBody>
      <dsp:txXfrm>
        <a:off x="6568827" y="898349"/>
        <a:ext cx="3592909" cy="736209"/>
      </dsp:txXfrm>
    </dsp:sp>
    <dsp:sp modelId="{30E1BBA2-83F5-CD44-B0B3-1153AA4F4573}">
      <dsp:nvSpPr>
        <dsp:cNvPr id="0" name=""/>
        <dsp:cNvSpPr/>
      </dsp:nvSpPr>
      <dsp:spPr>
        <a:xfrm rot="16200000">
          <a:off x="2938155" y="-1141388"/>
          <a:ext cx="652690" cy="65290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 err="1"/>
            <a:t>الكويزات</a:t>
          </a:r>
          <a:r>
            <a:rPr lang="ar-SA" sz="2200" kern="1200" dirty="0"/>
            <a:t>، التحديات، والاستطلاعات تجعل الجمهور أكثر انخراطًا</a:t>
          </a:r>
          <a:endParaRPr lang="en-GB" sz="2200" kern="1200" dirty="0"/>
        </a:p>
      </dsp:txBody>
      <dsp:txXfrm rot="5400000">
        <a:off x="31862" y="1828629"/>
        <a:ext cx="6497138" cy="588966"/>
      </dsp:txXfrm>
    </dsp:sp>
    <dsp:sp modelId="{788A001F-1875-2B4C-8A32-A0E28940E5CC}">
      <dsp:nvSpPr>
        <dsp:cNvPr id="0" name=""/>
        <dsp:cNvSpPr/>
      </dsp:nvSpPr>
      <dsp:spPr>
        <a:xfrm>
          <a:off x="6529000" y="1715179"/>
          <a:ext cx="3672563" cy="8158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استخدام التسويق التفاعلي</a:t>
          </a:r>
          <a:endParaRPr lang="en-GB" sz="2200" kern="1200" dirty="0"/>
        </a:p>
      </dsp:txBody>
      <dsp:txXfrm>
        <a:off x="6568827" y="1755006"/>
        <a:ext cx="3592909" cy="736209"/>
      </dsp:txXfrm>
    </dsp:sp>
    <dsp:sp modelId="{9ADB8177-B24E-4343-92F4-CBEEBA528F08}">
      <dsp:nvSpPr>
        <dsp:cNvPr id="0" name=""/>
        <dsp:cNvSpPr/>
      </dsp:nvSpPr>
      <dsp:spPr>
        <a:xfrm rot="16200000">
          <a:off x="2938155" y="-284732"/>
          <a:ext cx="652690" cy="65290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تقديم جوائز وعروض خاصة للمشاركين</a:t>
          </a:r>
          <a:endParaRPr lang="en-GB" sz="2200" kern="1200" dirty="0"/>
        </a:p>
      </dsp:txBody>
      <dsp:txXfrm rot="5400000">
        <a:off x="31862" y="2685285"/>
        <a:ext cx="6497138" cy="588966"/>
      </dsp:txXfrm>
    </dsp:sp>
    <dsp:sp modelId="{1697408C-E493-7542-B40D-70FC6902CDF1}">
      <dsp:nvSpPr>
        <dsp:cNvPr id="0" name=""/>
        <dsp:cNvSpPr/>
      </dsp:nvSpPr>
      <dsp:spPr>
        <a:xfrm>
          <a:off x="6529000" y="2571836"/>
          <a:ext cx="3672563" cy="8158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٤- تنظيم فعاليات ومسابقات</a:t>
          </a:r>
          <a:endParaRPr lang="en-GB" sz="2200" kern="1200" dirty="0"/>
        </a:p>
      </dsp:txBody>
      <dsp:txXfrm>
        <a:off x="6568827" y="2611663"/>
        <a:ext cx="3592909" cy="736209"/>
      </dsp:txXfrm>
    </dsp:sp>
    <dsp:sp modelId="{E6E7EA82-F93C-AF4D-8F3F-2123722D3F7C}">
      <dsp:nvSpPr>
        <dsp:cNvPr id="0" name=""/>
        <dsp:cNvSpPr/>
      </dsp:nvSpPr>
      <dsp:spPr>
        <a:xfrm rot="16200000">
          <a:off x="2938155" y="571924"/>
          <a:ext cx="652690" cy="652900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تقديم محتوى مخصص لكل عميل بناءً على اهتماماته</a:t>
          </a:r>
          <a:endParaRPr lang="en-GB" sz="2200" kern="1200" dirty="0"/>
        </a:p>
      </dsp:txBody>
      <dsp:txXfrm rot="5400000">
        <a:off x="31862" y="3541941"/>
        <a:ext cx="6497138" cy="588966"/>
      </dsp:txXfrm>
    </dsp:sp>
    <dsp:sp modelId="{CF67E656-ADE3-2D47-8137-C342B917D92B}">
      <dsp:nvSpPr>
        <dsp:cNvPr id="0" name=""/>
        <dsp:cNvSpPr/>
      </dsp:nvSpPr>
      <dsp:spPr>
        <a:xfrm>
          <a:off x="6529000" y="3428493"/>
          <a:ext cx="3672563" cy="81586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٥- إرسال رسائل بريد إلكتروني شخصية</a:t>
          </a:r>
          <a:endParaRPr lang="en-GB" sz="2200" kern="1200" dirty="0"/>
        </a:p>
      </dsp:txBody>
      <dsp:txXfrm>
        <a:off x="6568827" y="3468320"/>
        <a:ext cx="3592909" cy="7362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F4D35-9F84-4549-9A83-9798A5391ACB}">
      <dsp:nvSpPr>
        <dsp:cNvPr id="0" name=""/>
        <dsp:cNvSpPr/>
      </dsp:nvSpPr>
      <dsp:spPr>
        <a:xfrm>
          <a:off x="5955341" y="0"/>
          <a:ext cx="4246223" cy="424622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762BF1-B341-DA48-B41E-094B9CED6729}">
      <dsp:nvSpPr>
        <dsp:cNvPr id="0" name=""/>
        <dsp:cNvSpPr/>
      </dsp:nvSpPr>
      <dsp:spPr>
        <a:xfrm>
          <a:off x="0" y="0"/>
          <a:ext cx="8078452" cy="424622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الوصول إلى جمهور ضخم</a:t>
          </a:r>
          <a:endParaRPr lang="en-GB" sz="2200" b="1" kern="1200" dirty="0"/>
        </a:p>
      </dsp:txBody>
      <dsp:txXfrm>
        <a:off x="4039226" y="0"/>
        <a:ext cx="4039226" cy="679395"/>
      </dsp:txXfrm>
    </dsp:sp>
    <dsp:sp modelId="{0DB5F5AD-F770-B249-9B7C-86E8AC00E831}">
      <dsp:nvSpPr>
        <dsp:cNvPr id="0" name=""/>
        <dsp:cNvSpPr/>
      </dsp:nvSpPr>
      <dsp:spPr>
        <a:xfrm>
          <a:off x="6401194" y="679395"/>
          <a:ext cx="3354516" cy="335451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D8D778-2513-0B4E-ACEB-ED0AC175B2B1}">
      <dsp:nvSpPr>
        <dsp:cNvPr id="0" name=""/>
        <dsp:cNvSpPr/>
      </dsp:nvSpPr>
      <dsp:spPr>
        <a:xfrm>
          <a:off x="0" y="679395"/>
          <a:ext cx="8078452" cy="33545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التفاعل الفوري مع العملاء</a:t>
          </a:r>
          <a:endParaRPr lang="en-GB" sz="2200" kern="1200" dirty="0"/>
        </a:p>
      </dsp:txBody>
      <dsp:txXfrm>
        <a:off x="4039226" y="679395"/>
        <a:ext cx="4039226" cy="679395"/>
      </dsp:txXfrm>
    </dsp:sp>
    <dsp:sp modelId="{C90A957F-AC05-E040-9FFD-8A24F67E5C79}">
      <dsp:nvSpPr>
        <dsp:cNvPr id="0" name=""/>
        <dsp:cNvSpPr/>
      </dsp:nvSpPr>
      <dsp:spPr>
        <a:xfrm>
          <a:off x="6847047" y="1358791"/>
          <a:ext cx="2462809" cy="246280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811D17-F54A-AB49-AB90-2C77BA76905D}">
      <dsp:nvSpPr>
        <dsp:cNvPr id="0" name=""/>
        <dsp:cNvSpPr/>
      </dsp:nvSpPr>
      <dsp:spPr>
        <a:xfrm>
          <a:off x="0" y="1358791"/>
          <a:ext cx="8078452" cy="24628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بناء مجتمع حول العلامة التجارية</a:t>
          </a:r>
          <a:endParaRPr lang="en-GB" sz="2200" kern="1200" dirty="0"/>
        </a:p>
      </dsp:txBody>
      <dsp:txXfrm>
        <a:off x="4039226" y="1358791"/>
        <a:ext cx="4039226" cy="679395"/>
      </dsp:txXfrm>
    </dsp:sp>
    <dsp:sp modelId="{28482E3C-6DC8-914A-9A1B-7FC0F29A9ADF}">
      <dsp:nvSpPr>
        <dsp:cNvPr id="0" name=""/>
        <dsp:cNvSpPr/>
      </dsp:nvSpPr>
      <dsp:spPr>
        <a:xfrm>
          <a:off x="7292901" y="2038187"/>
          <a:ext cx="1571102" cy="157110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B3AFBB4-615A-5846-8CE1-32BAF00C85D7}">
      <dsp:nvSpPr>
        <dsp:cNvPr id="0" name=""/>
        <dsp:cNvSpPr/>
      </dsp:nvSpPr>
      <dsp:spPr>
        <a:xfrm>
          <a:off x="0" y="2038187"/>
          <a:ext cx="8078452" cy="157110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٤- تقديم محتوى متنوع</a:t>
          </a:r>
          <a:endParaRPr lang="en-GB" sz="2200" kern="1200" dirty="0"/>
        </a:p>
      </dsp:txBody>
      <dsp:txXfrm>
        <a:off x="4039226" y="2038187"/>
        <a:ext cx="4039226" cy="679395"/>
      </dsp:txXfrm>
    </dsp:sp>
    <dsp:sp modelId="{4E2F3045-3120-AA47-BABC-9CDCE01BDAF5}">
      <dsp:nvSpPr>
        <dsp:cNvPr id="0" name=""/>
        <dsp:cNvSpPr/>
      </dsp:nvSpPr>
      <dsp:spPr>
        <a:xfrm>
          <a:off x="7738754" y="2717582"/>
          <a:ext cx="679395" cy="6793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92CDC0-1852-BD49-91F2-614A9F9FDF96}">
      <dsp:nvSpPr>
        <dsp:cNvPr id="0" name=""/>
        <dsp:cNvSpPr/>
      </dsp:nvSpPr>
      <dsp:spPr>
        <a:xfrm>
          <a:off x="0" y="2717582"/>
          <a:ext cx="8078452" cy="6793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٥- الإعلانات المستهدفة بفعالية عالية</a:t>
          </a:r>
          <a:endParaRPr lang="en-GB" sz="2200" kern="1200" dirty="0"/>
        </a:p>
      </dsp:txBody>
      <dsp:txXfrm>
        <a:off x="4039226" y="2717582"/>
        <a:ext cx="4039226" cy="679395"/>
      </dsp:txXfrm>
    </dsp:sp>
    <dsp:sp modelId="{E0571E91-1E52-3940-95DE-EABA449852ED}">
      <dsp:nvSpPr>
        <dsp:cNvPr id="0" name=""/>
        <dsp:cNvSpPr/>
      </dsp:nvSpPr>
      <dsp:spPr>
        <a:xfrm>
          <a:off x="0" y="0"/>
          <a:ext cx="4039226" cy="679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منصات مثل</a:t>
          </a:r>
          <a:r>
            <a:rPr lang="en-GB" sz="2200" kern="1200" dirty="0"/>
            <a:t> Instagram </a:t>
          </a:r>
          <a:r>
            <a:rPr lang="ar-SA" sz="2200" kern="1200" dirty="0"/>
            <a:t>و</a:t>
          </a:r>
          <a:r>
            <a:rPr lang="en-GB" sz="2200" kern="1200" dirty="0"/>
            <a:t>TikTok </a:t>
          </a:r>
          <a:r>
            <a:rPr lang="ar-SA" sz="2200" kern="1200" dirty="0"/>
            <a:t>تضم مئات الملايين من المستخدمين</a:t>
          </a:r>
          <a:endParaRPr lang="en-GB" sz="2200" kern="1200" dirty="0"/>
        </a:p>
      </dsp:txBody>
      <dsp:txXfrm>
        <a:off x="0" y="0"/>
        <a:ext cx="4039226" cy="679395"/>
      </dsp:txXfrm>
    </dsp:sp>
    <dsp:sp modelId="{9577D94F-4F9D-8340-8170-24ECD27282CA}">
      <dsp:nvSpPr>
        <dsp:cNvPr id="0" name=""/>
        <dsp:cNvSpPr/>
      </dsp:nvSpPr>
      <dsp:spPr>
        <a:xfrm>
          <a:off x="0" y="679395"/>
          <a:ext cx="4039226" cy="679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الرد على الاستفسارات والتفاعل مع التعليقات بسرعة</a:t>
          </a:r>
          <a:endParaRPr lang="en-GB" sz="2200" kern="1200" dirty="0"/>
        </a:p>
      </dsp:txBody>
      <dsp:txXfrm>
        <a:off x="0" y="679395"/>
        <a:ext cx="4039226" cy="679395"/>
      </dsp:txXfrm>
    </dsp:sp>
    <dsp:sp modelId="{4F5F08B0-4984-704A-BDF5-5BD56BB9D24A}">
      <dsp:nvSpPr>
        <dsp:cNvPr id="0" name=""/>
        <dsp:cNvSpPr/>
      </dsp:nvSpPr>
      <dsp:spPr>
        <a:xfrm>
          <a:off x="0" y="1358791"/>
          <a:ext cx="4039226" cy="679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إنشاء مجموعة من المتابعين المخلصين الذين يتحدثون عن العلامة</a:t>
          </a:r>
          <a:endParaRPr lang="en-GB" sz="2200" kern="1200" dirty="0"/>
        </a:p>
      </dsp:txBody>
      <dsp:txXfrm>
        <a:off x="0" y="1358791"/>
        <a:ext cx="4039226" cy="679395"/>
      </dsp:txXfrm>
    </dsp:sp>
    <dsp:sp modelId="{4E555BBD-38F6-A84D-BAE0-3CAAB8F2370C}">
      <dsp:nvSpPr>
        <dsp:cNvPr id="0" name=""/>
        <dsp:cNvSpPr/>
      </dsp:nvSpPr>
      <dsp:spPr>
        <a:xfrm>
          <a:off x="0" y="2038187"/>
          <a:ext cx="4039226" cy="679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الفيديوهات، البث المباشر، القصص، المنشورات النصية – كلها أدوات فعالة</a:t>
          </a:r>
          <a:endParaRPr lang="en-GB" sz="2200" kern="1200" dirty="0"/>
        </a:p>
      </dsp:txBody>
      <dsp:txXfrm>
        <a:off x="0" y="2038187"/>
        <a:ext cx="4039226" cy="679395"/>
      </dsp:txXfrm>
    </dsp:sp>
    <dsp:sp modelId="{C179F3F3-6272-EE4E-9B1C-FF28B30C15B4}">
      <dsp:nvSpPr>
        <dsp:cNvPr id="0" name=""/>
        <dsp:cNvSpPr/>
      </dsp:nvSpPr>
      <dsp:spPr>
        <a:xfrm>
          <a:off x="0" y="2717582"/>
          <a:ext cx="4039226" cy="679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إمكانية الوصول إلى الجمهور المستهدف بدقة بناءً على البيانات التحليلية</a:t>
          </a:r>
          <a:endParaRPr lang="en-GB" sz="2200" kern="1200" dirty="0"/>
        </a:p>
      </dsp:txBody>
      <dsp:txXfrm>
        <a:off x="0" y="2717582"/>
        <a:ext cx="4039226" cy="67939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1EEE8-E223-3C4C-9388-A9F80B931687}">
      <dsp:nvSpPr>
        <dsp:cNvPr id="0" name=""/>
        <dsp:cNvSpPr/>
      </dsp:nvSpPr>
      <dsp:spPr>
        <a:xfrm>
          <a:off x="810953" y="0"/>
          <a:ext cx="9190812" cy="5010266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A3DA3-CE32-B046-9E3A-D807A5674370}">
      <dsp:nvSpPr>
        <dsp:cNvPr id="0" name=""/>
        <dsp:cNvSpPr/>
      </dsp:nvSpPr>
      <dsp:spPr>
        <a:xfrm>
          <a:off x="8407840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بناء علاقة مستدامة مع العملاء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إرسال محتوى مخصص وعروض خاصة وفقًا لسلوك العميل</a:t>
          </a:r>
          <a:endParaRPr lang="en-GB" sz="2000" kern="1200" dirty="0"/>
        </a:p>
      </dsp:txBody>
      <dsp:txXfrm>
        <a:off x="8505672" y="1600911"/>
        <a:ext cx="2205520" cy="1808442"/>
      </dsp:txXfrm>
    </dsp:sp>
    <dsp:sp modelId="{69ECFBAF-DA9B-E242-9403-7803B8621BCD}">
      <dsp:nvSpPr>
        <dsp:cNvPr id="0" name=""/>
        <dsp:cNvSpPr/>
      </dsp:nvSpPr>
      <dsp:spPr>
        <a:xfrm>
          <a:off x="5606458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🎯</a:t>
          </a:r>
          <a:r>
            <a:rPr lang="ar-SA" sz="2000" b="1" kern="1200" dirty="0"/>
            <a:t>إعادة استهداف العملاء غير النشطين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إرسال رسائل تذكيرية بالعروض والمنتجات المهجورة في سلة التسوق</a:t>
          </a:r>
          <a:endParaRPr lang="en-GB" sz="2000" kern="1200" dirty="0"/>
        </a:p>
      </dsp:txBody>
      <dsp:txXfrm>
        <a:off x="5704290" y="1600911"/>
        <a:ext cx="2205520" cy="1808442"/>
      </dsp:txXfrm>
    </dsp:sp>
    <dsp:sp modelId="{712946FA-FF75-AD48-B793-F72DB0759F9B}">
      <dsp:nvSpPr>
        <dsp:cNvPr id="0" name=""/>
        <dsp:cNvSpPr/>
      </dsp:nvSpPr>
      <dsp:spPr>
        <a:xfrm>
          <a:off x="2805077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🔄 </a:t>
          </a:r>
          <a:r>
            <a:rPr lang="ar-SA" sz="2000" b="1" kern="1200" dirty="0"/>
            <a:t>الترويج للعروض الحصرية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إعلانات خاصة بالعملاء المشتركين في القائمة البريدية</a:t>
          </a:r>
          <a:endParaRPr lang="en-GB" sz="2000" kern="1200" dirty="0"/>
        </a:p>
      </dsp:txBody>
      <dsp:txXfrm>
        <a:off x="2902909" y="1600911"/>
        <a:ext cx="2205520" cy="1808442"/>
      </dsp:txXfrm>
    </dsp:sp>
    <dsp:sp modelId="{015F8E25-F0E7-8D45-8EC0-A58BB4F21527}">
      <dsp:nvSpPr>
        <dsp:cNvPr id="0" name=""/>
        <dsp:cNvSpPr/>
      </dsp:nvSpPr>
      <dsp:spPr>
        <a:xfrm>
          <a:off x="3695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📊 </a:t>
          </a:r>
          <a:r>
            <a:rPr lang="ar-SA" sz="2000" b="1" kern="1200" dirty="0"/>
            <a:t>جمع بيانات وتحليل سلوك العملاء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معرفة تفاعل العملاء مع الرسائل البريدية وتحليل مدى نجاحها</a:t>
          </a:r>
          <a:endParaRPr lang="en-GB" sz="2000" kern="1200" dirty="0"/>
        </a:p>
      </dsp:txBody>
      <dsp:txXfrm>
        <a:off x="101527" y="1600911"/>
        <a:ext cx="2205520" cy="180844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AB4339-84A8-4F4B-B9DD-1743CCF43CC1}">
      <dsp:nvSpPr>
        <dsp:cNvPr id="0" name=""/>
        <dsp:cNvSpPr/>
      </dsp:nvSpPr>
      <dsp:spPr>
        <a:xfrm rot="5400000">
          <a:off x="7005342" y="1031849"/>
          <a:ext cx="3931576" cy="186787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١- </a:t>
          </a:r>
          <a:r>
            <a:rPr lang="ar-SA" sz="2200" b="1" kern="1200" dirty="0"/>
            <a:t>توحيد الرسائل التسويقية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يجب أن تكون لغة العلامة التجارية متسقة في كل قناة</a:t>
          </a:r>
          <a:endParaRPr lang="en-GB" sz="2200" kern="1200" dirty="0"/>
        </a:p>
      </dsp:txBody>
      <dsp:txXfrm rot="-5400000">
        <a:off x="8037192" y="786314"/>
        <a:ext cx="1867876" cy="2358946"/>
      </dsp:txXfrm>
    </dsp:sp>
    <dsp:sp modelId="{8BF52B58-E46D-8544-8FE7-FD6452ED8A57}">
      <dsp:nvSpPr>
        <dsp:cNvPr id="0" name=""/>
        <dsp:cNvSpPr/>
      </dsp:nvSpPr>
      <dsp:spPr>
        <a:xfrm rot="5400000">
          <a:off x="4997375" y="1031849"/>
          <a:ext cx="3931576" cy="186787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استخدام هوية بصرية موحدة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الشعارات، الألوان، والخطوط يجب أن تكون متناسقة عبر جميع القنوات</a:t>
          </a:r>
          <a:endParaRPr lang="en-GB" sz="2200" kern="1200" dirty="0"/>
        </a:p>
      </dsp:txBody>
      <dsp:txXfrm rot="-5400000">
        <a:off x="6029225" y="786314"/>
        <a:ext cx="1867876" cy="2358946"/>
      </dsp:txXfrm>
    </dsp:sp>
    <dsp:sp modelId="{7ED38A5F-CEB2-364C-9409-22101C17D859}">
      <dsp:nvSpPr>
        <dsp:cNvPr id="0" name=""/>
        <dsp:cNvSpPr/>
      </dsp:nvSpPr>
      <dsp:spPr>
        <a:xfrm rot="5400000">
          <a:off x="2989408" y="1031849"/>
          <a:ext cx="3931576" cy="186787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تحسين تجربة المستخدم عبر المنصات المختلفة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يجب أن تكون تجربة الموقع الإلكتروني، التطبيق، والمتجر الفعلي متكاملة</a:t>
          </a:r>
          <a:endParaRPr lang="en-GB" sz="2200" kern="1200" dirty="0"/>
        </a:p>
      </dsp:txBody>
      <dsp:txXfrm rot="-5400000">
        <a:off x="4021258" y="786314"/>
        <a:ext cx="1867876" cy="2358946"/>
      </dsp:txXfrm>
    </dsp:sp>
    <dsp:sp modelId="{EA6AD725-C9C4-6340-9193-99BD9927F8AD}">
      <dsp:nvSpPr>
        <dsp:cNvPr id="0" name=""/>
        <dsp:cNvSpPr/>
      </dsp:nvSpPr>
      <dsp:spPr>
        <a:xfrm rot="5400000">
          <a:off x="981440" y="1031849"/>
          <a:ext cx="3931576" cy="186787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٤- توفير تجربة متكاملة بين العالمين الرقمي والفعلي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b="0" kern="1200" dirty="0"/>
            <a:t>توفير تجربة متكاملة بين العالمين الرقمي والفعلي</a:t>
          </a:r>
          <a:endParaRPr lang="en-GB" sz="2200" b="0" kern="1200" dirty="0"/>
        </a:p>
      </dsp:txBody>
      <dsp:txXfrm rot="-5400000">
        <a:off x="2013290" y="786314"/>
        <a:ext cx="1867876" cy="2358946"/>
      </dsp:txXfrm>
    </dsp:sp>
    <dsp:sp modelId="{09A36A5B-248F-164B-BF89-5F11F9743D41}">
      <dsp:nvSpPr>
        <dsp:cNvPr id="0" name=""/>
        <dsp:cNvSpPr/>
      </dsp:nvSpPr>
      <dsp:spPr>
        <a:xfrm rot="5400000">
          <a:off x="-1026526" y="1031849"/>
          <a:ext cx="3931576" cy="1867876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39700" bIns="0" numCol="1" spcCol="1270" anchor="t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٥- الاستماع إلى العملاء وتحليل تجربتهم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b="0" kern="1200" dirty="0"/>
            <a:t>الاستماع إلى العملاء وتحليل تجربتهم</a:t>
          </a:r>
          <a:endParaRPr lang="en-GB" sz="2200" b="0" kern="1200" dirty="0"/>
        </a:p>
      </dsp:txBody>
      <dsp:txXfrm rot="-5400000">
        <a:off x="5324" y="786314"/>
        <a:ext cx="1867876" cy="23589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B52684-B6A7-9149-B4AB-2F84C79284D0}">
      <dsp:nvSpPr>
        <dsp:cNvPr id="0" name=""/>
        <dsp:cNvSpPr/>
      </dsp:nvSpPr>
      <dsp:spPr>
        <a:xfrm rot="10800000">
          <a:off x="0" y="1343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استخدام الألوان، التصميمات، والإعلانات الجذابة</a:t>
          </a:r>
          <a:endParaRPr lang="en-GB" sz="2200" kern="1200" dirty="0"/>
        </a:p>
      </dsp:txBody>
      <dsp:txXfrm rot="10800000">
        <a:off x="272839" y="92289"/>
        <a:ext cx="5673396" cy="545679"/>
      </dsp:txXfrm>
    </dsp:sp>
    <dsp:sp modelId="{F5315E17-2BF8-0742-A9D5-652A4336BAF4}">
      <dsp:nvSpPr>
        <dsp:cNvPr id="0" name=""/>
        <dsp:cNvSpPr/>
      </dsp:nvSpPr>
      <dsp:spPr>
        <a:xfrm>
          <a:off x="5946235" y="1343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 التسويق البصري</a:t>
          </a:r>
          <a:endParaRPr lang="en-GB" sz="2200" kern="1200" dirty="0"/>
        </a:p>
      </dsp:txBody>
      <dsp:txXfrm>
        <a:off x="5981752" y="36860"/>
        <a:ext cx="3893122" cy="656537"/>
      </dsp:txXfrm>
    </dsp:sp>
    <dsp:sp modelId="{2BC9C1AD-EF8D-8141-A89C-89A58EE36A33}">
      <dsp:nvSpPr>
        <dsp:cNvPr id="0" name=""/>
        <dsp:cNvSpPr/>
      </dsp:nvSpPr>
      <dsp:spPr>
        <a:xfrm rot="10800000">
          <a:off x="0" y="801672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استخدام الموسيقى، النغمات المميزة، وصوت العلامة التجارية</a:t>
          </a:r>
          <a:endParaRPr lang="en-GB" sz="2200" kern="1200" dirty="0"/>
        </a:p>
      </dsp:txBody>
      <dsp:txXfrm rot="10800000">
        <a:off x="272839" y="892618"/>
        <a:ext cx="5673396" cy="545679"/>
      </dsp:txXfrm>
    </dsp:sp>
    <dsp:sp modelId="{E2F609D5-FDD5-A74B-9404-5182473E6AFE}">
      <dsp:nvSpPr>
        <dsp:cNvPr id="0" name=""/>
        <dsp:cNvSpPr/>
      </dsp:nvSpPr>
      <dsp:spPr>
        <a:xfrm>
          <a:off x="5946235" y="801672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التسويق السمعي</a:t>
          </a:r>
          <a:endParaRPr lang="en-GB" sz="2200" kern="1200" dirty="0"/>
        </a:p>
      </dsp:txBody>
      <dsp:txXfrm>
        <a:off x="5981752" y="837189"/>
        <a:ext cx="3893122" cy="656537"/>
      </dsp:txXfrm>
    </dsp:sp>
    <dsp:sp modelId="{397701BD-CF43-1C4A-85DF-C7B8014F560D}">
      <dsp:nvSpPr>
        <dsp:cNvPr id="0" name=""/>
        <dsp:cNvSpPr/>
      </dsp:nvSpPr>
      <dsp:spPr>
        <a:xfrm rot="10800000">
          <a:off x="0" y="1602002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الروائح المميزة التي تعزز تجربة العميل  مثل رائحة القهوة في</a:t>
          </a:r>
          <a:r>
            <a:rPr lang="en-GB" sz="2200" kern="1200" dirty="0"/>
            <a:t> Starbucks</a:t>
          </a:r>
        </a:p>
      </dsp:txBody>
      <dsp:txXfrm rot="10800000">
        <a:off x="272839" y="1692948"/>
        <a:ext cx="5673396" cy="545679"/>
      </dsp:txXfrm>
    </dsp:sp>
    <dsp:sp modelId="{2FECE06E-35AC-4848-AEB0-79EC0C94D6F1}">
      <dsp:nvSpPr>
        <dsp:cNvPr id="0" name=""/>
        <dsp:cNvSpPr/>
      </dsp:nvSpPr>
      <dsp:spPr>
        <a:xfrm>
          <a:off x="5946235" y="1602002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التسويق الشمي</a:t>
          </a:r>
          <a:endParaRPr lang="en-GB" sz="2200" kern="1200" dirty="0"/>
        </a:p>
      </dsp:txBody>
      <dsp:txXfrm>
        <a:off x="5981752" y="1637519"/>
        <a:ext cx="3893122" cy="656537"/>
      </dsp:txXfrm>
    </dsp:sp>
    <dsp:sp modelId="{6D21897B-ACA6-8445-A0B6-FF47CFD13527}">
      <dsp:nvSpPr>
        <dsp:cNvPr id="0" name=""/>
        <dsp:cNvSpPr/>
      </dsp:nvSpPr>
      <dsp:spPr>
        <a:xfrm rot="10800000">
          <a:off x="0" y="2402331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استخدام مواد عالية الجودة لإعطاء إحساس بالرفاهية  مثل عبوات منتجات </a:t>
          </a:r>
          <a:r>
            <a:rPr lang="en-GB" sz="2200" kern="1200" dirty="0"/>
            <a:t> Apple</a:t>
          </a:r>
          <a:r>
            <a:rPr lang="ar-SA" sz="2200" kern="1200" dirty="0"/>
            <a:t> </a:t>
          </a:r>
          <a:endParaRPr lang="en-GB" sz="2200" kern="1200" dirty="0"/>
        </a:p>
      </dsp:txBody>
      <dsp:txXfrm rot="10800000">
        <a:off x="272839" y="2493277"/>
        <a:ext cx="5673396" cy="545679"/>
      </dsp:txXfrm>
    </dsp:sp>
    <dsp:sp modelId="{11B05EEB-4345-5B4B-8D17-EA85D490BABA}">
      <dsp:nvSpPr>
        <dsp:cNvPr id="0" name=""/>
        <dsp:cNvSpPr/>
      </dsp:nvSpPr>
      <dsp:spPr>
        <a:xfrm>
          <a:off x="5946235" y="2402331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التسويق اللمسي</a:t>
          </a:r>
          <a:endParaRPr lang="en-GB" sz="2200" kern="1200" dirty="0"/>
        </a:p>
      </dsp:txBody>
      <dsp:txXfrm>
        <a:off x="5981752" y="2437848"/>
        <a:ext cx="3893122" cy="656537"/>
      </dsp:txXfrm>
    </dsp:sp>
    <dsp:sp modelId="{84DD0343-1961-8E46-B3B1-1E1253D8F656}">
      <dsp:nvSpPr>
        <dsp:cNvPr id="0" name=""/>
        <dsp:cNvSpPr/>
      </dsp:nvSpPr>
      <dsp:spPr>
        <a:xfrm rot="10800000">
          <a:off x="0" y="3202660"/>
          <a:ext cx="5946235" cy="72757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200" kern="1200" dirty="0"/>
            <a:t>العلامات الغذائية تستخدم تذوق المنتجات كأداة تسويقية</a:t>
          </a:r>
          <a:endParaRPr lang="en-GB" sz="2200" kern="1200" dirty="0"/>
        </a:p>
      </dsp:txBody>
      <dsp:txXfrm rot="10800000">
        <a:off x="272839" y="3293606"/>
        <a:ext cx="5673396" cy="545679"/>
      </dsp:txXfrm>
    </dsp:sp>
    <dsp:sp modelId="{719D2412-5BEB-9648-B69A-449728CE1271}">
      <dsp:nvSpPr>
        <dsp:cNvPr id="0" name=""/>
        <dsp:cNvSpPr/>
      </dsp:nvSpPr>
      <dsp:spPr>
        <a:xfrm>
          <a:off x="5946235" y="3202660"/>
          <a:ext cx="3964156" cy="727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التسويق </a:t>
          </a:r>
          <a:r>
            <a:rPr lang="ar-SA" sz="2200" b="1" kern="1200" dirty="0" err="1"/>
            <a:t>الذوقي</a:t>
          </a:r>
          <a:endParaRPr lang="en-GB" sz="2200" kern="1200" dirty="0"/>
        </a:p>
      </dsp:txBody>
      <dsp:txXfrm>
        <a:off x="5981752" y="3238177"/>
        <a:ext cx="3893122" cy="65653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287896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قوة التوصية الشخصية</a:t>
          </a:r>
          <a:endParaRPr lang="en-GB" sz="2000" kern="1200" dirty="0"/>
        </a:p>
      </dsp:txBody>
      <dsp:txXfrm>
        <a:off x="7922705" y="310454"/>
        <a:ext cx="1936429" cy="725057"/>
      </dsp:txXfrm>
    </dsp:sp>
    <dsp:sp modelId="{F69676B8-3372-6245-86C7-29A51072DC86}">
      <dsp:nvSpPr>
        <dsp:cNvPr id="0" name=""/>
        <dsp:cNvSpPr/>
      </dsp:nvSpPr>
      <dsp:spPr>
        <a:xfrm>
          <a:off x="9485383" y="1058069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332269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92٪ </a:t>
          </a:r>
          <a:r>
            <a:rPr lang="ar-SA" sz="2200" kern="1200" dirty="0"/>
            <a:t> من المستهلكين يثقون في توصيات الأصدقاء أكثر من الإعلانات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382608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287896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التأثير على قرارات الشراء</a:t>
          </a:r>
          <a:endParaRPr lang="en-GB" sz="2000" kern="1200" dirty="0"/>
        </a:p>
      </dsp:txBody>
      <dsp:txXfrm>
        <a:off x="5392759" y="310454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1058069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332269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آراء العملاء الإيجابية تحفّز الآخرين على تجربة العلامة</a:t>
          </a:r>
          <a:endParaRPr lang="en-GB" sz="2200" kern="1200" dirty="0"/>
        </a:p>
      </dsp:txBody>
      <dsp:txXfrm>
        <a:off x="5113014" y="1382608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287896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نشر تجربة العلامة </a:t>
          </a:r>
          <a:endParaRPr lang="en-GB" sz="2000" kern="1200" dirty="0"/>
        </a:p>
      </dsp:txBody>
      <dsp:txXfrm>
        <a:off x="2862813" y="310454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1058069"/>
          <a:ext cx="198154" cy="1265049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265049"/>
              </a:lnTo>
              <a:lnTo>
                <a:pt x="0" y="12650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332269"/>
          <a:ext cx="1892761" cy="19816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العملاء يشاركون تجاربهم مع العلامات التجارية من خلال المنشورات والتقييمات</a:t>
          </a:r>
          <a:endParaRPr lang="en-GB" sz="2200" kern="1200" dirty="0"/>
        </a:p>
      </dsp:txBody>
      <dsp:txXfrm>
        <a:off x="2588167" y="1387706"/>
        <a:ext cx="1781887" cy="1870825"/>
      </dsp:txXfrm>
    </dsp:sp>
    <dsp:sp modelId="{4BC7BF7C-CDC2-414C-96CD-1685708BE826}">
      <dsp:nvSpPr>
        <dsp:cNvPr id="0" name=""/>
        <dsp:cNvSpPr/>
      </dsp:nvSpPr>
      <dsp:spPr>
        <a:xfrm>
          <a:off x="310309" y="287896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المراجعات والتقييمات تعزز الثقة</a:t>
          </a:r>
          <a:endParaRPr lang="en-GB" sz="2000" kern="1200" dirty="0"/>
        </a:p>
      </dsp:txBody>
      <dsp:txXfrm>
        <a:off x="332867" y="310454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1058069"/>
          <a:ext cx="198154" cy="1275123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275123"/>
              </a:lnTo>
              <a:lnTo>
                <a:pt x="0" y="12751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332269"/>
          <a:ext cx="1892761" cy="20018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88</a:t>
          </a:r>
          <a:r>
            <a:rPr lang="ar-SA" sz="2200" kern="1200" dirty="0"/>
            <a:t>٪ من المستهلكين يقرأون التقييمات قبل اتخاذ قرار الشراء</a:t>
          </a:r>
          <a:endParaRPr lang="en-GB" sz="2200" kern="1200" dirty="0"/>
        </a:p>
      </dsp:txBody>
      <dsp:txXfrm>
        <a:off x="58221" y="1387706"/>
        <a:ext cx="1781887" cy="189097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1EEE8-E223-3C4C-9388-A9F80B931687}">
      <dsp:nvSpPr>
        <dsp:cNvPr id="0" name=""/>
        <dsp:cNvSpPr/>
      </dsp:nvSpPr>
      <dsp:spPr>
        <a:xfrm>
          <a:off x="810953" y="0"/>
          <a:ext cx="9190812" cy="5010266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A3DA3-CE32-B046-9E3A-D807A5674370}">
      <dsp:nvSpPr>
        <dsp:cNvPr id="0" name=""/>
        <dsp:cNvSpPr/>
      </dsp:nvSpPr>
      <dsp:spPr>
        <a:xfrm>
          <a:off x="8407840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بناء الثقة مع العملاء الجدد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التقييمات الجيدة تزيد من مصداقية العلامة التجارية</a:t>
          </a:r>
          <a:endParaRPr lang="en-GB" sz="2000" kern="1200" dirty="0"/>
        </a:p>
      </dsp:txBody>
      <dsp:txXfrm>
        <a:off x="8505672" y="1600911"/>
        <a:ext cx="2205520" cy="1808442"/>
      </dsp:txXfrm>
    </dsp:sp>
    <dsp:sp modelId="{69ECFBAF-DA9B-E242-9403-7803B8621BCD}">
      <dsp:nvSpPr>
        <dsp:cNvPr id="0" name=""/>
        <dsp:cNvSpPr/>
      </dsp:nvSpPr>
      <dsp:spPr>
        <a:xfrm>
          <a:off x="5606458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تحسين المنتجات والخدمات بناءً على آراء العملاء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استخدام التقييمات لتحديد نقاط الضعف والعمل على تحسينها</a:t>
          </a:r>
          <a:endParaRPr lang="en-GB" sz="2000" kern="1200" dirty="0"/>
        </a:p>
      </dsp:txBody>
      <dsp:txXfrm>
        <a:off x="5704290" y="1600911"/>
        <a:ext cx="2205520" cy="1808442"/>
      </dsp:txXfrm>
    </dsp:sp>
    <dsp:sp modelId="{712946FA-FF75-AD48-B793-F72DB0759F9B}">
      <dsp:nvSpPr>
        <dsp:cNvPr id="0" name=""/>
        <dsp:cNvSpPr/>
      </dsp:nvSpPr>
      <dsp:spPr>
        <a:xfrm>
          <a:off x="2805077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استخدام التقييمات كأداة تسويقية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عرض التقييمات الإيجابية في الحملات التسويقية والإعلانات</a:t>
          </a:r>
          <a:endParaRPr lang="en-GB" sz="2000" kern="1200" dirty="0"/>
        </a:p>
      </dsp:txBody>
      <dsp:txXfrm>
        <a:off x="2902909" y="1600911"/>
        <a:ext cx="2205520" cy="1808442"/>
      </dsp:txXfrm>
    </dsp:sp>
    <dsp:sp modelId="{015F8E25-F0E7-8D45-8EC0-A58BB4F21527}">
      <dsp:nvSpPr>
        <dsp:cNvPr id="0" name=""/>
        <dsp:cNvSpPr/>
      </dsp:nvSpPr>
      <dsp:spPr>
        <a:xfrm>
          <a:off x="3695" y="1503079"/>
          <a:ext cx="2401184" cy="20041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تعزيز محركات البحث</a:t>
          </a:r>
          <a:r>
            <a:rPr lang="en-GB" sz="2000" b="1" kern="1200" dirty="0"/>
            <a:t> (SEO) </a:t>
          </a:r>
          <a:r>
            <a:rPr lang="ar-SA" sz="2000" b="1" kern="1200" dirty="0"/>
            <a:t>من خلال التقييمات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التقييمات تزيد من فرص ظهور العلامة في نتائج البحث</a:t>
          </a:r>
          <a:endParaRPr lang="en-GB" sz="2000" kern="1200" dirty="0"/>
        </a:p>
      </dsp:txBody>
      <dsp:txXfrm>
        <a:off x="101527" y="1600911"/>
        <a:ext cx="2205520" cy="180844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قياس الأداء وتحليل النتائج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معرفة مدى نجاح الحملة وتحديد التحسينات الممكنة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التخطيط الزمني للحملة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تحديد بداية ونهاية الحملة لضمان تنفيذها بكفاءة</a:t>
          </a:r>
          <a:endParaRPr lang="en-GB" sz="24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القنوات المستخدمة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التسويق عبر وسائل التواصل الاجتماعي، البريد الإلكتروني، الإعلانات المدفوعة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الجمهور المستهدف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تحديد الفئة العمرية، الاهتمامات، والسلوك الشرائي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الهدف الرئيسي للحملة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هل هو زيادة الوعي؟ تحسين المبيعات؟ جذب العملاء المحتملين؟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A72EAD-3D9F-5148-AC89-F9EF0A813466}">
      <dsp:nvSpPr>
        <dsp:cNvPr id="0" name=""/>
        <dsp:cNvSpPr/>
      </dsp:nvSpPr>
      <dsp:spPr>
        <a:xfrm rot="16200000">
          <a:off x="2830604" y="-2725307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الحل: استخدام التحليل الدقيق للبيانات لتحديد الجمهور المناسب</a:t>
          </a:r>
          <a:endParaRPr lang="en-GB" sz="2400" kern="1200" dirty="0"/>
        </a:p>
      </dsp:txBody>
      <dsp:txXfrm rot="5400000">
        <a:off x="40284" y="145581"/>
        <a:ext cx="6446142" cy="744649"/>
      </dsp:txXfrm>
    </dsp:sp>
    <dsp:sp modelId="{FE43D589-B04E-C941-AC9A-D977E9EFF01C}">
      <dsp:nvSpPr>
        <dsp:cNvPr id="0" name=""/>
        <dsp:cNvSpPr/>
      </dsp:nvSpPr>
      <dsp:spPr>
        <a:xfrm>
          <a:off x="6486426" y="2144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استهداف غير دقيق للجمهور</a:t>
          </a:r>
          <a:endParaRPr lang="en-GB" sz="2400" kern="1200" dirty="0"/>
        </a:p>
      </dsp:txBody>
      <dsp:txXfrm>
        <a:off x="6536781" y="52499"/>
        <a:ext cx="3547904" cy="930812"/>
      </dsp:txXfrm>
    </dsp:sp>
    <dsp:sp modelId="{5B11435D-8A57-1945-8900-DDD5B795507E}">
      <dsp:nvSpPr>
        <dsp:cNvPr id="0" name=""/>
        <dsp:cNvSpPr/>
      </dsp:nvSpPr>
      <dsp:spPr>
        <a:xfrm rot="16200000">
          <a:off x="2830604" y="-1642209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الحل: تبسيط الفكرة وضمان تناسق الرسائل في جميع القنوات</a:t>
          </a:r>
          <a:endParaRPr lang="en-GB" sz="2400" kern="1200" dirty="0"/>
        </a:p>
      </dsp:txBody>
      <dsp:txXfrm rot="5400000">
        <a:off x="40284" y="1228679"/>
        <a:ext cx="6446142" cy="744649"/>
      </dsp:txXfrm>
    </dsp:sp>
    <dsp:sp modelId="{0A3BF7D8-5FBE-4C4B-82E2-975B228D600D}">
      <dsp:nvSpPr>
        <dsp:cNvPr id="0" name=""/>
        <dsp:cNvSpPr/>
      </dsp:nvSpPr>
      <dsp:spPr>
        <a:xfrm>
          <a:off x="6486426" y="1085242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عدم وضوح الرسالة التسويقية</a:t>
          </a:r>
          <a:endParaRPr lang="en-GB" sz="2400" kern="1200" dirty="0"/>
        </a:p>
      </dsp:txBody>
      <dsp:txXfrm>
        <a:off x="6536781" y="1135597"/>
        <a:ext cx="3547904" cy="930812"/>
      </dsp:txXfrm>
    </dsp:sp>
    <dsp:sp modelId="{87533FD9-8D63-BB47-A5FB-56F20D2F27AC}">
      <dsp:nvSpPr>
        <dsp:cNvPr id="0" name=""/>
        <dsp:cNvSpPr/>
      </dsp:nvSpPr>
      <dsp:spPr>
        <a:xfrm rot="16200000">
          <a:off x="2830604" y="-559111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الحل: استخدام محتوى غني وتقديم قيمة فعلية للجمهور</a:t>
          </a:r>
          <a:endParaRPr lang="en-GB" sz="2400" kern="1200" dirty="0"/>
        </a:p>
      </dsp:txBody>
      <dsp:txXfrm rot="5400000">
        <a:off x="40284" y="2311777"/>
        <a:ext cx="6446142" cy="744649"/>
      </dsp:txXfrm>
    </dsp:sp>
    <dsp:sp modelId="{309C42CE-A3B0-C84F-9B6C-A3CE75D9D98D}">
      <dsp:nvSpPr>
        <dsp:cNvPr id="0" name=""/>
        <dsp:cNvSpPr/>
      </dsp:nvSpPr>
      <dsp:spPr>
        <a:xfrm>
          <a:off x="6486426" y="2168341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الإفراط في الإعلانات دون تقديم قيمة حقيقية</a:t>
          </a:r>
          <a:endParaRPr lang="en-GB" sz="2400" kern="1200" dirty="0"/>
        </a:p>
      </dsp:txBody>
      <dsp:txXfrm>
        <a:off x="6536781" y="2218696"/>
        <a:ext cx="3547904" cy="930812"/>
      </dsp:txXfrm>
    </dsp:sp>
    <dsp:sp modelId="{9D8B6ABB-AD3E-D94C-8AF8-601F2F0E5702}">
      <dsp:nvSpPr>
        <dsp:cNvPr id="0" name=""/>
        <dsp:cNvSpPr/>
      </dsp:nvSpPr>
      <dsp:spPr>
        <a:xfrm rot="16200000">
          <a:off x="2830604" y="523987"/>
          <a:ext cx="825217" cy="64864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الحل: تتبع المؤشرات الرئيسية</a:t>
          </a:r>
          <a:r>
            <a:rPr lang="en-GB" sz="2400" kern="1200" dirty="0"/>
            <a:t> KPI </a:t>
          </a:r>
          <a:r>
            <a:rPr lang="ar-SA" sz="2400" kern="1200" dirty="0"/>
            <a:t>لضمان التحسين المستمر</a:t>
          </a:r>
          <a:endParaRPr lang="en-GB" sz="2400" kern="1200" dirty="0"/>
        </a:p>
      </dsp:txBody>
      <dsp:txXfrm rot="5400000">
        <a:off x="40284" y="3394875"/>
        <a:ext cx="6446142" cy="744649"/>
      </dsp:txXfrm>
    </dsp:sp>
    <dsp:sp modelId="{18D75EEB-F14F-704D-B529-C40BA2B64F85}">
      <dsp:nvSpPr>
        <dsp:cNvPr id="0" name=""/>
        <dsp:cNvSpPr/>
      </dsp:nvSpPr>
      <dsp:spPr>
        <a:xfrm>
          <a:off x="6486426" y="3251439"/>
          <a:ext cx="3648614" cy="10315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عدم قياس أداء الحملة وتحليل البيانات</a:t>
          </a:r>
          <a:endParaRPr lang="en-GB" sz="2400" kern="1200" dirty="0"/>
        </a:p>
      </dsp:txBody>
      <dsp:txXfrm>
        <a:off x="6536781" y="3301794"/>
        <a:ext cx="3547904" cy="93081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12E1B-A393-C649-92E2-E623187D91BB}">
      <dsp:nvSpPr>
        <dsp:cNvPr id="0" name=""/>
        <dsp:cNvSpPr/>
      </dsp:nvSpPr>
      <dsp:spPr>
        <a:xfrm>
          <a:off x="5849935" y="0"/>
          <a:ext cx="4285106" cy="4285106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B83256-F2C2-8646-B241-0BC11B98C969}">
      <dsp:nvSpPr>
        <dsp:cNvPr id="0" name=""/>
        <dsp:cNvSpPr/>
      </dsp:nvSpPr>
      <dsp:spPr>
        <a:xfrm>
          <a:off x="0" y="0"/>
          <a:ext cx="7992488" cy="42851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١- </a:t>
          </a:r>
          <a:r>
            <a:rPr lang="en-GB" sz="2400" kern="1200" dirty="0"/>
            <a:t>🔍 </a:t>
          </a:r>
          <a:r>
            <a:rPr lang="en-GB" sz="2400" b="1" kern="1200" dirty="0"/>
            <a:t> </a:t>
          </a:r>
          <a:r>
            <a:rPr lang="ar-SA" sz="2400" b="1" kern="1200" dirty="0"/>
            <a:t>مراجعة البيانات بانتظام</a:t>
          </a:r>
          <a:endParaRPr lang="en-GB" sz="2400" kern="1200" dirty="0"/>
        </a:p>
      </dsp:txBody>
      <dsp:txXfrm>
        <a:off x="3996244" y="0"/>
        <a:ext cx="3996244" cy="910585"/>
      </dsp:txXfrm>
    </dsp:sp>
    <dsp:sp modelId="{ED4EFC0B-393D-3E4B-A909-DE43A6C72FE5}">
      <dsp:nvSpPr>
        <dsp:cNvPr id="0" name=""/>
        <dsp:cNvSpPr/>
      </dsp:nvSpPr>
      <dsp:spPr>
        <a:xfrm>
          <a:off x="6412355" y="910585"/>
          <a:ext cx="3160265" cy="316026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2AD2C-ACC7-1A43-B8E0-7124AB5C0165}">
      <dsp:nvSpPr>
        <dsp:cNvPr id="0" name=""/>
        <dsp:cNvSpPr/>
      </dsp:nvSpPr>
      <dsp:spPr>
        <a:xfrm>
          <a:off x="0" y="910585"/>
          <a:ext cx="7992488" cy="316026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</a:t>
          </a:r>
          <a:r>
            <a:rPr lang="en-GB" sz="2400" kern="1200" dirty="0"/>
            <a:t>🎯 </a:t>
          </a:r>
          <a:r>
            <a:rPr lang="en-GB" sz="2400" b="1" kern="1200" dirty="0"/>
            <a:t> </a:t>
          </a:r>
          <a:r>
            <a:rPr lang="ar-SA" sz="2400" b="1" kern="1200" dirty="0"/>
            <a:t>تحديد العناصر التي تحتاج إلى تحسين</a:t>
          </a:r>
          <a:endParaRPr lang="en-GB" sz="2400" kern="1200" dirty="0"/>
        </a:p>
      </dsp:txBody>
      <dsp:txXfrm>
        <a:off x="3996244" y="910585"/>
        <a:ext cx="3996244" cy="910585"/>
      </dsp:txXfrm>
    </dsp:sp>
    <dsp:sp modelId="{12223AAC-B783-2342-BF7F-FCEEF2272C04}">
      <dsp:nvSpPr>
        <dsp:cNvPr id="0" name=""/>
        <dsp:cNvSpPr/>
      </dsp:nvSpPr>
      <dsp:spPr>
        <a:xfrm>
          <a:off x="6974775" y="1821170"/>
          <a:ext cx="2035425" cy="203542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72C72-6599-164F-8ABF-A2167582CBE2}">
      <dsp:nvSpPr>
        <dsp:cNvPr id="0" name=""/>
        <dsp:cNvSpPr/>
      </dsp:nvSpPr>
      <dsp:spPr>
        <a:xfrm>
          <a:off x="0" y="1821170"/>
          <a:ext cx="7992488" cy="20354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</a:t>
          </a:r>
          <a:r>
            <a:rPr lang="en-GB" sz="2400" kern="1200" dirty="0"/>
            <a:t>🛠 </a:t>
          </a:r>
          <a:r>
            <a:rPr lang="en-GB" sz="2400" b="1" kern="1200" dirty="0"/>
            <a:t> </a:t>
          </a:r>
          <a:r>
            <a:rPr lang="ar-SA" sz="2400" b="1" kern="1200" dirty="0"/>
            <a:t>تجربة استراتيجيات جديدة </a:t>
          </a:r>
          <a:endParaRPr lang="en-GB" sz="2400" kern="1200" dirty="0"/>
        </a:p>
      </dsp:txBody>
      <dsp:txXfrm>
        <a:off x="3996244" y="1821170"/>
        <a:ext cx="3996244" cy="910585"/>
      </dsp:txXfrm>
    </dsp:sp>
    <dsp:sp modelId="{56F6BFEB-25A3-724F-88C1-8811E9C88A7C}">
      <dsp:nvSpPr>
        <dsp:cNvPr id="0" name=""/>
        <dsp:cNvSpPr/>
      </dsp:nvSpPr>
      <dsp:spPr>
        <a:xfrm>
          <a:off x="7537195" y="2731755"/>
          <a:ext cx="910585" cy="91058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33EF3-F522-9C44-B492-8F90FDD90DAE}">
      <dsp:nvSpPr>
        <dsp:cNvPr id="0" name=""/>
        <dsp:cNvSpPr/>
      </dsp:nvSpPr>
      <dsp:spPr>
        <a:xfrm>
          <a:off x="0" y="2731755"/>
          <a:ext cx="7992488" cy="9105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تعديل الميزانيات بناءً على الأداء</a:t>
          </a:r>
          <a:endParaRPr lang="en-GB" sz="2400" kern="1200" dirty="0"/>
        </a:p>
      </dsp:txBody>
      <dsp:txXfrm>
        <a:off x="3996244" y="2731755"/>
        <a:ext cx="3996244" cy="910585"/>
      </dsp:txXfrm>
    </dsp:sp>
    <dsp:sp modelId="{1BB37C88-5CB8-B542-867D-ED125E5C6781}">
      <dsp:nvSpPr>
        <dsp:cNvPr id="0" name=""/>
        <dsp:cNvSpPr/>
      </dsp:nvSpPr>
      <dsp:spPr>
        <a:xfrm>
          <a:off x="0" y="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تحليل تقارير الأداء بشكل دوري لاكتشاف الأنماط والاتجاهات</a:t>
          </a:r>
          <a:endParaRPr lang="en-GB" sz="2400" kern="1200" dirty="0"/>
        </a:p>
      </dsp:txBody>
      <dsp:txXfrm>
        <a:off x="0" y="0"/>
        <a:ext cx="3996244" cy="910585"/>
      </dsp:txXfrm>
    </dsp:sp>
    <dsp:sp modelId="{1F7DF96B-D037-0A4D-9BA1-974146285D58}">
      <dsp:nvSpPr>
        <dsp:cNvPr id="0" name=""/>
        <dsp:cNvSpPr/>
      </dsp:nvSpPr>
      <dsp:spPr>
        <a:xfrm>
          <a:off x="0" y="91058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هل نسبة النقرات منخفضة؟ هل معدل الفتح في البريد الإلكتروني ضعيف؟</a:t>
          </a:r>
          <a:endParaRPr lang="en-GB" sz="2400" kern="1200" dirty="0"/>
        </a:p>
      </dsp:txBody>
      <dsp:txXfrm>
        <a:off x="0" y="910585"/>
        <a:ext cx="3996244" cy="910585"/>
      </dsp:txXfrm>
    </dsp:sp>
    <dsp:sp modelId="{C45E09EA-679C-984E-BBA5-330A1D622F89}">
      <dsp:nvSpPr>
        <dsp:cNvPr id="0" name=""/>
        <dsp:cNvSpPr/>
      </dsp:nvSpPr>
      <dsp:spPr>
        <a:xfrm>
          <a:off x="0" y="1821170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اختبار نسخ مختلفة من الإعلانات لمعرفة أيها يحقق أفضل النتائج</a:t>
          </a:r>
          <a:endParaRPr lang="en-GB" sz="2400" kern="1200" dirty="0"/>
        </a:p>
      </dsp:txBody>
      <dsp:txXfrm>
        <a:off x="0" y="1821170"/>
        <a:ext cx="3996244" cy="910585"/>
      </dsp:txXfrm>
    </dsp:sp>
    <dsp:sp modelId="{C2C429AE-EFD5-A841-9CFB-2BC37F6E8E01}">
      <dsp:nvSpPr>
        <dsp:cNvPr id="0" name=""/>
        <dsp:cNvSpPr/>
      </dsp:nvSpPr>
      <dsp:spPr>
        <a:xfrm>
          <a:off x="0" y="2731755"/>
          <a:ext cx="3996244" cy="91058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زيادة الاستثمار في القنوات التي تحقق أفضل العائدات وتقليل الإنفاق على الأقل كفاءة</a:t>
          </a:r>
          <a:endParaRPr lang="en-GB" sz="2400" kern="1200" dirty="0"/>
        </a:p>
      </dsp:txBody>
      <dsp:txXfrm>
        <a:off x="0" y="2731755"/>
        <a:ext cx="3996244" cy="91058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0147" y="275107"/>
          <a:ext cx="1981545" cy="10789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المستهلكون يفضلون العلامات التجارية المستدامة</a:t>
          </a:r>
          <a:endParaRPr lang="en-GB" sz="2000" kern="1200" dirty="0"/>
        </a:p>
      </dsp:txBody>
      <dsp:txXfrm>
        <a:off x="7931747" y="306707"/>
        <a:ext cx="1918345" cy="1015700"/>
      </dsp:txXfrm>
    </dsp:sp>
    <dsp:sp modelId="{F69676B8-3372-6245-86C7-29A51072DC86}">
      <dsp:nvSpPr>
        <dsp:cNvPr id="0" name=""/>
        <dsp:cNvSpPr/>
      </dsp:nvSpPr>
      <dsp:spPr>
        <a:xfrm>
          <a:off x="9485383" y="1354008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92621" y="1628208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73٪ </a:t>
          </a:r>
          <a:r>
            <a:rPr lang="ar-SA" sz="2200" kern="1200" dirty="0"/>
            <a:t> من العملاء يفضلون شراء المنتجات الصديقة للبيئة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642960" y="1678547"/>
        <a:ext cx="1792083" cy="1618019"/>
      </dsp:txXfrm>
    </dsp:sp>
    <dsp:sp modelId="{B61973B9-0B44-E644-B71B-647A7C96CC5B}">
      <dsp:nvSpPr>
        <dsp:cNvPr id="0" name=""/>
        <dsp:cNvSpPr/>
      </dsp:nvSpPr>
      <dsp:spPr>
        <a:xfrm>
          <a:off x="5370201" y="275107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تحسين صورة العلامة التجارية</a:t>
          </a:r>
          <a:endParaRPr lang="en-GB" sz="2000" kern="1200" dirty="0"/>
        </a:p>
      </dsp:txBody>
      <dsp:txXfrm>
        <a:off x="5392759" y="297665"/>
        <a:ext cx="1936429" cy="725057"/>
      </dsp:txXfrm>
    </dsp:sp>
    <dsp:sp modelId="{ABA4313E-725F-1742-92C7-6C0A930B71CD}">
      <dsp:nvSpPr>
        <dsp:cNvPr id="0" name=""/>
        <dsp:cNvSpPr/>
      </dsp:nvSpPr>
      <dsp:spPr>
        <a:xfrm>
          <a:off x="6955437" y="1045280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62675" y="1319480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المسؤولية الاجتماعية تعزز ولاء العملاء وثقتهم</a:t>
          </a:r>
          <a:endParaRPr lang="en-GB" sz="2200" kern="1200" dirty="0"/>
        </a:p>
      </dsp:txBody>
      <dsp:txXfrm>
        <a:off x="5113014" y="1369819"/>
        <a:ext cx="1792083" cy="1618019"/>
      </dsp:txXfrm>
    </dsp:sp>
    <dsp:sp modelId="{4E7912FB-C25D-7E41-93DF-5E632CB92593}">
      <dsp:nvSpPr>
        <dsp:cNvPr id="0" name=""/>
        <dsp:cNvSpPr/>
      </dsp:nvSpPr>
      <dsp:spPr>
        <a:xfrm>
          <a:off x="2840255" y="275107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تقليل التكاليف على المدى الطويل</a:t>
          </a:r>
          <a:endParaRPr lang="en-GB" sz="2000" kern="1200" dirty="0"/>
        </a:p>
      </dsp:txBody>
      <dsp:txXfrm>
        <a:off x="2862813" y="297665"/>
        <a:ext cx="1936429" cy="725057"/>
      </dsp:txXfrm>
    </dsp:sp>
    <dsp:sp modelId="{89071331-5488-1A49-8856-F4512BB3542F}">
      <dsp:nvSpPr>
        <dsp:cNvPr id="0" name=""/>
        <dsp:cNvSpPr/>
      </dsp:nvSpPr>
      <dsp:spPr>
        <a:xfrm>
          <a:off x="4425491" y="1045280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32730" y="1319480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الاستدامة تساهم في تقليل الهدر وتحسين الكفاءة</a:t>
          </a:r>
          <a:endParaRPr lang="en-GB" sz="2200" kern="1200" dirty="0"/>
        </a:p>
      </dsp:txBody>
      <dsp:txXfrm>
        <a:off x="2583069" y="1369819"/>
        <a:ext cx="1792083" cy="1618019"/>
      </dsp:txXfrm>
    </dsp:sp>
    <dsp:sp modelId="{4BC7BF7C-CDC2-414C-96CD-1685708BE826}">
      <dsp:nvSpPr>
        <dsp:cNvPr id="0" name=""/>
        <dsp:cNvSpPr/>
      </dsp:nvSpPr>
      <dsp:spPr>
        <a:xfrm>
          <a:off x="310309" y="275107"/>
          <a:ext cx="1981545" cy="7701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جذب المزيد من العملاء الشباب</a:t>
          </a:r>
          <a:endParaRPr lang="en-GB" sz="2000" kern="1200" dirty="0"/>
        </a:p>
      </dsp:txBody>
      <dsp:txXfrm>
        <a:off x="332867" y="297665"/>
        <a:ext cx="1936429" cy="725057"/>
      </dsp:txXfrm>
    </dsp:sp>
    <dsp:sp modelId="{F16A49AA-EAE7-8B4B-B7CB-448371C761DA}">
      <dsp:nvSpPr>
        <dsp:cNvPr id="0" name=""/>
        <dsp:cNvSpPr/>
      </dsp:nvSpPr>
      <dsp:spPr>
        <a:xfrm>
          <a:off x="1895546" y="1045280"/>
          <a:ext cx="198154" cy="1133548"/>
        </a:xfrm>
        <a:custGeom>
          <a:avLst/>
          <a:gdLst/>
          <a:ahLst/>
          <a:cxnLst/>
          <a:rect l="0" t="0" r="0" b="0"/>
          <a:pathLst>
            <a:path>
              <a:moveTo>
                <a:pt x="198154" y="0"/>
              </a:moveTo>
              <a:lnTo>
                <a:pt x="198154" y="1133548"/>
              </a:lnTo>
              <a:lnTo>
                <a:pt x="0" y="113354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784" y="1319480"/>
          <a:ext cx="1892761" cy="1718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جيل الألفية وجيل</a:t>
          </a:r>
          <a:r>
            <a:rPr lang="en-GB" sz="2200" kern="1200" dirty="0"/>
            <a:t> Z </a:t>
          </a:r>
          <a:r>
            <a:rPr lang="ar-SA" sz="2200" kern="1200" dirty="0"/>
            <a:t>أكثر اهتمامًا بالمسؤولية البيئية والاجتماعية</a:t>
          </a:r>
          <a:endParaRPr lang="en-GB" sz="2200" kern="1200" dirty="0"/>
        </a:p>
      </dsp:txBody>
      <dsp:txXfrm>
        <a:off x="53123" y="1369819"/>
        <a:ext cx="1792083" cy="1618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7CD46-2A1D-CC98-33C3-91E7C4F2E6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92FC62-2AEC-1F09-4D81-073980A25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11E477-E5CD-6041-267D-E4437EBAFC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FEF97D-9ACC-A0AC-F561-5BC61A412D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E7366-8FDC-2C4D-3D65-F34A58CFA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C6BC50-DDF7-0408-DA6F-52A62A719D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8B764A-DC60-E956-DD05-E8F0FBA52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0B854-F9CC-F5A8-7A1B-CD175B72E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9519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5B63E-347A-EF27-983D-5201E9383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139DB-5EF6-C853-8EFB-8A8A9885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AABE4-9652-D53D-54A1-39DA3A8C5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86227-FB04-1A38-EDB4-74E7291CAA2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075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77074-BA49-3A05-7622-46AE767F9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EEFAF7-8A40-B7BB-3A77-4080F5F5A3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5DF756-4F76-0139-0A89-1FA0044D42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1B5824-C711-A0DA-0A5D-C0AAF04E67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0153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B6161-D062-8BBD-33CF-A5723D09D1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9E116E-5EBA-3394-9B70-5E4FAA5715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D66E3C-0C26-69C7-BADD-303F375088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 typeface="Symbol" pitchFamily="2" charset="2"/>
              <a:buChar char=""/>
              <a:tabLst>
                <a:tab pos="457200" algn="l"/>
              </a:tabLst>
              <a:defRPr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AD33C5-552D-E3FA-6889-24C036A1D3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082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24231-5D05-DD7C-9ED3-E63AF5B65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7DEE4C-8D74-9130-2DBB-A77B6ED408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F6E08E-09FC-1EC9-FB9C-E8DD4DEB28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44341-63F1-7FC2-8EBB-419FC8F9EE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9929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4698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AB1039-D39D-3E7D-0CEC-89FC298C69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9FF7F6-F589-6649-14A2-AB701CEF07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741E53-6675-62EA-541B-87CABC53B5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CECCD-1CA7-1A4E-EC52-AB8AA6F248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194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6C443-09E4-614D-C238-611DDDCBB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637B12-D7D9-AA6E-F333-CEA5DA7D91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0159C8-D605-E39D-4A96-D4D341005C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86FD09-CC13-AF9D-1E45-05CC25F58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6895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E9DA23-8F0C-E14B-5BA8-5BB609965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7557F9-705E-25C2-C869-9895B7DFB7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15C00A-C504-AA03-9AAA-DC9557CDF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555E2D-4032-63B4-F691-5C659CDB8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7501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899B96-2FD7-F1B4-D0F9-65606A4B2F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F10A27-FBDA-23A5-9044-E6A960A142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F7DA90-3B02-60C4-D7C2-18A96F1DE2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09D573-C434-884C-7D8A-F93D7EA07B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8662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0322B-38F6-FC71-BE89-BE42F4C797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A93210-8F36-C3F1-A105-B168C7A87B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CC96C1-52F8-785B-C4F9-6D5DDCAA33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AED218-51D3-E5B4-D0E6-513D904749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1711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57938-54E4-3B7A-8F84-B88DC758C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D8000-CA14-90A5-4134-8D640B2857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6B8673-59D9-1B4B-BAD0-F54A38ABF3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E5E2CE-14C0-87F3-97ED-E17BDD2AB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9141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30755-9AD3-B7C5-2AEA-248560AE5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5CB0D5-211D-D8F2-0AE9-E492FCC625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2EB3B2-64F8-3380-5474-A30DC79E34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9AA72C-BEC1-23B5-D3B8-4C317A300E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2836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0B0F35-5D0F-573B-6E87-321AAD4D8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68159-6D4C-E369-D1C1-E8C2BDF296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86731-856A-37E2-836F-F285DA83B8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E4A16-84D3-1FFD-FE44-9846FA51C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666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28C54-946B-A8C6-25C9-93AF42A13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157B4C-3E07-DC28-02F5-D0DA532B1A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DD8F19-1ACC-1468-2920-EDD51A54ED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52EB0-D340-7E3E-C165-7BDB108339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159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C31F3-0107-8D90-0945-CC40AB32A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EDD551-96F7-918E-FA37-496E3E45D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04B4D-D520-165E-7351-6612FEDCCC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000"/>
              <a:buFont typeface="Symbol" pitchFamily="2" charset="2"/>
              <a:buChar char=""/>
              <a:tabLst>
                <a:tab pos="457200" algn="l"/>
              </a:tabLst>
              <a:defRPr/>
            </a:pPr>
            <a:endParaRPr lang="ar-SA" sz="1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48009-CF37-4D36-8960-6FFCD0A96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0216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7D5C-E9AE-31DE-7615-CF2B432595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D320E-A0D5-9C89-33C3-3C4CA7D26B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F277D2-F862-4DD5-64B5-2D976126A7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21E8CF-028B-AF47-C66F-75E4B25AE4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349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0658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CE4451-F434-1EC4-3141-CBEECBC64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620F7F-CBDB-FDE9-60D8-0CA44089AF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177654-56FC-3EC8-05CE-9F1162EBE4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D7AFFD-D1AD-0358-3BE5-F25EBBC4C3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75039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3E11D-4554-E605-BE4B-C183FD78E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88DE7B-F1D4-E9F6-4B32-CD8E1DB52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7590EA-69E3-4F2C-7FC0-CDD45643EA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82696-30A7-FC85-AAD1-51003991D0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2825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0E562-F216-177A-8FAB-185EB8660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C9C5A-806D-C1FB-18B3-12AAC0C820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820009-1D4C-E705-F5AF-34A9877FC6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FA0B6-0B1D-60E1-493F-28663815D2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6362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7C6E-FD34-4CEC-BE4C-E826406E9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BBD61-C397-D1A1-DB33-1D39A1FE66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1B502B-0F0F-8E32-15DB-396A50F17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10683-E5B3-DE64-A5F5-6A548D927D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050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F7196-A214-BF75-2AE0-238300BA41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9432F-706E-FB6E-65A3-221414AF2B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57F016-E998-AEFE-8A6D-9CEAED361A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0ED01-04E3-5E14-F50C-D667B5138E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2997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B7826-7207-23D6-65E8-CFE847CCCB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2F787E-269C-60B9-81BA-0FCD09F4F5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5E50F3-E524-F0C7-1C55-FB5F113B7C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E6708-7699-5FA2-3C6A-F5FDBB2876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38551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D3CBCC-71B2-4F98-63B9-4DA38CA0EB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FE8111-87CE-86A0-E031-14C06F74D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F9FC76-9501-A1B2-FB3C-4D6CB0DC3C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3880B-6EDE-E867-8D1C-18AF216C8F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7219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DC8F-F568-8059-AB0D-913FFF163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9B8A23-B36B-23B4-E646-D7919A07FE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3D4DD4-32E4-0DAA-CB4A-E7D5F13D8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BAB63-8930-1364-379D-1C1335FD6E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5553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0A99FA-7152-E7FE-B845-F955EA71C3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792A72-B9D1-9E3A-4304-ED99DFCDB6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7E20A7-9F00-2FFD-79DE-D8E941BEC1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84123-9182-FBBD-1E65-5BED568200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0878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3AC03-DCD6-FB66-D407-74B56C0943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376E3A-2F50-E059-84FB-2BA742D08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6A783C-B5AD-D6A0-40E9-63AA2C1AF4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3FA912-BB36-B320-24A0-2CDE6AC58C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92168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1D1D6-597C-8CBA-E95F-E2FA8F794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86267E-49C3-90B1-4741-5528B600BA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99EEB30-0779-8EE2-78FD-E1BC17E14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56B80B-1945-167E-4855-61D5F2FFD5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47077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1270FD-10AF-DC83-4A77-D6E77D946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6F29B9-1463-6E1C-0471-EA3EDA09DC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DB5261-B61B-EC48-24DB-1B61A1130E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>
              <a:lnSpc>
                <a:spcPct val="115000"/>
              </a:lnSpc>
              <a:spcAft>
                <a:spcPts val="80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D34AAE-831A-8488-0771-9370640AC4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8356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3/11/25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developers.google.com/analytics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hyperlink" Target="https://www.hotjar.com/" TargetMode="External"/><Relationship Id="rId4" Type="http://schemas.openxmlformats.org/officeDocument/2006/relationships/hyperlink" Target="https://www.semrush.com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11" name="TextBox 10"/>
          <p:cNvSpPr txBox="1"/>
          <p:nvPr/>
        </p:nvSpPr>
        <p:spPr>
          <a:xfrm>
            <a:off x="8970291" y="2953802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</a:t>
            </a:r>
            <a:r>
              <a:rPr lang="en-GB" sz="2000" dirty="0">
                <a:latin typeface="Alexandria" charset="0"/>
                <a:cs typeface="Alexandria" charset="0"/>
              </a:rPr>
              <a:t>235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CEBE46-7FFC-C723-9B6A-EC3D10984E0F}"/>
              </a:ext>
            </a:extLst>
          </p:cNvPr>
          <p:cNvSpPr txBox="1"/>
          <p:nvPr/>
        </p:nvSpPr>
        <p:spPr>
          <a:xfrm>
            <a:off x="7217792" y="2492499"/>
            <a:ext cx="503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صناعة الهوية والعلامة التجارية</a:t>
            </a:r>
            <a:endParaRPr lang="en-US" sz="72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1550C35C-8AE4-3700-2AEB-2CCAA0311126}"/>
              </a:ext>
            </a:extLst>
          </p:cNvPr>
          <p:cNvSpPr/>
          <p:nvPr/>
        </p:nvSpPr>
        <p:spPr>
          <a:xfrm>
            <a:off x="5137159" y="3851342"/>
            <a:ext cx="6488783" cy="1287709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السادس</a:t>
            </a:r>
            <a:endParaRPr lang="ar-SA" sz="2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تسويق العلامة التجارية</a:t>
            </a:r>
          </a:p>
        </p:txBody>
      </p:sp>
      <p:pic>
        <p:nvPicPr>
          <p:cNvPr id="22" name="Picture Placeholder 21" descr="A close-up of a brand&#10;&#10;AI-generated content may be incorrect.">
            <a:extLst>
              <a:ext uri="{FF2B5EF4-FFF2-40B4-BE49-F238E27FC236}">
                <a16:creationId xmlns:a16="http://schemas.microsoft.com/office/drawing/2014/main" id="{4A6227B7-5379-AEAA-3F9B-C269F5C2A96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" b="431"/>
          <a:stretch>
            <a:fillRect/>
          </a:stretch>
        </p:blipFill>
        <p:spPr>
          <a:xfrm>
            <a:off x="1" y="0"/>
            <a:ext cx="8404234" cy="5144444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136915" y="2052621"/>
            <a:ext cx="8701948" cy="4878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بنهاية هذه المحاضرة، سيتمكن الطلاب من:</a:t>
            </a:r>
            <a:endParaRPr lang="ar-SA" sz="4000" b="1" dirty="0">
              <a:solidFill>
                <a:srgbClr val="FF0000"/>
              </a:solidFill>
            </a:endParaRPr>
          </a:p>
          <a:p>
            <a:pPr marL="401638" indent="-401638" algn="r" rtl="1">
              <a:spcAft>
                <a:spcPts val="800"/>
              </a:spcAft>
              <a:buFont typeface="+mj-lt"/>
              <a:buAutoNum type="arabicPeriod"/>
            </a:pP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مفهوم تسويق العلامة التجارية وأهميته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spcAft>
                <a:spcPts val="800"/>
              </a:spcAft>
              <a:buFont typeface="+mj-lt"/>
              <a:buAutoNum type="arabicPeriod"/>
            </a:pP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الفرق بين التسويق التقليدي وتسويق العلامة التجارية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spcAft>
                <a:spcPts val="800"/>
              </a:spcAft>
              <a:buFont typeface="+mj-lt"/>
              <a:buAutoNum type="arabicPeriod"/>
            </a:pP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اكتشاف أهم الاستراتيجيات والقنوات التسويقية الفعالة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spcAft>
                <a:spcPts val="800"/>
              </a:spcAft>
              <a:buFont typeface="+mj-lt"/>
              <a:buAutoNum type="arabicPeriod"/>
            </a:pP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أمثلة ناجحة لحملات تسويقية مميزة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spcAft>
                <a:spcPts val="800"/>
              </a:spcAft>
              <a:buFont typeface="+mj-lt"/>
              <a:buAutoNum type="arabicPeriod"/>
            </a:pP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معرفة كيفية قياس أداء الحملات التسويقية وتحسينها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spcAft>
                <a:spcPts val="800"/>
              </a:spcAft>
              <a:buFont typeface="+mj-lt"/>
              <a:buAutoNum type="arabicPeriod"/>
            </a:pPr>
            <a:r>
              <a:rPr lang="ar-SA" sz="2400" kern="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التعرف على مستقبل تسويق العلامات التجارية وتأثير التكنولوجيا عليه</a:t>
            </a:r>
            <a:r>
              <a:rPr lang="en-GB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ar-SA" sz="3200" dirty="0"/>
          </a:p>
          <a:p>
            <a:pPr algn="r" rtl="1">
              <a:lnSpc>
                <a:spcPct val="150000"/>
              </a:lnSpc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بنهاية هذه المحاضرة، سيكون لديك فهم شامل لكيفية تسويق العلامة التجارية بشكل استراتيجي وفعّال</a:t>
            </a:r>
            <a:r>
              <a:rPr lang="en-GB" sz="3200" dirty="0">
                <a:effectLst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تعريف تسويق العلامة التجارية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898071" y="2194455"/>
            <a:ext cx="9966121" cy="4273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تسويق العلامة التجارية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هو العملية التي يتم من خلالها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ترويج العلامة التجارية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وتعزيز صورتها في أذهان العملاء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يهدف إلى خلق انطباع قوي ومستدام عن العلامة وربطها بالقيم والمشاعر التي تمثلها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أهمية تسويق العلامة التجارية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في بناء الهوية القوية للعلامة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يعزز ولاء العملاء ويجعلهم يختارون العلامة دون تردد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يميز العلامة التجارية عن المنافسين في السوق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يزيد من قيمة العلامة التجارية على المدى الطويل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المفتاح الرئيسي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الفعّال يجعل العلامة التجارية أكثر من مجرد منتج أو خدمة، بل يحولها إلى تجربة وشعور متكامل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1012E-83FD-98B0-05EE-8B0CC91E6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A01FF1-A26E-A3DC-78E5-5A1D441F9B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7C5F9E-C4D5-37B9-42E0-2A2BDEA345D9}"/>
              </a:ext>
            </a:extLst>
          </p:cNvPr>
          <p:cNvSpPr txBox="1"/>
          <p:nvPr/>
        </p:nvSpPr>
        <p:spPr>
          <a:xfrm>
            <a:off x="448887" y="1163525"/>
            <a:ext cx="9229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الفرق بين تسويق العلامة التجارية والتسويق التقليدي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4B309B-728D-25D9-4858-AEEB19C08E5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733B04-F071-D7B7-906F-A46A0418A5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038D1C-4C0B-705D-A5CF-2A3E5A3387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47CC60-72A8-9820-94D9-A35820417B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345632-FD3D-E8ED-6974-EA518B9929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548790"/>
              </p:ext>
            </p:extLst>
          </p:nvPr>
        </p:nvGraphicFramePr>
        <p:xfrm>
          <a:off x="762002" y="2436567"/>
          <a:ext cx="10504713" cy="334047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26872">
                  <a:extLst>
                    <a:ext uri="{9D8B030D-6E8A-4147-A177-3AD203B41FA5}">
                      <a16:colId xmlns:a16="http://schemas.microsoft.com/office/drawing/2014/main" val="2907834144"/>
                    </a:ext>
                  </a:extLst>
                </a:gridCol>
                <a:gridCol w="3820886">
                  <a:extLst>
                    <a:ext uri="{9D8B030D-6E8A-4147-A177-3AD203B41FA5}">
                      <a16:colId xmlns:a16="http://schemas.microsoft.com/office/drawing/2014/main" val="22066832"/>
                    </a:ext>
                  </a:extLst>
                </a:gridCol>
                <a:gridCol w="3956955">
                  <a:extLst>
                    <a:ext uri="{9D8B030D-6E8A-4147-A177-3AD203B41FA5}">
                      <a16:colId xmlns:a16="http://schemas.microsoft.com/office/drawing/2014/main" val="973164143"/>
                    </a:ext>
                  </a:extLst>
                </a:gridCol>
              </a:tblGrid>
              <a:tr h="48144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العنصر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تسويق العلامة التجارية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التسويق التقليدي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21689282"/>
                  </a:ext>
                </a:extLst>
              </a:tr>
              <a:tr h="48158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الهدف الرئيسي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بناء هوية العلامة وتعزيز علاقتها مع العملاء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 dirty="0">
                          <a:effectLst/>
                        </a:rPr>
                        <a:t>الترويج المباشر للمنتجات </a:t>
                      </a:r>
                      <a:r>
                        <a:rPr lang="ar-SA" sz="1600" kern="0" dirty="0">
                          <a:effectLst/>
                        </a:rPr>
                        <a:t>والخدمات</a:t>
                      </a:r>
                      <a:r>
                        <a:rPr lang="en-GB" sz="1800" kern="0" dirty="0">
                          <a:effectLst/>
                        </a:rPr>
                        <a:t>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71780175"/>
                  </a:ext>
                </a:extLst>
              </a:tr>
              <a:tr h="48158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التركيز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خلق تجربة وعاطفة مرتبطة بالعلامة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زيادة المبيعات على المدى القصير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00879596"/>
                  </a:ext>
                </a:extLst>
              </a:tr>
              <a:tr h="48158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القنوات المستخدمة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وسائل التواصل الاجتماعي، التسويق العاطفي، الإعلانات المؤثرة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الإعلانات التقليدية مثل التلفزيون والصحف والمجلات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02631017"/>
                  </a:ext>
                </a:extLst>
              </a:tr>
              <a:tr h="48158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التفاعل مع الجمهور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يعتمد على بناء علاقات طويلة الأمد مع العملاء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غالبًا يكون تواصلًا أحادي الاتجاه من العلامة إلى العميل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62721508"/>
                  </a:ext>
                </a:extLst>
              </a:tr>
              <a:tr h="48158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التأثير طويل الأمد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>
                          <a:effectLst/>
                        </a:rPr>
                        <a:t>يخلق ولاءً قويًا وارتباطًا عاطفيًا بالعلامة</a:t>
                      </a:r>
                      <a:r>
                        <a:rPr lang="en-GB" sz="1800" kern="0">
                          <a:effectLst/>
                        </a:rPr>
                        <a:t>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1800" kern="0" dirty="0">
                          <a:effectLst/>
                        </a:rPr>
                        <a:t>قد يؤدي إلى مبيعات فورية لكنه لا يبني ولاء طويل الأمد</a:t>
                      </a:r>
                      <a:r>
                        <a:rPr lang="en-GB" sz="1800" kern="0" dirty="0">
                          <a:effectLst/>
                        </a:rPr>
                        <a:t>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90817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67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90BC5-12BE-5EFE-5B90-8772B3D7DF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93D2108-50C1-E94D-4C7F-78BA7DA849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98FA4E-67DD-C4EC-5DC5-F9081CF139DA}"/>
              </a:ext>
            </a:extLst>
          </p:cNvPr>
          <p:cNvSpPr txBox="1"/>
          <p:nvPr/>
        </p:nvSpPr>
        <p:spPr>
          <a:xfrm>
            <a:off x="2524314" y="1163525"/>
            <a:ext cx="715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لماذا يعد تسويق العلامة التجارية أمرًا مهمًا؟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3AEDD-0968-8BE5-278B-E9896B78177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6FE03-45DF-5211-9B3D-D8CF95D0F3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078DA1-6AC5-C05B-9BB1-FE925D08E2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ACA33A-B1A8-5FAB-E647-0F6B59D876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44DDE85-AB1F-F0B9-8B8D-2D0791A9BA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1993438"/>
              </p:ext>
            </p:extLst>
          </p:nvPr>
        </p:nvGraphicFramePr>
        <p:xfrm>
          <a:off x="762001" y="2260564"/>
          <a:ext cx="10488386" cy="3621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9157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61BECE-222E-11BB-8414-C03220BA6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B037E-0CC0-E6E0-3233-6058767AC4FD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51E87A-0706-4276-DA9F-11C8C345D4D8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العناصر الأساسية لتسويق العلامة التجارية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523743-BBEC-7D4A-73AF-F7536F8B922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255D5-8645-2D2A-A688-1DD1223F94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FFF757-833A-3EA6-3E7B-684FCD71A8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02D2CA-7682-DF10-65FC-27CC47A052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1498694-9EAC-88C7-E3B9-FCBDECFBC8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87830654"/>
              </p:ext>
            </p:extLst>
          </p:nvPr>
        </p:nvGraphicFramePr>
        <p:xfrm>
          <a:off x="948267" y="1887285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2231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38282" y="937488"/>
            <a:ext cx="83510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000" b="1" dirty="0">
                <a:latin typeface="Alexandria" charset="0"/>
                <a:cs typeface="Alexandria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عبر المحتوى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(Content Marketing)</a:t>
            </a:r>
            <a:r>
              <a:rPr lang="en-GB" sz="2400" dirty="0">
                <a:effectLst/>
              </a:rPr>
              <a:t>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DF3FBD-DA1C-25C6-340D-28F55FB0DD91}"/>
              </a:ext>
            </a:extLst>
          </p:cNvPr>
          <p:cNvSpPr txBox="1"/>
          <p:nvPr/>
        </p:nvSpPr>
        <p:spPr>
          <a:xfrm>
            <a:off x="1298457" y="2211347"/>
            <a:ext cx="9971722" cy="4172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تعريف التسويق بالمحتوى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محتوى قيم لجذب الجمهور المستهدف دون الترويج المباشر للمنتجات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هو مهم؟</a:t>
            </a:r>
            <a:br>
              <a:rPr lang="en-GB" sz="20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يبني الثقة ويجعل العلامة التجارية مصدرًا موثوقًا للمعلومات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يحسّن ترتيب الموقع في نتائج البحث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(SEO).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يزيد من التفاعل والمشاركة على وسائل التواصل الاجتماعي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٣-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المحتوى المستخدم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المدونات والمقالات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الفيديوهات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والبودكاست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الكتب الإلكترونية والأدلة الإرشادية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الإنفوغرافيك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والمحتوى البصري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ontent Marketing: A Simple Guide to Its Importance and Key Strategies - MR  Studio">
            <a:extLst>
              <a:ext uri="{FF2B5EF4-FFF2-40B4-BE49-F238E27FC236}">
                <a16:creationId xmlns:a16="http://schemas.microsoft.com/office/drawing/2014/main" id="{B971E553-5CD7-B502-BBAB-E291E9EA3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8080"/>
            <a:ext cx="4784271" cy="349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940D8-D6B3-262A-8843-D687D24EC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0CA555D-6593-9461-6050-A09B9493B7A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C288CD-E962-5560-557D-1AD92D6C1971}"/>
              </a:ext>
            </a:extLst>
          </p:cNvPr>
          <p:cNvSpPr txBox="1"/>
          <p:nvPr/>
        </p:nvSpPr>
        <p:spPr>
          <a:xfrm>
            <a:off x="448887" y="1163525"/>
            <a:ext cx="9229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التسويق بالمحتوى والإعلانات التقليدية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BD4E48-077B-B659-F793-997C0382902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95B58C-740E-9C28-2EF0-41ECE36B91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91C005-3640-F4F4-2E7D-9A20C41ED2A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82611D-C9AE-EFFF-DCBA-E919EDA605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29FD35-0FB0-2065-8F27-F11EE3EE6D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639026"/>
              </p:ext>
            </p:extLst>
          </p:nvPr>
        </p:nvGraphicFramePr>
        <p:xfrm>
          <a:off x="762000" y="2329525"/>
          <a:ext cx="10488387" cy="343391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90058">
                  <a:extLst>
                    <a:ext uri="{9D8B030D-6E8A-4147-A177-3AD203B41FA5}">
                      <a16:colId xmlns:a16="http://schemas.microsoft.com/office/drawing/2014/main" val="2265882728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3084689945"/>
                    </a:ext>
                  </a:extLst>
                </a:gridCol>
                <a:gridCol w="4283529">
                  <a:extLst>
                    <a:ext uri="{9D8B030D-6E8A-4147-A177-3AD203B41FA5}">
                      <a16:colId xmlns:a16="http://schemas.microsoft.com/office/drawing/2014/main" val="460846260"/>
                    </a:ext>
                  </a:extLst>
                </a:gridCol>
              </a:tblGrid>
              <a:tr h="57217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التسويق بالمحتوى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الإعلانات التقليدية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10189154"/>
                  </a:ext>
                </a:extLst>
              </a:tr>
              <a:tr h="5723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الهدف الرئيسي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بناء علاقة طويلة الأمد مع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تحقيق مبيعات فورية وزيادة الأرباح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42970458"/>
                  </a:ext>
                </a:extLst>
              </a:tr>
              <a:tr h="5723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طريقة التواصل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توفير معلومات قيمة دون ترويج مباشر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التركيز على بيع المنتج مباشرة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7304255"/>
                  </a:ext>
                </a:extLst>
              </a:tr>
              <a:tr h="5723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تفاعل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يعتمد على الجذب الذاتي والتفاعل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غالبًا يكون أحادي الاتجاه من العلامة إلى العميل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53950490"/>
                  </a:ext>
                </a:extLst>
              </a:tr>
              <a:tr h="5723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المدة الزمنية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تأثير طويل الأمد، مستدام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تأثير قصير الأجل، ينتهي بانتهاء الإعلان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94465824"/>
                  </a:ext>
                </a:extLst>
              </a:tr>
              <a:tr h="5723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التكلفة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عادةً أقل تكلفة وأكثر فاعلية على المدى الطويل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مكلفة وتتطلب ميزانيات كبيرة للحملات المتكررة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95121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382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D5880C-874A-2B3A-FD52-D7C62F1B0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6D1D79-D42C-9283-9829-C6509B969D1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3FA3AC-EB50-3BA7-4A49-34F3BDBA8B9E}"/>
              </a:ext>
            </a:extLst>
          </p:cNvPr>
          <p:cNvSpPr txBox="1"/>
          <p:nvPr/>
        </p:nvSpPr>
        <p:spPr>
          <a:xfrm>
            <a:off x="1298457" y="1035640"/>
            <a:ext cx="83510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000" b="1" dirty="0">
                <a:latin typeface="Alexandria" charset="0"/>
                <a:cs typeface="Alexandria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تستفيد العلامات التجارية من التسويق الصوتي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(Podcast Marketing)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؟</a:t>
            </a:r>
            <a:r>
              <a:rPr lang="en-GB" sz="4000" dirty="0">
                <a:effectLst/>
              </a:rPr>
              <a:t>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8191D5-3AAF-64BC-1580-0E66F9CD24C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EEE80-59AA-7EEC-F869-BEFDBA3F872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C66CC0-A0AA-D7BB-2678-4F3428E331C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F30061-F364-94C2-2C95-8ECC84D68A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891AD1-E8C5-801D-4ABA-BEB54C7CC185}"/>
              </a:ext>
            </a:extLst>
          </p:cNvPr>
          <p:cNvGraphicFramePr/>
          <p:nvPr/>
        </p:nvGraphicFramePr>
        <p:xfrm>
          <a:off x="979715" y="2325643"/>
          <a:ext cx="9884477" cy="4091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6893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50E17-9A32-CEDA-D42E-7FDADE6F9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187578-1D7E-D4C0-D468-2B61AB49EB0B}"/>
              </a:ext>
            </a:extLst>
          </p:cNvPr>
          <p:cNvSpPr/>
          <p:nvPr/>
        </p:nvSpPr>
        <p:spPr>
          <a:xfrm>
            <a:off x="617280" y="1685494"/>
            <a:ext cx="10812720" cy="476518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9D130C-DD58-B575-6612-A7C654E707E4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التسويق بالمحتوى التفاعلي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04A63B-F726-0BAA-BC44-AD492B4DC65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3D2785-E12E-F002-BCC0-B0EEC8F945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26B0DE-6DA8-9910-8D74-99F7510EE2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476752-B406-7F0D-6B43-725439E5EE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670C8F-D64F-0DF9-E9E3-C825A027CBAE}"/>
              </a:ext>
            </a:extLst>
          </p:cNvPr>
          <p:cNvSpPr txBox="1"/>
          <p:nvPr/>
        </p:nvSpPr>
        <p:spPr>
          <a:xfrm>
            <a:off x="334648" y="2316997"/>
            <a:ext cx="10957439" cy="378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b="1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هو المحتوى التفاعلي؟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أي نوع من المحتوى الذي يدفع الجمهور إلى التفاعل بدلًا من مجرد المشاهدة أو القراءة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📋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المحتوى التفاعلي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الكويزات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(Quizzes)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تساعد في جذب انتباه المستخدمين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الاستطلاعات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(Polls)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تُستخدم لفهم رأي الجمهور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الألعاب البسيطة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(Gamification)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–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تشجع على التفاعل الممتع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🚀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٣-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المحتوى التفاعلي فعال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يزيد من مدة بقاء المستخدم على الموقع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يحفّز المشاركة ويزيد من التفاعل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في جمع بيانات عن العملاء المحتملين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ماهية التسويق التفاعلي Interactive Marketing وأبرز 10 معلومات عنه">
            <a:extLst>
              <a:ext uri="{FF2B5EF4-FFF2-40B4-BE49-F238E27FC236}">
                <a16:creationId xmlns:a16="http://schemas.microsoft.com/office/drawing/2014/main" id="{D17A0573-BC22-EE5D-79BD-1F9F8900B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48097"/>
            <a:ext cx="4604657" cy="221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299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1108693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تخلق العلامات التجارية انطباعًا دائمًا من خلال التسويق؟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4666556"/>
              </p:ext>
            </p:extLst>
          </p:nvPr>
        </p:nvGraphicFramePr>
        <p:xfrm>
          <a:off x="914401" y="2170906"/>
          <a:ext cx="9952684" cy="4262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7863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96BCE-D862-138B-93AE-245C602D8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E2D4B9-6E3B-60DF-349B-F1846068F8F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41C94B-4949-266D-182F-9DE1975D2E80}"/>
              </a:ext>
            </a:extLst>
          </p:cNvPr>
          <p:cNvSpPr txBox="1"/>
          <p:nvPr/>
        </p:nvSpPr>
        <p:spPr>
          <a:xfrm>
            <a:off x="1218251" y="796157"/>
            <a:ext cx="83510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5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بالمؤثرين – كيف تستفيد العلامات التجارية من الشراكات؟</a:t>
            </a:r>
            <a:r>
              <a:rPr lang="en-GB" sz="54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D2E94E-4EA7-D745-8395-BDF83CA101E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BCB8F5-0A18-F223-64DB-FEF19C4B54C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27D73D-AB66-5B05-0A35-41C4FAAB415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2FB0777-57AB-9476-4017-FD6E510191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C668A2-9FB2-5E1D-192E-B215BC6D16EF}"/>
              </a:ext>
            </a:extLst>
          </p:cNvPr>
          <p:cNvSpPr txBox="1"/>
          <p:nvPr/>
        </p:nvSpPr>
        <p:spPr>
          <a:xfrm>
            <a:off x="1298457" y="2211347"/>
            <a:ext cx="9971722" cy="4206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أنواع المؤثرين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المشاهير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(Mega Influencers):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مثل نجوم الرياضة والفن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المؤثرون المتوسطون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(Macro Influencers):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لديهم متابعون بين ١٠٠ الف ومليون</a:t>
            </a: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المؤثرون الصغار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(Micro Influencers):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لديهم جمهور أصغر ولكن تفاعل أكبر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تختار العلامة التجارية المؤثر المناسب؟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التوافق مع القيم والرسالة الخاصة بالعلامة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التأكد من أن الجمهور المستهدف متطابق مع جمهور المؤثر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٣- </a:t>
            </a:r>
            <a:r>
              <a:rPr lang="en-GB" sz="1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نجاح التسويق بالمؤثرين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التفاعل على المنشورات (</a:t>
            </a:r>
            <a:r>
              <a:rPr lang="ar-SA" sz="18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إعجابات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تعليقات، مشاركات</a:t>
            </a:r>
            <a:r>
              <a:rPr lang="ar-SA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عدد النقرات على الروابط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1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تأثيره على المبيعات والتحويلات</a:t>
            </a:r>
            <a:r>
              <a:rPr lang="en-GB" sz="1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التسويق عبر المؤثرين">
            <a:extLst>
              <a:ext uri="{FF2B5EF4-FFF2-40B4-BE49-F238E27FC236}">
                <a16:creationId xmlns:a16="http://schemas.microsoft.com/office/drawing/2014/main" id="{5694CD23-47D1-93A6-E365-D2379A592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47" y="2630255"/>
            <a:ext cx="4629893" cy="304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621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245D0-0526-9B44-25B1-0B9E172DC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790F65-834F-EB20-D2E2-1243B4EBB1A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372D21-3414-58FB-4D6C-F4CD758C6858}"/>
              </a:ext>
            </a:extLst>
          </p:cNvPr>
          <p:cNvSpPr txBox="1"/>
          <p:nvPr/>
        </p:nvSpPr>
        <p:spPr>
          <a:xfrm>
            <a:off x="413907" y="887975"/>
            <a:ext cx="92649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الإعلانات المدفوعة مقابل التسويق العضوي – متى تختار كل منهما؟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BA160F-91DB-23D9-0C3B-13D3E528219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DF21E3-769A-1665-F7F7-3EE887A1FE1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09934B-4010-479D-C603-797F6284278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37CC38-2764-9C2B-A81B-B54F688C96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D62CF6EF-B260-D190-CCF0-00EBC59719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043E7A3-FBCC-2704-8932-40A010AD3D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529221"/>
              </p:ext>
            </p:extLst>
          </p:nvPr>
        </p:nvGraphicFramePr>
        <p:xfrm>
          <a:off x="974271" y="2436567"/>
          <a:ext cx="10243458" cy="396935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02329">
                  <a:extLst>
                    <a:ext uri="{9D8B030D-6E8A-4147-A177-3AD203B41FA5}">
                      <a16:colId xmlns:a16="http://schemas.microsoft.com/office/drawing/2014/main" val="2228326384"/>
                    </a:ext>
                  </a:extLst>
                </a:gridCol>
                <a:gridCol w="3869871">
                  <a:extLst>
                    <a:ext uri="{9D8B030D-6E8A-4147-A177-3AD203B41FA5}">
                      <a16:colId xmlns:a16="http://schemas.microsoft.com/office/drawing/2014/main" val="1316990524"/>
                    </a:ext>
                  </a:extLst>
                </a:gridCol>
                <a:gridCol w="4071258">
                  <a:extLst>
                    <a:ext uri="{9D8B030D-6E8A-4147-A177-3AD203B41FA5}">
                      <a16:colId xmlns:a16="http://schemas.microsoft.com/office/drawing/2014/main" val="1301889289"/>
                    </a:ext>
                  </a:extLst>
                </a:gridCol>
              </a:tblGrid>
              <a:tr h="5477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العامل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الإعلانات المدفوعة</a:t>
                      </a:r>
                      <a:r>
                        <a:rPr lang="en-GB" sz="2000" kern="0" dirty="0">
                          <a:effectLst/>
                        </a:rPr>
                        <a:t> (Paid Advertising)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التسويق العضوي</a:t>
                      </a:r>
                      <a:r>
                        <a:rPr lang="en-GB" sz="2000" kern="0">
                          <a:effectLst/>
                        </a:rPr>
                        <a:t> (Organic Marketing)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2976353"/>
                  </a:ext>
                </a:extLst>
              </a:tr>
              <a:tr h="5478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التكلفة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يتطلب ميزانية مستمرة للإعلانات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مجاني نسبيًا ولكنه يحتاج إلى وقت وجهد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1862102"/>
                  </a:ext>
                </a:extLst>
              </a:tr>
              <a:tr h="5478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السرعة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نتائج سريعة وفورية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يتطلب وقتًا لبناء الوعي والجمهور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21615166"/>
                  </a:ext>
                </a:extLst>
              </a:tr>
              <a:tr h="5478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التأثير الطويل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يختفي التأثير عند إيقاف الدفع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يبني ولاءً طويل الأمد مع العملاء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18891008"/>
                  </a:ext>
                </a:extLst>
              </a:tr>
              <a:tr h="5478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استخدامه المثالي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عند الحاجة إلى نتائج سريعة مثل إطلاق منتج جديد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عند الرغبة في بناء علامة تجارية موثوقة ومستدامة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74174873"/>
                  </a:ext>
                </a:extLst>
              </a:tr>
              <a:tr h="107800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أمثلة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إعلانات</a:t>
                      </a:r>
                      <a:r>
                        <a:rPr lang="en-GB" sz="2000" kern="0" dirty="0">
                          <a:effectLst/>
                        </a:rPr>
                        <a:t> Google Ads</a:t>
                      </a:r>
                      <a:r>
                        <a:rPr lang="ar-SA" sz="2000" kern="0" dirty="0">
                          <a:effectLst/>
                        </a:rPr>
                        <a:t>، إعلانات</a:t>
                      </a:r>
                      <a:r>
                        <a:rPr lang="en-GB" sz="2000" kern="0" dirty="0">
                          <a:effectLst/>
                        </a:rPr>
                        <a:t> Facebook </a:t>
                      </a:r>
                      <a:r>
                        <a:rPr lang="ar-SA" sz="2000" kern="0" dirty="0">
                          <a:effectLst/>
                        </a:rPr>
                        <a:t>الممولة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تحسين محركات البحث</a:t>
                      </a:r>
                      <a:r>
                        <a:rPr lang="en-GB" sz="2000" kern="0" dirty="0">
                          <a:effectLst/>
                        </a:rPr>
                        <a:t> (SEO)</a:t>
                      </a:r>
                      <a:r>
                        <a:rPr lang="ar-SA" sz="2000" kern="0" dirty="0">
                          <a:effectLst/>
                        </a:rPr>
                        <a:t>، التسويق عبر المحتوى، التفاعل على وسائل التواصل الاجتماعي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80121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66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A5294-AD43-C129-8B65-A3B44DE50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02F5A0-4E49-F7C5-B0BB-7F8529BAFA7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E09155-3140-BB0D-43D0-39CA7C884C24}"/>
              </a:ext>
            </a:extLst>
          </p:cNvPr>
          <p:cNvSpPr txBox="1"/>
          <p:nvPr/>
        </p:nvSpPr>
        <p:spPr>
          <a:xfrm>
            <a:off x="1490643" y="841125"/>
            <a:ext cx="8078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 تخلق العلامة التجارية تفاعلًا مستمرًا مع جمهورها؟</a:t>
            </a:r>
            <a:r>
              <a:rPr lang="en-GB" sz="5400" dirty="0">
                <a:effectLst/>
              </a:rPr>
              <a:t> </a:t>
            </a:r>
            <a:endParaRPr lang="en-US" sz="5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8D8BDA-D8E3-4956-C594-75A9BBEA5C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DDF6DF-89D6-2B38-F604-C2CD1235016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FD9C53-1DCA-957C-A2C8-92FFED020EA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4B68FC-1076-F9CE-28EC-478A09F2DB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845CDDF-5DEF-205F-1230-31E2E1DA4F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70667907"/>
              </p:ext>
            </p:extLst>
          </p:nvPr>
        </p:nvGraphicFramePr>
        <p:xfrm>
          <a:off x="881743" y="2170906"/>
          <a:ext cx="10201564" cy="424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8426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0A502E-275F-2B35-4A7F-204284D9E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CF36C20-F4FA-EFA5-A650-5021DEBCD44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70AFB1-5169-CBC0-9F1C-3C75A1869AB7}"/>
              </a:ext>
            </a:extLst>
          </p:cNvPr>
          <p:cNvSpPr txBox="1"/>
          <p:nvPr/>
        </p:nvSpPr>
        <p:spPr>
          <a:xfrm>
            <a:off x="1490643" y="841125"/>
            <a:ext cx="8078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6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36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أهمية التسويق عبر وسائل التواصل الاجتماعي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F8A6E8-29B1-16FE-95F2-C16B146A4B4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4D558B-5250-F9A5-A486-30C7BA88AC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DF6172-A9C5-B48A-26F9-AA85B6E3D20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124F42-2459-E49C-35C7-FAFCE1D09D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DF7C932-EB1C-60DC-7C68-CDAD6E1A5D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18221030"/>
              </p:ext>
            </p:extLst>
          </p:nvPr>
        </p:nvGraphicFramePr>
        <p:xfrm>
          <a:off x="881743" y="2170906"/>
          <a:ext cx="10201564" cy="4246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5515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2747A-3985-CE6D-D4D9-8BFA3CA25F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17F3D8-4497-852E-C322-673BE42C5A4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AA3943-D2D7-5A71-BE38-C25BE6A3CB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التسويق عبر البريد الإلكتروني – متى يكون فعالًا؟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30AFF2-16D8-5DA1-E54D-822EB6F5A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B45408-3942-1AFC-290A-0CF4451C1C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5D1CAB-BF85-8633-3004-A9A261B306E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BC6C0D-386A-200A-4B31-CE495A088341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8FF758-A0EE-030D-C3BB-882185F23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71216BE1-4CFA-4327-6F7E-7F7D8AB8C1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7982713"/>
              </p:ext>
            </p:extLst>
          </p:nvPr>
        </p:nvGraphicFramePr>
        <p:xfrm>
          <a:off x="617279" y="1578771"/>
          <a:ext cx="10812720" cy="501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746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199" y="977608"/>
            <a:ext cx="8078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عبر الفيديو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F087A8-F880-30F2-4B53-305AFDC3F478}"/>
              </a:ext>
            </a:extLst>
          </p:cNvPr>
          <p:cNvSpPr txBox="1"/>
          <p:nvPr/>
        </p:nvSpPr>
        <p:spPr>
          <a:xfrm>
            <a:off x="3399104" y="2175969"/>
            <a:ext cx="7814831" cy="4413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📹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الجمهور يفضل المحتوى المرئي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85٪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 المستخدمين يفضلون مشاهدة الفيديوهات على قراءة النصوص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🔥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يزيد من معدلات التفاعل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المحتوى المرئي يحصل على تفاعل أكبر بثلاث مرات من المنشورات النصية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🎬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يعزز من هوية العلامة التجارية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الفيديوهات تساعد في إيصال رسالة العلامة التجارية بشكل أوضح وأقوى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📈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يحسن من ترتيب الموقع في محركات البحث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(SEO)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Google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تعطي أولوية أكبر للمواقع التي تحتوي على فيديوهات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10 نصائح ستفيدك في التسويق عن طريق الفيديوهات - Marketing Dot Limited">
            <a:extLst>
              <a:ext uri="{FF2B5EF4-FFF2-40B4-BE49-F238E27FC236}">
                <a16:creationId xmlns:a16="http://schemas.microsoft.com/office/drawing/2014/main" id="{C655475D-864D-2BE9-1101-271482A415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2" y="3118758"/>
            <a:ext cx="4054988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F505C-0337-0B24-921E-0CB13992B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BAD3CA5-A994-9BDB-BFDE-1F7AFA2D343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9B3B73-EA62-FA78-7556-7583B1E5ACA9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كيف تختار القناة المناسبة لعلامتك التجارية؟ </a:t>
            </a:r>
            <a:endParaRPr lang="en-GB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BDD654-5F22-E448-B815-ED9FF98E37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4F3C6A-071D-A9FD-6909-3E2AD0BDCBF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600C3-1F66-C156-BF0A-F67BEED5F43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9A2334-8435-62B3-CEFE-0586F29D27A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D7877FF-AE0C-29FA-814D-5B88A6ED7D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012244"/>
              </p:ext>
            </p:extLst>
          </p:nvPr>
        </p:nvGraphicFramePr>
        <p:xfrm>
          <a:off x="881742" y="2454360"/>
          <a:ext cx="10335987" cy="41596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1336626714"/>
                    </a:ext>
                  </a:extLst>
                </a:gridCol>
                <a:gridCol w="3233058">
                  <a:extLst>
                    <a:ext uri="{9D8B030D-6E8A-4147-A177-3AD203B41FA5}">
                      <a16:colId xmlns:a16="http://schemas.microsoft.com/office/drawing/2014/main" val="3763675820"/>
                    </a:ext>
                  </a:extLst>
                </a:gridCol>
                <a:gridCol w="5045529">
                  <a:extLst>
                    <a:ext uri="{9D8B030D-6E8A-4147-A177-3AD203B41FA5}">
                      <a16:colId xmlns:a16="http://schemas.microsoft.com/office/drawing/2014/main" val="3793975516"/>
                    </a:ext>
                  </a:extLst>
                </a:gridCol>
              </a:tblGrid>
              <a:tr h="82327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المنصة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نوع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أفضل استخدام لها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83435184"/>
                  </a:ext>
                </a:extLst>
              </a:tr>
              <a:tr h="8278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Instagram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الشباب (18-35 سنة</a:t>
                      </a:r>
                      <a:r>
                        <a:rPr lang="en-GB" sz="2400" kern="0" dirty="0">
                          <a:effectLst/>
                        </a:rPr>
                        <a:t>(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المحتوى البصري، الصور والفيديوهات القصيرة، التسويق بالمؤثرين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11541205"/>
                  </a:ext>
                </a:extLst>
              </a:tr>
              <a:tr h="8278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Twitter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فئات عمرية متنوعة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الأخبار العاجلة، التفاعل السريع، المحتوى النصي القوي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1390010"/>
                  </a:ext>
                </a:extLst>
              </a:tr>
              <a:tr h="8278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TikTok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جيل</a:t>
                      </a:r>
                      <a:r>
                        <a:rPr lang="en-GB" sz="2400" kern="0" dirty="0">
                          <a:effectLst/>
                        </a:rPr>
                        <a:t> Z  13-30 </a:t>
                      </a:r>
                      <a:r>
                        <a:rPr lang="ar-SA" sz="2400" kern="0" dirty="0">
                          <a:effectLst/>
                        </a:rPr>
                        <a:t>سنة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الفيديوهات القصيرة والإبداعية، التحديات، الترندات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79743935"/>
                  </a:ext>
                </a:extLst>
              </a:tr>
              <a:tr h="8278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LinkedIn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المحترفون والشركات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التسويق للأعمال</a:t>
                      </a:r>
                      <a:r>
                        <a:rPr lang="en-GB" sz="2400" kern="0" dirty="0">
                          <a:effectLst/>
                        </a:rPr>
                        <a:t> (B2B)</a:t>
                      </a:r>
                      <a:r>
                        <a:rPr lang="ar-SA" sz="2400" kern="0" dirty="0">
                          <a:effectLst/>
                        </a:rPr>
                        <a:t>، بناء العلامة التجارية المهنية، التوظيف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11371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7180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1B8CD-393D-9667-218F-A5A099E87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A369ED-A2F2-437C-809D-065422A37A67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FB81C0-FCA0-443F-01B4-0BB3D18A75C6}"/>
              </a:ext>
            </a:extLst>
          </p:cNvPr>
          <p:cNvSpPr txBox="1"/>
          <p:nvPr/>
        </p:nvSpPr>
        <p:spPr>
          <a:xfrm>
            <a:off x="762000" y="1163525"/>
            <a:ext cx="891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/>
              <a:t> </a:t>
            </a:r>
            <a:r>
              <a:rPr lang="ar-SA" sz="2800" b="1" dirty="0"/>
              <a:t>كيف تخلق العلامات التجارية تجربة متماسكة عبر جميع القنوات التسويقية؟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55CCF2-C180-D34B-8733-43A0EC6BD9B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15427D-AC06-B1D3-892C-B25F02A735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9A9A98-665F-EED6-71C3-0FCE5592C95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201A31-845F-4737-EC8E-7DF359ED96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A21D56E3-6204-7E22-9F64-CA91EEB7E092}"/>
              </a:ext>
            </a:extLst>
          </p:cNvPr>
          <p:cNvGraphicFramePr/>
          <p:nvPr/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7062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81950-70CE-9183-FDC5-4AE0337D9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B9D56E-7B4F-4C40-423D-946A8AE863F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03B729-E9BD-07E7-720C-F60AA9556268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التسويق الحسي – كيف تؤثر العلامات التجارية على الحواس؟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41BD45-DCED-DA3C-4E1C-6309C085C1B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D9EC8D-48DA-42A5-18F6-76E601FA55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9B2651-701A-1268-16E7-E8277C4350D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F6821C-5BB1-C259-5394-00A628B065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F5E8176-E3B3-7523-AA99-50CD424BD890}"/>
              </a:ext>
            </a:extLst>
          </p:cNvPr>
          <p:cNvGraphicFramePr/>
          <p:nvPr/>
        </p:nvGraphicFramePr>
        <p:xfrm>
          <a:off x="953800" y="2260563"/>
          <a:ext cx="9910392" cy="393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602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052C3-65AE-0AA9-D333-FA80A16FE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6B5B5C-C6CA-3AFB-470C-895F43AFA750}"/>
              </a:ext>
            </a:extLst>
          </p:cNvPr>
          <p:cNvSpPr/>
          <p:nvPr/>
        </p:nvSpPr>
        <p:spPr>
          <a:xfrm>
            <a:off x="617280" y="1685494"/>
            <a:ext cx="10812720" cy="498267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F1C6DF-90A0-9915-D079-337410574844}"/>
              </a:ext>
            </a:extLst>
          </p:cNvPr>
          <p:cNvSpPr txBox="1"/>
          <p:nvPr/>
        </p:nvSpPr>
        <p:spPr>
          <a:xfrm>
            <a:off x="2169497" y="948857"/>
            <a:ext cx="7509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0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بالكلمات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(Word-of-Mouth Marketing) 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65775C-2DDC-7B29-7570-EDAF6E7EBF6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0D5B1D-54EC-BB7D-6074-30C5E642D31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8B5B5-317A-367C-1C24-D9B5CED043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4D52B8-55BF-BD08-5382-F575C64EF5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E39CA8-1636-BAAB-48E3-B621B1B8F476}"/>
              </a:ext>
            </a:extLst>
          </p:cNvPr>
          <p:cNvSpPr txBox="1"/>
          <p:nvPr/>
        </p:nvSpPr>
        <p:spPr>
          <a:xfrm>
            <a:off x="542885" y="2255102"/>
            <a:ext cx="10321307" cy="4407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🗣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1-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هو التسويق بالكلمات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هو أسلوب تسويقي يعتمد على توصيات العملاء وتبادل الآراء بينهم دون تدخل مباشر من العلامة التجارية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📈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2-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هو قوي جدًا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88٪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 المستهلكين يثقون في توصيات الأصدقاء والعائلة أكثر من الإعلانات التقليدية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3- </a:t>
            </a:r>
            <a:r>
              <a:rPr lang="ar-SA" sz="20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يمكن خلقه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تجربة استثنائية تجعل العملاء يوصون بالمنتج بأنفسهم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برامج الإحالة والمكافآت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(Referral Programs).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دعم العملاء المخلصين ليصبحوا سفراء للعلامة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توفير منتج أو خدمة متميزة تستحق الحديث عنها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630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2D7F0-C01C-C4F5-C3F8-D741C048C9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AB8D7D-5D69-02F1-0343-AD1BF994089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BAFEE-06B7-A0E4-EE56-335ED657B55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لماذا يعتبر العملاء أقوى مسوّقين للعلامة التجارية؟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5C4423-77D1-1DEF-937D-834C20FDDF4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35CF87-AB21-A6D6-EC21-DFBF4B49EF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BE0720-C08B-D3B6-98BA-659CC101AF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73D5ED-782E-C80D-1374-F4C000E3E9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CDE294E-492C-89E3-6D64-5581D47163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19723240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7155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4"/>
            <a:ext cx="10812720" cy="498267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 استراتيجيات تحفيز العملاء لنشر تجربتهم مع العلامة التجارية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68B22A7-F573-6BAC-74D7-378CC317A858}"/>
              </a:ext>
            </a:extLst>
          </p:cNvPr>
          <p:cNvSpPr txBox="1"/>
          <p:nvPr/>
        </p:nvSpPr>
        <p:spPr>
          <a:xfrm>
            <a:off x="542885" y="2255102"/>
            <a:ext cx="10321307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spcAft>
                <a:spcPts val="800"/>
              </a:spcAft>
            </a:pPr>
            <a:r>
              <a:rPr lang="en-GB" sz="4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🎁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تقديم حوافز ومكافآت للعملاء المروجين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برامج الولاء، الخصومات، العروض الخاصة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spcAft>
                <a:spcPts val="800"/>
              </a:spcAft>
            </a:pPr>
            <a:r>
              <a:rPr lang="en-GB" sz="4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📸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تشجيع مشاركة المحتوى الذي ينشئه العملاء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(UGC)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إعادة نشر صور العملاء ومنشوراتهم على الحسابات الرسمية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spcAft>
                <a:spcPts val="800"/>
              </a:spcAft>
            </a:pPr>
            <a:r>
              <a:rPr lang="en-GB" sz="36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🏆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تنظيم مسابقات وتحديات على وسائل التواصل الاجتماعي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تحديات تفاعلية تدفع العملاء لمشاركة تجربتهم مع العلامة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spcAft>
                <a:spcPts val="800"/>
              </a:spcAft>
            </a:pPr>
            <a:r>
              <a:rPr lang="en-GB" sz="3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طلب التقييمات والمراجعات بشكل مباشر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إرسال طلبات مراجعة للمنتجات بعد الشراء مع حوافز بسيطة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CA982-D39F-2061-9C49-F21663F0D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AC598F-C0AB-448D-2728-4C402F4AC9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C0132E-E2D3-B96A-BA00-7517CBFA9428}"/>
              </a:ext>
            </a:extLst>
          </p:cNvPr>
          <p:cNvSpPr txBox="1"/>
          <p:nvPr/>
        </p:nvSpPr>
        <p:spPr>
          <a:xfrm>
            <a:off x="1327808" y="1163525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كيف تستفيد العلامات التجارية من تقييمات ومراجعات العملاء؟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408BE6-DC0B-3608-7D77-12E7A54DC98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C5479D-CBC5-8AD3-1BF2-21ACBA24A4F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168A70-956E-44AD-53D8-FB4FD2F698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A3665B4-8206-3383-21DC-C27CE1A9AD99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9C1ED5-4B00-737D-4A2C-5DFFD00589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853D7B36-2F97-3103-8FF4-40CC50E76C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6358749"/>
              </p:ext>
            </p:extLst>
          </p:nvPr>
        </p:nvGraphicFramePr>
        <p:xfrm>
          <a:off x="617279" y="1578771"/>
          <a:ext cx="10812720" cy="501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5120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برامج الولاء وتأثيرها على التسويق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CBCCF0-5464-D108-D273-4D450B1F5106}"/>
              </a:ext>
            </a:extLst>
          </p:cNvPr>
          <p:cNvSpPr txBox="1"/>
          <p:nvPr/>
        </p:nvSpPr>
        <p:spPr>
          <a:xfrm>
            <a:off x="757676" y="2235126"/>
            <a:ext cx="10531928" cy="4313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🎁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هي برامج الولاء؟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أنظمة مكافآت تحفز العملاء على العودة للشراء من العلامة التجارية مرارًا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تؤثر على التسويق؟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تزيد من معدل الاحتفاظ بالعملاء بنسبة تصل إلى 25٪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تحفّز العملاء على التفاعل مع العلامة والمشاركة في الترويج لها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💳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أمثلة على برامج الولاء الناجحة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Starbucks Rewards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يقدم نقاط مكافآت لكل عملية شراء يمكن استبدالها بمشروبات مجانية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Amazon Prime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يمنح العملاء مميزات حصرية مقابل اشتراك شهري، مما يحفّزهم على الشراء بشكل متكرر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60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مكونات الحملة التسويقية الناجحة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/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7769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EFE78-ECA7-1A7C-F37F-D80F52AB5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F17B48-6E6F-8CFB-47D6-DCA3A3360AA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C00E7F-6E6F-843E-0F83-AF1B5D95C1BA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أمثلة على حملات تسويقية قوية وتأثيرها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43A1-7DEF-5A05-1EC9-5EC1A43117E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78D897-A6A5-EBEC-5A60-390238B44F1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60F3E0-95C9-E122-BAE6-B94D9A9EE1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FC5C8B-1335-9FCE-705D-1D0460A3A3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C4933D1-7E16-7C66-401A-C518953EDADA}"/>
              </a:ext>
            </a:extLst>
          </p:cNvPr>
          <p:cNvGraphicFramePr>
            <a:graphicFrameLocks noGrp="1"/>
          </p:cNvGraphicFramePr>
          <p:nvPr/>
        </p:nvGraphicFramePr>
        <p:xfrm>
          <a:off x="765840" y="2260563"/>
          <a:ext cx="10515600" cy="345719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719943">
                  <a:extLst>
                    <a:ext uri="{9D8B030D-6E8A-4147-A177-3AD203B41FA5}">
                      <a16:colId xmlns:a16="http://schemas.microsoft.com/office/drawing/2014/main" val="1249306535"/>
                    </a:ext>
                  </a:extLst>
                </a:gridCol>
                <a:gridCol w="1992086">
                  <a:extLst>
                    <a:ext uri="{9D8B030D-6E8A-4147-A177-3AD203B41FA5}">
                      <a16:colId xmlns:a16="http://schemas.microsoft.com/office/drawing/2014/main" val="533472718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2590006079"/>
                    </a:ext>
                  </a:extLst>
                </a:gridCol>
                <a:gridCol w="3995057">
                  <a:extLst>
                    <a:ext uri="{9D8B030D-6E8A-4147-A177-3AD203B41FA5}">
                      <a16:colId xmlns:a16="http://schemas.microsoft.com/office/drawing/2014/main" val="42627205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الحملة التسويقية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الشركة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الهدف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النتائج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476419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"Just Do It"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Nike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تعزيز الثقة والتحفيز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زادت مبيعات الشركة بنسبة 31% بعد حملة</a:t>
                      </a:r>
                      <a:r>
                        <a:rPr lang="en-GB" sz="2200" kern="0">
                          <a:effectLst/>
                        </a:rPr>
                        <a:t> Colin Kaepernick.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924833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Share a Coke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Coca-Cola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التفاعل الشخصي مع العملاء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ارتفع التفاعل بنسبة 7% وزادت مبيعات الكوكاكولا عالميًا</a:t>
                      </a:r>
                      <a:r>
                        <a:rPr lang="en-GB" sz="2200" kern="0">
                          <a:effectLst/>
                        </a:rPr>
                        <a:t>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9719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Real Beauty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Dove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تعزيز صورة الجمال الطبيعي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ولّدت نقاشًا عالميًا حول معايير الجمال وزادت مبيعات</a:t>
                      </a:r>
                      <a:r>
                        <a:rPr lang="en-GB" sz="2200" kern="0">
                          <a:effectLst/>
                        </a:rPr>
                        <a:t> Dove.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219732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#LikeAGirl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200" kern="0">
                          <a:effectLst/>
                        </a:rPr>
                        <a:t>Always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>
                          <a:effectLst/>
                        </a:rPr>
                        <a:t>الترويج لقوة الفتيات وكسر القوالب النمطية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200" kern="0" dirty="0">
                          <a:effectLst/>
                        </a:rPr>
                        <a:t>أحدثت تغييرًا في الصورة الذهنية للمستهلكين عن قوة المرأة</a:t>
                      </a:r>
                      <a:r>
                        <a:rPr lang="en-GB" sz="2200" kern="0" dirty="0">
                          <a:effectLst/>
                        </a:rPr>
                        <a:t>.</a:t>
                      </a:r>
                      <a:endParaRPr lang="en-GB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991363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363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C95ED6-BF53-7797-BC3A-8D8FAFFE8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12A759-5B20-E122-D851-741BDDC32A9E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91EFC-9C5A-280B-940B-8FB24FA59E95}"/>
              </a:ext>
            </a:extLst>
          </p:cNvPr>
          <p:cNvSpPr txBox="1"/>
          <p:nvPr/>
        </p:nvSpPr>
        <p:spPr>
          <a:xfrm>
            <a:off x="617279" y="900766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الأخطاء الشائعة في الحملات التسويقية وكيفية تجنبها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EA5B63-AB1C-9C7B-4256-C5387225AD3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5010DE-FC65-DF57-8EDB-BA8494AA014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71CCF9-B4C8-C4B0-6B50-EBBED361AA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DBAD61-9200-CB6F-EE4B-B2FF906963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2DE4375-BE09-E398-0752-6536ADF124E7}"/>
              </a:ext>
            </a:extLst>
          </p:cNvPr>
          <p:cNvGraphicFramePr/>
          <p:nvPr/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7016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76250-2166-89AF-5079-755A404C4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61FE05-C157-D390-A88E-FE7322C76353}"/>
              </a:ext>
            </a:extLst>
          </p:cNvPr>
          <p:cNvSpPr/>
          <p:nvPr/>
        </p:nvSpPr>
        <p:spPr>
          <a:xfrm>
            <a:off x="617280" y="1685494"/>
            <a:ext cx="10812720" cy="50582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4B8C1D-E679-BE1E-685C-14C255E374D0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هوية العلامة التجارية واستراتيجيتها التسويقية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842F19-C0AA-8C15-3649-C20C410E122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ECA79D-9F0A-DB82-ABBC-5814DC9B260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ACB9-ED83-A94C-6711-A5BDA7E899E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ECBA3B-A982-104E-6EF5-339BCEDA6D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8BCD025-49F1-691C-2235-DA36EC53F7F8}"/>
              </a:ext>
            </a:extLst>
          </p:cNvPr>
          <p:cNvSpPr txBox="1"/>
          <p:nvPr/>
        </p:nvSpPr>
        <p:spPr>
          <a:xfrm>
            <a:off x="5176157" y="2325642"/>
            <a:ext cx="6253843" cy="41655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١-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هوية العلامة التجارية 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Identity)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تعكس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الشكل والمظهر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الذي تريده العلامة لنفسها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تشمل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الشعار، الألوان، الخطوط، القيم الأساسية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٢-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التسويق </a:t>
            </a:r>
            <a:r>
              <a:rPr lang="en-GB" sz="22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(Brand Marketing Strategy)</a:t>
            </a:r>
            <a:br>
              <a:rPr lang="en-GB" sz="2200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تتعلق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بكيفية الترويج للعلامة التجارية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وإيصالها للجمهور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2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2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تشمل </a:t>
            </a:r>
            <a:r>
              <a:rPr lang="ar-SA" sz="22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القنوات التسويقية، الإعلانات، المحتوى، الشراكات</a:t>
            </a:r>
            <a:r>
              <a:rPr lang="en-GB" sz="2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33D026-2226-B12F-2C0D-B643A6906FA2}"/>
              </a:ext>
            </a:extLst>
          </p:cNvPr>
          <p:cNvSpPr txBox="1"/>
          <p:nvPr/>
        </p:nvSpPr>
        <p:spPr>
          <a:xfrm>
            <a:off x="762001" y="2325642"/>
            <a:ext cx="4394082" cy="3683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٣-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الفرق الأساسي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هوية العلامة التجارية</a:t>
            </a:r>
            <a:r>
              <a:rPr lang="ar-SA" sz="2400" kern="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=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ماذا تمثل؟ كيف تريد أن يراها العملاء؟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التسويق</a:t>
            </a:r>
            <a:r>
              <a:rPr lang="ar-SA" sz="2400" kern="0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=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تصل العلامة التجارية إلى العملاء وتقنعهم بها؟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46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E3CC4F-F508-CA43-F3DF-9BEC8C9C5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FD971C-1898-4042-8DFE-F7291EE7B68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CED1-0308-5B81-EFC0-3B95177E929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دور النغمة والأسلوب في الحملات التسويقية للعلامة التجارية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0DE7E4-9E28-95E2-D2E7-3FF141E174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BB8E93-A6BF-1543-D7A1-E1BE2A5D55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727F93-43A7-2E38-20EC-D0DD7BE6DF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08C94-213F-B276-0F0A-5905699628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0BC205F-F7B5-40BA-FE05-BB57E4FB9F40}"/>
              </a:ext>
            </a:extLst>
          </p:cNvPr>
          <p:cNvGraphicFramePr>
            <a:graphicFrameLocks noGrp="1"/>
          </p:cNvGraphicFramePr>
          <p:nvPr/>
        </p:nvGraphicFramePr>
        <p:xfrm>
          <a:off x="762001" y="2448114"/>
          <a:ext cx="10504714" cy="40048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811">
                  <a:extLst>
                    <a:ext uri="{9D8B030D-6E8A-4147-A177-3AD203B41FA5}">
                      <a16:colId xmlns:a16="http://schemas.microsoft.com/office/drawing/2014/main" val="3374446637"/>
                    </a:ext>
                  </a:extLst>
                </a:gridCol>
                <a:gridCol w="3083233">
                  <a:extLst>
                    <a:ext uri="{9D8B030D-6E8A-4147-A177-3AD203B41FA5}">
                      <a16:colId xmlns:a16="http://schemas.microsoft.com/office/drawing/2014/main" val="823020854"/>
                    </a:ext>
                  </a:extLst>
                </a:gridCol>
                <a:gridCol w="4936670">
                  <a:extLst>
                    <a:ext uri="{9D8B030D-6E8A-4147-A177-3AD203B41FA5}">
                      <a16:colId xmlns:a16="http://schemas.microsoft.com/office/drawing/2014/main" val="2092285276"/>
                    </a:ext>
                  </a:extLst>
                </a:gridCol>
              </a:tblGrid>
              <a:tr h="77729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نوع النغمة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مثال على العلامات التجارية التي تستخدمها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التأثير على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01750170"/>
                  </a:ext>
                </a:extLst>
              </a:tr>
              <a:tr h="7775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احترافية وجادة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IBM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LinkedIn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تعزز الثقة والمصداقية لدى الجمهور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60336300"/>
                  </a:ext>
                </a:extLst>
              </a:tr>
              <a:tr h="7775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مرحة وغير رسمية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Duolingo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Wendy’s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تجعل العلامة تبدو ودودة وقريبة من الجمهور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05830466"/>
                  </a:ext>
                </a:extLst>
              </a:tr>
              <a:tr h="7775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محفّزة وملهمة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Nike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Red Bull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تحفز العملاء وتشجعهم على اتخاذ إجراءات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9118652"/>
                  </a:ext>
                </a:extLst>
              </a:tr>
              <a:tr h="7775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فاخرة وحصرية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2400" kern="0">
                          <a:effectLst/>
                        </a:rPr>
                        <a:t>Rolex</a:t>
                      </a:r>
                      <a:r>
                        <a:rPr lang="ar-SA" sz="2400" kern="0">
                          <a:effectLst/>
                        </a:rPr>
                        <a:t>، </a:t>
                      </a:r>
                      <a:r>
                        <a:rPr lang="en-GB" sz="2400" kern="0">
                          <a:effectLst/>
                        </a:rPr>
                        <a:t>Chanel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تبني صورة العلامة التجارية كرمز للرفاهية والأناقة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41558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0708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273C0-98E4-B391-069B-5AFB732FC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FC9ED4-15EC-C802-64E1-F55DE6823A7B}"/>
              </a:ext>
            </a:extLst>
          </p:cNvPr>
          <p:cNvSpPr/>
          <p:nvPr/>
        </p:nvSpPr>
        <p:spPr>
          <a:xfrm>
            <a:off x="617280" y="1685494"/>
            <a:ext cx="10812720" cy="50582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7770E4-80D8-AA0B-6317-3178B4A914AF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تقيس نجاح حملتك التسويقية؟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4343DC3-EFCC-13AE-CF13-9787AD81BC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EC090D9-1C88-19BC-61BA-CF0BC5728EF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2AB8F4-B227-894F-39D0-4E059637F93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E27D44-7EAA-D871-0625-4E52FF484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B949E90-D3AB-8E6A-FDA7-6392306F19CC}"/>
              </a:ext>
            </a:extLst>
          </p:cNvPr>
          <p:cNvGraphicFramePr>
            <a:graphicFrameLocks noGrp="1"/>
          </p:cNvGraphicFramePr>
          <p:nvPr/>
        </p:nvGraphicFramePr>
        <p:xfrm>
          <a:off x="898071" y="2436566"/>
          <a:ext cx="10185236" cy="416687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089310">
                  <a:extLst>
                    <a:ext uri="{9D8B030D-6E8A-4147-A177-3AD203B41FA5}">
                      <a16:colId xmlns:a16="http://schemas.microsoft.com/office/drawing/2014/main" val="96022898"/>
                    </a:ext>
                  </a:extLst>
                </a:gridCol>
                <a:gridCol w="7095926">
                  <a:extLst>
                    <a:ext uri="{9D8B030D-6E8A-4147-A177-3AD203B41FA5}">
                      <a16:colId xmlns:a16="http://schemas.microsoft.com/office/drawing/2014/main" val="1650305495"/>
                    </a:ext>
                  </a:extLst>
                </a:gridCol>
              </a:tblGrid>
              <a:tr h="66598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نوع الحملة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المؤشرات الأساسية لقياس النجاح </a:t>
                      </a:r>
                      <a:r>
                        <a:rPr lang="en-GB" sz="2400" kern="0" dirty="0">
                          <a:effectLst/>
                        </a:rPr>
                        <a:t> (KPIs)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380363"/>
                  </a:ext>
                </a:extLst>
              </a:tr>
              <a:tr h="66618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الإعلانات الرقمية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عدد النقرات</a:t>
                      </a:r>
                      <a:r>
                        <a:rPr lang="en-GB" sz="2400" kern="0">
                          <a:effectLst/>
                        </a:rPr>
                        <a:t> (CTR)</a:t>
                      </a:r>
                      <a:r>
                        <a:rPr lang="ar-SA" sz="2400" kern="0">
                          <a:effectLst/>
                        </a:rPr>
                        <a:t>، نسبة التحويلات، العائد على الاستثمار</a:t>
                      </a:r>
                      <a:r>
                        <a:rPr lang="en-GB" sz="2400" kern="0">
                          <a:effectLst/>
                        </a:rPr>
                        <a:t> (ROI).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4027024"/>
                  </a:ext>
                </a:extLst>
              </a:tr>
              <a:tr h="66618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التسويق عبر وسائل التواصل الاجتماعي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عدد الإعجابات، المشاركات، التعليقات، مدى الوصول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50932328"/>
                  </a:ext>
                </a:extLst>
              </a:tr>
              <a:tr h="66618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التسويق عبر البريد الإلكتروني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معدل الفتح</a:t>
                      </a:r>
                      <a:r>
                        <a:rPr lang="en-GB" sz="2400" kern="0">
                          <a:effectLst/>
                        </a:rPr>
                        <a:t> (Open Rate)</a:t>
                      </a:r>
                      <a:r>
                        <a:rPr lang="ar-SA" sz="2400" kern="0">
                          <a:effectLst/>
                        </a:rPr>
                        <a:t>، معدل النقر</a:t>
                      </a:r>
                      <a:r>
                        <a:rPr lang="en-GB" sz="2400" kern="0">
                          <a:effectLst/>
                        </a:rPr>
                        <a:t> (Click-through Rate).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50700487"/>
                  </a:ext>
                </a:extLst>
              </a:tr>
              <a:tr h="66618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التسويق بالمحتوى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وقت بقاء المستخدم على الصفحة، عدد المشاركات، التفاعل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15261716"/>
                  </a:ext>
                </a:extLst>
              </a:tr>
              <a:tr h="66618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التسويق بالمؤثرين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زيادة عدد المتابعين، التفاعل مع المنشورات، المبيعات الناتجة عن الحملة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2627381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681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4"/>
            <a:ext cx="10812720" cy="505074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/>
              <a:t> </a:t>
            </a:r>
            <a:r>
              <a:rPr lang="ar-SA" sz="2800" b="1" dirty="0"/>
              <a:t>أدوات قياس أداء التسويق الرقمي وتحليل البيانات </a:t>
            </a:r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6D51B5-A996-4894-2381-AE572F8C964E}"/>
              </a:ext>
            </a:extLst>
          </p:cNvPr>
          <p:cNvSpPr txBox="1"/>
          <p:nvPr/>
        </p:nvSpPr>
        <p:spPr>
          <a:xfrm>
            <a:off x="914400" y="2270270"/>
            <a:ext cx="9949792" cy="3843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يعتبر قياس الأداء الرقمي أمرًا حيويًا؟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يساعد في فهم مدى نجاح الاستراتيجيات التسويقية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✔️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يتيح تحسين الحملات بناءً على البيانات الحقيقية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🛠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أدوات قياس الأداء الشائعة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Google Analytics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حركة المرور على المواقع الإلكترونية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3"/>
              </a:rPr>
              <a:t>https://developers.google.com/analytics</a:t>
            </a:r>
            <a:r>
              <a:rPr lang="en-GB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Facebook Business Manager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تتبع أداء الإعلانات على فيسبوك </a:t>
            </a:r>
            <a:r>
              <a:rPr lang="ar-SA" sz="2000" kern="0" dirty="0" err="1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وإنستجرام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SEMrush &amp; </a:t>
            </a:r>
            <a:r>
              <a:rPr lang="en-GB" sz="2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Ahrefs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أداء تحسين محركات البحث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4"/>
              </a:rPr>
              <a:t>https://www.semrush.com/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Hotjar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تتبع سلوك المستخدم على الموقع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  <a:hlinkClick r:id="rId5"/>
              </a:rPr>
              <a:t>https://www.hotjar.com/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E3197-6DE2-D4CB-3F54-E88A02AD8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13B5D7-EF1E-E7F5-CBC2-80450CA3E58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C044A3-C569-289C-C22D-8CD685945A39}"/>
              </a:ext>
            </a:extLst>
          </p:cNvPr>
          <p:cNvSpPr txBox="1"/>
          <p:nvPr/>
        </p:nvSpPr>
        <p:spPr>
          <a:xfrm>
            <a:off x="1298457" y="1035640"/>
            <a:ext cx="83510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000" b="1" dirty="0">
                <a:latin typeface="Alexandria" charset="0"/>
                <a:cs typeface="Alexandria" charset="0"/>
              </a:rPr>
              <a:t> </a:t>
            </a:r>
            <a:r>
              <a:rPr lang="ar-SA" sz="24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أهم مؤشرات الأداء الرئيسية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(KPIs)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في التسويق الرقمي</a:t>
            </a:r>
            <a:endParaRPr lang="ar-SA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1D2E2D-B419-A4DD-C334-5F747324EF1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DF996-074D-35AB-0BFB-E062CE76652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532A7-496E-5C07-7DD0-84E87B626F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C628F9-70E9-5B57-407B-EAB8E6BBC1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2A2FC23-179B-24B0-6AE0-2DF200AAF1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95383"/>
              </p:ext>
            </p:extLst>
          </p:nvPr>
        </p:nvGraphicFramePr>
        <p:xfrm>
          <a:off x="762002" y="2329843"/>
          <a:ext cx="10504713" cy="349046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24844">
                  <a:extLst>
                    <a:ext uri="{9D8B030D-6E8A-4147-A177-3AD203B41FA5}">
                      <a16:colId xmlns:a16="http://schemas.microsoft.com/office/drawing/2014/main" val="1671527483"/>
                    </a:ext>
                  </a:extLst>
                </a:gridCol>
                <a:gridCol w="3559628">
                  <a:extLst>
                    <a:ext uri="{9D8B030D-6E8A-4147-A177-3AD203B41FA5}">
                      <a16:colId xmlns:a16="http://schemas.microsoft.com/office/drawing/2014/main" val="3110666875"/>
                    </a:ext>
                  </a:extLst>
                </a:gridCol>
                <a:gridCol w="4120241">
                  <a:extLst>
                    <a:ext uri="{9D8B030D-6E8A-4147-A177-3AD203B41FA5}">
                      <a16:colId xmlns:a16="http://schemas.microsoft.com/office/drawing/2014/main" val="1253481025"/>
                    </a:ext>
                  </a:extLst>
                </a:gridCol>
              </a:tblGrid>
              <a:tr h="68655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نوع الحملة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مؤشر الأداء الرئيسي</a:t>
                      </a:r>
                      <a:r>
                        <a:rPr lang="en-GB" sz="2000" kern="0" dirty="0">
                          <a:effectLst/>
                        </a:rPr>
                        <a:t> (KPI)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دوره في التحليل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72890682"/>
                  </a:ext>
                </a:extLst>
              </a:tr>
              <a:tr h="68675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إعلانات الدفع لكل نقرة</a:t>
                      </a:r>
                      <a:r>
                        <a:rPr lang="en-GB" sz="2000" kern="0" dirty="0">
                          <a:effectLst/>
                        </a:rPr>
                        <a:t> (PPC)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معدل النقرات</a:t>
                      </a:r>
                      <a:r>
                        <a:rPr lang="en-GB" sz="2000" kern="0" dirty="0">
                          <a:effectLst/>
                        </a:rPr>
                        <a:t> (CTR)</a:t>
                      </a:r>
                      <a:r>
                        <a:rPr lang="ar-SA" sz="2000" kern="0" dirty="0">
                          <a:effectLst/>
                        </a:rPr>
                        <a:t>، العائد على الاستثمار</a:t>
                      </a:r>
                      <a:r>
                        <a:rPr lang="en-GB" sz="2000" kern="0" dirty="0">
                          <a:effectLst/>
                        </a:rPr>
                        <a:t> (ROI)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يحدد مدى نجاح الإعلان في جذب 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60989857"/>
                  </a:ext>
                </a:extLst>
              </a:tr>
              <a:tr h="68675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التسويق عبر البريد الإلكتروني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معدل الفتح</a:t>
                      </a:r>
                      <a:r>
                        <a:rPr lang="en-GB" sz="2000" kern="0">
                          <a:effectLst/>
                        </a:rPr>
                        <a:t> (Open Rate)</a:t>
                      </a:r>
                      <a:r>
                        <a:rPr lang="ar-SA" sz="2000" kern="0">
                          <a:effectLst/>
                        </a:rPr>
                        <a:t>، معدل النقرات</a:t>
                      </a:r>
                      <a:r>
                        <a:rPr lang="en-GB" sz="2000" kern="0">
                          <a:effectLst/>
                        </a:rPr>
                        <a:t> (CTR)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يقيس تفاعل المستلمين مع الرسائل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14462299"/>
                  </a:ext>
                </a:extLst>
              </a:tr>
              <a:tr h="68675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وسائل التواصل الاجتماعي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معدل التفاعل</a:t>
                      </a:r>
                      <a:r>
                        <a:rPr lang="en-GB" sz="2000" kern="0">
                          <a:effectLst/>
                        </a:rPr>
                        <a:t> (Engagement Rate)</a:t>
                      </a:r>
                      <a:r>
                        <a:rPr lang="ar-SA" sz="2000" kern="0">
                          <a:effectLst/>
                        </a:rPr>
                        <a:t>، مدى الوصول</a:t>
                      </a:r>
                      <a:r>
                        <a:rPr lang="en-GB" sz="2000" kern="0">
                          <a:effectLst/>
                        </a:rPr>
                        <a:t> (Reach)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يوضح مدى تأثير المحتوى على الجمهور</a:t>
                      </a:r>
                      <a:r>
                        <a:rPr lang="en-GB" sz="2000" kern="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71021971"/>
                  </a:ext>
                </a:extLst>
              </a:tr>
              <a:tr h="68675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تحسين محركات البحث</a:t>
                      </a:r>
                      <a:r>
                        <a:rPr lang="en-GB" sz="2000" kern="0">
                          <a:effectLst/>
                        </a:rPr>
                        <a:t> (SEO)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>
                          <a:effectLst/>
                        </a:rPr>
                        <a:t>ترتيب الكلمات المفتاحية، معدل الزيارات العضوية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000" kern="0" dirty="0">
                          <a:effectLst/>
                        </a:rPr>
                        <a:t>يحدد مدى ظهور الموقع في نتائج البحث</a:t>
                      </a:r>
                      <a:r>
                        <a:rPr lang="en-GB" sz="2000" kern="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065563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078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AA7499-4D25-EB80-28A9-DCD0305BD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5FE779-113D-2C87-A7F2-DC86E3D2F8D6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FD6349-F5C0-9C33-48AF-C30646EC0349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كيفية تحسين أداء الحملات التسويقية بناءً على التحليل</a:t>
            </a:r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4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9B8F5E3-E439-AAB5-6158-27D3F48B86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CEA42B-6891-8191-4272-D31EE77AFD9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EF60D4-8317-9BC0-3672-1FCC721F6F5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4D055F-41C8-EECC-EE79-43DB5258D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C279D91-37AE-41B6-3171-441FC3F92B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9747869"/>
              </p:ext>
            </p:extLst>
          </p:nvPr>
        </p:nvGraphicFramePr>
        <p:xfrm>
          <a:off x="948266" y="2318893"/>
          <a:ext cx="10135041" cy="428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1506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F3CC4-EAB9-C91F-097E-50CEA0CD65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59B2E0-6EA1-F7C0-C08A-D33B159B3AD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26D04F-7862-07D4-9B87-8A8E1044E75C}"/>
              </a:ext>
            </a:extLst>
          </p:cNvPr>
          <p:cNvSpPr txBox="1"/>
          <p:nvPr/>
        </p:nvSpPr>
        <p:spPr>
          <a:xfrm>
            <a:off x="491067" y="1086580"/>
            <a:ext cx="9187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الأخطاء الشائعة في تحليل بيانات التسويق الرقمي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D93A9-6F90-271F-C62A-4DA50D62D54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8C4359-2066-4EE8-8F69-88084B4DA4D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F104D3-7A77-600A-CA82-E47D368B7F0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357DCA-B0A3-D6B8-1F55-0F864C0BFF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6A5C78EA-0E10-E1CD-249F-1801D3D673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9447530-DF20-477A-B97D-6D38B2BE46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600477"/>
              </p:ext>
            </p:extLst>
          </p:nvPr>
        </p:nvGraphicFramePr>
        <p:xfrm>
          <a:off x="838200" y="2186730"/>
          <a:ext cx="10515600" cy="376021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62943">
                  <a:extLst>
                    <a:ext uri="{9D8B030D-6E8A-4147-A177-3AD203B41FA5}">
                      <a16:colId xmlns:a16="http://schemas.microsoft.com/office/drawing/2014/main" val="1800870385"/>
                    </a:ext>
                  </a:extLst>
                </a:gridCol>
                <a:gridCol w="3510643">
                  <a:extLst>
                    <a:ext uri="{9D8B030D-6E8A-4147-A177-3AD203B41FA5}">
                      <a16:colId xmlns:a16="http://schemas.microsoft.com/office/drawing/2014/main" val="2213569971"/>
                    </a:ext>
                  </a:extLst>
                </a:gridCol>
                <a:gridCol w="4142014">
                  <a:extLst>
                    <a:ext uri="{9D8B030D-6E8A-4147-A177-3AD203B41FA5}">
                      <a16:colId xmlns:a16="http://schemas.microsoft.com/office/drawing/2014/main" val="31487914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الخطأ الشائع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لماذا يحدث؟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كيفية تجنبه؟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98680849"/>
                  </a:ext>
                </a:extLst>
              </a:tr>
              <a:tr h="1574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عدم تحديد أهداف واضحة مسبقًا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غياب استراتيجية واضحة للحملة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تحديد أهداف ذكية</a:t>
                      </a:r>
                      <a:r>
                        <a:rPr lang="en-GB" sz="2400" kern="0">
                          <a:effectLst/>
                        </a:rPr>
                        <a:t> (SMART) </a:t>
                      </a:r>
                      <a:r>
                        <a:rPr lang="ar-SA" sz="2400" kern="0">
                          <a:effectLst/>
                        </a:rPr>
                        <a:t>منذ البداية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3371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الاعتماد على مقياس واحد فقط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تجاهل المؤشرات الأخرى المهمة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تحليل مؤشرات متعددة للحصول على صورة متكاملة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15665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عدم تحديث البيانات بانتظام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استخدام بيانات قديمة تؤدي إلى قرارات خاطئة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مراجعة وتحليل البيانات بشكل دوري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990760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إهمال اختبار استراتيجيات جديدة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>
                          <a:effectLst/>
                        </a:rPr>
                        <a:t>الاعتماد على أساليب قديمة دون تطوير</a:t>
                      </a:r>
                      <a:r>
                        <a:rPr lang="en-GB" sz="2400" kern="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ar-SA" sz="2400" kern="0" dirty="0">
                          <a:effectLst/>
                        </a:rPr>
                        <a:t>تجربة</a:t>
                      </a:r>
                      <a:r>
                        <a:rPr lang="en-GB" sz="2400" kern="0" dirty="0">
                          <a:effectLst/>
                        </a:rPr>
                        <a:t> A/B Testing </a:t>
                      </a:r>
                      <a:r>
                        <a:rPr lang="ar-SA" sz="2400" kern="0" dirty="0">
                          <a:effectLst/>
                        </a:rPr>
                        <a:t>لاكتشاف التحسينات الممكنة</a:t>
                      </a:r>
                      <a:r>
                        <a:rPr lang="en-GB" sz="2400" kern="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18691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61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DC554C-0C68-9B4E-EF5A-F7EABB2CA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C6AAB0-8771-630C-0EAC-690FD06A0C72}"/>
              </a:ext>
            </a:extLst>
          </p:cNvPr>
          <p:cNvSpPr/>
          <p:nvPr/>
        </p:nvSpPr>
        <p:spPr>
          <a:xfrm>
            <a:off x="617280" y="1685495"/>
            <a:ext cx="10812720" cy="474796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D36ACB-C187-2029-1749-B0A35CFB0C34}"/>
              </a:ext>
            </a:extLst>
          </p:cNvPr>
          <p:cNvSpPr txBox="1"/>
          <p:nvPr/>
        </p:nvSpPr>
        <p:spPr>
          <a:xfrm>
            <a:off x="491067" y="1086580"/>
            <a:ext cx="9187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مستقبل تحليل بيانات التسويق الرقمي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DE65F4-A43E-86BF-F416-A662854CD8C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E8DB7B-3E10-38AF-64CA-6C76BEE0B25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FB5DC0-49AA-9F4F-9BDD-E3538E62532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C88EB4-A89E-E4AB-ACB6-377C1EFEB4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D21E6C62-EF6F-EF94-7C63-83084ABFC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9042F4-5DA4-80F5-85B5-A4A21512D658}"/>
              </a:ext>
            </a:extLst>
          </p:cNvPr>
          <p:cNvSpPr txBox="1"/>
          <p:nvPr/>
        </p:nvSpPr>
        <p:spPr>
          <a:xfrm>
            <a:off x="898071" y="2329843"/>
            <a:ext cx="10455729" cy="37760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🤖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الذكاء الاصطناعي والتعلم الآلي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البيانات الضخمة بدقة وسرعة أكبر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📡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تحليلات البيانات في الوقت الحقيقي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(Real-Time Analytics)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اتخاذ قرارات تسويقية لحظية بناءً على سلوك المستخدمين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🔍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زيادة الاعتماد على تحليلات التنبؤ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(Predictive Analytics)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توقع سلوك المستهلك بناءً على البيانات التاريخية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📈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تكامل البيانات عبر القنوات المختلفة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جمع بيانات من الإعلانات، وسائل التواصل الاجتماعي، والمواقع في لوحة تحكم واحدة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 descr="كيفية قياس نجاح حملات التسويق باستخدام تحليل البيانات؟ 2023 » حلول التخطيط  لتقنية المعلومات">
            <a:extLst>
              <a:ext uri="{FF2B5EF4-FFF2-40B4-BE49-F238E27FC236}">
                <a16:creationId xmlns:a16="http://schemas.microsoft.com/office/drawing/2014/main" id="{F897AABD-4840-B1ED-98DF-9FDE8524E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087403"/>
            <a:ext cx="3869871" cy="326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25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4CCF7-64CF-1309-24DE-726E5441F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225923-9878-3AB6-12B4-418DA3740A49}"/>
              </a:ext>
            </a:extLst>
          </p:cNvPr>
          <p:cNvSpPr/>
          <p:nvPr/>
        </p:nvSpPr>
        <p:spPr>
          <a:xfrm>
            <a:off x="617279" y="1773601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5D253-8F78-7876-03A4-D14856C85DB2}"/>
              </a:ext>
            </a:extLst>
          </p:cNvPr>
          <p:cNvSpPr txBox="1"/>
          <p:nvPr/>
        </p:nvSpPr>
        <p:spPr>
          <a:xfrm>
            <a:off x="617279" y="1188983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يغير الذكاء الاصطناعي مستقبل التسويق؟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55DF72-6F18-B420-6D11-CC0C7CC4A9D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4834A7-9C9F-A21C-4073-2CDB5F67C1F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979217-6603-AC37-4ECF-F4D4F1A4C36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D85909-D244-6058-EF53-A9FA8213ED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C29D91A-629A-FB6B-127D-1CDBAC4FECC2}"/>
              </a:ext>
            </a:extLst>
          </p:cNvPr>
          <p:cNvSpPr txBox="1"/>
          <p:nvPr/>
        </p:nvSpPr>
        <p:spPr>
          <a:xfrm>
            <a:off x="922857" y="2385028"/>
            <a:ext cx="10201564" cy="3774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🤖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تحليل البيانات الضخمة بسرعة وكفاءة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فهم الجمهور المستهدف من خلال تحليل ملايين البيانات في وقت قصير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🎯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تخصيص الحملات التسويقية بناءً على تفضيلات العملاء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البيانات لإنشاء إعلانات وعروض مخصصة لكل مستخدم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🔄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أتمتة عمليات التسويق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تحسين تجربة العملاء من خلال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روبوتات الدردشة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(Chatbots)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، وأنظمة البريد الإلكتروني التلقائية</a:t>
            </a:r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📈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ar-SA" sz="24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التنبؤ بسلوك المستهلك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الذكاء الاصطناعي لتحليل البيانات السابقة والتنبؤ بقرارات الشراء المستقبلية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50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440551-3A26-BA36-6F85-D394DDD2F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0D4510-08A9-E750-E241-6C05F305D520}"/>
              </a:ext>
            </a:extLst>
          </p:cNvPr>
          <p:cNvSpPr/>
          <p:nvPr/>
        </p:nvSpPr>
        <p:spPr>
          <a:xfrm>
            <a:off x="617280" y="1685495"/>
            <a:ext cx="10812720" cy="474796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0633CC-1D7B-52F2-4C9E-4E7B28B28DEF}"/>
              </a:ext>
            </a:extLst>
          </p:cNvPr>
          <p:cNvSpPr txBox="1"/>
          <p:nvPr/>
        </p:nvSpPr>
        <p:spPr>
          <a:xfrm>
            <a:off x="512589" y="837728"/>
            <a:ext cx="91877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التسويق عبر الواقع الافتراضي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(VR)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والواقع المعزز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(AR)</a:t>
            </a:r>
            <a:r>
              <a:rPr lang="en-GB" sz="44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9EE3A6-A789-29B8-9B2A-BFFD847645C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EFF7C7-4AA6-0CC9-E444-44F8BD67AA2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6002AF-4F1A-7086-24AE-C05184AA4B0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371BFC-6E78-5BE6-33A2-97AFEE0BAD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CADD7C7F-EE36-CA80-2770-3DD1A4598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3237240"/>
            <a:ext cx="103795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D65E8D-55EE-32B5-BB98-DBDBEA287B69}"/>
              </a:ext>
            </a:extLst>
          </p:cNvPr>
          <p:cNvSpPr txBox="1"/>
          <p:nvPr/>
        </p:nvSpPr>
        <p:spPr>
          <a:xfrm>
            <a:off x="898071" y="2329843"/>
            <a:ext cx="10455729" cy="4048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🕶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تجربة المنتجات افتراضيًا قبل الشراء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تتيح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AR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للعملاء تجربة المنتجات مثل النظارات أو الأثاث قبل الشراء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🏬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تحسين تجربة التسوق داخل المتاجر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استخدام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VR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لإنشاء متاجر افتراضية يمكن للعميل استكشافها من منزله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التفاعل الفوري مع الإعلانات الرقمية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يمكن استخدام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AR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لجعل الإعلانات أكثر تفاعلًا وجاذبية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🎮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تعزيز العلامة التجارية من خلال التجارب الغامرة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إنشاء تجارب تسويقية مميزة تزيد من تفاعل العملاء مع العلامة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362" name="Picture 2" descr="تخصص الواقع الافتراضي والواقع المعزَّز | دليل التخصصات | ستودي شووت">
            <a:extLst>
              <a:ext uri="{FF2B5EF4-FFF2-40B4-BE49-F238E27FC236}">
                <a16:creationId xmlns:a16="http://schemas.microsoft.com/office/drawing/2014/main" id="{BD76129B-A8A0-37C0-08B5-7D8ED73201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1780"/>
            <a:ext cx="3472543" cy="347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21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BC909-D1E4-0BA1-8EDD-F4CD2F0D5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775239F-A5C3-B603-4601-DD12E6E7701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21802-3636-FB2D-F005-A3722E2C9856}"/>
              </a:ext>
            </a:extLst>
          </p:cNvPr>
          <p:cNvSpPr txBox="1"/>
          <p:nvPr/>
        </p:nvSpPr>
        <p:spPr>
          <a:xfrm>
            <a:off x="1327808" y="1029483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التسويق المستدام والمسؤولية الاجتماعية للعلامات التجارية </a:t>
            </a:r>
            <a:endParaRPr lang="en-GB" sz="1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4A5323-1BA9-A3DE-C452-F38DB146451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CA66B6-2742-5788-2193-506D6DE602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859F51-52EB-4A19-15BA-562C29FE958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DEB1A7-540B-9167-1D68-15E57C324B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97C702B-F932-62A4-BDFB-9839DA9EC7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4866816"/>
              </p:ext>
            </p:extLst>
          </p:nvPr>
        </p:nvGraphicFramePr>
        <p:xfrm>
          <a:off x="979715" y="2325643"/>
          <a:ext cx="9884477" cy="362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9788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F25D68A-2012-4058-9F37-8761BEA5A6D3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3728</TotalTime>
  <Words>3512</Words>
  <Application>Microsoft Macintosh PowerPoint</Application>
  <PresentationFormat>Widescreen</PresentationFormat>
  <Paragraphs>497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30</cp:revision>
  <dcterms:created xsi:type="dcterms:W3CDTF">2023-04-29T09:08:00Z</dcterms:created>
  <dcterms:modified xsi:type="dcterms:W3CDTF">2025-03-11T03:52:01Z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