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4"/>
  </p:sldMasterIdLst>
  <p:notesMasterIdLst>
    <p:notesMasterId r:id="rId32"/>
  </p:notesMasterIdLst>
  <p:sldIdLst>
    <p:sldId id="256" r:id="rId5"/>
    <p:sldId id="257" r:id="rId6"/>
    <p:sldId id="284" r:id="rId7"/>
    <p:sldId id="260" r:id="rId8"/>
    <p:sldId id="265" r:id="rId9"/>
    <p:sldId id="258" r:id="rId10"/>
    <p:sldId id="266" r:id="rId11"/>
    <p:sldId id="267" r:id="rId12"/>
    <p:sldId id="262" r:id="rId13"/>
    <p:sldId id="268" r:id="rId14"/>
    <p:sldId id="269" r:id="rId15"/>
    <p:sldId id="270" r:id="rId16"/>
    <p:sldId id="263"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6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3" roundtripDataSignature="AMtx7mhf+BHnEPptgyEj12pvH+dl+JTSO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7092C2-1438-D0DB-7A53-8F2F16B64CC1}" v="61" dt="2026-09-13T17:58:57.697"/>
    <p1510:client id="{D0540F7F-9BB4-72E0-4B2B-64880EF765CA}" v="2" dt="2026-09-13T18:01:52.1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2" d="100"/>
          <a:sy n="102" d="100"/>
        </p:scale>
        <p:origin x="83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customschemas.google.com/relationships/presentationmetadata" Target="metadata"/><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ba Huzien" userId="S::hebahuzien@midocean.edu.km::ebe8e98b-4288-4b6a-8934-58e01191a73c" providerId="AD" clId="Web-{D0540F7F-9BB4-72E0-4B2B-64880EF765CA}"/>
    <pc:docChg chg="modSld">
      <pc:chgData name="Heba Huzien" userId="S::hebahuzien@midocean.edu.km::ebe8e98b-4288-4b6a-8934-58e01191a73c" providerId="AD" clId="Web-{D0540F7F-9BB4-72E0-4B2B-64880EF765CA}" dt="2026-09-13T18:01:52.199" v="1"/>
      <pc:docMkLst>
        <pc:docMk/>
      </pc:docMkLst>
      <pc:sldChg chg="addSp delSp">
        <pc:chgData name="Heba Huzien" userId="S::hebahuzien@midocean.edu.km::ebe8e98b-4288-4b6a-8934-58e01191a73c" providerId="AD" clId="Web-{D0540F7F-9BB4-72E0-4B2B-64880EF765CA}" dt="2026-09-13T18:01:52.199" v="1"/>
        <pc:sldMkLst>
          <pc:docMk/>
          <pc:sldMk cId="0" sldId="262"/>
        </pc:sldMkLst>
        <pc:spChg chg="add">
          <ac:chgData name="Heba Huzien" userId="S::hebahuzien@midocean.edu.km::ebe8e98b-4288-4b6a-8934-58e01191a73c" providerId="AD" clId="Web-{D0540F7F-9BB4-72E0-4B2B-64880EF765CA}" dt="2026-09-13T18:01:52.199" v="1"/>
          <ac:spMkLst>
            <pc:docMk/>
            <pc:sldMk cId="0" sldId="262"/>
            <ac:spMk id="6" creationId="{33978D6D-0483-8A36-E812-2060D1D4864E}"/>
          </ac:spMkLst>
        </pc:spChg>
        <pc:spChg chg="del">
          <ac:chgData name="Heba Huzien" userId="S::hebahuzien@midocean.edu.km::ebe8e98b-4288-4b6a-8934-58e01191a73c" providerId="AD" clId="Web-{D0540F7F-9BB4-72E0-4B2B-64880EF765CA}" dt="2026-09-13T18:01:50.042" v="0"/>
          <ac:spMkLst>
            <pc:docMk/>
            <pc:sldMk cId="0" sldId="262"/>
            <ac:spMk id="18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3" name="Google Shape;113;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3" name="Google Shape;14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4" name="Google Shape;14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3731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16081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75235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314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248823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47880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3378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1077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59961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08392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55439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944859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17504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78414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2535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9815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159657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41176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29808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5" name="Google Shape;205;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74D2C-9467-38BE-5B1C-8DDB764B50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1FA1196-ABFC-4178-9664-93E2E978C1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97D7B00-A53B-D961-9ADA-0EB7EC7DF320}"/>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EF9C3B80-E497-4A0E-9A71-C9ED9591B0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DD53EA-1BD3-96B7-E51B-84D61F952A1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7686469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06136-135E-51F2-EE6C-DBC8750CFF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C28B7B-0CD0-19B5-606A-A5D04AE3D55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A718FF-F2E2-DA6F-70BD-AFC3DBCBD6FF}"/>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D841CDF0-B625-0125-89B5-1A6FFA99D8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FE3816-0ECE-5ACC-87EA-48B4CACA9E3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585803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5EB59-A05A-A5E0-2AF4-1D33FF9FAE6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A948B6C-6911-2B2E-31C3-A772CACDA0D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B5BC8FC-4366-2768-4319-496108F485C5}"/>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1A42C033-AF5A-AC22-E12F-B5406BC43D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1B33E4-A1DD-2EF5-0C44-F9D58271DA1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8629774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39D3F-8535-6FAF-8042-B735AE9F6B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D088F1C-54BA-DE8A-A292-701335ABA82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9225218-D556-CEFE-7967-E3F6C613358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8F4C8AA-D208-EB7A-48BA-7376634F7C59}"/>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F1C3E4A7-5041-C584-9857-C23A233D71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445D54-615C-FA14-427D-07AB79542560}"/>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457119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2B752-1045-7E97-D23A-0E5DD03ABF4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1049B36-885C-FCC2-34FD-1F2304DA8D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689177-74E6-EE22-3D94-3D522F1399E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58899ED-38B6-4D3B-363E-7282C6809B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D670A88-C20A-7D82-DEC7-7A755E56F75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4C000F2-6DFE-5D54-1CD2-4583C7DE4EA2}"/>
              </a:ext>
            </a:extLst>
          </p:cNvPr>
          <p:cNvSpPr>
            <a:spLocks noGrp="1"/>
          </p:cNvSpPr>
          <p:nvPr>
            <p:ph type="dt" sz="half" idx="10"/>
          </p:nvPr>
        </p:nvSpPr>
        <p:spPr/>
        <p:txBody>
          <a:bodyPr/>
          <a:lstStyle/>
          <a:p>
            <a:endParaRPr lang="en-GB"/>
          </a:p>
        </p:txBody>
      </p:sp>
      <p:sp>
        <p:nvSpPr>
          <p:cNvPr id="8" name="Footer Placeholder 7">
            <a:extLst>
              <a:ext uri="{FF2B5EF4-FFF2-40B4-BE49-F238E27FC236}">
                <a16:creationId xmlns:a16="http://schemas.microsoft.com/office/drawing/2014/main" id="{D356E493-3487-96D5-F002-1DF35416428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19A204A-4D4E-57E5-C211-75B37DA595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510829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502102-22E0-6789-906F-9F1EC586A77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596168D-1BF5-8E82-992E-7454C85C5B3E}"/>
              </a:ext>
            </a:extLst>
          </p:cNvPr>
          <p:cNvSpPr>
            <a:spLocks noGrp="1"/>
          </p:cNvSpPr>
          <p:nvPr>
            <p:ph type="dt" sz="half" idx="10"/>
          </p:nvPr>
        </p:nvSpPr>
        <p:spPr/>
        <p:txBody>
          <a:bodyPr/>
          <a:lstStyle/>
          <a:p>
            <a:endParaRPr lang="en-GB"/>
          </a:p>
        </p:txBody>
      </p:sp>
      <p:sp>
        <p:nvSpPr>
          <p:cNvPr id="4" name="Footer Placeholder 3">
            <a:extLst>
              <a:ext uri="{FF2B5EF4-FFF2-40B4-BE49-F238E27FC236}">
                <a16:creationId xmlns:a16="http://schemas.microsoft.com/office/drawing/2014/main" id="{79547199-E1EE-887D-D7AB-3A76D7EAA8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DF9E0F-55D8-01B9-A252-D325E7A063FF}"/>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3175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7F19BF1-F795-A5AE-50ED-3AF6B8B868F1}"/>
              </a:ext>
            </a:extLst>
          </p:cNvPr>
          <p:cNvSpPr>
            <a:spLocks noGrp="1"/>
          </p:cNvSpPr>
          <p:nvPr>
            <p:ph type="dt" sz="half" idx="10"/>
          </p:nvPr>
        </p:nvSpPr>
        <p:spPr/>
        <p:txBody>
          <a:bodyPr/>
          <a:lstStyle/>
          <a:p>
            <a:endParaRPr lang="en-GB"/>
          </a:p>
        </p:txBody>
      </p:sp>
      <p:sp>
        <p:nvSpPr>
          <p:cNvPr id="3" name="Footer Placeholder 2">
            <a:extLst>
              <a:ext uri="{FF2B5EF4-FFF2-40B4-BE49-F238E27FC236}">
                <a16:creationId xmlns:a16="http://schemas.microsoft.com/office/drawing/2014/main" id="{F0AA9FE6-010F-717B-175E-94C952D211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0AC7A85-BF47-B5A3-BBE2-510C222C906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402575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0631C-3F09-971A-7158-34FB7C694C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256FB62-D389-1B4D-893E-CF53124647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15CA784-B7FE-ABF2-9DC2-D027589F5E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4762FF-C0C0-4D90-765D-51CC2DFFA995}"/>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6D17320C-820B-B6A4-2DE5-08F42647B4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1D112F-9EE7-2723-6EEB-20B3DD6566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637436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1AF2A-09E1-8B95-6F81-9A0C075D99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C68387F-BB4D-6DA6-9DF5-1E866F4775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3C509CB-76FF-723E-C703-1D31E556B7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59C523-5EB1-F312-FBA3-6829036CDC37}"/>
              </a:ext>
            </a:extLst>
          </p:cNvPr>
          <p:cNvSpPr>
            <a:spLocks noGrp="1"/>
          </p:cNvSpPr>
          <p:nvPr>
            <p:ph type="dt" sz="half" idx="10"/>
          </p:nvPr>
        </p:nvSpPr>
        <p:spPr/>
        <p:txBody>
          <a:bodyPr/>
          <a:lstStyle/>
          <a:p>
            <a:endParaRPr lang="en-GB"/>
          </a:p>
        </p:txBody>
      </p:sp>
      <p:sp>
        <p:nvSpPr>
          <p:cNvPr id="6" name="Footer Placeholder 5">
            <a:extLst>
              <a:ext uri="{FF2B5EF4-FFF2-40B4-BE49-F238E27FC236}">
                <a16:creationId xmlns:a16="http://schemas.microsoft.com/office/drawing/2014/main" id="{B8A74375-B665-E7D2-092B-7B3655433C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DBE248-1E70-6CC6-9EA5-09A697612CA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23083569"/>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9F5F1-3CEB-9FE6-47A3-BFF6ADE6B57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1D1372D-D9C3-9838-60C2-9C5189EC44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1FA43E-5441-0996-CD81-B84F1A5645DB}"/>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5475AB92-4B7E-37CC-0591-1AC2B55C5B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721BBD-402A-6A94-64DC-AA24382A318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580560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A34A7E1-D026-FBA9-F99E-9A52B20CB4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11FCCE-D22B-7041-0E30-EDD967B3814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6BDB76-0FA7-890A-F8B6-870BB12E8D86}"/>
              </a:ext>
            </a:extLst>
          </p:cNvPr>
          <p:cNvSpPr>
            <a:spLocks noGrp="1"/>
          </p:cNvSpPr>
          <p:nvPr>
            <p:ph type="dt" sz="half" idx="10"/>
          </p:nvPr>
        </p:nvSpPr>
        <p:spPr/>
        <p:txBody>
          <a:bodyPr/>
          <a:lstStyle/>
          <a:p>
            <a:endParaRPr lang="en-GB"/>
          </a:p>
        </p:txBody>
      </p:sp>
      <p:sp>
        <p:nvSpPr>
          <p:cNvPr id="5" name="Footer Placeholder 4">
            <a:extLst>
              <a:ext uri="{FF2B5EF4-FFF2-40B4-BE49-F238E27FC236}">
                <a16:creationId xmlns:a16="http://schemas.microsoft.com/office/drawing/2014/main" id="{D96D7E6D-4F84-6290-511A-9E27CD2A61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EEA8DA-90C5-F541-3898-4472717FD69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011457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1"/>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2202342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12"/>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052946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14"/>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09223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1034091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3"/>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600479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1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3822256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8"/>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25020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147E7E-F3F9-41F0-42C2-C3540183004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85FCC5-B54D-F359-7B9E-47D7F999D2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85CBC3-A2A8-2E49-57F3-1158B86D23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en-GB"/>
          </a:p>
        </p:txBody>
      </p:sp>
      <p:sp>
        <p:nvSpPr>
          <p:cNvPr id="5" name="Footer Placeholder 4">
            <a:extLst>
              <a:ext uri="{FF2B5EF4-FFF2-40B4-BE49-F238E27FC236}">
                <a16:creationId xmlns:a16="http://schemas.microsoft.com/office/drawing/2014/main" id="{87C0247D-F138-D618-C474-00C3AD802F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3EA20D5-15C6-8677-1FD6-8D83F3237B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30550494"/>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6.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8.xml"/><Relationship Id="rId5" Type="http://schemas.openxmlformats.org/officeDocument/2006/relationships/image" Target="../media/image2.pn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i="0" u="none" strike="noStrike" cap="none">
              <a:latin typeface="Calibri"/>
              <a:ea typeface="Calibri"/>
              <a:cs typeface="Calibri"/>
              <a:sym typeface="Calibri"/>
            </a:endParaRPr>
          </a:p>
        </p:txBody>
      </p:sp>
      <p:sp>
        <p:nvSpPr>
          <p:cNvPr id="105" name="Google Shape;105;p1"/>
          <p:cNvSpPr txBox="1"/>
          <p:nvPr/>
        </p:nvSpPr>
        <p:spPr>
          <a:xfrm>
            <a:off x="1105196"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i="0" u="none" strike="noStrike" cap="none" dirty="0">
                <a:latin typeface="Times New Roman"/>
                <a:ea typeface="Times New Roman"/>
                <a:cs typeface="Times New Roman"/>
                <a:sym typeface="Times New Roman"/>
              </a:rPr>
              <a:t>Prepared by Dr. Mohamed </a:t>
            </a:r>
            <a:r>
              <a:rPr lang="en-US" sz="2400" b="1" i="0" u="none" strike="noStrike" cap="none" dirty="0" err="1">
                <a:latin typeface="Times New Roman"/>
                <a:ea typeface="Times New Roman"/>
                <a:cs typeface="Times New Roman"/>
                <a:sym typeface="Times New Roman"/>
              </a:rPr>
              <a:t>Owies</a:t>
            </a:r>
            <a:endParaRPr b="1" dirty="0"/>
          </a:p>
        </p:txBody>
      </p:sp>
      <p:sp>
        <p:nvSpPr>
          <p:cNvPr id="106" name="Google Shape;106;p1"/>
          <p:cNvSpPr txBox="1"/>
          <p:nvPr/>
        </p:nvSpPr>
        <p:spPr>
          <a:xfrm>
            <a:off x="1105196" y="2140315"/>
            <a:ext cx="4470120"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latin typeface="Times New Roman"/>
                <a:ea typeface="Times New Roman"/>
                <a:cs typeface="Times New Roman"/>
                <a:sym typeface="Times New Roman"/>
              </a:rPr>
              <a:t>Final Project</a:t>
            </a:r>
            <a:endParaRPr sz="1800" b="1" dirty="0"/>
          </a:p>
        </p:txBody>
      </p:sp>
      <p:sp>
        <p:nvSpPr>
          <p:cNvPr id="107" name="Google Shape;107;p1"/>
          <p:cNvSpPr/>
          <p:nvPr/>
        </p:nvSpPr>
        <p:spPr>
          <a:xfrm>
            <a:off x="176159" y="5889838"/>
            <a:ext cx="337226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latin typeface="Times New Roman"/>
                <a:ea typeface="Times New Roman"/>
                <a:cs typeface="Times New Roman"/>
                <a:sym typeface="Times New Roman"/>
              </a:rPr>
              <a:t>Intro- Lecture </a:t>
            </a:r>
            <a:endParaRPr b="1" dirty="0"/>
          </a:p>
        </p:txBody>
      </p:sp>
      <p:sp>
        <p:nvSpPr>
          <p:cNvPr id="109" name="Google Shape;109;p1"/>
          <p:cNvSpPr txBox="1"/>
          <p:nvPr/>
        </p:nvSpPr>
        <p:spPr>
          <a:xfrm>
            <a:off x="2214165" y="4632910"/>
            <a:ext cx="2820003"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latin typeface="Times New Roman"/>
                <a:ea typeface="Times New Roman"/>
                <a:cs typeface="Times New Roman"/>
                <a:sym typeface="Times New Roman"/>
              </a:rPr>
              <a:t>MKT </a:t>
            </a:r>
            <a:r>
              <a:rPr lang="en-GB" sz="2000" b="1" dirty="0">
                <a:latin typeface="Times New Roman"/>
                <a:ea typeface="Times New Roman"/>
                <a:cs typeface="Times New Roman"/>
                <a:sym typeface="Times New Roman"/>
              </a:rPr>
              <a:t>761</a:t>
            </a:r>
            <a:endParaRPr b="1" dirty="0"/>
          </a:p>
          <a:p>
            <a:pPr marL="0" marR="0" lvl="0" indent="0" algn="l" rtl="0">
              <a:spcBef>
                <a:spcPts val="0"/>
              </a:spcBef>
              <a:spcAft>
                <a:spcPts val="0"/>
              </a:spcAft>
              <a:buNone/>
            </a:pPr>
            <a:r>
              <a:rPr lang="en-US" sz="2000" b="1" dirty="0">
                <a:latin typeface="Times New Roman"/>
                <a:ea typeface="Times New Roman"/>
                <a:cs typeface="Times New Roman"/>
                <a:sym typeface="Times New Roman"/>
              </a:rPr>
              <a:t> </a:t>
            </a:r>
            <a:endParaRPr b="1" dirty="0"/>
          </a:p>
        </p:txBody>
      </p:sp>
      <p:sp>
        <p:nvSpPr>
          <p:cNvPr id="110" name="Google Shape;110;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latin typeface="Calibri"/>
              <a:ea typeface="Calibri"/>
              <a:cs typeface="Calibri"/>
              <a:sym typeface="Calibri"/>
            </a:endParaRPr>
          </a:p>
        </p:txBody>
      </p:sp>
      <p:pic>
        <p:nvPicPr>
          <p:cNvPr id="5" name="Graphic 21">
            <a:extLst>
              <a:ext uri="{FF2B5EF4-FFF2-40B4-BE49-F238E27FC236}">
                <a16:creationId xmlns:a16="http://schemas.microsoft.com/office/drawing/2014/main" id="{89A01B0A-83E6-98CF-78CE-FEABABACC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
          <p:cNvSpPr/>
          <p:nvPr/>
        </p:nvSpPr>
        <p:spPr>
          <a:xfrm rot="10800000" flipH="1">
            <a:off x="-1" y="-4354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7" name="Google Shape;117;p2"/>
          <p:cNvPicPr preferRelativeResize="0">
            <a:picLocks noGrp="1"/>
          </p:cNvPicPr>
          <p:nvPr>
            <p:ph type="pic" idx="2"/>
          </p:nvPr>
        </p:nvPicPr>
        <p:blipFill rotWithShape="1">
          <a:blip r:embed="rId3">
            <a:alphaModFix/>
          </a:blip>
          <a:srcRect l="4175" r="4175"/>
          <a:stretch/>
        </p:blipFill>
        <p:spPr>
          <a:xfrm>
            <a:off x="0" y="-43542"/>
            <a:ext cx="6250618" cy="5086882"/>
          </a:xfrm>
          <a:prstGeom prst="rect">
            <a:avLst/>
          </a:prstGeom>
          <a:solidFill>
            <a:srgbClr val="D8D8D8">
              <a:alpha val="49803"/>
            </a:srgbClr>
          </a:solidFill>
          <a:ln>
            <a:noFill/>
          </a:ln>
        </p:spPr>
      </p:pic>
      <p:sp>
        <p:nvSpPr>
          <p:cNvPr id="118" name="Google Shape;118;p2"/>
          <p:cNvSpPr txBox="1"/>
          <p:nvPr/>
        </p:nvSpPr>
        <p:spPr>
          <a:xfrm>
            <a:off x="6762808" y="1753457"/>
            <a:ext cx="4326249" cy="215439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ea typeface="Times New Roman"/>
                <a:cs typeface="Times New Roman"/>
                <a:sym typeface="Times New Roman"/>
              </a:rPr>
              <a:t>Final Project</a:t>
            </a:r>
          </a:p>
          <a:p>
            <a:pPr algn="ctr"/>
            <a:endParaRPr lang="en-US" sz="1400" b="1" dirty="0">
              <a:latin typeface="Tajawal Medium" panose="00000600000000000000" pitchFamily="2" charset="-78"/>
              <a:cs typeface="Tajawal Medium" panose="00000600000000000000" pitchFamily="2" charset="-78"/>
            </a:endParaRPr>
          </a:p>
          <a:p>
            <a:pPr algn="ctr"/>
            <a:r>
              <a:rPr lang="en-US" sz="2000" b="1" dirty="0">
                <a:latin typeface="Tajawal Medium" panose="00000600000000000000" pitchFamily="2" charset="-78"/>
                <a:cs typeface="Tajawal Medium" panose="00000600000000000000" pitchFamily="2" charset="-78"/>
              </a:rPr>
              <a:t>College of Media and</a:t>
            </a:r>
            <a:r>
              <a:rPr lang="ar-EG" sz="2000" b="1" dirty="0">
                <a:latin typeface="Tajawal Medium" panose="00000600000000000000" pitchFamily="2" charset="-78"/>
                <a:cs typeface="Tajawal Medium" panose="00000600000000000000" pitchFamily="2" charset="-78"/>
              </a:rPr>
              <a:t> </a:t>
            </a:r>
            <a:r>
              <a:rPr lang="en-US" sz="2000" b="1" dirty="0">
                <a:latin typeface="Tajawal Medium" panose="00000600000000000000" pitchFamily="2" charset="-78"/>
                <a:cs typeface="Tajawal Medium" panose="00000600000000000000" pitchFamily="2" charset="-78"/>
              </a:rPr>
              <a:t>Marketing</a:t>
            </a:r>
            <a:r>
              <a:rPr lang="ar-EG" sz="2000" b="1" dirty="0">
                <a:latin typeface="Tajawal Medium" panose="00000600000000000000" pitchFamily="2" charset="-78"/>
                <a:cs typeface="Tajawal Medium" panose="00000600000000000000" pitchFamily="2" charset="-78"/>
              </a:rPr>
              <a:t> </a:t>
            </a:r>
            <a:endParaRPr lang="en-US" sz="2000" b="1" dirty="0">
              <a:latin typeface="Tajawal Medium" panose="00000600000000000000" pitchFamily="2" charset="-78"/>
              <a:cs typeface="Tajawal Medium" panose="00000600000000000000" pitchFamily="2" charset="-78"/>
            </a:endParaRPr>
          </a:p>
          <a:p>
            <a:pPr algn="ctr"/>
            <a:endParaRPr lang="en-US" sz="1400" b="1" dirty="0">
              <a:latin typeface="Tajawal Medium" panose="00000600000000000000" pitchFamily="2" charset="-78"/>
              <a:cs typeface="Tajawal Medium" panose="00000600000000000000" pitchFamily="2" charset="-78"/>
            </a:endParaRPr>
          </a:p>
          <a:p>
            <a:pPr algn="ctr"/>
            <a:r>
              <a:rPr lang="en-US" b="1" dirty="0">
                <a:latin typeface="Tajawal Medium" panose="00000600000000000000" pitchFamily="2" charset="-78"/>
                <a:cs typeface="Tajawal Medium" panose="00000600000000000000" pitchFamily="2" charset="-78"/>
              </a:rPr>
              <a:t>Digital Marketing Program</a:t>
            </a:r>
            <a:endParaRPr lang="en-US" sz="1400" b="1" dirty="0">
              <a:latin typeface="Tajawal Medium" panose="00000600000000000000" pitchFamily="2" charset="-78"/>
              <a:cs typeface="Tajawal Medium" panose="00000600000000000000" pitchFamily="2" charset="-78"/>
            </a:endParaRPr>
          </a:p>
          <a:p>
            <a:pPr algn="ctr"/>
            <a:endParaRPr lang="en-US" sz="1400" b="1" dirty="0">
              <a:latin typeface="Tajawal Medium" panose="00000600000000000000" pitchFamily="2" charset="-78"/>
              <a:cs typeface="Tajawal Medium" panose="00000600000000000000" pitchFamily="2" charset="-78"/>
            </a:endParaRPr>
          </a:p>
          <a:p>
            <a:pPr marL="0" marR="0" lvl="0" indent="0" algn="ctr" rtl="0">
              <a:spcBef>
                <a:spcPts val="0"/>
              </a:spcBef>
              <a:spcAft>
                <a:spcPts val="0"/>
              </a:spcAft>
              <a:buNone/>
            </a:pPr>
            <a:endParaRPr lang="en-US" sz="1400" dirty="0"/>
          </a:p>
        </p:txBody>
      </p:sp>
      <p:sp>
        <p:nvSpPr>
          <p:cNvPr id="119" name="Google Shape;119;p2"/>
          <p:cNvSpPr/>
          <p:nvPr/>
        </p:nvSpPr>
        <p:spPr>
          <a:xfrm>
            <a:off x="7167628" y="4123033"/>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Intro - Lecture  </a:t>
            </a:r>
            <a:endParaRPr dirty="0"/>
          </a:p>
        </p:txBody>
      </p:sp>
      <p:sp>
        <p:nvSpPr>
          <p:cNvPr id="121" name="Google Shape;121;p2"/>
          <p:cNvSpPr txBox="1"/>
          <p:nvPr/>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Mohamed </a:t>
            </a:r>
            <a:r>
              <a:rPr lang="en-US" sz="2800" b="1" dirty="0" err="1">
                <a:solidFill>
                  <a:srgbClr val="00B0F0"/>
                </a:solidFill>
                <a:latin typeface="Times New Roman"/>
                <a:ea typeface="Times New Roman"/>
                <a:cs typeface="Times New Roman"/>
                <a:sym typeface="Times New Roman"/>
              </a:rPr>
              <a:t>Owies</a:t>
            </a:r>
            <a:endParaRPr dirty="0"/>
          </a:p>
        </p:txBody>
      </p:sp>
      <p:sp>
        <p:nvSpPr>
          <p:cNvPr id="122" name="Google Shape;122;p2"/>
          <p:cNvSpPr txBox="1"/>
          <p:nvPr/>
        </p:nvSpPr>
        <p:spPr>
          <a:xfrm>
            <a:off x="459185" y="583096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a:solidFill>
                  <a:srgbClr val="00B0F0"/>
                </a:solidFill>
                <a:latin typeface="Times New Roman"/>
                <a:ea typeface="Times New Roman"/>
                <a:cs typeface="Times New Roman"/>
                <a:sym typeface="Times New Roman"/>
              </a:rPr>
              <a:t>Prepared by</a:t>
            </a:r>
            <a:endParaRPr/>
          </a:p>
        </p:txBody>
      </p:sp>
      <p:sp>
        <p:nvSpPr>
          <p:cNvPr id="125" name="Google Shape;125;p2"/>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lt1"/>
                </a:solidFill>
                <a:latin typeface="Calibri"/>
                <a:ea typeface="Calibri"/>
                <a:cs typeface="Calibri"/>
                <a:sym typeface="Calibri"/>
              </a:rPr>
              <a:t>www.midocean.ae</a:t>
            </a:r>
            <a:endParaRPr dirty="0"/>
          </a:p>
        </p:txBody>
      </p:sp>
      <p:sp>
        <p:nvSpPr>
          <p:cNvPr id="2" name="Google Shape;109;p1">
            <a:extLst>
              <a:ext uri="{FF2B5EF4-FFF2-40B4-BE49-F238E27FC236}">
                <a16:creationId xmlns:a16="http://schemas.microsoft.com/office/drawing/2014/main" id="{78967B9C-96AD-FB79-A4C3-660544AF32AC}"/>
              </a:ext>
            </a:extLst>
          </p:cNvPr>
          <p:cNvSpPr txBox="1"/>
          <p:nvPr/>
        </p:nvSpPr>
        <p:spPr>
          <a:xfrm>
            <a:off x="7118674" y="4549370"/>
            <a:ext cx="282000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ea typeface="Times New Roman"/>
                <a:cs typeface="Times New Roman"/>
                <a:sym typeface="Times New Roman"/>
              </a:rPr>
              <a:t>MKT </a:t>
            </a:r>
            <a:r>
              <a:rPr lang="en-GB" sz="2000" dirty="0">
                <a:solidFill>
                  <a:schemeClr val="lt1"/>
                </a:solidFill>
                <a:latin typeface="Times New Roman"/>
                <a:ea typeface="Times New Roman"/>
                <a:cs typeface="Times New Roman"/>
                <a:sym typeface="Times New Roman"/>
              </a:rPr>
              <a:t>761</a:t>
            </a:r>
            <a:endParaRPr dirty="0"/>
          </a:p>
        </p:txBody>
      </p:sp>
      <p:pic>
        <p:nvPicPr>
          <p:cNvPr id="3" name="Graphic 21">
            <a:extLst>
              <a:ext uri="{FF2B5EF4-FFF2-40B4-BE49-F238E27FC236}">
                <a16:creationId xmlns:a16="http://schemas.microsoft.com/office/drawing/2014/main" id="{00CFF7D2-0764-D638-5226-154110C564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5397" y="48142"/>
            <a:ext cx="2954655" cy="137962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6" name="Google Shape;146;p4"/>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47" name="Google Shape;147;p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8" name="Google Shape;148;p4"/>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49" name="Google Shape;149;p4"/>
          <p:cNvSpPr txBox="1"/>
          <p:nvPr/>
        </p:nvSpPr>
        <p:spPr>
          <a:xfrm>
            <a:off x="5930232" y="757242"/>
            <a:ext cx="4113898" cy="646290"/>
          </a:xfrm>
          <a:prstGeom prst="rect">
            <a:avLst/>
          </a:prstGeom>
          <a:noFill/>
          <a:ln>
            <a:noFill/>
          </a:ln>
        </p:spPr>
        <p:txBody>
          <a:bodyPr spcFirstLastPara="1" wrap="square" lIns="91425" tIns="45700" rIns="91425" bIns="45700" anchor="t" anchorCtr="0">
            <a:spAutoFit/>
          </a:bodyPr>
          <a:lstStyle/>
          <a:p>
            <a:pPr algn="ctr">
              <a:lnSpc>
                <a:spcPct val="150000"/>
              </a:lnSpc>
            </a:pPr>
            <a:r>
              <a:rPr lang="en-US" sz="2400" b="1" dirty="0">
                <a:solidFill>
                  <a:srgbClr val="00B0F0"/>
                </a:solidFill>
                <a:cs typeface="Tajawal Medium" panose="00000600000000000000" pitchFamily="2" charset="-78"/>
              </a:rPr>
              <a:t>Contents</a:t>
            </a:r>
          </a:p>
        </p:txBody>
      </p:sp>
      <p:sp>
        <p:nvSpPr>
          <p:cNvPr id="151" name="Google Shape;151;p4"/>
          <p:cNvSpPr/>
          <p:nvPr/>
        </p:nvSpPr>
        <p:spPr>
          <a:xfrm>
            <a:off x="3954463" y="209643"/>
            <a:ext cx="1190600" cy="988453"/>
          </a:xfrm>
          <a:prstGeom prst="rect">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sp>
        <p:nvSpPr>
          <p:cNvPr id="154" name="Google Shape;154;p4"/>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6" name="Google Shape;156;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a16="http://schemas.microsoft.com/office/drawing/2014/main" id="{BD2EA8CB-0A0D-655D-3E75-4A93D1C0EB74}"/>
              </a:ext>
            </a:extLst>
          </p:cNvPr>
          <p:cNvSpPr txBox="1"/>
          <p:nvPr/>
        </p:nvSpPr>
        <p:spPr>
          <a:xfrm>
            <a:off x="3944393" y="357914"/>
            <a:ext cx="1329571" cy="58473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a:t>
            </a:r>
            <a:r>
              <a:rPr lang="en-US" sz="1600" b="1" dirty="0" err="1">
                <a:solidFill>
                  <a:schemeClr val="lt1"/>
                </a:solidFill>
                <a:latin typeface="Times New Roman"/>
                <a:ea typeface="Times New Roman"/>
                <a:cs typeface="Times New Roman"/>
                <a:sym typeface="Times New Roman"/>
              </a:rPr>
              <a:t>Lec</a:t>
            </a:r>
            <a:r>
              <a:rPr lang="en-GB" sz="1600" b="1" dirty="0" err="1">
                <a:solidFill>
                  <a:schemeClr val="lt1"/>
                </a:solidFill>
                <a:latin typeface="Times New Roman"/>
                <a:ea typeface="Times New Roman"/>
                <a:cs typeface="Times New Roman"/>
                <a:sym typeface="Times New Roman"/>
              </a:rPr>
              <a:t>ture</a:t>
            </a:r>
            <a:endParaRPr sz="900" b="1" dirty="0">
              <a:solidFill>
                <a:schemeClr val="lt1"/>
              </a:solidFill>
              <a:latin typeface="Times New Roman"/>
              <a:ea typeface="Times New Roman"/>
              <a:cs typeface="Times New Roman"/>
              <a:sym typeface="Times New Roman"/>
            </a:endParaRPr>
          </a:p>
        </p:txBody>
      </p:sp>
      <p:sp>
        <p:nvSpPr>
          <p:cNvPr id="4" name="TextBox 3">
            <a:extLst>
              <a:ext uri="{FF2B5EF4-FFF2-40B4-BE49-F238E27FC236}">
                <a16:creationId xmlns:a16="http://schemas.microsoft.com/office/drawing/2014/main" id="{3A51F5FB-86D7-C8F4-C441-8EF513BCF49A}"/>
              </a:ext>
            </a:extLst>
          </p:cNvPr>
          <p:cNvSpPr txBox="1"/>
          <p:nvPr/>
        </p:nvSpPr>
        <p:spPr>
          <a:xfrm>
            <a:off x="5661329" y="1358370"/>
            <a:ext cx="6096000" cy="4197559"/>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800" dirty="0"/>
              <a:t>Introduction:</a:t>
            </a:r>
          </a:p>
          <a:p>
            <a:pPr marL="285750" indent="-285750">
              <a:lnSpc>
                <a:spcPct val="150000"/>
              </a:lnSpc>
              <a:buFont typeface="Arial" panose="020B0604020202020204" pitchFamily="34" charset="0"/>
              <a:buChar char="•"/>
            </a:pPr>
            <a:r>
              <a:rPr lang="en-US" sz="1800" b="1" dirty="0">
                <a:latin typeface="Times New Roman"/>
                <a:cs typeface="Times New Roman"/>
                <a:sym typeface="Times New Roman"/>
              </a:rPr>
              <a:t>Concept of </a:t>
            </a:r>
            <a:r>
              <a:rPr lang="en-US" sz="1800" b="1" dirty="0">
                <a:latin typeface="Times New Roman"/>
                <a:cs typeface="Times New Roman"/>
              </a:rPr>
              <a:t>Graduation Project</a:t>
            </a:r>
          </a:p>
          <a:p>
            <a:pPr marL="285750" marR="0" lvl="0" indent="-285750" algn="l" rtl="0">
              <a:lnSpc>
                <a:spcPct val="150000"/>
              </a:lnSpc>
              <a:spcBef>
                <a:spcPts val="0"/>
              </a:spcBef>
              <a:spcAft>
                <a:spcPts val="0"/>
              </a:spcAft>
              <a:buFont typeface="Arial" panose="020B0604020202020204" pitchFamily="34" charset="0"/>
              <a:buChar char="•"/>
            </a:pPr>
            <a:r>
              <a:rPr lang="en-GB" sz="1800" b="1" dirty="0">
                <a:latin typeface="Times New Roman"/>
                <a:ea typeface="Times New Roman"/>
                <a:cs typeface="Times New Roman"/>
                <a:sym typeface="Times New Roman"/>
              </a:rPr>
              <a:t>Objectives of the graduation project</a:t>
            </a:r>
            <a:endParaRPr lang="en-GB" sz="1800" b="1" dirty="0"/>
          </a:p>
          <a:p>
            <a:pPr marL="285750" indent="-285750">
              <a:lnSpc>
                <a:spcPct val="150000"/>
              </a:lnSpc>
              <a:buFont typeface="Arial" panose="020B0604020202020204" pitchFamily="34" charset="0"/>
              <a:buChar char="•"/>
            </a:pPr>
            <a:r>
              <a:rPr lang="en-GB" sz="1800" b="1" dirty="0">
                <a:latin typeface="Times New Roman"/>
                <a:ea typeface="Times New Roman"/>
                <a:cs typeface="Times New Roman"/>
                <a:sym typeface="Times New Roman"/>
              </a:rPr>
              <a:t>Guidelines for graduation projects </a:t>
            </a:r>
            <a:endParaRPr lang="en-GB" sz="1800" b="1" dirty="0"/>
          </a:p>
          <a:p>
            <a:pPr marL="285750" marR="0" lvl="0" indent="-285750" algn="l" rtl="0">
              <a:lnSpc>
                <a:spcPct val="150000"/>
              </a:lnSpc>
              <a:spcBef>
                <a:spcPts val="0"/>
              </a:spcBef>
              <a:spcAft>
                <a:spcPts val="0"/>
              </a:spcAft>
              <a:buFont typeface="Arial" panose="020B0604020202020204" pitchFamily="34" charset="0"/>
              <a:buChar char="•"/>
            </a:pPr>
            <a:r>
              <a:rPr lang="en-GB" sz="1800" b="1" dirty="0">
                <a:latin typeface="Times New Roman"/>
                <a:ea typeface="Times New Roman"/>
                <a:cs typeface="Times New Roman"/>
                <a:sym typeface="Times New Roman"/>
              </a:rPr>
              <a:t> Preparing the Graduation Project Plan (Proposal)</a:t>
            </a:r>
          </a:p>
          <a:p>
            <a:pPr marL="285750" marR="0" lvl="0" indent="-285750" algn="just" rtl="0">
              <a:lnSpc>
                <a:spcPct val="150000"/>
              </a:lnSpc>
              <a:spcBef>
                <a:spcPts val="0"/>
              </a:spcBef>
              <a:spcAft>
                <a:spcPts val="0"/>
              </a:spcAft>
              <a:buFont typeface="Arial" panose="020B0604020202020204" pitchFamily="34" charset="0"/>
              <a:buChar char="•"/>
            </a:pPr>
            <a:r>
              <a:rPr lang="en-GB" sz="1800" b="1" dirty="0">
                <a:latin typeface="Times New Roman"/>
                <a:ea typeface="Times New Roman"/>
                <a:cs typeface="Times New Roman"/>
                <a:sym typeface="Times New Roman"/>
              </a:rPr>
              <a:t>The organized rules for the graduation project</a:t>
            </a:r>
          </a:p>
          <a:p>
            <a:pPr marL="285750" marR="0" lvl="0" indent="-285750" algn="just" rtl="0">
              <a:lnSpc>
                <a:spcPct val="150000"/>
              </a:lnSpc>
              <a:spcBef>
                <a:spcPts val="0"/>
              </a:spcBef>
              <a:spcAft>
                <a:spcPts val="0"/>
              </a:spcAft>
              <a:buFont typeface="Arial" panose="020B0604020202020204" pitchFamily="34" charset="0"/>
              <a:buChar char="•"/>
            </a:pPr>
            <a:r>
              <a:rPr lang="en-GB" sz="1800" b="1" dirty="0">
                <a:latin typeface="Times New Roman"/>
                <a:ea typeface="Times New Roman"/>
                <a:cs typeface="Times New Roman"/>
                <a:sym typeface="Times New Roman"/>
              </a:rPr>
              <a:t>The General Framework for Writing a Graduation Project:</a:t>
            </a:r>
          </a:p>
          <a:p>
            <a:pPr marL="285750" indent="-285750" algn="just">
              <a:lnSpc>
                <a:spcPct val="150000"/>
              </a:lnSpc>
              <a:buFont typeface="Arial" panose="020B0604020202020204" pitchFamily="34" charset="0"/>
              <a:buChar char="•"/>
            </a:pPr>
            <a:r>
              <a:rPr lang="en-GB" sz="1800" b="1" dirty="0">
                <a:latin typeface="Times New Roman"/>
                <a:ea typeface="Times New Roman"/>
                <a:cs typeface="Times New Roman"/>
                <a:sym typeface="Times New Roman"/>
              </a:rPr>
              <a:t>The final project’s Content Structure</a:t>
            </a:r>
          </a:p>
          <a:p>
            <a:pPr marL="285750" indent="-285750" algn="just">
              <a:lnSpc>
                <a:spcPct val="150000"/>
              </a:lnSpc>
              <a:buFont typeface="Arial" panose="020B0604020202020204" pitchFamily="34" charset="0"/>
              <a:buChar char="•"/>
            </a:pPr>
            <a:r>
              <a:rPr lang="en-GB" sz="1800" b="1" dirty="0">
                <a:latin typeface="Times New Roman"/>
                <a:ea typeface="Times New Roman"/>
                <a:cs typeface="Times New Roman"/>
                <a:sym typeface="Times New Roman"/>
              </a:rPr>
              <a:t>Conclusion</a:t>
            </a:r>
          </a:p>
        </p:txBody>
      </p:sp>
      <p:pic>
        <p:nvPicPr>
          <p:cNvPr id="3" name="Graphic 21">
            <a:extLst>
              <a:ext uri="{FF2B5EF4-FFF2-40B4-BE49-F238E27FC236}">
                <a16:creationId xmlns:a16="http://schemas.microsoft.com/office/drawing/2014/main" id="{82040D5C-6022-8A01-9AB0-3A0B4535EDF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62" name="Google Shape;162;p5"/>
          <p:cNvSpPr txBox="1"/>
          <p:nvPr/>
        </p:nvSpPr>
        <p:spPr>
          <a:xfrm>
            <a:off x="4144984" y="756733"/>
            <a:ext cx="39020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latin typeface="Times New Roman"/>
                <a:cs typeface="Times New Roman"/>
                <a:sym typeface="Times New Roman"/>
              </a:rPr>
              <a:t>Introduction</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66" name="Google Shape;166;p5"/>
          <p:cNvSpPr txBox="1"/>
          <p:nvPr/>
        </p:nvSpPr>
        <p:spPr>
          <a:xfrm>
            <a:off x="762000" y="2134949"/>
            <a:ext cx="10541000" cy="409338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2000" dirty="0">
                <a:latin typeface="Times New Roman"/>
                <a:ea typeface="Times New Roman"/>
                <a:cs typeface="Times New Roman"/>
                <a:sym typeface="Times New Roman"/>
              </a:rPr>
              <a:t>Graduation projects represent a real opportunity for students to apply and deepen their knowledge of what they have learned during their academic studies, and to work on projects that contribute to community development and improve the quality of life. Graduation projects involve utilizing research skills and in-depth analysis of issues in the field of digital marketing through the application of scientific research methodologies, and the use of modern tools and technologies to produce unique and innovative research projects, achieving practical benefits for society, and excelling in the job market.</a:t>
            </a:r>
          </a:p>
          <a:p>
            <a:pPr marL="0" marR="0" lvl="0" indent="0" algn="just" rtl="0">
              <a:spcBef>
                <a:spcPts val="0"/>
              </a:spcBef>
              <a:spcAft>
                <a:spcPts val="0"/>
              </a:spcAft>
              <a:buNone/>
            </a:pPr>
            <a:endParaRPr lang="en-GB" sz="2000" dirty="0">
              <a:latin typeface="Times New Roman"/>
              <a:ea typeface="Times New Roman"/>
              <a:cs typeface="Times New Roman"/>
              <a:sym typeface="Times New Roman"/>
            </a:endParaRPr>
          </a:p>
          <a:p>
            <a:pPr marL="0" marR="0" lvl="0" indent="0" algn="just" rtl="0">
              <a:spcBef>
                <a:spcPts val="0"/>
              </a:spcBef>
              <a:spcAft>
                <a:spcPts val="0"/>
              </a:spcAft>
              <a:buNone/>
            </a:pPr>
            <a:r>
              <a:rPr lang="en-GB" sz="2000" dirty="0">
                <a:latin typeface="Times New Roman"/>
                <a:ea typeface="Times New Roman"/>
                <a:cs typeface="Times New Roman"/>
                <a:sym typeface="Times New Roman"/>
              </a:rPr>
              <a:t>Researchers preparing for graduation projects in the field of marketing need to employ the knowledge, research skills, critical thinking, and experiences gained during their studies. They should foster team spirit and teamwork, collaborate with each other and academic supervisors, exchange ideas and experiences, </a:t>
            </a:r>
            <a:r>
              <a:rPr lang="en-GB" sz="2000" dirty="0" err="1">
                <a:latin typeface="Times New Roman"/>
                <a:ea typeface="Times New Roman"/>
                <a:cs typeface="Times New Roman"/>
                <a:sym typeface="Times New Roman"/>
              </a:rPr>
              <a:t>analyze</a:t>
            </a:r>
            <a:r>
              <a:rPr lang="en-GB" sz="2000" dirty="0">
                <a:latin typeface="Times New Roman"/>
                <a:ea typeface="Times New Roman"/>
                <a:cs typeface="Times New Roman"/>
                <a:sym typeface="Times New Roman"/>
              </a:rPr>
              <a:t> and discuss the results, and provide recommendations and future insights.</a:t>
            </a:r>
          </a:p>
        </p:txBody>
      </p:sp>
      <p:sp>
        <p:nvSpPr>
          <p:cNvPr id="168" name="Google Shape;168;p5"/>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
        <p:nvSpPr>
          <p:cNvPr id="2" name="Google Shape;139;p3">
            <a:extLst>
              <a:ext uri="{FF2B5EF4-FFF2-40B4-BE49-F238E27FC236}">
                <a16:creationId xmlns:a16="http://schemas.microsoft.com/office/drawing/2014/main" id="{A43FA33D-74B9-2A9F-EF43-44B74D853576}"/>
              </a:ext>
            </a:extLst>
          </p:cNvPr>
          <p:cNvSpPr txBox="1"/>
          <p:nvPr/>
        </p:nvSpPr>
        <p:spPr>
          <a:xfrm>
            <a:off x="1039166" y="1279913"/>
            <a:ext cx="1210739"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 </a:t>
            </a:r>
            <a:r>
              <a:rPr lang="en-US" sz="1600" b="1" dirty="0" err="1">
                <a:latin typeface="Times New Roman"/>
                <a:ea typeface="Times New Roman"/>
                <a:cs typeface="Times New Roman"/>
                <a:sym typeface="Times New Roman"/>
              </a:rPr>
              <a:t>Lec</a:t>
            </a:r>
            <a:endParaRPr sz="900" b="1" dirty="0">
              <a:latin typeface="Times New Roman"/>
              <a:ea typeface="Times New Roman"/>
              <a:cs typeface="Times New Roman"/>
              <a:sym typeface="Times New Roman"/>
            </a:endParaRPr>
          </a:p>
        </p:txBody>
      </p:sp>
      <p:pic>
        <p:nvPicPr>
          <p:cNvPr id="3" name="Graphic 21">
            <a:extLst>
              <a:ext uri="{FF2B5EF4-FFF2-40B4-BE49-F238E27FC236}">
                <a16:creationId xmlns:a16="http://schemas.microsoft.com/office/drawing/2014/main" id="{E59449A6-D388-9B9F-AD63-922B736F09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561688" y="1713204"/>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50" y="1019069"/>
            <a:ext cx="39020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latin typeface="Times New Roman"/>
                <a:cs typeface="Times New Roman"/>
                <a:sym typeface="Times New Roman"/>
              </a:rPr>
              <a:t>Introduction</a:t>
            </a:r>
            <a:endParaRPr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5"/>
          <p:cNvSpPr txBox="1"/>
          <p:nvPr/>
        </p:nvSpPr>
        <p:spPr>
          <a:xfrm>
            <a:off x="817591" y="2070316"/>
            <a:ext cx="1013673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400" dirty="0">
                <a:latin typeface="Times New Roman"/>
                <a:ea typeface="Times New Roman"/>
                <a:cs typeface="Times New Roman"/>
                <a:sym typeface="Times New Roman"/>
              </a:rPr>
              <a:t>In this context, the College of Media and Marketing at Midocean University in the UAE recognizes the importance of the role of graduation projects in developing students' scientific and research capabilities and preparing them for practical life. Therefore, the college is committed to supporting students and providing all the necessary resources and facilities to implement graduation projects at the highest level of quality and innovation in the field of digital marketing.</a:t>
            </a:r>
            <a:endParaRPr sz="2400" dirty="0">
              <a:latin typeface="Times New Roman"/>
              <a:ea typeface="Times New Roman"/>
              <a:cs typeface="Times New Roman"/>
              <a:sym typeface="Times New Roman"/>
            </a:endParaRP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a16="http://schemas.microsoft.com/office/drawing/2014/main" id="{A43FA33D-74B9-2A9F-EF43-44B74D853576}"/>
              </a:ext>
            </a:extLst>
          </p:cNvPr>
          <p:cNvSpPr txBox="1"/>
          <p:nvPr/>
        </p:nvSpPr>
        <p:spPr>
          <a:xfrm>
            <a:off x="1039166" y="1279913"/>
            <a:ext cx="1210739"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 </a:t>
            </a:r>
            <a:r>
              <a:rPr lang="en-US" sz="1600" b="1" dirty="0" err="1">
                <a:solidFill>
                  <a:schemeClr val="lt1"/>
                </a:solidFill>
                <a:latin typeface="Times New Roman"/>
                <a:ea typeface="Times New Roman"/>
                <a:cs typeface="Times New Roman"/>
                <a:sym typeface="Times New Roman"/>
              </a:rPr>
              <a:t>Lec</a:t>
            </a:r>
            <a:endParaRPr sz="900" b="1" dirty="0">
              <a:solidFill>
                <a:schemeClr val="lt1"/>
              </a:solidFill>
              <a:latin typeface="Times New Roman"/>
              <a:ea typeface="Times New Roman"/>
              <a:cs typeface="Times New Roman"/>
              <a:sym typeface="Times New Roman"/>
            </a:endParaRPr>
          </a:p>
        </p:txBody>
      </p:sp>
      <p:pic>
        <p:nvPicPr>
          <p:cNvPr id="3" name="Graphic 21">
            <a:extLst>
              <a:ext uri="{FF2B5EF4-FFF2-40B4-BE49-F238E27FC236}">
                <a16:creationId xmlns:a16="http://schemas.microsoft.com/office/drawing/2014/main" id="{20502A68-F3AF-A69B-A9D4-6CCD3E2768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4126080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2" name="Google Shape;132;p3"/>
          <p:cNvPicPr preferRelativeResize="0">
            <a:picLocks noGrp="1"/>
          </p:cNvPicPr>
          <p:nvPr>
            <p:ph type="pic" idx="2"/>
          </p:nvPr>
        </p:nvPicPr>
        <p:blipFill rotWithShape="1">
          <a:blip r:embed="rId3">
            <a:alphaModFix/>
          </a:blip>
          <a:srcRect t="8699" b="8699"/>
          <a:stretch/>
        </p:blipFill>
        <p:spPr>
          <a:xfrm>
            <a:off x="6604733" y="1432272"/>
            <a:ext cx="4716859" cy="3138588"/>
          </a:xfrm>
          <a:prstGeom prst="rect">
            <a:avLst/>
          </a:prstGeom>
          <a:solidFill>
            <a:srgbClr val="D8D8D8">
              <a:alpha val="49803"/>
            </a:srgbClr>
          </a:solidFill>
          <a:ln>
            <a:noFill/>
          </a:ln>
        </p:spPr>
      </p:pic>
      <p:sp>
        <p:nvSpPr>
          <p:cNvPr id="134" name="Google Shape;134;p3"/>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36" name="Google Shape;136;p3"/>
          <p:cNvSpPr/>
          <p:nvPr/>
        </p:nvSpPr>
        <p:spPr>
          <a:xfrm>
            <a:off x="1036948" y="3043295"/>
            <a:ext cx="5128181" cy="300078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dirty="0">
                <a:latin typeface="Times New Roman"/>
                <a:ea typeface="Times New Roman"/>
                <a:cs typeface="Times New Roman"/>
                <a:sym typeface="Times New Roman"/>
              </a:rPr>
              <a:t>A graduation project is an essential component for fulfilling the requirements of a graduation degree. It can be characterized as a research endeavour that involves identifying a problem, formulating a hypothesis, designing experiments to investigate the hypothesis, and deriving conclusions based on the findings.</a:t>
            </a:r>
            <a:endParaRPr sz="1800" b="1" dirty="0">
              <a:latin typeface="Times New Roman"/>
              <a:ea typeface="Times New Roman"/>
              <a:cs typeface="Times New Roman"/>
              <a:sym typeface="Times New Roman"/>
            </a:endParaRPr>
          </a:p>
        </p:txBody>
      </p:sp>
      <p:sp>
        <p:nvSpPr>
          <p:cNvPr id="137" name="Google Shape;137;p3"/>
          <p:cNvSpPr txBox="1"/>
          <p:nvPr/>
        </p:nvSpPr>
        <p:spPr>
          <a:xfrm>
            <a:off x="3241185" y="1877295"/>
            <a:ext cx="2854815"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b="1" dirty="0">
                <a:solidFill>
                  <a:srgbClr val="00B0F0"/>
                </a:solidFill>
                <a:latin typeface="Times New Roman"/>
                <a:cs typeface="Times New Roman"/>
                <a:sym typeface="Times New Roman"/>
              </a:rPr>
              <a:t>Concept of </a:t>
            </a:r>
            <a:r>
              <a:rPr lang="en-US" b="1" dirty="0">
                <a:solidFill>
                  <a:srgbClr val="00B0F0"/>
                </a:solidFill>
                <a:latin typeface="Times New Roman"/>
                <a:cs typeface="Times New Roman"/>
              </a:rPr>
              <a:t>Graduation Project</a:t>
            </a:r>
            <a:endParaRPr b="1" dirty="0">
              <a:solidFill>
                <a:srgbClr val="00B0F0"/>
              </a:solidFill>
              <a:latin typeface="Times New Roman"/>
              <a:cs typeface="Times New Roman"/>
            </a:endParaRPr>
          </a:p>
        </p:txBody>
      </p:sp>
      <p:sp>
        <p:nvSpPr>
          <p:cNvPr id="140" name="Google Shape;140;p3"/>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2" name="Google Shape;163;p5">
            <a:extLst>
              <a:ext uri="{FF2B5EF4-FFF2-40B4-BE49-F238E27FC236}">
                <a16:creationId xmlns:a16="http://schemas.microsoft.com/office/drawing/2014/main" id="{D818BEB7-659A-01AE-A8D8-1AD0909DD599}"/>
              </a:ext>
            </a:extLst>
          </p:cNvPr>
          <p:cNvSpPr/>
          <p:nvPr/>
        </p:nvSpPr>
        <p:spPr>
          <a:xfrm>
            <a:off x="1478017" y="66742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39;p3">
            <a:extLst>
              <a:ext uri="{FF2B5EF4-FFF2-40B4-BE49-F238E27FC236}">
                <a16:creationId xmlns:a16="http://schemas.microsoft.com/office/drawing/2014/main" id="{2692D01A-9693-57AE-B4D8-1EAAAA0919AB}"/>
              </a:ext>
            </a:extLst>
          </p:cNvPr>
          <p:cNvSpPr txBox="1"/>
          <p:nvPr/>
        </p:nvSpPr>
        <p:spPr>
          <a:xfrm>
            <a:off x="1478017" y="101194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pic>
        <p:nvPicPr>
          <p:cNvPr id="4" name="Graphic 21">
            <a:extLst>
              <a:ext uri="{FF2B5EF4-FFF2-40B4-BE49-F238E27FC236}">
                <a16:creationId xmlns:a16="http://schemas.microsoft.com/office/drawing/2014/main" id="{47876FD5-B569-B3D3-43EF-6F4A9C0DDDE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181362"/>
            <a:ext cx="2571684" cy="1200801"/>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561688" y="1713204"/>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50" y="1019069"/>
            <a:ext cx="57626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latin typeface="Times New Roman"/>
                <a:ea typeface="Times New Roman"/>
                <a:cs typeface="Times New Roman"/>
                <a:sym typeface="Times New Roman"/>
              </a:rPr>
              <a:t>Objectives of the graduation project</a:t>
            </a:r>
            <a:endParaRPr b="1"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5"/>
          <p:cNvSpPr txBox="1"/>
          <p:nvPr/>
        </p:nvSpPr>
        <p:spPr>
          <a:xfrm>
            <a:off x="817591" y="2070316"/>
            <a:ext cx="10136735"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The objectives of the graduation project are as follows:</a:t>
            </a:r>
          </a:p>
          <a:p>
            <a:pPr marR="0" lvl="0" algn="just" rtl="0">
              <a:lnSpc>
                <a:spcPct val="150000"/>
              </a:lnSpc>
              <a:spcBef>
                <a:spcPts val="0"/>
              </a:spcBef>
              <a:spcAft>
                <a:spcPts val="0"/>
              </a:spcAft>
            </a:pPr>
            <a:r>
              <a:rPr lang="en-GB" sz="1800" dirty="0">
                <a:solidFill>
                  <a:srgbClr val="2D3956"/>
                </a:solidFill>
                <a:latin typeface="Times New Roman"/>
                <a:ea typeface="Times New Roman"/>
                <a:cs typeface="Times New Roman"/>
                <a:sym typeface="Times New Roman"/>
              </a:rPr>
              <a:t>1. Introduce students to the nature of scientific research and motivate them to engage in scientific thinking and use scientific methodology in research and analysis.</a:t>
            </a:r>
          </a:p>
          <a:p>
            <a:pPr marR="0" lvl="0" algn="just" rtl="0">
              <a:lnSpc>
                <a:spcPct val="150000"/>
              </a:lnSpc>
              <a:spcBef>
                <a:spcPts val="0"/>
              </a:spcBef>
              <a:spcAft>
                <a:spcPts val="0"/>
              </a:spcAft>
            </a:pPr>
            <a:r>
              <a:rPr lang="en-GB" sz="1800" dirty="0">
                <a:solidFill>
                  <a:srgbClr val="2D3956"/>
                </a:solidFill>
                <a:latin typeface="Times New Roman"/>
                <a:ea typeface="Times New Roman"/>
                <a:cs typeface="Times New Roman"/>
                <a:sym typeface="Times New Roman"/>
              </a:rPr>
              <a:t>2. Clarify the fundamental concepts in digital marketing research to equip students with the understanding and utilization of various tools and methodologies in this field and enable them to effectively deal with the transformations and changes occurring in it.</a:t>
            </a:r>
          </a:p>
          <a:p>
            <a:pPr marR="0" lvl="0" algn="just" rtl="0">
              <a:lnSpc>
                <a:spcPct val="150000"/>
              </a:lnSpc>
              <a:spcBef>
                <a:spcPts val="0"/>
              </a:spcBef>
              <a:spcAft>
                <a:spcPts val="0"/>
              </a:spcAft>
            </a:pPr>
            <a:r>
              <a:rPr lang="en-GB" sz="1800" dirty="0">
                <a:solidFill>
                  <a:srgbClr val="2D3956"/>
                </a:solidFill>
                <a:latin typeface="Times New Roman"/>
                <a:ea typeface="Times New Roman"/>
                <a:cs typeface="Times New Roman"/>
                <a:sym typeface="Times New Roman"/>
              </a:rPr>
              <a:t>3. Enhance students' research skills by identifying the steps of research in the field of digital marketing, including its theories, methodologies, data collection, and analysis tools, enabling them to conduct specialized and high-quality scientific research.</a:t>
            </a: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a16="http://schemas.microsoft.com/office/drawing/2014/main" id="{A43FA33D-74B9-2A9F-EF43-44B74D853576}"/>
              </a:ext>
            </a:extLst>
          </p:cNvPr>
          <p:cNvSpPr txBox="1"/>
          <p:nvPr/>
        </p:nvSpPr>
        <p:spPr>
          <a:xfrm>
            <a:off x="942308" y="1279913"/>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pic>
        <p:nvPicPr>
          <p:cNvPr id="3" name="Graphic 21">
            <a:extLst>
              <a:ext uri="{FF2B5EF4-FFF2-40B4-BE49-F238E27FC236}">
                <a16:creationId xmlns:a16="http://schemas.microsoft.com/office/drawing/2014/main" id="{C27B312C-CDDE-B5FF-4BAA-B8EFB23E7B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3639475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561688" y="1713204"/>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2513150" y="1019069"/>
            <a:ext cx="5762632"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latin typeface="Times New Roman"/>
                <a:ea typeface="Times New Roman"/>
                <a:cs typeface="Times New Roman"/>
                <a:sym typeface="Times New Roman"/>
              </a:rPr>
              <a:t>Objectives of the graduation project</a:t>
            </a:r>
            <a:endParaRPr b="1" dirty="0"/>
          </a:p>
        </p:txBody>
      </p:sp>
      <p:sp>
        <p:nvSpPr>
          <p:cNvPr id="163" name="Google Shape;163;p5"/>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6" name="Google Shape;166;p5"/>
          <p:cNvSpPr txBox="1"/>
          <p:nvPr/>
        </p:nvSpPr>
        <p:spPr>
          <a:xfrm>
            <a:off x="817591" y="2070316"/>
            <a:ext cx="10136735" cy="341627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The objectives of the graduation project are as follows:</a:t>
            </a: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4. Provide students with confidence and proficiency in using data collection tools to prepare a proposed marketing research plan in an integrated manner, utilizing advanced analytical skills that allow them to </a:t>
            </a:r>
            <a:r>
              <a:rPr lang="en-GB" sz="1800" dirty="0" err="1">
                <a:solidFill>
                  <a:srgbClr val="2D3956"/>
                </a:solidFill>
                <a:latin typeface="Times New Roman"/>
                <a:ea typeface="Times New Roman"/>
                <a:cs typeface="Times New Roman"/>
                <a:sym typeface="Times New Roman"/>
              </a:rPr>
              <a:t>analyze</a:t>
            </a:r>
            <a:r>
              <a:rPr lang="en-GB" sz="1800" dirty="0">
                <a:solidFill>
                  <a:srgbClr val="2D3956"/>
                </a:solidFill>
                <a:latin typeface="Times New Roman"/>
                <a:ea typeface="Times New Roman"/>
                <a:cs typeface="Times New Roman"/>
                <a:sym typeface="Times New Roman"/>
              </a:rPr>
              <a:t> data and draw conclusions.</a:t>
            </a:r>
          </a:p>
          <a:p>
            <a:pPr marL="0" marR="0" lvl="0" indent="0" algn="just" rtl="0">
              <a:lnSpc>
                <a:spcPct val="150000"/>
              </a:lnSpc>
              <a:spcBef>
                <a:spcPts val="0"/>
              </a:spcBef>
              <a:spcAft>
                <a:spcPts val="0"/>
              </a:spcAft>
              <a:buNone/>
            </a:pPr>
            <a:endParaRPr lang="en-GB" sz="1800" dirty="0">
              <a:solidFill>
                <a:srgbClr val="2D395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1800" dirty="0">
                <a:solidFill>
                  <a:srgbClr val="2D3956"/>
                </a:solidFill>
                <a:latin typeface="Times New Roman"/>
                <a:ea typeface="Times New Roman"/>
                <a:cs typeface="Times New Roman"/>
                <a:sym typeface="Times New Roman"/>
              </a:rPr>
              <a:t>5. Utilize the steps of scientific research in preparing a proposed research plan with the aim of enriching the academic field and scientific production and enhancing students' abilities in scientific thinking and the use of scientific methodology in analysis and evaluation.</a:t>
            </a:r>
            <a:endParaRPr sz="1800" dirty="0">
              <a:solidFill>
                <a:srgbClr val="2D3956"/>
              </a:solidFill>
              <a:latin typeface="Times New Roman"/>
              <a:ea typeface="Times New Roman"/>
              <a:cs typeface="Times New Roman"/>
              <a:sym typeface="Times New Roman"/>
            </a:endParaRP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39;p3">
            <a:extLst>
              <a:ext uri="{FF2B5EF4-FFF2-40B4-BE49-F238E27FC236}">
                <a16:creationId xmlns:a16="http://schemas.microsoft.com/office/drawing/2014/main" id="{A43FA33D-74B9-2A9F-EF43-44B74D853576}"/>
              </a:ext>
            </a:extLst>
          </p:cNvPr>
          <p:cNvSpPr txBox="1"/>
          <p:nvPr/>
        </p:nvSpPr>
        <p:spPr>
          <a:xfrm>
            <a:off x="942308" y="1279913"/>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pic>
        <p:nvPicPr>
          <p:cNvPr id="3" name="Graphic 21">
            <a:extLst>
              <a:ext uri="{FF2B5EF4-FFF2-40B4-BE49-F238E27FC236}">
                <a16:creationId xmlns:a16="http://schemas.microsoft.com/office/drawing/2014/main" id="{BE4F63D0-9F68-F88C-6272-0CB9B7EE5D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extLst>
      <p:ext uri="{BB962C8B-B14F-4D97-AF65-F5344CB8AC3E}">
        <p14:creationId xmlns:p14="http://schemas.microsoft.com/office/powerpoint/2010/main" val="3974253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181062" y="1728530"/>
            <a:ext cx="9237556"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Guidelines for graduation projects in the field of digital marketing at the College of Media and Marketing, Midocean University in the UAE:</a:t>
            </a:r>
          </a:p>
          <a:p>
            <a:pPr marR="0" lvl="0" algn="just" rtl="0">
              <a:lnSpc>
                <a:spcPct val="150000"/>
              </a:lnSpc>
              <a:spcBef>
                <a:spcPts val="0"/>
              </a:spcBef>
              <a:spcAft>
                <a:spcPts val="0"/>
              </a:spcAft>
            </a:pPr>
            <a:r>
              <a:rPr lang="en-GB" sz="2000" dirty="0">
                <a:latin typeface="Times New Roman"/>
                <a:ea typeface="Times New Roman"/>
                <a:cs typeface="Times New Roman"/>
                <a:sym typeface="Times New Roman"/>
              </a:rPr>
              <a:t>- Students are required to submit proposed research titles for their graduation projects during the first week of the semester.</a:t>
            </a:r>
          </a:p>
          <a:p>
            <a:pPr marR="0" lvl="0" algn="just" rtl="0">
              <a:lnSpc>
                <a:spcPct val="150000"/>
              </a:lnSpc>
              <a:spcBef>
                <a:spcPts val="0"/>
              </a:spcBef>
              <a:spcAft>
                <a:spcPts val="0"/>
              </a:spcAft>
            </a:pPr>
            <a:r>
              <a:rPr lang="en-GB" sz="2000" dirty="0">
                <a:latin typeface="Times New Roman"/>
                <a:ea typeface="Times New Roman"/>
                <a:cs typeface="Times New Roman"/>
                <a:sym typeface="Times New Roman"/>
              </a:rPr>
              <a:t>- Students must obtain the approval of the course supervisor for the research title.</a:t>
            </a:r>
          </a:p>
          <a:p>
            <a:pPr marR="0" lvl="0" algn="just" rtl="0">
              <a:lnSpc>
                <a:spcPct val="150000"/>
              </a:lnSpc>
              <a:spcBef>
                <a:spcPts val="0"/>
              </a:spcBef>
              <a:spcAft>
                <a:spcPts val="0"/>
              </a:spcAft>
            </a:pPr>
            <a:r>
              <a:rPr lang="en-GB" sz="2000" dirty="0">
                <a:latin typeface="Times New Roman"/>
                <a:ea typeface="Times New Roman"/>
                <a:cs typeface="Times New Roman"/>
                <a:sym typeface="Times New Roman"/>
              </a:rPr>
              <a:t>- Weekly attendance and application of the scientific steps in the recorded lectures of the course should be followed in the graduation project.</a:t>
            </a:r>
          </a:p>
          <a:p>
            <a:pPr marR="0" lvl="0" algn="just" rtl="0">
              <a:lnSpc>
                <a:spcPct val="150000"/>
              </a:lnSpc>
              <a:spcBef>
                <a:spcPts val="0"/>
              </a:spcBef>
              <a:spcAft>
                <a:spcPts val="0"/>
              </a:spcAft>
            </a:pPr>
            <a:r>
              <a:rPr lang="en-GB" sz="2000" dirty="0">
                <a:latin typeface="Times New Roman"/>
                <a:ea typeface="Times New Roman"/>
                <a:cs typeface="Times New Roman"/>
                <a:sym typeface="Times New Roman"/>
              </a:rPr>
              <a:t>- Students are expected to submit their project proposal during the third week of the semester.</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latin typeface="Times New Roman"/>
                <a:ea typeface="Times New Roman"/>
                <a:cs typeface="Times New Roman"/>
                <a:sym typeface="Times New Roman"/>
              </a:rPr>
              <a:t>Guidelines for graduation projects </a:t>
            </a:r>
            <a:endParaRPr lang="en-GB" sz="2400" b="1" dirty="0"/>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DD4AF853-D09B-9AD4-D088-E1C9D58664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6" name="Google Shape;168;p5">
            <a:extLst>
              <a:ext uri="{FF2B5EF4-FFF2-40B4-BE49-F238E27FC236}">
                <a16:creationId xmlns:a16="http://schemas.microsoft.com/office/drawing/2014/main" id="{33978D6D-0483-8A36-E812-2060D1D4864E}"/>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440873" y="1728530"/>
            <a:ext cx="8913091"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Students are expected to submit their project proposal during the third week of the semester.</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project proposal will be discussed by faculty members in a seminar held during the fourth week of the semester to determine whether the project topic is approved by the university administration.</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deadline for submitting all project plans is the fifth week of the semester.</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student should distribute a copy of the research plan to attending faculty members 24 hours before the seminar, after obtaining the supervisor's approval for plan distribution.</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project plan is approved based on the agreement of over 85% of the faculty members participating in the seminar, and the project can proceed after confirming its feasibility.</a:t>
            </a:r>
            <a:endParaRPr sz="18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latin typeface="Times New Roman"/>
                <a:ea typeface="Times New Roman"/>
                <a:cs typeface="Times New Roman"/>
                <a:sym typeface="Times New Roman"/>
              </a:rPr>
              <a:t>Guidelines for graduation projects </a:t>
            </a:r>
            <a:endParaRPr lang="en-GB" sz="2400" b="1" dirty="0"/>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8" name="Graphic 21">
            <a:extLst>
              <a:ext uri="{FF2B5EF4-FFF2-40B4-BE49-F238E27FC236}">
                <a16:creationId xmlns:a16="http://schemas.microsoft.com/office/drawing/2014/main" id="{FA9D9054-205B-F0AE-0724-D809A1BBA4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9" name="Google Shape;168;p5">
            <a:extLst>
              <a:ext uri="{FF2B5EF4-FFF2-40B4-BE49-F238E27FC236}">
                <a16:creationId xmlns:a16="http://schemas.microsoft.com/office/drawing/2014/main" id="{D641C3E2-96CF-9199-139A-0084ACE22822}"/>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2880375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If a project fails to obtain approval from 85% of the faculty members, the student must make all required modifications and present it again after seven days from the date of the seminar, and with the approval of the project supervisor.</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No graduation projects will be accepted at the end of the semester if they are not registered by the specified registration deadline, which is the fifth week after passing the registration seminar.</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Students are expected to attend 70% of the weekly discussion sessions scheduled for seven to ten weeks of the semester.</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latin typeface="Times New Roman"/>
                <a:ea typeface="Times New Roman"/>
                <a:cs typeface="Times New Roman"/>
                <a:sym typeface="Times New Roman"/>
              </a:rPr>
              <a:t>Guidelines for graduation projects </a:t>
            </a:r>
            <a:endParaRPr lang="en-GB" sz="2400" b="1" dirty="0"/>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80ABA9C6-948D-C52F-5B59-F8EF91E8F4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7" name="Google Shape;168;p5">
            <a:extLst>
              <a:ext uri="{FF2B5EF4-FFF2-40B4-BE49-F238E27FC236}">
                <a16:creationId xmlns:a16="http://schemas.microsoft.com/office/drawing/2014/main" id="{2B137271-1409-3DC4-2621-93BBDC21C2AF}"/>
              </a:ext>
            </a:extLst>
          </p:cNvPr>
          <p:cNvSpPr txBox="1"/>
          <p:nvPr/>
        </p:nvSpPr>
        <p:spPr>
          <a:xfrm>
            <a:off x="4037189" y="6124188"/>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941314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Students must follow all instructions and steps required to complete the research according to the scientific research methodology.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The percentage of citations should not exceed 25% in the research, referring to the total percentage of citations from all sources and references used in the research preparation.</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The complete study must be submitted on time, which is in the eleventh week of the semester, and the projects should be discussed before the final exams of the semester.</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461665"/>
          </a:xfrm>
          <a:prstGeom prst="rect">
            <a:avLst/>
          </a:prstGeom>
          <a:noFill/>
        </p:spPr>
        <p:txBody>
          <a:bodyPr wrap="square">
            <a:spAutoFit/>
          </a:bodyPr>
          <a:lstStyle/>
          <a:p>
            <a:r>
              <a:rPr lang="en-GB" sz="2400" b="1" dirty="0">
                <a:latin typeface="Times New Roman"/>
                <a:ea typeface="Times New Roman"/>
                <a:cs typeface="Times New Roman"/>
                <a:sym typeface="Times New Roman"/>
              </a:rPr>
              <a:t>Guidelines for graduation projects </a:t>
            </a:r>
            <a:endParaRPr lang="en-GB" sz="2400" b="1" dirty="0"/>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3E57DC97-4647-5919-248A-3148B91592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9414" y="209643"/>
            <a:ext cx="2450970" cy="1111269"/>
          </a:xfrm>
          <a:prstGeom prst="rect">
            <a:avLst/>
          </a:prstGeom>
        </p:spPr>
      </p:pic>
      <p:sp>
        <p:nvSpPr>
          <p:cNvPr id="7" name="Google Shape;168;p5">
            <a:extLst>
              <a:ext uri="{FF2B5EF4-FFF2-40B4-BE49-F238E27FC236}">
                <a16:creationId xmlns:a16="http://schemas.microsoft.com/office/drawing/2014/main" id="{49E004AC-3A88-C14A-A046-33296FC86541}"/>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3009843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1133854" y="1397680"/>
            <a:ext cx="4955591" cy="51012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2" name="Google Shape;192;p8"/>
          <p:cNvPicPr preferRelativeResize="0">
            <a:picLocks noGrp="1"/>
          </p:cNvPicPr>
          <p:nvPr>
            <p:ph type="pic" idx="2"/>
          </p:nvPr>
        </p:nvPicPr>
        <p:blipFill rotWithShape="1">
          <a:blip r:embed="rId3">
            <a:alphaModFix/>
          </a:blip>
          <a:srcRect t="12318" b="12318"/>
          <a:stretch/>
        </p:blipFill>
        <p:spPr>
          <a:xfrm>
            <a:off x="6118858" y="3233704"/>
            <a:ext cx="4962146" cy="2495550"/>
          </a:xfrm>
          <a:prstGeom prst="rect">
            <a:avLst/>
          </a:prstGeom>
          <a:solidFill>
            <a:srgbClr val="D8D8D8">
              <a:alpha val="49803"/>
            </a:srgbClr>
          </a:solidFill>
          <a:ln>
            <a:noFill/>
          </a:ln>
        </p:spPr>
      </p:pic>
      <p:sp>
        <p:nvSpPr>
          <p:cNvPr id="193" name="Google Shape;193;p8"/>
          <p:cNvSpPr/>
          <p:nvPr/>
        </p:nvSpPr>
        <p:spPr>
          <a:xfrm>
            <a:off x="754145" y="1489189"/>
            <a:ext cx="5046292" cy="5004407"/>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1400" b="1" dirty="0">
                <a:solidFill>
                  <a:srgbClr val="000000"/>
                </a:solidFill>
                <a:latin typeface="Times New Roman"/>
                <a:ea typeface="Times New Roman"/>
                <a:cs typeface="Times New Roman"/>
                <a:sym typeface="Times New Roman"/>
              </a:rPr>
              <a:t>The student is required to submit the plan according to the following steps: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Research title.</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Introduction.</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A literature review.</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Problem statement.</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Significance of the study.</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objectives.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questions.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concepts.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hypotheses and assumptions.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Theoretical framework.</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Methodological framework of the study.</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Data collection tools and study measures.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scope.</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Proposed statistical measures and tests.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Proposed tabulation according to the timeline.</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List of preliminary sources and references.</a:t>
            </a:r>
          </a:p>
          <a:p>
            <a:pPr marL="0" marR="0" lvl="0" indent="0" algn="l" rtl="0">
              <a:lnSpc>
                <a:spcPct val="120000"/>
              </a:lnSpc>
              <a:spcBef>
                <a:spcPts val="0"/>
              </a:spcBef>
              <a:spcAft>
                <a:spcPts val="0"/>
              </a:spcAft>
              <a:buNone/>
            </a:pPr>
            <a:r>
              <a:rPr lang="en-GB" sz="1400" dirty="0">
                <a:solidFill>
                  <a:srgbClr val="000000"/>
                </a:solidFill>
                <a:latin typeface="Times New Roman"/>
                <a:ea typeface="Times New Roman"/>
                <a:cs typeface="Times New Roman"/>
                <a:sym typeface="Times New Roman"/>
              </a:rPr>
              <a:t>- Study appendices.</a:t>
            </a:r>
          </a:p>
        </p:txBody>
      </p:sp>
      <p:sp>
        <p:nvSpPr>
          <p:cNvPr id="195" name="Google Shape;195;p8"/>
          <p:cNvSpPr txBox="1"/>
          <p:nvPr/>
        </p:nvSpPr>
        <p:spPr>
          <a:xfrm>
            <a:off x="6349450" y="1435770"/>
            <a:ext cx="4859825" cy="1126422"/>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2800" b="1" dirty="0">
                <a:solidFill>
                  <a:srgbClr val="00B0F0"/>
                </a:solidFill>
                <a:latin typeface="Times New Roman"/>
                <a:ea typeface="Times New Roman"/>
                <a:cs typeface="Times New Roman"/>
                <a:sym typeface="Times New Roman"/>
              </a:rPr>
              <a:t> Preparing the Graduation Project Plan (Proposal)</a:t>
            </a:r>
          </a:p>
        </p:txBody>
      </p:sp>
      <p:sp>
        <p:nvSpPr>
          <p:cNvPr id="199" name="Google Shape;199;p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01" name="Google Shape;201;p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2" name="Google Shape;163;p5">
            <a:extLst>
              <a:ext uri="{FF2B5EF4-FFF2-40B4-BE49-F238E27FC236}">
                <a16:creationId xmlns:a16="http://schemas.microsoft.com/office/drawing/2014/main" id="{729E23E5-ABEE-802B-E067-EEBEAF4969E1}"/>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Google Shape;139;p3">
            <a:extLst>
              <a:ext uri="{FF2B5EF4-FFF2-40B4-BE49-F238E27FC236}">
                <a16:creationId xmlns:a16="http://schemas.microsoft.com/office/drawing/2014/main" id="{A0061830-1CA9-3158-E3DE-96489951297A}"/>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solidFill>
                  <a:schemeClr val="lt1"/>
                </a:solidFill>
                <a:latin typeface="Times New Roman"/>
                <a:ea typeface="Times New Roman"/>
                <a:cs typeface="Times New Roman"/>
                <a:sym typeface="Times New Roman"/>
              </a:rPr>
              <a:t>Intro Lecture</a:t>
            </a:r>
            <a:endParaRPr sz="900" b="1" dirty="0">
              <a:solidFill>
                <a:schemeClr val="lt1"/>
              </a:solidFill>
              <a:latin typeface="Times New Roman"/>
              <a:ea typeface="Times New Roman"/>
              <a:cs typeface="Times New Roman"/>
              <a:sym typeface="Times New Roman"/>
            </a:endParaRPr>
          </a:p>
        </p:txBody>
      </p:sp>
      <p:pic>
        <p:nvPicPr>
          <p:cNvPr id="4" name="Graphic 21">
            <a:extLst>
              <a:ext uri="{FF2B5EF4-FFF2-40B4-BE49-F238E27FC236}">
                <a16:creationId xmlns:a16="http://schemas.microsoft.com/office/drawing/2014/main" id="{4259E649-8D7F-927F-E9B0-4784C6ECD6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785611"/>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b="1" dirty="0">
                <a:latin typeface="Times New Roman"/>
                <a:ea typeface="Times New Roman"/>
                <a:cs typeface="Times New Roman"/>
                <a:sym typeface="Times New Roman"/>
              </a:rPr>
              <a:t>The research title should adhere to the following criteria:</a:t>
            </a:r>
          </a:p>
          <a:p>
            <a:pPr marL="0" marR="0" lvl="0" indent="0" algn="just" rtl="0">
              <a:lnSpc>
                <a:spcPct val="150000"/>
              </a:lnSpc>
              <a:spcBef>
                <a:spcPts val="0"/>
              </a:spcBef>
              <a:spcAft>
                <a:spcPts val="0"/>
              </a:spcAft>
              <a:buNone/>
            </a:pPr>
            <a:endParaRPr lang="en-GB" sz="20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The title should accurately reflect the research problem.</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It should precisely depict the key variables of the study.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The title should be concise and meaningful.</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It should be objective, balanced, and comprehensive, encompassing the study's data and information.</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The title should be unique and not duplicative of previous studies.</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584775"/>
          </a:xfrm>
          <a:prstGeom prst="rect">
            <a:avLst/>
          </a:prstGeom>
          <a:noFill/>
        </p:spPr>
        <p:txBody>
          <a:bodyPr wrap="square">
            <a:spAutoFit/>
          </a:bodyPr>
          <a:lstStyle/>
          <a:p>
            <a:pPr algn="ctr"/>
            <a:r>
              <a:rPr lang="en-GB" sz="3200" b="1" dirty="0">
                <a:latin typeface="Times New Roman"/>
                <a:ea typeface="Times New Roman"/>
                <a:cs typeface="Times New Roman"/>
                <a:sym typeface="Times New Roman"/>
              </a:rPr>
              <a:t>Research Title</a:t>
            </a:r>
            <a:endParaRPr lang="en-GB" sz="3200" b="1" dirty="0"/>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904470EB-766B-F77E-1D40-5A2CF259C4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7" name="Google Shape;168;p5">
            <a:extLst>
              <a:ext uri="{FF2B5EF4-FFF2-40B4-BE49-F238E27FC236}">
                <a16:creationId xmlns:a16="http://schemas.microsoft.com/office/drawing/2014/main" id="{38CA376B-CB65-CD17-FB15-A98DE41BBCFC}"/>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28927868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The introduction should consider the following criteria:</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introduction should provide a preamble to the research project's topic.</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It should include the reasons and motivations behind selecting the research topic.</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Present the significant points encompassed by the research project.</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Highlight the importance of the study and its relevance to the community.</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The presentation should progress from general to specific.</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Explain the identified problem and its connection to existing knowledge.</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 Establish links with previous studies related to the topic, </a:t>
            </a:r>
            <a:r>
              <a:rPr lang="en-GB" sz="1800" dirty="0" err="1">
                <a:latin typeface="Times New Roman"/>
                <a:ea typeface="Times New Roman"/>
                <a:cs typeface="Times New Roman"/>
                <a:sym typeface="Times New Roman"/>
              </a:rPr>
              <a:t>analyze</a:t>
            </a:r>
            <a:r>
              <a:rPr lang="en-GB" sz="1800" dirty="0">
                <a:latin typeface="Times New Roman"/>
                <a:ea typeface="Times New Roman"/>
                <a:cs typeface="Times New Roman"/>
                <a:sym typeface="Times New Roman"/>
              </a:rPr>
              <a:t> their perspectives, leverage their insights, and specify the derived information.</a:t>
            </a:r>
            <a:endParaRPr sz="18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748032" y="626628"/>
            <a:ext cx="4770367" cy="584775"/>
          </a:xfrm>
          <a:prstGeom prst="rect">
            <a:avLst/>
          </a:prstGeom>
          <a:noFill/>
        </p:spPr>
        <p:txBody>
          <a:bodyPr wrap="square">
            <a:spAutoFit/>
          </a:bodyPr>
          <a:lstStyle/>
          <a:p>
            <a:pPr algn="ctr"/>
            <a:r>
              <a:rPr lang="en-GB" sz="3200" b="1" dirty="0">
                <a:latin typeface="Times New Roman"/>
                <a:ea typeface="Times New Roman"/>
                <a:cs typeface="Times New Roman"/>
                <a:sym typeface="Times New Roman"/>
              </a:rPr>
              <a:t>Research Introduction</a:t>
            </a:r>
            <a:endParaRPr lang="en-GB" sz="3200" b="1" dirty="0"/>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AA854C27-243C-042A-A257-060E49950A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pic>
        <p:nvPicPr>
          <p:cNvPr id="8" name="Graphic 21">
            <a:extLst>
              <a:ext uri="{FF2B5EF4-FFF2-40B4-BE49-F238E27FC236}">
                <a16:creationId xmlns:a16="http://schemas.microsoft.com/office/drawing/2014/main" id="{1695C9D7-AABA-C4F2-93A0-4918F729A4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1100" y="362043"/>
            <a:ext cx="2571684" cy="1200801"/>
          </a:xfrm>
          <a:prstGeom prst="rect">
            <a:avLst/>
          </a:prstGeom>
        </p:spPr>
      </p:pic>
      <p:sp>
        <p:nvSpPr>
          <p:cNvPr id="7" name="Google Shape;168;p5">
            <a:extLst>
              <a:ext uri="{FF2B5EF4-FFF2-40B4-BE49-F238E27FC236}">
                <a16:creationId xmlns:a16="http://schemas.microsoft.com/office/drawing/2014/main" id="{CE15551F-09FB-0FDC-A5CC-A95A3F64520A}"/>
              </a:ext>
            </a:extLst>
          </p:cNvPr>
          <p:cNvSpPr txBox="1"/>
          <p:nvPr/>
        </p:nvSpPr>
        <p:spPr>
          <a:xfrm>
            <a:off x="3924300" y="6412055"/>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682672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332394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 following criteria should be considered when discussing the importance of the study:</a:t>
            </a:r>
          </a:p>
          <a:p>
            <a:pPr marL="0" marR="0" lvl="0" indent="0" algn="just" rtl="0">
              <a:lnSpc>
                <a:spcPct val="150000"/>
              </a:lnSpc>
              <a:spcBef>
                <a:spcPts val="0"/>
              </a:spcBef>
              <a:spcAft>
                <a:spcPts val="0"/>
              </a:spcAft>
              <a:buNone/>
            </a:pPr>
            <a:endParaRPr lang="en-GB" sz="20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Present the theoretical importance of the study.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Clarify the expected scientific significance.</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Indicate the stakeholders who will benefit from the study's results and the areas of potential impact.</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874981" y="428777"/>
            <a:ext cx="4770367" cy="742511"/>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3200" b="1" dirty="0">
                <a:latin typeface="Times New Roman"/>
                <a:ea typeface="Times New Roman"/>
                <a:cs typeface="Times New Roman"/>
                <a:sym typeface="Times New Roman"/>
              </a:rPr>
              <a:t>Significance of the Study</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179E73C7-0E4D-4AD8-0E2E-61C607072F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7" name="Google Shape;168;p5">
            <a:extLst>
              <a:ext uri="{FF2B5EF4-FFF2-40B4-BE49-F238E27FC236}">
                <a16:creationId xmlns:a16="http://schemas.microsoft.com/office/drawing/2014/main" id="{191E1107-E7CC-3487-4F8D-3B3AB7273419}"/>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12312882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2862282"/>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Questions of Study:</a:t>
            </a:r>
          </a:p>
          <a:p>
            <a:pPr marL="0" marR="0" lvl="0" indent="0" algn="just" rtl="0">
              <a:lnSpc>
                <a:spcPct val="150000"/>
              </a:lnSpc>
              <a:spcBef>
                <a:spcPts val="0"/>
              </a:spcBef>
              <a:spcAft>
                <a:spcPts val="0"/>
              </a:spcAft>
              <a:buNone/>
            </a:pPr>
            <a:endParaRPr lang="en-GB" sz="20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Clearly state the main research question that the study seeks to answer.</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Outline the sub-questions of the study.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Ensure that the questions are relevant to the research problem.</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Emphasize that the questions align with the specific objectives of the study.</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874981" y="428777"/>
            <a:ext cx="4770367" cy="742511"/>
          </a:xfrm>
          <a:prstGeom prst="rect">
            <a:avLst/>
          </a:prstGeom>
          <a:noFill/>
        </p:spPr>
        <p:txBody>
          <a:bodyPr wrap="square">
            <a:spAutoFit/>
          </a:bodyPr>
          <a:lstStyle/>
          <a:p>
            <a:pPr marL="0" marR="0" lvl="0" indent="0" algn="ctr" rtl="0">
              <a:lnSpc>
                <a:spcPct val="150000"/>
              </a:lnSpc>
              <a:spcBef>
                <a:spcPts val="0"/>
              </a:spcBef>
              <a:spcAft>
                <a:spcPts val="0"/>
              </a:spcAft>
              <a:buNone/>
            </a:pPr>
            <a:r>
              <a:rPr lang="en-GB" sz="3200" b="1" dirty="0">
                <a:latin typeface="Times New Roman"/>
                <a:ea typeface="Times New Roman"/>
                <a:cs typeface="Times New Roman"/>
                <a:sym typeface="Times New Roman"/>
              </a:rPr>
              <a:t>Questions of Study</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03C8FCC6-E244-1E50-D8CB-894CF5448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7" name="Google Shape;168;p5">
            <a:extLst>
              <a:ext uri="{FF2B5EF4-FFF2-40B4-BE49-F238E27FC236}">
                <a16:creationId xmlns:a16="http://schemas.microsoft.com/office/drawing/2014/main" id="{3F9623F6-38B1-741F-BEA0-0952CC6F8ED4}"/>
              </a:ext>
            </a:extLst>
          </p:cNvPr>
          <p:cNvSpPr txBox="1"/>
          <p:nvPr/>
        </p:nvSpPr>
        <p:spPr>
          <a:xfrm>
            <a:off x="3924300" y="6412055"/>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3467481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endParaRPr lang="en-GB" sz="20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Literature Review and Theoretical Framework:</a:t>
            </a:r>
          </a:p>
          <a:p>
            <a:pPr marL="0" marR="0" lvl="0" indent="0" algn="just" rtl="0">
              <a:lnSpc>
                <a:spcPct val="150000"/>
              </a:lnSpc>
              <a:spcBef>
                <a:spcPts val="0"/>
              </a:spcBef>
              <a:spcAft>
                <a:spcPts val="0"/>
              </a:spcAft>
              <a:buNone/>
            </a:pPr>
            <a:endParaRPr lang="en-GB" sz="20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Present studies based on axes related to the study variables.</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Ensure that the studies are recent, original, and based on strong, influential sources.</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Build upon the findings of previous studies.</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Critically </a:t>
            </a:r>
            <a:r>
              <a:rPr lang="en-GB" sz="2000" dirty="0" err="1">
                <a:latin typeface="Times New Roman"/>
                <a:ea typeface="Times New Roman"/>
                <a:cs typeface="Times New Roman"/>
                <a:sym typeface="Times New Roman"/>
              </a:rPr>
              <a:t>analyze</a:t>
            </a:r>
            <a:r>
              <a:rPr lang="en-GB" sz="2000" dirty="0">
                <a:latin typeface="Times New Roman"/>
                <a:ea typeface="Times New Roman"/>
                <a:cs typeface="Times New Roman"/>
                <a:sym typeface="Times New Roman"/>
              </a:rPr>
              <a:t> previous studies and highlight ways to leverage them for the current study.</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874981" y="428777"/>
            <a:ext cx="4770367" cy="742511"/>
          </a:xfrm>
          <a:prstGeom prst="rect">
            <a:avLst/>
          </a:prstGeom>
          <a:noFill/>
        </p:spPr>
        <p:txBody>
          <a:bodyPr wrap="square">
            <a:spAutoFit/>
          </a:bodyPr>
          <a:lstStyle/>
          <a:p>
            <a:pPr marL="0" marR="0" lvl="0" indent="0" algn="ctr" rtl="0">
              <a:lnSpc>
                <a:spcPct val="150000"/>
              </a:lnSpc>
              <a:spcBef>
                <a:spcPts val="0"/>
              </a:spcBef>
              <a:spcAft>
                <a:spcPts val="0"/>
              </a:spcAft>
              <a:buNone/>
            </a:pPr>
            <a:r>
              <a:rPr lang="en-GB" sz="3200" b="1" dirty="0">
                <a:latin typeface="Times New Roman"/>
                <a:ea typeface="Times New Roman"/>
                <a:cs typeface="Times New Roman"/>
                <a:sym typeface="Times New Roman"/>
              </a:rPr>
              <a:t>Literature Review</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F07E6531-3006-195C-AB6B-9723665401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7" name="Google Shape;168;p5">
            <a:extLst>
              <a:ext uri="{FF2B5EF4-FFF2-40B4-BE49-F238E27FC236}">
                <a16:creationId xmlns:a16="http://schemas.microsoft.com/office/drawing/2014/main" id="{1BB287D5-6E29-73CC-439D-71CB11B8D918}"/>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1980861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728530"/>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Theory and research are fundamental elements in scientific inquiry. Theory provides the conceptual framework that helps researchers understand and </a:t>
            </a:r>
            <a:r>
              <a:rPr lang="en-GB" sz="2000" dirty="0" err="1">
                <a:latin typeface="Times New Roman"/>
                <a:ea typeface="Times New Roman"/>
                <a:cs typeface="Times New Roman"/>
                <a:sym typeface="Times New Roman"/>
              </a:rPr>
              <a:t>analyze</a:t>
            </a:r>
            <a:r>
              <a:rPr lang="en-GB" sz="2000" dirty="0">
                <a:latin typeface="Times New Roman"/>
                <a:ea typeface="Times New Roman"/>
                <a:cs typeface="Times New Roman"/>
                <a:sym typeface="Times New Roman"/>
              </a:rPr>
              <a:t> various social phenomena. It establishes the theoretical basis for the research, guiding it towards relevant questions and appropriate tools for data collection and analysis. Theory and research are integrated in the analysis of data, as well as in the formulation of results and conclusions. Consequently, theory and research work together to provide a framework that assists researchers in accurately understanding and </a:t>
            </a:r>
            <a:r>
              <a:rPr lang="en-GB" sz="2000" dirty="0" err="1">
                <a:latin typeface="Times New Roman"/>
                <a:ea typeface="Times New Roman"/>
                <a:cs typeface="Times New Roman"/>
                <a:sym typeface="Times New Roman"/>
              </a:rPr>
              <a:t>analyzing</a:t>
            </a:r>
            <a:r>
              <a:rPr lang="en-GB" sz="2000" dirty="0">
                <a:latin typeface="Times New Roman"/>
                <a:ea typeface="Times New Roman"/>
                <a:cs typeface="Times New Roman"/>
                <a:sym typeface="Times New Roman"/>
              </a:rPr>
              <a:t> different phenomena, and in reaching reliable scientific results and conclusions.</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874980" y="428777"/>
            <a:ext cx="6112001" cy="742511"/>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3200" b="1" dirty="0">
                <a:latin typeface="Times New Roman"/>
                <a:ea typeface="Times New Roman"/>
                <a:cs typeface="Times New Roman"/>
                <a:sym typeface="Times New Roman"/>
              </a:rPr>
              <a:t>Theoretical Frames of the Study:</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D6569D7D-F263-6817-1461-9CE806F08C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7" name="Google Shape;168;p5">
            <a:extLst>
              <a:ext uri="{FF2B5EF4-FFF2-40B4-BE49-F238E27FC236}">
                <a16:creationId xmlns:a16="http://schemas.microsoft.com/office/drawing/2014/main" id="{31B608ED-047B-8F6C-E590-B3E3E8369412}"/>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29935355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654642"/>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Specify the research methodology used in the study.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Explain the connection between the methodology and the research topic.</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Clarify how the methodology is applied in the study.</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Study Scope:</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Identify the scope of the study (spatial, human, and temporal).</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Proposed Tabulation according to the Timeline:</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Present the proposed tabulation based on the specified timeline.</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Documentation of Preliminary References and Sources:</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 Provide documentation of preliminary references and sources used in the study.</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874980" y="428777"/>
            <a:ext cx="6112001" cy="661207"/>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800" b="1" dirty="0">
                <a:latin typeface="Times New Roman"/>
                <a:ea typeface="Times New Roman"/>
                <a:cs typeface="Times New Roman"/>
                <a:sym typeface="Times New Roman"/>
              </a:rPr>
              <a:t>Methodology and Research Methods:</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35252F15-64CA-2AC6-8F66-A8BBE467D0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7" name="Google Shape;168;p5">
            <a:extLst>
              <a:ext uri="{FF2B5EF4-FFF2-40B4-BE49-F238E27FC236}">
                <a16:creationId xmlns:a16="http://schemas.microsoft.com/office/drawing/2014/main" id="{AA4E23E9-5B8A-7CA2-EE73-AA7107E918D0}"/>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14301281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675976" y="1654642"/>
            <a:ext cx="8677988"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 organized rules for writing, organizing, and presenting a graduation project are as follows:</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The general framework for writing the graduation project.</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The contents of the graduation project.</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Part One: Introduction.</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Part Two: The theoretical framework of the study.</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Part Three: The applied study and its methodological procedures, which include the analysis of study data, writing its results, and discussing them.</a:t>
            </a:r>
          </a:p>
          <a:p>
            <a:pPr marL="342900" marR="0" lvl="0" indent="-342900" algn="just" rtl="0">
              <a:lnSpc>
                <a:spcPct val="150000"/>
              </a:lnSpc>
              <a:spcBef>
                <a:spcPts val="0"/>
              </a:spcBef>
              <a:spcAft>
                <a:spcPts val="0"/>
              </a:spcAft>
              <a:buFont typeface="Arial" panose="020B0604020202020204" pitchFamily="34" charset="0"/>
              <a:buChar char="•"/>
            </a:pPr>
            <a:r>
              <a:rPr lang="en-GB" sz="2000" dirty="0">
                <a:latin typeface="Times New Roman"/>
                <a:ea typeface="Times New Roman"/>
                <a:cs typeface="Times New Roman"/>
                <a:sym typeface="Times New Roman"/>
              </a:rPr>
              <a:t>Part Four: Study Appendices.</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535519" y="559795"/>
            <a:ext cx="6451462" cy="579967"/>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400" b="1" dirty="0">
                <a:latin typeface="Times New Roman"/>
                <a:ea typeface="Times New Roman"/>
                <a:cs typeface="Times New Roman"/>
                <a:sym typeface="Times New Roman"/>
              </a:rPr>
              <a:t>The organized rules for the graduation project</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0998A341-C6C2-E3D5-CD9E-03EC630FDE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7" name="Google Shape;168;p5">
            <a:extLst>
              <a:ext uri="{FF2B5EF4-FFF2-40B4-BE49-F238E27FC236}">
                <a16:creationId xmlns:a16="http://schemas.microsoft.com/office/drawing/2014/main" id="{86217704-4DAB-F209-DC20-3CC827546363}"/>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2299595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302327" y="1654642"/>
            <a:ext cx="9051637"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 student must adhere to academic standards when writing the graduation project, including proper citation of sources and referencing methods according to the following scientific guidelines:</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 student should use scientific language, including concepts, terminology, definitions, citations, and theories, and avoid colloquial language in academic writing.</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Titles should be consistent with the study's subject and translated into both Arabic and English.</a:t>
            </a:r>
          </a:p>
          <a:p>
            <a:pPr marL="0" marR="0" lvl="0" indent="0" algn="just" rtl="0">
              <a:lnSpc>
                <a:spcPct val="150000"/>
              </a:lnSpc>
              <a:spcBef>
                <a:spcPts val="0"/>
              </a:spcBef>
              <a:spcAft>
                <a:spcPts val="0"/>
              </a:spcAft>
              <a:buNone/>
            </a:pPr>
            <a:r>
              <a:rPr lang="en-GB" sz="2000" dirty="0">
                <a:latin typeface="Times New Roman"/>
                <a:ea typeface="Times New Roman"/>
                <a:cs typeface="Times New Roman"/>
                <a:sym typeface="Times New Roman"/>
              </a:rPr>
              <a:t>The study can be written in either Arabic or English and must be written in correct language, free of any linguistic or spelling errors.</a:t>
            </a:r>
            <a:endParaRPr sz="20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535518" y="559795"/>
            <a:ext cx="6765499" cy="498663"/>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000" b="1" dirty="0">
                <a:latin typeface="Times New Roman"/>
                <a:ea typeface="Times New Roman"/>
                <a:cs typeface="Times New Roman"/>
                <a:sym typeface="Times New Roman"/>
              </a:rPr>
              <a:t>The General Framework for Writing a Graduation Project:</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6A33F09F-A37A-D789-36EC-78B2ACAF0A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7" name="Google Shape;168;p5">
            <a:extLst>
              <a:ext uri="{FF2B5EF4-FFF2-40B4-BE49-F238E27FC236}">
                <a16:creationId xmlns:a16="http://schemas.microsoft.com/office/drawing/2014/main" id="{5B289D71-9485-829D-145A-C9B36D3685E2}"/>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2191306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399023" y="117128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302327" y="1654642"/>
            <a:ext cx="9224485" cy="424727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The font size for the main text should be 14, the main headings (chapters) should be size 18 Bold, sub-headings should be size 16 Bold, and the font type should be </a:t>
            </a:r>
            <a:r>
              <a:rPr lang="en-GB" sz="1800" dirty="0" err="1">
                <a:latin typeface="Times New Roman"/>
                <a:ea typeface="Times New Roman"/>
                <a:cs typeface="Times New Roman"/>
                <a:sym typeface="Times New Roman"/>
              </a:rPr>
              <a:t>Sakkal</a:t>
            </a:r>
            <a:r>
              <a:rPr lang="en-GB" sz="1800" dirty="0">
                <a:latin typeface="Times New Roman"/>
                <a:ea typeface="Times New Roman"/>
                <a:cs typeface="Times New Roman"/>
                <a:sym typeface="Times New Roman"/>
              </a:rPr>
              <a:t> </a:t>
            </a:r>
            <a:r>
              <a:rPr lang="en-GB" sz="1800" dirty="0" err="1">
                <a:latin typeface="Times New Roman"/>
                <a:ea typeface="Times New Roman"/>
                <a:cs typeface="Times New Roman"/>
                <a:sym typeface="Times New Roman"/>
              </a:rPr>
              <a:t>Majalla</a:t>
            </a:r>
            <a:r>
              <a:rPr lang="en-GB" sz="1800" dirty="0">
                <a:latin typeface="Times New Roman"/>
                <a:ea typeface="Times New Roman"/>
                <a:cs typeface="Times New Roman"/>
                <a:sym typeface="Times New Roman"/>
              </a:rPr>
              <a:t>. Line spacing should be 1.5, and margins should be 3.5 cm on the right and 2.5 cm on the left.</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Leave a line space between the main title and sub-headings and ensure that there is a space when writing main titles, table titles, and figure captions.</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Page numbering should be </a:t>
            </a:r>
            <a:r>
              <a:rPr lang="en-GB" sz="1800" dirty="0" err="1">
                <a:latin typeface="Times New Roman"/>
                <a:ea typeface="Times New Roman"/>
                <a:cs typeface="Times New Roman"/>
                <a:sym typeface="Times New Roman"/>
              </a:rPr>
              <a:t>centered</a:t>
            </a:r>
            <a:r>
              <a:rPr lang="en-GB" sz="1800" dirty="0">
                <a:latin typeface="Times New Roman"/>
                <a:ea typeface="Times New Roman"/>
                <a:cs typeface="Times New Roman"/>
                <a:sym typeface="Times New Roman"/>
              </a:rPr>
              <a:t> at the bottom of each page.</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Include a table of contents, tables, and illustrative figures.</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Maintain a balance between chapters in the study and provide a brief introduction to each chapter, outlining what the researcher will cover.</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Ensure that research tools are validated scientifically.</a:t>
            </a:r>
            <a:endParaRPr sz="18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535518" y="559795"/>
            <a:ext cx="6765499" cy="498663"/>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000" b="1" dirty="0">
                <a:latin typeface="Times New Roman"/>
                <a:ea typeface="Times New Roman"/>
                <a:cs typeface="Times New Roman"/>
                <a:sym typeface="Times New Roman"/>
              </a:rPr>
              <a:t>The General Framework for Writing a Graduation Project:</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C88D9D47-8CA0-1BE9-9100-A51F9B097F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9585" y="290485"/>
            <a:ext cx="2571684" cy="1200801"/>
          </a:xfrm>
          <a:prstGeom prst="rect">
            <a:avLst/>
          </a:prstGeom>
        </p:spPr>
      </p:pic>
      <p:sp>
        <p:nvSpPr>
          <p:cNvPr id="7" name="Google Shape;168;p5">
            <a:extLst>
              <a:ext uri="{FF2B5EF4-FFF2-40B4-BE49-F238E27FC236}">
                <a16:creationId xmlns:a16="http://schemas.microsoft.com/office/drawing/2014/main" id="{6190C2D3-73C3-9ECF-0998-8131A030FE40}"/>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13977445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7"/>
          <p:cNvSpPr/>
          <p:nvPr/>
        </p:nvSpPr>
        <p:spPr>
          <a:xfrm>
            <a:off x="-1" y="1171288"/>
            <a:ext cx="3729399"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2" name="Google Shape;182;p7"/>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183" name="Google Shape;183;p7"/>
          <p:cNvSpPr txBox="1"/>
          <p:nvPr/>
        </p:nvSpPr>
        <p:spPr>
          <a:xfrm>
            <a:off x="1302327" y="1654642"/>
            <a:ext cx="9224485" cy="38317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Explain statistical analysis tables and connect results to the theoretical part.</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Ensure that all sources used are properly documented and included in the project's reference list, both within the text and in the references section, following the 7th edition of the American Psychological Association (APA7) referencing system.</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The student must include all sources and references used in the study in an alphabetical order in the reference list at the end of the research.</a:t>
            </a:r>
          </a:p>
          <a:p>
            <a:pPr marL="0" marR="0" lvl="0" indent="0" algn="just" rtl="0">
              <a:lnSpc>
                <a:spcPct val="150000"/>
              </a:lnSpc>
              <a:spcBef>
                <a:spcPts val="0"/>
              </a:spcBef>
              <a:spcAft>
                <a:spcPts val="0"/>
              </a:spcAft>
              <a:buNone/>
            </a:pPr>
            <a:r>
              <a:rPr lang="en-GB" sz="1800" dirty="0">
                <a:latin typeface="Times New Roman"/>
                <a:ea typeface="Times New Roman"/>
                <a:cs typeface="Times New Roman"/>
                <a:sym typeface="Times New Roman"/>
              </a:rPr>
              <a:t>Include all appendices used in the scientific application of the study, including data collection tools and a list of reviewers for those tools or correspondences with the institutions where the application took place.</a:t>
            </a:r>
            <a:endParaRPr sz="1800" dirty="0">
              <a:latin typeface="Times New Roman"/>
              <a:ea typeface="Times New Roman"/>
              <a:cs typeface="Times New Roman"/>
              <a:sym typeface="Times New Roman"/>
            </a:endParaRPr>
          </a:p>
        </p:txBody>
      </p:sp>
      <p:sp>
        <p:nvSpPr>
          <p:cNvPr id="186" name="Google Shape;186;p7"/>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TextBox 2">
            <a:extLst>
              <a:ext uri="{FF2B5EF4-FFF2-40B4-BE49-F238E27FC236}">
                <a16:creationId xmlns:a16="http://schemas.microsoft.com/office/drawing/2014/main" id="{25114981-B01D-375C-243A-07792247456B}"/>
              </a:ext>
            </a:extLst>
          </p:cNvPr>
          <p:cNvSpPr txBox="1"/>
          <p:nvPr/>
        </p:nvSpPr>
        <p:spPr>
          <a:xfrm>
            <a:off x="2535518" y="559795"/>
            <a:ext cx="6765499" cy="498663"/>
          </a:xfrm>
          <a:prstGeom prst="rect">
            <a:avLst/>
          </a:prstGeom>
          <a:noFill/>
        </p:spPr>
        <p:txBody>
          <a:bodyPr wrap="square">
            <a:spAutoFit/>
          </a:bodyPr>
          <a:lstStyle/>
          <a:p>
            <a:pPr marL="0" marR="0" lvl="0" indent="0" algn="just" rtl="0">
              <a:lnSpc>
                <a:spcPct val="150000"/>
              </a:lnSpc>
              <a:spcBef>
                <a:spcPts val="0"/>
              </a:spcBef>
              <a:spcAft>
                <a:spcPts val="0"/>
              </a:spcAft>
              <a:buNone/>
            </a:pPr>
            <a:r>
              <a:rPr lang="en-GB" sz="2000" b="1" dirty="0">
                <a:latin typeface="Times New Roman"/>
                <a:ea typeface="Times New Roman"/>
                <a:cs typeface="Times New Roman"/>
                <a:sym typeface="Times New Roman"/>
              </a:rPr>
              <a:t>The General Framework for Writing a Graduation Project:</a:t>
            </a:r>
          </a:p>
        </p:txBody>
      </p:sp>
      <p:sp>
        <p:nvSpPr>
          <p:cNvPr id="4" name="Google Shape;163;p5">
            <a:extLst>
              <a:ext uri="{FF2B5EF4-FFF2-40B4-BE49-F238E27FC236}">
                <a16:creationId xmlns:a16="http://schemas.microsoft.com/office/drawing/2014/main" id="{2C14D033-981D-4CE2-DF7F-C8B156584247}"/>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5" name="Google Shape;139;p3">
            <a:extLst>
              <a:ext uri="{FF2B5EF4-FFF2-40B4-BE49-F238E27FC236}">
                <a16:creationId xmlns:a16="http://schemas.microsoft.com/office/drawing/2014/main" id="{EE66C154-728F-6B5D-5506-DDF17381C608}"/>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2" name="Graphic 21">
            <a:extLst>
              <a:ext uri="{FF2B5EF4-FFF2-40B4-BE49-F238E27FC236}">
                <a16:creationId xmlns:a16="http://schemas.microsoft.com/office/drawing/2014/main" id="{D17AC75E-9041-8941-2242-2D18BECE6B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01017" y="206402"/>
            <a:ext cx="2571684" cy="1200801"/>
          </a:xfrm>
          <a:prstGeom prst="rect">
            <a:avLst/>
          </a:prstGeom>
        </p:spPr>
      </p:pic>
      <p:sp>
        <p:nvSpPr>
          <p:cNvPr id="7" name="Google Shape;168;p5">
            <a:extLst>
              <a:ext uri="{FF2B5EF4-FFF2-40B4-BE49-F238E27FC236}">
                <a16:creationId xmlns:a16="http://schemas.microsoft.com/office/drawing/2014/main" id="{6A7B19A2-F5F8-397E-A4CF-049FED0EF271}"/>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21966490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1133854" y="1397680"/>
            <a:ext cx="4955591" cy="51012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pic>
        <p:nvPicPr>
          <p:cNvPr id="192" name="Google Shape;192;p8"/>
          <p:cNvPicPr preferRelativeResize="0">
            <a:picLocks noGrp="1"/>
          </p:cNvPicPr>
          <p:nvPr>
            <p:ph type="pic" idx="2"/>
          </p:nvPr>
        </p:nvPicPr>
        <p:blipFill rotWithShape="1">
          <a:blip r:embed="rId3">
            <a:alphaModFix/>
          </a:blip>
          <a:srcRect t="12318" b="12318"/>
          <a:stretch/>
        </p:blipFill>
        <p:spPr>
          <a:xfrm>
            <a:off x="5901579" y="3263983"/>
            <a:ext cx="4962146" cy="2495550"/>
          </a:xfrm>
          <a:prstGeom prst="rect">
            <a:avLst/>
          </a:prstGeom>
          <a:solidFill>
            <a:srgbClr val="D8D8D8">
              <a:alpha val="49803"/>
            </a:srgbClr>
          </a:solidFill>
          <a:ln>
            <a:noFill/>
          </a:ln>
        </p:spPr>
      </p:pic>
      <p:sp>
        <p:nvSpPr>
          <p:cNvPr id="193" name="Google Shape;193;p8"/>
          <p:cNvSpPr/>
          <p:nvPr/>
        </p:nvSpPr>
        <p:spPr>
          <a:xfrm>
            <a:off x="1127299" y="1489189"/>
            <a:ext cx="4673137" cy="4561208"/>
          </a:xfrm>
          <a:prstGeom prst="rect">
            <a:avLst/>
          </a:prstGeom>
          <a:noFill/>
          <a:ln>
            <a:noFill/>
          </a:ln>
        </p:spPr>
        <p:txBody>
          <a:bodyPr spcFirstLastPara="1" wrap="square" lIns="91425" tIns="45700" rIns="91425" bIns="45700" anchor="t" anchorCtr="0">
            <a:spAutoFit/>
          </a:bodyPr>
          <a:lstStyle/>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The final project Content Structure:</a:t>
            </a:r>
          </a:p>
          <a:p>
            <a:pPr marL="0" marR="0" lvl="0" indent="0" algn="l" rtl="0">
              <a:lnSpc>
                <a:spcPct val="120000"/>
              </a:lnSpc>
              <a:spcBef>
                <a:spcPts val="0"/>
              </a:spcBef>
              <a:spcAft>
                <a:spcPts val="0"/>
              </a:spcAft>
              <a:buNone/>
            </a:pPr>
            <a:endParaRPr lang="en-GB" sz="1100" dirty="0">
              <a:latin typeface="Times New Roman"/>
              <a:ea typeface="Times New Roman"/>
              <a:cs typeface="Times New Roman"/>
              <a:sym typeface="Times New Roman"/>
            </a:endParaRPr>
          </a:p>
          <a:p>
            <a:pPr marL="0" marR="0" lvl="0" indent="0" algn="l" rtl="0">
              <a:lnSpc>
                <a:spcPct val="120000"/>
              </a:lnSpc>
              <a:spcBef>
                <a:spcPts val="0"/>
              </a:spcBef>
              <a:spcAft>
                <a:spcPts val="0"/>
              </a:spcAft>
              <a:buNone/>
            </a:pPr>
            <a:r>
              <a:rPr lang="en-GB" sz="1100" b="1" dirty="0">
                <a:latin typeface="Times New Roman"/>
                <a:ea typeface="Times New Roman"/>
                <a:cs typeface="Times New Roman"/>
                <a:sym typeface="Times New Roman"/>
              </a:rPr>
              <a:t>Part 1: Introduction</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Cover Page</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Dedication and Acknowledgments (Optional)</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Table of Contents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List of Tables and Figures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List of Appendices</a:t>
            </a:r>
          </a:p>
          <a:p>
            <a:pPr marL="0" marR="0" lvl="0" indent="0" algn="l" rtl="0">
              <a:lnSpc>
                <a:spcPct val="120000"/>
              </a:lnSpc>
              <a:spcBef>
                <a:spcPts val="0"/>
              </a:spcBef>
              <a:spcAft>
                <a:spcPts val="0"/>
              </a:spcAft>
              <a:buNone/>
            </a:pPr>
            <a:r>
              <a:rPr lang="en-GB" sz="1100" b="1" dirty="0">
                <a:latin typeface="Times New Roman"/>
                <a:ea typeface="Times New Roman"/>
                <a:cs typeface="Times New Roman"/>
                <a:sym typeface="Times New Roman"/>
              </a:rPr>
              <a:t>Part 2: The Theoretical Framework of the Study</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Introduction</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1: Methodological Framework</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2: The First Study Variable</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3: The Second Study Variable and Their Relationship</a:t>
            </a:r>
          </a:p>
          <a:p>
            <a:pPr marL="0" marR="0" lvl="0" indent="0" algn="l" rtl="0">
              <a:lnSpc>
                <a:spcPct val="120000"/>
              </a:lnSpc>
              <a:spcBef>
                <a:spcPts val="0"/>
              </a:spcBef>
              <a:spcAft>
                <a:spcPts val="0"/>
              </a:spcAft>
              <a:buNone/>
            </a:pPr>
            <a:r>
              <a:rPr lang="en-GB" sz="1100" b="1" dirty="0">
                <a:latin typeface="Times New Roman"/>
                <a:ea typeface="Times New Roman"/>
                <a:cs typeface="Times New Roman"/>
                <a:sym typeface="Times New Roman"/>
              </a:rPr>
              <a:t>Part 3: The Applied Study and Methodological Procedures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4: Applied Study Procedures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5: Field Study Results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Chapter 6: Results Analysis and Discussion</a:t>
            </a:r>
          </a:p>
          <a:p>
            <a:pPr marL="0" marR="0" lvl="0" indent="0" algn="l" rtl="0">
              <a:lnSpc>
                <a:spcPct val="120000"/>
              </a:lnSpc>
              <a:spcBef>
                <a:spcPts val="0"/>
              </a:spcBef>
              <a:spcAft>
                <a:spcPts val="0"/>
              </a:spcAft>
              <a:buNone/>
            </a:pPr>
            <a:r>
              <a:rPr lang="en-GB" sz="1100" b="1" dirty="0">
                <a:latin typeface="Times New Roman"/>
                <a:ea typeface="Times New Roman"/>
                <a:cs typeface="Times New Roman"/>
                <a:sym typeface="Times New Roman"/>
              </a:rPr>
              <a:t>Part 4: Study Appendices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References of Arabic and Foreign Studies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Study Appendices</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Summary of the Study in Arabic</a:t>
            </a:r>
          </a:p>
          <a:p>
            <a:pPr marL="0" marR="0" lvl="0" indent="0" algn="l" rtl="0">
              <a:lnSpc>
                <a:spcPct val="120000"/>
              </a:lnSpc>
              <a:spcBef>
                <a:spcPts val="0"/>
              </a:spcBef>
              <a:spcAft>
                <a:spcPts val="0"/>
              </a:spcAft>
              <a:buNone/>
            </a:pPr>
            <a:r>
              <a:rPr lang="en-GB" sz="1100" dirty="0">
                <a:latin typeface="Times New Roman"/>
                <a:ea typeface="Times New Roman"/>
                <a:cs typeface="Times New Roman"/>
                <a:sym typeface="Times New Roman"/>
              </a:rPr>
              <a:t>Summary of the Study in English</a:t>
            </a:r>
          </a:p>
        </p:txBody>
      </p:sp>
      <p:sp>
        <p:nvSpPr>
          <p:cNvPr id="195" name="Google Shape;195;p8"/>
          <p:cNvSpPr txBox="1"/>
          <p:nvPr/>
        </p:nvSpPr>
        <p:spPr>
          <a:xfrm>
            <a:off x="5524717" y="1588165"/>
            <a:ext cx="4859825" cy="1384954"/>
          </a:xfrm>
          <a:prstGeom prst="rect">
            <a:avLst/>
          </a:prstGeom>
          <a:noFill/>
          <a:ln>
            <a:noFill/>
          </a:ln>
        </p:spPr>
        <p:txBody>
          <a:bodyPr spcFirstLastPara="1" wrap="square" lIns="91425" tIns="45700" rIns="91425" bIns="45700" anchor="t" anchorCtr="0">
            <a:spAutoFit/>
          </a:bodyPr>
          <a:lstStyle/>
          <a:p>
            <a:pPr algn="ctr">
              <a:lnSpc>
                <a:spcPct val="150000"/>
              </a:lnSpc>
            </a:pPr>
            <a:r>
              <a:rPr lang="en-GB" sz="2800" b="1" dirty="0">
                <a:latin typeface="Times New Roman"/>
                <a:ea typeface="Times New Roman"/>
                <a:cs typeface="Times New Roman"/>
                <a:sym typeface="Times New Roman"/>
              </a:rPr>
              <a:t>The final project’s Content Structure</a:t>
            </a:r>
          </a:p>
        </p:txBody>
      </p:sp>
      <p:sp>
        <p:nvSpPr>
          <p:cNvPr id="199" name="Google Shape;199;p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2" name="Google Shape;163;p5">
            <a:extLst>
              <a:ext uri="{FF2B5EF4-FFF2-40B4-BE49-F238E27FC236}">
                <a16:creationId xmlns:a16="http://schemas.microsoft.com/office/drawing/2014/main" id="{729E23E5-ABEE-802B-E067-EEBEAF4969E1}"/>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Google Shape;139;p3">
            <a:extLst>
              <a:ext uri="{FF2B5EF4-FFF2-40B4-BE49-F238E27FC236}">
                <a16:creationId xmlns:a16="http://schemas.microsoft.com/office/drawing/2014/main" id="{A0061830-1CA9-3158-E3DE-96489951297A}"/>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4" name="Graphic 21">
            <a:extLst>
              <a:ext uri="{FF2B5EF4-FFF2-40B4-BE49-F238E27FC236}">
                <a16:creationId xmlns:a16="http://schemas.microsoft.com/office/drawing/2014/main" id="{2523A300-818B-F7EC-B744-2AA51B0396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6" name="Google Shape;168;p5">
            <a:extLst>
              <a:ext uri="{FF2B5EF4-FFF2-40B4-BE49-F238E27FC236}">
                <a16:creationId xmlns:a16="http://schemas.microsoft.com/office/drawing/2014/main" id="{34F8194B-18CE-D0AB-D6C6-C8A693FA9B04}"/>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9777696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p:nvPr/>
        </p:nvSpPr>
        <p:spPr>
          <a:xfrm>
            <a:off x="824604" y="1482915"/>
            <a:ext cx="5618390" cy="510125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pic>
        <p:nvPicPr>
          <p:cNvPr id="192" name="Google Shape;192;p8"/>
          <p:cNvPicPr preferRelativeResize="0">
            <a:picLocks noGrp="1"/>
          </p:cNvPicPr>
          <p:nvPr>
            <p:ph type="pic" idx="2"/>
          </p:nvPr>
        </p:nvPicPr>
        <p:blipFill rotWithShape="1">
          <a:blip r:embed="rId3">
            <a:alphaModFix/>
          </a:blip>
          <a:srcRect t="12318" b="12318"/>
          <a:stretch/>
        </p:blipFill>
        <p:spPr>
          <a:xfrm>
            <a:off x="6708238" y="2286737"/>
            <a:ext cx="4962146" cy="2495550"/>
          </a:xfrm>
          <a:prstGeom prst="rect">
            <a:avLst/>
          </a:prstGeom>
          <a:solidFill>
            <a:srgbClr val="D8D8D8">
              <a:alpha val="49803"/>
            </a:srgbClr>
          </a:solidFill>
          <a:ln>
            <a:noFill/>
          </a:ln>
        </p:spPr>
      </p:pic>
      <p:sp>
        <p:nvSpPr>
          <p:cNvPr id="193" name="Google Shape;193;p8"/>
          <p:cNvSpPr/>
          <p:nvPr/>
        </p:nvSpPr>
        <p:spPr>
          <a:xfrm>
            <a:off x="634743" y="1837914"/>
            <a:ext cx="5612385" cy="3970277"/>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Conclusion:</a:t>
            </a:r>
          </a:p>
          <a:p>
            <a:pPr marL="0" marR="0" lvl="0" indent="0" algn="just" rtl="0">
              <a:lnSpc>
                <a:spcPct val="150000"/>
              </a:lnSpc>
              <a:spcBef>
                <a:spcPts val="0"/>
              </a:spcBef>
              <a:spcAft>
                <a:spcPts val="0"/>
              </a:spcAft>
              <a:buNone/>
            </a:pPr>
            <a:endParaRPr lang="en-GB" sz="12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researcher writes a summary in both Arabic and English for their research project, regardless of the language of the project (Arabic or English). The summary should include at least four main paragraphs covering the following:</a:t>
            </a:r>
          </a:p>
          <a:p>
            <a:pPr marL="0" marR="0" lvl="0" indent="0" algn="just" rtl="0">
              <a:lnSpc>
                <a:spcPct val="150000"/>
              </a:lnSpc>
              <a:spcBef>
                <a:spcPts val="0"/>
              </a:spcBef>
              <a:spcAft>
                <a:spcPts val="0"/>
              </a:spcAft>
              <a:buNone/>
            </a:pPr>
            <a:endParaRPr lang="en-GB" sz="1200" dirty="0">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Study Problem, its rationale, and its significance at both theoretical and scientific levels.</a:t>
            </a: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type of study, its scope, methodology, and the research tools used to achieve the study's objectives.</a:t>
            </a: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most important results obtained from the project can be utilized.</a:t>
            </a: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The implications of the results and their practical applicability, along with proposed scenarios and professional perspectives.</a:t>
            </a:r>
          </a:p>
          <a:p>
            <a:pPr marL="0" marR="0" lvl="0" indent="0" algn="just" rtl="0">
              <a:lnSpc>
                <a:spcPct val="150000"/>
              </a:lnSpc>
              <a:spcBef>
                <a:spcPts val="0"/>
              </a:spcBef>
              <a:spcAft>
                <a:spcPts val="0"/>
              </a:spcAft>
              <a:buNone/>
            </a:pPr>
            <a:r>
              <a:rPr lang="en-GB" sz="1200" dirty="0">
                <a:latin typeface="Times New Roman"/>
                <a:ea typeface="Times New Roman"/>
                <a:cs typeface="Times New Roman"/>
                <a:sym typeface="Times New Roman"/>
              </a:rPr>
              <a:t>Recommendations presented to the community.</a:t>
            </a:r>
          </a:p>
        </p:txBody>
      </p:sp>
      <p:sp>
        <p:nvSpPr>
          <p:cNvPr id="195" name="Google Shape;195;p8"/>
          <p:cNvSpPr txBox="1"/>
          <p:nvPr/>
        </p:nvSpPr>
        <p:spPr>
          <a:xfrm>
            <a:off x="2357987" y="506752"/>
            <a:ext cx="4859825" cy="738623"/>
          </a:xfrm>
          <a:prstGeom prst="rect">
            <a:avLst/>
          </a:prstGeom>
          <a:noFill/>
          <a:ln>
            <a:no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en-GB" sz="2800" b="1" dirty="0">
                <a:latin typeface="Times New Roman"/>
                <a:ea typeface="Times New Roman"/>
                <a:cs typeface="Times New Roman"/>
                <a:sym typeface="Times New Roman"/>
              </a:rPr>
              <a:t>Conclusion</a:t>
            </a:r>
          </a:p>
        </p:txBody>
      </p:sp>
      <p:sp>
        <p:nvSpPr>
          <p:cNvPr id="199" name="Google Shape;199;p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2" name="Google Shape;163;p5">
            <a:extLst>
              <a:ext uri="{FF2B5EF4-FFF2-40B4-BE49-F238E27FC236}">
                <a16:creationId xmlns:a16="http://schemas.microsoft.com/office/drawing/2014/main" id="{729E23E5-ABEE-802B-E067-EEBEAF4969E1}"/>
              </a:ext>
            </a:extLst>
          </p:cNvPr>
          <p:cNvSpPr/>
          <p:nvPr/>
        </p:nvSpPr>
        <p:spPr>
          <a:xfrm>
            <a:off x="260731" y="359067"/>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latin typeface="Calibri"/>
              <a:ea typeface="Calibri"/>
              <a:cs typeface="Calibri"/>
              <a:sym typeface="Calibri"/>
            </a:endParaRPr>
          </a:p>
        </p:txBody>
      </p:sp>
      <p:sp>
        <p:nvSpPr>
          <p:cNvPr id="3" name="Google Shape;139;p3">
            <a:extLst>
              <a:ext uri="{FF2B5EF4-FFF2-40B4-BE49-F238E27FC236}">
                <a16:creationId xmlns:a16="http://schemas.microsoft.com/office/drawing/2014/main" id="{A0061830-1CA9-3158-E3DE-96489951297A}"/>
              </a:ext>
            </a:extLst>
          </p:cNvPr>
          <p:cNvSpPr txBox="1"/>
          <p:nvPr/>
        </p:nvSpPr>
        <p:spPr>
          <a:xfrm>
            <a:off x="260731" y="703584"/>
            <a:ext cx="1404457" cy="33851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dirty="0">
                <a:latin typeface="Times New Roman"/>
                <a:ea typeface="Times New Roman"/>
                <a:cs typeface="Times New Roman"/>
                <a:sym typeface="Times New Roman"/>
              </a:rPr>
              <a:t>Intro Lecture</a:t>
            </a:r>
            <a:endParaRPr sz="900" b="1" dirty="0">
              <a:latin typeface="Times New Roman"/>
              <a:ea typeface="Times New Roman"/>
              <a:cs typeface="Times New Roman"/>
              <a:sym typeface="Times New Roman"/>
            </a:endParaRPr>
          </a:p>
        </p:txBody>
      </p:sp>
      <p:pic>
        <p:nvPicPr>
          <p:cNvPr id="4" name="Graphic 21">
            <a:extLst>
              <a:ext uri="{FF2B5EF4-FFF2-40B4-BE49-F238E27FC236}">
                <a16:creationId xmlns:a16="http://schemas.microsoft.com/office/drawing/2014/main" id="{373524C7-5DCB-0EB4-C4B4-E5D34B1D89E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
        <p:nvSpPr>
          <p:cNvPr id="6" name="Google Shape;168;p5">
            <a:extLst>
              <a:ext uri="{FF2B5EF4-FFF2-40B4-BE49-F238E27FC236}">
                <a16:creationId xmlns:a16="http://schemas.microsoft.com/office/drawing/2014/main" id="{85840001-A1CE-ADC2-7DE2-711AD1AA1794}"/>
              </a:ext>
            </a:extLst>
          </p:cNvPr>
          <p:cNvSpPr txBox="1"/>
          <p:nvPr/>
        </p:nvSpPr>
        <p:spPr>
          <a:xfrm>
            <a:off x="3924300" y="6400766"/>
            <a:ext cx="3479800" cy="40006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www.midocean.edu.km</a:t>
            </a:r>
            <a:endParaRPr dirty="0"/>
          </a:p>
        </p:txBody>
      </p:sp>
    </p:spTree>
    <p:extLst>
      <p:ext uri="{BB962C8B-B14F-4D97-AF65-F5344CB8AC3E}">
        <p14:creationId xmlns:p14="http://schemas.microsoft.com/office/powerpoint/2010/main" val="318658220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207" name="Google Shape;207;p9"/>
          <p:cNvPicPr preferRelativeResize="0"/>
          <p:nvPr/>
        </p:nvPicPr>
        <p:blipFill rotWithShape="1">
          <a:blip r:embed="rId3">
            <a:alphaModFix/>
          </a:blip>
          <a:srcRect/>
          <a:stretch/>
        </p:blipFill>
        <p:spPr>
          <a:xfrm>
            <a:off x="9576180" y="6168740"/>
            <a:ext cx="2279266" cy="384052"/>
          </a:xfrm>
          <a:prstGeom prst="rect">
            <a:avLst/>
          </a:prstGeom>
          <a:noFill/>
          <a:ln>
            <a:noFill/>
          </a:ln>
        </p:spPr>
      </p:pic>
      <p:sp>
        <p:nvSpPr>
          <p:cNvPr id="210" name="Google Shape;210;p9"/>
          <p:cNvSpPr txBox="1"/>
          <p:nvPr/>
        </p:nvSpPr>
        <p:spPr>
          <a:xfrm>
            <a:off x="2861850" y="4911609"/>
            <a:ext cx="4524565"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a:latin typeface="Times New Roman"/>
                <a:ea typeface="Times New Roman"/>
                <a:cs typeface="Times New Roman"/>
                <a:sym typeface="Times New Roman"/>
              </a:rPr>
              <a:t>Thank You</a:t>
            </a:r>
            <a:endParaRPr dirty="0"/>
          </a:p>
        </p:txBody>
      </p:sp>
      <p:pic>
        <p:nvPicPr>
          <p:cNvPr id="1026" name="Picture 2" descr="100+ Digital Marketing Pictures | Download Free Images on Unsplash">
            <a:extLst>
              <a:ext uri="{FF2B5EF4-FFF2-40B4-BE49-F238E27FC236}">
                <a16:creationId xmlns:a16="http://schemas.microsoft.com/office/drawing/2014/main" id="{968DB0D7-AFCB-F083-E986-C944B1DDCE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0017" y="1238505"/>
            <a:ext cx="6576867" cy="2909289"/>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32565264-923D-03F5-BB79-298EEF10DA81}"/>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8700" y="209643"/>
            <a:ext cx="2571684" cy="120080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E2BE99F-D09C-41E4-A472-135C20894247}">
  <ds:schemaRefs>
    <ds:schemaRef ds:uri="http://schemas.microsoft.com/sharepoint/v3/contenttype/forms"/>
  </ds:schemaRefs>
</ds:datastoreItem>
</file>

<file path=customXml/itemProps2.xml><?xml version="1.0" encoding="utf-8"?>
<ds:datastoreItem xmlns:ds="http://schemas.openxmlformats.org/officeDocument/2006/customXml" ds:itemID="{9139C63A-7654-4612-AD9B-D5048818EAEA}">
  <ds:schemaRefs>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7615420F-7DD9-4F89-B5BA-3F94FFEE06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438</TotalTime>
  <Words>2591</Words>
  <Application>Microsoft Office PowerPoint</Application>
  <PresentationFormat>Widescreen</PresentationFormat>
  <Paragraphs>243</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MOHAMED.AWAIS@fart.bu.edu.eg</cp:lastModifiedBy>
  <cp:revision>42</cp:revision>
  <dcterms:created xsi:type="dcterms:W3CDTF">2023-04-29T09:08:23Z</dcterms:created>
  <dcterms:modified xsi:type="dcterms:W3CDTF">2026-09-13T18:02:00Z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0x0101006A254F5D6A14094B8840E79896A2F150</vt:lpwstr>
  </property>
</Properties>
</file>