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548" r:id="rId3"/>
    <p:sldId id="599" r:id="rId4"/>
    <p:sldId id="474" r:id="rId5"/>
    <p:sldId id="549" r:id="rId6"/>
    <p:sldId id="550" r:id="rId7"/>
    <p:sldId id="551" r:id="rId8"/>
    <p:sldId id="552" r:id="rId9"/>
    <p:sldId id="582" r:id="rId10"/>
    <p:sldId id="553" r:id="rId11"/>
    <p:sldId id="554" r:id="rId12"/>
    <p:sldId id="556" r:id="rId13"/>
    <p:sldId id="583" r:id="rId14"/>
    <p:sldId id="584" r:id="rId15"/>
    <p:sldId id="557" r:id="rId16"/>
    <p:sldId id="558" r:id="rId17"/>
    <p:sldId id="586" r:id="rId18"/>
    <p:sldId id="560" r:id="rId19"/>
    <p:sldId id="561" r:id="rId20"/>
    <p:sldId id="562" r:id="rId21"/>
    <p:sldId id="563" r:id="rId22"/>
    <p:sldId id="564" r:id="rId23"/>
    <p:sldId id="565" r:id="rId24"/>
    <p:sldId id="566" r:id="rId25"/>
    <p:sldId id="587" r:id="rId26"/>
    <p:sldId id="567" r:id="rId27"/>
    <p:sldId id="568" r:id="rId28"/>
    <p:sldId id="589" r:id="rId29"/>
    <p:sldId id="571" r:id="rId30"/>
    <p:sldId id="590" r:id="rId31"/>
    <p:sldId id="572" r:id="rId32"/>
    <p:sldId id="591" r:id="rId33"/>
    <p:sldId id="592" r:id="rId34"/>
    <p:sldId id="574" r:id="rId35"/>
    <p:sldId id="593" r:id="rId36"/>
    <p:sldId id="594" r:id="rId37"/>
    <p:sldId id="576" r:id="rId38"/>
    <p:sldId id="596" r:id="rId39"/>
    <p:sldId id="577" r:id="rId40"/>
    <p:sldId id="597" r:id="rId41"/>
    <p:sldId id="598" r:id="rId42"/>
    <p:sldId id="578" r:id="rId43"/>
    <p:sldId id="579" r:id="rId44"/>
    <p:sldId id="580" r:id="rId45"/>
    <p:sldId id="581" r:id="rId46"/>
    <p:sldId id="502" r:id="rId47"/>
    <p:sldId id="356"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xmlns=""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706" autoAdjust="0"/>
    <p:restoredTop sz="94291" autoAdjust="0"/>
  </p:normalViewPr>
  <p:slideViewPr>
    <p:cSldViewPr snapToGrid="0">
      <p:cViewPr>
        <p:scale>
          <a:sx n="96" d="100"/>
          <a:sy n="96" d="100"/>
        </p:scale>
        <p:origin x="-192" y="3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4213934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42659673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754503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803705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455464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3207081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3963909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18138130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4729843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5433755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500143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2092034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3453129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618166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32040005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30282146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7849560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3774615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291455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12688734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576999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9847036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989312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4374318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8598813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90478172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4231450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30544409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6595805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5142776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9035737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1027603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4676626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213160170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15074442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14219714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5827433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85037701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134700533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267041565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267546836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42442531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33622846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3830029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3/24/2023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emf"/><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9.emf"/><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1877437"/>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smtClean="0">
                <a:solidFill>
                  <a:schemeClr val="bg1"/>
                </a:solidFill>
                <a:cs typeface="Tajawal Medium" panose="00000600000000000000" pitchFamily="2" charset="-78"/>
              </a:rPr>
              <a:t>Project Risk </a:t>
            </a:r>
            <a:r>
              <a:rPr lang="en-US" sz="3200" dirty="0">
                <a:solidFill>
                  <a:schemeClr val="bg1"/>
                </a:solidFill>
                <a:cs typeface="Tajawal Medium" panose="00000600000000000000" pitchFamily="2" charset="-78"/>
              </a:rPr>
              <a:t>Management</a:t>
            </a:r>
          </a:p>
          <a:p>
            <a:endParaRPr lang="en-US" sz="2400" dirty="0" smtClean="0">
              <a:solidFill>
                <a:srgbClr val="24A9E1"/>
              </a:solidFill>
              <a:latin typeface="Tajawal Medium" panose="00000600000000000000" pitchFamily="2" charset="-78"/>
              <a:cs typeface="Tajawal Medium" panose="00000600000000000000" pitchFamily="2" charset="-78"/>
            </a:endParaRPr>
          </a:p>
          <a:p>
            <a:r>
              <a:rPr lang="en-US" sz="2800" dirty="0" smtClean="0">
                <a:solidFill>
                  <a:srgbClr val="24A9E1"/>
                </a:solidFill>
                <a:latin typeface="Tajawal Medium" panose="00000600000000000000" pitchFamily="2" charset="-78"/>
                <a:cs typeface="Tajawal Medium" panose="00000600000000000000" pitchFamily="2" charset="-78"/>
              </a:rPr>
              <a:t>Prepared </a:t>
            </a:r>
            <a:r>
              <a:rPr lang="en-US" sz="2800" dirty="0">
                <a:solidFill>
                  <a:srgbClr val="24A9E1"/>
                </a:solidFill>
                <a:latin typeface="Tajawal Medium" panose="00000600000000000000" pitchFamily="2" charset="-78"/>
                <a:cs typeface="Tajawal Medium" panose="00000600000000000000" pitchFamily="2" charset="-78"/>
              </a:rPr>
              <a:t>by Dr. </a:t>
            </a:r>
            <a:r>
              <a:rPr lang="en-US" sz="2800" dirty="0" err="1" smtClean="0">
                <a:solidFill>
                  <a:srgbClr val="24A9E1"/>
                </a:solidFill>
                <a:latin typeface="Tajawal Medium" panose="00000600000000000000" pitchFamily="2" charset="-78"/>
                <a:cs typeface="Tajawal Medium" panose="00000600000000000000" pitchFamily="2" charset="-78"/>
              </a:rPr>
              <a:t>Salahaldin</a:t>
            </a:r>
            <a:r>
              <a:rPr lang="en-US" sz="2800" dirty="0" smtClean="0">
                <a:solidFill>
                  <a:srgbClr val="24A9E1"/>
                </a:solidFill>
                <a:latin typeface="Tajawal Medium" panose="00000600000000000000" pitchFamily="2" charset="-78"/>
                <a:cs typeface="Tajawal Medium" panose="00000600000000000000" pitchFamily="2" charset="-78"/>
              </a:rPr>
              <a:t> </a:t>
            </a:r>
            <a:r>
              <a:rPr lang="en-US" sz="2800" dirty="0" err="1" smtClean="0">
                <a:solidFill>
                  <a:srgbClr val="24A9E1"/>
                </a:solidFill>
                <a:latin typeface="Tajawal Medium" panose="00000600000000000000" pitchFamily="2" charset="-78"/>
                <a:cs typeface="Tajawal Medium" panose="00000600000000000000" pitchFamily="2" charset="-78"/>
              </a:rPr>
              <a:t>Abuabdou</a:t>
            </a:r>
            <a:endParaRPr lang="en-US" sz="28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322662" y="3149178"/>
            <a:ext cx="588240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Insurance and risk transfer</a:t>
            </a:r>
          </a:p>
          <a:p>
            <a:pPr algn="ctr"/>
            <a:r>
              <a:rPr lang="en-US" sz="2800" dirty="0">
                <a:solidFill>
                  <a:schemeClr val="bg1"/>
                </a:solidFill>
                <a:latin typeface="Tajawal Medium" panose="00000600000000000000" pitchFamily="2" charset="-78"/>
                <a:cs typeface="Tajawal Medium" panose="00000600000000000000" pitchFamily="2" charset="-78"/>
              </a:rPr>
              <a:t>Lecture 8  </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7 conclusion  </a:t>
            </a:r>
          </a:p>
        </p:txBody>
      </p:sp>
      <p:sp>
        <p:nvSpPr>
          <p:cNvPr id="10" name="Title 1">
            <a:extLst>
              <a:ext uri="{FF2B5EF4-FFF2-40B4-BE49-F238E27FC236}">
                <a16:creationId xmlns:a16="http://schemas.microsoft.com/office/drawing/2014/main" xmlns="" id="{81C7886D-C5F6-464A-8D89-1E642CF7EF5D}"/>
              </a:ext>
            </a:extLst>
          </p:cNvPr>
          <p:cNvSpPr txBox="1">
            <a:spLocks/>
          </p:cNvSpPr>
          <p:nvPr/>
        </p:nvSpPr>
        <p:spPr>
          <a:xfrm>
            <a:off x="2192732" y="1292629"/>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of risk</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Opportunity assessment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Riskiness index</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strategy</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projects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Upside in operations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Strategic risk response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controls: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4480308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Lecture 8 Organization   </a:t>
            </a:r>
          </a:p>
        </p:txBody>
      </p:sp>
      <p:sp>
        <p:nvSpPr>
          <p:cNvPr id="12" name="Title 1">
            <a:extLst>
              <a:ext uri="{FF2B5EF4-FFF2-40B4-BE49-F238E27FC236}">
                <a16:creationId xmlns:a16="http://schemas.microsoft.com/office/drawing/2014/main" xmlns="" id="{3A6B5BBF-9D4C-4DBF-A6A0-D817EE557B9A}"/>
              </a:ext>
            </a:extLst>
          </p:cNvPr>
          <p:cNvSpPr txBox="1">
            <a:spLocks/>
          </p:cNvSpPr>
          <p:nvPr/>
        </p:nvSpPr>
        <p:spPr>
          <a:xfrm>
            <a:off x="2098840" y="1649432"/>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37457430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9902229"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contracts can require the insurance company to </a:t>
            </a:r>
            <a:r>
              <a:rPr lang="en-US" sz="2400" b="1" u="sng" dirty="0">
                <a:latin typeface="Times New Roman" panose="02020603050405020304" pitchFamily="18" charset="0"/>
                <a:cs typeface="Times New Roman" panose="02020603050405020304" pitchFamily="18" charset="0"/>
              </a:rPr>
              <a:t>pay for losses </a:t>
            </a:r>
            <a:r>
              <a:rPr lang="en-US" sz="2400" dirty="0">
                <a:latin typeface="Times New Roman" panose="02020603050405020304" pitchFamily="18" charset="0"/>
                <a:cs typeface="Times New Roman" panose="02020603050405020304" pitchFamily="18" charset="0"/>
              </a:rPr>
              <a:t>suffered </a:t>
            </a:r>
            <a:r>
              <a:rPr lang="en-US" sz="2400" b="1" u="sng" dirty="0">
                <a:latin typeface="Times New Roman" panose="02020603050405020304" pitchFamily="18" charset="0"/>
                <a:cs typeface="Times New Roman" panose="02020603050405020304" pitchFamily="18" charset="0"/>
              </a:rPr>
              <a:t>directly by the insured. </a:t>
            </a:r>
            <a:endParaRPr lang="ar-EG"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first-party insurance and includes </a:t>
            </a:r>
            <a:r>
              <a:rPr lang="en-US" sz="2400" b="1" u="sng" dirty="0">
                <a:latin typeface="Times New Roman" panose="02020603050405020304" pitchFamily="18" charset="0"/>
                <a:cs typeface="Times New Roman" panose="02020603050405020304" pitchFamily="18" charset="0"/>
              </a:rPr>
              <a:t>property damage insurance</a:t>
            </a:r>
            <a:r>
              <a:rPr lang="en-US" sz="2400" dirty="0">
                <a:latin typeface="Times New Roman" panose="02020603050405020304" pitchFamily="18" charset="0"/>
                <a:cs typeface="Times New Roman" panose="02020603050405020304" pitchFamily="18" charset="0"/>
              </a:rPr>
              <a:t>.</a:t>
            </a:r>
            <a:endParaRPr lang="ar-EG"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Other types of insurance contract the insurance company to </a:t>
            </a:r>
            <a:r>
              <a:rPr lang="en-US" sz="2400" b="1" u="sng" dirty="0">
                <a:latin typeface="Times New Roman" panose="02020603050405020304" pitchFamily="18" charset="0"/>
                <a:cs typeface="Times New Roman" panose="02020603050405020304" pitchFamily="18" charset="0"/>
              </a:rPr>
              <a:t>pay compensation </a:t>
            </a:r>
            <a:r>
              <a:rPr lang="en-US" sz="2400" dirty="0">
                <a:latin typeface="Times New Roman" panose="02020603050405020304" pitchFamily="18" charset="0"/>
                <a:cs typeface="Times New Roman" panose="02020603050405020304" pitchFamily="18" charset="0"/>
              </a:rPr>
              <a:t>to other parties if they have been injured or suffer loss because of the activities of the insured. </a:t>
            </a:r>
            <a:endParaRPr lang="ar-EG"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a:t>
            </a:r>
            <a:r>
              <a:rPr lang="en-US" sz="2400" b="1" u="sng" dirty="0">
                <a:latin typeface="Times New Roman" panose="02020603050405020304" pitchFamily="18" charset="0"/>
                <a:cs typeface="Times New Roman" panose="02020603050405020304" pitchFamily="18" charset="0"/>
              </a:rPr>
              <a:t>third-party insurance </a:t>
            </a:r>
            <a:r>
              <a:rPr lang="en-US" sz="2400" dirty="0">
                <a:latin typeface="Times New Roman" panose="02020603050405020304" pitchFamily="18" charset="0"/>
                <a:cs typeface="Times New Roman" panose="02020603050405020304" pitchFamily="18" charset="0"/>
              </a:rPr>
              <a:t>and includes </a:t>
            </a:r>
            <a:r>
              <a:rPr lang="en-US" sz="2400" b="1" u="sng" dirty="0">
                <a:latin typeface="Times New Roman" panose="02020603050405020304" pitchFamily="18" charset="0"/>
                <a:cs typeface="Times New Roman" panose="02020603050405020304" pitchFamily="18" charset="0"/>
              </a:rPr>
              <a:t>motor third-party and public/general liability.</a:t>
            </a:r>
            <a:endParaRPr lang="en-US" sz="2400" b="1" u="sng" dirty="0"/>
          </a:p>
        </p:txBody>
      </p:sp>
    </p:spTree>
    <p:extLst>
      <p:ext uri="{BB962C8B-B14F-4D97-AF65-F5344CB8AC3E}">
        <p14:creationId xmlns:p14="http://schemas.microsoft.com/office/powerpoint/2010/main" val="28269861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contracts are contracts of </a:t>
            </a:r>
            <a:r>
              <a:rPr lang="en-US" sz="2400" b="1" u="sng" dirty="0">
                <a:latin typeface="Times New Roman" panose="02020603050405020304" pitchFamily="18" charset="0"/>
                <a:cs typeface="Times New Roman" panose="02020603050405020304" pitchFamily="18" charset="0"/>
              </a:rPr>
              <a:t>utmost good faith.</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smtClean="0">
                <a:latin typeface="Times New Roman" panose="02020603050405020304" pitchFamily="18" charset="0"/>
                <a:cs typeface="Times New Roman" panose="02020603050405020304" pitchFamily="18" charset="0"/>
              </a:rPr>
              <a:t> This means that </a:t>
            </a:r>
            <a:r>
              <a:rPr lang="en-US" sz="2400" b="1" u="sng" dirty="0" smtClean="0">
                <a:latin typeface="Times New Roman" panose="02020603050405020304" pitchFamily="18" charset="0"/>
                <a:cs typeface="Times New Roman" panose="02020603050405020304" pitchFamily="18" charset="0"/>
              </a:rPr>
              <a:t>the insured party is required to disclose </a:t>
            </a:r>
            <a:r>
              <a:rPr lang="en-US" sz="2400" dirty="0" smtClean="0">
                <a:latin typeface="Times New Roman" panose="02020603050405020304" pitchFamily="18" charset="0"/>
                <a:cs typeface="Times New Roman" panose="02020603050405020304" pitchFamily="18" charset="0"/>
              </a:rPr>
              <a:t>all information relevant to the insurance contract.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If this information has not been disclosed, the insurance company or </a:t>
            </a:r>
            <a:r>
              <a:rPr lang="en-US" sz="2400" b="1" u="sng" dirty="0">
                <a:latin typeface="Times New Roman" panose="02020603050405020304" pitchFamily="18" charset="0"/>
                <a:cs typeface="Times New Roman" panose="02020603050405020304" pitchFamily="18" charset="0"/>
              </a:rPr>
              <a:t>underwriter has the right to refuse to continue </a:t>
            </a:r>
            <a:r>
              <a:rPr lang="en-US" sz="2400" dirty="0">
                <a:latin typeface="Times New Roman" panose="02020603050405020304" pitchFamily="18" charset="0"/>
                <a:cs typeface="Times New Roman" panose="02020603050405020304" pitchFamily="18" charset="0"/>
              </a:rPr>
              <a:t>to provide insurance cover and may refuse to pay any claims that have arisen.</a:t>
            </a:r>
            <a:endParaRPr lang="en-US" sz="2400" dirty="0"/>
          </a:p>
        </p:txBody>
      </p:sp>
    </p:spTree>
    <p:extLst>
      <p:ext uri="{BB962C8B-B14F-4D97-AF65-F5344CB8AC3E}">
        <p14:creationId xmlns:p14="http://schemas.microsoft.com/office/powerpoint/2010/main" val="32291030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402901"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a:t>
            </a:r>
            <a:r>
              <a:rPr lang="en-US" sz="2400" b="1" u="sng" dirty="0">
                <a:latin typeface="Times New Roman" panose="02020603050405020304" pitchFamily="18" charset="0"/>
                <a:cs typeface="Times New Roman" panose="02020603050405020304" pitchFamily="18" charset="0"/>
              </a:rPr>
              <a:t>advantages</a:t>
            </a:r>
            <a:r>
              <a:rPr lang="en-US" sz="2400" dirty="0">
                <a:latin typeface="Times New Roman" panose="02020603050405020304" pitchFamily="18" charset="0"/>
                <a:cs typeface="Times New Roman" panose="02020603050405020304" pitchFamily="18" charset="0"/>
              </a:rPr>
              <a:t> and </a:t>
            </a:r>
            <a:r>
              <a:rPr lang="en-US" sz="2400" b="1" u="sng" dirty="0">
                <a:latin typeface="Times New Roman" panose="02020603050405020304" pitchFamily="18" charset="0"/>
                <a:cs typeface="Times New Roman" panose="02020603050405020304" pitchFamily="18" charset="0"/>
              </a:rPr>
              <a:t>disadvantages</a:t>
            </a:r>
            <a:r>
              <a:rPr lang="en-US" sz="2400" dirty="0">
                <a:latin typeface="Times New Roman" panose="02020603050405020304" pitchFamily="18" charset="0"/>
                <a:cs typeface="Times New Roman" panose="02020603050405020304" pitchFamily="18" charset="0"/>
              </a:rPr>
              <a:t> associated with the use of insurance as a </a:t>
            </a:r>
            <a:r>
              <a:rPr lang="en-US" sz="2400" b="1" u="sng" dirty="0">
                <a:latin typeface="Times New Roman" panose="02020603050405020304" pitchFamily="18" charset="0"/>
                <a:cs typeface="Times New Roman" panose="02020603050405020304" pitchFamily="18" charset="0"/>
              </a:rPr>
              <a:t>risk transfer mechanism. </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advantages are:</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a:t>
            </a:r>
            <a:r>
              <a:rPr lang="en-US" sz="2400" b="1" u="sng" dirty="0">
                <a:latin typeface="Times New Roman" panose="02020603050405020304" pitchFamily="18" charset="0"/>
                <a:cs typeface="Times New Roman" panose="02020603050405020304" pitchFamily="18" charset="0"/>
              </a:rPr>
              <a:t>provides indemnity against an expected loss</a:t>
            </a:r>
            <a:r>
              <a:rPr lang="en-US" sz="2400" dirty="0">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can reduce </a:t>
            </a:r>
            <a:r>
              <a:rPr lang="en-US" sz="2400" b="1" u="sng" dirty="0">
                <a:latin typeface="Times New Roman" panose="02020603050405020304" pitchFamily="18" charset="0"/>
                <a:cs typeface="Times New Roman" panose="02020603050405020304" pitchFamily="18" charset="0"/>
              </a:rPr>
              <a:t>uncertainty regarding hazard events that may occur</a:t>
            </a:r>
            <a:r>
              <a:rPr lang="en-US" sz="2400" dirty="0">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It can provide </a:t>
            </a:r>
            <a:r>
              <a:rPr lang="en-US" sz="2400" b="1" u="sng" dirty="0">
                <a:latin typeface="Times New Roman" panose="02020603050405020304" pitchFamily="18" charset="0"/>
                <a:cs typeface="Times New Roman" panose="02020603050405020304" pitchFamily="18" charset="0"/>
              </a:rPr>
              <a:t>economic</a:t>
            </a:r>
            <a:r>
              <a:rPr lang="en-US" sz="2400" dirty="0">
                <a:latin typeface="Times New Roman" panose="02020603050405020304" pitchFamily="18" charset="0"/>
                <a:cs typeface="Times New Roman" panose="02020603050405020304" pitchFamily="18" charset="0"/>
              </a:rPr>
              <a:t> benefits to the insured, because </a:t>
            </a:r>
            <a:r>
              <a:rPr lang="en-US" sz="2400" b="1" u="sng" dirty="0">
                <a:latin typeface="Times New Roman" panose="02020603050405020304" pitchFamily="18" charset="0"/>
                <a:cs typeface="Times New Roman" panose="02020603050405020304" pitchFamily="18" charset="0"/>
              </a:rPr>
              <a:t>the loss may be greater than the insurance premium.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Finally, insurance can </a:t>
            </a:r>
            <a:r>
              <a:rPr lang="en-US" sz="2400" b="1" u="sng" dirty="0">
                <a:latin typeface="Times New Roman" panose="02020603050405020304" pitchFamily="18" charset="0"/>
                <a:cs typeface="Times New Roman" panose="02020603050405020304" pitchFamily="18" charset="0"/>
              </a:rPr>
              <a:t>provide access to specialist services </a:t>
            </a:r>
            <a:r>
              <a:rPr lang="en-US" sz="2400" dirty="0">
                <a:latin typeface="Times New Roman" panose="02020603050405020304" pitchFamily="18" charset="0"/>
                <a:cs typeface="Times New Roman" panose="02020603050405020304" pitchFamily="18" charset="0"/>
              </a:rPr>
              <a:t>as part of the </a:t>
            </a:r>
            <a:r>
              <a:rPr lang="en-US" sz="2400" b="1" u="sng" dirty="0">
                <a:latin typeface="Times New Roman" panose="02020603050405020304" pitchFamily="18" charset="0"/>
                <a:cs typeface="Times New Roman" panose="02020603050405020304" pitchFamily="18" charset="0"/>
              </a:rPr>
              <a:t>insurance premium. </a:t>
            </a:r>
            <a:r>
              <a:rPr lang="en-US" sz="2400" dirty="0">
                <a:latin typeface="Times New Roman" panose="02020603050405020304" pitchFamily="18" charset="0"/>
                <a:cs typeface="Times New Roman" panose="02020603050405020304" pitchFamily="18" charset="0"/>
              </a:rPr>
              <a:t>These services may include </a:t>
            </a:r>
            <a:r>
              <a:rPr lang="en-US" sz="2400" b="1" u="sng" dirty="0">
                <a:latin typeface="Times New Roman" panose="02020603050405020304" pitchFamily="18" charset="0"/>
                <a:cs typeface="Times New Roman" panose="02020603050405020304" pitchFamily="18" charset="0"/>
              </a:rPr>
              <a:t>advice on loss control.</a:t>
            </a:r>
            <a:endParaRPr lang="en-US" sz="2400" b="1" u="sng" dirty="0"/>
          </a:p>
        </p:txBody>
      </p:sp>
    </p:spTree>
    <p:extLst>
      <p:ext uri="{BB962C8B-B14F-4D97-AF65-F5344CB8AC3E}">
        <p14:creationId xmlns:p14="http://schemas.microsoft.com/office/powerpoint/2010/main" val="38365751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disadvantages: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Include </a:t>
            </a:r>
            <a:r>
              <a:rPr lang="en-US" sz="2400" b="1" u="sng" dirty="0">
                <a:latin typeface="Times New Roman" panose="02020603050405020304" pitchFamily="18" charset="0"/>
                <a:cs typeface="Times New Roman" panose="02020603050405020304" pitchFamily="18" charset="0"/>
              </a:rPr>
              <a:t>the delays often experienced in obtaining settlement </a:t>
            </a:r>
            <a:r>
              <a:rPr lang="en-US" sz="2400" dirty="0">
                <a:latin typeface="Times New Roman" panose="02020603050405020304" pitchFamily="18" charset="0"/>
                <a:cs typeface="Times New Roman" panose="02020603050405020304" pitchFamily="18" charset="0"/>
              </a:rPr>
              <a:t>of an insurance claim and the difficulties that can arise in quantifying the financial </a:t>
            </a:r>
            <a:r>
              <a:rPr lang="en-US" sz="2400" b="1" u="sng" dirty="0">
                <a:latin typeface="Times New Roman" panose="02020603050405020304" pitchFamily="18" charset="0"/>
                <a:cs typeface="Times New Roman" panose="02020603050405020304" pitchFamily="18" charset="0"/>
              </a:rPr>
              <a:t>costs associated with the loss.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There may </a:t>
            </a:r>
            <a:r>
              <a:rPr lang="en-US" sz="2400" b="1" u="sng" dirty="0">
                <a:latin typeface="Times New Roman" panose="02020603050405020304" pitchFamily="18" charset="0"/>
                <a:cs typeface="Times New Roman" panose="02020603050405020304" pitchFamily="18" charset="0"/>
              </a:rPr>
              <a:t>be disputes regarding the extent </a:t>
            </a:r>
            <a:r>
              <a:rPr lang="en-US" sz="2400" dirty="0">
                <a:latin typeface="Times New Roman" panose="02020603050405020304" pitchFamily="18" charset="0"/>
                <a:cs typeface="Times New Roman" panose="02020603050405020304" pitchFamily="18" charset="0"/>
              </a:rPr>
              <a:t>of the cover that has been purchased and the </a:t>
            </a:r>
            <a:r>
              <a:rPr lang="en-US" sz="2400" b="1" u="sng" dirty="0">
                <a:latin typeface="Times New Roman" panose="02020603050405020304" pitchFamily="18" charset="0"/>
                <a:cs typeface="Times New Roman" panose="02020603050405020304" pitchFamily="18" charset="0"/>
              </a:rPr>
              <a:t>exact terms and conditions of </a:t>
            </a:r>
            <a:r>
              <a:rPr lang="en-US" sz="2400" dirty="0">
                <a:latin typeface="Times New Roman" panose="02020603050405020304" pitchFamily="18" charset="0"/>
                <a:cs typeface="Times New Roman" panose="02020603050405020304" pitchFamily="18" charset="0"/>
              </a:rPr>
              <a:t>the insurance contract. </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Finally, the insured may have </a:t>
            </a:r>
            <a:r>
              <a:rPr lang="en-US" sz="2400" b="1" u="sng" dirty="0">
                <a:latin typeface="Times New Roman" panose="02020603050405020304" pitchFamily="18" charset="0"/>
                <a:cs typeface="Times New Roman" panose="02020603050405020304" pitchFamily="18" charset="0"/>
              </a:rPr>
              <a:t>difficulty in deciding the limit of indemnity </a:t>
            </a:r>
            <a:r>
              <a:rPr lang="en-US" sz="2400" dirty="0">
                <a:latin typeface="Times New Roman" panose="02020603050405020304" pitchFamily="18" charset="0"/>
                <a:cs typeface="Times New Roman" panose="02020603050405020304" pitchFamily="18" charset="0"/>
              </a:rPr>
              <a:t>that is appropriate for </a:t>
            </a:r>
            <a:r>
              <a:rPr lang="en-US" sz="2400" b="1" u="sng" dirty="0">
                <a:latin typeface="Times New Roman" panose="02020603050405020304" pitchFamily="18" charset="0"/>
                <a:cs typeface="Times New Roman" panose="02020603050405020304" pitchFamily="18" charset="0"/>
              </a:rPr>
              <a:t>liability exposures. </a:t>
            </a:r>
            <a:r>
              <a:rPr lang="en-US" sz="2400" dirty="0">
                <a:latin typeface="Times New Roman" panose="02020603050405020304" pitchFamily="18" charset="0"/>
                <a:cs typeface="Times New Roman" panose="02020603050405020304" pitchFamily="18" charset="0"/>
              </a:rPr>
              <a:t>This may result in under-insurance and the subsequent failure to have claims paid in full.</a:t>
            </a:r>
            <a:endParaRPr lang="en-US" sz="2400" dirty="0"/>
          </a:p>
        </p:txBody>
      </p:sp>
    </p:spTree>
    <p:extLst>
      <p:ext uri="{BB962C8B-B14F-4D97-AF65-F5344CB8AC3E}">
        <p14:creationId xmlns:p14="http://schemas.microsoft.com/office/powerpoint/2010/main" val="39680423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are alternatives to insurance when an organization </a:t>
            </a:r>
            <a:r>
              <a:rPr lang="en-US" sz="2400" b="1" u="sng" dirty="0">
                <a:latin typeface="Times New Roman" panose="02020603050405020304" pitchFamily="18" charset="0"/>
                <a:cs typeface="Times New Roman" panose="02020603050405020304" pitchFamily="18" charset="0"/>
              </a:rPr>
              <a:t>wishes to transfer the financial impact of a hazard event.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Alternatives to insurance are sometimes referred to </a:t>
            </a:r>
            <a:r>
              <a:rPr lang="en-US" sz="2400" b="1" u="sng" dirty="0">
                <a:latin typeface="Times New Roman" panose="02020603050405020304" pitchFamily="18" charset="0"/>
                <a:cs typeface="Times New Roman" panose="02020603050405020304" pitchFamily="18" charset="0"/>
              </a:rPr>
              <a:t>as alternative risk transfer or alternative risk financing techniques. </a:t>
            </a:r>
          </a:p>
        </p:txBody>
      </p:sp>
    </p:spTree>
    <p:extLst>
      <p:ext uri="{BB962C8B-B14F-4D97-AF65-F5344CB8AC3E}">
        <p14:creationId xmlns:p14="http://schemas.microsoft.com/office/powerpoint/2010/main" val="66046446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905506"/>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risk financing options available </a:t>
            </a:r>
            <a:r>
              <a:rPr lang="en-US" sz="2400" dirty="0">
                <a:latin typeface="Times New Roman" panose="02020603050405020304" pitchFamily="18" charset="0"/>
                <a:cs typeface="Times New Roman" panose="02020603050405020304" pitchFamily="18" charset="0"/>
              </a:rPr>
              <a:t>to an organization include:</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conventional</a:t>
            </a:r>
            <a:r>
              <a:rPr lang="en-US" sz="2400" dirty="0">
                <a:latin typeface="Times New Roman" panose="02020603050405020304" pitchFamily="18" charset="0"/>
                <a:cs typeface="Times New Roman" panose="02020603050405020304" pitchFamily="18" charset="0"/>
              </a:rPr>
              <a:t> insurance;</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contractual</a:t>
            </a:r>
            <a:r>
              <a:rPr lang="en-US" sz="2400" dirty="0">
                <a:latin typeface="Times New Roman" panose="02020603050405020304" pitchFamily="18" charset="0"/>
                <a:cs typeface="Times New Roman" panose="02020603050405020304" pitchFamily="18" charset="0"/>
              </a:rPr>
              <a:t> transfer of risk;</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captive</a:t>
            </a:r>
            <a:r>
              <a:rPr lang="en-US" sz="2400" dirty="0">
                <a:latin typeface="Times New Roman" panose="02020603050405020304" pitchFamily="18" charset="0"/>
                <a:cs typeface="Times New Roman" panose="02020603050405020304" pitchFamily="18" charset="0"/>
              </a:rPr>
              <a:t> insurance companies;</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pooling</a:t>
            </a:r>
            <a:r>
              <a:rPr lang="en-US" sz="2400" dirty="0">
                <a:latin typeface="Times New Roman" panose="02020603050405020304" pitchFamily="18" charset="0"/>
                <a:cs typeface="Times New Roman" panose="02020603050405020304" pitchFamily="18" charset="0"/>
              </a:rPr>
              <a:t> of risks in mutual insurance companies;</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derivatives</a:t>
            </a:r>
            <a:r>
              <a:rPr lang="en-US" sz="2400" dirty="0">
                <a:latin typeface="Times New Roman" panose="02020603050405020304" pitchFamily="18" charset="0"/>
                <a:cs typeface="Times New Roman" panose="02020603050405020304" pitchFamily="18" charset="0"/>
              </a:rPr>
              <a:t> and other financial instruments;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alternative </a:t>
            </a:r>
            <a:r>
              <a:rPr lang="en-US" sz="2400" b="1" u="sng" dirty="0">
                <a:latin typeface="Times New Roman" panose="02020603050405020304" pitchFamily="18" charset="0"/>
                <a:cs typeface="Times New Roman" panose="02020603050405020304" pitchFamily="18" charset="0"/>
              </a:rPr>
              <a:t>risk</a:t>
            </a:r>
            <a:r>
              <a:rPr lang="en-US" sz="2400" dirty="0">
                <a:latin typeface="Times New Roman" panose="02020603050405020304" pitchFamily="18" charset="0"/>
                <a:cs typeface="Times New Roman" panose="02020603050405020304" pitchFamily="18" charset="0"/>
              </a:rPr>
              <a:t> finance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mechanisms</a:t>
            </a:r>
            <a:r>
              <a:rPr lang="en-US" sz="2400" dirty="0">
                <a:latin typeface="Times New Roman" panose="02020603050405020304" pitchFamily="18" charset="0"/>
                <a:cs typeface="Times New Roman" panose="02020603050405020304" pitchFamily="18" charset="0"/>
              </a:rPr>
              <a:t>; and</a:t>
            </a:r>
          </a:p>
          <a:p>
            <a:pPr marL="342900" indent="-342900" algn="just">
              <a:buFont typeface="Wingdings" panose="05000000000000000000" pitchFamily="2" charset="2"/>
              <a:buChar char="Ø"/>
            </a:pPr>
            <a:r>
              <a:rPr lang="en-US" sz="2400" b="1" u="sng" dirty="0">
                <a:latin typeface="Times New Roman" panose="02020603050405020304" pitchFamily="18" charset="0"/>
                <a:cs typeface="Times New Roman" panose="02020603050405020304" pitchFamily="18" charset="0"/>
              </a:rPr>
              <a:t>single</a:t>
            </a:r>
            <a:r>
              <a:rPr lang="en-US" sz="2400" dirty="0">
                <a:latin typeface="Times New Roman" panose="02020603050405020304" pitchFamily="18" charset="0"/>
                <a:cs typeface="Times New Roman" panose="02020603050405020304" pitchFamily="18" charset="0"/>
              </a:rPr>
              <a:t> premium insurance bonds.</a:t>
            </a:r>
            <a:endParaRPr lang="en-US" sz="2400" dirty="0"/>
          </a:p>
        </p:txBody>
      </p:sp>
    </p:spTree>
    <p:extLst>
      <p:ext uri="{BB962C8B-B14F-4D97-AF65-F5344CB8AC3E}">
        <p14:creationId xmlns:p14="http://schemas.microsoft.com/office/powerpoint/2010/main" val="32095341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5" y="1882057"/>
            <a:ext cx="10217426"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Risk retention </a:t>
            </a:r>
            <a:r>
              <a:rPr lang="en-US" sz="2400" dirty="0">
                <a:latin typeface="Times New Roman" panose="02020603050405020304" pitchFamily="18" charset="0"/>
                <a:cs typeface="Times New Roman" panose="02020603050405020304" pitchFamily="18" charset="0"/>
              </a:rPr>
              <a:t>may be achieved by accepting a </a:t>
            </a:r>
            <a:r>
              <a:rPr lang="en-US" sz="2400" b="1" u="sng" dirty="0">
                <a:latin typeface="Times New Roman" panose="02020603050405020304" pitchFamily="18" charset="0"/>
                <a:cs typeface="Times New Roman" panose="02020603050405020304" pitchFamily="18" charset="0"/>
              </a:rPr>
              <a:t>large excess or deductible </a:t>
            </a:r>
            <a:r>
              <a:rPr lang="en-US" sz="2400" dirty="0">
                <a:latin typeface="Times New Roman" panose="02020603050405020304" pitchFamily="18" charset="0"/>
                <a:cs typeface="Times New Roman" panose="02020603050405020304" pitchFamily="18" charset="0"/>
              </a:rPr>
              <a:t>on an insurance policy, deciding not to insure a </a:t>
            </a:r>
            <a:r>
              <a:rPr lang="en-US" sz="2400" b="1" u="sng" dirty="0">
                <a:latin typeface="Times New Roman" panose="02020603050405020304" pitchFamily="18" charset="0"/>
                <a:cs typeface="Times New Roman" panose="02020603050405020304" pitchFamily="18" charset="0"/>
              </a:rPr>
              <a:t>certain risk exposure </a:t>
            </a:r>
            <a:r>
              <a:rPr lang="en-US" sz="2400" dirty="0">
                <a:latin typeface="Times New Roman" panose="02020603050405020304" pitchFamily="18" charset="0"/>
                <a:cs typeface="Times New Roman" panose="02020603050405020304" pitchFamily="18" charset="0"/>
              </a:rPr>
              <a:t>(self-insurance) or setting up </a:t>
            </a:r>
            <a:r>
              <a:rPr lang="en-US" sz="2400" b="1" u="sng" dirty="0">
                <a:latin typeface="Times New Roman" panose="02020603050405020304" pitchFamily="18" charset="0"/>
                <a:cs typeface="Times New Roman" panose="02020603050405020304" pitchFamily="18" charset="0"/>
              </a:rPr>
              <a:t>a captive insurance company</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number of organizations with similar </a:t>
            </a:r>
            <a:r>
              <a:rPr lang="en-US" sz="2400" b="1" u="sng" dirty="0">
                <a:latin typeface="Times New Roman" panose="02020603050405020304" pitchFamily="18" charset="0"/>
                <a:cs typeface="Times New Roman" panose="02020603050405020304" pitchFamily="18" charset="0"/>
              </a:rPr>
              <a:t>risk exposures </a:t>
            </a:r>
            <a:r>
              <a:rPr lang="en-US" sz="2400" dirty="0">
                <a:latin typeface="Times New Roman" panose="02020603050405020304" pitchFamily="18" charset="0"/>
                <a:cs typeface="Times New Roman" panose="02020603050405020304" pitchFamily="18" charset="0"/>
              </a:rPr>
              <a:t>may decide to </a:t>
            </a:r>
            <a:r>
              <a:rPr lang="en-US" sz="2400" b="1" u="sng" dirty="0">
                <a:latin typeface="Times New Roman" panose="02020603050405020304" pitchFamily="18" charset="0"/>
                <a:cs typeface="Times New Roman" panose="02020603050405020304" pitchFamily="18" charset="0"/>
              </a:rPr>
              <a:t>set up a joint captive insurance company.</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is often referred to </a:t>
            </a:r>
            <a:r>
              <a:rPr lang="en-US" sz="2400" b="1" u="sng" dirty="0">
                <a:latin typeface="Times New Roman" panose="02020603050405020304" pitchFamily="18" charset="0"/>
                <a:cs typeface="Times New Roman" panose="02020603050405020304" pitchFamily="18" charset="0"/>
              </a:rPr>
              <a:t>as risk pooling </a:t>
            </a:r>
            <a:r>
              <a:rPr lang="en-US" sz="2400" dirty="0">
                <a:latin typeface="Times New Roman" panose="02020603050405020304" pitchFamily="18" charset="0"/>
                <a:cs typeface="Times New Roman" panose="02020603050405020304" pitchFamily="18" charset="0"/>
              </a:rPr>
              <a:t>or the establishment of a mutual insurance company.</a:t>
            </a:r>
            <a:endParaRPr lang="en-US" sz="2400" dirty="0"/>
          </a:p>
        </p:txBody>
      </p:sp>
    </p:spTree>
    <p:extLst>
      <p:ext uri="{BB962C8B-B14F-4D97-AF65-F5344CB8AC3E}">
        <p14:creationId xmlns:p14="http://schemas.microsoft.com/office/powerpoint/2010/main" val="32505753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is a risk </a:t>
            </a:r>
            <a:r>
              <a:rPr lang="en-US" sz="2400" b="1" u="sng" dirty="0">
                <a:latin typeface="Times New Roman" panose="02020603050405020304" pitchFamily="18" charset="0"/>
                <a:cs typeface="Times New Roman" panose="02020603050405020304" pitchFamily="18" charset="0"/>
              </a:rPr>
              <a:t>transfer</a:t>
            </a:r>
            <a:r>
              <a:rPr lang="en-US" sz="2400" dirty="0">
                <a:latin typeface="Times New Roman" panose="02020603050405020304" pitchFamily="18" charset="0"/>
                <a:cs typeface="Times New Roman" panose="02020603050405020304" pitchFamily="18" charset="0"/>
              </a:rPr>
              <a:t> or risk </a:t>
            </a:r>
            <a:r>
              <a:rPr lang="en-US" sz="2400" b="1" u="sng" dirty="0">
                <a:latin typeface="Times New Roman" panose="02020603050405020304" pitchFamily="18" charset="0"/>
                <a:cs typeface="Times New Roman" panose="02020603050405020304" pitchFamily="18" charset="0"/>
              </a:rPr>
              <a:t>sharing</a:t>
            </a:r>
            <a:r>
              <a:rPr lang="en-US" sz="2400" dirty="0">
                <a:latin typeface="Times New Roman" panose="02020603050405020304" pitchFamily="18" charset="0"/>
                <a:cs typeface="Times New Roman" panose="02020603050405020304" pitchFamily="18" charset="0"/>
              </a:rPr>
              <a:t> response. It represents an </a:t>
            </a:r>
            <a:r>
              <a:rPr lang="en-US" sz="2400" b="1" u="sng" dirty="0">
                <a:latin typeface="Times New Roman" panose="02020603050405020304" pitchFamily="18" charset="0"/>
                <a:cs typeface="Times New Roman" panose="02020603050405020304" pitchFamily="18" charset="0"/>
              </a:rPr>
              <a:t>after-the-event cost containment response </a:t>
            </a:r>
            <a:r>
              <a:rPr lang="en-US" sz="2400" dirty="0">
                <a:latin typeface="Times New Roman" panose="02020603050405020304" pitchFamily="18" charset="0"/>
                <a:cs typeface="Times New Roman" panose="02020603050405020304" pitchFamily="18" charset="0"/>
              </a:rPr>
              <a:t>to a risk.</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Insurance</a:t>
            </a:r>
            <a:r>
              <a:rPr lang="en-US" sz="2400" dirty="0">
                <a:latin typeface="Times New Roman" panose="02020603050405020304" pitchFamily="18" charset="0"/>
                <a:cs typeface="Times New Roman" panose="02020603050405020304" pitchFamily="18" charset="0"/>
              </a:rPr>
              <a:t> is most important for </a:t>
            </a:r>
            <a:r>
              <a:rPr lang="en-US" sz="2400" b="1" u="sng" dirty="0">
                <a:latin typeface="Times New Roman" panose="02020603050405020304" pitchFamily="18" charset="0"/>
                <a:cs typeface="Times New Roman" panose="02020603050405020304" pitchFamily="18" charset="0"/>
              </a:rPr>
              <a:t>low-probability/ high-impact risks</a:t>
            </a:r>
            <a:r>
              <a:rPr lang="en-US" sz="2400" dirty="0">
                <a:latin typeface="Times New Roman" panose="02020603050405020304" pitchFamily="18" charset="0"/>
                <a:cs typeface="Times New Roman" panose="02020603050405020304" pitchFamily="18" charset="0"/>
              </a:rPr>
              <a:t>, such as </a:t>
            </a:r>
            <a:r>
              <a:rPr lang="en-US" sz="2400" b="1" u="sng" dirty="0">
                <a:latin typeface="Times New Roman" panose="02020603050405020304" pitchFamily="18" charset="0"/>
                <a:cs typeface="Times New Roman" panose="02020603050405020304" pitchFamily="18" charset="0"/>
              </a:rPr>
              <a:t>destruction of assets or the payment of liability costs </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 well as </a:t>
            </a:r>
            <a:r>
              <a:rPr lang="en-US" sz="2400" b="1" u="sng" dirty="0">
                <a:latin typeface="Times New Roman" panose="02020603050405020304" pitchFamily="18" charset="0"/>
                <a:cs typeface="Times New Roman" panose="02020603050405020304" pitchFamily="18" charset="0"/>
              </a:rPr>
              <a:t>repairing assets, </a:t>
            </a:r>
            <a:r>
              <a:rPr lang="en-US" sz="2400" dirty="0">
                <a:latin typeface="Times New Roman" panose="02020603050405020304" pitchFamily="18" charset="0"/>
                <a:cs typeface="Times New Roman" panose="02020603050405020304" pitchFamily="18" charset="0"/>
              </a:rPr>
              <a:t>insurance is available </a:t>
            </a:r>
            <a:r>
              <a:rPr lang="en-US" sz="2400" b="1" u="sng" dirty="0">
                <a:latin typeface="Times New Roman" panose="02020603050405020304" pitchFamily="18" charset="0"/>
                <a:cs typeface="Times New Roman" panose="02020603050405020304" pitchFamily="18" charset="0"/>
              </a:rPr>
              <a:t>for the cost of implementing disaster recovery plans</a:t>
            </a:r>
            <a:r>
              <a:rPr lang="en-US" sz="2400" dirty="0">
                <a:latin typeface="Times New Roman" panose="02020603050405020304" pitchFamily="18" charset="0"/>
                <a:cs typeface="Times New Roman" panose="02020603050405020304" pitchFamily="18" charset="0"/>
              </a:rPr>
              <a:t> and the </a:t>
            </a:r>
            <a:r>
              <a:rPr lang="en-US" sz="2400" b="1" u="sng" dirty="0">
                <a:latin typeface="Times New Roman" panose="02020603050405020304" pitchFamily="18" charset="0"/>
                <a:cs typeface="Times New Roman" panose="02020603050405020304" pitchFamily="18" charset="0"/>
              </a:rPr>
              <a:t>business continuity plans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can also be purchased to </a:t>
            </a:r>
            <a:r>
              <a:rPr lang="en-US" sz="2400" b="1" u="sng" dirty="0">
                <a:latin typeface="Times New Roman" panose="02020603050405020304" pitchFamily="18" charset="0"/>
                <a:cs typeface="Times New Roman" panose="02020603050405020304" pitchFamily="18" charset="0"/>
              </a:rPr>
              <a:t>cover the increased cost of operation.</a:t>
            </a:r>
            <a:endParaRPr lang="en-US" sz="2400" dirty="0"/>
          </a:p>
        </p:txBody>
      </p:sp>
    </p:spTree>
    <p:extLst>
      <p:ext uri="{BB962C8B-B14F-4D97-AF65-F5344CB8AC3E}">
        <p14:creationId xmlns:p14="http://schemas.microsoft.com/office/powerpoint/2010/main" val="3168098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882057"/>
            <a:ext cx="10007118" cy="3785652"/>
          </a:xfrm>
          <a:prstGeom prst="rect">
            <a:avLst/>
          </a:prstGeom>
          <a:solidFill>
            <a:schemeClr val="bg1">
              <a:lumMod val="7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Chicago Fire of 1871</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At about 9 o’clock on the night of 8 October 1871, a fire started in a cowshed behind a Chicago home. It had been an unusually dry summer and the flames jumped quickly from house to house, then from street to street. The blaze raced along from the south-west to the north-east, enveloping the business district. Then the lumber capital of the world, Chicago was a city built primarily of wood.</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Chicago’s business district was indeed impressive. With the development of the railroad and the economic boom that followed the American Civil War (1861–65), the city thrived.</a:t>
            </a:r>
          </a:p>
        </p:txBody>
      </p:sp>
    </p:spTree>
    <p:extLst>
      <p:ext uri="{BB962C8B-B14F-4D97-AF65-F5344CB8AC3E}">
        <p14:creationId xmlns:p14="http://schemas.microsoft.com/office/powerpoint/2010/main" val="20229771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But the fire raged through four square miles of the metropolis; it demolished factories, stores,  railroad depots, hotels, theatres and banks.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Flames burned ships in the Chicago River and consumed nearly all the city’s publishing and printing. In the end, property damage </a:t>
            </a:r>
            <a:r>
              <a:rPr lang="en-US" sz="2400" dirty="0" err="1">
                <a:latin typeface="Times New Roman" panose="02020603050405020304" pitchFamily="18" charset="0"/>
                <a:cs typeface="Times New Roman" panose="02020603050405020304" pitchFamily="18" charset="0"/>
              </a:rPr>
              <a:t>totalled</a:t>
            </a:r>
            <a:r>
              <a:rPr lang="en-US" sz="2400" dirty="0">
                <a:latin typeface="Times New Roman" panose="02020603050405020304" pitchFamily="18" charset="0"/>
                <a:cs typeface="Times New Roman" panose="02020603050405020304" pitchFamily="18" charset="0"/>
              </a:rPr>
              <a:t> $192 million. Nearly 300 people died in the blaze and 100,000 were made homeless.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rebuilding of Chicago was a tremendous </a:t>
            </a:r>
            <a:r>
              <a:rPr lang="en-US" sz="2400" dirty="0" err="1">
                <a:latin typeface="Times New Roman" panose="02020603050405020304" pitchFamily="18" charset="0"/>
                <a:cs typeface="Times New Roman" panose="02020603050405020304" pitchFamily="18" charset="0"/>
              </a:rPr>
              <a:t>endeavour</a:t>
            </a:r>
            <a:r>
              <a:rPr lang="en-US" sz="2400" dirty="0">
                <a:latin typeface="Times New Roman" panose="02020603050405020304" pitchFamily="18" charset="0"/>
                <a:cs typeface="Times New Roman" panose="02020603050405020304" pitchFamily="18" charset="0"/>
              </a:rPr>
              <a:t>. Insurance companies in the United States and Europe rose to the occasion, producing the sums they were obliged to pay for the damages. </a:t>
            </a:r>
            <a:endParaRPr lang="en-US" sz="2400" dirty="0"/>
          </a:p>
        </p:txBody>
      </p:sp>
    </p:spTree>
    <p:extLst>
      <p:ext uri="{BB962C8B-B14F-4D97-AF65-F5344CB8AC3E}">
        <p14:creationId xmlns:p14="http://schemas.microsoft.com/office/powerpoint/2010/main" val="37624286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Importance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Cities in the United States and abroad sent $5 million in relief funds,  and thousands of donated books replenished Chicago’s libraries.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Before long Chicago began to attract entrepreneurs, businessmen and well-known architects, who found ways to profit from the reconstruction efforts.</a:t>
            </a:r>
            <a:endParaRPr lang="en-US" sz="2400" dirty="0"/>
          </a:p>
        </p:txBody>
      </p:sp>
    </p:spTree>
    <p:extLst>
      <p:ext uri="{BB962C8B-B14F-4D97-AF65-F5344CB8AC3E}">
        <p14:creationId xmlns:p14="http://schemas.microsoft.com/office/powerpoint/2010/main" val="11320783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Generally speaking, there are three reasons </a:t>
            </a:r>
            <a:r>
              <a:rPr lang="en-US" sz="2400" b="1" u="sng" dirty="0">
                <a:latin typeface="Times New Roman" panose="02020603050405020304" pitchFamily="18" charset="0"/>
                <a:cs typeface="Times New Roman" panose="02020603050405020304" pitchFamily="18" charset="0"/>
              </a:rPr>
              <a:t>why an organization will wish to purchase insurance cover.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summary, </a:t>
            </a:r>
            <a:r>
              <a:rPr lang="en-US" sz="2400" b="1" u="sng" dirty="0">
                <a:latin typeface="Times New Roman" panose="02020603050405020304" pitchFamily="18" charset="0"/>
                <a:cs typeface="Times New Roman" panose="02020603050405020304" pitchFamily="18" charset="0"/>
              </a:rPr>
              <a:t>the reasons for buying insurance </a:t>
            </a:r>
            <a:r>
              <a:rPr lang="en-US" sz="2400" dirty="0">
                <a:latin typeface="Times New Roman" panose="02020603050405020304" pitchFamily="18" charset="0"/>
                <a:cs typeface="Times New Roman" panose="02020603050405020304" pitchFamily="18" charset="0"/>
              </a:rPr>
              <a:t>are as follows: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Mandatory legal and contractual obligations;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Balance sheet/profit and loss protection;</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Employee benefit/protection of employee assets.</a:t>
            </a:r>
            <a:endParaRPr lang="en-US" sz="2400" dirty="0"/>
          </a:p>
        </p:txBody>
      </p:sp>
    </p:spTree>
    <p:extLst>
      <p:ext uri="{BB962C8B-B14F-4D97-AF65-F5344CB8AC3E}">
        <p14:creationId xmlns:p14="http://schemas.microsoft.com/office/powerpoint/2010/main" val="20543542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577010" y="1882057"/>
            <a:ext cx="10495666"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most cases, </a:t>
            </a:r>
            <a:r>
              <a:rPr lang="en-US" sz="2400" b="1" u="sng" dirty="0">
                <a:latin typeface="Times New Roman" panose="02020603050405020304" pitchFamily="18" charset="0"/>
                <a:cs typeface="Times New Roman" panose="02020603050405020304" pitchFamily="18" charset="0"/>
              </a:rPr>
              <a:t>the purchase of insurance is not compulsory</a:t>
            </a:r>
            <a:r>
              <a:rPr lang="en-US" sz="2400" dirty="0">
                <a:latin typeface="Times New Roman" panose="02020603050405020304" pitchFamily="18" charset="0"/>
                <a:cs typeface="Times New Roman" panose="02020603050405020304" pitchFamily="18" charset="0"/>
              </a:rPr>
              <a:t>. However, most </a:t>
            </a:r>
            <a:r>
              <a:rPr lang="en-US" sz="2400" b="1" dirty="0">
                <a:latin typeface="Times New Roman" panose="02020603050405020304" pitchFamily="18" charset="0"/>
                <a:cs typeface="Times New Roman" panose="02020603050405020304" pitchFamily="18" charset="0"/>
              </a:rPr>
              <a:t>countries</a:t>
            </a:r>
            <a:r>
              <a:rPr lang="en-US" sz="2400" dirty="0">
                <a:latin typeface="Times New Roman" panose="02020603050405020304" pitchFamily="18" charset="0"/>
                <a:cs typeface="Times New Roman" panose="02020603050405020304" pitchFamily="18" charset="0"/>
              </a:rPr>
              <a:t> make </a:t>
            </a:r>
            <a:r>
              <a:rPr lang="en-US" sz="2400" b="1" u="sng" dirty="0">
                <a:latin typeface="Times New Roman" panose="02020603050405020304" pitchFamily="18" charset="0"/>
                <a:cs typeface="Times New Roman" panose="02020603050405020304" pitchFamily="18" charset="0"/>
              </a:rPr>
              <a:t>the purchase of insurance compulsory in certain circumstances.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Typically, these are the liability classes, including insurance cover to </a:t>
            </a:r>
            <a:r>
              <a:rPr lang="en-US" sz="2400" b="1" u="sng" dirty="0">
                <a:latin typeface="Times New Roman" panose="02020603050405020304" pitchFamily="18" charset="0"/>
                <a:cs typeface="Times New Roman" panose="02020603050405020304" pitchFamily="18" charset="0"/>
              </a:rPr>
              <a:t>compensate injured employees and for the parties involved in road accidents</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Apart </a:t>
            </a:r>
            <a:r>
              <a:rPr lang="en-US" sz="2400" b="1" u="sng" dirty="0">
                <a:latin typeface="Times New Roman" panose="02020603050405020304" pitchFamily="18" charset="0"/>
                <a:cs typeface="Times New Roman" panose="02020603050405020304" pitchFamily="18" charset="0"/>
              </a:rPr>
              <a:t>from the compulsory classes</a:t>
            </a:r>
            <a:r>
              <a:rPr lang="en-US" sz="2400" dirty="0">
                <a:latin typeface="Times New Roman" panose="02020603050405020304" pitchFamily="18" charset="0"/>
                <a:cs typeface="Times New Roman" panose="02020603050405020304" pitchFamily="18" charset="0"/>
              </a:rPr>
              <a:t>, organizations can decide whether to purchase insurance. This decision will be based on </a:t>
            </a:r>
            <a:r>
              <a:rPr lang="en-US" sz="2400" b="1" u="sng" dirty="0">
                <a:latin typeface="Times New Roman" panose="02020603050405020304" pitchFamily="18" charset="0"/>
                <a:cs typeface="Times New Roman" panose="02020603050405020304" pitchFamily="18" charset="0"/>
              </a:rPr>
              <a:t>the assessment of the risk </a:t>
            </a:r>
            <a:r>
              <a:rPr lang="en-US" sz="2400" dirty="0">
                <a:latin typeface="Times New Roman" panose="02020603050405020304" pitchFamily="18" charset="0"/>
                <a:cs typeface="Times New Roman" panose="02020603050405020304" pitchFamily="18" charset="0"/>
              </a:rPr>
              <a:t>and whether </a:t>
            </a:r>
            <a:r>
              <a:rPr lang="en-US" sz="2400" b="1" u="sng" dirty="0">
                <a:latin typeface="Times New Roman" panose="02020603050405020304" pitchFamily="18" charset="0"/>
                <a:cs typeface="Times New Roman" panose="02020603050405020304" pitchFamily="18" charset="0"/>
              </a:rPr>
              <a:t>the nature and level of risk </a:t>
            </a:r>
            <a:r>
              <a:rPr lang="en-US" sz="2400" dirty="0">
                <a:latin typeface="Times New Roman" panose="02020603050405020304" pitchFamily="18" charset="0"/>
                <a:cs typeface="Times New Roman" panose="02020603050405020304" pitchFamily="18" charset="0"/>
              </a:rPr>
              <a:t>is within the hazard tolerance of the organization. </a:t>
            </a:r>
          </a:p>
        </p:txBody>
      </p:sp>
    </p:spTree>
    <p:extLst>
      <p:ext uri="{BB962C8B-B14F-4D97-AF65-F5344CB8AC3E}">
        <p14:creationId xmlns:p14="http://schemas.microsoft.com/office/powerpoint/2010/main" val="2939170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193899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The cost of insurance (premium) and the extent of insurance coverage </a:t>
            </a:r>
            <a:r>
              <a:rPr lang="en-US" sz="2400" dirty="0">
                <a:latin typeface="Times New Roman" panose="02020603050405020304" pitchFamily="18" charset="0"/>
                <a:cs typeface="Times New Roman" panose="02020603050405020304" pitchFamily="18" charset="0"/>
              </a:rPr>
              <a:t>are also important </a:t>
            </a:r>
            <a:r>
              <a:rPr lang="en-US" sz="2400" b="1" u="sng" dirty="0">
                <a:latin typeface="Times New Roman" panose="02020603050405020304" pitchFamily="18" charset="0"/>
                <a:cs typeface="Times New Roman" panose="02020603050405020304" pitchFamily="18" charset="0"/>
              </a:rPr>
              <a:t>considerations</a:t>
            </a:r>
            <a:r>
              <a:rPr lang="en-US" sz="2400" dirty="0">
                <a:latin typeface="Times New Roman" panose="02020603050405020304" pitchFamily="18" charset="0"/>
                <a:cs typeface="Times New Roman" panose="02020603050405020304" pitchFamily="18" charset="0"/>
              </a:rPr>
              <a:t> when deciding whether to buy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Typically, insurance is purchased for </a:t>
            </a:r>
            <a:r>
              <a:rPr lang="en-US" sz="2400" b="1" u="sng" dirty="0">
                <a:latin typeface="Times New Roman" panose="02020603050405020304" pitchFamily="18" charset="0"/>
                <a:cs typeface="Times New Roman" panose="02020603050405020304" pitchFamily="18" charset="0"/>
              </a:rPr>
              <a:t>low-likelihood/high-magnitude risks</a:t>
            </a:r>
            <a:r>
              <a:rPr lang="en-US" sz="2400" dirty="0">
                <a:latin typeface="Times New Roman" panose="02020603050405020304" pitchFamily="18" charset="0"/>
                <a:cs typeface="Times New Roman" panose="02020603050405020304" pitchFamily="18" charset="0"/>
              </a:rPr>
              <a:t>, such </a:t>
            </a:r>
            <a:r>
              <a:rPr lang="en-US" sz="2400" b="1" u="sng" dirty="0">
                <a:latin typeface="Times New Roman" panose="02020603050405020304" pitchFamily="18" charset="0"/>
                <a:cs typeface="Times New Roman" panose="02020603050405020304" pitchFamily="18" charset="0"/>
              </a:rPr>
              <a:t>as flooding, hurricane damage and major fires.</a:t>
            </a:r>
            <a:endParaRPr lang="en-US" sz="2400" b="1" u="sng" dirty="0"/>
          </a:p>
        </p:txBody>
      </p:sp>
    </p:spTree>
    <p:extLst>
      <p:ext uri="{BB962C8B-B14F-4D97-AF65-F5344CB8AC3E}">
        <p14:creationId xmlns:p14="http://schemas.microsoft.com/office/powerpoint/2010/main" val="263093496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882057"/>
            <a:ext cx="10007118" cy="3785652"/>
          </a:xfrm>
          <a:prstGeom prst="rect">
            <a:avLst/>
          </a:prstGeom>
          <a:solidFill>
            <a:schemeClr val="bg1">
              <a:lumMod val="7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Different types of insurance</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Mandatory, legal and contractual obligations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Employers’ liability – compensation to employees injured at work</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Public liability – compensation to public or customers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Motor third party – compensation following motor accident</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Product liability – compensation for damage or injury</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Professional indemnity – compensation to client for negligent advice</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Balance sheet/profit and loss protection</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Business premises – damage to premises by adverse events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Business interruption – loss of profit and increased cost of working</a:t>
            </a:r>
          </a:p>
        </p:txBody>
      </p:sp>
    </p:spTree>
    <p:extLst>
      <p:ext uri="{BB962C8B-B14F-4D97-AF65-F5344CB8AC3E}">
        <p14:creationId xmlns:p14="http://schemas.microsoft.com/office/powerpoint/2010/main" val="42522159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975010" y="1882057"/>
            <a:ext cx="9859181"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Asset protection – losses, such as loss of cash, goods in transit, credit risk and fidelity guarantee (staff dishonesty)</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Motor accidental damage – repair of own vehicles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Terrorism – compensation for damage caused by terrorism</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Loss of a key person – compensation on loss of key staff member</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Employee benefit/protection of employee assets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Life and health – benefits to employees that can include: life cover, critical illness cover, income protection, private medical costs, permanent health cover, personal accident and travel injury/losses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Directors’ and officers’ liability – legal and compensation costs</a:t>
            </a:r>
            <a:endParaRPr lang="en-US" sz="2400" dirty="0"/>
          </a:p>
        </p:txBody>
      </p:sp>
    </p:spTree>
    <p:extLst>
      <p:ext uri="{BB962C8B-B14F-4D97-AF65-F5344CB8AC3E}">
        <p14:creationId xmlns:p14="http://schemas.microsoft.com/office/powerpoint/2010/main" val="2816940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Types of insurance cover</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Consider the example of the insurance needs of a publisher. In relation to legal obligations, the company realizes that it has to buy employers’ liability insurance and motor third-party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Also, it is a requirement placed on magazine distributors by the wholesalers that the company purchases libel and slander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order to protect the balance sheet and profit and loss account, the company needs to purchase property damage and business interruption insurance, together with credit risk insurance and goods in transit insurance.</a:t>
            </a:r>
            <a:endParaRPr lang="en-US" sz="2400" dirty="0"/>
          </a:p>
        </p:txBody>
      </p:sp>
    </p:spTree>
    <p:extLst>
      <p:ext uri="{BB962C8B-B14F-4D97-AF65-F5344CB8AC3E}">
        <p14:creationId xmlns:p14="http://schemas.microsoft.com/office/powerpoint/2010/main" val="14659229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is a wide range of different types of insurance available and the specific activities and features of the organization will assist in deciding the scope of insurance that needs to be purchased.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Sometimes, there is </a:t>
            </a:r>
            <a:r>
              <a:rPr lang="en-US" sz="2400" b="1" u="sng" dirty="0">
                <a:latin typeface="Times New Roman" panose="02020603050405020304" pitchFamily="18" charset="0"/>
                <a:cs typeface="Times New Roman" panose="02020603050405020304" pitchFamily="18" charset="0"/>
              </a:rPr>
              <a:t>a shortage of insurance capacity </a:t>
            </a:r>
            <a:r>
              <a:rPr lang="en-US" sz="2400" dirty="0">
                <a:latin typeface="Times New Roman" panose="02020603050405020304" pitchFamily="18" charset="0"/>
                <a:cs typeface="Times New Roman" panose="02020603050405020304" pitchFamily="18" charset="0"/>
              </a:rPr>
              <a:t>and although the organization has decided that it </a:t>
            </a:r>
            <a:r>
              <a:rPr lang="en-US" sz="2400" b="1" u="sng" dirty="0">
                <a:latin typeface="Times New Roman" panose="02020603050405020304" pitchFamily="18" charset="0"/>
                <a:cs typeface="Times New Roman" panose="02020603050405020304" pitchFamily="18" charset="0"/>
              </a:rPr>
              <a:t>wishes to purchase that type of insurance</a:t>
            </a:r>
            <a:r>
              <a:rPr lang="en-US" sz="2400" dirty="0">
                <a:latin typeface="Times New Roman" panose="02020603050405020304" pitchFamily="18" charset="0"/>
                <a:cs typeface="Times New Roman" panose="02020603050405020304" pitchFamily="18" charset="0"/>
              </a:rPr>
              <a:t>, it may not be </a:t>
            </a:r>
            <a:r>
              <a:rPr lang="en-US" sz="2400" b="1" u="sng" dirty="0">
                <a:latin typeface="Times New Roman" panose="02020603050405020304" pitchFamily="18" charset="0"/>
                <a:cs typeface="Times New Roman" panose="02020603050405020304" pitchFamily="18" charset="0"/>
              </a:rPr>
              <a:t>available at an affordable cost.</a:t>
            </a:r>
            <a:endParaRPr lang="en-US" sz="2400" b="1" u="sng" dirty="0"/>
          </a:p>
        </p:txBody>
      </p:sp>
    </p:spTree>
    <p:extLst>
      <p:ext uri="{BB962C8B-B14F-4D97-AF65-F5344CB8AC3E}">
        <p14:creationId xmlns:p14="http://schemas.microsoft.com/office/powerpoint/2010/main" val="28526340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Evaluation of insurance needs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4154984"/>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has been a </a:t>
            </a:r>
            <a:r>
              <a:rPr lang="en-US" sz="2400" b="1" u="sng" dirty="0">
                <a:latin typeface="Times New Roman" panose="02020603050405020304" pitchFamily="18" charset="0"/>
                <a:cs typeface="Times New Roman" panose="02020603050405020304" pitchFamily="18" charset="0"/>
              </a:rPr>
              <a:t>tendency</a:t>
            </a:r>
            <a:r>
              <a:rPr lang="en-US" sz="2400" dirty="0">
                <a:latin typeface="Times New Roman" panose="02020603050405020304" pitchFamily="18" charset="0"/>
                <a:cs typeface="Times New Roman" panose="02020603050405020304" pitchFamily="18" charset="0"/>
              </a:rPr>
              <a:t> in recent times for organizations to look at the </a:t>
            </a:r>
            <a:r>
              <a:rPr lang="en-US" sz="2400" b="1" u="sng" dirty="0">
                <a:latin typeface="Times New Roman" panose="02020603050405020304" pitchFamily="18" charset="0"/>
                <a:cs typeface="Times New Roman" panose="02020603050405020304" pitchFamily="18" charset="0"/>
              </a:rPr>
              <a:t>whole portfolio of risks they face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enterprise risk management approach to risk has </a:t>
            </a:r>
            <a:r>
              <a:rPr lang="en-US" sz="2400" b="1" u="sng" dirty="0">
                <a:latin typeface="Times New Roman" panose="02020603050405020304" pitchFamily="18" charset="0"/>
                <a:cs typeface="Times New Roman" panose="02020603050405020304" pitchFamily="18" charset="0"/>
              </a:rPr>
              <a:t>resulted in a careful review of how much insurance an organization wishes to purchase</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solidFill>
                  <a:srgbClr val="FF0000"/>
                </a:solidFill>
                <a:latin typeface="Times New Roman" panose="02020603050405020304" pitchFamily="18" charset="0"/>
                <a:cs typeface="Times New Roman" panose="02020603050405020304" pitchFamily="18" charset="0"/>
              </a:rPr>
              <a:t>For example</a:t>
            </a:r>
            <a:r>
              <a:rPr lang="en-US" sz="2400" dirty="0">
                <a:latin typeface="Times New Roman" panose="02020603050405020304" pitchFamily="18" charset="0"/>
                <a:cs typeface="Times New Roman" panose="02020603050405020304" pitchFamily="18" charset="0"/>
              </a:rPr>
              <a:t>, if there are significant risks within a project, but insurance is only available </a:t>
            </a:r>
            <a:r>
              <a:rPr lang="en-US" sz="2400" b="1" u="sng" dirty="0">
                <a:latin typeface="Times New Roman" panose="02020603050405020304" pitchFamily="18" charset="0"/>
                <a:cs typeface="Times New Roman" panose="02020603050405020304" pitchFamily="18" charset="0"/>
              </a:rPr>
              <a:t>for limited risk exposures</a:t>
            </a:r>
            <a:r>
              <a:rPr lang="en-US" sz="2400" dirty="0">
                <a:latin typeface="Times New Roman" panose="02020603050405020304" pitchFamily="18" charset="0"/>
                <a:cs typeface="Times New Roman" panose="02020603050405020304" pitchFamily="18" charset="0"/>
              </a:rPr>
              <a:t>, purchase of insurance for only those limited risks may not be appropriate. The enterprise approach to risk management has reduced the use of insurance as </a:t>
            </a:r>
            <a:r>
              <a:rPr lang="en-US" sz="2400" b="1" u="sng" dirty="0">
                <a:latin typeface="Times New Roman" panose="02020603050405020304" pitchFamily="18" charset="0"/>
                <a:cs typeface="Times New Roman" panose="02020603050405020304" pitchFamily="18" charset="0"/>
              </a:rPr>
              <a:t>a risk control mechanism </a:t>
            </a:r>
            <a:r>
              <a:rPr lang="en-US" sz="2400" dirty="0">
                <a:latin typeface="Times New Roman" panose="02020603050405020304" pitchFamily="18" charset="0"/>
                <a:cs typeface="Times New Roman" panose="02020603050405020304" pitchFamily="18" charset="0"/>
              </a:rPr>
              <a:t>for some organizations.</a:t>
            </a:r>
            <a:endParaRPr lang="en-US" sz="2400" dirty="0"/>
          </a:p>
        </p:txBody>
      </p:sp>
    </p:spTree>
    <p:extLst>
      <p:ext uri="{BB962C8B-B14F-4D97-AF65-F5344CB8AC3E}">
        <p14:creationId xmlns:p14="http://schemas.microsoft.com/office/powerpoint/2010/main" val="31572441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looking at the purchase of insurance cover, the organization will need to </a:t>
            </a:r>
            <a:r>
              <a:rPr lang="en-US" sz="2400" b="1" u="sng" dirty="0">
                <a:latin typeface="Times New Roman" panose="02020603050405020304" pitchFamily="18" charset="0"/>
                <a:cs typeface="Times New Roman" panose="02020603050405020304" pitchFamily="18" charset="0"/>
              </a:rPr>
              <a:t>consider the 6Cs of insurance buying</a:t>
            </a:r>
            <a:r>
              <a:rPr lang="en-US" sz="2400" dirty="0">
                <a:latin typeface="Times New Roman" panose="02020603050405020304" pitchFamily="18" charset="0"/>
                <a:cs typeface="Times New Roman" panose="02020603050405020304" pitchFamily="18" charset="0"/>
              </a:rPr>
              <a:t>, as follows: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ost;</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overage;</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apacity;</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apabilities;</a:t>
            </a:r>
          </a:p>
          <a:p>
            <a:pPr marL="342900" indent="-342900" algn="just">
              <a:buFont typeface="Wingdings" panose="05000000000000000000" pitchFamily="2" charset="2"/>
              <a:buChar char="Ø"/>
            </a:pP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laims;</a:t>
            </a:r>
          </a:p>
          <a:p>
            <a:pPr marL="342900" indent="-342900" algn="just">
              <a:buFont typeface="Wingdings" panose="05000000000000000000" pitchFamily="2" charset="2"/>
              <a:buChar char="Ø"/>
            </a:pP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ompliance.</a:t>
            </a:r>
            <a:endParaRPr lang="en-US" sz="2400" dirty="0"/>
          </a:p>
        </p:txBody>
      </p:sp>
    </p:spTree>
    <p:extLst>
      <p:ext uri="{BB962C8B-B14F-4D97-AF65-F5344CB8AC3E}">
        <p14:creationId xmlns:p14="http://schemas.microsoft.com/office/powerpoint/2010/main" val="26008401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4524315"/>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cost of insurance </a:t>
            </a:r>
            <a:r>
              <a:rPr lang="en-US" sz="2400" dirty="0">
                <a:latin typeface="Times New Roman" panose="02020603050405020304" pitchFamily="18" charset="0"/>
                <a:cs typeface="Times New Roman" panose="02020603050405020304" pitchFamily="18" charset="0"/>
              </a:rPr>
              <a:t>is defined by </a:t>
            </a:r>
            <a:r>
              <a:rPr lang="en-US" sz="2400" b="1" u="sng" dirty="0">
                <a:latin typeface="Times New Roman" panose="02020603050405020304" pitchFamily="18" charset="0"/>
                <a:cs typeface="Times New Roman" panose="02020603050405020304" pitchFamily="18" charset="0"/>
              </a:rPr>
              <a:t>the insurance premium that is required from the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t>
            </a:r>
            <a:r>
              <a:rPr lang="en-US" sz="2400" b="1" u="sng" dirty="0">
                <a:latin typeface="Times New Roman" panose="02020603050405020304" pitchFamily="18" charset="0"/>
                <a:cs typeface="Times New Roman" panose="02020603050405020304" pitchFamily="18" charset="0"/>
              </a:rPr>
              <a:t>A second component of the cost </a:t>
            </a:r>
            <a:r>
              <a:rPr lang="en-US" sz="2400" dirty="0">
                <a:latin typeface="Times New Roman" panose="02020603050405020304" pitchFamily="18" charset="0"/>
                <a:cs typeface="Times New Roman" panose="02020603050405020304" pitchFamily="18" charset="0"/>
              </a:rPr>
              <a:t>is the level </a:t>
            </a:r>
            <a:r>
              <a:rPr lang="en-US" sz="2400" b="1" u="sng" dirty="0">
                <a:latin typeface="Times New Roman" panose="02020603050405020304" pitchFamily="18" charset="0"/>
                <a:cs typeface="Times New Roman" panose="02020603050405020304" pitchFamily="18" charset="0"/>
              </a:rPr>
              <a:t>of self-insurance </a:t>
            </a:r>
            <a:r>
              <a:rPr lang="en-US" sz="2400" dirty="0">
                <a:latin typeface="Times New Roman" panose="02020603050405020304" pitchFamily="18" charset="0"/>
                <a:cs typeface="Times New Roman" panose="02020603050405020304" pitchFamily="18" charset="0"/>
              </a:rPr>
              <a:t>(including excess or deductible) that is </a:t>
            </a:r>
            <a:r>
              <a:rPr lang="en-US" sz="2400" b="1" u="sng" dirty="0">
                <a:latin typeface="Times New Roman" panose="02020603050405020304" pitchFamily="18" charset="0"/>
                <a:cs typeface="Times New Roman" panose="02020603050405020304" pitchFamily="18" charset="0"/>
              </a:rPr>
              <a:t>imposed</a:t>
            </a:r>
            <a:r>
              <a:rPr lang="en-US" sz="2400" dirty="0">
                <a:latin typeface="Times New Roman" panose="02020603050405020304" pitchFamily="18" charset="0"/>
                <a:cs typeface="Times New Roman" panose="02020603050405020304" pitchFamily="18" charset="0"/>
              </a:rPr>
              <a:t> by the policy.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means that if </a:t>
            </a:r>
            <a:r>
              <a:rPr lang="en-US" sz="2400" b="1" u="sng" dirty="0">
                <a:latin typeface="Times New Roman" panose="02020603050405020304" pitchFamily="18" charset="0"/>
                <a:cs typeface="Times New Roman" panose="02020603050405020304" pitchFamily="18" charset="0"/>
              </a:rPr>
              <a:t>a claim occurs</a:t>
            </a:r>
            <a:r>
              <a:rPr lang="en-US" sz="2400" dirty="0">
                <a:latin typeface="Times New Roman" panose="02020603050405020304" pitchFamily="18" charset="0"/>
                <a:cs typeface="Times New Roman" panose="02020603050405020304" pitchFamily="18" charset="0"/>
              </a:rPr>
              <a:t>, the organization will have to pay the first part of the </a:t>
            </a:r>
            <a:r>
              <a:rPr lang="en-US" sz="2400" b="1" u="sng" dirty="0">
                <a:latin typeface="Times New Roman" panose="02020603050405020304" pitchFamily="18" charset="0"/>
                <a:cs typeface="Times New Roman" panose="02020603050405020304" pitchFamily="18" charset="0"/>
              </a:rPr>
              <a:t>claim before receiving any money </a:t>
            </a:r>
            <a:r>
              <a:rPr lang="en-US" sz="2400" dirty="0">
                <a:latin typeface="Times New Roman" panose="02020603050405020304" pitchFamily="18" charset="0"/>
                <a:cs typeface="Times New Roman" panose="02020603050405020304" pitchFamily="18" charset="0"/>
              </a:rPr>
              <a:t>from the insurance company.</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Insurance policies usually have limitations, warranties and exclusions. These will state that claims </a:t>
            </a:r>
            <a:r>
              <a:rPr lang="en-US" sz="2400" b="1" u="sng" dirty="0">
                <a:latin typeface="Times New Roman" panose="02020603050405020304" pitchFamily="18" charset="0"/>
                <a:cs typeface="Times New Roman" panose="02020603050405020304" pitchFamily="18" charset="0"/>
              </a:rPr>
              <a:t>will be refused in certain circumstances.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674634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These coverage issues need to be explored in detail by the organization purchasing the insurance to ensure that adequate coverage is available.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only reason for buying insurance is that claims </a:t>
            </a:r>
            <a:r>
              <a:rPr lang="en-US" sz="2400" b="1" u="sng" dirty="0">
                <a:latin typeface="Times New Roman" panose="02020603050405020304" pitchFamily="18" charset="0"/>
                <a:cs typeface="Times New Roman" panose="02020603050405020304" pitchFamily="18" charset="0"/>
              </a:rPr>
              <a:t>will be paid when one of the identified events occurs.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a:t>
            </a:r>
            <a:r>
              <a:rPr lang="en-US" sz="2400" b="1" u="sng" dirty="0">
                <a:latin typeface="Times New Roman" panose="02020603050405020304" pitchFamily="18" charset="0"/>
                <a:cs typeface="Times New Roman" panose="02020603050405020304" pitchFamily="18" charset="0"/>
              </a:rPr>
              <a:t>history of the particular insurance company </a:t>
            </a:r>
            <a:r>
              <a:rPr lang="en-US" sz="2400" dirty="0">
                <a:latin typeface="Times New Roman" panose="02020603050405020304" pitchFamily="18" charset="0"/>
                <a:cs typeface="Times New Roman" panose="02020603050405020304" pitchFamily="18" charset="0"/>
              </a:rPr>
              <a:t>in relation to the payment of claims and the reputation of that insurance company </a:t>
            </a:r>
            <a:r>
              <a:rPr lang="en-US" sz="2400" b="1" u="sng" dirty="0">
                <a:latin typeface="Times New Roman" panose="02020603050405020304" pitchFamily="18" charset="0"/>
                <a:cs typeface="Times New Roman" panose="02020603050405020304" pitchFamily="18" charset="0"/>
              </a:rPr>
              <a:t>will be important factors when deciding</a:t>
            </a:r>
            <a:r>
              <a:rPr lang="en-US" sz="2400" dirty="0">
                <a:latin typeface="Times New Roman" panose="02020603050405020304" pitchFamily="18" charset="0"/>
                <a:cs typeface="Times New Roman" panose="02020603050405020304" pitchFamily="18" charset="0"/>
              </a:rPr>
              <a:t> which insurance company to appoint.</a:t>
            </a:r>
          </a:p>
          <a:p>
            <a:pPr marL="285750" indent="-285750" algn="just">
              <a:buFont typeface="Wingdings" panose="05000000000000000000" pitchFamily="2" charset="2"/>
              <a:buChar char="§"/>
            </a:pPr>
            <a:endParaRPr lang="en-US" sz="2400" dirty="0"/>
          </a:p>
        </p:txBody>
      </p:sp>
    </p:spTree>
    <p:extLst>
      <p:ext uri="{BB962C8B-B14F-4D97-AF65-F5344CB8AC3E}">
        <p14:creationId xmlns:p14="http://schemas.microsoft.com/office/powerpoint/2010/main" val="37582174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Purchase of insurance</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very large organizations </a:t>
            </a:r>
            <a:r>
              <a:rPr lang="en-US" sz="2400" b="1" u="sng" dirty="0">
                <a:latin typeface="Times New Roman" panose="02020603050405020304" pitchFamily="18" charset="0"/>
                <a:cs typeface="Times New Roman" panose="02020603050405020304" pitchFamily="18" charset="0"/>
              </a:rPr>
              <a:t>with considerable assets, one insurance company </a:t>
            </a:r>
            <a:r>
              <a:rPr lang="en-US" sz="2400" dirty="0">
                <a:latin typeface="Times New Roman" panose="02020603050405020304" pitchFamily="18" charset="0"/>
                <a:cs typeface="Times New Roman" panose="02020603050405020304" pitchFamily="18" charset="0"/>
              </a:rPr>
              <a:t>on its own may not be </a:t>
            </a:r>
            <a:r>
              <a:rPr lang="en-US" sz="2400" b="1" u="sng" dirty="0">
                <a:latin typeface="Times New Roman" panose="02020603050405020304" pitchFamily="18" charset="0"/>
                <a:cs typeface="Times New Roman" panose="02020603050405020304" pitchFamily="18" charset="0"/>
              </a:rPr>
              <a:t>willing to offer coverage up </a:t>
            </a:r>
            <a:r>
              <a:rPr lang="en-US" sz="2400" dirty="0">
                <a:latin typeface="Times New Roman" panose="02020603050405020304" pitchFamily="18" charset="0"/>
                <a:cs typeface="Times New Roman" panose="02020603050405020304" pitchFamily="18" charset="0"/>
              </a:rPr>
              <a:t>to the full value of those assets.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buying insurance, the organization will need to think </a:t>
            </a:r>
            <a:r>
              <a:rPr lang="en-US" sz="2400" b="1" u="sng" dirty="0">
                <a:latin typeface="Times New Roman" panose="02020603050405020304" pitchFamily="18" charset="0"/>
                <a:cs typeface="Times New Roman" panose="02020603050405020304" pitchFamily="18" charset="0"/>
              </a:rPr>
              <a:t>about the capacity </a:t>
            </a:r>
            <a:r>
              <a:rPr lang="en-US" sz="2400" dirty="0">
                <a:latin typeface="Times New Roman" panose="02020603050405020304" pitchFamily="18" charset="0"/>
                <a:cs typeface="Times New Roman" panose="02020603050405020304" pitchFamily="18" charset="0"/>
              </a:rPr>
              <a:t>that the insurance company is willing to offer in relation to the value of the </a:t>
            </a:r>
            <a:r>
              <a:rPr lang="en-US" sz="2400" b="1" u="sng" dirty="0">
                <a:latin typeface="Times New Roman" panose="02020603050405020304" pitchFamily="18" charset="0"/>
                <a:cs typeface="Times New Roman" panose="02020603050405020304" pitchFamily="18" charset="0"/>
              </a:rPr>
              <a:t>assets/exposure that need to be insured</a:t>
            </a:r>
            <a:r>
              <a:rPr lang="en-US" sz="2400" dirty="0">
                <a:latin typeface="Times New Roman" panose="02020603050405020304" pitchFamily="18" charset="0"/>
                <a:cs typeface="Times New Roman" panose="02020603050405020304" pitchFamily="18" charset="0"/>
              </a:rPr>
              <a:t>.</a:t>
            </a:r>
            <a:endParaRPr lang="en-US" sz="2400" dirty="0"/>
          </a:p>
        </p:txBody>
      </p:sp>
    </p:spTree>
    <p:extLst>
      <p:ext uri="{BB962C8B-B14F-4D97-AF65-F5344CB8AC3E}">
        <p14:creationId xmlns:p14="http://schemas.microsoft.com/office/powerpoint/2010/main" val="123216092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A captive insurance company </a:t>
            </a:r>
            <a:r>
              <a:rPr lang="en-US" sz="2400" dirty="0">
                <a:latin typeface="Times New Roman" panose="02020603050405020304" pitchFamily="18" charset="0"/>
                <a:cs typeface="Times New Roman" panose="02020603050405020304" pitchFamily="18" charset="0"/>
              </a:rPr>
              <a:t>is an insurance company owned by an organization that is </a:t>
            </a:r>
            <a:r>
              <a:rPr lang="en-US" sz="2400" b="1" u="sng" dirty="0">
                <a:latin typeface="Times New Roman" panose="02020603050405020304" pitchFamily="18" charset="0"/>
                <a:cs typeface="Times New Roman" panose="02020603050405020304" pitchFamily="18" charset="0"/>
              </a:rPr>
              <a:t>not otherwise involved in insurance.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purpose of a captive insurance company is to provide insurance capacity for the organization by using </a:t>
            </a:r>
            <a:r>
              <a:rPr lang="en-US" sz="2400" b="1" u="sng" dirty="0">
                <a:latin typeface="Times New Roman" panose="02020603050405020304" pitchFamily="18" charset="0"/>
                <a:cs typeface="Times New Roman" panose="02020603050405020304" pitchFamily="18" charset="0"/>
              </a:rPr>
              <a:t>its internal financial resources </a:t>
            </a:r>
            <a:r>
              <a:rPr lang="en-US" sz="2400" dirty="0">
                <a:latin typeface="Times New Roman" panose="02020603050405020304" pitchFamily="18" charset="0"/>
                <a:cs typeface="Times New Roman" panose="02020603050405020304" pitchFamily="18" charset="0"/>
              </a:rPr>
              <a:t>to fund certain types of </a:t>
            </a:r>
            <a:r>
              <a:rPr lang="en-US" sz="2400" b="1" u="sng" dirty="0">
                <a:latin typeface="Times New Roman" panose="02020603050405020304" pitchFamily="18" charset="0"/>
                <a:cs typeface="Times New Roman" panose="02020603050405020304" pitchFamily="18" charset="0"/>
              </a:rPr>
              <a:t>anticipated losses or insurance claims.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organization that owns a captive insurance company is often referred to as </a:t>
            </a:r>
            <a:r>
              <a:rPr lang="en-US" sz="2400" b="1" u="sng" dirty="0">
                <a:latin typeface="Times New Roman" panose="02020603050405020304" pitchFamily="18" charset="0"/>
                <a:cs typeface="Times New Roman" panose="02020603050405020304" pitchFamily="18" charset="0"/>
              </a:rPr>
              <a:t>the parent of the captive</a:t>
            </a:r>
            <a:r>
              <a:rPr lang="en-US" sz="2400" dirty="0">
                <a:latin typeface="Times New Roman" panose="02020603050405020304" pitchFamily="18" charset="0"/>
                <a:cs typeface="Times New Roman" panose="02020603050405020304" pitchFamily="18" charset="0"/>
              </a:rPr>
              <a:t>, or </a:t>
            </a:r>
            <a:r>
              <a:rPr lang="en-US" sz="2400" b="1" u="sng" dirty="0">
                <a:latin typeface="Times New Roman" panose="02020603050405020304" pitchFamily="18" charset="0"/>
                <a:cs typeface="Times New Roman" panose="02020603050405020304" pitchFamily="18" charset="0"/>
              </a:rPr>
              <a:t>simply the parent organization.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73968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general, captive insurance companies are domiciled in a location that has a favorable regulatory and accounting regime that encourages the establishment of captive insurance companies.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Domiciles for captive insurance companies include Guernsey, the Isle of Man, Gibraltar, Malta, Luxembourg, Bermuda and Ireland.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theory, such a company may write insurance business directly into other countries, although compliance issues surrounding non-admitted policies may need to be carefully considered.</a:t>
            </a:r>
            <a:endParaRPr lang="en-US" sz="2400" dirty="0"/>
          </a:p>
        </p:txBody>
      </p:sp>
    </p:spTree>
    <p:extLst>
      <p:ext uri="{BB962C8B-B14F-4D97-AF65-F5344CB8AC3E}">
        <p14:creationId xmlns:p14="http://schemas.microsoft.com/office/powerpoint/2010/main" val="27514546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xmlns="" id="{67F0DCB6-88C0-45BB-AAA3-36D9040DE31A}"/>
              </a:ext>
            </a:extLst>
          </p:cNvPr>
          <p:cNvPicPr>
            <a:picLocks noChangeAspect="1"/>
          </p:cNvPicPr>
          <p:nvPr/>
        </p:nvPicPr>
        <p:blipFill>
          <a:blip r:embed="rId7"/>
          <a:stretch>
            <a:fillRect/>
          </a:stretch>
        </p:blipFill>
        <p:spPr>
          <a:xfrm>
            <a:off x="1827073" y="1882057"/>
            <a:ext cx="9916975" cy="4000698"/>
          </a:xfrm>
          <a:prstGeom prst="rect">
            <a:avLst/>
          </a:prstGeom>
        </p:spPr>
      </p:pic>
    </p:spTree>
    <p:extLst>
      <p:ext uri="{BB962C8B-B14F-4D97-AF65-F5344CB8AC3E}">
        <p14:creationId xmlns:p14="http://schemas.microsoft.com/office/powerpoint/2010/main" val="32902835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74165" y="1882057"/>
            <a:ext cx="9960026" cy="4154984"/>
          </a:xfrm>
          <a:prstGeom prst="rect">
            <a:avLst/>
          </a:prstGeom>
          <a:solidFill>
            <a:schemeClr val="bg1">
              <a:lumMod val="6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Benefits of captive insurance companies</a:t>
            </a:r>
          </a:p>
          <a:p>
            <a:pPr marL="285750" indent="-285750" algn="just">
              <a:buFont typeface="Wingdings" panose="05000000000000000000" pitchFamily="2" charset="2"/>
              <a:buChar char="§"/>
            </a:pPr>
            <a:endParaRPr lang="en-US" sz="2400" b="1" u="sng"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For many years, large corporations have enjoyed many benefits from operating their own captive insurance companies. Most were established to provide coverage where insurance was unavailable or unreasonably priced.</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These insurance subsidiaries were often domiciled offshore, especially in Bermuda or the Cayman Islands.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risk management benefits of these captives were primary, but their tax advantages were also important. </a:t>
            </a:r>
            <a:endParaRPr lang="en-US" sz="2400" dirty="0"/>
          </a:p>
        </p:txBody>
      </p:sp>
    </p:spTree>
    <p:extLst>
      <p:ext uri="{BB962C8B-B14F-4D97-AF65-F5344CB8AC3E}">
        <p14:creationId xmlns:p14="http://schemas.microsoft.com/office/powerpoint/2010/main" val="167437802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Captive insurance companies</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954107"/>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Insurance and risk transfer</a:t>
            </a: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931962" y="1882057"/>
            <a:ext cx="9902229" cy="4154984"/>
          </a:xfrm>
          <a:prstGeom prst="rect">
            <a:avLst/>
          </a:prstGeom>
          <a:solidFill>
            <a:schemeClr val="bg1">
              <a:lumMod val="65000"/>
            </a:schemeClr>
          </a:solidFill>
        </p:spPr>
        <p:txBody>
          <a:bodyPr wrap="square">
            <a:spAutoFit/>
          </a:bodyPr>
          <a:lstStyle/>
          <a:p>
            <a:pPr algn="just"/>
            <a:r>
              <a:rPr lang="en-US" sz="2400" b="1" u="sng" dirty="0">
                <a:latin typeface="Times New Roman" panose="02020603050405020304" pitchFamily="18" charset="0"/>
                <a:cs typeface="Times New Roman" panose="02020603050405020304" pitchFamily="18" charset="0"/>
              </a:rPr>
              <a:t>Benefits of captive insurance companies</a:t>
            </a: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A properly structured and managed captive insurance company can provide the following benefits: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tax deduction for parent company for premium paid to captive;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opportunity to accumulate funds in a tax-</a:t>
            </a:r>
            <a:r>
              <a:rPr lang="en-US" sz="2400" dirty="0" err="1">
                <a:latin typeface="Times New Roman" panose="02020603050405020304" pitchFamily="18" charset="0"/>
                <a:cs typeface="Times New Roman" panose="02020603050405020304" pitchFamily="18" charset="0"/>
              </a:rPr>
              <a:t>favoured</a:t>
            </a:r>
            <a:r>
              <a:rPr lang="en-US" sz="2400" dirty="0">
                <a:latin typeface="Times New Roman" panose="02020603050405020304" pitchFamily="18" charset="0"/>
                <a:cs typeface="Times New Roman" panose="02020603050405020304" pitchFamily="18" charset="0"/>
              </a:rPr>
              <a:t> domicile;</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distributions to captive owners at </a:t>
            </a:r>
            <a:r>
              <a:rPr lang="en-US" sz="2400" dirty="0" err="1">
                <a:latin typeface="Times New Roman" panose="02020603050405020304" pitchFamily="18" charset="0"/>
                <a:cs typeface="Times New Roman" panose="02020603050405020304" pitchFamily="18" charset="0"/>
              </a:rPr>
              <a:t>favourable</a:t>
            </a:r>
            <a:r>
              <a:rPr lang="en-US" sz="2400" dirty="0">
                <a:latin typeface="Times New Roman" panose="02020603050405020304" pitchFamily="18" charset="0"/>
                <a:cs typeface="Times New Roman" panose="02020603050405020304" pitchFamily="18" charset="0"/>
              </a:rPr>
              <a:t> income tax rates;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asset protection from the claims of business and personal creditors;</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reduction in insurance premiums paid by the operating company;</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access to the lower-cost reinsurance market; and</a:t>
            </a: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insuring risks that would otherwise be uninsurable.</a:t>
            </a:r>
            <a:endParaRPr lang="en-US" sz="2400" dirty="0"/>
          </a:p>
        </p:txBody>
      </p:sp>
    </p:spTree>
    <p:extLst>
      <p:ext uri="{BB962C8B-B14F-4D97-AF65-F5344CB8AC3E}">
        <p14:creationId xmlns:p14="http://schemas.microsoft.com/office/powerpoint/2010/main" val="333498256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416320"/>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There has been considerable interest in the subjects of </a:t>
            </a:r>
            <a:r>
              <a:rPr lang="en-US" sz="2400" b="1" u="sng" dirty="0">
                <a:latin typeface="Times New Roman" panose="02020603050405020304" pitchFamily="18" charset="0"/>
                <a:cs typeface="Times New Roman" panose="02020603050405020304" pitchFamily="18" charset="0"/>
              </a:rPr>
              <a:t>business continuity planning (BCP) and disaster recovery planning (DRP) </a:t>
            </a:r>
            <a:r>
              <a:rPr lang="en-US" sz="2400" dirty="0">
                <a:latin typeface="Times New Roman" panose="02020603050405020304" pitchFamily="18" charset="0"/>
                <a:cs typeface="Times New Roman" panose="02020603050405020304" pitchFamily="18" charset="0"/>
              </a:rPr>
              <a:t>in recent times.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Several standards </a:t>
            </a:r>
            <a:r>
              <a:rPr lang="en-US" sz="2400" dirty="0">
                <a:latin typeface="Times New Roman" panose="02020603050405020304" pitchFamily="18" charset="0"/>
                <a:cs typeface="Times New Roman" panose="02020603050405020304" pitchFamily="18" charset="0"/>
              </a:rPr>
              <a:t>have been published around the world. This illustrates the importance of BCP as an integral part of risk management.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This increased </a:t>
            </a:r>
            <a:r>
              <a:rPr lang="en-US" sz="2400" b="1" u="sng" dirty="0">
                <a:latin typeface="Times New Roman" panose="02020603050405020304" pitchFamily="18" charset="0"/>
                <a:cs typeface="Times New Roman" panose="02020603050405020304" pitchFamily="18" charset="0"/>
              </a:rPr>
              <a:t>concern has been reinforced </a:t>
            </a:r>
            <a:r>
              <a:rPr lang="en-US" sz="2400" dirty="0">
                <a:latin typeface="Times New Roman" panose="02020603050405020304" pitchFamily="18" charset="0"/>
                <a:cs typeface="Times New Roman" panose="02020603050405020304" pitchFamily="18" charset="0"/>
              </a:rPr>
              <a:t>by the potential for major disruption posed by </a:t>
            </a:r>
            <a:r>
              <a:rPr lang="en-US" sz="2400" b="1" u="sng" dirty="0">
                <a:latin typeface="Times New Roman" panose="02020603050405020304" pitchFamily="18" charset="0"/>
                <a:cs typeface="Times New Roman" panose="02020603050405020304" pitchFamily="18" charset="0"/>
              </a:rPr>
              <a:t>extreme weather events, terrorist attacks, civil emergencies and the fear of a flu pandemic.</a:t>
            </a:r>
          </a:p>
        </p:txBody>
      </p:sp>
    </p:spTree>
    <p:extLst>
      <p:ext uri="{BB962C8B-B14F-4D97-AF65-F5344CB8AC3E}">
        <p14:creationId xmlns:p14="http://schemas.microsoft.com/office/powerpoint/2010/main" val="33707640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simple terms, </a:t>
            </a:r>
            <a:r>
              <a:rPr lang="en-US" sz="2400" b="1" u="sng" dirty="0">
                <a:latin typeface="Times New Roman" panose="02020603050405020304" pitchFamily="18" charset="0"/>
                <a:cs typeface="Times New Roman" panose="02020603050405020304" pitchFamily="18" charset="0"/>
              </a:rPr>
              <a:t>BCP is how an organization </a:t>
            </a:r>
            <a:r>
              <a:rPr lang="en-US" sz="2400" dirty="0">
                <a:latin typeface="Times New Roman" panose="02020603050405020304" pitchFamily="18" charset="0"/>
                <a:cs typeface="Times New Roman" panose="02020603050405020304" pitchFamily="18" charset="0"/>
              </a:rPr>
              <a:t>prepares for </a:t>
            </a:r>
            <a:r>
              <a:rPr lang="en-US" sz="2400" b="1" u="sng" dirty="0">
                <a:latin typeface="Times New Roman" panose="02020603050405020304" pitchFamily="18" charset="0"/>
                <a:cs typeface="Times New Roman" panose="02020603050405020304" pitchFamily="18" charset="0"/>
              </a:rPr>
              <a:t>future incidents </a:t>
            </a:r>
            <a:r>
              <a:rPr lang="en-US" sz="2400" dirty="0">
                <a:latin typeface="Times New Roman" panose="02020603050405020304" pitchFamily="18" charset="0"/>
                <a:cs typeface="Times New Roman" panose="02020603050405020304" pitchFamily="18" charset="0"/>
              </a:rPr>
              <a:t>that </a:t>
            </a:r>
            <a:r>
              <a:rPr lang="en-US" sz="2400" b="1" u="sng" dirty="0">
                <a:latin typeface="Times New Roman" panose="02020603050405020304" pitchFamily="18" charset="0"/>
                <a:cs typeface="Times New Roman" panose="02020603050405020304" pitchFamily="18" charset="0"/>
              </a:rPr>
              <a:t>could jeopardize its existence</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range of incidents that should be covered will include everything from </a:t>
            </a:r>
            <a:r>
              <a:rPr lang="en-US" sz="2400" b="1" u="sng" dirty="0">
                <a:latin typeface="Times New Roman" panose="02020603050405020304" pitchFamily="18" charset="0"/>
                <a:cs typeface="Times New Roman" panose="02020603050405020304" pitchFamily="18" charset="0"/>
              </a:rPr>
              <a:t>local events like fires</a:t>
            </a:r>
            <a:r>
              <a:rPr lang="en-US" sz="2400" dirty="0">
                <a:latin typeface="Times New Roman" panose="02020603050405020304" pitchFamily="18" charset="0"/>
                <a:cs typeface="Times New Roman" panose="02020603050405020304" pitchFamily="18" charset="0"/>
              </a:rPr>
              <a:t> through to regional disruption such as </a:t>
            </a:r>
            <a:r>
              <a:rPr lang="en-US" sz="2400" b="1" u="sng" dirty="0">
                <a:latin typeface="Times New Roman" panose="02020603050405020304" pitchFamily="18" charset="0"/>
                <a:cs typeface="Times New Roman" panose="02020603050405020304" pitchFamily="18" charset="0"/>
              </a:rPr>
              <a:t>earthquakes or national security incidents</a:t>
            </a:r>
            <a:r>
              <a:rPr lang="en-US" sz="2400" dirty="0">
                <a:latin typeface="Times New Roman" panose="02020603050405020304" pitchFamily="18" charset="0"/>
                <a:cs typeface="Times New Roman" panose="02020603050405020304" pitchFamily="18" charset="0"/>
              </a:rPr>
              <a:t> and extend to international events like terrorism and pandemics.   </a:t>
            </a:r>
            <a:endParaRPr lang="en-US" sz="2400" dirty="0"/>
          </a:p>
        </p:txBody>
      </p:sp>
    </p:spTree>
    <p:extLst>
      <p:ext uri="{BB962C8B-B14F-4D97-AF65-F5344CB8AC3E}">
        <p14:creationId xmlns:p14="http://schemas.microsoft.com/office/powerpoint/2010/main" val="118569549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6791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5" y="1882057"/>
            <a:ext cx="9902230"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British Standard BS 31100:2011 defines BCP as:</a:t>
            </a:r>
          </a:p>
          <a:p>
            <a:pPr algn="just"/>
            <a:endParaRPr lang="en-US" sz="2400" dirty="0">
              <a:latin typeface="Times New Roman" panose="02020603050405020304" pitchFamily="18" charset="0"/>
              <a:cs typeface="Times New Roman" panose="02020603050405020304" pitchFamily="18" charset="0"/>
            </a:endParaRPr>
          </a:p>
          <a:p>
            <a:pPr algn="just"/>
            <a:r>
              <a:rPr lang="en-US" sz="2400" i="1" u="sng" dirty="0">
                <a:latin typeface="Times New Roman" panose="02020603050405020304" pitchFamily="18" charset="0"/>
                <a:cs typeface="Times New Roman" panose="02020603050405020304" pitchFamily="18" charset="0"/>
              </a:rPr>
              <a:t>“[An] holistic management process that identifies potential threats to an organization and the impacts to business operations that those threats, if realized, might cause, and which provides a framework for building organizational resilience with the capability for an effective response to safeguard the interests of its key stakeholders, reputation, brand and value-creating activities.”</a:t>
            </a:r>
            <a:endParaRPr lang="en-US" sz="2400" i="1" u="sng" dirty="0"/>
          </a:p>
        </p:txBody>
      </p:sp>
    </p:spTree>
    <p:extLst>
      <p:ext uri="{BB962C8B-B14F-4D97-AF65-F5344CB8AC3E}">
        <p14:creationId xmlns:p14="http://schemas.microsoft.com/office/powerpoint/2010/main" val="101886733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74165" y="2025534"/>
            <a:ext cx="997327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 case of a serious incident such as loss of access to premises or the failure of a major part of an organization, it is important to have in place a well-defined, documented and tested </a:t>
            </a:r>
            <a:r>
              <a:rPr lang="en-US" sz="2400" b="1" u="sng" dirty="0">
                <a:latin typeface="Times New Roman" panose="02020603050405020304" pitchFamily="18" charset="0"/>
                <a:cs typeface="Times New Roman" panose="02020603050405020304" pitchFamily="18" charset="0"/>
              </a:rPr>
              <a:t>disaster recovery plan</a:t>
            </a:r>
            <a:r>
              <a:rPr lang="en-US" sz="2400" dirty="0">
                <a:latin typeface="Times New Roman" panose="02020603050405020304" pitchFamily="18" charset="0"/>
                <a:cs typeface="Times New Roman" panose="02020603050405020304" pitchFamily="18" charset="0"/>
              </a:rPr>
              <a: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Such plans inevitably focus on recovery of </a:t>
            </a:r>
            <a:r>
              <a:rPr lang="en-US" sz="2400" b="1" u="sng" dirty="0">
                <a:latin typeface="Times New Roman" panose="02020603050405020304" pitchFamily="18" charset="0"/>
                <a:cs typeface="Times New Roman" panose="02020603050405020304" pitchFamily="18" charset="0"/>
              </a:rPr>
              <a:t>access to IT systems and data, </a:t>
            </a:r>
            <a:r>
              <a:rPr lang="en-US" sz="2400" dirty="0">
                <a:latin typeface="Times New Roman" panose="02020603050405020304" pitchFamily="18" charset="0"/>
                <a:cs typeface="Times New Roman" panose="02020603050405020304" pitchFamily="18" charset="0"/>
              </a:rPr>
              <a:t>but also commonly cover the provision of </a:t>
            </a:r>
            <a:r>
              <a:rPr lang="en-US" sz="2400" b="1" u="sng" dirty="0">
                <a:latin typeface="Times New Roman" panose="02020603050405020304" pitchFamily="18" charset="0"/>
                <a:cs typeface="Times New Roman" panose="02020603050405020304" pitchFamily="18" charset="0"/>
              </a:rPr>
              <a:t>alternative premises (if needed)</a:t>
            </a:r>
            <a:r>
              <a:rPr lang="en-US" sz="2400" dirty="0">
                <a:latin typeface="Times New Roman" panose="02020603050405020304" pitchFamily="18" charset="0"/>
                <a:cs typeface="Times New Roman" panose="02020603050405020304" pitchFamily="18" charset="0"/>
              </a:rPr>
              <a:t> and other facilities, as well as setting out plans for communications with employees and with other </a:t>
            </a:r>
            <a:r>
              <a:rPr lang="en-US" sz="2400" b="1" u="sng" dirty="0">
                <a:latin typeface="Times New Roman" panose="02020603050405020304" pitchFamily="18" charset="0"/>
                <a:cs typeface="Times New Roman" panose="02020603050405020304" pitchFamily="18" charset="0"/>
              </a:rPr>
              <a:t>stakeholders such as suppliers, customers and the media at a time of crisis.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115509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046988"/>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Business continuity plans </a:t>
            </a:r>
            <a:r>
              <a:rPr lang="en-US" sz="2400" dirty="0">
                <a:latin typeface="Times New Roman" panose="02020603050405020304" pitchFamily="18" charset="0"/>
                <a:cs typeface="Times New Roman" panose="02020603050405020304" pitchFamily="18" charset="0"/>
              </a:rPr>
              <a:t>build upon this by setting </a:t>
            </a:r>
            <a:r>
              <a:rPr lang="en-US" sz="2400" b="1" u="sng" dirty="0">
                <a:latin typeface="Times New Roman" panose="02020603050405020304" pitchFamily="18" charset="0"/>
                <a:cs typeface="Times New Roman" panose="02020603050405020304" pitchFamily="18" charset="0"/>
              </a:rPr>
              <a:t>out longer-term plans for restoration</a:t>
            </a:r>
            <a:r>
              <a:rPr lang="en-US" sz="2400" dirty="0">
                <a:latin typeface="Times New Roman" panose="02020603050405020304" pitchFamily="18" charset="0"/>
                <a:cs typeface="Times New Roman" panose="02020603050405020304" pitchFamily="18" charset="0"/>
              </a:rPr>
              <a:t> of ‘</a:t>
            </a:r>
            <a:r>
              <a:rPr lang="en-US" sz="2400" b="1" u="sng" dirty="0">
                <a:latin typeface="Times New Roman" panose="02020603050405020304" pitchFamily="18" charset="0"/>
                <a:cs typeface="Times New Roman" panose="02020603050405020304" pitchFamily="18" charset="0"/>
              </a:rPr>
              <a:t>business as usual</a:t>
            </a:r>
            <a:r>
              <a:rPr lang="en-US" sz="2400" dirty="0">
                <a:latin typeface="Times New Roman" panose="02020603050405020304" pitchFamily="18" charset="0"/>
                <a:cs typeface="Times New Roman" panose="02020603050405020304" pitchFamily="18" charset="0"/>
              </a:rPr>
              <a:t>’ in the immediate aftermath of a disaster.</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A </a:t>
            </a:r>
            <a:r>
              <a:rPr lang="en-US" sz="2400" b="1" u="sng" dirty="0">
                <a:latin typeface="Times New Roman" panose="02020603050405020304" pitchFamily="18" charset="0"/>
                <a:cs typeface="Times New Roman" panose="02020603050405020304" pitchFamily="18" charset="0"/>
              </a:rPr>
              <a:t>business continuity plan </a:t>
            </a:r>
            <a:r>
              <a:rPr lang="en-US" sz="2400" dirty="0">
                <a:latin typeface="Times New Roman" panose="02020603050405020304" pitchFamily="18" charset="0"/>
                <a:cs typeface="Times New Roman" panose="02020603050405020304" pitchFamily="18" charset="0"/>
              </a:rPr>
              <a:t>is an important part of </a:t>
            </a:r>
            <a:r>
              <a:rPr lang="en-US" sz="2400" b="1" u="sng" dirty="0">
                <a:latin typeface="Times New Roman" panose="02020603050405020304" pitchFamily="18" charset="0"/>
                <a:cs typeface="Times New Roman" panose="02020603050405020304" pitchFamily="18" charset="0"/>
              </a:rPr>
              <a:t>reducing the impact </a:t>
            </a:r>
            <a:r>
              <a:rPr lang="en-US" sz="2400" dirty="0">
                <a:latin typeface="Times New Roman" panose="02020603050405020304" pitchFamily="18" charset="0"/>
                <a:cs typeface="Times New Roman" panose="02020603050405020304" pitchFamily="18" charset="0"/>
              </a:rPr>
              <a:t>of a </a:t>
            </a:r>
            <a:r>
              <a:rPr lang="en-US" sz="2400" b="1" u="sng" dirty="0">
                <a:latin typeface="Times New Roman" panose="02020603050405020304" pitchFamily="18" charset="0"/>
                <a:cs typeface="Times New Roman" panose="02020603050405020304" pitchFamily="18" charset="0"/>
              </a:rPr>
              <a:t>hazard</a:t>
            </a:r>
            <a:r>
              <a:rPr lang="en-US" sz="2400" dirty="0">
                <a:latin typeface="Times New Roman" panose="02020603050405020304" pitchFamily="18" charset="0"/>
                <a:cs typeface="Times New Roman" panose="02020603050405020304" pitchFamily="18" charset="0"/>
              </a:rPr>
              <a:t> incident.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plan should include arrangements for </a:t>
            </a:r>
            <a:r>
              <a:rPr lang="en-US" sz="2400" b="1" u="sng" dirty="0">
                <a:latin typeface="Times New Roman" panose="02020603050405020304" pitchFamily="18" charset="0"/>
                <a:cs typeface="Times New Roman" panose="02020603050405020304" pitchFamily="18" charset="0"/>
              </a:rPr>
              <a:t>reducing the damage</a:t>
            </a:r>
            <a:r>
              <a:rPr lang="en-US" sz="2400" dirty="0">
                <a:latin typeface="Times New Roman" panose="02020603050405020304" pitchFamily="18" charset="0"/>
                <a:cs typeface="Times New Roman" panose="02020603050405020304" pitchFamily="18" charset="0"/>
              </a:rPr>
              <a:t> caused during the incident and </a:t>
            </a:r>
            <a:r>
              <a:rPr lang="en-US" sz="2400" b="1" u="sng" dirty="0">
                <a:latin typeface="Times New Roman" panose="02020603050405020304" pitchFamily="18" charset="0"/>
                <a:cs typeface="Times New Roman" panose="02020603050405020304" pitchFamily="18" charset="0"/>
              </a:rPr>
              <a:t>containing the cost of recovery </a:t>
            </a:r>
            <a:r>
              <a:rPr lang="en-US" sz="2400" dirty="0">
                <a:latin typeface="Times New Roman" panose="02020603050405020304" pitchFamily="18" charset="0"/>
                <a:cs typeface="Times New Roman" panose="02020603050405020304" pitchFamily="18" charset="0"/>
              </a:rPr>
              <a:t>from it.</a:t>
            </a:r>
            <a:endParaRPr lang="en-US" sz="2400" dirty="0"/>
          </a:p>
        </p:txBody>
      </p:sp>
    </p:spTree>
    <p:extLst>
      <p:ext uri="{BB962C8B-B14F-4D97-AF65-F5344CB8AC3E}">
        <p14:creationId xmlns:p14="http://schemas.microsoft.com/office/powerpoint/2010/main" val="347957747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b="1" u="sng" dirty="0">
                <a:latin typeface="Times New Roman" panose="02020603050405020304" pitchFamily="18" charset="0"/>
                <a:cs typeface="Times New Roman" panose="02020603050405020304" pitchFamily="18" charset="0"/>
              </a:rPr>
              <a:t>Disaster recovery plans </a:t>
            </a:r>
            <a:r>
              <a:rPr lang="en-US" sz="2400" dirty="0">
                <a:latin typeface="Times New Roman" panose="02020603050405020304" pitchFamily="18" charset="0"/>
                <a:cs typeface="Times New Roman" panose="02020603050405020304" pitchFamily="18" charset="0"/>
              </a:rPr>
              <a:t>are a particular component of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solidFill>
                  <a:srgbClr val="FF0000"/>
                </a:solidFill>
                <a:latin typeface="Times New Roman" panose="02020603050405020304" pitchFamily="18" charset="0"/>
                <a:cs typeface="Times New Roman" panose="02020603050405020304" pitchFamily="18" charset="0"/>
              </a:rPr>
              <a:t>EX</a:t>
            </a:r>
            <a:r>
              <a:rPr lang="en-US" sz="2400" dirty="0">
                <a:latin typeface="Times New Roman" panose="02020603050405020304" pitchFamily="18" charset="0"/>
                <a:cs typeface="Times New Roman" panose="02020603050405020304" pitchFamily="18" charset="0"/>
              </a:rPr>
              <a:t>. If a computer system fails to operate correctly or data has become corrupted, the organization will need emergency procedures to ensure that the data can be recovered and/or ensure that the organization continues in existence.</a:t>
            </a:r>
          </a:p>
          <a:p>
            <a:pPr marL="342900" indent="-34290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 There may also be a wider need for a specific plan to manage any crisis that may result from an operational disaster.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794695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2677656"/>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main difference between the disaster recovery and crisis management plans is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 the disaster recovery plan will be mainly concerned </a:t>
            </a:r>
            <a:r>
              <a:rPr lang="en-US" sz="2400" b="1" u="sng" dirty="0">
                <a:latin typeface="Times New Roman" panose="02020603050405020304" pitchFamily="18" charset="0"/>
                <a:cs typeface="Times New Roman" panose="02020603050405020304" pitchFamily="18" charset="0"/>
              </a:rPr>
              <a:t>with actions to restore the infrastructure of the organization a</a:t>
            </a:r>
            <a:r>
              <a:rPr lang="en-US" sz="2400" dirty="0">
                <a:latin typeface="Times New Roman" panose="02020603050405020304" pitchFamily="18" charset="0"/>
                <a:cs typeface="Times New Roman" panose="02020603050405020304" pitchFamily="18" charset="0"/>
              </a:rPr>
              <a:t>nd a crisis plan will also be concerned with </a:t>
            </a:r>
            <a:r>
              <a:rPr lang="en-US" sz="2400" b="1" u="sng" dirty="0">
                <a:latin typeface="Times New Roman" panose="02020603050405020304" pitchFamily="18" charset="0"/>
                <a:cs typeface="Times New Roman" panose="02020603050405020304" pitchFamily="18" charset="0"/>
              </a:rPr>
              <a:t>external stakeholders and actions</a:t>
            </a:r>
            <a:r>
              <a:rPr lang="en-US" sz="2400" dirty="0">
                <a:latin typeface="Times New Roman" panose="02020603050405020304" pitchFamily="18" charset="0"/>
                <a:cs typeface="Times New Roman" panose="02020603050405020304" pitchFamily="18" charset="0"/>
              </a:rPr>
              <a:t> to manage the associated stakeholder reaction and expectations.</a:t>
            </a:r>
            <a:endParaRPr lang="en-US" sz="2400" dirty="0"/>
          </a:p>
        </p:txBody>
      </p:sp>
    </p:spTree>
    <p:extLst>
      <p:ext uri="{BB962C8B-B14F-4D97-AF65-F5344CB8AC3E}">
        <p14:creationId xmlns:p14="http://schemas.microsoft.com/office/powerpoint/2010/main" val="142288689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882057"/>
            <a:ext cx="10007118" cy="3785652"/>
          </a:xfrm>
          <a:prstGeom prst="rect">
            <a:avLst/>
          </a:prstGeom>
          <a:no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Many organizations are now taking the view that </a:t>
            </a:r>
            <a:r>
              <a:rPr lang="en-US" sz="2400" b="1" u="sng" dirty="0">
                <a:latin typeface="Times New Roman" panose="02020603050405020304" pitchFamily="18" charset="0"/>
                <a:cs typeface="Times New Roman" panose="02020603050405020304" pitchFamily="18" charset="0"/>
              </a:rPr>
              <a:t>BCP</a:t>
            </a:r>
            <a:r>
              <a:rPr lang="en-US" sz="2400" dirty="0">
                <a:latin typeface="Times New Roman" panose="02020603050405020304" pitchFamily="18" charset="0"/>
                <a:cs typeface="Times New Roman" panose="02020603050405020304" pitchFamily="18" charset="0"/>
              </a:rPr>
              <a:t> should be viewed as having </a:t>
            </a:r>
            <a:r>
              <a:rPr lang="en-US" sz="2400" u="sng" dirty="0">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components.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1- The </a:t>
            </a:r>
            <a:r>
              <a:rPr lang="en-US" sz="2400" b="1" dirty="0">
                <a:latin typeface="Times New Roman" panose="02020603050405020304" pitchFamily="18" charset="0"/>
                <a:cs typeface="Times New Roman" panose="02020603050405020304" pitchFamily="18" charset="0"/>
              </a:rPr>
              <a:t>first</a:t>
            </a:r>
            <a:r>
              <a:rPr lang="en-US" sz="2400" dirty="0">
                <a:latin typeface="Times New Roman" panose="02020603050405020304" pitchFamily="18" charset="0"/>
                <a:cs typeface="Times New Roman" panose="02020603050405020304" pitchFamily="18" charset="0"/>
              </a:rPr>
              <a:t> response to any major event </a:t>
            </a:r>
            <a:r>
              <a:rPr lang="en-US" sz="2400" b="1" u="sng" dirty="0">
                <a:latin typeface="Times New Roman" panose="02020603050405020304" pitchFamily="18" charset="0"/>
                <a:cs typeface="Times New Roman" panose="02020603050405020304" pitchFamily="18" charset="0"/>
              </a:rPr>
              <a:t>is to activate the crisis management plan to ensure appropriate response </a:t>
            </a:r>
            <a:r>
              <a:rPr lang="en-US" sz="2400" dirty="0">
                <a:latin typeface="Times New Roman" panose="02020603050405020304" pitchFamily="18" charset="0"/>
                <a:cs typeface="Times New Roman" panose="02020603050405020304" pitchFamily="18" charset="0"/>
              </a:rPr>
              <a:t>to the crisis and, in particular ensure that stakeholders are aware of the situation.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This will require </a:t>
            </a:r>
            <a:r>
              <a:rPr lang="en-US" sz="2400" b="1" u="sng" dirty="0">
                <a:latin typeface="Times New Roman" panose="02020603050405020304" pitchFamily="18" charset="0"/>
                <a:cs typeface="Times New Roman" panose="02020603050405020304" pitchFamily="18" charset="0"/>
              </a:rPr>
              <a:t>effective communication with all stakeholders</a:t>
            </a:r>
            <a:r>
              <a:rPr lang="en-US" sz="2400" dirty="0">
                <a:latin typeface="Times New Roman" panose="02020603050405020304" pitchFamily="18" charset="0"/>
                <a:cs typeface="Times New Roman" panose="02020603050405020304" pitchFamily="18" charset="0"/>
              </a:rPr>
              <a:t>, so that the </a:t>
            </a:r>
            <a:r>
              <a:rPr lang="en-US" sz="2400" b="1" u="sng" dirty="0">
                <a:latin typeface="Times New Roman" panose="02020603050405020304" pitchFamily="18" charset="0"/>
                <a:cs typeface="Times New Roman" panose="02020603050405020304" pitchFamily="18" charset="0"/>
              </a:rPr>
              <a:t>damage to reputation </a:t>
            </a:r>
            <a:r>
              <a:rPr lang="en-US" sz="2400" dirty="0">
                <a:latin typeface="Times New Roman" panose="02020603050405020304" pitchFamily="18" charset="0"/>
                <a:cs typeface="Times New Roman" panose="02020603050405020304" pitchFamily="18" charset="0"/>
              </a:rPr>
              <a:t>resulting from </a:t>
            </a:r>
            <a:r>
              <a:rPr lang="en-US" sz="2400" b="1" u="sng" dirty="0">
                <a:latin typeface="Times New Roman" panose="02020603050405020304" pitchFamily="18" charset="0"/>
                <a:cs typeface="Times New Roman" panose="02020603050405020304" pitchFamily="18" charset="0"/>
              </a:rPr>
              <a:t>the incident is kept to a minimum</a:t>
            </a:r>
            <a:r>
              <a:rPr lang="en-US" sz="2400" dirty="0">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92795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827073" y="1882057"/>
            <a:ext cx="10007118" cy="4154984"/>
          </a:xfrm>
          <a:prstGeom prst="rect">
            <a:avLst/>
          </a:prstGeom>
          <a:noFill/>
        </p:spPr>
        <p:txBody>
          <a:bodyPr wrap="square">
            <a:spAutoFit/>
          </a:bodyPr>
          <a:lstStyle/>
          <a:p>
            <a:pPr algn="just"/>
            <a:r>
              <a:rPr lang="en-US" sz="2400" dirty="0">
                <a:latin typeface="Times New Roman" panose="02020603050405020304" pitchFamily="18" charset="0"/>
                <a:cs typeface="Times New Roman" panose="02020603050405020304" pitchFamily="18" charset="0"/>
              </a:rPr>
              <a:t>2- </a:t>
            </a:r>
            <a:r>
              <a:rPr lang="en-US" sz="2400" b="1" dirty="0">
                <a:latin typeface="Times New Roman" panose="02020603050405020304" pitchFamily="18" charset="0"/>
                <a:cs typeface="Times New Roman" panose="02020603050405020304" pitchFamily="18" charset="0"/>
              </a:rPr>
              <a:t>secondly</a:t>
            </a:r>
            <a:r>
              <a:rPr lang="en-US" sz="2400" dirty="0">
                <a:latin typeface="Times New Roman" panose="02020603050405020304" pitchFamily="18" charset="0"/>
                <a:cs typeface="Times New Roman" panose="02020603050405020304" pitchFamily="18" charset="0"/>
              </a:rPr>
              <a:t>, the organization will then seek to </a:t>
            </a:r>
            <a:r>
              <a:rPr lang="en-US" sz="2400" b="1" u="sng" dirty="0">
                <a:latin typeface="Times New Roman" panose="02020603050405020304" pitchFamily="18" charset="0"/>
                <a:cs typeface="Times New Roman" panose="02020603050405020304" pitchFamily="18" charset="0"/>
              </a:rPr>
              <a:t>recover from the event by implementation of a disaster recovery plan.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3- However, as the disaster recovery plan is being implemented, the organization will still need to consider the </a:t>
            </a:r>
            <a:r>
              <a:rPr lang="en-US" sz="2400" b="1" u="sng" dirty="0">
                <a:latin typeface="Times New Roman" panose="02020603050405020304" pitchFamily="18" charset="0"/>
                <a:cs typeface="Times New Roman" panose="02020603050405020304" pitchFamily="18" charset="0"/>
              </a:rPr>
              <a:t>ongoing management of the crisis</a:t>
            </a:r>
            <a:r>
              <a:rPr lang="en-US" sz="2400" dirty="0">
                <a:latin typeface="Times New Roman" panose="02020603050405020304" pitchFamily="18" charset="0"/>
                <a:cs typeface="Times New Roman" panose="02020603050405020304" pitchFamily="18" charset="0"/>
              </a:rPr>
              <a:t>.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organization should ensure that implementation of the disaster recovery plan is viewed as the second, but sometimes overlapping, stage of responding to the incident. In fact, in certain circumstances, it will only be possible to implement the disaster recovery plan once the immediate crisis has been contained.</a:t>
            </a:r>
            <a:endParaRPr lang="en-US" sz="2400" dirty="0"/>
          </a:p>
        </p:txBody>
      </p:sp>
    </p:spTree>
    <p:extLst>
      <p:ext uri="{BB962C8B-B14F-4D97-AF65-F5344CB8AC3E}">
        <p14:creationId xmlns:p14="http://schemas.microsoft.com/office/powerpoint/2010/main" val="272368282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967345" y="1882057"/>
            <a:ext cx="9866846" cy="3785652"/>
          </a:xfrm>
          <a:prstGeom prst="rect">
            <a:avLst/>
          </a:prstGeom>
          <a:solidFill>
            <a:schemeClr val="bg1">
              <a:lumMod val="75000"/>
            </a:schemeClr>
          </a:solidFill>
        </p:spPr>
        <p:txBody>
          <a:bodyPr wrap="square">
            <a:spAutoFit/>
          </a:bodyPr>
          <a:lstStyle/>
          <a:p>
            <a:pPr marL="342900" indent="-34290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implementation of the crisis management arrangements is well advanced, and the disaster recovery plan has been activated, the organization will then be able to turn its attention to </a:t>
            </a:r>
            <a:r>
              <a:rPr lang="en-US" sz="2400" b="1" u="sng" dirty="0">
                <a:latin typeface="Times New Roman" panose="02020603050405020304" pitchFamily="18" charset="0"/>
                <a:cs typeface="Times New Roman" panose="02020603050405020304" pitchFamily="18" charset="0"/>
              </a:rPr>
              <a:t>the third and broader operational issue of business continuity. </a:t>
            </a:r>
          </a:p>
          <a:p>
            <a:pPr algn="just"/>
            <a:endParaRPr lang="en-US" sz="2400" dirty="0">
              <a:latin typeface="Times New Roman" panose="02020603050405020304" pitchFamily="18" charset="0"/>
              <a:cs typeface="Times New Roman" panose="02020603050405020304" pitchFamily="18" charset="0"/>
            </a:endParaRPr>
          </a:p>
          <a:p>
            <a:pPr algn="just"/>
            <a:r>
              <a:rPr lang="en-US" sz="2400" dirty="0">
                <a:solidFill>
                  <a:srgbClr val="FF0000"/>
                </a:solidFill>
                <a:latin typeface="Times New Roman" panose="02020603050405020304" pitchFamily="18" charset="0"/>
                <a:cs typeface="Times New Roman" panose="02020603050405020304" pitchFamily="18" charset="0"/>
              </a:rPr>
              <a:t>An example </a:t>
            </a:r>
            <a:r>
              <a:rPr lang="en-US" sz="2400" dirty="0">
                <a:latin typeface="Times New Roman" panose="02020603050405020304" pitchFamily="18" charset="0"/>
                <a:cs typeface="Times New Roman" panose="02020603050405020304" pitchFamily="18" charset="0"/>
              </a:rPr>
              <a:t>of this three-stage approach is when a serious road traffic accident occurs that obstructs a major road or highway. The initial response of the emergency services will be to deal with the crisis that may involve injuries to people and, in certain circumstances, a vehicle fire and/or other traffic travelling too fast towards the incident</a:t>
            </a:r>
          </a:p>
        </p:txBody>
      </p:sp>
    </p:spTree>
    <p:extLst>
      <p:ext uri="{BB962C8B-B14F-4D97-AF65-F5344CB8AC3E}">
        <p14:creationId xmlns:p14="http://schemas.microsoft.com/office/powerpoint/2010/main" val="5437522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2308324"/>
          </a:xfrm>
          <a:prstGeom prst="rect">
            <a:avLst/>
          </a:prstGeom>
          <a:solidFill>
            <a:schemeClr val="bg1">
              <a:lumMod val="8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When the immediate crisis has been contained, the disaster recovery phase can be implemented and this will include clearing the damaged vehicles and/ or repairing the road surface and crash barriers.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It is only when these two stages have been completed that bringing the road back into use, or the business continuity aspect, can be addressed.</a:t>
            </a:r>
            <a:endParaRPr lang="en-US" sz="2400" dirty="0"/>
          </a:p>
        </p:txBody>
      </p:sp>
    </p:spTree>
    <p:extLst>
      <p:ext uri="{BB962C8B-B14F-4D97-AF65-F5344CB8AC3E}">
        <p14:creationId xmlns:p14="http://schemas.microsoft.com/office/powerpoint/2010/main" val="9108858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975010" y="1882057"/>
            <a:ext cx="9859181" cy="4154984"/>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If the road traffic accident involved commercial vehicles or there was an allegation that a driver from the identified company caused the incident, the need for crisis management responses will extend to the road haulage or transportation company involved in the incident. </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company should activate their crisis management plan to demonstrate social responsibility and to ensure minimum damage to their reputation.</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road haulage company may also wish to take action during the crisis to support other stakeholders, including the families of drivers who may have been injured in the incident.</a:t>
            </a:r>
            <a:endParaRPr lang="en-US" sz="2400" dirty="0"/>
          </a:p>
        </p:txBody>
      </p:sp>
    </p:spTree>
    <p:extLst>
      <p:ext uri="{BB962C8B-B14F-4D97-AF65-F5344CB8AC3E}">
        <p14:creationId xmlns:p14="http://schemas.microsoft.com/office/powerpoint/2010/main" val="6772277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
        <p:nvSpPr>
          <p:cNvPr id="12" name="TextBox 11">
            <a:extLst>
              <a:ext uri="{FF2B5EF4-FFF2-40B4-BE49-F238E27FC236}">
                <a16:creationId xmlns:a16="http://schemas.microsoft.com/office/drawing/2014/main" xmlns="" id="{0F5765BE-D6B3-45B3-B53C-094BCC4B04A4}"/>
              </a:ext>
            </a:extLst>
          </p:cNvPr>
          <p:cNvSpPr txBox="1"/>
          <p:nvPr/>
        </p:nvSpPr>
        <p:spPr>
          <a:xfrm>
            <a:off x="1669774" y="1882057"/>
            <a:ext cx="10164417" cy="1938992"/>
          </a:xfrm>
          <a:prstGeom prst="rect">
            <a:avLst/>
          </a:prstGeom>
          <a:solidFill>
            <a:schemeClr val="bg1">
              <a:lumMod val="75000"/>
            </a:schemeClr>
          </a:solidFill>
        </p:spPr>
        <p:txBody>
          <a:bodyPr wrap="square">
            <a:spAutoFit/>
          </a:bodyPr>
          <a:lstStyle/>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Next Figure  provides an illustration of a disaster recovery timeline and costs.</a:t>
            </a:r>
          </a:p>
          <a:p>
            <a:pPr marL="285750" indent="-285750" algn="just">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The need to ensure adequate crisis management and effective communication with stakeholders covers the whole period of disruption (from point A to point D) and possibly beyond.</a:t>
            </a:r>
            <a:endParaRPr lang="en-US" sz="2400" dirty="0"/>
          </a:p>
        </p:txBody>
      </p:sp>
    </p:spTree>
    <p:extLst>
      <p:ext uri="{BB962C8B-B14F-4D97-AF65-F5344CB8AC3E}">
        <p14:creationId xmlns:p14="http://schemas.microsoft.com/office/powerpoint/2010/main" val="24426647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8BB12835-7217-48B4-81AD-D716FC78EA16}"/>
              </a:ext>
            </a:extLst>
          </p:cNvPr>
          <p:cNvPicPr>
            <a:picLocks noChangeAspect="1"/>
          </p:cNvPicPr>
          <p:nvPr/>
        </p:nvPicPr>
        <p:blipFill>
          <a:blip r:embed="rId3"/>
          <a:stretch>
            <a:fillRect/>
          </a:stretch>
        </p:blipFill>
        <p:spPr>
          <a:xfrm>
            <a:off x="1967344" y="1847545"/>
            <a:ext cx="9800585" cy="4107117"/>
          </a:xfrm>
          <a:prstGeom prst="rect">
            <a:avLst/>
          </a:prstGeom>
          <a:solidFill>
            <a:schemeClr val="bg1">
              <a:lumMod val="65000"/>
            </a:schemeClr>
          </a:solidFill>
        </p:spPr>
      </p:pic>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5954663"/>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xmlns=""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Business continuity management</a:t>
            </a: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8        Business continuity</a:t>
            </a:r>
          </a:p>
        </p:txBody>
      </p:sp>
    </p:spTree>
    <p:extLst>
      <p:ext uri="{BB962C8B-B14F-4D97-AF65-F5344CB8AC3E}">
        <p14:creationId xmlns:p14="http://schemas.microsoft.com/office/powerpoint/2010/main" val="18221328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4" name="TextBox 13">
            <a:extLst>
              <a:ext uri="{FF2B5EF4-FFF2-40B4-BE49-F238E27FC236}">
                <a16:creationId xmlns:a16="http://schemas.microsoft.com/office/drawing/2014/main" xmlns="" id="{DE6A1D81-6201-42B7-807D-83923FE56739}"/>
              </a:ext>
            </a:extLst>
          </p:cNvPr>
          <p:cNvSpPr txBox="1"/>
          <p:nvPr/>
        </p:nvSpPr>
        <p:spPr>
          <a:xfrm>
            <a:off x="315345" y="499929"/>
            <a:ext cx="9053942" cy="523220"/>
          </a:xfrm>
          <a:prstGeom prst="rect">
            <a:avLst/>
          </a:prstGeom>
          <a:noFill/>
        </p:spPr>
        <p:txBody>
          <a:bodyPr wrap="square" rtlCol="0">
            <a:spAutoFit/>
          </a:bodyPr>
          <a:lstStyle/>
          <a:p>
            <a:pPr algn="ctr"/>
            <a:r>
              <a:rPr lang="en-US" sz="2800" dirty="0">
                <a:solidFill>
                  <a:schemeClr val="bg1"/>
                </a:solidFill>
                <a:latin typeface="Times New Roman" panose="02020603050405020304" pitchFamily="18" charset="0"/>
                <a:cs typeface="Times New Roman" panose="02020603050405020304" pitchFamily="18" charset="0"/>
              </a:rPr>
              <a:t>Conclusion</a:t>
            </a:r>
          </a:p>
        </p:txBody>
      </p:sp>
      <p:sp>
        <p:nvSpPr>
          <p:cNvPr id="12" name="Title 1">
            <a:extLst>
              <a:ext uri="{FF2B5EF4-FFF2-40B4-BE49-F238E27FC236}">
                <a16:creationId xmlns:a16="http://schemas.microsoft.com/office/drawing/2014/main" xmlns="" id="{05248890-30AD-45CA-BE4A-4A4351FAF3BC}"/>
              </a:ext>
            </a:extLst>
          </p:cNvPr>
          <p:cNvSpPr txBox="1">
            <a:spLocks/>
          </p:cNvSpPr>
          <p:nvPr/>
        </p:nvSpPr>
        <p:spPr>
          <a:xfrm>
            <a:off x="1967920" y="1610200"/>
            <a:ext cx="826744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Importance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Types of insurance cover</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Evaluation of insurance needs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Purchase of insurance</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Captive insurance companies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Business continuity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127405001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xmlns=""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19561</TotalTime>
  <Words>3540</Words>
  <Application>Microsoft Office PowerPoint</Application>
  <PresentationFormat>مخصص</PresentationFormat>
  <Paragraphs>400</Paragraphs>
  <Slides>47</Slides>
  <Notes>45</Notes>
  <HiddenSlides>0</HiddenSlides>
  <MMClips>0</MMClips>
  <ScaleCrop>false</ScaleCrop>
  <HeadingPairs>
    <vt:vector size="4" baseType="variant">
      <vt:variant>
        <vt:lpstr>نسق</vt:lpstr>
      </vt:variant>
      <vt:variant>
        <vt:i4>1</vt:i4>
      </vt:variant>
      <vt:variant>
        <vt:lpstr>عناوين الشرائح</vt:lpstr>
      </vt:variant>
      <vt:variant>
        <vt:i4>47</vt:i4>
      </vt:variant>
    </vt:vector>
  </HeadingPairs>
  <TitlesOfParts>
    <vt:vector size="48"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1013</cp:revision>
  <dcterms:created xsi:type="dcterms:W3CDTF">2021-08-03T13:03:26Z</dcterms:created>
  <dcterms:modified xsi:type="dcterms:W3CDTF">2023-03-25T07:16:11Z</dcterms:modified>
</cp:coreProperties>
</file>