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496" r:id="rId3"/>
    <p:sldId id="333" r:id="rId4"/>
    <p:sldId id="497" r:id="rId5"/>
    <p:sldId id="498" r:id="rId6"/>
    <p:sldId id="499" r:id="rId7"/>
    <p:sldId id="500" r:id="rId8"/>
    <p:sldId id="501" r:id="rId9"/>
    <p:sldId id="502" r:id="rId10"/>
    <p:sldId id="503" r:id="rId11"/>
    <p:sldId id="504" r:id="rId12"/>
    <p:sldId id="505" r:id="rId13"/>
    <p:sldId id="506" r:id="rId14"/>
    <p:sldId id="507" r:id="rId15"/>
    <p:sldId id="508" r:id="rId16"/>
    <p:sldId id="509" r:id="rId17"/>
    <p:sldId id="510" r:id="rId18"/>
    <p:sldId id="511" r:id="rId19"/>
    <p:sldId id="512" r:id="rId20"/>
    <p:sldId id="513" r:id="rId21"/>
    <p:sldId id="514" r:id="rId22"/>
    <p:sldId id="515" r:id="rId23"/>
    <p:sldId id="516" r:id="rId24"/>
    <p:sldId id="517" r:id="rId25"/>
    <p:sldId id="518" r:id="rId26"/>
    <p:sldId id="519" r:id="rId27"/>
    <p:sldId id="520" r:id="rId28"/>
    <p:sldId id="521" r:id="rId29"/>
    <p:sldId id="34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8" d="100"/>
          <a:sy n="98" d="100"/>
        </p:scale>
        <p:origin x="110" y="72"/>
      </p:cViewPr>
      <p:guideLst/>
    </p:cSldViewPr>
  </p:slideViewPr>
  <p:notesTextViewPr>
    <p:cViewPr>
      <p:scale>
        <a:sx n="1" d="1"/>
        <a:sy n="1" d="1"/>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38"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DFA47C-8412-4F09-919C-A816A241D7D1}" type="datetimeFigureOut">
              <a:rPr lang="en-US" smtClean="0"/>
              <a:t>8/6/2026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3D70D-28D4-48A5-9C6C-4FFB3DF78302}" type="slidenum">
              <a:rPr lang="en-US" smtClean="0"/>
              <a:t>‹#›</a:t>
            </a:fld>
            <a:endParaRPr lang="en-US"/>
          </a:p>
        </p:txBody>
      </p:sp>
    </p:spTree>
    <p:extLst>
      <p:ext uri="{BB962C8B-B14F-4D97-AF65-F5344CB8AC3E}">
        <p14:creationId xmlns:p14="http://schemas.microsoft.com/office/powerpoint/2010/main" val="3470637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28</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7120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924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5206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3269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62368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673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27964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68656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34860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561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0037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78125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668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590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298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752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483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937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8/6/2026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1828544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4" name="TextBox 13">
            <a:extLst>
              <a:ext uri="{FF2B5EF4-FFF2-40B4-BE49-F238E27FC236}">
                <a16:creationId xmlns:a16="http://schemas.microsoft.com/office/drawing/2014/main" id="{8C520B7F-7764-8B81-C7C7-A7440DA2CCAF}"/>
              </a:ext>
            </a:extLst>
          </p:cNvPr>
          <p:cNvSpPr txBox="1"/>
          <p:nvPr/>
        </p:nvSpPr>
        <p:spPr>
          <a:xfrm>
            <a:off x="5345648" y="4239731"/>
            <a:ext cx="586740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srgbClr val="35A8E0"/>
                </a:solidFill>
                <a:effectLst/>
                <a:uLnTx/>
                <a:uFillTx/>
                <a:latin typeface="Calibri" panose="020F0502020204030204"/>
                <a:ea typeface="+mn-ea"/>
                <a:cs typeface="Arial" panose="020B0604020202020204" pitchFamily="34" charset="0"/>
              </a:rPr>
              <a:t>Apply incident response models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srgbClr val="35A8E0"/>
                </a:solidFill>
                <a:effectLst/>
                <a:uLnTx/>
                <a:uFillTx/>
                <a:latin typeface="Calibri" panose="020F0502020204030204"/>
                <a:ea typeface="+mn-ea"/>
                <a:cs typeface="Arial" panose="020B0604020202020204" pitchFamily="34" charset="0"/>
              </a:rPr>
              <a:t> to manage network security incidents</a:t>
            </a:r>
          </a:p>
        </p:txBody>
      </p:sp>
      <p:sp>
        <p:nvSpPr>
          <p:cNvPr id="11" name="Title 1"/>
          <p:cNvSpPr txBox="1">
            <a:spLocks/>
          </p:cNvSpPr>
          <p:nvPr/>
        </p:nvSpPr>
        <p:spPr>
          <a:xfrm>
            <a:off x="4503474" y="2190705"/>
            <a:ext cx="7688526"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rgbClr val="00B0F0"/>
                </a:solidFill>
                <a:latin typeface="Times New Roman" panose="02020603050405020304" pitchFamily="18" charset="0"/>
                <a:ea typeface="+mn-ea"/>
                <a:cs typeface="Times New Roman" panose="02020603050405020304" pitchFamily="18" charset="0"/>
              </a:rPr>
              <a:t>Information Security Operations Center</a:t>
            </a:r>
          </a:p>
          <a:p>
            <a:pPr algn="ctr"/>
            <a:r>
              <a:rPr lang="en-US" sz="2800" b="1" dirty="0">
                <a:solidFill>
                  <a:srgbClr val="00B0F0"/>
                </a:solidFill>
                <a:latin typeface="Times New Roman" panose="02020603050405020304" pitchFamily="18" charset="0"/>
                <a:ea typeface="+mn-ea"/>
                <a:cs typeface="Times New Roman" panose="02020603050405020304" pitchFamily="18" charset="0"/>
              </a:rPr>
              <a:t>(Info SOC)</a:t>
            </a:r>
          </a:p>
          <a:p>
            <a:pPr algn="ctr"/>
            <a:r>
              <a:rPr lang="en-US" sz="3200" b="1" dirty="0">
                <a:solidFill>
                  <a:srgbClr val="00B0F0"/>
                </a:solidFill>
                <a:latin typeface="Times New Roman" panose="02020603050405020304" pitchFamily="18" charset="0"/>
                <a:ea typeface="+mn-ea"/>
                <a:cs typeface="Times New Roman" panose="02020603050405020304" pitchFamily="18" charset="0"/>
              </a:rPr>
              <a:t> </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4952003" y="3347469"/>
            <a:ext cx="6791468" cy="58473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10</a:t>
            </a:r>
          </a:p>
        </p:txBody>
      </p:sp>
      <p:sp>
        <p:nvSpPr>
          <p:cNvPr id="3" name="TextBox 2">
            <a:extLst>
              <a:ext uri="{FF2B5EF4-FFF2-40B4-BE49-F238E27FC236}">
                <a16:creationId xmlns:a16="http://schemas.microsoft.com/office/drawing/2014/main" id="{6905961B-39A3-D3DA-81EE-BAC44E2D7E53}"/>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lang="en-US" sz="2800" b="1" dirty="0">
                <a:solidFill>
                  <a:srgbClr val="00B0F0"/>
                </a:solidFill>
                <a:latin typeface="Alexandria" charset="0"/>
                <a:cs typeface="Alexandria" charset="0"/>
              </a:rPr>
              <a:t>Ibrahim Gomaa</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7" name="TextBox 6">
            <a:extLst>
              <a:ext uri="{FF2B5EF4-FFF2-40B4-BE49-F238E27FC236}">
                <a16:creationId xmlns:a16="http://schemas.microsoft.com/office/drawing/2014/main" id="{E0A65115-726D-82B6-66A3-40D5A94EA4CB}"/>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15315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Contents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088194" y="6252521"/>
            <a:ext cx="710380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TextBox 4">
            <a:extLst>
              <a:ext uri="{FF2B5EF4-FFF2-40B4-BE49-F238E27FC236}">
                <a16:creationId xmlns:a16="http://schemas.microsoft.com/office/drawing/2014/main" id="{76190575-5B28-913F-5A8C-B41E8C4CA4A8}"/>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DD9ABE00-27BE-EECB-85F1-BB73F1262019}"/>
              </a:ext>
            </a:extLst>
          </p:cNvPr>
          <p:cNvGraphicFramePr>
            <a:graphicFrameLocks noGrp="1"/>
          </p:cNvGraphicFramePr>
          <p:nvPr>
            <p:extLst>
              <p:ext uri="{D42A27DB-BD31-4B8C-83A1-F6EECF244321}">
                <p14:modId xmlns:p14="http://schemas.microsoft.com/office/powerpoint/2010/main" val="1513917296"/>
              </p:ext>
            </p:extLst>
          </p:nvPr>
        </p:nvGraphicFramePr>
        <p:xfrm>
          <a:off x="653414" y="1853329"/>
          <a:ext cx="10938136" cy="2823730"/>
        </p:xfrm>
        <a:graphic>
          <a:graphicData uri="http://schemas.openxmlformats.org/drawingml/2006/table">
            <a:tbl>
              <a:tblPr firstRow="1" firstCol="1" bandRow="1">
                <a:tableStyleId>{5C22544A-7EE6-4342-B048-85BDC9FD1C3A}</a:tableStyleId>
              </a:tblPr>
              <a:tblGrid>
                <a:gridCol w="4846994">
                  <a:extLst>
                    <a:ext uri="{9D8B030D-6E8A-4147-A177-3AD203B41FA5}">
                      <a16:colId xmlns:a16="http://schemas.microsoft.com/office/drawing/2014/main" val="399010295"/>
                    </a:ext>
                  </a:extLst>
                </a:gridCol>
                <a:gridCol w="6091142">
                  <a:extLst>
                    <a:ext uri="{9D8B030D-6E8A-4147-A177-3AD203B41FA5}">
                      <a16:colId xmlns:a16="http://schemas.microsoft.com/office/drawing/2014/main" val="3417728144"/>
                    </a:ext>
                  </a:extLst>
                </a:gridCol>
              </a:tblGrid>
              <a:tr h="311200">
                <a:tc>
                  <a:txBody>
                    <a:bodyPr/>
                    <a:lstStyle/>
                    <a:p>
                      <a:pPr marL="0" marR="0" algn="ctr">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Topic Title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tc>
                  <a:txBody>
                    <a:bodyPr/>
                    <a:lstStyle/>
                    <a:p>
                      <a:pPr marL="0" marR="0" algn="ctr">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Topic Objective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64302898"/>
                  </a:ext>
                </a:extLst>
              </a:tr>
              <a:tr h="703815">
                <a:tc>
                  <a:txBody>
                    <a:bodyPr/>
                    <a:lstStyle/>
                    <a:p>
                      <a:pPr fontAlgn="ctr"/>
                      <a:r>
                        <a:rPr lang="en-IN" sz="2000" b="1" dirty="0">
                          <a:effectLst/>
                          <a:latin typeface="Times New Roman" panose="02020603050405020304" pitchFamily="18" charset="0"/>
                          <a:cs typeface="Times New Roman" panose="02020603050405020304" pitchFamily="18" charset="0"/>
                        </a:rPr>
                        <a:t>Evidence Handling and Attack Attribution</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Explain the role of digital forensics processes</a:t>
                      </a:r>
                    </a:p>
                  </a:txBody>
                  <a:tcPr marL="47625" marR="47625" marT="47625" marB="47625" anchor="ctr"/>
                </a:tc>
                <a:extLst>
                  <a:ext uri="{0D108BD9-81ED-4DB2-BD59-A6C34878D82A}">
                    <a16:rowId xmlns:a16="http://schemas.microsoft.com/office/drawing/2014/main" val="3530891527"/>
                  </a:ext>
                </a:extLst>
              </a:tr>
              <a:tr h="399463">
                <a:tc>
                  <a:txBody>
                    <a:bodyPr/>
                    <a:lstStyle/>
                    <a:p>
                      <a:pPr fontAlgn="ctr"/>
                      <a:r>
                        <a:rPr lang="en-IN" sz="2000" b="1" dirty="0">
                          <a:effectLst/>
                          <a:latin typeface="Times New Roman" panose="02020603050405020304" pitchFamily="18" charset="0"/>
                          <a:cs typeface="Times New Roman" panose="02020603050405020304" pitchFamily="18" charset="0"/>
                        </a:rPr>
                        <a:t>The Cyber Kill Chain</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Identify the steps in the Cyber Kill Chain</a:t>
                      </a:r>
                    </a:p>
                  </a:txBody>
                  <a:tcPr marL="47625" marR="47625" marT="47625" marB="47625" anchor="ctr"/>
                </a:tc>
                <a:extLst>
                  <a:ext uri="{0D108BD9-81ED-4DB2-BD59-A6C34878D82A}">
                    <a16:rowId xmlns:a16="http://schemas.microsoft.com/office/drawing/2014/main" val="10002"/>
                  </a:ext>
                </a:extLst>
              </a:tr>
              <a:tr h="703815">
                <a:tc>
                  <a:txBody>
                    <a:bodyPr/>
                    <a:lstStyle/>
                    <a:p>
                      <a:pPr fontAlgn="ctr"/>
                      <a:r>
                        <a:rPr lang="en-US" sz="2000" b="1" dirty="0">
                          <a:effectLst/>
                          <a:latin typeface="Times New Roman" panose="02020603050405020304" pitchFamily="18" charset="0"/>
                          <a:cs typeface="Times New Roman" panose="02020603050405020304" pitchFamily="18" charset="0"/>
                        </a:rPr>
                        <a:t>The Diamond Model of Intrusion Analysis</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Classify an intrusion event using the Diamond Model</a:t>
                      </a:r>
                    </a:p>
                  </a:txBody>
                  <a:tcPr marL="47625" marR="47625" marT="47625" marB="47625" anchor="ctr"/>
                </a:tc>
                <a:extLst>
                  <a:ext uri="{0D108BD9-81ED-4DB2-BD59-A6C34878D82A}">
                    <a16:rowId xmlns:a16="http://schemas.microsoft.com/office/drawing/2014/main" val="662892947"/>
                  </a:ext>
                </a:extLst>
              </a:tr>
              <a:tr h="703815">
                <a:tc>
                  <a:txBody>
                    <a:bodyPr/>
                    <a:lstStyle/>
                    <a:p>
                      <a:pPr fontAlgn="ctr"/>
                      <a:r>
                        <a:rPr lang="en-IN" sz="2000" b="1" dirty="0">
                          <a:effectLst/>
                          <a:latin typeface="Times New Roman" panose="02020603050405020304" pitchFamily="18" charset="0"/>
                          <a:cs typeface="Times New Roman" panose="02020603050405020304" pitchFamily="18" charset="0"/>
                        </a:rPr>
                        <a:t>Incident Response</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Apply the NIST 800-61r2 incident handling procedures to a given incident scenario</a:t>
                      </a:r>
                    </a:p>
                  </a:txBody>
                  <a:tcPr marL="47625" marR="47625" marT="47625" marB="47625" anchor="ctr"/>
                </a:tc>
                <a:extLst>
                  <a:ext uri="{0D108BD9-81ED-4DB2-BD59-A6C34878D82A}">
                    <a16:rowId xmlns:a16="http://schemas.microsoft.com/office/drawing/2014/main" val="1283686363"/>
                  </a:ext>
                </a:extLst>
              </a:tr>
            </a:tbl>
          </a:graphicData>
        </a:graphic>
      </p:graphicFrame>
    </p:spTree>
    <p:extLst>
      <p:ext uri="{BB962C8B-B14F-4D97-AF65-F5344CB8AC3E}">
        <p14:creationId xmlns:p14="http://schemas.microsoft.com/office/powerpoint/2010/main" val="5328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339376"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Evidence Handling and </a:t>
            </a:r>
          </a:p>
          <a:p>
            <a:r>
              <a:rPr lang="en-GB" sz="2400" b="1" dirty="0">
                <a:solidFill>
                  <a:srgbClr val="784658"/>
                </a:solidFill>
                <a:latin typeface="Times New Roman" panose="02020603050405020304" pitchFamily="18" charset="0"/>
                <a:cs typeface="Times New Roman" panose="02020603050405020304" pitchFamily="18" charset="0"/>
              </a:rPr>
              <a:t>Attack Attribution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Digital Forensics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B1A59D2-8054-E81E-70B3-976EDAEA60A9}"/>
              </a:ext>
            </a:extLst>
          </p:cNvPr>
          <p:cNvSpPr txBox="1">
            <a:spLocks/>
          </p:cNvSpPr>
          <p:nvPr/>
        </p:nvSpPr>
        <p:spPr>
          <a:xfrm>
            <a:off x="501744" y="1711597"/>
            <a:ext cx="11449764" cy="20626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0975">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Digital Forensics </a:t>
            </a:r>
            <a:r>
              <a:rPr lang="en-US" sz="2000" dirty="0">
                <a:latin typeface="Times New Roman" panose="02020603050405020304" pitchFamily="18" charset="0"/>
                <a:cs typeface="Times New Roman" panose="02020603050405020304" pitchFamily="18" charset="0"/>
              </a:rPr>
              <a:t>is the recovery and investigation of information found on digital devices as it relates to criminal activity.</a:t>
            </a:r>
          </a:p>
          <a:p>
            <a:pPr marL="180975">
              <a:buFont typeface="Arial" panose="020B0604020202020204" pitchFamily="34" charset="0"/>
              <a:buChar char="•"/>
            </a:pPr>
            <a:r>
              <a:rPr lang="en-IN" sz="2000" dirty="0">
                <a:solidFill>
                  <a:srgbClr val="00B0F0"/>
                </a:solidFill>
                <a:latin typeface="Times New Roman" panose="02020603050405020304" pitchFamily="18" charset="0"/>
                <a:cs typeface="Times New Roman" panose="02020603050405020304" pitchFamily="18" charset="0"/>
              </a:rPr>
              <a:t>Indicators of compromise </a:t>
            </a:r>
            <a:r>
              <a:rPr lang="en-IN" sz="2000" dirty="0">
                <a:latin typeface="Times New Roman" panose="02020603050405020304" pitchFamily="18" charset="0"/>
                <a:cs typeface="Times New Roman" panose="02020603050405020304" pitchFamily="18" charset="0"/>
              </a:rPr>
              <a:t>are the evidence that a cybersecurity incident has occurred. </a:t>
            </a:r>
          </a:p>
          <a:p>
            <a:pPr marL="180975">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under the </a:t>
            </a:r>
            <a:r>
              <a:rPr lang="en-US" sz="2000" dirty="0">
                <a:solidFill>
                  <a:srgbClr val="00B0F0"/>
                </a:solidFill>
                <a:latin typeface="Times New Roman" panose="02020603050405020304" pitchFamily="18" charset="0"/>
                <a:cs typeface="Times New Roman" panose="02020603050405020304" pitchFamily="18" charset="0"/>
              </a:rPr>
              <a:t>US HIPAA regulations</a:t>
            </a:r>
            <a:r>
              <a:rPr lang="en-US" sz="2000" dirty="0">
                <a:latin typeface="Times New Roman" panose="02020603050405020304" pitchFamily="18" charset="0"/>
                <a:cs typeface="Times New Roman" panose="02020603050405020304" pitchFamily="18" charset="0"/>
              </a:rPr>
              <a:t>, if data breach has occurred involving patient information, then notification of the breach must be made to the affected individuals. </a:t>
            </a:r>
          </a:p>
          <a:p>
            <a:pPr marL="3619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Digital forensic investigation must be used to determine the affected individuals and also to certify the number of affected individuals so that appropriate notification can be made in compliance with HIPAA regulations.</a:t>
            </a:r>
          </a:p>
          <a:p>
            <a:pPr>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At times, Cybersecurity analysts may find themselves in direct contact with digital forensic evidence that details the conduct of members of the organization. </a:t>
            </a:r>
          </a:p>
          <a:p>
            <a:pPr>
              <a:buFont typeface="Arial" panose="020B0604020202020204" pitchFamily="34" charset="0"/>
              <a:buChar char="•"/>
            </a:pPr>
            <a:r>
              <a:rPr lang="en-IN" sz="2000" dirty="0">
                <a:solidFill>
                  <a:srgbClr val="00B0F0"/>
                </a:solidFill>
                <a:latin typeface="Times New Roman" panose="02020603050405020304" pitchFamily="18" charset="0"/>
                <a:cs typeface="Times New Roman" panose="02020603050405020304" pitchFamily="18" charset="0"/>
              </a:rPr>
              <a:t>Analysts</a:t>
            </a:r>
            <a:r>
              <a:rPr lang="en-IN" sz="2000" dirty="0">
                <a:latin typeface="Times New Roman" panose="02020603050405020304" pitchFamily="18" charset="0"/>
                <a:cs typeface="Times New Roman" panose="02020603050405020304" pitchFamily="18" charset="0"/>
              </a:rPr>
              <a:t> must </a:t>
            </a:r>
            <a:r>
              <a:rPr lang="en-IN" sz="2000" dirty="0">
                <a:solidFill>
                  <a:srgbClr val="00B0F0"/>
                </a:solidFill>
                <a:latin typeface="Times New Roman" panose="02020603050405020304" pitchFamily="18" charset="0"/>
                <a:cs typeface="Times New Roman" panose="02020603050405020304" pitchFamily="18" charset="0"/>
              </a:rPr>
              <a:t>know</a:t>
            </a:r>
            <a:r>
              <a:rPr lang="en-IN" sz="2000" dirty="0">
                <a:latin typeface="Times New Roman" panose="02020603050405020304" pitchFamily="18" charset="0"/>
                <a:cs typeface="Times New Roman" panose="02020603050405020304" pitchFamily="18" charset="0"/>
              </a:rPr>
              <a:t> the requirements regarding the </a:t>
            </a:r>
            <a:r>
              <a:rPr lang="en-IN" sz="2000" dirty="0">
                <a:solidFill>
                  <a:srgbClr val="00B0F0"/>
                </a:solidFill>
                <a:latin typeface="Times New Roman" panose="02020603050405020304" pitchFamily="18" charset="0"/>
                <a:cs typeface="Times New Roman" panose="02020603050405020304" pitchFamily="18" charset="0"/>
              </a:rPr>
              <a:t>preservation and handling </a:t>
            </a:r>
            <a:r>
              <a:rPr lang="en-IN" sz="2000" dirty="0">
                <a:latin typeface="Times New Roman" panose="02020603050405020304" pitchFamily="18" charset="0"/>
                <a:cs typeface="Times New Roman" panose="02020603050405020304" pitchFamily="18" charset="0"/>
              </a:rPr>
              <a:t>of such </a:t>
            </a:r>
            <a:r>
              <a:rPr lang="en-IN" sz="2000" dirty="0">
                <a:solidFill>
                  <a:srgbClr val="00B0F0"/>
                </a:solidFill>
                <a:latin typeface="Times New Roman" panose="02020603050405020304" pitchFamily="18" charset="0"/>
                <a:cs typeface="Times New Roman" panose="02020603050405020304" pitchFamily="18" charset="0"/>
              </a:rPr>
              <a:t>evidence.</a:t>
            </a:r>
            <a:endParaRPr lang="en-US" sz="20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7678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339376"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Evidence Handling and </a:t>
            </a:r>
          </a:p>
          <a:p>
            <a:r>
              <a:rPr lang="en-GB" sz="2400" b="1" dirty="0">
                <a:solidFill>
                  <a:srgbClr val="784658"/>
                </a:solidFill>
                <a:latin typeface="Times New Roman" panose="02020603050405020304" pitchFamily="18" charset="0"/>
                <a:cs typeface="Times New Roman" panose="02020603050405020304" pitchFamily="18" charset="0"/>
              </a:rPr>
              <a:t>Attack Attribution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 The Digital Forensics Process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109D9FEE-CA54-8278-6F96-9B0B93E273B7}"/>
              </a:ext>
            </a:extLst>
          </p:cNvPr>
          <p:cNvSpPr txBox="1">
            <a:spLocks/>
          </p:cNvSpPr>
          <p:nvPr/>
        </p:nvSpPr>
        <p:spPr>
          <a:xfrm>
            <a:off x="453809" y="1780199"/>
            <a:ext cx="11449764" cy="20626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0975">
              <a:spcBef>
                <a:spcPts val="400"/>
              </a:spcBef>
              <a:spcAft>
                <a:spcPts val="400"/>
              </a:spcAf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NIST describes the four phases of the digital evidence forensic process:</a:t>
            </a:r>
          </a:p>
          <a:p>
            <a:pPr marL="449263" indent="-249238">
              <a:spcBef>
                <a:spcPts val="400"/>
              </a:spcBef>
              <a:spcAft>
                <a:spcPts val="400"/>
              </a:spcAft>
              <a:buClr>
                <a:schemeClr val="tx1"/>
              </a:buClr>
              <a:buFont typeface="Arial" panose="020B0604020202020204" pitchFamily="34" charset="0"/>
              <a:buChar char="•"/>
            </a:pPr>
            <a:r>
              <a:rPr lang="en-US" sz="2200" b="1" dirty="0">
                <a:solidFill>
                  <a:srgbClr val="00B0F0"/>
                </a:solidFill>
                <a:latin typeface="Times New Roman" panose="02020603050405020304" pitchFamily="18" charset="0"/>
                <a:cs typeface="Times New Roman" panose="02020603050405020304" pitchFamily="18" charset="0"/>
              </a:rPr>
              <a:t>Collection</a:t>
            </a:r>
            <a:r>
              <a:rPr lang="en-US" sz="2200" dirty="0">
                <a:latin typeface="Times New Roman" panose="02020603050405020304" pitchFamily="18" charset="0"/>
                <a:cs typeface="Times New Roman" panose="02020603050405020304" pitchFamily="18" charset="0"/>
              </a:rPr>
              <a:t> - Identification of potential sources of forensic data and acquisition, handling, and storage of that data</a:t>
            </a:r>
          </a:p>
          <a:p>
            <a:pPr marL="449263" indent="-249238">
              <a:spcBef>
                <a:spcPts val="400"/>
              </a:spcBef>
              <a:spcAft>
                <a:spcPts val="400"/>
              </a:spcAft>
              <a:buClr>
                <a:schemeClr val="tx1"/>
              </a:buClr>
              <a:buFont typeface="Arial" panose="020B0604020202020204" pitchFamily="34" charset="0"/>
              <a:buChar char="•"/>
            </a:pPr>
            <a:r>
              <a:rPr lang="en-US" sz="2200" b="1" dirty="0">
                <a:solidFill>
                  <a:srgbClr val="00B0F0"/>
                </a:solidFill>
                <a:latin typeface="Times New Roman" panose="02020603050405020304" pitchFamily="18" charset="0"/>
                <a:cs typeface="Times New Roman" panose="02020603050405020304" pitchFamily="18" charset="0"/>
              </a:rPr>
              <a:t>Examination -</a:t>
            </a:r>
            <a:r>
              <a:rPr lang="en-US" sz="2200" dirty="0">
                <a:latin typeface="Times New Roman" panose="02020603050405020304" pitchFamily="18" charset="0"/>
                <a:cs typeface="Times New Roman" panose="02020603050405020304" pitchFamily="18" charset="0"/>
              </a:rPr>
              <a:t> Assessing and extracting relevant information from the collected data</a:t>
            </a:r>
          </a:p>
          <a:p>
            <a:pPr marL="449263" indent="-249238">
              <a:spcBef>
                <a:spcPts val="400"/>
              </a:spcBef>
              <a:spcAft>
                <a:spcPts val="400"/>
              </a:spcAft>
              <a:buClr>
                <a:schemeClr val="tx1"/>
              </a:buClr>
              <a:buFont typeface="Arial" panose="020B0604020202020204" pitchFamily="34" charset="0"/>
              <a:buChar char="•"/>
            </a:pPr>
            <a:r>
              <a:rPr lang="en-US" sz="2200" b="1" dirty="0">
                <a:solidFill>
                  <a:srgbClr val="00B0F0"/>
                </a:solidFill>
                <a:latin typeface="Times New Roman" panose="02020603050405020304" pitchFamily="18" charset="0"/>
                <a:cs typeface="Times New Roman" panose="02020603050405020304" pitchFamily="18" charset="0"/>
              </a:rPr>
              <a:t>Analysis </a:t>
            </a:r>
            <a:r>
              <a:rPr lang="en-US" sz="2200" dirty="0">
                <a:latin typeface="Times New Roman" panose="02020603050405020304" pitchFamily="18" charset="0"/>
                <a:cs typeface="Times New Roman" panose="02020603050405020304" pitchFamily="18" charset="0"/>
              </a:rPr>
              <a:t>- Drawing conclusions from the data and correlation of data from multiple sources</a:t>
            </a:r>
          </a:p>
          <a:p>
            <a:pPr marL="449263" indent="-249238">
              <a:spcBef>
                <a:spcPts val="400"/>
              </a:spcBef>
              <a:spcAft>
                <a:spcPts val="400"/>
              </a:spcAft>
              <a:buClr>
                <a:schemeClr val="tx1"/>
              </a:buClr>
              <a:buFont typeface="Arial" panose="020B0604020202020204" pitchFamily="34" charset="0"/>
              <a:buChar char="•"/>
            </a:pPr>
            <a:r>
              <a:rPr lang="en-US" sz="2200" b="1" dirty="0">
                <a:solidFill>
                  <a:srgbClr val="00B0F0"/>
                </a:solidFill>
                <a:latin typeface="Times New Roman" panose="02020603050405020304" pitchFamily="18" charset="0"/>
                <a:cs typeface="Times New Roman" panose="02020603050405020304" pitchFamily="18" charset="0"/>
              </a:rPr>
              <a:t>Reporting</a:t>
            </a:r>
            <a:r>
              <a:rPr lang="en-US" sz="2200" dirty="0">
                <a:solidFill>
                  <a:srgbClr val="FF0000"/>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 Preparing and presenting information that resulted from the analysis phase.</a:t>
            </a:r>
          </a:p>
        </p:txBody>
      </p:sp>
      <p:pic>
        <p:nvPicPr>
          <p:cNvPr id="8" name="Picture 2">
            <a:extLst>
              <a:ext uri="{FF2B5EF4-FFF2-40B4-BE49-F238E27FC236}">
                <a16:creationId xmlns:a16="http://schemas.microsoft.com/office/drawing/2014/main" id="{5982BBBF-1809-091B-5359-06A54FC0B4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5234" y="4049467"/>
            <a:ext cx="5711124" cy="1729778"/>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9810193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339376"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Evidence Handling and </a:t>
            </a:r>
          </a:p>
          <a:p>
            <a:r>
              <a:rPr lang="en-GB" sz="2400" b="1" dirty="0">
                <a:solidFill>
                  <a:srgbClr val="784658"/>
                </a:solidFill>
                <a:latin typeface="Times New Roman" panose="02020603050405020304" pitchFamily="18" charset="0"/>
                <a:cs typeface="Times New Roman" panose="02020603050405020304" pitchFamily="18" charset="0"/>
              </a:rPr>
              <a:t>Attack Attribution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Types of Evidence</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170C7E6-AF6E-40CF-F1B5-811A3DA3693B}"/>
              </a:ext>
            </a:extLst>
          </p:cNvPr>
          <p:cNvSpPr txBox="1">
            <a:spLocks/>
          </p:cNvSpPr>
          <p:nvPr/>
        </p:nvSpPr>
        <p:spPr>
          <a:xfrm>
            <a:off x="395751" y="1809227"/>
            <a:ext cx="11449764" cy="20626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0488" indent="0">
              <a:buClrTx/>
              <a:buNone/>
            </a:pPr>
            <a:r>
              <a:rPr lang="en-US" sz="2400" dirty="0">
                <a:latin typeface="Times New Roman" panose="02020603050405020304" pitchFamily="18" charset="0"/>
                <a:cs typeface="Times New Roman" panose="02020603050405020304" pitchFamily="18" charset="0"/>
              </a:rPr>
              <a:t>In legal proceedings, evidence is broadly classified as following:</a:t>
            </a:r>
          </a:p>
          <a:p>
            <a:pPr marL="376238" indent="-285750">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Direct Evidence </a:t>
            </a:r>
            <a:r>
              <a:rPr lang="en-US" sz="2400" dirty="0">
                <a:latin typeface="Times New Roman" panose="02020603050405020304" pitchFamily="18" charset="0"/>
                <a:cs typeface="Times New Roman" panose="02020603050405020304" pitchFamily="18" charset="0"/>
              </a:rPr>
              <a:t>- The evidence that was indisputably in the possession of the accused, or is </a:t>
            </a:r>
            <a:r>
              <a:rPr lang="en-US" sz="2400" dirty="0">
                <a:solidFill>
                  <a:srgbClr val="00B0F0"/>
                </a:solidFill>
                <a:latin typeface="Times New Roman" panose="02020603050405020304" pitchFamily="18" charset="0"/>
                <a:cs typeface="Times New Roman" panose="02020603050405020304" pitchFamily="18" charset="0"/>
              </a:rPr>
              <a:t>eyewitness evidence </a:t>
            </a:r>
            <a:r>
              <a:rPr lang="en-US" sz="2400" dirty="0">
                <a:latin typeface="Times New Roman" panose="02020603050405020304" pitchFamily="18" charset="0"/>
                <a:cs typeface="Times New Roman" panose="02020603050405020304" pitchFamily="18" charset="0"/>
              </a:rPr>
              <a:t>from </a:t>
            </a:r>
            <a:r>
              <a:rPr lang="en-US" sz="2400" dirty="0">
                <a:solidFill>
                  <a:srgbClr val="00B0F0"/>
                </a:solidFill>
                <a:latin typeface="Times New Roman" panose="02020603050405020304" pitchFamily="18" charset="0"/>
                <a:cs typeface="Times New Roman" panose="02020603050405020304" pitchFamily="18" charset="0"/>
              </a:rPr>
              <a:t>someone who directly observed criminal </a:t>
            </a:r>
            <a:r>
              <a:rPr lang="en-US" sz="2400" dirty="0">
                <a:latin typeface="Times New Roman" panose="02020603050405020304" pitchFamily="18" charset="0"/>
                <a:cs typeface="Times New Roman" panose="02020603050405020304" pitchFamily="18" charset="0"/>
              </a:rPr>
              <a:t>behavior.</a:t>
            </a:r>
          </a:p>
          <a:p>
            <a:pPr marL="376238" indent="-285750">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Indirect evidence </a:t>
            </a:r>
            <a:r>
              <a:rPr lang="en-US" sz="2400" dirty="0">
                <a:latin typeface="Times New Roman" panose="02020603050405020304" pitchFamily="18" charset="0"/>
                <a:cs typeface="Times New Roman" panose="02020603050405020304" pitchFamily="18" charset="0"/>
              </a:rPr>
              <a:t>- This evidence establishes a hypothesis in combination with other facts. It </a:t>
            </a:r>
            <a:r>
              <a:rPr lang="en-IN" sz="2400" dirty="0">
                <a:latin typeface="Times New Roman" panose="02020603050405020304" pitchFamily="18" charset="0"/>
                <a:cs typeface="Times New Roman" panose="02020603050405020304" pitchFamily="18" charset="0"/>
              </a:rPr>
              <a:t>is also known as </a:t>
            </a:r>
            <a:r>
              <a:rPr lang="en-IN" sz="2400" dirty="0">
                <a:solidFill>
                  <a:srgbClr val="00B0F0"/>
                </a:solidFill>
                <a:latin typeface="Times New Roman" panose="02020603050405020304" pitchFamily="18" charset="0"/>
                <a:cs typeface="Times New Roman" panose="02020603050405020304" pitchFamily="18" charset="0"/>
              </a:rPr>
              <a:t>circumstantial evidence</a:t>
            </a:r>
            <a:r>
              <a:rPr lang="en-IN"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marL="387350" indent="-285750">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Best evidence </a:t>
            </a:r>
            <a:r>
              <a:rPr lang="en-US" sz="2400" dirty="0">
                <a:latin typeface="Times New Roman" panose="02020603050405020304" pitchFamily="18" charset="0"/>
                <a:cs typeface="Times New Roman" panose="02020603050405020304" pitchFamily="18" charset="0"/>
              </a:rPr>
              <a:t>– This evidence could be </a:t>
            </a:r>
            <a:r>
              <a:rPr lang="en-US" sz="2400" dirty="0">
                <a:solidFill>
                  <a:srgbClr val="00B0F0"/>
                </a:solidFill>
                <a:latin typeface="Times New Roman" panose="02020603050405020304" pitchFamily="18" charset="0"/>
                <a:cs typeface="Times New Roman" panose="02020603050405020304" pitchFamily="18" charset="0"/>
              </a:rPr>
              <a:t>storage devices </a:t>
            </a:r>
            <a:r>
              <a:rPr lang="en-US" sz="2400" dirty="0">
                <a:latin typeface="Times New Roman" panose="02020603050405020304" pitchFamily="18" charset="0"/>
                <a:cs typeface="Times New Roman" panose="02020603050405020304" pitchFamily="18" charset="0"/>
              </a:rPr>
              <a:t>used by an accused, or archives of files that can be proven to be unaltered.</a:t>
            </a:r>
          </a:p>
          <a:p>
            <a:pPr marL="387350" indent="-285750">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Corroborating evidence </a:t>
            </a:r>
            <a:r>
              <a:rPr lang="en-US" sz="2400" dirty="0">
                <a:latin typeface="Times New Roman" panose="02020603050405020304" pitchFamily="18" charset="0"/>
                <a:cs typeface="Times New Roman" panose="02020603050405020304" pitchFamily="18" charset="0"/>
              </a:rPr>
              <a:t>- This evidence supports an assertion that is </a:t>
            </a:r>
            <a:r>
              <a:rPr lang="en-US" sz="2400" dirty="0">
                <a:solidFill>
                  <a:srgbClr val="00B0F0"/>
                </a:solidFill>
                <a:latin typeface="Times New Roman" panose="02020603050405020304" pitchFamily="18" charset="0"/>
                <a:cs typeface="Times New Roman" panose="02020603050405020304" pitchFamily="18" charset="0"/>
              </a:rPr>
              <a:t>developed from best evidence.</a:t>
            </a:r>
          </a:p>
        </p:txBody>
      </p:sp>
    </p:spTree>
    <p:extLst>
      <p:ext uri="{BB962C8B-B14F-4D97-AF65-F5344CB8AC3E}">
        <p14:creationId xmlns:p14="http://schemas.microsoft.com/office/powerpoint/2010/main" val="10105638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339376"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Evidence Handling and </a:t>
            </a:r>
          </a:p>
          <a:p>
            <a:r>
              <a:rPr lang="en-GB" sz="2400" b="1" dirty="0">
                <a:solidFill>
                  <a:srgbClr val="784658"/>
                </a:solidFill>
                <a:latin typeface="Times New Roman" panose="02020603050405020304" pitchFamily="18" charset="0"/>
                <a:cs typeface="Times New Roman" panose="02020603050405020304" pitchFamily="18" charset="0"/>
              </a:rPr>
              <a:t>Attack Attribution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Evidence Collection Order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328D8ED9-18A1-5E75-54CF-5B30B2A314C7}"/>
              </a:ext>
            </a:extLst>
          </p:cNvPr>
          <p:cNvSpPr txBox="1">
            <a:spLocks/>
          </p:cNvSpPr>
          <p:nvPr/>
        </p:nvSpPr>
        <p:spPr>
          <a:xfrm>
            <a:off x="323181" y="1823741"/>
            <a:ext cx="7637242" cy="20626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76238" indent="-285750">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IETF RFC 3227 </a:t>
            </a:r>
            <a:r>
              <a:rPr lang="en-US" sz="2400" dirty="0">
                <a:latin typeface="Times New Roman" panose="02020603050405020304" pitchFamily="18" charset="0"/>
                <a:cs typeface="Times New Roman" panose="02020603050405020304" pitchFamily="18" charset="0"/>
              </a:rPr>
              <a:t>describes an order for the collection of digital evidence based on the </a:t>
            </a:r>
            <a:r>
              <a:rPr lang="en-US" sz="2400" dirty="0">
                <a:solidFill>
                  <a:srgbClr val="00B0F0"/>
                </a:solidFill>
                <a:latin typeface="Times New Roman" panose="02020603050405020304" pitchFamily="18" charset="0"/>
                <a:cs typeface="Times New Roman" panose="02020603050405020304" pitchFamily="18" charset="0"/>
              </a:rPr>
              <a:t>volatility of the data</a:t>
            </a:r>
            <a:r>
              <a:rPr lang="en-US" sz="2400" dirty="0">
                <a:latin typeface="Times New Roman" panose="02020603050405020304" pitchFamily="18" charset="0"/>
                <a:cs typeface="Times New Roman" panose="02020603050405020304" pitchFamily="18" charset="0"/>
              </a:rPr>
              <a:t>. </a:t>
            </a:r>
          </a:p>
          <a:p>
            <a:pPr marL="376238"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stored in </a:t>
            </a:r>
            <a:r>
              <a:rPr lang="en-US" sz="2400" dirty="0">
                <a:solidFill>
                  <a:srgbClr val="00B0F0"/>
                </a:solidFill>
                <a:latin typeface="Times New Roman" panose="02020603050405020304" pitchFamily="18" charset="0"/>
                <a:cs typeface="Times New Roman" panose="02020603050405020304" pitchFamily="18" charset="0"/>
              </a:rPr>
              <a:t>RAM</a:t>
            </a:r>
            <a:r>
              <a:rPr lang="en-US" sz="2400" dirty="0">
                <a:latin typeface="Times New Roman" panose="02020603050405020304" pitchFamily="18" charset="0"/>
                <a:cs typeface="Times New Roman" panose="02020603050405020304" pitchFamily="18" charset="0"/>
              </a:rPr>
              <a:t> is the </a:t>
            </a:r>
            <a:r>
              <a:rPr lang="en-US" sz="2400" dirty="0">
                <a:solidFill>
                  <a:srgbClr val="00B0F0"/>
                </a:solidFill>
                <a:latin typeface="Times New Roman" panose="02020603050405020304" pitchFamily="18" charset="0"/>
                <a:cs typeface="Times New Roman" panose="02020603050405020304" pitchFamily="18" charset="0"/>
              </a:rPr>
              <a:t>most volatile </a:t>
            </a:r>
            <a:r>
              <a:rPr lang="en-IN" sz="2400" dirty="0">
                <a:latin typeface="Times New Roman" panose="02020603050405020304" pitchFamily="18" charset="0"/>
                <a:cs typeface="Times New Roman" panose="02020603050405020304" pitchFamily="18" charset="0"/>
              </a:rPr>
              <a:t>and it will be lost when the device is turned off</a:t>
            </a:r>
            <a:r>
              <a:rPr lang="en-US" sz="2400" dirty="0">
                <a:latin typeface="Times New Roman" panose="02020603050405020304" pitchFamily="18" charset="0"/>
                <a:cs typeface="Times New Roman" panose="02020603050405020304" pitchFamily="18" charset="0"/>
              </a:rPr>
              <a:t>.</a:t>
            </a:r>
          </a:p>
          <a:p>
            <a:pPr marL="376238"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collection of digital evidence should begin with the most volatile evidence and proceed to the least volatile.</a:t>
            </a:r>
          </a:p>
          <a:p>
            <a:pPr marL="376238" indent="-285750">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Details of the systems from which the evidence was collected, including who has access to those systems and at what level of permissions should be recorded.</a:t>
            </a:r>
            <a:endParaRPr lang="en-US" sz="2400" dirty="0">
              <a:latin typeface="Times New Roman" panose="02020603050405020304" pitchFamily="18" charset="0"/>
              <a:cs typeface="Times New Roman" panose="02020603050405020304" pitchFamily="18" charset="0"/>
            </a:endParaRPr>
          </a:p>
        </p:txBody>
      </p:sp>
      <p:pic>
        <p:nvPicPr>
          <p:cNvPr id="8" name="Picture 2">
            <a:extLst>
              <a:ext uri="{FF2B5EF4-FFF2-40B4-BE49-F238E27FC236}">
                <a16:creationId xmlns:a16="http://schemas.microsoft.com/office/drawing/2014/main" id="{FB5E6D94-BA3E-0C25-E23A-73B3759F38E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 b="2598"/>
          <a:stretch/>
        </p:blipFill>
        <p:spPr bwMode="auto">
          <a:xfrm>
            <a:off x="8486895" y="1643004"/>
            <a:ext cx="3009011" cy="3644063"/>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869355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339376"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Evidence Handling and </a:t>
            </a:r>
          </a:p>
          <a:p>
            <a:r>
              <a:rPr lang="en-GB" sz="2400" b="1" dirty="0">
                <a:solidFill>
                  <a:srgbClr val="784658"/>
                </a:solidFill>
                <a:latin typeface="Times New Roman" panose="02020603050405020304" pitchFamily="18" charset="0"/>
                <a:cs typeface="Times New Roman" panose="02020603050405020304" pitchFamily="18" charset="0"/>
              </a:rPr>
              <a:t>Attack Attribution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Chain of Custody</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51A51FA-8151-8011-A8FD-1C8636AC16B4}"/>
              </a:ext>
            </a:extLst>
          </p:cNvPr>
          <p:cNvSpPr txBox="1">
            <a:spLocks/>
          </p:cNvSpPr>
          <p:nvPr/>
        </p:nvSpPr>
        <p:spPr>
          <a:xfrm>
            <a:off x="381236" y="1823741"/>
            <a:ext cx="11627351" cy="36092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Chain of custody </a:t>
            </a:r>
            <a:r>
              <a:rPr lang="en-US" sz="2400" dirty="0">
                <a:latin typeface="Times New Roman" panose="02020603050405020304" pitchFamily="18" charset="0"/>
                <a:cs typeface="Times New Roman" panose="02020603050405020304" pitchFamily="18" charset="0"/>
              </a:rPr>
              <a:t>involves the collection, handling, and secure storage of evidence.</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Detailed records should be kept of the following:</a:t>
            </a:r>
          </a:p>
          <a:p>
            <a:pPr marL="3619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Who discovered and collected the evidence?</a:t>
            </a:r>
          </a:p>
          <a:p>
            <a:pPr marL="3619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All details regarding  the handling of evidence including times, places, and personnel involved.</a:t>
            </a:r>
          </a:p>
          <a:p>
            <a:pPr marL="3619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Who has primary responsibility for the evidence, when responsibility was assigned, and when custody changed?</a:t>
            </a:r>
          </a:p>
          <a:p>
            <a:pPr marL="3619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Who has physical access to the evidence while it was stored? Access should be restricted to only the most essential personnel.</a:t>
            </a:r>
          </a:p>
        </p:txBody>
      </p:sp>
    </p:spTree>
    <p:extLst>
      <p:ext uri="{BB962C8B-B14F-4D97-AF65-F5344CB8AC3E}">
        <p14:creationId xmlns:p14="http://schemas.microsoft.com/office/powerpoint/2010/main" val="35823051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339376"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Evidence Handling and </a:t>
            </a:r>
          </a:p>
          <a:p>
            <a:r>
              <a:rPr lang="en-GB" sz="2400" b="1" dirty="0">
                <a:solidFill>
                  <a:srgbClr val="784658"/>
                </a:solidFill>
                <a:latin typeface="Times New Roman" panose="02020603050405020304" pitchFamily="18" charset="0"/>
                <a:cs typeface="Times New Roman" panose="02020603050405020304" pitchFamily="18" charset="0"/>
              </a:rPr>
              <a:t>Attack Attribution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Data Integrity and Preservation</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D0FBD5E4-F3DE-E584-03F5-51460C9395DA}"/>
              </a:ext>
            </a:extLst>
          </p:cNvPr>
          <p:cNvSpPr txBox="1">
            <a:spLocks/>
          </p:cNvSpPr>
          <p:nvPr/>
        </p:nvSpPr>
        <p:spPr>
          <a:xfrm>
            <a:off x="366722" y="1780199"/>
            <a:ext cx="11627351" cy="36092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85738">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Time stamping </a:t>
            </a:r>
            <a:r>
              <a:rPr lang="en-US" sz="2400" dirty="0">
                <a:latin typeface="Times New Roman" panose="02020603050405020304" pitchFamily="18" charset="0"/>
                <a:cs typeface="Times New Roman" panose="02020603050405020304" pitchFamily="18" charset="0"/>
              </a:rPr>
              <a:t>of files should be preserved. Hence, the </a:t>
            </a:r>
            <a:r>
              <a:rPr lang="en-US" sz="2400" dirty="0">
                <a:solidFill>
                  <a:srgbClr val="00B0F0"/>
                </a:solidFill>
                <a:latin typeface="Times New Roman" panose="02020603050405020304" pitchFamily="18" charset="0"/>
                <a:cs typeface="Times New Roman" panose="02020603050405020304" pitchFamily="18" charset="0"/>
              </a:rPr>
              <a:t>original evidence </a:t>
            </a:r>
            <a:r>
              <a:rPr lang="en-US" sz="2400" dirty="0">
                <a:latin typeface="Times New Roman" panose="02020603050405020304" pitchFamily="18" charset="0"/>
                <a:cs typeface="Times New Roman" panose="02020603050405020304" pitchFamily="18" charset="0"/>
              </a:rPr>
              <a:t>should be </a:t>
            </a:r>
            <a:r>
              <a:rPr lang="en-US" sz="2400" dirty="0">
                <a:solidFill>
                  <a:srgbClr val="00B0F0"/>
                </a:solidFill>
                <a:latin typeface="Times New Roman" panose="02020603050405020304" pitchFamily="18" charset="0"/>
                <a:cs typeface="Times New Roman" panose="02020603050405020304" pitchFamily="18" charset="0"/>
              </a:rPr>
              <a:t>copied</a:t>
            </a:r>
            <a:r>
              <a:rPr lang="en-US" sz="2400" dirty="0">
                <a:latin typeface="Times New Roman" panose="02020603050405020304" pitchFamily="18" charset="0"/>
                <a:cs typeface="Times New Roman" panose="02020603050405020304" pitchFamily="18" charset="0"/>
              </a:rPr>
              <a:t>, and analysis should only be conducted on copies of the original.</a:t>
            </a:r>
          </a:p>
          <a:p>
            <a:pPr marL="271463" indent="-185738">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Archive and protect the original disk to keep it in its original, untampered with, condition.</a:t>
            </a:r>
          </a:p>
          <a:p>
            <a:pPr marL="271463" indent="-185738">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Special tools </a:t>
            </a:r>
            <a:r>
              <a:rPr lang="en-US" sz="2400" dirty="0">
                <a:latin typeface="Times New Roman" panose="02020603050405020304" pitchFamily="18" charset="0"/>
                <a:cs typeface="Times New Roman" panose="02020603050405020304" pitchFamily="18" charset="0"/>
              </a:rPr>
              <a:t>should be used to preserve forensic evidence before the device is shut down and evidence is lost.</a:t>
            </a:r>
          </a:p>
          <a:p>
            <a:pPr marL="271463" indent="-185738">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Users </a:t>
            </a:r>
            <a:r>
              <a:rPr lang="en-US" sz="2400" dirty="0">
                <a:solidFill>
                  <a:srgbClr val="00B0F0"/>
                </a:solidFill>
                <a:latin typeface="Times New Roman" panose="02020603050405020304" pitchFamily="18" charset="0"/>
                <a:cs typeface="Times New Roman" panose="02020603050405020304" pitchFamily="18" charset="0"/>
              </a:rPr>
              <a:t>should not disconnect, unplug</a:t>
            </a:r>
            <a:r>
              <a:rPr lang="en-US" sz="2400" dirty="0">
                <a:latin typeface="Times New Roman" panose="02020603050405020304" pitchFamily="18" charset="0"/>
                <a:cs typeface="Times New Roman" panose="02020603050405020304" pitchFamily="18" charset="0"/>
              </a:rPr>
              <a:t>, or </a:t>
            </a:r>
            <a:r>
              <a:rPr lang="en-US" sz="2400" dirty="0">
                <a:solidFill>
                  <a:srgbClr val="00B0F0"/>
                </a:solidFill>
                <a:latin typeface="Times New Roman" panose="02020603050405020304" pitchFamily="18" charset="0"/>
                <a:cs typeface="Times New Roman" panose="02020603050405020304" pitchFamily="18" charset="0"/>
              </a:rPr>
              <a:t>turn off infected machines </a:t>
            </a:r>
            <a:r>
              <a:rPr lang="en-US" sz="2400" dirty="0">
                <a:latin typeface="Times New Roman" panose="02020603050405020304" pitchFamily="18" charset="0"/>
                <a:cs typeface="Times New Roman" panose="02020603050405020304" pitchFamily="18" charset="0"/>
              </a:rPr>
              <a:t>unless explicitly told to do so by security personnel.</a:t>
            </a:r>
          </a:p>
          <a:p>
            <a:pPr marL="271463" indent="-185738">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Following these processes will ensure that any evidence of malpractice will be preserved, and any indicators of compromise can be identified.</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92892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339376"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Evidence Handling and </a:t>
            </a:r>
          </a:p>
          <a:p>
            <a:r>
              <a:rPr lang="en-GB" sz="2400" b="1" dirty="0">
                <a:solidFill>
                  <a:srgbClr val="784658"/>
                </a:solidFill>
                <a:latin typeface="Times New Roman" panose="02020603050405020304" pitchFamily="18" charset="0"/>
                <a:cs typeface="Times New Roman" panose="02020603050405020304" pitchFamily="18" charset="0"/>
              </a:rPr>
              <a:t>Attack Attribution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Attack Attribution</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7736A5F-784F-BBB3-22B7-CA527103FA1B}"/>
              </a:ext>
            </a:extLst>
          </p:cNvPr>
          <p:cNvSpPr txBox="1">
            <a:spLocks/>
          </p:cNvSpPr>
          <p:nvPr/>
        </p:nvSpPr>
        <p:spPr>
          <a:xfrm>
            <a:off x="337694" y="1823741"/>
            <a:ext cx="11627351" cy="36092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85738">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Threat Attribution </a:t>
            </a:r>
            <a:r>
              <a:rPr lang="en-US" sz="2400" dirty="0">
                <a:latin typeface="Times New Roman" panose="02020603050405020304" pitchFamily="18" charset="0"/>
                <a:cs typeface="Times New Roman" panose="02020603050405020304" pitchFamily="18" charset="0"/>
              </a:rPr>
              <a:t>refers to the act of determining the individual, organization, or nation responsible for a successful intrusion or attack incident.</a:t>
            </a:r>
          </a:p>
          <a:p>
            <a:pPr marL="271463" indent="-185738">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an evidence-based investigation, the </a:t>
            </a:r>
            <a:r>
              <a:rPr lang="en-US" sz="2400" dirty="0">
                <a:solidFill>
                  <a:srgbClr val="00B0F0"/>
                </a:solidFill>
                <a:latin typeface="Times New Roman" panose="02020603050405020304" pitchFamily="18" charset="0"/>
                <a:cs typeface="Times New Roman" panose="02020603050405020304" pitchFamily="18" charset="0"/>
              </a:rPr>
              <a:t>incident response team </a:t>
            </a:r>
            <a:r>
              <a:rPr lang="en-US" sz="2400" dirty="0">
                <a:latin typeface="Times New Roman" panose="02020603050405020304" pitchFamily="18" charset="0"/>
                <a:cs typeface="Times New Roman" panose="02020603050405020304" pitchFamily="18" charset="0"/>
              </a:rPr>
              <a:t>correlates Tactics, Techniques, and Procedures (TTP) that were used in the incident with other known exploits. </a:t>
            </a:r>
          </a:p>
          <a:p>
            <a:pPr marL="271463" indent="-185738">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Some aspects of a threat that can aid in attribution are </a:t>
            </a:r>
            <a:r>
              <a:rPr lang="en-US" sz="2400" dirty="0">
                <a:solidFill>
                  <a:srgbClr val="00B0F0"/>
                </a:solidFill>
                <a:latin typeface="Times New Roman" panose="02020603050405020304" pitchFamily="18" charset="0"/>
                <a:cs typeface="Times New Roman" panose="02020603050405020304" pitchFamily="18" charset="0"/>
              </a:rPr>
              <a:t>the location of originating hosts or domains, features of the code used in malware and the tools</a:t>
            </a:r>
            <a:r>
              <a:rPr lang="en-US" sz="2400" dirty="0">
                <a:latin typeface="Times New Roman" panose="02020603050405020304" pitchFamily="18" charset="0"/>
                <a:cs typeface="Times New Roman" panose="02020603050405020304" pitchFamily="18" charset="0"/>
              </a:rPr>
              <a:t>, and other techniques.</a:t>
            </a:r>
          </a:p>
          <a:p>
            <a:pPr marL="271463" indent="-185738">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For internal threats, </a:t>
            </a:r>
            <a:r>
              <a:rPr lang="en-IN" sz="2400" dirty="0">
                <a:latin typeface="Times New Roman" panose="02020603050405020304" pitchFamily="18" charset="0"/>
                <a:cs typeface="Times New Roman" panose="02020603050405020304" pitchFamily="18" charset="0"/>
              </a:rPr>
              <a:t>IP addresses, MAC addresses, and DHCP logs can help track the addresses used in the attack back to a specific device.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59021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406417"/>
            <a:ext cx="3042051"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Cyber Kill Chain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Steps of the Cyber Kill Chain</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84E5AD3A-C8E0-91D6-C654-C1432510BFEE}"/>
              </a:ext>
            </a:extLst>
          </p:cNvPr>
          <p:cNvSpPr txBox="1">
            <a:spLocks/>
          </p:cNvSpPr>
          <p:nvPr/>
        </p:nvSpPr>
        <p:spPr>
          <a:xfrm>
            <a:off x="352209" y="1766296"/>
            <a:ext cx="7343244" cy="29768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The Cyber Kill Chain </a:t>
            </a:r>
            <a:r>
              <a:rPr lang="en-US" sz="2400" dirty="0">
                <a:latin typeface="Times New Roman" panose="02020603050405020304" pitchFamily="18" charset="0"/>
                <a:cs typeface="Times New Roman" panose="02020603050405020304" pitchFamily="18" charset="0"/>
              </a:rPr>
              <a:t>was developed by Lockheed Martin to identify and prevent cyber intrusions.</a:t>
            </a:r>
          </a:p>
          <a:p>
            <a:pPr marL="271463" indent="-195263">
              <a:spcBef>
                <a:spcPts val="300"/>
              </a:spcBef>
              <a:spcAft>
                <a:spcPts val="300"/>
              </a:spcAft>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When responding to a security incident, the objective is to detect and </a:t>
            </a:r>
            <a:r>
              <a:rPr lang="en-IN" sz="2400" dirty="0">
                <a:solidFill>
                  <a:srgbClr val="00B0F0"/>
                </a:solidFill>
                <a:latin typeface="Times New Roman" panose="02020603050405020304" pitchFamily="18" charset="0"/>
                <a:cs typeface="Times New Roman" panose="02020603050405020304" pitchFamily="18" charset="0"/>
              </a:rPr>
              <a:t>stop the attack at the earliest </a:t>
            </a:r>
            <a:r>
              <a:rPr lang="en-IN" sz="2400" dirty="0">
                <a:latin typeface="Times New Roman" panose="02020603050405020304" pitchFamily="18" charset="0"/>
                <a:cs typeface="Times New Roman" panose="02020603050405020304" pitchFamily="18" charset="0"/>
              </a:rPr>
              <a:t>in the kill chain progression to avoid further damage.</a:t>
            </a:r>
          </a:p>
          <a:p>
            <a:pPr marL="271463" indent="-195263">
              <a:spcBef>
                <a:spcPts val="300"/>
              </a:spcBef>
              <a:spcAft>
                <a:spcPts val="300"/>
              </a:spcAft>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If the attacker is stopped at any stage, the kill chain is broken and the defender successfully thwarted the threat actor’s intrusion</a:t>
            </a:r>
            <a:endParaRPr lang="en-US" sz="2400" dirty="0">
              <a:latin typeface="Times New Roman" panose="02020603050405020304" pitchFamily="18" charset="0"/>
              <a:cs typeface="Times New Roman" panose="02020603050405020304" pitchFamily="18" charset="0"/>
            </a:endParaRPr>
          </a:p>
        </p:txBody>
      </p:sp>
      <p:pic>
        <p:nvPicPr>
          <p:cNvPr id="8" name="Picture 3">
            <a:extLst>
              <a:ext uri="{FF2B5EF4-FFF2-40B4-BE49-F238E27FC236}">
                <a16:creationId xmlns:a16="http://schemas.microsoft.com/office/drawing/2014/main" id="{C4CD356B-3A7D-9FC5-FBF6-6AECA70745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2740" y="2190519"/>
            <a:ext cx="4245844" cy="279485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0" name="TextBox 9">
            <a:extLst>
              <a:ext uri="{FF2B5EF4-FFF2-40B4-BE49-F238E27FC236}">
                <a16:creationId xmlns:a16="http://schemas.microsoft.com/office/drawing/2014/main" id="{9D0C2451-D91B-BFC7-42F7-7ED1619EE1A1}"/>
              </a:ext>
            </a:extLst>
          </p:cNvPr>
          <p:cNvSpPr txBox="1"/>
          <p:nvPr/>
        </p:nvSpPr>
        <p:spPr>
          <a:xfrm>
            <a:off x="593733" y="4897668"/>
            <a:ext cx="11410926" cy="646331"/>
          </a:xfrm>
          <a:prstGeom prst="rect">
            <a:avLst/>
          </a:prstGeom>
          <a:noFill/>
        </p:spPr>
        <p:txBody>
          <a:bodyPr wrap="square">
            <a:spAutoFit/>
          </a:bodyPr>
          <a:lstStyle/>
          <a:p>
            <a:pPr marL="76200"/>
            <a:r>
              <a:rPr lang="en-US" sz="1800" b="1" i="1" dirty="0">
                <a:solidFill>
                  <a:srgbClr val="000000"/>
                </a:solidFill>
                <a:latin typeface="+mn-lt"/>
                <a:ea typeface="ＭＳ Ｐゴシック" charset="0"/>
                <a:cs typeface="CiscoSans"/>
              </a:rPr>
              <a:t>Note</a:t>
            </a:r>
            <a:r>
              <a:rPr lang="en-US" sz="1800" i="1" dirty="0">
                <a:solidFill>
                  <a:srgbClr val="000000"/>
                </a:solidFill>
                <a:latin typeface="+mn-lt"/>
                <a:ea typeface="ＭＳ Ｐゴシック" charset="0"/>
                <a:cs typeface="CiscoSans"/>
              </a:rPr>
              <a:t>: </a:t>
            </a:r>
            <a:r>
              <a:rPr lang="en-IN" sz="1800" dirty="0">
                <a:solidFill>
                  <a:srgbClr val="000000"/>
                </a:solidFill>
                <a:latin typeface="+mn-lt"/>
              </a:rPr>
              <a:t>Threat actor refers to the party instigating the attack. However, Lockheed Martin uses the term “adversary” in Cyber Kill Chain. Therefore, the terms adversary and threat actor are used interchangeably in this topic.</a:t>
            </a:r>
            <a:endParaRPr lang="en-US" sz="1800" i="1" dirty="0">
              <a:solidFill>
                <a:srgbClr val="000000"/>
              </a:solidFill>
              <a:latin typeface="+mn-lt"/>
              <a:ea typeface="ＭＳ Ｐゴシック" charset="0"/>
              <a:cs typeface="CiscoSans"/>
            </a:endParaRPr>
          </a:p>
        </p:txBody>
      </p:sp>
    </p:spTree>
    <p:extLst>
      <p:ext uri="{BB962C8B-B14F-4D97-AF65-F5344CB8AC3E}">
        <p14:creationId xmlns:p14="http://schemas.microsoft.com/office/powerpoint/2010/main" val="640791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406417"/>
            <a:ext cx="3042051"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Cyber Kill Chain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Reconnaissance</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A722AE6-6C9C-9FAD-3DF0-169BCEFD8C9D}"/>
              </a:ext>
            </a:extLst>
          </p:cNvPr>
          <p:cNvSpPr txBox="1">
            <a:spLocks/>
          </p:cNvSpPr>
          <p:nvPr/>
        </p:nvSpPr>
        <p:spPr>
          <a:xfrm>
            <a:off x="308667" y="1794713"/>
            <a:ext cx="6140952" cy="36092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Reconnaissance</a:t>
            </a:r>
            <a:r>
              <a:rPr lang="en-US" sz="2400" dirty="0">
                <a:latin typeface="Times New Roman" panose="02020603050405020304" pitchFamily="18" charset="0"/>
                <a:cs typeface="Times New Roman" panose="02020603050405020304" pitchFamily="18" charset="0"/>
              </a:rPr>
              <a:t> is when the threat actor performs research, gathers intelligence, and selects targets. </a:t>
            </a:r>
          </a:p>
          <a:p>
            <a:pPr marL="76200" indent="0">
              <a:spcBef>
                <a:spcPts val="300"/>
              </a:spcBef>
              <a:spcAft>
                <a:spcPts val="300"/>
              </a:spcAft>
              <a:buNone/>
            </a:pPr>
            <a:endParaRPr lang="en-US" sz="2400" dirty="0">
              <a:latin typeface="Times New Roman" panose="02020603050405020304" pitchFamily="18" charset="0"/>
              <a:cs typeface="Times New Roman" panose="02020603050405020304" pitchFamily="18" charset="0"/>
            </a:endParaRP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threat actor will choose targets that have been neglected or unprotected because they will have a higher likelihood of becoming penetrated and compromised.</a:t>
            </a:r>
          </a:p>
        </p:txBody>
      </p:sp>
      <p:graphicFrame>
        <p:nvGraphicFramePr>
          <p:cNvPr id="15" name="Table 14">
            <a:extLst>
              <a:ext uri="{FF2B5EF4-FFF2-40B4-BE49-F238E27FC236}">
                <a16:creationId xmlns:a16="http://schemas.microsoft.com/office/drawing/2014/main" id="{8A42545E-74F6-247D-93C1-56D94D606A44}"/>
              </a:ext>
            </a:extLst>
          </p:cNvPr>
          <p:cNvGraphicFramePr>
            <a:graphicFrameLocks noGrp="1"/>
          </p:cNvGraphicFramePr>
          <p:nvPr>
            <p:extLst>
              <p:ext uri="{D42A27DB-BD31-4B8C-83A1-F6EECF244321}">
                <p14:modId xmlns:p14="http://schemas.microsoft.com/office/powerpoint/2010/main" val="4149988907"/>
              </p:ext>
            </p:extLst>
          </p:nvPr>
        </p:nvGraphicFramePr>
        <p:xfrm>
          <a:off x="6813467" y="1765264"/>
          <a:ext cx="5075694" cy="3617677"/>
        </p:xfrm>
        <a:graphic>
          <a:graphicData uri="http://schemas.openxmlformats.org/drawingml/2006/table">
            <a:tbl>
              <a:tblPr firstRow="1" bandRow="1">
                <a:tableStyleId>{5C22544A-7EE6-4342-B048-85BDC9FD1C3A}</a:tableStyleId>
              </a:tblPr>
              <a:tblGrid>
                <a:gridCol w="2409986">
                  <a:extLst>
                    <a:ext uri="{9D8B030D-6E8A-4147-A177-3AD203B41FA5}">
                      <a16:colId xmlns:a16="http://schemas.microsoft.com/office/drawing/2014/main" val="20000"/>
                    </a:ext>
                  </a:extLst>
                </a:gridCol>
                <a:gridCol w="2665708">
                  <a:extLst>
                    <a:ext uri="{9D8B030D-6E8A-4147-A177-3AD203B41FA5}">
                      <a16:colId xmlns:a16="http://schemas.microsoft.com/office/drawing/2014/main" val="20001"/>
                    </a:ext>
                  </a:extLst>
                </a:gridCol>
              </a:tblGrid>
              <a:tr h="413467">
                <a:tc>
                  <a:txBody>
                    <a:bodyPr/>
                    <a:lstStyle/>
                    <a:p>
                      <a:pPr algn="ctr" fontAlgn="ctr"/>
                      <a:r>
                        <a:rPr lang="en-IN" dirty="0">
                          <a:effectLst/>
                          <a:latin typeface="Times New Roman" panose="02020603050405020304" pitchFamily="18" charset="0"/>
                          <a:cs typeface="Times New Roman" panose="02020603050405020304" pitchFamily="18" charset="0"/>
                        </a:rPr>
                        <a:t>Adversary Tactics</a:t>
                      </a:r>
                    </a:p>
                  </a:txBody>
                  <a:tcPr marL="47625" marR="47625" marT="47625" marB="47625" anchor="ctr"/>
                </a:tc>
                <a:tc>
                  <a:txBody>
                    <a:bodyPr/>
                    <a:lstStyle/>
                    <a:p>
                      <a:pPr algn="ctr" fontAlgn="ctr"/>
                      <a:r>
                        <a:rPr lang="en-IN" dirty="0">
                          <a:effectLst/>
                          <a:latin typeface="Times New Roman" panose="02020603050405020304" pitchFamily="18" charset="0"/>
                          <a:cs typeface="Times New Roman" panose="02020603050405020304" pitchFamily="18" charset="0"/>
                        </a:rPr>
                        <a:t>SOC Defences</a:t>
                      </a:r>
                    </a:p>
                  </a:txBody>
                  <a:tcPr marL="47625" marR="47625" marT="47625" marB="47625" anchor="ctr"/>
                </a:tc>
                <a:extLst>
                  <a:ext uri="{0D108BD9-81ED-4DB2-BD59-A6C34878D82A}">
                    <a16:rowId xmlns:a16="http://schemas.microsoft.com/office/drawing/2014/main" val="10000"/>
                  </a:ext>
                </a:extLst>
              </a:tr>
              <a:tr h="3057243">
                <a:tc>
                  <a:txBody>
                    <a:bodyPr/>
                    <a:lstStyle/>
                    <a:p>
                      <a:pPr fontAlgn="ctr"/>
                      <a:r>
                        <a:rPr lang="en-US" b="0" dirty="0">
                          <a:effectLst/>
                          <a:latin typeface="Times New Roman" panose="02020603050405020304" pitchFamily="18" charset="0"/>
                          <a:cs typeface="Times New Roman" panose="02020603050405020304" pitchFamily="18" charset="0"/>
                        </a:rPr>
                        <a:t>Plan and conduct research:</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Harvest email addresses</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Identify employees on social media</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Collect all public relations information (press releases, awards, conference attendees</a:t>
                      </a:r>
                      <a:r>
                        <a:rPr lang="en-US" sz="1400" b="0" i="0" u="none" strike="noStrike" kern="1200" baseline="0" dirty="0">
                          <a:solidFill>
                            <a:schemeClr val="dk1"/>
                          </a:solidFill>
                          <a:effectLst/>
                          <a:latin typeface="Times New Roman" panose="02020603050405020304" pitchFamily="18" charset="0"/>
                          <a:ea typeface="+mn-ea"/>
                          <a:cs typeface="Times New Roman" panose="02020603050405020304" pitchFamily="18" charset="0"/>
                        </a:rPr>
                        <a:t> and so on</a:t>
                      </a: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Discover internet-facing servers</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Conduct scans of the network to identify IP addresses and open ports</a:t>
                      </a:r>
                    </a:p>
                  </a:txBody>
                  <a:tcPr marL="47625" marR="47625" marT="47625" marB="47625"/>
                </a:tc>
                <a:tc>
                  <a:txBody>
                    <a:bodyPr/>
                    <a:lstStyle/>
                    <a:p>
                      <a:r>
                        <a:rPr lang="en-US" b="0" dirty="0">
                          <a:effectLst/>
                          <a:latin typeface="Times New Roman" panose="02020603050405020304" pitchFamily="18" charset="0"/>
                          <a:cs typeface="Times New Roman" panose="02020603050405020304" pitchFamily="18" charset="0"/>
                        </a:rPr>
                        <a:t>Discover </a:t>
                      </a: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adversary’s intent:</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Web log alerts and historical searching data</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Data mine browser analytics</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Build playbooks for detecting behavior that indicate recon activity</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Prioritize defense around technologies and people that reconnaissance activity is targeting</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81369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406417"/>
            <a:ext cx="3042051"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Cyber Kill Chain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Weaponization</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FC882FF1-6BC2-D56E-4FA6-B302E0F30ED9}"/>
              </a:ext>
            </a:extLst>
          </p:cNvPr>
          <p:cNvSpPr txBox="1">
            <a:spLocks/>
          </p:cNvSpPr>
          <p:nvPr/>
        </p:nvSpPr>
        <p:spPr>
          <a:xfrm>
            <a:off x="250611" y="2060696"/>
            <a:ext cx="6510267" cy="3157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400"/>
              </a:spcBef>
              <a:spcAft>
                <a:spcPts val="400"/>
              </a:spcAft>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Weaponization </a:t>
            </a:r>
            <a:r>
              <a:rPr lang="en-US" sz="2400" dirty="0">
                <a:latin typeface="Times New Roman" panose="02020603050405020304" pitchFamily="18" charset="0"/>
                <a:cs typeface="Times New Roman" panose="02020603050405020304" pitchFamily="18" charset="0"/>
              </a:rPr>
              <a:t>uses the information from reconnaissance to develop a weapon against specific targeted systems or individuals in the organization.</a:t>
            </a:r>
          </a:p>
          <a:p>
            <a:pPr marL="271463" indent="-195263">
              <a:spcBef>
                <a:spcPts val="400"/>
              </a:spcBef>
              <a:spcAft>
                <a:spcPts val="4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is often more effective to use a zero-day attack to avoid detection methods. </a:t>
            </a:r>
          </a:p>
          <a:p>
            <a:pPr marL="271463" indent="-195263">
              <a:spcBef>
                <a:spcPts val="400"/>
              </a:spcBef>
              <a:spcAft>
                <a:spcPts val="4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a:t>
            </a:r>
            <a:r>
              <a:rPr lang="en-US" sz="2400" dirty="0">
                <a:solidFill>
                  <a:srgbClr val="00B0F0"/>
                </a:solidFill>
                <a:latin typeface="Times New Roman" panose="02020603050405020304" pitchFamily="18" charset="0"/>
                <a:cs typeface="Times New Roman" panose="02020603050405020304" pitchFamily="18" charset="0"/>
              </a:rPr>
              <a:t>zero-day attack </a:t>
            </a:r>
            <a:r>
              <a:rPr lang="en-US" sz="2400" dirty="0">
                <a:latin typeface="Times New Roman" panose="02020603050405020304" pitchFamily="18" charset="0"/>
                <a:cs typeface="Times New Roman" panose="02020603050405020304" pitchFamily="18" charset="0"/>
              </a:rPr>
              <a:t>uses a weapon that is unknown to defenders and network security systems.</a:t>
            </a:r>
          </a:p>
        </p:txBody>
      </p:sp>
      <p:graphicFrame>
        <p:nvGraphicFramePr>
          <p:cNvPr id="8" name="Table 7">
            <a:extLst>
              <a:ext uri="{FF2B5EF4-FFF2-40B4-BE49-F238E27FC236}">
                <a16:creationId xmlns:a16="http://schemas.microsoft.com/office/drawing/2014/main" id="{4F29075B-1637-C6E1-4931-C94CD214C598}"/>
              </a:ext>
            </a:extLst>
          </p:cNvPr>
          <p:cNvGraphicFramePr>
            <a:graphicFrameLocks noGrp="1"/>
          </p:cNvGraphicFramePr>
          <p:nvPr>
            <p:extLst>
              <p:ext uri="{D42A27DB-BD31-4B8C-83A1-F6EECF244321}">
                <p14:modId xmlns:p14="http://schemas.microsoft.com/office/powerpoint/2010/main" val="3749286836"/>
              </p:ext>
            </p:extLst>
          </p:nvPr>
        </p:nvGraphicFramePr>
        <p:xfrm>
          <a:off x="6890918" y="1403247"/>
          <a:ext cx="5153315" cy="4335780"/>
        </p:xfrm>
        <a:graphic>
          <a:graphicData uri="http://schemas.openxmlformats.org/drawingml/2006/table">
            <a:tbl>
              <a:tblPr firstRow="1" bandRow="1">
                <a:tableStyleId>{5C22544A-7EE6-4342-B048-85BDC9FD1C3A}</a:tableStyleId>
              </a:tblPr>
              <a:tblGrid>
                <a:gridCol w="2123358">
                  <a:extLst>
                    <a:ext uri="{9D8B030D-6E8A-4147-A177-3AD203B41FA5}">
                      <a16:colId xmlns:a16="http://schemas.microsoft.com/office/drawing/2014/main" val="20000"/>
                    </a:ext>
                  </a:extLst>
                </a:gridCol>
                <a:gridCol w="3029957">
                  <a:extLst>
                    <a:ext uri="{9D8B030D-6E8A-4147-A177-3AD203B41FA5}">
                      <a16:colId xmlns:a16="http://schemas.microsoft.com/office/drawing/2014/main" val="20001"/>
                    </a:ext>
                  </a:extLst>
                </a:gridCol>
              </a:tblGrid>
              <a:tr h="294665">
                <a:tc>
                  <a:txBody>
                    <a:bodyPr/>
                    <a:lstStyle/>
                    <a:p>
                      <a:pPr algn="ctr" fontAlgn="ctr"/>
                      <a:r>
                        <a:rPr lang="en-IN" sz="1600" dirty="0">
                          <a:effectLst/>
                          <a:latin typeface="Times New Roman" panose="02020603050405020304" pitchFamily="18" charset="0"/>
                          <a:cs typeface="Times New Roman" panose="02020603050405020304" pitchFamily="18" charset="0"/>
                        </a:rPr>
                        <a:t>Adversary Tactics</a:t>
                      </a:r>
                    </a:p>
                  </a:txBody>
                  <a:tcPr marL="47625" marR="47625" marT="47625" marB="47625" anchor="ctr"/>
                </a:tc>
                <a:tc>
                  <a:txBody>
                    <a:bodyPr/>
                    <a:lstStyle/>
                    <a:p>
                      <a:pPr algn="ctr" fontAlgn="ctr"/>
                      <a:r>
                        <a:rPr lang="en-IN" sz="1600" dirty="0">
                          <a:effectLst/>
                          <a:latin typeface="Times New Roman" panose="02020603050405020304" pitchFamily="18" charset="0"/>
                          <a:cs typeface="Times New Roman" panose="02020603050405020304" pitchFamily="18" charset="0"/>
                        </a:rPr>
                        <a:t>SOC Defence</a:t>
                      </a:r>
                    </a:p>
                  </a:txBody>
                  <a:tcPr marL="47625" marR="47625" marT="47625" marB="47625" anchor="ctr"/>
                </a:tc>
                <a:extLst>
                  <a:ext uri="{0D108BD9-81ED-4DB2-BD59-A6C34878D82A}">
                    <a16:rowId xmlns:a16="http://schemas.microsoft.com/office/drawing/2014/main" val="10000"/>
                  </a:ext>
                </a:extLst>
              </a:tr>
              <a:tr h="3473078">
                <a:tc>
                  <a:txBody>
                    <a:bodyPr/>
                    <a:lstStyle/>
                    <a:p>
                      <a:pPr fontAlgn="ctr"/>
                      <a:r>
                        <a:rPr lang="en-US" sz="1600" b="0" dirty="0">
                          <a:effectLst/>
                          <a:latin typeface="Times New Roman" panose="02020603050405020304" pitchFamily="18" charset="0"/>
                          <a:cs typeface="Times New Roman" panose="02020603050405020304" pitchFamily="18" charset="0"/>
                        </a:rPr>
                        <a:t>Prepare and stage the operation:</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Obtain an automated tool to deliver the malware payload (weaponizer).</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Select or create a document to present to the victim.</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Select or create a backdoor and command and control infrastructure.</a:t>
                      </a:r>
                    </a:p>
                  </a:txBody>
                  <a:tcPr marL="47625" marR="47625" marT="47625" marB="47625"/>
                </a:tc>
                <a:tc>
                  <a:txBody>
                    <a:bodyPr/>
                    <a:lstStyle/>
                    <a:p>
                      <a:pPr fontAlgn="ctr"/>
                      <a:r>
                        <a:rPr lang="en-US" sz="1600" b="0" dirty="0">
                          <a:effectLst/>
                          <a:latin typeface="Times New Roman" panose="02020603050405020304" pitchFamily="18" charset="0"/>
                          <a:cs typeface="Times New Roman" panose="02020603050405020304" pitchFamily="18" charset="0"/>
                        </a:rPr>
                        <a:t>Detect and collect weaponization artifacts:</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Ensure that IDS rules and signatures are up to date.</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Conduct full malware analysis.</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Build detections for the behavior of known weaponizers.</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Is malware old, “off the shelf” or new malware that might indicate a tailored attack?</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Collect files and metadata for future analysis.</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Determine which weaponizer artifacts are common to which campaigns.</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66221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406417"/>
            <a:ext cx="3042051"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Cyber Kill Chain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Delivery</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C0701BC-CE7D-E263-1BD9-0EEA8A209477}"/>
              </a:ext>
            </a:extLst>
          </p:cNvPr>
          <p:cNvSpPr txBox="1">
            <a:spLocks/>
          </p:cNvSpPr>
          <p:nvPr/>
        </p:nvSpPr>
        <p:spPr>
          <a:xfrm>
            <a:off x="294153" y="1609351"/>
            <a:ext cx="6510267" cy="36092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400"/>
              </a:spcBef>
              <a:spcAft>
                <a:spcPts val="400"/>
              </a:spcAft>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During this step, </a:t>
            </a:r>
            <a:r>
              <a:rPr lang="en-IN" sz="2400" dirty="0">
                <a:solidFill>
                  <a:srgbClr val="00B0F0"/>
                </a:solidFill>
                <a:latin typeface="Times New Roman" panose="02020603050405020304" pitchFamily="18" charset="0"/>
                <a:cs typeface="Times New Roman" panose="02020603050405020304" pitchFamily="18" charset="0"/>
              </a:rPr>
              <a:t>the weapon is transmitted to the target</a:t>
            </a:r>
            <a:r>
              <a:rPr lang="en-IN" sz="2400" dirty="0">
                <a:solidFill>
                  <a:srgbClr val="FF0000"/>
                </a:solidFill>
                <a:latin typeface="Times New Roman" panose="02020603050405020304" pitchFamily="18" charset="0"/>
                <a:cs typeface="Times New Roman" panose="02020603050405020304" pitchFamily="18" charset="0"/>
              </a:rPr>
              <a:t> </a:t>
            </a:r>
            <a:r>
              <a:rPr lang="en-IN" sz="2400" dirty="0">
                <a:latin typeface="Times New Roman" panose="02020603050405020304" pitchFamily="18" charset="0"/>
                <a:cs typeface="Times New Roman" panose="02020603050405020304" pitchFamily="18" charset="0"/>
              </a:rPr>
              <a:t>using a delivery vector. </a:t>
            </a:r>
            <a:r>
              <a:rPr lang="en-US" sz="2400" dirty="0">
                <a:latin typeface="Times New Roman" panose="02020603050405020304" pitchFamily="18" charset="0"/>
                <a:cs typeface="Times New Roman" panose="02020603050405020304" pitchFamily="18" charset="0"/>
              </a:rPr>
              <a:t>If the weapon is not delivered, the attack will be unsuccessful. </a:t>
            </a:r>
          </a:p>
          <a:p>
            <a:pPr marL="271463" indent="-195263">
              <a:spcBef>
                <a:spcPts val="400"/>
              </a:spcBef>
              <a:spcAft>
                <a:spcPts val="4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threat actor will use different methods to increase the odds of delivering the payload such as encrypting communications, making the code look legitimate, or obfuscating the code. </a:t>
            </a:r>
          </a:p>
          <a:p>
            <a:pPr marL="271463" indent="-195263">
              <a:spcBef>
                <a:spcPts val="400"/>
              </a:spcBef>
              <a:spcAft>
                <a:spcPts val="4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Security sensors are so advanced that they can detect the code as malicious unless it is altered to avoid detection.  </a:t>
            </a:r>
          </a:p>
        </p:txBody>
      </p:sp>
      <p:graphicFrame>
        <p:nvGraphicFramePr>
          <p:cNvPr id="10" name="Table 9">
            <a:extLst>
              <a:ext uri="{FF2B5EF4-FFF2-40B4-BE49-F238E27FC236}">
                <a16:creationId xmlns:a16="http://schemas.microsoft.com/office/drawing/2014/main" id="{A457E2B8-D431-BEA3-F126-AA5796A1835E}"/>
              </a:ext>
            </a:extLst>
          </p:cNvPr>
          <p:cNvGraphicFramePr>
            <a:graphicFrameLocks noGrp="1"/>
          </p:cNvGraphicFramePr>
          <p:nvPr>
            <p:extLst>
              <p:ext uri="{D42A27DB-BD31-4B8C-83A1-F6EECF244321}">
                <p14:modId xmlns:p14="http://schemas.microsoft.com/office/powerpoint/2010/main" val="1711252523"/>
              </p:ext>
            </p:extLst>
          </p:nvPr>
        </p:nvGraphicFramePr>
        <p:xfrm>
          <a:off x="7061469" y="1562657"/>
          <a:ext cx="4910713" cy="4266089"/>
        </p:xfrm>
        <a:graphic>
          <a:graphicData uri="http://schemas.openxmlformats.org/drawingml/2006/table">
            <a:tbl>
              <a:tblPr firstRow="1" bandRow="1">
                <a:tableStyleId>{5C22544A-7EE6-4342-B048-85BDC9FD1C3A}</a:tableStyleId>
              </a:tblPr>
              <a:tblGrid>
                <a:gridCol w="2261513">
                  <a:extLst>
                    <a:ext uri="{9D8B030D-6E8A-4147-A177-3AD203B41FA5}">
                      <a16:colId xmlns:a16="http://schemas.microsoft.com/office/drawing/2014/main" val="20000"/>
                    </a:ext>
                  </a:extLst>
                </a:gridCol>
                <a:gridCol w="2649200">
                  <a:extLst>
                    <a:ext uri="{9D8B030D-6E8A-4147-A177-3AD203B41FA5}">
                      <a16:colId xmlns:a16="http://schemas.microsoft.com/office/drawing/2014/main" val="20001"/>
                    </a:ext>
                  </a:extLst>
                </a:gridCol>
              </a:tblGrid>
              <a:tr h="342047">
                <a:tc>
                  <a:txBody>
                    <a:bodyPr/>
                    <a:lstStyle/>
                    <a:p>
                      <a:pPr algn="ctr" fontAlgn="ctr"/>
                      <a:r>
                        <a:rPr lang="en-IN" dirty="0">
                          <a:effectLst/>
                        </a:rPr>
                        <a:t>Adversary Tactics</a:t>
                      </a:r>
                    </a:p>
                  </a:txBody>
                  <a:tcPr marL="47625" marR="47625" marT="47625" marB="47625" anchor="ctr"/>
                </a:tc>
                <a:tc>
                  <a:txBody>
                    <a:bodyPr/>
                    <a:lstStyle/>
                    <a:p>
                      <a:pPr algn="ctr" fontAlgn="ctr"/>
                      <a:r>
                        <a:rPr lang="en-IN" dirty="0">
                          <a:effectLst/>
                        </a:rPr>
                        <a:t>SOC Defence</a:t>
                      </a:r>
                    </a:p>
                  </a:txBody>
                  <a:tcPr marL="47625" marR="47625" marT="47625" marB="47625" anchor="ctr"/>
                </a:tc>
                <a:extLst>
                  <a:ext uri="{0D108BD9-81ED-4DB2-BD59-A6C34878D82A}">
                    <a16:rowId xmlns:a16="http://schemas.microsoft.com/office/drawing/2014/main" val="10000"/>
                  </a:ext>
                </a:extLst>
              </a:tr>
              <a:tr h="3896519">
                <a:tc>
                  <a:txBody>
                    <a:bodyPr/>
                    <a:lstStyle/>
                    <a:p>
                      <a:pPr fontAlgn="ctr"/>
                      <a:r>
                        <a:rPr lang="en-US" b="0" dirty="0">
                          <a:effectLst/>
                        </a:rPr>
                        <a:t>Launch malware at target:</a:t>
                      </a:r>
                    </a:p>
                    <a:p>
                      <a:pPr marL="271463" indent="-185738" fontAlgn="ctr">
                        <a:buFont typeface="Arial" panose="020B0604020202020204" pitchFamily="34" charset="0"/>
                        <a:buChar char="•"/>
                      </a:pPr>
                      <a:r>
                        <a:rPr lang="en-US" b="0" dirty="0">
                          <a:effectLst/>
                        </a:rPr>
                        <a:t>Direct against web servers</a:t>
                      </a:r>
                    </a:p>
                    <a:p>
                      <a:pPr marL="271463" indent="-185738" fontAlgn="ctr">
                        <a:buFont typeface="Arial" panose="020B0604020202020204" pitchFamily="34" charset="0"/>
                        <a:buChar char="•"/>
                      </a:pPr>
                      <a:r>
                        <a:rPr lang="en-US" b="0" dirty="0">
                          <a:effectLst/>
                        </a:rPr>
                        <a:t>Indirect delivery through:</a:t>
                      </a:r>
                    </a:p>
                    <a:p>
                      <a:pPr marL="534988" lvl="1" indent="-177800" fontAlgn="ctr">
                        <a:buFont typeface="Arial" panose="020B0604020202020204" pitchFamily="34" charset="0"/>
                        <a:buChar char="•"/>
                      </a:pPr>
                      <a:r>
                        <a:rPr lang="en-US" b="0" dirty="0">
                          <a:effectLst/>
                        </a:rPr>
                        <a:t>Malicious email</a:t>
                      </a:r>
                    </a:p>
                    <a:p>
                      <a:pPr marL="534988" lvl="1" indent="-177800" fontAlgn="ctr">
                        <a:buFont typeface="Arial" panose="020B0604020202020204" pitchFamily="34" charset="0"/>
                        <a:buChar char="•"/>
                      </a:pPr>
                      <a:r>
                        <a:rPr lang="en-US" b="0" dirty="0">
                          <a:effectLst/>
                        </a:rPr>
                        <a:t>Malware on USB stick</a:t>
                      </a:r>
                    </a:p>
                    <a:p>
                      <a:pPr marL="534988" lvl="1" indent="-177800" fontAlgn="ctr">
                        <a:buFont typeface="Arial" panose="020B0604020202020204" pitchFamily="34" charset="0"/>
                        <a:buChar char="•"/>
                      </a:pPr>
                      <a:r>
                        <a:rPr lang="en-US" b="0" dirty="0">
                          <a:effectLst/>
                        </a:rPr>
                        <a:t>Social media interactions</a:t>
                      </a:r>
                    </a:p>
                    <a:p>
                      <a:pPr marL="534988" lvl="1" indent="-177800" fontAlgn="ctr">
                        <a:buFont typeface="Arial" panose="020B0604020202020204" pitchFamily="34" charset="0"/>
                        <a:buChar char="•"/>
                      </a:pPr>
                      <a:r>
                        <a:rPr lang="en-US" b="0" dirty="0">
                          <a:effectLst/>
                        </a:rPr>
                        <a:t>Compromised websites</a:t>
                      </a:r>
                    </a:p>
                  </a:txBody>
                  <a:tcPr marL="47625" marR="47625" marT="47625" marB="47625"/>
                </a:tc>
                <a:tc>
                  <a:txBody>
                    <a:bodyPr/>
                    <a:lstStyle/>
                    <a:p>
                      <a:pPr fontAlgn="ctr"/>
                      <a:r>
                        <a:rPr lang="en-US" b="0" dirty="0">
                          <a:effectLst/>
                        </a:rPr>
                        <a:t>Block delivery of malware:</a:t>
                      </a:r>
                    </a:p>
                    <a:p>
                      <a:pPr marL="285750" indent="-200025" fontAlgn="ctr">
                        <a:buFont typeface="Arial" panose="020B0604020202020204" pitchFamily="34" charset="0"/>
                        <a:buChar char="•"/>
                      </a:pPr>
                      <a:r>
                        <a:rPr lang="en-US" b="0" dirty="0">
                          <a:effectLst/>
                        </a:rPr>
                        <a:t>Analyze the infrastructure path used for delivery.</a:t>
                      </a:r>
                    </a:p>
                    <a:p>
                      <a:pPr marL="285750" indent="-200025" fontAlgn="ctr">
                        <a:buFont typeface="Arial" panose="020B0604020202020204" pitchFamily="34" charset="0"/>
                        <a:buChar char="•"/>
                      </a:pPr>
                      <a:r>
                        <a:rPr lang="en-US" b="0" dirty="0">
                          <a:effectLst/>
                        </a:rPr>
                        <a:t>Understand targeted servers, people, and data available to attack.</a:t>
                      </a:r>
                    </a:p>
                    <a:p>
                      <a:pPr marL="285750" indent="-200025" fontAlgn="ctr">
                        <a:buFont typeface="Arial" panose="020B0604020202020204" pitchFamily="34" charset="0"/>
                        <a:buChar char="•"/>
                      </a:pPr>
                      <a:r>
                        <a:rPr lang="en-US" b="0" dirty="0">
                          <a:effectLst/>
                        </a:rPr>
                        <a:t>Infer intent of the adversary based on targeting.</a:t>
                      </a:r>
                    </a:p>
                    <a:p>
                      <a:pPr marL="285750" indent="-200025" fontAlgn="ctr">
                        <a:buFont typeface="Arial" panose="020B0604020202020204" pitchFamily="34" charset="0"/>
                        <a:buChar char="•"/>
                      </a:pPr>
                      <a:r>
                        <a:rPr lang="en-US" b="0" dirty="0">
                          <a:effectLst/>
                        </a:rPr>
                        <a:t>Collect email and web logs for forensic reconstruction.</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26806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406417"/>
            <a:ext cx="3042051"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Cyber Kill Chain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Exploitation</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17F10B33-FD49-34F1-72B7-6CD9E3443A78}"/>
              </a:ext>
            </a:extLst>
          </p:cNvPr>
          <p:cNvSpPr txBox="1">
            <a:spLocks/>
          </p:cNvSpPr>
          <p:nvPr/>
        </p:nvSpPr>
        <p:spPr>
          <a:xfrm>
            <a:off x="279639" y="1609351"/>
            <a:ext cx="11641205"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IN" sz="2300" dirty="0">
                <a:latin typeface="Times New Roman" panose="02020603050405020304" pitchFamily="18" charset="0"/>
                <a:cs typeface="Times New Roman" panose="02020603050405020304" pitchFamily="18" charset="0"/>
              </a:rPr>
              <a:t>After the weapon has been delivered, the threat actor uses it to break the vulnerability and gain control of the target. </a:t>
            </a:r>
            <a:endParaRPr lang="en-US" sz="2300" dirty="0">
              <a:latin typeface="Times New Roman" panose="02020603050405020304" pitchFamily="18" charset="0"/>
              <a:cs typeface="Times New Roman" panose="02020603050405020304" pitchFamily="18" charset="0"/>
            </a:endParaRPr>
          </a:p>
          <a:p>
            <a:pPr marL="271463" indent="-195263">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most common exploit targets are applications, operating system vulnerabilities, and users. </a:t>
            </a:r>
          </a:p>
          <a:p>
            <a:pPr marL="271463" indent="-195263">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table summarizes the tactics and defenses used during the exploitation step.</a:t>
            </a:r>
          </a:p>
        </p:txBody>
      </p:sp>
      <p:graphicFrame>
        <p:nvGraphicFramePr>
          <p:cNvPr id="8" name="Table 7">
            <a:extLst>
              <a:ext uri="{FF2B5EF4-FFF2-40B4-BE49-F238E27FC236}">
                <a16:creationId xmlns:a16="http://schemas.microsoft.com/office/drawing/2014/main" id="{91779EB3-4DFC-324C-8EB2-FD84F8C64962}"/>
              </a:ext>
            </a:extLst>
          </p:cNvPr>
          <p:cNvGraphicFramePr>
            <a:graphicFrameLocks noGrp="1"/>
          </p:cNvGraphicFramePr>
          <p:nvPr>
            <p:extLst>
              <p:ext uri="{D42A27DB-BD31-4B8C-83A1-F6EECF244321}">
                <p14:modId xmlns:p14="http://schemas.microsoft.com/office/powerpoint/2010/main" val="1240485479"/>
              </p:ext>
            </p:extLst>
          </p:nvPr>
        </p:nvGraphicFramePr>
        <p:xfrm>
          <a:off x="2023190" y="3139300"/>
          <a:ext cx="9916053" cy="2446020"/>
        </p:xfrm>
        <a:graphic>
          <a:graphicData uri="http://schemas.openxmlformats.org/drawingml/2006/table">
            <a:tbl>
              <a:tblPr firstRow="1" bandRow="1">
                <a:tableStyleId>{5C22544A-7EE6-4342-B048-85BDC9FD1C3A}</a:tableStyleId>
              </a:tblPr>
              <a:tblGrid>
                <a:gridCol w="4779682">
                  <a:extLst>
                    <a:ext uri="{9D8B030D-6E8A-4147-A177-3AD203B41FA5}">
                      <a16:colId xmlns:a16="http://schemas.microsoft.com/office/drawing/2014/main" val="20000"/>
                    </a:ext>
                  </a:extLst>
                </a:gridCol>
                <a:gridCol w="5136371">
                  <a:extLst>
                    <a:ext uri="{9D8B030D-6E8A-4147-A177-3AD203B41FA5}">
                      <a16:colId xmlns:a16="http://schemas.microsoft.com/office/drawing/2014/main" val="20001"/>
                    </a:ext>
                  </a:extLst>
                </a:gridCol>
              </a:tblGrid>
              <a:tr h="250472">
                <a:tc>
                  <a:txBody>
                    <a:bodyPr/>
                    <a:lstStyle/>
                    <a:p>
                      <a:pPr algn="ctr" fontAlgn="ctr"/>
                      <a:r>
                        <a:rPr lang="en-IN" dirty="0">
                          <a:effectLst/>
                        </a:rPr>
                        <a:t>Adversary Tactics</a:t>
                      </a:r>
                    </a:p>
                  </a:txBody>
                  <a:tcPr marL="47625" marR="47625" marT="47625" marB="47625" anchor="ctr"/>
                </a:tc>
                <a:tc>
                  <a:txBody>
                    <a:bodyPr/>
                    <a:lstStyle/>
                    <a:p>
                      <a:pPr algn="ctr" fontAlgn="ctr"/>
                      <a:r>
                        <a:rPr lang="en-IN" dirty="0">
                          <a:effectLst/>
                        </a:rPr>
                        <a:t>SOC Defence</a:t>
                      </a:r>
                    </a:p>
                  </a:txBody>
                  <a:tcPr marL="47625" marR="47625" marT="47625" marB="47625" anchor="ctr"/>
                </a:tc>
                <a:extLst>
                  <a:ext uri="{0D108BD9-81ED-4DB2-BD59-A6C34878D82A}">
                    <a16:rowId xmlns:a16="http://schemas.microsoft.com/office/drawing/2014/main" val="10000"/>
                  </a:ext>
                </a:extLst>
              </a:tr>
              <a:tr h="370840">
                <a:tc>
                  <a:txBody>
                    <a:bodyPr/>
                    <a:lstStyle/>
                    <a:p>
                      <a:pPr fontAlgn="ctr"/>
                      <a:r>
                        <a:rPr lang="en-US" b="0" dirty="0">
                          <a:effectLst/>
                        </a:rPr>
                        <a:t>Exploit a vulnerability to gain access:</a:t>
                      </a:r>
                    </a:p>
                    <a:p>
                      <a:pPr marL="285750" indent="-200025" fontAlgn="ctr">
                        <a:buFont typeface="Arial" panose="020B0604020202020204" pitchFamily="34" charset="0"/>
                        <a:buChar char="•"/>
                      </a:pPr>
                      <a:r>
                        <a:rPr lang="en-US" sz="1600" b="0" kern="1200" dirty="0">
                          <a:solidFill>
                            <a:schemeClr val="dk1"/>
                          </a:solidFill>
                          <a:effectLst/>
                          <a:latin typeface="+mn-lt"/>
                          <a:ea typeface="+mn-ea"/>
                          <a:cs typeface="+mn-cs"/>
                        </a:rPr>
                        <a:t>Use software, hardware, or human vulnerability</a:t>
                      </a:r>
                    </a:p>
                    <a:p>
                      <a:pPr marL="285750" indent="-200025" fontAlgn="ctr">
                        <a:buFont typeface="Arial" panose="020B0604020202020204" pitchFamily="34" charset="0"/>
                        <a:buChar char="•"/>
                      </a:pPr>
                      <a:r>
                        <a:rPr lang="en-US" sz="1600" b="0" kern="1200" dirty="0">
                          <a:solidFill>
                            <a:schemeClr val="dk1"/>
                          </a:solidFill>
                          <a:effectLst/>
                          <a:latin typeface="+mn-lt"/>
                          <a:ea typeface="+mn-ea"/>
                          <a:cs typeface="+mn-cs"/>
                        </a:rPr>
                        <a:t>Acquire or develop the exploit</a:t>
                      </a:r>
                    </a:p>
                    <a:p>
                      <a:pPr marL="285750" indent="-200025" fontAlgn="ctr">
                        <a:buFont typeface="Arial" panose="020B0604020202020204" pitchFamily="34" charset="0"/>
                        <a:buChar char="•"/>
                      </a:pPr>
                      <a:r>
                        <a:rPr lang="en-US" sz="1600" b="0" kern="1200" dirty="0">
                          <a:solidFill>
                            <a:schemeClr val="dk1"/>
                          </a:solidFill>
                          <a:effectLst/>
                          <a:latin typeface="+mn-lt"/>
                          <a:ea typeface="+mn-ea"/>
                          <a:cs typeface="+mn-cs"/>
                        </a:rPr>
                        <a:t>Use an adversary-triggered exploit for server vulnerabilities</a:t>
                      </a:r>
                    </a:p>
                    <a:p>
                      <a:pPr marL="285750" indent="-200025" fontAlgn="ctr">
                        <a:buFont typeface="Arial" panose="020B0604020202020204" pitchFamily="34" charset="0"/>
                        <a:buChar char="•"/>
                      </a:pPr>
                      <a:r>
                        <a:rPr lang="en-US" sz="1600" b="0" kern="1200" dirty="0">
                          <a:solidFill>
                            <a:schemeClr val="dk1"/>
                          </a:solidFill>
                          <a:effectLst/>
                          <a:latin typeface="+mn-lt"/>
                          <a:ea typeface="+mn-ea"/>
                          <a:cs typeface="+mn-cs"/>
                        </a:rPr>
                        <a:t>Use a victim-triggered exploit such as opening an email attachment or malicious web link</a:t>
                      </a:r>
                    </a:p>
                  </a:txBody>
                  <a:tcPr marL="47625" marR="47625" marT="47625" marB="47625"/>
                </a:tc>
                <a:tc>
                  <a:txBody>
                    <a:bodyPr/>
                    <a:lstStyle/>
                    <a:p>
                      <a:pPr fontAlgn="ctr"/>
                      <a:r>
                        <a:rPr lang="en-US" b="0" dirty="0">
                          <a:effectLst/>
                        </a:rPr>
                        <a:t>Train employees, secure code, and harden devices:</a:t>
                      </a:r>
                    </a:p>
                    <a:p>
                      <a:pPr marL="285750" indent="-200025" algn="l" defTabSz="685777" rtl="0" eaLnBrk="1" fontAlgn="ctr" latinLnBrk="0" hangingPunct="1">
                        <a:buFont typeface="Arial" panose="020B0604020202020204" pitchFamily="34" charset="0"/>
                        <a:buChar char="•"/>
                      </a:pPr>
                      <a:r>
                        <a:rPr lang="en-US" sz="1600" b="0" kern="1200" dirty="0">
                          <a:solidFill>
                            <a:schemeClr val="dk1"/>
                          </a:solidFill>
                          <a:effectLst/>
                          <a:latin typeface="+mn-lt"/>
                          <a:ea typeface="+mn-ea"/>
                          <a:cs typeface="+mn-cs"/>
                        </a:rPr>
                        <a:t>Employee security awareness training and periodic email testing</a:t>
                      </a:r>
                    </a:p>
                    <a:p>
                      <a:pPr marL="285750" indent="-200025" algn="l" defTabSz="685777" rtl="0" eaLnBrk="1" fontAlgn="ctr" latinLnBrk="0" hangingPunct="1">
                        <a:buFont typeface="Arial" panose="020B0604020202020204" pitchFamily="34" charset="0"/>
                        <a:buChar char="•"/>
                      </a:pPr>
                      <a:r>
                        <a:rPr lang="en-US" sz="1600" b="0" kern="1200" dirty="0">
                          <a:solidFill>
                            <a:schemeClr val="dk1"/>
                          </a:solidFill>
                          <a:effectLst/>
                          <a:latin typeface="+mn-lt"/>
                          <a:ea typeface="+mn-ea"/>
                          <a:cs typeface="+mn-cs"/>
                        </a:rPr>
                        <a:t>Web developer training for securing code</a:t>
                      </a:r>
                    </a:p>
                    <a:p>
                      <a:pPr marL="285750" indent="-200025" algn="l" defTabSz="685777" rtl="0" eaLnBrk="1" fontAlgn="ctr" latinLnBrk="0" hangingPunct="1">
                        <a:buFont typeface="Arial" panose="020B0604020202020204" pitchFamily="34" charset="0"/>
                        <a:buChar char="•"/>
                      </a:pPr>
                      <a:r>
                        <a:rPr lang="en-US" sz="1600" b="0" kern="1200" dirty="0">
                          <a:solidFill>
                            <a:schemeClr val="dk1"/>
                          </a:solidFill>
                          <a:effectLst/>
                          <a:latin typeface="+mn-lt"/>
                          <a:ea typeface="+mn-ea"/>
                          <a:cs typeface="+mn-cs"/>
                        </a:rPr>
                        <a:t>Regular vulnerability scanning and penetration testing</a:t>
                      </a:r>
                    </a:p>
                    <a:p>
                      <a:pPr marL="285750" indent="-200025" algn="l" defTabSz="685777" rtl="0" eaLnBrk="1" fontAlgn="ctr" latinLnBrk="0" hangingPunct="1">
                        <a:buFont typeface="Arial" panose="020B0604020202020204" pitchFamily="34" charset="0"/>
                        <a:buChar char="•"/>
                      </a:pPr>
                      <a:r>
                        <a:rPr lang="en-US" sz="1600" b="0" kern="1200" dirty="0">
                          <a:solidFill>
                            <a:schemeClr val="dk1"/>
                          </a:solidFill>
                          <a:effectLst/>
                          <a:latin typeface="+mn-lt"/>
                          <a:ea typeface="+mn-ea"/>
                          <a:cs typeface="+mn-cs"/>
                        </a:rPr>
                        <a:t>Endpoint hardening measures</a:t>
                      </a:r>
                    </a:p>
                    <a:p>
                      <a:pPr marL="285750" indent="-200025" algn="l" defTabSz="685777" rtl="0" eaLnBrk="1" fontAlgn="ctr" latinLnBrk="0" hangingPunct="1">
                        <a:buFont typeface="Arial" panose="020B0604020202020204" pitchFamily="34" charset="0"/>
                        <a:buChar char="•"/>
                      </a:pPr>
                      <a:r>
                        <a:rPr lang="en-US" sz="1600" b="0" kern="1200" dirty="0">
                          <a:solidFill>
                            <a:schemeClr val="dk1"/>
                          </a:solidFill>
                          <a:effectLst/>
                          <a:latin typeface="+mn-lt"/>
                          <a:ea typeface="+mn-ea"/>
                          <a:cs typeface="+mn-cs"/>
                        </a:rPr>
                        <a:t>Endpoint auditing to forensically determine origin of exploit</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992788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406417"/>
            <a:ext cx="3042051"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Cyber Kill Chain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Installation</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67FB81A-7D8A-3352-D45E-00BD2FD80B5C}"/>
              </a:ext>
            </a:extLst>
          </p:cNvPr>
          <p:cNvSpPr txBox="1">
            <a:spLocks/>
          </p:cNvSpPr>
          <p:nvPr/>
        </p:nvSpPr>
        <p:spPr>
          <a:xfrm>
            <a:off x="294153" y="1526221"/>
            <a:ext cx="11724332"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the Installation step, the threat actor establishes a back door into the system to allow for continued access to the target. </a:t>
            </a: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 preserve this backdoor, the remote access should not alert cyber security analysts or users. </a:t>
            </a:r>
            <a:r>
              <a:rPr lang="en-IN" sz="2400" dirty="0">
                <a:latin typeface="Times New Roman" panose="02020603050405020304" pitchFamily="18" charset="0"/>
                <a:cs typeface="Times New Roman" panose="02020603050405020304" pitchFamily="18" charset="0"/>
              </a:rPr>
              <a:t>The access method must survive through antimalware scans and rebooting of the computer to be effective. </a:t>
            </a:r>
            <a:endParaRPr lang="en-US" sz="2400" dirty="0">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8AB40FA9-9600-7E4F-0A24-88BE07376CE5}"/>
              </a:ext>
            </a:extLst>
          </p:cNvPr>
          <p:cNvGraphicFramePr>
            <a:graphicFrameLocks noGrp="1"/>
          </p:cNvGraphicFramePr>
          <p:nvPr>
            <p:extLst>
              <p:ext uri="{D42A27DB-BD31-4B8C-83A1-F6EECF244321}">
                <p14:modId xmlns:p14="http://schemas.microsoft.com/office/powerpoint/2010/main" val="2580419973"/>
              </p:ext>
            </p:extLst>
          </p:nvPr>
        </p:nvGraphicFramePr>
        <p:xfrm>
          <a:off x="475084" y="3269530"/>
          <a:ext cx="11543401" cy="2057400"/>
        </p:xfrm>
        <a:graphic>
          <a:graphicData uri="http://schemas.openxmlformats.org/drawingml/2006/table">
            <a:tbl>
              <a:tblPr firstRow="1" bandRow="1">
                <a:tableStyleId>{5C22544A-7EE6-4342-B048-85BDC9FD1C3A}</a:tableStyleId>
              </a:tblPr>
              <a:tblGrid>
                <a:gridCol w="5379944">
                  <a:extLst>
                    <a:ext uri="{9D8B030D-6E8A-4147-A177-3AD203B41FA5}">
                      <a16:colId xmlns:a16="http://schemas.microsoft.com/office/drawing/2014/main" val="20000"/>
                    </a:ext>
                  </a:extLst>
                </a:gridCol>
                <a:gridCol w="6163457">
                  <a:extLst>
                    <a:ext uri="{9D8B030D-6E8A-4147-A177-3AD203B41FA5}">
                      <a16:colId xmlns:a16="http://schemas.microsoft.com/office/drawing/2014/main" val="20001"/>
                    </a:ext>
                  </a:extLst>
                </a:gridCol>
              </a:tblGrid>
              <a:tr h="212199">
                <a:tc>
                  <a:txBody>
                    <a:bodyPr/>
                    <a:lstStyle/>
                    <a:p>
                      <a:pPr algn="ctr" fontAlgn="ctr"/>
                      <a:r>
                        <a:rPr lang="en-IN" sz="1750" dirty="0">
                          <a:effectLst/>
                          <a:latin typeface="Times New Roman" panose="02020603050405020304" pitchFamily="18" charset="0"/>
                          <a:cs typeface="Times New Roman" panose="02020603050405020304" pitchFamily="18" charset="0"/>
                        </a:rPr>
                        <a:t>Adversary Tactics</a:t>
                      </a:r>
                    </a:p>
                  </a:txBody>
                  <a:tcPr marL="47625" marR="47625" marT="47625" marB="47625"/>
                </a:tc>
                <a:tc>
                  <a:txBody>
                    <a:bodyPr/>
                    <a:lstStyle/>
                    <a:p>
                      <a:pPr algn="ctr" fontAlgn="ctr"/>
                      <a:r>
                        <a:rPr lang="en-IN" sz="1750" dirty="0">
                          <a:effectLst/>
                          <a:latin typeface="Times New Roman" panose="02020603050405020304" pitchFamily="18" charset="0"/>
                          <a:cs typeface="Times New Roman" panose="02020603050405020304" pitchFamily="18" charset="0"/>
                        </a:rPr>
                        <a:t>SOC Defence</a:t>
                      </a:r>
                    </a:p>
                  </a:txBody>
                  <a:tcPr marL="47625" marR="47625" marT="47625" marB="47625"/>
                </a:tc>
                <a:extLst>
                  <a:ext uri="{0D108BD9-81ED-4DB2-BD59-A6C34878D82A}">
                    <a16:rowId xmlns:a16="http://schemas.microsoft.com/office/drawing/2014/main" val="10000"/>
                  </a:ext>
                </a:extLst>
              </a:tr>
              <a:tr h="1674888">
                <a:tc>
                  <a:txBody>
                    <a:bodyPr/>
                    <a:lstStyle/>
                    <a:p>
                      <a:pPr fontAlgn="ctr"/>
                      <a:r>
                        <a:rPr lang="en-US" sz="1750" b="0" dirty="0">
                          <a:effectLst/>
                          <a:latin typeface="Times New Roman" panose="02020603050405020304" pitchFamily="18" charset="0"/>
                          <a:cs typeface="Times New Roman" panose="02020603050405020304" pitchFamily="18" charset="0"/>
                        </a:rPr>
                        <a:t>Install persistent backdoor:</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Install webshell on web server for persistent access.</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Create point of persistence by adding services, AutoRun keys, etc.</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Some adversaries modify the timestamp of the malware to make it appear as part of the operating system.</a:t>
                      </a:r>
                    </a:p>
                  </a:txBody>
                  <a:tcPr marL="47625" marR="47625" marT="47625" marB="47625"/>
                </a:tc>
                <a:tc>
                  <a:txBody>
                    <a:bodyPr/>
                    <a:lstStyle/>
                    <a:p>
                      <a:pPr fontAlgn="ctr"/>
                      <a:r>
                        <a:rPr lang="en-US" sz="1750" b="0" dirty="0">
                          <a:effectLst/>
                          <a:latin typeface="Times New Roman" panose="02020603050405020304" pitchFamily="18" charset="0"/>
                          <a:cs typeface="Times New Roman" panose="02020603050405020304" pitchFamily="18" charset="0"/>
                        </a:rPr>
                        <a:t>Detect, log, and analyze installation activity:</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HIPS to alert or block on common installation paths.</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Determine if malware requires elevated privileges or user privileges</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Endpoint auditing to discover abnormal file creations.</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Determine if malware is known threat or new variant. </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428388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406417"/>
            <a:ext cx="3042051"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Cyber Kill Chain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Command and Control</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1512A5DF-FE15-95D4-1B68-5D4E5BA6E27C}"/>
              </a:ext>
            </a:extLst>
          </p:cNvPr>
          <p:cNvSpPr txBox="1">
            <a:spLocks/>
          </p:cNvSpPr>
          <p:nvPr/>
        </p:nvSpPr>
        <p:spPr>
          <a:xfrm>
            <a:off x="279638" y="1540735"/>
            <a:ext cx="5753023"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goal is to establish Command and Control (</a:t>
            </a:r>
            <a:r>
              <a:rPr lang="en-US" sz="2400" dirty="0" err="1">
                <a:latin typeface="Times New Roman" panose="02020603050405020304" pitchFamily="18" charset="0"/>
                <a:cs typeface="Times New Roman" panose="02020603050405020304" pitchFamily="18" charset="0"/>
              </a:rPr>
              <a:t>CnC</a:t>
            </a:r>
            <a:r>
              <a:rPr lang="en-US" sz="2400" dirty="0">
                <a:latin typeface="Times New Roman" panose="02020603050405020304" pitchFamily="18" charset="0"/>
                <a:cs typeface="Times New Roman" panose="02020603050405020304" pitchFamily="18" charset="0"/>
              </a:rPr>
              <a:t> or C2) with the target system. </a:t>
            </a:r>
          </a:p>
          <a:p>
            <a:pPr marL="271463" indent="-195263">
              <a:spcBef>
                <a:spcPts val="300"/>
              </a:spcBef>
              <a:spcAft>
                <a:spcPts val="300"/>
              </a:spcAft>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Compromised hosts usually beacon out of the network to a controller on the internet. </a:t>
            </a:r>
            <a:endParaRPr lang="en-US" sz="2400" dirty="0">
              <a:latin typeface="Times New Roman" panose="02020603050405020304" pitchFamily="18" charset="0"/>
              <a:cs typeface="Times New Roman" panose="02020603050405020304" pitchFamily="18" charset="0"/>
            </a:endParaRP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Threat actors use </a:t>
            </a:r>
            <a:r>
              <a:rPr lang="en-US" sz="2400" dirty="0" err="1">
                <a:latin typeface="Times New Roman" panose="02020603050405020304" pitchFamily="18" charset="0"/>
                <a:cs typeface="Times New Roman" panose="02020603050405020304" pitchFamily="18" charset="0"/>
              </a:rPr>
              <a:t>CnC</a:t>
            </a:r>
            <a:r>
              <a:rPr lang="en-US" sz="2400" dirty="0">
                <a:latin typeface="Times New Roman" panose="02020603050405020304" pitchFamily="18" charset="0"/>
                <a:cs typeface="Times New Roman" panose="02020603050405020304" pitchFamily="18" charset="0"/>
              </a:rPr>
              <a:t> channels to issue commands to the software that they installed on the target. </a:t>
            </a: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cyber security analyst must be able to detect </a:t>
            </a:r>
            <a:r>
              <a:rPr lang="en-US" sz="2400" dirty="0" err="1">
                <a:latin typeface="Times New Roman" panose="02020603050405020304" pitchFamily="18" charset="0"/>
                <a:cs typeface="Times New Roman" panose="02020603050405020304" pitchFamily="18" charset="0"/>
              </a:rPr>
              <a:t>CnC</a:t>
            </a:r>
            <a:r>
              <a:rPr lang="en-US" sz="2400" dirty="0">
                <a:latin typeface="Times New Roman" panose="02020603050405020304" pitchFamily="18" charset="0"/>
                <a:cs typeface="Times New Roman" panose="02020603050405020304" pitchFamily="18" charset="0"/>
              </a:rPr>
              <a:t> communications to discover the compromised host. </a:t>
            </a:r>
          </a:p>
        </p:txBody>
      </p:sp>
      <p:graphicFrame>
        <p:nvGraphicFramePr>
          <p:cNvPr id="8" name="Table 7">
            <a:extLst>
              <a:ext uri="{FF2B5EF4-FFF2-40B4-BE49-F238E27FC236}">
                <a16:creationId xmlns:a16="http://schemas.microsoft.com/office/drawing/2014/main" id="{C0C81637-2444-0B88-1604-C7CAB55A42AD}"/>
              </a:ext>
            </a:extLst>
          </p:cNvPr>
          <p:cNvGraphicFramePr>
            <a:graphicFrameLocks noGrp="1"/>
          </p:cNvGraphicFramePr>
          <p:nvPr>
            <p:extLst>
              <p:ext uri="{D42A27DB-BD31-4B8C-83A1-F6EECF244321}">
                <p14:modId xmlns:p14="http://schemas.microsoft.com/office/powerpoint/2010/main" val="198034914"/>
              </p:ext>
            </p:extLst>
          </p:nvPr>
        </p:nvGraphicFramePr>
        <p:xfrm>
          <a:off x="5890998" y="1427493"/>
          <a:ext cx="6182263" cy="4385623"/>
        </p:xfrm>
        <a:graphic>
          <a:graphicData uri="http://schemas.openxmlformats.org/drawingml/2006/table">
            <a:tbl>
              <a:tblPr firstRow="1" bandRow="1">
                <a:tableStyleId>{5C22544A-7EE6-4342-B048-85BDC9FD1C3A}</a:tableStyleId>
              </a:tblPr>
              <a:tblGrid>
                <a:gridCol w="2840499">
                  <a:extLst>
                    <a:ext uri="{9D8B030D-6E8A-4147-A177-3AD203B41FA5}">
                      <a16:colId xmlns:a16="http://schemas.microsoft.com/office/drawing/2014/main" val="20000"/>
                    </a:ext>
                  </a:extLst>
                </a:gridCol>
                <a:gridCol w="3341764">
                  <a:extLst>
                    <a:ext uri="{9D8B030D-6E8A-4147-A177-3AD203B41FA5}">
                      <a16:colId xmlns:a16="http://schemas.microsoft.com/office/drawing/2014/main" val="20001"/>
                    </a:ext>
                  </a:extLst>
                </a:gridCol>
              </a:tblGrid>
              <a:tr h="449893">
                <a:tc>
                  <a:txBody>
                    <a:bodyPr/>
                    <a:lstStyle/>
                    <a:p>
                      <a:pPr algn="ctr" fontAlgn="ctr"/>
                      <a:r>
                        <a:rPr lang="en-IN" sz="1800" dirty="0">
                          <a:effectLst/>
                          <a:latin typeface="Times New Roman" panose="02020603050405020304" pitchFamily="18" charset="0"/>
                          <a:cs typeface="Times New Roman" panose="02020603050405020304" pitchFamily="18" charset="0"/>
                        </a:rPr>
                        <a:t>Adversary Tactics</a:t>
                      </a:r>
                    </a:p>
                  </a:txBody>
                  <a:tcPr marL="47625" marR="47625" marT="47625" marB="47625"/>
                </a:tc>
                <a:tc>
                  <a:txBody>
                    <a:bodyPr/>
                    <a:lstStyle/>
                    <a:p>
                      <a:pPr algn="ctr" fontAlgn="ctr"/>
                      <a:r>
                        <a:rPr lang="en-IN" sz="1800" dirty="0">
                          <a:effectLst/>
                          <a:latin typeface="Times New Roman" panose="02020603050405020304" pitchFamily="18" charset="0"/>
                          <a:cs typeface="Times New Roman" panose="02020603050405020304" pitchFamily="18" charset="0"/>
                        </a:rPr>
                        <a:t>SOC Defence</a:t>
                      </a:r>
                    </a:p>
                  </a:txBody>
                  <a:tcPr marL="47625" marR="47625" marT="47625" marB="47625"/>
                </a:tc>
                <a:extLst>
                  <a:ext uri="{0D108BD9-81ED-4DB2-BD59-A6C34878D82A}">
                    <a16:rowId xmlns:a16="http://schemas.microsoft.com/office/drawing/2014/main" val="10000"/>
                  </a:ext>
                </a:extLst>
              </a:tr>
              <a:tr h="3900618">
                <a:tc>
                  <a:txBody>
                    <a:bodyPr/>
                    <a:lstStyle/>
                    <a:p>
                      <a:pPr fontAlgn="ctr"/>
                      <a:r>
                        <a:rPr lang="en-US" sz="1800" b="0" dirty="0">
                          <a:effectLst/>
                          <a:latin typeface="Times New Roman" panose="02020603050405020304" pitchFamily="18" charset="0"/>
                          <a:cs typeface="Times New Roman" panose="02020603050405020304" pitchFamily="18" charset="0"/>
                        </a:rPr>
                        <a:t>Open channel for target manipulation:</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Open two-way communications channel to </a:t>
                      </a:r>
                      <a:r>
                        <a:rPr lang="en-US" sz="1800" b="0" kern="1200" dirty="0" err="1">
                          <a:solidFill>
                            <a:schemeClr val="dk1"/>
                          </a:solidFill>
                          <a:effectLst/>
                          <a:latin typeface="Times New Roman" panose="02020603050405020304" pitchFamily="18" charset="0"/>
                          <a:ea typeface="+mn-ea"/>
                          <a:cs typeface="Times New Roman" panose="02020603050405020304" pitchFamily="18" charset="0"/>
                        </a:rPr>
                        <a:t>CnC</a:t>
                      </a:r>
                      <a:r>
                        <a:rPr lang="en-US" sz="1800" b="0" kern="1200" dirty="0">
                          <a:solidFill>
                            <a:schemeClr val="dk1"/>
                          </a:solidFill>
                          <a:effectLst/>
                          <a:latin typeface="Times New Roman" panose="02020603050405020304" pitchFamily="18" charset="0"/>
                          <a:ea typeface="+mn-ea"/>
                          <a:cs typeface="Times New Roman" panose="02020603050405020304" pitchFamily="18" charset="0"/>
                        </a:rPr>
                        <a:t> infrastructure</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Most common </a:t>
                      </a:r>
                      <a:r>
                        <a:rPr lang="en-US" sz="1800" b="0" kern="1200" dirty="0" err="1">
                          <a:solidFill>
                            <a:schemeClr val="dk1"/>
                          </a:solidFill>
                          <a:effectLst/>
                          <a:latin typeface="Times New Roman" panose="02020603050405020304" pitchFamily="18" charset="0"/>
                          <a:ea typeface="+mn-ea"/>
                          <a:cs typeface="Times New Roman" panose="02020603050405020304" pitchFamily="18" charset="0"/>
                        </a:rPr>
                        <a:t>CnC</a:t>
                      </a:r>
                      <a:r>
                        <a:rPr lang="en-US" sz="1800" b="0" kern="1200" dirty="0">
                          <a:solidFill>
                            <a:schemeClr val="dk1"/>
                          </a:solidFill>
                          <a:effectLst/>
                          <a:latin typeface="Times New Roman" panose="02020603050405020304" pitchFamily="18" charset="0"/>
                          <a:ea typeface="+mn-ea"/>
                          <a:cs typeface="Times New Roman" panose="02020603050405020304" pitchFamily="18" charset="0"/>
                        </a:rPr>
                        <a:t> channels over web, DNS, and email protocols</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CnC infrastructure may be adversary owned or another victim network itself</a:t>
                      </a:r>
                    </a:p>
                  </a:txBody>
                  <a:tcPr marL="47625" marR="47625" marT="47625" marB="47625"/>
                </a:tc>
                <a:tc>
                  <a:txBody>
                    <a:bodyPr/>
                    <a:lstStyle/>
                    <a:p>
                      <a:pPr fontAlgn="ctr"/>
                      <a:r>
                        <a:rPr lang="en-US" sz="1800" b="0" dirty="0">
                          <a:effectLst/>
                          <a:latin typeface="Times New Roman" panose="02020603050405020304" pitchFamily="18" charset="0"/>
                          <a:cs typeface="Times New Roman" panose="02020603050405020304" pitchFamily="18" charset="0"/>
                        </a:rPr>
                        <a:t>Last chance to block operation:</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Research possible new CnC infrastructures</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Discover CnC infrastructure though malware analysis</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Isolate DNS traffic to suspect DNS servers, especially Dynamic DNS</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Prevent impact by blocking or disabling CnC channel</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Consolidate the number of internet points of presence</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Customize rules blocking of CnC protocols on web proxies </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675011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406417"/>
            <a:ext cx="3042051"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Cyber Kill Chain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Actions on Objectives</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19C78BC-0D94-B419-6AAC-47853578DB96}"/>
              </a:ext>
            </a:extLst>
          </p:cNvPr>
          <p:cNvSpPr txBox="1">
            <a:spLocks/>
          </p:cNvSpPr>
          <p:nvPr/>
        </p:nvSpPr>
        <p:spPr>
          <a:xfrm>
            <a:off x="279638" y="1697677"/>
            <a:ext cx="5753023"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Actions on Objectives is the final step of the Cyber Kill Chain that describes the threat actor achieving their original objective. </a:t>
            </a: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At this point, the threat actor is deeply rooted in the systems of the organization, hiding their moves and covering their tracks.</a:t>
            </a: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is extremely difficult to remove the threat actor from the network.</a:t>
            </a:r>
          </a:p>
        </p:txBody>
      </p:sp>
      <p:graphicFrame>
        <p:nvGraphicFramePr>
          <p:cNvPr id="10" name="Table 9">
            <a:extLst>
              <a:ext uri="{FF2B5EF4-FFF2-40B4-BE49-F238E27FC236}">
                <a16:creationId xmlns:a16="http://schemas.microsoft.com/office/drawing/2014/main" id="{9DA2C2A2-FBE3-BD9B-A7CE-9920BC07999A}"/>
              </a:ext>
            </a:extLst>
          </p:cNvPr>
          <p:cNvGraphicFramePr>
            <a:graphicFrameLocks noGrp="1"/>
          </p:cNvGraphicFramePr>
          <p:nvPr>
            <p:extLst>
              <p:ext uri="{D42A27DB-BD31-4B8C-83A1-F6EECF244321}">
                <p14:modId xmlns:p14="http://schemas.microsoft.com/office/powerpoint/2010/main" val="347794215"/>
              </p:ext>
            </p:extLst>
          </p:nvPr>
        </p:nvGraphicFramePr>
        <p:xfrm>
          <a:off x="6568030" y="1328543"/>
          <a:ext cx="5380523" cy="4434948"/>
        </p:xfrm>
        <a:graphic>
          <a:graphicData uri="http://schemas.openxmlformats.org/drawingml/2006/table">
            <a:tbl>
              <a:tblPr firstRow="1" bandRow="1">
                <a:tableStyleId>{5C22544A-7EE6-4342-B048-85BDC9FD1C3A}</a:tableStyleId>
              </a:tblPr>
              <a:tblGrid>
                <a:gridCol w="2396369">
                  <a:extLst>
                    <a:ext uri="{9D8B030D-6E8A-4147-A177-3AD203B41FA5}">
                      <a16:colId xmlns:a16="http://schemas.microsoft.com/office/drawing/2014/main" val="20000"/>
                    </a:ext>
                  </a:extLst>
                </a:gridCol>
                <a:gridCol w="2984154">
                  <a:extLst>
                    <a:ext uri="{9D8B030D-6E8A-4147-A177-3AD203B41FA5}">
                      <a16:colId xmlns:a16="http://schemas.microsoft.com/office/drawing/2014/main" val="20001"/>
                    </a:ext>
                  </a:extLst>
                </a:gridCol>
              </a:tblGrid>
              <a:tr h="437931">
                <a:tc>
                  <a:txBody>
                    <a:bodyPr/>
                    <a:lstStyle/>
                    <a:p>
                      <a:pPr algn="ctr" fontAlgn="ctr"/>
                      <a:r>
                        <a:rPr lang="en-IN" sz="1700" dirty="0">
                          <a:effectLst/>
                          <a:latin typeface="Times New Roman" panose="02020603050405020304" pitchFamily="18" charset="0"/>
                          <a:cs typeface="Times New Roman" panose="02020603050405020304" pitchFamily="18" charset="0"/>
                        </a:rPr>
                        <a:t>Adversary Tactics</a:t>
                      </a:r>
                    </a:p>
                  </a:txBody>
                  <a:tcPr marL="47625" marR="47625" marT="47625" marB="47625" anchor="ctr"/>
                </a:tc>
                <a:tc>
                  <a:txBody>
                    <a:bodyPr/>
                    <a:lstStyle/>
                    <a:p>
                      <a:pPr algn="ctr" fontAlgn="ctr"/>
                      <a:r>
                        <a:rPr lang="en-IN" sz="1700" dirty="0">
                          <a:effectLst/>
                          <a:latin typeface="Times New Roman" panose="02020603050405020304" pitchFamily="18" charset="0"/>
                          <a:cs typeface="Times New Roman" panose="02020603050405020304" pitchFamily="18" charset="0"/>
                        </a:rPr>
                        <a:t>SOC Defence</a:t>
                      </a:r>
                    </a:p>
                  </a:txBody>
                  <a:tcPr marL="47625" marR="47625" marT="47625" marB="47625" anchor="ctr"/>
                </a:tc>
                <a:extLst>
                  <a:ext uri="{0D108BD9-81ED-4DB2-BD59-A6C34878D82A}">
                    <a16:rowId xmlns:a16="http://schemas.microsoft.com/office/drawing/2014/main" val="10000"/>
                  </a:ext>
                </a:extLst>
              </a:tr>
              <a:tr h="3997017">
                <a:tc>
                  <a:txBody>
                    <a:bodyPr/>
                    <a:lstStyle/>
                    <a:p>
                      <a:pPr fontAlgn="ctr"/>
                      <a:r>
                        <a:rPr lang="en-US" sz="1700" b="0" dirty="0">
                          <a:effectLst/>
                          <a:latin typeface="Times New Roman" panose="02020603050405020304" pitchFamily="18" charset="0"/>
                          <a:cs typeface="Times New Roman" panose="02020603050405020304" pitchFamily="18" charset="0"/>
                        </a:rPr>
                        <a:t>Reap the rewards of successful attack:</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Collect user credentials</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Privilege escalation</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Internal reconnaissance</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Lateral movement through environment</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Collect and exfiltrate data</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Destroy systems</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Overwrite, modify, or corrupt data</a:t>
                      </a:r>
                    </a:p>
                  </a:txBody>
                  <a:tcPr marL="47625" marR="47625" marT="47625" marB="47625"/>
                </a:tc>
                <a:tc>
                  <a:txBody>
                    <a:bodyPr/>
                    <a:lstStyle/>
                    <a:p>
                      <a:pPr fontAlgn="ctr"/>
                      <a:r>
                        <a:rPr lang="en-US" sz="1700" b="0" dirty="0">
                          <a:effectLst/>
                          <a:latin typeface="Times New Roman" panose="02020603050405020304" pitchFamily="18" charset="0"/>
                          <a:cs typeface="Times New Roman" panose="02020603050405020304" pitchFamily="18" charset="0"/>
                        </a:rPr>
                        <a:t>Detect by using forensic evidence:</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Establish incident response playbook</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Detect data exfiltration, lateral movement, and unauthorized credential usage</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Immediate analyst response for all alerts</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Forensic analysis of endpoints for rapid triage</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Network packet captures to recreate activity</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Conduct damage assessment </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52870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261277"/>
            <a:ext cx="3313728"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Diamond Model of </a:t>
            </a:r>
          </a:p>
          <a:p>
            <a:r>
              <a:rPr lang="en-GB" sz="2400" b="1" dirty="0">
                <a:solidFill>
                  <a:srgbClr val="784658"/>
                </a:solidFill>
                <a:latin typeface="Times New Roman" panose="02020603050405020304" pitchFamily="18" charset="0"/>
                <a:cs typeface="Times New Roman" panose="02020603050405020304" pitchFamily="18" charset="0"/>
              </a:rPr>
              <a:t>Intrusion Analysis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Diamond Model Overview</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A794E4D6-51CC-8D46-29C0-DF83F2329BEE}"/>
              </a:ext>
            </a:extLst>
          </p:cNvPr>
          <p:cNvSpPr txBox="1">
            <a:spLocks/>
          </p:cNvSpPr>
          <p:nvPr/>
        </p:nvSpPr>
        <p:spPr>
          <a:xfrm>
            <a:off x="221581" y="1640525"/>
            <a:ext cx="7594813" cy="41744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a:t>
            </a:r>
            <a:r>
              <a:rPr lang="en-US" sz="2000" dirty="0">
                <a:solidFill>
                  <a:srgbClr val="00B0F0"/>
                </a:solidFill>
                <a:latin typeface="Times New Roman" panose="02020603050405020304" pitchFamily="18" charset="0"/>
                <a:cs typeface="Times New Roman" panose="02020603050405020304" pitchFamily="18" charset="0"/>
              </a:rPr>
              <a:t>Diamond Model </a:t>
            </a:r>
            <a:r>
              <a:rPr lang="en-US" sz="2000" dirty="0">
                <a:latin typeface="Times New Roman" panose="02020603050405020304" pitchFamily="18" charset="0"/>
                <a:cs typeface="Times New Roman" panose="02020603050405020304" pitchFamily="18" charset="0"/>
              </a:rPr>
              <a:t>of Intrusion Analysis represents a security incident or event. </a:t>
            </a:r>
          </a:p>
          <a:p>
            <a:pPr marL="271463">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four core features of an intrusion event are:</a:t>
            </a:r>
          </a:p>
          <a:p>
            <a:pPr marL="452438">
              <a:spcBef>
                <a:spcPts val="300"/>
              </a:spcBef>
              <a:spcAft>
                <a:spcPts val="300"/>
              </a:spcAft>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Adversary</a:t>
            </a:r>
            <a:r>
              <a:rPr lang="en-US" sz="2000" dirty="0">
                <a:solidFill>
                  <a:srgbClr val="00B0F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Parties responsible for the intrusion.</a:t>
            </a:r>
          </a:p>
          <a:p>
            <a:pPr marL="452438">
              <a:spcBef>
                <a:spcPts val="300"/>
              </a:spcBef>
              <a:spcAft>
                <a:spcPts val="300"/>
              </a:spcAft>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Capability</a:t>
            </a:r>
            <a:r>
              <a:rPr lang="en-US" sz="2000" dirty="0">
                <a:solidFill>
                  <a:srgbClr val="00B0F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Tool or technique used by the adversary to attack the victim.</a:t>
            </a:r>
          </a:p>
          <a:p>
            <a:pPr marL="452438">
              <a:spcBef>
                <a:spcPts val="300"/>
              </a:spcBef>
              <a:spcAft>
                <a:spcPts val="300"/>
              </a:spcAft>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Infrastructure</a:t>
            </a:r>
            <a:r>
              <a:rPr lang="en-US" sz="2000" dirty="0">
                <a:solidFill>
                  <a:srgbClr val="00B0F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Network path(s) used by the adversary to establish and maintain command and control over their capabilities.</a:t>
            </a:r>
          </a:p>
          <a:p>
            <a:pPr marL="452438">
              <a:spcBef>
                <a:spcPts val="300"/>
              </a:spcBef>
              <a:spcAft>
                <a:spcPts val="300"/>
              </a:spcAft>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Victim</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Target of the attack. </a:t>
            </a:r>
          </a:p>
          <a:p>
            <a:pPr marL="271463">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Meta-features expand the model slightly to include the important elements: </a:t>
            </a:r>
            <a:r>
              <a:rPr lang="en-US" sz="2000" b="1" dirty="0">
                <a:latin typeface="Times New Roman" panose="02020603050405020304" pitchFamily="18" charset="0"/>
                <a:cs typeface="Times New Roman" panose="02020603050405020304" pitchFamily="18" charset="0"/>
              </a:rPr>
              <a:t>Timestamp</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Phase</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Result</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Direction</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Methodology</a:t>
            </a:r>
            <a:r>
              <a:rPr lang="en-US" sz="2000" dirty="0">
                <a:latin typeface="Times New Roman" panose="02020603050405020304" pitchFamily="18" charset="0"/>
                <a:cs typeface="Times New Roman" panose="02020603050405020304" pitchFamily="18" charset="0"/>
              </a:rPr>
              <a:t>, and </a:t>
            </a:r>
            <a:r>
              <a:rPr lang="en-US" sz="2000" b="1" dirty="0">
                <a:latin typeface="Times New Roman" panose="02020603050405020304" pitchFamily="18" charset="0"/>
                <a:cs typeface="Times New Roman" panose="02020603050405020304" pitchFamily="18" charset="0"/>
              </a:rPr>
              <a:t>Resources</a:t>
            </a:r>
          </a:p>
        </p:txBody>
      </p:sp>
      <p:pic>
        <p:nvPicPr>
          <p:cNvPr id="8" name="Picture 2">
            <a:extLst>
              <a:ext uri="{FF2B5EF4-FFF2-40B4-BE49-F238E27FC236}">
                <a16:creationId xmlns:a16="http://schemas.microsoft.com/office/drawing/2014/main" id="{66BB90D0-BDCB-8186-D7EE-BF798D3600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6370" y="1865385"/>
            <a:ext cx="4499188" cy="3388407"/>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836584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261277"/>
            <a:ext cx="3313728"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Diamond Model of </a:t>
            </a:r>
          </a:p>
          <a:p>
            <a:r>
              <a:rPr lang="en-GB" sz="2400" b="1" dirty="0">
                <a:solidFill>
                  <a:srgbClr val="784658"/>
                </a:solidFill>
                <a:latin typeface="Times New Roman" panose="02020603050405020304" pitchFamily="18" charset="0"/>
                <a:cs typeface="Times New Roman" panose="02020603050405020304" pitchFamily="18" charset="0"/>
              </a:rPr>
              <a:t>Intrusion Analysis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Pivoting Across the Diamond Model</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4542466B-C968-5763-C1B1-BCF49A849E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2462" y="2233850"/>
            <a:ext cx="3962398" cy="2512620"/>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0" name="Content Placeholder 1">
            <a:extLst>
              <a:ext uri="{FF2B5EF4-FFF2-40B4-BE49-F238E27FC236}">
                <a16:creationId xmlns:a16="http://schemas.microsoft.com/office/drawing/2014/main" id="{94416D7A-F139-5473-85E3-A6D94C3D1C57}"/>
              </a:ext>
            </a:extLst>
          </p:cNvPr>
          <p:cNvSpPr txBox="1">
            <a:spLocks/>
          </p:cNvSpPr>
          <p:nvPr/>
        </p:nvSpPr>
        <p:spPr>
          <a:xfrm>
            <a:off x="202120" y="1599510"/>
            <a:ext cx="8185549" cy="42273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400"/>
              </a:spcBef>
              <a:spcAft>
                <a:spcPts val="400"/>
              </a:spcAft>
            </a:pPr>
            <a:r>
              <a:rPr lang="en-US" sz="2400" dirty="0">
                <a:latin typeface="Times New Roman" panose="02020603050405020304" pitchFamily="18" charset="0"/>
                <a:cs typeface="Times New Roman" panose="02020603050405020304" pitchFamily="18" charset="0"/>
              </a:rPr>
              <a:t>The Diamond Model is ideal for illustrating how the adversary pivots from one event to the next. For example:</a:t>
            </a:r>
          </a:p>
          <a:p>
            <a:pPr marL="449263">
              <a:spcBef>
                <a:spcPts val="400"/>
              </a:spcBef>
              <a:spcAft>
                <a:spcPts val="400"/>
              </a:spcAft>
            </a:pPr>
            <a:r>
              <a:rPr lang="en-CA" sz="2400" dirty="0">
                <a:latin typeface="Times New Roman" panose="02020603050405020304" pitchFamily="18" charset="0"/>
                <a:cs typeface="Times New Roman" panose="02020603050405020304" pitchFamily="18" charset="0"/>
              </a:rPr>
              <a:t>An employee reports that his computer is acting abnormally. A host scan by the security technician indicates that the computer is infected with malware. </a:t>
            </a:r>
          </a:p>
          <a:p>
            <a:pPr marL="449263">
              <a:spcBef>
                <a:spcPts val="400"/>
              </a:spcBef>
              <a:spcAft>
                <a:spcPts val="400"/>
              </a:spcAft>
            </a:pPr>
            <a:r>
              <a:rPr lang="en-CA" sz="2400" dirty="0">
                <a:latin typeface="Times New Roman" panose="02020603050405020304" pitchFamily="18" charset="0"/>
                <a:cs typeface="Times New Roman" panose="02020603050405020304" pitchFamily="18" charset="0"/>
              </a:rPr>
              <a:t>An analysis of the malware reveals that the malware contains a list of </a:t>
            </a:r>
            <a:r>
              <a:rPr lang="en-CA" sz="2400" dirty="0" err="1">
                <a:latin typeface="Times New Roman" panose="02020603050405020304" pitchFamily="18" charset="0"/>
                <a:cs typeface="Times New Roman" panose="02020603050405020304" pitchFamily="18" charset="0"/>
              </a:rPr>
              <a:t>CnC</a:t>
            </a:r>
            <a:r>
              <a:rPr lang="en-CA" sz="2400" dirty="0">
                <a:latin typeface="Times New Roman" panose="02020603050405020304" pitchFamily="18" charset="0"/>
                <a:cs typeface="Times New Roman" panose="02020603050405020304" pitchFamily="18" charset="0"/>
              </a:rPr>
              <a:t> domain names that resolve to a list of IP addresses. </a:t>
            </a:r>
          </a:p>
          <a:p>
            <a:pPr marL="449263">
              <a:spcBef>
                <a:spcPts val="400"/>
              </a:spcBef>
              <a:spcAft>
                <a:spcPts val="400"/>
              </a:spcAft>
            </a:pPr>
            <a:r>
              <a:rPr lang="en-CA" sz="2400" dirty="0">
                <a:latin typeface="Times New Roman" panose="02020603050405020304" pitchFamily="18" charset="0"/>
                <a:cs typeface="Times New Roman" panose="02020603050405020304" pitchFamily="18" charset="0"/>
              </a:rPr>
              <a:t>These IP addresses are used to identify the adversary and investigate logs to determine if other victims in the organization are using the </a:t>
            </a:r>
            <a:r>
              <a:rPr lang="en-CA" sz="2400" dirty="0" err="1">
                <a:latin typeface="Times New Roman" panose="02020603050405020304" pitchFamily="18" charset="0"/>
                <a:cs typeface="Times New Roman" panose="02020603050405020304" pitchFamily="18" charset="0"/>
              </a:rPr>
              <a:t>CnC</a:t>
            </a:r>
            <a:r>
              <a:rPr lang="en-CA" sz="2400" dirty="0">
                <a:latin typeface="Times New Roman" panose="02020603050405020304" pitchFamily="18" charset="0"/>
                <a:cs typeface="Times New Roman" panose="02020603050405020304" pitchFamily="18" charset="0"/>
              </a:rPr>
              <a:t> channel.</a:t>
            </a:r>
          </a:p>
        </p:txBody>
      </p:sp>
    </p:spTree>
    <p:extLst>
      <p:ext uri="{BB962C8B-B14F-4D97-AF65-F5344CB8AC3E}">
        <p14:creationId xmlns:p14="http://schemas.microsoft.com/office/powerpoint/2010/main" val="4016054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09662" y="400228"/>
            <a:ext cx="2589170"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Incident Response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Establishing an Incident Response Capability</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518FDE6F-8747-2F20-A48C-4F69797D9DF3}"/>
              </a:ext>
            </a:extLst>
          </p:cNvPr>
          <p:cNvSpPr txBox="1">
            <a:spLocks/>
          </p:cNvSpPr>
          <p:nvPr/>
        </p:nvSpPr>
        <p:spPr>
          <a:xfrm>
            <a:off x="289204" y="2132252"/>
            <a:ext cx="8185549" cy="36655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ClrTx/>
              <a:buFont typeface="Arial" panose="020B0604020202020204" pitchFamily="34" charset="0"/>
              <a:buChar char="•"/>
            </a:pPr>
            <a:r>
              <a:rPr lang="en-IN" dirty="0">
                <a:solidFill>
                  <a:srgbClr val="00B0F0"/>
                </a:solidFill>
                <a:latin typeface="Times New Roman" panose="02020603050405020304" pitchFamily="18" charset="0"/>
                <a:cs typeface="Times New Roman" panose="02020603050405020304" pitchFamily="18" charset="0"/>
              </a:rPr>
              <a:t>Incident response </a:t>
            </a:r>
            <a:r>
              <a:rPr lang="en-IN" dirty="0">
                <a:latin typeface="Times New Roman" panose="02020603050405020304" pitchFamily="18" charset="0"/>
                <a:cs typeface="Times New Roman" panose="02020603050405020304" pitchFamily="18" charset="0"/>
              </a:rPr>
              <a:t>aims to limit the impact of the attack, assess the damage caused, and implement recovery procedures.</a:t>
            </a:r>
          </a:p>
          <a:p>
            <a:pPr>
              <a:spcBef>
                <a:spcPts val="300"/>
              </a:spcBef>
              <a:spcAft>
                <a:spcPts val="300"/>
              </a:spcAft>
              <a:buClrTx/>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Incident Response involves the methods, policies, and procedures that are used by an organization to respond to a cyber attack. </a:t>
            </a:r>
            <a:endParaRPr lang="en-IN" b="1" i="1" dirty="0">
              <a:latin typeface="Times New Roman" panose="02020603050405020304" pitchFamily="18" charset="0"/>
              <a:cs typeface="Times New Roman" panose="02020603050405020304" pitchFamily="18" charset="0"/>
            </a:endParaRPr>
          </a:p>
          <a:p>
            <a:pPr marL="0" indent="0">
              <a:buClrTx/>
              <a:buNone/>
            </a:pPr>
            <a:endParaRPr lang="en-US" dirty="0">
              <a:latin typeface="Times New Roman" panose="02020603050405020304" pitchFamily="18" charset="0"/>
              <a:cs typeface="Times New Roman" panose="02020603050405020304" pitchFamily="18" charset="0"/>
            </a:endParaRPr>
          </a:p>
        </p:txBody>
      </p:sp>
      <p:pic>
        <p:nvPicPr>
          <p:cNvPr id="8" name="Picture 2">
            <a:extLst>
              <a:ext uri="{FF2B5EF4-FFF2-40B4-BE49-F238E27FC236}">
                <a16:creationId xmlns:a16="http://schemas.microsoft.com/office/drawing/2014/main" id="{04D27F3F-496E-3676-36C2-0AB845A213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37257" y="1671510"/>
            <a:ext cx="3018054" cy="370277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3404838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09662" y="400228"/>
            <a:ext cx="2589170"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Incident Response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NIST Incident Response Life Cycle</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E81D9B08-0685-B6B2-B90B-E63B63C8F8D8}"/>
              </a:ext>
            </a:extLst>
          </p:cNvPr>
          <p:cNvSpPr txBox="1">
            <a:spLocks/>
          </p:cNvSpPr>
          <p:nvPr/>
        </p:nvSpPr>
        <p:spPr>
          <a:xfrm>
            <a:off x="308666" y="1706705"/>
            <a:ext cx="11781731" cy="203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NIST defines four steps in the incident response process life cycle: </a:t>
            </a:r>
          </a:p>
          <a:p>
            <a:pPr marL="369887"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Preparation</a:t>
            </a:r>
            <a:r>
              <a:rPr lang="en-US" sz="2000" dirty="0">
                <a:latin typeface="Times New Roman" panose="02020603050405020304" pitchFamily="18" charset="0"/>
                <a:cs typeface="Times New Roman" panose="02020603050405020304" pitchFamily="18" charset="0"/>
              </a:rPr>
              <a:t> - The members of the CSIRT are trained in how to respond to an incident. </a:t>
            </a:r>
          </a:p>
          <a:p>
            <a:pPr marL="369887"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Detection and Analysis </a:t>
            </a:r>
            <a:r>
              <a:rPr lang="en-US" sz="2000" dirty="0">
                <a:latin typeface="Times New Roman" panose="02020603050405020304" pitchFamily="18" charset="0"/>
                <a:cs typeface="Times New Roman" panose="02020603050405020304" pitchFamily="18" charset="0"/>
              </a:rPr>
              <a:t>– CSIRT quickly identifies, analyzes, and validates an incident.</a:t>
            </a:r>
          </a:p>
          <a:p>
            <a:pPr marL="369887"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Containment, Eradication, and Recovery </a:t>
            </a:r>
            <a:r>
              <a:rPr lang="en-US" sz="2000" dirty="0">
                <a:latin typeface="Times New Roman" panose="02020603050405020304" pitchFamily="18" charset="0"/>
                <a:cs typeface="Times New Roman" panose="02020603050405020304" pitchFamily="18" charset="0"/>
              </a:rPr>
              <a:t>– CSIRT implements procedures to contain the threat, eradicate the impact on organizational assets, and use backups to restore data and software. </a:t>
            </a:r>
          </a:p>
          <a:p>
            <a:pPr marL="369887"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Post-Incident Activities</a:t>
            </a:r>
            <a:r>
              <a:rPr lang="en-US" sz="2000" dirty="0">
                <a:solidFill>
                  <a:srgbClr val="00B0F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CSIRT documents how the incident was handled, recommends changes for future response, and specifies how to avoid a reoccurrence.</a:t>
            </a:r>
          </a:p>
          <a:p>
            <a:pPr marL="0" indent="0">
              <a:buClrTx/>
              <a:buNone/>
            </a:pPr>
            <a:endParaRPr lang="en-US" sz="2000" dirty="0">
              <a:latin typeface="Times New Roman" panose="02020603050405020304" pitchFamily="18" charset="0"/>
              <a:cs typeface="Times New Roman" panose="02020603050405020304" pitchFamily="18" charset="0"/>
            </a:endParaRPr>
          </a:p>
        </p:txBody>
      </p:sp>
      <p:pic>
        <p:nvPicPr>
          <p:cNvPr id="10" name="Picture 2">
            <a:extLst>
              <a:ext uri="{FF2B5EF4-FFF2-40B4-BE49-F238E27FC236}">
                <a16:creationId xmlns:a16="http://schemas.microsoft.com/office/drawing/2014/main" id="{E69F1051-B0B9-5AE2-D7C6-27C2D66ECA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9659" y="4085492"/>
            <a:ext cx="6056623" cy="175478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0970152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09662" y="400228"/>
            <a:ext cx="2589170"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Incident Response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Preparation</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D1DD3BC6-ADE6-7B10-39FB-5EE8751BF40A}"/>
              </a:ext>
            </a:extLst>
          </p:cNvPr>
          <p:cNvSpPr txBox="1">
            <a:spLocks/>
          </p:cNvSpPr>
          <p:nvPr/>
        </p:nvSpPr>
        <p:spPr>
          <a:xfrm>
            <a:off x="236096" y="1721219"/>
            <a:ext cx="11781731" cy="203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preparation phase is when the CSIRT is created and trained. The tools and assets that will be needed by the team to investigate incidents are acquired and deployed. </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examples of actions in the preparation phase are as follows:</a:t>
            </a:r>
          </a:p>
          <a:p>
            <a:pPr lvl="1">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Facilities to host the response team and the SOC are created.</a:t>
            </a:r>
          </a:p>
          <a:p>
            <a:pPr lvl="1">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Risk assessments are used to implement controls that will limit the number of incidents.</a:t>
            </a:r>
          </a:p>
          <a:p>
            <a:pPr lvl="1">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User security awareness training materials are developed.</a:t>
            </a:r>
          </a:p>
          <a:p>
            <a:pPr lvl="1">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Necessary hardware and software for incident analysis and mitigation is acquired. </a:t>
            </a:r>
            <a:endParaRPr lang="en-US" sz="2000" dirty="0">
              <a:latin typeface="Times New Roman" panose="02020603050405020304" pitchFamily="18" charset="0"/>
              <a:cs typeface="Times New Roman" panose="02020603050405020304" pitchFamily="18" charset="0"/>
            </a:endParaRPr>
          </a:p>
          <a:p>
            <a:pPr marL="0" indent="0">
              <a:buClrTx/>
              <a:buNone/>
            </a:pPr>
            <a:endParaRPr lang="en-US" sz="2000" dirty="0">
              <a:latin typeface="Times New Roman" panose="02020603050405020304" pitchFamily="18" charset="0"/>
              <a:cs typeface="Times New Roman" panose="02020603050405020304" pitchFamily="18" charset="0"/>
            </a:endParaRPr>
          </a:p>
        </p:txBody>
      </p:sp>
      <p:pic>
        <p:nvPicPr>
          <p:cNvPr id="8" name="Picture 2">
            <a:extLst>
              <a:ext uri="{FF2B5EF4-FFF2-40B4-BE49-F238E27FC236}">
                <a16:creationId xmlns:a16="http://schemas.microsoft.com/office/drawing/2014/main" id="{D7A69A6D-7BDE-6152-E9B3-230C0A3331F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83" t="5671"/>
          <a:stretch/>
        </p:blipFill>
        <p:spPr bwMode="auto">
          <a:xfrm>
            <a:off x="2861821" y="4126316"/>
            <a:ext cx="5895066" cy="1634882"/>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535018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09662" y="400228"/>
            <a:ext cx="2589170"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Incident Response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Detection and Analysis</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244D4828-7770-24AA-2185-0A326DC81C52}"/>
              </a:ext>
            </a:extLst>
          </p:cNvPr>
          <p:cNvSpPr txBox="1">
            <a:spLocks/>
          </p:cNvSpPr>
          <p:nvPr/>
        </p:nvSpPr>
        <p:spPr>
          <a:xfrm>
            <a:off x="149012" y="1706705"/>
            <a:ext cx="11781731" cy="203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Tx/>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Different types of incidents will require different responses.</a:t>
            </a:r>
          </a:p>
          <a:p>
            <a:pPr lvl="1">
              <a:spcBef>
                <a:spcPts val="600"/>
              </a:spcBef>
              <a:spcAft>
                <a:spcPts val="600"/>
              </a:spcAft>
              <a:buClrTx/>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Attack Vectors</a:t>
            </a:r>
            <a:r>
              <a:rPr lang="en-US" sz="2000" dirty="0">
                <a:latin typeface="Times New Roman" panose="02020603050405020304" pitchFamily="18" charset="0"/>
                <a:cs typeface="Times New Roman" panose="02020603050405020304" pitchFamily="18" charset="0"/>
              </a:rPr>
              <a:t>: Web, Email, Loss or Theft, Impersonation, Attrition and Media.</a:t>
            </a:r>
          </a:p>
          <a:p>
            <a:pPr lvl="1">
              <a:spcBef>
                <a:spcPts val="600"/>
              </a:spcBef>
              <a:spcAft>
                <a:spcPts val="600"/>
              </a:spcAft>
              <a:buClrTx/>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Detection: </a:t>
            </a:r>
            <a:r>
              <a:rPr lang="en-US" sz="2000" dirty="0">
                <a:latin typeface="Times New Roman" panose="02020603050405020304" pitchFamily="18" charset="0"/>
                <a:cs typeface="Times New Roman" panose="02020603050405020304" pitchFamily="18" charset="0"/>
              </a:rPr>
              <a:t>Automated detection - Antivirus software, IDS, manual detection - user reports.</a:t>
            </a:r>
          </a:p>
          <a:p>
            <a:pPr lvl="1">
              <a:spcBef>
                <a:spcPts val="600"/>
              </a:spcBef>
              <a:spcAft>
                <a:spcPts val="600"/>
              </a:spcAft>
              <a:buClrTx/>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Analysis</a:t>
            </a:r>
            <a:r>
              <a:rPr lang="en-US" sz="2000" dirty="0">
                <a:latin typeface="Times New Roman" panose="02020603050405020304" pitchFamily="18" charset="0"/>
                <a:cs typeface="Times New Roman" panose="02020603050405020304" pitchFamily="18" charset="0"/>
              </a:rPr>
              <a:t>: Use Network and System Profiling to determine the validity of security incidents.</a:t>
            </a:r>
          </a:p>
          <a:p>
            <a:pPr lvl="1">
              <a:spcBef>
                <a:spcPts val="600"/>
              </a:spcBef>
              <a:spcAft>
                <a:spcPts val="600"/>
              </a:spcAft>
              <a:buClrTx/>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Scoping</a:t>
            </a:r>
            <a:r>
              <a:rPr lang="en-US" sz="2000" dirty="0">
                <a:latin typeface="Times New Roman" panose="02020603050405020304" pitchFamily="18" charset="0"/>
                <a:cs typeface="Times New Roman" panose="02020603050405020304" pitchFamily="18" charset="0"/>
              </a:rPr>
              <a:t>: Provide information on the </a:t>
            </a:r>
            <a:r>
              <a:rPr lang="en-IN" sz="2000" dirty="0">
                <a:latin typeface="Times New Roman" panose="02020603050405020304" pitchFamily="18" charset="0"/>
                <a:cs typeface="Times New Roman" panose="02020603050405020304" pitchFamily="18" charset="0"/>
              </a:rPr>
              <a:t>containment of the incident and deeper analysis of the effects of the incident.</a:t>
            </a:r>
          </a:p>
          <a:p>
            <a:pPr lvl="1">
              <a:spcBef>
                <a:spcPts val="600"/>
              </a:spcBef>
              <a:spcAft>
                <a:spcPts val="600"/>
              </a:spcAft>
              <a:buClrTx/>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marL="0" indent="0">
              <a:buClrTx/>
              <a:buNone/>
            </a:pPr>
            <a:endParaRPr lang="en-US" sz="20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225B830E-379C-4D84-CD1E-B8C1414C3C28}"/>
              </a:ext>
            </a:extLst>
          </p:cNvPr>
          <p:cNvPicPr>
            <a:picLocks noChangeAspect="1"/>
          </p:cNvPicPr>
          <p:nvPr/>
        </p:nvPicPr>
        <p:blipFill rotWithShape="1">
          <a:blip r:embed="rId3">
            <a:extLst>
              <a:ext uri="{28A0092B-C50C-407E-A947-70E740481C1C}">
                <a14:useLocalDpi xmlns:a14="http://schemas.microsoft.com/office/drawing/2010/main" val="0"/>
              </a:ext>
            </a:extLst>
          </a:blip>
          <a:srcRect l="4566" t="10550" b="4242"/>
          <a:stretch/>
        </p:blipFill>
        <p:spPr>
          <a:xfrm>
            <a:off x="5151738" y="3841238"/>
            <a:ext cx="6388522" cy="1826338"/>
          </a:xfrm>
          <a:prstGeom prst="rect">
            <a:avLst/>
          </a:prstGeom>
          <a:ln>
            <a:solidFill>
              <a:schemeClr val="bg1">
                <a:lumMod val="85000"/>
              </a:schemeClr>
            </a:solidFill>
          </a:ln>
        </p:spPr>
      </p:pic>
      <p:sp>
        <p:nvSpPr>
          <p:cNvPr id="15" name="Content Placeholder 2">
            <a:extLst>
              <a:ext uri="{FF2B5EF4-FFF2-40B4-BE49-F238E27FC236}">
                <a16:creationId xmlns:a16="http://schemas.microsoft.com/office/drawing/2014/main" id="{C45D24CE-8C8D-1B07-FBC2-66BA7CD5AE8A}"/>
              </a:ext>
            </a:extLst>
          </p:cNvPr>
          <p:cNvSpPr txBox="1"/>
          <p:nvPr/>
        </p:nvSpPr>
        <p:spPr>
          <a:xfrm>
            <a:off x="615532" y="4061203"/>
            <a:ext cx="4290297" cy="1323439"/>
          </a:xfrm>
          <a:prstGeom prst="rect">
            <a:avLst/>
          </a:prstGeom>
          <a:noFill/>
        </p:spPr>
        <p:txBody>
          <a:bodyPr wrap="square" rtlCol="0">
            <a:spAutoFit/>
          </a:bodyPr>
          <a:lstStyle/>
          <a:p>
            <a:pPr marL="180975" indent="-180975">
              <a:buFont typeface="Arial" panose="020B0604020202020204" pitchFamily="34" charset="0"/>
              <a:buChar char="•"/>
            </a:pPr>
            <a:r>
              <a:rPr lang="en-IN" sz="2000" b="1" dirty="0">
                <a:solidFill>
                  <a:srgbClr val="000000"/>
                </a:solidFill>
                <a:latin typeface="Times New Roman" panose="02020603050405020304" pitchFamily="18" charset="0"/>
                <a:cs typeface="Times New Roman" panose="02020603050405020304" pitchFamily="18" charset="0"/>
              </a:rPr>
              <a:t>Incident Notification</a:t>
            </a:r>
            <a:r>
              <a:rPr lang="en-IN" sz="2000" dirty="0">
                <a:solidFill>
                  <a:srgbClr val="000000"/>
                </a:solidFill>
                <a:latin typeface="Times New Roman" panose="02020603050405020304" pitchFamily="18" charset="0"/>
                <a:cs typeface="Times New Roman" panose="02020603050405020304" pitchFamily="18" charset="0"/>
              </a:rPr>
              <a:t>: Notify appropriate stakeholders and outside parties, once the incident is analyzed and prioritized,</a:t>
            </a:r>
            <a:endParaRPr lang="en-IN" sz="20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00601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09662" y="400228"/>
            <a:ext cx="2589170"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Incident Response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Containment, Eradication, and Recovery</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1077486E-EBD5-ECE9-8285-BD5593D26F44}"/>
              </a:ext>
            </a:extLst>
          </p:cNvPr>
          <p:cNvSpPr txBox="1">
            <a:spLocks/>
          </p:cNvSpPr>
          <p:nvPr/>
        </p:nvSpPr>
        <p:spPr>
          <a:xfrm>
            <a:off x="178040" y="1706705"/>
            <a:ext cx="11781731" cy="203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Tx/>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After determining the validity of the incident through detection and analysis, it must be contained.</a:t>
            </a:r>
          </a:p>
          <a:p>
            <a:pPr marL="474662" lvl="1" indent="-285750">
              <a:buClrTx/>
            </a:pPr>
            <a:r>
              <a:rPr lang="en-US" sz="2000" b="1" dirty="0">
                <a:latin typeface="Times New Roman" panose="02020603050405020304" pitchFamily="18" charset="0"/>
                <a:cs typeface="Times New Roman" panose="02020603050405020304" pitchFamily="18" charset="0"/>
              </a:rPr>
              <a:t>Containment Strategy</a:t>
            </a:r>
            <a:r>
              <a:rPr lang="en-US" sz="2000" dirty="0">
                <a:latin typeface="Times New Roman" panose="02020603050405020304" pitchFamily="18" charset="0"/>
                <a:cs typeface="Times New Roman" panose="02020603050405020304" pitchFamily="18" charset="0"/>
              </a:rPr>
              <a:t>: For every type of incident, a containment strategy should be created and enforced depending on some conditions.</a:t>
            </a:r>
            <a:endParaRPr lang="en-IN" sz="2000" dirty="0">
              <a:latin typeface="Times New Roman" panose="02020603050405020304" pitchFamily="18" charset="0"/>
              <a:cs typeface="Times New Roman" panose="02020603050405020304" pitchFamily="18" charset="0"/>
            </a:endParaRPr>
          </a:p>
          <a:p>
            <a:pPr marL="474662" lvl="1" indent="-285750">
              <a:buClrTx/>
            </a:pPr>
            <a:r>
              <a:rPr lang="en-IN" sz="2000" b="1" dirty="0">
                <a:latin typeface="Times New Roman" panose="02020603050405020304" pitchFamily="18" charset="0"/>
                <a:cs typeface="Times New Roman" panose="02020603050405020304" pitchFamily="18" charset="0"/>
              </a:rPr>
              <a:t>Evidence</a:t>
            </a:r>
            <a:r>
              <a:rPr lang="en-IN" sz="2000" dirty="0">
                <a:latin typeface="Times New Roman" panose="02020603050405020304" pitchFamily="18" charset="0"/>
                <a:cs typeface="Times New Roman" panose="02020603050405020304" pitchFamily="18" charset="0"/>
              </a:rPr>
              <a:t>: During an incident, evidence must be gathered to resolve it. </a:t>
            </a:r>
            <a:r>
              <a:rPr lang="en-US" sz="2000" dirty="0">
                <a:latin typeface="Times New Roman" panose="02020603050405020304" pitchFamily="18" charset="0"/>
                <a:cs typeface="Times New Roman" panose="02020603050405020304" pitchFamily="18" charset="0"/>
              </a:rPr>
              <a:t>It is required for subsequent investigation by authorities. </a:t>
            </a:r>
          </a:p>
          <a:p>
            <a:pPr marL="474662" lvl="1" indent="-285750">
              <a:buClrTx/>
            </a:pPr>
            <a:r>
              <a:rPr lang="en-US" sz="2000" b="1" dirty="0">
                <a:latin typeface="Times New Roman" panose="02020603050405020304" pitchFamily="18" charset="0"/>
                <a:cs typeface="Times New Roman" panose="02020603050405020304" pitchFamily="18" charset="0"/>
              </a:rPr>
              <a:t>Attacker Identification</a:t>
            </a:r>
            <a:r>
              <a:rPr lang="en-US" sz="2000" dirty="0">
                <a:latin typeface="Times New Roman" panose="02020603050405020304" pitchFamily="18" charset="0"/>
                <a:cs typeface="Times New Roman" panose="02020603050405020304" pitchFamily="18" charset="0"/>
              </a:rPr>
              <a:t>: Identifying attackers will minimize the impact on critical business assets and services. </a:t>
            </a:r>
          </a:p>
          <a:p>
            <a:pPr lvl="1">
              <a:spcBef>
                <a:spcPts val="600"/>
              </a:spcBef>
              <a:spcAft>
                <a:spcPts val="600"/>
              </a:spcAft>
              <a:buClrTx/>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marL="0" indent="0">
              <a:buClrTx/>
              <a:buNone/>
            </a:pPr>
            <a:endParaRPr lang="en-US" sz="2000"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75F9C606-C903-5B9E-827F-650373EBB79B}"/>
              </a:ext>
            </a:extLst>
          </p:cNvPr>
          <p:cNvSpPr txBox="1"/>
          <p:nvPr/>
        </p:nvSpPr>
        <p:spPr>
          <a:xfrm>
            <a:off x="402101" y="4004377"/>
            <a:ext cx="5563842" cy="1323439"/>
          </a:xfrm>
          <a:prstGeom prst="rect">
            <a:avLst/>
          </a:prstGeom>
          <a:noFill/>
        </p:spPr>
        <p:txBody>
          <a:bodyPr wrap="square" rtlCol="0">
            <a:spAutoFit/>
          </a:bodyPr>
          <a:lstStyle/>
          <a:p>
            <a:pPr marL="285750" lvl="1" indent="-285750">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Eradication, recovery, and remediation</a:t>
            </a:r>
            <a:r>
              <a:rPr lang="en-US" sz="2000" dirty="0">
                <a:solidFill>
                  <a:srgbClr val="000000"/>
                </a:solidFill>
                <a:latin typeface="Times New Roman" panose="02020603050405020304" pitchFamily="18" charset="0"/>
                <a:cs typeface="Times New Roman" panose="02020603050405020304" pitchFamily="18" charset="0"/>
              </a:rPr>
              <a:t>: to eradicate, identify all hosts that need remediation; to recover hosts, use clean and recent backups, or rebuild them with installation media.</a:t>
            </a:r>
          </a:p>
        </p:txBody>
      </p:sp>
      <p:pic>
        <p:nvPicPr>
          <p:cNvPr id="16" name="Picture 15">
            <a:extLst>
              <a:ext uri="{FF2B5EF4-FFF2-40B4-BE49-F238E27FC236}">
                <a16:creationId xmlns:a16="http://schemas.microsoft.com/office/drawing/2014/main" id="{8CED16F0-FBF1-1DDA-0109-48B6072DE9AF}"/>
              </a:ext>
            </a:extLst>
          </p:cNvPr>
          <p:cNvPicPr>
            <a:picLocks noChangeAspect="1"/>
          </p:cNvPicPr>
          <p:nvPr/>
        </p:nvPicPr>
        <p:blipFill rotWithShape="1">
          <a:blip r:embed="rId3">
            <a:extLst>
              <a:ext uri="{28A0092B-C50C-407E-A947-70E740481C1C}">
                <a14:useLocalDpi xmlns:a14="http://schemas.microsoft.com/office/drawing/2010/main" val="0"/>
              </a:ext>
            </a:extLst>
          </a:blip>
          <a:srcRect l="4378" t="8953"/>
          <a:stretch/>
        </p:blipFill>
        <p:spPr>
          <a:xfrm>
            <a:off x="6208402" y="3948053"/>
            <a:ext cx="5841844" cy="1741547"/>
          </a:xfrm>
          <a:prstGeom prst="rect">
            <a:avLst/>
          </a:prstGeom>
          <a:ln w="3175">
            <a:solidFill>
              <a:schemeClr val="bg1">
                <a:lumMod val="85000"/>
              </a:schemeClr>
            </a:solidFill>
          </a:ln>
        </p:spPr>
      </p:pic>
    </p:spTree>
    <p:extLst>
      <p:ext uri="{BB962C8B-B14F-4D97-AF65-F5344CB8AC3E}">
        <p14:creationId xmlns:p14="http://schemas.microsoft.com/office/powerpoint/2010/main" val="19552590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09662" y="400228"/>
            <a:ext cx="2589170"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Incident Response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Post-Incident Activities</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474DF02E-7B13-4052-E345-886D737D7AAC}"/>
              </a:ext>
            </a:extLst>
          </p:cNvPr>
          <p:cNvSpPr txBox="1">
            <a:spLocks/>
          </p:cNvSpPr>
          <p:nvPr/>
        </p:nvSpPr>
        <p:spPr>
          <a:xfrm>
            <a:off x="308666" y="1706705"/>
            <a:ext cx="11781731" cy="203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ClrTx/>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is important to periodically meet with all the parties involved to discuss the events that took place and the actions of all of the individuals while handling the incident.</a:t>
            </a:r>
          </a:p>
          <a:p>
            <a:pPr marL="180975" indent="0">
              <a:spcBef>
                <a:spcPts val="300"/>
              </a:spcBef>
              <a:spcAft>
                <a:spcPts val="300"/>
              </a:spcAft>
              <a:buClrTx/>
              <a:buNone/>
            </a:pPr>
            <a:r>
              <a:rPr lang="en-US" sz="2000" b="1" dirty="0">
                <a:latin typeface="Times New Roman" panose="02020603050405020304" pitchFamily="18" charset="0"/>
                <a:cs typeface="Times New Roman" panose="02020603050405020304" pitchFamily="18" charset="0"/>
              </a:rPr>
              <a:t>Lessons-based hardening</a:t>
            </a:r>
            <a:r>
              <a:rPr lang="en-US" sz="2000" dirty="0">
                <a:latin typeface="Times New Roman" panose="02020603050405020304" pitchFamily="18" charset="0"/>
                <a:cs typeface="Times New Roman" panose="02020603050405020304" pitchFamily="18" charset="0"/>
              </a:rPr>
              <a:t>:</a:t>
            </a:r>
          </a:p>
          <a:p>
            <a:pPr marL="473075" lvl="1" indent="-201613">
              <a:buClrTx/>
            </a:pPr>
            <a:r>
              <a:rPr lang="en-US" sz="2000" dirty="0">
                <a:latin typeface="Times New Roman" panose="02020603050405020304" pitchFamily="18" charset="0"/>
                <a:cs typeface="Times New Roman" panose="02020603050405020304" pitchFamily="18" charset="0"/>
              </a:rPr>
              <a:t>The organization should hold a “lessons learned” meeting to:</a:t>
            </a:r>
          </a:p>
          <a:p>
            <a:pPr marL="533400" lvl="5" indent="250825">
              <a:spcBef>
                <a:spcPts val="300"/>
              </a:spcBef>
              <a:spcAft>
                <a:spcPts val="300"/>
              </a:spcAft>
            </a:pPr>
            <a:r>
              <a:rPr lang="en-US" sz="2000" dirty="0">
                <a:solidFill>
                  <a:srgbClr val="000000"/>
                </a:solidFill>
                <a:latin typeface="Times New Roman" panose="02020603050405020304" pitchFamily="18" charset="0"/>
                <a:cs typeface="Times New Roman" panose="02020603050405020304" pitchFamily="18" charset="0"/>
              </a:rPr>
              <a:t>Review the effectiveness of the incident handling process. </a:t>
            </a:r>
          </a:p>
          <a:p>
            <a:pPr marL="533400" lvl="5" indent="250825">
              <a:spcBef>
                <a:spcPts val="300"/>
              </a:spcBef>
              <a:spcAft>
                <a:spcPts val="300"/>
              </a:spcAft>
            </a:pPr>
            <a:r>
              <a:rPr lang="en-US" sz="2000" dirty="0">
                <a:solidFill>
                  <a:srgbClr val="000000"/>
                </a:solidFill>
                <a:latin typeface="Times New Roman" panose="02020603050405020304" pitchFamily="18" charset="0"/>
                <a:cs typeface="Times New Roman" panose="02020603050405020304" pitchFamily="18" charset="0"/>
              </a:rPr>
              <a:t>Identify necessary hardening needed for existing security controls and practices.</a:t>
            </a:r>
            <a:endParaRPr lang="en-IN" sz="2000" dirty="0">
              <a:latin typeface="Times New Roman" panose="02020603050405020304" pitchFamily="18" charset="0"/>
              <a:cs typeface="Times New Roman" panose="02020603050405020304" pitchFamily="18" charset="0"/>
            </a:endParaRPr>
          </a:p>
          <a:p>
            <a:pPr marL="0" indent="0">
              <a:buClrTx/>
              <a:buNone/>
            </a:pPr>
            <a:endParaRPr lang="en-US" sz="20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7273B337-3710-7360-7744-9A7D08FD03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2663" y="3918051"/>
            <a:ext cx="6553736" cy="1992610"/>
          </a:xfrm>
          <a:prstGeom prst="rect">
            <a:avLst/>
          </a:prstGeom>
        </p:spPr>
      </p:pic>
    </p:spTree>
    <p:extLst>
      <p:ext uri="{BB962C8B-B14F-4D97-AF65-F5344CB8AC3E}">
        <p14:creationId xmlns:p14="http://schemas.microsoft.com/office/powerpoint/2010/main" val="19454336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09662" y="400228"/>
            <a:ext cx="2589170"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Incident Response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Incident Data Collection and Retention</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A16A3922-491B-18A2-01A9-B71104E63187}"/>
              </a:ext>
            </a:extLst>
          </p:cNvPr>
          <p:cNvSpPr txBox="1">
            <a:spLocks/>
          </p:cNvSpPr>
          <p:nvPr/>
        </p:nvSpPr>
        <p:spPr>
          <a:xfrm>
            <a:off x="2109021" y="1672345"/>
            <a:ext cx="8574074" cy="4981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below table summarizes the incident data collection and retention:</a:t>
            </a:r>
          </a:p>
        </p:txBody>
      </p:sp>
      <p:graphicFrame>
        <p:nvGraphicFramePr>
          <p:cNvPr id="8" name="Table 7">
            <a:extLst>
              <a:ext uri="{FF2B5EF4-FFF2-40B4-BE49-F238E27FC236}">
                <a16:creationId xmlns:a16="http://schemas.microsoft.com/office/drawing/2014/main" id="{2E8A37ED-1B5B-85AC-EC97-3D879300167D}"/>
              </a:ext>
            </a:extLst>
          </p:cNvPr>
          <p:cNvGraphicFramePr>
            <a:graphicFrameLocks noGrp="1"/>
          </p:cNvGraphicFramePr>
          <p:nvPr>
            <p:extLst>
              <p:ext uri="{D42A27DB-BD31-4B8C-83A1-F6EECF244321}">
                <p14:modId xmlns:p14="http://schemas.microsoft.com/office/powerpoint/2010/main" val="2666824801"/>
              </p:ext>
            </p:extLst>
          </p:nvPr>
        </p:nvGraphicFramePr>
        <p:xfrm>
          <a:off x="605372" y="2102240"/>
          <a:ext cx="11339881" cy="3566160"/>
        </p:xfrm>
        <a:graphic>
          <a:graphicData uri="http://schemas.openxmlformats.org/drawingml/2006/table">
            <a:tbl>
              <a:tblPr firstRow="1" bandRow="1">
                <a:tableStyleId>{5C22544A-7EE6-4342-B048-85BDC9FD1C3A}</a:tableStyleId>
              </a:tblPr>
              <a:tblGrid>
                <a:gridCol w="5935241">
                  <a:extLst>
                    <a:ext uri="{9D8B030D-6E8A-4147-A177-3AD203B41FA5}">
                      <a16:colId xmlns:a16="http://schemas.microsoft.com/office/drawing/2014/main" val="20000"/>
                    </a:ext>
                  </a:extLst>
                </a:gridCol>
                <a:gridCol w="5404640">
                  <a:extLst>
                    <a:ext uri="{9D8B030D-6E8A-4147-A177-3AD203B41FA5}">
                      <a16:colId xmlns:a16="http://schemas.microsoft.com/office/drawing/2014/main" val="20001"/>
                    </a:ext>
                  </a:extLst>
                </a:gridCol>
              </a:tblGrid>
              <a:tr h="329601">
                <a:tc>
                  <a:txBody>
                    <a:bodyPr/>
                    <a:lstStyle/>
                    <a:p>
                      <a:pPr algn="ctr"/>
                      <a:r>
                        <a:rPr lang="en-IN" sz="1600" dirty="0">
                          <a:latin typeface="Times New Roman" panose="02020603050405020304" pitchFamily="18" charset="0"/>
                          <a:cs typeface="Times New Roman" panose="02020603050405020304" pitchFamily="18" charset="0"/>
                        </a:rPr>
                        <a:t>Incident Data Collection</a:t>
                      </a:r>
                    </a:p>
                  </a:txBody>
                  <a:tcPr/>
                </a:tc>
                <a:tc>
                  <a:txBody>
                    <a:bodyPr/>
                    <a:lstStyle/>
                    <a:p>
                      <a:pPr algn="ctr"/>
                      <a:r>
                        <a:rPr lang="en-IN" sz="1600" dirty="0">
                          <a:latin typeface="Times New Roman" panose="02020603050405020304" pitchFamily="18" charset="0"/>
                          <a:cs typeface="Times New Roman" panose="02020603050405020304" pitchFamily="18" charset="0"/>
                        </a:rPr>
                        <a:t>Retention</a:t>
                      </a:r>
                    </a:p>
                  </a:txBody>
                  <a:tcPr/>
                </a:tc>
                <a:extLst>
                  <a:ext uri="{0D108BD9-81ED-4DB2-BD59-A6C34878D82A}">
                    <a16:rowId xmlns:a16="http://schemas.microsoft.com/office/drawing/2014/main" val="10000"/>
                  </a:ext>
                </a:extLst>
              </a:tr>
              <a:tr h="3176156">
                <a:tc>
                  <a:txBody>
                    <a:bodyPr/>
                    <a:lstStyle/>
                    <a:p>
                      <a:pPr marL="285750" indent="-2857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collected data after the lessons-learned meeting can be used to: </a:t>
                      </a:r>
                    </a:p>
                    <a:p>
                      <a:pPr marL="533400" indent="-1714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Determine the incident cost for budgeting</a:t>
                      </a:r>
                    </a:p>
                    <a:p>
                      <a:pPr marL="533400" indent="-1714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Determine the effectiveness of the CSIRT</a:t>
                      </a:r>
                    </a:p>
                    <a:p>
                      <a:pPr marL="533400" indent="-1714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Identify possible security weaknesses throughout the system </a:t>
                      </a:r>
                    </a:p>
                    <a:p>
                      <a:pPr marL="285750" indent="-2857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time of each incident provides an insight into the total amount of labor used and the total time of each phase of the incident response process.</a:t>
                      </a:r>
                    </a:p>
                    <a:p>
                      <a:pPr marL="285750" marR="0" indent="-285750" algn="l" defTabSz="685777" rtl="0" eaLnBrk="1" fontAlgn="auto" latinLnBrk="0" hangingPunct="1">
                        <a:lnSpc>
                          <a:spcPct val="100000"/>
                        </a:lnSpc>
                        <a:spcBef>
                          <a:spcPts val="300"/>
                        </a:spcBef>
                        <a:spcAft>
                          <a:spcPts val="300"/>
                        </a:spcAft>
                        <a:buClrTx/>
                        <a:buSzTx/>
                        <a:buFont typeface="Arial" panose="020B0604020202020204" pitchFamily="34" charset="0"/>
                        <a:buChar char="•"/>
                        <a:tabLst/>
                        <a:defRPr/>
                      </a:pPr>
                      <a:r>
                        <a:rPr lang="en-US" sz="1600" dirty="0">
                          <a:latin typeface="Times New Roman" panose="02020603050405020304" pitchFamily="18" charset="0"/>
                          <a:cs typeface="Times New Roman" panose="02020603050405020304" pitchFamily="18" charset="0"/>
                        </a:rPr>
                        <a:t>Only collect data that can be used to define and refine the incident handling process.</a:t>
                      </a:r>
                    </a:p>
                    <a:p>
                      <a:pPr marL="285750" indent="-2857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Perform an objective assessment of each Incident.</a:t>
                      </a:r>
                    </a:p>
                  </a:txBody>
                  <a:tcPr/>
                </a:tc>
                <a:tc>
                  <a:txBody>
                    <a:bodyPr/>
                    <a:lstStyle/>
                    <a:p>
                      <a:pPr>
                        <a:spcBef>
                          <a:spcPts val="300"/>
                        </a:spcBef>
                        <a:spcAft>
                          <a:spcPts val="300"/>
                        </a:spcAft>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Some of the determining factors for evidence retention:</a:t>
                      </a:r>
                    </a:p>
                    <a:p>
                      <a:pPr marL="477837" indent="-285750">
                        <a:spcBef>
                          <a:spcPts val="300"/>
                        </a:spcBef>
                        <a:spcAft>
                          <a:spcPts val="300"/>
                        </a:spcAf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Prosecution</a:t>
                      </a:r>
                      <a:r>
                        <a:rPr lang="en-US" sz="1600" dirty="0">
                          <a:latin typeface="Times New Roman" panose="02020603050405020304" pitchFamily="18" charset="0"/>
                          <a:cs typeface="Times New Roman" panose="02020603050405020304" pitchFamily="18" charset="0"/>
                        </a:rPr>
                        <a:t> - When an attacker will be prosecuted because of a security incident, the evidence should be retained until after all legal actions have been completed.</a:t>
                      </a:r>
                    </a:p>
                    <a:p>
                      <a:pPr marL="477837" indent="-285750">
                        <a:spcBef>
                          <a:spcPts val="300"/>
                        </a:spcBef>
                        <a:spcAft>
                          <a:spcPts val="300"/>
                        </a:spcAf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Data Type</a:t>
                      </a:r>
                      <a:r>
                        <a:rPr lang="en-US" sz="1600" dirty="0">
                          <a:latin typeface="Times New Roman" panose="02020603050405020304" pitchFamily="18" charset="0"/>
                          <a:cs typeface="Times New Roman" panose="02020603050405020304" pitchFamily="18" charset="0"/>
                        </a:rPr>
                        <a:t> - An organization may specify that specific types of data should be kept for a specific period of time. </a:t>
                      </a:r>
                    </a:p>
                    <a:p>
                      <a:pPr marL="477837" indent="-285750">
                        <a:spcBef>
                          <a:spcPts val="300"/>
                        </a:spcBef>
                        <a:spcAft>
                          <a:spcPts val="300"/>
                        </a:spcAf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Cost</a:t>
                      </a:r>
                      <a:r>
                        <a:rPr lang="en-US" sz="1600" dirty="0">
                          <a:latin typeface="Times New Roman" panose="02020603050405020304" pitchFamily="18" charset="0"/>
                          <a:cs typeface="Times New Roman" panose="02020603050405020304" pitchFamily="18" charset="0"/>
                        </a:rPr>
                        <a:t> - If there is a lot of hardware and storage media that needs to be stored for a long time, it can become costly. </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115500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09662" y="400228"/>
            <a:ext cx="2589170" cy="461665"/>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Incident Response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2"/>
            <a:ext cx="11531943" cy="5371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Reporting Requirements and Information Sharing</a:t>
            </a: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a:p>
            <a:pPr marL="0" indent="0">
              <a:buNone/>
            </a:pP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18586561-F471-2D4E-53BE-C047CE112647}"/>
              </a:ext>
            </a:extLst>
          </p:cNvPr>
          <p:cNvSpPr txBox="1">
            <a:spLocks/>
          </p:cNvSpPr>
          <p:nvPr/>
        </p:nvSpPr>
        <p:spPr>
          <a:xfrm>
            <a:off x="319314" y="1701373"/>
            <a:ext cx="11753361" cy="38298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Governmental regulations should be consulted by the legal team to determine the organization’s responsibility for reporting the incident. </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Management needs to determine what additional communication is necessary with other stakeholders, such as customers, vendors, partners and so on.</a:t>
            </a:r>
          </a:p>
          <a:p>
            <a:pPr>
              <a:spcBef>
                <a:spcPts val="300"/>
              </a:spcBef>
              <a:spcAft>
                <a:spcPts val="300"/>
              </a:spcAft>
              <a:buFont typeface="Arial" panose="020B0604020202020204" pitchFamily="34" charset="0"/>
              <a:buChar char="•"/>
            </a:pPr>
            <a:r>
              <a:rPr lang="en-US" sz="2100" dirty="0">
                <a:solidFill>
                  <a:srgbClr val="00B0F0"/>
                </a:solidFill>
                <a:latin typeface="Times New Roman" panose="02020603050405020304" pitchFamily="18" charset="0"/>
                <a:cs typeface="Times New Roman" panose="02020603050405020304" pitchFamily="18" charset="0"/>
              </a:rPr>
              <a:t>NIST recommends </a:t>
            </a:r>
            <a:r>
              <a:rPr lang="en-US" sz="2100" dirty="0">
                <a:latin typeface="Times New Roman" panose="02020603050405020304" pitchFamily="18" charset="0"/>
                <a:cs typeface="Times New Roman" panose="02020603050405020304" pitchFamily="18" charset="0"/>
              </a:rPr>
              <a:t>that an organization coordinate with organizations to share details for the incident. </a:t>
            </a:r>
            <a:r>
              <a:rPr lang="en-IN" sz="2100" dirty="0">
                <a:latin typeface="Times New Roman" panose="02020603050405020304" pitchFamily="18" charset="0"/>
                <a:cs typeface="Times New Roman" panose="02020603050405020304" pitchFamily="18" charset="0"/>
              </a:rPr>
              <a:t>The critical recommendations from NIST for </a:t>
            </a:r>
            <a:r>
              <a:rPr lang="en-IN" sz="2100" dirty="0">
                <a:solidFill>
                  <a:srgbClr val="00B0F0"/>
                </a:solidFill>
                <a:latin typeface="Times New Roman" panose="02020603050405020304" pitchFamily="18" charset="0"/>
                <a:cs typeface="Times New Roman" panose="02020603050405020304" pitchFamily="18" charset="0"/>
              </a:rPr>
              <a:t>sharing information </a:t>
            </a:r>
            <a:r>
              <a:rPr lang="en-IN" sz="2100" dirty="0">
                <a:latin typeface="Times New Roman" panose="02020603050405020304" pitchFamily="18" charset="0"/>
                <a:cs typeface="Times New Roman" panose="02020603050405020304" pitchFamily="18" charset="0"/>
              </a:rPr>
              <a:t>are as follows:</a:t>
            </a:r>
            <a:endParaRPr lang="en-US" sz="2100" dirty="0">
              <a:latin typeface="Times New Roman" panose="02020603050405020304" pitchFamily="18" charset="0"/>
              <a:cs typeface="Times New Roman" panose="02020603050405020304" pitchFamily="18" charset="0"/>
            </a:endParaRPr>
          </a:p>
          <a:p>
            <a:pPr marL="442913" indent="-252413">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Plan incident coordination with external parties before incidents occur.</a:t>
            </a:r>
          </a:p>
          <a:p>
            <a:pPr marL="442913" indent="-252413">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Consult with the legal department before initiating any coordination efforts.</a:t>
            </a:r>
          </a:p>
          <a:p>
            <a:pPr marL="442913" indent="-252413">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Perform incident information sharing throughout the incident response life cycle.</a:t>
            </a:r>
          </a:p>
          <a:p>
            <a:pPr marL="442913" indent="-252413">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Attempt to automate as much of the information sharing process as possible.</a:t>
            </a:r>
          </a:p>
          <a:p>
            <a:pPr marL="442913" indent="-252413">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Balance the benefits of information sharing with the drawbacks of sharing sensitive information.</a:t>
            </a:r>
          </a:p>
        </p:txBody>
      </p:sp>
    </p:spTree>
    <p:extLst>
      <p:ext uri="{BB962C8B-B14F-4D97-AF65-F5344CB8AC3E}">
        <p14:creationId xmlns:p14="http://schemas.microsoft.com/office/powerpoint/2010/main" val="29283609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1651819" y="631061"/>
            <a:ext cx="8025581"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4984955" y="6252521"/>
            <a:ext cx="7207044" cy="368051"/>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3" name="TextBox 2">
            <a:extLst>
              <a:ext uri="{FF2B5EF4-FFF2-40B4-BE49-F238E27FC236}">
                <a16:creationId xmlns:a16="http://schemas.microsoft.com/office/drawing/2014/main" id="{6E64F4E6-BF20-F105-F54B-9593D1F2A021}"/>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10</a:t>
            </a:r>
          </a:p>
        </p:txBody>
      </p:sp>
      <p:sp>
        <p:nvSpPr>
          <p:cNvPr id="6" name="TextBox 5">
            <a:extLst>
              <a:ext uri="{FF2B5EF4-FFF2-40B4-BE49-F238E27FC236}">
                <a16:creationId xmlns:a16="http://schemas.microsoft.com/office/drawing/2014/main" id="{931CCFD5-4ECB-2F66-5558-B65240568702}"/>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2" name="TextBox 11">
            <a:extLst>
              <a:ext uri="{FF2B5EF4-FFF2-40B4-BE49-F238E27FC236}">
                <a16:creationId xmlns:a16="http://schemas.microsoft.com/office/drawing/2014/main" id="{35B247E3-90A5-50F7-5D5A-32A7A3B51091}"/>
              </a:ext>
            </a:extLst>
          </p:cNvPr>
          <p:cNvSpPr txBox="1"/>
          <p:nvPr/>
        </p:nvSpPr>
        <p:spPr>
          <a:xfrm>
            <a:off x="4869519" y="6251726"/>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10</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0161D30-4A06-47FB-BB8D-E38C1A77CABC}"/>
</file>

<file path=customXml/itemProps2.xml><?xml version="1.0" encoding="utf-8"?>
<ds:datastoreItem xmlns:ds="http://schemas.openxmlformats.org/officeDocument/2006/customXml" ds:itemID="{FC917740-8B63-4B38-BFDE-317B80DAADD4}"/>
</file>

<file path=customXml/itemProps3.xml><?xml version="1.0" encoding="utf-8"?>
<ds:datastoreItem xmlns:ds="http://schemas.openxmlformats.org/officeDocument/2006/customXml" ds:itemID="{B469A148-A7F8-42BF-B2D2-46A61813ACFC}"/>
</file>

<file path=docProps/app.xml><?xml version="1.0" encoding="utf-8"?>
<Properties xmlns="http://schemas.openxmlformats.org/officeDocument/2006/extended-properties" xmlns:vt="http://schemas.openxmlformats.org/officeDocument/2006/docPropsVTypes">
  <TotalTime>266</TotalTime>
  <Words>3448</Words>
  <Application>Microsoft Office PowerPoint</Application>
  <PresentationFormat>Widescreen</PresentationFormat>
  <Paragraphs>444</Paragraphs>
  <Slides>28</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28</vt:i4>
      </vt:variant>
    </vt:vector>
  </HeadingPairs>
  <TitlesOfParts>
    <vt:vector size="37" baseType="lpstr">
      <vt:lpstr>Alexandria</vt:lpstr>
      <vt:lpstr>Aptos</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Ibrahim Gomaa</cp:lastModifiedBy>
  <cp:revision>37</cp:revision>
  <dcterms:created xsi:type="dcterms:W3CDTF">2021-08-03T13:03:26Z</dcterms:created>
  <dcterms:modified xsi:type="dcterms:W3CDTF">2026-08-06T08:35:07Z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