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1" r:id="rId5"/>
  </p:sldMasterIdLst>
  <p:notesMasterIdLst>
    <p:notesMasterId r:id="rId42"/>
  </p:notesMasterIdLst>
  <p:sldIdLst>
    <p:sldId id="304" r:id="rId6"/>
    <p:sldId id="305" r:id="rId7"/>
    <p:sldId id="317" r:id="rId8"/>
    <p:sldId id="318" r:id="rId9"/>
    <p:sldId id="319" r:id="rId10"/>
    <p:sldId id="320" r:id="rId11"/>
    <p:sldId id="322" r:id="rId12"/>
    <p:sldId id="323" r:id="rId13"/>
    <p:sldId id="324" r:id="rId14"/>
    <p:sldId id="325" r:id="rId15"/>
    <p:sldId id="326" r:id="rId16"/>
    <p:sldId id="327" r:id="rId17"/>
    <p:sldId id="328" r:id="rId18"/>
    <p:sldId id="329" r:id="rId19"/>
    <p:sldId id="330" r:id="rId20"/>
    <p:sldId id="331" r:id="rId21"/>
    <p:sldId id="332" r:id="rId22"/>
    <p:sldId id="333" r:id="rId23"/>
    <p:sldId id="334" r:id="rId24"/>
    <p:sldId id="335" r:id="rId25"/>
    <p:sldId id="336" r:id="rId26"/>
    <p:sldId id="337" r:id="rId27"/>
    <p:sldId id="338" r:id="rId28"/>
    <p:sldId id="339" r:id="rId29"/>
    <p:sldId id="340" r:id="rId30"/>
    <p:sldId id="341" r:id="rId31"/>
    <p:sldId id="342" r:id="rId32"/>
    <p:sldId id="343" r:id="rId33"/>
    <p:sldId id="344" r:id="rId34"/>
    <p:sldId id="345" r:id="rId35"/>
    <p:sldId id="346" r:id="rId36"/>
    <p:sldId id="347" r:id="rId37"/>
    <p:sldId id="348" r:id="rId38"/>
    <p:sldId id="349" r:id="rId39"/>
    <p:sldId id="350" r:id="rId40"/>
    <p:sldId id="30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66" autoAdjust="0"/>
    <p:restoredTop sz="94660"/>
  </p:normalViewPr>
  <p:slideViewPr>
    <p:cSldViewPr snapToGrid="0">
      <p:cViewPr varScale="1">
        <p:scale>
          <a:sx n="70" d="100"/>
          <a:sy n="70" d="100"/>
        </p:scale>
        <p:origin x="564"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4E8CC5-DC7F-4638-81CF-0FB4E5514C7E}" type="datetimeFigureOut">
              <a:rPr lang="en-US" smtClean="0"/>
              <a:t>6/3/2026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2DC14D-F77E-4F6E-9607-E030526F3A6F}" type="slidenum">
              <a:rPr lang="en-US" smtClean="0"/>
              <a:t>‹#›</a:t>
            </a:fld>
            <a:endParaRPr lang="en-US" dirty="0"/>
          </a:p>
        </p:txBody>
      </p:sp>
    </p:spTree>
    <p:extLst>
      <p:ext uri="{BB962C8B-B14F-4D97-AF65-F5344CB8AC3E}">
        <p14:creationId xmlns:p14="http://schemas.microsoft.com/office/powerpoint/2010/main" val="3609623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272182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003286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1958071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6/3/2026</a:t>
            </a:fld>
            <a:endParaRPr lang="en-US" dirty="0"/>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328154636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6/3/2026</a:t>
            </a:fld>
            <a:endParaRPr lang="en-US" dirty="0"/>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203077139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6/3/2026</a:t>
            </a:fld>
            <a:endParaRPr lang="en-US" dirty="0"/>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279228634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6/3/2026</a:t>
            </a:fld>
            <a:endParaRPr lang="en-US" dirty="0"/>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388190661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6/3/2026</a:t>
            </a:fld>
            <a:endParaRPr lang="en-US" dirty="0"/>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69287509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6/3/2026</a:t>
            </a:fld>
            <a:endParaRPr lang="en-US" dirty="0"/>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86891606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6/3/2026</a:t>
            </a:fld>
            <a:endParaRPr lang="en-US" dirty="0"/>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291746260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6/3/2026</a:t>
            </a:fld>
            <a:endParaRPr lang="en-US" dirty="0"/>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420543595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6/3/2026</a:t>
            </a:fld>
            <a:endParaRPr lang="en-US" dirty="0"/>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2354497752"/>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6/3/2026</a:t>
            </a:fld>
            <a:endParaRPr lang="en-US" dirty="0"/>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281393054"/>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6/3/2026</a:t>
            </a:fld>
            <a:endParaRPr lang="en-US" dirty="0"/>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2602755713"/>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47896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605872568"/>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177107161"/>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49134903"/>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528587607"/>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3418081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54948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812739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938758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912443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328307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8160663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203055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9783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5579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75390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253037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89946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86967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6/3/2026</a:t>
            </a:fld>
            <a:endParaRPr lang="en-US" dirty="0"/>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dirty="0"/>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90"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1677465818"/>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 id="2147483689" r:id="rId18"/>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2.jpeg"/><Relationship Id="rId7" Type="http://schemas.openxmlformats.org/officeDocument/2006/relationships/image" Target="../media/image14.sv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 Dr. </a:t>
            </a:r>
            <a:r>
              <a:rPr lang="en-US" sz="2400" b="1" dirty="0" err="1">
                <a:solidFill>
                  <a:srgbClr val="00B0F0"/>
                </a:solidFill>
                <a:latin typeface="Times New Roman" panose="02020603050405020304" pitchFamily="18" charset="0"/>
                <a:cs typeface="Times New Roman" panose="02020603050405020304" pitchFamily="18" charset="0"/>
              </a:rPr>
              <a:t>Asma</a:t>
            </a:r>
            <a:r>
              <a:rPr lang="en-US" sz="2400" b="1" dirty="0">
                <a:solidFill>
                  <a:srgbClr val="00B0F0"/>
                </a:solidFill>
                <a:latin typeface="Times New Roman" panose="02020603050405020304" pitchFamily="18" charset="0"/>
                <a:cs typeface="Times New Roman" panose="02020603050405020304" pitchFamily="18" charset="0"/>
              </a:rPr>
              <a:t> </a:t>
            </a:r>
            <a:r>
              <a:rPr lang="en-US" sz="2400" b="1" dirty="0" err="1">
                <a:solidFill>
                  <a:srgbClr val="00B0F0"/>
                </a:solidFill>
                <a:latin typeface="Times New Roman" panose="02020603050405020304" pitchFamily="18" charset="0"/>
                <a:cs typeface="Times New Roman" panose="02020603050405020304" pitchFamily="18" charset="0"/>
              </a:rPr>
              <a:t>Abuanzeh</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r>
              <a:rPr lang="en-US" sz="3200" b="1" dirty="0">
                <a:solidFill>
                  <a:schemeClr val="tx1"/>
                </a:solidFill>
                <a:latin typeface="Times New Roman" panose="02020603050405020304" pitchFamily="18" charset="0"/>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r>
              <a:rPr lang="en-US" sz="2000" b="1" dirty="0">
                <a:solidFill>
                  <a:schemeClr val="tx1"/>
                </a:solidFill>
                <a:latin typeface="Times New Roman" panose="02020603050405020304" pitchFamily="18" charset="0"/>
                <a:cs typeface="Times New Roman" panose="02020603050405020304" pitchFamily="18" charset="0"/>
              </a:rPr>
              <a:t>PMG</a:t>
            </a:r>
            <a:r>
              <a:rPr lang="en-US" sz="1800" b="1" dirty="0" smtClean="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13934577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r>
              <a:rPr lang="en-US" sz="1600" b="1" dirty="0">
                <a:solidFill>
                  <a:schemeClr val="tx1"/>
                </a:solidFill>
                <a:latin typeface="Times New Roman" panose="02020603050405020304" pitchFamily="18" charset="0"/>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Asma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Abuanzeh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7744713" y="2451162"/>
            <a:ext cx="4238021"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Stakeholders and Communication Channels</a:t>
            </a:r>
          </a:p>
        </p:txBody>
      </p:sp>
    </p:spTree>
    <p:extLst>
      <p:ext uri="{BB962C8B-B14F-4D97-AF65-F5344CB8AC3E}">
        <p14:creationId xmlns:p14="http://schemas.microsoft.com/office/powerpoint/2010/main" val="24103524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a:xfrm>
            <a:off x="2346765" y="1022713"/>
            <a:ext cx="10515600" cy="1325563"/>
          </a:xfrm>
          <a:prstGeom prst="rect">
            <a:avLst/>
          </a:prstGeom>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z="3200" dirty="0" smtClean="0"/>
              <a:t>Stakeholders and Communication Channels</a:t>
            </a:r>
            <a:endParaRPr lang="en-US" sz="3200" dirty="0"/>
          </a:p>
        </p:txBody>
      </p:sp>
      <p:sp>
        <p:nvSpPr>
          <p:cNvPr id="9" name="Content Placeholder 2"/>
          <p:cNvSpPr txBox="1">
            <a:spLocks/>
          </p:cNvSpPr>
          <p:nvPr/>
        </p:nvSpPr>
        <p:spPr>
          <a:xfrm>
            <a:off x="1511439" y="2157221"/>
            <a:ext cx="9714279"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dirty="0" smtClean="0"/>
              <a:t>According to the PMBOK® Guide, stakeholders are, ‘persons and </a:t>
            </a:r>
            <a:r>
              <a:rPr lang="en-US" sz="2400" dirty="0" err="1" smtClean="0"/>
              <a:t>organisations</a:t>
            </a:r>
            <a:r>
              <a:rPr lang="en-US" sz="2400" dirty="0" smtClean="0"/>
              <a:t> such as customers, sponsors, performing organization and the public, that are actively involved in the project, or whose interests may be positively or negatively affected by execution or completion of the project.’ (PMI, 2004). The ICB defines stakeholders as, ‘people or groups, who are interested in the performance and/or success of the project, or who are constrained by the project’, preferring to employ the term ‘interested parties’ (IPMA, 2006).</a:t>
            </a:r>
            <a:endParaRPr lang="en-US" sz="2400" dirty="0"/>
          </a:p>
        </p:txBody>
      </p:sp>
    </p:spTree>
    <p:extLst>
      <p:ext uri="{BB962C8B-B14F-4D97-AF65-F5344CB8AC3E}">
        <p14:creationId xmlns:p14="http://schemas.microsoft.com/office/powerpoint/2010/main" val="645681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a:xfrm>
            <a:off x="2346765" y="1022713"/>
            <a:ext cx="10515600" cy="1325563"/>
          </a:xfrm>
          <a:prstGeom prst="rect">
            <a:avLst/>
          </a:prstGeom>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z="3200" dirty="0" smtClean="0"/>
              <a:t>Stakeholders and Communication Channels</a:t>
            </a:r>
            <a:endParaRPr lang="en-US" sz="3200" dirty="0"/>
          </a:p>
        </p:txBody>
      </p:sp>
      <p:sp>
        <p:nvSpPr>
          <p:cNvPr id="12" name="Content Placeholder 2"/>
          <p:cNvSpPr txBox="1">
            <a:spLocks/>
          </p:cNvSpPr>
          <p:nvPr/>
        </p:nvSpPr>
        <p:spPr>
          <a:xfrm>
            <a:off x="788504" y="2173495"/>
            <a:ext cx="10534491"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For most projects, the project manager can increase the chances of success by correctly managing the stakeholders’ needs, expectations and influence. The level of commitment of key stakeholders will determine the success or failure of certain projects which involve organizational change or have an important social, political, economical or environmental impact. Knowing the stakeholders’ expectations and requirements is fundamental to define the quality standards and requirements for the project and the products or services to be delivered.</a:t>
            </a:r>
            <a:endParaRPr lang="en-US" dirty="0"/>
          </a:p>
        </p:txBody>
      </p:sp>
    </p:spTree>
    <p:extLst>
      <p:ext uri="{BB962C8B-B14F-4D97-AF65-F5344CB8AC3E}">
        <p14:creationId xmlns:p14="http://schemas.microsoft.com/office/powerpoint/2010/main" val="1219213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a:xfrm>
            <a:off x="2346765" y="1022713"/>
            <a:ext cx="10515600" cy="1325563"/>
          </a:xfrm>
          <a:prstGeom prst="rect">
            <a:avLst/>
          </a:prstGeom>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z="3200" dirty="0" smtClean="0"/>
              <a:t>Stakeholders and Communication Channels</a:t>
            </a:r>
            <a:endParaRPr lang="en-US" sz="3200" dirty="0"/>
          </a:p>
        </p:txBody>
      </p:sp>
      <p:sp>
        <p:nvSpPr>
          <p:cNvPr id="9" name="Content Placeholder 2"/>
          <p:cNvSpPr txBox="1">
            <a:spLocks/>
          </p:cNvSpPr>
          <p:nvPr/>
        </p:nvSpPr>
        <p:spPr>
          <a:xfrm>
            <a:off x="1001267" y="2142043"/>
            <a:ext cx="10142355"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Project managers must know their stakeholders, understand the communication channels between them and develop a communication strategy to align the needs and expectations of the interested parties, using effective communication to improve their commitment level.</a:t>
            </a:r>
            <a:endParaRPr lang="en-US" dirty="0"/>
          </a:p>
        </p:txBody>
      </p:sp>
    </p:spTree>
    <p:extLst>
      <p:ext uri="{BB962C8B-B14F-4D97-AF65-F5344CB8AC3E}">
        <p14:creationId xmlns:p14="http://schemas.microsoft.com/office/powerpoint/2010/main" val="308678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1002390"/>
            <a:ext cx="8714582" cy="1325563"/>
          </a:xfrm>
          <a:prstGeom prst="rect">
            <a:avLst/>
          </a:prstGeom>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t>Identifying the global key stakeholders</a:t>
            </a:r>
            <a:endParaRPr lang="en-US" dirty="0"/>
          </a:p>
        </p:txBody>
      </p:sp>
      <p:sp>
        <p:nvSpPr>
          <p:cNvPr id="12" name="Content Placeholder 2"/>
          <p:cNvSpPr txBox="1">
            <a:spLocks/>
          </p:cNvSpPr>
          <p:nvPr/>
        </p:nvSpPr>
        <p:spPr>
          <a:xfrm>
            <a:off x="1177356" y="2320785"/>
            <a:ext cx="1007893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The global project manager can refer to different sources to identify potential stakeholders, depending on the project type and on the availability of information. Examples of these sources of information are:</a:t>
            </a:r>
            <a:endParaRPr lang="en-US" dirty="0"/>
          </a:p>
        </p:txBody>
      </p:sp>
    </p:spTree>
    <p:extLst>
      <p:ext uri="{BB962C8B-B14F-4D97-AF65-F5344CB8AC3E}">
        <p14:creationId xmlns:p14="http://schemas.microsoft.com/office/powerpoint/2010/main" val="3741938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1002390"/>
            <a:ext cx="8714582" cy="1325563"/>
          </a:xfrm>
          <a:prstGeom prst="rect">
            <a:avLst/>
          </a:prstGeom>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t>Identifying the global key stakeholders</a:t>
            </a:r>
            <a:endParaRPr lang="en-US" dirty="0"/>
          </a:p>
        </p:txBody>
      </p:sp>
      <p:sp>
        <p:nvSpPr>
          <p:cNvPr id="9" name="Content Placeholder 2"/>
          <p:cNvSpPr txBox="1">
            <a:spLocks/>
          </p:cNvSpPr>
          <p:nvPr/>
        </p:nvSpPr>
        <p:spPr>
          <a:xfrm>
            <a:off x="744506" y="2173443"/>
            <a:ext cx="10702987"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dirty="0" smtClean="0">
                <a:solidFill>
                  <a:srgbClr val="FF0000"/>
                </a:solidFill>
              </a:rPr>
              <a:t>Senior Management – </a:t>
            </a:r>
            <a:r>
              <a:rPr lang="en-US" sz="2400" dirty="0" smtClean="0"/>
              <a:t>the members of the steering committee, the project sponsor and people with a large working experience of the different </a:t>
            </a:r>
            <a:r>
              <a:rPr lang="en-US" sz="2400" dirty="0" err="1" smtClean="0"/>
              <a:t>organisations</a:t>
            </a:r>
            <a:r>
              <a:rPr lang="en-US" sz="2400" dirty="0" smtClean="0"/>
              <a:t> participating in the project can identify groups of people with interest in, or who are impacted by, the</a:t>
            </a:r>
          </a:p>
          <a:p>
            <a:pPr marL="0" indent="0" algn="just">
              <a:buFont typeface="Arial" panose="020B0604020202020204" pitchFamily="34" charset="0"/>
              <a:buNone/>
            </a:pPr>
            <a:r>
              <a:rPr lang="en-US" sz="2400" dirty="0" smtClean="0"/>
              <a:t>execution of the project.</a:t>
            </a:r>
          </a:p>
          <a:p>
            <a:pPr marL="0" indent="0" algn="just">
              <a:buFont typeface="Arial" panose="020B0604020202020204" pitchFamily="34" charset="0"/>
              <a:buNone/>
            </a:pPr>
            <a:r>
              <a:rPr lang="en-US" sz="2400" dirty="0" smtClean="0">
                <a:solidFill>
                  <a:srgbClr val="FF0000"/>
                </a:solidFill>
              </a:rPr>
              <a:t>Global team members, with local knowledge – </a:t>
            </a:r>
            <a:r>
              <a:rPr lang="en-US" sz="2400" dirty="0" smtClean="0"/>
              <a:t>team members in different locations may know about local people or </a:t>
            </a:r>
            <a:r>
              <a:rPr lang="en-US" sz="2400" dirty="0" err="1" smtClean="0"/>
              <a:t>organisations</a:t>
            </a:r>
            <a:r>
              <a:rPr lang="en-US" sz="2400" dirty="0" smtClean="0"/>
              <a:t> who are interested in or constrained by the project.</a:t>
            </a:r>
            <a:endParaRPr lang="en-US" sz="2400" dirty="0"/>
          </a:p>
        </p:txBody>
      </p:sp>
    </p:spTree>
    <p:extLst>
      <p:ext uri="{BB962C8B-B14F-4D97-AF65-F5344CB8AC3E}">
        <p14:creationId xmlns:p14="http://schemas.microsoft.com/office/powerpoint/2010/main" val="2199441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1002390"/>
            <a:ext cx="8714582" cy="1325563"/>
          </a:xfrm>
          <a:prstGeom prst="rect">
            <a:avLst/>
          </a:prstGeom>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t>Identifying the global key stakeholders</a:t>
            </a:r>
            <a:endParaRPr lang="en-US" dirty="0"/>
          </a:p>
        </p:txBody>
      </p:sp>
      <p:sp>
        <p:nvSpPr>
          <p:cNvPr id="12" name="Content Placeholder 2"/>
          <p:cNvSpPr txBox="1">
            <a:spLocks/>
          </p:cNvSpPr>
          <p:nvPr/>
        </p:nvSpPr>
        <p:spPr>
          <a:xfrm>
            <a:off x="1032796" y="2174340"/>
            <a:ext cx="10280472" cy="287431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solidFill>
                  <a:srgbClr val="FF0000"/>
                </a:solidFill>
              </a:rPr>
              <a:t>Specialists – </a:t>
            </a:r>
            <a:r>
              <a:rPr lang="en-US" dirty="0" smtClean="0"/>
              <a:t>external consultants or specialized team members usually have a deep understanding of </a:t>
            </a:r>
            <a:r>
              <a:rPr lang="en-US" dirty="0" err="1" smtClean="0"/>
              <a:t>organisations</a:t>
            </a:r>
            <a:r>
              <a:rPr lang="en-US" dirty="0" smtClean="0"/>
              <a:t> or people that may have a vested interest in the project.</a:t>
            </a:r>
          </a:p>
          <a:p>
            <a:pPr marL="0" indent="0" algn="just">
              <a:buFont typeface="Arial" panose="020B0604020202020204" pitchFamily="34" charset="0"/>
              <a:buNone/>
            </a:pPr>
            <a:r>
              <a:rPr lang="en-US" dirty="0" smtClean="0">
                <a:solidFill>
                  <a:srgbClr val="FF0000"/>
                </a:solidFill>
              </a:rPr>
              <a:t>Documentation – </a:t>
            </a:r>
            <a:r>
              <a:rPr lang="en-US" dirty="0" smtClean="0"/>
              <a:t>press releases, newspapers, specialized magazines, research papers, the Internet and books can be a rich source of information for external parties that are affected by or interested in the project.</a:t>
            </a:r>
            <a:endParaRPr lang="en-US" dirty="0"/>
          </a:p>
        </p:txBody>
      </p:sp>
    </p:spTree>
    <p:extLst>
      <p:ext uri="{BB962C8B-B14F-4D97-AF65-F5344CB8AC3E}">
        <p14:creationId xmlns:p14="http://schemas.microsoft.com/office/powerpoint/2010/main" val="38509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1002390"/>
            <a:ext cx="8714582" cy="1325563"/>
          </a:xfrm>
          <a:prstGeom prst="rect">
            <a:avLst/>
          </a:prstGeom>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t>Identifying the global key stakeholders</a:t>
            </a:r>
            <a:endParaRPr lang="en-US" dirty="0"/>
          </a:p>
        </p:txBody>
      </p:sp>
      <p:sp>
        <p:nvSpPr>
          <p:cNvPr id="9" name="Content Placeholder 2"/>
          <p:cNvSpPr txBox="1">
            <a:spLocks/>
          </p:cNvSpPr>
          <p:nvPr/>
        </p:nvSpPr>
        <p:spPr>
          <a:xfrm>
            <a:off x="945825" y="2137010"/>
            <a:ext cx="10046429"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solidFill>
                  <a:srgbClr val="FF0000"/>
                </a:solidFill>
              </a:rPr>
              <a:t>Organizational charts – </a:t>
            </a:r>
            <a:r>
              <a:rPr lang="en-US" dirty="0" smtClean="0"/>
              <a:t>the map of the organizational structure from the partners, suppliers, customers and governmental entities involved in the project can serve as a checklist to ensure the completeness of the analysis.</a:t>
            </a:r>
          </a:p>
          <a:p>
            <a:pPr marL="0" indent="0" algn="just">
              <a:buFont typeface="Arial" panose="020B0604020202020204" pitchFamily="34" charset="0"/>
              <a:buNone/>
            </a:pPr>
            <a:r>
              <a:rPr lang="en-US" dirty="0" smtClean="0">
                <a:solidFill>
                  <a:srgbClr val="FF0000"/>
                </a:solidFill>
              </a:rPr>
              <a:t>Lessons learned – </a:t>
            </a:r>
            <a:r>
              <a:rPr lang="en-US" dirty="0" smtClean="0"/>
              <a:t>success stories and failures from previous projects can provide recommendations for the stakeholders to </a:t>
            </a:r>
            <a:r>
              <a:rPr lang="en-US" dirty="0" err="1" smtClean="0"/>
              <a:t>analyse</a:t>
            </a:r>
            <a:r>
              <a:rPr lang="en-US" dirty="0" smtClean="0"/>
              <a:t> and manage.</a:t>
            </a:r>
            <a:endParaRPr lang="en-US" dirty="0"/>
          </a:p>
        </p:txBody>
      </p:sp>
    </p:spTree>
    <p:extLst>
      <p:ext uri="{BB962C8B-B14F-4D97-AF65-F5344CB8AC3E}">
        <p14:creationId xmlns:p14="http://schemas.microsoft.com/office/powerpoint/2010/main" val="2902488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93539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Knowing the global stakeholders</a:t>
            </a:r>
            <a:endParaRPr lang="en-US" dirty="0"/>
          </a:p>
        </p:txBody>
      </p:sp>
      <p:sp>
        <p:nvSpPr>
          <p:cNvPr id="13" name="Content Placeholder 2"/>
          <p:cNvSpPr txBox="1">
            <a:spLocks/>
          </p:cNvSpPr>
          <p:nvPr/>
        </p:nvSpPr>
        <p:spPr>
          <a:xfrm>
            <a:off x="935079" y="250666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project manager can build on the local knowledge of the participants of the brainstorming session to identify and document the stakeholders’ characteristics that depend on their status and geographical location, and can determine their expected behavior: </a:t>
            </a:r>
          </a:p>
          <a:p>
            <a:pPr algn="just"/>
            <a:r>
              <a:rPr lang="en-US" smtClean="0"/>
              <a:t>What are the types and levels of political, social, economical or organizational power for each stakeholder?</a:t>
            </a:r>
            <a:endParaRPr lang="en-US" dirty="0"/>
          </a:p>
        </p:txBody>
      </p:sp>
    </p:spTree>
    <p:extLst>
      <p:ext uri="{BB962C8B-B14F-4D97-AF65-F5344CB8AC3E}">
        <p14:creationId xmlns:p14="http://schemas.microsoft.com/office/powerpoint/2010/main" val="339987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93539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Knowing the global stakeholders</a:t>
            </a:r>
            <a:endParaRPr lang="en-US" dirty="0"/>
          </a:p>
        </p:txBody>
      </p:sp>
      <p:sp>
        <p:nvSpPr>
          <p:cNvPr id="9" name="Content Placeholder 2"/>
          <p:cNvSpPr txBox="1">
            <a:spLocks/>
          </p:cNvSpPr>
          <p:nvPr/>
        </p:nvSpPr>
        <p:spPr>
          <a:xfrm>
            <a:off x="1072662" y="2349668"/>
            <a:ext cx="1017251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What is the influence level of each stakeholder? This can normally be represented by keywords (high or low) or by weighting scales.</a:t>
            </a:r>
          </a:p>
          <a:p>
            <a:pPr algn="just"/>
            <a:r>
              <a:rPr lang="en-US" smtClean="0"/>
              <a:t>How the stakeholder fits in the different cultural dimensions? The dimensions evaluated in this book  allied to the information provided by various team members on the different cultural patterns can be helpful when managing the stakeholders’ expectations and when defining the communication strategy.</a:t>
            </a:r>
            <a:endParaRPr lang="en-US" dirty="0"/>
          </a:p>
        </p:txBody>
      </p:sp>
    </p:spTree>
    <p:extLst>
      <p:ext uri="{BB962C8B-B14F-4D97-AF65-F5344CB8AC3E}">
        <p14:creationId xmlns:p14="http://schemas.microsoft.com/office/powerpoint/2010/main" val="3421045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935396"/>
            <a:ext cx="10995660" cy="115506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Analyzing the global stakeholders</a:t>
            </a:r>
            <a:endParaRPr lang="en-US" dirty="0"/>
          </a:p>
        </p:txBody>
      </p:sp>
      <p:sp>
        <p:nvSpPr>
          <p:cNvPr id="13" name="Content Placeholder 3"/>
          <p:cNvSpPr txBox="1">
            <a:spLocks/>
          </p:cNvSpPr>
          <p:nvPr/>
        </p:nvSpPr>
        <p:spPr>
          <a:xfrm>
            <a:off x="1097663" y="2234287"/>
            <a:ext cx="9972413"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next step in the global stakeholder management process consists of a detailed analysis of the stakeholders’ attitudes to the project. Depending on the project size and complexity, this analysis can be performed in the same brainstorming session, in another session with the same team members or in additional sessions with smaller and focused teams, for example:</a:t>
            </a:r>
            <a:endParaRPr lang="en-US" dirty="0"/>
          </a:p>
        </p:txBody>
      </p:sp>
    </p:spTree>
    <p:extLst>
      <p:ext uri="{BB962C8B-B14F-4D97-AF65-F5344CB8AC3E}">
        <p14:creationId xmlns:p14="http://schemas.microsoft.com/office/powerpoint/2010/main" val="3357992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935396"/>
            <a:ext cx="10995660" cy="115506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Analyzing the global stakeholders</a:t>
            </a:r>
            <a:endParaRPr lang="en-US" dirty="0"/>
          </a:p>
        </p:txBody>
      </p:sp>
      <p:sp>
        <p:nvSpPr>
          <p:cNvPr id="9" name="Content Placeholder 2"/>
          <p:cNvSpPr txBox="1">
            <a:spLocks/>
          </p:cNvSpPr>
          <p:nvPr/>
        </p:nvSpPr>
        <p:spPr>
          <a:xfrm>
            <a:off x="962707" y="2191105"/>
            <a:ext cx="1027274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local teams appraising the stakeholders located in their geographical areas;</a:t>
            </a:r>
          </a:p>
          <a:p>
            <a:pPr algn="just"/>
            <a:r>
              <a:rPr lang="en-US" smtClean="0"/>
              <a:t>subject matter experts evaluating the impacts of the project deliverables on their areas;</a:t>
            </a:r>
          </a:p>
          <a:p>
            <a:pPr algn="just"/>
            <a:r>
              <a:rPr lang="en-US" smtClean="0"/>
              <a:t>senior managers assessing the impact of organizational change initiatives.</a:t>
            </a:r>
            <a:endParaRPr lang="en-US" dirty="0"/>
          </a:p>
        </p:txBody>
      </p:sp>
    </p:spTree>
    <p:extLst>
      <p:ext uri="{BB962C8B-B14F-4D97-AF65-F5344CB8AC3E}">
        <p14:creationId xmlns:p14="http://schemas.microsoft.com/office/powerpoint/2010/main" val="2630165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283002" y="97597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The stakeholder commitment framework</a:t>
            </a:r>
            <a:endParaRPr lang="en-US" dirty="0"/>
          </a:p>
        </p:txBody>
      </p:sp>
      <p:sp>
        <p:nvSpPr>
          <p:cNvPr id="13" name="Content Placeholder 2"/>
          <p:cNvSpPr txBox="1">
            <a:spLocks/>
          </p:cNvSpPr>
          <p:nvPr/>
        </p:nvSpPr>
        <p:spPr>
          <a:xfrm>
            <a:off x="679174" y="2506662"/>
            <a:ext cx="9821353"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McElroy and Mills (2000) identified that stakeholders have different levels of commitment to projects (Figure below), suggesting that communication is key to change this engagement level.</a:t>
            </a:r>
          </a:p>
          <a:p>
            <a:pPr marL="0" indent="0" algn="just">
              <a:buFont typeface="Arial" panose="020B0604020202020204" pitchFamily="34" charset="0"/>
              <a:buNone/>
            </a:pPr>
            <a:r>
              <a:rPr lang="en-US" smtClean="0"/>
              <a:t>Global project managers must understand how the proper use of different communication media over distance and across cultural borders can trigger these changes:</a:t>
            </a:r>
            <a:endParaRPr lang="en-US" dirty="0"/>
          </a:p>
        </p:txBody>
      </p:sp>
    </p:spTree>
    <p:extLst>
      <p:ext uri="{BB962C8B-B14F-4D97-AF65-F5344CB8AC3E}">
        <p14:creationId xmlns:p14="http://schemas.microsoft.com/office/powerpoint/2010/main" val="3788195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283002" y="97597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The stakeholder commitment framework</a:t>
            </a:r>
            <a:endParaRPr lang="en-US" dirty="0"/>
          </a:p>
        </p:txBody>
      </p:sp>
      <p:pic>
        <p:nvPicPr>
          <p:cNvPr id="9" name="Content Placeholder 4"/>
          <p:cNvPicPr>
            <a:picLocks noChangeAspect="1"/>
          </p:cNvPicPr>
          <p:nvPr/>
        </p:nvPicPr>
        <p:blipFill>
          <a:blip r:embed="rId3"/>
          <a:stretch>
            <a:fillRect/>
          </a:stretch>
        </p:blipFill>
        <p:spPr>
          <a:xfrm>
            <a:off x="2562329" y="1770520"/>
            <a:ext cx="6528699" cy="3673608"/>
          </a:xfrm>
          <a:prstGeom prst="rect">
            <a:avLst/>
          </a:prstGeom>
        </p:spPr>
      </p:pic>
    </p:spTree>
    <p:extLst>
      <p:ext uri="{BB962C8B-B14F-4D97-AF65-F5344CB8AC3E}">
        <p14:creationId xmlns:p14="http://schemas.microsoft.com/office/powerpoint/2010/main" val="3036700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283002" y="97597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The stakeholder commitment framework</a:t>
            </a:r>
            <a:endParaRPr lang="en-US" dirty="0"/>
          </a:p>
        </p:txBody>
      </p:sp>
      <p:sp>
        <p:nvSpPr>
          <p:cNvPr id="11" name="Content Placeholder 2"/>
          <p:cNvSpPr txBox="1">
            <a:spLocks/>
          </p:cNvSpPr>
          <p:nvPr/>
        </p:nvSpPr>
        <p:spPr>
          <a:xfrm>
            <a:off x="1056096" y="2261964"/>
            <a:ext cx="10087526"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From ignorance to awareness – </a:t>
            </a:r>
            <a:r>
              <a:rPr lang="en-US" smtClean="0"/>
              <a:t>project managers can gain a first level of commitment by creating a project virtual room and publishing the project information, key milestones and overall project performance. In many projects, most secondary stakeholders (low levels of power and influence) can remain at this level, and receive regular project updates by e-mail, or access the project virtual room when they require information.</a:t>
            </a:r>
            <a:endParaRPr lang="en-US" dirty="0"/>
          </a:p>
        </p:txBody>
      </p:sp>
    </p:spTree>
    <p:extLst>
      <p:ext uri="{BB962C8B-B14F-4D97-AF65-F5344CB8AC3E}">
        <p14:creationId xmlns:p14="http://schemas.microsoft.com/office/powerpoint/2010/main" val="373446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283002" y="97597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The stakeholder commitment framework</a:t>
            </a:r>
            <a:endParaRPr lang="en-US" dirty="0"/>
          </a:p>
        </p:txBody>
      </p:sp>
      <p:sp>
        <p:nvSpPr>
          <p:cNvPr id="9" name="Content Placeholder 2"/>
          <p:cNvSpPr txBox="1">
            <a:spLocks/>
          </p:cNvSpPr>
          <p:nvPr/>
        </p:nvSpPr>
        <p:spPr>
          <a:xfrm>
            <a:off x="1002359" y="2213149"/>
            <a:ext cx="965894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Understanding – </a:t>
            </a:r>
            <a:r>
              <a:rPr lang="en-US" smtClean="0"/>
              <a:t>project managers can create a good level of understanding on the project by organizing local meetings in key locations and visiting key stakeholders at project onset, and by broadcasting regular updates during project execution.</a:t>
            </a:r>
            <a:endParaRPr lang="en-US" dirty="0"/>
          </a:p>
        </p:txBody>
      </p:sp>
    </p:spTree>
    <p:extLst>
      <p:ext uri="{BB962C8B-B14F-4D97-AF65-F5344CB8AC3E}">
        <p14:creationId xmlns:p14="http://schemas.microsoft.com/office/powerpoint/2010/main" val="284659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283002" y="97597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The stakeholder commitment framework</a:t>
            </a:r>
            <a:endParaRPr lang="en-US" dirty="0"/>
          </a:p>
        </p:txBody>
      </p:sp>
      <p:sp>
        <p:nvSpPr>
          <p:cNvPr id="11" name="Content Placeholder 2"/>
          <p:cNvSpPr txBox="1">
            <a:spLocks/>
          </p:cNvSpPr>
          <p:nvPr/>
        </p:nvSpPr>
        <p:spPr>
          <a:xfrm>
            <a:off x="1214179" y="2255954"/>
            <a:ext cx="10086168"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Support – </a:t>
            </a:r>
            <a:r>
              <a:rPr lang="en-US" smtClean="0"/>
              <a:t>the project team can obtain the support of key stakeholders by fostering debates and brainstorming over distance  for strategic discussions. Senior stakeholders can be invited to give feedback on the project communication strategy and to provide suggestions and steering on important decisions.</a:t>
            </a:r>
            <a:endParaRPr lang="en-US" dirty="0"/>
          </a:p>
        </p:txBody>
      </p:sp>
    </p:spTree>
    <p:extLst>
      <p:ext uri="{BB962C8B-B14F-4D97-AF65-F5344CB8AC3E}">
        <p14:creationId xmlns:p14="http://schemas.microsoft.com/office/powerpoint/2010/main" val="1942897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283002" y="97597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The stakeholder commitment framework</a:t>
            </a:r>
            <a:endParaRPr lang="en-US" dirty="0"/>
          </a:p>
        </p:txBody>
      </p:sp>
      <p:sp>
        <p:nvSpPr>
          <p:cNvPr id="9" name="Content Placeholder 2"/>
          <p:cNvSpPr txBox="1">
            <a:spLocks/>
          </p:cNvSpPr>
          <p:nvPr/>
        </p:nvSpPr>
        <p:spPr>
          <a:xfrm>
            <a:off x="1155560" y="2303009"/>
            <a:ext cx="980719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smtClean="0">
                <a:solidFill>
                  <a:srgbClr val="FF0000"/>
                </a:solidFill>
              </a:rPr>
              <a:t>Involvement – </a:t>
            </a:r>
            <a:r>
              <a:rPr lang="en-US" sz="2400" smtClean="0"/>
              <a:t>the key team members must be involved in the planning phase and in the preparation of important project components, such as the schedule and risk log. The project manager must continue involving these team members in all important steps, when main changes occur and on problem-solving activities.</a:t>
            </a:r>
            <a:endParaRPr lang="en-US" sz="2400" dirty="0"/>
          </a:p>
        </p:txBody>
      </p:sp>
    </p:spTree>
    <p:extLst>
      <p:ext uri="{BB962C8B-B14F-4D97-AF65-F5344CB8AC3E}">
        <p14:creationId xmlns:p14="http://schemas.microsoft.com/office/powerpoint/2010/main" val="350478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283002" y="97597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The stakeholder commitment framework</a:t>
            </a:r>
            <a:endParaRPr lang="en-US" dirty="0"/>
          </a:p>
        </p:txBody>
      </p:sp>
      <p:sp>
        <p:nvSpPr>
          <p:cNvPr id="11" name="Content Placeholder 2"/>
          <p:cNvSpPr txBox="1">
            <a:spLocks/>
          </p:cNvSpPr>
          <p:nvPr/>
        </p:nvSpPr>
        <p:spPr>
          <a:xfrm>
            <a:off x="942308" y="2411255"/>
            <a:ext cx="1009078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Commitment – </a:t>
            </a:r>
            <a:r>
              <a:rPr lang="en-US" smtClean="0"/>
              <a:t>a consistent involvement of the project stakeholders in meetings and informal discussions will develop a high-level of commitment during project execution, simplifying the monitoring and control activities of the project manager. The commitment is often carried over to other projects, once the trust between the project manager and the stakeholders is established</a:t>
            </a:r>
            <a:endParaRPr lang="en-US" dirty="0"/>
          </a:p>
        </p:txBody>
      </p:sp>
    </p:spTree>
    <p:extLst>
      <p:ext uri="{BB962C8B-B14F-4D97-AF65-F5344CB8AC3E}">
        <p14:creationId xmlns:p14="http://schemas.microsoft.com/office/powerpoint/2010/main" val="523286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46765" y="392654"/>
            <a:ext cx="7582366"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Defining strategies to change stakeholders’ commitment levels</a:t>
            </a:r>
            <a:endParaRPr lang="en-US" dirty="0"/>
          </a:p>
        </p:txBody>
      </p:sp>
      <p:sp>
        <p:nvSpPr>
          <p:cNvPr id="13" name="Content Placeholder 2"/>
          <p:cNvSpPr txBox="1">
            <a:spLocks/>
          </p:cNvSpPr>
          <p:nvPr/>
        </p:nvSpPr>
        <p:spPr>
          <a:xfrm>
            <a:off x="802510" y="2340328"/>
            <a:ext cx="1052513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After the stakeholder analysis discussed previously, the register will contain the current and desired stakeholder position. According to the power, influence, cultural patterns, objectives, requirements, reactions, challenges and opportunities, the project manager can determine the strategic actions the project team can take for each stakeholder, in order to increase their knowledge level and move stakeholders to the desired position, thus increasing the success rate of the project.</a:t>
            </a:r>
            <a:endParaRPr lang="en-US" dirty="0"/>
          </a:p>
        </p:txBody>
      </p:sp>
    </p:spTree>
    <p:extLst>
      <p:ext uri="{BB962C8B-B14F-4D97-AF65-F5344CB8AC3E}">
        <p14:creationId xmlns:p14="http://schemas.microsoft.com/office/powerpoint/2010/main" val="2923292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46765" y="392654"/>
            <a:ext cx="7582366"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Defining strategies to change stakeholders’ commitment levels</a:t>
            </a:r>
            <a:endParaRPr lang="en-US" dirty="0"/>
          </a:p>
        </p:txBody>
      </p:sp>
      <p:sp>
        <p:nvSpPr>
          <p:cNvPr id="11" name="Content Placeholder 2"/>
          <p:cNvSpPr txBox="1">
            <a:spLocks/>
          </p:cNvSpPr>
          <p:nvPr/>
        </p:nvSpPr>
        <p:spPr>
          <a:xfrm>
            <a:off x="942308" y="2255954"/>
            <a:ext cx="10118961"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smtClean="0"/>
              <a:t>Based on all these aspects, the project team can decide on how to raise the effect of positive influences from key allies, how to reduce opposition from key opposes and how to enhance the influence of neutral stakeholders.</a:t>
            </a:r>
          </a:p>
          <a:p>
            <a:pPr marL="0" indent="0" algn="just">
              <a:buFont typeface="Arial" panose="020B0604020202020204" pitchFamily="34" charset="0"/>
              <a:buNone/>
            </a:pPr>
            <a:r>
              <a:rPr lang="en-US" sz="2400" smtClean="0"/>
              <a:t>The project manager must evaluate the strategies according to their cost and the resources involved, compared to the importance and likelihood of achieving their goals.</a:t>
            </a:r>
            <a:endParaRPr lang="en-US" sz="2400" dirty="0"/>
          </a:p>
        </p:txBody>
      </p:sp>
    </p:spTree>
    <p:extLst>
      <p:ext uri="{BB962C8B-B14F-4D97-AF65-F5344CB8AC3E}">
        <p14:creationId xmlns:p14="http://schemas.microsoft.com/office/powerpoint/2010/main" val="156970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1022713"/>
            <a:ext cx="824831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Completing the global stakeholder register</a:t>
            </a:r>
            <a:endParaRPr lang="en-US" sz="3600" dirty="0"/>
          </a:p>
        </p:txBody>
      </p:sp>
      <p:sp>
        <p:nvSpPr>
          <p:cNvPr id="13" name="Content Placeholder 2"/>
          <p:cNvSpPr txBox="1">
            <a:spLocks/>
          </p:cNvSpPr>
          <p:nvPr/>
        </p:nvSpPr>
        <p:spPr>
          <a:xfrm>
            <a:off x="900111" y="2265699"/>
            <a:ext cx="10354043"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project manager can then decide to have one-to-one interviews or informal discussions with key stakeholders in order to validate the information provided during the brainstorming sessions, to clarify conflicting standpoints of different team members and to obtain additional information. These interviews and discussions should be conducted face-to-face, mainly when the project manager is meeting a stakeholder for the first time.</a:t>
            </a:r>
            <a:endParaRPr lang="en-US" dirty="0"/>
          </a:p>
        </p:txBody>
      </p:sp>
    </p:spTree>
    <p:extLst>
      <p:ext uri="{BB962C8B-B14F-4D97-AF65-F5344CB8AC3E}">
        <p14:creationId xmlns:p14="http://schemas.microsoft.com/office/powerpoint/2010/main" val="2740030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1022713"/>
            <a:ext cx="824831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Completing the global stakeholder register</a:t>
            </a:r>
            <a:endParaRPr lang="en-US" sz="3600" dirty="0"/>
          </a:p>
        </p:txBody>
      </p:sp>
      <p:sp>
        <p:nvSpPr>
          <p:cNvPr id="9" name="Content Placeholder 2"/>
          <p:cNvSpPr txBox="1">
            <a:spLocks/>
          </p:cNvSpPr>
          <p:nvPr/>
        </p:nvSpPr>
        <p:spPr>
          <a:xfrm>
            <a:off x="997245" y="2165756"/>
            <a:ext cx="10035845"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outcome of the analysis described in this lecture is a complete stakeholder register, which will be part of the communications management plan. The project manager can now define the process of maintaining the register, by specifying:</a:t>
            </a:r>
            <a:endParaRPr lang="en-US" dirty="0"/>
          </a:p>
        </p:txBody>
      </p:sp>
    </p:spTree>
    <p:extLst>
      <p:ext uri="{BB962C8B-B14F-4D97-AF65-F5344CB8AC3E}">
        <p14:creationId xmlns:p14="http://schemas.microsoft.com/office/powerpoint/2010/main" val="3781111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1022713"/>
            <a:ext cx="824831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Completing the global stakeholder register</a:t>
            </a:r>
            <a:endParaRPr lang="en-US" sz="3600" dirty="0"/>
          </a:p>
        </p:txBody>
      </p:sp>
      <p:sp>
        <p:nvSpPr>
          <p:cNvPr id="11" name="Content Placeholder 2"/>
          <p:cNvSpPr txBox="1">
            <a:spLocks/>
          </p:cNvSpPr>
          <p:nvPr/>
        </p:nvSpPr>
        <p:spPr>
          <a:xfrm>
            <a:off x="610438" y="2345888"/>
            <a:ext cx="10771239"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The update frequency – </a:t>
            </a:r>
            <a:r>
              <a:rPr lang="en-US" smtClean="0"/>
              <a:t>determines how often to have meetings to review and update the stakeholder register.</a:t>
            </a:r>
          </a:p>
          <a:p>
            <a:pPr marL="0" indent="0" algn="just">
              <a:buFont typeface="Arial" panose="020B0604020202020204" pitchFamily="34" charset="0"/>
              <a:buNone/>
            </a:pPr>
            <a:r>
              <a:rPr lang="en-US" smtClean="0">
                <a:solidFill>
                  <a:srgbClr val="FF0000"/>
                </a:solidFill>
              </a:rPr>
              <a:t>The ownership – </a:t>
            </a:r>
            <a:r>
              <a:rPr lang="en-US" smtClean="0"/>
              <a:t>defines who will monitor the changes on different items on the register (outside the regular meetings) and perform the updates.</a:t>
            </a:r>
          </a:p>
          <a:p>
            <a:pPr marL="0" indent="0" algn="just">
              <a:buFont typeface="Arial" panose="020B0604020202020204" pitchFamily="34" charset="0"/>
              <a:buNone/>
            </a:pPr>
            <a:r>
              <a:rPr lang="en-US" smtClean="0">
                <a:solidFill>
                  <a:srgbClr val="FF0000"/>
                </a:solidFill>
              </a:rPr>
              <a:t>The confidentiality – </a:t>
            </a:r>
            <a:r>
              <a:rPr lang="en-US" smtClean="0"/>
              <a:t>controls who can have access to read the information on the stakeholder register.</a:t>
            </a:r>
            <a:endParaRPr lang="en-US" dirty="0"/>
          </a:p>
        </p:txBody>
      </p:sp>
    </p:spTree>
    <p:extLst>
      <p:ext uri="{BB962C8B-B14F-4D97-AF65-F5344CB8AC3E}">
        <p14:creationId xmlns:p14="http://schemas.microsoft.com/office/powerpoint/2010/main" val="2155587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95318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Global communication channels</a:t>
            </a:r>
            <a:endParaRPr lang="en-US" dirty="0"/>
          </a:p>
        </p:txBody>
      </p:sp>
      <p:sp>
        <p:nvSpPr>
          <p:cNvPr id="13" name="Content Placeholder 2"/>
          <p:cNvSpPr txBox="1">
            <a:spLocks/>
          </p:cNvSpPr>
          <p:nvPr/>
        </p:nvSpPr>
        <p:spPr>
          <a:xfrm>
            <a:off x="834665" y="2436882"/>
            <a:ext cx="10377949"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PMBOK® Guide suggests that, ‘the project manager should consider the number of potential communication channels or paths as an indicator of the complexity of a project’s communications’. The number of effective channels must be reduced by identifying the required communications for project success and creating clear guidelines.</a:t>
            </a:r>
            <a:endParaRPr lang="en-US" dirty="0"/>
          </a:p>
        </p:txBody>
      </p:sp>
    </p:spTree>
    <p:extLst>
      <p:ext uri="{BB962C8B-B14F-4D97-AF65-F5344CB8AC3E}">
        <p14:creationId xmlns:p14="http://schemas.microsoft.com/office/powerpoint/2010/main" val="320911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95318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Global communication channels</a:t>
            </a:r>
            <a:endParaRPr lang="en-US" dirty="0"/>
          </a:p>
        </p:txBody>
      </p:sp>
      <p:sp>
        <p:nvSpPr>
          <p:cNvPr id="11" name="Content Placeholder 2"/>
          <p:cNvSpPr txBox="1">
            <a:spLocks/>
          </p:cNvSpPr>
          <p:nvPr/>
        </p:nvSpPr>
        <p:spPr>
          <a:xfrm>
            <a:off x="641554" y="2513319"/>
            <a:ext cx="10377949"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formula to calculate the total number of communication channels in a project is: ‘n (n – 1)/2’, where n is the number of stakeholders. In the example in Figure below, there are six stakeholders, with a total of 15 communication channels: (6 * (6 – 1)/2 =15).</a:t>
            </a:r>
            <a:endParaRPr lang="en-US" dirty="0"/>
          </a:p>
        </p:txBody>
      </p:sp>
    </p:spTree>
    <p:extLst>
      <p:ext uri="{BB962C8B-B14F-4D97-AF65-F5344CB8AC3E}">
        <p14:creationId xmlns:p14="http://schemas.microsoft.com/office/powerpoint/2010/main" val="603679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95318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Global communication channels</a:t>
            </a:r>
            <a:endParaRPr lang="en-US" dirty="0"/>
          </a:p>
        </p:txBody>
      </p:sp>
      <p:pic>
        <p:nvPicPr>
          <p:cNvPr id="12" name="Content Placeholder 4"/>
          <p:cNvPicPr>
            <a:picLocks noChangeAspect="1"/>
          </p:cNvPicPr>
          <p:nvPr/>
        </p:nvPicPr>
        <p:blipFill>
          <a:blip r:embed="rId3"/>
          <a:stretch>
            <a:fillRect/>
          </a:stretch>
        </p:blipFill>
        <p:spPr>
          <a:xfrm>
            <a:off x="2867303" y="1929072"/>
            <a:ext cx="6219044" cy="3865639"/>
          </a:xfrm>
          <a:prstGeom prst="rect">
            <a:avLst/>
          </a:prstGeom>
        </p:spPr>
      </p:pic>
    </p:spTree>
    <p:extLst>
      <p:ext uri="{BB962C8B-B14F-4D97-AF65-F5344CB8AC3E}">
        <p14:creationId xmlns:p14="http://schemas.microsoft.com/office/powerpoint/2010/main" val="3312985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95318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Global communication channels</a:t>
            </a:r>
            <a:endParaRPr lang="en-US" dirty="0"/>
          </a:p>
        </p:txBody>
      </p:sp>
      <p:sp>
        <p:nvSpPr>
          <p:cNvPr id="11" name="Content Placeholder 2"/>
          <p:cNvSpPr txBox="1">
            <a:spLocks/>
          </p:cNvSpPr>
          <p:nvPr/>
        </p:nvSpPr>
        <p:spPr>
          <a:xfrm>
            <a:off x="943019" y="2512887"/>
            <a:ext cx="1030596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smtClean="0"/>
              <a:t>The number of potential channels crossing national borders will indicate the complexity level of communications on a global project. the communication across borders is more complex, as there are natural barriers from cultures and time zones that can create misunderstandings. More preparation effort is then required for efficient communication. In Figure below, the six stakeholders are distributed in two locations, and eight of the 15 channels are crossing country borders (represented by dashed lines).</a:t>
            </a:r>
            <a:endParaRPr lang="en-US" sz="2400" dirty="0"/>
          </a:p>
        </p:txBody>
      </p:sp>
    </p:spTree>
    <p:extLst>
      <p:ext uri="{BB962C8B-B14F-4D97-AF65-F5344CB8AC3E}">
        <p14:creationId xmlns:p14="http://schemas.microsoft.com/office/powerpoint/2010/main" val="931424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95318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Global communication channels</a:t>
            </a:r>
            <a:endParaRPr lang="en-US" dirty="0"/>
          </a:p>
        </p:txBody>
      </p:sp>
      <p:pic>
        <p:nvPicPr>
          <p:cNvPr id="12" name="Content Placeholder 4"/>
          <p:cNvPicPr>
            <a:picLocks noChangeAspect="1"/>
          </p:cNvPicPr>
          <p:nvPr/>
        </p:nvPicPr>
        <p:blipFill>
          <a:blip r:embed="rId3"/>
          <a:stretch>
            <a:fillRect/>
          </a:stretch>
        </p:blipFill>
        <p:spPr>
          <a:xfrm>
            <a:off x="2610563" y="1918728"/>
            <a:ext cx="7488032" cy="4015615"/>
          </a:xfrm>
          <a:prstGeom prst="rect">
            <a:avLst/>
          </a:prstGeom>
        </p:spPr>
      </p:pic>
    </p:spTree>
    <p:extLst>
      <p:ext uri="{BB962C8B-B14F-4D97-AF65-F5344CB8AC3E}">
        <p14:creationId xmlns:p14="http://schemas.microsoft.com/office/powerpoint/2010/main" val="2663705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95318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Global communication channels</a:t>
            </a:r>
            <a:endParaRPr lang="en-US" dirty="0"/>
          </a:p>
        </p:txBody>
      </p:sp>
      <p:sp>
        <p:nvSpPr>
          <p:cNvPr id="11" name="Content Placeholder 2"/>
          <p:cNvSpPr txBox="1">
            <a:spLocks/>
          </p:cNvSpPr>
          <p:nvPr/>
        </p:nvSpPr>
        <p:spPr>
          <a:xfrm>
            <a:off x="755112" y="2244415"/>
            <a:ext cx="10438751"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smtClean="0"/>
              <a:t>The complexity of communications on this project tends to be higher than in the previous example . If the same six resources are distributed over four different locations, as shown in Figure below, the number of communications across borders is increased to 13, on a total of 15 channels. The complexity of the communications is expected to be even higher in this case, as very few communications will benefit from the face-to-face contact.</a:t>
            </a:r>
            <a:endParaRPr lang="en-US" sz="2400" dirty="0"/>
          </a:p>
        </p:txBody>
      </p:sp>
    </p:spTree>
    <p:extLst>
      <p:ext uri="{BB962C8B-B14F-4D97-AF65-F5344CB8AC3E}">
        <p14:creationId xmlns:p14="http://schemas.microsoft.com/office/powerpoint/2010/main" val="2166539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95318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Global communication channels</a:t>
            </a:r>
            <a:endParaRPr lang="en-US" dirty="0"/>
          </a:p>
        </p:txBody>
      </p:sp>
      <p:pic>
        <p:nvPicPr>
          <p:cNvPr id="12" name="Content Placeholder 4"/>
          <p:cNvPicPr>
            <a:picLocks noChangeAspect="1"/>
          </p:cNvPicPr>
          <p:nvPr/>
        </p:nvPicPr>
        <p:blipFill>
          <a:blip r:embed="rId3"/>
          <a:stretch>
            <a:fillRect/>
          </a:stretch>
        </p:blipFill>
        <p:spPr>
          <a:xfrm>
            <a:off x="2574258" y="1786987"/>
            <a:ext cx="6868107" cy="3849328"/>
          </a:xfrm>
          <a:prstGeom prst="rect">
            <a:avLst/>
          </a:prstGeom>
        </p:spPr>
      </p:pic>
    </p:spTree>
    <p:extLst>
      <p:ext uri="{BB962C8B-B14F-4D97-AF65-F5344CB8AC3E}">
        <p14:creationId xmlns:p14="http://schemas.microsoft.com/office/powerpoint/2010/main" val="3126968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95318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Global communication channels</a:t>
            </a:r>
            <a:endParaRPr lang="en-US" dirty="0"/>
          </a:p>
        </p:txBody>
      </p:sp>
      <p:sp>
        <p:nvSpPr>
          <p:cNvPr id="11" name="Content Placeholder 2"/>
          <p:cNvSpPr txBox="1">
            <a:spLocks/>
          </p:cNvSpPr>
          <p:nvPr/>
        </p:nvSpPr>
        <p:spPr>
          <a:xfrm>
            <a:off x="838200" y="2359741"/>
            <a:ext cx="9843198" cy="381722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smtClean="0"/>
              <a:t>The number of effective communication channels can be reduced by evaluating different project structures and implementing project coordination roles. As an example, considering again a project with six stakeholders distributed over two locations (Figure below), the project manager (stakeholder number 6) can assign the team member 1 to coordinate all activities on location A. The number of effective communication channels is reduced from 15 to nine, and the number of remote communications is reduced from eight to two.</a:t>
            </a:r>
            <a:endParaRPr lang="en-US" sz="2400" dirty="0"/>
          </a:p>
        </p:txBody>
      </p:sp>
    </p:spTree>
    <p:extLst>
      <p:ext uri="{BB962C8B-B14F-4D97-AF65-F5344CB8AC3E}">
        <p14:creationId xmlns:p14="http://schemas.microsoft.com/office/powerpoint/2010/main" val="73803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95318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Global communication channels</a:t>
            </a:r>
            <a:endParaRPr lang="en-US" dirty="0"/>
          </a:p>
        </p:txBody>
      </p:sp>
      <p:sp>
        <p:nvSpPr>
          <p:cNvPr id="12" name="Content Placeholder 2"/>
          <p:cNvSpPr txBox="1">
            <a:spLocks/>
          </p:cNvSpPr>
          <p:nvPr/>
        </p:nvSpPr>
        <p:spPr>
          <a:xfrm>
            <a:off x="941169" y="2208803"/>
            <a:ext cx="10112018"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Of course, this is theoretical as there are other factors to be considered and project teams are often more complex than this example. However, it shows the importance of understanding the communication channels, their impact on the project complexity and the importance of the recommendations  to improve the communication across cultural borders.</a:t>
            </a:r>
            <a:endParaRPr lang="en-US" dirty="0"/>
          </a:p>
        </p:txBody>
      </p:sp>
    </p:spTree>
    <p:extLst>
      <p:ext uri="{BB962C8B-B14F-4D97-AF65-F5344CB8AC3E}">
        <p14:creationId xmlns:p14="http://schemas.microsoft.com/office/powerpoint/2010/main" val="4076107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p:cNvSpPr txBox="1">
            <a:spLocks/>
          </p:cNvSpPr>
          <p:nvPr/>
        </p:nvSpPr>
        <p:spPr>
          <a:xfrm>
            <a:off x="968828" y="2144204"/>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mtClean="0"/>
              <a:t>Resources:</a:t>
            </a:r>
          </a:p>
          <a:p>
            <a:pPr marL="0" indent="0">
              <a:buFont typeface="Arial" panose="020B0604020202020204" pitchFamily="34" charset="0"/>
              <a:buNone/>
            </a:pPr>
            <a:r>
              <a:rPr lang="en-US" smtClean="0"/>
              <a:t>Global Project Management</a:t>
            </a:r>
          </a:p>
          <a:p>
            <a:pPr marL="0" indent="0">
              <a:buFont typeface="Arial" panose="020B0604020202020204" pitchFamily="34" charset="0"/>
              <a:buNone/>
            </a:pPr>
            <a:r>
              <a:rPr lang="en-US" smtClean="0"/>
              <a:t>Communication, Collaboration and Management Across Borders</a:t>
            </a:r>
          </a:p>
          <a:p>
            <a:pPr marL="0" indent="0">
              <a:buFont typeface="Arial" panose="020B0604020202020204" pitchFamily="34" charset="0"/>
              <a:buNone/>
            </a:pPr>
            <a:r>
              <a:rPr lang="en-US" smtClean="0"/>
              <a:t>© Jean Binder 2007</a:t>
            </a:r>
            <a:endParaRPr lang="en-US" dirty="0"/>
          </a:p>
        </p:txBody>
      </p:sp>
    </p:spTree>
    <p:extLst>
      <p:ext uri="{BB962C8B-B14F-4D97-AF65-F5344CB8AC3E}">
        <p14:creationId xmlns:p14="http://schemas.microsoft.com/office/powerpoint/2010/main" val="2454037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14724196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DD8333B-563A-417D-B5C1-0DEAD5C5893E}">
  <ds:schemaRefs>
    <ds:schemaRef ds:uri="http://purl.org/dc/terms/"/>
    <ds:schemaRef ds:uri="49100919-8a76-4266-be0c-7dc583902cb4"/>
    <ds:schemaRef ds:uri="http://purl.org/dc/dcmitype/"/>
    <ds:schemaRef ds:uri="http://www.w3.org/XML/1998/namespace"/>
    <ds:schemaRef ds:uri="d13aca44-ef33-4cf4-9980-7f0b00e6eeb9"/>
    <ds:schemaRef ds:uri="http://schemas.microsoft.com/office/2006/documentManagement/types"/>
    <ds:schemaRef ds:uri="http://schemas.microsoft.com/office/2006/metadata/properties"/>
    <ds:schemaRef ds:uri="http://purl.org/dc/elements/1.1/"/>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E1876755-4E1A-4E96-B8E7-2E5BCE975505}">
  <ds:schemaRefs>
    <ds:schemaRef ds:uri="http://schemas.microsoft.com/sharepoint/v3/contenttype/forms"/>
  </ds:schemaRefs>
</ds:datastoreItem>
</file>

<file path=customXml/itemProps3.xml><?xml version="1.0" encoding="utf-8"?>
<ds:datastoreItem xmlns:ds="http://schemas.openxmlformats.org/officeDocument/2006/customXml" ds:itemID="{CBE3CD77-A739-4D1E-94F6-BEF43AC9F4EF}"/>
</file>

<file path=docProps/app.xml><?xml version="1.0" encoding="utf-8"?>
<Properties xmlns="http://schemas.openxmlformats.org/officeDocument/2006/extended-properties" xmlns:vt="http://schemas.openxmlformats.org/officeDocument/2006/docPropsVTypes">
  <TotalTime>1089</TotalTime>
  <Words>1996</Words>
  <Application>Microsoft Office PowerPoint</Application>
  <PresentationFormat>Widescreen</PresentationFormat>
  <Paragraphs>156</Paragraphs>
  <Slides>36</Slides>
  <Notes>3</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36</vt:i4>
      </vt:variant>
    </vt:vector>
  </HeadingPairs>
  <TitlesOfParts>
    <vt:vector size="44" baseType="lpstr">
      <vt:lpstr>Alexandria</vt:lpstr>
      <vt:lpstr>Arial</vt:lpstr>
      <vt:lpstr>Calibri</vt:lpstr>
      <vt:lpstr>Calibri Light</vt:lpstr>
      <vt:lpstr>Roboto Light</vt:lpstr>
      <vt:lpstr>Times New Roman</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asma hiasat</cp:lastModifiedBy>
  <cp:revision>80</cp:revision>
  <dcterms:created xsi:type="dcterms:W3CDTF">2020-10-15T07:04:09Z</dcterms:created>
  <dcterms:modified xsi:type="dcterms:W3CDTF">2026-06-03T10:37:10Z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