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9"/>
  </p:notesMasterIdLst>
  <p:sldIdLst>
    <p:sldId id="772" r:id="rId5"/>
    <p:sldId id="566" r:id="rId6"/>
    <p:sldId id="510" r:id="rId7"/>
    <p:sldId id="756" r:id="rId8"/>
    <p:sldId id="773" r:id="rId9"/>
    <p:sldId id="795" r:id="rId10"/>
    <p:sldId id="796" r:id="rId11"/>
    <p:sldId id="567" r:id="rId12"/>
    <p:sldId id="803" r:id="rId13"/>
    <p:sldId id="780" r:id="rId14"/>
    <p:sldId id="797" r:id="rId15"/>
    <p:sldId id="648" r:id="rId16"/>
    <p:sldId id="775" r:id="rId17"/>
    <p:sldId id="774" r:id="rId18"/>
    <p:sldId id="533" r:id="rId19"/>
    <p:sldId id="798" r:id="rId20"/>
    <p:sldId id="776" r:id="rId21"/>
    <p:sldId id="757" r:id="rId22"/>
    <p:sldId id="799" r:id="rId23"/>
    <p:sldId id="790" r:id="rId24"/>
    <p:sldId id="800" r:id="rId25"/>
    <p:sldId id="801" r:id="rId26"/>
    <p:sldId id="802" r:id="rId27"/>
    <p:sldId id="728" r:id="rId28"/>
    <p:sldId id="805" r:id="rId29"/>
    <p:sldId id="806" r:id="rId30"/>
    <p:sldId id="779" r:id="rId31"/>
    <p:sldId id="807" r:id="rId32"/>
    <p:sldId id="782" r:id="rId33"/>
    <p:sldId id="804" r:id="rId34"/>
    <p:sldId id="783" r:id="rId35"/>
    <p:sldId id="781" r:id="rId36"/>
    <p:sldId id="784" r:id="rId37"/>
    <p:sldId id="787" r:id="rId38"/>
    <p:sldId id="675" r:id="rId39"/>
    <p:sldId id="777" r:id="rId40"/>
    <p:sldId id="662" r:id="rId41"/>
    <p:sldId id="713" r:id="rId42"/>
    <p:sldId id="809" r:id="rId43"/>
    <p:sldId id="786" r:id="rId44"/>
    <p:sldId id="568" r:id="rId45"/>
    <p:sldId id="794" r:id="rId46"/>
    <p:sldId id="729" r:id="rId47"/>
    <p:sldId id="349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772"/>
            <p14:sldId id="566"/>
            <p14:sldId id="510"/>
            <p14:sldId id="756"/>
            <p14:sldId id="773"/>
            <p14:sldId id="795"/>
            <p14:sldId id="796"/>
            <p14:sldId id="567"/>
            <p14:sldId id="803"/>
            <p14:sldId id="780"/>
            <p14:sldId id="797"/>
            <p14:sldId id="648"/>
            <p14:sldId id="775"/>
            <p14:sldId id="774"/>
            <p14:sldId id="533"/>
            <p14:sldId id="798"/>
            <p14:sldId id="776"/>
            <p14:sldId id="757"/>
            <p14:sldId id="799"/>
            <p14:sldId id="790"/>
            <p14:sldId id="800"/>
            <p14:sldId id="801"/>
            <p14:sldId id="802"/>
            <p14:sldId id="728"/>
            <p14:sldId id="805"/>
            <p14:sldId id="806"/>
            <p14:sldId id="779"/>
            <p14:sldId id="807"/>
            <p14:sldId id="782"/>
            <p14:sldId id="804"/>
            <p14:sldId id="783"/>
            <p14:sldId id="781"/>
            <p14:sldId id="784"/>
            <p14:sldId id="787"/>
            <p14:sldId id="675"/>
            <p14:sldId id="777"/>
            <p14:sldId id="662"/>
            <p14:sldId id="713"/>
            <p14:sldId id="809"/>
            <p14:sldId id="786"/>
            <p14:sldId id="568"/>
            <p14:sldId id="794"/>
            <p14:sldId id="72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200"/>
    <a:srgbClr val="00AEEF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746"/>
    <p:restoredTop sz="75535"/>
  </p:normalViewPr>
  <p:slideViewPr>
    <p:cSldViewPr snapToGrid="0">
      <p:cViewPr varScale="1">
        <p:scale>
          <a:sx n="79" d="100"/>
          <a:sy n="79" d="100"/>
        </p:scale>
        <p:origin x="8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FA3F63-3248-1941-86CB-FF9143BE3797}" type="doc">
      <dgm:prSet loTypeId="urn:microsoft.com/office/officeart/2005/8/layout/hList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1AB5D0-9503-E34E-A437-5D8BB0A8DE81}">
      <dgm:prSet custT="1"/>
      <dgm:spPr/>
      <dgm:t>
        <a:bodyPr/>
        <a:lstStyle/>
        <a:p>
          <a:pPr algn="r" rtl="1"/>
          <a:r>
            <a:rPr lang="ar-SA" sz="2000" b="1" dirty="0"/>
            <a:t>تجربة العملاء تحدد ولاءهم للعلامة التجارية</a:t>
          </a:r>
          <a:endParaRPr lang="en-GB" sz="2000" dirty="0"/>
        </a:p>
      </dgm:t>
    </dgm:pt>
    <dgm:pt modelId="{6B9BDFA1-00B9-9048-B301-EAADAC173324}" type="par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A06AC6AF-AB6C-834D-A26C-67023D96B683}" type="sib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B5292BB0-F023-9C43-BDF8-F755E102B789}">
      <dgm:prSet custT="1"/>
      <dgm:spPr/>
      <dgm:t>
        <a:bodyPr/>
        <a:lstStyle/>
        <a:p>
          <a:pPr algn="r" rtl="1"/>
          <a:r>
            <a:rPr lang="ar-SA" sz="2000" b="1" dirty="0"/>
            <a:t>تؤثر على قرارات الشراء</a:t>
          </a:r>
          <a:endParaRPr lang="en-GB" sz="2000" dirty="0"/>
        </a:p>
      </dgm:t>
    </dgm:pt>
    <dgm:pt modelId="{82C2E4D5-C655-DD4C-B18F-8DA753EEDEB7}" type="par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88CA8B33-D9EF-5F4E-AF29-58DBD2E4CB4B}" type="sib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15AE242A-A208-ED48-81C5-B3A8D9A9B3D6}">
      <dgm:prSet custT="1"/>
      <dgm:spPr/>
      <dgm:t>
        <a:bodyPr/>
        <a:lstStyle/>
        <a:p>
          <a:pPr algn="r" rtl="1"/>
          <a:r>
            <a:rPr lang="ar-SA" sz="2000" b="1" dirty="0"/>
            <a:t>تزيد من قوة العلامة التجارية في السوق</a:t>
          </a:r>
          <a:endParaRPr lang="en-GB" sz="2000" dirty="0"/>
        </a:p>
      </dgm:t>
    </dgm:pt>
    <dgm:pt modelId="{3BFA54A2-F392-5B4E-88ED-52E850C6E001}" type="par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88486D9C-C807-A542-8F6C-282AD3AB521B}" type="sib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C9021A69-95D1-2648-90BB-5179FCE63CB4}">
      <dgm:prSet custT="1"/>
      <dgm:spPr/>
      <dgm:t>
        <a:bodyPr/>
        <a:lstStyle/>
        <a:p>
          <a:pPr algn="r" rtl="1">
            <a:buNone/>
          </a:pPr>
          <a:r>
            <a:rPr lang="en-GB" sz="2000" dirty="0"/>
            <a:t>✔️ </a:t>
          </a:r>
          <a:r>
            <a:rPr lang="ar-SA" sz="2000" dirty="0"/>
            <a:t>تحقق تفاعلًا أعلى على وسائل التواصل الاجتماعي</a:t>
          </a:r>
          <a:r>
            <a:rPr lang="en-GB" sz="2000" dirty="0"/>
            <a:t>.</a:t>
          </a:r>
        </a:p>
      </dgm:t>
    </dgm:pt>
    <dgm:pt modelId="{ED63B28A-A9AE-194E-964E-BDC157C7B5E3}" type="par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E12996E5-D7D0-0046-A0DB-58505116E969}" type="sib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A62F11E2-3908-CE4F-8A66-856DBC2A72B2}">
      <dgm:prSet custT="1"/>
      <dgm:spPr/>
      <dgm:t>
        <a:bodyPr/>
        <a:lstStyle/>
        <a:p>
          <a:pPr algn="r" rtl="1">
            <a:buNone/>
          </a:pPr>
          <a:r>
            <a:rPr lang="en-GB" sz="2000" dirty="0"/>
            <a:t>73% ✔️</a:t>
          </a:r>
          <a:r>
            <a:rPr lang="ar-SA" sz="2000" dirty="0"/>
            <a:t>من العملاء يفضلون العلامات التجارية التي تقدم تجربة استثنائية</a:t>
          </a:r>
          <a:r>
            <a:rPr lang="en-GB" sz="2000" dirty="0"/>
            <a:t>.</a:t>
          </a:r>
        </a:p>
      </dgm:t>
    </dgm:pt>
    <dgm:pt modelId="{A68E132D-4DE3-6C46-AE2E-75D0F021B8F2}" type="par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EDE27A86-6AD4-9B44-A450-2FB14F00D625}" type="sib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A4DBA61F-9431-704F-AEC7-A701C7F726E7}">
      <dgm:prSet custT="1"/>
      <dgm:spPr/>
      <dgm:t>
        <a:bodyPr/>
        <a:lstStyle/>
        <a:p>
          <a:pPr algn="r" rtl="1">
            <a:buNone/>
          </a:pPr>
          <a:r>
            <a:rPr lang="en-GB" sz="2000" dirty="0"/>
            <a:t>✔️ </a:t>
          </a:r>
          <a:r>
            <a:rPr lang="ar-SA" sz="2000" dirty="0"/>
            <a:t>إذا كانت التجربة إيجابية، يعود العميل مرارًا وتكرارًا</a:t>
          </a:r>
          <a:r>
            <a:rPr lang="en-GB" sz="2000" dirty="0"/>
            <a:t>.</a:t>
          </a:r>
        </a:p>
      </dgm:t>
    </dgm:pt>
    <dgm:pt modelId="{6DE4BCB3-10E1-414E-BCBD-3A8698A1F214}" type="par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A5CC289E-1823-D044-AF61-104CA8CFFBC5}" type="sib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801EEF4E-7751-4E43-8577-B06455337076}">
      <dgm:prSet custT="1"/>
      <dgm:spPr/>
      <dgm:t>
        <a:bodyPr/>
        <a:lstStyle/>
        <a:p>
          <a:pPr algn="r" rtl="1"/>
          <a:r>
            <a:rPr lang="ar-SA" sz="2000" b="1" dirty="0"/>
            <a:t>تؤثر في السمعة والصورة الذهنية</a:t>
          </a:r>
          <a:endParaRPr lang="en-GB" sz="2000" dirty="0"/>
        </a:p>
      </dgm:t>
    </dgm:pt>
    <dgm:pt modelId="{985A383E-AD83-CB4C-8745-F57747C15CF5}" type="parTrans" cxnId="{7A1F2BF1-51B4-174D-98D7-EA63BE8AF8D6}">
      <dgm:prSet/>
      <dgm:spPr/>
      <dgm:t>
        <a:bodyPr/>
        <a:lstStyle/>
        <a:p>
          <a:pPr algn="r" rtl="1"/>
          <a:endParaRPr lang="en-GB" sz="2000"/>
        </a:p>
      </dgm:t>
    </dgm:pt>
    <dgm:pt modelId="{EF2F503E-D5C3-CB4F-A5E2-BE1A0D4FC76B}" type="sibTrans" cxnId="{7A1F2BF1-51B4-174D-98D7-EA63BE8AF8D6}">
      <dgm:prSet/>
      <dgm:spPr/>
      <dgm:t>
        <a:bodyPr/>
        <a:lstStyle/>
        <a:p>
          <a:pPr algn="r" rtl="1"/>
          <a:endParaRPr lang="en-GB" sz="2000"/>
        </a:p>
      </dgm:t>
    </dgm:pt>
    <dgm:pt modelId="{D10D69FB-EB86-7B40-AD4F-24887965D1DA}">
      <dgm:prSet custT="1"/>
      <dgm:spPr/>
      <dgm:t>
        <a:bodyPr/>
        <a:lstStyle/>
        <a:p>
          <a:pPr algn="r" rtl="1">
            <a:buNone/>
          </a:pPr>
          <a:r>
            <a:rPr lang="en-GB" sz="2000" dirty="0"/>
            <a:t>✔️ </a:t>
          </a:r>
          <a:r>
            <a:rPr lang="ar-SA" sz="2000" dirty="0"/>
            <a:t>التجربة السيئة تنتشر بسرعة أكثر من التجربة الجيدة</a:t>
          </a:r>
          <a:r>
            <a:rPr lang="en-GB" sz="2000" dirty="0"/>
            <a:t>.</a:t>
          </a:r>
          <a:br>
            <a:rPr lang="en-GB" sz="2000" dirty="0"/>
          </a:br>
          <a:endParaRPr lang="en-GB" sz="2000" dirty="0"/>
        </a:p>
      </dgm:t>
    </dgm:pt>
    <dgm:pt modelId="{A2C7F354-E7B6-9E4C-939E-0070CEE60DFE}" type="parTrans" cxnId="{FC9BD06F-E33E-4D45-AB2A-5F646A183B1C}">
      <dgm:prSet/>
      <dgm:spPr/>
      <dgm:t>
        <a:bodyPr/>
        <a:lstStyle/>
        <a:p>
          <a:pPr algn="r" rtl="1"/>
          <a:endParaRPr lang="en-GB" sz="2000"/>
        </a:p>
      </dgm:t>
    </dgm:pt>
    <dgm:pt modelId="{899AEBAD-0A3E-6A42-A99D-8431DE06D727}" type="sibTrans" cxnId="{FC9BD06F-E33E-4D45-AB2A-5F646A183B1C}">
      <dgm:prSet/>
      <dgm:spPr/>
      <dgm:t>
        <a:bodyPr/>
        <a:lstStyle/>
        <a:p>
          <a:pPr algn="r" rtl="1"/>
          <a:endParaRPr lang="en-GB" sz="2000"/>
        </a:p>
      </dgm:t>
    </dgm:pt>
    <dgm:pt modelId="{C38BE6C4-A4C0-4D45-BDA1-78DF756509B3}">
      <dgm:prSet custT="1"/>
      <dgm:spPr/>
      <dgm:t>
        <a:bodyPr/>
        <a:lstStyle/>
        <a:p>
          <a:pPr algn="r" rtl="1">
            <a:buNone/>
          </a:pPr>
          <a:r>
            <a:rPr lang="en-GB" sz="2000" dirty="0"/>
            <a:t>✔️ </a:t>
          </a:r>
          <a:r>
            <a:rPr lang="ar-SA" sz="2000" dirty="0"/>
            <a:t>إذا كانت سيئة، سينتقل بسرعة إلى منافس آخر</a:t>
          </a:r>
          <a:r>
            <a:rPr lang="en-GB" sz="2000" dirty="0"/>
            <a:t>.</a:t>
          </a:r>
        </a:p>
      </dgm:t>
    </dgm:pt>
    <dgm:pt modelId="{6FD86A1F-C7B8-4546-B618-5C840CD06461}" type="parTrans" cxnId="{3A7BA4AE-DB3E-3844-9CD1-CC066A326618}">
      <dgm:prSet/>
      <dgm:spPr/>
      <dgm:t>
        <a:bodyPr/>
        <a:lstStyle/>
        <a:p>
          <a:endParaRPr lang="en-GB"/>
        </a:p>
      </dgm:t>
    </dgm:pt>
    <dgm:pt modelId="{F90FFD3C-8C3C-9343-A37F-8BCF94DDB8EA}" type="sibTrans" cxnId="{3A7BA4AE-DB3E-3844-9CD1-CC066A326618}">
      <dgm:prSet/>
      <dgm:spPr/>
      <dgm:t>
        <a:bodyPr/>
        <a:lstStyle/>
        <a:p>
          <a:endParaRPr lang="en-GB"/>
        </a:p>
      </dgm:t>
    </dgm:pt>
    <dgm:pt modelId="{C7B1B427-E8D6-4245-8119-803EE33FE9B5}">
      <dgm:prSet custT="1"/>
      <dgm:spPr/>
      <dgm:t>
        <a:bodyPr/>
        <a:lstStyle/>
        <a:p>
          <a:pPr algn="r" rtl="1">
            <a:buNone/>
          </a:pPr>
          <a:r>
            <a:rPr lang="en-GB" sz="2000" dirty="0"/>
            <a:t>✔️ </a:t>
          </a:r>
          <a:r>
            <a:rPr lang="ar-SA" sz="2000" dirty="0"/>
            <a:t>العملاء على استعداد لدفع أسعار أعلى مقابل تجربة أفضل</a:t>
          </a:r>
          <a:r>
            <a:rPr lang="en-GB" sz="2000" dirty="0"/>
            <a:t>.</a:t>
          </a:r>
        </a:p>
      </dgm:t>
    </dgm:pt>
    <dgm:pt modelId="{BDE315B6-9EEF-7E48-B248-88644003D881}" type="parTrans" cxnId="{0AE65CC4-7F4B-8047-BDE9-7550755F1787}">
      <dgm:prSet/>
      <dgm:spPr/>
    </dgm:pt>
    <dgm:pt modelId="{FE211255-2ADF-CD43-89F3-F432D24876CB}" type="sibTrans" cxnId="{0AE65CC4-7F4B-8047-BDE9-7550755F1787}">
      <dgm:prSet/>
      <dgm:spPr/>
    </dgm:pt>
    <dgm:pt modelId="{2FD8A47D-12F2-F24D-BEEB-E87A266C0E9A}">
      <dgm:prSet custT="1"/>
      <dgm:spPr/>
      <dgm:t>
        <a:bodyPr/>
        <a:lstStyle/>
        <a:p>
          <a:pPr algn="r" rtl="0">
            <a:buNone/>
          </a:pPr>
          <a:endParaRPr lang="en-GB" sz="2000" dirty="0"/>
        </a:p>
      </dgm:t>
    </dgm:pt>
    <dgm:pt modelId="{8968C2C7-33FC-1547-8D82-8C12406CA8FA}" type="parTrans" cxnId="{B4A9560F-8E94-AB4D-9D21-1F93DCD27690}">
      <dgm:prSet/>
      <dgm:spPr/>
    </dgm:pt>
    <dgm:pt modelId="{B8DE40FF-7476-8440-AC34-3CB3C5B018E5}" type="sibTrans" cxnId="{B4A9560F-8E94-AB4D-9D21-1F93DCD27690}">
      <dgm:prSet/>
      <dgm:spPr/>
    </dgm:pt>
    <dgm:pt modelId="{84A99DFF-D2E2-BF44-9E38-829A078F57FA}">
      <dgm:prSet custT="1"/>
      <dgm:spPr/>
      <dgm:t>
        <a:bodyPr/>
        <a:lstStyle/>
        <a:p>
          <a:pPr algn="r" rtl="1">
            <a:buNone/>
          </a:pPr>
          <a:r>
            <a:rPr lang="en-GB" sz="2000" dirty="0"/>
            <a:t>✔️</a:t>
          </a:r>
          <a:r>
            <a:rPr lang="ar-SA" sz="2000" dirty="0"/>
            <a:t>العملاء يُصبحون سفراء للعلامة التجارية وينشرون تجربتهم</a:t>
          </a:r>
          <a:r>
            <a:rPr lang="en-GB" sz="2000" dirty="0"/>
            <a:t>.</a:t>
          </a:r>
        </a:p>
      </dgm:t>
    </dgm:pt>
    <dgm:pt modelId="{8E40F4BF-4734-D946-89A7-BF744FC3AB4E}" type="parTrans" cxnId="{E03DA603-788C-5F40-AF45-3949A6CC3E7A}">
      <dgm:prSet/>
      <dgm:spPr/>
    </dgm:pt>
    <dgm:pt modelId="{133AC77F-B711-8F46-8B5B-7ECA8ABBAB2F}" type="sibTrans" cxnId="{E03DA603-788C-5F40-AF45-3949A6CC3E7A}">
      <dgm:prSet/>
      <dgm:spPr/>
    </dgm:pt>
    <dgm:pt modelId="{04E03418-8DA4-3E40-AB14-94D04021C5A8}">
      <dgm:prSet custT="1"/>
      <dgm:spPr/>
      <dgm:t>
        <a:bodyPr/>
        <a:lstStyle/>
        <a:p>
          <a:pPr algn="r" rtl="0">
            <a:buNone/>
          </a:pPr>
          <a:endParaRPr lang="en-GB" sz="2000" dirty="0"/>
        </a:p>
      </dgm:t>
    </dgm:pt>
    <dgm:pt modelId="{5803708E-9BF9-D04C-A646-6F6DB79AAC90}" type="parTrans" cxnId="{9E964FCE-9486-004F-B0C0-017CB6700C1E}">
      <dgm:prSet/>
      <dgm:spPr/>
    </dgm:pt>
    <dgm:pt modelId="{A5D73E1C-067B-6D42-9AA9-E86366DF9665}" type="sibTrans" cxnId="{9E964FCE-9486-004F-B0C0-017CB6700C1E}">
      <dgm:prSet/>
      <dgm:spPr/>
    </dgm:pt>
    <dgm:pt modelId="{35A2C79E-834A-FD47-A6D6-9A8BD0228C77}">
      <dgm:prSet custT="1"/>
      <dgm:spPr/>
      <dgm:t>
        <a:bodyPr/>
        <a:lstStyle/>
        <a:p>
          <a:pPr algn="r" rtl="1">
            <a:buNone/>
          </a:pPr>
          <a:r>
            <a:rPr lang="en-GB" sz="2000" dirty="0"/>
            <a:t>88% ✔️</a:t>
          </a:r>
          <a:r>
            <a:rPr lang="ar-SA" sz="2000" dirty="0"/>
            <a:t>من العملاء يتجنبون العلامات التجارية ذات التقييمات السلبية</a:t>
          </a:r>
          <a:r>
            <a:rPr lang="en-GB" sz="2000" dirty="0"/>
            <a:t>.</a:t>
          </a:r>
        </a:p>
      </dgm:t>
    </dgm:pt>
    <dgm:pt modelId="{D68DA174-6F14-5049-9FAA-AF3390891DC0}" type="parTrans" cxnId="{86384AC2-BA9D-F449-889E-20A829570AB5}">
      <dgm:prSet/>
      <dgm:spPr/>
    </dgm:pt>
    <dgm:pt modelId="{621A257A-63BB-324E-97E7-2D71CB05568B}" type="sibTrans" cxnId="{86384AC2-BA9D-F449-889E-20A829570AB5}">
      <dgm:prSet/>
      <dgm:spPr/>
    </dgm:pt>
    <dgm:pt modelId="{1A3E6879-743E-FB40-89BF-3AF9B074B6CE}">
      <dgm:prSet custT="1"/>
      <dgm:spPr/>
      <dgm:t>
        <a:bodyPr/>
        <a:lstStyle/>
        <a:p>
          <a:pPr algn="r" rtl="1">
            <a:buNone/>
          </a:pPr>
          <a:endParaRPr lang="en-GB" sz="2000" dirty="0"/>
        </a:p>
      </dgm:t>
    </dgm:pt>
    <dgm:pt modelId="{A1EEBC4C-72E8-774D-9BC2-60DF6744D4E3}" type="parTrans" cxnId="{A6D827B1-A645-BF4D-8EFA-0B5084B294DC}">
      <dgm:prSet/>
      <dgm:spPr/>
    </dgm:pt>
    <dgm:pt modelId="{807975A2-9CA0-DF47-9B5F-0F684FFED69E}" type="sibTrans" cxnId="{A6D827B1-A645-BF4D-8EFA-0B5084B294DC}">
      <dgm:prSet/>
      <dgm:spPr/>
    </dgm:pt>
    <dgm:pt modelId="{590916F4-DA9D-6C4E-AB3C-56A22A9A01A1}" type="pres">
      <dgm:prSet presAssocID="{26FA3F63-3248-1941-86CB-FF9143BE3797}" presName="Name0" presStyleCnt="0">
        <dgm:presLayoutVars>
          <dgm:dir val="rev"/>
          <dgm:animLvl val="lvl"/>
          <dgm:resizeHandles val="exact"/>
        </dgm:presLayoutVars>
      </dgm:prSet>
      <dgm:spPr/>
    </dgm:pt>
    <dgm:pt modelId="{BEC9F446-41F5-E04C-A4A1-7BEF556CF74A}" type="pres">
      <dgm:prSet presAssocID="{3A1AB5D0-9503-E34E-A437-5D8BB0A8DE81}" presName="composite" presStyleCnt="0"/>
      <dgm:spPr/>
    </dgm:pt>
    <dgm:pt modelId="{E8DB8185-8DE1-0343-A51E-E5F37CECF3B8}" type="pres">
      <dgm:prSet presAssocID="{3A1AB5D0-9503-E34E-A437-5D8BB0A8DE81}" presName="parTx" presStyleLbl="alignNode1" presStyleIdx="0" presStyleCnt="4" custScaleY="139851">
        <dgm:presLayoutVars>
          <dgm:chMax val="0"/>
          <dgm:chPref val="0"/>
          <dgm:bulletEnabled val="1"/>
        </dgm:presLayoutVars>
      </dgm:prSet>
      <dgm:spPr/>
    </dgm:pt>
    <dgm:pt modelId="{045651F5-5816-1948-A4FF-40DCA81680F2}" type="pres">
      <dgm:prSet presAssocID="{3A1AB5D0-9503-E34E-A437-5D8BB0A8DE81}" presName="desTx" presStyleLbl="alignAccFollowNode1" presStyleIdx="0" presStyleCnt="4">
        <dgm:presLayoutVars>
          <dgm:bulletEnabled val="1"/>
        </dgm:presLayoutVars>
      </dgm:prSet>
      <dgm:spPr/>
    </dgm:pt>
    <dgm:pt modelId="{B969AA94-D6D7-FA4E-AF18-8B5E1E528225}" type="pres">
      <dgm:prSet presAssocID="{A06AC6AF-AB6C-834D-A26C-67023D96B683}" presName="space" presStyleCnt="0"/>
      <dgm:spPr/>
    </dgm:pt>
    <dgm:pt modelId="{B9D06B53-0E61-D645-9C30-7F02EC751A55}" type="pres">
      <dgm:prSet presAssocID="{B5292BB0-F023-9C43-BDF8-F755E102B789}" presName="composite" presStyleCnt="0"/>
      <dgm:spPr/>
    </dgm:pt>
    <dgm:pt modelId="{EC177CF8-B5F5-414F-A53E-2F438E96288D}" type="pres">
      <dgm:prSet presAssocID="{B5292BB0-F023-9C43-BDF8-F755E102B789}" presName="parTx" presStyleLbl="alignNode1" presStyleIdx="1" presStyleCnt="4" custScaleY="139851">
        <dgm:presLayoutVars>
          <dgm:chMax val="0"/>
          <dgm:chPref val="0"/>
          <dgm:bulletEnabled val="1"/>
        </dgm:presLayoutVars>
      </dgm:prSet>
      <dgm:spPr/>
    </dgm:pt>
    <dgm:pt modelId="{C4E50838-661D-0A4F-9230-A17B5BBA0433}" type="pres">
      <dgm:prSet presAssocID="{B5292BB0-F023-9C43-BDF8-F755E102B789}" presName="desTx" presStyleLbl="alignAccFollowNode1" presStyleIdx="1" presStyleCnt="4">
        <dgm:presLayoutVars>
          <dgm:bulletEnabled val="1"/>
        </dgm:presLayoutVars>
      </dgm:prSet>
      <dgm:spPr/>
    </dgm:pt>
    <dgm:pt modelId="{F9D47BEE-5C3C-1B4F-9BA5-E7574089AE00}" type="pres">
      <dgm:prSet presAssocID="{88CA8B33-D9EF-5F4E-AF29-58DBD2E4CB4B}" presName="space" presStyleCnt="0"/>
      <dgm:spPr/>
    </dgm:pt>
    <dgm:pt modelId="{2306BA8E-B918-444A-8B08-772CCB58B331}" type="pres">
      <dgm:prSet presAssocID="{15AE242A-A208-ED48-81C5-B3A8D9A9B3D6}" presName="composite" presStyleCnt="0"/>
      <dgm:spPr/>
    </dgm:pt>
    <dgm:pt modelId="{B8684A02-3572-0945-B847-82A166B416B9}" type="pres">
      <dgm:prSet presAssocID="{15AE242A-A208-ED48-81C5-B3A8D9A9B3D6}" presName="parTx" presStyleLbl="alignNode1" presStyleIdx="2" presStyleCnt="4" custScaleY="139851">
        <dgm:presLayoutVars>
          <dgm:chMax val="0"/>
          <dgm:chPref val="0"/>
          <dgm:bulletEnabled val="1"/>
        </dgm:presLayoutVars>
      </dgm:prSet>
      <dgm:spPr/>
    </dgm:pt>
    <dgm:pt modelId="{FA2079E0-83A9-DA44-BA47-022EAE095881}" type="pres">
      <dgm:prSet presAssocID="{15AE242A-A208-ED48-81C5-B3A8D9A9B3D6}" presName="desTx" presStyleLbl="alignAccFollowNode1" presStyleIdx="2" presStyleCnt="4">
        <dgm:presLayoutVars>
          <dgm:bulletEnabled val="1"/>
        </dgm:presLayoutVars>
      </dgm:prSet>
      <dgm:spPr/>
    </dgm:pt>
    <dgm:pt modelId="{FE265833-5ED4-EC45-9AEC-1F0CB3A350F4}" type="pres">
      <dgm:prSet presAssocID="{88486D9C-C807-A542-8F6C-282AD3AB521B}" presName="space" presStyleCnt="0"/>
      <dgm:spPr/>
    </dgm:pt>
    <dgm:pt modelId="{882B7932-9AF9-734C-BC84-BDF3F297FBC3}" type="pres">
      <dgm:prSet presAssocID="{801EEF4E-7751-4E43-8577-B06455337076}" presName="composite" presStyleCnt="0"/>
      <dgm:spPr/>
    </dgm:pt>
    <dgm:pt modelId="{65574064-AB9C-7C44-ACBC-5DDDEBEF091D}" type="pres">
      <dgm:prSet presAssocID="{801EEF4E-7751-4E43-8577-B06455337076}" presName="parTx" presStyleLbl="alignNode1" presStyleIdx="3" presStyleCnt="4" custScaleY="139851">
        <dgm:presLayoutVars>
          <dgm:chMax val="0"/>
          <dgm:chPref val="0"/>
          <dgm:bulletEnabled val="1"/>
        </dgm:presLayoutVars>
      </dgm:prSet>
      <dgm:spPr/>
    </dgm:pt>
    <dgm:pt modelId="{9B6BE2D0-AC21-C94C-8288-314757E981D2}" type="pres">
      <dgm:prSet presAssocID="{801EEF4E-7751-4E43-8577-B06455337076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E03DA603-788C-5F40-AF45-3949A6CC3E7A}" srcId="{15AE242A-A208-ED48-81C5-B3A8D9A9B3D6}" destId="{84A99DFF-D2E2-BF44-9E38-829A078F57FA}" srcOrd="2" destOrd="0" parTransId="{8E40F4BF-4734-D946-89A7-BF744FC3AB4E}" sibTransId="{133AC77F-B711-8F46-8B5B-7ECA8ABBAB2F}"/>
    <dgm:cxn modelId="{B4A9560F-8E94-AB4D-9D21-1F93DCD27690}" srcId="{B5292BB0-F023-9C43-BDF8-F755E102B789}" destId="{2FD8A47D-12F2-F24D-BEEB-E87A266C0E9A}" srcOrd="1" destOrd="0" parTransId="{8968C2C7-33FC-1547-8D82-8C12406CA8FA}" sibTransId="{B8DE40FF-7476-8440-AC34-3CB3C5B018E5}"/>
    <dgm:cxn modelId="{AADB9B15-6968-D542-9A36-D72024AAF93E}" type="presOf" srcId="{2FD8A47D-12F2-F24D-BEEB-E87A266C0E9A}" destId="{C4E50838-661D-0A4F-9230-A17B5BBA0433}" srcOrd="0" destOrd="1" presId="urn:microsoft.com/office/officeart/2005/8/layout/hList1"/>
    <dgm:cxn modelId="{49D0FD2E-F87C-7344-9D83-42D1905F1113}" type="presOf" srcId="{C9021A69-95D1-2648-90BB-5179FCE63CB4}" destId="{FA2079E0-83A9-DA44-BA47-022EAE095881}" srcOrd="0" destOrd="0" presId="urn:microsoft.com/office/officeart/2005/8/layout/hList1"/>
    <dgm:cxn modelId="{B7686E40-91C8-5D44-AFA1-A7434945AD79}" srcId="{15AE242A-A208-ED48-81C5-B3A8D9A9B3D6}" destId="{C9021A69-95D1-2648-90BB-5179FCE63CB4}" srcOrd="0" destOrd="0" parTransId="{ED63B28A-A9AE-194E-964E-BDC157C7B5E3}" sibTransId="{E12996E5-D7D0-0046-A0DB-58505116E969}"/>
    <dgm:cxn modelId="{C29D7659-76DD-B34F-BBAA-8940A16EA43A}" type="presOf" srcId="{C38BE6C4-A4C0-4D45-BDA1-78DF756509B3}" destId="{045651F5-5816-1948-A4FF-40DCA81680F2}" srcOrd="0" destOrd="2" presId="urn:microsoft.com/office/officeart/2005/8/layout/hList1"/>
    <dgm:cxn modelId="{2697DB5F-D766-1E4C-80D6-63AA409B9AE8}" type="presOf" srcId="{801EEF4E-7751-4E43-8577-B06455337076}" destId="{65574064-AB9C-7C44-ACBC-5DDDEBEF091D}" srcOrd="0" destOrd="0" presId="urn:microsoft.com/office/officeart/2005/8/layout/hList1"/>
    <dgm:cxn modelId="{668AC365-70BB-404F-93E7-2CDF567C92BC}" type="presOf" srcId="{84A99DFF-D2E2-BF44-9E38-829A078F57FA}" destId="{FA2079E0-83A9-DA44-BA47-022EAE095881}" srcOrd="0" destOrd="2" presId="urn:microsoft.com/office/officeart/2005/8/layout/hList1"/>
    <dgm:cxn modelId="{49AF516C-E61C-B74C-919F-B6D0A3A6AB09}" srcId="{3A1AB5D0-9503-E34E-A437-5D8BB0A8DE81}" destId="{A4DBA61F-9431-704F-AEC7-A701C7F726E7}" srcOrd="0" destOrd="0" parTransId="{6DE4BCB3-10E1-414E-BCBD-3A8698A1F214}" sibTransId="{A5CC289E-1823-D044-AF61-104CA8CFFBC5}"/>
    <dgm:cxn modelId="{FC9BD06F-E33E-4D45-AB2A-5F646A183B1C}" srcId="{801EEF4E-7751-4E43-8577-B06455337076}" destId="{D10D69FB-EB86-7B40-AD4F-24887965D1DA}" srcOrd="0" destOrd="0" parTransId="{A2C7F354-E7B6-9E4C-939E-0070CEE60DFE}" sibTransId="{899AEBAD-0A3E-6A42-A99D-8431DE06D727}"/>
    <dgm:cxn modelId="{3D1C7F7B-20C8-C845-99C8-9CC683BF33E1}" type="presOf" srcId="{A4DBA61F-9431-704F-AEC7-A701C7F726E7}" destId="{045651F5-5816-1948-A4FF-40DCA81680F2}" srcOrd="0" destOrd="0" presId="urn:microsoft.com/office/officeart/2005/8/layout/hList1"/>
    <dgm:cxn modelId="{B69D6E85-B67A-B440-95D7-7CE8497017CC}" type="presOf" srcId="{26FA3F63-3248-1941-86CB-FF9143BE3797}" destId="{590916F4-DA9D-6C4E-AB3C-56A22A9A01A1}" srcOrd="0" destOrd="0" presId="urn:microsoft.com/office/officeart/2005/8/layout/hList1"/>
    <dgm:cxn modelId="{96CFBB89-59D7-E94D-9A92-4AB8C6ECAB58}" type="presOf" srcId="{04E03418-8DA4-3E40-AB14-94D04021C5A8}" destId="{FA2079E0-83A9-DA44-BA47-022EAE095881}" srcOrd="0" destOrd="1" presId="urn:microsoft.com/office/officeart/2005/8/layout/hList1"/>
    <dgm:cxn modelId="{6F9C8C8B-E941-4B4A-AF39-8966AA0F0CC8}" srcId="{26FA3F63-3248-1941-86CB-FF9143BE3797}" destId="{15AE242A-A208-ED48-81C5-B3A8D9A9B3D6}" srcOrd="2" destOrd="0" parTransId="{3BFA54A2-F392-5B4E-88ED-52E850C6E001}" sibTransId="{88486D9C-C807-A542-8F6C-282AD3AB521B}"/>
    <dgm:cxn modelId="{AFCAB68D-6184-D94D-AB4F-963912540411}" srcId="{26FA3F63-3248-1941-86CB-FF9143BE3797}" destId="{B5292BB0-F023-9C43-BDF8-F755E102B789}" srcOrd="1" destOrd="0" parTransId="{82C2E4D5-C655-DD4C-B18F-8DA753EEDEB7}" sibTransId="{88CA8B33-D9EF-5F4E-AF29-58DBD2E4CB4B}"/>
    <dgm:cxn modelId="{7575CF93-8550-EF43-B5FC-C7D0EABA920E}" type="presOf" srcId="{D10D69FB-EB86-7B40-AD4F-24887965D1DA}" destId="{9B6BE2D0-AC21-C94C-8288-314757E981D2}" srcOrd="0" destOrd="0" presId="urn:microsoft.com/office/officeart/2005/8/layout/hList1"/>
    <dgm:cxn modelId="{92744A97-38A6-DA4F-824D-18282074731B}" type="presOf" srcId="{B5292BB0-F023-9C43-BDF8-F755E102B789}" destId="{EC177CF8-B5F5-414F-A53E-2F438E96288D}" srcOrd="0" destOrd="0" presId="urn:microsoft.com/office/officeart/2005/8/layout/hList1"/>
    <dgm:cxn modelId="{6947FE97-5ADA-2540-B325-8C89F2C75E93}" type="presOf" srcId="{C7B1B427-E8D6-4245-8119-803EE33FE9B5}" destId="{C4E50838-661D-0A4F-9230-A17B5BBA0433}" srcOrd="0" destOrd="2" presId="urn:microsoft.com/office/officeart/2005/8/layout/hList1"/>
    <dgm:cxn modelId="{FF849599-F11F-6F41-9A04-5112F3FB95A1}" type="presOf" srcId="{A62F11E2-3908-CE4F-8A66-856DBC2A72B2}" destId="{C4E50838-661D-0A4F-9230-A17B5BBA0433}" srcOrd="0" destOrd="0" presId="urn:microsoft.com/office/officeart/2005/8/layout/hList1"/>
    <dgm:cxn modelId="{A34BB99B-7A6A-5B4F-B18D-B1A53231B9DD}" type="presOf" srcId="{3A1AB5D0-9503-E34E-A437-5D8BB0A8DE81}" destId="{E8DB8185-8DE1-0343-A51E-E5F37CECF3B8}" srcOrd="0" destOrd="0" presId="urn:microsoft.com/office/officeart/2005/8/layout/hList1"/>
    <dgm:cxn modelId="{873083A9-E4BE-E74C-A6AE-971E33BCEE4E}" type="presOf" srcId="{35A2C79E-834A-FD47-A6D6-9A8BD0228C77}" destId="{9B6BE2D0-AC21-C94C-8288-314757E981D2}" srcOrd="0" destOrd="1" presId="urn:microsoft.com/office/officeart/2005/8/layout/hList1"/>
    <dgm:cxn modelId="{7B8661AC-562E-C042-96BE-9CDA575492EC}" srcId="{26FA3F63-3248-1941-86CB-FF9143BE3797}" destId="{3A1AB5D0-9503-E34E-A437-5D8BB0A8DE81}" srcOrd="0" destOrd="0" parTransId="{6B9BDFA1-00B9-9048-B301-EAADAC173324}" sibTransId="{A06AC6AF-AB6C-834D-A26C-67023D96B683}"/>
    <dgm:cxn modelId="{3A7BA4AE-DB3E-3844-9CD1-CC066A326618}" srcId="{3A1AB5D0-9503-E34E-A437-5D8BB0A8DE81}" destId="{C38BE6C4-A4C0-4D45-BDA1-78DF756509B3}" srcOrd="2" destOrd="0" parTransId="{6FD86A1F-C7B8-4546-B618-5C840CD06461}" sibTransId="{F90FFD3C-8C3C-9343-A37F-8BCF94DDB8EA}"/>
    <dgm:cxn modelId="{A6D827B1-A645-BF4D-8EFA-0B5084B294DC}" srcId="{3A1AB5D0-9503-E34E-A437-5D8BB0A8DE81}" destId="{1A3E6879-743E-FB40-89BF-3AF9B074B6CE}" srcOrd="1" destOrd="0" parTransId="{A1EEBC4C-72E8-774D-9BC2-60DF6744D4E3}" sibTransId="{807975A2-9CA0-DF47-9B5F-0F684FFED69E}"/>
    <dgm:cxn modelId="{379000BA-0202-B34A-AC7F-BB041DA72F2D}" type="presOf" srcId="{15AE242A-A208-ED48-81C5-B3A8D9A9B3D6}" destId="{B8684A02-3572-0945-B847-82A166B416B9}" srcOrd="0" destOrd="0" presId="urn:microsoft.com/office/officeart/2005/8/layout/hList1"/>
    <dgm:cxn modelId="{86384AC2-BA9D-F449-889E-20A829570AB5}" srcId="{801EEF4E-7751-4E43-8577-B06455337076}" destId="{35A2C79E-834A-FD47-A6D6-9A8BD0228C77}" srcOrd="1" destOrd="0" parTransId="{D68DA174-6F14-5049-9FAA-AF3390891DC0}" sibTransId="{621A257A-63BB-324E-97E7-2D71CB05568B}"/>
    <dgm:cxn modelId="{0AE65CC4-7F4B-8047-BDE9-7550755F1787}" srcId="{B5292BB0-F023-9C43-BDF8-F755E102B789}" destId="{C7B1B427-E8D6-4245-8119-803EE33FE9B5}" srcOrd="2" destOrd="0" parTransId="{BDE315B6-9EEF-7E48-B248-88644003D881}" sibTransId="{FE211255-2ADF-CD43-89F3-F432D24876CB}"/>
    <dgm:cxn modelId="{9E964FCE-9486-004F-B0C0-017CB6700C1E}" srcId="{15AE242A-A208-ED48-81C5-B3A8D9A9B3D6}" destId="{04E03418-8DA4-3E40-AB14-94D04021C5A8}" srcOrd="1" destOrd="0" parTransId="{5803708E-9BF9-D04C-A646-6F6DB79AAC90}" sibTransId="{A5D73E1C-067B-6D42-9AA9-E86366DF9665}"/>
    <dgm:cxn modelId="{7A1F2BF1-51B4-174D-98D7-EA63BE8AF8D6}" srcId="{26FA3F63-3248-1941-86CB-FF9143BE3797}" destId="{801EEF4E-7751-4E43-8577-B06455337076}" srcOrd="3" destOrd="0" parTransId="{985A383E-AD83-CB4C-8745-F57747C15CF5}" sibTransId="{EF2F503E-D5C3-CB4F-A5E2-BE1A0D4FC76B}"/>
    <dgm:cxn modelId="{FCC782F4-440A-974E-8056-14D1F5A1919C}" type="presOf" srcId="{1A3E6879-743E-FB40-89BF-3AF9B074B6CE}" destId="{045651F5-5816-1948-A4FF-40DCA81680F2}" srcOrd="0" destOrd="1" presId="urn:microsoft.com/office/officeart/2005/8/layout/hList1"/>
    <dgm:cxn modelId="{5A3713F5-6598-2C4C-88C4-931E5140FA36}" srcId="{B5292BB0-F023-9C43-BDF8-F755E102B789}" destId="{A62F11E2-3908-CE4F-8A66-856DBC2A72B2}" srcOrd="0" destOrd="0" parTransId="{A68E132D-4DE3-6C46-AE2E-75D0F021B8F2}" sibTransId="{EDE27A86-6AD4-9B44-A450-2FB14F00D625}"/>
    <dgm:cxn modelId="{1E3A2285-3994-1C4B-92DE-55F2499C1FCC}" type="presParOf" srcId="{590916F4-DA9D-6C4E-AB3C-56A22A9A01A1}" destId="{BEC9F446-41F5-E04C-A4A1-7BEF556CF74A}" srcOrd="0" destOrd="0" presId="urn:microsoft.com/office/officeart/2005/8/layout/hList1"/>
    <dgm:cxn modelId="{D6516B37-DDE5-8A49-9CB7-50A8068E9CAB}" type="presParOf" srcId="{BEC9F446-41F5-E04C-A4A1-7BEF556CF74A}" destId="{E8DB8185-8DE1-0343-A51E-E5F37CECF3B8}" srcOrd="0" destOrd="0" presId="urn:microsoft.com/office/officeart/2005/8/layout/hList1"/>
    <dgm:cxn modelId="{A775ACA0-D8FD-0F4E-BEB7-2B11098FAA69}" type="presParOf" srcId="{BEC9F446-41F5-E04C-A4A1-7BEF556CF74A}" destId="{045651F5-5816-1948-A4FF-40DCA81680F2}" srcOrd="1" destOrd="0" presId="urn:microsoft.com/office/officeart/2005/8/layout/hList1"/>
    <dgm:cxn modelId="{21D38471-0750-A64D-ABF0-50B4A11A0B31}" type="presParOf" srcId="{590916F4-DA9D-6C4E-AB3C-56A22A9A01A1}" destId="{B969AA94-D6D7-FA4E-AF18-8B5E1E528225}" srcOrd="1" destOrd="0" presId="urn:microsoft.com/office/officeart/2005/8/layout/hList1"/>
    <dgm:cxn modelId="{252478ED-7C20-AE4B-8865-4D3A7C9A7D9E}" type="presParOf" srcId="{590916F4-DA9D-6C4E-AB3C-56A22A9A01A1}" destId="{B9D06B53-0E61-D645-9C30-7F02EC751A55}" srcOrd="2" destOrd="0" presId="urn:microsoft.com/office/officeart/2005/8/layout/hList1"/>
    <dgm:cxn modelId="{49718246-D39F-034B-BEBF-CCBE73E28637}" type="presParOf" srcId="{B9D06B53-0E61-D645-9C30-7F02EC751A55}" destId="{EC177CF8-B5F5-414F-A53E-2F438E96288D}" srcOrd="0" destOrd="0" presId="urn:microsoft.com/office/officeart/2005/8/layout/hList1"/>
    <dgm:cxn modelId="{5DB0427F-6FB3-EA46-AC52-1E3E71C6DFDF}" type="presParOf" srcId="{B9D06B53-0E61-D645-9C30-7F02EC751A55}" destId="{C4E50838-661D-0A4F-9230-A17B5BBA0433}" srcOrd="1" destOrd="0" presId="urn:microsoft.com/office/officeart/2005/8/layout/hList1"/>
    <dgm:cxn modelId="{AEE874A0-8DFC-AE4E-AE41-4C95A08B3354}" type="presParOf" srcId="{590916F4-DA9D-6C4E-AB3C-56A22A9A01A1}" destId="{F9D47BEE-5C3C-1B4F-9BA5-E7574089AE00}" srcOrd="3" destOrd="0" presId="urn:microsoft.com/office/officeart/2005/8/layout/hList1"/>
    <dgm:cxn modelId="{49E74E0F-ED22-8F4D-A4CE-EE8DBA014BC3}" type="presParOf" srcId="{590916F4-DA9D-6C4E-AB3C-56A22A9A01A1}" destId="{2306BA8E-B918-444A-8B08-772CCB58B331}" srcOrd="4" destOrd="0" presId="urn:microsoft.com/office/officeart/2005/8/layout/hList1"/>
    <dgm:cxn modelId="{CCA38436-BF10-7C4F-AA76-DCBA43AD4F77}" type="presParOf" srcId="{2306BA8E-B918-444A-8B08-772CCB58B331}" destId="{B8684A02-3572-0945-B847-82A166B416B9}" srcOrd="0" destOrd="0" presId="urn:microsoft.com/office/officeart/2005/8/layout/hList1"/>
    <dgm:cxn modelId="{008532D6-5E46-B644-BA8B-75FBA7CA61BE}" type="presParOf" srcId="{2306BA8E-B918-444A-8B08-772CCB58B331}" destId="{FA2079E0-83A9-DA44-BA47-022EAE095881}" srcOrd="1" destOrd="0" presId="urn:microsoft.com/office/officeart/2005/8/layout/hList1"/>
    <dgm:cxn modelId="{9F87644B-15DC-904B-96F8-F7D72A5706A3}" type="presParOf" srcId="{590916F4-DA9D-6C4E-AB3C-56A22A9A01A1}" destId="{FE265833-5ED4-EC45-9AEC-1F0CB3A350F4}" srcOrd="5" destOrd="0" presId="urn:microsoft.com/office/officeart/2005/8/layout/hList1"/>
    <dgm:cxn modelId="{20F8EFA9-0760-044C-9B0B-4CE4091A1E26}" type="presParOf" srcId="{590916F4-DA9D-6C4E-AB3C-56A22A9A01A1}" destId="{882B7932-9AF9-734C-BC84-BDF3F297FBC3}" srcOrd="6" destOrd="0" presId="urn:microsoft.com/office/officeart/2005/8/layout/hList1"/>
    <dgm:cxn modelId="{0B801A8E-A196-E140-9204-BB22EAF669E0}" type="presParOf" srcId="{882B7932-9AF9-734C-BC84-BDF3F297FBC3}" destId="{65574064-AB9C-7C44-ACBC-5DDDEBEF091D}" srcOrd="0" destOrd="0" presId="urn:microsoft.com/office/officeart/2005/8/layout/hList1"/>
    <dgm:cxn modelId="{F405A588-8250-2A48-88F7-F4E3DB4B7E57}" type="presParOf" srcId="{882B7932-9AF9-734C-BC84-BDF3F297FBC3}" destId="{9B6BE2D0-AC21-C94C-8288-314757E981D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vList5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تجربة المنتج أو الخدمة</a:t>
          </a:r>
          <a:endParaRPr lang="en-GB" sz="20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algn="r"/>
          <a:endParaRPr lang="en-GB" sz="20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algn="r"/>
          <a:endParaRPr lang="en-GB" sz="2000"/>
        </a:p>
      </dgm:t>
    </dgm:pt>
    <dgm:pt modelId="{C88ED262-17EB-A64F-8186-B36DDD55690A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جودة المنتج أو الخدمة تؤثر بشكل مباشر على التجربة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هل المنتج سهل الاستخدام؟ هل يلبي احتياجات العميل؟</a:t>
          </a:r>
          <a:endParaRPr lang="en-GB" sz="20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algn="r"/>
          <a:endParaRPr lang="en-GB" sz="20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algn="r"/>
          <a:endParaRPr lang="en-GB" sz="2000"/>
        </a:p>
      </dgm:t>
    </dgm:pt>
    <dgm:pt modelId="{102A7D41-83D4-E04C-90C4-580B0FF7BC74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تجربة التسوق</a:t>
          </a:r>
          <a:endParaRPr lang="en-GB" sz="20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algn="r"/>
          <a:endParaRPr lang="en-GB" sz="20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algn="r"/>
          <a:endParaRPr lang="en-GB" sz="20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Arial" panose="020B0604020202020204" pitchFamily="34" charset="0"/>
            <a:buNone/>
          </a:pPr>
          <a:r>
            <a:rPr lang="ar-SA" sz="2000" dirty="0"/>
            <a:t>تشمل القنوات الرقمية والمتاجر الفعلية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هل تجربة الشراء سلسة وسهلة؟ هل الموقع الإلكتروني سهل الاستخدام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algn="r"/>
          <a:endParaRPr lang="en-GB" sz="20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algn="r"/>
          <a:endParaRPr lang="en-GB" sz="2000"/>
        </a:p>
      </dgm:t>
    </dgm:pt>
    <dgm:pt modelId="{ADD6F1E2-4AED-DA41-AAFA-764AE518E54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خدمة العملاء</a:t>
          </a:r>
          <a:endParaRPr lang="en-GB" sz="20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algn="r"/>
          <a:endParaRPr lang="en-GB" sz="20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algn="r"/>
          <a:endParaRPr lang="en-GB" sz="20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التفاعل مع العملاء قبل وبعد الشراء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هل توفر العلامة التجارية دعمًا جيدًا واستجابة سريعة؟</a:t>
          </a:r>
          <a:endParaRPr lang="en-GB" sz="20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algn="r"/>
          <a:endParaRPr lang="en-GB" sz="20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algn="r"/>
          <a:endParaRPr lang="en-GB" sz="2000"/>
        </a:p>
      </dgm:t>
    </dgm:pt>
    <dgm:pt modelId="{62E37409-2A2A-FA47-83CE-3CEDEC3BC08D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٤- العلامة التجارية الحسية</a:t>
          </a:r>
          <a:endParaRPr lang="en-GB" sz="20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pPr algn="r"/>
          <a:endParaRPr lang="en-GB" sz="20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pPr algn="r"/>
          <a:endParaRPr lang="en-GB" sz="2000"/>
        </a:p>
      </dgm:t>
    </dgm:pt>
    <dgm:pt modelId="{83C71CD6-57CD-1345-AA65-E4449339D441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تشمل الألوان، الأصوات، الرائحة، والموسيقى المستخدمة في التجربة</a:t>
          </a:r>
          <a:r>
            <a:rPr lang="en-GB" sz="2000" dirty="0"/>
            <a:t>.</a:t>
          </a:r>
          <a:br>
            <a:rPr lang="en-GB" sz="2000" dirty="0"/>
          </a:br>
          <a:r>
            <a:rPr lang="ar-SA" sz="2000" dirty="0"/>
            <a:t>كيف تجعل العلامة التجارية العميل يشعر أثناء التفاعل معها؟</a:t>
          </a:r>
          <a:endParaRPr lang="en-GB" sz="2000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pPr algn="r"/>
          <a:endParaRPr lang="en-GB" sz="20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pPr algn="r"/>
          <a:endParaRPr lang="en-GB" sz="2000"/>
        </a:p>
      </dgm:t>
    </dgm:pt>
    <dgm:pt modelId="{EB93C60F-79C9-9349-89CF-6ABA334F3BEC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٥- القيم والعواطف</a:t>
          </a:r>
          <a:endParaRPr lang="en-GB" sz="2000" dirty="0"/>
        </a:p>
      </dgm:t>
    </dgm:pt>
    <dgm:pt modelId="{FC9F3C02-CC18-744F-A88E-A15F973DC52C}" type="parTrans" cxnId="{51465A3F-F869-0B47-AA14-308FB596D6EE}">
      <dgm:prSet/>
      <dgm:spPr/>
      <dgm:t>
        <a:bodyPr/>
        <a:lstStyle/>
        <a:p>
          <a:pPr algn="r"/>
          <a:endParaRPr lang="en-GB" sz="2000"/>
        </a:p>
      </dgm:t>
    </dgm:pt>
    <dgm:pt modelId="{A3AE30A7-F5E1-C149-9F18-C67005126DA5}" type="sibTrans" cxnId="{51465A3F-F869-0B47-AA14-308FB596D6EE}">
      <dgm:prSet/>
      <dgm:spPr/>
      <dgm:t>
        <a:bodyPr/>
        <a:lstStyle/>
        <a:p>
          <a:pPr algn="r"/>
          <a:endParaRPr lang="en-GB" sz="2000"/>
        </a:p>
      </dgm:t>
    </dgm:pt>
    <dgm:pt modelId="{82920FBD-2102-0047-97E2-7857CA93701D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كيف تعبر العلامة التجارية عن قيمها ومبادئها؟</a:t>
          </a:r>
          <a:br>
            <a:rPr lang="en-GB" sz="2000" dirty="0"/>
          </a:br>
          <a:r>
            <a:rPr lang="ar-SA" sz="2000" dirty="0"/>
            <a:t>هل تخلق تجربة عاطفية تبني ارتباطًا قويًا مع العملاء؟</a:t>
          </a:r>
          <a:endParaRPr lang="en-GB" sz="2000" dirty="0"/>
        </a:p>
      </dgm:t>
    </dgm:pt>
    <dgm:pt modelId="{709FAC72-9D6E-1E41-938E-E807FC6AB453}" type="parTrans" cxnId="{FF8A9C6C-B951-5C4A-A64A-BB589B110EC6}">
      <dgm:prSet/>
      <dgm:spPr/>
      <dgm:t>
        <a:bodyPr/>
        <a:lstStyle/>
        <a:p>
          <a:pPr algn="r"/>
          <a:endParaRPr lang="en-GB" sz="2000"/>
        </a:p>
      </dgm:t>
    </dgm:pt>
    <dgm:pt modelId="{6D9649CA-6419-9649-927A-4155F1113B06}" type="sibTrans" cxnId="{FF8A9C6C-B951-5C4A-A64A-BB589B110EC6}">
      <dgm:prSet/>
      <dgm:spPr/>
      <dgm:t>
        <a:bodyPr/>
        <a:lstStyle/>
        <a:p>
          <a:pPr algn="r"/>
          <a:endParaRPr lang="en-GB" sz="2000"/>
        </a:p>
      </dgm:t>
    </dgm:pt>
    <dgm:pt modelId="{087353A8-3DA0-C646-9807-F8E0AC554B1E}" type="pres">
      <dgm:prSet presAssocID="{BD09AEF8-F502-8F47-BA6A-B0FFAEB3008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90898EA4-347C-A343-9CE5-5B12D2FF6B0E}" type="pres">
      <dgm:prSet presAssocID="{4A11EF4C-C086-E642-9BB3-7F06E5C1290B}" presName="linNode" presStyleCnt="0"/>
      <dgm:spPr/>
    </dgm:pt>
    <dgm:pt modelId="{FE43D589-B04E-C941-AC9A-D977E9EFF01C}" type="pres">
      <dgm:prSet presAssocID="{4A11EF4C-C086-E642-9BB3-7F06E5C1290B}" presName="parentText" presStyleLbl="node1" presStyleIdx="0" presStyleCnt="5" custScaleX="63511">
        <dgm:presLayoutVars>
          <dgm:chMax val="1"/>
          <dgm:bulletEnabled val="1"/>
        </dgm:presLayoutVars>
      </dgm:prSet>
      <dgm:spPr/>
    </dgm:pt>
    <dgm:pt modelId="{69A72EAD-3D9F-5148-AC89-F9EF0A813466}" type="pres">
      <dgm:prSet presAssocID="{4A11EF4C-C086-E642-9BB3-7F06E5C1290B}" presName="descendantText" presStyleLbl="alignAccFollowNode1" presStyleIdx="0" presStyleCnt="5" custScaleX="115489">
        <dgm:presLayoutVars>
          <dgm:bulletEnabled val="1"/>
        </dgm:presLayoutVars>
      </dgm:prSet>
      <dgm:spPr/>
    </dgm:pt>
    <dgm:pt modelId="{0BA00858-3C3F-5747-B6A5-450A2243721B}" type="pres">
      <dgm:prSet presAssocID="{41E91CD4-8D46-734A-9F81-98BE45E9A506}" presName="sp" presStyleCnt="0"/>
      <dgm:spPr/>
    </dgm:pt>
    <dgm:pt modelId="{641B8D45-D525-4C49-A774-BA77D27F1F54}" type="pres">
      <dgm:prSet presAssocID="{102A7D41-83D4-E04C-90C4-580B0FF7BC74}" presName="linNode" presStyleCnt="0"/>
      <dgm:spPr/>
    </dgm:pt>
    <dgm:pt modelId="{0A3BF7D8-5FBE-4C4B-82E2-975B228D600D}" type="pres">
      <dgm:prSet presAssocID="{102A7D41-83D4-E04C-90C4-580B0FF7BC74}" presName="parentText" presStyleLbl="node1" presStyleIdx="1" presStyleCnt="5" custScaleX="63511">
        <dgm:presLayoutVars>
          <dgm:chMax val="1"/>
          <dgm:bulletEnabled val="1"/>
        </dgm:presLayoutVars>
      </dgm:prSet>
      <dgm:spPr/>
    </dgm:pt>
    <dgm:pt modelId="{5B11435D-8A57-1945-8900-DDD5B795507E}" type="pres">
      <dgm:prSet presAssocID="{102A7D41-83D4-E04C-90C4-580B0FF7BC74}" presName="descendantText" presStyleLbl="alignAccFollowNode1" presStyleIdx="1" presStyleCnt="5" custScaleX="115489">
        <dgm:presLayoutVars>
          <dgm:bulletEnabled val="1"/>
        </dgm:presLayoutVars>
      </dgm:prSet>
      <dgm:spPr/>
    </dgm:pt>
    <dgm:pt modelId="{E382EA12-FCF3-4143-B37D-65897C1E0FE5}" type="pres">
      <dgm:prSet presAssocID="{6652ED82-6B71-6543-A7FC-4590E5EB8DAC}" presName="sp" presStyleCnt="0"/>
      <dgm:spPr/>
    </dgm:pt>
    <dgm:pt modelId="{1CA32FAE-1CED-1843-97D5-8A9BA8DDD920}" type="pres">
      <dgm:prSet presAssocID="{ADD6F1E2-4AED-DA41-AAFA-764AE518E54B}" presName="linNode" presStyleCnt="0"/>
      <dgm:spPr/>
    </dgm:pt>
    <dgm:pt modelId="{309C42CE-A3B0-C84F-9B6C-A3CE75D9D98D}" type="pres">
      <dgm:prSet presAssocID="{ADD6F1E2-4AED-DA41-AAFA-764AE518E54B}" presName="parentText" presStyleLbl="node1" presStyleIdx="2" presStyleCnt="5" custScaleX="63511">
        <dgm:presLayoutVars>
          <dgm:chMax val="1"/>
          <dgm:bulletEnabled val="1"/>
        </dgm:presLayoutVars>
      </dgm:prSet>
      <dgm:spPr/>
    </dgm:pt>
    <dgm:pt modelId="{87533FD9-8D63-BB47-A5FB-56F20D2F27AC}" type="pres">
      <dgm:prSet presAssocID="{ADD6F1E2-4AED-DA41-AAFA-764AE518E54B}" presName="descendantText" presStyleLbl="alignAccFollowNode1" presStyleIdx="2" presStyleCnt="5" custScaleX="115489">
        <dgm:presLayoutVars>
          <dgm:bulletEnabled val="1"/>
        </dgm:presLayoutVars>
      </dgm:prSet>
      <dgm:spPr/>
    </dgm:pt>
    <dgm:pt modelId="{E19CC2C9-B46C-B34B-9733-35BCA00D670C}" type="pres">
      <dgm:prSet presAssocID="{0EBECCBF-32B3-7540-945E-6EAB29D7B1DA}" presName="sp" presStyleCnt="0"/>
      <dgm:spPr/>
    </dgm:pt>
    <dgm:pt modelId="{5C3CB6D5-ED30-B84F-BC14-B09C9CBAC691}" type="pres">
      <dgm:prSet presAssocID="{62E37409-2A2A-FA47-83CE-3CEDEC3BC08D}" presName="linNode" presStyleCnt="0"/>
      <dgm:spPr/>
    </dgm:pt>
    <dgm:pt modelId="{18D75EEB-F14F-704D-B529-C40BA2B64F85}" type="pres">
      <dgm:prSet presAssocID="{62E37409-2A2A-FA47-83CE-3CEDEC3BC08D}" presName="parentText" presStyleLbl="node1" presStyleIdx="3" presStyleCnt="5" custScaleX="63511">
        <dgm:presLayoutVars>
          <dgm:chMax val="1"/>
          <dgm:bulletEnabled val="1"/>
        </dgm:presLayoutVars>
      </dgm:prSet>
      <dgm:spPr/>
    </dgm:pt>
    <dgm:pt modelId="{9D8B6ABB-AD3E-D94C-8AF8-601F2F0E5702}" type="pres">
      <dgm:prSet presAssocID="{62E37409-2A2A-FA47-83CE-3CEDEC3BC08D}" presName="descendantText" presStyleLbl="alignAccFollowNode1" presStyleIdx="3" presStyleCnt="5" custScaleX="115489">
        <dgm:presLayoutVars>
          <dgm:bulletEnabled val="1"/>
        </dgm:presLayoutVars>
      </dgm:prSet>
      <dgm:spPr/>
    </dgm:pt>
    <dgm:pt modelId="{FDE964D4-02D4-2E46-A121-18BF67AE9FA3}" type="pres">
      <dgm:prSet presAssocID="{54F14A74-F921-E644-A257-E979929ACF14}" presName="sp" presStyleCnt="0"/>
      <dgm:spPr/>
    </dgm:pt>
    <dgm:pt modelId="{38D202ED-442B-2A4A-A3F5-37D7079AA6E0}" type="pres">
      <dgm:prSet presAssocID="{EB93C60F-79C9-9349-89CF-6ABA334F3BEC}" presName="linNode" presStyleCnt="0"/>
      <dgm:spPr/>
    </dgm:pt>
    <dgm:pt modelId="{EA31FFC4-0377-A34D-B30D-17B520B6C768}" type="pres">
      <dgm:prSet presAssocID="{EB93C60F-79C9-9349-89CF-6ABA334F3BEC}" presName="parentText" presStyleLbl="node1" presStyleIdx="4" presStyleCnt="5" custScaleX="63511">
        <dgm:presLayoutVars>
          <dgm:chMax val="1"/>
          <dgm:bulletEnabled val="1"/>
        </dgm:presLayoutVars>
      </dgm:prSet>
      <dgm:spPr/>
    </dgm:pt>
    <dgm:pt modelId="{1B470A20-C2E3-054D-99B5-D45E74B9603F}" type="pres">
      <dgm:prSet presAssocID="{EB93C60F-79C9-9349-89CF-6ABA334F3BEC}" presName="descendantText" presStyleLbl="alignAccFollowNode1" presStyleIdx="4" presStyleCnt="5" custScaleX="115489">
        <dgm:presLayoutVars>
          <dgm:bulletEnabled val="1"/>
        </dgm:presLayoutVars>
      </dgm:prSet>
      <dgm:spPr/>
    </dgm:pt>
  </dgm:ptLst>
  <dgm:cxnLst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8677D125-7B0D-9F42-B572-8D8880717C84}" type="presOf" srcId="{C88ED262-17EB-A64F-8186-B36DDD55690A}" destId="{69A72EAD-3D9F-5148-AC89-F9EF0A813466}" srcOrd="0" destOrd="0" presId="urn:microsoft.com/office/officeart/2005/8/layout/vList5"/>
    <dgm:cxn modelId="{19FD2D27-EFDE-BB46-AB88-D5A2EEDB0BBF}" type="presOf" srcId="{B1994776-BB7E-AD4E-900E-8296E2C69C4F}" destId="{87533FD9-8D63-BB47-A5FB-56F20D2F27AC}" srcOrd="0" destOrd="0" presId="urn:microsoft.com/office/officeart/2005/8/layout/vList5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1465A3F-F869-0B47-AA14-308FB596D6EE}" srcId="{BD09AEF8-F502-8F47-BA6A-B0FFAEB3008F}" destId="{EB93C60F-79C9-9349-89CF-6ABA334F3BEC}" srcOrd="4" destOrd="0" parTransId="{FC9F3C02-CC18-744F-A88E-A15F973DC52C}" sibTransId="{A3AE30A7-F5E1-C149-9F18-C67005126DA5}"/>
    <dgm:cxn modelId="{B2746343-DEF6-5C40-8C3D-BE09DC975A15}" type="presOf" srcId="{83C71CD6-57CD-1345-AA65-E4449339D441}" destId="{9D8B6ABB-AD3E-D94C-8AF8-601F2F0E5702}" srcOrd="0" destOrd="0" presId="urn:microsoft.com/office/officeart/2005/8/layout/vList5"/>
    <dgm:cxn modelId="{69B69155-C348-8941-A272-6D51865EE8FF}" type="presOf" srcId="{BD09AEF8-F502-8F47-BA6A-B0FFAEB3008F}" destId="{087353A8-3DA0-C646-9807-F8E0AC554B1E}" srcOrd="0" destOrd="0" presId="urn:microsoft.com/office/officeart/2005/8/layout/vList5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FFBF861-8156-8C43-8973-9989A21A08BD}" type="presOf" srcId="{ADD6F1E2-4AED-DA41-AAFA-764AE518E54B}" destId="{309C42CE-A3B0-C84F-9B6C-A3CE75D9D98D}" srcOrd="0" destOrd="0" presId="urn:microsoft.com/office/officeart/2005/8/layout/vList5"/>
    <dgm:cxn modelId="{EE5C2662-DC49-504A-ACB5-64E61CB397C1}" type="presOf" srcId="{65387183-454B-F14D-A6F6-7DA8C5BFAE05}" destId="{5B11435D-8A57-1945-8900-DDD5B795507E}" srcOrd="0" destOrd="0" presId="urn:microsoft.com/office/officeart/2005/8/layout/vList5"/>
    <dgm:cxn modelId="{FF8A9C6C-B951-5C4A-A64A-BB589B110EC6}" srcId="{EB93C60F-79C9-9349-89CF-6ABA334F3BEC}" destId="{82920FBD-2102-0047-97E2-7857CA93701D}" srcOrd="0" destOrd="0" parTransId="{709FAC72-9D6E-1E41-938E-E807FC6AB453}" sibTransId="{6D9649CA-6419-9649-927A-4155F1113B06}"/>
    <dgm:cxn modelId="{89534881-80C9-F348-904C-774C8CB0DBB8}" type="presOf" srcId="{EB93C60F-79C9-9349-89CF-6ABA334F3BEC}" destId="{EA31FFC4-0377-A34D-B30D-17B520B6C768}" srcOrd="0" destOrd="0" presId="urn:microsoft.com/office/officeart/2005/8/layout/vList5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F5713AAA-8DDB-AA44-B68F-CBCB18432CE6}" type="presOf" srcId="{62E37409-2A2A-FA47-83CE-3CEDEC3BC08D}" destId="{18D75EEB-F14F-704D-B529-C40BA2B64F85}" srcOrd="0" destOrd="0" presId="urn:microsoft.com/office/officeart/2005/8/layout/vList5"/>
    <dgm:cxn modelId="{F6251FBD-034A-8441-B9DD-DE6F08EC6BE3}" type="presOf" srcId="{102A7D41-83D4-E04C-90C4-580B0FF7BC74}" destId="{0A3BF7D8-5FBE-4C4B-82E2-975B228D600D}" srcOrd="0" destOrd="0" presId="urn:microsoft.com/office/officeart/2005/8/layout/vList5"/>
    <dgm:cxn modelId="{264C87C5-B5BA-3644-8DEF-08AA5F1B3F55}" type="presOf" srcId="{4A11EF4C-C086-E642-9BB3-7F06E5C1290B}" destId="{FE43D589-B04E-C941-AC9A-D977E9EFF01C}" srcOrd="0" destOrd="0" presId="urn:microsoft.com/office/officeart/2005/8/layout/vList5"/>
    <dgm:cxn modelId="{D1AAFAD3-1728-7142-991D-AE69EF8A1488}" type="presOf" srcId="{82920FBD-2102-0047-97E2-7857CA93701D}" destId="{1B470A20-C2E3-054D-99B5-D45E74B9603F}" srcOrd="0" destOrd="0" presId="urn:microsoft.com/office/officeart/2005/8/layout/vList5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E3ACF75-7749-8C4C-8FD3-A47759FDC418}" type="presParOf" srcId="{087353A8-3DA0-C646-9807-F8E0AC554B1E}" destId="{90898EA4-347C-A343-9CE5-5B12D2FF6B0E}" srcOrd="0" destOrd="0" presId="urn:microsoft.com/office/officeart/2005/8/layout/vList5"/>
    <dgm:cxn modelId="{232E4DF6-16EF-D543-8726-369B5B16BC6F}" type="presParOf" srcId="{90898EA4-347C-A343-9CE5-5B12D2FF6B0E}" destId="{FE43D589-B04E-C941-AC9A-D977E9EFF01C}" srcOrd="0" destOrd="0" presId="urn:microsoft.com/office/officeart/2005/8/layout/vList5"/>
    <dgm:cxn modelId="{C8EC98B8-77F7-D74A-B139-22A2B9FF1596}" type="presParOf" srcId="{90898EA4-347C-A343-9CE5-5B12D2FF6B0E}" destId="{69A72EAD-3D9F-5148-AC89-F9EF0A813466}" srcOrd="1" destOrd="0" presId="urn:microsoft.com/office/officeart/2005/8/layout/vList5"/>
    <dgm:cxn modelId="{8DF6C1FF-B27E-C242-AD70-389A31DB46C8}" type="presParOf" srcId="{087353A8-3DA0-C646-9807-F8E0AC554B1E}" destId="{0BA00858-3C3F-5747-B6A5-450A2243721B}" srcOrd="1" destOrd="0" presId="urn:microsoft.com/office/officeart/2005/8/layout/vList5"/>
    <dgm:cxn modelId="{DCDC0AF8-7D24-4744-8123-C01BA6C9F2F3}" type="presParOf" srcId="{087353A8-3DA0-C646-9807-F8E0AC554B1E}" destId="{641B8D45-D525-4C49-A774-BA77D27F1F54}" srcOrd="2" destOrd="0" presId="urn:microsoft.com/office/officeart/2005/8/layout/vList5"/>
    <dgm:cxn modelId="{8004E65E-323C-BC4F-8414-FE30BBDF0B3D}" type="presParOf" srcId="{641B8D45-D525-4C49-A774-BA77D27F1F54}" destId="{0A3BF7D8-5FBE-4C4B-82E2-975B228D600D}" srcOrd="0" destOrd="0" presId="urn:microsoft.com/office/officeart/2005/8/layout/vList5"/>
    <dgm:cxn modelId="{6BC975C4-835E-804C-B9F7-6DAE912A0824}" type="presParOf" srcId="{641B8D45-D525-4C49-A774-BA77D27F1F54}" destId="{5B11435D-8A57-1945-8900-DDD5B795507E}" srcOrd="1" destOrd="0" presId="urn:microsoft.com/office/officeart/2005/8/layout/vList5"/>
    <dgm:cxn modelId="{F1F0ECBD-4214-014A-BAA0-D11BA2A0C34F}" type="presParOf" srcId="{087353A8-3DA0-C646-9807-F8E0AC554B1E}" destId="{E382EA12-FCF3-4143-B37D-65897C1E0FE5}" srcOrd="3" destOrd="0" presId="urn:microsoft.com/office/officeart/2005/8/layout/vList5"/>
    <dgm:cxn modelId="{51CCB49F-497B-0844-B261-BBAAF406A81B}" type="presParOf" srcId="{087353A8-3DA0-C646-9807-F8E0AC554B1E}" destId="{1CA32FAE-1CED-1843-97D5-8A9BA8DDD920}" srcOrd="4" destOrd="0" presId="urn:microsoft.com/office/officeart/2005/8/layout/vList5"/>
    <dgm:cxn modelId="{207AE733-D4AC-604E-B699-D993974A6FDC}" type="presParOf" srcId="{1CA32FAE-1CED-1843-97D5-8A9BA8DDD920}" destId="{309C42CE-A3B0-C84F-9B6C-A3CE75D9D98D}" srcOrd="0" destOrd="0" presId="urn:microsoft.com/office/officeart/2005/8/layout/vList5"/>
    <dgm:cxn modelId="{B07D1310-F6BE-A540-99BF-298BE91B301A}" type="presParOf" srcId="{1CA32FAE-1CED-1843-97D5-8A9BA8DDD920}" destId="{87533FD9-8D63-BB47-A5FB-56F20D2F27AC}" srcOrd="1" destOrd="0" presId="urn:microsoft.com/office/officeart/2005/8/layout/vList5"/>
    <dgm:cxn modelId="{7668FD76-BF3F-A342-96B6-395178510559}" type="presParOf" srcId="{087353A8-3DA0-C646-9807-F8E0AC554B1E}" destId="{E19CC2C9-B46C-B34B-9733-35BCA00D670C}" srcOrd="5" destOrd="0" presId="urn:microsoft.com/office/officeart/2005/8/layout/vList5"/>
    <dgm:cxn modelId="{E3CA0745-4049-F948-B967-911B5F9BBFCB}" type="presParOf" srcId="{087353A8-3DA0-C646-9807-F8E0AC554B1E}" destId="{5C3CB6D5-ED30-B84F-BC14-B09C9CBAC691}" srcOrd="6" destOrd="0" presId="urn:microsoft.com/office/officeart/2005/8/layout/vList5"/>
    <dgm:cxn modelId="{5DAC9BDE-5A84-5A43-A574-A688510CCD16}" type="presParOf" srcId="{5C3CB6D5-ED30-B84F-BC14-B09C9CBAC691}" destId="{18D75EEB-F14F-704D-B529-C40BA2B64F85}" srcOrd="0" destOrd="0" presId="urn:microsoft.com/office/officeart/2005/8/layout/vList5"/>
    <dgm:cxn modelId="{3303F936-EF3C-0442-9CAE-F5460FA1F847}" type="presParOf" srcId="{5C3CB6D5-ED30-B84F-BC14-B09C9CBAC691}" destId="{9D8B6ABB-AD3E-D94C-8AF8-601F2F0E5702}" srcOrd="1" destOrd="0" presId="urn:microsoft.com/office/officeart/2005/8/layout/vList5"/>
    <dgm:cxn modelId="{06491342-AC10-5442-B58F-8CF86D654E8F}" type="presParOf" srcId="{087353A8-3DA0-C646-9807-F8E0AC554B1E}" destId="{FDE964D4-02D4-2E46-A121-18BF67AE9FA3}" srcOrd="7" destOrd="0" presId="urn:microsoft.com/office/officeart/2005/8/layout/vList5"/>
    <dgm:cxn modelId="{2DA8EF21-46F2-C44A-B152-41202EB616A1}" type="presParOf" srcId="{087353A8-3DA0-C646-9807-F8E0AC554B1E}" destId="{38D202ED-442B-2A4A-A3F5-37D7079AA6E0}" srcOrd="8" destOrd="0" presId="urn:microsoft.com/office/officeart/2005/8/layout/vList5"/>
    <dgm:cxn modelId="{789DE8C7-D5C5-F442-873F-B4D942F936C0}" type="presParOf" srcId="{38D202ED-442B-2A4A-A3F5-37D7079AA6E0}" destId="{EA31FFC4-0377-A34D-B30D-17B520B6C768}" srcOrd="0" destOrd="0" presId="urn:microsoft.com/office/officeart/2005/8/layout/vList5"/>
    <dgm:cxn modelId="{38A8DB26-AE94-4E4D-A69A-74A6B58643B2}" type="presParOf" srcId="{38D202ED-442B-2A4A-A3F5-37D7079AA6E0}" destId="{1B470A20-C2E3-054D-99B5-D45E74B9603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200" b="1" dirty="0"/>
            <a:t>المشاعر عنصرًا أساسيًا </a:t>
          </a:r>
          <a:endParaRPr lang="en-GB" sz="22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C88ED262-17EB-A64F-8186-B36DDD55690A}">
      <dgm:prSet phldrT="[Text]" custT="1"/>
      <dgm:spPr/>
      <dgm:t>
        <a:bodyPr/>
        <a:lstStyle/>
        <a:p>
          <a:pPr algn="r"/>
          <a:r>
            <a:rPr lang="ar-SA" sz="22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/>
              <a:ea typeface="+mn-ea"/>
              <a:cs typeface="Arial" panose="020B0604020202020204" pitchFamily="34" charset="0"/>
            </a:rPr>
            <a:t>المشاعر الإيجابية تبني ولاء العملاء وتعزز الارتباط العاطفي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200" b="1" dirty="0"/>
            <a:t>كيف يمكن للعلامة التجارية إثارة المشاعر؟</a:t>
          </a:r>
          <a:endParaRPr lang="en-GB" sz="22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5387183-454B-F14D-A6F6-7DA8C5BFAE05}">
      <dgm:prSet phldrT="[Text]" custT="1"/>
      <dgm:spPr/>
      <dgm:t>
        <a:bodyPr/>
        <a:lstStyle/>
        <a:p>
          <a:pPr algn="r"/>
          <a:r>
            <a:rPr lang="ar-SA" sz="2200" dirty="0"/>
            <a:t>استخدام القصص الإنسانية التي تلامس مشاعر العملاء</a:t>
          </a:r>
        </a:p>
        <a:p>
          <a:pPr algn="r"/>
          <a:endParaRPr lang="ar-SA" sz="900" dirty="0"/>
        </a:p>
        <a:p>
          <a:pPr algn="r"/>
          <a:r>
            <a:rPr lang="ar-SA" sz="2200" dirty="0"/>
            <a:t>خلق لحظات لا تُنسى من خلال المفاجآت والعروض الخاصة</a:t>
          </a:r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200" b="1" dirty="0"/>
            <a:t>أمثلة علامات تجارية تبني مشاعر قوية</a:t>
          </a:r>
          <a:endParaRPr lang="en-GB" sz="22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en-GB" sz="2200" b="1" dirty="0"/>
            <a:t>Nike</a:t>
          </a:r>
          <a:r>
            <a:rPr lang="ar-SA" sz="2200" b="1" dirty="0"/>
            <a:t> </a:t>
          </a:r>
          <a:r>
            <a:rPr lang="en-GB" sz="2200" dirty="0"/>
            <a:t> </a:t>
          </a:r>
          <a:r>
            <a:rPr lang="ar-SA" sz="2200" dirty="0"/>
            <a:t>تحفّز الإلهام والثقة من خلال حملاتها الإعلانية</a:t>
          </a:r>
          <a:r>
            <a:rPr lang="en-GB" sz="2200" dirty="0"/>
            <a:t>.</a:t>
          </a:r>
          <a:br>
            <a:rPr lang="en-GB" sz="2200" dirty="0"/>
          </a:br>
          <a:r>
            <a:rPr lang="en-GB" sz="2200" dirty="0"/>
            <a:t> </a:t>
          </a:r>
          <a:r>
            <a:rPr lang="en-GB" sz="2200" b="1" dirty="0"/>
            <a:t>Disney</a:t>
          </a:r>
          <a:r>
            <a:rPr lang="en-GB" sz="2200" dirty="0"/>
            <a:t> </a:t>
          </a:r>
          <a:r>
            <a:rPr lang="ar-SA" sz="2200" dirty="0"/>
            <a:t>تركز على السعادة والحنين إلى الطفولة</a:t>
          </a:r>
          <a:r>
            <a:rPr lang="en-GB" sz="2200" dirty="0"/>
            <a:t>.</a:t>
          </a:r>
          <a:br>
            <a:rPr lang="en-GB" sz="2200" dirty="0"/>
          </a:br>
          <a:r>
            <a:rPr lang="en-GB" sz="2200" dirty="0"/>
            <a:t> </a:t>
          </a:r>
          <a:r>
            <a:rPr lang="en-GB" sz="2200" b="1" dirty="0"/>
            <a:t>Tesla</a:t>
          </a:r>
          <a:r>
            <a:rPr lang="en-GB" sz="2200" dirty="0"/>
            <a:t> </a:t>
          </a:r>
          <a:r>
            <a:rPr lang="ar-SA" sz="2200" dirty="0"/>
            <a:t>تثير الحماس والإعجاب بالمستقبل والتكنولوجيا</a:t>
          </a:r>
          <a:r>
            <a:rPr lang="en-GB" sz="2200" dirty="0"/>
            <a:t>.</a:t>
          </a:r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3" custScaleX="90333" custScaleY="129645"/>
      <dgm:spPr/>
    </dgm:pt>
    <dgm:pt modelId="{6D8FF543-8109-3844-AC58-9648356DFABE}" type="pres">
      <dgm:prSet presAssocID="{4A11EF4C-C086-E642-9BB3-7F06E5C1290B}" presName="rootConnector" presStyleLbl="node1" presStyleIdx="0" presStyleCnt="3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3"/>
      <dgm:spPr/>
    </dgm:pt>
    <dgm:pt modelId="{2BBEB849-55BA-F34A-8292-240D96C65C68}" type="pres">
      <dgm:prSet presAssocID="{C88ED262-17EB-A64F-8186-B36DDD55690A}" presName="childText" presStyleLbl="bgAcc1" presStyleIdx="0" presStyleCnt="3" custScaleX="123916" custScaleY="202333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3" custScaleX="90333" custScaleY="129645"/>
      <dgm:spPr/>
    </dgm:pt>
    <dgm:pt modelId="{AFE3FB7F-5633-F344-A200-9B3B3BC45949}" type="pres">
      <dgm:prSet presAssocID="{102A7D41-83D4-E04C-90C4-580B0FF7BC74}" presName="rootConnector" presStyleLbl="node1" presStyleIdx="1" presStyleCnt="3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3"/>
      <dgm:spPr/>
    </dgm:pt>
    <dgm:pt modelId="{A774F160-A9DB-DD4F-80EA-A6DEEBEB081E}" type="pres">
      <dgm:prSet presAssocID="{65387183-454B-F14D-A6F6-7DA8C5BFAE05}" presName="childText" presStyleLbl="bgAcc1" presStyleIdx="1" presStyleCnt="3" custScaleX="135755" custScaleY="202333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3" custScaleX="90333" custScaleY="129645"/>
      <dgm:spPr/>
    </dgm:pt>
    <dgm:pt modelId="{8B060894-FBAD-1F41-8BA9-F5F6766DB2BC}" type="pres">
      <dgm:prSet presAssocID="{ADD6F1E2-4AED-DA41-AAFA-764AE518E54B}" presName="rootConnector" presStyleLbl="node1" presStyleIdx="2" presStyleCnt="3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3"/>
      <dgm:spPr/>
    </dgm:pt>
    <dgm:pt modelId="{BCF9E977-DC9C-8B43-90ED-AE7D771A3165}" type="pres">
      <dgm:prSet presAssocID="{B1994776-BB7E-AD4E-900E-8296E2C69C4F}" presName="childText" presStyleLbl="bgAcc1" presStyleIdx="2" presStyleCnt="3" custScaleX="190518" custScaleY="202333">
        <dgm:presLayoutVars>
          <dgm:bulletEnabled val="1"/>
        </dgm:presLayoutVars>
      </dgm:prSet>
      <dgm:spPr/>
    </dgm:pt>
  </dgm:ptLst>
  <dgm:cxnLst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List1" loCatId="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ما هي التجربة السلوكية للعلامة التجارية؟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algn="r"/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algn="r"/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كيف يتفاعل العملاء مع العلامة ويتخذون قرارات بناءً على تجربتهم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algn="r"/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algn="r"/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كيف تؤثر العلامة التجارية على سلوك العملاء؟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algn="r"/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algn="r"/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Arial" panose="020B0604020202020204" pitchFamily="34" charset="0"/>
            <a:buNone/>
          </a:pPr>
          <a:r>
            <a:rPr lang="ar-SA" sz="2400" dirty="0"/>
            <a:t>تقديم حوافز للشراء المتكرر (مثل برامج الولاء)</a:t>
          </a:r>
          <a:br>
            <a:rPr lang="en-GB" sz="2400" dirty="0"/>
          </a:br>
          <a:r>
            <a:rPr lang="ar-SA" sz="2400" dirty="0"/>
            <a:t>تصميم متاجر أو مواقع إلكترونية تسهّل اتخاذ القرارات</a:t>
          </a:r>
          <a:r>
            <a:rPr lang="en-GB" sz="2400" dirty="0"/>
            <a:t>.</a:t>
          </a:r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algn="r"/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algn="r"/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أمثلة على تأثير العلامة التجارية في سلوك العملاء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algn="r"/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algn="r"/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en-GB" sz="2200" b="1" dirty="0"/>
            <a:t>Amazon</a:t>
          </a:r>
          <a:r>
            <a:rPr lang="en-GB" sz="2200" dirty="0"/>
            <a:t> </a:t>
          </a:r>
          <a:r>
            <a:rPr lang="ar-SA" sz="2200" dirty="0"/>
            <a:t>تستخدم توصيات مخصصة لدفع العملاء للشراء</a:t>
          </a:r>
          <a:r>
            <a:rPr lang="en-GB" sz="2200" dirty="0"/>
            <a:t>.</a:t>
          </a:r>
          <a:br>
            <a:rPr lang="en-GB" sz="2200" dirty="0"/>
          </a:br>
          <a:r>
            <a:rPr lang="en-GB" sz="2200" dirty="0"/>
            <a:t> </a:t>
          </a:r>
          <a:r>
            <a:rPr lang="en-GB" sz="2200" b="1" dirty="0"/>
            <a:t>IKEA</a:t>
          </a:r>
          <a:r>
            <a:rPr lang="en-GB" sz="2200" dirty="0"/>
            <a:t> </a:t>
          </a:r>
          <a:r>
            <a:rPr lang="ar-SA" sz="2200" dirty="0"/>
            <a:t>تصمم متاجرها بطريقة تجبر العملاء على المرور بكل الأقسام</a:t>
          </a:r>
          <a:r>
            <a:rPr lang="en-GB" sz="2200" dirty="0"/>
            <a:t>.</a:t>
          </a:r>
          <a:br>
            <a:rPr lang="en-GB" sz="2200" dirty="0"/>
          </a:br>
          <a:r>
            <a:rPr lang="en-GB" sz="2200" dirty="0"/>
            <a:t> </a:t>
          </a:r>
          <a:r>
            <a:rPr lang="en-GB" sz="2200" b="1" dirty="0"/>
            <a:t>Netflix</a:t>
          </a:r>
          <a:r>
            <a:rPr lang="ar-SA" sz="2200" dirty="0"/>
            <a:t>تعتمد على الذكاء الاصطناعي لاقتراح المحتوى بناءً على سلوك المشاهدة</a:t>
          </a:r>
          <a:r>
            <a:rPr lang="en-GB" sz="2200" dirty="0"/>
            <a:t>.</a:t>
          </a:r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algn="r"/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algn="r"/>
          <a:endParaRPr lang="en-GB" sz="2400"/>
        </a:p>
      </dgm:t>
    </dgm:pt>
    <dgm:pt modelId="{7DE274BE-3B9E-EC4F-8579-6703C11E7E62}" type="pres">
      <dgm:prSet presAssocID="{BD09AEF8-F502-8F47-BA6A-B0FFAEB3008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568A2C20-A97C-0344-8B4F-068304D4FE8F}" type="pres">
      <dgm:prSet presAssocID="{4A11EF4C-C086-E642-9BB3-7F06E5C1290B}" presName="composite" presStyleCnt="0"/>
      <dgm:spPr/>
    </dgm:pt>
    <dgm:pt modelId="{58C39CD5-4AEF-6B41-87EB-3AA453BC2B77}" type="pres">
      <dgm:prSet presAssocID="{4A11EF4C-C086-E642-9BB3-7F06E5C1290B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3EE3B293-5D4A-C543-82D5-EE644005B479}" type="pres">
      <dgm:prSet presAssocID="{4A11EF4C-C086-E642-9BB3-7F06E5C1290B}" presName="desTx" presStyleLbl="alignAccFollowNode1" presStyleIdx="0" presStyleCnt="3">
        <dgm:presLayoutVars>
          <dgm:bulletEnabled val="1"/>
        </dgm:presLayoutVars>
      </dgm:prSet>
      <dgm:spPr/>
    </dgm:pt>
    <dgm:pt modelId="{ED8EC57C-0E44-1642-A2E5-0E49CCAC2A46}" type="pres">
      <dgm:prSet presAssocID="{41E91CD4-8D46-734A-9F81-98BE45E9A506}" presName="space" presStyleCnt="0"/>
      <dgm:spPr/>
    </dgm:pt>
    <dgm:pt modelId="{0B0831BD-F5AE-E647-A6D9-F487826DAE33}" type="pres">
      <dgm:prSet presAssocID="{102A7D41-83D4-E04C-90C4-580B0FF7BC74}" presName="composite" presStyleCnt="0"/>
      <dgm:spPr/>
    </dgm:pt>
    <dgm:pt modelId="{E2F78D98-5ED4-3349-B34B-02E7935C9E52}" type="pres">
      <dgm:prSet presAssocID="{102A7D41-83D4-E04C-90C4-580B0FF7BC74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30F97756-A010-764C-B33D-D9CA98344C99}" type="pres">
      <dgm:prSet presAssocID="{102A7D41-83D4-E04C-90C4-580B0FF7BC74}" presName="desTx" presStyleLbl="alignAccFollowNode1" presStyleIdx="1" presStyleCnt="3">
        <dgm:presLayoutVars>
          <dgm:bulletEnabled val="1"/>
        </dgm:presLayoutVars>
      </dgm:prSet>
      <dgm:spPr/>
    </dgm:pt>
    <dgm:pt modelId="{1F7BB0E6-200B-8944-B477-9D13351FACF4}" type="pres">
      <dgm:prSet presAssocID="{6652ED82-6B71-6543-A7FC-4590E5EB8DAC}" presName="space" presStyleCnt="0"/>
      <dgm:spPr/>
    </dgm:pt>
    <dgm:pt modelId="{2DFBDD81-6132-A34E-B521-1B547A1C6863}" type="pres">
      <dgm:prSet presAssocID="{ADD6F1E2-4AED-DA41-AAFA-764AE518E54B}" presName="composite" presStyleCnt="0"/>
      <dgm:spPr/>
    </dgm:pt>
    <dgm:pt modelId="{68618C69-F3AC-5141-8BFB-A36B583CBD6C}" type="pres">
      <dgm:prSet presAssocID="{ADD6F1E2-4AED-DA41-AAFA-764AE518E54B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D995CBAE-8174-FB4B-8544-D83F84423248}" type="pres">
      <dgm:prSet presAssocID="{ADD6F1E2-4AED-DA41-AAFA-764AE518E54B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E0FCB234-0852-A14F-83C0-67873CA29551}" type="presOf" srcId="{C88ED262-17EB-A64F-8186-B36DDD55690A}" destId="{3EE3B293-5D4A-C543-82D5-EE644005B479}" srcOrd="0" destOrd="0" presId="urn:microsoft.com/office/officeart/2005/8/layout/hList1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AD2B8957-113D-1E44-82C5-11F689591CFD}" type="presOf" srcId="{4A11EF4C-C086-E642-9BB3-7F06E5C1290B}" destId="{58C39CD5-4AEF-6B41-87EB-3AA453BC2B77}" srcOrd="0" destOrd="0" presId="urn:microsoft.com/office/officeart/2005/8/layout/hList1"/>
    <dgm:cxn modelId="{2AF11C8F-9987-DF48-A5A4-902CFCA10CA2}" type="presOf" srcId="{102A7D41-83D4-E04C-90C4-580B0FF7BC74}" destId="{E2F78D98-5ED4-3349-B34B-02E7935C9E52}" srcOrd="0" destOrd="0" presId="urn:microsoft.com/office/officeart/2005/8/layout/hList1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F4B82BA0-39B5-0F4F-9960-120DB62E88D9}" type="presOf" srcId="{BD09AEF8-F502-8F47-BA6A-B0FFAEB3008F}" destId="{7DE274BE-3B9E-EC4F-8579-6703C11E7E62}" srcOrd="0" destOrd="0" presId="urn:microsoft.com/office/officeart/2005/8/layout/hList1"/>
    <dgm:cxn modelId="{F10374A0-1C48-4449-829D-C3CA8F455430}" type="presOf" srcId="{65387183-454B-F14D-A6F6-7DA8C5BFAE05}" destId="{30F97756-A010-764C-B33D-D9CA98344C99}" srcOrd="0" destOrd="0" presId="urn:microsoft.com/office/officeart/2005/8/layout/hList1"/>
    <dgm:cxn modelId="{373FE0A1-3688-7A4C-A35C-E661CF351815}" type="presOf" srcId="{ADD6F1E2-4AED-DA41-AAFA-764AE518E54B}" destId="{68618C69-F3AC-5141-8BFB-A36B583CBD6C}" srcOrd="0" destOrd="0" presId="urn:microsoft.com/office/officeart/2005/8/layout/hList1"/>
    <dgm:cxn modelId="{B23409C5-13A4-4949-9B48-F07979F8D549}" type="presOf" srcId="{B1994776-BB7E-AD4E-900E-8296E2C69C4F}" destId="{D995CBAE-8174-FB4B-8544-D83F84423248}" srcOrd="0" destOrd="0" presId="urn:microsoft.com/office/officeart/2005/8/layout/hList1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5F3BC442-31CD-9749-960B-7BB72E09F434}" type="presParOf" srcId="{7DE274BE-3B9E-EC4F-8579-6703C11E7E62}" destId="{568A2C20-A97C-0344-8B4F-068304D4FE8F}" srcOrd="0" destOrd="0" presId="urn:microsoft.com/office/officeart/2005/8/layout/hList1"/>
    <dgm:cxn modelId="{0B16E2D6-DD64-C846-93BB-1EC32F4FAC2E}" type="presParOf" srcId="{568A2C20-A97C-0344-8B4F-068304D4FE8F}" destId="{58C39CD5-4AEF-6B41-87EB-3AA453BC2B77}" srcOrd="0" destOrd="0" presId="urn:microsoft.com/office/officeart/2005/8/layout/hList1"/>
    <dgm:cxn modelId="{E52319DF-B2A6-7643-94B9-1690B480CAA8}" type="presParOf" srcId="{568A2C20-A97C-0344-8B4F-068304D4FE8F}" destId="{3EE3B293-5D4A-C543-82D5-EE644005B479}" srcOrd="1" destOrd="0" presId="urn:microsoft.com/office/officeart/2005/8/layout/hList1"/>
    <dgm:cxn modelId="{F90C2449-915E-4349-A9B6-22020731C07C}" type="presParOf" srcId="{7DE274BE-3B9E-EC4F-8579-6703C11E7E62}" destId="{ED8EC57C-0E44-1642-A2E5-0E49CCAC2A46}" srcOrd="1" destOrd="0" presId="urn:microsoft.com/office/officeart/2005/8/layout/hList1"/>
    <dgm:cxn modelId="{77376651-ADA5-2C46-B59B-4B21F1B00230}" type="presParOf" srcId="{7DE274BE-3B9E-EC4F-8579-6703C11E7E62}" destId="{0B0831BD-F5AE-E647-A6D9-F487826DAE33}" srcOrd="2" destOrd="0" presId="urn:microsoft.com/office/officeart/2005/8/layout/hList1"/>
    <dgm:cxn modelId="{3F3DD024-48A6-C841-92AB-5145E5639E4F}" type="presParOf" srcId="{0B0831BD-F5AE-E647-A6D9-F487826DAE33}" destId="{E2F78D98-5ED4-3349-B34B-02E7935C9E52}" srcOrd="0" destOrd="0" presId="urn:microsoft.com/office/officeart/2005/8/layout/hList1"/>
    <dgm:cxn modelId="{7A01C54D-867A-9844-A6CF-353EF0F3C84F}" type="presParOf" srcId="{0B0831BD-F5AE-E647-A6D9-F487826DAE33}" destId="{30F97756-A010-764C-B33D-D9CA98344C99}" srcOrd="1" destOrd="0" presId="urn:microsoft.com/office/officeart/2005/8/layout/hList1"/>
    <dgm:cxn modelId="{117505E6-984F-8A4F-B83F-68E02281E265}" type="presParOf" srcId="{7DE274BE-3B9E-EC4F-8579-6703C11E7E62}" destId="{1F7BB0E6-200B-8944-B477-9D13351FACF4}" srcOrd="3" destOrd="0" presId="urn:microsoft.com/office/officeart/2005/8/layout/hList1"/>
    <dgm:cxn modelId="{BCAFA24C-3594-6D48-BBD5-B1BB07283D0B}" type="presParOf" srcId="{7DE274BE-3B9E-EC4F-8579-6703C11E7E62}" destId="{2DFBDD81-6132-A34E-B521-1B547A1C6863}" srcOrd="4" destOrd="0" presId="urn:microsoft.com/office/officeart/2005/8/layout/hList1"/>
    <dgm:cxn modelId="{3B98994A-A52B-A940-83A6-D290CCD61E06}" type="presParOf" srcId="{2DFBDD81-6132-A34E-B521-1B547A1C6863}" destId="{68618C69-F3AC-5141-8BFB-A36B583CBD6C}" srcOrd="0" destOrd="0" presId="urn:microsoft.com/office/officeart/2005/8/layout/hList1"/>
    <dgm:cxn modelId="{8C4BC394-A557-E149-A321-FA1E2497386B}" type="presParOf" srcId="{2DFBDD81-6132-A34E-B521-1B547A1C6863}" destId="{D995CBAE-8174-FB4B-8544-D83F84423248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process3" loCatId="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التناسق بين جميع نقاط التواصل مع العميل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0">
            <a:buNone/>
          </a:pPr>
          <a:r>
            <a:rPr lang="ar-SA" sz="1800" dirty="0"/>
            <a:t>تأكد من أن التجربة في المتاجر، الموقع الإلكتروني، وخدمة العملاء تعكس نفس القيم</a:t>
          </a:r>
          <a:endParaRPr lang="en-GB" sz="11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خلق تجربة مخصصة لكل عميل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 rtl="1">
            <a:buNone/>
          </a:pPr>
          <a:r>
            <a:rPr lang="ar-SA" sz="1800" dirty="0"/>
            <a:t>استخدام الذكاء الاصطناعي وبيانات العملاء لتقديم تجربة فريدة لكل شخص</a:t>
          </a:r>
          <a:endParaRPr lang="en-GB" sz="18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٣- الاستفادة من القنوات الرقمية والتقليدية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0">
            <a:buNone/>
          </a:pPr>
          <a:r>
            <a:rPr lang="ar-SA" sz="1800" dirty="0"/>
            <a:t>الجمع بين التسويق الرقمي والتجربة الفعلية لتعزيز تأثير العلامة التجارية</a:t>
          </a:r>
          <a:endParaRPr lang="en-GB" sz="18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بناء علاقة عاطفية مع العملاء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endParaRPr lang="en-GB" sz="2000"/>
        </a:p>
      </dgm:t>
    </dgm:pt>
    <dgm:pt modelId="{942B23F3-0336-EF48-855C-CED43D6F351D}" type="sibTrans" cxnId="{7C77879C-9E36-5149-A4ED-88AE907A04A0}">
      <dgm:prSet/>
      <dgm:spPr/>
      <dgm:t>
        <a:bodyPr/>
        <a:lstStyle/>
        <a:p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0">
            <a:buNone/>
          </a:pPr>
          <a:r>
            <a:rPr lang="ar-SA" sz="1800" dirty="0"/>
            <a:t>تقديم خدمة استثنائية تتجاوز التوقعات وتخلق ارتباطًا عاطفيًا بالعلامة التجارية</a:t>
          </a:r>
          <a:endParaRPr lang="en-GB" sz="18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endParaRPr lang="en-GB" sz="2000"/>
        </a:p>
      </dgm:t>
    </dgm:pt>
    <dgm:pt modelId="{0811EEBF-E646-A349-A59C-FA9753E5CA06}" type="pres">
      <dgm:prSet presAssocID="{5B0BFAD2-A999-3B41-82A1-CDF4A6E3F1DA}" presName="linearFlow" presStyleCnt="0">
        <dgm:presLayoutVars>
          <dgm:dir val="rev"/>
          <dgm:animLvl val="lvl"/>
          <dgm:resizeHandles val="exact"/>
        </dgm:presLayoutVars>
      </dgm:prSet>
      <dgm:spPr/>
    </dgm:pt>
    <dgm:pt modelId="{C131A1F5-1A7F-D540-AC71-A33D12695C0E}" type="pres">
      <dgm:prSet presAssocID="{1752099A-5FA7-5B42-9954-CCC2DC540A73}" presName="composite" presStyleCnt="0"/>
      <dgm:spPr/>
    </dgm:pt>
    <dgm:pt modelId="{64F8C3B3-2F12-7A41-82D8-7737B1FF6A5F}" type="pres">
      <dgm:prSet presAssocID="{1752099A-5FA7-5B42-9954-CCC2DC540A73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CB23DEF-1DF6-6E45-B02D-9C078C4301BE}" type="pres">
      <dgm:prSet presAssocID="{1752099A-5FA7-5B42-9954-CCC2DC540A73}" presName="parSh" presStyleLbl="node1" presStyleIdx="0" presStyleCnt="4"/>
      <dgm:spPr/>
    </dgm:pt>
    <dgm:pt modelId="{1FDCD96C-5FBE-B14A-9B0B-EC5B0A1513FF}" type="pres">
      <dgm:prSet presAssocID="{1752099A-5FA7-5B42-9954-CCC2DC540A73}" presName="desTx" presStyleLbl="fgAcc1" presStyleIdx="0" presStyleCnt="4" custScaleY="65253">
        <dgm:presLayoutVars>
          <dgm:bulletEnabled val="1"/>
        </dgm:presLayoutVars>
      </dgm:prSet>
      <dgm:spPr/>
    </dgm:pt>
    <dgm:pt modelId="{E3939A91-C2A8-2044-A29C-F9731E5C5D77}" type="pres">
      <dgm:prSet presAssocID="{D82E5EC9-D48F-7543-B907-FBA1F99EA9C6}" presName="sibTrans" presStyleLbl="sibTrans2D1" presStyleIdx="0" presStyleCnt="3"/>
      <dgm:spPr/>
    </dgm:pt>
    <dgm:pt modelId="{5A8C2572-2A78-F344-BB96-A7315EE0EE96}" type="pres">
      <dgm:prSet presAssocID="{D82E5EC9-D48F-7543-B907-FBA1F99EA9C6}" presName="connTx" presStyleLbl="sibTrans2D1" presStyleIdx="0" presStyleCnt="3"/>
      <dgm:spPr/>
    </dgm:pt>
    <dgm:pt modelId="{2DBA1540-AD87-CF4F-9686-859A1B980FB9}" type="pres">
      <dgm:prSet presAssocID="{33175CCB-1C8B-1C44-8A2A-276D69ED11D2}" presName="composite" presStyleCnt="0"/>
      <dgm:spPr/>
    </dgm:pt>
    <dgm:pt modelId="{45348BC6-CC8B-C04D-833B-5F361E6AB24F}" type="pres">
      <dgm:prSet presAssocID="{33175CCB-1C8B-1C44-8A2A-276D69ED11D2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45C2182-3C35-7145-B86D-619DBD9051A3}" type="pres">
      <dgm:prSet presAssocID="{33175CCB-1C8B-1C44-8A2A-276D69ED11D2}" presName="parSh" presStyleLbl="node1" presStyleIdx="1" presStyleCnt="4"/>
      <dgm:spPr/>
    </dgm:pt>
    <dgm:pt modelId="{7CA06CCA-B4C3-E243-8C34-48ED99991997}" type="pres">
      <dgm:prSet presAssocID="{33175CCB-1C8B-1C44-8A2A-276D69ED11D2}" presName="desTx" presStyleLbl="fgAcc1" presStyleIdx="1" presStyleCnt="4" custScaleY="65253">
        <dgm:presLayoutVars>
          <dgm:bulletEnabled val="1"/>
        </dgm:presLayoutVars>
      </dgm:prSet>
      <dgm:spPr/>
    </dgm:pt>
    <dgm:pt modelId="{57F29FFB-1CEA-BE44-AF1E-B3EF1C3FD4B4}" type="pres">
      <dgm:prSet presAssocID="{46CD5F3F-16F8-1443-AC0A-CECBDA2B0AE3}" presName="sibTrans" presStyleLbl="sibTrans2D1" presStyleIdx="1" presStyleCnt="3"/>
      <dgm:spPr/>
    </dgm:pt>
    <dgm:pt modelId="{AF1C698E-6FAE-9A4D-8E1A-BCA32958E48A}" type="pres">
      <dgm:prSet presAssocID="{46CD5F3F-16F8-1443-AC0A-CECBDA2B0AE3}" presName="connTx" presStyleLbl="sibTrans2D1" presStyleIdx="1" presStyleCnt="3"/>
      <dgm:spPr/>
    </dgm:pt>
    <dgm:pt modelId="{CB032698-9BE5-F243-8E09-BC438C3DADDD}" type="pres">
      <dgm:prSet presAssocID="{00BA3E18-A5E2-9140-B854-8729D59638C7}" presName="composite" presStyleCnt="0"/>
      <dgm:spPr/>
    </dgm:pt>
    <dgm:pt modelId="{F4C09EEA-EBDF-E647-97EC-2BE8909B1BDF}" type="pres">
      <dgm:prSet presAssocID="{00BA3E18-A5E2-9140-B854-8729D59638C7}" presName="par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B9D868B-712D-3D48-83B5-45771F77659F}" type="pres">
      <dgm:prSet presAssocID="{00BA3E18-A5E2-9140-B854-8729D59638C7}" presName="parSh" presStyleLbl="node1" presStyleIdx="2" presStyleCnt="4"/>
      <dgm:spPr/>
    </dgm:pt>
    <dgm:pt modelId="{341E7BCF-C2A8-BC40-B16B-AB77E9721D60}" type="pres">
      <dgm:prSet presAssocID="{00BA3E18-A5E2-9140-B854-8729D59638C7}" presName="desTx" presStyleLbl="fgAcc1" presStyleIdx="2" presStyleCnt="4" custScaleY="65253">
        <dgm:presLayoutVars>
          <dgm:bulletEnabled val="1"/>
        </dgm:presLayoutVars>
      </dgm:prSet>
      <dgm:spPr/>
    </dgm:pt>
    <dgm:pt modelId="{970E30F0-D6ED-0C48-BA87-08267A174780}" type="pres">
      <dgm:prSet presAssocID="{B1A7360D-8795-2F4E-ABEF-D0EA3753B07E}" presName="sibTrans" presStyleLbl="sibTrans2D1" presStyleIdx="2" presStyleCnt="3"/>
      <dgm:spPr/>
    </dgm:pt>
    <dgm:pt modelId="{8BC01F4B-01F3-CE45-949B-0EC83D0689D1}" type="pres">
      <dgm:prSet presAssocID="{B1A7360D-8795-2F4E-ABEF-D0EA3753B07E}" presName="connTx" presStyleLbl="sibTrans2D1" presStyleIdx="2" presStyleCnt="3"/>
      <dgm:spPr/>
    </dgm:pt>
    <dgm:pt modelId="{B738D56D-4CCE-4E43-AC55-1B7D02EE2F0F}" type="pres">
      <dgm:prSet presAssocID="{E8E95C23-E752-394B-B9B6-2A78136193D2}" presName="composite" presStyleCnt="0"/>
      <dgm:spPr/>
    </dgm:pt>
    <dgm:pt modelId="{235FA19A-A594-FE4C-A968-3281F8BD907D}" type="pres">
      <dgm:prSet presAssocID="{E8E95C23-E752-394B-B9B6-2A78136193D2}" presName="par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B7F157F-7D18-9844-81B6-3B0B3AB428F1}" type="pres">
      <dgm:prSet presAssocID="{E8E95C23-E752-394B-B9B6-2A78136193D2}" presName="parSh" presStyleLbl="node1" presStyleIdx="3" presStyleCnt="4" custScaleX="88374"/>
      <dgm:spPr/>
    </dgm:pt>
    <dgm:pt modelId="{23DA7344-A1C1-6C46-90B8-CCB78DC0DE9E}" type="pres">
      <dgm:prSet presAssocID="{E8E95C23-E752-394B-B9B6-2A78136193D2}" presName="desTx" presStyleLbl="fgAcc1" presStyleIdx="3" presStyleCnt="4" custScaleY="65253">
        <dgm:presLayoutVars>
          <dgm:bulletEnabled val="1"/>
        </dgm:presLayoutVars>
      </dgm:prSet>
      <dgm:spPr/>
    </dgm:pt>
  </dgm:ptLst>
  <dgm:cxnLst>
    <dgm:cxn modelId="{B3EC3703-8FDC-A14F-AAD9-D9927426FF13}" type="presOf" srcId="{00BA3E18-A5E2-9140-B854-8729D59638C7}" destId="{0B9D868B-712D-3D48-83B5-45771F77659F}" srcOrd="1" destOrd="0" presId="urn:microsoft.com/office/officeart/2005/8/layout/process3"/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D425BD06-794E-EB42-A33C-8294AF822BCE}" type="presOf" srcId="{8196662A-287F-234F-A077-9224702B5B77}" destId="{7CA06CCA-B4C3-E243-8C34-48ED99991997}" srcOrd="0" destOrd="0" presId="urn:microsoft.com/office/officeart/2005/8/layout/process3"/>
    <dgm:cxn modelId="{F8D8A00B-0BAC-4346-83C4-AAF80E35EE2B}" type="presOf" srcId="{00BA3E18-A5E2-9140-B854-8729D59638C7}" destId="{F4C09EEA-EBDF-E647-97EC-2BE8909B1BDF}" srcOrd="0" destOrd="0" presId="urn:microsoft.com/office/officeart/2005/8/layout/process3"/>
    <dgm:cxn modelId="{C56F331F-D4F1-2247-9737-0CCEF6692D36}" type="presOf" srcId="{D82E5EC9-D48F-7543-B907-FBA1F99EA9C6}" destId="{5A8C2572-2A78-F344-BB96-A7315EE0EE96}" srcOrd="1" destOrd="0" presId="urn:microsoft.com/office/officeart/2005/8/layout/process3"/>
    <dgm:cxn modelId="{7527FA2B-C933-A440-B227-09C3F5F43104}" type="presOf" srcId="{33175CCB-1C8B-1C44-8A2A-276D69ED11D2}" destId="{445C2182-3C35-7145-B86D-619DBD9051A3}" srcOrd="1" destOrd="0" presId="urn:microsoft.com/office/officeart/2005/8/layout/process3"/>
    <dgm:cxn modelId="{8700C842-6650-EF47-98EA-75479929E21E}" type="presOf" srcId="{1752099A-5FA7-5B42-9954-CCC2DC540A73}" destId="{6CB23DEF-1DF6-6E45-B02D-9C078C4301BE}" srcOrd="1" destOrd="0" presId="urn:microsoft.com/office/officeart/2005/8/layout/process3"/>
    <dgm:cxn modelId="{C0294B4B-6A66-F841-AD6B-3C3A8EF37677}" type="presOf" srcId="{D82E5EC9-D48F-7543-B907-FBA1F99EA9C6}" destId="{E3939A91-C2A8-2044-A29C-F9731E5C5D77}" srcOrd="0" destOrd="0" presId="urn:microsoft.com/office/officeart/2005/8/layout/process3"/>
    <dgm:cxn modelId="{EF81CF51-B6AA-4C4E-AE18-1E7A4C1884F5}" type="presOf" srcId="{46CD5F3F-16F8-1443-AC0A-CECBDA2B0AE3}" destId="{57F29FFB-1CEA-BE44-AF1E-B3EF1C3FD4B4}" srcOrd="0" destOrd="0" presId="urn:microsoft.com/office/officeart/2005/8/layout/process3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594A8C5F-E94C-C54D-9B95-6391B179EDAD}" type="presOf" srcId="{1752099A-5FA7-5B42-9954-CCC2DC540A73}" destId="{64F8C3B3-2F12-7A41-82D8-7737B1FF6A5F}" srcOrd="0" destOrd="0" presId="urn:microsoft.com/office/officeart/2005/8/layout/process3"/>
    <dgm:cxn modelId="{62C5D871-04EA-4946-AF98-73DA7F1EA846}" type="presOf" srcId="{F0B52F86-83AF-D945-9E33-5773BE9861C5}" destId="{1FDCD96C-5FBE-B14A-9B0B-EC5B0A1513FF}" srcOrd="0" destOrd="0" presId="urn:microsoft.com/office/officeart/2005/8/layout/process3"/>
    <dgm:cxn modelId="{0076C975-0BA4-B443-9554-DB4F60C12E46}" type="presOf" srcId="{5B0BFAD2-A999-3B41-82A1-CDF4A6E3F1DA}" destId="{0811EEBF-E646-A349-A59C-FA9753E5CA06}" srcOrd="0" destOrd="0" presId="urn:microsoft.com/office/officeart/2005/8/layout/process3"/>
    <dgm:cxn modelId="{4F389577-25F7-564D-A3F9-4221F25150FB}" type="presOf" srcId="{2EE28272-E03F-FE41-917F-9CFA55EACE13}" destId="{23DA7344-A1C1-6C46-90B8-CCB78DC0DE9E}" srcOrd="0" destOrd="0" presId="urn:microsoft.com/office/officeart/2005/8/layout/process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10021C7F-FBB0-4B48-B060-29729299D603}" type="presOf" srcId="{46CD5F3F-16F8-1443-AC0A-CECBDA2B0AE3}" destId="{AF1C698E-6FAE-9A4D-8E1A-BCA32958E48A}" srcOrd="1" destOrd="0" presId="urn:microsoft.com/office/officeart/2005/8/layout/process3"/>
    <dgm:cxn modelId="{4E11B78A-E006-5E4B-869A-8086CE9F5372}" type="presOf" srcId="{2E7B7787-BF7C-304D-9F38-1C0AB771DD8B}" destId="{341E7BCF-C2A8-BC40-B16B-AB77E9721D60}" srcOrd="0" destOrd="0" presId="urn:microsoft.com/office/officeart/2005/8/layout/process3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476E2892-F683-2643-B77D-B133491A8270}" type="presOf" srcId="{B1A7360D-8795-2F4E-ABEF-D0EA3753B07E}" destId="{8BC01F4B-01F3-CE45-949B-0EC83D0689D1}" srcOrd="1" destOrd="0" presId="urn:microsoft.com/office/officeart/2005/8/layout/process3"/>
    <dgm:cxn modelId="{1029DE93-AC47-F04A-950E-9688E610E50D}" type="presOf" srcId="{B1A7360D-8795-2F4E-ABEF-D0EA3753B07E}" destId="{970E30F0-D6ED-0C48-BA87-08267A174780}" srcOrd="0" destOrd="0" presId="urn:microsoft.com/office/officeart/2005/8/layout/process3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5A80DDA9-25B1-C940-B652-42F18B5A0975}" type="presOf" srcId="{E8E95C23-E752-394B-B9B6-2A78136193D2}" destId="{235FA19A-A594-FE4C-A968-3281F8BD907D}" srcOrd="0" destOrd="0" presId="urn:microsoft.com/office/officeart/2005/8/layout/process3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DDDAF5D3-9DB7-3D46-B621-0CFDCCEBB0BB}" type="presOf" srcId="{33175CCB-1C8B-1C44-8A2A-276D69ED11D2}" destId="{45348BC6-CC8B-C04D-833B-5F361E6AB24F}" srcOrd="0" destOrd="0" presId="urn:microsoft.com/office/officeart/2005/8/layout/process3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4A6A0EF2-DA63-314D-807A-2939C490190B}" type="presOf" srcId="{E8E95C23-E752-394B-B9B6-2A78136193D2}" destId="{AB7F157F-7D18-9844-81B6-3B0B3AB428F1}" srcOrd="1" destOrd="0" presId="urn:microsoft.com/office/officeart/2005/8/layout/process3"/>
    <dgm:cxn modelId="{55F47577-8A0F-2044-9975-63C8F84FF076}" type="presParOf" srcId="{0811EEBF-E646-A349-A59C-FA9753E5CA06}" destId="{C131A1F5-1A7F-D540-AC71-A33D12695C0E}" srcOrd="0" destOrd="0" presId="urn:microsoft.com/office/officeart/2005/8/layout/process3"/>
    <dgm:cxn modelId="{4ED4C306-1BDC-1B4E-AD57-7BF44EF24891}" type="presParOf" srcId="{C131A1F5-1A7F-D540-AC71-A33D12695C0E}" destId="{64F8C3B3-2F12-7A41-82D8-7737B1FF6A5F}" srcOrd="0" destOrd="0" presId="urn:microsoft.com/office/officeart/2005/8/layout/process3"/>
    <dgm:cxn modelId="{DE86B8BD-6788-C642-9CA1-655A91E82360}" type="presParOf" srcId="{C131A1F5-1A7F-D540-AC71-A33D12695C0E}" destId="{6CB23DEF-1DF6-6E45-B02D-9C078C4301BE}" srcOrd="1" destOrd="0" presId="urn:microsoft.com/office/officeart/2005/8/layout/process3"/>
    <dgm:cxn modelId="{5919AE03-9F59-524C-A9C1-F6FCF3F1BA9B}" type="presParOf" srcId="{C131A1F5-1A7F-D540-AC71-A33D12695C0E}" destId="{1FDCD96C-5FBE-B14A-9B0B-EC5B0A1513FF}" srcOrd="2" destOrd="0" presId="urn:microsoft.com/office/officeart/2005/8/layout/process3"/>
    <dgm:cxn modelId="{EE3EF08B-8EC9-BC45-917E-0314263FAE38}" type="presParOf" srcId="{0811EEBF-E646-A349-A59C-FA9753E5CA06}" destId="{E3939A91-C2A8-2044-A29C-F9731E5C5D77}" srcOrd="1" destOrd="0" presId="urn:microsoft.com/office/officeart/2005/8/layout/process3"/>
    <dgm:cxn modelId="{764F63EE-0FF1-AB42-B672-93C1860C71B8}" type="presParOf" srcId="{E3939A91-C2A8-2044-A29C-F9731E5C5D77}" destId="{5A8C2572-2A78-F344-BB96-A7315EE0EE96}" srcOrd="0" destOrd="0" presId="urn:microsoft.com/office/officeart/2005/8/layout/process3"/>
    <dgm:cxn modelId="{70702E4A-43D8-C74F-9101-A326499F55BD}" type="presParOf" srcId="{0811EEBF-E646-A349-A59C-FA9753E5CA06}" destId="{2DBA1540-AD87-CF4F-9686-859A1B980FB9}" srcOrd="2" destOrd="0" presId="urn:microsoft.com/office/officeart/2005/8/layout/process3"/>
    <dgm:cxn modelId="{E00053F8-21B0-4A4B-9E5A-AFE5A56048C1}" type="presParOf" srcId="{2DBA1540-AD87-CF4F-9686-859A1B980FB9}" destId="{45348BC6-CC8B-C04D-833B-5F361E6AB24F}" srcOrd="0" destOrd="0" presId="urn:microsoft.com/office/officeart/2005/8/layout/process3"/>
    <dgm:cxn modelId="{740F46A4-5476-6B46-B3CC-ABF6AABE6F8D}" type="presParOf" srcId="{2DBA1540-AD87-CF4F-9686-859A1B980FB9}" destId="{445C2182-3C35-7145-B86D-619DBD9051A3}" srcOrd="1" destOrd="0" presId="urn:microsoft.com/office/officeart/2005/8/layout/process3"/>
    <dgm:cxn modelId="{1C60B325-7B91-384D-8405-F861C80EA65A}" type="presParOf" srcId="{2DBA1540-AD87-CF4F-9686-859A1B980FB9}" destId="{7CA06CCA-B4C3-E243-8C34-48ED99991997}" srcOrd="2" destOrd="0" presId="urn:microsoft.com/office/officeart/2005/8/layout/process3"/>
    <dgm:cxn modelId="{71198212-4EC8-C64F-8681-CB28F41523E2}" type="presParOf" srcId="{0811EEBF-E646-A349-A59C-FA9753E5CA06}" destId="{57F29FFB-1CEA-BE44-AF1E-B3EF1C3FD4B4}" srcOrd="3" destOrd="0" presId="urn:microsoft.com/office/officeart/2005/8/layout/process3"/>
    <dgm:cxn modelId="{0216726B-D67F-B640-95E8-B61AC5E1BCD5}" type="presParOf" srcId="{57F29FFB-1CEA-BE44-AF1E-B3EF1C3FD4B4}" destId="{AF1C698E-6FAE-9A4D-8E1A-BCA32958E48A}" srcOrd="0" destOrd="0" presId="urn:microsoft.com/office/officeart/2005/8/layout/process3"/>
    <dgm:cxn modelId="{43C73DB8-A7C1-5F44-8641-735A0FA7E5E2}" type="presParOf" srcId="{0811EEBF-E646-A349-A59C-FA9753E5CA06}" destId="{CB032698-9BE5-F243-8E09-BC438C3DADDD}" srcOrd="4" destOrd="0" presId="urn:microsoft.com/office/officeart/2005/8/layout/process3"/>
    <dgm:cxn modelId="{ABD3B3C0-4707-9949-9108-BB98D92A31F9}" type="presParOf" srcId="{CB032698-9BE5-F243-8E09-BC438C3DADDD}" destId="{F4C09EEA-EBDF-E647-97EC-2BE8909B1BDF}" srcOrd="0" destOrd="0" presId="urn:microsoft.com/office/officeart/2005/8/layout/process3"/>
    <dgm:cxn modelId="{7EC2D896-D2E1-6A43-9DF4-09FB2DEEC77F}" type="presParOf" srcId="{CB032698-9BE5-F243-8E09-BC438C3DADDD}" destId="{0B9D868B-712D-3D48-83B5-45771F77659F}" srcOrd="1" destOrd="0" presId="urn:microsoft.com/office/officeart/2005/8/layout/process3"/>
    <dgm:cxn modelId="{10ABA957-B35D-2E4E-ADF0-AD4594A496C4}" type="presParOf" srcId="{CB032698-9BE5-F243-8E09-BC438C3DADDD}" destId="{341E7BCF-C2A8-BC40-B16B-AB77E9721D60}" srcOrd="2" destOrd="0" presId="urn:microsoft.com/office/officeart/2005/8/layout/process3"/>
    <dgm:cxn modelId="{897F78B8-B66F-9A47-A964-4C73A70069CE}" type="presParOf" srcId="{0811EEBF-E646-A349-A59C-FA9753E5CA06}" destId="{970E30F0-D6ED-0C48-BA87-08267A174780}" srcOrd="5" destOrd="0" presId="urn:microsoft.com/office/officeart/2005/8/layout/process3"/>
    <dgm:cxn modelId="{0A41A70E-9F46-5F46-9EFE-AC0334955938}" type="presParOf" srcId="{970E30F0-D6ED-0C48-BA87-08267A174780}" destId="{8BC01F4B-01F3-CE45-949B-0EC83D0689D1}" srcOrd="0" destOrd="0" presId="urn:microsoft.com/office/officeart/2005/8/layout/process3"/>
    <dgm:cxn modelId="{D0C4385E-346C-874B-941D-ABC1DF989DC6}" type="presParOf" srcId="{0811EEBF-E646-A349-A59C-FA9753E5CA06}" destId="{B738D56D-4CCE-4E43-AC55-1B7D02EE2F0F}" srcOrd="6" destOrd="0" presId="urn:microsoft.com/office/officeart/2005/8/layout/process3"/>
    <dgm:cxn modelId="{CDFBC868-A460-9C41-A31A-6026559C9B6C}" type="presParOf" srcId="{B738D56D-4CCE-4E43-AC55-1B7D02EE2F0F}" destId="{235FA19A-A594-FE4C-A968-3281F8BD907D}" srcOrd="0" destOrd="0" presId="urn:microsoft.com/office/officeart/2005/8/layout/process3"/>
    <dgm:cxn modelId="{331ED649-F932-174B-97D4-1BADE74E40D4}" type="presParOf" srcId="{B738D56D-4CCE-4E43-AC55-1B7D02EE2F0F}" destId="{AB7F157F-7D18-9844-81B6-3B0B3AB428F1}" srcOrd="1" destOrd="0" presId="urn:microsoft.com/office/officeart/2005/8/layout/process3"/>
    <dgm:cxn modelId="{92DD9CE1-5BFB-2D42-9F49-38DD097FF865}" type="presParOf" srcId="{B738D56D-4CCE-4E43-AC55-1B7D02EE2F0F}" destId="{23DA7344-A1C1-6C46-90B8-CCB78DC0DE9E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56C562-7F49-1F44-B708-00979BDE2D6C}" type="doc">
      <dgm:prSet loTypeId="urn:microsoft.com/office/officeart/2005/8/layout/hProcess9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79F1F2-C46B-9B48-A1C0-DBAD20D01C37}">
      <dgm:prSet phldrT="[Text]" custT="1"/>
      <dgm:spPr/>
      <dgm:t>
        <a:bodyPr/>
        <a:lstStyle/>
        <a:p>
          <a:pPr rtl="1"/>
          <a:r>
            <a:rPr lang="ar-SA" sz="1800" dirty="0"/>
            <a:t>إجراء أبحاث سوقية وتحليل البيانات لفهم ما يريده العملاء</a:t>
          </a:r>
          <a:endParaRPr lang="en-GB" sz="1800" dirty="0"/>
        </a:p>
      </dgm:t>
    </dgm:pt>
    <dgm:pt modelId="{A2642C5E-FCDD-7F4F-AE8C-3FDF6F4E1985}" type="parTrans" cxnId="{9DE0480E-4105-8E4A-A7BF-29A501548BD5}">
      <dgm:prSet/>
      <dgm:spPr/>
      <dgm:t>
        <a:bodyPr/>
        <a:lstStyle/>
        <a:p>
          <a:endParaRPr lang="en-GB" sz="2400"/>
        </a:p>
      </dgm:t>
    </dgm:pt>
    <dgm:pt modelId="{2C41EA53-CC61-CC4B-9EA8-146B1BE7BB7A}" type="sibTrans" cxnId="{9DE0480E-4105-8E4A-A7BF-29A501548BD5}">
      <dgm:prSet/>
      <dgm:spPr/>
      <dgm:t>
        <a:bodyPr/>
        <a:lstStyle/>
        <a:p>
          <a:endParaRPr lang="en-GB" sz="2400"/>
        </a:p>
      </dgm:t>
    </dgm:pt>
    <dgm:pt modelId="{7209BB10-071F-514C-B8C7-4B0010A70AFF}">
      <dgm:prSet phldrT="[Text]" custT="1"/>
      <dgm:spPr/>
      <dgm:t>
        <a:bodyPr/>
        <a:lstStyle/>
        <a:p>
          <a:pPr rtl="1">
            <a:buNone/>
          </a:pPr>
          <a:r>
            <a:rPr lang="ar-SA" sz="2400" b="1" dirty="0"/>
            <a:t>بناء تجربة تعتمد على العاطفة</a:t>
          </a:r>
          <a:endParaRPr lang="en-GB" sz="2400" dirty="0"/>
        </a:p>
      </dgm:t>
    </dgm:pt>
    <dgm:pt modelId="{1A4473A7-164A-3B4A-A2CE-09C8C0A0FE33}" type="parTrans" cxnId="{C4AF8B75-575E-3B48-82B6-7237ED1D00C0}">
      <dgm:prSet/>
      <dgm:spPr/>
      <dgm:t>
        <a:bodyPr/>
        <a:lstStyle/>
        <a:p>
          <a:endParaRPr lang="en-GB" sz="2400"/>
        </a:p>
      </dgm:t>
    </dgm:pt>
    <dgm:pt modelId="{F52BD2C5-E0CD-D548-9984-C239693EB8D5}" type="sibTrans" cxnId="{C4AF8B75-575E-3B48-82B6-7237ED1D00C0}">
      <dgm:prSet/>
      <dgm:spPr/>
      <dgm:t>
        <a:bodyPr/>
        <a:lstStyle/>
        <a:p>
          <a:endParaRPr lang="en-GB" sz="2400"/>
        </a:p>
      </dgm:t>
    </dgm:pt>
    <dgm:pt modelId="{B0B1637F-B60B-9C4C-9D47-255B11166CCC}">
      <dgm:prSet phldrT="[Text]" custT="1"/>
      <dgm:spPr/>
      <dgm:t>
        <a:bodyPr/>
        <a:lstStyle/>
        <a:p>
          <a:pPr rtl="1">
            <a:buNone/>
          </a:pPr>
          <a:r>
            <a:rPr lang="ar-SA" sz="1800" dirty="0"/>
            <a:t>التركيز على خلق لحظات مميزة تؤثر عاطفيًا في العملاء</a:t>
          </a:r>
          <a:endParaRPr lang="en-GB" sz="1800" dirty="0"/>
        </a:p>
      </dgm:t>
    </dgm:pt>
    <dgm:pt modelId="{432A31B4-7E98-2842-8173-4D1359286495}" type="parTrans" cxnId="{3A231D62-6820-F54B-A20F-D85F5645EB47}">
      <dgm:prSet/>
      <dgm:spPr/>
      <dgm:t>
        <a:bodyPr/>
        <a:lstStyle/>
        <a:p>
          <a:endParaRPr lang="en-GB" sz="2400"/>
        </a:p>
      </dgm:t>
    </dgm:pt>
    <dgm:pt modelId="{9ABDCDF8-C589-4A41-A6AD-15B52B8FBAD2}" type="sibTrans" cxnId="{3A231D62-6820-F54B-A20F-D85F5645EB47}">
      <dgm:prSet/>
      <dgm:spPr/>
      <dgm:t>
        <a:bodyPr/>
        <a:lstStyle/>
        <a:p>
          <a:endParaRPr lang="en-GB" sz="2400"/>
        </a:p>
      </dgm:t>
    </dgm:pt>
    <dgm:pt modelId="{8FB9C230-3ECF-1645-AF5E-611F1B20F673}">
      <dgm:prSet phldrT="[Text]" custT="1"/>
      <dgm:spPr/>
      <dgm:t>
        <a:bodyPr/>
        <a:lstStyle/>
        <a:p>
          <a:pPr rtl="1">
            <a:buNone/>
          </a:pPr>
          <a:r>
            <a:rPr lang="ar-SA" sz="2400" b="1" dirty="0"/>
            <a:t>تحسين تجربة المستخدم</a:t>
          </a:r>
          <a:r>
            <a:rPr lang="en-GB" sz="2400" b="1" dirty="0"/>
            <a:t> (UX) </a:t>
          </a:r>
          <a:r>
            <a:rPr lang="ar-SA" sz="2400" b="1" dirty="0"/>
            <a:t>في جميع نقاط التفاعل</a:t>
          </a:r>
          <a:endParaRPr lang="en-GB" sz="2400" dirty="0"/>
        </a:p>
      </dgm:t>
    </dgm:pt>
    <dgm:pt modelId="{A564330E-CDD5-3347-AAF7-F51E42CAEFB5}" type="parTrans" cxnId="{9B3E7347-5434-DD4A-8266-AEBAC27ABB4B}">
      <dgm:prSet/>
      <dgm:spPr/>
      <dgm:t>
        <a:bodyPr/>
        <a:lstStyle/>
        <a:p>
          <a:endParaRPr lang="en-GB" sz="2400"/>
        </a:p>
      </dgm:t>
    </dgm:pt>
    <dgm:pt modelId="{9ABCB8D4-CF0B-0D4C-A7DC-FDB3C1F26A4C}" type="sibTrans" cxnId="{9B3E7347-5434-DD4A-8266-AEBAC27ABB4B}">
      <dgm:prSet/>
      <dgm:spPr/>
      <dgm:t>
        <a:bodyPr/>
        <a:lstStyle/>
        <a:p>
          <a:endParaRPr lang="en-GB" sz="2400"/>
        </a:p>
      </dgm:t>
    </dgm:pt>
    <dgm:pt modelId="{D6673AB7-9B2B-E244-88E6-8B9CB6CBE081}">
      <dgm:prSet phldrT="[Text]" custT="1"/>
      <dgm:spPr/>
      <dgm:t>
        <a:bodyPr/>
        <a:lstStyle/>
        <a:p>
          <a:pPr rtl="1">
            <a:buNone/>
          </a:pPr>
          <a:r>
            <a:rPr lang="ar-SA" sz="1800" dirty="0"/>
            <a:t>جعل تجربة التسوق أو الخدمة سلسة وسهلة الاستخدام</a:t>
          </a:r>
          <a:endParaRPr lang="en-GB" sz="1800" dirty="0"/>
        </a:p>
      </dgm:t>
    </dgm:pt>
    <dgm:pt modelId="{6629716E-52B7-6D46-B6F3-B94DC744987F}" type="parTrans" cxnId="{7894976C-9420-894F-BE32-35DAF9DD6730}">
      <dgm:prSet/>
      <dgm:spPr/>
      <dgm:t>
        <a:bodyPr/>
        <a:lstStyle/>
        <a:p>
          <a:endParaRPr lang="en-GB" sz="2400"/>
        </a:p>
      </dgm:t>
    </dgm:pt>
    <dgm:pt modelId="{BDB0FAC5-E4CF-E044-8D61-69A3B83E4152}" type="sibTrans" cxnId="{7894976C-9420-894F-BE32-35DAF9DD6730}">
      <dgm:prSet/>
      <dgm:spPr/>
      <dgm:t>
        <a:bodyPr/>
        <a:lstStyle/>
        <a:p>
          <a:endParaRPr lang="en-GB" sz="2400"/>
        </a:p>
      </dgm:t>
    </dgm:pt>
    <dgm:pt modelId="{D1F018EB-8152-224A-8BA1-D180C1FF3446}">
      <dgm:prSet phldrT="[Text]" custT="1"/>
      <dgm:spPr/>
      <dgm:t>
        <a:bodyPr/>
        <a:lstStyle/>
        <a:p>
          <a:pPr rtl="1"/>
          <a:r>
            <a:rPr lang="ar-SA" sz="2400" b="1" dirty="0"/>
            <a:t>فهم احتياجات وتوقعات العملاء</a:t>
          </a:r>
          <a:endParaRPr lang="en-GB" sz="2400" dirty="0"/>
        </a:p>
      </dgm:t>
    </dgm:pt>
    <dgm:pt modelId="{13FA1645-5DF8-E54E-8482-70CC5525DD79}" type="sibTrans" cxnId="{FFC4457C-9063-0A48-BD6E-6B7E9987B75D}">
      <dgm:prSet/>
      <dgm:spPr/>
      <dgm:t>
        <a:bodyPr/>
        <a:lstStyle/>
        <a:p>
          <a:endParaRPr lang="en-GB" sz="2400"/>
        </a:p>
      </dgm:t>
    </dgm:pt>
    <dgm:pt modelId="{5C0C9123-698F-6047-868D-4FB6BD45118A}" type="parTrans" cxnId="{FFC4457C-9063-0A48-BD6E-6B7E9987B75D}">
      <dgm:prSet/>
      <dgm:spPr/>
      <dgm:t>
        <a:bodyPr/>
        <a:lstStyle/>
        <a:p>
          <a:endParaRPr lang="en-GB" sz="2400"/>
        </a:p>
      </dgm:t>
    </dgm:pt>
    <dgm:pt modelId="{0B853C62-2AA7-B540-B4B7-80C4CE08D392}">
      <dgm:prSet phldrT="[Text]" custT="1"/>
      <dgm:spPr/>
      <dgm:t>
        <a:bodyPr/>
        <a:lstStyle/>
        <a:p>
          <a:pPr rtl="1">
            <a:buNone/>
          </a:pPr>
          <a:r>
            <a:rPr lang="ar-SA" sz="2400" b="1" dirty="0"/>
            <a:t>تقديم قيمة حقيقية تفوق التوقعات</a:t>
          </a:r>
          <a:endParaRPr lang="en-GB" sz="2400" dirty="0"/>
        </a:p>
      </dgm:t>
    </dgm:pt>
    <dgm:pt modelId="{FC5AE944-95AF-7F46-A3FC-17E8210CED2F}" type="parTrans" cxnId="{B30C15DA-4E8B-B34A-8DCA-08F59DE9B5C9}">
      <dgm:prSet/>
      <dgm:spPr/>
      <dgm:t>
        <a:bodyPr/>
        <a:lstStyle/>
        <a:p>
          <a:endParaRPr lang="en-GB" sz="2400"/>
        </a:p>
      </dgm:t>
    </dgm:pt>
    <dgm:pt modelId="{C8BD2A0E-0DA5-0649-BCBD-9EC99133A93C}" type="sibTrans" cxnId="{B30C15DA-4E8B-B34A-8DCA-08F59DE9B5C9}">
      <dgm:prSet/>
      <dgm:spPr/>
      <dgm:t>
        <a:bodyPr/>
        <a:lstStyle/>
        <a:p>
          <a:endParaRPr lang="en-GB" sz="2400"/>
        </a:p>
      </dgm:t>
    </dgm:pt>
    <dgm:pt modelId="{3602F4C8-6500-1A4C-B970-50F94BCDE6EF}">
      <dgm:prSet phldrT="[Text]" custT="1"/>
      <dgm:spPr/>
      <dgm:t>
        <a:bodyPr/>
        <a:lstStyle/>
        <a:p>
          <a:pPr rtl="1">
            <a:buNone/>
          </a:pPr>
          <a:r>
            <a:rPr lang="ar-SA" sz="1800" dirty="0"/>
            <a:t>تجربة مميزة لا تقتصر على المنتج فقط، بل على الخدمة والقيم المضافة</a:t>
          </a:r>
          <a:endParaRPr lang="en-GB" sz="1800" dirty="0"/>
        </a:p>
      </dgm:t>
    </dgm:pt>
    <dgm:pt modelId="{063E5EB6-10CA-3147-AE4F-C1795F312749}" type="parTrans" cxnId="{3B0232C6-3E52-DD4D-BEED-102D0F19E6B0}">
      <dgm:prSet/>
      <dgm:spPr/>
      <dgm:t>
        <a:bodyPr/>
        <a:lstStyle/>
        <a:p>
          <a:endParaRPr lang="en-GB" sz="2400"/>
        </a:p>
      </dgm:t>
    </dgm:pt>
    <dgm:pt modelId="{A426ED21-48BA-CD48-A6D3-05ACC35B1530}" type="sibTrans" cxnId="{3B0232C6-3E52-DD4D-BEED-102D0F19E6B0}">
      <dgm:prSet/>
      <dgm:spPr/>
      <dgm:t>
        <a:bodyPr/>
        <a:lstStyle/>
        <a:p>
          <a:endParaRPr lang="en-GB" sz="2400"/>
        </a:p>
      </dgm:t>
    </dgm:pt>
    <dgm:pt modelId="{96BF8903-8CC3-7A41-BA70-5211FDBCC2B8}" type="pres">
      <dgm:prSet presAssocID="{5456C562-7F49-1F44-B708-00979BDE2D6C}" presName="CompostProcess" presStyleCnt="0">
        <dgm:presLayoutVars>
          <dgm:dir val="rev"/>
          <dgm:resizeHandles val="exact"/>
        </dgm:presLayoutVars>
      </dgm:prSet>
      <dgm:spPr/>
    </dgm:pt>
    <dgm:pt modelId="{7901EEE8-E223-3C4C-9388-A9F80B931687}" type="pres">
      <dgm:prSet presAssocID="{5456C562-7F49-1F44-B708-00979BDE2D6C}" presName="arrow" presStyleLbl="bgShp" presStyleIdx="0" presStyleCnt="1"/>
      <dgm:spPr/>
    </dgm:pt>
    <dgm:pt modelId="{C651CB1C-1622-B249-B09D-85047A74B441}" type="pres">
      <dgm:prSet presAssocID="{5456C562-7F49-1F44-B708-00979BDE2D6C}" presName="linearProcess" presStyleCnt="0"/>
      <dgm:spPr/>
    </dgm:pt>
    <dgm:pt modelId="{100A3DA3-CE32-B046-9E3A-D807A5674370}" type="pres">
      <dgm:prSet presAssocID="{D1F018EB-8152-224A-8BA1-D180C1FF3446}" presName="textNode" presStyleLbl="node1" presStyleIdx="0" presStyleCnt="4" custScaleY="139998">
        <dgm:presLayoutVars>
          <dgm:bulletEnabled val="1"/>
        </dgm:presLayoutVars>
      </dgm:prSet>
      <dgm:spPr/>
    </dgm:pt>
    <dgm:pt modelId="{4BB3E3D9-7FA8-0A41-8BC7-4DEB8E699BC5}" type="pres">
      <dgm:prSet presAssocID="{13FA1645-5DF8-E54E-8482-70CC5525DD79}" presName="sibTrans" presStyleCnt="0"/>
      <dgm:spPr/>
    </dgm:pt>
    <dgm:pt modelId="{69ECFBAF-DA9B-E242-9403-7803B8621BCD}" type="pres">
      <dgm:prSet presAssocID="{7209BB10-071F-514C-B8C7-4B0010A70AFF}" presName="textNode" presStyleLbl="node1" presStyleIdx="1" presStyleCnt="4" custScaleY="139998">
        <dgm:presLayoutVars>
          <dgm:bulletEnabled val="1"/>
        </dgm:presLayoutVars>
      </dgm:prSet>
      <dgm:spPr/>
    </dgm:pt>
    <dgm:pt modelId="{74DC7321-61EF-4146-96A5-CA77BAC5062F}" type="pres">
      <dgm:prSet presAssocID="{F52BD2C5-E0CD-D548-9984-C239693EB8D5}" presName="sibTrans" presStyleCnt="0"/>
      <dgm:spPr/>
    </dgm:pt>
    <dgm:pt modelId="{712946FA-FF75-AD48-B793-F72DB0759F9B}" type="pres">
      <dgm:prSet presAssocID="{8FB9C230-3ECF-1645-AF5E-611F1B20F673}" presName="textNode" presStyleLbl="node1" presStyleIdx="2" presStyleCnt="4" custScaleY="139998">
        <dgm:presLayoutVars>
          <dgm:bulletEnabled val="1"/>
        </dgm:presLayoutVars>
      </dgm:prSet>
      <dgm:spPr/>
    </dgm:pt>
    <dgm:pt modelId="{6CEAB485-2979-794C-84FE-DFA8F71B04D6}" type="pres">
      <dgm:prSet presAssocID="{9ABCB8D4-CF0B-0D4C-A7DC-FDB3C1F26A4C}" presName="sibTrans" presStyleCnt="0"/>
      <dgm:spPr/>
    </dgm:pt>
    <dgm:pt modelId="{015F8E25-F0E7-8D45-8EC0-A58BB4F21527}" type="pres">
      <dgm:prSet presAssocID="{0B853C62-2AA7-B540-B4B7-80C4CE08D392}" presName="textNode" presStyleLbl="node1" presStyleIdx="3" presStyleCnt="4" custScaleY="139998">
        <dgm:presLayoutVars>
          <dgm:bulletEnabled val="1"/>
        </dgm:presLayoutVars>
      </dgm:prSet>
      <dgm:spPr/>
    </dgm:pt>
  </dgm:ptLst>
  <dgm:cxnLst>
    <dgm:cxn modelId="{9DE0480E-4105-8E4A-A7BF-29A501548BD5}" srcId="{D1F018EB-8152-224A-8BA1-D180C1FF3446}" destId="{C579F1F2-C46B-9B48-A1C0-DBAD20D01C37}" srcOrd="0" destOrd="0" parTransId="{A2642C5E-FCDD-7F4F-AE8C-3FDF6F4E1985}" sibTransId="{2C41EA53-CC61-CC4B-9EA8-146B1BE7BB7A}"/>
    <dgm:cxn modelId="{23EE4716-82D8-BA47-A3F8-4A7FD4707E1F}" type="presOf" srcId="{5456C562-7F49-1F44-B708-00979BDE2D6C}" destId="{96BF8903-8CC3-7A41-BA70-5211FDBCC2B8}" srcOrd="0" destOrd="0" presId="urn:microsoft.com/office/officeart/2005/8/layout/hProcess9"/>
    <dgm:cxn modelId="{C823DD1D-880F-8747-BD02-C36FB2624CB8}" type="presOf" srcId="{D1F018EB-8152-224A-8BA1-D180C1FF3446}" destId="{100A3DA3-CE32-B046-9E3A-D807A5674370}" srcOrd="0" destOrd="0" presId="urn:microsoft.com/office/officeart/2005/8/layout/hProcess9"/>
    <dgm:cxn modelId="{EC7B702A-6217-6744-AE09-40C36F6EB39C}" type="presOf" srcId="{8FB9C230-3ECF-1645-AF5E-611F1B20F673}" destId="{712946FA-FF75-AD48-B793-F72DB0759F9B}" srcOrd="0" destOrd="0" presId="urn:microsoft.com/office/officeart/2005/8/layout/hProcess9"/>
    <dgm:cxn modelId="{B5CA4E42-6626-9A44-ABCF-6F4277D3DBEE}" type="presOf" srcId="{B0B1637F-B60B-9C4C-9D47-255B11166CCC}" destId="{69ECFBAF-DA9B-E242-9403-7803B8621BCD}" srcOrd="0" destOrd="1" presId="urn:microsoft.com/office/officeart/2005/8/layout/hProcess9"/>
    <dgm:cxn modelId="{9B3E7347-5434-DD4A-8266-AEBAC27ABB4B}" srcId="{5456C562-7F49-1F44-B708-00979BDE2D6C}" destId="{8FB9C230-3ECF-1645-AF5E-611F1B20F673}" srcOrd="2" destOrd="0" parTransId="{A564330E-CDD5-3347-AAF7-F51E42CAEFB5}" sibTransId="{9ABCB8D4-CF0B-0D4C-A7DC-FDB3C1F26A4C}"/>
    <dgm:cxn modelId="{3A231D62-6820-F54B-A20F-D85F5645EB47}" srcId="{7209BB10-071F-514C-B8C7-4B0010A70AFF}" destId="{B0B1637F-B60B-9C4C-9D47-255B11166CCC}" srcOrd="0" destOrd="0" parTransId="{432A31B4-7E98-2842-8173-4D1359286495}" sibTransId="{9ABDCDF8-C589-4A41-A6AD-15B52B8FBAD2}"/>
    <dgm:cxn modelId="{7894976C-9420-894F-BE32-35DAF9DD6730}" srcId="{8FB9C230-3ECF-1645-AF5E-611F1B20F673}" destId="{D6673AB7-9B2B-E244-88E6-8B9CB6CBE081}" srcOrd="0" destOrd="0" parTransId="{6629716E-52B7-6D46-B6F3-B94DC744987F}" sibTransId="{BDB0FAC5-E4CF-E044-8D61-69A3B83E4152}"/>
    <dgm:cxn modelId="{B0D1CE72-FD2C-1144-BF18-6D2FBECE0CF4}" type="presOf" srcId="{3602F4C8-6500-1A4C-B970-50F94BCDE6EF}" destId="{015F8E25-F0E7-8D45-8EC0-A58BB4F21527}" srcOrd="0" destOrd="1" presId="urn:microsoft.com/office/officeart/2005/8/layout/hProcess9"/>
    <dgm:cxn modelId="{C4AF8B75-575E-3B48-82B6-7237ED1D00C0}" srcId="{5456C562-7F49-1F44-B708-00979BDE2D6C}" destId="{7209BB10-071F-514C-B8C7-4B0010A70AFF}" srcOrd="1" destOrd="0" parTransId="{1A4473A7-164A-3B4A-A2CE-09C8C0A0FE33}" sibTransId="{F52BD2C5-E0CD-D548-9984-C239693EB8D5}"/>
    <dgm:cxn modelId="{FFC4457C-9063-0A48-BD6E-6B7E9987B75D}" srcId="{5456C562-7F49-1F44-B708-00979BDE2D6C}" destId="{D1F018EB-8152-224A-8BA1-D180C1FF3446}" srcOrd="0" destOrd="0" parTransId="{5C0C9123-698F-6047-868D-4FB6BD45118A}" sibTransId="{13FA1645-5DF8-E54E-8482-70CC5525DD79}"/>
    <dgm:cxn modelId="{15D57986-332B-CE40-A0E0-3ACC64D4E4B3}" type="presOf" srcId="{C579F1F2-C46B-9B48-A1C0-DBAD20D01C37}" destId="{100A3DA3-CE32-B046-9E3A-D807A5674370}" srcOrd="0" destOrd="1" presId="urn:microsoft.com/office/officeart/2005/8/layout/hProcess9"/>
    <dgm:cxn modelId="{6AADD19E-2038-F641-9429-46B596E1C276}" type="presOf" srcId="{0B853C62-2AA7-B540-B4B7-80C4CE08D392}" destId="{015F8E25-F0E7-8D45-8EC0-A58BB4F21527}" srcOrd="0" destOrd="0" presId="urn:microsoft.com/office/officeart/2005/8/layout/hProcess9"/>
    <dgm:cxn modelId="{3B0232C6-3E52-DD4D-BEED-102D0F19E6B0}" srcId="{0B853C62-2AA7-B540-B4B7-80C4CE08D392}" destId="{3602F4C8-6500-1A4C-B970-50F94BCDE6EF}" srcOrd="0" destOrd="0" parTransId="{063E5EB6-10CA-3147-AE4F-C1795F312749}" sibTransId="{A426ED21-48BA-CD48-A6D3-05ACC35B1530}"/>
    <dgm:cxn modelId="{B30C15DA-4E8B-B34A-8DCA-08F59DE9B5C9}" srcId="{5456C562-7F49-1F44-B708-00979BDE2D6C}" destId="{0B853C62-2AA7-B540-B4B7-80C4CE08D392}" srcOrd="3" destOrd="0" parTransId="{FC5AE944-95AF-7F46-A3FC-17E8210CED2F}" sibTransId="{C8BD2A0E-0DA5-0649-BCBD-9EC99133A93C}"/>
    <dgm:cxn modelId="{D11732DF-B519-054E-BFFC-51A18ABB5AC9}" type="presOf" srcId="{D6673AB7-9B2B-E244-88E6-8B9CB6CBE081}" destId="{712946FA-FF75-AD48-B793-F72DB0759F9B}" srcOrd="0" destOrd="1" presId="urn:microsoft.com/office/officeart/2005/8/layout/hProcess9"/>
    <dgm:cxn modelId="{2E96C3EF-EF75-064D-B471-424AEA61BAAC}" type="presOf" srcId="{7209BB10-071F-514C-B8C7-4B0010A70AFF}" destId="{69ECFBAF-DA9B-E242-9403-7803B8621BCD}" srcOrd="0" destOrd="0" presId="urn:microsoft.com/office/officeart/2005/8/layout/hProcess9"/>
    <dgm:cxn modelId="{B1B138FC-B135-2A42-B3F2-791EE96E4405}" type="presParOf" srcId="{96BF8903-8CC3-7A41-BA70-5211FDBCC2B8}" destId="{7901EEE8-E223-3C4C-9388-A9F80B931687}" srcOrd="0" destOrd="0" presId="urn:microsoft.com/office/officeart/2005/8/layout/hProcess9"/>
    <dgm:cxn modelId="{EC2E6184-2B23-2E46-8616-1043150BCF71}" type="presParOf" srcId="{96BF8903-8CC3-7A41-BA70-5211FDBCC2B8}" destId="{C651CB1C-1622-B249-B09D-85047A74B441}" srcOrd="1" destOrd="0" presId="urn:microsoft.com/office/officeart/2005/8/layout/hProcess9"/>
    <dgm:cxn modelId="{3A530D7A-6972-CA4E-B7E9-C0CF68C3C85B}" type="presParOf" srcId="{C651CB1C-1622-B249-B09D-85047A74B441}" destId="{100A3DA3-CE32-B046-9E3A-D807A5674370}" srcOrd="0" destOrd="0" presId="urn:microsoft.com/office/officeart/2005/8/layout/hProcess9"/>
    <dgm:cxn modelId="{BEF5AB46-AEEB-3E44-A1EE-043A910F61CF}" type="presParOf" srcId="{C651CB1C-1622-B249-B09D-85047A74B441}" destId="{4BB3E3D9-7FA8-0A41-8BC7-4DEB8E699BC5}" srcOrd="1" destOrd="0" presId="urn:microsoft.com/office/officeart/2005/8/layout/hProcess9"/>
    <dgm:cxn modelId="{BA5698B6-3CEB-6344-A920-1F31FA82FC52}" type="presParOf" srcId="{C651CB1C-1622-B249-B09D-85047A74B441}" destId="{69ECFBAF-DA9B-E242-9403-7803B8621BCD}" srcOrd="2" destOrd="0" presId="urn:microsoft.com/office/officeart/2005/8/layout/hProcess9"/>
    <dgm:cxn modelId="{43776143-7370-2F48-A430-8705E2167AD6}" type="presParOf" srcId="{C651CB1C-1622-B249-B09D-85047A74B441}" destId="{74DC7321-61EF-4146-96A5-CA77BAC5062F}" srcOrd="3" destOrd="0" presId="urn:microsoft.com/office/officeart/2005/8/layout/hProcess9"/>
    <dgm:cxn modelId="{8D8BC617-ACD7-844D-A0C9-01743ADE5FA6}" type="presParOf" srcId="{C651CB1C-1622-B249-B09D-85047A74B441}" destId="{712946FA-FF75-AD48-B793-F72DB0759F9B}" srcOrd="4" destOrd="0" presId="urn:microsoft.com/office/officeart/2005/8/layout/hProcess9"/>
    <dgm:cxn modelId="{9BBD87F6-F569-1340-85DE-4E45FD37E812}" type="presParOf" srcId="{C651CB1C-1622-B249-B09D-85047A74B441}" destId="{6CEAB485-2979-794C-84FE-DFA8F71B04D6}" srcOrd="5" destOrd="0" presId="urn:microsoft.com/office/officeart/2005/8/layout/hProcess9"/>
    <dgm:cxn modelId="{483E4BA8-8FAD-144B-83C5-B4BE963892B4}" type="presParOf" srcId="{C651CB1C-1622-B249-B09D-85047A74B441}" destId="{015F8E25-F0E7-8D45-8EC0-A58BB4F21527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target3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تأثير الألوان على تجربة العملاء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algn="r"/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algn="r"/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الأحمر يعبر عن القوة والحماس، الأزرق يعكس الثقة والاستقرار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algn="r"/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algn="r"/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أهمية سرد القصص في بناء اتصال عاطفي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algn="r"/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algn="r"/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Arial" panose="020B0604020202020204" pitchFamily="34" charset="0"/>
            <a:buNone/>
          </a:pPr>
          <a:r>
            <a:rPr lang="ar-SA" sz="2400" dirty="0"/>
            <a:t>العملاء يتذكرون القصص أكثر من الإعلانات التقليدية</a:t>
          </a:r>
          <a:endParaRPr lang="en-GB" sz="24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algn="r"/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algn="r"/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تأثير التوقعات على تجربة العملاء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algn="r"/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algn="r"/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200" dirty="0"/>
            <a:t>إذا كانت التوقعات مرتفعة والتجربة لم تكن بالمستوى المطلوب، سيشعر العميل بخيبة أمل</a:t>
          </a:r>
          <a:endParaRPr lang="en-GB" sz="22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algn="r"/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algn="r"/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كيفية استخدام علم النفس لتوجيه قرارات الشراء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pPr algn="r"/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pPr algn="r"/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استخدام أساليب مثل </a:t>
          </a:r>
          <a:r>
            <a:rPr lang="ar-SA" sz="2400" b="1" dirty="0"/>
            <a:t>الإحساس بالندرة</a:t>
          </a:r>
          <a:r>
            <a:rPr lang="en-GB" sz="2400" b="1" dirty="0"/>
            <a:t> </a:t>
          </a:r>
          <a:r>
            <a:rPr lang="ar-SA" sz="2400" dirty="0"/>
            <a:t>لزيادة التفاعل</a:t>
          </a:r>
          <a:endParaRPr lang="en-GB" sz="2400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pPr algn="r"/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pPr algn="r"/>
          <a:endParaRPr lang="en-GB" sz="2400"/>
        </a:p>
      </dgm:t>
    </dgm:pt>
    <dgm:pt modelId="{7A04E5AA-7359-0D47-B417-7787D9B72596}" type="pres">
      <dgm:prSet presAssocID="{BD09AEF8-F502-8F47-BA6A-B0FFAEB3008F}" presName="Name0" presStyleCnt="0">
        <dgm:presLayoutVars>
          <dgm:chMax val="7"/>
          <dgm:dir val="rev"/>
          <dgm:animLvl val="lvl"/>
          <dgm:resizeHandles val="exact"/>
        </dgm:presLayoutVars>
      </dgm:prSet>
      <dgm:spPr/>
    </dgm:pt>
    <dgm:pt modelId="{DD112E1B-A393-C649-92E2-E623187D91BB}" type="pres">
      <dgm:prSet presAssocID="{4A11EF4C-C086-E642-9BB3-7F06E5C1290B}" presName="circle1" presStyleLbl="node1" presStyleIdx="0" presStyleCnt="4"/>
      <dgm:spPr/>
    </dgm:pt>
    <dgm:pt modelId="{74534BA5-5F6A-4F4E-A64D-96B194C2438B}" type="pres">
      <dgm:prSet presAssocID="{4A11EF4C-C086-E642-9BB3-7F06E5C1290B}" presName="space" presStyleCnt="0"/>
      <dgm:spPr/>
    </dgm:pt>
    <dgm:pt modelId="{EEB83256-F2C2-8646-B241-0BC11B98C969}" type="pres">
      <dgm:prSet presAssocID="{4A11EF4C-C086-E642-9BB3-7F06E5C1290B}" presName="rect1" presStyleLbl="alignAcc1" presStyleIdx="0" presStyleCnt="4"/>
      <dgm:spPr/>
    </dgm:pt>
    <dgm:pt modelId="{CE24CD61-57D4-8B41-9EE1-41A3F3E828CD}" type="pres">
      <dgm:prSet presAssocID="{102A7D41-83D4-E04C-90C4-580B0FF7BC74}" presName="vertSpace2" presStyleLbl="node1" presStyleIdx="0" presStyleCnt="4"/>
      <dgm:spPr/>
    </dgm:pt>
    <dgm:pt modelId="{ED4EFC0B-393D-3E4B-A909-DE43A6C72FE5}" type="pres">
      <dgm:prSet presAssocID="{102A7D41-83D4-E04C-90C4-580B0FF7BC74}" presName="circle2" presStyleLbl="node1" presStyleIdx="1" presStyleCnt="4"/>
      <dgm:spPr/>
    </dgm:pt>
    <dgm:pt modelId="{54B2AD2C-ACC7-1A43-B8E0-7124AB5C0165}" type="pres">
      <dgm:prSet presAssocID="{102A7D41-83D4-E04C-90C4-580B0FF7BC74}" presName="rect2" presStyleLbl="alignAcc1" presStyleIdx="1" presStyleCnt="4"/>
      <dgm:spPr/>
    </dgm:pt>
    <dgm:pt modelId="{15F28FDC-16AF-944F-A7BB-25912469C8EF}" type="pres">
      <dgm:prSet presAssocID="{ADD6F1E2-4AED-DA41-AAFA-764AE518E54B}" presName="vertSpace3" presStyleLbl="node1" presStyleIdx="1" presStyleCnt="4"/>
      <dgm:spPr/>
    </dgm:pt>
    <dgm:pt modelId="{12223AAC-B783-2342-BF7F-FCEEF2272C04}" type="pres">
      <dgm:prSet presAssocID="{ADD6F1E2-4AED-DA41-AAFA-764AE518E54B}" presName="circle3" presStyleLbl="node1" presStyleIdx="2" presStyleCnt="4"/>
      <dgm:spPr/>
    </dgm:pt>
    <dgm:pt modelId="{B9672C72-6599-164F-8ABF-A2167582CBE2}" type="pres">
      <dgm:prSet presAssocID="{ADD6F1E2-4AED-DA41-AAFA-764AE518E54B}" presName="rect3" presStyleLbl="alignAcc1" presStyleIdx="2" presStyleCnt="4"/>
      <dgm:spPr/>
    </dgm:pt>
    <dgm:pt modelId="{0DE7FA19-5B81-CF48-ADE9-B7970458BA42}" type="pres">
      <dgm:prSet presAssocID="{62E37409-2A2A-FA47-83CE-3CEDEC3BC08D}" presName="vertSpace4" presStyleLbl="node1" presStyleIdx="2" presStyleCnt="4"/>
      <dgm:spPr/>
    </dgm:pt>
    <dgm:pt modelId="{56F6BFEB-25A3-724F-88C1-8811E9C88A7C}" type="pres">
      <dgm:prSet presAssocID="{62E37409-2A2A-FA47-83CE-3CEDEC3BC08D}" presName="circle4" presStyleLbl="node1" presStyleIdx="3" presStyleCnt="4"/>
      <dgm:spPr/>
    </dgm:pt>
    <dgm:pt modelId="{D6233EF3-F522-9C44-B492-8F90FDD90DAE}" type="pres">
      <dgm:prSet presAssocID="{62E37409-2A2A-FA47-83CE-3CEDEC3BC08D}" presName="rect4" presStyleLbl="alignAcc1" presStyleIdx="3" presStyleCnt="4"/>
      <dgm:spPr/>
    </dgm:pt>
    <dgm:pt modelId="{2E2270AC-C0C4-E04C-80FA-127F747766F6}" type="pres">
      <dgm:prSet presAssocID="{4A11EF4C-C086-E642-9BB3-7F06E5C1290B}" presName="rect1ParTx" presStyleLbl="alignAcc1" presStyleIdx="3" presStyleCnt="4">
        <dgm:presLayoutVars>
          <dgm:chMax val="1"/>
          <dgm:bulletEnabled val="1"/>
        </dgm:presLayoutVars>
      </dgm:prSet>
      <dgm:spPr/>
    </dgm:pt>
    <dgm:pt modelId="{1BB37C88-5CB8-B542-867D-ED125E5C6781}" type="pres">
      <dgm:prSet presAssocID="{4A11EF4C-C086-E642-9BB3-7F06E5C1290B}" presName="rect1ChTx" presStyleLbl="alignAcc1" presStyleIdx="3" presStyleCnt="4">
        <dgm:presLayoutVars>
          <dgm:bulletEnabled val="1"/>
        </dgm:presLayoutVars>
      </dgm:prSet>
      <dgm:spPr/>
    </dgm:pt>
    <dgm:pt modelId="{B254332A-761E-3C44-963C-4BC33486E126}" type="pres">
      <dgm:prSet presAssocID="{102A7D41-83D4-E04C-90C4-580B0FF7BC74}" presName="rect2ParTx" presStyleLbl="alignAcc1" presStyleIdx="3" presStyleCnt="4">
        <dgm:presLayoutVars>
          <dgm:chMax val="1"/>
          <dgm:bulletEnabled val="1"/>
        </dgm:presLayoutVars>
      </dgm:prSet>
      <dgm:spPr/>
    </dgm:pt>
    <dgm:pt modelId="{1F7DF96B-D037-0A4D-9BA1-974146285D58}" type="pres">
      <dgm:prSet presAssocID="{102A7D41-83D4-E04C-90C4-580B0FF7BC74}" presName="rect2ChTx" presStyleLbl="alignAcc1" presStyleIdx="3" presStyleCnt="4">
        <dgm:presLayoutVars>
          <dgm:bulletEnabled val="1"/>
        </dgm:presLayoutVars>
      </dgm:prSet>
      <dgm:spPr/>
    </dgm:pt>
    <dgm:pt modelId="{1BA66690-2ABD-A749-BF1F-304ED48008FD}" type="pres">
      <dgm:prSet presAssocID="{ADD6F1E2-4AED-DA41-AAFA-764AE518E54B}" presName="rect3ParTx" presStyleLbl="alignAcc1" presStyleIdx="3" presStyleCnt="4">
        <dgm:presLayoutVars>
          <dgm:chMax val="1"/>
          <dgm:bulletEnabled val="1"/>
        </dgm:presLayoutVars>
      </dgm:prSet>
      <dgm:spPr/>
    </dgm:pt>
    <dgm:pt modelId="{C45E09EA-679C-984E-BBA5-330A1D622F89}" type="pres">
      <dgm:prSet presAssocID="{ADD6F1E2-4AED-DA41-AAFA-764AE518E54B}" presName="rect3ChTx" presStyleLbl="alignAcc1" presStyleIdx="3" presStyleCnt="4" custScaleX="108324">
        <dgm:presLayoutVars>
          <dgm:bulletEnabled val="1"/>
        </dgm:presLayoutVars>
      </dgm:prSet>
      <dgm:spPr/>
    </dgm:pt>
    <dgm:pt modelId="{D4820C41-A013-9948-88A7-387BA622E29D}" type="pres">
      <dgm:prSet presAssocID="{62E37409-2A2A-FA47-83CE-3CEDEC3BC08D}" presName="rect4ParTx" presStyleLbl="alignAcc1" presStyleIdx="3" presStyleCnt="4">
        <dgm:presLayoutVars>
          <dgm:chMax val="1"/>
          <dgm:bulletEnabled val="1"/>
        </dgm:presLayoutVars>
      </dgm:prSet>
      <dgm:spPr/>
    </dgm:pt>
    <dgm:pt modelId="{C2C429AE-EFD5-A841-9CFB-2BC37F6E8E01}" type="pres">
      <dgm:prSet presAssocID="{62E37409-2A2A-FA47-83CE-3CEDEC3BC08D}" presName="rect4ChTx" presStyleLbl="alignAcc1" presStyleIdx="3" presStyleCnt="4">
        <dgm:presLayoutVars>
          <dgm:bulletEnabled val="1"/>
        </dgm:presLayoutVars>
      </dgm:prSet>
      <dgm:spPr/>
    </dgm:pt>
  </dgm:ptLst>
  <dgm:cxnLst>
    <dgm:cxn modelId="{D0B7EF16-603B-8642-969B-F52F77D4F721}" type="presOf" srcId="{4A11EF4C-C086-E642-9BB3-7F06E5C1290B}" destId="{2E2270AC-C0C4-E04C-80FA-127F747766F6}" srcOrd="1" destOrd="0" presId="urn:microsoft.com/office/officeart/2005/8/layout/target3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9792E927-FE02-1D42-8E76-F75862594A3C}" type="presOf" srcId="{4A11EF4C-C086-E642-9BB3-7F06E5C1290B}" destId="{EEB83256-F2C2-8646-B241-0BC11B98C969}" srcOrd="0" destOrd="0" presId="urn:microsoft.com/office/officeart/2005/8/layout/target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3DF7DF4A-774A-B54D-B9B9-B89E3FF8620E}" type="presOf" srcId="{65387183-454B-F14D-A6F6-7DA8C5BFAE05}" destId="{1F7DF96B-D037-0A4D-9BA1-974146285D58}" srcOrd="0" destOrd="0" presId="urn:microsoft.com/office/officeart/2005/8/layout/target3"/>
    <dgm:cxn modelId="{57906E4C-0AC1-A344-9C76-08BB3D8A72A6}" type="presOf" srcId="{62E37409-2A2A-FA47-83CE-3CEDEC3BC08D}" destId="{D4820C41-A013-9948-88A7-387BA622E29D}" srcOrd="1" destOrd="0" presId="urn:microsoft.com/office/officeart/2005/8/layout/target3"/>
    <dgm:cxn modelId="{53E69D4C-3E13-2643-9A5A-BD472B31D617}" type="presOf" srcId="{62E37409-2A2A-FA47-83CE-3CEDEC3BC08D}" destId="{D6233EF3-F522-9C44-B492-8F90FDD90DAE}" srcOrd="0" destOrd="0" presId="urn:microsoft.com/office/officeart/2005/8/layout/target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AE35AF64-2BF3-E64E-844A-738247B98F97}" type="presOf" srcId="{102A7D41-83D4-E04C-90C4-580B0FF7BC74}" destId="{B254332A-761E-3C44-963C-4BC33486E126}" srcOrd="1" destOrd="0" presId="urn:microsoft.com/office/officeart/2005/8/layout/target3"/>
    <dgm:cxn modelId="{A7657669-8516-8947-A1E2-41364DE984E5}" type="presOf" srcId="{102A7D41-83D4-E04C-90C4-580B0FF7BC74}" destId="{54B2AD2C-ACC7-1A43-B8E0-7124AB5C0165}" srcOrd="0" destOrd="0" presId="urn:microsoft.com/office/officeart/2005/8/layout/target3"/>
    <dgm:cxn modelId="{C3D04973-84F2-614A-98C5-9C8F2192D380}" type="presOf" srcId="{ADD6F1E2-4AED-DA41-AAFA-764AE518E54B}" destId="{B9672C72-6599-164F-8ABF-A2167582CBE2}" srcOrd="0" destOrd="0" presId="urn:microsoft.com/office/officeart/2005/8/layout/target3"/>
    <dgm:cxn modelId="{0AAD3F7E-F982-B74F-B160-698C3AC3CA49}" type="presOf" srcId="{BD09AEF8-F502-8F47-BA6A-B0FFAEB3008F}" destId="{7A04E5AA-7359-0D47-B417-7787D9B72596}" srcOrd="0" destOrd="0" presId="urn:microsoft.com/office/officeart/2005/8/layout/target3"/>
    <dgm:cxn modelId="{A6544C8F-3EC8-694F-8027-CA40D2A3609E}" type="presOf" srcId="{B1994776-BB7E-AD4E-900E-8296E2C69C4F}" destId="{C45E09EA-679C-984E-BBA5-330A1D622F89}" srcOrd="0" destOrd="0" presId="urn:microsoft.com/office/officeart/2005/8/layout/target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52E8D0AD-5CF9-0141-8311-C7FFB9C25479}" type="presOf" srcId="{83C71CD6-57CD-1345-AA65-E4449339D441}" destId="{C2C429AE-EFD5-A841-9CFB-2BC37F6E8E01}" srcOrd="0" destOrd="0" presId="urn:microsoft.com/office/officeart/2005/8/layout/target3"/>
    <dgm:cxn modelId="{EC72F8B6-A146-C945-AFF1-0971EB0E7F7A}" type="presOf" srcId="{ADD6F1E2-4AED-DA41-AAFA-764AE518E54B}" destId="{1BA66690-2ABD-A749-BF1F-304ED48008FD}" srcOrd="1" destOrd="0" presId="urn:microsoft.com/office/officeart/2005/8/layout/target3"/>
    <dgm:cxn modelId="{97197FD8-F5CD-4244-9ECE-5F9531645EB6}" type="presOf" srcId="{C88ED262-17EB-A64F-8186-B36DDD55690A}" destId="{1BB37C88-5CB8-B542-867D-ED125E5C6781}" srcOrd="0" destOrd="0" presId="urn:microsoft.com/office/officeart/2005/8/layout/target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75A5AA1D-B279-1C46-A425-3AC0CA9728D8}" type="presParOf" srcId="{7A04E5AA-7359-0D47-B417-7787D9B72596}" destId="{DD112E1B-A393-C649-92E2-E623187D91BB}" srcOrd="0" destOrd="0" presId="urn:microsoft.com/office/officeart/2005/8/layout/target3"/>
    <dgm:cxn modelId="{00541439-4E02-CC42-8348-FFACBDA29E3A}" type="presParOf" srcId="{7A04E5AA-7359-0D47-B417-7787D9B72596}" destId="{74534BA5-5F6A-4F4E-A64D-96B194C2438B}" srcOrd="1" destOrd="0" presId="urn:microsoft.com/office/officeart/2005/8/layout/target3"/>
    <dgm:cxn modelId="{39DE120E-8C66-1A4E-A2CC-42DCBE0E2761}" type="presParOf" srcId="{7A04E5AA-7359-0D47-B417-7787D9B72596}" destId="{EEB83256-F2C2-8646-B241-0BC11B98C969}" srcOrd="2" destOrd="0" presId="urn:microsoft.com/office/officeart/2005/8/layout/target3"/>
    <dgm:cxn modelId="{2BF2AAD8-B865-E44A-9716-A02B9C208B88}" type="presParOf" srcId="{7A04E5AA-7359-0D47-B417-7787D9B72596}" destId="{CE24CD61-57D4-8B41-9EE1-41A3F3E828CD}" srcOrd="3" destOrd="0" presId="urn:microsoft.com/office/officeart/2005/8/layout/target3"/>
    <dgm:cxn modelId="{55380E11-BE14-D74D-8808-D06CC3E02AC6}" type="presParOf" srcId="{7A04E5AA-7359-0D47-B417-7787D9B72596}" destId="{ED4EFC0B-393D-3E4B-A909-DE43A6C72FE5}" srcOrd="4" destOrd="0" presId="urn:microsoft.com/office/officeart/2005/8/layout/target3"/>
    <dgm:cxn modelId="{D97E7F10-E678-AD48-B391-D2EA76892641}" type="presParOf" srcId="{7A04E5AA-7359-0D47-B417-7787D9B72596}" destId="{54B2AD2C-ACC7-1A43-B8E0-7124AB5C0165}" srcOrd="5" destOrd="0" presId="urn:microsoft.com/office/officeart/2005/8/layout/target3"/>
    <dgm:cxn modelId="{DAFC61B8-29D9-064A-A6C3-766EC0C8E86F}" type="presParOf" srcId="{7A04E5AA-7359-0D47-B417-7787D9B72596}" destId="{15F28FDC-16AF-944F-A7BB-25912469C8EF}" srcOrd="6" destOrd="0" presId="urn:microsoft.com/office/officeart/2005/8/layout/target3"/>
    <dgm:cxn modelId="{64FE110C-3644-6647-808F-A0FF2F2E741B}" type="presParOf" srcId="{7A04E5AA-7359-0D47-B417-7787D9B72596}" destId="{12223AAC-B783-2342-BF7F-FCEEF2272C04}" srcOrd="7" destOrd="0" presId="urn:microsoft.com/office/officeart/2005/8/layout/target3"/>
    <dgm:cxn modelId="{AEF9C4E4-634E-1549-AEBE-4C5C7F836375}" type="presParOf" srcId="{7A04E5AA-7359-0D47-B417-7787D9B72596}" destId="{B9672C72-6599-164F-8ABF-A2167582CBE2}" srcOrd="8" destOrd="0" presId="urn:microsoft.com/office/officeart/2005/8/layout/target3"/>
    <dgm:cxn modelId="{CDA78531-CA86-3349-AB31-90F6A2F0EBC3}" type="presParOf" srcId="{7A04E5AA-7359-0D47-B417-7787D9B72596}" destId="{0DE7FA19-5B81-CF48-ADE9-B7970458BA42}" srcOrd="9" destOrd="0" presId="urn:microsoft.com/office/officeart/2005/8/layout/target3"/>
    <dgm:cxn modelId="{9DD7F2D8-79CC-5142-8C0D-82810BE04ACF}" type="presParOf" srcId="{7A04E5AA-7359-0D47-B417-7787D9B72596}" destId="{56F6BFEB-25A3-724F-88C1-8811E9C88A7C}" srcOrd="10" destOrd="0" presId="urn:microsoft.com/office/officeart/2005/8/layout/target3"/>
    <dgm:cxn modelId="{77867973-9396-E540-A037-F05788CD4190}" type="presParOf" srcId="{7A04E5AA-7359-0D47-B417-7787D9B72596}" destId="{D6233EF3-F522-9C44-B492-8F90FDD90DAE}" srcOrd="11" destOrd="0" presId="urn:microsoft.com/office/officeart/2005/8/layout/target3"/>
    <dgm:cxn modelId="{79740A3F-5CEE-034A-8361-63E2F721877A}" type="presParOf" srcId="{7A04E5AA-7359-0D47-B417-7787D9B72596}" destId="{2E2270AC-C0C4-E04C-80FA-127F747766F6}" srcOrd="12" destOrd="0" presId="urn:microsoft.com/office/officeart/2005/8/layout/target3"/>
    <dgm:cxn modelId="{6DD3EAD3-6810-AE4B-8180-6F5760EA0335}" type="presParOf" srcId="{7A04E5AA-7359-0D47-B417-7787D9B72596}" destId="{1BB37C88-5CB8-B542-867D-ED125E5C6781}" srcOrd="13" destOrd="0" presId="urn:microsoft.com/office/officeart/2005/8/layout/target3"/>
    <dgm:cxn modelId="{2358F94F-5C44-BF43-B162-C4B490E6EC4D}" type="presParOf" srcId="{7A04E5AA-7359-0D47-B417-7787D9B72596}" destId="{B254332A-761E-3C44-963C-4BC33486E126}" srcOrd="14" destOrd="0" presId="urn:microsoft.com/office/officeart/2005/8/layout/target3"/>
    <dgm:cxn modelId="{F945B9D0-54F3-5043-B6E9-102047044E5F}" type="presParOf" srcId="{7A04E5AA-7359-0D47-B417-7787D9B72596}" destId="{1F7DF96B-D037-0A4D-9BA1-974146285D58}" srcOrd="15" destOrd="0" presId="urn:microsoft.com/office/officeart/2005/8/layout/target3"/>
    <dgm:cxn modelId="{3899F5D2-2EDC-F145-820B-07C7630D9849}" type="presParOf" srcId="{7A04E5AA-7359-0D47-B417-7787D9B72596}" destId="{1BA66690-2ABD-A749-BF1F-304ED48008FD}" srcOrd="16" destOrd="0" presId="urn:microsoft.com/office/officeart/2005/8/layout/target3"/>
    <dgm:cxn modelId="{FDC23C9E-5817-3046-95E2-511DFE6BC735}" type="presParOf" srcId="{7A04E5AA-7359-0D47-B417-7787D9B72596}" destId="{C45E09EA-679C-984E-BBA5-330A1D622F89}" srcOrd="17" destOrd="0" presId="urn:microsoft.com/office/officeart/2005/8/layout/target3"/>
    <dgm:cxn modelId="{C810302E-F69B-764B-829F-65C8075632AC}" type="presParOf" srcId="{7A04E5AA-7359-0D47-B417-7787D9B72596}" destId="{D4820C41-A013-9948-88A7-387BA622E29D}" srcOrd="18" destOrd="0" presId="urn:microsoft.com/office/officeart/2005/8/layout/target3"/>
    <dgm:cxn modelId="{7DF5B44F-5548-CD4F-9943-41A5189CEFD6}" type="presParOf" srcId="{7A04E5AA-7359-0D47-B417-7787D9B72596}" destId="{C2C429AE-EFD5-A841-9CFB-2BC37F6E8E0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١- الأصالة تجعل العلامة التجارية أكثر قربًا من العملاء</a:t>
          </a:r>
          <a:endParaRPr lang="en-GB" sz="20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200" kern="1200" dirty="0"/>
            <a:t>العملاء ينجذبون إلى العلامات التي تكون حقيقية وصادقة في رسائلها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أمثلة: حملة</a:t>
          </a:r>
          <a:r>
            <a:rPr lang="en-GB" sz="2200" kern="1200" dirty="0"/>
            <a:t> "Real Beauty" </a:t>
          </a:r>
          <a:r>
            <a:rPr lang="ar-SA" sz="2200" kern="1200" dirty="0"/>
            <a:t>من </a:t>
          </a:r>
          <a:r>
            <a:rPr lang="en-GB" sz="2200" b="1" kern="1200" dirty="0"/>
            <a:t>Dove</a:t>
          </a:r>
          <a:r>
            <a:rPr lang="en-GB" sz="2200" kern="1200" dirty="0"/>
            <a:t> </a:t>
          </a:r>
          <a:r>
            <a:rPr lang="ar-SA" sz="2200" kern="1200" dirty="0"/>
            <a:t>التي تحتفي بالجمال الطبيعي</a:t>
          </a:r>
          <a:r>
            <a:rPr lang="en-GB" sz="2200" kern="1200" dirty="0"/>
            <a:t>.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٢- </a:t>
          </a:r>
          <a:r>
            <a:rPr lang="en-GB" sz="2000" dirty="0"/>
            <a:t>🔍 </a:t>
          </a:r>
          <a:r>
            <a:rPr lang="ar-SA" sz="2000" b="1" dirty="0"/>
            <a:t>الشفافية تعزز الثقة</a:t>
          </a:r>
          <a:endParaRPr lang="en-GB" sz="20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5387183-454B-F14D-A6F6-7DA8C5BFAE05}">
      <dgm:prSet phldrT="[Text]" custT="1"/>
      <dgm:spPr/>
      <dgm:t>
        <a:bodyPr/>
        <a:lstStyle/>
        <a:p>
          <a:pPr rtl="1"/>
          <a:r>
            <a:rPr lang="ar-SA" sz="2200" dirty="0"/>
            <a:t>العملاء يقدرون العلامات التجارية التي تشارك المعلومات بوضوح</a:t>
          </a:r>
          <a:endParaRPr lang="en-GB" sz="22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٣- تطبيق الأصالة والشفافية في العلامة التجارية</a:t>
          </a:r>
          <a:endParaRPr lang="en-GB" sz="20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B1994776-BB7E-AD4E-900E-8296E2C69C4F}">
      <dgm:prSet phldrT="[Text]" custT="1"/>
      <dgm:spPr/>
      <dgm:t>
        <a:bodyPr/>
        <a:lstStyle/>
        <a:p>
          <a:pPr algn="r" rtl="1"/>
          <a:r>
            <a:rPr lang="ar-SA" sz="2200" dirty="0"/>
            <a:t>عدم المبالغة في الادعاءات التسويقية</a:t>
          </a:r>
          <a:r>
            <a:rPr lang="en-GB" sz="2200" dirty="0"/>
            <a:t>.</a:t>
          </a:r>
          <a:br>
            <a:rPr lang="en-GB" sz="2200" dirty="0"/>
          </a:br>
          <a:endParaRPr lang="ar-SA" sz="2200" dirty="0"/>
        </a:p>
        <a:p>
          <a:pPr algn="r" rtl="1"/>
          <a:r>
            <a:rPr lang="ar-SA" sz="2200" dirty="0"/>
            <a:t>التفاعل الصادق مع العملاء والاعتراف بالأخطاء عند حدوثها</a:t>
          </a:r>
          <a:r>
            <a:rPr lang="en-GB" sz="2200" dirty="0"/>
            <a:t>.</a:t>
          </a:r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3" custScaleX="90333" custScaleY="70220"/>
      <dgm:spPr/>
    </dgm:pt>
    <dgm:pt modelId="{6D8FF543-8109-3844-AC58-9648356DFABE}" type="pres">
      <dgm:prSet presAssocID="{4A11EF4C-C086-E642-9BB3-7F06E5C1290B}" presName="rootConnector" presStyleLbl="node1" presStyleIdx="0" presStyleCnt="3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3"/>
      <dgm:spPr/>
    </dgm:pt>
    <dgm:pt modelId="{2BBEB849-55BA-F34A-8292-240D96C65C68}" type="pres">
      <dgm:prSet presAssocID="{C88ED262-17EB-A64F-8186-B36DDD55690A}" presName="childText" presStyleLbl="bgAcc1" presStyleIdx="0" presStyleCnt="3" custScaleX="128822" custScaleY="156701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3" custScaleX="90333" custScaleY="70220"/>
      <dgm:spPr/>
    </dgm:pt>
    <dgm:pt modelId="{AFE3FB7F-5633-F344-A200-9B3B3BC45949}" type="pres">
      <dgm:prSet presAssocID="{102A7D41-83D4-E04C-90C4-580B0FF7BC74}" presName="rootConnector" presStyleLbl="node1" presStyleIdx="1" presStyleCnt="3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3"/>
      <dgm:spPr/>
    </dgm:pt>
    <dgm:pt modelId="{A774F160-A9DB-DD4F-80EA-A6DEEBEB081E}" type="pres">
      <dgm:prSet presAssocID="{65387183-454B-F14D-A6F6-7DA8C5BFAE05}" presName="childText" presStyleLbl="bgAcc1" presStyleIdx="1" presStyleCnt="3" custScaleX="107857" custScaleY="156701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3" custScaleX="90333" custScaleY="70220"/>
      <dgm:spPr/>
    </dgm:pt>
    <dgm:pt modelId="{8B060894-FBAD-1F41-8BA9-F5F6766DB2BC}" type="pres">
      <dgm:prSet presAssocID="{ADD6F1E2-4AED-DA41-AAFA-764AE518E54B}" presName="rootConnector" presStyleLbl="node1" presStyleIdx="2" presStyleCnt="3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3"/>
      <dgm:spPr/>
    </dgm:pt>
    <dgm:pt modelId="{BCF9E977-DC9C-8B43-90ED-AE7D771A3165}" type="pres">
      <dgm:prSet presAssocID="{B1994776-BB7E-AD4E-900E-8296E2C69C4F}" presName="childText" presStyleLbl="bgAcc1" presStyleIdx="2" presStyleCnt="3" custScaleX="107857" custScaleY="156701">
        <dgm:presLayoutVars>
          <dgm:bulletEnabled val="1"/>
        </dgm:presLayoutVars>
      </dgm:prSet>
      <dgm:spPr/>
    </dgm:pt>
  </dgm:ptLst>
  <dgm:cxnLst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١- تصميم موقع سهل الاستخدام</a:t>
          </a:r>
          <a:endParaRPr lang="en-GB" sz="20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C88ED262-17EB-A64F-8186-B36DDD55690A}">
      <dgm:prSet phldrT="[Text]" custT="1"/>
      <dgm:spPr/>
      <dgm:t>
        <a:bodyPr/>
        <a:lstStyle/>
        <a:p>
          <a:pPr algn="r" rtl="1"/>
          <a:r>
            <a:rPr lang="ar-SA" sz="2200" kern="1200" dirty="0"/>
            <a:t>واجهة بسيطة وسريعة الاستجابة</a:t>
          </a:r>
          <a:r>
            <a:rPr lang="en-GB" sz="2200" kern="1200" dirty="0"/>
            <a:t>.</a:t>
          </a:r>
        </a:p>
        <a:p>
          <a:pPr algn="r" rtl="1"/>
          <a:br>
            <a:rPr lang="en-GB" sz="1100" kern="1200" dirty="0"/>
          </a:br>
          <a:r>
            <a:rPr lang="ar-SA" sz="2200" kern="1200" dirty="0"/>
            <a:t>تجربة تصفح سلسة وخالية من التعقيد</a:t>
          </a:r>
          <a:r>
            <a:rPr lang="en-GB" sz="2200" kern="1200" dirty="0"/>
            <a:t>.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٢- توفير تجربة تسوّق شخصية</a:t>
          </a:r>
          <a:endParaRPr lang="en-GB" sz="20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5387183-454B-F14D-A6F6-7DA8C5BFAE05}">
      <dgm:prSet phldrT="[Text]" custT="1"/>
      <dgm:spPr/>
      <dgm:t>
        <a:bodyPr/>
        <a:lstStyle/>
        <a:p>
          <a:pPr rtl="1"/>
          <a:r>
            <a:rPr lang="ar-SA" sz="2200" dirty="0"/>
            <a:t>استخدام الذكاء الاصطناعي لتقديم توصيات مخصصة</a:t>
          </a:r>
          <a:r>
            <a:rPr lang="en-GB" sz="2200" dirty="0"/>
            <a:t>.</a:t>
          </a:r>
          <a:br>
            <a:rPr lang="en-GB" sz="2200" dirty="0"/>
          </a:br>
          <a:r>
            <a:rPr lang="ar-SA" sz="2200" dirty="0"/>
            <a:t>أمثلة: اقتراحات</a:t>
          </a:r>
          <a:r>
            <a:rPr lang="en-GB" sz="2200" dirty="0"/>
            <a:t> Netflix</a:t>
          </a:r>
          <a:r>
            <a:rPr lang="ar-SA" sz="2200" dirty="0"/>
            <a:t>، توصيات</a:t>
          </a:r>
          <a:r>
            <a:rPr lang="en-GB" sz="2200" dirty="0"/>
            <a:t> Amazon.</a:t>
          </a:r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٣- تسهيل عمليات الدفع والتوصيل</a:t>
          </a:r>
          <a:endParaRPr lang="en-GB" sz="20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B1994776-BB7E-AD4E-900E-8296E2C69C4F}">
      <dgm:prSet phldrT="[Text]" custT="1"/>
      <dgm:spPr/>
      <dgm:t>
        <a:bodyPr/>
        <a:lstStyle/>
        <a:p>
          <a:pPr rtl="1"/>
          <a:r>
            <a:rPr lang="ar-SA" sz="2200" dirty="0"/>
            <a:t>خيارات دفع متعددة وآمنة</a:t>
          </a:r>
          <a:r>
            <a:rPr lang="en-GB" sz="2200" dirty="0"/>
            <a:t>.</a:t>
          </a:r>
          <a:br>
            <a:rPr lang="en-GB" sz="2200" dirty="0"/>
          </a:br>
          <a:r>
            <a:rPr lang="ar-SA" sz="2200" dirty="0"/>
            <a:t>شحن سريع مع تتبع مباشر</a:t>
          </a:r>
          <a:r>
            <a:rPr lang="en-GB" sz="2200" dirty="0"/>
            <a:t>.</a:t>
          </a:r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1D043ACB-74D0-4642-85C3-3F3A2C4FFF58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٤- دعم العملاء المتواصل</a:t>
          </a:r>
          <a:endParaRPr lang="en-GB" sz="2000" dirty="0"/>
        </a:p>
      </dgm:t>
    </dgm:pt>
    <dgm:pt modelId="{944980DC-FE6C-D144-AF50-BB2862D467DA}" type="parTrans" cxnId="{F0DD8ED3-E67E-5F45-97ED-8A0BCF1D8672}">
      <dgm:prSet/>
      <dgm:spPr/>
      <dgm:t>
        <a:bodyPr/>
        <a:lstStyle/>
        <a:p>
          <a:endParaRPr lang="en-GB" sz="2200"/>
        </a:p>
      </dgm:t>
    </dgm:pt>
    <dgm:pt modelId="{76144C0F-1276-EC46-BAED-752A6F615F5E}" type="sibTrans" cxnId="{F0DD8ED3-E67E-5F45-97ED-8A0BCF1D8672}">
      <dgm:prSet/>
      <dgm:spPr/>
      <dgm:t>
        <a:bodyPr/>
        <a:lstStyle/>
        <a:p>
          <a:endParaRPr lang="en-GB" sz="2200"/>
        </a:p>
      </dgm:t>
    </dgm:pt>
    <dgm:pt modelId="{9F5E4AB1-0B4E-BF4B-9E21-BAC9EFCC47E0}">
      <dgm:prSet phldrT="[Text]" custT="1"/>
      <dgm:spPr/>
      <dgm:t>
        <a:bodyPr/>
        <a:lstStyle/>
        <a:p>
          <a:pPr algn="r" rtl="1"/>
          <a:r>
            <a:rPr lang="ar-SA" sz="2200" dirty="0"/>
            <a:t>شات مباشر، دعم على مدار 24/7</a:t>
          </a:r>
          <a:r>
            <a:rPr lang="en-GB" sz="2200" dirty="0"/>
            <a:t>.</a:t>
          </a:r>
          <a:br>
            <a:rPr lang="en-GB" sz="2200" dirty="0"/>
          </a:br>
          <a:endParaRPr lang="en-GB" sz="800" dirty="0"/>
        </a:p>
        <a:p>
          <a:pPr algn="r" rtl="1"/>
          <a:r>
            <a:rPr lang="ar-SA" sz="2200" dirty="0"/>
            <a:t>تقديم إجابات سريعة وشخصية للاستفسارات</a:t>
          </a:r>
          <a:r>
            <a:rPr lang="en-GB" sz="2200" dirty="0"/>
            <a:t>.</a:t>
          </a:r>
        </a:p>
      </dgm:t>
    </dgm:pt>
    <dgm:pt modelId="{31C4275C-F23A-DF44-A542-F13FD4BC29B0}" type="parTrans" cxnId="{F3F37606-632B-B74F-9603-2FD7E5321D60}">
      <dgm:prSet/>
      <dgm:spPr/>
      <dgm:t>
        <a:bodyPr/>
        <a:lstStyle/>
        <a:p>
          <a:endParaRPr lang="en-GB" sz="2200"/>
        </a:p>
      </dgm:t>
    </dgm:pt>
    <dgm:pt modelId="{4B495DC4-25A8-7C41-965F-079B7E1B66AC}" type="sibTrans" cxnId="{F3F37606-632B-B74F-9603-2FD7E5321D60}">
      <dgm:prSet/>
      <dgm:spPr/>
      <dgm:t>
        <a:bodyPr/>
        <a:lstStyle/>
        <a:p>
          <a:endParaRPr lang="en-GB" sz="2200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4" custScaleX="90333" custScaleY="70220"/>
      <dgm:spPr/>
    </dgm:pt>
    <dgm:pt modelId="{6D8FF543-8109-3844-AC58-9648356DFABE}" type="pres">
      <dgm:prSet presAssocID="{4A11EF4C-C086-E642-9BB3-7F06E5C1290B}" presName="rootConnector" presStyleLbl="node1" presStyleIdx="0" presStyleCnt="4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4"/>
      <dgm:spPr/>
    </dgm:pt>
    <dgm:pt modelId="{2BBEB849-55BA-F34A-8292-240D96C65C68}" type="pres">
      <dgm:prSet presAssocID="{C88ED262-17EB-A64F-8186-B36DDD55690A}" presName="childText" presStyleLbl="bgAcc1" presStyleIdx="0" presStyleCnt="4" custScaleX="107857" custScaleY="156701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4" custScaleX="90333" custScaleY="70220"/>
      <dgm:spPr/>
    </dgm:pt>
    <dgm:pt modelId="{AFE3FB7F-5633-F344-A200-9B3B3BC45949}" type="pres">
      <dgm:prSet presAssocID="{102A7D41-83D4-E04C-90C4-580B0FF7BC74}" presName="rootConnector" presStyleLbl="node1" presStyleIdx="1" presStyleCnt="4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4"/>
      <dgm:spPr/>
    </dgm:pt>
    <dgm:pt modelId="{A774F160-A9DB-DD4F-80EA-A6DEEBEB081E}" type="pres">
      <dgm:prSet presAssocID="{65387183-454B-F14D-A6F6-7DA8C5BFAE05}" presName="childText" presStyleLbl="bgAcc1" presStyleIdx="1" presStyleCnt="4" custScaleX="119084" custScaleY="183749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4" custScaleX="90333" custScaleY="70220"/>
      <dgm:spPr/>
    </dgm:pt>
    <dgm:pt modelId="{8B060894-FBAD-1F41-8BA9-F5F6766DB2BC}" type="pres">
      <dgm:prSet presAssocID="{ADD6F1E2-4AED-DA41-AAFA-764AE518E54B}" presName="rootConnector" presStyleLbl="node1" presStyleIdx="2" presStyleCnt="4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4"/>
      <dgm:spPr/>
    </dgm:pt>
    <dgm:pt modelId="{BCF9E977-DC9C-8B43-90ED-AE7D771A3165}" type="pres">
      <dgm:prSet presAssocID="{B1994776-BB7E-AD4E-900E-8296E2C69C4F}" presName="childText" presStyleLbl="bgAcc1" presStyleIdx="2" presStyleCnt="4" custScaleX="107857" custScaleY="156701">
        <dgm:presLayoutVars>
          <dgm:bulletEnabled val="1"/>
        </dgm:presLayoutVars>
      </dgm:prSet>
      <dgm:spPr/>
    </dgm:pt>
    <dgm:pt modelId="{01EC76F6-3A35-C245-8637-673F74579FAE}" type="pres">
      <dgm:prSet presAssocID="{1D043ACB-74D0-4642-85C3-3F3A2C4FFF58}" presName="root" presStyleCnt="0"/>
      <dgm:spPr/>
    </dgm:pt>
    <dgm:pt modelId="{0FE20BCD-FBC1-9F4D-8601-34C30C8F7875}" type="pres">
      <dgm:prSet presAssocID="{1D043ACB-74D0-4642-85C3-3F3A2C4FFF58}" presName="rootComposite" presStyleCnt="0"/>
      <dgm:spPr/>
    </dgm:pt>
    <dgm:pt modelId="{4BC7BF7C-CDC2-414C-96CD-1685708BE826}" type="pres">
      <dgm:prSet presAssocID="{1D043ACB-74D0-4642-85C3-3F3A2C4FFF58}" presName="rootText" presStyleLbl="node1" presStyleIdx="3" presStyleCnt="4" custScaleX="90333" custScaleY="70220"/>
      <dgm:spPr/>
    </dgm:pt>
    <dgm:pt modelId="{EE573085-0554-DE4F-9293-85DD6EEF638B}" type="pres">
      <dgm:prSet presAssocID="{1D043ACB-74D0-4642-85C3-3F3A2C4FFF58}" presName="rootConnector" presStyleLbl="node1" presStyleIdx="3" presStyleCnt="4"/>
      <dgm:spPr/>
    </dgm:pt>
    <dgm:pt modelId="{0BCC7F0C-2021-A445-A45F-4AA71CE1995A}" type="pres">
      <dgm:prSet presAssocID="{1D043ACB-74D0-4642-85C3-3F3A2C4FFF58}" presName="childShape" presStyleCnt="0"/>
      <dgm:spPr/>
    </dgm:pt>
    <dgm:pt modelId="{F16A49AA-EAE7-8B4B-B7CB-448371C761DA}" type="pres">
      <dgm:prSet presAssocID="{31C4275C-F23A-DF44-A542-F13FD4BC29B0}" presName="Name13" presStyleLbl="parChTrans1D2" presStyleIdx="3" presStyleCnt="4"/>
      <dgm:spPr/>
    </dgm:pt>
    <dgm:pt modelId="{140D84BD-5DB1-534B-96D6-09E7D0FE82A1}" type="pres">
      <dgm:prSet presAssocID="{9F5E4AB1-0B4E-BF4B-9E21-BAC9EFCC47E0}" presName="childText" presStyleLbl="bgAcc1" presStyleIdx="3" presStyleCnt="4" custScaleX="107857" custScaleY="156701">
        <dgm:presLayoutVars>
          <dgm:bulletEnabled val="1"/>
        </dgm:presLayoutVars>
      </dgm:prSet>
      <dgm:spPr/>
    </dgm:pt>
  </dgm:ptLst>
  <dgm:cxnLst>
    <dgm:cxn modelId="{F3F37606-632B-B74F-9603-2FD7E5321D60}" srcId="{1D043ACB-74D0-4642-85C3-3F3A2C4FFF58}" destId="{9F5E4AB1-0B4E-BF4B-9E21-BAC9EFCC47E0}" srcOrd="0" destOrd="0" parTransId="{31C4275C-F23A-DF44-A542-F13FD4BC29B0}" sibTransId="{4B495DC4-25A8-7C41-965F-079B7E1B66AC}"/>
    <dgm:cxn modelId="{E631D115-9693-0841-B0DA-A88BDD0D88BB}" type="presOf" srcId="{9F5E4AB1-0B4E-BF4B-9E21-BAC9EFCC47E0}" destId="{140D84BD-5DB1-534B-96D6-09E7D0FE82A1}" srcOrd="0" destOrd="0" presId="urn:microsoft.com/office/officeart/2005/8/layout/hierarchy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7229C14B-6290-2447-B464-87B56846792B}" type="presOf" srcId="{1D043ACB-74D0-4642-85C3-3F3A2C4FFF58}" destId="{EE573085-0554-DE4F-9293-85DD6EEF638B}" srcOrd="1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C3127B82-C20B-DF40-AC1B-D20C34BF2963}" type="presOf" srcId="{1D043ACB-74D0-4642-85C3-3F3A2C4FFF58}" destId="{4BC7BF7C-CDC2-414C-96CD-1685708BE826}" srcOrd="0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F0DD8ED3-E67E-5F45-97ED-8A0BCF1D8672}" srcId="{BD09AEF8-F502-8F47-BA6A-B0FFAEB3008F}" destId="{1D043ACB-74D0-4642-85C3-3F3A2C4FFF58}" srcOrd="3" destOrd="0" parTransId="{944980DC-FE6C-D144-AF50-BB2862D467DA}" sibTransId="{76144C0F-1276-EC46-BAED-752A6F615F5E}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8B27DBDA-C1A2-F24B-B614-78D2E35164ED}" type="presOf" srcId="{31C4275C-F23A-DF44-A542-F13FD4BC29B0}" destId="{F16A49AA-EAE7-8B4B-B7CB-448371C761DA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  <dgm:cxn modelId="{875E8CC0-D1A5-9B47-9E57-5D046E11935C}" type="presParOf" srcId="{D149F625-27C1-C249-9006-1B94950F545B}" destId="{01EC76F6-3A35-C245-8637-673F74579FAE}" srcOrd="3" destOrd="0" presId="urn:microsoft.com/office/officeart/2005/8/layout/hierarchy3"/>
    <dgm:cxn modelId="{1C27FFF4-F8F6-3B4A-8EDE-ED30C54F033E}" type="presParOf" srcId="{01EC76F6-3A35-C245-8637-673F74579FAE}" destId="{0FE20BCD-FBC1-9F4D-8601-34C30C8F7875}" srcOrd="0" destOrd="0" presId="urn:microsoft.com/office/officeart/2005/8/layout/hierarchy3"/>
    <dgm:cxn modelId="{CBF5813E-2F4B-D74E-BEB2-AB9083F379D2}" type="presParOf" srcId="{0FE20BCD-FBC1-9F4D-8601-34C30C8F7875}" destId="{4BC7BF7C-CDC2-414C-96CD-1685708BE826}" srcOrd="0" destOrd="0" presId="urn:microsoft.com/office/officeart/2005/8/layout/hierarchy3"/>
    <dgm:cxn modelId="{80610D20-5598-634A-9E2C-125D6C8100A0}" type="presParOf" srcId="{0FE20BCD-FBC1-9F4D-8601-34C30C8F7875}" destId="{EE573085-0554-DE4F-9293-85DD6EEF638B}" srcOrd="1" destOrd="0" presId="urn:microsoft.com/office/officeart/2005/8/layout/hierarchy3"/>
    <dgm:cxn modelId="{FF244AFF-D862-3F42-B821-164113FBF486}" type="presParOf" srcId="{01EC76F6-3A35-C245-8637-673F74579FAE}" destId="{0BCC7F0C-2021-A445-A45F-4AA71CE1995A}" srcOrd="1" destOrd="0" presId="urn:microsoft.com/office/officeart/2005/8/layout/hierarchy3"/>
    <dgm:cxn modelId="{09564FA5-61AB-434A-8620-3E070B7EDD8F}" type="presParOf" srcId="{0BCC7F0C-2021-A445-A45F-4AA71CE1995A}" destId="{F16A49AA-EAE7-8B4B-B7CB-448371C761DA}" srcOrd="0" destOrd="0" presId="urn:microsoft.com/office/officeart/2005/8/layout/hierarchy3"/>
    <dgm:cxn modelId="{EDF92867-8858-FF45-BAB2-46444D6BDA98}" type="presParOf" srcId="{0BCC7F0C-2021-A445-A45F-4AA71CE1995A}" destId="{140D84BD-5DB1-534B-96D6-09E7D0FE82A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process4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خلق بيئة جذابة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تصميم داخلي يعكس هوية العلامة التجارية</a:t>
          </a:r>
          <a:r>
            <a:rPr lang="en-GB" sz="2400" dirty="0"/>
            <a:t>. </a:t>
          </a:r>
          <a:r>
            <a:rPr lang="ar-SA" sz="2400" dirty="0"/>
            <a:t>مثال: متاجر</a:t>
          </a:r>
          <a:r>
            <a:rPr lang="en-GB" sz="2400" dirty="0"/>
            <a:t> Apple </a:t>
          </a:r>
          <a:r>
            <a:rPr lang="ar-SA" sz="2400" dirty="0"/>
            <a:t>المفتوحة والحديثة</a:t>
          </a:r>
          <a:r>
            <a:rPr lang="en-GB" sz="2400" dirty="0"/>
            <a:t>.</a:t>
          </a: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تجربة تفاعلية مع المنتجات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400" dirty="0"/>
            <a:t>السماح للعميل بتجربة المنتج قبل الشراء</a:t>
          </a:r>
          <a:r>
            <a:rPr lang="en-GB" sz="2400" dirty="0"/>
            <a:t>. </a:t>
          </a:r>
          <a:r>
            <a:rPr lang="ar-SA" sz="2400" dirty="0"/>
            <a:t>مثال: متاجر</a:t>
          </a:r>
          <a:r>
            <a:rPr lang="en-GB" sz="2400" dirty="0"/>
            <a:t> Nike </a:t>
          </a:r>
          <a:r>
            <a:rPr lang="ar-SA" sz="2400" dirty="0"/>
            <a:t>التي تتيح اختبار الأحذية قبل الشراء</a:t>
          </a:r>
          <a:endParaRPr lang="en-GB" sz="24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تقديم خدمة عملاء شخصية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التعامل المباشر مع الموظفين يعزز الثقة</a:t>
          </a:r>
          <a:r>
            <a:rPr lang="en-GB" sz="2400" dirty="0"/>
            <a:t>. </a:t>
          </a:r>
          <a:r>
            <a:rPr lang="ar-SA" sz="2400" dirty="0"/>
            <a:t>مثال: خدمة العملاء المميزة في متاجر</a:t>
          </a:r>
          <a:r>
            <a:rPr lang="en-GB" sz="2400" dirty="0"/>
            <a:t> Tesla.</a:t>
          </a:r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تحويل المتجر إلى تجربة فريدة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إضافة عناصر ترفيهية أو تفاعلية لجذب العملاء</a:t>
          </a:r>
          <a:r>
            <a:rPr lang="en-GB" sz="2400" dirty="0"/>
            <a:t>. </a:t>
          </a:r>
          <a:r>
            <a:rPr lang="ar-SA" sz="2400" dirty="0"/>
            <a:t>مثال: متاجر</a:t>
          </a:r>
          <a:r>
            <a:rPr lang="en-GB" sz="2400" dirty="0"/>
            <a:t> LEGO </a:t>
          </a:r>
          <a:r>
            <a:rPr lang="ar-SA" sz="2400" dirty="0"/>
            <a:t>التي تتيح للأطفال اللعب</a:t>
          </a:r>
          <a:r>
            <a:rPr lang="en-GB" sz="2400" dirty="0"/>
            <a:t>.</a:t>
          </a:r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16ADFE56-2DC0-8E40-91C0-567DBE62CEDB}" type="pres">
      <dgm:prSet presAssocID="{BD09AEF8-F502-8F47-BA6A-B0FFAEB3008F}" presName="Name0" presStyleCnt="0">
        <dgm:presLayoutVars>
          <dgm:dir/>
          <dgm:animLvl val="lvl"/>
          <dgm:resizeHandles val="exact"/>
        </dgm:presLayoutVars>
      </dgm:prSet>
      <dgm:spPr/>
    </dgm:pt>
    <dgm:pt modelId="{9DAEB0D5-502F-9A4F-AA5C-316A63701843}" type="pres">
      <dgm:prSet presAssocID="{62E37409-2A2A-FA47-83CE-3CEDEC3BC08D}" presName="boxAndChildren" presStyleCnt="0"/>
      <dgm:spPr/>
    </dgm:pt>
    <dgm:pt modelId="{EE9233D2-0B61-CF44-840E-11728A905529}" type="pres">
      <dgm:prSet presAssocID="{62E37409-2A2A-FA47-83CE-3CEDEC3BC08D}" presName="parentTextBox" presStyleLbl="node1" presStyleIdx="0" presStyleCnt="4"/>
      <dgm:spPr/>
    </dgm:pt>
    <dgm:pt modelId="{FD4A6F77-DBCC-084F-9476-3DD00F0CB74E}" type="pres">
      <dgm:prSet presAssocID="{62E37409-2A2A-FA47-83CE-3CEDEC3BC08D}" presName="entireBox" presStyleLbl="node1" presStyleIdx="0" presStyleCnt="4"/>
      <dgm:spPr/>
    </dgm:pt>
    <dgm:pt modelId="{D651E9ED-1BF0-FE4B-B2A3-611BACAD5AB3}" type="pres">
      <dgm:prSet presAssocID="{62E37409-2A2A-FA47-83CE-3CEDEC3BC08D}" presName="descendantBox" presStyleCnt="0"/>
      <dgm:spPr/>
    </dgm:pt>
    <dgm:pt modelId="{C877E400-98AF-1A48-BF1E-00FDCE622C98}" type="pres">
      <dgm:prSet presAssocID="{83C71CD6-57CD-1345-AA65-E4449339D441}" presName="childTextBox" presStyleLbl="fgAccFollowNode1" presStyleIdx="0" presStyleCnt="4">
        <dgm:presLayoutVars>
          <dgm:bulletEnabled val="1"/>
        </dgm:presLayoutVars>
      </dgm:prSet>
      <dgm:spPr/>
    </dgm:pt>
    <dgm:pt modelId="{BA0A79B7-63C3-1F4F-AEC0-DD9F6F1CE208}" type="pres">
      <dgm:prSet presAssocID="{0EBECCBF-32B3-7540-945E-6EAB29D7B1DA}" presName="sp" presStyleCnt="0"/>
      <dgm:spPr/>
    </dgm:pt>
    <dgm:pt modelId="{611E2F96-E6CE-1346-A26C-3AD681160EE0}" type="pres">
      <dgm:prSet presAssocID="{ADD6F1E2-4AED-DA41-AAFA-764AE518E54B}" presName="arrowAndChildren" presStyleCnt="0"/>
      <dgm:spPr/>
    </dgm:pt>
    <dgm:pt modelId="{4DB69F7A-F2B8-F542-9598-6634DFCEB753}" type="pres">
      <dgm:prSet presAssocID="{ADD6F1E2-4AED-DA41-AAFA-764AE518E54B}" presName="parentTextArrow" presStyleLbl="node1" presStyleIdx="0" presStyleCnt="4"/>
      <dgm:spPr/>
    </dgm:pt>
    <dgm:pt modelId="{09BF973A-01B9-1146-977B-3B5E54BE58B9}" type="pres">
      <dgm:prSet presAssocID="{ADD6F1E2-4AED-DA41-AAFA-764AE518E54B}" presName="arrow" presStyleLbl="node1" presStyleIdx="1" presStyleCnt="4"/>
      <dgm:spPr/>
    </dgm:pt>
    <dgm:pt modelId="{3DED6531-4B92-F24B-8AC4-5BD1F0201A84}" type="pres">
      <dgm:prSet presAssocID="{ADD6F1E2-4AED-DA41-AAFA-764AE518E54B}" presName="descendantArrow" presStyleCnt="0"/>
      <dgm:spPr/>
    </dgm:pt>
    <dgm:pt modelId="{04A85EBB-03FB-1E42-A919-B826C8F5FF19}" type="pres">
      <dgm:prSet presAssocID="{B1994776-BB7E-AD4E-900E-8296E2C69C4F}" presName="childTextArrow" presStyleLbl="fgAccFollowNode1" presStyleIdx="1" presStyleCnt="4">
        <dgm:presLayoutVars>
          <dgm:bulletEnabled val="1"/>
        </dgm:presLayoutVars>
      </dgm:prSet>
      <dgm:spPr/>
    </dgm:pt>
    <dgm:pt modelId="{37F2679C-B32E-C347-9D84-0823959E4F27}" type="pres">
      <dgm:prSet presAssocID="{6652ED82-6B71-6543-A7FC-4590E5EB8DAC}" presName="sp" presStyleCnt="0"/>
      <dgm:spPr/>
    </dgm:pt>
    <dgm:pt modelId="{CCB05373-029F-3C43-8B6E-59F084A7A70F}" type="pres">
      <dgm:prSet presAssocID="{102A7D41-83D4-E04C-90C4-580B0FF7BC74}" presName="arrowAndChildren" presStyleCnt="0"/>
      <dgm:spPr/>
    </dgm:pt>
    <dgm:pt modelId="{8ECFF12A-0B41-0E4E-999A-BD8E8CB5BD7D}" type="pres">
      <dgm:prSet presAssocID="{102A7D41-83D4-E04C-90C4-580B0FF7BC74}" presName="parentTextArrow" presStyleLbl="node1" presStyleIdx="1" presStyleCnt="4"/>
      <dgm:spPr/>
    </dgm:pt>
    <dgm:pt modelId="{7D7F3BEF-812B-B34E-BA96-50713E3EEE02}" type="pres">
      <dgm:prSet presAssocID="{102A7D41-83D4-E04C-90C4-580B0FF7BC74}" presName="arrow" presStyleLbl="node1" presStyleIdx="2" presStyleCnt="4"/>
      <dgm:spPr/>
    </dgm:pt>
    <dgm:pt modelId="{1BC54FAD-B0B1-1A43-8751-42548156DEE0}" type="pres">
      <dgm:prSet presAssocID="{102A7D41-83D4-E04C-90C4-580B0FF7BC74}" presName="descendantArrow" presStyleCnt="0"/>
      <dgm:spPr/>
    </dgm:pt>
    <dgm:pt modelId="{8FD20E75-B356-364D-9A89-3D1919E929D2}" type="pres">
      <dgm:prSet presAssocID="{65387183-454B-F14D-A6F6-7DA8C5BFAE05}" presName="childTextArrow" presStyleLbl="fgAccFollowNode1" presStyleIdx="2" presStyleCnt="4">
        <dgm:presLayoutVars>
          <dgm:bulletEnabled val="1"/>
        </dgm:presLayoutVars>
      </dgm:prSet>
      <dgm:spPr/>
    </dgm:pt>
    <dgm:pt modelId="{7C4C2C85-4947-AE42-AD75-C64D7EAC95A1}" type="pres">
      <dgm:prSet presAssocID="{41E91CD4-8D46-734A-9F81-98BE45E9A506}" presName="sp" presStyleCnt="0"/>
      <dgm:spPr/>
    </dgm:pt>
    <dgm:pt modelId="{A300CC2F-F732-ED46-BD87-2CEF8EAEC029}" type="pres">
      <dgm:prSet presAssocID="{4A11EF4C-C086-E642-9BB3-7F06E5C1290B}" presName="arrowAndChildren" presStyleCnt="0"/>
      <dgm:spPr/>
    </dgm:pt>
    <dgm:pt modelId="{32AD72A4-D569-5A44-9A05-F0FF5FD9450C}" type="pres">
      <dgm:prSet presAssocID="{4A11EF4C-C086-E642-9BB3-7F06E5C1290B}" presName="parentTextArrow" presStyleLbl="node1" presStyleIdx="2" presStyleCnt="4"/>
      <dgm:spPr/>
    </dgm:pt>
    <dgm:pt modelId="{833EC799-8D0C-0246-B395-EB629C8B6E03}" type="pres">
      <dgm:prSet presAssocID="{4A11EF4C-C086-E642-9BB3-7F06E5C1290B}" presName="arrow" presStyleLbl="node1" presStyleIdx="3" presStyleCnt="4"/>
      <dgm:spPr/>
    </dgm:pt>
    <dgm:pt modelId="{12E21FE0-2C61-674E-AA8D-BF75868AEAF4}" type="pres">
      <dgm:prSet presAssocID="{4A11EF4C-C086-E642-9BB3-7F06E5C1290B}" presName="descendantArrow" presStyleCnt="0"/>
      <dgm:spPr/>
    </dgm:pt>
    <dgm:pt modelId="{8ECF66BE-9F3B-634A-AC32-6653A9835EF7}" type="pres">
      <dgm:prSet presAssocID="{C88ED262-17EB-A64F-8186-B36DDD55690A}" presName="childTextArrow" presStyleLbl="fgAccFollowNode1" presStyleIdx="3" presStyleCnt="4">
        <dgm:presLayoutVars>
          <dgm:bulletEnabled val="1"/>
        </dgm:presLayoutVars>
      </dgm:prSet>
      <dgm:spPr/>
    </dgm:pt>
  </dgm:ptLst>
  <dgm:cxnLst>
    <dgm:cxn modelId="{FCD68613-250E-AA46-9365-A16E0FF7F251}" type="presOf" srcId="{ADD6F1E2-4AED-DA41-AAFA-764AE518E54B}" destId="{4DB69F7A-F2B8-F542-9598-6634DFCEB753}" srcOrd="0" destOrd="0" presId="urn:microsoft.com/office/officeart/2005/8/layout/process4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16DFD320-0564-EC4E-B229-CEE7A9303310}" type="presOf" srcId="{4A11EF4C-C086-E642-9BB3-7F06E5C1290B}" destId="{833EC799-8D0C-0246-B395-EB629C8B6E03}" srcOrd="1" destOrd="0" presId="urn:microsoft.com/office/officeart/2005/8/layout/process4"/>
    <dgm:cxn modelId="{1642BA25-6214-8447-A596-6EEA7A8833F6}" type="presOf" srcId="{102A7D41-83D4-E04C-90C4-580B0FF7BC74}" destId="{8ECFF12A-0B41-0E4E-999A-BD8E8CB5BD7D}" srcOrd="0" destOrd="0" presId="urn:microsoft.com/office/officeart/2005/8/layout/process4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F2336929-CB6C-3348-BC3A-7830956D701F}" type="presOf" srcId="{62E37409-2A2A-FA47-83CE-3CEDEC3BC08D}" destId="{FD4A6F77-DBCC-084F-9476-3DD00F0CB74E}" srcOrd="1" destOrd="0" presId="urn:microsoft.com/office/officeart/2005/8/layout/process4"/>
    <dgm:cxn modelId="{61612A3A-0396-3D4A-AB14-E53893C9903B}" type="presOf" srcId="{102A7D41-83D4-E04C-90C4-580B0FF7BC74}" destId="{7D7F3BEF-812B-B34E-BA96-50713E3EEE02}" srcOrd="1" destOrd="0" presId="urn:microsoft.com/office/officeart/2005/8/layout/process4"/>
    <dgm:cxn modelId="{735A6F41-7D78-2A49-BE2D-37D4B3C10A49}" type="presOf" srcId="{C88ED262-17EB-A64F-8186-B36DDD55690A}" destId="{8ECF66BE-9F3B-634A-AC32-6653A9835EF7}" srcOrd="0" destOrd="0" presId="urn:microsoft.com/office/officeart/2005/8/layout/process4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96D43B77-CBE6-A343-96C1-2CCE8D16EF0C}" type="presOf" srcId="{4A11EF4C-C086-E642-9BB3-7F06E5C1290B}" destId="{32AD72A4-D569-5A44-9A05-F0FF5FD9450C}" srcOrd="0" destOrd="0" presId="urn:microsoft.com/office/officeart/2005/8/layout/process4"/>
    <dgm:cxn modelId="{FD5F3087-AB7D-5940-B8ED-07DE5338F622}" type="presOf" srcId="{83C71CD6-57CD-1345-AA65-E4449339D441}" destId="{C877E400-98AF-1A48-BF1E-00FDCE622C98}" srcOrd="0" destOrd="0" presId="urn:microsoft.com/office/officeart/2005/8/layout/process4"/>
    <dgm:cxn modelId="{B3025993-15BD-8E4F-BF3C-8F27E522A7F9}" type="presOf" srcId="{B1994776-BB7E-AD4E-900E-8296E2C69C4F}" destId="{04A85EBB-03FB-1E42-A919-B826C8F5FF19}" srcOrd="0" destOrd="0" presId="urn:microsoft.com/office/officeart/2005/8/layout/process4"/>
    <dgm:cxn modelId="{1A382796-D8BB-7B4E-8E4A-86C7EFEAB25A}" type="presOf" srcId="{ADD6F1E2-4AED-DA41-AAFA-764AE518E54B}" destId="{09BF973A-01B9-1146-977B-3B5E54BE58B9}" srcOrd="1" destOrd="0" presId="urn:microsoft.com/office/officeart/2005/8/layout/process4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726FABA6-FB22-B541-AFD1-A4BCE42F26A9}" type="presOf" srcId="{65387183-454B-F14D-A6F6-7DA8C5BFAE05}" destId="{8FD20E75-B356-364D-9A89-3D1919E929D2}" srcOrd="0" destOrd="0" presId="urn:microsoft.com/office/officeart/2005/8/layout/process4"/>
    <dgm:cxn modelId="{F04D46C7-C49D-1F4E-AA33-E527EA2E4B41}" type="presOf" srcId="{BD09AEF8-F502-8F47-BA6A-B0FFAEB3008F}" destId="{16ADFE56-2DC0-8E40-91C0-567DBE62CEDB}" srcOrd="0" destOrd="0" presId="urn:microsoft.com/office/officeart/2005/8/layout/process4"/>
    <dgm:cxn modelId="{1A9C8BCA-7F71-6044-B39D-384D3B05483E}" type="presOf" srcId="{62E37409-2A2A-FA47-83CE-3CEDEC3BC08D}" destId="{EE9233D2-0B61-CF44-840E-11728A905529}" srcOrd="0" destOrd="0" presId="urn:microsoft.com/office/officeart/2005/8/layout/process4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219CE0FA-CF20-7744-AD5A-267214C07692}" type="presParOf" srcId="{16ADFE56-2DC0-8E40-91C0-567DBE62CEDB}" destId="{9DAEB0D5-502F-9A4F-AA5C-316A63701843}" srcOrd="0" destOrd="0" presId="urn:microsoft.com/office/officeart/2005/8/layout/process4"/>
    <dgm:cxn modelId="{91917E27-5B27-2D46-871C-E514315B6FE1}" type="presParOf" srcId="{9DAEB0D5-502F-9A4F-AA5C-316A63701843}" destId="{EE9233D2-0B61-CF44-840E-11728A905529}" srcOrd="0" destOrd="0" presId="urn:microsoft.com/office/officeart/2005/8/layout/process4"/>
    <dgm:cxn modelId="{69314267-0833-5540-B764-F0D26E8D19F5}" type="presParOf" srcId="{9DAEB0D5-502F-9A4F-AA5C-316A63701843}" destId="{FD4A6F77-DBCC-084F-9476-3DD00F0CB74E}" srcOrd="1" destOrd="0" presId="urn:microsoft.com/office/officeart/2005/8/layout/process4"/>
    <dgm:cxn modelId="{B6A57533-5530-0D45-A923-DAFF6CEC7A23}" type="presParOf" srcId="{9DAEB0D5-502F-9A4F-AA5C-316A63701843}" destId="{D651E9ED-1BF0-FE4B-B2A3-611BACAD5AB3}" srcOrd="2" destOrd="0" presId="urn:microsoft.com/office/officeart/2005/8/layout/process4"/>
    <dgm:cxn modelId="{3DE969B6-7940-1843-9A20-6A2440FDBEA1}" type="presParOf" srcId="{D651E9ED-1BF0-FE4B-B2A3-611BACAD5AB3}" destId="{C877E400-98AF-1A48-BF1E-00FDCE622C98}" srcOrd="0" destOrd="0" presId="urn:microsoft.com/office/officeart/2005/8/layout/process4"/>
    <dgm:cxn modelId="{EA51187B-718C-344E-B598-E348A36C9170}" type="presParOf" srcId="{16ADFE56-2DC0-8E40-91C0-567DBE62CEDB}" destId="{BA0A79B7-63C3-1F4F-AEC0-DD9F6F1CE208}" srcOrd="1" destOrd="0" presId="urn:microsoft.com/office/officeart/2005/8/layout/process4"/>
    <dgm:cxn modelId="{CCE7DDEA-0114-9342-8E45-C8CDE35C3173}" type="presParOf" srcId="{16ADFE56-2DC0-8E40-91C0-567DBE62CEDB}" destId="{611E2F96-E6CE-1346-A26C-3AD681160EE0}" srcOrd="2" destOrd="0" presId="urn:microsoft.com/office/officeart/2005/8/layout/process4"/>
    <dgm:cxn modelId="{2B088D0E-67C8-454D-8561-9DA7D7BF0763}" type="presParOf" srcId="{611E2F96-E6CE-1346-A26C-3AD681160EE0}" destId="{4DB69F7A-F2B8-F542-9598-6634DFCEB753}" srcOrd="0" destOrd="0" presId="urn:microsoft.com/office/officeart/2005/8/layout/process4"/>
    <dgm:cxn modelId="{2267DC2F-3030-7A47-891C-12BD71E65F67}" type="presParOf" srcId="{611E2F96-E6CE-1346-A26C-3AD681160EE0}" destId="{09BF973A-01B9-1146-977B-3B5E54BE58B9}" srcOrd="1" destOrd="0" presId="urn:microsoft.com/office/officeart/2005/8/layout/process4"/>
    <dgm:cxn modelId="{41E20FD8-97D7-644F-8434-1DB71FE75524}" type="presParOf" srcId="{611E2F96-E6CE-1346-A26C-3AD681160EE0}" destId="{3DED6531-4B92-F24B-8AC4-5BD1F0201A84}" srcOrd="2" destOrd="0" presId="urn:microsoft.com/office/officeart/2005/8/layout/process4"/>
    <dgm:cxn modelId="{5B7DCC8A-8B10-F94F-8DA8-90FD35E7A2F6}" type="presParOf" srcId="{3DED6531-4B92-F24B-8AC4-5BD1F0201A84}" destId="{04A85EBB-03FB-1E42-A919-B826C8F5FF19}" srcOrd="0" destOrd="0" presId="urn:microsoft.com/office/officeart/2005/8/layout/process4"/>
    <dgm:cxn modelId="{5183A59F-4EF3-964C-984E-951F40432422}" type="presParOf" srcId="{16ADFE56-2DC0-8E40-91C0-567DBE62CEDB}" destId="{37F2679C-B32E-C347-9D84-0823959E4F27}" srcOrd="3" destOrd="0" presId="urn:microsoft.com/office/officeart/2005/8/layout/process4"/>
    <dgm:cxn modelId="{2414FF59-FD0F-5C4A-8044-267FF09C97B3}" type="presParOf" srcId="{16ADFE56-2DC0-8E40-91C0-567DBE62CEDB}" destId="{CCB05373-029F-3C43-8B6E-59F084A7A70F}" srcOrd="4" destOrd="0" presId="urn:microsoft.com/office/officeart/2005/8/layout/process4"/>
    <dgm:cxn modelId="{C400846D-5779-7347-BE63-7E13174C695A}" type="presParOf" srcId="{CCB05373-029F-3C43-8B6E-59F084A7A70F}" destId="{8ECFF12A-0B41-0E4E-999A-BD8E8CB5BD7D}" srcOrd="0" destOrd="0" presId="urn:microsoft.com/office/officeart/2005/8/layout/process4"/>
    <dgm:cxn modelId="{B85D0EB9-AD3E-6C4C-9D15-CC012A9A1B91}" type="presParOf" srcId="{CCB05373-029F-3C43-8B6E-59F084A7A70F}" destId="{7D7F3BEF-812B-B34E-BA96-50713E3EEE02}" srcOrd="1" destOrd="0" presId="urn:microsoft.com/office/officeart/2005/8/layout/process4"/>
    <dgm:cxn modelId="{109B02A2-548C-CF4F-96D7-8D633E7391D5}" type="presParOf" srcId="{CCB05373-029F-3C43-8B6E-59F084A7A70F}" destId="{1BC54FAD-B0B1-1A43-8751-42548156DEE0}" srcOrd="2" destOrd="0" presId="urn:microsoft.com/office/officeart/2005/8/layout/process4"/>
    <dgm:cxn modelId="{5863FE37-7CCB-6E49-8688-A894FC09BDD8}" type="presParOf" srcId="{1BC54FAD-B0B1-1A43-8751-42548156DEE0}" destId="{8FD20E75-B356-364D-9A89-3D1919E929D2}" srcOrd="0" destOrd="0" presId="urn:microsoft.com/office/officeart/2005/8/layout/process4"/>
    <dgm:cxn modelId="{5B9B8820-60F5-C141-9941-B31383F6A539}" type="presParOf" srcId="{16ADFE56-2DC0-8E40-91C0-567DBE62CEDB}" destId="{7C4C2C85-4947-AE42-AD75-C64D7EAC95A1}" srcOrd="5" destOrd="0" presId="urn:microsoft.com/office/officeart/2005/8/layout/process4"/>
    <dgm:cxn modelId="{4DB0C10C-A3BE-164B-8A99-43CBBC28E7F8}" type="presParOf" srcId="{16ADFE56-2DC0-8E40-91C0-567DBE62CEDB}" destId="{A300CC2F-F732-ED46-BD87-2CEF8EAEC029}" srcOrd="6" destOrd="0" presId="urn:microsoft.com/office/officeart/2005/8/layout/process4"/>
    <dgm:cxn modelId="{A0008B13-0615-0A4D-B2AF-2F2EA83BCD6D}" type="presParOf" srcId="{A300CC2F-F732-ED46-BD87-2CEF8EAEC029}" destId="{32AD72A4-D569-5A44-9A05-F0FF5FD9450C}" srcOrd="0" destOrd="0" presId="urn:microsoft.com/office/officeart/2005/8/layout/process4"/>
    <dgm:cxn modelId="{5D696946-FAF7-F74B-9414-EB90976A2D25}" type="presParOf" srcId="{A300CC2F-F732-ED46-BD87-2CEF8EAEC029}" destId="{833EC799-8D0C-0246-B395-EB629C8B6E03}" srcOrd="1" destOrd="0" presId="urn:microsoft.com/office/officeart/2005/8/layout/process4"/>
    <dgm:cxn modelId="{147B4D4B-F069-1B4F-9789-7977E24B567F}" type="presParOf" srcId="{A300CC2F-F732-ED46-BD87-2CEF8EAEC029}" destId="{12E21FE0-2C61-674E-AA8D-BF75868AEAF4}" srcOrd="2" destOrd="0" presId="urn:microsoft.com/office/officeart/2005/8/layout/process4"/>
    <dgm:cxn modelId="{1916FD2A-527C-5B40-9F14-3155307FA1B6}" type="presParOf" srcId="{12E21FE0-2C61-674E-AA8D-BF75868AEAF4}" destId="{8ECF66BE-9F3B-634A-AC32-6653A9835EF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vList5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سرعة الاستجابة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algn="r"/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algn="r"/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العملاء يفضلون الردود السريعة والفعالة</a:t>
          </a:r>
          <a:r>
            <a:rPr lang="en-GB" sz="2400" dirty="0"/>
            <a:t>.</a:t>
          </a:r>
          <a:br>
            <a:rPr lang="en-GB" sz="2400" dirty="0"/>
          </a:br>
          <a:r>
            <a:rPr lang="ar-SA" sz="2400" dirty="0"/>
            <a:t>مثال: دعم عملاء</a:t>
          </a:r>
          <a:r>
            <a:rPr lang="en-GB" sz="2400" dirty="0"/>
            <a:t> Amazon </a:t>
          </a:r>
          <a:r>
            <a:rPr lang="ar-SA" sz="2400" dirty="0"/>
            <a:t>السريع والمباشر</a:t>
          </a:r>
          <a:r>
            <a:rPr lang="en-GB" sz="2400" dirty="0"/>
            <a:t>.</a:t>
          </a: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algn="r"/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algn="r"/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التفاعل الشخصي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algn="r"/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algn="r"/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Arial" panose="020B0604020202020204" pitchFamily="34" charset="0"/>
            <a:buNone/>
          </a:pPr>
          <a:r>
            <a:rPr lang="ar-SA" sz="2400" dirty="0"/>
            <a:t>التعامل بلمسة إنسانية يجعل العملاء يشعرون بالتقدير</a:t>
          </a:r>
          <a:r>
            <a:rPr lang="en-GB" sz="2400" dirty="0"/>
            <a:t>.</a:t>
          </a:r>
          <a:br>
            <a:rPr lang="en-GB" sz="2400" dirty="0"/>
          </a:br>
          <a:r>
            <a:rPr lang="ar-SA" sz="2400" dirty="0"/>
            <a:t>مثال: دعم</a:t>
          </a:r>
          <a:r>
            <a:rPr lang="en-GB" sz="2400" dirty="0"/>
            <a:t> Apple </a:t>
          </a:r>
          <a:r>
            <a:rPr lang="ar-SA" sz="2400" dirty="0"/>
            <a:t>الذي يقدم حلولًا مخصصة لكل عميل</a:t>
          </a:r>
          <a:r>
            <a:rPr lang="en-GB" sz="2400" dirty="0"/>
            <a:t>.</a:t>
          </a:r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algn="r"/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algn="r"/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القدرة على حل المشكلات بفعالية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algn="r"/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algn="r"/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العميل يتذكر العلامة بناءً على طريقة تعاملها مع المشكلات</a:t>
          </a:r>
          <a:r>
            <a:rPr lang="en-GB" sz="2400" dirty="0"/>
            <a:t>.</a:t>
          </a:r>
          <a:br>
            <a:rPr lang="en-GB" sz="2400" dirty="0"/>
          </a:br>
          <a:r>
            <a:rPr lang="ar-SA" sz="2400" dirty="0"/>
            <a:t>مثال: سياسة الاستبدال المرنة في</a:t>
          </a:r>
          <a:r>
            <a:rPr lang="en-GB" sz="2400" dirty="0"/>
            <a:t> Zappos.</a:t>
          </a:r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algn="r"/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algn="r"/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٤- تقديم تجارب إيجابية حتى في المواقف الصعبة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pPr algn="r"/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pPr algn="r"/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algn="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تحويل الشكاوى إلى فرص لبناء الولاء</a:t>
          </a:r>
          <a:r>
            <a:rPr lang="en-GB" sz="2400" dirty="0"/>
            <a:t>.</a:t>
          </a:r>
          <a:br>
            <a:rPr lang="en-GB" sz="2400" dirty="0"/>
          </a:br>
          <a:r>
            <a:rPr lang="ar-SA" sz="2400" dirty="0"/>
            <a:t>مثال: تعويض العملاء عند حدوث خطأ في الطلبات</a:t>
          </a:r>
          <a:r>
            <a:rPr lang="en-GB" sz="2400" dirty="0"/>
            <a:t>.</a:t>
          </a:r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pPr algn="r"/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pPr algn="r"/>
          <a:endParaRPr lang="en-GB" sz="2400"/>
        </a:p>
      </dgm:t>
    </dgm:pt>
    <dgm:pt modelId="{087353A8-3DA0-C646-9807-F8E0AC554B1E}" type="pres">
      <dgm:prSet presAssocID="{BD09AEF8-F502-8F47-BA6A-B0FFAEB3008F}" presName="Name0" presStyleCnt="0">
        <dgm:presLayoutVars>
          <dgm:dir val="rev"/>
          <dgm:animLvl val="lvl"/>
          <dgm:resizeHandles val="exact"/>
        </dgm:presLayoutVars>
      </dgm:prSet>
      <dgm:spPr/>
    </dgm:pt>
    <dgm:pt modelId="{90898EA4-347C-A343-9CE5-5B12D2FF6B0E}" type="pres">
      <dgm:prSet presAssocID="{4A11EF4C-C086-E642-9BB3-7F06E5C1290B}" presName="linNode" presStyleCnt="0"/>
      <dgm:spPr/>
    </dgm:pt>
    <dgm:pt modelId="{FE43D589-B04E-C941-AC9A-D977E9EFF01C}" type="pres">
      <dgm:prSet presAssocID="{4A11EF4C-C086-E642-9BB3-7F06E5C1290B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69A72EAD-3D9F-5148-AC89-F9EF0A813466}" type="pres">
      <dgm:prSet presAssocID="{4A11EF4C-C086-E642-9BB3-7F06E5C1290B}" presName="descendantText" presStyleLbl="alignAccFollowNode1" presStyleIdx="0" presStyleCnt="4">
        <dgm:presLayoutVars>
          <dgm:bulletEnabled val="1"/>
        </dgm:presLayoutVars>
      </dgm:prSet>
      <dgm:spPr/>
    </dgm:pt>
    <dgm:pt modelId="{0BA00858-3C3F-5747-B6A5-450A2243721B}" type="pres">
      <dgm:prSet presAssocID="{41E91CD4-8D46-734A-9F81-98BE45E9A506}" presName="sp" presStyleCnt="0"/>
      <dgm:spPr/>
    </dgm:pt>
    <dgm:pt modelId="{641B8D45-D525-4C49-A774-BA77D27F1F54}" type="pres">
      <dgm:prSet presAssocID="{102A7D41-83D4-E04C-90C4-580B0FF7BC74}" presName="linNode" presStyleCnt="0"/>
      <dgm:spPr/>
    </dgm:pt>
    <dgm:pt modelId="{0A3BF7D8-5FBE-4C4B-82E2-975B228D600D}" type="pres">
      <dgm:prSet presAssocID="{102A7D41-83D4-E04C-90C4-580B0FF7BC74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5B11435D-8A57-1945-8900-DDD5B795507E}" type="pres">
      <dgm:prSet presAssocID="{102A7D41-83D4-E04C-90C4-580B0FF7BC74}" presName="descendantText" presStyleLbl="alignAccFollowNode1" presStyleIdx="1" presStyleCnt="4">
        <dgm:presLayoutVars>
          <dgm:bulletEnabled val="1"/>
        </dgm:presLayoutVars>
      </dgm:prSet>
      <dgm:spPr/>
    </dgm:pt>
    <dgm:pt modelId="{E382EA12-FCF3-4143-B37D-65897C1E0FE5}" type="pres">
      <dgm:prSet presAssocID="{6652ED82-6B71-6543-A7FC-4590E5EB8DAC}" presName="sp" presStyleCnt="0"/>
      <dgm:spPr/>
    </dgm:pt>
    <dgm:pt modelId="{1CA32FAE-1CED-1843-97D5-8A9BA8DDD920}" type="pres">
      <dgm:prSet presAssocID="{ADD6F1E2-4AED-DA41-AAFA-764AE518E54B}" presName="linNode" presStyleCnt="0"/>
      <dgm:spPr/>
    </dgm:pt>
    <dgm:pt modelId="{309C42CE-A3B0-C84F-9B6C-A3CE75D9D98D}" type="pres">
      <dgm:prSet presAssocID="{ADD6F1E2-4AED-DA41-AAFA-764AE518E54B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87533FD9-8D63-BB47-A5FB-56F20D2F27AC}" type="pres">
      <dgm:prSet presAssocID="{ADD6F1E2-4AED-DA41-AAFA-764AE518E54B}" presName="descendantText" presStyleLbl="alignAccFollowNode1" presStyleIdx="2" presStyleCnt="4">
        <dgm:presLayoutVars>
          <dgm:bulletEnabled val="1"/>
        </dgm:presLayoutVars>
      </dgm:prSet>
      <dgm:spPr/>
    </dgm:pt>
    <dgm:pt modelId="{E19CC2C9-B46C-B34B-9733-35BCA00D670C}" type="pres">
      <dgm:prSet presAssocID="{0EBECCBF-32B3-7540-945E-6EAB29D7B1DA}" presName="sp" presStyleCnt="0"/>
      <dgm:spPr/>
    </dgm:pt>
    <dgm:pt modelId="{5C3CB6D5-ED30-B84F-BC14-B09C9CBAC691}" type="pres">
      <dgm:prSet presAssocID="{62E37409-2A2A-FA47-83CE-3CEDEC3BC08D}" presName="linNode" presStyleCnt="0"/>
      <dgm:spPr/>
    </dgm:pt>
    <dgm:pt modelId="{18D75EEB-F14F-704D-B529-C40BA2B64F85}" type="pres">
      <dgm:prSet presAssocID="{62E37409-2A2A-FA47-83CE-3CEDEC3BC08D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9D8B6ABB-AD3E-D94C-8AF8-601F2F0E5702}" type="pres">
      <dgm:prSet presAssocID="{62E37409-2A2A-FA47-83CE-3CEDEC3BC08D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8677D125-7B0D-9F42-B572-8D8880717C84}" type="presOf" srcId="{C88ED262-17EB-A64F-8186-B36DDD55690A}" destId="{69A72EAD-3D9F-5148-AC89-F9EF0A813466}" srcOrd="0" destOrd="0" presId="urn:microsoft.com/office/officeart/2005/8/layout/vList5"/>
    <dgm:cxn modelId="{19FD2D27-EFDE-BB46-AB88-D5A2EEDB0BBF}" type="presOf" srcId="{B1994776-BB7E-AD4E-900E-8296E2C69C4F}" destId="{87533FD9-8D63-BB47-A5FB-56F20D2F27AC}" srcOrd="0" destOrd="0" presId="urn:microsoft.com/office/officeart/2005/8/layout/vList5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B2746343-DEF6-5C40-8C3D-BE09DC975A15}" type="presOf" srcId="{83C71CD6-57CD-1345-AA65-E4449339D441}" destId="{9D8B6ABB-AD3E-D94C-8AF8-601F2F0E5702}" srcOrd="0" destOrd="0" presId="urn:microsoft.com/office/officeart/2005/8/layout/vList5"/>
    <dgm:cxn modelId="{69B69155-C348-8941-A272-6D51865EE8FF}" type="presOf" srcId="{BD09AEF8-F502-8F47-BA6A-B0FFAEB3008F}" destId="{087353A8-3DA0-C646-9807-F8E0AC554B1E}" srcOrd="0" destOrd="0" presId="urn:microsoft.com/office/officeart/2005/8/layout/vList5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FFBF861-8156-8C43-8973-9989A21A08BD}" type="presOf" srcId="{ADD6F1E2-4AED-DA41-AAFA-764AE518E54B}" destId="{309C42CE-A3B0-C84F-9B6C-A3CE75D9D98D}" srcOrd="0" destOrd="0" presId="urn:microsoft.com/office/officeart/2005/8/layout/vList5"/>
    <dgm:cxn modelId="{EE5C2662-DC49-504A-ACB5-64E61CB397C1}" type="presOf" srcId="{65387183-454B-F14D-A6F6-7DA8C5BFAE05}" destId="{5B11435D-8A57-1945-8900-DDD5B795507E}" srcOrd="0" destOrd="0" presId="urn:microsoft.com/office/officeart/2005/8/layout/vList5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F5713AAA-8DDB-AA44-B68F-CBCB18432CE6}" type="presOf" srcId="{62E37409-2A2A-FA47-83CE-3CEDEC3BC08D}" destId="{18D75EEB-F14F-704D-B529-C40BA2B64F85}" srcOrd="0" destOrd="0" presId="urn:microsoft.com/office/officeart/2005/8/layout/vList5"/>
    <dgm:cxn modelId="{F6251FBD-034A-8441-B9DD-DE6F08EC6BE3}" type="presOf" srcId="{102A7D41-83D4-E04C-90C4-580B0FF7BC74}" destId="{0A3BF7D8-5FBE-4C4B-82E2-975B228D600D}" srcOrd="0" destOrd="0" presId="urn:microsoft.com/office/officeart/2005/8/layout/vList5"/>
    <dgm:cxn modelId="{264C87C5-B5BA-3644-8DEF-08AA5F1B3F55}" type="presOf" srcId="{4A11EF4C-C086-E642-9BB3-7F06E5C1290B}" destId="{FE43D589-B04E-C941-AC9A-D977E9EFF01C}" srcOrd="0" destOrd="0" presId="urn:microsoft.com/office/officeart/2005/8/layout/vList5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E3ACF75-7749-8C4C-8FD3-A47759FDC418}" type="presParOf" srcId="{087353A8-3DA0-C646-9807-F8E0AC554B1E}" destId="{90898EA4-347C-A343-9CE5-5B12D2FF6B0E}" srcOrd="0" destOrd="0" presId="urn:microsoft.com/office/officeart/2005/8/layout/vList5"/>
    <dgm:cxn modelId="{232E4DF6-16EF-D543-8726-369B5B16BC6F}" type="presParOf" srcId="{90898EA4-347C-A343-9CE5-5B12D2FF6B0E}" destId="{FE43D589-B04E-C941-AC9A-D977E9EFF01C}" srcOrd="0" destOrd="0" presId="urn:microsoft.com/office/officeart/2005/8/layout/vList5"/>
    <dgm:cxn modelId="{C8EC98B8-77F7-D74A-B139-22A2B9FF1596}" type="presParOf" srcId="{90898EA4-347C-A343-9CE5-5B12D2FF6B0E}" destId="{69A72EAD-3D9F-5148-AC89-F9EF0A813466}" srcOrd="1" destOrd="0" presId="urn:microsoft.com/office/officeart/2005/8/layout/vList5"/>
    <dgm:cxn modelId="{8DF6C1FF-B27E-C242-AD70-389A31DB46C8}" type="presParOf" srcId="{087353A8-3DA0-C646-9807-F8E0AC554B1E}" destId="{0BA00858-3C3F-5747-B6A5-450A2243721B}" srcOrd="1" destOrd="0" presId="urn:microsoft.com/office/officeart/2005/8/layout/vList5"/>
    <dgm:cxn modelId="{DCDC0AF8-7D24-4744-8123-C01BA6C9F2F3}" type="presParOf" srcId="{087353A8-3DA0-C646-9807-F8E0AC554B1E}" destId="{641B8D45-D525-4C49-A774-BA77D27F1F54}" srcOrd="2" destOrd="0" presId="urn:microsoft.com/office/officeart/2005/8/layout/vList5"/>
    <dgm:cxn modelId="{8004E65E-323C-BC4F-8414-FE30BBDF0B3D}" type="presParOf" srcId="{641B8D45-D525-4C49-A774-BA77D27F1F54}" destId="{0A3BF7D8-5FBE-4C4B-82E2-975B228D600D}" srcOrd="0" destOrd="0" presId="urn:microsoft.com/office/officeart/2005/8/layout/vList5"/>
    <dgm:cxn modelId="{6BC975C4-835E-804C-B9F7-6DAE912A0824}" type="presParOf" srcId="{641B8D45-D525-4C49-A774-BA77D27F1F54}" destId="{5B11435D-8A57-1945-8900-DDD5B795507E}" srcOrd="1" destOrd="0" presId="urn:microsoft.com/office/officeart/2005/8/layout/vList5"/>
    <dgm:cxn modelId="{F1F0ECBD-4214-014A-BAA0-D11BA2A0C34F}" type="presParOf" srcId="{087353A8-3DA0-C646-9807-F8E0AC554B1E}" destId="{E382EA12-FCF3-4143-B37D-65897C1E0FE5}" srcOrd="3" destOrd="0" presId="urn:microsoft.com/office/officeart/2005/8/layout/vList5"/>
    <dgm:cxn modelId="{51CCB49F-497B-0844-B261-BBAAF406A81B}" type="presParOf" srcId="{087353A8-3DA0-C646-9807-F8E0AC554B1E}" destId="{1CA32FAE-1CED-1843-97D5-8A9BA8DDD920}" srcOrd="4" destOrd="0" presId="urn:microsoft.com/office/officeart/2005/8/layout/vList5"/>
    <dgm:cxn modelId="{207AE733-D4AC-604E-B699-D993974A6FDC}" type="presParOf" srcId="{1CA32FAE-1CED-1843-97D5-8A9BA8DDD920}" destId="{309C42CE-A3B0-C84F-9B6C-A3CE75D9D98D}" srcOrd="0" destOrd="0" presId="urn:microsoft.com/office/officeart/2005/8/layout/vList5"/>
    <dgm:cxn modelId="{B07D1310-F6BE-A540-99BF-298BE91B301A}" type="presParOf" srcId="{1CA32FAE-1CED-1843-97D5-8A9BA8DDD920}" destId="{87533FD9-8D63-BB47-A5FB-56F20D2F27AC}" srcOrd="1" destOrd="0" presId="urn:microsoft.com/office/officeart/2005/8/layout/vList5"/>
    <dgm:cxn modelId="{7668FD76-BF3F-A342-96B6-395178510559}" type="presParOf" srcId="{087353A8-3DA0-C646-9807-F8E0AC554B1E}" destId="{E19CC2C9-B46C-B34B-9733-35BCA00D670C}" srcOrd="5" destOrd="0" presId="urn:microsoft.com/office/officeart/2005/8/layout/vList5"/>
    <dgm:cxn modelId="{E3CA0745-4049-F948-B967-911B5F9BBFCB}" type="presParOf" srcId="{087353A8-3DA0-C646-9807-F8E0AC554B1E}" destId="{5C3CB6D5-ED30-B84F-BC14-B09C9CBAC691}" srcOrd="6" destOrd="0" presId="urn:microsoft.com/office/officeart/2005/8/layout/vList5"/>
    <dgm:cxn modelId="{5DAC9BDE-5A84-5A43-A574-A688510CCD16}" type="presParOf" srcId="{5C3CB6D5-ED30-B84F-BC14-B09C9CBAC691}" destId="{18D75EEB-F14F-704D-B529-C40BA2B64F85}" srcOrd="0" destOrd="0" presId="urn:microsoft.com/office/officeart/2005/8/layout/vList5"/>
    <dgm:cxn modelId="{3303F936-EF3C-0442-9CAE-F5460FA1F847}" type="presParOf" srcId="{5C3CB6D5-ED30-B84F-BC14-B09C9CBAC691}" destId="{9D8B6ABB-AD3E-D94C-8AF8-601F2F0E570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١- جمع الملاحظات بطرق مختلفة</a:t>
          </a:r>
          <a:endParaRPr lang="en-GB" sz="20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pPr rtl="1"/>
          <a:endParaRPr lang="en-GB" sz="22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200" kern="1200" dirty="0"/>
            <a:t>استطلاعات الرأي، مراجعات الإنترنت، مكالمات خدمة العملاء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pPr rtl="1"/>
          <a:endParaRPr lang="en-GB" sz="22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٢- تحليل الملاحظات لفهم المشكلات والفرص</a:t>
          </a:r>
          <a:endParaRPr lang="en-GB" sz="20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pPr rtl="1"/>
          <a:endParaRPr lang="en-GB" sz="2200"/>
        </a:p>
      </dgm:t>
    </dgm:pt>
    <dgm:pt modelId="{65387183-454B-F14D-A6F6-7DA8C5BFAE05}">
      <dgm:prSet phldrT="[Text]" custT="1"/>
      <dgm:spPr/>
      <dgm:t>
        <a:bodyPr/>
        <a:lstStyle/>
        <a:p>
          <a:pPr rtl="1"/>
          <a:r>
            <a:rPr lang="ar-SA" sz="2200" dirty="0"/>
            <a:t>اكتشاف أنماط الملاحظات المتكررة وتحديد المجالات التي تحتاج للتحسين</a:t>
          </a:r>
          <a:endParaRPr lang="en-GB" sz="22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pPr rtl="1"/>
          <a:endParaRPr lang="en-GB" sz="22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٣- تنفيذ التحسينات الفعلية</a:t>
          </a:r>
          <a:endParaRPr lang="en-GB" sz="20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pPr rtl="1"/>
          <a:endParaRPr lang="en-GB" sz="2200"/>
        </a:p>
      </dgm:t>
    </dgm:pt>
    <dgm:pt modelId="{B1994776-BB7E-AD4E-900E-8296E2C69C4F}">
      <dgm:prSet phldrT="[Text]" custT="1"/>
      <dgm:spPr/>
      <dgm:t>
        <a:bodyPr/>
        <a:lstStyle/>
        <a:p>
          <a:pPr rtl="1"/>
          <a:r>
            <a:rPr lang="ar-SA" sz="2200" dirty="0"/>
            <a:t>إجراء تغييرات حقيقية بناءً على ردود الفعل</a:t>
          </a:r>
          <a:endParaRPr lang="en-GB" sz="22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pPr rtl="1"/>
          <a:endParaRPr lang="en-GB" sz="2200"/>
        </a:p>
      </dgm:t>
    </dgm:pt>
    <dgm:pt modelId="{1D043ACB-74D0-4642-85C3-3F3A2C4FFF58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000" b="1" dirty="0"/>
            <a:t>٤- التواصل مع العملاء بشأن التغييرات</a:t>
          </a:r>
          <a:endParaRPr lang="en-GB" sz="2000" dirty="0"/>
        </a:p>
      </dgm:t>
    </dgm:pt>
    <dgm:pt modelId="{944980DC-FE6C-D144-AF50-BB2862D467DA}" type="parTrans" cxnId="{F0DD8ED3-E67E-5F45-97ED-8A0BCF1D8672}">
      <dgm:prSet/>
      <dgm:spPr/>
      <dgm:t>
        <a:bodyPr/>
        <a:lstStyle/>
        <a:p>
          <a:endParaRPr lang="en-GB" sz="2200"/>
        </a:p>
      </dgm:t>
    </dgm:pt>
    <dgm:pt modelId="{76144C0F-1276-EC46-BAED-752A6F615F5E}" type="sibTrans" cxnId="{F0DD8ED3-E67E-5F45-97ED-8A0BCF1D8672}">
      <dgm:prSet/>
      <dgm:spPr/>
      <dgm:t>
        <a:bodyPr/>
        <a:lstStyle/>
        <a:p>
          <a:endParaRPr lang="en-GB" sz="2200"/>
        </a:p>
      </dgm:t>
    </dgm:pt>
    <dgm:pt modelId="{9F5E4AB1-0B4E-BF4B-9E21-BAC9EFCC47E0}">
      <dgm:prSet phldrT="[Text]" custT="1"/>
      <dgm:spPr/>
      <dgm:t>
        <a:bodyPr/>
        <a:lstStyle/>
        <a:p>
          <a:pPr rtl="1"/>
          <a:r>
            <a:rPr lang="ar-SA" sz="2200" dirty="0"/>
            <a:t>إعلام العملاء بأن آرائهم أحدثت فرقًا لتعزيز ولائهم</a:t>
          </a:r>
          <a:endParaRPr lang="en-GB" sz="2200" dirty="0"/>
        </a:p>
      </dgm:t>
    </dgm:pt>
    <dgm:pt modelId="{31C4275C-F23A-DF44-A542-F13FD4BC29B0}" type="parTrans" cxnId="{F3F37606-632B-B74F-9603-2FD7E5321D60}">
      <dgm:prSet/>
      <dgm:spPr/>
      <dgm:t>
        <a:bodyPr/>
        <a:lstStyle/>
        <a:p>
          <a:endParaRPr lang="en-GB" sz="2200"/>
        </a:p>
      </dgm:t>
    </dgm:pt>
    <dgm:pt modelId="{4B495DC4-25A8-7C41-965F-079B7E1B66AC}" type="sibTrans" cxnId="{F3F37606-632B-B74F-9603-2FD7E5321D60}">
      <dgm:prSet/>
      <dgm:spPr/>
      <dgm:t>
        <a:bodyPr/>
        <a:lstStyle/>
        <a:p>
          <a:endParaRPr lang="en-GB" sz="2200"/>
        </a:p>
      </dgm:t>
    </dgm:pt>
    <dgm:pt modelId="{D149F625-27C1-C249-9006-1B94950F545B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98078C35-9E76-D44E-BBCC-BAA7EA6B9879}" type="pres">
      <dgm:prSet presAssocID="{4A11EF4C-C086-E642-9BB3-7F06E5C1290B}" presName="root" presStyleCnt="0"/>
      <dgm:spPr/>
    </dgm:pt>
    <dgm:pt modelId="{F9945A69-3910-CC4F-A166-62AADABD0E2C}" type="pres">
      <dgm:prSet presAssocID="{4A11EF4C-C086-E642-9BB3-7F06E5C1290B}" presName="rootComposite" presStyleCnt="0"/>
      <dgm:spPr/>
    </dgm:pt>
    <dgm:pt modelId="{E351E411-AEE8-DF4C-A81F-AB0B3F420FCE}" type="pres">
      <dgm:prSet presAssocID="{4A11EF4C-C086-E642-9BB3-7F06E5C1290B}" presName="rootText" presStyleLbl="node1" presStyleIdx="0" presStyleCnt="4" custScaleX="90333" custScaleY="98368"/>
      <dgm:spPr/>
    </dgm:pt>
    <dgm:pt modelId="{6D8FF543-8109-3844-AC58-9648356DFABE}" type="pres">
      <dgm:prSet presAssocID="{4A11EF4C-C086-E642-9BB3-7F06E5C1290B}" presName="rootConnector" presStyleLbl="node1" presStyleIdx="0" presStyleCnt="4"/>
      <dgm:spPr/>
    </dgm:pt>
    <dgm:pt modelId="{38746585-CA23-E540-AFFA-2A2C30CC7C96}" type="pres">
      <dgm:prSet presAssocID="{4A11EF4C-C086-E642-9BB3-7F06E5C1290B}" presName="childShape" presStyleCnt="0"/>
      <dgm:spPr/>
    </dgm:pt>
    <dgm:pt modelId="{F69676B8-3372-6245-86C7-29A51072DC86}" type="pres">
      <dgm:prSet presAssocID="{0C3FAF49-7E15-F346-B5F7-74FAF3B60F5B}" presName="Name13" presStyleLbl="parChTrans1D2" presStyleIdx="0" presStyleCnt="4"/>
      <dgm:spPr/>
    </dgm:pt>
    <dgm:pt modelId="{2BBEB849-55BA-F34A-8292-240D96C65C68}" type="pres">
      <dgm:prSet presAssocID="{C88ED262-17EB-A64F-8186-B36DDD55690A}" presName="childText" presStyleLbl="bgAcc1" presStyleIdx="0" presStyleCnt="4" custScaleX="107857" custScaleY="156701">
        <dgm:presLayoutVars>
          <dgm:bulletEnabled val="1"/>
        </dgm:presLayoutVars>
      </dgm:prSet>
      <dgm:spPr/>
    </dgm:pt>
    <dgm:pt modelId="{89629A06-2E39-554C-8581-8C91C1517FB4}" type="pres">
      <dgm:prSet presAssocID="{102A7D41-83D4-E04C-90C4-580B0FF7BC74}" presName="root" presStyleCnt="0"/>
      <dgm:spPr/>
    </dgm:pt>
    <dgm:pt modelId="{F1064274-549B-EE43-A5FF-0D6CA6CFCF86}" type="pres">
      <dgm:prSet presAssocID="{102A7D41-83D4-E04C-90C4-580B0FF7BC74}" presName="rootComposite" presStyleCnt="0"/>
      <dgm:spPr/>
    </dgm:pt>
    <dgm:pt modelId="{B61973B9-0B44-E644-B71B-647A7C96CC5B}" type="pres">
      <dgm:prSet presAssocID="{102A7D41-83D4-E04C-90C4-580B0FF7BC74}" presName="rootText" presStyleLbl="node1" presStyleIdx="1" presStyleCnt="4" custScaleX="90333" custScaleY="98368"/>
      <dgm:spPr/>
    </dgm:pt>
    <dgm:pt modelId="{AFE3FB7F-5633-F344-A200-9B3B3BC45949}" type="pres">
      <dgm:prSet presAssocID="{102A7D41-83D4-E04C-90C4-580B0FF7BC74}" presName="rootConnector" presStyleLbl="node1" presStyleIdx="1" presStyleCnt="4"/>
      <dgm:spPr/>
    </dgm:pt>
    <dgm:pt modelId="{1D96A90C-13D4-AA4D-9EE6-2E788BA5390A}" type="pres">
      <dgm:prSet presAssocID="{102A7D41-83D4-E04C-90C4-580B0FF7BC74}" presName="childShape" presStyleCnt="0"/>
      <dgm:spPr/>
    </dgm:pt>
    <dgm:pt modelId="{ABA4313E-725F-1742-92C7-6C0A930B71CD}" type="pres">
      <dgm:prSet presAssocID="{A9DB0A45-BA50-9B41-9880-F5C4AAF131D7}" presName="Name13" presStyleLbl="parChTrans1D2" presStyleIdx="1" presStyleCnt="4"/>
      <dgm:spPr/>
    </dgm:pt>
    <dgm:pt modelId="{A774F160-A9DB-DD4F-80EA-A6DEEBEB081E}" type="pres">
      <dgm:prSet presAssocID="{65387183-454B-F14D-A6F6-7DA8C5BFAE05}" presName="childText" presStyleLbl="bgAcc1" presStyleIdx="1" presStyleCnt="4" custScaleX="107857" custScaleY="156701">
        <dgm:presLayoutVars>
          <dgm:bulletEnabled val="1"/>
        </dgm:presLayoutVars>
      </dgm:prSet>
      <dgm:spPr/>
    </dgm:pt>
    <dgm:pt modelId="{42116AAB-CE9F-BC4A-8546-DC4047F963DA}" type="pres">
      <dgm:prSet presAssocID="{ADD6F1E2-4AED-DA41-AAFA-764AE518E54B}" presName="root" presStyleCnt="0"/>
      <dgm:spPr/>
    </dgm:pt>
    <dgm:pt modelId="{2DAC033D-2939-AE46-96FE-6363D5258E81}" type="pres">
      <dgm:prSet presAssocID="{ADD6F1E2-4AED-DA41-AAFA-764AE518E54B}" presName="rootComposite" presStyleCnt="0"/>
      <dgm:spPr/>
    </dgm:pt>
    <dgm:pt modelId="{4E7912FB-C25D-7E41-93DF-5E632CB92593}" type="pres">
      <dgm:prSet presAssocID="{ADD6F1E2-4AED-DA41-AAFA-764AE518E54B}" presName="rootText" presStyleLbl="node1" presStyleIdx="2" presStyleCnt="4" custScaleX="90333" custScaleY="98368"/>
      <dgm:spPr/>
    </dgm:pt>
    <dgm:pt modelId="{8B060894-FBAD-1F41-8BA9-F5F6766DB2BC}" type="pres">
      <dgm:prSet presAssocID="{ADD6F1E2-4AED-DA41-AAFA-764AE518E54B}" presName="rootConnector" presStyleLbl="node1" presStyleIdx="2" presStyleCnt="4"/>
      <dgm:spPr/>
    </dgm:pt>
    <dgm:pt modelId="{78A332D9-4372-954C-961D-8483F0DE6FD8}" type="pres">
      <dgm:prSet presAssocID="{ADD6F1E2-4AED-DA41-AAFA-764AE518E54B}" presName="childShape" presStyleCnt="0"/>
      <dgm:spPr/>
    </dgm:pt>
    <dgm:pt modelId="{89071331-5488-1A49-8856-F4512BB3542F}" type="pres">
      <dgm:prSet presAssocID="{A6221FE1-B857-2448-A6B5-034DBE16CDA4}" presName="Name13" presStyleLbl="parChTrans1D2" presStyleIdx="2" presStyleCnt="4"/>
      <dgm:spPr/>
    </dgm:pt>
    <dgm:pt modelId="{BCF9E977-DC9C-8B43-90ED-AE7D771A3165}" type="pres">
      <dgm:prSet presAssocID="{B1994776-BB7E-AD4E-900E-8296E2C69C4F}" presName="childText" presStyleLbl="bgAcc1" presStyleIdx="2" presStyleCnt="4" custScaleX="107857" custScaleY="156701">
        <dgm:presLayoutVars>
          <dgm:bulletEnabled val="1"/>
        </dgm:presLayoutVars>
      </dgm:prSet>
      <dgm:spPr/>
    </dgm:pt>
    <dgm:pt modelId="{01EC76F6-3A35-C245-8637-673F74579FAE}" type="pres">
      <dgm:prSet presAssocID="{1D043ACB-74D0-4642-85C3-3F3A2C4FFF58}" presName="root" presStyleCnt="0"/>
      <dgm:spPr/>
    </dgm:pt>
    <dgm:pt modelId="{0FE20BCD-FBC1-9F4D-8601-34C30C8F7875}" type="pres">
      <dgm:prSet presAssocID="{1D043ACB-74D0-4642-85C3-3F3A2C4FFF58}" presName="rootComposite" presStyleCnt="0"/>
      <dgm:spPr/>
    </dgm:pt>
    <dgm:pt modelId="{4BC7BF7C-CDC2-414C-96CD-1685708BE826}" type="pres">
      <dgm:prSet presAssocID="{1D043ACB-74D0-4642-85C3-3F3A2C4FFF58}" presName="rootText" presStyleLbl="node1" presStyleIdx="3" presStyleCnt="4" custScaleX="90333" custScaleY="98368"/>
      <dgm:spPr/>
    </dgm:pt>
    <dgm:pt modelId="{EE573085-0554-DE4F-9293-85DD6EEF638B}" type="pres">
      <dgm:prSet presAssocID="{1D043ACB-74D0-4642-85C3-3F3A2C4FFF58}" presName="rootConnector" presStyleLbl="node1" presStyleIdx="3" presStyleCnt="4"/>
      <dgm:spPr/>
    </dgm:pt>
    <dgm:pt modelId="{0BCC7F0C-2021-A445-A45F-4AA71CE1995A}" type="pres">
      <dgm:prSet presAssocID="{1D043ACB-74D0-4642-85C3-3F3A2C4FFF58}" presName="childShape" presStyleCnt="0"/>
      <dgm:spPr/>
    </dgm:pt>
    <dgm:pt modelId="{F16A49AA-EAE7-8B4B-B7CB-448371C761DA}" type="pres">
      <dgm:prSet presAssocID="{31C4275C-F23A-DF44-A542-F13FD4BC29B0}" presName="Name13" presStyleLbl="parChTrans1D2" presStyleIdx="3" presStyleCnt="4"/>
      <dgm:spPr/>
    </dgm:pt>
    <dgm:pt modelId="{140D84BD-5DB1-534B-96D6-09E7D0FE82A1}" type="pres">
      <dgm:prSet presAssocID="{9F5E4AB1-0B4E-BF4B-9E21-BAC9EFCC47E0}" presName="childText" presStyleLbl="bgAcc1" presStyleIdx="3" presStyleCnt="4" custScaleX="107857" custScaleY="156701">
        <dgm:presLayoutVars>
          <dgm:bulletEnabled val="1"/>
        </dgm:presLayoutVars>
      </dgm:prSet>
      <dgm:spPr/>
    </dgm:pt>
  </dgm:ptLst>
  <dgm:cxnLst>
    <dgm:cxn modelId="{F3F37606-632B-B74F-9603-2FD7E5321D60}" srcId="{1D043ACB-74D0-4642-85C3-3F3A2C4FFF58}" destId="{9F5E4AB1-0B4E-BF4B-9E21-BAC9EFCC47E0}" srcOrd="0" destOrd="0" parTransId="{31C4275C-F23A-DF44-A542-F13FD4BC29B0}" sibTransId="{4B495DC4-25A8-7C41-965F-079B7E1B66AC}"/>
    <dgm:cxn modelId="{E631D115-9693-0841-B0DA-A88BDD0D88BB}" type="presOf" srcId="{9F5E4AB1-0B4E-BF4B-9E21-BAC9EFCC47E0}" destId="{140D84BD-5DB1-534B-96D6-09E7D0FE82A1}" srcOrd="0" destOrd="0" presId="urn:microsoft.com/office/officeart/2005/8/layout/hierarchy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5ED4943C-0D9B-3A41-8A55-63E6C1701F45}" type="presOf" srcId="{102A7D41-83D4-E04C-90C4-580B0FF7BC74}" destId="{AFE3FB7F-5633-F344-A200-9B3B3BC45949}" srcOrd="1" destOrd="0" presId="urn:microsoft.com/office/officeart/2005/8/layout/hierarchy3"/>
    <dgm:cxn modelId="{FA898945-74EE-344E-B2FC-1D225BAFB3AF}" type="presOf" srcId="{ADD6F1E2-4AED-DA41-AAFA-764AE518E54B}" destId="{4E7912FB-C25D-7E41-93DF-5E632CB92593}" srcOrd="0" destOrd="0" presId="urn:microsoft.com/office/officeart/2005/8/layout/hierarchy3"/>
    <dgm:cxn modelId="{7BB63049-4599-7744-9171-4E9364238E07}" type="presOf" srcId="{0C3FAF49-7E15-F346-B5F7-74FAF3B60F5B}" destId="{F69676B8-3372-6245-86C7-29A51072DC86}" srcOrd="0" destOrd="0" presId="urn:microsoft.com/office/officeart/2005/8/layout/hierarchy3"/>
    <dgm:cxn modelId="{7229C14B-6290-2447-B464-87B56846792B}" type="presOf" srcId="{1D043ACB-74D0-4642-85C3-3F3A2C4FFF58}" destId="{EE573085-0554-DE4F-9293-85DD6EEF638B}" srcOrd="1" destOrd="0" presId="urn:microsoft.com/office/officeart/2005/8/layout/hierarchy3"/>
    <dgm:cxn modelId="{CDB46150-FEFC-CF41-B20F-4AD5B6D2DAAE}" type="presOf" srcId="{C88ED262-17EB-A64F-8186-B36DDD55690A}" destId="{2BBEB849-55BA-F34A-8292-240D96C65C68}" srcOrd="0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8896B458-6363-B046-AE05-C69A3655BF16}" type="presOf" srcId="{B1994776-BB7E-AD4E-900E-8296E2C69C4F}" destId="{BCF9E977-DC9C-8B43-90ED-AE7D771A3165}" srcOrd="0" destOrd="0" presId="urn:microsoft.com/office/officeart/2005/8/layout/hierarchy3"/>
    <dgm:cxn modelId="{DE330F6A-22FD-B947-BB9C-9AC10D7B3B8E}" type="presOf" srcId="{4A11EF4C-C086-E642-9BB3-7F06E5C1290B}" destId="{E351E411-AEE8-DF4C-A81F-AB0B3F420FCE}" srcOrd="0" destOrd="0" presId="urn:microsoft.com/office/officeart/2005/8/layout/hierarchy3"/>
    <dgm:cxn modelId="{9E68217F-BD3D-8C42-B0DE-229BA6A303FA}" type="presOf" srcId="{4A11EF4C-C086-E642-9BB3-7F06E5C1290B}" destId="{6D8FF543-8109-3844-AC58-9648356DFABE}" srcOrd="1" destOrd="0" presId="urn:microsoft.com/office/officeart/2005/8/layout/hierarchy3"/>
    <dgm:cxn modelId="{C3127B82-C20B-DF40-AC1B-D20C34BF2963}" type="presOf" srcId="{1D043ACB-74D0-4642-85C3-3F3A2C4FFF58}" destId="{4BC7BF7C-CDC2-414C-96CD-1685708BE826}" srcOrd="0" destOrd="0" presId="urn:microsoft.com/office/officeart/2005/8/layout/hierarchy3"/>
    <dgm:cxn modelId="{68DEF68A-8187-6F44-ACD0-5752C5E29C40}" type="presOf" srcId="{A6221FE1-B857-2448-A6B5-034DBE16CDA4}" destId="{89071331-5488-1A49-8856-F4512BB3542F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A31D2899-8289-464B-96DF-DFA52C59B97B}" type="presOf" srcId="{BD09AEF8-F502-8F47-BA6A-B0FFAEB3008F}" destId="{D149F625-27C1-C249-9006-1B94950F545B}" srcOrd="0" destOrd="0" presId="urn:microsoft.com/office/officeart/2005/8/layout/hierarchy3"/>
    <dgm:cxn modelId="{952CF3B7-8B43-544D-B6CD-AEDE2559F244}" type="presOf" srcId="{102A7D41-83D4-E04C-90C4-580B0FF7BC74}" destId="{B61973B9-0B44-E644-B71B-647A7C96CC5B}" srcOrd="0" destOrd="0" presId="urn:microsoft.com/office/officeart/2005/8/layout/hierarchy3"/>
    <dgm:cxn modelId="{F0DD8ED3-E67E-5F45-97ED-8A0BCF1D8672}" srcId="{BD09AEF8-F502-8F47-BA6A-B0FFAEB3008F}" destId="{1D043ACB-74D0-4642-85C3-3F3A2C4FFF58}" srcOrd="3" destOrd="0" parTransId="{944980DC-FE6C-D144-AF50-BB2862D467DA}" sibTransId="{76144C0F-1276-EC46-BAED-752A6F615F5E}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E98AA5D9-2C24-204A-A6DD-89C420A5B00F}" type="presOf" srcId="{65387183-454B-F14D-A6F6-7DA8C5BFAE05}" destId="{A774F160-A9DB-DD4F-80EA-A6DEEBEB081E}" srcOrd="0" destOrd="0" presId="urn:microsoft.com/office/officeart/2005/8/layout/hierarchy3"/>
    <dgm:cxn modelId="{8B27DBDA-C1A2-F24B-B614-78D2E35164ED}" type="presOf" srcId="{31C4275C-F23A-DF44-A542-F13FD4BC29B0}" destId="{F16A49AA-EAE7-8B4B-B7CB-448371C761DA}" srcOrd="0" destOrd="0" presId="urn:microsoft.com/office/officeart/2005/8/layout/hierarchy3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D2F087E8-A144-374E-8797-03BCA22B8AA3}" type="presOf" srcId="{A9DB0A45-BA50-9B41-9880-F5C4AAF131D7}" destId="{ABA4313E-725F-1742-92C7-6C0A930B71CD}" srcOrd="0" destOrd="0" presId="urn:microsoft.com/office/officeart/2005/8/layout/hierarchy3"/>
    <dgm:cxn modelId="{1F74D2E8-6B82-8148-A74A-3F62BFBB12DB}" type="presOf" srcId="{ADD6F1E2-4AED-DA41-AAFA-764AE518E54B}" destId="{8B060894-FBAD-1F41-8BA9-F5F6766DB2BC}" srcOrd="1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852FF218-C5D4-2C41-AD68-25F2265878A0}" type="presParOf" srcId="{D149F625-27C1-C249-9006-1B94950F545B}" destId="{98078C35-9E76-D44E-BBCC-BAA7EA6B9879}" srcOrd="0" destOrd="0" presId="urn:microsoft.com/office/officeart/2005/8/layout/hierarchy3"/>
    <dgm:cxn modelId="{C8434F94-EF20-8446-8A76-53E947134A80}" type="presParOf" srcId="{98078C35-9E76-D44E-BBCC-BAA7EA6B9879}" destId="{F9945A69-3910-CC4F-A166-62AADABD0E2C}" srcOrd="0" destOrd="0" presId="urn:microsoft.com/office/officeart/2005/8/layout/hierarchy3"/>
    <dgm:cxn modelId="{39F0FAE8-5026-A846-87D9-FE4762DC41D1}" type="presParOf" srcId="{F9945A69-3910-CC4F-A166-62AADABD0E2C}" destId="{E351E411-AEE8-DF4C-A81F-AB0B3F420FCE}" srcOrd="0" destOrd="0" presId="urn:microsoft.com/office/officeart/2005/8/layout/hierarchy3"/>
    <dgm:cxn modelId="{112424D5-A440-9A44-B44B-72BA1343B7A8}" type="presParOf" srcId="{F9945A69-3910-CC4F-A166-62AADABD0E2C}" destId="{6D8FF543-8109-3844-AC58-9648356DFABE}" srcOrd="1" destOrd="0" presId="urn:microsoft.com/office/officeart/2005/8/layout/hierarchy3"/>
    <dgm:cxn modelId="{302D5B6B-8808-DE48-9F78-00DB11EF68FE}" type="presParOf" srcId="{98078C35-9E76-D44E-BBCC-BAA7EA6B9879}" destId="{38746585-CA23-E540-AFFA-2A2C30CC7C96}" srcOrd="1" destOrd="0" presId="urn:microsoft.com/office/officeart/2005/8/layout/hierarchy3"/>
    <dgm:cxn modelId="{AA9AD5CF-4627-F44F-A862-E9928F0DCAA3}" type="presParOf" srcId="{38746585-CA23-E540-AFFA-2A2C30CC7C96}" destId="{F69676B8-3372-6245-86C7-29A51072DC86}" srcOrd="0" destOrd="0" presId="urn:microsoft.com/office/officeart/2005/8/layout/hierarchy3"/>
    <dgm:cxn modelId="{4FB156B4-1EC3-6C46-ADE2-EF896A177FF9}" type="presParOf" srcId="{38746585-CA23-E540-AFFA-2A2C30CC7C96}" destId="{2BBEB849-55BA-F34A-8292-240D96C65C68}" srcOrd="1" destOrd="0" presId="urn:microsoft.com/office/officeart/2005/8/layout/hierarchy3"/>
    <dgm:cxn modelId="{99AB6C82-A435-4748-A2AF-6E5E1A1622F5}" type="presParOf" srcId="{D149F625-27C1-C249-9006-1B94950F545B}" destId="{89629A06-2E39-554C-8581-8C91C1517FB4}" srcOrd="1" destOrd="0" presId="urn:microsoft.com/office/officeart/2005/8/layout/hierarchy3"/>
    <dgm:cxn modelId="{92DBC117-F3B1-3943-B1D1-BB866C5228F2}" type="presParOf" srcId="{89629A06-2E39-554C-8581-8C91C1517FB4}" destId="{F1064274-549B-EE43-A5FF-0D6CA6CFCF86}" srcOrd="0" destOrd="0" presId="urn:microsoft.com/office/officeart/2005/8/layout/hierarchy3"/>
    <dgm:cxn modelId="{62262103-D688-064C-A939-A2801F5952AF}" type="presParOf" srcId="{F1064274-549B-EE43-A5FF-0D6CA6CFCF86}" destId="{B61973B9-0B44-E644-B71B-647A7C96CC5B}" srcOrd="0" destOrd="0" presId="urn:microsoft.com/office/officeart/2005/8/layout/hierarchy3"/>
    <dgm:cxn modelId="{EC064C9F-477A-FC42-8A0A-62E5DA7998C2}" type="presParOf" srcId="{F1064274-549B-EE43-A5FF-0D6CA6CFCF86}" destId="{AFE3FB7F-5633-F344-A200-9B3B3BC45949}" srcOrd="1" destOrd="0" presId="urn:microsoft.com/office/officeart/2005/8/layout/hierarchy3"/>
    <dgm:cxn modelId="{045C9770-18DB-0E4D-A3D6-73936F3D344D}" type="presParOf" srcId="{89629A06-2E39-554C-8581-8C91C1517FB4}" destId="{1D96A90C-13D4-AA4D-9EE6-2E788BA5390A}" srcOrd="1" destOrd="0" presId="urn:microsoft.com/office/officeart/2005/8/layout/hierarchy3"/>
    <dgm:cxn modelId="{20DA2BFA-46D6-8746-8E04-E9F56A9764B3}" type="presParOf" srcId="{1D96A90C-13D4-AA4D-9EE6-2E788BA5390A}" destId="{ABA4313E-725F-1742-92C7-6C0A930B71CD}" srcOrd="0" destOrd="0" presId="urn:microsoft.com/office/officeart/2005/8/layout/hierarchy3"/>
    <dgm:cxn modelId="{975D9EC6-3A4A-6F40-9771-DBC9E96F883E}" type="presParOf" srcId="{1D96A90C-13D4-AA4D-9EE6-2E788BA5390A}" destId="{A774F160-A9DB-DD4F-80EA-A6DEEBEB081E}" srcOrd="1" destOrd="0" presId="urn:microsoft.com/office/officeart/2005/8/layout/hierarchy3"/>
    <dgm:cxn modelId="{117232C5-331B-C841-A647-980313D92163}" type="presParOf" srcId="{D149F625-27C1-C249-9006-1B94950F545B}" destId="{42116AAB-CE9F-BC4A-8546-DC4047F963DA}" srcOrd="2" destOrd="0" presId="urn:microsoft.com/office/officeart/2005/8/layout/hierarchy3"/>
    <dgm:cxn modelId="{A7045826-7EB2-9544-9361-4556CDD3050E}" type="presParOf" srcId="{42116AAB-CE9F-BC4A-8546-DC4047F963DA}" destId="{2DAC033D-2939-AE46-96FE-6363D5258E81}" srcOrd="0" destOrd="0" presId="urn:microsoft.com/office/officeart/2005/8/layout/hierarchy3"/>
    <dgm:cxn modelId="{3C49052C-C9F2-C44D-A262-26997C084EA7}" type="presParOf" srcId="{2DAC033D-2939-AE46-96FE-6363D5258E81}" destId="{4E7912FB-C25D-7E41-93DF-5E632CB92593}" srcOrd="0" destOrd="0" presId="urn:microsoft.com/office/officeart/2005/8/layout/hierarchy3"/>
    <dgm:cxn modelId="{FA5F0616-3FEF-6A4E-A186-23055D67E5CD}" type="presParOf" srcId="{2DAC033D-2939-AE46-96FE-6363D5258E81}" destId="{8B060894-FBAD-1F41-8BA9-F5F6766DB2BC}" srcOrd="1" destOrd="0" presId="urn:microsoft.com/office/officeart/2005/8/layout/hierarchy3"/>
    <dgm:cxn modelId="{D1ECD08C-2F72-E34D-9BE7-B7D1DD94ACFA}" type="presParOf" srcId="{42116AAB-CE9F-BC4A-8546-DC4047F963DA}" destId="{78A332D9-4372-954C-961D-8483F0DE6FD8}" srcOrd="1" destOrd="0" presId="urn:microsoft.com/office/officeart/2005/8/layout/hierarchy3"/>
    <dgm:cxn modelId="{6AC172BD-0F80-ED41-BE3E-B5C2D59360E2}" type="presParOf" srcId="{78A332D9-4372-954C-961D-8483F0DE6FD8}" destId="{89071331-5488-1A49-8856-F4512BB3542F}" srcOrd="0" destOrd="0" presId="urn:microsoft.com/office/officeart/2005/8/layout/hierarchy3"/>
    <dgm:cxn modelId="{0BBD192C-AE18-8C46-AD8F-7FF38C15E1A7}" type="presParOf" srcId="{78A332D9-4372-954C-961D-8483F0DE6FD8}" destId="{BCF9E977-DC9C-8B43-90ED-AE7D771A3165}" srcOrd="1" destOrd="0" presId="urn:microsoft.com/office/officeart/2005/8/layout/hierarchy3"/>
    <dgm:cxn modelId="{875E8CC0-D1A5-9B47-9E57-5D046E11935C}" type="presParOf" srcId="{D149F625-27C1-C249-9006-1B94950F545B}" destId="{01EC76F6-3A35-C245-8637-673F74579FAE}" srcOrd="3" destOrd="0" presId="urn:microsoft.com/office/officeart/2005/8/layout/hierarchy3"/>
    <dgm:cxn modelId="{1C27FFF4-F8F6-3B4A-8EDE-ED30C54F033E}" type="presParOf" srcId="{01EC76F6-3A35-C245-8637-673F74579FAE}" destId="{0FE20BCD-FBC1-9F4D-8601-34C30C8F7875}" srcOrd="0" destOrd="0" presId="urn:microsoft.com/office/officeart/2005/8/layout/hierarchy3"/>
    <dgm:cxn modelId="{CBF5813E-2F4B-D74E-BEB2-AB9083F379D2}" type="presParOf" srcId="{0FE20BCD-FBC1-9F4D-8601-34C30C8F7875}" destId="{4BC7BF7C-CDC2-414C-96CD-1685708BE826}" srcOrd="0" destOrd="0" presId="urn:microsoft.com/office/officeart/2005/8/layout/hierarchy3"/>
    <dgm:cxn modelId="{80610D20-5598-634A-9E2C-125D6C8100A0}" type="presParOf" srcId="{0FE20BCD-FBC1-9F4D-8601-34C30C8F7875}" destId="{EE573085-0554-DE4F-9293-85DD6EEF638B}" srcOrd="1" destOrd="0" presId="urn:microsoft.com/office/officeart/2005/8/layout/hierarchy3"/>
    <dgm:cxn modelId="{FF244AFF-D862-3F42-B821-164113FBF486}" type="presParOf" srcId="{01EC76F6-3A35-C245-8637-673F74579FAE}" destId="{0BCC7F0C-2021-A445-A45F-4AA71CE1995A}" srcOrd="1" destOrd="0" presId="urn:microsoft.com/office/officeart/2005/8/layout/hierarchy3"/>
    <dgm:cxn modelId="{09564FA5-61AB-434A-8620-3E070B7EDD8F}" type="presParOf" srcId="{0BCC7F0C-2021-A445-A45F-4AA71CE1995A}" destId="{F16A49AA-EAE7-8B4B-B7CB-448371C761DA}" srcOrd="0" destOrd="0" presId="urn:microsoft.com/office/officeart/2005/8/layout/hierarchy3"/>
    <dgm:cxn modelId="{EDF92867-8858-FF45-BAB2-46444D6BDA98}" type="presParOf" srcId="{0BCC7F0C-2021-A445-A45F-4AA71CE1995A}" destId="{140D84BD-5DB1-534B-96D6-09E7D0FE82A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66DA020-48C5-E545-9694-78AA58E31188}" type="doc">
      <dgm:prSet loTypeId="urn:microsoft.com/office/officeart/2005/8/layout/vList5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335BC77-3A29-9A49-9E26-FC4085069A83}">
      <dgm:prSet phldrT="[Text]" custT="1"/>
      <dgm:spPr/>
      <dgm:t>
        <a:bodyPr/>
        <a:lstStyle/>
        <a:p>
          <a:r>
            <a:rPr lang="ar-SA" sz="2000" b="1" dirty="0"/>
            <a:t>استثمار الوقت في فهم العملاء</a:t>
          </a:r>
          <a:endParaRPr lang="en-GB" sz="2000" dirty="0">
            <a:solidFill>
              <a:schemeClr val="bg1"/>
            </a:solidFill>
          </a:endParaRPr>
        </a:p>
      </dgm:t>
    </dgm:pt>
    <dgm:pt modelId="{712E9600-66B3-0D4F-B96E-CEAB0D65D6E8}" type="parTrans" cxnId="{10181D9A-D1AC-0B4F-86DA-FE26801CD1E8}">
      <dgm:prSet/>
      <dgm:spPr/>
      <dgm:t>
        <a:bodyPr/>
        <a:lstStyle/>
        <a:p>
          <a:pPr rtl="1"/>
          <a:endParaRPr lang="en-GB" sz="2000"/>
        </a:p>
      </dgm:t>
    </dgm:pt>
    <dgm:pt modelId="{361022F8-C317-B24B-8587-FF3E65830BA6}" type="sibTrans" cxnId="{10181D9A-D1AC-0B4F-86DA-FE26801CD1E8}">
      <dgm:prSet/>
      <dgm:spPr/>
      <dgm:t>
        <a:bodyPr/>
        <a:lstStyle/>
        <a:p>
          <a:pPr rtl="1"/>
          <a:endParaRPr lang="en-GB" sz="2000"/>
        </a:p>
      </dgm:t>
    </dgm:pt>
    <dgm:pt modelId="{72028422-0488-6C4A-8465-DF458B9CA74C}">
      <dgm:prSet phldrT="[Text]" custT="1"/>
      <dgm:spPr/>
      <dgm:t>
        <a:bodyPr/>
        <a:lstStyle/>
        <a:p>
          <a:pPr rtl="1"/>
          <a:r>
            <a:rPr lang="ar-SA" sz="2000" dirty="0"/>
            <a:t>تحليل احتياجات العملاء وسلوكهم بشكل دقيق</a:t>
          </a:r>
          <a:endParaRPr lang="en-GB" sz="2000" dirty="0"/>
        </a:p>
      </dgm:t>
    </dgm:pt>
    <dgm:pt modelId="{97234A0B-AAF0-B447-9861-5C13466F7CE6}" type="parTrans" cxnId="{2EA755B4-8126-E345-B0D3-E5FD21C3F174}">
      <dgm:prSet/>
      <dgm:spPr/>
      <dgm:t>
        <a:bodyPr/>
        <a:lstStyle/>
        <a:p>
          <a:pPr rtl="1"/>
          <a:endParaRPr lang="en-GB" sz="2000"/>
        </a:p>
      </dgm:t>
    </dgm:pt>
    <dgm:pt modelId="{8226C05B-ACF9-864D-BA2F-BBCB7C29AAE2}" type="sibTrans" cxnId="{2EA755B4-8126-E345-B0D3-E5FD21C3F174}">
      <dgm:prSet/>
      <dgm:spPr/>
      <dgm:t>
        <a:bodyPr/>
        <a:lstStyle/>
        <a:p>
          <a:pPr rtl="1"/>
          <a:endParaRPr lang="en-GB" sz="2000"/>
        </a:p>
      </dgm:t>
    </dgm:pt>
    <dgm:pt modelId="{4BABE52C-BC7D-664E-8291-A252EF2062A1}">
      <dgm:prSet phldrT="[Text]" custT="1"/>
      <dgm:spPr/>
      <dgm:t>
        <a:bodyPr/>
        <a:lstStyle/>
        <a:p>
          <a:r>
            <a:rPr lang="ar-SA" sz="2000" b="1" dirty="0"/>
            <a:t>تقديم تجربة سلسة وموحدة عبر جميع القنوات</a:t>
          </a:r>
          <a:endParaRPr lang="en-GB" sz="2000" dirty="0">
            <a:solidFill>
              <a:schemeClr val="bg1"/>
            </a:solidFill>
          </a:endParaRPr>
        </a:p>
      </dgm:t>
    </dgm:pt>
    <dgm:pt modelId="{BC529230-659E-4245-88B3-7503B191BBFB}" type="parTrans" cxnId="{E6B42CCD-D0A0-9841-AECA-8C96DCEC436C}">
      <dgm:prSet/>
      <dgm:spPr/>
      <dgm:t>
        <a:bodyPr/>
        <a:lstStyle/>
        <a:p>
          <a:pPr rtl="1"/>
          <a:endParaRPr lang="en-GB" sz="2000"/>
        </a:p>
      </dgm:t>
    </dgm:pt>
    <dgm:pt modelId="{D3170566-AEF2-1F4A-AA92-23CC6099BBF9}" type="sibTrans" cxnId="{E6B42CCD-D0A0-9841-AECA-8C96DCEC436C}">
      <dgm:prSet/>
      <dgm:spPr/>
      <dgm:t>
        <a:bodyPr/>
        <a:lstStyle/>
        <a:p>
          <a:pPr rtl="1"/>
          <a:endParaRPr lang="en-GB" sz="2000"/>
        </a:p>
      </dgm:t>
    </dgm:pt>
    <dgm:pt modelId="{6779E3F9-4828-7C49-A41A-9CC2F13E9857}">
      <dgm:prSet phldrT="[Text]" custT="1"/>
      <dgm:spPr/>
      <dgm:t>
        <a:bodyPr/>
        <a:lstStyle/>
        <a:p>
          <a:r>
            <a:rPr lang="ar-SA" sz="2000" b="1" dirty="0"/>
            <a:t>تحسين خدمة العملاء بشكل مستمر</a:t>
          </a:r>
          <a:endParaRPr lang="en-GB" sz="2000" dirty="0">
            <a:solidFill>
              <a:schemeClr val="bg1"/>
            </a:solidFill>
          </a:endParaRPr>
        </a:p>
      </dgm:t>
    </dgm:pt>
    <dgm:pt modelId="{F5155246-3471-7046-8E1A-3C26AA90DC7E}" type="parTrans" cxnId="{BBB917E1-020F-7042-B8E6-B085E3D673E4}">
      <dgm:prSet/>
      <dgm:spPr/>
      <dgm:t>
        <a:bodyPr/>
        <a:lstStyle/>
        <a:p>
          <a:pPr rtl="1"/>
          <a:endParaRPr lang="en-GB" sz="2000"/>
        </a:p>
      </dgm:t>
    </dgm:pt>
    <dgm:pt modelId="{45DA0F13-3072-B94E-A0A8-1189C4C33882}" type="sibTrans" cxnId="{BBB917E1-020F-7042-B8E6-B085E3D673E4}">
      <dgm:prSet/>
      <dgm:spPr/>
      <dgm:t>
        <a:bodyPr/>
        <a:lstStyle/>
        <a:p>
          <a:pPr rtl="1"/>
          <a:endParaRPr lang="en-GB" sz="2000"/>
        </a:p>
      </dgm:t>
    </dgm:pt>
    <dgm:pt modelId="{B7BCC4FE-6CC3-0749-8D31-91EBBFFAA715}">
      <dgm:prSet phldrT="[Text]" custT="1"/>
      <dgm:spPr/>
      <dgm:t>
        <a:bodyPr/>
        <a:lstStyle/>
        <a:p>
          <a:pPr rtl="1"/>
          <a:r>
            <a:rPr lang="ar-SA" sz="2000" dirty="0"/>
            <a:t>تدريب الفرق على تقديم استجابات سريعة وفعالة</a:t>
          </a:r>
          <a:endParaRPr lang="en-GB" sz="2000" dirty="0"/>
        </a:p>
      </dgm:t>
    </dgm:pt>
    <dgm:pt modelId="{0E72A105-68DC-DB49-96C3-DD154EC80EAC}" type="sibTrans" cxnId="{E2B74E36-B56D-A646-8DB0-2BD12BF1D7D9}">
      <dgm:prSet/>
      <dgm:spPr/>
      <dgm:t>
        <a:bodyPr/>
        <a:lstStyle/>
        <a:p>
          <a:pPr rtl="1"/>
          <a:endParaRPr lang="en-GB" sz="2000"/>
        </a:p>
      </dgm:t>
    </dgm:pt>
    <dgm:pt modelId="{2B787D67-AE9A-314C-8C4B-E94BB43048D5}" type="parTrans" cxnId="{E2B74E36-B56D-A646-8DB0-2BD12BF1D7D9}">
      <dgm:prSet/>
      <dgm:spPr/>
      <dgm:t>
        <a:bodyPr/>
        <a:lstStyle/>
        <a:p>
          <a:pPr rtl="1"/>
          <a:endParaRPr lang="en-GB" sz="2000"/>
        </a:p>
      </dgm:t>
    </dgm:pt>
    <dgm:pt modelId="{3CB6C820-F8A2-C842-9623-107FA99DFD47}">
      <dgm:prSet phldrT="[Text]" custT="1"/>
      <dgm:spPr/>
      <dgm:t>
        <a:bodyPr/>
        <a:lstStyle/>
        <a:p>
          <a:pPr algn="r" rtl="1"/>
          <a:r>
            <a:rPr lang="ar-SA" sz="2000" dirty="0"/>
            <a:t>ضمان تناسق الرسائل والخدمات في كل نقاط التفاعل</a:t>
          </a:r>
          <a:endParaRPr lang="en-GB" sz="2000" dirty="0"/>
        </a:p>
      </dgm:t>
    </dgm:pt>
    <dgm:pt modelId="{75746D3F-8FE4-F949-9E98-46692A552E73}" type="sibTrans" cxnId="{F6095485-C8FF-CF4E-89A6-53BCEE6D0E26}">
      <dgm:prSet/>
      <dgm:spPr/>
      <dgm:t>
        <a:bodyPr/>
        <a:lstStyle/>
        <a:p>
          <a:pPr rtl="1"/>
          <a:endParaRPr lang="en-GB" sz="2000"/>
        </a:p>
      </dgm:t>
    </dgm:pt>
    <dgm:pt modelId="{CD229FE7-CF9A-9343-9FC6-DC16270590A3}" type="parTrans" cxnId="{F6095485-C8FF-CF4E-89A6-53BCEE6D0E26}">
      <dgm:prSet/>
      <dgm:spPr/>
      <dgm:t>
        <a:bodyPr/>
        <a:lstStyle/>
        <a:p>
          <a:pPr rtl="1"/>
          <a:endParaRPr lang="en-GB" sz="2000"/>
        </a:p>
      </dgm:t>
    </dgm:pt>
    <dgm:pt modelId="{2777BCBE-3C77-2341-8A72-50391678E2AE}">
      <dgm:prSet phldrT="[Text]" custT="1"/>
      <dgm:spPr/>
      <dgm:t>
        <a:bodyPr/>
        <a:lstStyle/>
        <a:p>
          <a:r>
            <a:rPr lang="ar-SA" sz="2000" b="1" dirty="0"/>
            <a:t>مراجعة تجربة العملاء باستمرار وإجراء التحسينات</a:t>
          </a:r>
          <a:endParaRPr lang="en-GB" sz="2000" dirty="0">
            <a:solidFill>
              <a:schemeClr val="bg1"/>
            </a:solidFill>
          </a:endParaRPr>
        </a:p>
      </dgm:t>
    </dgm:pt>
    <dgm:pt modelId="{B0EFB5A8-0B4A-9747-8480-CAC0910FE48F}" type="parTrans" cxnId="{6AA08906-D30A-054E-8A12-74602CBA74CC}">
      <dgm:prSet/>
      <dgm:spPr/>
      <dgm:t>
        <a:bodyPr/>
        <a:lstStyle/>
        <a:p>
          <a:endParaRPr lang="en-GB" sz="2000"/>
        </a:p>
      </dgm:t>
    </dgm:pt>
    <dgm:pt modelId="{CBF6F999-B51E-D741-91F2-5E281D872044}" type="sibTrans" cxnId="{6AA08906-D30A-054E-8A12-74602CBA74CC}">
      <dgm:prSet/>
      <dgm:spPr/>
      <dgm:t>
        <a:bodyPr/>
        <a:lstStyle/>
        <a:p>
          <a:endParaRPr lang="en-GB" sz="2000"/>
        </a:p>
      </dgm:t>
    </dgm:pt>
    <dgm:pt modelId="{41923DFD-1972-2F4B-B1EC-07FA6EBD86CE}">
      <dgm:prSet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Char char="o"/>
          </a:pPr>
          <a:r>
            <a:rPr lang="ar-SA" sz="2000" dirty="0"/>
            <a:t>استخدام استطلاعات الرأي وتحليل البيانات لاتخاذ قرارات مدروسة</a:t>
          </a:r>
          <a:endParaRPr lang="en-GB" sz="2000" dirty="0"/>
        </a:p>
      </dgm:t>
    </dgm:pt>
    <dgm:pt modelId="{E9DC9592-8BAD-2844-93D4-D1EA4AD5248A}" type="parTrans" cxnId="{155EA2E6-750B-524B-99C1-8AA8FF0E11D9}">
      <dgm:prSet/>
      <dgm:spPr/>
      <dgm:t>
        <a:bodyPr/>
        <a:lstStyle/>
        <a:p>
          <a:endParaRPr lang="en-GB" sz="2000"/>
        </a:p>
      </dgm:t>
    </dgm:pt>
    <dgm:pt modelId="{BB902E09-7425-2C44-91D4-56427BE7FA80}" type="sibTrans" cxnId="{155EA2E6-750B-524B-99C1-8AA8FF0E11D9}">
      <dgm:prSet/>
      <dgm:spPr/>
      <dgm:t>
        <a:bodyPr/>
        <a:lstStyle/>
        <a:p>
          <a:endParaRPr lang="en-GB" sz="2000"/>
        </a:p>
      </dgm:t>
    </dgm:pt>
    <dgm:pt modelId="{7F72A656-CFC1-7E42-AAFE-17DAA421F7D5}" type="pres">
      <dgm:prSet presAssocID="{966DA020-48C5-E545-9694-78AA58E31188}" presName="Name0" presStyleCnt="0">
        <dgm:presLayoutVars>
          <dgm:dir val="rev"/>
          <dgm:animLvl val="lvl"/>
          <dgm:resizeHandles val="exact"/>
        </dgm:presLayoutVars>
      </dgm:prSet>
      <dgm:spPr/>
    </dgm:pt>
    <dgm:pt modelId="{9AC38E63-9C51-8D46-ACB3-17990A07C324}" type="pres">
      <dgm:prSet presAssocID="{B335BC77-3A29-9A49-9E26-FC4085069A83}" presName="linNode" presStyleCnt="0"/>
      <dgm:spPr/>
    </dgm:pt>
    <dgm:pt modelId="{70C00889-7B3B-5849-8057-316B818EAFB7}" type="pres">
      <dgm:prSet presAssocID="{B335BC77-3A29-9A49-9E26-FC4085069A83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FAD21C9-D8BD-E840-BE7A-06DA077B3C5E}" type="pres">
      <dgm:prSet presAssocID="{B335BC77-3A29-9A49-9E26-FC4085069A83}" presName="descendantText" presStyleLbl="alignAccFollowNode1" presStyleIdx="0" presStyleCnt="4">
        <dgm:presLayoutVars>
          <dgm:bulletEnabled val="1"/>
        </dgm:presLayoutVars>
      </dgm:prSet>
      <dgm:spPr/>
    </dgm:pt>
    <dgm:pt modelId="{55EA5AAD-0CDD-F740-9981-3D3FFEBFF7C1}" type="pres">
      <dgm:prSet presAssocID="{361022F8-C317-B24B-8587-FF3E65830BA6}" presName="sp" presStyleCnt="0"/>
      <dgm:spPr/>
    </dgm:pt>
    <dgm:pt modelId="{67DF9459-39D8-E34D-8E3D-8139448E0C7D}" type="pres">
      <dgm:prSet presAssocID="{4BABE52C-BC7D-664E-8291-A252EF2062A1}" presName="linNode" presStyleCnt="0"/>
      <dgm:spPr/>
    </dgm:pt>
    <dgm:pt modelId="{8D76BE1F-42F9-774E-A876-1DB14E99E54C}" type="pres">
      <dgm:prSet presAssocID="{4BABE52C-BC7D-664E-8291-A252EF2062A1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E8706EA8-F1FA-464C-A02E-C5FF9527BEB6}" type="pres">
      <dgm:prSet presAssocID="{4BABE52C-BC7D-664E-8291-A252EF2062A1}" presName="descendantText" presStyleLbl="alignAccFollowNode1" presStyleIdx="1" presStyleCnt="4">
        <dgm:presLayoutVars>
          <dgm:bulletEnabled val="1"/>
        </dgm:presLayoutVars>
      </dgm:prSet>
      <dgm:spPr/>
    </dgm:pt>
    <dgm:pt modelId="{E97F8608-98AC-3643-83FF-E83F07A30BC8}" type="pres">
      <dgm:prSet presAssocID="{D3170566-AEF2-1F4A-AA92-23CC6099BBF9}" presName="sp" presStyleCnt="0"/>
      <dgm:spPr/>
    </dgm:pt>
    <dgm:pt modelId="{BB91CF2D-ABF1-1B40-82DB-08D408F24D7F}" type="pres">
      <dgm:prSet presAssocID="{6779E3F9-4828-7C49-A41A-9CC2F13E9857}" presName="linNode" presStyleCnt="0"/>
      <dgm:spPr/>
    </dgm:pt>
    <dgm:pt modelId="{1A0C01B9-9A07-7040-9EAE-BCE501951396}" type="pres">
      <dgm:prSet presAssocID="{6779E3F9-4828-7C49-A41A-9CC2F13E9857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113D4B87-9A61-A34D-B786-C69FAC489ADA}" type="pres">
      <dgm:prSet presAssocID="{6779E3F9-4828-7C49-A41A-9CC2F13E9857}" presName="descendantText" presStyleLbl="alignAccFollowNode1" presStyleIdx="2" presStyleCnt="4">
        <dgm:presLayoutVars>
          <dgm:bulletEnabled val="1"/>
        </dgm:presLayoutVars>
      </dgm:prSet>
      <dgm:spPr/>
    </dgm:pt>
    <dgm:pt modelId="{073C6328-0914-6A49-99A1-5B61B75BD969}" type="pres">
      <dgm:prSet presAssocID="{45DA0F13-3072-B94E-A0A8-1189C4C33882}" presName="sp" presStyleCnt="0"/>
      <dgm:spPr/>
    </dgm:pt>
    <dgm:pt modelId="{7C3532E7-8D98-7148-BFDB-7D30403FCFA3}" type="pres">
      <dgm:prSet presAssocID="{2777BCBE-3C77-2341-8A72-50391678E2AE}" presName="linNode" presStyleCnt="0"/>
      <dgm:spPr/>
    </dgm:pt>
    <dgm:pt modelId="{8DDB23E2-6CAF-A34C-99E8-B3B7467EEC43}" type="pres">
      <dgm:prSet presAssocID="{2777BCBE-3C77-2341-8A72-50391678E2AE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3083B808-F57C-094F-8414-481190ED4157}" type="pres">
      <dgm:prSet presAssocID="{2777BCBE-3C77-2341-8A72-50391678E2AE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4F7C3102-DAA0-494F-8CBF-5BB0E66A87EA}" type="presOf" srcId="{966DA020-48C5-E545-9694-78AA58E31188}" destId="{7F72A656-CFC1-7E42-AAFE-17DAA421F7D5}" srcOrd="0" destOrd="0" presId="urn:microsoft.com/office/officeart/2005/8/layout/vList5"/>
    <dgm:cxn modelId="{6AA08906-D30A-054E-8A12-74602CBA74CC}" srcId="{966DA020-48C5-E545-9694-78AA58E31188}" destId="{2777BCBE-3C77-2341-8A72-50391678E2AE}" srcOrd="3" destOrd="0" parTransId="{B0EFB5A8-0B4A-9747-8480-CAC0910FE48F}" sibTransId="{CBF6F999-B51E-D741-91F2-5E281D872044}"/>
    <dgm:cxn modelId="{4848D913-5709-2E45-9D96-BE19B4C6568B}" type="presOf" srcId="{72028422-0488-6C4A-8465-DF458B9CA74C}" destId="{EFAD21C9-D8BD-E840-BE7A-06DA077B3C5E}" srcOrd="0" destOrd="0" presId="urn:microsoft.com/office/officeart/2005/8/layout/vList5"/>
    <dgm:cxn modelId="{9B507234-93CB-F341-BD45-D848EBA033EA}" type="presOf" srcId="{B7BCC4FE-6CC3-0749-8D31-91EBBFFAA715}" destId="{113D4B87-9A61-A34D-B786-C69FAC489ADA}" srcOrd="0" destOrd="0" presId="urn:microsoft.com/office/officeart/2005/8/layout/vList5"/>
    <dgm:cxn modelId="{E2B74E36-B56D-A646-8DB0-2BD12BF1D7D9}" srcId="{6779E3F9-4828-7C49-A41A-9CC2F13E9857}" destId="{B7BCC4FE-6CC3-0749-8D31-91EBBFFAA715}" srcOrd="0" destOrd="0" parTransId="{2B787D67-AE9A-314C-8C4B-E94BB43048D5}" sibTransId="{0E72A105-68DC-DB49-96C3-DD154EC80EAC}"/>
    <dgm:cxn modelId="{5794CD3D-FC43-B745-8E19-15FA701AEE9B}" type="presOf" srcId="{B335BC77-3A29-9A49-9E26-FC4085069A83}" destId="{70C00889-7B3B-5849-8057-316B818EAFB7}" srcOrd="0" destOrd="0" presId="urn:microsoft.com/office/officeart/2005/8/layout/vList5"/>
    <dgm:cxn modelId="{56F91746-B436-BB48-A6C8-45A9D0ACFD00}" type="presOf" srcId="{2777BCBE-3C77-2341-8A72-50391678E2AE}" destId="{8DDB23E2-6CAF-A34C-99E8-B3B7467EEC43}" srcOrd="0" destOrd="0" presId="urn:microsoft.com/office/officeart/2005/8/layout/vList5"/>
    <dgm:cxn modelId="{FA779A76-F5F8-974E-9122-1417FC26BEF6}" type="presOf" srcId="{41923DFD-1972-2F4B-B1EC-07FA6EBD86CE}" destId="{3083B808-F57C-094F-8414-481190ED4157}" srcOrd="0" destOrd="0" presId="urn:microsoft.com/office/officeart/2005/8/layout/vList5"/>
    <dgm:cxn modelId="{A8F2AE79-72C7-5F4D-BC77-36998481D6A5}" type="presOf" srcId="{6779E3F9-4828-7C49-A41A-9CC2F13E9857}" destId="{1A0C01B9-9A07-7040-9EAE-BCE501951396}" srcOrd="0" destOrd="0" presId="urn:microsoft.com/office/officeart/2005/8/layout/vList5"/>
    <dgm:cxn modelId="{F6095485-C8FF-CF4E-89A6-53BCEE6D0E26}" srcId="{4BABE52C-BC7D-664E-8291-A252EF2062A1}" destId="{3CB6C820-F8A2-C842-9623-107FA99DFD47}" srcOrd="0" destOrd="0" parTransId="{CD229FE7-CF9A-9343-9FC6-DC16270590A3}" sibTransId="{75746D3F-8FE4-F949-9E98-46692A552E73}"/>
    <dgm:cxn modelId="{10181D9A-D1AC-0B4F-86DA-FE26801CD1E8}" srcId="{966DA020-48C5-E545-9694-78AA58E31188}" destId="{B335BC77-3A29-9A49-9E26-FC4085069A83}" srcOrd="0" destOrd="0" parTransId="{712E9600-66B3-0D4F-B96E-CEAB0D65D6E8}" sibTransId="{361022F8-C317-B24B-8587-FF3E65830BA6}"/>
    <dgm:cxn modelId="{872E7FA5-AF84-5940-A040-BC7A2AA7843B}" type="presOf" srcId="{4BABE52C-BC7D-664E-8291-A252EF2062A1}" destId="{8D76BE1F-42F9-774E-A876-1DB14E99E54C}" srcOrd="0" destOrd="0" presId="urn:microsoft.com/office/officeart/2005/8/layout/vList5"/>
    <dgm:cxn modelId="{2EA755B4-8126-E345-B0D3-E5FD21C3F174}" srcId="{B335BC77-3A29-9A49-9E26-FC4085069A83}" destId="{72028422-0488-6C4A-8465-DF458B9CA74C}" srcOrd="0" destOrd="0" parTransId="{97234A0B-AAF0-B447-9861-5C13466F7CE6}" sibTransId="{8226C05B-ACF9-864D-BA2F-BBCB7C29AAE2}"/>
    <dgm:cxn modelId="{E6B42CCD-D0A0-9841-AECA-8C96DCEC436C}" srcId="{966DA020-48C5-E545-9694-78AA58E31188}" destId="{4BABE52C-BC7D-664E-8291-A252EF2062A1}" srcOrd="1" destOrd="0" parTransId="{BC529230-659E-4245-88B3-7503B191BBFB}" sibTransId="{D3170566-AEF2-1F4A-AA92-23CC6099BBF9}"/>
    <dgm:cxn modelId="{BBB917E1-020F-7042-B8E6-B085E3D673E4}" srcId="{966DA020-48C5-E545-9694-78AA58E31188}" destId="{6779E3F9-4828-7C49-A41A-9CC2F13E9857}" srcOrd="2" destOrd="0" parTransId="{F5155246-3471-7046-8E1A-3C26AA90DC7E}" sibTransId="{45DA0F13-3072-B94E-A0A8-1189C4C33882}"/>
    <dgm:cxn modelId="{155EA2E6-750B-524B-99C1-8AA8FF0E11D9}" srcId="{2777BCBE-3C77-2341-8A72-50391678E2AE}" destId="{41923DFD-1972-2F4B-B1EC-07FA6EBD86CE}" srcOrd="0" destOrd="0" parTransId="{E9DC9592-8BAD-2844-93D4-D1EA4AD5248A}" sibTransId="{BB902E09-7425-2C44-91D4-56427BE7FA80}"/>
    <dgm:cxn modelId="{2E3447F3-82CA-6D4F-B229-E7601D8650A9}" type="presOf" srcId="{3CB6C820-F8A2-C842-9623-107FA99DFD47}" destId="{E8706EA8-F1FA-464C-A02E-C5FF9527BEB6}" srcOrd="0" destOrd="0" presId="urn:microsoft.com/office/officeart/2005/8/layout/vList5"/>
    <dgm:cxn modelId="{C70239C0-DB1F-DB48-98DF-6FA073310082}" type="presParOf" srcId="{7F72A656-CFC1-7E42-AAFE-17DAA421F7D5}" destId="{9AC38E63-9C51-8D46-ACB3-17990A07C324}" srcOrd="0" destOrd="0" presId="urn:microsoft.com/office/officeart/2005/8/layout/vList5"/>
    <dgm:cxn modelId="{F0570DE2-AF80-8E42-B55E-DD0BCDA463E8}" type="presParOf" srcId="{9AC38E63-9C51-8D46-ACB3-17990A07C324}" destId="{70C00889-7B3B-5849-8057-316B818EAFB7}" srcOrd="0" destOrd="0" presId="urn:microsoft.com/office/officeart/2005/8/layout/vList5"/>
    <dgm:cxn modelId="{5B6CA765-76C8-D948-9C24-2A00CE5584DD}" type="presParOf" srcId="{9AC38E63-9C51-8D46-ACB3-17990A07C324}" destId="{EFAD21C9-D8BD-E840-BE7A-06DA077B3C5E}" srcOrd="1" destOrd="0" presId="urn:microsoft.com/office/officeart/2005/8/layout/vList5"/>
    <dgm:cxn modelId="{9FE5FEFA-DE4C-B840-92FA-8566391660D5}" type="presParOf" srcId="{7F72A656-CFC1-7E42-AAFE-17DAA421F7D5}" destId="{55EA5AAD-0CDD-F740-9981-3D3FFEBFF7C1}" srcOrd="1" destOrd="0" presId="urn:microsoft.com/office/officeart/2005/8/layout/vList5"/>
    <dgm:cxn modelId="{2691EF30-2755-7F45-A315-9FD6D7BA3857}" type="presParOf" srcId="{7F72A656-CFC1-7E42-AAFE-17DAA421F7D5}" destId="{67DF9459-39D8-E34D-8E3D-8139448E0C7D}" srcOrd="2" destOrd="0" presId="urn:microsoft.com/office/officeart/2005/8/layout/vList5"/>
    <dgm:cxn modelId="{09FE3563-B244-0248-AA5F-44F98BEC0ED5}" type="presParOf" srcId="{67DF9459-39D8-E34D-8E3D-8139448E0C7D}" destId="{8D76BE1F-42F9-774E-A876-1DB14E99E54C}" srcOrd="0" destOrd="0" presId="urn:microsoft.com/office/officeart/2005/8/layout/vList5"/>
    <dgm:cxn modelId="{B927B93B-6C39-0947-9E70-5D741700EE40}" type="presParOf" srcId="{67DF9459-39D8-E34D-8E3D-8139448E0C7D}" destId="{E8706EA8-F1FA-464C-A02E-C5FF9527BEB6}" srcOrd="1" destOrd="0" presId="urn:microsoft.com/office/officeart/2005/8/layout/vList5"/>
    <dgm:cxn modelId="{6EAFB138-077F-DD4B-87A6-D1F696A9B2AF}" type="presParOf" srcId="{7F72A656-CFC1-7E42-AAFE-17DAA421F7D5}" destId="{E97F8608-98AC-3643-83FF-E83F07A30BC8}" srcOrd="3" destOrd="0" presId="urn:microsoft.com/office/officeart/2005/8/layout/vList5"/>
    <dgm:cxn modelId="{0AFF889E-A2EB-E84C-A092-52FC343966AE}" type="presParOf" srcId="{7F72A656-CFC1-7E42-AAFE-17DAA421F7D5}" destId="{BB91CF2D-ABF1-1B40-82DB-08D408F24D7F}" srcOrd="4" destOrd="0" presId="urn:microsoft.com/office/officeart/2005/8/layout/vList5"/>
    <dgm:cxn modelId="{BBC27057-5155-1F46-8D00-B0D4CB90A8AB}" type="presParOf" srcId="{BB91CF2D-ABF1-1B40-82DB-08D408F24D7F}" destId="{1A0C01B9-9A07-7040-9EAE-BCE501951396}" srcOrd="0" destOrd="0" presId="urn:microsoft.com/office/officeart/2005/8/layout/vList5"/>
    <dgm:cxn modelId="{AC26EC71-9CAA-754D-826F-BC914BF4815A}" type="presParOf" srcId="{BB91CF2D-ABF1-1B40-82DB-08D408F24D7F}" destId="{113D4B87-9A61-A34D-B786-C69FAC489ADA}" srcOrd="1" destOrd="0" presId="urn:microsoft.com/office/officeart/2005/8/layout/vList5"/>
    <dgm:cxn modelId="{9BC4B392-CC85-CF4A-9532-0F2331E04D3F}" type="presParOf" srcId="{7F72A656-CFC1-7E42-AAFE-17DAA421F7D5}" destId="{073C6328-0914-6A49-99A1-5B61B75BD969}" srcOrd="5" destOrd="0" presId="urn:microsoft.com/office/officeart/2005/8/layout/vList5"/>
    <dgm:cxn modelId="{35E7112C-4CA2-2047-950E-1C5B8312A4FB}" type="presParOf" srcId="{7F72A656-CFC1-7E42-AAFE-17DAA421F7D5}" destId="{7C3532E7-8D98-7148-BFDB-7D30403FCFA3}" srcOrd="6" destOrd="0" presId="urn:microsoft.com/office/officeart/2005/8/layout/vList5"/>
    <dgm:cxn modelId="{2DF447B7-BBC0-E347-955B-582966531C14}" type="presParOf" srcId="{7C3532E7-8D98-7148-BFDB-7D30403FCFA3}" destId="{8DDB23E2-6CAF-A34C-99E8-B3B7467EEC43}" srcOrd="0" destOrd="0" presId="urn:microsoft.com/office/officeart/2005/8/layout/vList5"/>
    <dgm:cxn modelId="{61BFF457-6374-6C42-837B-80BA8F66B0DB}" type="presParOf" srcId="{7C3532E7-8D98-7148-BFDB-7D30403FCFA3}" destId="{3083B808-F57C-094F-8414-481190ED415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Process9" loCatId="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0" dirty="0"/>
            <a:t>١- </a:t>
          </a:r>
          <a:r>
            <a:rPr lang="ar-SA" sz="2400" b="1" dirty="0"/>
            <a:t>الذكاء الاصطناعي والمساعدات الذكية</a:t>
          </a:r>
          <a:br>
            <a:rPr lang="en-GB" sz="2400" b="1" dirty="0"/>
          </a:br>
          <a:r>
            <a:rPr lang="ar-SA" sz="2400" dirty="0"/>
            <a:t>تحسين التفاعل مع العملاء من خلال الشات بوت والتوصيات الذكية</a:t>
          </a:r>
          <a:endParaRPr lang="en-GB" sz="2400" b="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pPr algn="r" rtl="1"/>
          <a:endParaRPr lang="en-GB" sz="2000"/>
        </a:p>
      </dgm:t>
    </dgm:pt>
    <dgm:pt modelId="{41E91CD4-8D46-734A-9F81-98BE45E9A506}" type="sibTrans" cxnId="{428C0229-B121-8D4A-BE4C-3453E52B6038}">
      <dgm:prSet custT="1"/>
      <dgm:spPr/>
      <dgm:t>
        <a:bodyPr/>
        <a:lstStyle/>
        <a:p>
          <a:pPr algn="r" rtl="1"/>
          <a:endParaRPr lang="en-GB" sz="2000"/>
        </a:p>
      </dgm:t>
    </dgm:pt>
    <dgm:pt modelId="{102A7D41-83D4-E04C-90C4-580B0FF7BC74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0" dirty="0"/>
            <a:t>٢- </a:t>
          </a:r>
          <a:r>
            <a:rPr lang="ar-SA" sz="2400" b="1" dirty="0"/>
            <a:t>تجربة الواقع المعزز والافتراضي</a:t>
          </a:r>
          <a:r>
            <a:rPr lang="en-GB" sz="2400" b="1" dirty="0"/>
            <a:t> (AR/VR)</a:t>
          </a:r>
          <a:br>
            <a:rPr lang="en-GB" sz="2400" b="1"/>
          </a:br>
          <a:r>
            <a:rPr lang="ar-SA" sz="2400"/>
            <a:t>السماح للعملاء بتجربة المنتجات افتراضيًا قبل شرائها</a:t>
          </a:r>
          <a:endParaRPr lang="en-GB" sz="2400" b="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pPr algn="r" rtl="1"/>
          <a:endParaRPr lang="en-GB" sz="2000"/>
        </a:p>
      </dgm:t>
    </dgm:pt>
    <dgm:pt modelId="{6652ED82-6B71-6543-A7FC-4590E5EB8DAC}" type="sibTrans" cxnId="{05F860EA-091E-3041-8037-551C9970A204}">
      <dgm:prSet custT="1"/>
      <dgm:spPr/>
      <dgm:t>
        <a:bodyPr/>
        <a:lstStyle/>
        <a:p>
          <a:pPr algn="r" rtl="1"/>
          <a:endParaRPr lang="en-GB" sz="2000"/>
        </a:p>
      </dgm:t>
    </dgm:pt>
    <dgm:pt modelId="{ADD6F1E2-4AED-DA41-AAFA-764AE518E54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0" dirty="0"/>
            <a:t>٣- </a:t>
          </a:r>
          <a:r>
            <a:rPr lang="ar-SA" sz="2400" b="1" dirty="0"/>
            <a:t>الاستدامة والمسؤولية الاجتماعية</a:t>
          </a:r>
          <a:br>
            <a:rPr lang="en-GB" sz="2400" b="1"/>
          </a:br>
          <a:r>
            <a:rPr lang="ar-SA" sz="2400"/>
            <a:t>العملاء أصبحوا أكثر اهتمامًا بالعلامات التجارية الصديقة للبيئة</a:t>
          </a:r>
          <a:endParaRPr lang="en-GB" sz="2400" b="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pPr algn="r" rtl="1"/>
          <a:endParaRPr lang="en-GB" sz="2000"/>
        </a:p>
      </dgm:t>
    </dgm:pt>
    <dgm:pt modelId="{0EBECCBF-32B3-7540-945E-6EAB29D7B1DA}" type="sibTrans" cxnId="{05D00657-BC75-F54B-AF36-90F2C915E11F}">
      <dgm:prSet custT="1"/>
      <dgm:spPr/>
      <dgm:t>
        <a:bodyPr/>
        <a:lstStyle/>
        <a:p>
          <a:pPr algn="r" rtl="1"/>
          <a:endParaRPr lang="en-GB" sz="2000"/>
        </a:p>
      </dgm:t>
    </dgm:pt>
    <dgm:pt modelId="{62E37409-2A2A-FA47-83CE-3CEDEC3BC08D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0" dirty="0"/>
            <a:t>٤- </a:t>
          </a:r>
          <a:r>
            <a:rPr lang="ar-SA" sz="2400" b="1" dirty="0"/>
            <a:t>تخصيص التجربة بشكل أعمق</a:t>
          </a:r>
          <a:br>
            <a:rPr lang="en-GB" sz="2400" b="1" dirty="0"/>
          </a:br>
          <a:r>
            <a:rPr lang="ar-SA" sz="2400" dirty="0"/>
            <a:t>تقديم خدمات ومنتجات تتناسب مع احتياجات كل عميل بشكل فردي</a:t>
          </a:r>
          <a:endParaRPr lang="en-GB" sz="2400" b="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pPr algn="r" rtl="1"/>
          <a:endParaRPr lang="en-GB" sz="20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pPr algn="r" rtl="1"/>
          <a:endParaRPr lang="en-GB" sz="2000"/>
        </a:p>
      </dgm:t>
    </dgm:pt>
    <dgm:pt modelId="{6104A634-5B65-2148-AD40-25ACBFD7EC6B}" type="pres">
      <dgm:prSet presAssocID="{BD09AEF8-F502-8F47-BA6A-B0FFAEB3008F}" presName="CompostProcess" presStyleCnt="0">
        <dgm:presLayoutVars>
          <dgm:dir val="rev"/>
          <dgm:resizeHandles val="exact"/>
        </dgm:presLayoutVars>
      </dgm:prSet>
      <dgm:spPr/>
    </dgm:pt>
    <dgm:pt modelId="{B1823503-6640-6B40-A4CA-51E3F6BE2AB6}" type="pres">
      <dgm:prSet presAssocID="{BD09AEF8-F502-8F47-BA6A-B0FFAEB3008F}" presName="arrow" presStyleLbl="bgShp" presStyleIdx="0" presStyleCnt="1"/>
      <dgm:spPr/>
    </dgm:pt>
    <dgm:pt modelId="{31D21220-D365-FA44-A5C4-248EF9196E3A}" type="pres">
      <dgm:prSet presAssocID="{BD09AEF8-F502-8F47-BA6A-B0FFAEB3008F}" presName="linearProcess" presStyleCnt="0"/>
      <dgm:spPr/>
    </dgm:pt>
    <dgm:pt modelId="{11E72935-C7E5-D740-9B7F-EBEC1F661E45}" type="pres">
      <dgm:prSet presAssocID="{4A11EF4C-C086-E642-9BB3-7F06E5C1290B}" presName="textNode" presStyleLbl="node1" presStyleIdx="0" presStyleCnt="4" custScaleX="126993" custScaleY="156669">
        <dgm:presLayoutVars>
          <dgm:bulletEnabled val="1"/>
        </dgm:presLayoutVars>
      </dgm:prSet>
      <dgm:spPr/>
    </dgm:pt>
    <dgm:pt modelId="{B9193F76-5EAE-8749-B403-4D8E99475FD6}" type="pres">
      <dgm:prSet presAssocID="{41E91CD4-8D46-734A-9F81-98BE45E9A506}" presName="sibTrans" presStyleCnt="0"/>
      <dgm:spPr/>
    </dgm:pt>
    <dgm:pt modelId="{E1A37D41-F055-0F4C-893A-394EB480931A}" type="pres">
      <dgm:prSet presAssocID="{102A7D41-83D4-E04C-90C4-580B0FF7BC74}" presName="textNode" presStyleLbl="node1" presStyleIdx="1" presStyleCnt="4" custScaleX="110876" custScaleY="156669">
        <dgm:presLayoutVars>
          <dgm:bulletEnabled val="1"/>
        </dgm:presLayoutVars>
      </dgm:prSet>
      <dgm:spPr/>
    </dgm:pt>
    <dgm:pt modelId="{856223C6-473F-244E-A5C8-9515DF80B814}" type="pres">
      <dgm:prSet presAssocID="{6652ED82-6B71-6543-A7FC-4590E5EB8DAC}" presName="sibTrans" presStyleCnt="0"/>
      <dgm:spPr/>
    </dgm:pt>
    <dgm:pt modelId="{C89E8DB9-206F-9B4C-9E3C-4233C8818966}" type="pres">
      <dgm:prSet presAssocID="{ADD6F1E2-4AED-DA41-AAFA-764AE518E54B}" presName="textNode" presStyleLbl="node1" presStyleIdx="2" presStyleCnt="4" custScaleX="110876" custScaleY="156669">
        <dgm:presLayoutVars>
          <dgm:bulletEnabled val="1"/>
        </dgm:presLayoutVars>
      </dgm:prSet>
      <dgm:spPr/>
    </dgm:pt>
    <dgm:pt modelId="{D5247672-7135-FB42-A969-1CD50A3E83E9}" type="pres">
      <dgm:prSet presAssocID="{0EBECCBF-32B3-7540-945E-6EAB29D7B1DA}" presName="sibTrans" presStyleCnt="0"/>
      <dgm:spPr/>
    </dgm:pt>
    <dgm:pt modelId="{77DCFCF1-F362-FE4A-8F92-3942719E9EED}" type="pres">
      <dgm:prSet presAssocID="{62E37409-2A2A-FA47-83CE-3CEDEC3BC08D}" presName="textNode" presStyleLbl="node1" presStyleIdx="3" presStyleCnt="4" custScaleX="110876" custScaleY="156669">
        <dgm:presLayoutVars>
          <dgm:bulletEnabled val="1"/>
        </dgm:presLayoutVars>
      </dgm:prSet>
      <dgm:spPr/>
    </dgm:pt>
  </dgm:ptLst>
  <dgm:cxnLst>
    <dgm:cxn modelId="{5B42670E-2B2D-CE43-89D9-0C367A19077A}" type="presOf" srcId="{ADD6F1E2-4AED-DA41-AAFA-764AE518E54B}" destId="{C89E8DB9-206F-9B4C-9E3C-4233C8818966}" srcOrd="0" destOrd="0" presId="urn:microsoft.com/office/officeart/2005/8/layout/hProcess9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C614BE30-3B37-CC43-9261-C16B1784C2A4}" type="presOf" srcId="{BD09AEF8-F502-8F47-BA6A-B0FFAEB3008F}" destId="{6104A634-5B65-2148-AD40-25ACBFD7EC6B}" srcOrd="0" destOrd="0" presId="urn:microsoft.com/office/officeart/2005/8/layout/hProcess9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771D608B-039D-4D4B-B810-F6CF3B545510}" type="presOf" srcId="{102A7D41-83D4-E04C-90C4-580B0FF7BC74}" destId="{E1A37D41-F055-0F4C-893A-394EB480931A}" srcOrd="0" destOrd="0" presId="urn:microsoft.com/office/officeart/2005/8/layout/hProcess9"/>
    <dgm:cxn modelId="{2AD0DE98-2409-4749-A42C-6C5B97DC1E58}" type="presOf" srcId="{4A11EF4C-C086-E642-9BB3-7F06E5C1290B}" destId="{11E72935-C7E5-D740-9B7F-EBEC1F661E45}" srcOrd="0" destOrd="0" presId="urn:microsoft.com/office/officeart/2005/8/layout/hProcess9"/>
    <dgm:cxn modelId="{1A99489D-6EC8-0443-AC77-005C8EC58830}" type="presOf" srcId="{62E37409-2A2A-FA47-83CE-3CEDEC3BC08D}" destId="{77DCFCF1-F362-FE4A-8F92-3942719E9EED}" srcOrd="0" destOrd="0" presId="urn:microsoft.com/office/officeart/2005/8/layout/hProcess9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F6645018-0030-7C4F-A2DD-AFF720580ECC}" type="presParOf" srcId="{6104A634-5B65-2148-AD40-25ACBFD7EC6B}" destId="{B1823503-6640-6B40-A4CA-51E3F6BE2AB6}" srcOrd="0" destOrd="0" presId="urn:microsoft.com/office/officeart/2005/8/layout/hProcess9"/>
    <dgm:cxn modelId="{D3778855-2A83-CA42-B1B1-A8AF4DC23308}" type="presParOf" srcId="{6104A634-5B65-2148-AD40-25ACBFD7EC6B}" destId="{31D21220-D365-FA44-A5C4-248EF9196E3A}" srcOrd="1" destOrd="0" presId="urn:microsoft.com/office/officeart/2005/8/layout/hProcess9"/>
    <dgm:cxn modelId="{9694FB20-B044-F846-BA50-7E8AEBF21AC5}" type="presParOf" srcId="{31D21220-D365-FA44-A5C4-248EF9196E3A}" destId="{11E72935-C7E5-D740-9B7F-EBEC1F661E45}" srcOrd="0" destOrd="0" presId="urn:microsoft.com/office/officeart/2005/8/layout/hProcess9"/>
    <dgm:cxn modelId="{585DFD19-0861-4C4C-B510-FCBF5FDFE087}" type="presParOf" srcId="{31D21220-D365-FA44-A5C4-248EF9196E3A}" destId="{B9193F76-5EAE-8749-B403-4D8E99475FD6}" srcOrd="1" destOrd="0" presId="urn:microsoft.com/office/officeart/2005/8/layout/hProcess9"/>
    <dgm:cxn modelId="{8BB81765-74C1-E74F-9BC1-8B779E059B9E}" type="presParOf" srcId="{31D21220-D365-FA44-A5C4-248EF9196E3A}" destId="{E1A37D41-F055-0F4C-893A-394EB480931A}" srcOrd="2" destOrd="0" presId="urn:microsoft.com/office/officeart/2005/8/layout/hProcess9"/>
    <dgm:cxn modelId="{A06798AC-8D7F-6041-8FC8-22675C7B0D05}" type="presParOf" srcId="{31D21220-D365-FA44-A5C4-248EF9196E3A}" destId="{856223C6-473F-244E-A5C8-9515DF80B814}" srcOrd="3" destOrd="0" presId="urn:microsoft.com/office/officeart/2005/8/layout/hProcess9"/>
    <dgm:cxn modelId="{2AA47853-D3A4-604B-A95A-932E58C0F8CA}" type="presParOf" srcId="{31D21220-D365-FA44-A5C4-248EF9196E3A}" destId="{C89E8DB9-206F-9B4C-9E3C-4233C8818966}" srcOrd="4" destOrd="0" presId="urn:microsoft.com/office/officeart/2005/8/layout/hProcess9"/>
    <dgm:cxn modelId="{C5550E4A-17EB-4D4A-9404-B5600185BDD7}" type="presParOf" srcId="{31D21220-D365-FA44-A5C4-248EF9196E3A}" destId="{D5247672-7135-FB42-A969-1CD50A3E83E9}" srcOrd="5" destOrd="0" presId="urn:microsoft.com/office/officeart/2005/8/layout/hProcess9"/>
    <dgm:cxn modelId="{56087B41-0055-CD46-A9B8-2B2F935EDA7E}" type="presParOf" srcId="{31D21220-D365-FA44-A5C4-248EF9196E3A}" destId="{77DCFCF1-F362-FE4A-8F92-3942719E9EED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DB8185-8DE1-0343-A51E-E5F37CECF3B8}">
      <dsp:nvSpPr>
        <dsp:cNvPr id="0" name=""/>
        <dsp:cNvSpPr/>
      </dsp:nvSpPr>
      <dsp:spPr>
        <a:xfrm>
          <a:off x="8113288" y="16340"/>
          <a:ext cx="2371153" cy="11680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تجربة العملاء تحدد ولاءهم للعلامة التجارية</a:t>
          </a:r>
          <a:endParaRPr lang="en-GB" sz="2000" kern="1200" dirty="0"/>
        </a:p>
      </dsp:txBody>
      <dsp:txXfrm>
        <a:off x="8113288" y="16340"/>
        <a:ext cx="2371153" cy="1168035"/>
      </dsp:txXfrm>
    </dsp:sp>
    <dsp:sp modelId="{045651F5-5816-1948-A4FF-40DCA81680F2}">
      <dsp:nvSpPr>
        <dsp:cNvPr id="0" name=""/>
        <dsp:cNvSpPr/>
      </dsp:nvSpPr>
      <dsp:spPr>
        <a:xfrm>
          <a:off x="8113288" y="1017958"/>
          <a:ext cx="2371153" cy="258716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✔️ </a:t>
          </a:r>
          <a:r>
            <a:rPr lang="ar-SA" sz="2000" kern="1200" dirty="0"/>
            <a:t>إذا كانت التجربة إيجابية، يعود العميل مرارًا وتكرارًا</a:t>
          </a:r>
          <a:r>
            <a:rPr lang="en-GB" sz="2000" kern="1200" dirty="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0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✔️ </a:t>
          </a:r>
          <a:r>
            <a:rPr lang="ar-SA" sz="2000" kern="1200" dirty="0"/>
            <a:t>إذا كانت سيئة، سينتقل بسرعة إلى منافس آخر</a:t>
          </a:r>
          <a:r>
            <a:rPr lang="en-GB" sz="2000" kern="1200" dirty="0"/>
            <a:t>.</a:t>
          </a:r>
        </a:p>
      </dsp:txBody>
      <dsp:txXfrm>
        <a:off x="8113288" y="1017958"/>
        <a:ext cx="2371153" cy="2587162"/>
      </dsp:txXfrm>
    </dsp:sp>
    <dsp:sp modelId="{EC177CF8-B5F5-414F-A53E-2F438E96288D}">
      <dsp:nvSpPr>
        <dsp:cNvPr id="0" name=""/>
        <dsp:cNvSpPr/>
      </dsp:nvSpPr>
      <dsp:spPr>
        <a:xfrm>
          <a:off x="5410173" y="16340"/>
          <a:ext cx="2371153" cy="11680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تؤثر على قرارات الشراء</a:t>
          </a:r>
          <a:endParaRPr lang="en-GB" sz="2000" kern="1200" dirty="0"/>
        </a:p>
      </dsp:txBody>
      <dsp:txXfrm>
        <a:off x="5410173" y="16340"/>
        <a:ext cx="2371153" cy="1168035"/>
      </dsp:txXfrm>
    </dsp:sp>
    <dsp:sp modelId="{C4E50838-661D-0A4F-9230-A17B5BBA0433}">
      <dsp:nvSpPr>
        <dsp:cNvPr id="0" name=""/>
        <dsp:cNvSpPr/>
      </dsp:nvSpPr>
      <dsp:spPr>
        <a:xfrm>
          <a:off x="5410173" y="1017958"/>
          <a:ext cx="2371153" cy="258716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73% ✔️</a:t>
          </a:r>
          <a:r>
            <a:rPr lang="ar-SA" sz="2000" kern="1200" dirty="0"/>
            <a:t>من العملاء يفضلون العلامات التجارية التي تقدم تجربة استثنائية</a:t>
          </a:r>
          <a:r>
            <a:rPr lang="en-GB" sz="2000" kern="1200" dirty="0"/>
            <a:t>.</a:t>
          </a:r>
        </a:p>
        <a:p>
          <a:pPr marL="228600" lvl="1" indent="-228600" algn="r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0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✔️ </a:t>
          </a:r>
          <a:r>
            <a:rPr lang="ar-SA" sz="2000" kern="1200" dirty="0"/>
            <a:t>العملاء على استعداد لدفع أسعار أعلى مقابل تجربة أفضل</a:t>
          </a:r>
          <a:r>
            <a:rPr lang="en-GB" sz="2000" kern="1200" dirty="0"/>
            <a:t>.</a:t>
          </a:r>
        </a:p>
      </dsp:txBody>
      <dsp:txXfrm>
        <a:off x="5410173" y="1017958"/>
        <a:ext cx="2371153" cy="2587162"/>
      </dsp:txXfrm>
    </dsp:sp>
    <dsp:sp modelId="{B8684A02-3572-0945-B847-82A166B416B9}">
      <dsp:nvSpPr>
        <dsp:cNvPr id="0" name=""/>
        <dsp:cNvSpPr/>
      </dsp:nvSpPr>
      <dsp:spPr>
        <a:xfrm>
          <a:off x="2707058" y="16340"/>
          <a:ext cx="2371153" cy="11680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تزيد من قوة العلامة التجارية في السوق</a:t>
          </a:r>
          <a:endParaRPr lang="en-GB" sz="2000" kern="1200" dirty="0"/>
        </a:p>
      </dsp:txBody>
      <dsp:txXfrm>
        <a:off x="2707058" y="16340"/>
        <a:ext cx="2371153" cy="1168035"/>
      </dsp:txXfrm>
    </dsp:sp>
    <dsp:sp modelId="{FA2079E0-83A9-DA44-BA47-022EAE095881}">
      <dsp:nvSpPr>
        <dsp:cNvPr id="0" name=""/>
        <dsp:cNvSpPr/>
      </dsp:nvSpPr>
      <dsp:spPr>
        <a:xfrm>
          <a:off x="2707058" y="1017958"/>
          <a:ext cx="2371153" cy="258716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✔️ </a:t>
          </a:r>
          <a:r>
            <a:rPr lang="ar-SA" sz="2000" kern="1200" dirty="0"/>
            <a:t>تحقق تفاعلًا أعلى على وسائل التواصل الاجتماعي</a:t>
          </a:r>
          <a:r>
            <a:rPr lang="en-GB" sz="2000" kern="1200" dirty="0"/>
            <a:t>.</a:t>
          </a:r>
        </a:p>
        <a:p>
          <a:pPr marL="228600" lvl="1" indent="-228600" algn="r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endParaRPr lang="en-GB" sz="20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✔️</a:t>
          </a:r>
          <a:r>
            <a:rPr lang="ar-SA" sz="2000" kern="1200" dirty="0"/>
            <a:t>العملاء يُصبحون سفراء للعلامة التجارية وينشرون تجربتهم</a:t>
          </a:r>
          <a:r>
            <a:rPr lang="en-GB" sz="2000" kern="1200" dirty="0"/>
            <a:t>.</a:t>
          </a:r>
        </a:p>
      </dsp:txBody>
      <dsp:txXfrm>
        <a:off x="2707058" y="1017958"/>
        <a:ext cx="2371153" cy="2587162"/>
      </dsp:txXfrm>
    </dsp:sp>
    <dsp:sp modelId="{65574064-AB9C-7C44-ACBC-5DDDEBEF091D}">
      <dsp:nvSpPr>
        <dsp:cNvPr id="0" name=""/>
        <dsp:cNvSpPr/>
      </dsp:nvSpPr>
      <dsp:spPr>
        <a:xfrm>
          <a:off x="3943" y="16340"/>
          <a:ext cx="2371153" cy="116803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تؤثر في السمعة والصورة الذهنية</a:t>
          </a:r>
          <a:endParaRPr lang="en-GB" sz="2000" kern="1200" dirty="0"/>
        </a:p>
      </dsp:txBody>
      <dsp:txXfrm>
        <a:off x="3943" y="16340"/>
        <a:ext cx="2371153" cy="1168035"/>
      </dsp:txXfrm>
    </dsp:sp>
    <dsp:sp modelId="{9B6BE2D0-AC21-C94C-8288-314757E981D2}">
      <dsp:nvSpPr>
        <dsp:cNvPr id="0" name=""/>
        <dsp:cNvSpPr/>
      </dsp:nvSpPr>
      <dsp:spPr>
        <a:xfrm>
          <a:off x="3943" y="1017958"/>
          <a:ext cx="2371153" cy="258716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✔️ </a:t>
          </a:r>
          <a:r>
            <a:rPr lang="ar-SA" sz="2000" kern="1200" dirty="0"/>
            <a:t>التجربة السيئة تنتشر بسرعة أكثر من التجربة الجيدة</a:t>
          </a:r>
          <a:r>
            <a:rPr lang="en-GB" sz="2000" kern="1200" dirty="0"/>
            <a:t>.</a:t>
          </a:r>
          <a:br>
            <a:rPr lang="en-GB" sz="2000" kern="1200" dirty="0"/>
          </a:br>
          <a:endParaRPr lang="en-GB" sz="20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GB" sz="2000" kern="1200" dirty="0"/>
            <a:t>88% ✔️</a:t>
          </a:r>
          <a:r>
            <a:rPr lang="ar-SA" sz="2000" kern="1200" dirty="0"/>
            <a:t>من العملاء يتجنبون العلامات التجارية ذات التقييمات السلبية</a:t>
          </a:r>
          <a:r>
            <a:rPr lang="en-GB" sz="2000" kern="1200" dirty="0"/>
            <a:t>.</a:t>
          </a:r>
        </a:p>
      </dsp:txBody>
      <dsp:txXfrm>
        <a:off x="3943" y="1017958"/>
        <a:ext cx="2371153" cy="25871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72EAD-3D9F-5148-AC89-F9EF0A813466}">
      <dsp:nvSpPr>
        <dsp:cNvPr id="0" name=""/>
        <dsp:cNvSpPr/>
      </dsp:nvSpPr>
      <dsp:spPr>
        <a:xfrm rot="16200000">
          <a:off x="3579550" y="-3332004"/>
          <a:ext cx="658667" cy="74911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جودة المنتج أو الخدمة تؤثر بشكل مباشر على التجربة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هل المنتج سهل الاستخدام؟ هل يلبي احتياجات العميل؟</a:t>
          </a:r>
          <a:endParaRPr lang="en-GB" sz="2000" kern="1200" dirty="0"/>
        </a:p>
      </dsp:txBody>
      <dsp:txXfrm rot="5400000">
        <a:off x="195483" y="116369"/>
        <a:ext cx="7458955" cy="594361"/>
      </dsp:txXfrm>
    </dsp:sp>
    <dsp:sp modelId="{FE43D589-B04E-C941-AC9A-D977E9EFF01C}">
      <dsp:nvSpPr>
        <dsp:cNvPr id="0" name=""/>
        <dsp:cNvSpPr/>
      </dsp:nvSpPr>
      <dsp:spPr>
        <a:xfrm>
          <a:off x="7654439" y="1883"/>
          <a:ext cx="2317271" cy="823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تجربة المنتج أو الخدمة</a:t>
          </a:r>
          <a:endParaRPr lang="en-GB" sz="2000" kern="1200" dirty="0"/>
        </a:p>
      </dsp:txBody>
      <dsp:txXfrm>
        <a:off x="7694631" y="42075"/>
        <a:ext cx="2236887" cy="742950"/>
      </dsp:txXfrm>
    </dsp:sp>
    <dsp:sp modelId="{5B11435D-8A57-1945-8900-DDD5B795507E}">
      <dsp:nvSpPr>
        <dsp:cNvPr id="0" name=""/>
        <dsp:cNvSpPr/>
      </dsp:nvSpPr>
      <dsp:spPr>
        <a:xfrm rot="16200000">
          <a:off x="3579550" y="-2467502"/>
          <a:ext cx="658667" cy="74911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تشمل القنوات الرقمية والمتاجر الفعلية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هل تجربة الشراء سلسة وسهلة؟ هل الموقع الإلكتروني سهل الاستخدام</a:t>
          </a:r>
          <a:endParaRPr lang="en-GB" sz="2000" kern="1200" dirty="0"/>
        </a:p>
      </dsp:txBody>
      <dsp:txXfrm rot="5400000">
        <a:off x="195483" y="980871"/>
        <a:ext cx="7458955" cy="594361"/>
      </dsp:txXfrm>
    </dsp:sp>
    <dsp:sp modelId="{0A3BF7D8-5FBE-4C4B-82E2-975B228D600D}">
      <dsp:nvSpPr>
        <dsp:cNvPr id="0" name=""/>
        <dsp:cNvSpPr/>
      </dsp:nvSpPr>
      <dsp:spPr>
        <a:xfrm>
          <a:off x="7654439" y="866384"/>
          <a:ext cx="2317271" cy="823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تجربة التسوق</a:t>
          </a:r>
          <a:endParaRPr lang="en-GB" sz="2000" kern="1200" dirty="0"/>
        </a:p>
      </dsp:txBody>
      <dsp:txXfrm>
        <a:off x="7694631" y="906576"/>
        <a:ext cx="2236887" cy="742950"/>
      </dsp:txXfrm>
    </dsp:sp>
    <dsp:sp modelId="{87533FD9-8D63-BB47-A5FB-56F20D2F27AC}">
      <dsp:nvSpPr>
        <dsp:cNvPr id="0" name=""/>
        <dsp:cNvSpPr/>
      </dsp:nvSpPr>
      <dsp:spPr>
        <a:xfrm rot="16200000">
          <a:off x="3579550" y="-1603001"/>
          <a:ext cx="658667" cy="74911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التفاعل مع العملاء قبل وبعد الشراء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هل توفر العلامة التجارية دعمًا جيدًا واستجابة سريعة؟</a:t>
          </a:r>
          <a:endParaRPr lang="en-GB" sz="2000" kern="1200" dirty="0"/>
        </a:p>
      </dsp:txBody>
      <dsp:txXfrm rot="5400000">
        <a:off x="195483" y="1845372"/>
        <a:ext cx="7458955" cy="594361"/>
      </dsp:txXfrm>
    </dsp:sp>
    <dsp:sp modelId="{309C42CE-A3B0-C84F-9B6C-A3CE75D9D98D}">
      <dsp:nvSpPr>
        <dsp:cNvPr id="0" name=""/>
        <dsp:cNvSpPr/>
      </dsp:nvSpPr>
      <dsp:spPr>
        <a:xfrm>
          <a:off x="7654439" y="1730885"/>
          <a:ext cx="2317271" cy="823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خدمة العملاء</a:t>
          </a:r>
          <a:endParaRPr lang="en-GB" sz="2000" kern="1200" dirty="0"/>
        </a:p>
      </dsp:txBody>
      <dsp:txXfrm>
        <a:off x="7694631" y="1771077"/>
        <a:ext cx="2236887" cy="742950"/>
      </dsp:txXfrm>
    </dsp:sp>
    <dsp:sp modelId="{9D8B6ABB-AD3E-D94C-8AF8-601F2F0E5702}">
      <dsp:nvSpPr>
        <dsp:cNvPr id="0" name=""/>
        <dsp:cNvSpPr/>
      </dsp:nvSpPr>
      <dsp:spPr>
        <a:xfrm rot="16200000">
          <a:off x="3579550" y="-738500"/>
          <a:ext cx="658667" cy="74911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تشمل الألوان، الأصوات، الرائحة، والموسيقى المستخدمة في التجربة</a:t>
          </a:r>
          <a:r>
            <a:rPr lang="en-GB" sz="2000" kern="1200" dirty="0"/>
            <a:t>.</a:t>
          </a:r>
          <a:br>
            <a:rPr lang="en-GB" sz="2000" kern="1200" dirty="0"/>
          </a:br>
          <a:r>
            <a:rPr lang="ar-SA" sz="2000" kern="1200" dirty="0"/>
            <a:t>كيف تجعل العلامة التجارية العميل يشعر أثناء التفاعل معها؟</a:t>
          </a:r>
          <a:endParaRPr lang="en-GB" sz="2000" kern="1200" dirty="0"/>
        </a:p>
      </dsp:txBody>
      <dsp:txXfrm rot="5400000">
        <a:off x="195483" y="2709873"/>
        <a:ext cx="7458955" cy="594361"/>
      </dsp:txXfrm>
    </dsp:sp>
    <dsp:sp modelId="{18D75EEB-F14F-704D-B529-C40BA2B64F85}">
      <dsp:nvSpPr>
        <dsp:cNvPr id="0" name=""/>
        <dsp:cNvSpPr/>
      </dsp:nvSpPr>
      <dsp:spPr>
        <a:xfrm>
          <a:off x="7654439" y="2595387"/>
          <a:ext cx="2317271" cy="823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٤- العلامة التجارية الحسية</a:t>
          </a:r>
          <a:endParaRPr lang="en-GB" sz="2000" kern="1200" dirty="0"/>
        </a:p>
      </dsp:txBody>
      <dsp:txXfrm>
        <a:off x="7694631" y="2635579"/>
        <a:ext cx="2236887" cy="742950"/>
      </dsp:txXfrm>
    </dsp:sp>
    <dsp:sp modelId="{1B470A20-C2E3-054D-99B5-D45E74B9603F}">
      <dsp:nvSpPr>
        <dsp:cNvPr id="0" name=""/>
        <dsp:cNvSpPr/>
      </dsp:nvSpPr>
      <dsp:spPr>
        <a:xfrm rot="16200000">
          <a:off x="3579550" y="126001"/>
          <a:ext cx="658667" cy="74911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كيف تعبر العلامة التجارية عن قيمها ومبادئها؟</a:t>
          </a:r>
          <a:br>
            <a:rPr lang="en-GB" sz="2000" kern="1200" dirty="0"/>
          </a:br>
          <a:r>
            <a:rPr lang="ar-SA" sz="2000" kern="1200" dirty="0"/>
            <a:t>هل تخلق تجربة عاطفية تبني ارتباطًا قويًا مع العملاء؟</a:t>
          </a:r>
          <a:endParaRPr lang="en-GB" sz="2000" kern="1200" dirty="0"/>
        </a:p>
      </dsp:txBody>
      <dsp:txXfrm rot="5400000">
        <a:off x="195483" y="3574375"/>
        <a:ext cx="7458955" cy="594361"/>
      </dsp:txXfrm>
    </dsp:sp>
    <dsp:sp modelId="{EA31FFC4-0377-A34D-B30D-17B520B6C768}">
      <dsp:nvSpPr>
        <dsp:cNvPr id="0" name=""/>
        <dsp:cNvSpPr/>
      </dsp:nvSpPr>
      <dsp:spPr>
        <a:xfrm>
          <a:off x="7654439" y="3459888"/>
          <a:ext cx="2317271" cy="8233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٥- القيم والعواطف</a:t>
          </a:r>
          <a:endParaRPr lang="en-GB" sz="2000" kern="1200" dirty="0"/>
        </a:p>
      </dsp:txBody>
      <dsp:txXfrm>
        <a:off x="7694631" y="3500080"/>
        <a:ext cx="2236887" cy="7429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723101" y="660"/>
          <a:ext cx="2029503" cy="145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المشاعر عنصرًا أساسيًا </a:t>
          </a:r>
          <a:endParaRPr lang="en-GB" sz="2200" kern="1200" dirty="0"/>
        </a:p>
      </dsp:txBody>
      <dsp:txXfrm>
        <a:off x="7765756" y="43315"/>
        <a:ext cx="1944193" cy="1371051"/>
      </dsp:txXfrm>
    </dsp:sp>
    <dsp:sp modelId="{F69676B8-3372-6245-86C7-29A51072DC86}">
      <dsp:nvSpPr>
        <dsp:cNvPr id="0" name=""/>
        <dsp:cNvSpPr/>
      </dsp:nvSpPr>
      <dsp:spPr>
        <a:xfrm>
          <a:off x="9346704" y="1457022"/>
          <a:ext cx="202950" cy="1417285"/>
        </a:xfrm>
        <a:custGeom>
          <a:avLst/>
          <a:gdLst/>
          <a:ahLst/>
          <a:cxnLst/>
          <a:rect l="0" t="0" r="0" b="0"/>
          <a:pathLst>
            <a:path>
              <a:moveTo>
                <a:pt x="202950" y="0"/>
              </a:moveTo>
              <a:lnTo>
                <a:pt x="202950" y="1417285"/>
              </a:lnTo>
              <a:lnTo>
                <a:pt x="0" y="141728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7119495" y="1737858"/>
          <a:ext cx="2227208" cy="22728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Calibri"/>
              <a:ea typeface="+mn-ea"/>
              <a:cs typeface="Arial" panose="020B0604020202020204" pitchFamily="34" charset="0"/>
            </a:rPr>
            <a:t>المشاعر الإيجابية تبني ولاء العملاء وتعزز الارتباط العاطفي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sp:txBody>
      <dsp:txXfrm>
        <a:off x="7184728" y="1803091"/>
        <a:ext cx="2096742" cy="2142433"/>
      </dsp:txXfrm>
    </dsp:sp>
    <dsp:sp modelId="{B61973B9-0B44-E644-B71B-647A7C96CC5B}">
      <dsp:nvSpPr>
        <dsp:cNvPr id="0" name=""/>
        <dsp:cNvSpPr/>
      </dsp:nvSpPr>
      <dsp:spPr>
        <a:xfrm>
          <a:off x="4934220" y="660"/>
          <a:ext cx="2029503" cy="145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كيف يمكن للعلامة التجارية إثارة المشاعر؟</a:t>
          </a:r>
          <a:endParaRPr lang="en-GB" sz="2200" kern="1200" dirty="0"/>
        </a:p>
      </dsp:txBody>
      <dsp:txXfrm>
        <a:off x="4976875" y="43315"/>
        <a:ext cx="1944193" cy="1371051"/>
      </dsp:txXfrm>
    </dsp:sp>
    <dsp:sp modelId="{ABA4313E-725F-1742-92C7-6C0A930B71CD}">
      <dsp:nvSpPr>
        <dsp:cNvPr id="0" name=""/>
        <dsp:cNvSpPr/>
      </dsp:nvSpPr>
      <dsp:spPr>
        <a:xfrm>
          <a:off x="6557823" y="1457022"/>
          <a:ext cx="202950" cy="1417285"/>
        </a:xfrm>
        <a:custGeom>
          <a:avLst/>
          <a:gdLst/>
          <a:ahLst/>
          <a:cxnLst/>
          <a:rect l="0" t="0" r="0" b="0"/>
          <a:pathLst>
            <a:path>
              <a:moveTo>
                <a:pt x="202950" y="0"/>
              </a:moveTo>
              <a:lnTo>
                <a:pt x="202950" y="1417285"/>
              </a:lnTo>
              <a:lnTo>
                <a:pt x="0" y="141728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4117826" y="1737858"/>
          <a:ext cx="2439996" cy="22728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استخدام القصص الإنسانية التي تلامس مشاعر العملاء</a:t>
          </a:r>
        </a:p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ar-SA" sz="900" kern="1200" dirty="0"/>
        </a:p>
        <a:p>
          <a:pPr marL="0" lvl="0" indent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خلق لحظات لا تُنسى من خلال المفاجآت والعروض الخاصة</a:t>
          </a:r>
        </a:p>
      </dsp:txBody>
      <dsp:txXfrm>
        <a:off x="4184397" y="1804429"/>
        <a:ext cx="2306854" cy="2139757"/>
      </dsp:txXfrm>
    </dsp:sp>
    <dsp:sp modelId="{4E7912FB-C25D-7E41-93DF-5E632CB92593}">
      <dsp:nvSpPr>
        <dsp:cNvPr id="0" name=""/>
        <dsp:cNvSpPr/>
      </dsp:nvSpPr>
      <dsp:spPr>
        <a:xfrm>
          <a:off x="1932550" y="660"/>
          <a:ext cx="2029503" cy="145636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200" b="1" kern="1200" dirty="0"/>
            <a:t>أمثلة علامات تجارية تبني مشاعر قوية</a:t>
          </a:r>
          <a:endParaRPr lang="en-GB" sz="2200" kern="1200" dirty="0"/>
        </a:p>
      </dsp:txBody>
      <dsp:txXfrm>
        <a:off x="1975205" y="43315"/>
        <a:ext cx="1944193" cy="1371051"/>
      </dsp:txXfrm>
    </dsp:sp>
    <dsp:sp modelId="{89071331-5488-1A49-8856-F4512BB3542F}">
      <dsp:nvSpPr>
        <dsp:cNvPr id="0" name=""/>
        <dsp:cNvSpPr/>
      </dsp:nvSpPr>
      <dsp:spPr>
        <a:xfrm>
          <a:off x="3556153" y="1457022"/>
          <a:ext cx="202950" cy="1417285"/>
        </a:xfrm>
        <a:custGeom>
          <a:avLst/>
          <a:gdLst/>
          <a:ahLst/>
          <a:cxnLst/>
          <a:rect l="0" t="0" r="0" b="0"/>
          <a:pathLst>
            <a:path>
              <a:moveTo>
                <a:pt x="202950" y="0"/>
              </a:moveTo>
              <a:lnTo>
                <a:pt x="202950" y="1417285"/>
              </a:lnTo>
              <a:lnTo>
                <a:pt x="0" y="141728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131872" y="1737858"/>
          <a:ext cx="3424281" cy="22728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en-GB" sz="2200" b="1" kern="1200" dirty="0"/>
            <a:t>Nike</a:t>
          </a:r>
          <a:r>
            <a:rPr lang="ar-SA" sz="2200" b="1" kern="1200" dirty="0"/>
            <a:t> </a:t>
          </a:r>
          <a:r>
            <a:rPr lang="en-GB" sz="2200" kern="1200" dirty="0"/>
            <a:t> </a:t>
          </a:r>
          <a:r>
            <a:rPr lang="ar-SA" sz="2200" kern="1200" dirty="0"/>
            <a:t>تحفّز الإلهام والثقة من خلال حملاتها الإعلانية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en-GB" sz="2200" kern="1200" dirty="0"/>
            <a:t> </a:t>
          </a:r>
          <a:r>
            <a:rPr lang="en-GB" sz="2200" b="1" kern="1200" dirty="0"/>
            <a:t>Disney</a:t>
          </a:r>
          <a:r>
            <a:rPr lang="en-GB" sz="2200" kern="1200" dirty="0"/>
            <a:t> </a:t>
          </a:r>
          <a:r>
            <a:rPr lang="ar-SA" sz="2200" kern="1200" dirty="0"/>
            <a:t>تركز على السعادة والحنين إلى الطفولة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en-GB" sz="2200" kern="1200" dirty="0"/>
            <a:t> </a:t>
          </a:r>
          <a:r>
            <a:rPr lang="en-GB" sz="2200" b="1" kern="1200" dirty="0"/>
            <a:t>Tesla</a:t>
          </a:r>
          <a:r>
            <a:rPr lang="en-GB" sz="2200" kern="1200" dirty="0"/>
            <a:t> </a:t>
          </a:r>
          <a:r>
            <a:rPr lang="ar-SA" sz="2200" kern="1200" dirty="0"/>
            <a:t>تثير الحماس والإعجاب بالمستقبل والتكنولوجيا</a:t>
          </a:r>
          <a:r>
            <a:rPr lang="en-GB" sz="2200" kern="1200" dirty="0"/>
            <a:t>.</a:t>
          </a:r>
        </a:p>
      </dsp:txBody>
      <dsp:txXfrm>
        <a:off x="198443" y="1804429"/>
        <a:ext cx="3291139" cy="213975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C39CD5-4AEF-6B41-87EB-3AA453BC2B77}">
      <dsp:nvSpPr>
        <dsp:cNvPr id="0" name=""/>
        <dsp:cNvSpPr/>
      </dsp:nvSpPr>
      <dsp:spPr>
        <a:xfrm>
          <a:off x="7043853" y="14165"/>
          <a:ext cx="3088020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ما هي التجربة السلوكية للعلامة التجارية؟</a:t>
          </a:r>
          <a:endParaRPr lang="en-GB" sz="2400" kern="1200" dirty="0"/>
        </a:p>
      </dsp:txBody>
      <dsp:txXfrm>
        <a:off x="7043853" y="14165"/>
        <a:ext cx="3088020" cy="921600"/>
      </dsp:txXfrm>
    </dsp:sp>
    <dsp:sp modelId="{3EE3B293-5D4A-C543-82D5-EE644005B479}">
      <dsp:nvSpPr>
        <dsp:cNvPr id="0" name=""/>
        <dsp:cNvSpPr/>
      </dsp:nvSpPr>
      <dsp:spPr>
        <a:xfrm>
          <a:off x="7043853" y="935765"/>
          <a:ext cx="3088020" cy="33351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كيف يتفاعل العملاء مع العلامة ويتخذون قرارات بناءً على تجربتهم</a:t>
          </a:r>
          <a:endParaRPr lang="en-GB" sz="2400" kern="1200" dirty="0"/>
        </a:p>
      </dsp:txBody>
      <dsp:txXfrm>
        <a:off x="7043853" y="935765"/>
        <a:ext cx="3088020" cy="3335175"/>
      </dsp:txXfrm>
    </dsp:sp>
    <dsp:sp modelId="{E2F78D98-5ED4-3349-B34B-02E7935C9E52}">
      <dsp:nvSpPr>
        <dsp:cNvPr id="0" name=""/>
        <dsp:cNvSpPr/>
      </dsp:nvSpPr>
      <dsp:spPr>
        <a:xfrm>
          <a:off x="3523510" y="14165"/>
          <a:ext cx="3088020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كيف تؤثر العلامة التجارية على سلوك العملاء؟</a:t>
          </a:r>
          <a:endParaRPr lang="en-GB" sz="2400" kern="1200" dirty="0"/>
        </a:p>
      </dsp:txBody>
      <dsp:txXfrm>
        <a:off x="3523510" y="14165"/>
        <a:ext cx="3088020" cy="921600"/>
      </dsp:txXfrm>
    </dsp:sp>
    <dsp:sp modelId="{30F97756-A010-764C-B33D-D9CA98344C99}">
      <dsp:nvSpPr>
        <dsp:cNvPr id="0" name=""/>
        <dsp:cNvSpPr/>
      </dsp:nvSpPr>
      <dsp:spPr>
        <a:xfrm>
          <a:off x="3523510" y="935765"/>
          <a:ext cx="3088020" cy="33351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Arial" panose="020B0604020202020204" pitchFamily="34" charset="0"/>
            <a:buNone/>
          </a:pPr>
          <a:r>
            <a:rPr lang="ar-SA" sz="2400" kern="1200" dirty="0"/>
            <a:t>تقديم حوافز للشراء المتكرر (مثل برامج الولاء)</a:t>
          </a:r>
          <a:br>
            <a:rPr lang="en-GB" sz="2400" kern="1200" dirty="0"/>
          </a:br>
          <a:r>
            <a:rPr lang="ar-SA" sz="2400" kern="1200" dirty="0"/>
            <a:t>تصميم متاجر أو مواقع إلكترونية تسهّل اتخاذ القرارات</a:t>
          </a:r>
          <a:r>
            <a:rPr lang="en-GB" sz="2400" kern="1200" dirty="0"/>
            <a:t>.</a:t>
          </a:r>
        </a:p>
      </dsp:txBody>
      <dsp:txXfrm>
        <a:off x="3523510" y="935765"/>
        <a:ext cx="3088020" cy="3335175"/>
      </dsp:txXfrm>
    </dsp:sp>
    <dsp:sp modelId="{68618C69-F3AC-5141-8BFB-A36B583CBD6C}">
      <dsp:nvSpPr>
        <dsp:cNvPr id="0" name=""/>
        <dsp:cNvSpPr/>
      </dsp:nvSpPr>
      <dsp:spPr>
        <a:xfrm>
          <a:off x="3167" y="14165"/>
          <a:ext cx="3088020" cy="9216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أمثلة على تأثير العلامة التجارية في سلوك العملاء</a:t>
          </a:r>
          <a:endParaRPr lang="en-GB" sz="2400" kern="1200" dirty="0"/>
        </a:p>
      </dsp:txBody>
      <dsp:txXfrm>
        <a:off x="3167" y="14165"/>
        <a:ext cx="3088020" cy="921600"/>
      </dsp:txXfrm>
    </dsp:sp>
    <dsp:sp modelId="{D995CBAE-8174-FB4B-8544-D83F84423248}">
      <dsp:nvSpPr>
        <dsp:cNvPr id="0" name=""/>
        <dsp:cNvSpPr/>
      </dsp:nvSpPr>
      <dsp:spPr>
        <a:xfrm>
          <a:off x="3167" y="935765"/>
          <a:ext cx="3088020" cy="33351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en-GB" sz="2200" b="1" kern="1200" dirty="0"/>
            <a:t>Amazon</a:t>
          </a:r>
          <a:r>
            <a:rPr lang="en-GB" sz="2200" kern="1200" dirty="0"/>
            <a:t> </a:t>
          </a:r>
          <a:r>
            <a:rPr lang="ar-SA" sz="2200" kern="1200" dirty="0"/>
            <a:t>تستخدم توصيات مخصصة لدفع العملاء للشراء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en-GB" sz="2200" kern="1200" dirty="0"/>
            <a:t> </a:t>
          </a:r>
          <a:r>
            <a:rPr lang="en-GB" sz="2200" b="1" kern="1200" dirty="0"/>
            <a:t>IKEA</a:t>
          </a:r>
          <a:r>
            <a:rPr lang="en-GB" sz="2200" kern="1200" dirty="0"/>
            <a:t> </a:t>
          </a:r>
          <a:r>
            <a:rPr lang="ar-SA" sz="2200" kern="1200" dirty="0"/>
            <a:t>تصمم متاجرها بطريقة تجبر العملاء على المرور بكل الأقسام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en-GB" sz="2200" kern="1200" dirty="0"/>
            <a:t> </a:t>
          </a:r>
          <a:r>
            <a:rPr lang="en-GB" sz="2200" b="1" kern="1200" dirty="0"/>
            <a:t>Netflix</a:t>
          </a:r>
          <a:r>
            <a:rPr lang="ar-SA" sz="2200" kern="1200" dirty="0"/>
            <a:t>تعتمد على الذكاء الاصطناعي لاقتراح المحتوى بناءً على سلوك المشاهدة</a:t>
          </a:r>
          <a:r>
            <a:rPr lang="en-GB" sz="2200" kern="1200" dirty="0"/>
            <a:t>.</a:t>
          </a:r>
        </a:p>
      </dsp:txBody>
      <dsp:txXfrm>
        <a:off x="3167" y="935765"/>
        <a:ext cx="3088020" cy="33351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23DEF-1DF6-6E45-B02D-9C078C4301BE}">
      <dsp:nvSpPr>
        <dsp:cNvPr id="0" name=""/>
        <dsp:cNvSpPr/>
      </dsp:nvSpPr>
      <dsp:spPr>
        <a:xfrm>
          <a:off x="8013811" y="15095"/>
          <a:ext cx="1602135" cy="27215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التناسق بين جميع نقاط التواصل مع العميل</a:t>
          </a:r>
          <a:endParaRPr lang="en-GB" sz="2000" b="1" kern="1200" dirty="0"/>
        </a:p>
      </dsp:txBody>
      <dsp:txXfrm>
        <a:off x="8052417" y="15095"/>
        <a:ext cx="1602135" cy="640854"/>
      </dsp:txXfrm>
    </dsp:sp>
    <dsp:sp modelId="{1FDCD96C-5FBE-B14A-9B0B-EC5B0A1513FF}">
      <dsp:nvSpPr>
        <dsp:cNvPr id="0" name=""/>
        <dsp:cNvSpPr/>
      </dsp:nvSpPr>
      <dsp:spPr>
        <a:xfrm>
          <a:off x="7724268" y="1286398"/>
          <a:ext cx="1602135" cy="23679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171450" lvl="1" indent="-171450" algn="r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تأكد من أن التجربة في المتاجر، الموقع الإلكتروني، وخدمة العملاء تعكس نفس القيم</a:t>
          </a:r>
          <a:endParaRPr lang="en-GB" sz="1100" kern="1200" dirty="0"/>
        </a:p>
      </dsp:txBody>
      <dsp:txXfrm>
        <a:off x="7771193" y="1333323"/>
        <a:ext cx="1508285" cy="2274050"/>
      </dsp:txXfrm>
    </dsp:sp>
    <dsp:sp modelId="{E3939A91-C2A8-2044-A29C-F9731E5C5D77}">
      <dsp:nvSpPr>
        <dsp:cNvPr id="0" name=""/>
        <dsp:cNvSpPr/>
      </dsp:nvSpPr>
      <dsp:spPr>
        <a:xfrm rot="10800000">
          <a:off x="7294638" y="136079"/>
          <a:ext cx="514901" cy="3988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 rot="10800000">
        <a:off x="7414303" y="215856"/>
        <a:ext cx="395236" cy="239331"/>
      </dsp:txXfrm>
    </dsp:sp>
    <dsp:sp modelId="{445C2182-3C35-7145-B86D-619DBD9051A3}">
      <dsp:nvSpPr>
        <dsp:cNvPr id="0" name=""/>
        <dsp:cNvSpPr/>
      </dsp:nvSpPr>
      <dsp:spPr>
        <a:xfrm>
          <a:off x="5440164" y="15095"/>
          <a:ext cx="1602135" cy="27215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خلق تجربة مخصصة لكل عميل</a:t>
          </a:r>
          <a:endParaRPr lang="en-GB" sz="2000" kern="1200" dirty="0"/>
        </a:p>
      </dsp:txBody>
      <dsp:txXfrm>
        <a:off x="5478769" y="15095"/>
        <a:ext cx="1602135" cy="640854"/>
      </dsp:txXfrm>
    </dsp:sp>
    <dsp:sp modelId="{7CA06CCA-B4C3-E243-8C34-48ED99991997}">
      <dsp:nvSpPr>
        <dsp:cNvPr id="0" name=""/>
        <dsp:cNvSpPr/>
      </dsp:nvSpPr>
      <dsp:spPr>
        <a:xfrm>
          <a:off x="5150621" y="1286398"/>
          <a:ext cx="1602135" cy="23679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استخدام الذكاء الاصطناعي وبيانات العملاء لتقديم تجربة فريدة لكل شخص</a:t>
          </a:r>
          <a:endParaRPr lang="en-GB" sz="1800" kern="1200" dirty="0"/>
        </a:p>
      </dsp:txBody>
      <dsp:txXfrm>
        <a:off x="5197546" y="1333323"/>
        <a:ext cx="1508285" cy="2274050"/>
      </dsp:txXfrm>
    </dsp:sp>
    <dsp:sp modelId="{57F29FFB-1CEA-BE44-AF1E-B3EF1C3FD4B4}">
      <dsp:nvSpPr>
        <dsp:cNvPr id="0" name=""/>
        <dsp:cNvSpPr/>
      </dsp:nvSpPr>
      <dsp:spPr>
        <a:xfrm rot="10800000">
          <a:off x="4720990" y="136079"/>
          <a:ext cx="514901" cy="3988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 rot="10800000">
        <a:off x="4840655" y="215856"/>
        <a:ext cx="395236" cy="239331"/>
      </dsp:txXfrm>
    </dsp:sp>
    <dsp:sp modelId="{0B9D868B-712D-3D48-83B5-45771F77659F}">
      <dsp:nvSpPr>
        <dsp:cNvPr id="0" name=""/>
        <dsp:cNvSpPr/>
      </dsp:nvSpPr>
      <dsp:spPr>
        <a:xfrm>
          <a:off x="2866516" y="15095"/>
          <a:ext cx="1602135" cy="27215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الاستفادة من القنوات الرقمية والتقليدية</a:t>
          </a:r>
          <a:endParaRPr lang="en-GB" sz="2000" kern="1200" dirty="0"/>
        </a:p>
      </dsp:txBody>
      <dsp:txXfrm>
        <a:off x="2905122" y="15095"/>
        <a:ext cx="1602135" cy="640854"/>
      </dsp:txXfrm>
    </dsp:sp>
    <dsp:sp modelId="{341E7BCF-C2A8-BC40-B16B-AB77E9721D60}">
      <dsp:nvSpPr>
        <dsp:cNvPr id="0" name=""/>
        <dsp:cNvSpPr/>
      </dsp:nvSpPr>
      <dsp:spPr>
        <a:xfrm>
          <a:off x="2576974" y="1286398"/>
          <a:ext cx="1602135" cy="23679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171450" lvl="1" indent="-171450" algn="r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الجمع بين التسويق الرقمي والتجربة الفعلية لتعزيز تأثير العلامة التجارية</a:t>
          </a:r>
          <a:endParaRPr lang="en-GB" sz="1800" kern="1200" dirty="0"/>
        </a:p>
      </dsp:txBody>
      <dsp:txXfrm>
        <a:off x="2623899" y="1333323"/>
        <a:ext cx="1508285" cy="2274050"/>
      </dsp:txXfrm>
    </dsp:sp>
    <dsp:sp modelId="{970E30F0-D6ED-0C48-BA87-08267A174780}">
      <dsp:nvSpPr>
        <dsp:cNvPr id="0" name=""/>
        <dsp:cNvSpPr/>
      </dsp:nvSpPr>
      <dsp:spPr>
        <a:xfrm rot="10800000">
          <a:off x="2147343" y="136079"/>
          <a:ext cx="514901" cy="39888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 rot="10800000">
        <a:off x="2267008" y="215856"/>
        <a:ext cx="395236" cy="239331"/>
      </dsp:txXfrm>
    </dsp:sp>
    <dsp:sp modelId="{AB7F157F-7D18-9844-81B6-3B0B3AB428F1}">
      <dsp:nvSpPr>
        <dsp:cNvPr id="0" name=""/>
        <dsp:cNvSpPr/>
      </dsp:nvSpPr>
      <dsp:spPr>
        <a:xfrm>
          <a:off x="483621" y="15095"/>
          <a:ext cx="1415871" cy="272159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76200" numCol="1" spcCol="1270" anchor="t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بناء علاقة عاطفية مع العملاء</a:t>
          </a:r>
          <a:endParaRPr lang="en-GB" sz="2000" kern="1200" dirty="0"/>
        </a:p>
      </dsp:txBody>
      <dsp:txXfrm>
        <a:off x="517739" y="15095"/>
        <a:ext cx="1415871" cy="640854"/>
      </dsp:txXfrm>
    </dsp:sp>
    <dsp:sp modelId="{23DA7344-A1C1-6C46-90B8-CCB78DC0DE9E}">
      <dsp:nvSpPr>
        <dsp:cNvPr id="0" name=""/>
        <dsp:cNvSpPr/>
      </dsp:nvSpPr>
      <dsp:spPr>
        <a:xfrm>
          <a:off x="100947" y="1286398"/>
          <a:ext cx="1602135" cy="23679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171450" lvl="1" indent="-171450" algn="r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تقديم خدمة استثنائية تتجاوز التوقعات وتخلق ارتباطًا عاطفيًا بالعلامة التجارية</a:t>
          </a:r>
          <a:endParaRPr lang="en-GB" sz="1800" kern="1200" dirty="0"/>
        </a:p>
      </dsp:txBody>
      <dsp:txXfrm>
        <a:off x="147872" y="1333323"/>
        <a:ext cx="1508285" cy="22740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01EEE8-E223-3C4C-9388-A9F80B931687}">
      <dsp:nvSpPr>
        <dsp:cNvPr id="0" name=""/>
        <dsp:cNvSpPr/>
      </dsp:nvSpPr>
      <dsp:spPr>
        <a:xfrm>
          <a:off x="810953" y="0"/>
          <a:ext cx="9190812" cy="4390032"/>
        </a:xfrm>
        <a:prstGeom prst="lef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0A3DA3-CE32-B046-9E3A-D807A5674370}">
      <dsp:nvSpPr>
        <dsp:cNvPr id="0" name=""/>
        <dsp:cNvSpPr/>
      </dsp:nvSpPr>
      <dsp:spPr>
        <a:xfrm>
          <a:off x="8407840" y="965824"/>
          <a:ext cx="2401184" cy="24583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/>
            <a:t>فهم احتياجات وتوقعات العملاء</a:t>
          </a:r>
          <a:endParaRPr lang="en-GB" sz="24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1800" kern="1200" dirty="0"/>
            <a:t>إجراء أبحاث سوقية وتحليل البيانات لفهم ما يريده العملاء</a:t>
          </a:r>
          <a:endParaRPr lang="en-GB" sz="1800" kern="1200" dirty="0"/>
        </a:p>
      </dsp:txBody>
      <dsp:txXfrm>
        <a:off x="8525056" y="1083040"/>
        <a:ext cx="2166752" cy="2223950"/>
      </dsp:txXfrm>
    </dsp:sp>
    <dsp:sp modelId="{69ECFBAF-DA9B-E242-9403-7803B8621BCD}">
      <dsp:nvSpPr>
        <dsp:cNvPr id="0" name=""/>
        <dsp:cNvSpPr/>
      </dsp:nvSpPr>
      <dsp:spPr>
        <a:xfrm>
          <a:off x="5606458" y="965824"/>
          <a:ext cx="2401184" cy="24583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/>
            <a:t>بناء تجربة تعتمد على العاطفة</a:t>
          </a:r>
          <a:endParaRPr lang="en-GB" sz="24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التركيز على خلق لحظات مميزة تؤثر عاطفيًا في العملاء</a:t>
          </a:r>
          <a:endParaRPr lang="en-GB" sz="1800" kern="1200" dirty="0"/>
        </a:p>
      </dsp:txBody>
      <dsp:txXfrm>
        <a:off x="5723674" y="1083040"/>
        <a:ext cx="2166752" cy="2223950"/>
      </dsp:txXfrm>
    </dsp:sp>
    <dsp:sp modelId="{712946FA-FF75-AD48-B793-F72DB0759F9B}">
      <dsp:nvSpPr>
        <dsp:cNvPr id="0" name=""/>
        <dsp:cNvSpPr/>
      </dsp:nvSpPr>
      <dsp:spPr>
        <a:xfrm>
          <a:off x="2805077" y="965824"/>
          <a:ext cx="2401184" cy="24583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/>
            <a:t>تحسين تجربة المستخدم</a:t>
          </a:r>
          <a:r>
            <a:rPr lang="en-GB" sz="2400" b="1" kern="1200" dirty="0"/>
            <a:t> (UX) </a:t>
          </a:r>
          <a:r>
            <a:rPr lang="ar-SA" sz="2400" b="1" kern="1200" dirty="0"/>
            <a:t>في جميع نقاط التفاعل</a:t>
          </a:r>
          <a:endParaRPr lang="en-GB" sz="24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جعل تجربة التسوق أو الخدمة سلسة وسهلة الاستخدام</a:t>
          </a:r>
          <a:endParaRPr lang="en-GB" sz="1800" kern="1200" dirty="0"/>
        </a:p>
      </dsp:txBody>
      <dsp:txXfrm>
        <a:off x="2922293" y="1083040"/>
        <a:ext cx="2166752" cy="2223950"/>
      </dsp:txXfrm>
    </dsp:sp>
    <dsp:sp modelId="{015F8E25-F0E7-8D45-8EC0-A58BB4F21527}">
      <dsp:nvSpPr>
        <dsp:cNvPr id="0" name=""/>
        <dsp:cNvSpPr/>
      </dsp:nvSpPr>
      <dsp:spPr>
        <a:xfrm>
          <a:off x="3695" y="965824"/>
          <a:ext cx="2401184" cy="24583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b="1" kern="1200" dirty="0"/>
            <a:t>تقديم قيمة حقيقية تفوق التوقعات</a:t>
          </a:r>
          <a:endParaRPr lang="en-GB" sz="2400" kern="1200" dirty="0"/>
        </a:p>
        <a:p>
          <a:pPr marL="171450" lvl="1" indent="-171450" algn="r" defTabSz="8001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800" kern="1200" dirty="0"/>
            <a:t>تجربة مميزة لا تقتصر على المنتج فقط، بل على الخدمة والقيم المضافة</a:t>
          </a:r>
          <a:endParaRPr lang="en-GB" sz="1800" kern="1200" dirty="0"/>
        </a:p>
      </dsp:txBody>
      <dsp:txXfrm>
        <a:off x="120911" y="1083040"/>
        <a:ext cx="2166752" cy="222395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12E1B-A393-C649-92E2-E623187D91BB}">
      <dsp:nvSpPr>
        <dsp:cNvPr id="0" name=""/>
        <dsp:cNvSpPr/>
      </dsp:nvSpPr>
      <dsp:spPr>
        <a:xfrm>
          <a:off x="5933096" y="0"/>
          <a:ext cx="4285106" cy="4285106"/>
        </a:xfrm>
        <a:prstGeom prst="pie">
          <a:avLst>
            <a:gd name="adj1" fmla="val 1620000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83256-F2C2-8646-B241-0BC11B98C969}">
      <dsp:nvSpPr>
        <dsp:cNvPr id="0" name=""/>
        <dsp:cNvSpPr/>
      </dsp:nvSpPr>
      <dsp:spPr>
        <a:xfrm>
          <a:off x="83161" y="0"/>
          <a:ext cx="7992488" cy="42851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تأثير الألوان على تجربة العملاء</a:t>
          </a:r>
          <a:endParaRPr lang="en-GB" sz="2400" kern="1200" dirty="0"/>
        </a:p>
      </dsp:txBody>
      <dsp:txXfrm>
        <a:off x="4079405" y="0"/>
        <a:ext cx="3996244" cy="910585"/>
      </dsp:txXfrm>
    </dsp:sp>
    <dsp:sp modelId="{ED4EFC0B-393D-3E4B-A909-DE43A6C72FE5}">
      <dsp:nvSpPr>
        <dsp:cNvPr id="0" name=""/>
        <dsp:cNvSpPr/>
      </dsp:nvSpPr>
      <dsp:spPr>
        <a:xfrm>
          <a:off x="6495517" y="910585"/>
          <a:ext cx="3160265" cy="3160265"/>
        </a:xfrm>
        <a:prstGeom prst="pie">
          <a:avLst>
            <a:gd name="adj1" fmla="val 1620000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B2AD2C-ACC7-1A43-B8E0-7124AB5C0165}">
      <dsp:nvSpPr>
        <dsp:cNvPr id="0" name=""/>
        <dsp:cNvSpPr/>
      </dsp:nvSpPr>
      <dsp:spPr>
        <a:xfrm>
          <a:off x="83161" y="910585"/>
          <a:ext cx="7992488" cy="3160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أهمية سرد القصص في بناء اتصال عاطفي</a:t>
          </a:r>
          <a:endParaRPr lang="en-GB" sz="2400" kern="1200" dirty="0"/>
        </a:p>
      </dsp:txBody>
      <dsp:txXfrm>
        <a:off x="4079405" y="910585"/>
        <a:ext cx="3996244" cy="910585"/>
      </dsp:txXfrm>
    </dsp:sp>
    <dsp:sp modelId="{12223AAC-B783-2342-BF7F-FCEEF2272C04}">
      <dsp:nvSpPr>
        <dsp:cNvPr id="0" name=""/>
        <dsp:cNvSpPr/>
      </dsp:nvSpPr>
      <dsp:spPr>
        <a:xfrm>
          <a:off x="7057937" y="1821170"/>
          <a:ext cx="2035425" cy="2035425"/>
        </a:xfrm>
        <a:prstGeom prst="pie">
          <a:avLst>
            <a:gd name="adj1" fmla="val 1620000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672C72-6599-164F-8ABF-A2167582CBE2}">
      <dsp:nvSpPr>
        <dsp:cNvPr id="0" name=""/>
        <dsp:cNvSpPr/>
      </dsp:nvSpPr>
      <dsp:spPr>
        <a:xfrm>
          <a:off x="83161" y="1821170"/>
          <a:ext cx="7992488" cy="20354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تأثير التوقعات على تجربة العملاء</a:t>
          </a:r>
          <a:endParaRPr lang="en-GB" sz="2400" kern="1200" dirty="0"/>
        </a:p>
      </dsp:txBody>
      <dsp:txXfrm>
        <a:off x="4079405" y="1821170"/>
        <a:ext cx="3996244" cy="910585"/>
      </dsp:txXfrm>
    </dsp:sp>
    <dsp:sp modelId="{56F6BFEB-25A3-724F-88C1-8811E9C88A7C}">
      <dsp:nvSpPr>
        <dsp:cNvPr id="0" name=""/>
        <dsp:cNvSpPr/>
      </dsp:nvSpPr>
      <dsp:spPr>
        <a:xfrm>
          <a:off x="7620357" y="2731755"/>
          <a:ext cx="910585" cy="910585"/>
        </a:xfrm>
        <a:prstGeom prst="pie">
          <a:avLst>
            <a:gd name="adj1" fmla="val 1620000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233EF3-F522-9C44-B492-8F90FDD90DAE}">
      <dsp:nvSpPr>
        <dsp:cNvPr id="0" name=""/>
        <dsp:cNvSpPr/>
      </dsp:nvSpPr>
      <dsp:spPr>
        <a:xfrm>
          <a:off x="83161" y="2731755"/>
          <a:ext cx="7992488" cy="9105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كيفية استخدام علم النفس لتوجيه قرارات الشراء</a:t>
          </a:r>
          <a:endParaRPr lang="en-GB" sz="2400" kern="1200" dirty="0"/>
        </a:p>
      </dsp:txBody>
      <dsp:txXfrm>
        <a:off x="4079405" y="2731755"/>
        <a:ext cx="3996244" cy="910585"/>
      </dsp:txXfrm>
    </dsp:sp>
    <dsp:sp modelId="{1BB37C88-5CB8-B542-867D-ED125E5C6781}">
      <dsp:nvSpPr>
        <dsp:cNvPr id="0" name=""/>
        <dsp:cNvSpPr/>
      </dsp:nvSpPr>
      <dsp:spPr>
        <a:xfrm>
          <a:off x="83161" y="0"/>
          <a:ext cx="3996244" cy="91058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الأحمر يعبر عن القوة والحماس، الأزرق يعكس الثقة والاستقرار</a:t>
          </a:r>
          <a:endParaRPr lang="en-GB" sz="2400" kern="1200" dirty="0"/>
        </a:p>
      </dsp:txBody>
      <dsp:txXfrm>
        <a:off x="83161" y="0"/>
        <a:ext cx="3996244" cy="910585"/>
      </dsp:txXfrm>
    </dsp:sp>
    <dsp:sp modelId="{1F7DF96B-D037-0A4D-9BA1-974146285D58}">
      <dsp:nvSpPr>
        <dsp:cNvPr id="0" name=""/>
        <dsp:cNvSpPr/>
      </dsp:nvSpPr>
      <dsp:spPr>
        <a:xfrm>
          <a:off x="83161" y="910585"/>
          <a:ext cx="3996244" cy="91058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Arial" panose="020B0604020202020204" pitchFamily="34" charset="0"/>
            <a:buNone/>
          </a:pPr>
          <a:r>
            <a:rPr lang="ar-SA" sz="2400" kern="1200" dirty="0"/>
            <a:t>العملاء يتذكرون القصص أكثر من الإعلانات التقليدية</a:t>
          </a:r>
          <a:endParaRPr lang="en-GB" sz="2400" kern="1200" dirty="0"/>
        </a:p>
      </dsp:txBody>
      <dsp:txXfrm>
        <a:off x="83161" y="910585"/>
        <a:ext cx="3996244" cy="910585"/>
      </dsp:txXfrm>
    </dsp:sp>
    <dsp:sp modelId="{C45E09EA-679C-984E-BBA5-330A1D622F89}">
      <dsp:nvSpPr>
        <dsp:cNvPr id="0" name=""/>
        <dsp:cNvSpPr/>
      </dsp:nvSpPr>
      <dsp:spPr>
        <a:xfrm>
          <a:off x="-83161" y="1821170"/>
          <a:ext cx="4328891" cy="91058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9779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200" kern="1200" dirty="0"/>
            <a:t>إذا كانت التوقعات مرتفعة والتجربة لم تكن بالمستوى المطلوب، سيشعر العميل بخيبة أمل</a:t>
          </a:r>
          <a:endParaRPr lang="en-GB" sz="2200" kern="1200" dirty="0"/>
        </a:p>
      </dsp:txBody>
      <dsp:txXfrm>
        <a:off x="-83161" y="1821170"/>
        <a:ext cx="4328891" cy="910585"/>
      </dsp:txXfrm>
    </dsp:sp>
    <dsp:sp modelId="{C2C429AE-EFD5-A841-9CFB-2BC37F6E8E01}">
      <dsp:nvSpPr>
        <dsp:cNvPr id="0" name=""/>
        <dsp:cNvSpPr/>
      </dsp:nvSpPr>
      <dsp:spPr>
        <a:xfrm>
          <a:off x="83161" y="2731755"/>
          <a:ext cx="3996244" cy="91058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chilly" dir="t"/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استخدام أساليب مثل </a:t>
          </a:r>
          <a:r>
            <a:rPr lang="ar-SA" sz="2400" b="1" kern="1200" dirty="0"/>
            <a:t>الإحساس بالندرة</a:t>
          </a:r>
          <a:r>
            <a:rPr lang="en-GB" sz="2400" b="1" kern="1200" dirty="0"/>
            <a:t> </a:t>
          </a:r>
          <a:r>
            <a:rPr lang="ar-SA" sz="2400" kern="1200" dirty="0"/>
            <a:t>لزيادة التفاعل</a:t>
          </a:r>
          <a:endParaRPr lang="en-GB" sz="2400" kern="1200" dirty="0"/>
        </a:p>
      </dsp:txBody>
      <dsp:txXfrm>
        <a:off x="83161" y="2731755"/>
        <a:ext cx="3996244" cy="91058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312996" y="23673"/>
          <a:ext cx="2563583" cy="996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الأصالة تجعل العلامة التجارية أكثر قربًا من العملاء</a:t>
          </a:r>
          <a:endParaRPr lang="en-GB" sz="2000" kern="1200" dirty="0"/>
        </a:p>
      </dsp:txBody>
      <dsp:txXfrm>
        <a:off x="7342179" y="52856"/>
        <a:ext cx="2505217" cy="938029"/>
      </dsp:txXfrm>
    </dsp:sp>
    <dsp:sp modelId="{F69676B8-3372-6245-86C7-29A51072DC86}">
      <dsp:nvSpPr>
        <dsp:cNvPr id="0" name=""/>
        <dsp:cNvSpPr/>
      </dsp:nvSpPr>
      <dsp:spPr>
        <a:xfrm>
          <a:off x="9363863" y="1020069"/>
          <a:ext cx="256358" cy="1466505"/>
        </a:xfrm>
        <a:custGeom>
          <a:avLst/>
          <a:gdLst/>
          <a:ahLst/>
          <a:cxnLst/>
          <a:rect l="0" t="0" r="0" b="0"/>
          <a:pathLst>
            <a:path>
              <a:moveTo>
                <a:pt x="256358" y="0"/>
              </a:moveTo>
              <a:lnTo>
                <a:pt x="256358" y="1466505"/>
              </a:lnTo>
              <a:lnTo>
                <a:pt x="0" y="146650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6439165" y="1374810"/>
          <a:ext cx="2924698" cy="22235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العملاء ينجذبون إلى العلامات التي تكون حقيقية وصادقة في رسائلها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أمثلة: حملة</a:t>
          </a:r>
          <a:r>
            <a:rPr lang="en-GB" sz="2200" kern="1200" dirty="0"/>
            <a:t> "Real Beauty" </a:t>
          </a:r>
          <a:r>
            <a:rPr lang="ar-SA" sz="2200" kern="1200" dirty="0"/>
            <a:t>من </a:t>
          </a:r>
          <a:r>
            <a:rPr lang="en-GB" sz="2200" b="1" kern="1200" dirty="0"/>
            <a:t>Dove</a:t>
          </a:r>
          <a:r>
            <a:rPr lang="en-GB" sz="2200" kern="1200" dirty="0"/>
            <a:t> </a:t>
          </a:r>
          <a:r>
            <a:rPr lang="ar-SA" sz="2200" kern="1200" dirty="0"/>
            <a:t>التي تحتفي بالجمال الطبيعي</a:t>
          </a:r>
          <a:r>
            <a:rPr lang="en-GB" sz="2200" kern="1200" dirty="0"/>
            <a:t>.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sp:txBody>
      <dsp:txXfrm>
        <a:off x="6504290" y="1439935"/>
        <a:ext cx="2794448" cy="2093279"/>
      </dsp:txXfrm>
    </dsp:sp>
    <dsp:sp modelId="{B61973B9-0B44-E644-B71B-647A7C96CC5B}">
      <dsp:nvSpPr>
        <dsp:cNvPr id="0" name=""/>
        <dsp:cNvSpPr/>
      </dsp:nvSpPr>
      <dsp:spPr>
        <a:xfrm>
          <a:off x="3678816" y="23673"/>
          <a:ext cx="2563583" cy="996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</a:t>
          </a:r>
          <a:r>
            <a:rPr lang="en-GB" sz="2000" kern="1200" dirty="0"/>
            <a:t>🔍 </a:t>
          </a:r>
          <a:r>
            <a:rPr lang="ar-SA" sz="2000" b="1" kern="1200" dirty="0"/>
            <a:t>الشفافية تعزز الثقة</a:t>
          </a:r>
          <a:endParaRPr lang="en-GB" sz="2000" kern="1200" dirty="0"/>
        </a:p>
      </dsp:txBody>
      <dsp:txXfrm>
        <a:off x="3707999" y="52856"/>
        <a:ext cx="2505217" cy="938029"/>
      </dsp:txXfrm>
    </dsp:sp>
    <dsp:sp modelId="{ABA4313E-725F-1742-92C7-6C0A930B71CD}">
      <dsp:nvSpPr>
        <dsp:cNvPr id="0" name=""/>
        <dsp:cNvSpPr/>
      </dsp:nvSpPr>
      <dsp:spPr>
        <a:xfrm>
          <a:off x="5729683" y="1020069"/>
          <a:ext cx="256358" cy="1466505"/>
        </a:xfrm>
        <a:custGeom>
          <a:avLst/>
          <a:gdLst/>
          <a:ahLst/>
          <a:cxnLst/>
          <a:rect l="0" t="0" r="0" b="0"/>
          <a:pathLst>
            <a:path>
              <a:moveTo>
                <a:pt x="256358" y="0"/>
              </a:moveTo>
              <a:lnTo>
                <a:pt x="256358" y="1466505"/>
              </a:lnTo>
              <a:lnTo>
                <a:pt x="0" y="146650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3280962" y="1374810"/>
          <a:ext cx="2448721" cy="22235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العملاء يقدرون العلامات التجارية التي تشارك المعلومات بوضوح</a:t>
          </a:r>
          <a:endParaRPr lang="en-GB" sz="2200" kern="1200" dirty="0"/>
        </a:p>
      </dsp:txBody>
      <dsp:txXfrm>
        <a:off x="3346087" y="1439935"/>
        <a:ext cx="2318471" cy="2093279"/>
      </dsp:txXfrm>
    </dsp:sp>
    <dsp:sp modelId="{4E7912FB-C25D-7E41-93DF-5E632CB92593}">
      <dsp:nvSpPr>
        <dsp:cNvPr id="0" name=""/>
        <dsp:cNvSpPr/>
      </dsp:nvSpPr>
      <dsp:spPr>
        <a:xfrm>
          <a:off x="405751" y="23673"/>
          <a:ext cx="2563583" cy="9963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تطبيق الأصالة والشفافية في العلامة التجارية</a:t>
          </a:r>
          <a:endParaRPr lang="en-GB" sz="2000" kern="1200" dirty="0"/>
        </a:p>
      </dsp:txBody>
      <dsp:txXfrm>
        <a:off x="434934" y="52856"/>
        <a:ext cx="2505217" cy="938029"/>
      </dsp:txXfrm>
    </dsp:sp>
    <dsp:sp modelId="{89071331-5488-1A49-8856-F4512BB3542F}">
      <dsp:nvSpPr>
        <dsp:cNvPr id="0" name=""/>
        <dsp:cNvSpPr/>
      </dsp:nvSpPr>
      <dsp:spPr>
        <a:xfrm>
          <a:off x="2456618" y="1020069"/>
          <a:ext cx="256358" cy="1466505"/>
        </a:xfrm>
        <a:custGeom>
          <a:avLst/>
          <a:gdLst/>
          <a:ahLst/>
          <a:cxnLst/>
          <a:rect l="0" t="0" r="0" b="0"/>
          <a:pathLst>
            <a:path>
              <a:moveTo>
                <a:pt x="256358" y="0"/>
              </a:moveTo>
              <a:lnTo>
                <a:pt x="256358" y="1466505"/>
              </a:lnTo>
              <a:lnTo>
                <a:pt x="0" y="1466505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7896" y="1374810"/>
          <a:ext cx="2448721" cy="22235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عدم المبالغة في الادعاءات التسويقية</a:t>
          </a:r>
          <a:r>
            <a:rPr lang="en-GB" sz="2200" kern="1200" dirty="0"/>
            <a:t>.</a:t>
          </a:r>
          <a:br>
            <a:rPr lang="en-GB" sz="2200" kern="1200" dirty="0"/>
          </a:br>
          <a:endParaRPr lang="ar-SA" sz="2200" kern="1200" dirty="0"/>
        </a:p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التفاعل الصادق مع العملاء والاعتراف بالأخطاء عند حدوثها</a:t>
          </a:r>
          <a:r>
            <a:rPr lang="en-GB" sz="2200" kern="1200" dirty="0"/>
            <a:t>.</a:t>
          </a:r>
        </a:p>
      </dsp:txBody>
      <dsp:txXfrm>
        <a:off x="73021" y="1439935"/>
        <a:ext cx="2318471" cy="209327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921129" y="297970"/>
          <a:ext cx="1959746" cy="7617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تصميم موقع سهل الاستخدام</a:t>
          </a:r>
          <a:endParaRPr lang="en-GB" sz="2000" kern="1200" dirty="0"/>
        </a:p>
      </dsp:txBody>
      <dsp:txXfrm>
        <a:off x="7943438" y="320279"/>
        <a:ext cx="1915128" cy="717082"/>
      </dsp:txXfrm>
    </dsp:sp>
    <dsp:sp modelId="{F69676B8-3372-6245-86C7-29A51072DC86}">
      <dsp:nvSpPr>
        <dsp:cNvPr id="0" name=""/>
        <dsp:cNvSpPr/>
      </dsp:nvSpPr>
      <dsp:spPr>
        <a:xfrm>
          <a:off x="9488926" y="1059670"/>
          <a:ext cx="195974" cy="1121078"/>
        </a:xfrm>
        <a:custGeom>
          <a:avLst/>
          <a:gdLst/>
          <a:ahLst/>
          <a:cxnLst/>
          <a:rect l="0" t="0" r="0" b="0"/>
          <a:pathLst>
            <a:path>
              <a:moveTo>
                <a:pt x="195974" y="0"/>
              </a:moveTo>
              <a:lnTo>
                <a:pt x="195974" y="1121078"/>
              </a:lnTo>
              <a:lnTo>
                <a:pt x="0" y="112107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7616987" y="1330854"/>
          <a:ext cx="1871939" cy="16997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واجهة بسيطة وسريعة الاستجابة</a:t>
          </a:r>
          <a:r>
            <a:rPr lang="en-GB" sz="2200" kern="1200" dirty="0"/>
            <a:t>.</a:t>
          </a:r>
        </a:p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100" kern="1200" dirty="0"/>
          </a:br>
          <a:r>
            <a:rPr lang="ar-SA" sz="2200" kern="1200" dirty="0"/>
            <a:t>تجربة تصفح سلسة وخالية من التعقيد</a:t>
          </a:r>
          <a:r>
            <a:rPr lang="en-GB" sz="2200" kern="1200" dirty="0"/>
            <a:t>.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sp:txBody>
      <dsp:txXfrm>
        <a:off x="7666772" y="1380639"/>
        <a:ext cx="1772369" cy="1600219"/>
      </dsp:txXfrm>
    </dsp:sp>
    <dsp:sp modelId="{B61973B9-0B44-E644-B71B-647A7C96CC5B}">
      <dsp:nvSpPr>
        <dsp:cNvPr id="0" name=""/>
        <dsp:cNvSpPr/>
      </dsp:nvSpPr>
      <dsp:spPr>
        <a:xfrm>
          <a:off x="5419016" y="297970"/>
          <a:ext cx="1959746" cy="7617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توفير تجربة تسوّق شخصية</a:t>
          </a:r>
          <a:endParaRPr lang="en-GB" sz="2000" kern="1200" dirty="0"/>
        </a:p>
      </dsp:txBody>
      <dsp:txXfrm>
        <a:off x="5441325" y="320279"/>
        <a:ext cx="1915128" cy="717082"/>
      </dsp:txXfrm>
    </dsp:sp>
    <dsp:sp modelId="{ABA4313E-725F-1742-92C7-6C0A930B71CD}">
      <dsp:nvSpPr>
        <dsp:cNvPr id="0" name=""/>
        <dsp:cNvSpPr/>
      </dsp:nvSpPr>
      <dsp:spPr>
        <a:xfrm>
          <a:off x="6986813" y="1059670"/>
          <a:ext cx="195974" cy="1267777"/>
        </a:xfrm>
        <a:custGeom>
          <a:avLst/>
          <a:gdLst/>
          <a:ahLst/>
          <a:cxnLst/>
          <a:rect l="0" t="0" r="0" b="0"/>
          <a:pathLst>
            <a:path>
              <a:moveTo>
                <a:pt x="195974" y="0"/>
              </a:moveTo>
              <a:lnTo>
                <a:pt x="195974" y="1267777"/>
              </a:lnTo>
              <a:lnTo>
                <a:pt x="0" y="126777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4920020" y="1330854"/>
          <a:ext cx="2066792" cy="19931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استخدام الذكاء الاصطناعي لتقديم توصيات مخصصة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أمثلة: اقتراحات</a:t>
          </a:r>
          <a:r>
            <a:rPr lang="en-GB" sz="2200" kern="1200" dirty="0"/>
            <a:t> Netflix</a:t>
          </a:r>
          <a:r>
            <a:rPr lang="ar-SA" sz="2200" kern="1200" dirty="0"/>
            <a:t>، توصيات</a:t>
          </a:r>
          <a:r>
            <a:rPr lang="en-GB" sz="2200" kern="1200" dirty="0"/>
            <a:t> Amazon.</a:t>
          </a:r>
        </a:p>
      </dsp:txBody>
      <dsp:txXfrm>
        <a:off x="4978398" y="1389232"/>
        <a:ext cx="1950036" cy="1876432"/>
      </dsp:txXfrm>
    </dsp:sp>
    <dsp:sp modelId="{4E7912FB-C25D-7E41-93DF-5E632CB92593}">
      <dsp:nvSpPr>
        <dsp:cNvPr id="0" name=""/>
        <dsp:cNvSpPr/>
      </dsp:nvSpPr>
      <dsp:spPr>
        <a:xfrm>
          <a:off x="2809856" y="297970"/>
          <a:ext cx="1959746" cy="7617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تسهيل عمليات الدفع والتوصيل</a:t>
          </a:r>
          <a:endParaRPr lang="en-GB" sz="2000" kern="1200" dirty="0"/>
        </a:p>
      </dsp:txBody>
      <dsp:txXfrm>
        <a:off x="2832165" y="320279"/>
        <a:ext cx="1915128" cy="717082"/>
      </dsp:txXfrm>
    </dsp:sp>
    <dsp:sp modelId="{89071331-5488-1A49-8856-F4512BB3542F}">
      <dsp:nvSpPr>
        <dsp:cNvPr id="0" name=""/>
        <dsp:cNvSpPr/>
      </dsp:nvSpPr>
      <dsp:spPr>
        <a:xfrm>
          <a:off x="4377653" y="1059670"/>
          <a:ext cx="195974" cy="1121078"/>
        </a:xfrm>
        <a:custGeom>
          <a:avLst/>
          <a:gdLst/>
          <a:ahLst/>
          <a:cxnLst/>
          <a:rect l="0" t="0" r="0" b="0"/>
          <a:pathLst>
            <a:path>
              <a:moveTo>
                <a:pt x="195974" y="0"/>
              </a:moveTo>
              <a:lnTo>
                <a:pt x="195974" y="1121078"/>
              </a:lnTo>
              <a:lnTo>
                <a:pt x="0" y="112107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2505714" y="1330854"/>
          <a:ext cx="1871939" cy="16997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خيارات دفع متعددة وآمنة</a:t>
          </a:r>
          <a:r>
            <a:rPr lang="en-GB" sz="2200" kern="1200" dirty="0"/>
            <a:t>.</a:t>
          </a:r>
          <a:br>
            <a:rPr lang="en-GB" sz="2200" kern="1200" dirty="0"/>
          </a:br>
          <a:r>
            <a:rPr lang="ar-SA" sz="2200" kern="1200" dirty="0"/>
            <a:t>شحن سريع مع تتبع مباشر</a:t>
          </a:r>
          <a:r>
            <a:rPr lang="en-GB" sz="2200" kern="1200" dirty="0"/>
            <a:t>.</a:t>
          </a:r>
        </a:p>
      </dsp:txBody>
      <dsp:txXfrm>
        <a:off x="2555499" y="1380639"/>
        <a:ext cx="1772369" cy="1600219"/>
      </dsp:txXfrm>
    </dsp:sp>
    <dsp:sp modelId="{4BC7BF7C-CDC2-414C-96CD-1685708BE826}">
      <dsp:nvSpPr>
        <dsp:cNvPr id="0" name=""/>
        <dsp:cNvSpPr/>
      </dsp:nvSpPr>
      <dsp:spPr>
        <a:xfrm>
          <a:off x="307742" y="297970"/>
          <a:ext cx="1959746" cy="7617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٤- دعم العملاء المتواصل</a:t>
          </a:r>
          <a:endParaRPr lang="en-GB" sz="2000" kern="1200" dirty="0"/>
        </a:p>
      </dsp:txBody>
      <dsp:txXfrm>
        <a:off x="330051" y="320279"/>
        <a:ext cx="1915128" cy="717082"/>
      </dsp:txXfrm>
    </dsp:sp>
    <dsp:sp modelId="{F16A49AA-EAE7-8B4B-B7CB-448371C761DA}">
      <dsp:nvSpPr>
        <dsp:cNvPr id="0" name=""/>
        <dsp:cNvSpPr/>
      </dsp:nvSpPr>
      <dsp:spPr>
        <a:xfrm>
          <a:off x="1875540" y="1059670"/>
          <a:ext cx="195974" cy="1121078"/>
        </a:xfrm>
        <a:custGeom>
          <a:avLst/>
          <a:gdLst/>
          <a:ahLst/>
          <a:cxnLst/>
          <a:rect l="0" t="0" r="0" b="0"/>
          <a:pathLst>
            <a:path>
              <a:moveTo>
                <a:pt x="195974" y="0"/>
              </a:moveTo>
              <a:lnTo>
                <a:pt x="195974" y="1121078"/>
              </a:lnTo>
              <a:lnTo>
                <a:pt x="0" y="112107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0D84BD-5DB1-534B-96D6-09E7D0FE82A1}">
      <dsp:nvSpPr>
        <dsp:cNvPr id="0" name=""/>
        <dsp:cNvSpPr/>
      </dsp:nvSpPr>
      <dsp:spPr>
        <a:xfrm>
          <a:off x="3600" y="1330854"/>
          <a:ext cx="1871939" cy="169978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شات مباشر، دعم على مدار 24/7</a:t>
          </a:r>
          <a:r>
            <a:rPr lang="en-GB" sz="2200" kern="1200" dirty="0"/>
            <a:t>.</a:t>
          </a:r>
          <a:br>
            <a:rPr lang="en-GB" sz="2200" kern="1200" dirty="0"/>
          </a:br>
          <a:endParaRPr lang="en-GB" sz="800" kern="1200" dirty="0"/>
        </a:p>
        <a:p>
          <a:pPr marL="0" lvl="0" indent="0" algn="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تقديم إجابات سريعة وشخصية للاستفسارات</a:t>
          </a:r>
          <a:r>
            <a:rPr lang="en-GB" sz="2200" kern="1200" dirty="0"/>
            <a:t>.</a:t>
          </a:r>
        </a:p>
      </dsp:txBody>
      <dsp:txXfrm>
        <a:off x="53385" y="1380639"/>
        <a:ext cx="1772369" cy="160021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4A6F77-DBCC-084F-9476-3DD00F0CB74E}">
      <dsp:nvSpPr>
        <dsp:cNvPr id="0" name=""/>
        <dsp:cNvSpPr/>
      </dsp:nvSpPr>
      <dsp:spPr>
        <a:xfrm>
          <a:off x="0" y="3979839"/>
          <a:ext cx="9933462" cy="870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تحويل المتجر إلى تجربة فريدة</a:t>
          </a:r>
          <a:endParaRPr lang="en-GB" sz="2400" kern="1200" dirty="0"/>
        </a:p>
      </dsp:txBody>
      <dsp:txXfrm>
        <a:off x="0" y="3979839"/>
        <a:ext cx="9933462" cy="470173"/>
      </dsp:txXfrm>
    </dsp:sp>
    <dsp:sp modelId="{C877E400-98AF-1A48-BF1E-00FDCE622C98}">
      <dsp:nvSpPr>
        <dsp:cNvPr id="0" name=""/>
        <dsp:cNvSpPr/>
      </dsp:nvSpPr>
      <dsp:spPr>
        <a:xfrm>
          <a:off x="0" y="4432599"/>
          <a:ext cx="9933462" cy="40051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إضافة عناصر ترفيهية أو تفاعلية لجذب العملاء</a:t>
          </a:r>
          <a:r>
            <a:rPr lang="en-GB" sz="2400" kern="1200" dirty="0"/>
            <a:t>. </a:t>
          </a:r>
          <a:r>
            <a:rPr lang="ar-SA" sz="2400" kern="1200" dirty="0"/>
            <a:t>مثال: متاجر</a:t>
          </a:r>
          <a:r>
            <a:rPr lang="en-GB" sz="2400" kern="1200" dirty="0"/>
            <a:t> LEGO </a:t>
          </a:r>
          <a:r>
            <a:rPr lang="ar-SA" sz="2400" kern="1200" dirty="0"/>
            <a:t>التي تتيح للأطفال اللعب</a:t>
          </a:r>
          <a:r>
            <a:rPr lang="en-GB" sz="2400" kern="1200" dirty="0"/>
            <a:t>.</a:t>
          </a:r>
        </a:p>
      </dsp:txBody>
      <dsp:txXfrm>
        <a:off x="0" y="4432599"/>
        <a:ext cx="9933462" cy="400518"/>
      </dsp:txXfrm>
    </dsp:sp>
    <dsp:sp modelId="{09BF973A-01B9-1146-977B-3B5E54BE58B9}">
      <dsp:nvSpPr>
        <dsp:cNvPr id="0" name=""/>
        <dsp:cNvSpPr/>
      </dsp:nvSpPr>
      <dsp:spPr>
        <a:xfrm rot="10800000">
          <a:off x="0" y="2653776"/>
          <a:ext cx="9933462" cy="133912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تقديم خدمة عملاء شخصية</a:t>
          </a:r>
          <a:endParaRPr lang="en-GB" sz="2400" kern="1200" dirty="0"/>
        </a:p>
      </dsp:txBody>
      <dsp:txXfrm rot="-10800000">
        <a:off x="0" y="2653776"/>
        <a:ext cx="9933462" cy="470032"/>
      </dsp:txXfrm>
    </dsp:sp>
    <dsp:sp modelId="{04A85EBB-03FB-1E42-A919-B826C8F5FF19}">
      <dsp:nvSpPr>
        <dsp:cNvPr id="0" name=""/>
        <dsp:cNvSpPr/>
      </dsp:nvSpPr>
      <dsp:spPr>
        <a:xfrm>
          <a:off x="0" y="3123808"/>
          <a:ext cx="9933462" cy="40039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التعامل المباشر مع الموظفين يعزز الثقة</a:t>
          </a:r>
          <a:r>
            <a:rPr lang="en-GB" sz="2400" kern="1200" dirty="0"/>
            <a:t>. </a:t>
          </a:r>
          <a:r>
            <a:rPr lang="ar-SA" sz="2400" kern="1200" dirty="0"/>
            <a:t>مثال: خدمة العملاء المميزة في متاجر</a:t>
          </a:r>
          <a:r>
            <a:rPr lang="en-GB" sz="2400" kern="1200" dirty="0"/>
            <a:t> Tesla.</a:t>
          </a:r>
        </a:p>
      </dsp:txBody>
      <dsp:txXfrm>
        <a:off x="0" y="3123808"/>
        <a:ext cx="9933462" cy="400398"/>
      </dsp:txXfrm>
    </dsp:sp>
    <dsp:sp modelId="{7D7F3BEF-812B-B34E-BA96-50713E3EEE02}">
      <dsp:nvSpPr>
        <dsp:cNvPr id="0" name=""/>
        <dsp:cNvSpPr/>
      </dsp:nvSpPr>
      <dsp:spPr>
        <a:xfrm rot="10800000">
          <a:off x="0" y="1327712"/>
          <a:ext cx="9933462" cy="133912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تجربة تفاعلية مع المنتجات</a:t>
          </a:r>
          <a:endParaRPr lang="en-GB" sz="2400" kern="1200" dirty="0"/>
        </a:p>
      </dsp:txBody>
      <dsp:txXfrm rot="-10800000">
        <a:off x="0" y="1327712"/>
        <a:ext cx="9933462" cy="470032"/>
      </dsp:txXfrm>
    </dsp:sp>
    <dsp:sp modelId="{8FD20E75-B356-364D-9A89-3D1919E929D2}">
      <dsp:nvSpPr>
        <dsp:cNvPr id="0" name=""/>
        <dsp:cNvSpPr/>
      </dsp:nvSpPr>
      <dsp:spPr>
        <a:xfrm>
          <a:off x="0" y="1797745"/>
          <a:ext cx="9933462" cy="40039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400" kern="1200" dirty="0"/>
            <a:t>السماح للعميل بتجربة المنتج قبل الشراء</a:t>
          </a:r>
          <a:r>
            <a:rPr lang="en-GB" sz="2400" kern="1200" dirty="0"/>
            <a:t>. </a:t>
          </a:r>
          <a:r>
            <a:rPr lang="ar-SA" sz="2400" kern="1200" dirty="0"/>
            <a:t>مثال: متاجر</a:t>
          </a:r>
          <a:r>
            <a:rPr lang="en-GB" sz="2400" kern="1200" dirty="0"/>
            <a:t> Nike </a:t>
          </a:r>
          <a:r>
            <a:rPr lang="ar-SA" sz="2400" kern="1200" dirty="0"/>
            <a:t>التي تتيح اختبار الأحذية قبل الشراء</a:t>
          </a:r>
          <a:endParaRPr lang="en-GB" sz="2400" kern="1200" dirty="0"/>
        </a:p>
      </dsp:txBody>
      <dsp:txXfrm>
        <a:off x="0" y="1797745"/>
        <a:ext cx="9933462" cy="400398"/>
      </dsp:txXfrm>
    </dsp:sp>
    <dsp:sp modelId="{833EC799-8D0C-0246-B395-EB629C8B6E03}">
      <dsp:nvSpPr>
        <dsp:cNvPr id="0" name=""/>
        <dsp:cNvSpPr/>
      </dsp:nvSpPr>
      <dsp:spPr>
        <a:xfrm rot="10800000">
          <a:off x="0" y="1649"/>
          <a:ext cx="9933462" cy="1339123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خلق بيئة جذابة</a:t>
          </a:r>
          <a:endParaRPr lang="en-GB" sz="2400" kern="1200" dirty="0"/>
        </a:p>
      </dsp:txBody>
      <dsp:txXfrm rot="-10800000">
        <a:off x="0" y="1649"/>
        <a:ext cx="9933462" cy="470032"/>
      </dsp:txXfrm>
    </dsp:sp>
    <dsp:sp modelId="{8ECF66BE-9F3B-634A-AC32-6653A9835EF7}">
      <dsp:nvSpPr>
        <dsp:cNvPr id="0" name=""/>
        <dsp:cNvSpPr/>
      </dsp:nvSpPr>
      <dsp:spPr>
        <a:xfrm>
          <a:off x="0" y="471682"/>
          <a:ext cx="9933462" cy="40039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تصميم داخلي يعكس هوية العلامة التجارية</a:t>
          </a:r>
          <a:r>
            <a:rPr lang="en-GB" sz="2400" kern="1200" dirty="0"/>
            <a:t>. </a:t>
          </a:r>
          <a:r>
            <a:rPr lang="ar-SA" sz="2400" kern="1200" dirty="0"/>
            <a:t>مثال: متاجر</a:t>
          </a:r>
          <a:r>
            <a:rPr lang="en-GB" sz="2400" kern="1200" dirty="0"/>
            <a:t> Apple </a:t>
          </a:r>
          <a:r>
            <a:rPr lang="ar-SA" sz="2400" kern="1200" dirty="0"/>
            <a:t>المفتوحة والحديثة</a:t>
          </a:r>
          <a:r>
            <a:rPr lang="en-GB" sz="2400" kern="1200" dirty="0"/>
            <a:t>.</a:t>
          </a:r>
        </a:p>
      </dsp:txBody>
      <dsp:txXfrm>
        <a:off x="0" y="471682"/>
        <a:ext cx="9933462" cy="40039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72EAD-3D9F-5148-AC89-F9EF0A813466}">
      <dsp:nvSpPr>
        <dsp:cNvPr id="0" name=""/>
        <dsp:cNvSpPr/>
      </dsp:nvSpPr>
      <dsp:spPr>
        <a:xfrm rot="16200000">
          <a:off x="2830604" y="-2725307"/>
          <a:ext cx="825217" cy="648642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العملاء يفضلون الردود السريعة والفعالة</a:t>
          </a:r>
          <a:r>
            <a:rPr lang="en-GB" sz="2400" kern="1200" dirty="0"/>
            <a:t>.</a:t>
          </a:r>
          <a:br>
            <a:rPr lang="en-GB" sz="2400" kern="1200" dirty="0"/>
          </a:br>
          <a:r>
            <a:rPr lang="ar-SA" sz="2400" kern="1200" dirty="0"/>
            <a:t>مثال: دعم عملاء</a:t>
          </a:r>
          <a:r>
            <a:rPr lang="en-GB" sz="2400" kern="1200" dirty="0"/>
            <a:t> Amazon </a:t>
          </a:r>
          <a:r>
            <a:rPr lang="ar-SA" sz="2400" kern="1200" dirty="0"/>
            <a:t>السريع والمباشر</a:t>
          </a:r>
          <a:r>
            <a:rPr lang="en-GB" sz="2400" kern="1200" dirty="0"/>
            <a:t>.</a:t>
          </a:r>
        </a:p>
      </dsp:txBody>
      <dsp:txXfrm rot="5400000">
        <a:off x="40284" y="145581"/>
        <a:ext cx="6446142" cy="744649"/>
      </dsp:txXfrm>
    </dsp:sp>
    <dsp:sp modelId="{FE43D589-B04E-C941-AC9A-D977E9EFF01C}">
      <dsp:nvSpPr>
        <dsp:cNvPr id="0" name=""/>
        <dsp:cNvSpPr/>
      </dsp:nvSpPr>
      <dsp:spPr>
        <a:xfrm>
          <a:off x="6486426" y="2144"/>
          <a:ext cx="3648614" cy="10315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سرعة الاستجابة</a:t>
          </a:r>
          <a:endParaRPr lang="en-GB" sz="2400" kern="1200" dirty="0"/>
        </a:p>
      </dsp:txBody>
      <dsp:txXfrm>
        <a:off x="6536781" y="52499"/>
        <a:ext cx="3547904" cy="930812"/>
      </dsp:txXfrm>
    </dsp:sp>
    <dsp:sp modelId="{5B11435D-8A57-1945-8900-DDD5B795507E}">
      <dsp:nvSpPr>
        <dsp:cNvPr id="0" name=""/>
        <dsp:cNvSpPr/>
      </dsp:nvSpPr>
      <dsp:spPr>
        <a:xfrm rot="16200000">
          <a:off x="2830604" y="-1642209"/>
          <a:ext cx="825217" cy="648642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Arial" panose="020B0604020202020204" pitchFamily="34" charset="0"/>
            <a:buNone/>
          </a:pPr>
          <a:r>
            <a:rPr lang="ar-SA" sz="2400" kern="1200" dirty="0"/>
            <a:t>التعامل بلمسة إنسانية يجعل العملاء يشعرون بالتقدير</a:t>
          </a:r>
          <a:r>
            <a:rPr lang="en-GB" sz="2400" kern="1200" dirty="0"/>
            <a:t>.</a:t>
          </a:r>
          <a:br>
            <a:rPr lang="en-GB" sz="2400" kern="1200" dirty="0"/>
          </a:br>
          <a:r>
            <a:rPr lang="ar-SA" sz="2400" kern="1200" dirty="0"/>
            <a:t>مثال: دعم</a:t>
          </a:r>
          <a:r>
            <a:rPr lang="en-GB" sz="2400" kern="1200" dirty="0"/>
            <a:t> Apple </a:t>
          </a:r>
          <a:r>
            <a:rPr lang="ar-SA" sz="2400" kern="1200" dirty="0"/>
            <a:t>الذي يقدم حلولًا مخصصة لكل عميل</a:t>
          </a:r>
          <a:r>
            <a:rPr lang="en-GB" sz="2400" kern="1200" dirty="0"/>
            <a:t>.</a:t>
          </a:r>
        </a:p>
      </dsp:txBody>
      <dsp:txXfrm rot="5400000">
        <a:off x="40284" y="1228679"/>
        <a:ext cx="6446142" cy="744649"/>
      </dsp:txXfrm>
    </dsp:sp>
    <dsp:sp modelId="{0A3BF7D8-5FBE-4C4B-82E2-975B228D600D}">
      <dsp:nvSpPr>
        <dsp:cNvPr id="0" name=""/>
        <dsp:cNvSpPr/>
      </dsp:nvSpPr>
      <dsp:spPr>
        <a:xfrm>
          <a:off x="6486426" y="1085242"/>
          <a:ext cx="3648614" cy="10315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التفاعل الشخصي</a:t>
          </a:r>
          <a:endParaRPr lang="en-GB" sz="2400" kern="1200" dirty="0"/>
        </a:p>
      </dsp:txBody>
      <dsp:txXfrm>
        <a:off x="6536781" y="1135597"/>
        <a:ext cx="3547904" cy="930812"/>
      </dsp:txXfrm>
    </dsp:sp>
    <dsp:sp modelId="{87533FD9-8D63-BB47-A5FB-56F20D2F27AC}">
      <dsp:nvSpPr>
        <dsp:cNvPr id="0" name=""/>
        <dsp:cNvSpPr/>
      </dsp:nvSpPr>
      <dsp:spPr>
        <a:xfrm rot="16200000">
          <a:off x="2830604" y="-559111"/>
          <a:ext cx="825217" cy="648642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العميل يتذكر العلامة بناءً على طريقة تعاملها مع المشكلات</a:t>
          </a:r>
          <a:r>
            <a:rPr lang="en-GB" sz="2400" kern="1200" dirty="0"/>
            <a:t>.</a:t>
          </a:r>
          <a:br>
            <a:rPr lang="en-GB" sz="2400" kern="1200" dirty="0"/>
          </a:br>
          <a:r>
            <a:rPr lang="ar-SA" sz="2400" kern="1200" dirty="0"/>
            <a:t>مثال: سياسة الاستبدال المرنة في</a:t>
          </a:r>
          <a:r>
            <a:rPr lang="en-GB" sz="2400" kern="1200" dirty="0"/>
            <a:t> Zappos.</a:t>
          </a:r>
        </a:p>
      </dsp:txBody>
      <dsp:txXfrm rot="5400000">
        <a:off x="40284" y="2311777"/>
        <a:ext cx="6446142" cy="744649"/>
      </dsp:txXfrm>
    </dsp:sp>
    <dsp:sp modelId="{309C42CE-A3B0-C84F-9B6C-A3CE75D9D98D}">
      <dsp:nvSpPr>
        <dsp:cNvPr id="0" name=""/>
        <dsp:cNvSpPr/>
      </dsp:nvSpPr>
      <dsp:spPr>
        <a:xfrm>
          <a:off x="6486426" y="2168341"/>
          <a:ext cx="3648614" cy="10315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القدرة على حل المشكلات بفعالية</a:t>
          </a:r>
          <a:endParaRPr lang="en-GB" sz="2400" kern="1200" dirty="0"/>
        </a:p>
      </dsp:txBody>
      <dsp:txXfrm>
        <a:off x="6536781" y="2218696"/>
        <a:ext cx="3547904" cy="930812"/>
      </dsp:txXfrm>
    </dsp:sp>
    <dsp:sp modelId="{9D8B6ABB-AD3E-D94C-8AF8-601F2F0E5702}">
      <dsp:nvSpPr>
        <dsp:cNvPr id="0" name=""/>
        <dsp:cNvSpPr/>
      </dsp:nvSpPr>
      <dsp:spPr>
        <a:xfrm rot="16200000">
          <a:off x="2830604" y="523987"/>
          <a:ext cx="825217" cy="648642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تحويل الشكاوى إلى فرص لبناء الولاء</a:t>
          </a:r>
          <a:r>
            <a:rPr lang="en-GB" sz="2400" kern="1200" dirty="0"/>
            <a:t>.</a:t>
          </a:r>
          <a:br>
            <a:rPr lang="en-GB" sz="2400" kern="1200" dirty="0"/>
          </a:br>
          <a:r>
            <a:rPr lang="ar-SA" sz="2400" kern="1200" dirty="0"/>
            <a:t>مثال: تعويض العملاء عند حدوث خطأ في الطلبات</a:t>
          </a:r>
          <a:r>
            <a:rPr lang="en-GB" sz="2400" kern="1200" dirty="0"/>
            <a:t>.</a:t>
          </a:r>
        </a:p>
      </dsp:txBody>
      <dsp:txXfrm rot="5400000">
        <a:off x="40284" y="3394875"/>
        <a:ext cx="6446142" cy="744649"/>
      </dsp:txXfrm>
    </dsp:sp>
    <dsp:sp modelId="{18D75EEB-F14F-704D-B529-C40BA2B64F85}">
      <dsp:nvSpPr>
        <dsp:cNvPr id="0" name=""/>
        <dsp:cNvSpPr/>
      </dsp:nvSpPr>
      <dsp:spPr>
        <a:xfrm>
          <a:off x="6486426" y="3251439"/>
          <a:ext cx="3648614" cy="103152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تقديم تجارب إيجابية حتى في المواقف الصعبة</a:t>
          </a:r>
          <a:endParaRPr lang="en-GB" sz="2400" kern="1200" dirty="0"/>
        </a:p>
      </dsp:txBody>
      <dsp:txXfrm>
        <a:off x="6536781" y="3301794"/>
        <a:ext cx="3547904" cy="9308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51E411-AEE8-DF4C-A81F-AB0B3F420FCE}">
      <dsp:nvSpPr>
        <dsp:cNvPr id="0" name=""/>
        <dsp:cNvSpPr/>
      </dsp:nvSpPr>
      <dsp:spPr>
        <a:xfrm>
          <a:off x="7900147" y="275107"/>
          <a:ext cx="1981545" cy="107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جمع الملاحظات بطرق مختلفة</a:t>
          </a:r>
          <a:endParaRPr lang="en-GB" sz="2000" kern="1200" dirty="0"/>
        </a:p>
      </dsp:txBody>
      <dsp:txXfrm>
        <a:off x="7931747" y="306707"/>
        <a:ext cx="1918345" cy="1015700"/>
      </dsp:txXfrm>
    </dsp:sp>
    <dsp:sp modelId="{F69676B8-3372-6245-86C7-29A51072DC86}">
      <dsp:nvSpPr>
        <dsp:cNvPr id="0" name=""/>
        <dsp:cNvSpPr/>
      </dsp:nvSpPr>
      <dsp:spPr>
        <a:xfrm>
          <a:off x="9485383" y="1354008"/>
          <a:ext cx="198154" cy="1133548"/>
        </a:xfrm>
        <a:custGeom>
          <a:avLst/>
          <a:gdLst/>
          <a:ahLst/>
          <a:cxnLst/>
          <a:rect l="0" t="0" r="0" b="0"/>
          <a:pathLst>
            <a:path>
              <a:moveTo>
                <a:pt x="198154" y="0"/>
              </a:moveTo>
              <a:lnTo>
                <a:pt x="198154" y="1133548"/>
              </a:lnTo>
              <a:lnTo>
                <a:pt x="0" y="11335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BBEB849-55BA-F34A-8292-240D96C65C68}">
      <dsp:nvSpPr>
        <dsp:cNvPr id="0" name=""/>
        <dsp:cNvSpPr/>
      </dsp:nvSpPr>
      <dsp:spPr>
        <a:xfrm>
          <a:off x="7592621" y="1628208"/>
          <a:ext cx="1892761" cy="17186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استطلاعات الرأي، مراجعات الإنترنت، مكالمات خدمة العملاء</a:t>
          </a:r>
          <a:endParaRPr lang="en-GB" sz="2200" kern="1200" dirty="0">
            <a:solidFill>
              <a:prstClr val="black">
                <a:hueOff val="0"/>
                <a:satOff val="0"/>
                <a:lumOff val="0"/>
                <a:alphaOff val="0"/>
              </a:prstClr>
            </a:solidFill>
            <a:latin typeface="Calibri"/>
            <a:ea typeface="+mn-ea"/>
            <a:cs typeface="Arial" panose="020B0604020202020204" pitchFamily="34" charset="0"/>
          </a:endParaRPr>
        </a:p>
      </dsp:txBody>
      <dsp:txXfrm>
        <a:off x="7642960" y="1678547"/>
        <a:ext cx="1792083" cy="1618019"/>
      </dsp:txXfrm>
    </dsp:sp>
    <dsp:sp modelId="{B61973B9-0B44-E644-B71B-647A7C96CC5B}">
      <dsp:nvSpPr>
        <dsp:cNvPr id="0" name=""/>
        <dsp:cNvSpPr/>
      </dsp:nvSpPr>
      <dsp:spPr>
        <a:xfrm>
          <a:off x="5370201" y="275107"/>
          <a:ext cx="1981545" cy="107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تحليل الملاحظات لفهم المشكلات والفرص</a:t>
          </a:r>
          <a:endParaRPr lang="en-GB" sz="2000" kern="1200" dirty="0"/>
        </a:p>
      </dsp:txBody>
      <dsp:txXfrm>
        <a:off x="5401801" y="306707"/>
        <a:ext cx="1918345" cy="1015700"/>
      </dsp:txXfrm>
    </dsp:sp>
    <dsp:sp modelId="{ABA4313E-725F-1742-92C7-6C0A930B71CD}">
      <dsp:nvSpPr>
        <dsp:cNvPr id="0" name=""/>
        <dsp:cNvSpPr/>
      </dsp:nvSpPr>
      <dsp:spPr>
        <a:xfrm>
          <a:off x="6955437" y="1354008"/>
          <a:ext cx="198154" cy="1133548"/>
        </a:xfrm>
        <a:custGeom>
          <a:avLst/>
          <a:gdLst/>
          <a:ahLst/>
          <a:cxnLst/>
          <a:rect l="0" t="0" r="0" b="0"/>
          <a:pathLst>
            <a:path>
              <a:moveTo>
                <a:pt x="198154" y="0"/>
              </a:moveTo>
              <a:lnTo>
                <a:pt x="198154" y="1133548"/>
              </a:lnTo>
              <a:lnTo>
                <a:pt x="0" y="11335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74F160-A9DB-DD4F-80EA-A6DEEBEB081E}">
      <dsp:nvSpPr>
        <dsp:cNvPr id="0" name=""/>
        <dsp:cNvSpPr/>
      </dsp:nvSpPr>
      <dsp:spPr>
        <a:xfrm>
          <a:off x="5062675" y="1628208"/>
          <a:ext cx="1892761" cy="17186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اكتشاف أنماط الملاحظات المتكررة وتحديد المجالات التي تحتاج للتحسين</a:t>
          </a:r>
          <a:endParaRPr lang="en-GB" sz="2200" kern="1200" dirty="0"/>
        </a:p>
      </dsp:txBody>
      <dsp:txXfrm>
        <a:off x="5113014" y="1678547"/>
        <a:ext cx="1792083" cy="1618019"/>
      </dsp:txXfrm>
    </dsp:sp>
    <dsp:sp modelId="{4E7912FB-C25D-7E41-93DF-5E632CB92593}">
      <dsp:nvSpPr>
        <dsp:cNvPr id="0" name=""/>
        <dsp:cNvSpPr/>
      </dsp:nvSpPr>
      <dsp:spPr>
        <a:xfrm>
          <a:off x="2840255" y="275107"/>
          <a:ext cx="1981545" cy="107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تنفيذ التحسينات الفعلية</a:t>
          </a:r>
          <a:endParaRPr lang="en-GB" sz="2000" kern="1200" dirty="0"/>
        </a:p>
      </dsp:txBody>
      <dsp:txXfrm>
        <a:off x="2871855" y="306707"/>
        <a:ext cx="1918345" cy="1015700"/>
      </dsp:txXfrm>
    </dsp:sp>
    <dsp:sp modelId="{89071331-5488-1A49-8856-F4512BB3542F}">
      <dsp:nvSpPr>
        <dsp:cNvPr id="0" name=""/>
        <dsp:cNvSpPr/>
      </dsp:nvSpPr>
      <dsp:spPr>
        <a:xfrm>
          <a:off x="4425491" y="1354008"/>
          <a:ext cx="198154" cy="1133548"/>
        </a:xfrm>
        <a:custGeom>
          <a:avLst/>
          <a:gdLst/>
          <a:ahLst/>
          <a:cxnLst/>
          <a:rect l="0" t="0" r="0" b="0"/>
          <a:pathLst>
            <a:path>
              <a:moveTo>
                <a:pt x="198154" y="0"/>
              </a:moveTo>
              <a:lnTo>
                <a:pt x="198154" y="1133548"/>
              </a:lnTo>
              <a:lnTo>
                <a:pt x="0" y="11335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CF9E977-DC9C-8B43-90ED-AE7D771A3165}">
      <dsp:nvSpPr>
        <dsp:cNvPr id="0" name=""/>
        <dsp:cNvSpPr/>
      </dsp:nvSpPr>
      <dsp:spPr>
        <a:xfrm>
          <a:off x="2532730" y="1628208"/>
          <a:ext cx="1892761" cy="17186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إجراء تغييرات حقيقية بناءً على ردود الفعل</a:t>
          </a:r>
          <a:endParaRPr lang="en-GB" sz="2200" kern="1200" dirty="0"/>
        </a:p>
      </dsp:txBody>
      <dsp:txXfrm>
        <a:off x="2583069" y="1678547"/>
        <a:ext cx="1792083" cy="1618019"/>
      </dsp:txXfrm>
    </dsp:sp>
    <dsp:sp modelId="{4BC7BF7C-CDC2-414C-96CD-1685708BE826}">
      <dsp:nvSpPr>
        <dsp:cNvPr id="0" name=""/>
        <dsp:cNvSpPr/>
      </dsp:nvSpPr>
      <dsp:spPr>
        <a:xfrm>
          <a:off x="310309" y="275107"/>
          <a:ext cx="1981545" cy="107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٤- التواصل مع العملاء بشأن التغييرات</a:t>
          </a:r>
          <a:endParaRPr lang="en-GB" sz="2000" kern="1200" dirty="0"/>
        </a:p>
      </dsp:txBody>
      <dsp:txXfrm>
        <a:off x="341909" y="306707"/>
        <a:ext cx="1918345" cy="1015700"/>
      </dsp:txXfrm>
    </dsp:sp>
    <dsp:sp modelId="{F16A49AA-EAE7-8B4B-B7CB-448371C761DA}">
      <dsp:nvSpPr>
        <dsp:cNvPr id="0" name=""/>
        <dsp:cNvSpPr/>
      </dsp:nvSpPr>
      <dsp:spPr>
        <a:xfrm>
          <a:off x="1895546" y="1354008"/>
          <a:ext cx="198154" cy="1133548"/>
        </a:xfrm>
        <a:custGeom>
          <a:avLst/>
          <a:gdLst/>
          <a:ahLst/>
          <a:cxnLst/>
          <a:rect l="0" t="0" r="0" b="0"/>
          <a:pathLst>
            <a:path>
              <a:moveTo>
                <a:pt x="198154" y="0"/>
              </a:moveTo>
              <a:lnTo>
                <a:pt x="198154" y="1133548"/>
              </a:lnTo>
              <a:lnTo>
                <a:pt x="0" y="113354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40D84BD-5DB1-534B-96D6-09E7D0FE82A1}">
      <dsp:nvSpPr>
        <dsp:cNvPr id="0" name=""/>
        <dsp:cNvSpPr/>
      </dsp:nvSpPr>
      <dsp:spPr>
        <a:xfrm>
          <a:off x="2784" y="1628208"/>
          <a:ext cx="1892761" cy="17186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marL="0" lvl="0" indent="0" algn="ctr" defTabSz="9779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200" kern="1200" dirty="0"/>
            <a:t>إعلام العملاء بأن آرائهم أحدثت فرقًا لتعزيز ولائهم</a:t>
          </a:r>
          <a:endParaRPr lang="en-GB" sz="2200" kern="1200" dirty="0"/>
        </a:p>
      </dsp:txBody>
      <dsp:txXfrm>
        <a:off x="53123" y="1678547"/>
        <a:ext cx="1792083" cy="161801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D21C9-D8BD-E840-BE7A-06DA077B3C5E}">
      <dsp:nvSpPr>
        <dsp:cNvPr id="0" name=""/>
        <dsp:cNvSpPr/>
      </dsp:nvSpPr>
      <dsp:spPr>
        <a:xfrm rot="16200000">
          <a:off x="2880607" y="-2772860"/>
          <a:ext cx="844420" cy="660563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تحليل احتياجات العملاء وسلوكهم بشكل دقيق</a:t>
          </a:r>
          <a:endParaRPr lang="en-GB" sz="2000" kern="1200" dirty="0"/>
        </a:p>
      </dsp:txBody>
      <dsp:txXfrm rot="5400000">
        <a:off x="41221" y="148968"/>
        <a:ext cx="6564414" cy="761978"/>
      </dsp:txXfrm>
    </dsp:sp>
    <dsp:sp modelId="{70C00889-7B3B-5849-8057-316B818EAFB7}">
      <dsp:nvSpPr>
        <dsp:cNvPr id="0" name=""/>
        <dsp:cNvSpPr/>
      </dsp:nvSpPr>
      <dsp:spPr>
        <a:xfrm>
          <a:off x="6605635" y="2194"/>
          <a:ext cx="3715670" cy="1055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استثمار الوقت في فهم العملاء</a:t>
          </a:r>
          <a:endParaRPr lang="en-GB" sz="2000" kern="1200" dirty="0">
            <a:solidFill>
              <a:schemeClr val="bg1"/>
            </a:solidFill>
          </a:endParaRPr>
        </a:p>
      </dsp:txBody>
      <dsp:txXfrm>
        <a:off x="6657161" y="53720"/>
        <a:ext cx="3612618" cy="952473"/>
      </dsp:txXfrm>
    </dsp:sp>
    <dsp:sp modelId="{E8706EA8-F1FA-464C-A02E-C5FF9527BEB6}">
      <dsp:nvSpPr>
        <dsp:cNvPr id="0" name=""/>
        <dsp:cNvSpPr/>
      </dsp:nvSpPr>
      <dsp:spPr>
        <a:xfrm rot="16200000">
          <a:off x="2880607" y="-1664558"/>
          <a:ext cx="844420" cy="660563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ضمان تناسق الرسائل والخدمات في كل نقاط التفاعل</a:t>
          </a:r>
          <a:endParaRPr lang="en-GB" sz="2000" kern="1200" dirty="0"/>
        </a:p>
      </dsp:txBody>
      <dsp:txXfrm rot="5400000">
        <a:off x="41221" y="1257270"/>
        <a:ext cx="6564414" cy="761978"/>
      </dsp:txXfrm>
    </dsp:sp>
    <dsp:sp modelId="{8D76BE1F-42F9-774E-A876-1DB14E99E54C}">
      <dsp:nvSpPr>
        <dsp:cNvPr id="0" name=""/>
        <dsp:cNvSpPr/>
      </dsp:nvSpPr>
      <dsp:spPr>
        <a:xfrm>
          <a:off x="6605635" y="1110496"/>
          <a:ext cx="3715670" cy="1055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تقديم تجربة سلسة وموحدة عبر جميع القنوات</a:t>
          </a:r>
          <a:endParaRPr lang="en-GB" sz="2000" kern="1200" dirty="0">
            <a:solidFill>
              <a:schemeClr val="bg1"/>
            </a:solidFill>
          </a:endParaRPr>
        </a:p>
      </dsp:txBody>
      <dsp:txXfrm>
        <a:off x="6657161" y="1162022"/>
        <a:ext cx="3612618" cy="952473"/>
      </dsp:txXfrm>
    </dsp:sp>
    <dsp:sp modelId="{113D4B87-9A61-A34D-B786-C69FAC489ADA}">
      <dsp:nvSpPr>
        <dsp:cNvPr id="0" name=""/>
        <dsp:cNvSpPr/>
      </dsp:nvSpPr>
      <dsp:spPr>
        <a:xfrm rot="16200000">
          <a:off x="2880607" y="-556256"/>
          <a:ext cx="844420" cy="660563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تدريب الفرق على تقديم استجابات سريعة وفعالة</a:t>
          </a:r>
          <a:endParaRPr lang="en-GB" sz="2000" kern="1200" dirty="0"/>
        </a:p>
      </dsp:txBody>
      <dsp:txXfrm rot="5400000">
        <a:off x="41221" y="2365572"/>
        <a:ext cx="6564414" cy="761978"/>
      </dsp:txXfrm>
    </dsp:sp>
    <dsp:sp modelId="{1A0C01B9-9A07-7040-9EAE-BCE501951396}">
      <dsp:nvSpPr>
        <dsp:cNvPr id="0" name=""/>
        <dsp:cNvSpPr/>
      </dsp:nvSpPr>
      <dsp:spPr>
        <a:xfrm>
          <a:off x="6605635" y="2218798"/>
          <a:ext cx="3715670" cy="1055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تحسين خدمة العملاء بشكل مستمر</a:t>
          </a:r>
          <a:endParaRPr lang="en-GB" sz="2000" kern="1200" dirty="0">
            <a:solidFill>
              <a:schemeClr val="bg1"/>
            </a:solidFill>
          </a:endParaRPr>
        </a:p>
      </dsp:txBody>
      <dsp:txXfrm>
        <a:off x="6657161" y="2270324"/>
        <a:ext cx="3612618" cy="952473"/>
      </dsp:txXfrm>
    </dsp:sp>
    <dsp:sp modelId="{3083B808-F57C-094F-8414-481190ED4157}">
      <dsp:nvSpPr>
        <dsp:cNvPr id="0" name=""/>
        <dsp:cNvSpPr/>
      </dsp:nvSpPr>
      <dsp:spPr>
        <a:xfrm rot="16200000">
          <a:off x="2880607" y="552045"/>
          <a:ext cx="844420" cy="660563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Courier New" panose="02070309020205020404" pitchFamily="49" charset="0"/>
            <a:buChar char="o"/>
          </a:pPr>
          <a:r>
            <a:rPr lang="ar-SA" sz="2000" kern="1200" dirty="0"/>
            <a:t>استخدام استطلاعات الرأي وتحليل البيانات لاتخاذ قرارات مدروسة</a:t>
          </a:r>
          <a:endParaRPr lang="en-GB" sz="2000" kern="1200" dirty="0"/>
        </a:p>
      </dsp:txBody>
      <dsp:txXfrm rot="5400000">
        <a:off x="41221" y="3473874"/>
        <a:ext cx="6564414" cy="761978"/>
      </dsp:txXfrm>
    </dsp:sp>
    <dsp:sp modelId="{8DDB23E2-6CAF-A34C-99E8-B3B7467EEC43}">
      <dsp:nvSpPr>
        <dsp:cNvPr id="0" name=""/>
        <dsp:cNvSpPr/>
      </dsp:nvSpPr>
      <dsp:spPr>
        <a:xfrm>
          <a:off x="6605635" y="3327100"/>
          <a:ext cx="3715670" cy="10555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مراجعة تجربة العملاء باستمرار وإجراء التحسينات</a:t>
          </a:r>
          <a:endParaRPr lang="en-GB" sz="2000" kern="1200" dirty="0">
            <a:solidFill>
              <a:schemeClr val="bg1"/>
            </a:solidFill>
          </a:endParaRPr>
        </a:p>
      </dsp:txBody>
      <dsp:txXfrm>
        <a:off x="6657161" y="3378626"/>
        <a:ext cx="3612618" cy="95247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823503-6640-6B40-A4CA-51E3F6BE2AB6}">
      <dsp:nvSpPr>
        <dsp:cNvPr id="0" name=""/>
        <dsp:cNvSpPr/>
      </dsp:nvSpPr>
      <dsp:spPr>
        <a:xfrm>
          <a:off x="760128" y="0"/>
          <a:ext cx="8614784" cy="4285106"/>
        </a:xfrm>
        <a:prstGeom prst="lef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E72935-C7E5-D740-9B7F-EBEC1F661E45}">
      <dsp:nvSpPr>
        <dsp:cNvPr id="0" name=""/>
        <dsp:cNvSpPr/>
      </dsp:nvSpPr>
      <dsp:spPr>
        <a:xfrm>
          <a:off x="7552476" y="799866"/>
          <a:ext cx="2578727" cy="26853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0" kern="1200" dirty="0"/>
            <a:t>١- </a:t>
          </a:r>
          <a:r>
            <a:rPr lang="ar-SA" sz="2400" b="1" kern="1200" dirty="0"/>
            <a:t>الذكاء الاصطناعي والمساعدات الذكية</a:t>
          </a:r>
          <a:br>
            <a:rPr lang="en-GB" sz="2400" b="1" kern="1200" dirty="0"/>
          </a:br>
          <a:r>
            <a:rPr lang="ar-SA" sz="2400" kern="1200" dirty="0"/>
            <a:t>تحسين التفاعل مع العملاء من خلال الشات بوت والتوصيات الذكية</a:t>
          </a:r>
          <a:endParaRPr lang="en-GB" sz="2400" b="0" kern="1200" dirty="0"/>
        </a:p>
      </dsp:txBody>
      <dsp:txXfrm>
        <a:off x="7678359" y="925749"/>
        <a:ext cx="2326961" cy="2433607"/>
      </dsp:txXfrm>
    </dsp:sp>
    <dsp:sp modelId="{E1A37D41-F055-0F4C-893A-394EB480931A}">
      <dsp:nvSpPr>
        <dsp:cNvPr id="0" name=""/>
        <dsp:cNvSpPr/>
      </dsp:nvSpPr>
      <dsp:spPr>
        <a:xfrm>
          <a:off x="5036263" y="799866"/>
          <a:ext cx="2251454" cy="26853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0" kern="1200" dirty="0"/>
            <a:t>٢- </a:t>
          </a:r>
          <a:r>
            <a:rPr lang="ar-SA" sz="2400" b="1" kern="1200" dirty="0"/>
            <a:t>تجربة الواقع المعزز والافتراضي</a:t>
          </a:r>
          <a:r>
            <a:rPr lang="en-GB" sz="2400" b="1" kern="1200" dirty="0"/>
            <a:t> (AR/VR)</a:t>
          </a:r>
          <a:br>
            <a:rPr lang="en-GB" sz="2400" b="1" kern="1200"/>
          </a:br>
          <a:r>
            <a:rPr lang="ar-SA" sz="2400" kern="1200"/>
            <a:t>السماح للعملاء بتجربة المنتجات افتراضيًا قبل شرائها</a:t>
          </a:r>
          <a:endParaRPr lang="en-GB" sz="2400" b="0" kern="1200" dirty="0"/>
        </a:p>
      </dsp:txBody>
      <dsp:txXfrm>
        <a:off x="5146170" y="909773"/>
        <a:ext cx="2031640" cy="2465559"/>
      </dsp:txXfrm>
    </dsp:sp>
    <dsp:sp modelId="{C89E8DB9-206F-9B4C-9E3C-4233C8818966}">
      <dsp:nvSpPr>
        <dsp:cNvPr id="0" name=""/>
        <dsp:cNvSpPr/>
      </dsp:nvSpPr>
      <dsp:spPr>
        <a:xfrm>
          <a:off x="2520050" y="799866"/>
          <a:ext cx="2251454" cy="26853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0" kern="1200" dirty="0"/>
            <a:t>٣- </a:t>
          </a:r>
          <a:r>
            <a:rPr lang="ar-SA" sz="2400" b="1" kern="1200" dirty="0"/>
            <a:t>الاستدامة والمسؤولية الاجتماعية</a:t>
          </a:r>
          <a:br>
            <a:rPr lang="en-GB" sz="2400" b="1" kern="1200"/>
          </a:br>
          <a:r>
            <a:rPr lang="ar-SA" sz="2400" kern="1200"/>
            <a:t>العملاء أصبحوا أكثر اهتمامًا بالعلامات التجارية الصديقة للبيئة</a:t>
          </a:r>
          <a:endParaRPr lang="en-GB" sz="2400" b="0" kern="1200" dirty="0"/>
        </a:p>
      </dsp:txBody>
      <dsp:txXfrm>
        <a:off x="2629957" y="909773"/>
        <a:ext cx="2031640" cy="2465559"/>
      </dsp:txXfrm>
    </dsp:sp>
    <dsp:sp modelId="{77DCFCF1-F362-FE4A-8F92-3942719E9EED}">
      <dsp:nvSpPr>
        <dsp:cNvPr id="0" name=""/>
        <dsp:cNvSpPr/>
      </dsp:nvSpPr>
      <dsp:spPr>
        <a:xfrm>
          <a:off x="3837" y="799866"/>
          <a:ext cx="2251454" cy="26853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0" kern="1200" dirty="0"/>
            <a:t>٤- </a:t>
          </a:r>
          <a:r>
            <a:rPr lang="ar-SA" sz="2400" b="1" kern="1200" dirty="0"/>
            <a:t>تخصيص التجربة بشكل أعمق</a:t>
          </a:r>
          <a:br>
            <a:rPr lang="en-GB" sz="2400" b="1" kern="1200" dirty="0"/>
          </a:br>
          <a:r>
            <a:rPr lang="ar-SA" sz="2400" kern="1200" dirty="0"/>
            <a:t>تقديم خدمات ومنتجات تتناسب مع احتياجات كل عميل بشكل فردي</a:t>
          </a:r>
          <a:endParaRPr lang="en-GB" sz="2400" b="0" kern="1200" dirty="0"/>
        </a:p>
      </dsp:txBody>
      <dsp:txXfrm>
        <a:off x="113744" y="909773"/>
        <a:ext cx="2031640" cy="24655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6DB35-9C47-CDEA-BC9C-34CBD7630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B6BB58-85CE-6471-C530-5491EDD76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122003-7FF4-1458-B969-FF22C4AA4A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7EFA3-29BA-2961-B195-CD9DBC8586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68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6713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97CD46-2A1D-CC98-33C3-91E7C4F2E6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92FC62-2AEC-1F09-4D81-073980A2597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11E477-E5CD-6041-267D-E4437EBAFC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FEF97D-9ACC-A0AC-F561-5BC61A412D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E7366-8FDC-2C4D-3D65-F34A58CFA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C6BC50-DDF7-0408-DA6F-52A62A719D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8B764A-DC60-E956-DD05-E8F0FBA52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0B854-F9CC-F5A8-7A1B-CD175B72E8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9519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4EB1C2-0C82-B8B8-1AAB-72095ED24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59770C-5A53-FD87-6D1E-F20EF176A7D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E3DDF5-65C4-1775-1102-E97F2E11B6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8DFF3E-1913-3245-5600-F316FD6E80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824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D85033-8F18-5EF9-86D8-5F87B252B9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91B310-2823-C3B6-8B7F-44AE2CBBAC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2371E9-3B04-FE3E-69E4-65B5FDAFE6E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000"/>
              <a:buFont typeface="Symbol" pitchFamily="2" charset="2"/>
              <a:buChar char=""/>
              <a:tabLst>
                <a:tab pos="457200" algn="l"/>
              </a:tabLst>
              <a:defRPr/>
            </a:pPr>
            <a:endParaRPr lang="ar-SA" sz="1800" b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57E64F-11C7-2B62-6E9F-75D5F68926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9111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A15DB-CFD5-856A-240E-3AB811B64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6220A2-BDB1-A3A6-FF71-43887E5223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6C8BBD-D7D9-2872-2B32-31F51ECCE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CC1893-11A8-E009-5C4A-4E99444972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7768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713297-4DE9-4506-1299-7126450653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5E1B1C-1763-B88C-23C9-3EA1EFD1EE1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166818-D596-3AD0-80EF-BE1728374A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947FCC-A77D-CBCF-30F0-9287E82939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840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90E562-F216-177A-8FAB-185EB86602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1C9C5A-806D-C1FB-18B3-12AAC0C820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820009-1D4C-E705-F5AF-34A9877FC6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0FA0B6-0B1D-60E1-493F-28663815D24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29807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60019-D842-6838-5717-6862D3E79F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8B61C3-DE23-C328-57C1-9107BB508F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92DB91-16E1-6B4B-C004-2FB0AA0BC8C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8ABE6E-43E7-B1F6-EA42-5B9B924DE8E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77902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7C4AD3-040B-0B64-109A-06B833DAD1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AACDDF-55A7-F1B5-9DD4-AC91356EA6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2A1F15-EA40-4946-D570-83DD0373F0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l" defTabSz="914400" rtl="0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A4189E-83C2-8236-C48B-E8F01AE2DD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0841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16C443-09E4-614D-C238-611DDDCBB6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637B12-D7D9-AA6E-F333-CEA5DA7D91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0159C8-D605-E39D-4A96-D4D341005C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86FD09-CC13-AF9D-1E45-05CC25F5865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6895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BF6EC-2AEA-CFDF-2250-5ECE1739D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8F184B-B534-B8BE-86E1-9795D10BF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2499C9-9CA1-6635-B233-17592D0BB8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l" defTabSz="914400" rtl="0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C64CE-59F8-D89B-63C9-BE347F3D97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4698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0322B-38F6-FC71-BE89-BE42F4C797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FA93210-8F36-C3F1-A105-B168C7A87B3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CC96C1-52F8-785B-C4F9-6D5DDCAA33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AED218-51D3-E5B4-D0E6-513D904749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1711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378D6C-F53F-C02F-940B-6E9E7E1386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5D6E69-6715-576A-514C-EFF8E2F695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25FFDC-5D4A-C010-CA66-E5563B90C86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DF7D9D-00DB-27FE-C9E0-DAF991F157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34601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9DA23-8F0C-E14B-5BA8-5BB6099653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7557F9-705E-25C2-C869-9895B7DFB7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15C00A-C504-AA03-9AAA-DC9557CDF6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555E2D-4032-63B4-F691-5C659CDB8B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7501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24231-5D05-DD7C-9ED3-E63AF5B659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7DEE4C-8D74-9130-2DBB-A77B6ED408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FF6E08E-09FC-1EC9-FB9C-E8DD4DEB28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44341-63F1-7FC2-8EBB-419FC8F9EE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96080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791D14-0209-4F15-3181-6FE10E7D1F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F53ED0-41F1-D291-4B43-2BEC3CF583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22FE60-9A0E-6C36-75B4-18AFE837B6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F9CE5F-9BC5-4599-D111-9E72C022ED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68284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B57938-54E4-3B7A-8F84-B88DC758C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1D8000-CA14-90A5-4134-8D640B2857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6B8673-59D9-1B4B-BAD0-F54A38ABF3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E5E2CE-14C0-87F3-97ED-E17BDD2ABF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9141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32BFCD-65C0-314A-25DA-4E6ACE47E8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EC51E1-5210-E9F0-106C-DF6E9E3DB9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8FF87A-7782-536E-256F-15EC396CE0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86AA52-FF47-5AE4-78B5-F80A0B0F86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48104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AD2DD6-A179-7FAF-B0EB-85B3D2410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6015C7-DCB8-F29E-A88F-16E671706D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57E93B-37CE-6B72-E2AB-8AEE3C2B0F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61DCF0-4A99-72FA-7AA5-EF544DEFE0C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40350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66EFC6-2648-BA29-938F-8DFD7188DD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5D3974-8C66-08C5-9A4B-6922532B75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7D4584-341E-F733-AC33-9DE2F61239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82E304-CBCC-048E-4CF0-3D2CF676D4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85493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EBA48-7E58-82C5-8666-78AD41DD9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CD89D5-D969-837C-C046-772A00359A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BEDC7A-02A9-334B-9006-6E3FCDA1EA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F943E7-0244-474C-9AD9-727AA351E0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07328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857902-F1D1-7268-533D-F9358EC47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AF1962-32BB-D140-1C19-2300529C91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EB6949-F5C2-C2A9-980C-928224E5A7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AE183E-ED1E-C79A-FD02-B2323B6191D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37514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B7740-6CFB-E01B-5CC6-A46DDE129D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4497F9-8E58-ED0F-8513-10D65202EA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A62399-6890-D641-9057-BAB0D9E2964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r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000"/>
              <a:buFont typeface="Symbol" pitchFamily="2" charset="2"/>
              <a:buChar char=""/>
              <a:tabLst>
                <a:tab pos="457200" algn="l"/>
              </a:tabLst>
              <a:defRPr/>
            </a:pPr>
            <a:endParaRPr lang="ar-SA" sz="1800" b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ADB9D0-A16E-2551-08E6-47B46B2F27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93586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5B63E-347A-EF27-983D-5201E9383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2139DB-5EF6-C853-8EFB-8A8A9885B3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AAABE4-9652-D53D-54A1-39DA3A8C5F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86227-FB04-1A38-EDB4-74E7291CAA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1780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D8D67-8265-8BD8-0745-C02FAF820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D44390-A154-4748-BED4-E4CE603D0F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9E5731-4F17-825F-8141-CA027C99D3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22FB73-A6FB-E96E-8DF6-A3BA39CF20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87287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BC31F3-0107-8D90-0945-CC40AB32A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EDD551-96F7-918E-FA37-496E3E45D8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604B4D-D520-165E-7351-6612FEDCCC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ts val="1000"/>
              <a:buFont typeface="Symbol" pitchFamily="2" charset="2"/>
              <a:buChar char=""/>
              <a:tabLst>
                <a:tab pos="457200" algn="l"/>
              </a:tabLst>
              <a:defRPr/>
            </a:pPr>
            <a:endParaRPr lang="ar-SA" sz="1800" b="1" kern="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248009-CF37-4D36-8960-6FFCD0A967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0216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F07694-39EC-CE20-F97E-1D16BE7DC3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1FAE3D-FF33-30D2-E540-49A9C294F8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B8389F-F6D6-D4C7-6DDF-0DE733ADBD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0632DD-B85F-45AA-9052-CC4E170790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12896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417C6E-FD34-4CEC-BE4C-E826406E9B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EBBD61-C397-D1A1-DB33-1D39A1FE66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01B502B-0F0F-8E32-15DB-396A50F17D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A10683-E5B3-DE64-A5F5-6A548D927D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022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3E11D-4554-E605-BE4B-C183FD78EC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88DE7B-F1D4-E9F6-4B32-CD8E1DB529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7590EA-69E3-4F2C-7FC0-CDD45643EA2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182696-30A7-FC85-AAD1-51003991D0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843557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0B0F35-5D0F-573B-6E87-321AAD4D8B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668159-6D4C-E369-D1C1-E8C2BDF296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586731-856A-37E2-836F-F285DA83B8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BE4A16-84D3-1FFD-FE44-9846FA51C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94584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1270FD-10AF-DC83-4A77-D6E77D9467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6F29B9-1463-6E1C-0471-EA3EDA09DC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DB5261-B61B-EC48-24DB-1B61A1130E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D34AAE-831A-8488-0771-9370640AC4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6697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7AB89-5CAA-A04D-66FF-68495FF49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5B45F1-B2FB-7FC3-FC24-142B054448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108046-1781-78B2-63A0-60CFAAAD66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ar-SA" sz="3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851998-3ACD-6BEB-244F-B030673AB9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058181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9A15DB-CFD5-856A-240E-3AB811B64B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6220A2-BDB1-A3A6-FF71-43887E5223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6C8BBD-D7D9-2872-2B32-31F51ECCE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 algn="l" defTabSz="914400" rtl="0" eaLnBrk="1" latinLnBrk="0" hangingPunct="1"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endParaRPr lang="en-US" sz="1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CC1893-11A8-E009-5C4A-4E99444972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77683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039C9E-B1F8-412B-B93B-3A66F559B9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6C38573-504D-0F2B-163F-D6120E281E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715949-7450-6992-A75F-5AA8938374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ar-SA" sz="8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DE96F9-E638-A97F-CC8B-267206721D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153464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4D0F4-A0DD-076C-4799-54B4305E0D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C56D2B0-550B-9EE2-A787-F970AA150F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AFF4CA0-E26D-4576-1E1C-9394689D2A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2F1BD9-AF37-B141-0102-403DC494369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70043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51FBE-5F03-40C8-69EB-81A61CBCFC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F4ABC8-C410-C694-5E60-20C39CF67C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F3FC9E-B4AA-B912-ED32-04C8D74165A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586B50-19C2-FE29-01F3-5C06EC7D0F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81728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D3CBCC-71B2-4F98-63B9-4DA38CA0E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FE8111-87CE-86A0-E031-14C06F74D4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F9FC76-9501-A1B2-FB3C-4D6CB0DC3C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C3880B-6EDE-E867-8D1C-18AF216C8F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72194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B8DC8F-F568-8059-AB0D-913FFF163A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9B8A23-B36B-23B4-E646-D7919A07FE9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3D4DD4-32E4-0DAA-CB4A-E7D5F13D80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BBAB63-8930-1364-379D-1C1335FD6E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355530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CA5385-7661-03BD-AC6A-6BFE91410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436C81-A73C-0355-158A-685EFEF19F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5EB064-FF62-2D00-47B8-1E4CF71CE8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13F87E-A3B5-AD1C-C2EE-6197B01BB1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58520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0D85C-97AA-3B51-AB85-5A2DF8E39F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8B92CB-114F-D48C-B29C-3AE9E1FF7B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6C1911-C502-E44D-B9CC-77DB75D049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l" defTabSz="914400" rtl="0" eaLnBrk="1" latinLnBrk="0" hangingPunct="1">
              <a:lnSpc>
                <a:spcPct val="115000"/>
              </a:lnSpc>
              <a:spcAft>
                <a:spcPts val="800"/>
              </a:spcAft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2DCB2-486E-1841-3BE6-DD17B363F2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25278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algn="r" defTabSz="914400" rtl="1" eaLnBrk="1" latinLnBrk="0" hangingPunct="1"/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933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5" Type="http://schemas.openxmlformats.org/officeDocument/2006/relationships/hyperlink" Target="https://www.youtube.com/watch?v=I71KlQ88P1U" TargetMode="Externa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8.png"/><Relationship Id="rId4" Type="http://schemas.openxmlformats.org/officeDocument/2006/relationships/hyperlink" Target="https://www.instagram.com/reel/DAXcb6jyi6_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hyperlink" Target="https://www.youtube.com/watch?v=mb9lFkS-Os4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youtube.com/watch?v=eiM-lXZ16Lg" TargetMode="External"/><Relationship Id="rId5" Type="http://schemas.openxmlformats.org/officeDocument/2006/relationships/hyperlink" Target="https://www.youtube.com/watch?v=5-jP6Xfdalk" TargetMode="External"/><Relationship Id="rId4" Type="http://schemas.openxmlformats.org/officeDocument/2006/relationships/hyperlink" Target="https://www.youtube.com/watch?v=C_BZQkU5Cds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3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504892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ID"/>
          </a:p>
        </p:txBody>
      </p:sp>
      <p:sp>
        <p:nvSpPr>
          <p:cNvPr id="11" name="TextBox 10"/>
          <p:cNvSpPr txBox="1"/>
          <p:nvPr/>
        </p:nvSpPr>
        <p:spPr>
          <a:xfrm>
            <a:off x="8970291" y="2953802"/>
            <a:ext cx="11095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MKT </a:t>
            </a:r>
            <a:r>
              <a:rPr lang="en-GB" sz="2000" dirty="0">
                <a:latin typeface="Alexandria" charset="0"/>
                <a:cs typeface="Alexandria" charset="0"/>
              </a:rPr>
              <a:t>235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745575" y="5931254"/>
            <a:ext cx="61534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د. محمد عادل عبدالرازق</a:t>
            </a:r>
          </a:p>
          <a:p>
            <a:pPr algn="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دكتوراة إدارة الأعمال، جامعة اكستر، إنجلترا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545375" y="5508551"/>
            <a:ext cx="72650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A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اعداد</a:t>
            </a:r>
            <a:endParaRPr lang="en-US" sz="2400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9CEBE46-7FFC-C723-9B6A-EC3D10984E0F}"/>
              </a:ext>
            </a:extLst>
          </p:cNvPr>
          <p:cNvSpPr txBox="1"/>
          <p:nvPr/>
        </p:nvSpPr>
        <p:spPr>
          <a:xfrm>
            <a:off x="7217792" y="2492499"/>
            <a:ext cx="50341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3600" b="1" dirty="0">
                <a:solidFill>
                  <a:schemeClr val="accent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صناعة الهوية والعلامة التجارية</a:t>
            </a:r>
            <a:endParaRPr lang="en-US" sz="7200" b="1" dirty="0">
              <a:solidFill>
                <a:schemeClr val="accent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7" name="Rectangle: Rounded Corners 9">
            <a:extLst>
              <a:ext uri="{FF2B5EF4-FFF2-40B4-BE49-F238E27FC236}">
                <a16:creationId xmlns:a16="http://schemas.microsoft.com/office/drawing/2014/main" id="{1550C35C-8AE4-3700-2AEB-2CCAA0311126}"/>
              </a:ext>
            </a:extLst>
          </p:cNvPr>
          <p:cNvSpPr/>
          <p:nvPr/>
        </p:nvSpPr>
        <p:spPr>
          <a:xfrm>
            <a:off x="5137159" y="3851342"/>
            <a:ext cx="6488783" cy="1287709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ar-SA" sz="2800" b="1" dirty="0">
                <a:solidFill>
                  <a:schemeClr val="accent1"/>
                </a:solidFill>
                <a:latin typeface="Alexandria" charset="0"/>
                <a:cs typeface="Alexandria" charset="0"/>
              </a:rPr>
              <a:t>الأسبوع  الخامس</a:t>
            </a:r>
          </a:p>
          <a:p>
            <a:pPr algn="ctr"/>
            <a:r>
              <a:rPr lang="en-GB" sz="40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 </a:t>
            </a:r>
            <a:r>
              <a:rPr lang="ar-SA" sz="40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تجربة العلامة التجارية</a:t>
            </a:r>
          </a:p>
        </p:txBody>
      </p:sp>
      <p:pic>
        <p:nvPicPr>
          <p:cNvPr id="17" name="Picture Placeholder 16" descr="A graphic of a brand&#10;&#10;AI-generated content may be incorrect.">
            <a:extLst>
              <a:ext uri="{FF2B5EF4-FFF2-40B4-BE49-F238E27FC236}">
                <a16:creationId xmlns:a16="http://schemas.microsoft.com/office/drawing/2014/main" id="{90E18EE8-E056-AF90-CEFB-CB94350F28CC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0" b="1030"/>
          <a:stretch>
            <a:fillRect/>
          </a:stretch>
        </p:blipFill>
        <p:spPr>
          <a:xfrm>
            <a:off x="1" y="0"/>
            <a:ext cx="7609113" cy="4657730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F2B08-DF15-B5BC-7046-3B272C2FB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5EFADBE-039F-88B7-7A03-0BB0351DF8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F52CD0-998C-E8D0-E2B1-D4AC443967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4054A2-6C47-A280-138F-0DB8948C339C}"/>
              </a:ext>
            </a:extLst>
          </p:cNvPr>
          <p:cNvSpPr txBox="1"/>
          <p:nvPr/>
        </p:nvSpPr>
        <p:spPr>
          <a:xfrm>
            <a:off x="6586115" y="1345306"/>
            <a:ext cx="539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3600" b="1" dirty="0">
                <a:solidFill>
                  <a:srgbClr val="00B0F0"/>
                </a:solidFill>
                <a:latin typeface="Alexandria" charset="0"/>
              </a:rPr>
              <a:t>الأهداف التعليمية للمحاضرة </a:t>
            </a:r>
            <a:endParaRPr lang="en-US" sz="36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3EA99B-B0D9-25CD-D599-55AE32A87924}"/>
              </a:ext>
            </a:extLst>
          </p:cNvPr>
          <p:cNvSpPr txBox="1"/>
          <p:nvPr/>
        </p:nvSpPr>
        <p:spPr>
          <a:xfrm>
            <a:off x="3136915" y="2052621"/>
            <a:ext cx="8701948" cy="4827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3200" b="1" dirty="0">
                <a:solidFill>
                  <a:srgbClr val="FF0000"/>
                </a:solidFill>
              </a:rPr>
              <a:t>بنهاية هذه المحاضرة، سيتمكن الطلاب من:</a:t>
            </a:r>
            <a:r>
              <a:rPr lang="ar-SA" sz="4000" b="1" dirty="0">
                <a:solidFill>
                  <a:srgbClr val="FF0000"/>
                </a:solidFill>
              </a:rPr>
              <a:t> 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فهم مفهوم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تجربة العلامة التجارية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وأهميتها في نجاح الشركات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التمييز بين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هوية العلامة التجارية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وتجربة العملاء معها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التعرف على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العناصر الأساسية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التي تؤثر في تجربة العلامة التجارية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تحليل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 واقعية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عن تجارب العلامات التجارية الناجحة والفاشلة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استكشاف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أحدث الاتجاهات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في تجربة العلامة التجارية والابتكار فيها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ar-SA" sz="3200" dirty="0">
              <a:effectLst/>
            </a:endParaRPr>
          </a:p>
          <a:p>
            <a:pPr algn="r" rtl="1">
              <a:lnSpc>
                <a:spcPct val="150000"/>
              </a:lnSpc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في نهاية المحاضرة، سيكون لديك فهم أعمق لكيفية تحسين تجربة العلامة التجارية لتكون أكثر تأثيرًا وجاذبية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16A716AB-0779-42DB-4BC4-8830E03EF5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5138818" cy="6858000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8938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577C7-C7B3-712F-7554-270F252FF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86D57A-3D55-A735-400B-66536218BE54}"/>
              </a:ext>
            </a:extLst>
          </p:cNvPr>
          <p:cNvSpPr/>
          <p:nvPr/>
        </p:nvSpPr>
        <p:spPr>
          <a:xfrm>
            <a:off x="617280" y="1685495"/>
            <a:ext cx="10812720" cy="4698976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87B0B1-1CBE-5090-4508-0093555EEC53}"/>
              </a:ext>
            </a:extLst>
          </p:cNvPr>
          <p:cNvSpPr txBox="1"/>
          <p:nvPr/>
        </p:nvSpPr>
        <p:spPr>
          <a:xfrm>
            <a:off x="2090057" y="1163525"/>
            <a:ext cx="758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ما هي تجربة العلامة التجارية؟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AD9354-2ED2-24A1-2961-90004546B4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0FF577-4F81-F59C-1710-F626AE91727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08DD02-4964-7782-D5C0-19F3D330F22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</a:t>
            </a:r>
            <a:r>
              <a:rPr lang="en-GB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2B8C4B1-1FA9-8528-B659-7304A0173B0D}"/>
              </a:ext>
            </a:extLst>
          </p:cNvPr>
          <p:cNvSpPr txBox="1"/>
          <p:nvPr/>
        </p:nvSpPr>
        <p:spPr>
          <a:xfrm>
            <a:off x="898071" y="2194455"/>
            <a:ext cx="9966121" cy="42035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تعريف تجربة العلامة التجارية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كل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التفاعلات التي يمر بها العميل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مع العلامة التجارية، سواء عبر المنتجات، الخدمات، أو الاتصال المباشر وغير المباشر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🔹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ما الذي يجعل التجربة مميزة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؟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الاتساق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أن تكون جميع نقاط التفاعل متناغمة مع رسالة العلامة التجارية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العاطفة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خلق مشاعر إيجابية تربط العملاء بالعلامة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التميز</a:t>
            </a:r>
            <a:r>
              <a:rPr lang="en-GB" sz="2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تجربة لا تُنسى تميز العلامة عن المنافسين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212FE4E-F5A3-A199-E428-F11C3751D4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7375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61012E-83FD-98B0-05EE-8B0CC91E69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DA01FF1-A26E-A3DC-78E5-5A1D441F9B5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D7C5F9E-C4D5-37B9-42E0-2A2BDEA345D9}"/>
              </a:ext>
            </a:extLst>
          </p:cNvPr>
          <p:cNvSpPr txBox="1"/>
          <p:nvPr/>
        </p:nvSpPr>
        <p:spPr>
          <a:xfrm>
            <a:off x="448886" y="1062662"/>
            <a:ext cx="92299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الفرق بين الهوية البصرية وتجربة العلامة التجارية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34B309B-728D-25D9-4858-AEEB19C08E5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733B04-F071-D7B7-906F-A46A0418A50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038D1C-4C0B-705D-A5CF-2A3E5A3387E0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F47CC60-72A8-9820-94D9-A35820417B0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9058347-81BC-65B3-9DC8-87520D351F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9555188"/>
              </p:ext>
            </p:extLst>
          </p:nvPr>
        </p:nvGraphicFramePr>
        <p:xfrm>
          <a:off x="747906" y="2270269"/>
          <a:ext cx="10551462" cy="3355568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517154">
                  <a:extLst>
                    <a:ext uri="{9D8B030D-6E8A-4147-A177-3AD203B41FA5}">
                      <a16:colId xmlns:a16="http://schemas.microsoft.com/office/drawing/2014/main" val="52390836"/>
                    </a:ext>
                  </a:extLst>
                </a:gridCol>
                <a:gridCol w="3517154">
                  <a:extLst>
                    <a:ext uri="{9D8B030D-6E8A-4147-A177-3AD203B41FA5}">
                      <a16:colId xmlns:a16="http://schemas.microsoft.com/office/drawing/2014/main" val="4216354409"/>
                    </a:ext>
                  </a:extLst>
                </a:gridCol>
                <a:gridCol w="3517154">
                  <a:extLst>
                    <a:ext uri="{9D8B030D-6E8A-4147-A177-3AD203B41FA5}">
                      <a16:colId xmlns:a16="http://schemas.microsoft.com/office/drawing/2014/main" val="2235479450"/>
                    </a:ext>
                  </a:extLst>
                </a:gridCol>
              </a:tblGrid>
              <a:tr h="627750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العنصر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الهوية البصرية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تجربة العلامة التجارية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1024050"/>
                  </a:ext>
                </a:extLst>
              </a:tr>
              <a:tr h="62793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التعريف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 dirty="0">
                          <a:effectLst/>
                        </a:rPr>
                        <a:t>الشكل والمظهر الخارجي للعلامة التجارية (الشعار، الألوان، التصميم)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كل التفاعلات التي يمر بها العميل مع العلامة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59161720"/>
                  </a:ext>
                </a:extLst>
              </a:tr>
              <a:tr h="62793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التأثير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يخلق انطباعًا أوليًا قويًا عن العلامة التجارية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يؤثر على ولاء العملاء وقرارات الشراء المستقبلية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62320543"/>
                  </a:ext>
                </a:extLst>
              </a:tr>
              <a:tr h="62793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المجال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يركز على التصميم والعناصر البصرية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يشمل التجربة العاطفية، الحسية، والسلوكية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95315265"/>
                  </a:ext>
                </a:extLst>
              </a:tr>
              <a:tr h="62793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أمثلة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شعار</a:t>
                      </a:r>
                      <a:r>
                        <a:rPr lang="en-GB" sz="2000" kern="0">
                          <a:effectLst/>
                        </a:rPr>
                        <a:t> Nike</a:t>
                      </a:r>
                      <a:r>
                        <a:rPr lang="ar-SA" sz="2000" kern="0">
                          <a:effectLst/>
                        </a:rPr>
                        <a:t>، ألوان</a:t>
                      </a:r>
                      <a:r>
                        <a:rPr lang="en-GB" sz="2000" kern="0">
                          <a:effectLst/>
                        </a:rPr>
                        <a:t> Starbucks</a:t>
                      </a:r>
                      <a:r>
                        <a:rPr lang="ar-SA" sz="2000" kern="0">
                          <a:effectLst/>
                        </a:rPr>
                        <a:t>، تصميم موقع</a:t>
                      </a:r>
                      <a:r>
                        <a:rPr lang="en-GB" sz="2000" kern="0">
                          <a:effectLst/>
                        </a:rPr>
                        <a:t> Apple.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 dirty="0">
                          <a:effectLst/>
                        </a:rPr>
                        <a:t>تجربة العملاء في متاجر</a:t>
                      </a:r>
                      <a:r>
                        <a:rPr lang="en-GB" sz="2000" kern="0" dirty="0">
                          <a:effectLst/>
                        </a:rPr>
                        <a:t> Apple</a:t>
                      </a:r>
                      <a:r>
                        <a:rPr lang="ar-SA" sz="2000" kern="0" dirty="0">
                          <a:effectLst/>
                        </a:rPr>
                        <a:t>، خدمة عملاء</a:t>
                      </a:r>
                      <a:r>
                        <a:rPr lang="en-GB" sz="2000" kern="0" dirty="0">
                          <a:effectLst/>
                        </a:rPr>
                        <a:t> Amazon.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962037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1679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90BC5-12BE-5EFE-5B90-8772B3D7D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93D2108-50C1-E94D-4C7F-78BA7DA849D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98FA4E-67DD-C4EC-5DC5-F9081CF139DA}"/>
              </a:ext>
            </a:extLst>
          </p:cNvPr>
          <p:cNvSpPr txBox="1"/>
          <p:nvPr/>
        </p:nvSpPr>
        <p:spPr>
          <a:xfrm>
            <a:off x="0" y="1163525"/>
            <a:ext cx="9678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لماذا تعتبر تجربة العلامة التجارية عنصرًا أساسيًا في نجاحها؟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D3AEDD-0968-8BE5-278B-E9896B78177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B6FE03-45DF-5211-9B3D-D8CF95D0F3A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078DA1-6AC5-C05B-9BB1-FE925D08E2A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9ACA33A-B1A8-5FAB-E647-0F6B59D876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4DDE85-AB1F-F0B9-8B8D-2D0791A9BAF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088336"/>
              </p:ext>
            </p:extLst>
          </p:nvPr>
        </p:nvGraphicFramePr>
        <p:xfrm>
          <a:off x="762001" y="2260564"/>
          <a:ext cx="10488386" cy="3621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91579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FB50CB-8D93-4562-79B4-EE40F78A0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B6EE5A6-156C-60E1-C528-5177F829916E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3D0101-9EC0-928E-75F3-5C797C7061BF}"/>
              </a:ext>
            </a:extLst>
          </p:cNvPr>
          <p:cNvSpPr txBox="1"/>
          <p:nvPr/>
        </p:nvSpPr>
        <p:spPr>
          <a:xfrm>
            <a:off x="726837" y="1130464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العناصر الأساسية لتجربة العلامة التجارية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50DCFC-5AE3-EA07-969B-9ABEEA94216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B18FA9-A1F9-8840-3CA4-132817F740B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4A8F8C-4FDC-C526-8B70-0BED2C66433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579C37A-BBE6-4DBB-92F9-3993AB03D76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7128516-6893-2005-B7F1-3838DAC825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4432856"/>
              </p:ext>
            </p:extLst>
          </p:nvPr>
        </p:nvGraphicFramePr>
        <p:xfrm>
          <a:off x="948266" y="2318893"/>
          <a:ext cx="10135041" cy="428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4978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AEAFAD-783E-6E67-88B1-FA8579C7AE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4E3314-047B-8C7F-1023-F045FB51C895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63159F-6B79-88B6-4DCA-B91CB1F1F15D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تأثير تجربة العلامة التجارية على ولاء العملاء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831E55A-C128-456D-546F-593D1976A96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DBF0D0-0C7E-A3DD-9BC9-BF1D919A2E3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06FF69-2D75-9246-B2BB-59F8F4F1E9A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C51CB08-282D-1DA0-EAAB-88043D44DC7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658E8B6-7274-CDD4-3BEF-553DB8C0BE67}"/>
              </a:ext>
            </a:extLst>
          </p:cNvPr>
          <p:cNvSpPr txBox="1"/>
          <p:nvPr/>
        </p:nvSpPr>
        <p:spPr>
          <a:xfrm>
            <a:off x="3177218" y="2393901"/>
            <a:ext cx="7906089" cy="43463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١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 العملاء يعودون للعلامات التجارية التي توفر تجربة مميزة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86%</a:t>
            </a:r>
            <a:r>
              <a:rPr lang="ar-SA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من العملاء مستعدون لدفع المزيد مقابل تجربة أفضل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73%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من العملاء يغيرون العلامة التجارية إذا كانت التجربة سيئة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٢-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التجربة تؤثر في قرارات الشراء المستقبلية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العملاء الذين يمرون بتجربة جيدة يميلون للشراء مجددًا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العلامة التجارية القوية تخلق ارتباطًا عاطفيًا يجعل العملاء يختارونها دون تردد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٣-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بناء علاقة طويلة الأمد مع العملاء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التجربة ليست فقط لحظة شراء، بل هي رحلة مستمرة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العملاء الذين يشعرون بالتقدير يصبحون سفراء للعلامة التجارية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٤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-</a:t>
            </a:r>
            <a:r>
              <a:rPr lang="ar-SA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التفاعل الإيجابي مع العلامة يزيد من توصيات العملاء لها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72%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من العملاء يوصون بعلامة تجارية بناءً على تجربة إيجابية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الولاء لا يتعلق فقط بالمنتج، بل بتجربة متكاملة تبني الثقة والانتماء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114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CD7FA-B675-F242-3F2F-35F5FB2BE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EC19FC6-C8A0-D193-5DF7-B0F76C1A240C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72E6BD-7D23-7418-B616-412054E4787F}"/>
              </a:ext>
            </a:extLst>
          </p:cNvPr>
          <p:cNvSpPr txBox="1"/>
          <p:nvPr/>
        </p:nvSpPr>
        <p:spPr>
          <a:xfrm>
            <a:off x="-179614" y="1035640"/>
            <a:ext cx="98291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التجربة الحسية – كيف تؤثر العلامة التجارية على الحواس؟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F90E14-1F0A-D88F-409C-E2A05D40DF1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387F92-393A-E4FB-DD68-AE56C7C11D3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8EF731-01D7-4DCB-2D8E-CB05678C1C3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D786E91-1A62-BDE7-0AD9-B9E7F13546C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AE8EE25-E2B6-C4C3-B0C3-65BEB04ED6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3332042"/>
              </p:ext>
            </p:extLst>
          </p:nvPr>
        </p:nvGraphicFramePr>
        <p:xfrm>
          <a:off x="761999" y="2494028"/>
          <a:ext cx="10472058" cy="3727157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3190097145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413315242"/>
                    </a:ext>
                  </a:extLst>
                </a:gridCol>
                <a:gridCol w="4299858">
                  <a:extLst>
                    <a:ext uri="{9D8B030D-6E8A-4147-A177-3AD203B41FA5}">
                      <a16:colId xmlns:a16="http://schemas.microsoft.com/office/drawing/2014/main" val="3700376152"/>
                    </a:ext>
                  </a:extLst>
                </a:gridCol>
              </a:tblGrid>
              <a:tr h="621042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الحاسة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كيف تؤثر في تجربة العلامة التجارية؟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أمثلة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15742834"/>
                  </a:ext>
                </a:extLst>
              </a:tr>
              <a:tr h="621223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البصر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الألوان والتصميمات تخلق هوية مرئية للعلامة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Apple </a:t>
                      </a:r>
                      <a:r>
                        <a:rPr lang="ar-SA" sz="2000" kern="0" dirty="0">
                          <a:effectLst/>
                        </a:rPr>
                        <a:t>تصميم المتاجر </a:t>
                      </a:r>
                      <a:r>
                        <a:rPr lang="en-GB" sz="2000" kern="0" dirty="0">
                          <a:effectLst/>
                        </a:rPr>
                        <a:t>Coca-Cola</a:t>
                      </a:r>
                      <a:r>
                        <a:rPr lang="ar-SA" sz="2000" kern="0" dirty="0">
                          <a:effectLst/>
                        </a:rPr>
                        <a:t> اللون الأحمر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90048183"/>
                  </a:ext>
                </a:extLst>
              </a:tr>
              <a:tr h="621223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السمع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الأصوات والموسيقى تعزز تجربة العملاء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Intel</a:t>
                      </a:r>
                      <a:r>
                        <a:rPr lang="ar-SA" sz="2000" kern="0" dirty="0">
                          <a:effectLst/>
                        </a:rPr>
                        <a:t> نغمة البدء، </a:t>
                      </a:r>
                      <a:r>
                        <a:rPr lang="en-GB" sz="2000" kern="0" dirty="0">
                          <a:effectLst/>
                        </a:rPr>
                        <a:t>McDonald’s (I’m Lovin’ It)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06735935"/>
                  </a:ext>
                </a:extLst>
              </a:tr>
              <a:tr h="621223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اللمس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نوعية المواد وتأثيرها على إحساس العميل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جودة التغليف لدى</a:t>
                      </a:r>
                      <a:r>
                        <a:rPr lang="en-GB" sz="2000" kern="0">
                          <a:effectLst/>
                        </a:rPr>
                        <a:t> Apple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84709690"/>
                  </a:ext>
                </a:extLst>
              </a:tr>
              <a:tr h="621223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الشم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الروائح المميزة تزيد من التعرف على العلامة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محلات</a:t>
                      </a:r>
                      <a:r>
                        <a:rPr lang="en-GB" sz="2000" kern="0">
                          <a:effectLst/>
                        </a:rPr>
                        <a:t> Abercrombie &amp; Fitch</a:t>
                      </a:r>
                      <a:r>
                        <a:rPr lang="ar-SA" sz="2000" kern="0">
                          <a:effectLst/>
                        </a:rPr>
                        <a:t>، الفنادق الفاخرة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943773999"/>
                  </a:ext>
                </a:extLst>
              </a:tr>
              <a:tr h="621223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التذوق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النكهات الفريدة تعزز تجربة المنتج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Starbucks</a:t>
                      </a:r>
                      <a:r>
                        <a:rPr lang="ar-SA" sz="2000" kern="0" dirty="0">
                          <a:effectLst/>
                        </a:rPr>
                        <a:t>، </a:t>
                      </a:r>
                      <a:r>
                        <a:rPr lang="en-GB" sz="2000" kern="0" dirty="0">
                          <a:effectLst/>
                        </a:rPr>
                        <a:t>Kit-Kat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165967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3371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66EDA7-3967-8B3B-B49F-6DA15F269F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EE549A1-9956-2E40-D4A2-DC783F6BD1E1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EBA356-C3F5-EE69-B5C4-DE2B3BC3B4AF}"/>
              </a:ext>
            </a:extLst>
          </p:cNvPr>
          <p:cNvSpPr txBox="1"/>
          <p:nvPr/>
        </p:nvSpPr>
        <p:spPr>
          <a:xfrm>
            <a:off x="617279" y="1034508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تجارب حسية ناجحة للعلامات التجارية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5EB89B-3CC1-BCC2-B638-5C0D5B7CE4D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649135-3FA9-B088-15BA-C53EA339171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6285EC7-CDB4-8FEB-26DF-7D9BF22E417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32AEB95-779C-1609-C175-7093E77E042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3A02DE-D1FB-BD3F-B475-DD40870E49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2667861"/>
              </p:ext>
            </p:extLst>
          </p:nvPr>
        </p:nvGraphicFramePr>
        <p:xfrm>
          <a:off x="762002" y="2444883"/>
          <a:ext cx="10504713" cy="4165892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547258">
                  <a:extLst>
                    <a:ext uri="{9D8B030D-6E8A-4147-A177-3AD203B41FA5}">
                      <a16:colId xmlns:a16="http://schemas.microsoft.com/office/drawing/2014/main" val="3811713381"/>
                    </a:ext>
                  </a:extLst>
                </a:gridCol>
                <a:gridCol w="4033157">
                  <a:extLst>
                    <a:ext uri="{9D8B030D-6E8A-4147-A177-3AD203B41FA5}">
                      <a16:colId xmlns:a16="http://schemas.microsoft.com/office/drawing/2014/main" val="1835185017"/>
                    </a:ext>
                  </a:extLst>
                </a:gridCol>
                <a:gridCol w="3924298">
                  <a:extLst>
                    <a:ext uri="{9D8B030D-6E8A-4147-A177-3AD203B41FA5}">
                      <a16:colId xmlns:a16="http://schemas.microsoft.com/office/drawing/2014/main" val="1627572356"/>
                    </a:ext>
                  </a:extLst>
                </a:gridCol>
              </a:tblGrid>
              <a:tr h="82516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العلامة التجارية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 dirty="0">
                          <a:effectLst/>
                        </a:rPr>
                        <a:t>التجربة الحسية المستخدمة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 dirty="0">
                          <a:effectLst/>
                        </a:rPr>
                        <a:t>التأثير على العملاء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06154213"/>
                  </a:ext>
                </a:extLst>
              </a:tr>
              <a:tr h="82974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0" dirty="0">
                          <a:effectLst/>
                        </a:rPr>
                        <a:t>Apple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تصميم متاجر بألوان هادئة وملمس سلس للمنتجات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يشعر العملاء بالابتكار والفخامة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950838756"/>
                  </a:ext>
                </a:extLst>
              </a:tr>
              <a:tr h="82974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0">
                          <a:effectLst/>
                        </a:rPr>
                        <a:t>Starbucks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روائح القهوة القوية وأجواء الموسيقى الهادئة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تعزز الاسترخاء وتخلق بيئة مريحة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16637329"/>
                  </a:ext>
                </a:extLst>
              </a:tr>
              <a:tr h="82974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0">
                          <a:effectLst/>
                        </a:rPr>
                        <a:t>Abercrombie &amp; Fitch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استخدام روائح خاصة في المتاجر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يجعل العملاء يربطون العلامة برائحة معينة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3869479"/>
                  </a:ext>
                </a:extLst>
              </a:tr>
              <a:tr h="82974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0">
                          <a:effectLst/>
                        </a:rPr>
                        <a:t>Tesla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تجربة قيادة كهربائية سلسة وصامتة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 dirty="0">
                          <a:effectLst/>
                        </a:rPr>
                        <a:t>يعزز الإحساس بالتطور والابتكار</a:t>
                      </a:r>
                      <a:r>
                        <a:rPr lang="en-GB" sz="2400" kern="0" dirty="0">
                          <a:effectLst/>
                        </a:rPr>
                        <a:t>.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537950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2249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476250-2166-89AF-5079-755A404C44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A61FE05-C157-D390-A88E-FE7322C76353}"/>
              </a:ext>
            </a:extLst>
          </p:cNvPr>
          <p:cNvSpPr/>
          <p:nvPr/>
        </p:nvSpPr>
        <p:spPr>
          <a:xfrm>
            <a:off x="617280" y="1685494"/>
            <a:ext cx="10812720" cy="50582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4B8C1D-E679-BE1E-685C-14C255E374D0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التجربة العاطفية – العلاقة بين العلامة التجارية والمشاعر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B842F19-C0AA-8C15-3649-C20C410E122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ECA79D-9F0A-DB82-ABBC-5814DC9B260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D5CACB9-ED83-A94C-6711-A5BDA7E899E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3ECBA3B-A982-104E-6EF5-339BCEDA6DD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B19ED231-1139-C761-10DB-3E165C3506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6899686"/>
              </p:ext>
            </p:extLst>
          </p:nvPr>
        </p:nvGraphicFramePr>
        <p:xfrm>
          <a:off x="946943" y="2325642"/>
          <a:ext cx="9884477" cy="4011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12064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666BCD-98A6-55D3-76EE-A173FD67AC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62B8A62-59AE-A135-FF3B-E1A1D9A4B467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A8F064-0CEE-D576-3E85-B5AE02323725}"/>
              </a:ext>
            </a:extLst>
          </p:cNvPr>
          <p:cNvSpPr txBox="1"/>
          <p:nvPr/>
        </p:nvSpPr>
        <p:spPr>
          <a:xfrm>
            <a:off x="617279" y="1188983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التجربة السلوكية – كيف تؤثر العلامة التجارية على تصرفات العملاء؟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3F4846-2DD3-884B-CAE9-4CAC1F0F92DC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685EDC-C295-1C1A-07E6-FCD3AA3C337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EA8766-E4CE-47A0-D18C-47AAF283FA8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7F9F2C9B-B648-556F-9362-8FA1892F62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C5B2C0A-20F6-C7E8-8D41-13A9E0AACE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87822002"/>
              </p:ext>
            </p:extLst>
          </p:nvPr>
        </p:nvGraphicFramePr>
        <p:xfrm>
          <a:off x="948266" y="2318893"/>
          <a:ext cx="10135041" cy="428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75674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B0B248-9D37-7EEA-E68D-DAC03DD15D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872AD69-D61B-1E5B-8109-DB65B870313D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2D7C89-865B-C7AF-CA44-FA48F073F7DB}"/>
              </a:ext>
            </a:extLst>
          </p:cNvPr>
          <p:cNvSpPr txBox="1"/>
          <p:nvPr/>
        </p:nvSpPr>
        <p:spPr>
          <a:xfrm>
            <a:off x="1600199" y="977608"/>
            <a:ext cx="8078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التجربة الفكرية – كيف تحفّز العلامة التجارية التفكير والإبداع؟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A00C24-6DCE-9BC9-B0D1-8F07F6C24725}"/>
              </a:ext>
            </a:extLst>
          </p:cNvPr>
          <p:cNvSpPr/>
          <p:nvPr/>
        </p:nvSpPr>
        <p:spPr>
          <a:xfrm>
            <a:off x="9678850" y="1094563"/>
            <a:ext cx="1404457" cy="1001815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0B6931-5B7A-387D-B2F1-4D3EAC79A58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C93B00-8D6B-BA1F-EAC7-FD55F622EDF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9C460E7C-D46D-C14E-B455-60C8DA58198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40DA456-40D2-BEAF-1388-9E3029E2B34F}"/>
              </a:ext>
            </a:extLst>
          </p:cNvPr>
          <p:cNvSpPr txBox="1"/>
          <p:nvPr/>
        </p:nvSpPr>
        <p:spPr>
          <a:xfrm>
            <a:off x="2702668" y="1997011"/>
            <a:ext cx="8380639" cy="45920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ar-SA" sz="24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ما المقصود بالتجربة الفكرية للعلامة التجارية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؟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التجربة التي تحفّز عقل العميل وتدفعه للتفاعل بطرق إبداعية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ar-SA" sz="24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كيف يمكن للعلامة التجارية تحفيز التفكير والإبداع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؟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إشراك العملاء في تصميم المنتجات أو اتخاذ القرارات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محتوى تعليمي أو محفّز للتفكير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ar-SA" sz="20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 على علامات تجارية تحفّز التفكير والإبداع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 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LEGO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تشجع الأطفال على الابتكار من خلال تصميماتهم المفتوحة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 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TED Talks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تقدم محتوى يلهم التفكير العميق والابتكار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 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Google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تتيح لموظفيها 20% من وقتهم للعمل على مشاريع إبداعية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434" name="Picture 2" descr="التفكير الإبداعي Png, تفكير ابداعى, أيقونة, إعلان PNG صورة للتحميل مجانا">
            <a:extLst>
              <a:ext uri="{FF2B5EF4-FFF2-40B4-BE49-F238E27FC236}">
                <a16:creationId xmlns:a16="http://schemas.microsoft.com/office/drawing/2014/main" id="{4F76F395-2283-D413-C5BE-102A944D2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53" y="1936237"/>
            <a:ext cx="4245429" cy="4245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253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1245D0-0526-9B44-25B1-0B9E172DCD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F790F65-834F-EB20-D2E2-1243B4EBB1AB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372D21-3414-58FB-4D6C-F4CD758C6858}"/>
              </a:ext>
            </a:extLst>
          </p:cNvPr>
          <p:cNvSpPr txBox="1"/>
          <p:nvPr/>
        </p:nvSpPr>
        <p:spPr>
          <a:xfrm>
            <a:off x="413907" y="1086580"/>
            <a:ext cx="9264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تجربة العلامة التجارية في العالم الرقمي مقابل الواقع الفعلي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BA160F-91DB-23D9-0C3B-13D3E528219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DF21E3-769A-1665-F7F7-3EE887A1FE1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09934B-4010-479D-C603-797F6284278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8737CC38-2764-9C2B-A81B-B54F688C96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D62CF6EF-B260-D190-CCF0-00EBC59719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3237240"/>
            <a:ext cx="1037952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501F13D-F2B6-4193-67DE-3D40478D8D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8301515"/>
              </p:ext>
            </p:extLst>
          </p:nvPr>
        </p:nvGraphicFramePr>
        <p:xfrm>
          <a:off x="838200" y="2329844"/>
          <a:ext cx="10379529" cy="4070955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59843">
                  <a:extLst>
                    <a:ext uri="{9D8B030D-6E8A-4147-A177-3AD203B41FA5}">
                      <a16:colId xmlns:a16="http://schemas.microsoft.com/office/drawing/2014/main" val="582147116"/>
                    </a:ext>
                  </a:extLst>
                </a:gridCol>
                <a:gridCol w="3459843">
                  <a:extLst>
                    <a:ext uri="{9D8B030D-6E8A-4147-A177-3AD203B41FA5}">
                      <a16:colId xmlns:a16="http://schemas.microsoft.com/office/drawing/2014/main" val="1604557385"/>
                    </a:ext>
                  </a:extLst>
                </a:gridCol>
                <a:gridCol w="3459843">
                  <a:extLst>
                    <a:ext uri="{9D8B030D-6E8A-4147-A177-3AD203B41FA5}">
                      <a16:colId xmlns:a16="http://schemas.microsoft.com/office/drawing/2014/main" val="4032420846"/>
                    </a:ext>
                  </a:extLst>
                </a:gridCol>
              </a:tblGrid>
              <a:tr h="81399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العنصر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التجربة الرقمية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التجربة الفعلية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44376222"/>
                  </a:ext>
                </a:extLst>
              </a:tr>
              <a:tr h="81423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التفاعل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 dirty="0">
                          <a:effectLst/>
                        </a:rPr>
                        <a:t>يتم عبر الإنترنت (مواقع، تطبيقات، وسائل التواصل</a:t>
                      </a:r>
                      <a:r>
                        <a:rPr lang="en-GB" sz="2000" kern="0" dirty="0">
                          <a:effectLst/>
                        </a:rPr>
                        <a:t>(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 dirty="0">
                          <a:effectLst/>
                        </a:rPr>
                        <a:t>يتم وجهاً لوجه (المتاجر، الفعاليات، خدمة العملاء</a:t>
                      </a:r>
                      <a:r>
                        <a:rPr lang="en-GB" sz="2000" kern="0" dirty="0">
                          <a:effectLst/>
                        </a:rPr>
                        <a:t>(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59119429"/>
                  </a:ext>
                </a:extLst>
              </a:tr>
              <a:tr h="81423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الإحساس بالمكان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لا يوجد تفاعل مادي مباشر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العميل يتفاعل مع المنتجات والخدمات فعليًا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62199104"/>
                  </a:ext>
                </a:extLst>
              </a:tr>
              <a:tr h="81423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الراحة والسهولة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سهولة الوصول من أي مكان وزمان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تجربة حسية مباشرة لكنها تتطلب الحضور الفعلي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17848484"/>
                  </a:ext>
                </a:extLst>
              </a:tr>
              <a:tr h="81423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الابتكار والتخصيص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يمكن تخصيص التجربة باستخدام الذكاء الاصطناعي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 dirty="0">
                          <a:effectLst/>
                        </a:rPr>
                        <a:t>يمكن تحسين التجربة عبر خدمة العملاء المباشرة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384821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3667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9715E-22C8-D8EF-4917-F078E9A33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256CCDE-1FD4-1FD1-5AC2-4F22BE3CE397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29F2FE-D6B9-3C92-7506-F83284298EA8}"/>
              </a:ext>
            </a:extLst>
          </p:cNvPr>
          <p:cNvSpPr txBox="1"/>
          <p:nvPr/>
        </p:nvSpPr>
        <p:spPr>
          <a:xfrm>
            <a:off x="1708392" y="1120157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كيفية بناء تجربة متكاملة للعلامة التجارية </a:t>
            </a:r>
            <a:endParaRPr lang="en-US" sz="40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7B86A1-7BD2-748D-5644-65135F1150F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96D1DE-2A2B-8630-052E-EE698502560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F92D55-3034-EC01-A6C0-CD1A7EE74E4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01C60FB-2EFE-ABFF-033D-82341B7E99F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5A0962F-74BF-2E18-4C31-E536A34AED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5398803"/>
              </p:ext>
            </p:extLst>
          </p:nvPr>
        </p:nvGraphicFramePr>
        <p:xfrm>
          <a:off x="1111584" y="2490772"/>
          <a:ext cx="9755500" cy="3669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863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62747A-3985-CE6D-D4D9-8BFA3CA25F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917F3D8-4497-852E-C322-673BE42C5A4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AA3943-D2D7-5A71-BE38-C25BE6A3CB7F}"/>
              </a:ext>
            </a:extLst>
          </p:cNvPr>
          <p:cNvSpPr txBox="1"/>
          <p:nvPr/>
        </p:nvSpPr>
        <p:spPr>
          <a:xfrm>
            <a:off x="1327808" y="1163525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مبادئ تصميم تجربة العلامة التجارية الفعالة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30AFF2-16D8-5DA1-E54D-822EB6F5A5D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B45408-3942-1AFC-290A-0CF4451C1C1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5D1CAB-BF85-8633-3004-A9A261B306E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7BC6C0D-386A-200A-4B31-CE495A088341}"/>
              </a:ext>
            </a:extLst>
          </p:cNvPr>
          <p:cNvSpPr txBox="1"/>
          <p:nvPr/>
        </p:nvSpPr>
        <p:spPr>
          <a:xfrm>
            <a:off x="3920647" y="2391844"/>
            <a:ext cx="7509352" cy="612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200000"/>
              </a:lnSpc>
            </a:pPr>
            <a:endParaRPr lang="ar-SA" sz="2000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18FF758-A0EE-030D-C3BB-882185F23E1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71216BE1-4CFA-4327-6F7E-7F7D8AB8C1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3162297"/>
              </p:ext>
            </p:extLst>
          </p:nvPr>
        </p:nvGraphicFramePr>
        <p:xfrm>
          <a:off x="617279" y="1748301"/>
          <a:ext cx="10812720" cy="4390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27461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A1E644-EA55-1F96-F8D6-04399F3CBF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5003913-BEC5-E1B0-0495-8677F6530998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8860F5-51BC-91AF-A4BF-79C62C6AA8B3}"/>
              </a:ext>
            </a:extLst>
          </p:cNvPr>
          <p:cNvSpPr txBox="1"/>
          <p:nvPr/>
        </p:nvSpPr>
        <p:spPr>
          <a:xfrm>
            <a:off x="617279" y="1188983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استخدام علم النفس في تحسين تجربة العلامة التجارية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EB57318-668C-6CD6-1BCE-4123E484996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41480-66A2-0D55-0AAD-0F490F87C2B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1FD1B3D-1506-E9F2-7C12-CB46C354A6D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115447F-6BBE-C20D-5782-211EF31A826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B368F28-7D7B-A462-878A-FEC8129C84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50025303"/>
              </p:ext>
            </p:extLst>
          </p:nvPr>
        </p:nvGraphicFramePr>
        <p:xfrm>
          <a:off x="948266" y="2318893"/>
          <a:ext cx="10135041" cy="428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47060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CA5294-AD43-C129-8B65-A3B44DE50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C02F5A0-4E49-F7C5-B0BB-7F8529BAFA78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E09155-3140-BB0D-43D0-39CA7C884C24}"/>
              </a:ext>
            </a:extLst>
          </p:cNvPr>
          <p:cNvSpPr txBox="1"/>
          <p:nvPr/>
        </p:nvSpPr>
        <p:spPr>
          <a:xfrm>
            <a:off x="1708392" y="1120157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كيف تعزز تجربة العلامة التجارية قيمها الأساسية؟ </a:t>
            </a:r>
            <a:endParaRPr lang="en-US" sz="40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8D8BDA-D8E3-4956-C594-75A9BBEA5CF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DDF6DF-89D6-2B38-F604-C2CD1235016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FD9C53-1DCA-957C-A2C8-92FFED020EA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14B68FC-1076-F9CE-28EC-478A09F2DB7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A26D0BC-027F-68D7-846E-686298F8F2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1520685"/>
              </p:ext>
            </p:extLst>
          </p:nvPr>
        </p:nvGraphicFramePr>
        <p:xfrm>
          <a:off x="963384" y="2494028"/>
          <a:ext cx="10254344" cy="3857788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526971">
                  <a:extLst>
                    <a:ext uri="{9D8B030D-6E8A-4147-A177-3AD203B41FA5}">
                      <a16:colId xmlns:a16="http://schemas.microsoft.com/office/drawing/2014/main" val="3114379301"/>
                    </a:ext>
                  </a:extLst>
                </a:gridCol>
                <a:gridCol w="6727373">
                  <a:extLst>
                    <a:ext uri="{9D8B030D-6E8A-4147-A177-3AD203B41FA5}">
                      <a16:colId xmlns:a16="http://schemas.microsoft.com/office/drawing/2014/main" val="1739139217"/>
                    </a:ext>
                  </a:extLst>
                </a:gridCol>
              </a:tblGrid>
              <a:tr h="642808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القيمة الأساسية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كيف تعكسها تجربة العلامة التجارية؟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13544697"/>
                  </a:ext>
                </a:extLst>
              </a:tr>
              <a:tr h="64299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الشفافية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تقديم معلومات واضحة وصادقة عن المنتجات والخدمات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14343083"/>
                  </a:ext>
                </a:extLst>
              </a:tr>
              <a:tr h="64299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الابتكار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تحسين تجربة العملاء من خلال التكنولوجيا الحديثة والتجديد المستمر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0154517"/>
                  </a:ext>
                </a:extLst>
              </a:tr>
              <a:tr h="64299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التميز في الخدمة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تقديم خدمة عملاء سريعة، ودية، واستباقية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78576168"/>
                  </a:ext>
                </a:extLst>
              </a:tr>
              <a:tr h="64299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الاستدامة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استخدام مواد صديقة للبيئة وتقليل البصمة الكربونية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16694700"/>
                  </a:ext>
                </a:extLst>
              </a:tr>
              <a:tr h="64299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التواصل العاطفي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 dirty="0">
                          <a:effectLst/>
                        </a:rPr>
                        <a:t>بناء قصص تلامس مشاعر العملاء وتعزز ارتباطهم بالعلامة</a:t>
                      </a:r>
                      <a:r>
                        <a:rPr lang="en-GB" sz="2400" kern="0" dirty="0">
                          <a:effectLst/>
                        </a:rPr>
                        <a:t>.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556178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4266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550E17-9A32-CEDA-D42E-7FDADE6F9C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8187578-1D7E-D4C0-D468-2B61AB49EB0B}"/>
              </a:ext>
            </a:extLst>
          </p:cNvPr>
          <p:cNvSpPr/>
          <p:nvPr/>
        </p:nvSpPr>
        <p:spPr>
          <a:xfrm>
            <a:off x="617280" y="1685494"/>
            <a:ext cx="10812720" cy="4765181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9D130C-DD58-B575-6612-A7C654E707E4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استراتيجيات التميز في تجربة العلامة التجارية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004A63B-F726-0BAA-BC44-AD492B4DC65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3D2785-E12E-F002-BCC0-B0EEC8F9454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926B0DE-6DA8-9910-8D74-99F7510EE2D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1476752-B406-7F0D-6B43-725439E5EEE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F3FD5EC-1A0B-307F-3DBC-537336111BB1}"/>
              </a:ext>
            </a:extLst>
          </p:cNvPr>
          <p:cNvSpPr txBox="1"/>
          <p:nvPr/>
        </p:nvSpPr>
        <p:spPr>
          <a:xfrm>
            <a:off x="1714500" y="2384067"/>
            <a:ext cx="9519557" cy="3464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التخصيص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تجربة شخصية لكل عميل عبر تحليل البيانات وسلوك المستهلك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أمثلة: توصيات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Netflix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عروض أمازون المخصصة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التفاعل العاطفي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بناء قصص تلامس مشاعر العملاء وتخلق ارتباطًا عميقًا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أمثلة: حملات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Nike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التحفيزية، قصص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Disney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العاطفية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Credit: Disney">
            <a:extLst>
              <a:ext uri="{FF2B5EF4-FFF2-40B4-BE49-F238E27FC236}">
                <a16:creationId xmlns:a16="http://schemas.microsoft.com/office/drawing/2014/main" id="{C12103CE-6D61-2AD5-32E0-FB0ADA65B0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90158"/>
            <a:ext cx="3828232" cy="2783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A67D3F2-7881-8ECB-07B3-CF5028DE4813}"/>
              </a:ext>
            </a:extLst>
          </p:cNvPr>
          <p:cNvSpPr txBox="1"/>
          <p:nvPr/>
        </p:nvSpPr>
        <p:spPr>
          <a:xfrm>
            <a:off x="375558" y="5877613"/>
            <a:ext cx="6098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5"/>
              </a:rPr>
              <a:t>https://www.youtube.com/watch?v=I71KlQ88P1U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1210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2A8D6-B110-7AE3-E024-F595AC9A2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E68740D-C7AD-6259-8353-3DCFDE1B7C66}"/>
              </a:ext>
            </a:extLst>
          </p:cNvPr>
          <p:cNvSpPr/>
          <p:nvPr/>
        </p:nvSpPr>
        <p:spPr>
          <a:xfrm>
            <a:off x="617280" y="1685494"/>
            <a:ext cx="10812720" cy="4765181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D4EA0B-F8D3-125D-B63B-8DB699DB630C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استراتيجيات التميز في تجربة العلامة التجارية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63BA2BF-7B9D-541B-3BF3-62F8B063581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511CF79-B55A-E352-D964-FC16501C581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11E40B-C0DA-8A66-0889-0A449E4D7F2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851EF64-DD5B-149E-D7AF-B32E9ED125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4941DB5-EF41-2A21-6696-99D9A072ED93}"/>
              </a:ext>
            </a:extLst>
          </p:cNvPr>
          <p:cNvSpPr txBox="1"/>
          <p:nvPr/>
        </p:nvSpPr>
        <p:spPr>
          <a:xfrm>
            <a:off x="4490357" y="2384067"/>
            <a:ext cx="6743700" cy="40187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الراحة وسهولة الاستخدام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جعل تجربة العميل سلسة وسريعة عبر جميع القنوات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أمثلة: خدمة الدفع السريع في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Apple Pay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سهولة التصفح في موقع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Airbnb.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مكافأة العملاء الأوفياء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برامج الولاء التي تعزز التفاعل المستمر مع العلامة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أمثلة: نقاط المكافآت في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Starbucks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9844A4-5270-0787-CE65-4FC80C20D8C5}"/>
              </a:ext>
            </a:extLst>
          </p:cNvPr>
          <p:cNvSpPr txBox="1"/>
          <p:nvPr/>
        </p:nvSpPr>
        <p:spPr>
          <a:xfrm>
            <a:off x="375558" y="5877613"/>
            <a:ext cx="6098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https://www.instagram.com/reel/DAXcb6jyi6_/</a:t>
            </a:r>
            <a:r>
              <a:rPr lang="en-US" dirty="0"/>
              <a:t> </a:t>
            </a:r>
          </a:p>
        </p:txBody>
      </p:sp>
      <p:pic>
        <p:nvPicPr>
          <p:cNvPr id="6146" name="Picture 2" descr="Starbucks Rewards Terms of Use | Starbucks">
            <a:extLst>
              <a:ext uri="{FF2B5EF4-FFF2-40B4-BE49-F238E27FC236}">
                <a16:creationId xmlns:a16="http://schemas.microsoft.com/office/drawing/2014/main" id="{2EC40E35-C7E9-437D-66DB-DE36384A97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28493"/>
            <a:ext cx="3083800" cy="4293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62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4F505C-0337-0B24-921E-0CB13992B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BAD3CA5-A994-9BDB-BFDE-1F7AFA2D343A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9B3B73-EA62-FA78-7556-7583B1E5ACA9}"/>
              </a:ext>
            </a:extLst>
          </p:cNvPr>
          <p:cNvSpPr txBox="1"/>
          <p:nvPr/>
        </p:nvSpPr>
        <p:spPr>
          <a:xfrm>
            <a:off x="617279" y="1034508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دور الألوان في تجربة العلامة التجارية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BDD654-5F22-E448-B815-ED9FF98E378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4F3C6A-071D-A9FD-6909-3E2AD0BDCBF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D600C3-1F66-C156-BF0A-F67BEED5F43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19A2334-8435-62B3-CEFE-0586F29D27A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98221A-5C4E-8A4D-CA15-FC0E0882D8F2}"/>
              </a:ext>
            </a:extLst>
          </p:cNvPr>
          <p:cNvSpPr txBox="1"/>
          <p:nvPr/>
        </p:nvSpPr>
        <p:spPr>
          <a:xfrm>
            <a:off x="1446284" y="2170906"/>
            <a:ext cx="9385136" cy="42841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200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🔵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الأزرق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يعكس الثقة والاستقرار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Facebook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LinkedIn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IBM 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🔴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الأحمر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يثير الحماس والطاقة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Coca-Cola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YouTube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Netflix 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🟡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الأصفر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يوحي بالسعادة والتفاؤل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McDonald's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Snapchat 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🟢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الأخضر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يرتبط بالطبيعة والاستدامة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Starbucks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Whole Foods .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⚫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الأسود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يعبر عن الفخامة والقوة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 Chanel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Nike 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718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61D78A-1391-34E3-B20A-9EA8DCEEC5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95E126B-6396-B18F-5A52-2F44CA74D2FD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913009C-5E71-4719-192A-F88416E30337}"/>
              </a:ext>
            </a:extLst>
          </p:cNvPr>
          <p:cNvSpPr txBox="1"/>
          <p:nvPr/>
        </p:nvSpPr>
        <p:spPr>
          <a:xfrm>
            <a:off x="617279" y="1034508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أهمية الصوت في تجربة العلامة التجارية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E0356BB-837C-3988-EABB-C77E31DD281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71237C-D393-FAA4-F8ED-6A459E5B0CB0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E1E4CE-C618-842B-770D-FC20FD2C9D8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D4EEE41-9144-9ACA-C3E5-B4CE9C1E7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230AB95-C6A8-3EDF-19FE-F06EB551A2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2612501"/>
              </p:ext>
            </p:extLst>
          </p:nvPr>
        </p:nvGraphicFramePr>
        <p:xfrm>
          <a:off x="762000" y="2384828"/>
          <a:ext cx="10455729" cy="4070118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465615">
                  <a:extLst>
                    <a:ext uri="{9D8B030D-6E8A-4147-A177-3AD203B41FA5}">
                      <a16:colId xmlns:a16="http://schemas.microsoft.com/office/drawing/2014/main" val="532776276"/>
                    </a:ext>
                  </a:extLst>
                </a:gridCol>
                <a:gridCol w="3494314">
                  <a:extLst>
                    <a:ext uri="{9D8B030D-6E8A-4147-A177-3AD203B41FA5}">
                      <a16:colId xmlns:a16="http://schemas.microsoft.com/office/drawing/2014/main" val="1470242672"/>
                    </a:ext>
                  </a:extLst>
                </a:gridCol>
                <a:gridCol w="4495800">
                  <a:extLst>
                    <a:ext uri="{9D8B030D-6E8A-4147-A177-3AD203B41FA5}">
                      <a16:colId xmlns:a16="http://schemas.microsoft.com/office/drawing/2014/main" val="2395045693"/>
                    </a:ext>
                  </a:extLst>
                </a:gridCol>
              </a:tblGrid>
              <a:tr h="678272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نوع الصوت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كيف يؤثر في تجربة العميل؟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أمثلة على علامات تجارية تستخدمه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04871058"/>
                  </a:ext>
                </a:extLst>
              </a:tr>
              <a:tr h="67847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النغمات الموسيقية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تعزز التفاعل العاطفي وتجعل العلامة أكثر تميزًا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نغمة بدء تشغيل </a:t>
                      </a:r>
                      <a:r>
                        <a:rPr lang="en-GB" sz="2000" kern="0">
                          <a:effectLst/>
                        </a:rPr>
                        <a:t>Intel</a:t>
                      </a:r>
                      <a:r>
                        <a:rPr lang="ar-SA" sz="2000" kern="0">
                          <a:effectLst/>
                        </a:rPr>
                        <a:t>، موسيقى </a:t>
                      </a:r>
                      <a:r>
                        <a:rPr lang="en-GB" sz="2000" kern="0">
                          <a:effectLst/>
                        </a:rPr>
                        <a:t>McDonald's </a:t>
                      </a:r>
                      <a:r>
                        <a:rPr lang="ar-SA" sz="2000" kern="0">
                          <a:effectLst/>
                        </a:rPr>
                        <a:t>الشهيرة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00870996"/>
                  </a:ext>
                </a:extLst>
              </a:tr>
              <a:tr h="1334941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الأصوات البيئية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تخلق جوًا خاصًا في المتاجر أو التطبيقات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موسيقى الخلفية في متاجر </a:t>
                      </a:r>
                      <a:r>
                        <a:rPr lang="en-GB" sz="2000" kern="0">
                          <a:effectLst/>
                        </a:rPr>
                        <a:t>Starbucks</a:t>
                      </a:r>
                      <a:r>
                        <a:rPr lang="ar-SA" sz="2000" kern="0">
                          <a:effectLst/>
                        </a:rPr>
                        <a:t>، أصوات المحيط في تطبيقات التأمل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90943023"/>
                  </a:ext>
                </a:extLst>
              </a:tr>
              <a:tr h="67847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الأوامر الصوتية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توفر تجربة تفاعلية أسهل وأكثر حداثة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Siri (Apple)</a:t>
                      </a:r>
                      <a:r>
                        <a:rPr lang="ar-SA" sz="2000" kern="0">
                          <a:effectLst/>
                        </a:rPr>
                        <a:t>، </a:t>
                      </a:r>
                      <a:r>
                        <a:rPr lang="en-GB" sz="2000" kern="0">
                          <a:effectLst/>
                        </a:rPr>
                        <a:t>Alexa (Amazon)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90417472"/>
                  </a:ext>
                </a:extLst>
              </a:tr>
              <a:tr h="67847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الإعلانات الصوتية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تزيد من التذكر وتعزز الوعي بالعلامة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 dirty="0">
                          <a:effectLst/>
                        </a:rPr>
                        <a:t>الإعلانات الصوتية في </a:t>
                      </a:r>
                      <a:r>
                        <a:rPr lang="en-GB" sz="2000" kern="0" dirty="0">
                          <a:effectLst/>
                        </a:rPr>
                        <a:t>Spotify</a:t>
                      </a:r>
                      <a:r>
                        <a:rPr lang="ar-SA" sz="2000" kern="0" dirty="0">
                          <a:effectLst/>
                        </a:rPr>
                        <a:t>، إذاعات الراديو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52666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391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9BDFA-06A0-3C29-FDF8-CC6C40666C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64311EB-F72A-71E0-64E4-03FDC7C73D25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D8CEF3-E215-0C4F-292D-87C7A84D6EF6}"/>
              </a:ext>
            </a:extLst>
          </p:cNvPr>
          <p:cNvSpPr txBox="1"/>
          <p:nvPr/>
        </p:nvSpPr>
        <p:spPr>
          <a:xfrm>
            <a:off x="617279" y="1034508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كيف يؤثر الملمس والرائحة في تجربة العملاء؟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0ECF9EB-2CDC-6F0F-D850-AA7A5C73E448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EB0F57-CF6E-2CB7-B06F-C8FDB80A58C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3911CD-659D-51E6-BB44-4D9E220B8F1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144F808-04E6-AC71-F324-091911F8EE8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525EB82-2C6F-6EBE-01E1-5BA155640425}"/>
              </a:ext>
            </a:extLst>
          </p:cNvPr>
          <p:cNvSpPr txBox="1"/>
          <p:nvPr/>
        </p:nvSpPr>
        <p:spPr>
          <a:xfrm>
            <a:off x="1446284" y="2170906"/>
            <a:ext cx="9385136" cy="4207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🖐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تأثير الملمس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المنتجات ذات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المواد الفاخرة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تعطي إحساسًا بالجودة </a:t>
            </a:r>
            <a:r>
              <a:rPr lang="en-GB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مثل تغليف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Apple .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التصميمات الناعمة والمريحة تزيد من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ارتباط العملاء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بالمنتج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الشعور بالمنتج قبل شرائه قد يؤثر على القرار النهائي </a:t>
            </a:r>
            <a:r>
              <a:rPr lang="en-GB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مثل الملابس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.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👃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تأثير الرائحة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الروائح المميزة يمكن أن تجعل العلامة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أكثر تميزًا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مثل رائحة متاجر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Abercrombie &amp; Fitch .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استخدام العطور الخاصة في الفنادق يعزز </a:t>
            </a:r>
            <a:r>
              <a:rPr lang="ar-SA" sz="22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الإحساس بالراحة والانتماء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2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2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المتاجر التي تستخدم روائح جذابة تحقق مبيعات أعلى مقارنة بتلك التي لا تستخدمها</a:t>
            </a:r>
            <a:r>
              <a:rPr lang="en-GB" sz="22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4267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3EA30-951B-17DD-5158-91579D7B8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DF8A4E9-69B7-D1BD-B7CA-0DD86F9DB053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B62E4D7-16D4-7AD2-6ED1-3739A33F02A0}"/>
              </a:ext>
            </a:extLst>
          </p:cNvPr>
          <p:cNvSpPr txBox="1"/>
          <p:nvPr/>
        </p:nvSpPr>
        <p:spPr>
          <a:xfrm>
            <a:off x="617279" y="1034508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استخدام الإضاءة والتصميم الداخلي في تجربة العلامة التجارية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BA06F8C-10D9-3096-F51D-577BE100EF8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3A4663-DA9A-D2D7-5652-8110910692E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87B3A9-BC13-D0C6-8484-D2E9484EEBA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9DAF596-DDEF-21A3-331A-A6E2FE92BA2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95B6EDD-8844-08C8-1673-83C8EAB32D14}"/>
              </a:ext>
            </a:extLst>
          </p:cNvPr>
          <p:cNvSpPr txBox="1"/>
          <p:nvPr/>
        </p:nvSpPr>
        <p:spPr>
          <a:xfrm>
            <a:off x="3200400" y="2244153"/>
            <a:ext cx="8071891" cy="39366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💡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أهمية الإضاءة في تجربة العملاء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الإضاءة الدافئة تخلق إحساسًا بالراحة </a:t>
            </a:r>
            <a:r>
              <a:rPr lang="en-GB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مثل متاجر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Apple 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الإضاءة القوية تعطي إحساسًا بالنشاط والطاقة </a:t>
            </a:r>
            <a:r>
              <a:rPr lang="en-GB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مثل صالات اللياقة البدنية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دور التصميم الداخلي في تعزيز تجربة العلامة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المساحات المفتوحة تعطي إحساسًا بالترحيب والانفتاح </a:t>
            </a:r>
            <a:r>
              <a:rPr lang="en-GB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مثل متاجر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IKEA 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التصميم البسيط يساعد العملاء على التركيز على المنتجات </a:t>
            </a:r>
            <a:r>
              <a:rPr lang="en-GB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مثل متاجر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Muji 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18" name="Picture 2" descr="What is brand experience? Experiential office design explained | M Moser  Associates">
            <a:extLst>
              <a:ext uri="{FF2B5EF4-FFF2-40B4-BE49-F238E27FC236}">
                <a16:creationId xmlns:a16="http://schemas.microsoft.com/office/drawing/2014/main" id="{64292AE6-2C65-28A6-7BF7-5DEF6038F4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75859"/>
            <a:ext cx="3877906" cy="2181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2819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0F0D9-303F-44E7-F9EB-A8545E3AD9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EDE2389-C476-DF89-64E8-DD7E7DFA3AAA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868E14-1D61-D679-8417-63DEFF729EA7}"/>
              </a:ext>
            </a:extLst>
          </p:cNvPr>
          <p:cNvSpPr txBox="1"/>
          <p:nvPr/>
        </p:nvSpPr>
        <p:spPr>
          <a:xfrm>
            <a:off x="617279" y="900766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كيف تبني العلامة التجارية ارتباطًا عاطفيًا مع العملاء؟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02C1D79-86A3-524C-4CE8-735FD8CACF0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D4AE1D-3C27-908D-D72F-BC9E98D805A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FA572A-4F62-61F8-4853-B2CBB7C0E60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D403527-3EC3-434E-E257-01B436CECAD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4A4F3D5-6226-2081-E95B-DC6388862F3B}"/>
              </a:ext>
            </a:extLst>
          </p:cNvPr>
          <p:cNvSpPr txBox="1"/>
          <p:nvPr/>
        </p:nvSpPr>
        <p:spPr>
          <a:xfrm>
            <a:off x="5910943" y="2329843"/>
            <a:ext cx="5335840" cy="3381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ar-SA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١- </a:t>
            </a: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❤️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سرد القصص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(Storytelling)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استخدام قصص حقيقية تلهم العملاء وتربطهم بالعلامة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أمثلة: حملات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Nike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التي تسلط الضوء على قصص الرياضيين الناجحين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ar-SA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٢- </a:t>
            </a: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🎁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تجارب تفوق التوقعات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مفاجآت أو هدايا غير متوقعة للعملاء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أمثلة: رسالة شكر شخصية مع كل طلب من شركة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Zappos.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95F190-FC17-B88F-E944-3CAB7378AF14}"/>
              </a:ext>
            </a:extLst>
          </p:cNvPr>
          <p:cNvSpPr txBox="1"/>
          <p:nvPr/>
        </p:nvSpPr>
        <p:spPr>
          <a:xfrm>
            <a:off x="762000" y="2444788"/>
            <a:ext cx="4793796" cy="38413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ar-SA" sz="2000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٣-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📣</a:t>
            </a:r>
            <a:r>
              <a:rPr lang="ar-SA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تعزيز التفاعل والمشاركة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خلق مساحات للعملاء للتعبير عن تجاربهم مع العلامة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أمثلة: مسابقات وتحديات على وسائل التواصل الاجتماعي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ar-SA" sz="2000" kern="100" dirty="0">
              <a:latin typeface="Aptos" panose="020B00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٤- </a:t>
            </a: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🌍</a:t>
            </a:r>
            <a:r>
              <a:rPr lang="ar-SA" sz="2000" kern="0" dirty="0"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تبني القيم التي تهم العملاء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دعم قضايا مثل البيئة، التنوع، والمجتمع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Starbucks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في مبادرات الاستدامة وإعادة التدوير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7607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C08AF2-C1E0-EEC4-0A5B-42BF35082E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F21A7F4-0A4E-3A0F-FF6C-B65C8A439F65}"/>
              </a:ext>
            </a:extLst>
          </p:cNvPr>
          <p:cNvSpPr/>
          <p:nvPr/>
        </p:nvSpPr>
        <p:spPr>
          <a:xfrm>
            <a:off x="617280" y="1685495"/>
            <a:ext cx="10812720" cy="47153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07BE63-758B-F218-F58A-7E4C5302463C}"/>
              </a:ext>
            </a:extLst>
          </p:cNvPr>
          <p:cNvSpPr txBox="1"/>
          <p:nvPr/>
        </p:nvSpPr>
        <p:spPr>
          <a:xfrm>
            <a:off x="617279" y="1034508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دور القصص العاطفية في تحسين تجربة العلامة التجارية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D5EADEF-714F-5DB2-12B7-26476404435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2CE936-3663-29B5-D462-B0CE71179CA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0DC700-A3F7-AE50-0FB2-EDDA81B23A4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70E6498-AEE1-0AA2-83B1-D8CBFBE5790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3B6A21A-6454-0121-B6B8-F1BF1F022CA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4162839"/>
              </p:ext>
            </p:extLst>
          </p:nvPr>
        </p:nvGraphicFramePr>
        <p:xfrm>
          <a:off x="762000" y="2494028"/>
          <a:ext cx="10439400" cy="3759813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29000">
                  <a:extLst>
                    <a:ext uri="{9D8B030D-6E8A-4147-A177-3AD203B41FA5}">
                      <a16:colId xmlns:a16="http://schemas.microsoft.com/office/drawing/2014/main" val="3757438600"/>
                    </a:ext>
                  </a:extLst>
                </a:gridCol>
                <a:gridCol w="7010400">
                  <a:extLst>
                    <a:ext uri="{9D8B030D-6E8A-4147-A177-3AD203B41FA5}">
                      <a16:colId xmlns:a16="http://schemas.microsoft.com/office/drawing/2014/main" val="1554635643"/>
                    </a:ext>
                  </a:extLst>
                </a:gridCol>
              </a:tblGrid>
              <a:tr h="75178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العنصر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كيف تؤثر القصص العاطفية فيه؟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99886854"/>
                  </a:ext>
                </a:extLst>
              </a:tr>
              <a:tr h="75200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التفاعل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العملاء يتفاعلون أكثر مع العلامات التي تروي قصصًا حقيقية</a:t>
                      </a:r>
                      <a:r>
                        <a:rPr lang="en-GB" sz="2800" kern="0">
                          <a:effectLst/>
                        </a:rPr>
                        <a:t>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4446747"/>
                  </a:ext>
                </a:extLst>
              </a:tr>
              <a:tr h="75200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التذكر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القصة الجيدة تبقى في ذهن العملاء لفترة طويلة</a:t>
                      </a:r>
                      <a:r>
                        <a:rPr lang="en-GB" sz="2800" kern="0">
                          <a:effectLst/>
                        </a:rPr>
                        <a:t>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59301834"/>
                  </a:ext>
                </a:extLst>
              </a:tr>
              <a:tr h="75200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الولاء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القصص العاطفية تعزز الانتماء وتقوي الولاء للعلامة</a:t>
                      </a:r>
                      <a:r>
                        <a:rPr lang="en-GB" sz="2800" kern="0">
                          <a:effectLst/>
                        </a:rPr>
                        <a:t>.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43523350"/>
                  </a:ext>
                </a:extLst>
              </a:tr>
              <a:tr h="75200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>
                          <a:effectLst/>
                        </a:rPr>
                        <a:t>التأثير على القرارات</a:t>
                      </a:r>
                      <a:endParaRPr lang="en-GB" sz="2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800" kern="0" dirty="0">
                          <a:effectLst/>
                        </a:rPr>
                        <a:t>القصص تحفّز المشاعر وتؤثر على قرارات الشراء</a:t>
                      </a:r>
                      <a:r>
                        <a:rPr lang="en-GB" sz="2800" kern="0" dirty="0">
                          <a:effectLst/>
                        </a:rPr>
                        <a:t>.</a:t>
                      </a:r>
                      <a:endParaRPr lang="en-GB" sz="2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349945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527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3D0D9A-4103-EE5B-102E-5976E514A7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DCA2C3F-0AE8-CB81-CD1A-FF6378C5743E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50417ED-49A1-0AC2-6EC4-8D68B9952833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أهمية الأصالة والشفافية في تعزيز تجربة العملاء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A0E0759-B1E2-4218-70E8-BD28E8A230D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AF39B4-6E66-C660-D946-A8D0E8B32A0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D9D1A4-98B9-3F60-F4F2-91E05F6EFCF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0C2D169-D2A5-04BC-E417-F4383512248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58EACCB-235A-5459-FAF8-11EC593DE8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5276204"/>
              </p:ext>
            </p:extLst>
          </p:nvPr>
        </p:nvGraphicFramePr>
        <p:xfrm>
          <a:off x="979715" y="2325643"/>
          <a:ext cx="9884477" cy="3622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1792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1BECE-222E-11BB-8414-C03220BA6A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5EB037E-0CC0-E6E0-3233-6058767AC4FD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51E87A-0706-4276-DA9F-11C8C345D4D8}"/>
              </a:ext>
            </a:extLst>
          </p:cNvPr>
          <p:cNvSpPr txBox="1"/>
          <p:nvPr/>
        </p:nvSpPr>
        <p:spPr>
          <a:xfrm>
            <a:off x="617279" y="900766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العلامات التجارية التي تعتمد على المشاعر في نجاحها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3523743-BBEC-7D4A-73AF-F7536F8B922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2255D5-8645-2D2A-A688-1DD1223F94A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FFF757-833A-3EA6-3E7B-684FCD71A80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002D2CA-7682-DF10-65FC-27CC47A0522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05C06F11-F5DB-F03F-6E26-1A4B5093F2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3505862"/>
              </p:ext>
            </p:extLst>
          </p:nvPr>
        </p:nvGraphicFramePr>
        <p:xfrm>
          <a:off x="762000" y="2329843"/>
          <a:ext cx="10521044" cy="3993576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630261">
                  <a:extLst>
                    <a:ext uri="{9D8B030D-6E8A-4147-A177-3AD203B41FA5}">
                      <a16:colId xmlns:a16="http://schemas.microsoft.com/office/drawing/2014/main" val="3761427935"/>
                    </a:ext>
                  </a:extLst>
                </a:gridCol>
                <a:gridCol w="2630261">
                  <a:extLst>
                    <a:ext uri="{9D8B030D-6E8A-4147-A177-3AD203B41FA5}">
                      <a16:colId xmlns:a16="http://schemas.microsoft.com/office/drawing/2014/main" val="752368716"/>
                    </a:ext>
                  </a:extLst>
                </a:gridCol>
                <a:gridCol w="2630261">
                  <a:extLst>
                    <a:ext uri="{9D8B030D-6E8A-4147-A177-3AD203B41FA5}">
                      <a16:colId xmlns:a16="http://schemas.microsoft.com/office/drawing/2014/main" val="3356977854"/>
                    </a:ext>
                  </a:extLst>
                </a:gridCol>
                <a:gridCol w="2630261">
                  <a:extLst>
                    <a:ext uri="{9D8B030D-6E8A-4147-A177-3AD203B41FA5}">
                      <a16:colId xmlns:a16="http://schemas.microsoft.com/office/drawing/2014/main" val="3804036449"/>
                    </a:ext>
                  </a:extLst>
                </a:gridCol>
              </a:tblGrid>
              <a:tr h="64642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العلامة التجارية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المشاعر التي تحفزها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كيف تحقق ذلك؟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لينك الاعلان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1146892448"/>
                  </a:ext>
                </a:extLst>
              </a:tr>
              <a:tr h="705758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0">
                          <a:effectLst/>
                        </a:rPr>
                        <a:t>Nike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التحفيز والإلهام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 dirty="0">
                          <a:effectLst/>
                        </a:rPr>
                        <a:t>حملات إعلانية ملهمة مثل</a:t>
                      </a:r>
                      <a:r>
                        <a:rPr lang="en-GB" sz="2400" kern="0" dirty="0">
                          <a:effectLst/>
                        </a:rPr>
                        <a:t> "Just Do It".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1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  <a:hlinkClick r:id="rId4"/>
                        </a:rPr>
                        <a:t>https://www.youtube.com/watch?v=C_BZQkU5Cds</a:t>
                      </a:r>
                      <a:r>
                        <a:rPr lang="ar-SA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389568171"/>
                  </a:ext>
                </a:extLst>
              </a:tr>
              <a:tr h="70367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0" dirty="0">
                          <a:effectLst/>
                        </a:rPr>
                        <a:t>Coca-Cola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الفرح واللحظات العائلية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إعلانات تحتفي بالمشاركة والسعادة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  <a:hlinkClick r:id="rId5"/>
                        </a:rPr>
                        <a:t>https://www.youtube.com/watch?v=5-jP6Xfdalk</a:t>
                      </a:r>
                      <a:r>
                        <a:rPr lang="ar-SA" sz="2000" kern="0" dirty="0">
                          <a:effectLst/>
                        </a:rPr>
                        <a:t>  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4250550978"/>
                  </a:ext>
                </a:extLst>
              </a:tr>
              <a:tr h="70367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0" dirty="0">
                          <a:effectLst/>
                        </a:rPr>
                        <a:t>Airbnb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الشعور بالانتماء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تسويق يعتمد على "العيش مثل السكان المحليين</a:t>
                      </a:r>
                      <a:r>
                        <a:rPr lang="en-GB" sz="2400" kern="0">
                          <a:effectLst/>
                        </a:rPr>
                        <a:t>".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  <a:hlinkClick r:id="rId6"/>
                        </a:rPr>
                        <a:t>https://www.youtube.com/watch?v=eiM-lXZ16Lg</a:t>
                      </a:r>
                      <a:r>
                        <a:rPr lang="en-GB" sz="1800" kern="100" dirty="0"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4042895440"/>
                  </a:ext>
                </a:extLst>
              </a:tr>
              <a:tr h="70367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400" kern="0">
                          <a:effectLst/>
                        </a:rPr>
                        <a:t>Apple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الابتكار والتفرد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تصميمات أنيقة وتجربة مستخدم متكاملة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0" dirty="0">
                          <a:effectLst/>
                          <a:hlinkClick r:id="rId7"/>
                        </a:rPr>
                        <a:t>https://www.youtube.com/watch?v=mb9lFkS-Os4</a:t>
                      </a:r>
                      <a:r>
                        <a:rPr lang="ar-SA" sz="1800" kern="0" dirty="0">
                          <a:effectLst/>
                        </a:rPr>
                        <a:t> 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/>
                </a:tc>
                <a:extLst>
                  <a:ext uri="{0D108BD9-81ED-4DB2-BD59-A6C34878D82A}">
                    <a16:rowId xmlns:a16="http://schemas.microsoft.com/office/drawing/2014/main" val="2773393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977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A3DFB1-279E-DC6E-08CD-F31C519C7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4BBB039-EF9C-E29C-42EF-FF27701A7EBB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2FB6CD-6183-0752-AA49-DD3AE7540F2A}"/>
              </a:ext>
            </a:extLst>
          </p:cNvPr>
          <p:cNvSpPr txBox="1"/>
          <p:nvPr/>
        </p:nvSpPr>
        <p:spPr>
          <a:xfrm>
            <a:off x="617279" y="900766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الفرق بين تجربة العملاء عبر الإنترنت والتجربة الفعلية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FE2B9E7-6D88-245F-7C07-4FECF6AA236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322E94-10B4-CA99-20C5-DB5E572E396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7B6BE01-97AB-8775-5B0A-E7DB6431A8F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4D78BF0-C468-FBD9-FD42-46D39F35073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BEB7D04-DE15-0C0B-721D-E186541B9B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6827012"/>
              </p:ext>
            </p:extLst>
          </p:nvPr>
        </p:nvGraphicFramePr>
        <p:xfrm>
          <a:off x="881742" y="2436568"/>
          <a:ext cx="10352315" cy="3933220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336237">
                  <a:extLst>
                    <a:ext uri="{9D8B030D-6E8A-4147-A177-3AD203B41FA5}">
                      <a16:colId xmlns:a16="http://schemas.microsoft.com/office/drawing/2014/main" val="850188405"/>
                    </a:ext>
                  </a:extLst>
                </a:gridCol>
                <a:gridCol w="4048234">
                  <a:extLst>
                    <a:ext uri="{9D8B030D-6E8A-4147-A177-3AD203B41FA5}">
                      <a16:colId xmlns:a16="http://schemas.microsoft.com/office/drawing/2014/main" val="534017490"/>
                    </a:ext>
                  </a:extLst>
                </a:gridCol>
                <a:gridCol w="3967844">
                  <a:extLst>
                    <a:ext uri="{9D8B030D-6E8A-4147-A177-3AD203B41FA5}">
                      <a16:colId xmlns:a16="http://schemas.microsoft.com/office/drawing/2014/main" val="1156820348"/>
                    </a:ext>
                  </a:extLst>
                </a:gridCol>
              </a:tblGrid>
              <a:tr h="753480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العنصر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التجربة الرقمية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 dirty="0">
                          <a:effectLst/>
                        </a:rPr>
                        <a:t>التجربة الفعلية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10899133"/>
                  </a:ext>
                </a:extLst>
              </a:tr>
              <a:tr h="7537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الراحة وسهولة الوصول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يمكن الوصول إليها من أي مكان وزمان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تتطلب زيارة فعلية للمكان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22556291"/>
                  </a:ext>
                </a:extLst>
              </a:tr>
              <a:tr h="7537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التفاعل الحسي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يعتمد على الصور والفيديوهات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يعتمد على اللمس، التذوق، الشم، والرؤية المباشرة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4314487"/>
                  </a:ext>
                </a:extLst>
              </a:tr>
              <a:tr h="7537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المرونة في الاختيار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يمكن تصفح خيارات لا محدودة بسهولة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قد يكون المخزون محدودًا حسب المتجر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21128783"/>
                  </a:ext>
                </a:extLst>
              </a:tr>
              <a:tr h="7537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خدمة العملاء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>
                          <a:effectLst/>
                        </a:rPr>
                        <a:t>تعتمد على الشات والذكاء الاصطناعي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400" kern="0" dirty="0">
                          <a:effectLst/>
                        </a:rPr>
                        <a:t>تفاعل بشري مباشر قد يكون أكثر إقناعًا</a:t>
                      </a:r>
                      <a:r>
                        <a:rPr lang="en-GB" sz="2400" kern="0" dirty="0">
                          <a:effectLst/>
                        </a:rPr>
                        <a:t>.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469633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679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32D7F0-C01C-C4F5-C3F8-D741C048C9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9AB8D7D-5D69-02F1-0343-AD1BF994089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CBAFEE-06B7-A0E4-EE56-335ED657B55F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كيف تجعل تجربة التسوق عبر الإنترنت جذابة؟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A5C4423-77D1-1DEF-937D-834C20FDDF4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35CF87-AB21-A6D6-EC21-DFBF4B49EFD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BE0720-C08B-D3B6-98BA-659CC101AFC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473D5ED-782E-C80D-1374-F4C000E3E9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CDE294E-492C-89E3-6D64-5581D47163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2133953"/>
              </p:ext>
            </p:extLst>
          </p:nvPr>
        </p:nvGraphicFramePr>
        <p:xfrm>
          <a:off x="979715" y="2325643"/>
          <a:ext cx="9884477" cy="3622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71550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EEA4FF-88F7-FC8C-FEBB-6BA18ED9AC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41F7579-C09C-D70E-45A8-F27797B8B458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B70DA9-3ADB-0D0E-F9BE-AF4DD946D86A}"/>
              </a:ext>
            </a:extLst>
          </p:cNvPr>
          <p:cNvSpPr txBox="1"/>
          <p:nvPr/>
        </p:nvSpPr>
        <p:spPr>
          <a:xfrm>
            <a:off x="445730" y="1036187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أهمية تجربة المتجر الفعلي في نجاح العلامة التجارية </a:t>
            </a:r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387287-9A08-41CD-BE05-5A83DEE0571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4114A3-5A1F-D88B-1EFF-8366001478D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91FDDB-4EAC-40C8-4F07-681E12C7BF0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4F4E2AB-A866-9EB9-CCB4-9600DAA16CC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BEB0E77-EAE0-6F7C-89F5-11D0BE416E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27616743"/>
              </p:ext>
            </p:extLst>
          </p:nvPr>
        </p:nvGraphicFramePr>
        <p:xfrm>
          <a:off x="930730" y="1762540"/>
          <a:ext cx="993346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31464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E3CC4F-F508-CA43-F3DF-9BEC8C9C52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EFD971C-1898-4042-8DFE-F7291EE7B681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BCCED1-0308-5B81-EFC0-3B95177E929B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دور التكنولوجيا في تحسين تجربة العلامة التجارية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E0DE7E4-9E28-95E2-D2E7-3FF141E1740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ABB8E93-A6BF-1543-D7A1-E1BE2A5D552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727F93-43A7-2E38-20EC-D0DD7BE6DF2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8508C94-213F-B276-0F0A-59056996289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A35A606-2FC6-3740-40E9-0EF9F494E7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0933058"/>
              </p:ext>
            </p:extLst>
          </p:nvPr>
        </p:nvGraphicFramePr>
        <p:xfrm>
          <a:off x="936171" y="2457405"/>
          <a:ext cx="10319658" cy="3718402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3439886">
                  <a:extLst>
                    <a:ext uri="{9D8B030D-6E8A-4147-A177-3AD203B41FA5}">
                      <a16:colId xmlns:a16="http://schemas.microsoft.com/office/drawing/2014/main" val="2854816360"/>
                    </a:ext>
                  </a:extLst>
                </a:gridCol>
                <a:gridCol w="3439886">
                  <a:extLst>
                    <a:ext uri="{9D8B030D-6E8A-4147-A177-3AD203B41FA5}">
                      <a16:colId xmlns:a16="http://schemas.microsoft.com/office/drawing/2014/main" val="3450661141"/>
                    </a:ext>
                  </a:extLst>
                </a:gridCol>
                <a:gridCol w="3439886">
                  <a:extLst>
                    <a:ext uri="{9D8B030D-6E8A-4147-A177-3AD203B41FA5}">
                      <a16:colId xmlns:a16="http://schemas.microsoft.com/office/drawing/2014/main" val="4099927960"/>
                    </a:ext>
                  </a:extLst>
                </a:gridCol>
              </a:tblGrid>
              <a:tr h="743506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التقنية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كيف تحسن تجربة العملاء؟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أمثلة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93177248"/>
                  </a:ext>
                </a:extLst>
              </a:tr>
              <a:tr h="74372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الذكاء الاصطناعي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تقديم توصيات مخصصة وتحليل البيانات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Amazon</a:t>
                      </a:r>
                      <a:r>
                        <a:rPr lang="ar-SA" sz="2000" kern="0">
                          <a:effectLst/>
                        </a:rPr>
                        <a:t>، </a:t>
                      </a:r>
                      <a:r>
                        <a:rPr lang="en-GB" sz="2000" kern="0">
                          <a:effectLst/>
                        </a:rPr>
                        <a:t>Netflix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92495623"/>
                  </a:ext>
                </a:extLst>
              </a:tr>
              <a:tr h="74372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الواقع المعزز</a:t>
                      </a:r>
                      <a:r>
                        <a:rPr lang="en-GB" sz="2000" kern="0">
                          <a:effectLst/>
                        </a:rPr>
                        <a:t> (AR)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السماح بتجربة المنتجات قبل الشراء افتراضيًا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IKEA</a:t>
                      </a:r>
                      <a:r>
                        <a:rPr lang="ar-SA" sz="2000" kern="0">
                          <a:effectLst/>
                        </a:rPr>
                        <a:t>، </a:t>
                      </a:r>
                      <a:r>
                        <a:rPr lang="en-GB" sz="2000" kern="0">
                          <a:effectLst/>
                        </a:rPr>
                        <a:t>Sephora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44191112"/>
                  </a:ext>
                </a:extLst>
              </a:tr>
              <a:tr h="74372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الدفع عبر الهاتف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تسهيل عمليات الدفع وزيادة السرعة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Apple Pay</a:t>
                      </a:r>
                      <a:r>
                        <a:rPr lang="ar-SA" sz="2000" kern="0">
                          <a:effectLst/>
                        </a:rPr>
                        <a:t>، </a:t>
                      </a:r>
                      <a:r>
                        <a:rPr lang="en-GB" sz="2000" kern="0">
                          <a:effectLst/>
                        </a:rPr>
                        <a:t>Google Pay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67665272"/>
                  </a:ext>
                </a:extLst>
              </a:tr>
              <a:tr h="74372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الشات بوت والردود الذكية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توفير دعم سريع للعملاء على مدار الساعة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ChatGPT</a:t>
                      </a:r>
                      <a:r>
                        <a:rPr lang="ar-SA" sz="2000" kern="0" dirty="0">
                          <a:effectLst/>
                        </a:rPr>
                        <a:t>، مواقع التجارة الإلكترونية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384568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6908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95ED6-BF53-7797-BC3A-8D8FAFFE8F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412A759-5B20-E122-D851-741BDDC32A9E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291EFC-9C5A-280B-940B-8FB24FA59E95}"/>
              </a:ext>
            </a:extLst>
          </p:cNvPr>
          <p:cNvSpPr txBox="1"/>
          <p:nvPr/>
        </p:nvSpPr>
        <p:spPr>
          <a:xfrm>
            <a:off x="617279" y="900766"/>
            <a:ext cx="90615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كيف تؤثر تجربة خدمة العملاء في تصور العلامة التجارية؟ </a:t>
            </a:r>
            <a:endParaRPr lang="en-GB" sz="3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EA5B63-AB1C-9C7B-4256-C5387225AD3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5010DE-FC65-DF57-8EDB-BA8494AA014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71CCF9-B4C8-C4B0-6B50-EBBED361AAC0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7DBAD61-9200-CB6F-EE4B-B2FF906963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2DE4375-BE09-E398-0752-6536ADF124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79935731"/>
              </p:ext>
            </p:extLst>
          </p:nvPr>
        </p:nvGraphicFramePr>
        <p:xfrm>
          <a:off x="948266" y="2318893"/>
          <a:ext cx="10135041" cy="428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14725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81950-70CE-9183-FDC5-4AE0337D9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7B9D56E-7B4F-4C40-423D-946A8AE863F8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E03B729-E9BD-07E7-720C-F60AA9556268}"/>
              </a:ext>
            </a:extLst>
          </p:cNvPr>
          <p:cNvSpPr txBox="1"/>
          <p:nvPr/>
        </p:nvSpPr>
        <p:spPr>
          <a:xfrm>
            <a:off x="762000" y="1163525"/>
            <a:ext cx="89168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طرق قياس تجربة العلامة التجارية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41BD45-DCED-DA3C-4E1C-6309C085C1BC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D9EC8D-48DA-42A5-18F6-76E601FA554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9B2651-701A-1268-16E7-E8277C4350D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BF6821C-5BB1-C259-5394-00A628B0658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2C90DBE-35AF-D6CA-1CBB-971A2EBD10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9689707"/>
              </p:ext>
            </p:extLst>
          </p:nvPr>
        </p:nvGraphicFramePr>
        <p:xfrm>
          <a:off x="761999" y="2448113"/>
          <a:ext cx="10321308" cy="3871043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739407">
                  <a:extLst>
                    <a:ext uri="{9D8B030D-6E8A-4147-A177-3AD203B41FA5}">
                      <a16:colId xmlns:a16="http://schemas.microsoft.com/office/drawing/2014/main" val="2470189472"/>
                    </a:ext>
                  </a:extLst>
                </a:gridCol>
                <a:gridCol w="4141465">
                  <a:extLst>
                    <a:ext uri="{9D8B030D-6E8A-4147-A177-3AD203B41FA5}">
                      <a16:colId xmlns:a16="http://schemas.microsoft.com/office/drawing/2014/main" val="936355801"/>
                    </a:ext>
                  </a:extLst>
                </a:gridCol>
                <a:gridCol w="3440436">
                  <a:extLst>
                    <a:ext uri="{9D8B030D-6E8A-4147-A177-3AD203B41FA5}">
                      <a16:colId xmlns:a16="http://schemas.microsoft.com/office/drawing/2014/main" val="1499834754"/>
                    </a:ext>
                  </a:extLst>
                </a:gridCol>
              </a:tblGrid>
              <a:tr h="77402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طريقة القياس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كيف تعمل؟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أمثلة على الأدوات المستخدمة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25649370"/>
                  </a:ext>
                </a:extLst>
              </a:tr>
              <a:tr h="77425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استطلاعات رضا العملاء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جمع آراء العملاء حول التجربة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Google Forms</a:t>
                      </a:r>
                      <a:r>
                        <a:rPr lang="ar-SA" sz="2000" kern="0">
                          <a:effectLst/>
                        </a:rPr>
                        <a:t>، </a:t>
                      </a:r>
                      <a:r>
                        <a:rPr lang="en-GB" sz="2000" kern="0">
                          <a:effectLst/>
                        </a:rPr>
                        <a:t>SurveyMonkey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50787220"/>
                  </a:ext>
                </a:extLst>
              </a:tr>
              <a:tr h="77425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مؤشر صافي الترويج</a:t>
                      </a:r>
                      <a:r>
                        <a:rPr lang="en-GB" sz="2000" kern="0">
                          <a:effectLst/>
                        </a:rPr>
                        <a:t> (NPS)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قياس مدى احتمال توصية العملاء بالعلامة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أدوات</a:t>
                      </a:r>
                      <a:r>
                        <a:rPr lang="en-GB" sz="2000" kern="0">
                          <a:effectLst/>
                        </a:rPr>
                        <a:t> NPS </a:t>
                      </a:r>
                      <a:r>
                        <a:rPr lang="ar-SA" sz="2000" kern="0">
                          <a:effectLst/>
                        </a:rPr>
                        <a:t>المتخصصة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84284825"/>
                  </a:ext>
                </a:extLst>
              </a:tr>
              <a:tr h="77425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تحليل سلوك العملاء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مراقبة سلوك المستخدمين على المنصات الرقمية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Google Analytics</a:t>
                      </a:r>
                      <a:r>
                        <a:rPr lang="ar-SA" sz="2000" kern="0">
                          <a:effectLst/>
                        </a:rPr>
                        <a:t>، </a:t>
                      </a:r>
                      <a:r>
                        <a:rPr lang="en-GB" sz="2000" kern="0">
                          <a:effectLst/>
                        </a:rPr>
                        <a:t>Hotjar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9022944"/>
                  </a:ext>
                </a:extLst>
              </a:tr>
              <a:tr h="774254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مراجعات العملاء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دراسة تقييمات العملاء والتعليقات على المنتجات والخدمات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Trustpilot</a:t>
                      </a:r>
                      <a:r>
                        <a:rPr lang="ar-SA" sz="2000" kern="0" dirty="0">
                          <a:effectLst/>
                        </a:rPr>
                        <a:t>، </a:t>
                      </a:r>
                      <a:r>
                        <a:rPr lang="en-GB" sz="2000" kern="0" dirty="0">
                          <a:effectLst/>
                        </a:rPr>
                        <a:t>Yelp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034585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140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ABC909-D1E4-0BA1-8EDD-F4CD2F0D5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775239F-A5C3-B603-4601-DD12E6E77019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221802-3636-FB2D-F005-A3722E2C9856}"/>
              </a:ext>
            </a:extLst>
          </p:cNvPr>
          <p:cNvSpPr txBox="1"/>
          <p:nvPr/>
        </p:nvSpPr>
        <p:spPr>
          <a:xfrm>
            <a:off x="871558" y="949530"/>
            <a:ext cx="89168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كيف تتفاعل العلامات التجارية مع ملاحظات العملاء؟ 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D4A5323-1BA9-A3DE-C452-F38DB146451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CA66B6-2742-5788-2193-506D6DE6024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859F51-52EB-4A19-15BA-562C29FE958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ADEB1A7-540B-9167-1D68-15E57C324B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97C702B-F932-62A4-BDFB-9839DA9EC7F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48190356"/>
              </p:ext>
            </p:extLst>
          </p:nvPr>
        </p:nvGraphicFramePr>
        <p:xfrm>
          <a:off x="979715" y="2325643"/>
          <a:ext cx="9884477" cy="3622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0463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314645-EB79-4F5E-C362-26E863B18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26FCDE9-601E-74B0-4C05-24205BFF6541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73C31D-170D-7C93-806F-95B15EFD5628}"/>
              </a:ext>
            </a:extLst>
          </p:cNvPr>
          <p:cNvSpPr txBox="1"/>
          <p:nvPr/>
        </p:nvSpPr>
        <p:spPr>
          <a:xfrm>
            <a:off x="1327808" y="1163525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/>
              <a:t> </a:t>
            </a:r>
            <a:r>
              <a:rPr lang="ar-SA" sz="3200" b="1" dirty="0"/>
              <a:t>دور الذكاء الاصطناعي في تحسين تجربة العلامة التجارية </a:t>
            </a:r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B7DC613-4336-9377-00CE-AE28693904F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9303B4-E5B7-9C1B-D7E0-E78EBB0897D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1AA2936-E728-8809-2F1D-619692CD366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E035A60-3420-26ED-1B84-8E72F8CCF2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68B22A7-F573-6BAC-74D7-378CC317A858}"/>
              </a:ext>
            </a:extLst>
          </p:cNvPr>
          <p:cNvSpPr txBox="1"/>
          <p:nvPr/>
        </p:nvSpPr>
        <p:spPr>
          <a:xfrm>
            <a:off x="6096000" y="2353074"/>
            <a:ext cx="4987307" cy="3381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🤖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التوصيات الشخصية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تحسين تجربة التسوق عبر توصيات تعتمد على تحليل البيانات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مثال: اقتراحات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Netflix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Amazon.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💬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دعم العملاء الذكي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شات بوت متقدم يوفر إجابات فورية للعملاء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مثال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Siri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Alexa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، روبوتات الدعم عبر الإنترنت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275A34-3244-2FC7-4E58-89F7F54CD541}"/>
              </a:ext>
            </a:extLst>
          </p:cNvPr>
          <p:cNvSpPr txBox="1"/>
          <p:nvPr/>
        </p:nvSpPr>
        <p:spPr>
          <a:xfrm>
            <a:off x="721255" y="2260563"/>
            <a:ext cx="5374745" cy="3381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🔍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تحليل المشاعر في التقييمات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تحليل المراجعات لمعرفة انطباعات العملاء بشكل تلقائي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مثال: أدوات الذكاء الاصطناعي التي تفحص تعليقات العملاء عبر الإنترنت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📈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تحسين العمليات التسويقية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تحليل البيانات الضخمة لتحسين حملات التسويق المستهدفة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مثال: أنظمة إعلانات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Google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Facebook.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934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CD7FA-B675-F242-3F2F-35F5FB2BEB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EC19FC6-C8A0-D193-5DF7-B0F76C1A240C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72E6BD-7D23-7418-B616-412054E4787F}"/>
              </a:ext>
            </a:extLst>
          </p:cNvPr>
          <p:cNvSpPr txBox="1"/>
          <p:nvPr/>
        </p:nvSpPr>
        <p:spPr>
          <a:xfrm>
            <a:off x="1298457" y="1035640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تأثير تجربة العلامة التجارية على سمعتها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F90E14-1F0A-D88F-409C-E2A05D40DF1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387F92-393A-E4FB-DD68-AE56C7C11D3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38EF731-01D7-4DCB-2D8E-CB05678C1C3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D786E91-1A62-BDE7-0AD9-B9E7F13546C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D00B7B-A210-0035-548C-7B0A421940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9529441"/>
              </p:ext>
            </p:extLst>
          </p:nvPr>
        </p:nvGraphicFramePr>
        <p:xfrm>
          <a:off x="762002" y="2446016"/>
          <a:ext cx="10504713" cy="3425648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792186">
                  <a:extLst>
                    <a:ext uri="{9D8B030D-6E8A-4147-A177-3AD203B41FA5}">
                      <a16:colId xmlns:a16="http://schemas.microsoft.com/office/drawing/2014/main" val="1094960349"/>
                    </a:ext>
                  </a:extLst>
                </a:gridCol>
                <a:gridCol w="4033158">
                  <a:extLst>
                    <a:ext uri="{9D8B030D-6E8A-4147-A177-3AD203B41FA5}">
                      <a16:colId xmlns:a16="http://schemas.microsoft.com/office/drawing/2014/main" val="3804575087"/>
                    </a:ext>
                  </a:extLst>
                </a:gridCol>
                <a:gridCol w="3679369">
                  <a:extLst>
                    <a:ext uri="{9D8B030D-6E8A-4147-A177-3AD203B41FA5}">
                      <a16:colId xmlns:a16="http://schemas.microsoft.com/office/drawing/2014/main" val="2014835895"/>
                    </a:ext>
                  </a:extLst>
                </a:gridCol>
              </a:tblGrid>
              <a:tr h="675110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العامل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التأثير على السمعة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مثال على علامات تجارية ناجحة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16957350"/>
                  </a:ext>
                </a:extLst>
              </a:tr>
              <a:tr h="67530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جودة المنتج والخدمة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العملاء يثقون في العلامة التجارية التي تقدم جودة ثابتة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Apple  </a:t>
                      </a:r>
                      <a:r>
                        <a:rPr lang="ar-SA" sz="2000" kern="0" dirty="0">
                          <a:effectLst/>
                        </a:rPr>
                        <a:t>منتجات مبتكرة وموثوقة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57128495"/>
                  </a:ext>
                </a:extLst>
              </a:tr>
              <a:tr h="67530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خدمة العملاء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تجربة دعم متميزة تزيد من التفاعل الإيجابي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Amazon  </a:t>
                      </a:r>
                      <a:r>
                        <a:rPr lang="ar-SA" sz="2000" kern="0" dirty="0">
                          <a:effectLst/>
                        </a:rPr>
                        <a:t>دعم سريع واستجابات فعالة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06043587"/>
                  </a:ext>
                </a:extLst>
              </a:tr>
              <a:tr h="67530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المصداقية والشفافية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العلامات الصادقة تحظى بولاء العملاء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Patagonia </a:t>
                      </a:r>
                      <a:r>
                        <a:rPr lang="ar-SA" sz="2000" kern="0" dirty="0">
                          <a:effectLst/>
                        </a:rPr>
                        <a:t>شفافية في سلسلة التوريد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41751036"/>
                  </a:ext>
                </a:extLst>
              </a:tr>
              <a:tr h="675308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الاستدامة والمسؤولية الاجتماعية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العلامات التي تدعم القضايا الاجتماعية تحظى بدعم أكبر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Tesla </a:t>
                      </a:r>
                      <a:r>
                        <a:rPr lang="ar-SA" sz="2000" kern="0" dirty="0">
                          <a:effectLst/>
                        </a:rPr>
                        <a:t>الاستدامة والطاقة النظيفة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889119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860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86E345-12B6-78C6-5FFA-3C58C6D324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FC33482-EC30-9D94-19BD-9CB6F3D913F1}"/>
              </a:ext>
            </a:extLst>
          </p:cNvPr>
          <p:cNvSpPr/>
          <p:nvPr/>
        </p:nvSpPr>
        <p:spPr>
          <a:xfrm>
            <a:off x="617280" y="1685494"/>
            <a:ext cx="10812720" cy="5050741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71DADF-6DA7-EFBA-AAAB-5E32F2D9AE75}"/>
              </a:ext>
            </a:extLst>
          </p:cNvPr>
          <p:cNvSpPr txBox="1"/>
          <p:nvPr/>
        </p:nvSpPr>
        <p:spPr>
          <a:xfrm>
            <a:off x="1327808" y="1163525"/>
            <a:ext cx="83510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/>
              <a:t> </a:t>
            </a:r>
            <a:r>
              <a:rPr lang="ar-SA" sz="2800" b="1" dirty="0"/>
              <a:t>الأخطاء الشائعة في تصميم تجربة العلامة التجارية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78D2C9E-6CB5-7923-96F4-947A561EA74A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025887-3192-B404-4E2E-7913BE94436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301F90-537E-9FA8-A557-F2555FCB2CC6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F6D51B5-A996-4894-2381-AE572F8C964E}"/>
              </a:ext>
            </a:extLst>
          </p:cNvPr>
          <p:cNvSpPr txBox="1"/>
          <p:nvPr/>
        </p:nvSpPr>
        <p:spPr>
          <a:xfrm>
            <a:off x="545777" y="2270270"/>
            <a:ext cx="10318415" cy="40482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❌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عدم فهم احتياجات العملاء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تجربة غير متناسبة مع توقعات الجمهور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❌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عدم التناسق بين القنوات المختلفة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تجربة غير موحدة عبر الموقع الإلكتروني، التطبيق، والمتجر الفعلي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❌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إهمال خدمة العملاء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تجربة سيئة في الدعم تقلل من ثقة العملاء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❌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تجاهل التغذية الراجعة من العملاء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عدم تحسين التجربة بناءً على تعليقات المستخدمين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743FC03-F862-5525-85B2-5F12D308172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9458" name="Picture 2">
            <a:extLst>
              <a:ext uri="{FF2B5EF4-FFF2-40B4-BE49-F238E27FC236}">
                <a16:creationId xmlns:a16="http://schemas.microsoft.com/office/drawing/2014/main" id="{F3B6F632-C687-5CFC-0682-1443E0934F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0031" y="2782903"/>
            <a:ext cx="4229100" cy="277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528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E07C9B-16F1-3487-7C3E-020839DE61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BC404DF-47B9-C52E-04A9-DAE259A53A67}"/>
              </a:ext>
            </a:extLst>
          </p:cNvPr>
          <p:cNvSpPr/>
          <p:nvPr/>
        </p:nvSpPr>
        <p:spPr>
          <a:xfrm>
            <a:off x="617280" y="1685494"/>
            <a:ext cx="10812720" cy="517250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40EE92-EF02-AA21-8966-8B268C87A9B0}"/>
              </a:ext>
            </a:extLst>
          </p:cNvPr>
          <p:cNvSpPr txBox="1"/>
          <p:nvPr/>
        </p:nvSpPr>
        <p:spPr>
          <a:xfrm>
            <a:off x="1490643" y="1052918"/>
            <a:ext cx="80786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ar-SA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كيف تتجنب العلامات التجارية تقديم تجربة سيئة؟ </a:t>
            </a:r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D8870BF-CC83-76FA-0EB7-6D7B046B5CF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1574884-FAA3-03AE-5F4A-704C4B34743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DC0C851-9AA8-2C68-85B6-947F1768BCF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72A25FF-F3F5-08F2-D4D8-F8A94FE7FC1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AEBA559-9166-A221-9D9F-5CC1A8FC3F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8615069"/>
              </p:ext>
            </p:extLst>
          </p:nvPr>
        </p:nvGraphicFramePr>
        <p:xfrm>
          <a:off x="762001" y="2239868"/>
          <a:ext cx="10321306" cy="43848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65600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F62283-198C-0DD4-DEB6-F20FEB8F65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DB58E17-F8FF-2BA0-7764-C9F0032AA1DD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8DA5BFC-183B-8DA5-2941-6A3150AE2156}"/>
              </a:ext>
            </a:extLst>
          </p:cNvPr>
          <p:cNvSpPr txBox="1"/>
          <p:nvPr/>
        </p:nvSpPr>
        <p:spPr>
          <a:xfrm>
            <a:off x="617279" y="1188983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تأثير التغيرات السوقية على تجربة العلامة التجارية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F8A0F92-4B5B-3739-CFC0-F292F5B02FC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568182-489B-3281-52F1-CF7540747E4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1F3666-A22A-BDDB-3254-DB52468C845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869F0FA-B670-7E3E-B8A3-32686B20CC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9F4DF01-BA00-CACC-F65E-443FCF070AB5}"/>
              </a:ext>
            </a:extLst>
          </p:cNvPr>
          <p:cNvSpPr txBox="1"/>
          <p:nvPr/>
        </p:nvSpPr>
        <p:spPr>
          <a:xfrm>
            <a:off x="1551214" y="2381233"/>
            <a:ext cx="9699171" cy="43387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🌍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التحولات الاقتصادية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تغيرات في سلوك الشراء بسبب الأوضاع الاقتصادية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📱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التطورات التكنولوجية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تأثير الذكاء الاصطناعي والتحول الرقمي على توقعات العملاء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🎭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التغيرات في سلوك المستهلك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تغير أولويات العملاء وقيمهم مع الوقت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المنافسة الشديدة في السوق</a:t>
            </a:r>
            <a:b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ضرورة تقديم تجربة فريدة للبقاء في المنافسة</a:t>
            </a:r>
            <a:r>
              <a:rPr lang="en-GB" sz="2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07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AA7499-4D25-EB80-28A9-DCD0305BDC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F5FE779-113D-2C87-A7F2-DC86E3D2F8D6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FD6349-F5C0-9C33-48AF-C30646EC0349}"/>
              </a:ext>
            </a:extLst>
          </p:cNvPr>
          <p:cNvSpPr txBox="1"/>
          <p:nvPr/>
        </p:nvSpPr>
        <p:spPr>
          <a:xfrm>
            <a:off x="617279" y="1188983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كيف تواجه العلامات التجارية التحديات الثقافية في التجربة؟ 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B8F5E3-E439-AAB5-6158-27D3F48B86B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CEA42B-6891-8191-4272-D31EE77AFD9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EF60D4-8317-9BC0-3672-1FCC721F6F5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E4D055F-41C8-EECC-EE79-43DB5258DD3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C2018DC-6B54-0B0C-3410-7ADECDD307DC}"/>
              </a:ext>
            </a:extLst>
          </p:cNvPr>
          <p:cNvSpPr txBox="1"/>
          <p:nvPr/>
        </p:nvSpPr>
        <p:spPr>
          <a:xfrm>
            <a:off x="836394" y="2231287"/>
            <a:ext cx="10246913" cy="46255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🌍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فهم الفروق الثقافية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دراسة عادات وتقاليد العملاء في الأسواق المختلفة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McDonald's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تقدم قوائم طعام مختلفة حسب الثقافة المحلية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💬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تخصيص الرسائل التسويقية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تعديل أسلوب الاتصال ليتناسب مع القيم الثقافية المختلفة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أمثلة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 Nike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تطلق حملات تتناسب مع القضايا الثقافية في كل بلد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🔄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توظيف فرق محلية لفهم الثقافة</a:t>
            </a:r>
            <a:br>
              <a:rPr lang="en-GB" sz="2400" kern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التعاون مع فرق من داخل كل سوق لضمان اتساق التجربة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📢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تجنب الأخطاء الثقافية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✔️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تجنب استخدام رموز أو عبارات قد تكون غير ملائمة في بعض الثقافات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061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8F3CC4-EAB9-C91F-097E-50CEA0CD65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A59B2E0-6EA1-F7C0-C08A-D33B159B3AD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26D04F-7862-07D4-9B87-8A8E1044E75C}"/>
              </a:ext>
            </a:extLst>
          </p:cNvPr>
          <p:cNvSpPr txBox="1"/>
          <p:nvPr/>
        </p:nvSpPr>
        <p:spPr>
          <a:xfrm>
            <a:off x="491067" y="1086580"/>
            <a:ext cx="91877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dirty="0">
                <a:latin typeface="Alexandria" charset="0"/>
                <a:cs typeface="Alexandria" charset="0"/>
              </a:rPr>
              <a:t> </a:t>
            </a:r>
            <a:r>
              <a:rPr lang="ar-SA" sz="3200" b="1" dirty="0">
                <a:latin typeface="Alexandria" charset="0"/>
                <a:cs typeface="Alexandria" charset="0"/>
              </a:rPr>
              <a:t>علامات تجارية فشلت في تقديم تجربة ناجحة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ACD93A9-6F90-271F-C62A-4DA50D62D54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C8C4359-2066-4EE8-8F69-88084B4DA4D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F104D3-7A77-600A-CA82-E47D368B7F06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E357DCA-B0A3-D6B8-1F55-0F864C0BFFD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6A5C78EA-0E10-E1CD-249F-1801D3D673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3237240"/>
            <a:ext cx="1037952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B330C12-A07F-57B8-CE08-9CDB8E3546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477771"/>
              </p:ext>
            </p:extLst>
          </p:nvPr>
        </p:nvGraphicFramePr>
        <p:xfrm>
          <a:off x="838200" y="2436567"/>
          <a:ext cx="10379529" cy="3429816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661558">
                  <a:extLst>
                    <a:ext uri="{9D8B030D-6E8A-4147-A177-3AD203B41FA5}">
                      <a16:colId xmlns:a16="http://schemas.microsoft.com/office/drawing/2014/main" val="1124096929"/>
                    </a:ext>
                  </a:extLst>
                </a:gridCol>
                <a:gridCol w="3624942">
                  <a:extLst>
                    <a:ext uri="{9D8B030D-6E8A-4147-A177-3AD203B41FA5}">
                      <a16:colId xmlns:a16="http://schemas.microsoft.com/office/drawing/2014/main" val="3460759915"/>
                    </a:ext>
                  </a:extLst>
                </a:gridCol>
                <a:gridCol w="4093029">
                  <a:extLst>
                    <a:ext uri="{9D8B030D-6E8A-4147-A177-3AD203B41FA5}">
                      <a16:colId xmlns:a16="http://schemas.microsoft.com/office/drawing/2014/main" val="3390979765"/>
                    </a:ext>
                  </a:extLst>
                </a:gridCol>
              </a:tblGrid>
              <a:tr h="66312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العلامة التجارية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 dirty="0">
                          <a:effectLst/>
                        </a:rPr>
                        <a:t>سبب الفشل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النتيجة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53375948"/>
                  </a:ext>
                </a:extLst>
              </a:tr>
              <a:tr h="663321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 dirty="0">
                          <a:effectLst/>
                        </a:rPr>
                        <a:t>Pepsi </a:t>
                      </a:r>
                      <a:r>
                        <a:rPr lang="ar-SA" sz="2000" kern="0" dirty="0">
                          <a:effectLst/>
                        </a:rPr>
                        <a:t>في الصين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خطأ في الترجمة تسبب في سوء فهم الرسالة التسويقية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تراجع في المبيعات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87493607"/>
                  </a:ext>
                </a:extLst>
              </a:tr>
              <a:tr h="666808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Gap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تغيير مفاجئ للشعار أدى إلى رد فعل سلبي من العملاء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اضطرت الشركة للعودة إلى الشعار القديم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03336162"/>
                  </a:ext>
                </a:extLst>
              </a:tr>
              <a:tr h="666808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Samsung Galaxy Note 7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مشاكل في البطارية أدت إلى حالات احتراق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خسائر مالية وسحب المنتجات من السوق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48409818"/>
                  </a:ext>
                </a:extLst>
              </a:tr>
              <a:tr h="666808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0">
                          <a:effectLst/>
                        </a:rPr>
                        <a:t>Yahoo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>
                          <a:effectLst/>
                        </a:rPr>
                        <a:t>عدم تطوير تجربة المستخدم مقارنة بالمنافسين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ar-SA" sz="2000" kern="0" dirty="0">
                          <a:effectLst/>
                        </a:rPr>
                        <a:t>فقدت حصتها في السوق لصالح</a:t>
                      </a:r>
                      <a:r>
                        <a:rPr lang="en-GB" sz="2000" kern="0" dirty="0">
                          <a:effectLst/>
                        </a:rPr>
                        <a:t> Google.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339356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161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6929FD-A607-ADBF-82B4-C397AA183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F6757CF-E709-61C2-C29A-E10B20DB13DA}"/>
              </a:ext>
            </a:extLst>
          </p:cNvPr>
          <p:cNvSpPr/>
          <p:nvPr/>
        </p:nvSpPr>
        <p:spPr>
          <a:xfrm>
            <a:off x="617279" y="1773601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FA9430-2B6C-B936-423C-4A69EFC72841}"/>
              </a:ext>
            </a:extLst>
          </p:cNvPr>
          <p:cNvSpPr txBox="1"/>
          <p:nvPr/>
        </p:nvSpPr>
        <p:spPr>
          <a:xfrm>
            <a:off x="617279" y="1188983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/>
              <a:t> </a:t>
            </a:r>
            <a:r>
              <a:rPr lang="ar-SA" sz="2800" b="1" dirty="0"/>
              <a:t>الاتجاهات المستقبلية في تجربة العلامة التجارية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3D0DA2-93F1-9C9F-2F61-ACD8FF2B2A6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EF047F-8745-5812-8919-390A0580679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6A890A-9D03-5444-D4BA-860BDC35E61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94924FF-3E30-24EB-2972-ECA76F0F735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466E8AD-3C74-F297-301A-6DC0A3CE35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03511402"/>
              </p:ext>
            </p:extLst>
          </p:nvPr>
        </p:nvGraphicFramePr>
        <p:xfrm>
          <a:off x="948266" y="2318893"/>
          <a:ext cx="10135041" cy="4285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68626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E731E4-A2D5-36BC-DDA5-FA760C887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8BF1E3B-DF01-360B-675E-44AA8E1D203F}"/>
              </a:ext>
            </a:extLst>
          </p:cNvPr>
          <p:cNvSpPr/>
          <p:nvPr/>
        </p:nvSpPr>
        <p:spPr>
          <a:xfrm>
            <a:off x="617280" y="1685495"/>
            <a:ext cx="10812720" cy="5041876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F18FBA9-E0C0-EB3D-214D-B65635F3C2D8}"/>
              </a:ext>
            </a:extLst>
          </p:cNvPr>
          <p:cNvSpPr txBox="1"/>
          <p:nvPr/>
        </p:nvSpPr>
        <p:spPr>
          <a:xfrm>
            <a:off x="2059941" y="975974"/>
            <a:ext cx="7509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600" b="1" dirty="0"/>
              <a:t> </a:t>
            </a:r>
            <a:r>
              <a:rPr lang="ar-SA" sz="3600" b="1" dirty="0"/>
              <a:t>كيف يمكن للعلامات التجارية الاستعداد للمستقبل؟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DC85EE9-8BBD-A4A5-43BA-76D7B1BA890D}"/>
              </a:ext>
            </a:extLst>
          </p:cNvPr>
          <p:cNvSpPr/>
          <p:nvPr/>
        </p:nvSpPr>
        <p:spPr>
          <a:xfrm>
            <a:off x="9678850" y="102924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CB78ED-46FD-2E6E-4D1A-CF3A3746F2E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E05C8E1-AD15-4BEE-8AE3-93527461A5A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ctr" defTabSz="914400" rtl="1" eaLnBrk="1" latinLnBrk="0" hangingPunct="1"/>
            <a:r>
              <a:rPr lang="en-GB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6D78DA6-0CFA-DEDC-C1F8-2B29EA75CAA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2A25024-E55C-89CB-EAA7-DD7F6C5F2381}"/>
              </a:ext>
            </a:extLst>
          </p:cNvPr>
          <p:cNvSpPr txBox="1"/>
          <p:nvPr/>
        </p:nvSpPr>
        <p:spPr>
          <a:xfrm>
            <a:off x="1355271" y="2382589"/>
            <a:ext cx="9728036" cy="40465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✅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الاستثمار في التكنولوجيا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تبني الأدوات الرقمية والذكاء الاصطناعي لتحسين تجربة العملاء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📊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تحليل البيانات واتخاذ القرارات المستندة إلى المعلومات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فهم سلوك العملاء والاستجابة بسرعة لتغيراته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🌱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التركيز على الاستدامة والمسؤولية الاجتماعية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بناء علامة تجارية مسؤولة تحظى بدعم العملاء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50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🌀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تقديم تجربة متكاملة بين القنوات المختلفة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ضمان تناسق العلامة التجارية بين العالم الرقمي والفعلي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410" name="Picture 2" descr="11 سبب لضرورة عمل العلامات التجارية مع المؤثرين عبر مواقع التواصل الاجتماعي  – Araboost | عربــوست">
            <a:extLst>
              <a:ext uri="{FF2B5EF4-FFF2-40B4-BE49-F238E27FC236}">
                <a16:creationId xmlns:a16="http://schemas.microsoft.com/office/drawing/2014/main" id="{69F2796A-67C6-F869-8E40-9FBBE1DEE6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94654"/>
            <a:ext cx="5349308" cy="342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93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e64d47f71d2a9ba87fe3cd7a346a88d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daa90b9493292b7dd7fda0f2404ecac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bce9ccb-a055-48b1-a76c-139ecd114ee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Props1.xml><?xml version="1.0" encoding="utf-8"?>
<ds:datastoreItem xmlns:ds="http://schemas.openxmlformats.org/officeDocument/2006/customXml" ds:itemID="{6DC9734D-B754-4683-9732-EFCC4E2148D7}"/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4298</TotalTime>
  <Words>3733</Words>
  <Application>Microsoft Macintosh PowerPoint</Application>
  <PresentationFormat>Widescreen</PresentationFormat>
  <Paragraphs>533</Paragraphs>
  <Slides>44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5" baseType="lpstr">
      <vt:lpstr>Alexandria</vt:lpstr>
      <vt:lpstr>Apple Color Emoji</vt:lpstr>
      <vt:lpstr>Aptos</vt:lpstr>
      <vt:lpstr>Arial</vt:lpstr>
      <vt:lpstr>Calibri</vt:lpstr>
      <vt:lpstr>Calibri Light</vt:lpstr>
      <vt:lpstr>Courier New</vt:lpstr>
      <vt:lpstr>Roboto Light</vt:lpstr>
      <vt:lpstr>Symbol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 adel</cp:lastModifiedBy>
  <cp:revision>31</cp:revision>
  <dcterms:created xsi:type="dcterms:W3CDTF">2023-04-29T09:08:00Z</dcterms:created>
  <dcterms:modified xsi:type="dcterms:W3CDTF">2025-03-03T02:46:50Z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