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8.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tags/tag9.xml" ContentType="application/vnd.openxmlformats-officedocument.presentationml.tag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ags/tag10.xml" ContentType="application/vnd.openxmlformats-officedocument.presentationml.tags+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9" r:id="rId2"/>
  </p:sldMasterIdLst>
  <p:notesMasterIdLst>
    <p:notesMasterId r:id="rId48"/>
  </p:notesMasterIdLst>
  <p:sldIdLst>
    <p:sldId id="716" r:id="rId3"/>
    <p:sldId id="817" r:id="rId4"/>
    <p:sldId id="897" r:id="rId5"/>
    <p:sldId id="818" r:id="rId6"/>
    <p:sldId id="821" r:id="rId7"/>
    <p:sldId id="819" r:id="rId8"/>
    <p:sldId id="822" r:id="rId9"/>
    <p:sldId id="823" r:id="rId10"/>
    <p:sldId id="824" r:id="rId11"/>
    <p:sldId id="754" r:id="rId12"/>
    <p:sldId id="895" r:id="rId13"/>
    <p:sldId id="896" r:id="rId14"/>
    <p:sldId id="825" r:id="rId15"/>
    <p:sldId id="898" r:id="rId16"/>
    <p:sldId id="872" r:id="rId17"/>
    <p:sldId id="894" r:id="rId18"/>
    <p:sldId id="873" r:id="rId19"/>
    <p:sldId id="826" r:id="rId20"/>
    <p:sldId id="837" r:id="rId21"/>
    <p:sldId id="875" r:id="rId22"/>
    <p:sldId id="876" r:id="rId23"/>
    <p:sldId id="877" r:id="rId24"/>
    <p:sldId id="878" r:id="rId25"/>
    <p:sldId id="885" r:id="rId26"/>
    <p:sldId id="879" r:id="rId27"/>
    <p:sldId id="893" r:id="rId28"/>
    <p:sldId id="880" r:id="rId29"/>
    <p:sldId id="892" r:id="rId30"/>
    <p:sldId id="881" r:id="rId31"/>
    <p:sldId id="845" r:id="rId32"/>
    <p:sldId id="847" r:id="rId33"/>
    <p:sldId id="882" r:id="rId34"/>
    <p:sldId id="891" r:id="rId35"/>
    <p:sldId id="884" r:id="rId36"/>
    <p:sldId id="886" r:id="rId37"/>
    <p:sldId id="883" r:id="rId38"/>
    <p:sldId id="890" r:id="rId39"/>
    <p:sldId id="887" r:id="rId40"/>
    <p:sldId id="867" r:id="rId41"/>
    <p:sldId id="868" r:id="rId42"/>
    <p:sldId id="869" r:id="rId43"/>
    <p:sldId id="888" r:id="rId44"/>
    <p:sldId id="889" r:id="rId45"/>
    <p:sldId id="78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651" autoAdjust="0"/>
    <p:restoredTop sz="94660"/>
  </p:normalViewPr>
  <p:slideViewPr>
    <p:cSldViewPr snapToGrid="0">
      <p:cViewPr varScale="1">
        <p:scale>
          <a:sx n="85" d="100"/>
          <a:sy n="85" d="100"/>
        </p:scale>
        <p:origin x="744"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مراحل إرتكاب الجرائم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a:t>محاور المحاضرة</a:t>
          </a:r>
          <a:endParaRPr lang="en-US" b="1"/>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عالمية الجريمة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kern="1200" dirty="0"/>
            <a:t>المحور</a:t>
          </a:r>
          <a:r>
            <a:rPr lang="ar-EG" sz="3500" b="1" i="0" kern="1200" baseline="0" dirty="0"/>
            <a:t>ة</a:t>
          </a:r>
          <a:r>
            <a:rPr lang="ar-EG" sz="3500" b="1" kern="1200" dirty="0"/>
            <a:t> الثاني</a:t>
          </a:r>
        </a:p>
        <a:p>
          <a:pPr marL="0" lvl="0" indent="0" algn="ctr" defTabSz="1555750">
            <a:lnSpc>
              <a:spcPct val="90000"/>
            </a:lnSpc>
            <a:spcBef>
              <a:spcPct val="0"/>
            </a:spcBef>
            <a:spcAft>
              <a:spcPct val="35000"/>
            </a:spcAft>
            <a:buNone/>
          </a:pPr>
          <a:r>
            <a:rPr lang="ar-EG" sz="3500" b="1" kern="1200" dirty="0"/>
            <a:t>مراحل إرتكاب الجرائم السيبرانية</a:t>
          </a:r>
          <a:endParaRPr lang="en-US" sz="35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i="0" kern="1200" baseline="0"/>
            <a:t>محاور المحاضرة</a:t>
          </a:r>
          <a:endParaRPr lang="en-US" sz="3500" b="1" kern="1200"/>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kern="1200" dirty="0"/>
            <a:t>المحور الأول</a:t>
          </a:r>
        </a:p>
        <a:p>
          <a:pPr marL="0" lvl="0" indent="0" algn="ctr" defTabSz="1555750">
            <a:lnSpc>
              <a:spcPct val="90000"/>
            </a:lnSpc>
            <a:spcBef>
              <a:spcPct val="0"/>
            </a:spcBef>
            <a:spcAft>
              <a:spcPct val="35000"/>
            </a:spcAft>
            <a:buNone/>
          </a:pPr>
          <a:r>
            <a:rPr lang="ar-EG" sz="3500" b="1" kern="1200" dirty="0"/>
            <a:t>عالمية الجريمة السيبرانية</a:t>
          </a:r>
          <a:endParaRPr lang="en-US" sz="35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BEF94-FF47-4BBE-AB6F-925B632FD91D}"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63D95-F520-45C2-A369-4A8C85E8A383}" type="slidenum">
              <a:rPr lang="en-US" smtClean="0"/>
              <a:t>‹#›</a:t>
            </a:fld>
            <a:endParaRPr lang="en-US"/>
          </a:p>
        </p:txBody>
      </p:sp>
    </p:spTree>
    <p:extLst>
      <p:ext uri="{BB962C8B-B14F-4D97-AF65-F5344CB8AC3E}">
        <p14:creationId xmlns:p14="http://schemas.microsoft.com/office/powerpoint/2010/main" val="1760718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582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3469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71711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3423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3085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2626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0206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6514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433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19158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8178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8115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4640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45304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5067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26356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0999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48496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53811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54809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76432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87206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80630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70443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09213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92543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803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6644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5543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07696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59350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8490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697515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77237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42450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80039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437238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87599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69764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3604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96988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810307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9753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3381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562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0646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5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917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462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5515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287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280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352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288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3358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6539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026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629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105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150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02866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1831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5299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0898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4777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4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4975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324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5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64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7392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2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212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jp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7445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9955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1.xml"/><Relationship Id="rId3" Type="http://schemas.openxmlformats.org/officeDocument/2006/relationships/notesSlide" Target="../notesSlides/notesSlide5.xml"/><Relationship Id="rId7" Type="http://schemas.openxmlformats.org/officeDocument/2006/relationships/image" Target="../media/image8.png"/><Relationship Id="rId12" Type="http://schemas.openxmlformats.org/officeDocument/2006/relationships/diagramColors" Target="../diagrams/colors1.xml"/><Relationship Id="rId2" Type="http://schemas.openxmlformats.org/officeDocument/2006/relationships/slideLayout" Target="../slideLayouts/slideLayout13.xml"/><Relationship Id="rId1" Type="http://schemas.openxmlformats.org/officeDocument/2006/relationships/tags" Target="../tags/tag3.xml"/><Relationship Id="rId6" Type="http://schemas.openxmlformats.org/officeDocument/2006/relationships/image" Target="../media/image7.svg"/><Relationship Id="rId11" Type="http://schemas.openxmlformats.org/officeDocument/2006/relationships/diagramQuickStyle" Target="../diagrams/quickStyle1.xml"/><Relationship Id="rId5" Type="http://schemas.openxmlformats.org/officeDocument/2006/relationships/image" Target="../media/image6.png"/><Relationship Id="rId10" Type="http://schemas.openxmlformats.org/officeDocument/2006/relationships/diagramLayout" Target="../diagrams/layout1.xml"/><Relationship Id="rId4" Type="http://schemas.openxmlformats.org/officeDocument/2006/relationships/image" Target="../media/image3.png"/><Relationship Id="rId9"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6.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2.jpeg"/></Relationships>
</file>

<file path=ppt/slides/_rels/slide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7.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8.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4.jpeg"/></Relationships>
</file>

<file path=ppt/slides/_rels/slide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9.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9.jpeg"/></Relationships>
</file>

<file path=ppt/slides/_rels/slide22.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0.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21.png"/></Relationships>
</file>

<file path=ppt/slides/_rels/slide3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8.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4.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0.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3.png"/><Relationship Id="rId7"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29.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إعداد الدكتورة : أسماء رويعي</a:t>
            </a:r>
            <a:endParaRPr kumimoji="0" lang="en-US"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805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88729" cy="126188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4400" b="1" dirty="0">
                <a:solidFill>
                  <a:srgbClr val="8E5A6D"/>
                </a:solidFill>
                <a:latin typeface="Tajawal Medium" panose="00000600000000000000" pitchFamily="2" charset="-78"/>
                <a:cs typeface="Tajawal Medium" panose="00000600000000000000" pitchFamily="2" charset="-78"/>
              </a:rPr>
              <a:t>مقرر الجرائم السيبرانية</a:t>
            </a:r>
          </a:p>
          <a:p>
            <a:pPr lvl="0" algn="ctr">
              <a:defRPr/>
            </a:pPr>
            <a:r>
              <a:rPr lang="en-US" sz="3200" b="1" dirty="0">
                <a:solidFill>
                  <a:srgbClr val="333333"/>
                </a:solidFill>
                <a:latin typeface="Sakkal Majalla" panose="02000000000000000000" pitchFamily="2" charset="-78"/>
                <a:ea typeface="Times New Roman" panose="02020603050405020304" pitchFamily="18" charset="0"/>
              </a:rPr>
              <a:t>LAW 616</a:t>
            </a:r>
            <a:endParaRPr kumimoji="0" lang="en-US" sz="32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515610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Medium" panose="00000600000000000000" pitchFamily="2" charset="-78"/>
                <a:cs typeface="Tajawal Medium" panose="00000600000000000000" pitchFamily="2" charset="-78"/>
              </a:rPr>
              <a:t>المحاضرة الخامسة</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51270" y="4304452"/>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5B63D937-B95F-4A78-B654-89753A3238A5}"/>
              </a:ext>
            </a:extLst>
          </p:cNvPr>
          <p:cNvSpPr txBox="1"/>
          <p:nvPr/>
        </p:nvSpPr>
        <p:spPr>
          <a:xfrm>
            <a:off x="5065059" y="5922434"/>
            <a:ext cx="7126941" cy="523220"/>
          </a:xfrm>
          <a:prstGeom prst="rect">
            <a:avLst/>
          </a:prstGeom>
          <a:noFill/>
        </p:spPr>
        <p:txBody>
          <a:bodyPr wrap="square" rtlCol="0">
            <a:spAutoFit/>
          </a:bodyPr>
          <a:lstStyle/>
          <a:p>
            <a:pPr algn="ctr"/>
            <a:r>
              <a:rPr lang="ar-EG" sz="2800" b="1" dirty="0"/>
              <a:t>عالمية الجريمة السيبرانية ومراحل إرتكابها </a:t>
            </a:r>
            <a:endParaRPr lang="en-US" sz="2800" b="1" dirty="0"/>
          </a:p>
        </p:txBody>
      </p:sp>
    </p:spTree>
    <p:extLst>
      <p:ext uri="{BB962C8B-B14F-4D97-AF65-F5344CB8AC3E}">
        <p14:creationId xmlns:p14="http://schemas.microsoft.com/office/powerpoint/2010/main" val="3842925687"/>
      </p:ext>
    </p:extLst>
  </p:cSld>
  <p:clrMapOvr>
    <a:masterClrMapping/>
  </p:clrMapOvr>
  <mc:AlternateContent xmlns:mc="http://schemas.openxmlformats.org/markup-compatibility/2006" xmlns:p14="http://schemas.microsoft.com/office/powerpoint/2010/main">
    <mc:Choice Requires="p14">
      <p:transition spd="slow" p14:dur="2000" advTm="59680"/>
    </mc:Choice>
    <mc:Fallback xmlns="">
      <p:transition spd="slow" advTm="596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245225" y="1898556"/>
            <a:ext cx="6795246"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ما سبق بالمحاضرة الحالية</a:t>
            </a:r>
            <a:endParaRPr kumimoji="0" lang="ar-EG" sz="32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047834082"/>
      </p:ext>
    </p:extLst>
  </p:cSld>
  <p:clrMapOvr>
    <a:masterClrMapping/>
  </p:clrMapOvr>
  <mc:AlternateContent xmlns:mc="http://schemas.openxmlformats.org/markup-compatibility/2006" xmlns:p14="http://schemas.microsoft.com/office/powerpoint/2010/main">
    <mc:Choice Requires="p14">
      <p:transition spd="slow" p14:dur="2000" advTm="239550"/>
    </mc:Choice>
    <mc:Fallback xmlns="">
      <p:transition spd="slow" advTm="23955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1026" name="Picture 2" descr="بحث حول الإنترنت وفوائده وأضراره - موسوعة">
            <a:extLst>
              <a:ext uri="{FF2B5EF4-FFF2-40B4-BE49-F238E27FC236}">
                <a16:creationId xmlns:a16="http://schemas.microsoft.com/office/drawing/2014/main" id="{010F36C6-9910-42CF-909E-0E72A1A4EE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9" y="1613647"/>
            <a:ext cx="9941858" cy="39063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479176" y="1954306"/>
            <a:ext cx="9233647" cy="297562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EG" sz="2800" dirty="0">
                <a:solidFill>
                  <a:srgbClr val="000000"/>
                </a:solidFill>
                <a:ea typeface="Times New Roman" panose="02020603050405020304" pitchFamily="18" charset="0"/>
                <a:cs typeface="Calibri" panose="020F0502020204030204" pitchFamily="34" charset="0"/>
              </a:rPr>
              <a:t>       </a:t>
            </a:r>
            <a:r>
              <a:rPr lang="ar-SA" sz="2800" dirty="0">
                <a:solidFill>
                  <a:srgbClr val="000000"/>
                </a:solidFill>
                <a:ea typeface="Times New Roman" panose="02020603050405020304" pitchFamily="18" charset="0"/>
                <a:cs typeface="Calibri" panose="020F0502020204030204" pitchFamily="34" charset="0"/>
              </a:rPr>
              <a:t>الجرائم السيبرانية لم تعد تقتصر علي النطاق الوطني فقط، بل بدأت تأخذ بعدا دوليا نتيجة لسهولة الاتصالات الإلكترونية السلكية واللاسلكية التي أحاطت بالعالم وجعلت منه قرية صغيرة لا يعترف فيها بحدود طبيعة</a:t>
            </a:r>
            <a:r>
              <a:rPr lang="ar-EG" sz="2800" dirty="0">
                <a:solidFill>
                  <a:srgbClr val="000000"/>
                </a:solidFill>
                <a:ea typeface="Times New Roman" panose="02020603050405020304" pitchFamily="18" charset="0"/>
                <a:cs typeface="Calibri" panose="020F0502020204030204" pitchFamily="34" charset="0"/>
              </a:rPr>
              <a:t>         </a:t>
            </a:r>
            <a:r>
              <a:rPr lang="ar-SA" sz="2800" dirty="0">
                <a:solidFill>
                  <a:srgbClr val="000000"/>
                </a:solidFill>
                <a:ea typeface="Times New Roman" panose="02020603050405020304" pitchFamily="18" charset="0"/>
                <a:cs typeface="Calibri" panose="020F0502020204030204" pitchFamily="34" charset="0"/>
              </a:rPr>
              <a:t> أو سياسية وإن من أهم السمات التي تميز الجريمة السيبرانية هي تخطيها للحدود الجغرافية، ومن ثم اكتسابها طبيعة دولية، أو كما يطلق عليها البعض أنها </a:t>
            </a:r>
            <a:r>
              <a:rPr lang="ar-SA" sz="2800" dirty="0">
                <a:solidFill>
                  <a:srgbClr val="000000"/>
                </a:solidFill>
                <a:highlight>
                  <a:srgbClr val="FFFF00"/>
                </a:highlight>
                <a:ea typeface="Times New Roman" panose="02020603050405020304" pitchFamily="18" charset="0"/>
                <a:cs typeface="Calibri" panose="020F0502020204030204" pitchFamily="34" charset="0"/>
              </a:rPr>
              <a:t>جرائم ذات طبيعة متعدية للحدود، أو عالمية الجريمة السيبرانية.</a:t>
            </a:r>
            <a:r>
              <a:rPr lang="en-US" sz="2800" dirty="0">
                <a:solidFill>
                  <a:srgbClr val="000000"/>
                </a:solidFill>
                <a:latin typeface="Calibri" panose="020F0502020204030204" pitchFamily="34" charset="0"/>
                <a:ea typeface="Calibri" panose="020F0502020204030204" pitchFamily="34" charset="0"/>
              </a:rPr>
              <a:t> </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55562223"/>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المركز العربي للبحوث والدراسات: إشكالية الاستقرار والأمن الوطني في ظل  الجريمة السيبرانية">
            <a:extLst>
              <a:ext uri="{FF2B5EF4-FFF2-40B4-BE49-F238E27FC236}">
                <a16:creationId xmlns:a16="http://schemas.microsoft.com/office/drawing/2014/main" id="{640E603B-4151-40CE-8184-8EC472499A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1285190"/>
            <a:ext cx="9345750" cy="4287616"/>
          </a:xfrm>
          <a:prstGeom prst="rect">
            <a:avLst/>
          </a:prstGeom>
          <a:noFill/>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245225" y="2671482"/>
            <a:ext cx="6104410" cy="2176137"/>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تمهيد وتقسيم</a:t>
            </a: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166261926"/>
      </p:ext>
    </p:extLst>
  </p:cSld>
  <p:clrMapOvr>
    <a:masterClrMapping/>
  </p:clrMapOvr>
  <mc:AlternateContent xmlns:mc="http://schemas.openxmlformats.org/markup-compatibility/2006" xmlns:p14="http://schemas.microsoft.com/office/powerpoint/2010/main">
    <mc:Choice Requires="p14">
      <p:transition spd="slow" p14:dur="2000" advTm="277011"/>
    </mc:Choice>
    <mc:Fallback xmlns="">
      <p:transition spd="slow" advTm="27701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3027460613"/>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custDataLst>
      <p:tags r:id="rId1"/>
    </p:custDataLst>
    <p:extLst>
      <p:ext uri="{BB962C8B-B14F-4D97-AF65-F5344CB8AC3E}">
        <p14:creationId xmlns:p14="http://schemas.microsoft.com/office/powerpoint/2010/main" val="480417757"/>
      </p:ext>
    </p:extLst>
  </p:cSld>
  <p:clrMapOvr>
    <a:masterClrMapping/>
  </p:clrMapOvr>
  <mc:AlternateContent xmlns:mc="http://schemas.openxmlformats.org/markup-compatibility/2006" xmlns:p14="http://schemas.microsoft.com/office/powerpoint/2010/main">
    <mc:Choice Requires="p14">
      <p:transition spd="slow" p14:dur="2000" advTm="31093"/>
    </mc:Choice>
    <mc:Fallback xmlns="">
      <p:transition spd="slow" advTm="310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id="{34141C60-7ED5-444A-955C-7D0F81403266}"/>
              </a:ext>
            </a:extLst>
          </p:cNvPr>
          <p:cNvSpPr/>
          <p:nvPr/>
        </p:nvSpPr>
        <p:spPr>
          <a:xfrm>
            <a:off x="4423655" y="1428065"/>
            <a:ext cx="3882759" cy="8460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4078940" y="2371250"/>
            <a:ext cx="6589059" cy="3268715"/>
          </a:xfrm>
          <a:prstGeom prst="rect">
            <a:avLst/>
          </a:prstGeom>
          <a:noFill/>
        </p:spPr>
        <p:txBody>
          <a:bodyPr wrap="square" rtlCol="0">
            <a:spAutoFit/>
          </a:bodyPr>
          <a:lstStyle/>
          <a:p>
            <a:pPr algn="r" rtl="1">
              <a:lnSpc>
                <a:spcPct val="107000"/>
              </a:lnSpc>
              <a:spcAft>
                <a:spcPts val="500"/>
              </a:spcAft>
            </a:pPr>
            <a:r>
              <a:rPr lang="ar-EG" sz="32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المحور الأول: عالمية الجريمة السيبرانية:</a:t>
            </a:r>
          </a:p>
          <a:p>
            <a:pPr algn="just" rtl="1"/>
            <a:r>
              <a:rPr lang="ar-EG"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a:t>
            </a:r>
          </a:p>
          <a:p>
            <a:pPr algn="just" rtl="1"/>
            <a:r>
              <a:rPr lang="ar-EG"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a:t>
            </a:r>
            <a:r>
              <a:rPr lang="ar-IQ"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أولا : </a:t>
            </a:r>
            <a:r>
              <a:rPr lang="ar-SA"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مفهوم الجريمة العالمية بصفة عامة.</a:t>
            </a:r>
            <a:endParaRPr lang="en-US"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EG"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a:t>
            </a:r>
          </a:p>
          <a:p>
            <a:pPr algn="just" rtl="1"/>
            <a:r>
              <a:rPr lang="ar-EG"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a:t>
            </a:r>
            <a:r>
              <a:rPr lang="ar-SA"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ثانيا : الجرائم السيبرانية هي جرائم عالمية.</a:t>
            </a:r>
            <a:endParaRPr lang="ar-EG"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EG"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a:t>
            </a:r>
          </a:p>
          <a:p>
            <a:pPr algn="just" rtl="1"/>
            <a:r>
              <a:rPr lang="ar-EG"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a:t>
            </a:r>
            <a:r>
              <a:rPr lang="ar-SA"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ثالثا : علاقة الجريمة العابرة للحدود بالإنترنت.</a:t>
            </a:r>
            <a:endParaRPr lang="en-US"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r" rtl="1"/>
            <a:endParaRPr lang="en-US" sz="2400" dirty="0">
              <a:latin typeface="Times New Roman" panose="02020603050405020304" pitchFamily="18" charset="0"/>
              <a:ea typeface="Times New Roman" panose="02020603050405020304" pitchFamily="18" charset="0"/>
            </a:endParaRPr>
          </a:p>
        </p:txBody>
      </p:sp>
      <p:pic>
        <p:nvPicPr>
          <p:cNvPr id="1026" name="Picture 2" descr="&quot;الجريمة&quot; الظواهر والعلاج.. لماذا وصل العالم لهذا الكم من الجرائم؟.. 12 سببا لوقوع الانحرافات المجتمعية.. &quot;الأسباب الاجتماعية ومعاناة العالم من التفكك الأسرى&quot; الأبرز.. وخبير يضع روشتة الوقاية من &quot;فخ الجريمة&quot;">
            <a:extLst>
              <a:ext uri="{FF2B5EF4-FFF2-40B4-BE49-F238E27FC236}">
                <a16:creationId xmlns:a16="http://schemas.microsoft.com/office/drawing/2014/main" id="{8C18BB58-0EA7-4626-88FD-20CF0C7B1CD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1363" y="3025433"/>
            <a:ext cx="3619500" cy="1905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08496912"/>
      </p:ext>
    </p:extLst>
  </p:cSld>
  <p:clrMapOvr>
    <a:masterClrMapping/>
  </p:clrMapOvr>
  <mc:AlternateContent xmlns:mc="http://schemas.openxmlformats.org/markup-compatibility/2006" xmlns:p14="http://schemas.microsoft.com/office/powerpoint/2010/main">
    <mc:Choice Requires="p14">
      <p:transition spd="slow" p14:dur="2000" advTm="62604"/>
    </mc:Choice>
    <mc:Fallback xmlns="">
      <p:transition spd="slow" advTm="626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089997"/>
            <a:ext cx="9603906" cy="465517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id="{34141C60-7ED5-444A-955C-7D0F81403266}"/>
              </a:ext>
            </a:extLst>
          </p:cNvPr>
          <p:cNvSpPr/>
          <p:nvPr/>
        </p:nvSpPr>
        <p:spPr>
          <a:xfrm>
            <a:off x="4423655" y="1112831"/>
            <a:ext cx="3882759" cy="60976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lumMod val="75000"/>
                  </a:srgbClr>
                </a:solidFill>
                <a:effectLst/>
                <a:uLnTx/>
                <a:uFillTx/>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3761673" y="1944128"/>
            <a:ext cx="6807040" cy="3431709"/>
          </a:xfrm>
          <a:prstGeom prst="rect">
            <a:avLst/>
          </a:prstGeom>
          <a:noFill/>
        </p:spPr>
        <p:txBody>
          <a:bodyPr wrap="square" rtlCol="0">
            <a:spAutoFit/>
          </a:bodyPr>
          <a:lstStyle/>
          <a:p>
            <a:pPr algn="just" rtl="1"/>
            <a:r>
              <a:rPr lang="ar-SA" sz="2400" b="1" dirty="0">
                <a:solidFill>
                  <a:srgbClr val="44546A"/>
                </a:solidFill>
                <a:ea typeface="Calibri" panose="020F0502020204030204" pitchFamily="34" charset="0"/>
                <a:cs typeface="Calibri" panose="020F0502020204030204" pitchFamily="34" charset="0"/>
              </a:rPr>
              <a:t>رابعا: أسباب جعل الجريمة السيبرانية جريمة عالمية:</a:t>
            </a:r>
            <a:endParaRPr lang="ar-EG" sz="2400" b="1" dirty="0">
              <a:solidFill>
                <a:srgbClr val="44546A"/>
              </a:solidFill>
              <a:ea typeface="Calibri" panose="020F0502020204030204" pitchFamily="34" charset="0"/>
              <a:cs typeface="Calibri" panose="020F0502020204030204" pitchFamily="34" charset="0"/>
            </a:endParaRPr>
          </a:p>
          <a:p>
            <a:pPr algn="just" rtl="1"/>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cs typeface="Calibri" panose="020F0502020204030204" pitchFamily="34" charset="0"/>
              </a:rPr>
              <a:t>إنفتاح شبكة المعلوماتية.</a:t>
            </a:r>
            <a:endParaRPr lang="ar-EG" sz="2400" b="1" dirty="0">
              <a:solidFill>
                <a:srgbClr val="000000"/>
              </a:solidFill>
              <a:ea typeface="Times New Roman" panose="02020603050405020304" pitchFamily="18" charset="0"/>
              <a:cs typeface="Calibri" panose="020F0502020204030204" pitchFamily="34" charset="0"/>
            </a:endParaRPr>
          </a:p>
          <a:p>
            <a:pPr marL="342900" marR="0" lvl="0" indent="-342900" algn="just" rtl="1">
              <a:spcBef>
                <a:spcPts val="0"/>
              </a:spcBef>
              <a:spcAft>
                <a:spcPts val="500"/>
              </a:spcAft>
              <a:buFont typeface="+mj-lt"/>
              <a:buAutoNum type="arabicPeriod"/>
            </a:pPr>
            <a:endParaRPr lang="ar-EG" sz="2400" b="1" dirty="0">
              <a:solidFill>
                <a:srgbClr val="000000"/>
              </a:solidFill>
              <a:ea typeface="Times New Roman" panose="02020603050405020304" pitchFamily="18" charset="0"/>
              <a:cs typeface="Calibri" panose="020F0502020204030204" pitchFamily="34"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cs typeface="Calibri" panose="020F0502020204030204" pitchFamily="34" charset="0"/>
              </a:rPr>
              <a:t>انعدام الحواجز الجغرافية.</a:t>
            </a:r>
            <a:endParaRPr lang="ar-EG" sz="2400" b="1" dirty="0">
              <a:solidFill>
                <a:srgbClr val="000000"/>
              </a:solidFill>
              <a:ea typeface="Times New Roman" panose="02020603050405020304" pitchFamily="18" charset="0"/>
              <a:cs typeface="Calibri" panose="020F0502020204030204" pitchFamily="34" charset="0"/>
            </a:endParaRPr>
          </a:p>
          <a:p>
            <a:pPr marL="342900" marR="0" lvl="0" indent="-342900" algn="just" rtl="1">
              <a:spcBef>
                <a:spcPts val="0"/>
              </a:spcBef>
              <a:spcAft>
                <a:spcPts val="500"/>
              </a:spcAft>
              <a:buFont typeface="+mj-lt"/>
              <a:buAutoNum type="arabicPeriod"/>
            </a:pPr>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cs typeface="Calibri" panose="020F0502020204030204" pitchFamily="34" charset="0"/>
              </a:rPr>
              <a:t>صعوبة الكشف عن هوية المستخدم.</a:t>
            </a:r>
            <a:endParaRPr lang="ar-EG" sz="2400" b="1" dirty="0">
              <a:solidFill>
                <a:srgbClr val="000000"/>
              </a:solidFill>
              <a:ea typeface="Times New Roman" panose="02020603050405020304" pitchFamily="18" charset="0"/>
              <a:cs typeface="Calibri" panose="020F0502020204030204" pitchFamily="34" charset="0"/>
            </a:endParaRPr>
          </a:p>
          <a:p>
            <a:pPr marL="342900" marR="0" lvl="0" indent="-342900" algn="just" rtl="1">
              <a:spcBef>
                <a:spcPts val="0"/>
              </a:spcBef>
              <a:spcAft>
                <a:spcPts val="500"/>
              </a:spcAft>
              <a:buFont typeface="+mj-lt"/>
              <a:buAutoNum type="arabicPeriod"/>
            </a:pPr>
            <a:endParaRPr lang="en-US" sz="16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rgbClr val="000000"/>
                </a:solidFill>
                <a:ea typeface="Times New Roman" panose="02020603050405020304" pitchFamily="18" charset="0"/>
                <a:cs typeface="Calibri" panose="020F0502020204030204" pitchFamily="34" charset="0"/>
              </a:rPr>
              <a:t>بساطة التعامل مع الإنترنت وزهد ثمنه</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lang="en-US" sz="1600" dirty="0">
              <a:latin typeface="Times New Roman" panose="02020603050405020304" pitchFamily="18" charset="0"/>
              <a:ea typeface="Times New Roman" panose="02020603050405020304" pitchFamily="18" charset="0"/>
            </a:endParaRPr>
          </a:p>
        </p:txBody>
      </p:sp>
      <p:pic>
        <p:nvPicPr>
          <p:cNvPr id="2050" name="Picture 2" descr="صور عن الانترنت , معلومات حول الشبكة العنكبوتية - غرور وكبرياء">
            <a:extLst>
              <a:ext uri="{FF2B5EF4-FFF2-40B4-BE49-F238E27FC236}">
                <a16:creationId xmlns:a16="http://schemas.microsoft.com/office/drawing/2014/main" id="{AA312338-BB5D-48F1-9BAE-55B80EA5A42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83644" y="2576725"/>
            <a:ext cx="4482352" cy="267676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3223793"/>
      </p:ext>
    </p:extLst>
  </p:cSld>
  <p:clrMapOvr>
    <a:masterClrMapping/>
  </p:clrMapOvr>
  <mc:AlternateContent xmlns:mc="http://schemas.openxmlformats.org/markup-compatibility/2006" xmlns:p14="http://schemas.microsoft.com/office/powerpoint/2010/main">
    <mc:Choice Requires="p14">
      <p:transition spd="slow" p14:dur="2000" advTm="50545"/>
    </mc:Choice>
    <mc:Fallback xmlns="">
      <p:transition spd="slow" advTm="5054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48184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E6B69DA7-4B21-4FAF-ACA6-247A1791CF71}"/>
              </a:ext>
            </a:extLst>
          </p:cNvPr>
          <p:cNvSpPr txBox="1"/>
          <p:nvPr/>
        </p:nvSpPr>
        <p:spPr>
          <a:xfrm>
            <a:off x="1364042" y="1738777"/>
            <a:ext cx="9345750" cy="3662541"/>
          </a:xfrm>
          <a:prstGeom prst="rect">
            <a:avLst/>
          </a:prstGeom>
          <a:noFill/>
        </p:spPr>
        <p:txBody>
          <a:bodyPr wrap="square" rtlCol="0">
            <a:spAutoFit/>
          </a:bodyPr>
          <a:lstStyle/>
          <a:p>
            <a:pPr algn="r" rtl="1"/>
            <a:r>
              <a:rPr lang="ar-IQ"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المحور الثاني : </a:t>
            </a:r>
            <a:r>
              <a:rPr lang="ar-EG"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مراحل إرتكاب الجرائم السيبرانية</a:t>
            </a:r>
            <a:r>
              <a:rPr lang="ar-IQ"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a:t>
            </a:r>
            <a:endParaRPr lang="ar-EG"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algn="r" rtl="1"/>
            <a:endParaRPr lang="ar-EG"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a:t>
            </a:r>
            <a:r>
              <a:rPr lang="ar-SA"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أولا: مرحلة الإدخال.</a:t>
            </a:r>
            <a:endPar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just" rtl="1"/>
            <a:endParaRPr lang="en-US"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SA"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ثانيا: مرحلة المعالجة.</a:t>
            </a:r>
            <a:endPar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just" rtl="1"/>
            <a:endPar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SA"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ثالثا: مرحلة الإخراج.</a:t>
            </a:r>
            <a:endParaRPr lang="en-US"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r" rtl="1"/>
            <a:endParaRPr lang="en-US" dirty="0">
              <a:latin typeface="Times New Roman" panose="02020603050405020304" pitchFamily="18" charset="0"/>
              <a:ea typeface="Times New Roman" panose="02020603050405020304" pitchFamily="18" charset="0"/>
            </a:endParaRPr>
          </a:p>
          <a:p>
            <a:pPr marR="0" lvl="0" algn="r" rtl="1">
              <a:spcBef>
                <a:spcPts val="0"/>
              </a:spcBef>
              <a:spcAft>
                <a:spcPts val="500"/>
              </a:spcAft>
            </a:pPr>
            <a:endParaRPr lang="en-US" dirty="0">
              <a:latin typeface="Times New Roman" panose="02020603050405020304" pitchFamily="18" charset="0"/>
              <a:ea typeface="Times New Roman" panose="02020603050405020304" pitchFamily="18" charset="0"/>
            </a:endParaRPr>
          </a:p>
        </p:txBody>
      </p:sp>
      <p:pic>
        <p:nvPicPr>
          <p:cNvPr id="5124" name="Picture 4" descr="نافذة المحامين - الجرائم الإلكترونية وطرق الوقاية منها لا... | Facebook">
            <a:extLst>
              <a:ext uri="{FF2B5EF4-FFF2-40B4-BE49-F238E27FC236}">
                <a16:creationId xmlns:a16="http://schemas.microsoft.com/office/drawing/2014/main" id="{A0BB90CD-8B2E-456E-A921-0DCCF692B18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61402" y="2685654"/>
            <a:ext cx="4241226" cy="210067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79251584"/>
      </p:ext>
    </p:extLst>
  </p:cSld>
  <p:clrMapOvr>
    <a:masterClrMapping/>
  </p:clrMapOvr>
  <mc:AlternateContent xmlns:mc="http://schemas.openxmlformats.org/markup-compatibility/2006" xmlns:p14="http://schemas.microsoft.com/office/powerpoint/2010/main">
    <mc:Choice Requires="p14">
      <p:transition spd="slow" p14:dur="2000" advTm="58965"/>
    </mc:Choice>
    <mc:Fallback xmlns="">
      <p:transition spd="slow" advTm="5896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1624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021841" y="1898556"/>
            <a:ext cx="9083040"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عالمية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1066160161"/>
      </p:ext>
    </p:extLst>
  </p:cSld>
  <p:clrMapOvr>
    <a:masterClrMapping/>
  </p:clrMapOvr>
  <mc:AlternateContent xmlns:mc="http://schemas.openxmlformats.org/markup-compatibility/2006" xmlns:p14="http://schemas.microsoft.com/office/powerpoint/2010/main">
    <mc:Choice Requires="p14">
      <p:transition spd="slow" p14:dur="2000" advTm="102660"/>
    </mc:Choice>
    <mc:Fallback xmlns="">
      <p:transition spd="slow" advTm="10266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6" name="Picture 4" descr="ذبحت طفلاتها الثلاث وتركت جثثهن على سريرها">
            <a:extLst>
              <a:ext uri="{FF2B5EF4-FFF2-40B4-BE49-F238E27FC236}">
                <a16:creationId xmlns:a16="http://schemas.microsoft.com/office/drawing/2014/main" id="{B8C7432E-7C5C-49F0-B92C-46E46416BFA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2465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43291" y="1906326"/>
            <a:ext cx="5728447"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 </a:t>
            </a:r>
            <a:r>
              <a:rPr lang="ar-EG" sz="3200" b="1" dirty="0">
                <a:solidFill>
                  <a:srgbClr val="FF0000"/>
                </a:solidFill>
                <a:latin typeface="Calibri" panose="020F0502020204030204"/>
                <a:ea typeface="Calibri" panose="020F0502020204030204" pitchFamily="34" charset="0"/>
                <a:cs typeface="Calibri" panose="020F0502020204030204" pitchFamily="34" charset="0"/>
              </a:rPr>
              <a:t>مفهوم الجريمة العالمية بصفه عامة: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478887716"/>
      </p:ext>
    </p:extLst>
  </p:cSld>
  <p:clrMapOvr>
    <a:masterClrMapping/>
  </p:clrMapOvr>
  <mc:AlternateContent xmlns:mc="http://schemas.openxmlformats.org/markup-compatibility/2006" xmlns:p14="http://schemas.microsoft.com/office/powerpoint/2010/main">
    <mc:Choice Requires="p14">
      <p:transition spd="slow" p14:dur="2000" advTm="189872"/>
    </mc:Choice>
    <mc:Fallback xmlns="">
      <p:transition spd="slow" advTm="1898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 name="Picture 4" descr="ذبحت طفلاتها الثلاث وتركت جثثهن على سريرها">
            <a:extLst>
              <a:ext uri="{FF2B5EF4-FFF2-40B4-BE49-F238E27FC236}">
                <a16:creationId xmlns:a16="http://schemas.microsoft.com/office/drawing/2014/main" id="{9C9BC5AC-1F71-4A43-9730-849001CC0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829198" y="3726952"/>
            <a:ext cx="8470850" cy="16243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en-US" sz="2000" dirty="0">
                <a:solidFill>
                  <a:srgbClr val="000000"/>
                </a:solidFill>
                <a:latin typeface="Calibri" panose="020F0502020204030204" pitchFamily="34" charset="0"/>
                <a:ea typeface="Calibri" panose="020F0502020204030204" pitchFamily="34" charset="0"/>
              </a:rPr>
              <a:t> </a:t>
            </a:r>
            <a:r>
              <a:rPr lang="ar-EG" sz="2000" dirty="0">
                <a:solidFill>
                  <a:srgbClr val="000000"/>
                </a:solidFill>
                <a:latin typeface="Calibri" panose="020F0502020204030204" pitchFamily="34" charset="0"/>
                <a:ea typeface="Calibri" panose="020F0502020204030204" pitchFamily="34" charset="0"/>
              </a:rPr>
              <a:t>     </a:t>
            </a:r>
            <a:r>
              <a:rPr lang="ar-SA" sz="2800" dirty="0">
                <a:solidFill>
                  <a:srgbClr val="000000"/>
                </a:solidFill>
                <a:latin typeface="Calibri" panose="020F0502020204030204" pitchFamily="34" charset="0"/>
                <a:ea typeface="Calibri" panose="020F0502020204030204" pitchFamily="34" charset="0"/>
              </a:rPr>
              <a:t>إذا كانت </a:t>
            </a:r>
            <a:r>
              <a:rPr lang="ar-SA" sz="2800" dirty="0">
                <a:solidFill>
                  <a:srgbClr val="000000"/>
                </a:solidFill>
                <a:highlight>
                  <a:srgbClr val="FFFF00"/>
                </a:highlight>
                <a:latin typeface="Calibri" panose="020F0502020204030204" pitchFamily="34" charset="0"/>
                <a:ea typeface="Calibri" panose="020F0502020204030204" pitchFamily="34" charset="0"/>
              </a:rPr>
              <a:t>الجريمة الدولية مصدرها القانون الدولي الجنائي</a:t>
            </a:r>
            <a:r>
              <a:rPr lang="ar-SA" sz="2800" dirty="0">
                <a:solidFill>
                  <a:srgbClr val="000000"/>
                </a:solidFill>
                <a:latin typeface="Calibri" panose="020F0502020204030204" pitchFamily="34" charset="0"/>
                <a:ea typeface="Calibri" panose="020F0502020204030204" pitchFamily="34" charset="0"/>
              </a:rPr>
              <a:t>، فإن </a:t>
            </a:r>
            <a:r>
              <a:rPr lang="ar-SA" sz="2800" dirty="0">
                <a:solidFill>
                  <a:srgbClr val="000000"/>
                </a:solidFill>
                <a:highlight>
                  <a:srgbClr val="FFFF00"/>
                </a:highlight>
                <a:latin typeface="Calibri" panose="020F0502020204030204" pitchFamily="34" charset="0"/>
                <a:ea typeface="Calibri" panose="020F0502020204030204" pitchFamily="34" charset="0"/>
              </a:rPr>
              <a:t>الجريمة العالمية</a:t>
            </a:r>
            <a:r>
              <a:rPr lang="ar-SA" sz="2800" dirty="0">
                <a:solidFill>
                  <a:srgbClr val="000000"/>
                </a:solidFill>
                <a:latin typeface="Calibri" panose="020F0502020204030204" pitchFamily="34" charset="0"/>
                <a:ea typeface="Calibri" panose="020F0502020204030204" pitchFamily="34" charset="0"/>
              </a:rPr>
              <a:t> مصدرها في الحقيقة هو القانون الجنائي الوطني، </a:t>
            </a:r>
            <a:r>
              <a:rPr lang="ar-EG" sz="2800" dirty="0">
                <a:solidFill>
                  <a:srgbClr val="000000"/>
                </a:solidFill>
                <a:latin typeface="Calibri" panose="020F0502020204030204" pitchFamily="34" charset="0"/>
                <a:ea typeface="Calibri" panose="020F0502020204030204" pitchFamily="34" charset="0"/>
              </a:rPr>
              <a:t>      </a:t>
            </a:r>
            <a:r>
              <a:rPr lang="ar-SA" sz="2800" dirty="0">
                <a:solidFill>
                  <a:srgbClr val="000000"/>
                </a:solidFill>
                <a:latin typeface="Calibri" panose="020F0502020204030204" pitchFamily="34" charset="0"/>
                <a:ea typeface="Calibri" panose="020F0502020204030204" pitchFamily="34" charset="0"/>
              </a:rPr>
              <a:t>أو بالأحرى </a:t>
            </a:r>
            <a:r>
              <a:rPr lang="ar-SA" sz="2800" dirty="0">
                <a:solidFill>
                  <a:srgbClr val="000000"/>
                </a:solidFill>
                <a:highlight>
                  <a:srgbClr val="FFFF00"/>
                </a:highlight>
                <a:latin typeface="Calibri" panose="020F0502020204030204" pitchFamily="34" charset="0"/>
                <a:ea typeface="Calibri" panose="020F0502020204030204" pitchFamily="34" charset="0"/>
              </a:rPr>
              <a:t>القوانين الجنائية الوطنية مجتمعة.</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3631783537"/>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 name="Picture 4" descr="ذبحت طفلاتها الثلاث وتركت جثثهن على سريرها">
            <a:extLst>
              <a:ext uri="{FF2B5EF4-FFF2-40B4-BE49-F238E27FC236}">
                <a16:creationId xmlns:a16="http://schemas.microsoft.com/office/drawing/2014/main" id="{9C9BC5AC-1F71-4A43-9730-849001CC0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860575" y="2043953"/>
            <a:ext cx="8690884" cy="283616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8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8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ويرجع سر تسمية هذه الجرائم بالجرائم العالمية - فضلاً عن الاعتبار المتقدم - إلي اعتبار آخر أصبحت له السيادة في الوقت الحالي وهو </a:t>
            </a:r>
            <a:r>
              <a:rPr lang="ar-SA" sz="28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مزاولة هذه الأنشطة الإجرامية علي مستوي عالمي، وعبر الدول والحدود</a:t>
            </a:r>
            <a:r>
              <a:rPr lang="ar-SA" sz="28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نتيجة للتقدم المذهل في وسائل الاتصالات والمواصلات، وعن طريق عصابات دولية تتفنن في إضفاء صبغة مشروعة علي أنشطتها الإجرامية.</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07909451"/>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3518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 name="Picture 4" descr="ذبحت طفلاتها الثلاث وتركت جثثهن على سريرها">
            <a:extLst>
              <a:ext uri="{FF2B5EF4-FFF2-40B4-BE49-F238E27FC236}">
                <a16:creationId xmlns:a16="http://schemas.microsoft.com/office/drawing/2014/main" id="{9C9BC5AC-1F71-4A43-9730-849001CC0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1789953" y="2730773"/>
            <a:ext cx="4731784"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ثانيا: الجرائم السيبرانية هي جرائم عالمية: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329800277"/>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 name="Picture 4" descr="ذبحت طفلاتها الثلاث وتركت جثثهن على سريرها">
            <a:extLst>
              <a:ext uri="{FF2B5EF4-FFF2-40B4-BE49-F238E27FC236}">
                <a16:creationId xmlns:a16="http://schemas.microsoft.com/office/drawing/2014/main" id="{9C9BC5AC-1F71-4A43-9730-849001CC0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492624" y="2360342"/>
            <a:ext cx="9206752" cy="241807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en-US" sz="2000" dirty="0">
                <a:solidFill>
                  <a:srgbClr val="000000"/>
                </a:solidFill>
                <a:latin typeface="Calibri" panose="020F0502020204030204" pitchFamily="34" charset="0"/>
                <a:ea typeface="Times New Roman" panose="02020603050405020304" pitchFamily="18" charset="0"/>
              </a:rPr>
              <a:t> </a:t>
            </a:r>
            <a:r>
              <a:rPr lang="ar-EG" sz="2000" dirty="0">
                <a:solidFill>
                  <a:srgbClr val="000000"/>
                </a:solidFill>
                <a:latin typeface="Calibri" panose="020F0502020204030204" pitchFamily="34" charset="0"/>
                <a:ea typeface="Times New Roman" panose="02020603050405020304" pitchFamily="18" charset="0"/>
              </a:rPr>
              <a:t>      </a:t>
            </a:r>
            <a:r>
              <a:rPr lang="ar-SA" sz="3200" dirty="0">
                <a:solidFill>
                  <a:srgbClr val="000000"/>
                </a:solidFill>
                <a:latin typeface="Times New Roman" panose="02020603050405020304" pitchFamily="18" charset="0"/>
                <a:cs typeface="Calibri" panose="020F0502020204030204" pitchFamily="34" charset="0"/>
              </a:rPr>
              <a:t>ففي مجتمع المعلومات تتلاشى الحدود الجغرافية للدول؛ لارتباط العالم بشبكة واحدة؛ حيث إن أغلب الجرائم المرتكبة عبر الإنترنت ، يكون الجاني فيها في دولة ما والمجني عليه في دولة أخري، </a:t>
            </a:r>
            <a:r>
              <a:rPr lang="ar-SA" sz="3200" dirty="0">
                <a:solidFill>
                  <a:srgbClr val="000000"/>
                </a:solidFill>
                <a:highlight>
                  <a:srgbClr val="FFFF00"/>
                </a:highlight>
                <a:latin typeface="Times New Roman" panose="02020603050405020304" pitchFamily="18" charset="0"/>
                <a:cs typeface="Calibri" panose="020F0502020204030204" pitchFamily="34" charset="0"/>
              </a:rPr>
              <a:t>وقد يكون الضرر المترتب عن الجريمة ليس واقعا علي المجني عليه داخل إقليم دولة الجاني. </a:t>
            </a:r>
            <a:endParaRPr lang="en-US" sz="3200" dirty="0">
              <a:solidFill>
                <a:srgbClr val="000000"/>
              </a:solidFill>
              <a:highlight>
                <a:srgbClr val="FFFF00"/>
              </a:highlight>
              <a:latin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824755622"/>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 name="Picture 4" descr="ذبحت طفلاتها الثلاث وتركت جثثهن على سريرها">
            <a:extLst>
              <a:ext uri="{FF2B5EF4-FFF2-40B4-BE49-F238E27FC236}">
                <a16:creationId xmlns:a16="http://schemas.microsoft.com/office/drawing/2014/main" id="{9C9BC5AC-1F71-4A43-9730-849001CC0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757879" y="1667436"/>
            <a:ext cx="8820473" cy="361539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just" rtl="1">
              <a:spcBef>
                <a:spcPts val="0"/>
              </a:spcBef>
              <a:spcAft>
                <a:spcPts val="500"/>
              </a:spcAft>
              <a:buFont typeface="Symbol" panose="05050102010706020507" pitchFamily="18" charset="2"/>
              <a:buChar char=""/>
            </a:pPr>
            <a:r>
              <a:rPr lang="ar-EG" sz="32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ملحوظة هامة: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ولكن البعد الدولي في الجريمة العالمية لا يصح أن يختلط بالركن الدولي في الجريمة الدولية،</a:t>
            </a: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فبينما الركن الدولي في الجريمة الدولية يتصل بسلوك دولة بشكل أو بآخر فإن البعد الدولي في الجريمة العالمية يعبر عن مشكلة تتعلق بالاختصاص المكاني ، أو بقواعد سريان قانون العقوبات الوطني من حيث المكان .</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08574372"/>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 name="Picture 4" descr="ذبحت طفلاتها الثلاث وتركت جثثهن على سريرها">
            <a:extLst>
              <a:ext uri="{FF2B5EF4-FFF2-40B4-BE49-F238E27FC236}">
                <a16:creationId xmlns:a16="http://schemas.microsoft.com/office/drawing/2014/main" id="{9C9BC5AC-1F71-4A43-9730-849001CC0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685763" y="2399830"/>
            <a:ext cx="8820473" cy="26723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EG" sz="3600" dirty="0">
                <a:solidFill>
                  <a:srgbClr val="000000"/>
                </a:solidFill>
                <a:ea typeface="Calibri" panose="020F0502020204030204" pitchFamily="34" charset="0"/>
                <a:cs typeface="Calibri" panose="020F0502020204030204" pitchFamily="34" charset="0"/>
              </a:rPr>
              <a:t>    </a:t>
            </a:r>
            <a:r>
              <a:rPr lang="ar-SA" sz="3600" dirty="0">
                <a:solidFill>
                  <a:srgbClr val="000000"/>
                </a:solidFill>
                <a:highlight>
                  <a:srgbClr val="FFFF00"/>
                </a:highlight>
                <a:ea typeface="Calibri" panose="020F0502020204030204" pitchFamily="34" charset="0"/>
                <a:cs typeface="Calibri" panose="020F0502020204030204" pitchFamily="34" charset="0"/>
              </a:rPr>
              <a:t>الجريمة الدولية</a:t>
            </a:r>
            <a:r>
              <a:rPr lang="ar-EG" sz="3600" dirty="0">
                <a:solidFill>
                  <a:srgbClr val="000000"/>
                </a:solidFill>
                <a:highlight>
                  <a:srgbClr val="FFFF00"/>
                </a:highlight>
                <a:ea typeface="Calibri" panose="020F0502020204030204" pitchFamily="34" charset="0"/>
                <a:cs typeface="Calibri" panose="020F0502020204030204" pitchFamily="34" charset="0"/>
              </a:rPr>
              <a:t> :</a:t>
            </a:r>
            <a:r>
              <a:rPr lang="ar-SA" sz="3600" dirty="0">
                <a:solidFill>
                  <a:srgbClr val="000000"/>
                </a:solidFill>
                <a:ea typeface="Calibri" panose="020F0502020204030204" pitchFamily="34" charset="0"/>
                <a:cs typeface="Calibri" panose="020F0502020204030204" pitchFamily="34" charset="0"/>
              </a:rPr>
              <a:t> هي كل سلوك – فعلا كان أو إمتناعا – إنساني يصدر عن فرد باسم الدولة أو برضاء منها صادر عن إرادة إجرامية يترتب عليه المساس بمصلحة دولية مشمولة بحماية القانون الدولي عن طريق الجزاء الجنائي</a:t>
            </a:r>
            <a:r>
              <a:rPr lang="ar-EG" sz="3600" dirty="0">
                <a:solidFill>
                  <a:srgbClr val="000000"/>
                </a:solidFill>
                <a:ea typeface="Calibri" panose="020F0502020204030204" pitchFamily="34" charset="0"/>
                <a:cs typeface="Calibri" panose="020F0502020204030204" pitchFamily="34" charset="0"/>
              </a:rPr>
              <a:t>.</a:t>
            </a:r>
            <a:r>
              <a:rPr lang="ar-SA" sz="3600" dirty="0">
                <a:solidFill>
                  <a:srgbClr val="000000"/>
                </a:solidFill>
                <a:ea typeface="Calibri" panose="020F0502020204030204" pitchFamily="34" charset="0"/>
                <a:cs typeface="Calibri" panose="020F0502020204030204" pitchFamily="34" charset="0"/>
              </a:rPr>
              <a:t> </a:t>
            </a:r>
            <a:endParaRPr kumimoji="0" lang="en-US" sz="3600" b="0" i="0"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880897493"/>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 name="Picture 4" descr="ذبحت طفلاتها الثلاث وتركت جثثهن على سريرها">
            <a:extLst>
              <a:ext uri="{FF2B5EF4-FFF2-40B4-BE49-F238E27FC236}">
                <a16:creationId xmlns:a16="http://schemas.microsoft.com/office/drawing/2014/main" id="{9C9BC5AC-1F71-4A43-9730-849001CC0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1841B9C8-3846-40A9-A2E1-41C02D17E5EB}"/>
              </a:ext>
            </a:extLst>
          </p:cNvPr>
          <p:cNvSpPr/>
          <p:nvPr/>
        </p:nvSpPr>
        <p:spPr>
          <a:xfrm>
            <a:off x="1654386" y="3911098"/>
            <a:ext cx="8820473" cy="124444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sz="3600" dirty="0">
                <a:solidFill>
                  <a:srgbClr val="000000"/>
                </a:solidFill>
                <a:ea typeface="Calibri" panose="020F0502020204030204" pitchFamily="34" charset="0"/>
                <a:cs typeface="Calibri" panose="020F0502020204030204" pitchFamily="34" charset="0"/>
              </a:rPr>
              <a:t>ولا يقصد بمبدأ العالمية أن لقانون العقوبات الوطني سلطانا علي العالم بأسره</a:t>
            </a:r>
            <a:r>
              <a:rPr lang="ar-EG" sz="3600" dirty="0">
                <a:solidFill>
                  <a:srgbClr val="000000"/>
                </a:solidFill>
                <a:ea typeface="Calibri" panose="020F0502020204030204" pitchFamily="34" charset="0"/>
                <a:cs typeface="Calibri" panose="020F0502020204030204" pitchFamily="34" charset="0"/>
              </a:rPr>
              <a:t>.</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3567354192"/>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5423647" y="1742794"/>
            <a:ext cx="5302537"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ثالثا</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علاقة الجريمة العابرة للحدود بالإنترنت:</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073646412"/>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16" name="Rounded Rectangle 12">
            <a:extLst>
              <a:ext uri="{FF2B5EF4-FFF2-40B4-BE49-F238E27FC236}">
                <a16:creationId xmlns:a16="http://schemas.microsoft.com/office/drawing/2014/main" id="{453E6583-A424-4095-9E60-059C049C5F00}"/>
              </a:ext>
            </a:extLst>
          </p:cNvPr>
          <p:cNvSpPr/>
          <p:nvPr/>
        </p:nvSpPr>
        <p:spPr>
          <a:xfrm>
            <a:off x="1416424" y="1667437"/>
            <a:ext cx="9161929" cy="14536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just" rtl="1">
              <a:spcBef>
                <a:spcPts val="0"/>
              </a:spcBef>
              <a:spcAft>
                <a:spcPts val="500"/>
              </a:spcAft>
            </a:pPr>
            <a:r>
              <a:rPr lang="ar-EG" sz="3200" dirty="0">
                <a:solidFill>
                  <a:srgbClr val="000000"/>
                </a:solidFill>
                <a:ea typeface="Calibri" panose="020F0502020204030204" pitchFamily="34" charset="0"/>
                <a:cs typeface="Calibri" panose="020F0502020204030204" pitchFamily="34" charset="0"/>
              </a:rPr>
              <a:t>    </a:t>
            </a:r>
            <a:r>
              <a:rPr lang="ar-SA" sz="3200" dirty="0">
                <a:solidFill>
                  <a:srgbClr val="000000"/>
                </a:solidFill>
                <a:ea typeface="Calibri" panose="020F0502020204030204" pitchFamily="34" charset="0"/>
                <a:cs typeface="Calibri" panose="020F0502020204030204" pitchFamily="34" charset="0"/>
              </a:rPr>
              <a:t>وفي بيئة الإنترنت، تتدفق المعلومات والاتصالات عبر الحدود دون أي اعتبار للجغرافيا والسيادة</a:t>
            </a: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lang="en-US" sz="2000" dirty="0">
              <a:latin typeface="Times New Roman" panose="02020603050405020304" pitchFamily="18" charset="0"/>
              <a:ea typeface="Times New Roman" panose="02020603050405020304" pitchFamily="18" charset="0"/>
            </a:endParaRPr>
          </a:p>
        </p:txBody>
      </p:sp>
      <p:pic>
        <p:nvPicPr>
          <p:cNvPr id="11" name="Picture 10">
            <a:extLst>
              <a:ext uri="{FF2B5EF4-FFF2-40B4-BE49-F238E27FC236}">
                <a16:creationId xmlns:a16="http://schemas.microsoft.com/office/drawing/2014/main" id="{FD28C853-6701-41D1-8DFA-3629B642C36D}"/>
              </a:ext>
            </a:extLst>
          </p:cNvPr>
          <p:cNvPicPr>
            <a:picLocks noChangeAspect="1"/>
          </p:cNvPicPr>
          <p:nvPr/>
        </p:nvPicPr>
        <p:blipFill>
          <a:blip r:embed="rId8"/>
          <a:stretch>
            <a:fillRect/>
          </a:stretch>
        </p:blipFill>
        <p:spPr>
          <a:xfrm>
            <a:off x="1263989" y="2743200"/>
            <a:ext cx="5486435" cy="2718911"/>
          </a:xfrm>
          <a:prstGeom prst="rect">
            <a:avLst/>
          </a:prstGeom>
        </p:spPr>
      </p:pic>
    </p:spTree>
    <p:extLst>
      <p:ext uri="{BB962C8B-B14F-4D97-AF65-F5344CB8AC3E}">
        <p14:creationId xmlns:p14="http://schemas.microsoft.com/office/powerpoint/2010/main" val="2508071009"/>
      </p:ext>
    </p:extLst>
  </p:cSld>
  <p:clrMapOvr>
    <a:masterClrMapping/>
  </p:clrMapOvr>
  <mc:AlternateContent xmlns:mc="http://schemas.openxmlformats.org/markup-compatibility/2006" xmlns:p14="http://schemas.microsoft.com/office/powerpoint/2010/main">
    <mc:Choice Requires="p14">
      <p:transition spd="slow" p14:dur="2000" advTm="33874"/>
    </mc:Choice>
    <mc:Fallback xmlns="">
      <p:transition spd="slow" advTm="338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268" y="1233432"/>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16" name="Rounded Rectangle 12">
            <a:extLst>
              <a:ext uri="{FF2B5EF4-FFF2-40B4-BE49-F238E27FC236}">
                <a16:creationId xmlns:a16="http://schemas.microsoft.com/office/drawing/2014/main" id="{453E6583-A424-4095-9E60-059C049C5F00}"/>
              </a:ext>
            </a:extLst>
          </p:cNvPr>
          <p:cNvSpPr/>
          <p:nvPr/>
        </p:nvSpPr>
        <p:spPr>
          <a:xfrm>
            <a:off x="1219200" y="1483230"/>
            <a:ext cx="9643769" cy="205067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وفي الواقع إن كافة الدول مرتبطة بينها بنظم معلومات تقنية عبر الأقمار الصناعية وشبكات الاتصال العالمية، </a:t>
            </a:r>
            <a:r>
              <a:rPr lang="ar-SA" sz="32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الأمر الذي سهل على منظمات الإجرام استغلال هذه الوسيلة لأغراض مشبوهة غير مشروعة</a:t>
            </a: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146" name="Picture 2" descr="خادم شبكة الاتصالات العالمية لأنظمة الاتصالات عبر الأقمار الصناعية صورة  الخلفية والصورة للتنزيل المجاني - Pngtree">
            <a:extLst>
              <a:ext uri="{FF2B5EF4-FFF2-40B4-BE49-F238E27FC236}">
                <a16:creationId xmlns:a16="http://schemas.microsoft.com/office/drawing/2014/main" id="{922A5B0E-5454-4F22-A77C-1CF7AD58FA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17576" y="3428999"/>
            <a:ext cx="4636250" cy="205067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000850"/>
      </p:ext>
    </p:extLst>
  </p:cSld>
  <p:clrMapOvr>
    <a:masterClrMapping/>
  </p:clrMapOvr>
  <mc:AlternateContent xmlns:mc="http://schemas.openxmlformats.org/markup-compatibility/2006" xmlns:p14="http://schemas.microsoft.com/office/powerpoint/2010/main">
    <mc:Choice Requires="p14">
      <p:transition spd="slow" p14:dur="2000" advTm="33874"/>
    </mc:Choice>
    <mc:Fallback xmlns="">
      <p:transition spd="slow" advTm="3387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268" y="1233432"/>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16" name="Rounded Rectangle 12">
            <a:extLst>
              <a:ext uri="{FF2B5EF4-FFF2-40B4-BE49-F238E27FC236}">
                <a16:creationId xmlns:a16="http://schemas.microsoft.com/office/drawing/2014/main" id="{453E6583-A424-4095-9E60-059C049C5F00}"/>
              </a:ext>
            </a:extLst>
          </p:cNvPr>
          <p:cNvSpPr/>
          <p:nvPr/>
        </p:nvSpPr>
        <p:spPr>
          <a:xfrm>
            <a:off x="1219200" y="1483230"/>
            <a:ext cx="9643769" cy="205067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pPr>
            <a:r>
              <a:rPr kumimoji="0" lang="ar-SA"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rgbClr val="000000"/>
                </a:solidFill>
                <a:ea typeface="Calibri" panose="020F0502020204030204" pitchFamily="34" charset="0"/>
                <a:cs typeface="Calibri" panose="020F0502020204030204" pitchFamily="34" charset="0"/>
              </a:rPr>
              <a:t>وتظهر هذه المشكلة بصفة خاصة في مجال البنوك، حيث أدي التوسع الكبير في إجراء المعاملات الدولية إلي إعطاء بعد دولي لجرائم الاحتيال المعلوماتي بصفة خاصة</a:t>
            </a:r>
            <a:r>
              <a:rPr kumimoji="0" lang="ar-SA"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2290" name="Picture 2" descr="https://sp-ao.shortpixel.ai/client/to_webp,q_glossy,ret_img/https:/www.mohamah.net/law/wp-content/uploads/2017/01/%D9%85%D8%B3%D8%A4%D9%88%D9%84%D9%8A%D8%A9-%D8%A7%D9%84%D8%A8%D9%86%D9%88%D9%83-%D9%81%D9%8A-%D8%B5%D8%B1%D9%81-%D8%A7%D9%84%D8%B4%D9%8A%D9%83%D8%A7%D8%AA-%D9%85%D9%86-%D8%A7%D9%84%D9%86%D8%A7%D8%AD%D9%8A%D8%A9-%D8%A7%D9%84%D9%82%D8%A7%D9%86%D9%88%D9%86%D9%8A%D8%A9-%D9%88-%D9%85%D8%A8%D8%A7%D8%AF%D8%A6-%D8%B9%D8%A7%D9%85%D8%A9.jpg">
            <a:extLst>
              <a:ext uri="{FF2B5EF4-FFF2-40B4-BE49-F238E27FC236}">
                <a16:creationId xmlns:a16="http://schemas.microsoft.com/office/drawing/2014/main" id="{248ABF4F-ACE6-4B82-8895-94026D7B01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57894" y="3502019"/>
            <a:ext cx="3813882" cy="1977146"/>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12292" name="Picture 4" descr="الرقم المصرفي الدولي «IBAN».. ما أهميته وكيف يفيد المعاملات البنكية؟">
            <a:extLst>
              <a:ext uri="{FF2B5EF4-FFF2-40B4-BE49-F238E27FC236}">
                <a16:creationId xmlns:a16="http://schemas.microsoft.com/office/drawing/2014/main" id="{C05F4982-70C7-4E2C-B5F1-7D90439E61A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64043" y="3200400"/>
            <a:ext cx="4501545" cy="22787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866483"/>
      </p:ext>
    </p:extLst>
  </p:cSld>
  <p:clrMapOvr>
    <a:masterClrMapping/>
  </p:clrMapOvr>
  <mc:AlternateContent xmlns:mc="http://schemas.openxmlformats.org/markup-compatibility/2006" xmlns:p14="http://schemas.microsoft.com/office/powerpoint/2010/main">
    <mc:Choice Requires="p14">
      <p:transition spd="slow" p14:dur="2000" advTm="33874"/>
    </mc:Choice>
    <mc:Fallback xmlns="">
      <p:transition spd="slow" advTm="3387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93341" y="1742794"/>
            <a:ext cx="5732843"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رابعا</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أسباب جعل الجريمة السيبرانية جريمة عالمية: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1" name="Rounded Rectangle 12">
            <a:extLst>
              <a:ext uri="{FF2B5EF4-FFF2-40B4-BE49-F238E27FC236}">
                <a16:creationId xmlns:a16="http://schemas.microsoft.com/office/drawing/2014/main" id="{A052A9C7-87BE-482E-A5CD-CF2D801049C1}"/>
              </a:ext>
            </a:extLst>
          </p:cNvPr>
          <p:cNvSpPr/>
          <p:nvPr/>
        </p:nvSpPr>
        <p:spPr>
          <a:xfrm>
            <a:off x="1465816" y="3349952"/>
            <a:ext cx="4809564" cy="20013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spcAft>
                <a:spcPts val="500"/>
              </a:spcAft>
              <a:buFont typeface="+mj-lt"/>
              <a:buAutoNum type="arabicPeriod"/>
            </a:pPr>
            <a:r>
              <a:rPr lang="ar-SA" sz="2400" b="1" dirty="0">
                <a:solidFill>
                  <a:srgbClr val="000000"/>
                </a:solidFill>
                <a:ea typeface="Times New Roman" panose="02020603050405020304" pitchFamily="18" charset="0"/>
                <a:cs typeface="Calibri" panose="020F0502020204030204" pitchFamily="34" charset="0"/>
              </a:rPr>
              <a:t>إنفتاح شبكة المعلوماتية.</a:t>
            </a:r>
            <a:endParaRPr lang="ar-EG" sz="2400" b="1" dirty="0">
              <a:solidFill>
                <a:srgbClr val="000000"/>
              </a:solidFill>
              <a:ea typeface="Times New Roman" panose="02020603050405020304" pitchFamily="18" charset="0"/>
              <a:cs typeface="Calibri" panose="020F0502020204030204" pitchFamily="34" charset="0"/>
            </a:endParaRPr>
          </a:p>
          <a:p>
            <a:pPr marL="342900" lvl="0" indent="-342900" algn="just" rtl="1">
              <a:spcAft>
                <a:spcPts val="500"/>
              </a:spcAft>
              <a:buFont typeface="+mj-lt"/>
              <a:buAutoNum type="arabicPeriod"/>
            </a:pPr>
            <a:r>
              <a:rPr lang="ar-SA" sz="2400" b="1" dirty="0">
                <a:solidFill>
                  <a:srgbClr val="000000"/>
                </a:solidFill>
                <a:ea typeface="Times New Roman" panose="02020603050405020304" pitchFamily="18" charset="0"/>
                <a:cs typeface="Calibri" panose="020F0502020204030204" pitchFamily="34" charset="0"/>
              </a:rPr>
              <a:t>انعدام الحواجز الجغرافية.</a:t>
            </a:r>
            <a:endParaRPr lang="ar-EG" sz="2400" b="1" dirty="0">
              <a:solidFill>
                <a:srgbClr val="000000"/>
              </a:solidFill>
              <a:ea typeface="Times New Roman" panose="02020603050405020304" pitchFamily="18" charset="0"/>
              <a:cs typeface="Calibri" panose="020F0502020204030204" pitchFamily="34" charset="0"/>
            </a:endParaRPr>
          </a:p>
          <a:p>
            <a:pPr marL="342900" lvl="0" indent="-342900" algn="just" rtl="1">
              <a:spcAft>
                <a:spcPts val="500"/>
              </a:spcAft>
              <a:buFont typeface="+mj-lt"/>
              <a:buAutoNum type="arabicPeriod"/>
            </a:pPr>
            <a:r>
              <a:rPr lang="ar-SA" sz="2400" b="1" dirty="0">
                <a:solidFill>
                  <a:srgbClr val="000000"/>
                </a:solidFill>
                <a:ea typeface="Times New Roman" panose="02020603050405020304" pitchFamily="18" charset="0"/>
                <a:cs typeface="Calibri" panose="020F0502020204030204" pitchFamily="34" charset="0"/>
              </a:rPr>
              <a:t>صعوبة الكشف عن هوية المستخدم.</a:t>
            </a:r>
            <a:endParaRPr lang="en-US" sz="2400" b="1" dirty="0">
              <a:solidFill>
                <a:srgbClr val="000000"/>
              </a:solidFill>
              <a:ea typeface="Times New Roman" panose="02020603050405020304" pitchFamily="18" charset="0"/>
              <a:cs typeface="Calibri" panose="020F0502020204030204" pitchFamily="34" charset="0"/>
            </a:endParaRPr>
          </a:p>
          <a:p>
            <a:pPr marL="342900" lvl="0" indent="-342900" algn="just" rtl="1">
              <a:spcAft>
                <a:spcPts val="500"/>
              </a:spcAft>
              <a:buFont typeface="+mj-lt"/>
              <a:buAutoNum type="arabicPeriod"/>
            </a:pPr>
            <a:r>
              <a:rPr lang="ar-SA" sz="2400" b="1" dirty="0">
                <a:solidFill>
                  <a:srgbClr val="000000"/>
                </a:solidFill>
                <a:ea typeface="Times New Roman" panose="02020603050405020304" pitchFamily="18" charset="0"/>
                <a:cs typeface="Calibri" panose="020F0502020204030204" pitchFamily="34" charset="0"/>
              </a:rPr>
              <a:t>بساطة التعامل مع الإنترنت وزهد ثمنه</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lang="en-US" sz="1600" dirty="0">
              <a:solidFill>
                <a:prstClr val="black"/>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51785156"/>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93341" y="1742794"/>
            <a:ext cx="5732843"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رابعا</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أسباب جعل الجريمة السيبرانية جريمة عالمية: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815353" y="3580737"/>
            <a:ext cx="4249270"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1. إنفتاح شبكة المعلوماتية:</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26403366"/>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39934379-C40C-43DE-9A7B-910717846A56}"/>
              </a:ext>
            </a:extLst>
          </p:cNvPr>
          <p:cNvSpPr/>
          <p:nvPr/>
        </p:nvSpPr>
        <p:spPr>
          <a:xfrm>
            <a:off x="1721796" y="2192829"/>
            <a:ext cx="8842441" cy="152313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3200" dirty="0">
                <a:solidFill>
                  <a:srgbClr val="000000"/>
                </a:solidFill>
                <a:ea typeface="Calibri" panose="020F0502020204030204" pitchFamily="34" charset="0"/>
                <a:cs typeface="Calibri" panose="020F0502020204030204" pitchFamily="34" charset="0"/>
              </a:rPr>
              <a:t>    </a:t>
            </a:r>
            <a:r>
              <a:rPr lang="ar-SA" sz="3200" dirty="0">
                <a:solidFill>
                  <a:srgbClr val="000000"/>
                </a:solidFill>
                <a:ea typeface="Calibri" panose="020F0502020204030204" pitchFamily="34" charset="0"/>
                <a:cs typeface="Calibri" panose="020F0502020204030204" pitchFamily="34" charset="0"/>
              </a:rPr>
              <a:t>كل ذلك، ومع وتباين المصالح بين أمريكا وأوروبا وشرق آسيا في هذا الشأن، </a:t>
            </a:r>
            <a:r>
              <a:rPr lang="ar-SA" sz="3200" dirty="0">
                <a:solidFill>
                  <a:srgbClr val="000000"/>
                </a:solidFill>
                <a:highlight>
                  <a:srgbClr val="FFFF00"/>
                </a:highlight>
                <a:ea typeface="Calibri" panose="020F0502020204030204" pitchFamily="34" charset="0"/>
                <a:cs typeface="Calibri" panose="020F0502020204030204" pitchFamily="34" charset="0"/>
              </a:rPr>
              <a:t>فان الإنترنت يتصف باللامركزية وغياب السلطة التحكمية</a:t>
            </a:r>
            <a:r>
              <a:rPr lang="ar-EG" sz="3200" dirty="0">
                <a:solidFill>
                  <a:srgbClr val="000000"/>
                </a:solidFill>
                <a:highlight>
                  <a:srgbClr val="FFFF00"/>
                </a:highlight>
                <a:ea typeface="Calibri" panose="020F0502020204030204" pitchFamily="34" charset="0"/>
                <a:cs typeface="Calibri" panose="020F0502020204030204" pitchFamily="34" charset="0"/>
              </a:rPr>
              <a:t>.</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90473823"/>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93341" y="1742794"/>
            <a:ext cx="5732843"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رابعا</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أسباب جعل الجريمة السيبرانية جريمة عالمية: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815352" y="3580737"/>
            <a:ext cx="4737847"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2. إنعدام الحواجز الجغرافية</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905998605"/>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0470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497764"/>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F319607-CB67-47B0-BD7B-88C8A55FAB5B}"/>
              </a:ext>
            </a:extLst>
          </p:cNvPr>
          <p:cNvSpPr/>
          <p:nvPr/>
        </p:nvSpPr>
        <p:spPr>
          <a:xfrm>
            <a:off x="1841990" y="2485523"/>
            <a:ext cx="8508020" cy="174581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kumimoji="0" lang="ar-EG" sz="3200" b="0" i="0" u="none" strike="noStrike" kern="1200" cap="none" spc="0" normalizeH="0" baseline="0" noProof="0" dirty="0">
                <a:ln>
                  <a:noFill/>
                </a:ln>
                <a:solidFill>
                  <a:srgbClr val="000000"/>
                </a:solidFill>
                <a:effectLst/>
                <a:uLnTx/>
                <a:uFillTx/>
                <a:latin typeface="Calibri" panose="020F0502020204030204"/>
                <a:ea typeface="Calibri" panose="020F0502020204030204" pitchFamily="34" charset="0"/>
                <a:cs typeface="Calibri" panose="020F0502020204030204" pitchFamily="34" charset="0"/>
              </a:rPr>
              <a:t>     </a:t>
            </a:r>
            <a:r>
              <a:rPr lang="ar-SA" sz="3200" dirty="0">
                <a:solidFill>
                  <a:srgbClr val="000000"/>
                </a:solidFill>
                <a:ea typeface="Calibri" panose="020F0502020204030204" pitchFamily="34" charset="0"/>
                <a:cs typeface="Calibri" panose="020F0502020204030204" pitchFamily="34" charset="0"/>
              </a:rPr>
              <a:t> </a:t>
            </a:r>
            <a:r>
              <a:rPr lang="ar-SA" sz="3200" dirty="0">
                <a:solidFill>
                  <a:srgbClr val="000000"/>
                </a:solidFill>
                <a:highlight>
                  <a:srgbClr val="FFFF00"/>
                </a:highlight>
                <a:ea typeface="Calibri" panose="020F0502020204030204" pitchFamily="34" charset="0"/>
                <a:cs typeface="Calibri" panose="020F0502020204030204" pitchFamily="34" charset="0"/>
              </a:rPr>
              <a:t>إن التداول والنقل الدولي للمعلومات، بل وأيضا للبيانات يلغي فكرة الزمان والمكان،</a:t>
            </a:r>
            <a:r>
              <a:rPr lang="ar-SA" sz="3200" dirty="0">
                <a:solidFill>
                  <a:srgbClr val="000000"/>
                </a:solidFill>
                <a:ea typeface="Calibri" panose="020F0502020204030204" pitchFamily="34" charset="0"/>
                <a:cs typeface="Calibri" panose="020F0502020204030204" pitchFamily="34" charset="0"/>
              </a:rPr>
              <a:t> ولهذا السبب فإنه من الخطورة بمكان، أن تنأى هذه المعلومات عن أي </a:t>
            </a:r>
            <a:r>
              <a:rPr lang="ar-SA" sz="3200" dirty="0">
                <a:solidFill>
                  <a:srgbClr val="000000"/>
                </a:solidFill>
                <a:highlight>
                  <a:srgbClr val="FFFF00"/>
                </a:highlight>
                <a:ea typeface="Calibri" panose="020F0502020204030204" pitchFamily="34" charset="0"/>
                <a:cs typeface="Calibri" panose="020F0502020204030204" pitchFamily="34" charset="0"/>
              </a:rPr>
              <a:t>تنظيم</a:t>
            </a:r>
            <a:r>
              <a:rPr lang="ar-EG" sz="3200" dirty="0">
                <a:solidFill>
                  <a:srgbClr val="000000"/>
                </a:solidFill>
                <a:highlight>
                  <a:srgbClr val="FFFF00"/>
                </a:highlight>
                <a:ea typeface="Calibri" panose="020F0502020204030204" pitchFamily="34" charset="0"/>
                <a:cs typeface="Calibri" panose="020F0502020204030204" pitchFamily="34" charset="0"/>
              </a:rPr>
              <a:t>.</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89259606"/>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93341" y="1742794"/>
            <a:ext cx="5732843"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رابعا</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أسباب جعل الجريمة السيبرانية جريمة عالمية: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465816" y="3753609"/>
            <a:ext cx="5992163"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3. صعوبة الكشف عن هوية المستخدم</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857929048"/>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0470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F319607-CB67-47B0-BD7B-88C8A55FAB5B}"/>
              </a:ext>
            </a:extLst>
          </p:cNvPr>
          <p:cNvSpPr/>
          <p:nvPr/>
        </p:nvSpPr>
        <p:spPr>
          <a:xfrm>
            <a:off x="2061883" y="2088777"/>
            <a:ext cx="8508020" cy="307369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3200" dirty="0">
                <a:solidFill>
                  <a:srgbClr val="000000"/>
                </a:solidFill>
                <a:ea typeface="Calibri" panose="020F0502020204030204" pitchFamily="34" charset="0"/>
                <a:cs typeface="Calibri" panose="020F0502020204030204" pitchFamily="34" charset="0"/>
              </a:rPr>
              <a:t>     </a:t>
            </a:r>
            <a:r>
              <a:rPr lang="ar-SA" sz="3200" dirty="0">
                <a:solidFill>
                  <a:srgbClr val="000000"/>
                </a:solidFill>
                <a:ea typeface="Calibri" panose="020F0502020204030204" pitchFamily="34" charset="0"/>
                <a:cs typeface="Calibri" panose="020F0502020204030204" pitchFamily="34" charset="0"/>
              </a:rPr>
              <a:t>إن </a:t>
            </a:r>
            <a:r>
              <a:rPr lang="ar-SA" sz="3200" dirty="0">
                <a:solidFill>
                  <a:srgbClr val="000000"/>
                </a:solidFill>
                <a:highlight>
                  <a:srgbClr val="FFFF00"/>
                </a:highlight>
                <a:ea typeface="Calibri" panose="020F0502020204030204" pitchFamily="34" charset="0"/>
                <a:cs typeface="Calibri" panose="020F0502020204030204" pitchFamily="34" charset="0"/>
              </a:rPr>
              <a:t>الحق في التخفي يعد من الحقوق الإلكترونية الكاملة دون منازع</a:t>
            </a:r>
            <a:r>
              <a:rPr lang="ar-SA" sz="3200" dirty="0">
                <a:solidFill>
                  <a:srgbClr val="000000"/>
                </a:solidFill>
                <a:ea typeface="Calibri" panose="020F0502020204030204" pitchFamily="34" charset="0"/>
                <a:cs typeface="Calibri" panose="020F0502020204030204" pitchFamily="34" charset="0"/>
              </a:rPr>
              <a:t>، لكنه يمارس عبر الإنترنت بسهولة ويسر. ومثل هذا الحق اعترف به التوجه الأوربي، وبحيث يمكن لعضو الانترنت أن يكون متخفياً عبر الإنترنت، كما يمكن له أن يكون كذلك في العالم المادي.</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2711024"/>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 name="Picture 4" descr="ذبحت طفلاتها الثلاث وتركت جثثهن على سريرها">
            <a:extLst>
              <a:ext uri="{FF2B5EF4-FFF2-40B4-BE49-F238E27FC236}">
                <a16:creationId xmlns:a16="http://schemas.microsoft.com/office/drawing/2014/main" id="{7D5AAD9C-4CF4-40EC-8DCA-3DD4E26D55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3694" y="1506729"/>
            <a:ext cx="9941859" cy="4125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93341" y="1742794"/>
            <a:ext cx="5732843"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رابعا</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أسباب جعل الجريمة السيبرانية جريمة عالمية: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0" name="Rounded Rectangle 12">
            <a:extLst>
              <a:ext uri="{FF2B5EF4-FFF2-40B4-BE49-F238E27FC236}">
                <a16:creationId xmlns:a16="http://schemas.microsoft.com/office/drawing/2014/main" id="{EF319607-CB67-47B0-BD7B-88C8A55FAB5B}"/>
              </a:ext>
            </a:extLst>
          </p:cNvPr>
          <p:cNvSpPr/>
          <p:nvPr/>
        </p:nvSpPr>
        <p:spPr>
          <a:xfrm>
            <a:off x="1701053" y="3959554"/>
            <a:ext cx="6584576"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4. بساطة التعامل مع الإنترنت وزهد ثمنه</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680725516"/>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021841" y="1898556"/>
            <a:ext cx="9083040"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مراحل إرتكاب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406227264"/>
      </p:ext>
    </p:extLst>
  </p:cSld>
  <p:clrMapOvr>
    <a:masterClrMapping/>
  </p:clrMapOvr>
  <mc:AlternateContent xmlns:mc="http://schemas.openxmlformats.org/markup-compatibility/2006" xmlns:p14="http://schemas.microsoft.com/office/powerpoint/2010/main">
    <mc:Choice Requires="p14">
      <p:transition spd="slow" p14:dur="2000" advTm="7156"/>
    </mc:Choice>
    <mc:Fallback xmlns="">
      <p:transition spd="slow" advTm="71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9" name="Picture 2" descr="Hornet telescope Heap of شباك سجن Miner Removal Arrange">
            <a:extLst>
              <a:ext uri="{FF2B5EF4-FFF2-40B4-BE49-F238E27FC236}">
                <a16:creationId xmlns:a16="http://schemas.microsoft.com/office/drawing/2014/main" id="{248B7991-78E8-45C6-B0E0-C436E2B3D5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8136" y="1459134"/>
            <a:ext cx="9951395" cy="41131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098" name="Picture 2" descr="المعالجة الإلكترونية للبيانات">
            <a:extLst>
              <a:ext uri="{FF2B5EF4-FFF2-40B4-BE49-F238E27FC236}">
                <a16:creationId xmlns:a16="http://schemas.microsoft.com/office/drawing/2014/main" id="{9F50D6BD-F1A9-4B0D-819B-7C68349189E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71190" y="2119505"/>
            <a:ext cx="8728889" cy="2792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112830"/>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Hornet telescope Heap of شباك سجن Miner Removal Arrange">
            <a:extLst>
              <a:ext uri="{FF2B5EF4-FFF2-40B4-BE49-F238E27FC236}">
                <a16:creationId xmlns:a16="http://schemas.microsoft.com/office/drawing/2014/main" id="{1EE77C00-3A09-4B24-9CE2-E17DF9F1B0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8136" y="1459134"/>
            <a:ext cx="9951395" cy="41131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46730" y="3845860"/>
            <a:ext cx="3191435"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مرحلة الإدخال</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a:t>
            </a:r>
          </a:p>
        </p:txBody>
      </p:sp>
      <p:sp>
        <p:nvSpPr>
          <p:cNvPr id="14" name="Oval 13">
            <a:extLst>
              <a:ext uri="{FF2B5EF4-FFF2-40B4-BE49-F238E27FC236}">
                <a16:creationId xmlns:a16="http://schemas.microsoft.com/office/drawing/2014/main" id="{489F9069-D1A2-418C-9014-51994BBF17FB}"/>
              </a:ext>
            </a:extLst>
          </p:cNvPr>
          <p:cNvSpPr/>
          <p:nvPr/>
        </p:nvSpPr>
        <p:spPr>
          <a:xfrm>
            <a:off x="3725693" y="1625033"/>
            <a:ext cx="6999927"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مراحل إرتكاب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4183068638"/>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28426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Hornet telescope Heap of شباك سجن Miner Removal Arrange">
            <a:extLst>
              <a:ext uri="{FF2B5EF4-FFF2-40B4-BE49-F238E27FC236}">
                <a16:creationId xmlns:a16="http://schemas.microsoft.com/office/drawing/2014/main" id="{1EE77C00-3A09-4B24-9CE2-E17DF9F1B0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8136" y="1459134"/>
            <a:ext cx="9951395" cy="41131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64043" y="1954472"/>
            <a:ext cx="9520517" cy="312243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هناك شكلان من العدوان يؤديان إلي الدخول عن بعد وهما:</a:t>
            </a: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استعمال تعريف كاذب وشفرات الدخول للحصول علي إمكانية استخدام النظام .....و الثاني هو الاستعمال غير المصرح به للمحطة بالدخول إليها من قبل شخص غير مصرح له، وهذه المرحلة هي التي يتم فيها </a:t>
            </a:r>
            <a:r>
              <a:rPr lang="ar-SA" sz="32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الجانب الأكبر من الجرائم السيبرانية.</a:t>
            </a:r>
            <a:endParaRPr lang="en-US" sz="20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41186696"/>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Hornet telescope Heap of شباك سجن Miner Removal Arrange">
            <a:extLst>
              <a:ext uri="{FF2B5EF4-FFF2-40B4-BE49-F238E27FC236}">
                <a16:creationId xmlns:a16="http://schemas.microsoft.com/office/drawing/2014/main" id="{1EE77C00-3A09-4B24-9CE2-E17DF9F1B0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8136" y="1459134"/>
            <a:ext cx="9951395" cy="41131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46730" y="3845860"/>
            <a:ext cx="3698036"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ثانيا: مرحلة المعالجة:</a:t>
            </a:r>
          </a:p>
        </p:txBody>
      </p:sp>
      <p:sp>
        <p:nvSpPr>
          <p:cNvPr id="14" name="Oval 13">
            <a:extLst>
              <a:ext uri="{FF2B5EF4-FFF2-40B4-BE49-F238E27FC236}">
                <a16:creationId xmlns:a16="http://schemas.microsoft.com/office/drawing/2014/main" id="{489F9069-D1A2-418C-9014-51994BBF17FB}"/>
              </a:ext>
            </a:extLst>
          </p:cNvPr>
          <p:cNvSpPr/>
          <p:nvPr/>
        </p:nvSpPr>
        <p:spPr>
          <a:xfrm>
            <a:off x="3725693" y="1625033"/>
            <a:ext cx="6999927"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مراحل إرتكاب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503685179"/>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9" name="Picture 2" descr="Hornet telescope Heap of شباك سجن Miner Removal Arrange">
            <a:extLst>
              <a:ext uri="{FF2B5EF4-FFF2-40B4-BE49-F238E27FC236}">
                <a16:creationId xmlns:a16="http://schemas.microsoft.com/office/drawing/2014/main" id="{248B7991-78E8-45C6-B0E0-C436E2B3D5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8136" y="1459134"/>
            <a:ext cx="9951395" cy="41131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F83D9D8F-ACA8-498B-9ABC-519B70F7A8CA}"/>
              </a:ext>
            </a:extLst>
          </p:cNvPr>
          <p:cNvSpPr/>
          <p:nvPr/>
        </p:nvSpPr>
        <p:spPr>
          <a:xfrm>
            <a:off x="1760706" y="2525313"/>
            <a:ext cx="8911151" cy="212450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3200" dirty="0">
                <a:solidFill>
                  <a:srgbClr val="000000"/>
                </a:solidFill>
                <a:highlight>
                  <a:srgbClr val="FFFF00"/>
                </a:highlight>
                <a:ea typeface="Calibri" panose="020F0502020204030204" pitchFamily="34" charset="0"/>
                <a:cs typeface="Calibri" panose="020F0502020204030204" pitchFamily="34" charset="0"/>
              </a:rPr>
              <a:t>      </a:t>
            </a:r>
            <a:r>
              <a:rPr lang="ar-SA" sz="3200" dirty="0">
                <a:solidFill>
                  <a:srgbClr val="000000"/>
                </a:solidFill>
                <a:highlight>
                  <a:srgbClr val="FFFF00"/>
                </a:highlight>
                <a:ea typeface="Calibri" panose="020F0502020204030204" pitchFamily="34" charset="0"/>
                <a:cs typeface="Calibri" panose="020F0502020204030204" pitchFamily="34" charset="0"/>
              </a:rPr>
              <a:t>والجرائم المرتكبة في هذه المرحلة تتطلب توافر معرفة فنية عميقة</a:t>
            </a:r>
            <a:r>
              <a:rPr lang="ar-SA" sz="3200" dirty="0">
                <a:solidFill>
                  <a:srgbClr val="000000"/>
                </a:solidFill>
                <a:ea typeface="Calibri" panose="020F0502020204030204" pitchFamily="34" charset="0"/>
                <a:cs typeface="Calibri" panose="020F0502020204030204" pitchFamily="34" charset="0"/>
              </a:rPr>
              <a:t> لدي الفاعل بتلك التقنية كما وأن اكتشافها يكون صعبا للغاية وغالبا ما تقف الصدفة وراء اكتشافه .</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29088977"/>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Hornet telescope Heap of شباك سجن Miner Removal Arrange">
            <a:extLst>
              <a:ext uri="{FF2B5EF4-FFF2-40B4-BE49-F238E27FC236}">
                <a16:creationId xmlns:a16="http://schemas.microsoft.com/office/drawing/2014/main" id="{1EE77C00-3A09-4B24-9CE2-E17DF9F1B0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8136" y="1459134"/>
            <a:ext cx="9951395" cy="41131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46730" y="3845860"/>
            <a:ext cx="3591032"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ثالثا: مرحلة الإخراج:</a:t>
            </a:r>
          </a:p>
        </p:txBody>
      </p:sp>
      <p:sp>
        <p:nvSpPr>
          <p:cNvPr id="14" name="Oval 13">
            <a:extLst>
              <a:ext uri="{FF2B5EF4-FFF2-40B4-BE49-F238E27FC236}">
                <a16:creationId xmlns:a16="http://schemas.microsoft.com/office/drawing/2014/main" id="{489F9069-D1A2-418C-9014-51994BBF17FB}"/>
              </a:ext>
            </a:extLst>
          </p:cNvPr>
          <p:cNvSpPr/>
          <p:nvPr/>
        </p:nvSpPr>
        <p:spPr>
          <a:xfrm>
            <a:off x="3725693" y="1625033"/>
            <a:ext cx="6999927"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مراحل إرتكاب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824898155"/>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Hornet telescope Heap of شباك سجن Miner Removal Arrange">
            <a:extLst>
              <a:ext uri="{FF2B5EF4-FFF2-40B4-BE49-F238E27FC236}">
                <a16:creationId xmlns:a16="http://schemas.microsoft.com/office/drawing/2014/main" id="{1EE77C00-3A09-4B24-9CE2-E17DF9F1B0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8136" y="1459134"/>
            <a:ext cx="9951395" cy="41131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64043" y="1954472"/>
            <a:ext cx="9520517" cy="312243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ونلاحظ في هذه المراحل أن المستخدمين يشكلون أكبر تهديد في مجال الجرائم السيبرانية</a:t>
            </a:r>
            <a:r>
              <a:rPr lang="ar-SA" sz="32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ذلك أنه أمر عادي أن يجد المشتغلون، وفنيو القطع الصلبة والأعضاء الآخرون أنفسهم في وضعية ممتازة ذات علاقة بأسس النظام و أصول المؤسسة التي يعملون بها. ويزداد الأمر سوءا في حالة التساهل من جانب الإدارة بتقرير مراقبة أقل صرامة علي المعالجة الآلية للبيانات الشخصية.</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31937363"/>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245225" y="1898556"/>
            <a:ext cx="6795246"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286743394"/>
      </p:ext>
    </p:extLst>
  </p:cSld>
  <p:clrMapOvr>
    <a:masterClrMapping/>
  </p:clrMapOvr>
  <mc:AlternateContent xmlns:mc="http://schemas.openxmlformats.org/markup-compatibility/2006" xmlns:p14="http://schemas.microsoft.com/office/powerpoint/2010/main">
    <mc:Choice Requires="p14">
      <p:transition spd="slow" p14:dur="2000" advTm="239550"/>
    </mc:Choice>
    <mc:Fallback xmlns="">
      <p:transition spd="slow" advTm="23955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242" y="1320121"/>
            <a:ext cx="1126957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sz="4000" b="1" dirty="0">
                <a:solidFill>
                  <a:srgbClr val="FF0000"/>
                </a:solidFill>
                <a:ea typeface="Calibri" panose="020F0502020204030204" pitchFamily="34" charset="0"/>
                <a:cs typeface="+mj-cs"/>
              </a:rPr>
              <a:t>المراجع</a:t>
            </a:r>
            <a:r>
              <a:rPr lang="ar-IQ" sz="2800" b="1" dirty="0">
                <a:solidFill>
                  <a:srgbClr val="FF0000"/>
                </a:solidFill>
                <a:ea typeface="Calibri" panose="020F0502020204030204" pitchFamily="34" charset="0"/>
                <a:cs typeface="+mj-cs"/>
              </a:rPr>
              <a:t>  </a:t>
            </a:r>
            <a:endParaRPr lang="en-US" sz="2800" b="1" dirty="0">
              <a:solidFill>
                <a:srgbClr val="FF0000"/>
              </a:solidFill>
              <a:ea typeface="Times New Roman" panose="02020603050405020304" pitchFamily="18" charset="0"/>
              <a:cs typeface="+mj-cs"/>
            </a:endParaRPr>
          </a:p>
          <a:p>
            <a:pPr marL="342900" marR="0" lvl="0" indent="-342900" algn="just" rtl="1">
              <a:spcBef>
                <a:spcPts val="0"/>
              </a:spcBef>
              <a:spcAft>
                <a:spcPts val="500"/>
              </a:spcAft>
              <a:buFont typeface="Symbol" panose="05050102010706020507" pitchFamily="18" charset="2"/>
              <a:buChar char=""/>
            </a:pPr>
            <a:r>
              <a:rPr lang="ar-IQ" sz="4000" b="1" dirty="0">
                <a:solidFill>
                  <a:schemeClr val="accent1"/>
                </a:solidFill>
                <a:ea typeface="Calibri" panose="020F0502020204030204" pitchFamily="34" charset="0"/>
                <a:cs typeface="+mj-cs"/>
              </a:rPr>
              <a:t>الكتب</a:t>
            </a:r>
            <a:r>
              <a:rPr lang="ar-IQ" sz="2800" b="1" dirty="0">
                <a:solidFill>
                  <a:schemeClr val="accent1"/>
                </a:solidFill>
                <a:ea typeface="Calibri" panose="020F0502020204030204" pitchFamily="34" charset="0"/>
                <a:cs typeface="+mj-cs"/>
              </a:rPr>
              <a:t>: </a:t>
            </a:r>
            <a:endParaRPr lang="ar-EG" sz="2800" dirty="0">
              <a:solidFill>
                <a:schemeClr val="tx1"/>
              </a:solidFill>
              <a:ea typeface="Calibri" panose="020F0502020204030204" pitchFamily="34" charset="0"/>
              <a:cs typeface="+mj-cs"/>
            </a:endParaRPr>
          </a:p>
          <a:p>
            <a:pPr marL="514350" marR="0" lvl="0" indent="-514350" algn="just" rtl="1">
              <a:spcBef>
                <a:spcPts val="0"/>
              </a:spcBef>
              <a:spcAft>
                <a:spcPts val="500"/>
              </a:spcAft>
              <a:buFont typeface="+mj-lt"/>
              <a:buAutoNum type="arabicPeriod"/>
            </a:pPr>
            <a:r>
              <a:rPr lang="ar-IQ" sz="2800" b="1" dirty="0">
                <a:solidFill>
                  <a:schemeClr val="tx1"/>
                </a:solidFill>
                <a:ea typeface="Calibri" panose="020F0502020204030204" pitchFamily="34" charset="0"/>
                <a:cs typeface="+mj-cs"/>
              </a:rPr>
              <a:t>أحمد خليفة الملط ، الجرائم المعلوماتية، الطبعة الأولي، دار الفكر الجامعي / الأسكندرية، سنة 2005.   </a:t>
            </a:r>
            <a:endParaRPr lang="ar-EG" sz="2800" b="1" dirty="0">
              <a:solidFill>
                <a:schemeClr val="tx1"/>
              </a:solidFill>
              <a:ea typeface="Calibri" panose="020F0502020204030204" pitchFamily="34" charset="0"/>
              <a:cs typeface="+mj-cs"/>
            </a:endParaRPr>
          </a:p>
          <a:p>
            <a:pPr marL="514350" marR="0" lvl="0" indent="-514350" algn="just" rtl="1">
              <a:spcBef>
                <a:spcPts val="0"/>
              </a:spcBef>
              <a:spcAft>
                <a:spcPts val="500"/>
              </a:spcAft>
              <a:buFont typeface="+mj-lt"/>
              <a:buAutoNum type="arabicPeriod"/>
            </a:pPr>
            <a:r>
              <a:rPr lang="ar-IQ" sz="2800" b="1" dirty="0">
                <a:solidFill>
                  <a:schemeClr val="tx1"/>
                </a:solidFill>
                <a:ea typeface="Calibri" panose="020F0502020204030204" pitchFamily="34" charset="0"/>
                <a:cs typeface="+mj-cs"/>
              </a:rPr>
              <a:t>د. خالد ممدوح إبراهيم، ( أمن الجريمة الإلكترونية) – الناشر الدار الجامعية – الطبعة الأولي – 2010 م . </a:t>
            </a:r>
            <a:endParaRPr lang="ar-EG" sz="2800" b="1" dirty="0">
              <a:solidFill>
                <a:schemeClr val="tx1"/>
              </a:solidFill>
              <a:ea typeface="Calibri" panose="020F0502020204030204" pitchFamily="34" charset="0"/>
              <a:cs typeface="+mj-cs"/>
            </a:endParaRPr>
          </a:p>
          <a:p>
            <a:pPr marL="514350" marR="0" lvl="0" indent="-514350" algn="just" rtl="1">
              <a:spcBef>
                <a:spcPts val="0"/>
              </a:spcBef>
              <a:spcAft>
                <a:spcPts val="500"/>
              </a:spcAft>
              <a:buFont typeface="+mj-lt"/>
              <a:buAutoNum type="arabicPeriod"/>
            </a:pPr>
            <a:r>
              <a:rPr lang="ar-IQ" sz="2800" b="1" dirty="0">
                <a:solidFill>
                  <a:schemeClr val="tx1"/>
                </a:solidFill>
                <a:ea typeface="Calibri" panose="020F0502020204030204" pitchFamily="34" charset="0"/>
                <a:cs typeface="+mj-cs"/>
              </a:rPr>
              <a:t>د. محمد سامي الشوا : [ ثورة المعلومات وإنعكاستها علي قانون العقوبات ] – دار النهضة العربية – الطبعة الأولي – سنة 1994م.</a:t>
            </a:r>
            <a:endParaRPr lang="en-US" sz="2800" b="1" dirty="0">
              <a:solidFill>
                <a:schemeClr val="tx1"/>
              </a:solidFill>
              <a:ea typeface="Calibri" panose="020F0502020204030204" pitchFamily="34" charset="0"/>
              <a:cs typeface="+mj-cs"/>
            </a:endParaRPr>
          </a:p>
          <a:p>
            <a:pPr marR="0" lvl="0" algn="just" rtl="1">
              <a:spcBef>
                <a:spcPts val="0"/>
              </a:spcBef>
              <a:spcAft>
                <a:spcPts val="500"/>
              </a:spcAft>
              <a:buSzPts val="1400"/>
            </a:pPr>
            <a:endParaRPr kumimoji="0" lang="ar-EG" sz="2800" b="0" i="0" u="none" strike="noStrike" kern="1200" cap="none" spc="0" normalizeH="0" baseline="0" noProof="0" dirty="0">
              <a:ln>
                <a:noFill/>
              </a:ln>
              <a:solidFill>
                <a:schemeClr val="tx1"/>
              </a:solidFill>
              <a:effectLst/>
              <a:uLnTx/>
              <a:uFillTx/>
              <a:ea typeface="Times New Roman" panose="02020603050405020304" pitchFamily="18"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2460906"/>
      </p:ext>
    </p:extLst>
  </p:cSld>
  <p:clrMapOvr>
    <a:masterClrMapping/>
  </p:clrMapOvr>
  <mc:AlternateContent xmlns:mc="http://schemas.openxmlformats.org/markup-compatibility/2006" xmlns:p14="http://schemas.microsoft.com/office/powerpoint/2010/main">
    <mc:Choice Requires="p14">
      <p:transition spd="slow" p14:dur="2000" advTm="87429"/>
    </mc:Choice>
    <mc:Fallback xmlns="">
      <p:transition spd="slow" advTm="8742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4000" b="1" dirty="0">
                <a:solidFill>
                  <a:schemeClr val="accent1"/>
                </a:solidFill>
                <a:ea typeface="Calibri" panose="020F0502020204030204" pitchFamily="34" charset="0"/>
                <a:cs typeface="+mj-cs"/>
              </a:rPr>
              <a:t>الرسائل:</a:t>
            </a:r>
            <a:endParaRPr lang="ar-EG" sz="4000" b="1" dirty="0">
              <a:solidFill>
                <a:schemeClr val="accent1"/>
              </a:solidFill>
              <a:ea typeface="Calibri" panose="020F0502020204030204" pitchFamily="34" charset="0"/>
              <a:cs typeface="+mj-cs"/>
            </a:endParaRPr>
          </a:p>
          <a:p>
            <a:pPr marR="0" lvl="0" algn="just" rtl="1">
              <a:spcBef>
                <a:spcPts val="0"/>
              </a:spcBef>
              <a:spcAft>
                <a:spcPts val="500"/>
              </a:spcAft>
            </a:pPr>
            <a:r>
              <a:rPr lang="ar-EG" sz="2800" dirty="0">
                <a:solidFill>
                  <a:schemeClr val="tx1"/>
                </a:solidFill>
                <a:ea typeface="Calibri" panose="020F0502020204030204" pitchFamily="34" charset="0"/>
                <a:cs typeface="Calibri" panose="020F0502020204030204" pitchFamily="34" charset="0"/>
              </a:rPr>
              <a:t>4. </a:t>
            </a:r>
            <a:r>
              <a:rPr lang="ar-IQ" sz="2800" dirty="0">
                <a:solidFill>
                  <a:schemeClr val="tx1"/>
                </a:solidFill>
                <a:ea typeface="Calibri" panose="020F0502020204030204" pitchFamily="34" charset="0"/>
                <a:cs typeface="Calibri" panose="020F0502020204030204" pitchFamily="34" charset="0"/>
              </a:rPr>
              <a:t>د. أسماء رويعي : [ الحق في حرمة الحياة الخاصة في مواجهة الجرائم المعلوماتية ]، رسالة دكتوراة، كلية الحقوق، جامعة القاهرة ، سنة 2013م.</a:t>
            </a:r>
            <a:endParaRPr lang="ar-EG" sz="2800" dirty="0">
              <a:solidFill>
                <a:schemeClr val="tx1"/>
              </a:solidFill>
              <a:ea typeface="Calibri" panose="020F0502020204030204" pitchFamily="34" charset="0"/>
              <a:cs typeface="Times New Roman" panose="02020603050405020304" pitchFamily="18" charset="0"/>
            </a:endParaRPr>
          </a:p>
          <a:p>
            <a:pPr marR="0" lvl="0" algn="just" rtl="1">
              <a:spcBef>
                <a:spcPts val="0"/>
              </a:spcBef>
              <a:spcAft>
                <a:spcPts val="500"/>
              </a:spcAft>
            </a:pPr>
            <a:r>
              <a:rPr lang="ar-EG" sz="2800" dirty="0">
                <a:solidFill>
                  <a:schemeClr val="tx1"/>
                </a:solidFill>
                <a:highlight>
                  <a:srgbClr val="FFFF00"/>
                </a:highlight>
                <a:ea typeface="Calibri" panose="020F0502020204030204" pitchFamily="34" charset="0"/>
                <a:cs typeface="Times New Roman" panose="02020603050405020304" pitchFamily="18" charset="0"/>
              </a:rPr>
              <a:t>5. </a:t>
            </a:r>
            <a:r>
              <a:rPr lang="ar-EG" sz="2800" dirty="0">
                <a:solidFill>
                  <a:schemeClr val="tx1"/>
                </a:solidFill>
                <a:highlight>
                  <a:srgbClr val="FFFF00"/>
                </a:highlight>
                <a:ea typeface="Calibri" panose="020F0502020204030204" pitchFamily="34" charset="0"/>
                <a:cs typeface="Calibri" panose="020F0502020204030204" pitchFamily="34" charset="0"/>
              </a:rPr>
              <a:t>د. عمر محمد أبو بكر بن يونس، ( الجرائم الناشئة عن إستخدام الإنترنت – الأحكام الموضوعية والجوانب الإجرائية ) – رسالة دكتوراة – كلية الحقوق – جامعة عين شمس – 2004م.</a:t>
            </a:r>
            <a:endParaRPr lang="ar-EG" sz="2800" dirty="0">
              <a:solidFill>
                <a:schemeClr val="tx1"/>
              </a:solidFill>
              <a:highlight>
                <a:srgbClr val="FFFF00"/>
              </a:highlight>
              <a:ea typeface="Calibri" panose="020F0502020204030204" pitchFamily="34" charset="0"/>
              <a:cs typeface="Times New Roman" panose="02020603050405020304" pitchFamily="18" charset="0"/>
            </a:endParaRPr>
          </a:p>
          <a:p>
            <a:pPr marR="0" lvl="0" algn="just" rtl="1">
              <a:spcBef>
                <a:spcPts val="0"/>
              </a:spcBef>
              <a:spcAft>
                <a:spcPts val="500"/>
              </a:spcAft>
            </a:pPr>
            <a:r>
              <a:rPr lang="ar-EG" sz="2800" dirty="0">
                <a:solidFill>
                  <a:schemeClr val="tx1"/>
                </a:solidFill>
                <a:ea typeface="Calibri" panose="020F0502020204030204" pitchFamily="34" charset="0"/>
                <a:cs typeface="Calibri" panose="020F0502020204030204" pitchFamily="34" charset="0"/>
              </a:rPr>
              <a:t>6. د. نائلة عادل محمد فريد قورة : [ جرائم الحاسب الإقتصادية ] – رسالة دكتوراة – جامعة القاهرة – 2003م. </a:t>
            </a:r>
            <a:endParaRPr lang="en-US" sz="2800" dirty="0">
              <a:solidFill>
                <a:schemeClr val="tx1"/>
              </a:solidFill>
              <a:ea typeface="Calibri" panose="020F0502020204030204" pitchFamily="34" charset="0"/>
              <a:cs typeface="Times New Roman" panose="02020603050405020304" pitchFamily="18" charset="0"/>
            </a:endParaRPr>
          </a:p>
          <a:p>
            <a:pPr marR="0" lvl="0" algn="just" rtl="1">
              <a:lnSpc>
                <a:spcPct val="107000"/>
              </a:lnSpc>
              <a:spcBef>
                <a:spcPts val="0"/>
              </a:spcBef>
              <a:spcAft>
                <a:spcPts val="800"/>
              </a:spcAft>
              <a:buSzPts val="1400"/>
            </a:pPr>
            <a:endParaRPr lang="en-US" sz="2800" dirty="0">
              <a:solidFill>
                <a:schemeClr val="tx1"/>
              </a:solidFill>
              <a:ea typeface="Calibri" panose="020F0502020204030204" pitchFamily="34" charset="0"/>
              <a:cs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74693824"/>
      </p:ext>
    </p:extLst>
  </p:cSld>
  <p:clrMapOvr>
    <a:masterClrMapping/>
  </p:clrMapOvr>
  <mc:AlternateContent xmlns:mc="http://schemas.openxmlformats.org/markup-compatibility/2006" xmlns:p14="http://schemas.microsoft.com/office/powerpoint/2010/main">
    <mc:Choice Requires="p14">
      <p:transition spd="slow" p14:dur="2000" advTm="72608"/>
    </mc:Choice>
    <mc:Fallback xmlns="">
      <p:transition spd="slow" advTm="7260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schemeClr val="tx1"/>
              </a:solidFill>
              <a:effectLst/>
              <a:uLnTx/>
              <a:uFillTx/>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4000" b="1" dirty="0">
                <a:solidFill>
                  <a:schemeClr val="accent1"/>
                </a:solidFill>
                <a:ea typeface="Calibri" panose="020F0502020204030204" pitchFamily="34" charset="0"/>
                <a:cs typeface="+mj-cs"/>
              </a:rPr>
              <a:t>الدوريات والمؤتمرات:</a:t>
            </a:r>
            <a:endParaRPr lang="ar-EG" sz="4000" b="1" dirty="0">
              <a:solidFill>
                <a:schemeClr val="accent1"/>
              </a:solidFill>
              <a:ea typeface="Calibri" panose="020F0502020204030204" pitchFamily="34" charset="0"/>
              <a:cs typeface="+mj-cs"/>
            </a:endParaRPr>
          </a:p>
          <a:p>
            <a:pPr marR="0" lvl="0" algn="just" rtl="1">
              <a:spcBef>
                <a:spcPts val="0"/>
              </a:spcBef>
              <a:spcAft>
                <a:spcPts val="500"/>
              </a:spcAft>
            </a:pPr>
            <a:r>
              <a:rPr lang="ar-EG" sz="2800" dirty="0">
                <a:solidFill>
                  <a:schemeClr val="tx1"/>
                </a:solidFill>
                <a:latin typeface="Times New Roman" panose="02020603050405020304" pitchFamily="18" charset="0"/>
                <a:ea typeface="Calibri" panose="020F0502020204030204" pitchFamily="34" charset="0"/>
                <a:cs typeface="Calibri" panose="020F0502020204030204" pitchFamily="34" charset="0"/>
              </a:rPr>
              <a:t>7. </a:t>
            </a:r>
            <a:r>
              <a:rPr lang="ar-EG"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أخام بن عودة زواوي مليكة: ( تحديات ظاهرة الجريمة العابرة للأوطان والثورة المعلوماتية) – ورقة عمل مقدمة للمؤتمر المغربي الأول حول المعلوماتية والقانون – تاريخ الإنعقاد : من 27 </a:t>
            </a:r>
            <a:r>
              <a:rPr lang="ar-IQ"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 إلي 30 أكتوبر 2009م.</a:t>
            </a:r>
            <a:endParaRPr lang="ar-EG" sz="2800" dirty="0">
              <a:solidFill>
                <a:schemeClr val="tx1"/>
              </a:solidFill>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marR="0" lvl="0" algn="just" rtl="1">
              <a:spcBef>
                <a:spcPts val="0"/>
              </a:spcBef>
              <a:spcAft>
                <a:spcPts val="500"/>
              </a:spcAft>
            </a:pPr>
            <a:r>
              <a:rPr lang="ar-EG"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8. </a:t>
            </a:r>
            <a:r>
              <a:rPr lang="ar-IQ" sz="28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ذياب البداينة: { أمن المعلومات } - مجلة دراسات مستقبلية – السنة السادسة - العدد الثامن يوليو ۲۰۰۳م .</a:t>
            </a:r>
            <a:endPar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457200" marR="0" algn="just" rtl="1">
              <a:spcBef>
                <a:spcPts val="0"/>
              </a:spcBef>
              <a:spcAft>
                <a:spcPts val="500"/>
              </a:spcAft>
            </a:pPr>
            <a:r>
              <a:rPr lang="ar-IQ" sz="2800" dirty="0">
                <a:solidFill>
                  <a:schemeClr val="tx1"/>
                </a:solidFill>
                <a:latin typeface="Times New Roman" panose="02020603050405020304" pitchFamily="18" charset="0"/>
                <a:ea typeface="Calibri" panose="020F0502020204030204" pitchFamily="34" charset="0"/>
                <a:cs typeface="Calibri" panose="020F0502020204030204" pitchFamily="34" charset="0"/>
              </a:rPr>
              <a:t>[ الجرائم الإلكترونية : المفهوم والأسباب ] -   ورقة علمية مقدمة في الملتقي العلمي بعنوان الجرائم المستحدثة في ظل المتغيرات والتحويلات الإقليمية و الدولية خلال الفترة من 2 – 4 / 9 / 2014 م – عمان – الأردن.</a:t>
            </a:r>
            <a:endParaRPr lang="en-US" sz="2800" dirty="0">
              <a:solidFill>
                <a:schemeClr val="tx1"/>
              </a:solidFill>
              <a:latin typeface="Times New Roman" panose="02020603050405020304" pitchFamily="18" charset="0"/>
              <a:ea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81512375"/>
      </p:ext>
    </p:extLst>
  </p:cSld>
  <p:clrMapOvr>
    <a:masterClrMapping/>
  </p:clrMapOvr>
  <mc:AlternateContent xmlns:mc="http://schemas.openxmlformats.org/markup-compatibility/2006" xmlns:p14="http://schemas.microsoft.com/office/powerpoint/2010/main">
    <mc:Choice Requires="p14">
      <p:transition spd="slow" p14:dur="2000" advTm="75686"/>
    </mc:Choice>
    <mc:Fallback xmlns="">
      <p:transition spd="slow" advTm="7568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fontAlgn="auto">
              <a:lnSpc>
                <a:spcPct val="100000"/>
              </a:lnSpc>
              <a:spcAft>
                <a:spcPts val="500"/>
              </a:spcAft>
              <a:buClrTx/>
              <a:buSzTx/>
              <a:buFont typeface="Symbol" panose="05050102010706020507" pitchFamily="18" charset="2"/>
              <a:buChar char=""/>
              <a:tabLst/>
              <a:defRPr/>
            </a:pPr>
            <a:r>
              <a:rPr lang="ar-IQ" sz="4000" b="1" dirty="0">
                <a:solidFill>
                  <a:schemeClr val="accent1"/>
                </a:solidFill>
                <a:ea typeface="Calibri" panose="020F0502020204030204" pitchFamily="34" charset="0"/>
                <a:cs typeface="+mj-cs"/>
              </a:rPr>
              <a:t>الدوريات والمؤتمرات:</a:t>
            </a:r>
            <a:endParaRPr lang="ar-EG" sz="4000" b="1" dirty="0">
              <a:solidFill>
                <a:schemeClr val="accent1"/>
              </a:solidFill>
              <a:ea typeface="Calibri" panose="020F0502020204030204" pitchFamily="34" charset="0"/>
              <a:cs typeface="+mj-cs"/>
            </a:endParaRPr>
          </a:p>
          <a:p>
            <a:pPr marR="0" lvl="0" algn="just" rtl="1">
              <a:lnSpc>
                <a:spcPct val="107000"/>
              </a:lnSpc>
              <a:spcBef>
                <a:spcPts val="0"/>
              </a:spcBef>
              <a:spcAft>
                <a:spcPts val="800"/>
              </a:spcAft>
              <a:buSzPts val="1400"/>
            </a:pPr>
            <a:r>
              <a:rPr lang="ar-EG" sz="28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9.عمر الفاروق الحسيني، البعد الدولي للجرائم المتصلة بالحاسب الآلي وآلية مواجهته في التشريع المصري والتشريع الكويتي – مجلة المحامي – السنة السابعة عشر – أعداد أكتوبر ونوفمبر و ديسمبر 1993م، وهو بحث مقدم إلي المؤتمر السادس للجمعية المصرية للقانون الجنائي المنعقد بالقاهرة في الفترة من 25 – 28 أكتوبر 1993م</a:t>
            </a:r>
            <a:r>
              <a:rPr lang="ar-EG" sz="2800" dirty="0">
                <a:solidFill>
                  <a:schemeClr val="tx1"/>
                </a:solidFill>
                <a:latin typeface="Calibri" panose="020F0502020204030204" pitchFamily="34" charset="0"/>
                <a:ea typeface="Calibri" panose="020F0502020204030204" pitchFamily="34" charset="0"/>
                <a:cs typeface="Calibri" panose="020F0502020204030204" pitchFamily="34" charset="0"/>
              </a:rPr>
              <a:t>. </a:t>
            </a:r>
            <a:endParaRPr lang="en-US"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R="0" lvl="0" algn="just" rtl="1">
              <a:lnSpc>
                <a:spcPct val="107000"/>
              </a:lnSpc>
              <a:spcBef>
                <a:spcPts val="0"/>
              </a:spcBef>
              <a:spcAft>
                <a:spcPts val="800"/>
              </a:spcAft>
              <a:buSzPts val="1400"/>
            </a:pPr>
            <a:r>
              <a:rPr lang="ar-EG" sz="28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10. د. يونس عرب، ( دور حماية الخصوصية في تشجيع الإندماج بالمجتمع الرقمي )، ورقة عمل مقدمة إلي ندوة أخلاق المعلومات، نادي المعلومات العربي، في الفترة من 16 – 17 أكتوبر 2002 م – عمان – الأردن.</a:t>
            </a:r>
            <a:r>
              <a:rPr lang="ar-EG" sz="2800" dirty="0">
                <a:solidFill>
                  <a:schemeClr val="tx1"/>
                </a:solidFill>
                <a:latin typeface="Calibri" panose="020F0502020204030204" pitchFamily="34" charset="0"/>
                <a:ea typeface="Calibri" panose="020F0502020204030204" pitchFamily="34" charset="0"/>
                <a:cs typeface="Calibri" panose="020F0502020204030204" pitchFamily="34" charset="0"/>
              </a:rPr>
              <a:t>   </a:t>
            </a:r>
            <a:endParaRPr lang="en-US"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4497306"/>
      </p:ext>
    </p:extLst>
  </p:cSld>
  <p:clrMapOvr>
    <a:masterClrMapping/>
  </p:clrMapOvr>
  <mc:AlternateContent xmlns:mc="http://schemas.openxmlformats.org/markup-compatibility/2006" xmlns:p14="http://schemas.microsoft.com/office/powerpoint/2010/main">
    <mc:Choice Requires="p14">
      <p:transition spd="slow" p14:dur="2000" advTm="75686"/>
    </mc:Choice>
    <mc:Fallback xmlns="">
      <p:transition spd="slow" advTm="7568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EG" sz="3200" b="1" dirty="0">
                <a:solidFill>
                  <a:schemeClr val="accent1"/>
                </a:solidFill>
                <a:ea typeface="Calibri" panose="020F0502020204030204" pitchFamily="34" charset="0"/>
                <a:cs typeface="+mj-cs"/>
              </a:rPr>
              <a:t>موقع إلكتروني:</a:t>
            </a:r>
            <a:endParaRPr lang="en-US" sz="3200" b="1" dirty="0">
              <a:solidFill>
                <a:schemeClr val="accent1"/>
              </a:solidFill>
              <a:ea typeface="Calibri" panose="020F0502020204030204" pitchFamily="34" charset="0"/>
              <a:cs typeface="+mj-cs"/>
            </a:endParaRPr>
          </a:p>
          <a:p>
            <a:pPr marR="0" lvl="0" algn="just" rtl="1">
              <a:lnSpc>
                <a:spcPct val="107000"/>
              </a:lnSpc>
              <a:spcBef>
                <a:spcPts val="0"/>
              </a:spcBef>
              <a:spcAft>
                <a:spcPts val="500"/>
              </a:spcAft>
              <a:buSzPts val="1400"/>
            </a:pPr>
            <a:r>
              <a:rPr lang="ar-EG" sz="2400" b="1"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11.  </a:t>
            </a:r>
            <a:r>
              <a:rPr lang="ar-IQ" sz="2400" b="1"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د</a:t>
            </a:r>
            <a:r>
              <a:rPr lang="ar-IQ"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 عادل عمر ، جرائم الإنترنت، بحث منشور علي موقع :</a:t>
            </a:r>
            <a:endParaRPr lang="en-US" sz="2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400050" rtl="1">
              <a:lnSpc>
                <a:spcPct val="107000"/>
              </a:lnSpc>
              <a:spcAft>
                <a:spcPts val="500"/>
              </a:spcAft>
            </a:pPr>
            <a:r>
              <a:rPr lang="en-US"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www. Adelamer.com</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500"/>
              </a:spcAft>
              <a:buFont typeface="Symbol" panose="05050102010706020507" pitchFamily="18" charset="2"/>
              <a:buChar char=""/>
            </a:pPr>
            <a:r>
              <a:rPr lang="ar-EG" sz="3200" b="1" dirty="0">
                <a:solidFill>
                  <a:schemeClr val="accent1"/>
                </a:solidFill>
                <a:ea typeface="Calibri" panose="020F0502020204030204" pitchFamily="34" charset="0"/>
                <a:cs typeface="+mj-cs"/>
              </a:rPr>
              <a:t>مرجع مترجم:</a:t>
            </a:r>
            <a:endParaRPr lang="en-US" sz="3200" b="1" dirty="0">
              <a:solidFill>
                <a:schemeClr val="accent1"/>
              </a:solidFill>
              <a:ea typeface="Calibri" panose="020F0502020204030204" pitchFamily="34" charset="0"/>
              <a:cs typeface="+mj-cs"/>
            </a:endParaRPr>
          </a:p>
          <a:p>
            <a:pPr marR="0" lvl="0" algn="just" rtl="1">
              <a:lnSpc>
                <a:spcPct val="107000"/>
              </a:lnSpc>
              <a:spcBef>
                <a:spcPts val="0"/>
              </a:spcBef>
              <a:spcAft>
                <a:spcPts val="500"/>
              </a:spcAft>
              <a:buSzPts val="1400"/>
            </a:pPr>
            <a:r>
              <a:rPr lang="ar-EG"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12. ملخص الترجمة العربية لمرشد الأمم المتحدة لعام 1999م، ( التحكم في جرائم الحاسوب وردعها – المراقبة الدولية للسياسة الجنائية ) ، ترجمة وعرض د. عمر محمد بن يونس – دار النهضة العربية – الطبعة الأولي – سنة 2005م.  </a:t>
            </a:r>
            <a:endParaRPr lang="en-US" sz="2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rtl="1">
              <a:lnSpc>
                <a:spcPct val="107000"/>
              </a:lnSpc>
              <a:spcBef>
                <a:spcPts val="0"/>
              </a:spcBef>
              <a:spcAft>
                <a:spcPts val="500"/>
              </a:spcAft>
              <a:buFont typeface="Symbol" panose="05050102010706020507" pitchFamily="18" charset="2"/>
              <a:buChar char=""/>
            </a:pPr>
            <a:r>
              <a:rPr lang="ar-EG" sz="3200" b="1" dirty="0">
                <a:solidFill>
                  <a:schemeClr val="accent1"/>
                </a:solidFill>
                <a:ea typeface="Calibri" panose="020F0502020204030204" pitchFamily="34" charset="0"/>
                <a:cs typeface="+mj-cs"/>
              </a:rPr>
              <a:t>مرجع فرنسي:</a:t>
            </a:r>
            <a:endParaRPr lang="en-US" sz="3200" b="1" dirty="0">
              <a:solidFill>
                <a:schemeClr val="accent1"/>
              </a:solidFill>
              <a:ea typeface="Calibri" panose="020F0502020204030204" pitchFamily="34" charset="0"/>
              <a:cs typeface="+mj-cs"/>
            </a:endParaRPr>
          </a:p>
          <a:p>
            <a:pPr marR="0" lvl="0">
              <a:lnSpc>
                <a:spcPct val="107000"/>
              </a:lnSpc>
              <a:spcBef>
                <a:spcPts val="0"/>
              </a:spcBef>
              <a:spcAft>
                <a:spcPts val="500"/>
              </a:spcAft>
            </a:pPr>
            <a:r>
              <a:rPr lang="ar-EG"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13</a:t>
            </a:r>
            <a:r>
              <a:rPr lang="en-US"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 Laure </a:t>
            </a:r>
            <a:r>
              <a:rPr lang="en-US" sz="2400" dirty="0" err="1">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Rassat</a:t>
            </a:r>
            <a:r>
              <a:rPr lang="en-US"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 (M.), Droit </a:t>
            </a:r>
            <a:r>
              <a:rPr lang="en-US" sz="2400" dirty="0" err="1">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Pénal</a:t>
            </a:r>
            <a:r>
              <a:rPr lang="en-US"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 </a:t>
            </a:r>
            <a:r>
              <a:rPr lang="en-US" sz="2400" dirty="0" err="1">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Spécial</a:t>
            </a:r>
            <a:r>
              <a:rPr lang="en-US"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 </a:t>
            </a:r>
            <a:r>
              <a:rPr lang="en-US" sz="2400" dirty="0" err="1">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Dalloz</a:t>
            </a:r>
            <a:r>
              <a:rPr lang="en-US"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 2006, p.469.</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88553868"/>
      </p:ext>
    </p:extLst>
  </p:cSld>
  <p:clrMapOvr>
    <a:masterClrMapping/>
  </p:clrMapOvr>
  <mc:AlternateContent xmlns:mc="http://schemas.openxmlformats.org/markup-compatibility/2006" xmlns:p14="http://schemas.microsoft.com/office/powerpoint/2010/main">
    <mc:Choice Requires="p14">
      <p:transition spd="slow" p14:dur="2000" advTm="75686"/>
    </mc:Choice>
    <mc:Fallback xmlns="">
      <p:transition spd="slow" advTm="7568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626178" y="2019744"/>
            <a:ext cx="8239046"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تم بحمد الله </a:t>
            </a:r>
            <a:endPar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الإنتهاء من شرح المحاضرة ا</a:t>
            </a:r>
            <a:r>
              <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لرابعة</a:t>
            </a:r>
            <a:endParaRPr lang="en-US" sz="2000" dirty="0">
              <a:latin typeface="Calibri" panose="020F0502020204030204" pitchFamily="34" charset="0"/>
              <a:ea typeface="Calibri" panose="020F0502020204030204" pitchFamily="34" charset="0"/>
              <a:cs typeface="Arial" panose="020B0604020202020204" pitchFamily="34" charset="0"/>
            </a:endParaRPr>
          </a:p>
          <a:p>
            <a:r>
              <a:rPr lang="ar-SA" sz="36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4077173944"/>
      </p:ext>
    </p:extLst>
  </p:cSld>
  <p:clrMapOvr>
    <a:masterClrMapping/>
  </p:clrMapOvr>
  <mc:AlternateContent xmlns:mc="http://schemas.openxmlformats.org/markup-compatibility/2006" xmlns:p14="http://schemas.microsoft.com/office/powerpoint/2010/main">
    <mc:Choice Requires="p14">
      <p:transition spd="slow" p14:dur="2000" advTm="13154"/>
    </mc:Choice>
    <mc:Fallback xmlns="">
      <p:transition spd="slow" advTm="1315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2856"/>
    </mc:Choice>
    <mc:Fallback xmlns="">
      <p:transition spd="slow" advTm="3285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a:spPr>
      <a:bodyPr rtlCol="0" anchor="ctr"/>
      <a:lstStyle>
        <a:defPPr marL="0" marR="0" indent="0" algn="just" defTabSz="914400" rtl="1" eaLnBrk="1" fontAlgn="auto" latinLnBrk="0" hangingPunct="1">
          <a:lnSpc>
            <a:spcPct val="100000"/>
          </a:lnSpc>
          <a:spcBef>
            <a:spcPts val="0"/>
          </a:spcBef>
          <a:spcAft>
            <a:spcPts val="0"/>
          </a:spcAft>
          <a:buClrTx/>
          <a:buSzTx/>
          <a:buFontTx/>
          <a:buNone/>
          <a:tabLst/>
          <a:defRPr kumimoji="0"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4258</TotalTime>
  <Words>1429</Words>
  <Application>Microsoft Office PowerPoint</Application>
  <PresentationFormat>Widescreen</PresentationFormat>
  <Paragraphs>297</Paragraphs>
  <Slides>45</Slides>
  <Notes>44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Arial</vt:lpstr>
      <vt:lpstr>Calibri</vt:lpstr>
      <vt:lpstr>Calibri Light</vt:lpstr>
      <vt:lpstr>Cascadia Code</vt:lpstr>
      <vt:lpstr>Helvetica</vt:lpstr>
      <vt:lpstr>Sakkal Majalla</vt:lpstr>
      <vt:lpstr>Symbol</vt:lpstr>
      <vt:lpstr>Tajawal Medium</vt:lpstr>
      <vt:lpstr>Times New Roman</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Asmaa</cp:lastModifiedBy>
  <cp:revision>262</cp:revision>
  <dcterms:created xsi:type="dcterms:W3CDTF">2023-05-24T11:04:12Z</dcterms:created>
  <dcterms:modified xsi:type="dcterms:W3CDTF">2023-07-13T14:44:15Z</dcterms:modified>
</cp:coreProperties>
</file>