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tags/tag16.xml" ContentType="application/vnd.openxmlformats-officedocument.presentationml.tags+xml"/>
  <Override PartName="/ppt/notesSlides/notesSlide19.xml" ContentType="application/vnd.openxmlformats-officedocument.presentationml.notesSlide+xml"/>
  <Override PartName="/ppt/tags/tag17.xml" ContentType="application/vnd.openxmlformats-officedocument.presentationml.tags+xml"/>
  <Override PartName="/ppt/notesSlides/notesSlide20.xml" ContentType="application/vnd.openxmlformats-officedocument.presentationml.notesSlide+xml"/>
  <Override PartName="/ppt/tags/tag18.xml" ContentType="application/vnd.openxmlformats-officedocument.presentationml.tags+xml"/>
  <Override PartName="/ppt/notesSlides/notesSlide21.xml" ContentType="application/vnd.openxmlformats-officedocument.presentationml.notesSlide+xml"/>
  <Override PartName="/ppt/tags/tag19.xml" ContentType="application/vnd.openxmlformats-officedocument.presentationml.tags+xml"/>
  <Override PartName="/ppt/notesSlides/notesSlide22.xml" ContentType="application/vnd.openxmlformats-officedocument.presentationml.notesSlide+xml"/>
  <Override PartName="/ppt/tags/tag20.xml" ContentType="application/vnd.openxmlformats-officedocument.presentationml.tags+xml"/>
  <Override PartName="/ppt/notesSlides/notesSlide23.xml" ContentType="application/vnd.openxmlformats-officedocument.presentationml.notesSlide+xml"/>
  <Override PartName="/ppt/tags/tag21.xml" ContentType="application/vnd.openxmlformats-officedocument.presentationml.tags+xml"/>
  <Override PartName="/ppt/notesSlides/notesSlide24.xml" ContentType="application/vnd.openxmlformats-officedocument.presentationml.notesSlide+xml"/>
  <Override PartName="/ppt/tags/tag22.xml" ContentType="application/vnd.openxmlformats-officedocument.presentationml.tags+xml"/>
  <Override PartName="/ppt/notesSlides/notesSlide25.xml" ContentType="application/vnd.openxmlformats-officedocument.presentationml.notesSlide+xml"/>
  <Override PartName="/ppt/tags/tag23.xml" ContentType="application/vnd.openxmlformats-officedocument.presentationml.tags+xml"/>
  <Override PartName="/ppt/notesSlides/notesSlide26.xml" ContentType="application/vnd.openxmlformats-officedocument.presentationml.notesSlide+xml"/>
  <Override PartName="/ppt/tags/tag24.xml" ContentType="application/vnd.openxmlformats-officedocument.presentationml.tags+xml"/>
  <Override PartName="/ppt/notesSlides/notesSlide27.xml" ContentType="application/vnd.openxmlformats-officedocument.presentationml.notesSlide+xml"/>
  <Override PartName="/ppt/tags/tag25.xml" ContentType="application/vnd.openxmlformats-officedocument.presentationml.tags+xml"/>
  <Override PartName="/ppt/notesSlides/notesSlide28.xml" ContentType="application/vnd.openxmlformats-officedocument.presentationml.notesSlide+xml"/>
  <Override PartName="/ppt/tags/tag26.xml" ContentType="application/vnd.openxmlformats-officedocument.presentationml.tags+xml"/>
  <Override PartName="/ppt/notesSlides/notesSlide29.xml" ContentType="application/vnd.openxmlformats-officedocument.presentationml.notesSlide+xml"/>
  <Override PartName="/ppt/tags/tag27.xml" ContentType="application/vnd.openxmlformats-officedocument.presentationml.tags+xml"/>
  <Override PartName="/ppt/notesSlides/notesSlide30.xml" ContentType="application/vnd.openxmlformats-officedocument.presentationml.notesSlide+xml"/>
  <Override PartName="/ppt/tags/tag28.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29.xml" ContentType="application/vnd.openxmlformats-officedocument.presentationml.tags+xml"/>
  <Override PartName="/ppt/notesSlides/notesSlide33.xml" ContentType="application/vnd.openxmlformats-officedocument.presentationml.notesSlide+xml"/>
  <Override PartName="/ppt/tags/tag30.xml" ContentType="application/vnd.openxmlformats-officedocument.presentationml.tags+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31.xml" ContentType="application/vnd.openxmlformats-officedocument.presentationml.tags+xml"/>
  <Override PartName="/ppt/notesSlides/notesSlide36.xml" ContentType="application/vnd.openxmlformats-officedocument.presentationml.notesSlide+xml"/>
  <Override PartName="/ppt/tags/tag32.xml" ContentType="application/vnd.openxmlformats-officedocument.presentationml.tags+xml"/>
  <Override PartName="/ppt/notesSlides/notesSlide37.xml" ContentType="application/vnd.openxmlformats-officedocument.presentationml.notesSlide+xml"/>
  <Override PartName="/ppt/tags/tag33.xml" ContentType="application/vnd.openxmlformats-officedocument.presentationml.tags+xml"/>
  <Override PartName="/ppt/notesSlides/notesSlide38.xml" ContentType="application/vnd.openxmlformats-officedocument.presentationml.notesSlide+xml"/>
  <Override PartName="/ppt/tags/tag34.xml" ContentType="application/vnd.openxmlformats-officedocument.presentationml.tags+xml"/>
  <Override PartName="/ppt/notesSlides/notesSlide39.xml" ContentType="application/vnd.openxmlformats-officedocument.presentationml.notesSlide+xml"/>
  <Override PartName="/ppt/tags/tag35.xml" ContentType="application/vnd.openxmlformats-officedocument.presentationml.tags+xml"/>
  <Override PartName="/ppt/notesSlides/notesSlide40.xml" ContentType="application/vnd.openxmlformats-officedocument.presentationml.notesSlide+xml"/>
  <Override PartName="/ppt/tags/tag36.xml" ContentType="application/vnd.openxmlformats-officedocument.presentationml.tags+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382" r:id="rId3"/>
    <p:sldId id="511" r:id="rId4"/>
    <p:sldId id="512" r:id="rId5"/>
    <p:sldId id="450" r:id="rId6"/>
    <p:sldId id="489" r:id="rId7"/>
    <p:sldId id="491" r:id="rId8"/>
    <p:sldId id="492" r:id="rId9"/>
    <p:sldId id="493" r:id="rId10"/>
    <p:sldId id="494" r:id="rId11"/>
    <p:sldId id="495" r:id="rId12"/>
    <p:sldId id="490" r:id="rId13"/>
    <p:sldId id="451" r:id="rId14"/>
    <p:sldId id="513" r:id="rId15"/>
    <p:sldId id="514" r:id="rId16"/>
    <p:sldId id="496" r:id="rId17"/>
    <p:sldId id="497" r:id="rId18"/>
    <p:sldId id="498" r:id="rId19"/>
    <p:sldId id="516" r:id="rId20"/>
    <p:sldId id="517" r:id="rId21"/>
    <p:sldId id="518" r:id="rId22"/>
    <p:sldId id="515" r:id="rId23"/>
    <p:sldId id="452" r:id="rId24"/>
    <p:sldId id="519" r:id="rId25"/>
    <p:sldId id="520" r:id="rId26"/>
    <p:sldId id="521" r:id="rId27"/>
    <p:sldId id="453" r:id="rId28"/>
    <p:sldId id="454" r:id="rId29"/>
    <p:sldId id="502" r:id="rId30"/>
    <p:sldId id="456" r:id="rId31"/>
    <p:sldId id="522" r:id="rId32"/>
    <p:sldId id="457" r:id="rId33"/>
    <p:sldId id="503" r:id="rId34"/>
    <p:sldId id="504" r:id="rId35"/>
    <p:sldId id="505" r:id="rId36"/>
    <p:sldId id="506" r:id="rId37"/>
    <p:sldId id="507" r:id="rId38"/>
    <p:sldId id="523" r:id="rId39"/>
    <p:sldId id="524" r:id="rId40"/>
    <p:sldId id="525" r:id="rId41"/>
    <p:sldId id="526" r:id="rId42"/>
    <p:sldId id="527" r:id="rId43"/>
    <p:sldId id="508" r:id="rId44"/>
    <p:sldId id="509" r:id="rId45"/>
    <p:sldId id="27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44" autoAdjust="0"/>
    <p:restoredTop sz="93447" autoAdjust="0"/>
  </p:normalViewPr>
  <p:slideViewPr>
    <p:cSldViewPr snapToGrid="0">
      <p:cViewPr varScale="1">
        <p:scale>
          <a:sx n="54" d="100"/>
          <a:sy n="54" d="100"/>
        </p:scale>
        <p:origin x="76" y="384"/>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2/4/2024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485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3100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98444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3726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7175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795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9530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1954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6400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749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66956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6950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20265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8829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11257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32856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57774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15484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8111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6853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1568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5485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83187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18682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4552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40590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5038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2707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4637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59864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9886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34783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952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5522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38130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4894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35215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51597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planning before the meeting and more diligence during the meeting. Because virtual meetings offer less visual contact and nonverbal communication than in-person meetings, leaders need to make sure everyone stays engaged and has the opportunity to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090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planning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before the meeting and more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diligence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during the meeting. Because virtual meetings offer less visual contact and nonverbal communication than in-person meetings, leaders need to make sure everyone stays engaged and can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3196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5.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9.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 Id="rId5" Type="http://schemas.openxmlformats.org/officeDocument/2006/relationships/image" Target="../media/image23.png"/><Relationship Id="rId4" Type="http://schemas.openxmlformats.org/officeDocument/2006/relationships/image" Target="../media/image22.emf"/></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notesSlide" Target="../notesSlides/notesSlide12.xml"/><Relationship Id="rId7" Type="http://schemas.openxmlformats.org/officeDocument/2006/relationships/image" Target="../media/image2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 Id="rId9"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notesSlide" Target="../notesSlides/notesSlide13.xml"/><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22.emf"/><Relationship Id="rId5" Type="http://schemas.openxmlformats.org/officeDocument/2006/relationships/image" Target="../media/image26.emf"/><Relationship Id="rId4" Type="http://schemas.openxmlformats.org/officeDocument/2006/relationships/image" Target="../media/image25.e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23.png"/><Relationship Id="rId4" Type="http://schemas.openxmlformats.org/officeDocument/2006/relationships/image" Target="../media/image22.em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8.xml"/><Relationship Id="rId4" Type="http://schemas.openxmlformats.org/officeDocument/2006/relationships/image" Target="../media/image28.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6.xml"/><Relationship Id="rId4" Type="http://schemas.openxmlformats.org/officeDocument/2006/relationships/image" Target="../media/image30.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27.xml"/><Relationship Id="rId5" Type="http://schemas.openxmlformats.org/officeDocument/2006/relationships/image" Target="../media/image30.jpeg"/><Relationship Id="rId4" Type="http://schemas.openxmlformats.org/officeDocument/2006/relationships/image" Target="../media/image26.em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28.xml"/><Relationship Id="rId4" Type="http://schemas.openxmlformats.org/officeDocument/2006/relationships/image" Target="../media/image30.jpeg"/></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tags" Target="../tags/tag29.xml"/><Relationship Id="rId4" Type="http://schemas.openxmlformats.org/officeDocument/2006/relationships/image" Target="../media/image30.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30.xml"/><Relationship Id="rId4" Type="http://schemas.openxmlformats.org/officeDocument/2006/relationships/image" Target="../media/image30.jpeg"/></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31.xml"/><Relationship Id="rId4" Type="http://schemas.openxmlformats.org/officeDocument/2006/relationships/image" Target="../media/image31.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32.xml"/><Relationship Id="rId4" Type="http://schemas.openxmlformats.org/officeDocument/2006/relationships/image" Target="../media/image31.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tags" Target="../tags/tag33.xml"/><Relationship Id="rId4" Type="http://schemas.openxmlformats.org/officeDocument/2006/relationships/image" Target="../media/image31.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34.xml"/><Relationship Id="rId4" Type="http://schemas.openxmlformats.org/officeDocument/2006/relationships/image" Target="../media/image31.jpe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35.xml"/><Relationship Id="rId4" Type="http://schemas.openxmlformats.org/officeDocument/2006/relationships/image" Target="../media/image31.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36.xml"/><Relationship Id="rId4" Type="http://schemas.openxmlformats.org/officeDocument/2006/relationships/image" Target="../media/image32.jpeg"/></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7469491" y="498190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96274" y="2729199"/>
            <a:ext cx="5586422" cy="3250496"/>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4</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C32619D1-4F4F-4AB7-AC77-8B471C6588FE}"/>
              </a:ext>
            </a:extLst>
          </p:cNvPr>
          <p:cNvSpPr/>
          <p:nvPr/>
        </p:nvSpPr>
        <p:spPr>
          <a:xfrm>
            <a:off x="6241715" y="2827421"/>
            <a:ext cx="5594685" cy="3286546"/>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a:t>
            </a:r>
            <a:r>
              <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 No. 4</a:t>
            </a:r>
            <a:endParaRPr kumimoji="0" lang="ar-EG"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spcBef>
                <a:spcPts val="0"/>
              </a:spcBef>
              <a:spcAft>
                <a:spcPts val="0"/>
              </a:spcAft>
              <a:buClrTx/>
              <a:buSzTx/>
              <a:buFontTx/>
              <a:buNone/>
              <a:tabLst/>
              <a:defRPr/>
            </a:pPr>
            <a:r>
              <a:rPr lang="en-US" sz="40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Collaborative Writing and Conducting Meeting in Technological Era</a:t>
            </a:r>
            <a:endPar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840831" y="1443395"/>
            <a:ext cx="7603957" cy="3682058"/>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Types of teamwork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Advantages and disadvantages of the teamwork.</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Recognize team members roles.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team characteristics.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Communicating effectively in teams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Differentiate between team group and teamwork</a:t>
            </a:r>
            <a:endPar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587588" y="390904"/>
            <a:ext cx="945201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lang="en-GB" sz="2800" b="1" kern="0" dirty="0">
                <a:solidFill>
                  <a:srgbClr val="FF0000"/>
                </a:solidFill>
                <a:effectLst>
                  <a:outerShdw blurRad="38100" dist="38100" dir="2700000" algn="tl">
                    <a:srgbClr val="C0C0C0"/>
                  </a:outerShdw>
                </a:effectLst>
                <a:latin typeface="Tahoma"/>
              </a:rPr>
              <a:t>Test your knowledge for the previous lecture</a:t>
            </a:r>
            <a:endPar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946465">
            <a:off x="9831701" y="1509983"/>
            <a:ext cx="2554155" cy="2554155"/>
          </a:xfrm>
          <a:prstGeom prst="rect">
            <a:avLst/>
          </a:prstGeom>
        </p:spPr>
      </p:pic>
    </p:spTree>
    <p:custDataLst>
      <p:tags r:id="rId1"/>
    </p:custDataLst>
    <p:extLst>
      <p:ext uri="{BB962C8B-B14F-4D97-AF65-F5344CB8AC3E}">
        <p14:creationId xmlns:p14="http://schemas.microsoft.com/office/powerpoint/2010/main" val="277857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527574" y="1727463"/>
            <a:ext cx="8710092" cy="3152313"/>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rPr>
              <a:t>Communicating collaboratively</a:t>
            </a:r>
            <a:endParaRPr kumimoji="0" lang="ar-EG"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0000"/>
                </a:solidFill>
                <a:effectLst/>
                <a:uLnTx/>
                <a:uFillTx/>
                <a:latin typeface="Times New Roman" pitchFamily="18" charset="0"/>
              </a:rPr>
              <a:t>guidelines will help you work together more successfully</a:t>
            </a:r>
            <a:endPar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rPr>
              <a:t>Making meetings more productive</a:t>
            </a:r>
            <a:r>
              <a:rPr lang="ar-EG" sz="2400" b="1" dirty="0">
                <a:solidFill>
                  <a:srgbClr val="000000"/>
                </a:solidFill>
                <a:effectLst>
                  <a:outerShdw blurRad="38100" dist="38100" dir="2700000" algn="tl">
                    <a:srgbClr val="000000">
                      <a:alpha val="43137"/>
                    </a:srgbClr>
                  </a:outerShdw>
                </a:effectLst>
                <a:latin typeface="Times New Roman" panose="02020603050405020304" pitchFamily="18" charset="0"/>
              </a:rPr>
              <a:t>.</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0000"/>
                </a:solidFill>
                <a:effectLst/>
                <a:uLnTx/>
                <a:uFillTx/>
                <a:latin typeface="Times New Roman" pitchFamily="18" charset="0"/>
              </a:rPr>
              <a:t>writing collaboration </a:t>
            </a:r>
            <a:r>
              <a:rPr lang="en-US" sz="2400" b="1" dirty="0">
                <a:solidFill>
                  <a:srgbClr val="000000"/>
                </a:solidFill>
                <a:latin typeface="Times New Roman" pitchFamily="18" charset="0"/>
              </a:rPr>
              <a:t>technology </a:t>
            </a:r>
            <a:r>
              <a:rPr kumimoji="0" lang="en-US" sz="2400" b="1" i="0" u="none" strike="noStrike" kern="1200" cap="none" spc="0" normalizeH="0" baseline="0" noProof="0" dirty="0">
                <a:ln>
                  <a:noFill/>
                </a:ln>
                <a:solidFill>
                  <a:srgbClr val="000000"/>
                </a:solidFill>
                <a:effectLst/>
                <a:uLnTx/>
                <a:uFillTx/>
                <a:latin typeface="Times New Roman" pitchFamily="18" charset="0"/>
              </a:rPr>
              <a:t>tools.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400" b="1" dirty="0">
                <a:solidFill>
                  <a:srgbClr val="000000"/>
                </a:solidFill>
                <a:latin typeface="Times New Roman" pitchFamily="18" charset="0"/>
              </a:rPr>
              <a:t>Virtual communities and social networks. </a:t>
            </a:r>
            <a:endParaRPr kumimoji="0" lang="ar-EG"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725552" y="280913"/>
            <a:ext cx="6740896"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t>
            </a:r>
            <a:r>
              <a:rPr lang="en-US" sz="3600" b="1" kern="0" noProof="0" dirty="0">
                <a:solidFill>
                  <a:srgbClr val="FF0000"/>
                </a:solidFill>
                <a:effectLst>
                  <a:outerShdw blurRad="38100" dist="38100" dir="2700000" algn="tl">
                    <a:srgbClr val="C0C0C0"/>
                  </a:outerShdw>
                </a:effectLst>
                <a:latin typeface="Tahoma"/>
              </a:rPr>
              <a:t>L</a:t>
            </a:r>
            <a:r>
              <a:rPr lang="en-US" sz="3600" b="1" kern="0" dirty="0">
                <a:solidFill>
                  <a:srgbClr val="FF0000"/>
                </a:solidFill>
                <a:effectLst>
                  <a:outerShdw blurRad="38100" dist="38100" dir="2700000" algn="tl">
                    <a:srgbClr val="C0C0C0"/>
                  </a:outerShdw>
                </a:effectLst>
                <a:latin typeface="Tahoma"/>
              </a:rPr>
              <a:t>earning Objectives </a:t>
            </a:r>
            <a:endPar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946465">
            <a:off x="9387348" y="160140"/>
            <a:ext cx="2554155" cy="2554155"/>
          </a:xfrm>
          <a:prstGeom prst="rect">
            <a:avLst/>
          </a:prstGeom>
        </p:spPr>
      </p:pic>
    </p:spTree>
    <p:custDataLst>
      <p:tags r:id="rId1"/>
    </p:custDataLst>
    <p:extLst>
      <p:ext uri="{BB962C8B-B14F-4D97-AF65-F5344CB8AC3E}">
        <p14:creationId xmlns:p14="http://schemas.microsoft.com/office/powerpoint/2010/main" val="51155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39820" y="459091"/>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j-ea"/>
                <a:cs typeface="+mj-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514739" y="198942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2263491" y="202989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Select Collaborators</a:t>
            </a: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62332" y="1869061"/>
            <a:ext cx="914400" cy="914400"/>
          </a:xfrm>
          <a:prstGeom prst="rect">
            <a:avLst/>
          </a:prstGeom>
        </p:spPr>
      </p:pic>
      <p:sp>
        <p:nvSpPr>
          <p:cNvPr id="19" name="Rounded Rectangle 17">
            <a:extLst>
              <a:ext uri="{FF2B5EF4-FFF2-40B4-BE49-F238E27FC236}">
                <a16:creationId xmlns:a16="http://schemas.microsoft.com/office/drawing/2014/main" id="{E82F04D1-9945-4D00-86B3-D8C454342204}"/>
              </a:ext>
            </a:extLst>
          </p:cNvPr>
          <p:cNvSpPr/>
          <p:nvPr/>
        </p:nvSpPr>
        <p:spPr bwMode="auto">
          <a:xfrm>
            <a:off x="1670635" y="2763225"/>
            <a:ext cx="6823755" cy="262078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Choose a combination of people who have the experience, information, and talent needed for each project.</a:t>
            </a:r>
          </a:p>
        </p:txBody>
      </p:sp>
    </p:spTree>
    <p:custDataLst>
      <p:tags r:id="rId1"/>
    </p:custDataLst>
    <p:extLst>
      <p:ext uri="{BB962C8B-B14F-4D97-AF65-F5344CB8AC3E}">
        <p14:creationId xmlns:p14="http://schemas.microsoft.com/office/powerpoint/2010/main" val="368305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mph" presetSubtype="2" fill="hold" grpId="0" nodeType="clickEffect">
                                  <p:stCondLst>
                                    <p:cond delay="0"/>
                                  </p:stCondLst>
                                  <p:childTnLst>
                                    <p:animClr clrSpc="rgb" dir="cw">
                                      <p:cBhvr override="childStyle">
                                        <p:cTn id="12" dur="2000" fill="hold"/>
                                        <p:tgtEl>
                                          <p:spTgt spid="19"/>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4" y="359506"/>
            <a:ext cx="94694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302112"/>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634304" y="2602453"/>
            <a:ext cx="608127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Starting without a clear idea of what you hope to accomplish will lead to frustration and wasted time.</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2" name="Rounded Rectangle 18">
            <a:extLst>
              <a:ext uri="{FF2B5EF4-FFF2-40B4-BE49-F238E27FC236}">
                <a16:creationId xmlns:a16="http://schemas.microsoft.com/office/drawing/2014/main" id="{28278849-98DD-5EB2-3F73-D6D93876EAFE}"/>
              </a:ext>
            </a:extLst>
          </p:cNvPr>
          <p:cNvSpPr/>
          <p:nvPr/>
        </p:nvSpPr>
        <p:spPr bwMode="auto">
          <a:xfrm>
            <a:off x="3465095" y="2145399"/>
            <a:ext cx="3010016" cy="37430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Agree on Goals</a:t>
            </a:r>
          </a:p>
        </p:txBody>
      </p:sp>
      <p:pic>
        <p:nvPicPr>
          <p:cNvPr id="15" name="Picture 14">
            <a:extLst>
              <a:ext uri="{FF2B5EF4-FFF2-40B4-BE49-F238E27FC236}">
                <a16:creationId xmlns:a16="http://schemas.microsoft.com/office/drawing/2014/main" id="{8276108C-D8FD-BF6F-40C9-3A7E3504D8A1}"/>
              </a:ext>
            </a:extLst>
          </p:cNvPr>
          <p:cNvPicPr>
            <a:picLocks noChangeAspect="1"/>
          </p:cNvPicPr>
          <p:nvPr/>
        </p:nvPicPr>
        <p:blipFill>
          <a:blip r:embed="rId5"/>
          <a:stretch>
            <a:fillRect/>
          </a:stretch>
        </p:blipFill>
        <p:spPr>
          <a:xfrm>
            <a:off x="842319" y="1873293"/>
            <a:ext cx="914479" cy="914479"/>
          </a:xfrm>
          <a:prstGeom prst="rect">
            <a:avLst/>
          </a:prstGeom>
        </p:spPr>
      </p:pic>
    </p:spTree>
    <p:custDataLst>
      <p:tags r:id="rId1"/>
    </p:custDataLst>
    <p:extLst>
      <p:ext uri="{BB962C8B-B14F-4D97-AF65-F5344CB8AC3E}">
        <p14:creationId xmlns:p14="http://schemas.microsoft.com/office/powerpoint/2010/main" val="330116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4" y="327141"/>
            <a:ext cx="9562886"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289043" y="1779416"/>
            <a:ext cx="3250693"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666614" y="2663797"/>
            <a:ext cx="6081270" cy="270953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Give your team time to bond before diving in. </a:t>
            </a:r>
          </a:p>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Make sure people can get to know each other before being asked to collaborate.</a:t>
            </a:r>
          </a:p>
        </p:txBody>
      </p:sp>
      <p:sp>
        <p:nvSpPr>
          <p:cNvPr id="11" name="Rounded Rectangle 19">
            <a:extLst>
              <a:ext uri="{FF2B5EF4-FFF2-40B4-BE49-F238E27FC236}">
                <a16:creationId xmlns:a16="http://schemas.microsoft.com/office/drawing/2014/main" id="{B8BE1A71-B904-B607-B086-079F9ACAA407}"/>
              </a:ext>
            </a:extLst>
          </p:cNvPr>
          <p:cNvSpPr/>
          <p:nvPr/>
        </p:nvSpPr>
        <p:spPr bwMode="auto">
          <a:xfrm>
            <a:off x="2417704" y="1998065"/>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Take Time to Bond</a:t>
            </a:r>
          </a:p>
        </p:txBody>
      </p:sp>
      <p:pic>
        <p:nvPicPr>
          <p:cNvPr id="19" name="Graphic 18" descr="Badge 3 with solid fill">
            <a:extLst>
              <a:ext uri="{FF2B5EF4-FFF2-40B4-BE49-F238E27FC236}">
                <a16:creationId xmlns:a16="http://schemas.microsoft.com/office/drawing/2014/main" id="{DFB604D0-337F-F19A-2339-68CA26C80D1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1395" y="1844845"/>
            <a:ext cx="914400" cy="914400"/>
          </a:xfrm>
          <a:prstGeom prst="rect">
            <a:avLst/>
          </a:prstGeom>
        </p:spPr>
      </p:pic>
    </p:spTree>
    <p:custDataLst>
      <p:tags r:id="rId1"/>
    </p:custDataLst>
    <p:extLst>
      <p:ext uri="{BB962C8B-B14F-4D97-AF65-F5344CB8AC3E}">
        <p14:creationId xmlns:p14="http://schemas.microsoft.com/office/powerpoint/2010/main" val="351216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3" y="349675"/>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827165" y="2606850"/>
            <a:ext cx="608127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Clarify individual responsibilities. </a:t>
            </a:r>
          </a:p>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This is essential because team members will be depending on each other.</a:t>
            </a:r>
          </a:p>
        </p:txBody>
      </p:sp>
      <p:pic>
        <p:nvPicPr>
          <p:cNvPr id="21" name="Graphic 20" descr="Badge 4 with solid fill">
            <a:extLst>
              <a:ext uri="{FF2B5EF4-FFF2-40B4-BE49-F238E27FC236}">
                <a16:creationId xmlns:a16="http://schemas.microsoft.com/office/drawing/2014/main" id="{59ADD16F-9C59-E744-F0E2-64DC9075EC9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75629" y="1936501"/>
            <a:ext cx="914400" cy="914400"/>
          </a:xfrm>
          <a:prstGeom prst="rect">
            <a:avLst/>
          </a:prstGeom>
        </p:spPr>
      </p:pic>
      <p:sp>
        <p:nvSpPr>
          <p:cNvPr id="12" name="Rounded Rectangle 21">
            <a:extLst>
              <a:ext uri="{FF2B5EF4-FFF2-40B4-BE49-F238E27FC236}">
                <a16:creationId xmlns:a16="http://schemas.microsoft.com/office/drawing/2014/main" id="{B005B45D-C6D4-EC87-3B55-7673DF21199E}"/>
              </a:ext>
            </a:extLst>
          </p:cNvPr>
          <p:cNvSpPr/>
          <p:nvPr/>
        </p:nvSpPr>
        <p:spPr bwMode="auto">
          <a:xfrm>
            <a:off x="2455333" y="196261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Set Responsibilities</a:t>
            </a:r>
          </a:p>
        </p:txBody>
      </p:sp>
    </p:spTree>
    <p:custDataLst>
      <p:tags r:id="rId1"/>
    </p:custDataLst>
    <p:extLst>
      <p:ext uri="{BB962C8B-B14F-4D97-AF65-F5344CB8AC3E}">
        <p14:creationId xmlns:p14="http://schemas.microsoft.com/office/powerpoint/2010/main" val="304679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73018" y="424987"/>
            <a:ext cx="8467186"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768697" y="2784182"/>
            <a:ext cx="6081270" cy="2505543"/>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Establish clear processes. Make sure everyone knows how the work will be managed from start to finish.</a:t>
            </a:r>
          </a:p>
        </p:txBody>
      </p:sp>
      <p:pic>
        <p:nvPicPr>
          <p:cNvPr id="23" name="Graphic 22" descr="Badge 5 with solid fill">
            <a:extLst>
              <a:ext uri="{FF2B5EF4-FFF2-40B4-BE49-F238E27FC236}">
                <a16:creationId xmlns:a16="http://schemas.microsoft.com/office/drawing/2014/main" id="{42362764-EA7F-E2B1-8B7A-D0E0A2FD865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51542" y="1914177"/>
            <a:ext cx="914400" cy="914400"/>
          </a:xfrm>
          <a:prstGeom prst="rect">
            <a:avLst/>
          </a:prstGeom>
        </p:spPr>
      </p:pic>
      <p:sp>
        <p:nvSpPr>
          <p:cNvPr id="12" name="Rounded Rectangle 17">
            <a:extLst>
              <a:ext uri="{FF2B5EF4-FFF2-40B4-BE49-F238E27FC236}">
                <a16:creationId xmlns:a16="http://schemas.microsoft.com/office/drawing/2014/main" id="{32EA962F-2777-63A1-E458-0152520B1F3B}"/>
              </a:ext>
            </a:extLst>
          </p:cNvPr>
          <p:cNvSpPr/>
          <p:nvPr/>
        </p:nvSpPr>
        <p:spPr bwMode="auto">
          <a:xfrm>
            <a:off x="2046178" y="2033728"/>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Clarify Processes</a:t>
            </a:r>
          </a:p>
        </p:txBody>
      </p:sp>
    </p:spTree>
    <p:custDataLst>
      <p:tags r:id="rId1"/>
    </p:custDataLst>
    <p:extLst>
      <p:ext uri="{BB962C8B-B14F-4D97-AF65-F5344CB8AC3E}">
        <p14:creationId xmlns:p14="http://schemas.microsoft.com/office/powerpoint/2010/main" val="249475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172517" y="397462"/>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920709" y="19960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374849" y="2693816"/>
            <a:ext cx="7054038" cy="277957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 eaLnBrk="0" fontAlgn="base" hangingPunct="0">
              <a:spcBef>
                <a:spcPct val="0"/>
              </a:spcBef>
              <a:spcAft>
                <a:spcPct val="0"/>
              </a:spcAft>
            </a:pPr>
            <a:r>
              <a:rPr lang="en-US" sz="2800" b="1" kern="0" dirty="0">
                <a:solidFill>
                  <a:srgbClr val="000000"/>
                </a:solidFill>
                <a:effectLst>
                  <a:outerShdw blurRad="50800" dist="38100" dir="8100000" algn="tr" rotWithShape="0">
                    <a:srgbClr val="808080">
                      <a:alpha val="40000"/>
                    </a:srgbClr>
                  </a:outerShdw>
                </a:effectLst>
                <a:latin typeface="Arial"/>
              </a:rPr>
              <a:t>Avoid writing as a group. Group writing can be a </a:t>
            </a:r>
            <a:r>
              <a:rPr lang="en-US" sz="2800" b="1" kern="0" dirty="0">
                <a:solidFill>
                  <a:srgbClr val="C00000"/>
                </a:solidFill>
                <a:effectLst>
                  <a:outerShdw blurRad="50800" dist="38100" dir="8100000" algn="tr" rotWithShape="0">
                    <a:srgbClr val="808080">
                      <a:alpha val="40000"/>
                    </a:srgbClr>
                  </a:outerShdw>
                </a:effectLst>
                <a:latin typeface="Arial"/>
              </a:rPr>
              <a:t>slow</a:t>
            </a:r>
            <a:r>
              <a:rPr lang="en-US" sz="2800" b="1" kern="0" dirty="0">
                <a:solidFill>
                  <a:srgbClr val="000000"/>
                </a:solidFill>
                <a:effectLst>
                  <a:outerShdw blurRad="50800" dist="38100" dir="8100000" algn="tr" rotWithShape="0">
                    <a:srgbClr val="808080">
                      <a:alpha val="40000"/>
                    </a:srgbClr>
                  </a:outerShdw>
                </a:effectLst>
                <a:latin typeface="Arial"/>
              </a:rPr>
              <a:t>, </a:t>
            </a:r>
            <a:r>
              <a:rPr lang="en-US" sz="2800" b="1" kern="0" dirty="0">
                <a:solidFill>
                  <a:srgbClr val="C00000"/>
                </a:solidFill>
                <a:effectLst>
                  <a:outerShdw blurRad="50800" dist="38100" dir="8100000" algn="tr" rotWithShape="0">
                    <a:srgbClr val="808080">
                      <a:alpha val="40000"/>
                    </a:srgbClr>
                  </a:outerShdw>
                </a:effectLst>
                <a:latin typeface="Arial"/>
              </a:rPr>
              <a:t>painful process</a:t>
            </a:r>
            <a:r>
              <a:rPr lang="en-US" sz="2800" b="1" kern="0" dirty="0">
                <a:solidFill>
                  <a:srgbClr val="000000"/>
                </a:solidFill>
                <a:effectLst>
                  <a:outerShdw blurRad="50800" dist="38100" dir="8100000" algn="tr" rotWithShape="0">
                    <a:srgbClr val="808080">
                      <a:alpha val="40000"/>
                    </a:srgbClr>
                  </a:outerShdw>
                </a:effectLst>
                <a:latin typeface="Arial"/>
              </a:rPr>
              <a:t>, so assign the actual writing to one person or divide larger projects among multiple writers.</a:t>
            </a:r>
          </a:p>
        </p:txBody>
      </p:sp>
      <p:pic>
        <p:nvPicPr>
          <p:cNvPr id="25" name="Graphic 24" descr="Badge 6 with solid fill">
            <a:extLst>
              <a:ext uri="{FF2B5EF4-FFF2-40B4-BE49-F238E27FC236}">
                <a16:creationId xmlns:a16="http://schemas.microsoft.com/office/drawing/2014/main" id="{AE408566-0951-C3B9-DD68-C7C7457432C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58117" y="1779416"/>
            <a:ext cx="914400" cy="914400"/>
          </a:xfrm>
          <a:prstGeom prst="rect">
            <a:avLst/>
          </a:prstGeom>
        </p:spPr>
      </p:pic>
      <p:sp>
        <p:nvSpPr>
          <p:cNvPr id="12" name="Rounded Rectangle 18">
            <a:extLst>
              <a:ext uri="{FF2B5EF4-FFF2-40B4-BE49-F238E27FC236}">
                <a16:creationId xmlns:a16="http://schemas.microsoft.com/office/drawing/2014/main" id="{3C894493-C174-57DE-4C37-5C46BEDCDE99}"/>
              </a:ext>
            </a:extLst>
          </p:cNvPr>
          <p:cNvSpPr/>
          <p:nvPr/>
        </p:nvSpPr>
        <p:spPr bwMode="auto">
          <a:xfrm>
            <a:off x="2442575" y="199601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Avoid Group Writing</a:t>
            </a:r>
          </a:p>
        </p:txBody>
      </p:sp>
    </p:spTree>
    <p:custDataLst>
      <p:tags r:id="rId1"/>
    </p:custDataLst>
    <p:extLst>
      <p:ext uri="{BB962C8B-B14F-4D97-AF65-F5344CB8AC3E}">
        <p14:creationId xmlns:p14="http://schemas.microsoft.com/office/powerpoint/2010/main" val="9953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070313" y="472685"/>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677691" y="2616892"/>
            <a:ext cx="6696287"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Make sure tools and techniques are ready and compatible across the team. Minor details such as </a:t>
            </a:r>
            <a:r>
              <a:rPr lang="en-US" sz="3200" b="1" kern="0" dirty="0">
                <a:solidFill>
                  <a:srgbClr val="C00000"/>
                </a:solidFill>
                <a:effectLst>
                  <a:outerShdw blurRad="50800" dist="38100" dir="8100000" algn="tr" rotWithShape="0">
                    <a:srgbClr val="808080">
                      <a:alpha val="40000"/>
                    </a:srgbClr>
                  </a:outerShdw>
                </a:effectLst>
                <a:latin typeface="Arial"/>
              </a:rPr>
              <a:t>different versions </a:t>
            </a:r>
            <a:r>
              <a:rPr lang="en-US" sz="3200" b="1" kern="0" dirty="0">
                <a:solidFill>
                  <a:srgbClr val="000000"/>
                </a:solidFill>
                <a:effectLst>
                  <a:outerShdw blurRad="50800" dist="38100" dir="8100000" algn="tr" rotWithShape="0">
                    <a:srgbClr val="808080">
                      <a:alpha val="40000"/>
                    </a:srgbClr>
                  </a:outerShdw>
                </a:effectLst>
                <a:latin typeface="Arial"/>
              </a:rPr>
              <a:t>of </a:t>
            </a:r>
            <a:r>
              <a:rPr lang="en-US" sz="3200" b="1" kern="0" dirty="0">
                <a:solidFill>
                  <a:srgbClr val="C00000"/>
                </a:solidFill>
                <a:effectLst>
                  <a:outerShdw blurRad="50800" dist="38100" dir="8100000" algn="tr" rotWithShape="0">
                    <a:srgbClr val="808080">
                      <a:alpha val="40000"/>
                    </a:srgbClr>
                  </a:outerShdw>
                </a:effectLst>
                <a:latin typeface="Arial"/>
              </a:rPr>
              <a:t>software</a:t>
            </a:r>
            <a:r>
              <a:rPr lang="en-US" sz="3200" b="1" kern="0" dirty="0">
                <a:solidFill>
                  <a:srgbClr val="000000"/>
                </a:solidFill>
                <a:effectLst>
                  <a:outerShdw blurRad="50800" dist="38100" dir="8100000" algn="tr" rotWithShape="0">
                    <a:srgbClr val="808080">
                      <a:alpha val="40000"/>
                    </a:srgbClr>
                  </a:outerShdw>
                </a:effectLst>
                <a:latin typeface="Arial"/>
              </a:rPr>
              <a:t> can delay projects. </a:t>
            </a:r>
          </a:p>
        </p:txBody>
      </p:sp>
      <p:sp>
        <p:nvSpPr>
          <p:cNvPr id="12" name="Rounded Rectangle 19">
            <a:extLst>
              <a:ext uri="{FF2B5EF4-FFF2-40B4-BE49-F238E27FC236}">
                <a16:creationId xmlns:a16="http://schemas.microsoft.com/office/drawing/2014/main" id="{8F504CAB-233D-718B-08D4-1AB6ECBEC543}"/>
              </a:ext>
            </a:extLst>
          </p:cNvPr>
          <p:cNvSpPr/>
          <p:nvPr/>
        </p:nvSpPr>
        <p:spPr bwMode="auto">
          <a:xfrm>
            <a:off x="1566663" y="1853634"/>
            <a:ext cx="849279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Use Compatible Tools</a:t>
            </a:r>
            <a:r>
              <a:rPr lang="ar-EG" sz="3200" b="1" kern="0" dirty="0">
                <a:solidFill>
                  <a:srgbClr val="000000"/>
                </a:solidFill>
                <a:effectLst>
                  <a:outerShdw blurRad="50800" dist="38100" dir="8100000" algn="tr" rotWithShape="0">
                    <a:srgbClr val="808080">
                      <a:alpha val="40000"/>
                    </a:srgbClr>
                  </a:outerShdw>
                </a:effectLst>
                <a:latin typeface="Arial"/>
              </a:rPr>
              <a:t>أدوات متوافقة أو متماثلة </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8" name="Graphic 17" descr="Badge 7 with solid fill">
            <a:extLst>
              <a:ext uri="{FF2B5EF4-FFF2-40B4-BE49-F238E27FC236}">
                <a16:creationId xmlns:a16="http://schemas.microsoft.com/office/drawing/2014/main" id="{A9488C36-33C1-224E-13C9-3D64B893710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52263" y="2040049"/>
            <a:ext cx="914400" cy="914400"/>
          </a:xfrm>
          <a:prstGeom prst="rect">
            <a:avLst/>
          </a:prstGeom>
        </p:spPr>
      </p:pic>
    </p:spTree>
    <p:custDataLst>
      <p:tags r:id="rId1"/>
    </p:custDataLst>
    <p:extLst>
      <p:ext uri="{BB962C8B-B14F-4D97-AF65-F5344CB8AC3E}">
        <p14:creationId xmlns:p14="http://schemas.microsoft.com/office/powerpoint/2010/main" val="159319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106407" y="375949"/>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404653"/>
            <a:ext cx="7548176" cy="593712"/>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3"/>
          <a:stretch>
            <a:fillRect/>
          </a:stretch>
        </p:blipFill>
        <p:spPr>
          <a:xfrm>
            <a:off x="8101295" y="1779416"/>
            <a:ext cx="3438442" cy="4267570"/>
          </a:xfrm>
          <a:prstGeom prst="rect">
            <a:avLst/>
          </a:prstGeom>
        </p:spPr>
      </p:pic>
      <p:pic>
        <p:nvPicPr>
          <p:cNvPr id="12" name="Graphic 11" descr="Badge 8 with solid fill">
            <a:extLst>
              <a:ext uri="{FF2B5EF4-FFF2-40B4-BE49-F238E27FC236}">
                <a16:creationId xmlns:a16="http://schemas.microsoft.com/office/drawing/2014/main" id="{067973EF-1A2F-D8B7-19CE-6E34BFA2F1D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5912" y="2133860"/>
            <a:ext cx="914400" cy="914400"/>
          </a:xfrm>
          <a:prstGeom prst="rect">
            <a:avLst/>
          </a:prstGeom>
        </p:spPr>
      </p:pic>
      <p:sp>
        <p:nvSpPr>
          <p:cNvPr id="15" name="Rounded Rectangle 22">
            <a:extLst>
              <a:ext uri="{FF2B5EF4-FFF2-40B4-BE49-F238E27FC236}">
                <a16:creationId xmlns:a16="http://schemas.microsoft.com/office/drawing/2014/main" id="{C6D1E028-6310-1E50-FC7E-B098D21F2E46}"/>
              </a:ext>
            </a:extLst>
          </p:cNvPr>
          <p:cNvSpPr/>
          <p:nvPr/>
        </p:nvSpPr>
        <p:spPr bwMode="auto">
          <a:xfrm>
            <a:off x="3279253" y="1952754"/>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Check Progress Often</a:t>
            </a:r>
          </a:p>
        </p:txBody>
      </p:sp>
      <p:sp>
        <p:nvSpPr>
          <p:cNvPr id="19" name="TextBox 18">
            <a:extLst>
              <a:ext uri="{FF2B5EF4-FFF2-40B4-BE49-F238E27FC236}">
                <a16:creationId xmlns:a16="http://schemas.microsoft.com/office/drawing/2014/main" id="{23C3AAA6-13E2-6D18-F7D4-923FAB8CAE5F}"/>
              </a:ext>
            </a:extLst>
          </p:cNvPr>
          <p:cNvSpPr txBox="1"/>
          <p:nvPr/>
        </p:nvSpPr>
        <p:spPr>
          <a:xfrm>
            <a:off x="1650558" y="2617207"/>
            <a:ext cx="6181344" cy="2554545"/>
          </a:xfrm>
          <a:prstGeom prst="rect">
            <a:avLst/>
          </a:prstGeom>
          <a:noFill/>
        </p:spPr>
        <p:txBody>
          <a:bodyPr wrap="square">
            <a:spAutoFit/>
          </a:bodyPr>
          <a:lstStyle/>
          <a:p>
            <a:r>
              <a:rPr lang="en-US" sz="3200" b="1" kern="0" dirty="0">
                <a:solidFill>
                  <a:srgbClr val="000000"/>
                </a:solidFill>
                <a:effectLst>
                  <a:outerShdw blurRad="50800" dist="38100" dir="8100000" algn="tr" rotWithShape="0">
                    <a:srgbClr val="808080">
                      <a:alpha val="40000"/>
                    </a:srgbClr>
                  </a:outerShdw>
                </a:effectLst>
                <a:latin typeface="Arial"/>
              </a:rPr>
              <a:t>Check to see how things are going along the way. </a:t>
            </a:r>
            <a:endParaRPr lang="ar-EG" sz="3200" b="1" kern="0" dirty="0">
              <a:solidFill>
                <a:srgbClr val="000000"/>
              </a:solidFill>
              <a:effectLst>
                <a:outerShdw blurRad="50800" dist="38100" dir="8100000" algn="tr" rotWithShape="0">
                  <a:srgbClr val="808080">
                    <a:alpha val="40000"/>
                  </a:srgbClr>
                </a:outerShdw>
              </a:effectLst>
              <a:latin typeface="Arial"/>
            </a:endParaRPr>
          </a:p>
          <a:p>
            <a:r>
              <a:rPr lang="en-US" sz="3200" b="1" kern="0" dirty="0">
                <a:solidFill>
                  <a:srgbClr val="000000"/>
                </a:solidFill>
                <a:effectLst>
                  <a:outerShdw blurRad="50800" dist="38100" dir="8100000" algn="tr" rotWithShape="0">
                    <a:srgbClr val="808080">
                      <a:alpha val="40000"/>
                    </a:srgbClr>
                  </a:outerShdw>
                </a:effectLst>
                <a:latin typeface="Arial"/>
              </a:rPr>
              <a:t>Don’t assume that everything is working, just because you don’t hear anything negative. </a:t>
            </a:r>
          </a:p>
        </p:txBody>
      </p:sp>
    </p:spTree>
    <p:extLst>
      <p:ext uri="{BB962C8B-B14F-4D97-AF65-F5344CB8AC3E}">
        <p14:creationId xmlns:p14="http://schemas.microsoft.com/office/powerpoint/2010/main" val="3901441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19328" y="46506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Collaborative Technology</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5"/>
          <a:stretch>
            <a:fillRect/>
          </a:stretch>
        </p:blipFill>
        <p:spPr>
          <a:xfrm>
            <a:off x="809155" y="115090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789168" y="1190417"/>
            <a:ext cx="9902229" cy="489608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lang="en-US" sz="4000" b="1" dirty="0">
                <a:solidFill>
                  <a:srgbClr val="000000"/>
                </a:solidFill>
                <a:effectLst>
                  <a:outerShdw blurRad="38100" dist="38100" dir="2700000" algn="tl">
                    <a:srgbClr val="000000">
                      <a:alpha val="43137"/>
                    </a:srgbClr>
                  </a:outerShdw>
                </a:effectLst>
                <a:latin typeface="Times New Roman" pitchFamily="18" charset="0"/>
              </a:rPr>
              <a:t>Cloud computing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4000" b="1" dirty="0">
                <a:effectLst>
                  <a:outerShdw blurRad="38100" dist="38100" dir="2700000" algn="tl">
                    <a:srgbClr val="000000">
                      <a:alpha val="43137"/>
                    </a:srgbClr>
                  </a:outerShdw>
                </a:effectLst>
              </a:rPr>
              <a:t>Group Review and Editing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4000" b="1" dirty="0">
                <a:effectLst>
                  <a:outerShdw blurRad="38100" dist="38100" dir="2700000" algn="tl">
                    <a:srgbClr val="000000">
                      <a:alpha val="43137"/>
                    </a:srgbClr>
                  </a:outerShdw>
                </a:effectLst>
              </a:rPr>
              <a:t>Content Management Systems</a:t>
            </a:r>
          </a:p>
          <a:p>
            <a:pPr marL="0" marR="0" lvl="0" indent="0" defTabSz="914400" rtl="0" eaLnBrk="0" fontAlgn="base" latinLnBrk="0" hangingPunct="0">
              <a:lnSpc>
                <a:spcPct val="100000"/>
              </a:lnSpc>
              <a:spcBef>
                <a:spcPct val="0"/>
              </a:spcBef>
              <a:spcAft>
                <a:spcPct val="0"/>
              </a:spcAft>
              <a:buClrTx/>
              <a:buSzTx/>
              <a:buFontTx/>
              <a:buNone/>
              <a:tabLst/>
              <a:defRPr/>
            </a:pPr>
            <a:r>
              <a:rPr lang="en-US" sz="3200" b="1" dirty="0">
                <a:solidFill>
                  <a:srgbClr val="000000"/>
                </a:solidFill>
                <a:effectLst>
                  <a:outerShdw blurRad="38100" dist="38100" dir="2700000" algn="tl">
                    <a:srgbClr val="000000">
                      <a:alpha val="43137"/>
                    </a:srgbClr>
                  </a:outerShdw>
                </a:effectLst>
                <a:latin typeface="Times New Roman" pitchFamily="18" charset="0"/>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236878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Collaborative Technology</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8"/>
          <a:stretch>
            <a:fillRect/>
          </a:stretch>
        </p:blipFill>
        <p:spPr>
          <a:xfrm>
            <a:off x="809155" y="115090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0" y="1195308"/>
            <a:ext cx="9902229" cy="560723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Shared workspaces</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Cloud computing</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Group Review and Editing</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Content Management Systems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custDataLst>
      <p:tags r:id="rId1"/>
    </p:custDataLst>
    <p:extLst>
      <p:ext uri="{BB962C8B-B14F-4D97-AF65-F5344CB8AC3E}">
        <p14:creationId xmlns:p14="http://schemas.microsoft.com/office/powerpoint/2010/main" val="239601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1832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Collaborative Technology</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6096000" y="1150907"/>
            <a:ext cx="6096000"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1211745" y="1673385"/>
            <a:ext cx="11749490" cy="439932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algn="l" defTabSz="914400" rtl="0" eaLnBrk="0" fontAlgn="base" latinLnBrk="0" hangingPunct="0">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Shared workspaces</a:t>
            </a:r>
          </a:p>
          <a:p>
            <a:pPr marL="571500" lvl="0" indent="-571500" eaLnBrk="0" fontAlgn="base" hangingPunct="0">
              <a:spcBef>
                <a:spcPct val="0"/>
              </a:spcBef>
              <a:spcAft>
                <a:spcPct val="0"/>
              </a:spcAft>
              <a:buFont typeface="Wingdings" panose="05000000000000000000" pitchFamily="2" charset="2"/>
              <a:buChar char="ü"/>
              <a:defRPr/>
            </a:pPr>
            <a:r>
              <a:rPr lang="en-US" sz="4000" dirty="0">
                <a:solidFill>
                  <a:srgbClr val="000000"/>
                </a:solidFill>
                <a:latin typeface="Times New Roman" pitchFamily="18" charset="0"/>
              </a:rPr>
              <a:t>are “virtual offices” that give </a:t>
            </a:r>
            <a:r>
              <a:rPr lang="en-US" sz="4000" dirty="0">
                <a:solidFill>
                  <a:srgbClr val="C00000"/>
                </a:solidFill>
                <a:latin typeface="Times New Roman" pitchFamily="18" charset="0"/>
              </a:rPr>
              <a:t>everyone</a:t>
            </a:r>
            <a:r>
              <a:rPr lang="en-US" sz="4000" dirty="0">
                <a:solidFill>
                  <a:srgbClr val="000000"/>
                </a:solidFill>
                <a:latin typeface="Times New Roman" pitchFamily="18" charset="0"/>
              </a:rPr>
              <a:t> on a team </a:t>
            </a:r>
            <a:r>
              <a:rPr lang="en-US" sz="4000" b="1" dirty="0">
                <a:solidFill>
                  <a:srgbClr val="C00000"/>
                </a:solidFill>
                <a:latin typeface="Times New Roman" pitchFamily="18" charset="0"/>
              </a:rPr>
              <a:t>access</a:t>
            </a:r>
            <a:r>
              <a:rPr lang="en-US" sz="4000" dirty="0">
                <a:solidFill>
                  <a:srgbClr val="000000"/>
                </a:solidFill>
                <a:latin typeface="Times New Roman" pitchFamily="18" charset="0"/>
              </a:rPr>
              <a:t> to the same set of resources and information: such as, databases, calendars, project plans, and e-mail exchanges, shared reference materials, and team-created documents. </a:t>
            </a:r>
          </a:p>
          <a:p>
            <a:pPr marL="571500" lvl="0" indent="-571500" eaLnBrk="0" fontAlgn="base" hangingPunct="0">
              <a:spcBef>
                <a:spcPct val="0"/>
              </a:spcBef>
              <a:spcAft>
                <a:spcPct val="0"/>
              </a:spcAft>
              <a:buFont typeface="Wingdings" panose="05000000000000000000" pitchFamily="2" charset="2"/>
              <a:buChar char="ü"/>
              <a:defRPr/>
            </a:pPr>
            <a:r>
              <a:rPr lang="en-US" sz="4000" dirty="0">
                <a:solidFill>
                  <a:srgbClr val="000000"/>
                </a:solidFill>
                <a:latin typeface="Times New Roman" pitchFamily="18" charset="0"/>
              </a:rPr>
              <a:t>These workspaces are part of a larger class of software known as </a:t>
            </a:r>
            <a:r>
              <a:rPr lang="en-US" sz="4000" b="1" dirty="0">
                <a:solidFill>
                  <a:srgbClr val="000000"/>
                </a:solidFill>
                <a:latin typeface="Times New Roman" pitchFamily="18" charset="0"/>
              </a:rPr>
              <a:t>groupware</a:t>
            </a:r>
            <a:endPar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custDataLst>
      <p:tags r:id="rId1"/>
    </p:custDataLst>
    <p:extLst>
      <p:ext uri="{BB962C8B-B14F-4D97-AF65-F5344CB8AC3E}">
        <p14:creationId xmlns:p14="http://schemas.microsoft.com/office/powerpoint/2010/main" val="76517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91174" y="589268"/>
            <a:ext cx="8035357"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Collaborative Technology</a:t>
            </a:r>
            <a:endParaRPr kumimoji="0" lang="en-GB"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5"/>
          <a:stretch>
            <a:fillRect/>
          </a:stretch>
        </p:blipFill>
        <p:spPr>
          <a:xfrm>
            <a:off x="809155" y="115090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219458" y="1195309"/>
            <a:ext cx="11356846" cy="473626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indent="-571500" eaLnBrk="0" fontAlgn="base" hangingPunct="0">
              <a:lnSpc>
                <a:spcPct val="150000"/>
              </a:lnSpc>
              <a:spcBef>
                <a:spcPct val="0"/>
              </a:spcBef>
              <a:spcAft>
                <a:spcPct val="0"/>
              </a:spcAft>
              <a:buFont typeface="Wingdings" panose="05000000000000000000" pitchFamily="2" charset="2"/>
              <a:buChar char="ü"/>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r>
              <a:rPr kumimoji="0" lang="en-US" sz="4000" b="1" i="0" u="none" strike="noStrike" kern="1200" cap="none" spc="0" normalizeH="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writing collaboration tool.</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4000" b="1" dirty="0">
                <a:solidFill>
                  <a:schemeClr val="bg1"/>
                </a:solidFill>
                <a:effectLst>
                  <a:outerShdw blurRad="38100" dist="38100" dir="2700000" algn="tl">
                    <a:srgbClr val="000000">
                      <a:alpha val="43137"/>
                    </a:srgbClr>
                  </a:outerShdw>
                </a:effectLst>
                <a:latin typeface="Times New Roman" pitchFamily="18" charset="0"/>
              </a:rPr>
              <a:t>They make it easy for geographically dispersed team members to access shared files anytime, anywhere.</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endPar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208949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20027" y="470103"/>
            <a:ext cx="803535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Collaborative Technology</a:t>
            </a:r>
            <a:endParaRPr kumimoji="0" lang="en-GB"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222148" y="1317328"/>
            <a:ext cx="8532274" cy="4045174"/>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eaLnBrk="0" fontAlgn="base" hangingPunct="0">
              <a:lnSpc>
                <a:spcPct val="150000"/>
              </a:lnSpc>
              <a:spcBef>
                <a:spcPct val="0"/>
              </a:spcBef>
              <a:spcAft>
                <a:spcPct val="0"/>
              </a:spcAft>
              <a:buFont typeface="Wingdings" panose="05000000000000000000" pitchFamily="2" charset="2"/>
              <a:buChar char="ü"/>
              <a:defRPr/>
            </a:pPr>
            <a:r>
              <a:rPr lang="en-US" sz="2400" b="1" dirty="0">
                <a:solidFill>
                  <a:srgbClr val="C00000"/>
                </a:solidFill>
                <a:effectLst>
                  <a:outerShdw blurRad="38100" dist="38100" dir="2700000" algn="tl">
                    <a:srgbClr val="000000">
                      <a:alpha val="43137"/>
                    </a:srgbClr>
                  </a:outerShdw>
                </a:effectLst>
                <a:latin typeface="Times New Roman" pitchFamily="18" charset="0"/>
              </a:rPr>
              <a:t>group review and editing </a:t>
            </a:r>
          </a:p>
          <a:p>
            <a:pPr marL="457200" lvl="0" indent="-457200" eaLnBrk="0" fontAlgn="base" hangingPunct="0">
              <a:lnSpc>
                <a:spcPct val="150000"/>
              </a:lnSpc>
              <a:spcBef>
                <a:spcPct val="0"/>
              </a:spcBef>
              <a:spcAft>
                <a:spcPct val="0"/>
              </a:spcAft>
              <a:buFont typeface="Wingdings" panose="05000000000000000000" pitchFamily="2" charset="2"/>
              <a:buChar char="q"/>
              <a:defRPr/>
            </a:pPr>
            <a:r>
              <a:rPr lang="en-US" sz="2400" b="1" dirty="0">
                <a:solidFill>
                  <a:srgbClr val="C00000"/>
                </a:solidFill>
                <a:effectLst>
                  <a:outerShdw blurRad="38100" dist="38100" dir="2700000" algn="tl">
                    <a:srgbClr val="000000">
                      <a:alpha val="43137"/>
                    </a:srgbClr>
                  </a:outerShdw>
                </a:effectLst>
                <a:latin typeface="Times New Roman" pitchFamily="18" charset="0"/>
              </a:rPr>
              <a:t> </a:t>
            </a:r>
            <a:r>
              <a:rPr lang="en-US" sz="2400" b="1" dirty="0">
                <a:effectLst>
                  <a:outerShdw blurRad="38100" dist="38100" dir="2700000" algn="tl">
                    <a:srgbClr val="000000">
                      <a:alpha val="43137"/>
                    </a:srgbClr>
                  </a:outerShdw>
                </a:effectLst>
                <a:latin typeface="Times New Roman" pitchFamily="18" charset="0"/>
              </a:rPr>
              <a:t>features in word processors </a:t>
            </a:r>
          </a:p>
          <a:p>
            <a:pPr lvl="0" eaLnBrk="0" fontAlgn="base" hangingPunct="0">
              <a:lnSpc>
                <a:spcPct val="150000"/>
              </a:lnSpc>
              <a:spcBef>
                <a:spcPct val="0"/>
              </a:spcBef>
              <a:spcAft>
                <a:spcPct val="0"/>
              </a:spcAft>
              <a:defRPr/>
            </a:pPr>
            <a:r>
              <a:rPr lang="en-US" sz="2400" b="1" dirty="0">
                <a:solidFill>
                  <a:srgbClr val="C00000"/>
                </a:solidFill>
                <a:effectLst>
                  <a:outerShdw blurRad="38100" dist="38100" dir="2700000" algn="tl">
                    <a:srgbClr val="000000">
                      <a:alpha val="43137"/>
                    </a:srgbClr>
                  </a:outerShdw>
                </a:effectLst>
                <a:latin typeface="Times New Roman" pitchFamily="18" charset="0"/>
              </a:rPr>
              <a:t>content management systems </a:t>
            </a:r>
          </a:p>
          <a:p>
            <a:pPr lvl="0" eaLnBrk="0" fontAlgn="base" hangingPunct="0">
              <a:lnSpc>
                <a:spcPct val="150000"/>
              </a:lnSpc>
              <a:spcBef>
                <a:spcPct val="0"/>
              </a:spcBef>
              <a:spcAft>
                <a:spcPct val="0"/>
              </a:spcAft>
              <a:defRPr/>
            </a:pPr>
            <a:r>
              <a:rPr lang="en-US" sz="2400" b="1" dirty="0">
                <a:effectLst>
                  <a:outerShdw blurRad="38100" dist="38100" dir="2700000" algn="tl">
                    <a:srgbClr val="000000">
                      <a:alpha val="43137"/>
                    </a:srgbClr>
                  </a:outerShdw>
                </a:effectLst>
                <a:latin typeface="Times New Roman" pitchFamily="18" charset="0"/>
              </a:rPr>
              <a:t>that organize and control the content for websites. </a:t>
            </a:r>
          </a:p>
          <a:p>
            <a:pPr marL="457200" lvl="0" indent="-457200" eaLnBrk="0" fontAlgn="base" hangingPunct="0">
              <a:spcBef>
                <a:spcPct val="0"/>
              </a:spcBef>
              <a:spcAft>
                <a:spcPct val="0"/>
              </a:spcAft>
              <a:buFont typeface="Wingdings" panose="05000000000000000000" pitchFamily="2" charset="2"/>
              <a:buChar char="q"/>
              <a:defRPr/>
            </a:pPr>
            <a:r>
              <a:rPr lang="en-US" sz="2400" b="1" dirty="0">
                <a:effectLst>
                  <a:outerShdw blurRad="38100" dist="38100" dir="2700000" algn="tl">
                    <a:srgbClr val="000000">
                      <a:alpha val="43137"/>
                    </a:srgbClr>
                  </a:outerShdw>
                </a:effectLst>
                <a:highlight>
                  <a:srgbClr val="FFFF00"/>
                </a:highlight>
                <a:latin typeface="Times New Roman" pitchFamily="18" charset="0"/>
              </a:rPr>
              <a:t>The wiki: </a:t>
            </a:r>
            <a:r>
              <a:rPr lang="en-US" sz="2400" b="1" dirty="0">
                <a:effectLst>
                  <a:outerShdw blurRad="38100" dist="38100" dir="2700000" algn="tl">
                    <a:srgbClr val="000000">
                      <a:alpha val="43137"/>
                    </a:srgbClr>
                  </a:outerShdw>
                </a:effectLst>
                <a:latin typeface="Times New Roman" pitchFamily="18" charset="0"/>
              </a:rPr>
              <a:t>allows anyone who has access to add new material and edit existing material.</a:t>
            </a:r>
          </a:p>
          <a:p>
            <a:pPr marL="457200" lvl="0" indent="-457200" eaLnBrk="0" fontAlgn="base" hangingPunct="0">
              <a:spcBef>
                <a:spcPct val="0"/>
              </a:spcBef>
              <a:spcAft>
                <a:spcPct val="0"/>
              </a:spcAft>
              <a:buFont typeface="Wingdings" panose="05000000000000000000" pitchFamily="2" charset="2"/>
              <a:buChar char="q"/>
              <a:defRPr/>
            </a:pPr>
            <a:r>
              <a:rPr lang="en-US" sz="2400" dirty="0">
                <a:solidFill>
                  <a:srgbClr val="000000"/>
                </a:solidFill>
                <a:latin typeface="Times New Roman" pitchFamily="18" charset="0"/>
              </a:rPr>
              <a:t>It offers quite the level of direct collaboration</a:t>
            </a:r>
            <a:endParaRPr lang="en-US" sz="2400" b="1" dirty="0">
              <a:effectLst>
                <a:outerShdw blurRad="38100" dist="38100" dir="2700000" algn="tl">
                  <a:srgbClr val="000000">
                    <a:alpha val="43137"/>
                  </a:srgbClr>
                </a:outerShdw>
              </a:effectLst>
              <a:latin typeface="Times New Roman" pitchFamily="18" charset="0"/>
            </a:endParaRPr>
          </a:p>
        </p:txBody>
      </p:sp>
    </p:spTree>
    <p:custDataLst>
      <p:tags r:id="rId1"/>
    </p:custDataLst>
    <p:extLst>
      <p:ext uri="{BB962C8B-B14F-4D97-AF65-F5344CB8AC3E}">
        <p14:creationId xmlns:p14="http://schemas.microsoft.com/office/powerpoint/2010/main" val="317127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22976" y="401646"/>
            <a:ext cx="803535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362014" y="1401910"/>
            <a:ext cx="7982720" cy="4306543"/>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eaLnBrk="0" fontAlgn="base" hangingPunct="0">
              <a:lnSpc>
                <a:spcPct val="150000"/>
              </a:lnSpc>
              <a:spcBef>
                <a:spcPct val="0"/>
              </a:spcBef>
              <a:spcAft>
                <a:spcPct val="0"/>
              </a:spcAft>
              <a:defRPr/>
            </a:pPr>
            <a:endPar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2447530" y="1987728"/>
            <a:ext cx="6281671" cy="2308324"/>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0" fontAlgn="base" hangingPunct="0">
              <a:spcBef>
                <a:spcPct val="0"/>
              </a:spcBef>
              <a:spcAft>
                <a:spcPct val="0"/>
              </a:spcAft>
            </a:pPr>
            <a:r>
              <a:rPr lang="en-US" sz="3600" b="1"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helping erase the constraints of geographic and organization boundaries</a:t>
            </a:r>
          </a:p>
        </p:txBody>
      </p:sp>
    </p:spTree>
    <p:extLst>
      <p:ext uri="{BB962C8B-B14F-4D97-AF65-F5344CB8AC3E}">
        <p14:creationId xmlns:p14="http://schemas.microsoft.com/office/powerpoint/2010/main" val="1725016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96208" y="426419"/>
            <a:ext cx="803535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543662" y="1283658"/>
            <a:ext cx="7982720" cy="4306543"/>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2070313" y="1934868"/>
            <a:ext cx="6281671" cy="2862322"/>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1200" cap="none" spc="0" normalizeH="0" baseline="0" noProof="0" dirty="0">
                <a:ln w="11430"/>
                <a:effectLst>
                  <a:outerShdw blurRad="50800" dist="39000" dir="5460000" algn="tl">
                    <a:srgbClr val="000000">
                      <a:alpha val="38000"/>
                    </a:srgbClr>
                  </a:outerShdw>
                </a:effectLst>
                <a:uLnTx/>
                <a:uFillTx/>
                <a:latin typeface="Arial"/>
                <a:ea typeface="+mn-ea"/>
                <a:cs typeface="+mn-cs"/>
              </a:rPr>
              <a:t>enable and enhance teamwork, social networks have numerous other business applications and benefits</a:t>
            </a:r>
          </a:p>
        </p:txBody>
      </p:sp>
    </p:spTree>
    <p:extLst>
      <p:ext uri="{BB962C8B-B14F-4D97-AF65-F5344CB8AC3E}">
        <p14:creationId xmlns:p14="http://schemas.microsoft.com/office/powerpoint/2010/main" val="12965997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47530" y="462106"/>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2164624" y="3122557"/>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
        <p:nvSpPr>
          <p:cNvPr id="7" name="TextBox 6">
            <a:extLst>
              <a:ext uri="{FF2B5EF4-FFF2-40B4-BE49-F238E27FC236}">
                <a16:creationId xmlns:a16="http://schemas.microsoft.com/office/drawing/2014/main" id="{A73979CC-7232-0977-D9C9-00F1FBC38EFC}"/>
              </a:ext>
            </a:extLst>
          </p:cNvPr>
          <p:cNvSpPr txBox="1"/>
          <p:nvPr/>
        </p:nvSpPr>
        <p:spPr>
          <a:xfrm>
            <a:off x="2319456" y="4444002"/>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
        <p:nvSpPr>
          <p:cNvPr id="19" name="TextBox 18">
            <a:extLst>
              <a:ext uri="{FF2B5EF4-FFF2-40B4-BE49-F238E27FC236}">
                <a16:creationId xmlns:a16="http://schemas.microsoft.com/office/drawing/2014/main" id="{17BC9814-D0EA-E9FA-9F1A-ABB8E0BB3BE8}"/>
              </a:ext>
            </a:extLst>
          </p:cNvPr>
          <p:cNvSpPr txBox="1"/>
          <p:nvPr/>
        </p:nvSpPr>
        <p:spPr>
          <a:xfrm>
            <a:off x="1875876" y="1299043"/>
            <a:ext cx="9836189" cy="16547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two fundamental elements of any social networking technology are</a:t>
            </a:r>
            <a:endParaRPr kumimoji="0" lang="en-GB" sz="36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17682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16531" y="363001"/>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124835" y="2576847"/>
            <a:ext cx="9271243" cy="31155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4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information stored about each member of the network</a:t>
            </a:r>
          </a:p>
        </p:txBody>
      </p:sp>
      <p:sp>
        <p:nvSpPr>
          <p:cNvPr id="2" name="TextBox 1">
            <a:extLst>
              <a:ext uri="{FF2B5EF4-FFF2-40B4-BE49-F238E27FC236}">
                <a16:creationId xmlns:a16="http://schemas.microsoft.com/office/drawing/2014/main" id="{C481E7EA-08B4-A020-50D3-4DEAB701C8DF}"/>
              </a:ext>
            </a:extLst>
          </p:cNvPr>
          <p:cNvSpPr txBox="1"/>
          <p:nvPr/>
        </p:nvSpPr>
        <p:spPr>
          <a:xfrm>
            <a:off x="3376739" y="1564676"/>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Tree>
    <p:custDataLst>
      <p:tags r:id="rId1"/>
    </p:custDataLst>
    <p:extLst>
      <p:ext uri="{BB962C8B-B14F-4D97-AF65-F5344CB8AC3E}">
        <p14:creationId xmlns:p14="http://schemas.microsoft.com/office/powerpoint/2010/main" val="181770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51026" y="434380"/>
            <a:ext cx="803535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4"/>
          <a:stretch>
            <a:fillRect/>
          </a:stretch>
        </p:blipFill>
        <p:spPr>
          <a:xfrm>
            <a:off x="8562229" y="811014"/>
            <a:ext cx="3590996"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1780674" y="2172772"/>
            <a:ext cx="8870508" cy="317906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4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mechanisms for finding and communicating with other members</a:t>
            </a:r>
          </a:p>
        </p:txBody>
      </p:sp>
      <p:sp>
        <p:nvSpPr>
          <p:cNvPr id="7" name="TextBox 6">
            <a:extLst>
              <a:ext uri="{FF2B5EF4-FFF2-40B4-BE49-F238E27FC236}">
                <a16:creationId xmlns:a16="http://schemas.microsoft.com/office/drawing/2014/main" id="{A73979CC-7232-0977-D9C9-00F1FBC38EFC}"/>
              </a:ext>
            </a:extLst>
          </p:cNvPr>
          <p:cNvSpPr txBox="1"/>
          <p:nvPr/>
        </p:nvSpPr>
        <p:spPr>
          <a:xfrm>
            <a:off x="2751026" y="1102093"/>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Tree>
    <p:custDataLst>
      <p:tags r:id="rId1"/>
    </p:custDataLst>
    <p:extLst>
      <p:ext uri="{BB962C8B-B14F-4D97-AF65-F5344CB8AC3E}">
        <p14:creationId xmlns:p14="http://schemas.microsoft.com/office/powerpoint/2010/main" val="172564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29908" y="431298"/>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Virtual Communities</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1612232" y="1542446"/>
            <a:ext cx="8698831" cy="3871765"/>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333728" y="1442768"/>
            <a:ext cx="8977335" cy="3871765"/>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Maintain Sense of Community</a:t>
            </a:r>
          </a:p>
        </p:txBody>
      </p:sp>
    </p:spTree>
    <p:custDataLst>
      <p:tags r:id="rId1"/>
    </p:custDataLst>
    <p:extLst>
      <p:ext uri="{BB962C8B-B14F-4D97-AF65-F5344CB8AC3E}">
        <p14:creationId xmlns:p14="http://schemas.microsoft.com/office/powerpoint/2010/main" val="388571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47530" y="452383"/>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Virtual Communities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1527692" y="1323440"/>
            <a:ext cx="8844247" cy="403855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333728" y="1391109"/>
            <a:ext cx="9038211" cy="4272990"/>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28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R="0" lvl="0" algn="ctr" defTabSz="914400" rtl="0" eaLnBrk="0" fontAlgn="base" latinLnBrk="0" hangingPunct="0">
              <a:lnSpc>
                <a:spcPct val="150000"/>
              </a:lnSpc>
              <a:spcBef>
                <a:spcPct val="20000"/>
              </a:spcBef>
              <a:spcAft>
                <a:spcPts val="180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The huge advantage that social networking brings to these team efforts is in </a:t>
            </a:r>
            <a:r>
              <a:rPr kumimoji="0" lang="en-US" sz="24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identifying the best people </a:t>
            </a: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to </a:t>
            </a:r>
            <a:r>
              <a:rPr kumimoji="0" lang="en-US" sz="24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collaborate on each problem </a:t>
            </a: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or project, </a:t>
            </a:r>
          </a:p>
          <a:p>
            <a:pPr algn="ctr">
              <a:lnSpc>
                <a:spcPct val="150000"/>
              </a:lnSpc>
              <a:spcAft>
                <a:spcPts val="1800"/>
              </a:spcAft>
              <a:buFont typeface="Wingdings" panose="05000000000000000000" pitchFamily="2" charset="2"/>
              <a:buChar char="q"/>
              <a:defRPr/>
            </a:pP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No matter where they are located around the world or what their official roles are in the organization.</a:t>
            </a:r>
          </a:p>
        </p:txBody>
      </p:sp>
    </p:spTree>
    <p:custDataLst>
      <p:tags r:id="rId1"/>
    </p:custDataLst>
    <p:extLst>
      <p:ext uri="{BB962C8B-B14F-4D97-AF65-F5344CB8AC3E}">
        <p14:creationId xmlns:p14="http://schemas.microsoft.com/office/powerpoint/2010/main" val="2032458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 calcmode="lin" valueType="num">
                                      <p:cBhvr additive="base">
                                        <p:cTn id="7"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 calcmode="lin" valueType="num">
                                      <p:cBhvr additive="base">
                                        <p:cTn id="13"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81782" y="546146"/>
            <a:ext cx="8035357"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Virtual Communities</a:t>
            </a:r>
            <a:endPar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1559740" y="1528565"/>
            <a:ext cx="8193505" cy="388507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771979" y="1254032"/>
            <a:ext cx="7929129" cy="4075403"/>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Such communities are like teams in many respects, but one major difference is the </a:t>
            </a:r>
            <a:r>
              <a:rPr kumimoji="0" lang="en-US" sz="2800" b="1" i="0" u="sng" strike="noStrike" kern="0" cap="none" spc="0" normalizeH="0" baseline="0" noProof="0" dirty="0">
                <a:ln>
                  <a:noFill/>
                </a:ln>
                <a:solidFill>
                  <a:srgbClr val="0070C0"/>
                </a:solidFill>
                <a:effectLst>
                  <a:outerShdw blurRad="50800" dist="38100" dir="8100000" algn="tr" rotWithShape="0">
                    <a:srgbClr val="808080">
                      <a:alpha val="40000"/>
                    </a:srgbClr>
                  </a:outerShdw>
                </a:effectLst>
                <a:uLnTx/>
                <a:uFillTx/>
                <a:latin typeface="Arial"/>
                <a:ea typeface="+mn-ea"/>
                <a:cs typeface="+mn-cs"/>
              </a:rPr>
              <a:t>responsibility for accumulating organizational knowledge</a:t>
            </a: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over the long term. </a:t>
            </a:r>
          </a:p>
        </p:txBody>
      </p:sp>
    </p:spTree>
    <p:custDataLst>
      <p:tags r:id="rId1"/>
    </p:custDataLst>
    <p:extLst>
      <p:ext uri="{BB962C8B-B14F-4D97-AF65-F5344CB8AC3E}">
        <p14:creationId xmlns:p14="http://schemas.microsoft.com/office/powerpoint/2010/main" val="1486060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 calcmode="lin" valueType="num">
                                      <p:cBhvr additive="base">
                                        <p:cTn id="7"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6682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Virtual Communities</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2346158" y="1745816"/>
            <a:ext cx="7736305" cy="3825674"/>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540042" y="1444102"/>
            <a:ext cx="8542421" cy="4206178"/>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Maintain Sense of Community</a:t>
            </a:r>
          </a:p>
          <a:p>
            <a:pPr marL="342900" marR="0" lvl="0" indent="-342900" algn="ctr" defTabSz="914400" rtl="0" eaLnBrk="0" fontAlgn="base" latinLnBrk="0" hangingPunct="0">
              <a:spcBef>
                <a:spcPct val="20000"/>
              </a:spcBef>
              <a:spcAft>
                <a:spcPts val="1800"/>
              </a:spcAft>
              <a:buClrTx/>
              <a:buSzTx/>
              <a:buFontTx/>
              <a:buNone/>
              <a:tabLst/>
              <a:defRPr/>
            </a:pPr>
            <a:r>
              <a:rPr kumimoji="0" lang="en-US" sz="360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can also help a company maintain a sense of community, even as it </a:t>
            </a:r>
            <a:r>
              <a:rPr kumimoji="0" lang="en-US" sz="36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grows beyond the size </a:t>
            </a:r>
            <a:r>
              <a:rPr kumimoji="0" lang="en-US" sz="3600" i="0" u="none" strike="noStrike" kern="1200" cap="none" spc="0" normalizeH="0" baseline="0" noProof="0" dirty="0">
                <a:ln>
                  <a:noFill/>
                </a:ln>
                <a:solidFill>
                  <a:srgbClr val="000000"/>
                </a:solidFill>
                <a:effectLst/>
                <a:uLnTx/>
                <a:uFillTx/>
                <a:latin typeface="Times New Roman" pitchFamily="18" charset="0"/>
                <a:ea typeface="+mn-ea"/>
                <a:cs typeface="+mn-cs"/>
              </a:rPr>
              <a:t>that normally </a:t>
            </a:r>
            <a:r>
              <a:rPr kumimoji="0" lang="en-US" sz="36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permits a lot of daily interaction.</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endPar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1044501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51952" y="415218"/>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000000"/>
                  </a:outerShdw>
                </a:effectLst>
                <a:uLnTx/>
                <a:uFillTx/>
                <a:latin typeface="Tahoma"/>
                <a:ea typeface="+mj-ea"/>
                <a:cs typeface="+mj-cs"/>
              </a:rPr>
              <a:t>Workplace Feedback</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6" name="Group 5">
            <a:extLst>
              <a:ext uri="{FF2B5EF4-FFF2-40B4-BE49-F238E27FC236}">
                <a16:creationId xmlns:a16="http://schemas.microsoft.com/office/drawing/2014/main" id="{F7C26F26-8A32-0209-C6B3-75821CA655B9}"/>
              </a:ext>
            </a:extLst>
          </p:cNvPr>
          <p:cNvGrpSpPr/>
          <p:nvPr/>
        </p:nvGrpSpPr>
        <p:grpSpPr>
          <a:xfrm>
            <a:off x="1903228" y="1456661"/>
            <a:ext cx="7868093" cy="3644146"/>
            <a:chOff x="457199" y="1981200"/>
            <a:chExt cx="8282764" cy="4191000"/>
          </a:xfrm>
        </p:grpSpPr>
        <p:pic>
          <p:nvPicPr>
            <p:cNvPr id="7" name="Picture 6" descr="shutterstock_46800943.jpg">
              <a:extLst>
                <a:ext uri="{FF2B5EF4-FFF2-40B4-BE49-F238E27FC236}">
                  <a16:creationId xmlns:a16="http://schemas.microsoft.com/office/drawing/2014/main" id="{829B4541-A542-162B-6541-010A1D2B3179}"/>
                </a:ext>
              </a:extLst>
            </p:cNvPr>
            <p:cNvPicPr>
              <a:picLocks noChangeAspect="1"/>
            </p:cNvPicPr>
            <p:nvPr/>
          </p:nvPicPr>
          <p:blipFill>
            <a:blip r:embed="rId4" cstate="screen"/>
            <a:srcRect/>
            <a:stretch>
              <a:fillRect/>
            </a:stretch>
          </p:blipFill>
          <p:spPr>
            <a:xfrm>
              <a:off x="457199" y="1981200"/>
              <a:ext cx="8229601" cy="4191000"/>
            </a:xfrm>
            <a:prstGeom prst="rect">
              <a:avLst/>
            </a:prstGeom>
            <a:ln w="3175">
              <a:noFill/>
            </a:ln>
            <a:effectLst/>
          </p:spPr>
        </p:pic>
        <p:sp>
          <p:nvSpPr>
            <p:cNvPr id="9" name="TextBox 8">
              <a:extLst>
                <a:ext uri="{FF2B5EF4-FFF2-40B4-BE49-F238E27FC236}">
                  <a16:creationId xmlns:a16="http://schemas.microsoft.com/office/drawing/2014/main" id="{C5843943-E814-9323-8455-CFB2ECEB4DD5}"/>
                </a:ext>
              </a:extLst>
            </p:cNvPr>
            <p:cNvSpPr txBox="1"/>
            <p:nvPr/>
          </p:nvSpPr>
          <p:spPr>
            <a:xfrm>
              <a:off x="457199" y="4999171"/>
              <a:ext cx="4246696" cy="955699"/>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12" name="TextBox 11">
              <a:extLst>
                <a:ext uri="{FF2B5EF4-FFF2-40B4-BE49-F238E27FC236}">
                  <a16:creationId xmlns:a16="http://schemas.microsoft.com/office/drawing/2014/main" id="{054442D1-EDE3-7F92-B9D5-CEDD1451F498}"/>
                </a:ext>
              </a:extLst>
            </p:cNvPr>
            <p:cNvSpPr txBox="1"/>
            <p:nvPr/>
          </p:nvSpPr>
          <p:spPr>
            <a:xfrm>
              <a:off x="4703895" y="5029200"/>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Destructive</a:t>
              </a:r>
            </a:p>
          </p:txBody>
        </p:sp>
      </p:grpSp>
    </p:spTree>
    <p:custDataLst>
      <p:tags r:id="rId1"/>
    </p:custDataLst>
    <p:extLst>
      <p:ext uri="{BB962C8B-B14F-4D97-AF65-F5344CB8AC3E}">
        <p14:creationId xmlns:p14="http://schemas.microsoft.com/office/powerpoint/2010/main" val="195382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04527" y="3010542"/>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303097" y="488462"/>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4" cstate="screen"/>
          <a:srcRect/>
          <a:stretch>
            <a:fillRect/>
          </a:stretch>
        </p:blipFill>
        <p:spPr>
          <a:xfrm>
            <a:off x="8063597" y="1333500"/>
            <a:ext cx="3772803" cy="4191000"/>
          </a:xfrm>
          <a:prstGeom prst="rect">
            <a:avLst/>
          </a:prstGeom>
          <a:ln w="3175">
            <a:noFill/>
          </a:ln>
          <a:effectLst/>
        </p:spPr>
      </p:pic>
      <p:sp>
        <p:nvSpPr>
          <p:cNvPr id="9" name="TextBox 8">
            <a:extLst>
              <a:ext uri="{FF2B5EF4-FFF2-40B4-BE49-F238E27FC236}">
                <a16:creationId xmlns:a16="http://schemas.microsoft.com/office/drawing/2014/main" id="{B661D7DB-F111-F3EB-F86D-13E95C57F556}"/>
              </a:ext>
            </a:extLst>
          </p:cNvPr>
          <p:cNvSpPr txBox="1"/>
          <p:nvPr/>
        </p:nvSpPr>
        <p:spPr>
          <a:xfrm>
            <a:off x="1720916" y="1444102"/>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15" name="TextBox 14">
            <a:extLst>
              <a:ext uri="{FF2B5EF4-FFF2-40B4-BE49-F238E27FC236}">
                <a16:creationId xmlns:a16="http://schemas.microsoft.com/office/drawing/2014/main" id="{D70919DC-7682-82D5-F066-D16C3B20DFE5}"/>
              </a:ext>
            </a:extLst>
          </p:cNvPr>
          <p:cNvSpPr txBox="1"/>
          <p:nvPr/>
        </p:nvSpPr>
        <p:spPr>
          <a:xfrm>
            <a:off x="1553839" y="2461298"/>
            <a:ext cx="5555529" cy="2677656"/>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Constructive feedback, sometimes called constructive criticism, focuses on the process and outcomes of communication, not on the people involved.</a:t>
            </a:r>
            <a:endParaRPr lang="en-GB" sz="2800" b="1" kern="0" dirty="0">
              <a:solidFill>
                <a:srgbClr val="000000"/>
              </a:solidFill>
              <a:effectLst>
                <a:outerShdw blurRad="50800" dist="38100" dir="8100000" algn="tr" rotWithShape="0">
                  <a:srgbClr val="808080">
                    <a:alpha val="40000"/>
                  </a:srgbClr>
                </a:outerShdw>
              </a:effectLst>
              <a:latin typeface="Arial"/>
            </a:endParaRPr>
          </a:p>
        </p:txBody>
      </p:sp>
    </p:spTree>
    <p:custDataLst>
      <p:tags r:id="rId1"/>
    </p:custDataLst>
    <p:extLst>
      <p:ext uri="{BB962C8B-B14F-4D97-AF65-F5344CB8AC3E}">
        <p14:creationId xmlns:p14="http://schemas.microsoft.com/office/powerpoint/2010/main" val="404962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541211"/>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4" cstate="screen"/>
          <a:srcRect/>
          <a:stretch>
            <a:fillRect/>
          </a:stretch>
        </p:blipFill>
        <p:spPr>
          <a:xfrm>
            <a:off x="8627266" y="1341430"/>
            <a:ext cx="3166748" cy="4191000"/>
          </a:xfrm>
          <a:prstGeom prst="rect">
            <a:avLst/>
          </a:prstGeom>
          <a:ln w="3175">
            <a:noFill/>
          </a:ln>
          <a:effectLst/>
        </p:spPr>
      </p:pic>
      <p:sp>
        <p:nvSpPr>
          <p:cNvPr id="7" name="TextBox 6">
            <a:extLst>
              <a:ext uri="{FF2B5EF4-FFF2-40B4-BE49-F238E27FC236}">
                <a16:creationId xmlns:a16="http://schemas.microsoft.com/office/drawing/2014/main" id="{D0E591D0-CA6C-FF99-B8B2-34C9D6EB8CB8}"/>
              </a:ext>
            </a:extLst>
          </p:cNvPr>
          <p:cNvSpPr txBox="1"/>
          <p:nvPr/>
        </p:nvSpPr>
        <p:spPr>
          <a:xfrm>
            <a:off x="2496525" y="1495264"/>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1200" cap="none" spc="0" normalizeH="0" baseline="0" noProof="0" dirty="0">
                <a:ln w="19050">
                  <a:solidFill>
                    <a:srgbClr val="000000"/>
                  </a:solidFill>
                </a:ln>
                <a:solidFill>
                  <a:srgbClr val="000000"/>
                </a:solidFill>
                <a:effectLst>
                  <a:outerShdw blurRad="38100" dist="76200" dir="2700000" algn="tl">
                    <a:srgbClr val="000000">
                      <a:alpha val="43137"/>
                    </a:srgbClr>
                  </a:outerShdw>
                </a:effectLst>
                <a:uLnTx/>
                <a:uFillTx/>
                <a:latin typeface="Arial" pitchFamily="34" charset="0"/>
                <a:ea typeface="+mn-ea"/>
                <a:cs typeface="Arial" pitchFamily="34" charset="0"/>
              </a:rPr>
              <a:t>Destructive</a:t>
            </a:r>
          </a:p>
        </p:txBody>
      </p:sp>
      <p:sp>
        <p:nvSpPr>
          <p:cNvPr id="12" name="TextBox 11">
            <a:extLst>
              <a:ext uri="{FF2B5EF4-FFF2-40B4-BE49-F238E27FC236}">
                <a16:creationId xmlns:a16="http://schemas.microsoft.com/office/drawing/2014/main" id="{B9D4108D-7268-CB91-8C57-383AD00A6CEF}"/>
              </a:ext>
            </a:extLst>
          </p:cNvPr>
          <p:cNvSpPr txBox="1"/>
          <p:nvPr/>
        </p:nvSpPr>
        <p:spPr>
          <a:xfrm>
            <a:off x="2079482" y="2528989"/>
            <a:ext cx="5386888" cy="1815882"/>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In contrast, destructive feedback delivers criticism with no effort to stimulate improvement.</a:t>
            </a:r>
          </a:p>
        </p:txBody>
      </p:sp>
    </p:spTree>
    <p:custDataLst>
      <p:tags r:id="rId1"/>
    </p:custDataLst>
    <p:extLst>
      <p:ext uri="{BB962C8B-B14F-4D97-AF65-F5344CB8AC3E}">
        <p14:creationId xmlns:p14="http://schemas.microsoft.com/office/powerpoint/2010/main" val="402660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D3A2FB7D-1416-56DF-94E5-051BEA259AEA}"/>
              </a:ext>
            </a:extLst>
          </p:cNvPr>
          <p:cNvSpPr txBox="1">
            <a:spLocks/>
          </p:cNvSpPr>
          <p:nvPr/>
        </p:nvSpPr>
        <p:spPr bwMode="auto">
          <a:xfrm>
            <a:off x="1716388" y="244474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Making Your Meetings </a:t>
            </a:r>
            <a:b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b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More Productive</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115862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15748" y="347841"/>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4" cstate="screen"/>
          <a:srcRect/>
          <a:stretch>
            <a:fillRect/>
          </a:stretch>
        </p:blipFill>
        <p:spPr>
          <a:xfrm>
            <a:off x="2008146" y="1780230"/>
            <a:ext cx="6918347" cy="3402300"/>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2387354" y="1468264"/>
            <a:ext cx="5932040" cy="4026232"/>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Meetings</a:t>
            </a:r>
            <a:r>
              <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are primary communication venue </a:t>
            </a:r>
            <a:r>
              <a:rPr lang="en-US" sz="4800" kern="0" dirty="0">
                <a:solidFill>
                  <a:srgbClr val="000000"/>
                </a:solidFill>
                <a:effectLst>
                  <a:outerShdw blurRad="38100" dist="38100" dir="2700000" algn="tl">
                    <a:srgbClr val="000000">
                      <a:alpha val="43137"/>
                    </a:srgbClr>
                  </a:outerShdw>
                </a:effectLst>
                <a:latin typeface="Arial"/>
              </a:rPr>
              <a:t>for today's businesses </a:t>
            </a:r>
            <a:endPar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3798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62607" y="36533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Productive Meetings</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5" cstate="screen"/>
          <a:srcRect/>
          <a:stretch>
            <a:fillRect/>
          </a:stretch>
        </p:blipFill>
        <p:spPr>
          <a:xfrm>
            <a:off x="1613564" y="1428784"/>
            <a:ext cx="7621024" cy="3747862"/>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3222059" y="1922863"/>
            <a:ext cx="4724400" cy="33480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Purpose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Participants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Time &amp; Venue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Agenda </a:t>
            </a:r>
          </a:p>
        </p:txBody>
      </p:sp>
      <p:sp>
        <p:nvSpPr>
          <p:cNvPr id="11" name="TextBox 10">
            <a:extLst>
              <a:ext uri="{FF2B5EF4-FFF2-40B4-BE49-F238E27FC236}">
                <a16:creationId xmlns:a16="http://schemas.microsoft.com/office/drawing/2014/main" id="{66135C4E-9551-9326-E6B4-DFE38653D0AD}"/>
              </a:ext>
            </a:extLst>
          </p:cNvPr>
          <p:cNvSpPr txBox="1"/>
          <p:nvPr/>
        </p:nvSpPr>
        <p:spPr>
          <a:xfrm>
            <a:off x="1613564" y="1339912"/>
            <a:ext cx="8619625" cy="646331"/>
          </a:xfrm>
          <a:prstGeom prst="rect">
            <a:avLst/>
          </a:prstGeom>
          <a:noFill/>
        </p:spPr>
        <p:txBody>
          <a:bodyPr wrap="square">
            <a:spAutoFit/>
          </a:bodyPr>
          <a:lstStyle/>
          <a:p>
            <a:r>
              <a:rPr lang="en-US" sz="3600" b="1" u="sng" dirty="0">
                <a:solidFill>
                  <a:srgbClr val="C00000"/>
                </a:solidFill>
                <a:effectLst>
                  <a:outerShdw blurRad="38100" dist="38100" dir="2700000" algn="tl">
                    <a:srgbClr val="000000">
                      <a:alpha val="43137"/>
                    </a:srgbClr>
                  </a:outerShdw>
                </a:effectLst>
              </a:rPr>
              <a:t>proceed with the following planning tasks</a:t>
            </a:r>
            <a:endParaRPr lang="en-GB" sz="3600" b="1" u="sng" dirty="0">
              <a:solidFill>
                <a:srgbClr val="C00000"/>
              </a:solidFill>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369978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additive="base">
                                        <p:cTn id="2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4" cstate="screen"/>
          <a:srcRect/>
          <a:stretch>
            <a:fillRect/>
          </a:stretch>
        </p:blipFill>
        <p:spPr>
          <a:xfrm>
            <a:off x="8718697" y="1143827"/>
            <a:ext cx="3209615" cy="4703684"/>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502672" y="1109199"/>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Purpose</a:t>
            </a:r>
          </a:p>
        </p:txBody>
      </p:sp>
      <p:sp>
        <p:nvSpPr>
          <p:cNvPr id="11" name="TextBox 10">
            <a:extLst>
              <a:ext uri="{FF2B5EF4-FFF2-40B4-BE49-F238E27FC236}">
                <a16:creationId xmlns:a16="http://schemas.microsoft.com/office/drawing/2014/main" id="{CF03A644-6D63-2FB3-B9C3-7D0FF18AB4CA}"/>
              </a:ext>
            </a:extLst>
          </p:cNvPr>
          <p:cNvSpPr txBox="1"/>
          <p:nvPr/>
        </p:nvSpPr>
        <p:spPr>
          <a:xfrm>
            <a:off x="1158654" y="1996597"/>
            <a:ext cx="7058482" cy="3539430"/>
          </a:xfrm>
          <a:prstGeom prst="rect">
            <a:avLst/>
          </a:prstGeom>
          <a:noFill/>
        </p:spPr>
        <p:txBody>
          <a:bodyPr wrap="square">
            <a:spAutoFit/>
          </a:bodyPr>
          <a:lstStyle/>
          <a:p>
            <a:pPr marL="514350" indent="-514350">
              <a:buFont typeface="+mj-lt"/>
              <a:buAutoNum type="arabicPeriod"/>
            </a:pPr>
            <a:r>
              <a:rPr lang="en-US" sz="3200" b="1" dirty="0">
                <a:effectLst>
                  <a:outerShdw blurRad="38100" dist="38100" dir="2700000" algn="tl">
                    <a:srgbClr val="000000">
                      <a:alpha val="43137"/>
                    </a:srgbClr>
                  </a:outerShdw>
                </a:effectLst>
              </a:rPr>
              <a:t>Clarify your purpose. </a:t>
            </a:r>
            <a:r>
              <a:rPr lang="en-US" sz="3200" b="1" dirty="0">
                <a:solidFill>
                  <a:srgbClr val="C00000"/>
                </a:solidFill>
                <a:effectLst>
                  <a:outerShdw blurRad="38100" dist="38100" dir="2700000" algn="tl">
                    <a:srgbClr val="000000">
                      <a:alpha val="43137"/>
                    </a:srgbClr>
                  </a:outerShdw>
                </a:effectLst>
              </a:rPr>
              <a:t>Informational meetings</a:t>
            </a:r>
            <a:r>
              <a:rPr lang="en-US" sz="3200" b="1" dirty="0">
                <a:effectLst>
                  <a:outerShdw blurRad="38100" dist="38100" dir="2700000" algn="tl">
                    <a:srgbClr val="000000">
                      <a:alpha val="43137"/>
                    </a:srgbClr>
                  </a:outerShdw>
                </a:effectLst>
              </a:rPr>
              <a:t> allow participants to share information and perhaps coordinate action. </a:t>
            </a:r>
          </a:p>
          <a:p>
            <a:pPr marL="514350" indent="-514350">
              <a:buFont typeface="+mj-lt"/>
              <a:buAutoNum type="arabicPeriod"/>
            </a:pPr>
            <a:r>
              <a:rPr lang="en-US" sz="3200" b="1" dirty="0">
                <a:solidFill>
                  <a:srgbClr val="C00000"/>
                </a:solidFill>
                <a:effectLst>
                  <a:outerShdw blurRad="38100" dist="38100" dir="2700000" algn="tl">
                    <a:srgbClr val="000000">
                      <a:alpha val="43137"/>
                    </a:srgbClr>
                  </a:outerShdw>
                </a:effectLst>
              </a:rPr>
              <a:t>Decision-making meetings </a:t>
            </a:r>
            <a:r>
              <a:rPr lang="en-US" sz="3200" b="1" dirty="0">
                <a:effectLst>
                  <a:outerShdw blurRad="38100" dist="38100" dir="2700000" algn="tl">
                    <a:srgbClr val="000000">
                      <a:alpha val="43137"/>
                    </a:srgbClr>
                  </a:outerShdw>
                </a:effectLst>
              </a:rPr>
              <a:t>involve persuasion, analysis, and problem solving.</a:t>
            </a:r>
          </a:p>
        </p:txBody>
      </p:sp>
    </p:spTree>
    <p:custDataLst>
      <p:tags r:id="rId1"/>
    </p:custDataLst>
    <p:extLst>
      <p:ext uri="{BB962C8B-B14F-4D97-AF65-F5344CB8AC3E}">
        <p14:creationId xmlns:p14="http://schemas.microsoft.com/office/powerpoint/2010/main" val="72464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73137"/>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3" cstate="screen"/>
          <a:srcRect/>
          <a:stretch>
            <a:fillRect/>
          </a:stretch>
        </p:blipFill>
        <p:spPr>
          <a:xfrm>
            <a:off x="7315200" y="1378251"/>
            <a:ext cx="3931168" cy="4345893"/>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211745" y="1518322"/>
            <a:ext cx="4724400" cy="1015663"/>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Participants</a:t>
            </a:r>
          </a:p>
        </p:txBody>
      </p:sp>
      <p:sp>
        <p:nvSpPr>
          <p:cNvPr id="11" name="TextBox 10">
            <a:extLst>
              <a:ext uri="{FF2B5EF4-FFF2-40B4-BE49-F238E27FC236}">
                <a16:creationId xmlns:a16="http://schemas.microsoft.com/office/drawing/2014/main" id="{0F1A33B9-0C79-DD88-17EB-E58436645DC7}"/>
              </a:ext>
            </a:extLst>
          </p:cNvPr>
          <p:cNvSpPr txBox="1"/>
          <p:nvPr/>
        </p:nvSpPr>
        <p:spPr>
          <a:xfrm>
            <a:off x="1452338" y="2333341"/>
            <a:ext cx="6181344" cy="3194721"/>
          </a:xfrm>
          <a:prstGeom prst="rect">
            <a:avLst/>
          </a:prstGeom>
          <a:noFill/>
        </p:spPr>
        <p:txBody>
          <a:bodyPr wrap="square">
            <a:spAutoFit/>
          </a:bodyPr>
          <a:lstStyle/>
          <a:p>
            <a:pPr marL="514350" marR="0" lvl="0" indent="-514350" algn="l" defTabSz="914400" rtl="0" eaLnBrk="0" fontAlgn="base" latinLnBrk="0" hangingPunct="0">
              <a:lnSpc>
                <a:spcPct val="100000"/>
              </a:lnSpc>
              <a:spcBef>
                <a:spcPct val="30000"/>
              </a:spcBef>
              <a:spcAft>
                <a:spcPct val="0"/>
              </a:spcAft>
              <a:buClrTx/>
              <a:buSzTx/>
              <a:buFont typeface="+mj-lt"/>
              <a:buAutoNum type="arabicPeriod"/>
              <a:tabLst/>
              <a:defRPr/>
            </a:pPr>
            <a:r>
              <a:rPr lang="en-US" sz="3200" b="1" dirty="0">
                <a:effectLst>
                  <a:outerShdw blurRad="38100" dist="38100" dir="2700000" algn="tl">
                    <a:srgbClr val="000000">
                      <a:alpha val="43137"/>
                    </a:srgbClr>
                  </a:outerShdw>
                </a:effectLst>
              </a:rPr>
              <a:t>Select participants for the meeting. The rule here is simple: </a:t>
            </a:r>
            <a:r>
              <a:rPr lang="en-US" sz="3200" b="1" dirty="0">
                <a:solidFill>
                  <a:srgbClr val="C00000"/>
                </a:solidFill>
                <a:effectLst>
                  <a:outerShdw blurRad="38100" dist="38100" dir="2700000" algn="tl">
                    <a:srgbClr val="000000">
                      <a:alpha val="43137"/>
                    </a:srgbClr>
                  </a:outerShdw>
                </a:effectLst>
              </a:rPr>
              <a:t>Invite </a:t>
            </a:r>
            <a:r>
              <a:rPr lang="en-US" sz="3200" b="1" dirty="0">
                <a:effectLst>
                  <a:outerShdw blurRad="38100" dist="38100" dir="2700000" algn="tl">
                    <a:srgbClr val="000000">
                      <a:alpha val="43137"/>
                    </a:srgbClr>
                  </a:outerShdw>
                </a:effectLst>
              </a:rPr>
              <a:t>everyone who really needs to be involved, </a:t>
            </a:r>
          </a:p>
          <a:p>
            <a:pPr marL="514350" marR="0" lvl="0" indent="-514350" algn="l" defTabSz="914400" rtl="0" eaLnBrk="0" fontAlgn="base" latinLnBrk="0" hangingPunct="0">
              <a:lnSpc>
                <a:spcPct val="100000"/>
              </a:lnSpc>
              <a:spcBef>
                <a:spcPct val="30000"/>
              </a:spcBef>
              <a:spcAft>
                <a:spcPct val="0"/>
              </a:spcAft>
              <a:buClrTx/>
              <a:buSzTx/>
              <a:buFont typeface="+mj-lt"/>
              <a:buAutoNum type="arabicPeriod"/>
              <a:tabLst/>
              <a:defRPr/>
            </a:pPr>
            <a:r>
              <a:rPr lang="en-US" sz="3200" b="1" dirty="0">
                <a:effectLst>
                  <a:outerShdw blurRad="38100" dist="38100" dir="2700000" algn="tl">
                    <a:srgbClr val="000000">
                      <a:alpha val="43137"/>
                    </a:srgbClr>
                  </a:outerShdw>
                </a:effectLst>
              </a:rPr>
              <a:t>and </a:t>
            </a:r>
            <a:r>
              <a:rPr lang="en-US" sz="3200" b="1" dirty="0">
                <a:solidFill>
                  <a:srgbClr val="C00000"/>
                </a:solidFill>
                <a:effectLst>
                  <a:outerShdw blurRad="38100" dist="38100" dir="2700000" algn="tl">
                    <a:srgbClr val="000000">
                      <a:alpha val="43137"/>
                    </a:srgbClr>
                  </a:outerShdw>
                </a:effectLst>
              </a:rPr>
              <a:t>don’t invite </a:t>
            </a:r>
            <a:r>
              <a:rPr lang="en-US" sz="3200" b="1" dirty="0">
                <a:effectLst>
                  <a:outerShdw blurRad="38100" dist="38100" dir="2700000" algn="tl">
                    <a:srgbClr val="000000">
                      <a:alpha val="43137"/>
                    </a:srgbClr>
                  </a:outerShdw>
                </a:effectLst>
              </a:rPr>
              <a:t>anyone who doesn’t need to be there.</a:t>
            </a:r>
          </a:p>
        </p:txBody>
      </p:sp>
    </p:spTree>
    <p:extLst>
      <p:ext uri="{BB962C8B-B14F-4D97-AF65-F5344CB8AC3E}">
        <p14:creationId xmlns:p14="http://schemas.microsoft.com/office/powerpoint/2010/main" val="1916166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0" y="464097"/>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4" cstate="screen"/>
          <a:srcRect/>
          <a:stretch>
            <a:fillRect/>
          </a:stretch>
        </p:blipFill>
        <p:spPr>
          <a:xfrm>
            <a:off x="9435981" y="1858514"/>
            <a:ext cx="2506693" cy="3504113"/>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795363" y="1172286"/>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Time &amp; Venue</a:t>
            </a:r>
          </a:p>
        </p:txBody>
      </p:sp>
      <p:sp>
        <p:nvSpPr>
          <p:cNvPr id="11" name="TextBox 10">
            <a:extLst>
              <a:ext uri="{FF2B5EF4-FFF2-40B4-BE49-F238E27FC236}">
                <a16:creationId xmlns:a16="http://schemas.microsoft.com/office/drawing/2014/main" id="{27B54F71-3268-DBDC-CD63-50F18B2FA72B}"/>
              </a:ext>
            </a:extLst>
          </p:cNvPr>
          <p:cNvSpPr txBox="1"/>
          <p:nvPr/>
        </p:nvSpPr>
        <p:spPr>
          <a:xfrm>
            <a:off x="1118092" y="1915815"/>
            <a:ext cx="8082733" cy="3687163"/>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3200" b="1" dirty="0">
                <a:solidFill>
                  <a:srgbClr val="C00000"/>
                </a:solidFill>
                <a:effectLst>
                  <a:outerShdw blurRad="38100" dist="38100" dir="2700000" algn="tl">
                    <a:srgbClr val="000000">
                      <a:alpha val="43137"/>
                    </a:srgbClr>
                  </a:outerShdw>
                </a:effectLst>
              </a:rPr>
              <a:t>Online meetings </a:t>
            </a:r>
            <a:r>
              <a:rPr lang="en-US" sz="3200" b="1" dirty="0">
                <a:effectLst>
                  <a:outerShdw blurRad="38100" dist="38100" dir="2700000" algn="tl">
                    <a:srgbClr val="000000">
                      <a:alpha val="43137"/>
                    </a:srgbClr>
                  </a:outerShdw>
                </a:effectLst>
              </a:rPr>
              <a:t>are often the best way to connect people in multiple locations or to </a:t>
            </a:r>
            <a:r>
              <a:rPr lang="en-US" sz="3200" b="1" dirty="0">
                <a:solidFill>
                  <a:schemeClr val="accent1">
                    <a:lumMod val="50000"/>
                  </a:schemeClr>
                </a:solidFill>
                <a:effectLst>
                  <a:outerShdw blurRad="38100" dist="38100" dir="2700000" algn="tl">
                    <a:srgbClr val="000000">
                      <a:alpha val="43137"/>
                    </a:srgbClr>
                  </a:outerShdw>
                </a:effectLst>
              </a:rPr>
              <a:t>reach </a:t>
            </a:r>
            <a:r>
              <a:rPr lang="en-US" sz="3200" b="1" u="sng" dirty="0">
                <a:solidFill>
                  <a:schemeClr val="accent1">
                    <a:lumMod val="50000"/>
                  </a:schemeClr>
                </a:solidFill>
                <a:effectLst>
                  <a:outerShdw blurRad="38100" dist="38100" dir="2700000" algn="tl">
                    <a:srgbClr val="000000">
                      <a:alpha val="43137"/>
                    </a:srgbClr>
                  </a:outerShdw>
                </a:effectLst>
              </a:rPr>
              <a:t>large audiences,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3200" b="1" u="sng" dirty="0">
                <a:solidFill>
                  <a:srgbClr val="C00000"/>
                </a:solidFill>
                <a:effectLst>
                  <a:outerShdw blurRad="38100" dist="38100" dir="2700000" algn="tl">
                    <a:srgbClr val="000000">
                      <a:alpha val="43137"/>
                    </a:srgbClr>
                  </a:outerShdw>
                </a:effectLst>
              </a:rPr>
              <a:t>morning meetings </a:t>
            </a:r>
            <a:r>
              <a:rPr lang="en-US" sz="3200" b="1" dirty="0">
                <a:effectLst>
                  <a:outerShdw blurRad="38100" dist="38100" dir="2700000" algn="tl">
                    <a:srgbClr val="000000">
                      <a:alpha val="43137"/>
                    </a:srgbClr>
                  </a:outerShdw>
                </a:effectLst>
              </a:rPr>
              <a:t>are often more productive because people are generally more alert and not yet engaged with the work of the day.</a:t>
            </a:r>
          </a:p>
        </p:txBody>
      </p:sp>
    </p:spTree>
    <p:custDataLst>
      <p:tags r:id="rId1"/>
    </p:custDataLst>
    <p:extLst>
      <p:ext uri="{BB962C8B-B14F-4D97-AF65-F5344CB8AC3E}">
        <p14:creationId xmlns:p14="http://schemas.microsoft.com/office/powerpoint/2010/main" val="28400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 calcmode="lin" valueType="num">
                                      <p:cBhvr additive="base">
                                        <p:cTn id="19"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1611979" y="392463"/>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4" cstate="screen"/>
          <a:srcRect/>
          <a:stretch>
            <a:fillRect/>
          </a:stretch>
        </p:blipFill>
        <p:spPr>
          <a:xfrm>
            <a:off x="9033849" y="1223460"/>
            <a:ext cx="2947008" cy="4703684"/>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3729020" y="1162192"/>
            <a:ext cx="2044459"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600"/>
              </a:spcBef>
              <a:spcAft>
                <a:spcPts val="600"/>
              </a:spcAft>
              <a:buClrTx/>
              <a:buSzTx/>
              <a:buNone/>
              <a:tabLst/>
              <a:defRPr/>
            </a:pPr>
            <a:r>
              <a:rPr kumimoji="0" lang="en-US" sz="40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Agenda </a:t>
            </a:r>
          </a:p>
        </p:txBody>
      </p:sp>
      <p:sp>
        <p:nvSpPr>
          <p:cNvPr id="11" name="TextBox 10">
            <a:extLst>
              <a:ext uri="{FF2B5EF4-FFF2-40B4-BE49-F238E27FC236}">
                <a16:creationId xmlns:a16="http://schemas.microsoft.com/office/drawing/2014/main" id="{082549C0-FABD-E310-44D4-BFE44549D212}"/>
              </a:ext>
            </a:extLst>
          </p:cNvPr>
          <p:cNvSpPr txBox="1"/>
          <p:nvPr/>
        </p:nvSpPr>
        <p:spPr>
          <a:xfrm>
            <a:off x="1189004" y="1737628"/>
            <a:ext cx="8566631" cy="3496342"/>
          </a:xfrm>
          <a:prstGeom prst="rect">
            <a:avLst/>
          </a:prstGeom>
          <a:noFill/>
        </p:spPr>
        <p:txBody>
          <a:bodyPr wrap="square">
            <a:spAutoFit/>
          </a:bodyPr>
          <a:lstStyle/>
          <a:p>
            <a:pPr marL="457200" lvl="0" indent="-457200" eaLnBrk="0" fontAlgn="base" hangingPunct="0">
              <a:spcBef>
                <a:spcPct val="30000"/>
              </a:spcBef>
              <a:spcAft>
                <a:spcPct val="0"/>
              </a:spcAft>
              <a:buFont typeface="Wingdings" panose="05000000000000000000" pitchFamily="2" charset="2"/>
              <a:buChar char="q"/>
              <a:defRPr/>
            </a:pPr>
            <a:r>
              <a:rPr lang="en-US" sz="2800" b="1" dirty="0">
                <a:effectLst>
                  <a:outerShdw blurRad="38100" dist="38100" dir="2700000" algn="tl">
                    <a:srgbClr val="000000">
                      <a:alpha val="43137"/>
                    </a:srgbClr>
                  </a:outerShdw>
                </a:effectLst>
              </a:rPr>
              <a:t>the agenda is an important tool for guiding the progress of the meeting.</a:t>
            </a:r>
          </a:p>
          <a:p>
            <a:pPr marL="457200" lvl="0" indent="-457200" eaLnBrk="0" fontAlgn="base" hangingPunct="0">
              <a:spcBef>
                <a:spcPct val="30000"/>
              </a:spcBef>
              <a:spcAft>
                <a:spcPct val="0"/>
              </a:spcAft>
              <a:buFont typeface="Wingdings" panose="05000000000000000000" pitchFamily="2" charset="2"/>
              <a:buChar char="q"/>
              <a:defRPr/>
            </a:pPr>
            <a:r>
              <a:rPr lang="en-US" sz="2800" b="1" dirty="0">
                <a:effectLst>
                  <a:outerShdw blurRad="38100" dist="38100" dir="2700000" algn="tl">
                    <a:srgbClr val="000000">
                      <a:alpha val="43137"/>
                    </a:srgbClr>
                  </a:outerShdw>
                </a:effectLst>
              </a:rPr>
              <a:t>People who will be presenting information need to know what is expected of them,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2800" b="1" dirty="0">
                <a:effectLst>
                  <a:outerShdw blurRad="38100" dist="38100" dir="2700000" algn="tl">
                    <a:srgbClr val="000000">
                      <a:alpha val="43137"/>
                    </a:srgbClr>
                  </a:outerShdw>
                </a:effectLst>
              </a:rPr>
              <a:t>know what will be presented so non presenters can prepare questions,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2800" b="1" dirty="0">
                <a:effectLst>
                  <a:outerShdw blurRad="38100" dist="38100" dir="2700000" algn="tl">
                    <a:srgbClr val="000000">
                      <a:alpha val="43137"/>
                    </a:srgbClr>
                  </a:outerShdw>
                </a:effectLst>
              </a:rPr>
              <a:t>Know how long the meeting will last. </a:t>
            </a:r>
          </a:p>
        </p:txBody>
      </p:sp>
    </p:spTree>
    <p:custDataLst>
      <p:tags r:id="rId1"/>
    </p:custDataLst>
    <p:extLst>
      <p:ext uri="{BB962C8B-B14F-4D97-AF65-F5344CB8AC3E}">
        <p14:creationId xmlns:p14="http://schemas.microsoft.com/office/powerpoint/2010/main" val="268809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166959" y="317837"/>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j-ea"/>
                <a:cs typeface="+mj-cs"/>
              </a:rPr>
              <a:t>Conduct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3" cstate="print"/>
          <a:srcRect/>
          <a:stretch>
            <a:fillRect/>
          </a:stretch>
        </p:blipFill>
        <p:spPr>
          <a:xfrm flipH="1">
            <a:off x="1371600" y="1696216"/>
            <a:ext cx="3409540" cy="2658474"/>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128438" y="1333500"/>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Stay on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Follow the Rules</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Participate Actively</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Close Effectively</a:t>
            </a:r>
          </a:p>
        </p:txBody>
      </p:sp>
    </p:spTree>
    <p:extLst>
      <p:ext uri="{BB962C8B-B14F-4D97-AF65-F5344CB8AC3E}">
        <p14:creationId xmlns:p14="http://schemas.microsoft.com/office/powerpoint/2010/main" val="29493362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75954" y="1143827"/>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723860" y="1446181"/>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Stay on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Follow the Rules</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Participate Actively</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Close Effectively</a:t>
            </a:r>
          </a:p>
        </p:txBody>
      </p:sp>
    </p:spTree>
    <p:custDataLst>
      <p:tags r:id="rId1"/>
    </p:custDataLst>
    <p:extLst>
      <p:ext uri="{BB962C8B-B14F-4D97-AF65-F5344CB8AC3E}">
        <p14:creationId xmlns:p14="http://schemas.microsoft.com/office/powerpoint/2010/main" val="3606720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 calcmode="lin" valueType="num">
                                      <p:cBhvr additive="base">
                                        <p:cTn id="25"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4" end="4"/>
                                            </p:txEl>
                                          </p:spTgt>
                                        </p:tgtEl>
                                        <p:attrNameLst>
                                          <p:attrName>style.visibility</p:attrName>
                                        </p:attrNameLst>
                                      </p:cBhvr>
                                      <p:to>
                                        <p:strVal val="visible"/>
                                      </p:to>
                                    </p:set>
                                    <p:anim calcmode="lin" valueType="num">
                                      <p:cBhvr additive="base">
                                        <p:cTn id="31"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20923" y="360557"/>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100830" y="1248397"/>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096000" y="1516575"/>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Stay on Track</a:t>
            </a:r>
          </a:p>
          <a:p>
            <a:pPr>
              <a:spcBef>
                <a:spcPts val="1200"/>
              </a:spcBef>
              <a:spcAft>
                <a:spcPts val="600"/>
              </a:spcAft>
              <a:defRPr/>
            </a:pPr>
            <a:r>
              <a:rPr kumimoji="0" lang="en-US"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endParaRPr kumimoji="0" lang="en-US"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990954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0"/>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75954" y="1079513"/>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812528" y="1330978"/>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Follow the Rules</a:t>
            </a:r>
          </a:p>
          <a:p>
            <a:pPr>
              <a:spcBef>
                <a:spcPts val="1200"/>
              </a:spcBef>
              <a:spcAft>
                <a:spcPts val="600"/>
              </a:spcAft>
              <a:defRPr/>
            </a:pPr>
            <a:r>
              <a:rPr kumimoji="0" lang="en-US" sz="28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28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994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20734" y="1164869"/>
            <a:ext cx="5266474"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4109805" y="1548800"/>
            <a:ext cx="6352673" cy="4619411"/>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Encourage participation.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ts val="1200"/>
              </a:spcBef>
              <a:spcAft>
                <a:spcPts val="600"/>
              </a:spcAft>
              <a:buClrTx/>
              <a:buSzTx/>
              <a:buNone/>
              <a:tabLst/>
              <a:defRPr/>
            </a:pPr>
            <a:endPar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784335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92365" y="438207"/>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Conduct Meetings</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164592" y="1404501"/>
            <a:ext cx="52555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454433" y="1536395"/>
            <a:ext cx="4622095" cy="4581855"/>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00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rPr>
              <a:t>Close Effectively</a:t>
            </a:r>
          </a:p>
          <a:p>
            <a:pPr marL="0" marR="0" lvl="0" indent="0" algn="l" defTabSz="914400" rtl="0" eaLnBrk="0" fontAlgn="base" latinLnBrk="0" hangingPunct="0">
              <a:lnSpc>
                <a:spcPct val="150000"/>
              </a:lnSpc>
              <a:spcBef>
                <a:spcPts val="1200"/>
              </a:spcBef>
              <a:spcAft>
                <a:spcPts val="600"/>
              </a:spcAft>
              <a:buClrTx/>
              <a:buSzTx/>
              <a:buNone/>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At the end of the meeting, </a:t>
            </a:r>
            <a:r>
              <a:rPr kumimoji="0" lang="en-US" sz="2000" b="0" i="0" u="none" strike="noStrike" kern="1200" cap="none" spc="0" normalizeH="0" baseline="0" noProof="0" dirty="0">
                <a:ln>
                  <a:noFill/>
                </a:ln>
                <a:solidFill>
                  <a:srgbClr val="000000"/>
                </a:solidFill>
                <a:effectLst/>
                <a:uLnTx/>
                <a:uFillTx/>
                <a:latin typeface="Times New Roman" pitchFamily="18" charset="0"/>
                <a:ea typeface="+mn-ea"/>
              </a:rPr>
              <a:t>verify that the </a:t>
            </a:r>
            <a:r>
              <a:rPr kumimoji="0" lang="en-US" sz="2000" i="0" u="sng" strike="noStrike" kern="1200" cap="none" spc="0" normalizeH="0" baseline="0" noProof="0" dirty="0">
                <a:ln>
                  <a:noFill/>
                </a:ln>
                <a:solidFill>
                  <a:schemeClr val="accent1">
                    <a:lumMod val="50000"/>
                  </a:schemeClr>
                </a:solidFill>
                <a:uLnTx/>
                <a:uFillTx/>
                <a:latin typeface="Times New Roman" pitchFamily="18" charset="0"/>
                <a:ea typeface="+mn-ea"/>
              </a:rPr>
              <a:t>objectives have been met</a:t>
            </a:r>
            <a:r>
              <a:rPr kumimoji="0" lang="en-US" sz="2000" b="0" i="0" u="none" strike="noStrike" kern="1200" cap="none" spc="0" normalizeH="0" baseline="0" noProof="0" dirty="0">
                <a:ln>
                  <a:noFill/>
                </a:ln>
                <a:solidFill>
                  <a:srgbClr val="000000"/>
                </a:solidFill>
                <a:uLnTx/>
                <a:uFillTx/>
                <a:latin typeface="Times New Roman" pitchFamily="18" charset="0"/>
                <a:ea typeface="+mn-ea"/>
              </a:rPr>
              <a:t>; </a:t>
            </a:r>
            <a:r>
              <a:rPr kumimoji="0" lang="en-US" sz="2000" b="0" i="0" u="none" strike="noStrike" kern="1200" cap="none" spc="0" normalizeH="0" baseline="0" noProof="0" dirty="0">
                <a:ln>
                  <a:noFill/>
                </a:ln>
                <a:solidFill>
                  <a:srgbClr val="000000"/>
                </a:solidFill>
                <a:effectLst/>
                <a:uLnTx/>
                <a:uFillTx/>
                <a:latin typeface="Times New Roman" pitchFamily="18" charset="0"/>
                <a:ea typeface="+mn-ea"/>
              </a:rPr>
              <a:t>if not,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rPr>
              <a:t>schedule follow-up work</a:t>
            </a:r>
            <a:r>
              <a:rPr kumimoji="0" lang="en-US" sz="2000" b="0" i="0" u="none" strike="noStrike" kern="1200" cap="none" spc="0" normalizeH="0" baseline="0" noProof="0" dirty="0">
                <a:ln>
                  <a:noFill/>
                </a:ln>
                <a:solidFill>
                  <a:srgbClr val="000000"/>
                </a:solidFill>
                <a:effectLst/>
                <a:uLnTx/>
                <a:uFillTx/>
                <a:latin typeface="Times New Roman" pitchFamily="18" charset="0"/>
                <a:ea typeface="+mn-ea"/>
              </a:rPr>
              <a:t>. Then,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rPr>
              <a:t>summarize the decisions reached,</a:t>
            </a:r>
            <a:r>
              <a:rPr kumimoji="0" lang="en-US" sz="2000" b="0" i="0" u="none" strike="noStrike" kern="1200" cap="none" spc="0" normalizeH="0" baseline="0" noProof="0" dirty="0">
                <a:ln>
                  <a:noFill/>
                </a:ln>
                <a:solidFill>
                  <a:srgbClr val="000000"/>
                </a:solidFill>
                <a:effectLst/>
                <a:uLnTx/>
                <a:uFillTx/>
                <a:latin typeface="Times New Roman" pitchFamily="18" charset="0"/>
                <a:ea typeface="+mn-ea"/>
              </a:rPr>
              <a:t> and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rPr>
              <a:t>make sure everyone understands and agrees on the outcome</a:t>
            </a:r>
            <a:endParaRPr kumimoji="0" lang="en-US" sz="2000" i="0" u="sng" strike="noStrike" kern="0" cap="none" spc="0" normalizeH="0" baseline="0" noProof="0" dirty="0">
              <a:ln>
                <a:noFill/>
              </a:ln>
              <a:solidFill>
                <a:schemeClr val="accent1">
                  <a:lumMod val="50000"/>
                </a:schemeClr>
              </a:solidFill>
              <a:effectLst>
                <a:outerShdw blurRad="38100" dist="38100" dir="2700000" algn="tl">
                  <a:srgbClr val="000000">
                    <a:alpha val="43137"/>
                  </a:srgbClr>
                </a:outerShdw>
              </a:effectLst>
              <a:uLnTx/>
              <a:uFillTx/>
              <a:latin typeface="Arial"/>
              <a:ea typeface="+mn-ea"/>
            </a:endParaRPr>
          </a:p>
        </p:txBody>
      </p:sp>
    </p:spTree>
    <p:custDataLst>
      <p:tags r:id="rId1"/>
    </p:custDataLst>
    <p:extLst>
      <p:ext uri="{BB962C8B-B14F-4D97-AF65-F5344CB8AC3E}">
        <p14:creationId xmlns:p14="http://schemas.microsoft.com/office/powerpoint/2010/main" val="178299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73641" y="455255"/>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Meeting Technology</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6" name="Group 5">
            <a:extLst>
              <a:ext uri="{FF2B5EF4-FFF2-40B4-BE49-F238E27FC236}">
                <a16:creationId xmlns:a16="http://schemas.microsoft.com/office/drawing/2014/main" id="{26025401-6A0F-DC6A-C634-3BD51FE5C76B}"/>
              </a:ext>
            </a:extLst>
          </p:cNvPr>
          <p:cNvGrpSpPr/>
          <p:nvPr/>
        </p:nvGrpSpPr>
        <p:grpSpPr>
          <a:xfrm>
            <a:off x="1402381" y="1358020"/>
            <a:ext cx="8526831" cy="4038290"/>
            <a:chOff x="477610" y="1948090"/>
            <a:chExt cx="8229600" cy="4191000"/>
          </a:xfrm>
        </p:grpSpPr>
        <p:pic>
          <p:nvPicPr>
            <p:cNvPr id="7" name="Picture 6" descr="shutterstock_24432700.jpg">
              <a:extLst>
                <a:ext uri="{FF2B5EF4-FFF2-40B4-BE49-F238E27FC236}">
                  <a16:creationId xmlns:a16="http://schemas.microsoft.com/office/drawing/2014/main" id="{B87A5A25-18DE-1B07-0C7E-89AD64C96F94}"/>
                </a:ext>
              </a:extLst>
            </p:cNvPr>
            <p:cNvPicPr>
              <a:picLocks noChangeAspect="1"/>
            </p:cNvPicPr>
            <p:nvPr/>
          </p:nvPicPr>
          <p:blipFill>
            <a:blip r:embed="rId4" cstate="screen">
              <a:duotone>
                <a:srgbClr val="FFFFFF">
                  <a:shade val="45000"/>
                  <a:satMod val="135000"/>
                </a:srgbClr>
                <a:prstClr val="white"/>
              </a:duotone>
            </a:blip>
            <a:srcRect/>
            <a:stretch>
              <a:fillRect/>
            </a:stretch>
          </p:blipFill>
          <p:spPr>
            <a:xfrm>
              <a:off x="477610" y="1948090"/>
              <a:ext cx="8229600" cy="4191000"/>
            </a:xfrm>
            <a:prstGeom prst="rect">
              <a:avLst/>
            </a:prstGeom>
          </p:spPr>
        </p:pic>
        <p:grpSp>
          <p:nvGrpSpPr>
            <p:cNvPr id="11" name="Group 10">
              <a:extLst>
                <a:ext uri="{FF2B5EF4-FFF2-40B4-BE49-F238E27FC236}">
                  <a16:creationId xmlns:a16="http://schemas.microsoft.com/office/drawing/2014/main" id="{6C358DAA-C3D4-6A2D-0CB2-84FDDED00C87}"/>
                </a:ext>
              </a:extLst>
            </p:cNvPr>
            <p:cNvGrpSpPr/>
            <p:nvPr/>
          </p:nvGrpSpPr>
          <p:grpSpPr>
            <a:xfrm>
              <a:off x="477610" y="2092370"/>
              <a:ext cx="8136659" cy="2169710"/>
              <a:chOff x="477610" y="2092370"/>
              <a:chExt cx="8136659" cy="2169710"/>
            </a:xfrm>
          </p:grpSpPr>
          <p:sp>
            <p:nvSpPr>
              <p:cNvPr id="15" name="Rounded Rectangle 13">
                <a:extLst>
                  <a:ext uri="{FF2B5EF4-FFF2-40B4-BE49-F238E27FC236}">
                    <a16:creationId xmlns:a16="http://schemas.microsoft.com/office/drawing/2014/main" id="{3ABAAB8F-99B4-BC79-CC1B-642304406858}"/>
                  </a:ext>
                </a:extLst>
              </p:cNvPr>
              <p:cNvSpPr/>
              <p:nvPr/>
            </p:nvSpPr>
            <p:spPr bwMode="auto">
              <a:xfrm>
                <a:off x="477610" y="2255480"/>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Teams</a:t>
                </a:r>
              </a:p>
            </p:txBody>
          </p:sp>
          <p:sp>
            <p:nvSpPr>
              <p:cNvPr id="18" name="Rounded Rectangle 14">
                <a:extLst>
                  <a:ext uri="{FF2B5EF4-FFF2-40B4-BE49-F238E27FC236}">
                    <a16:creationId xmlns:a16="http://schemas.microsoft.com/office/drawing/2014/main" id="{CB8858DB-192B-1B43-0B07-7037A40B5307}"/>
                  </a:ext>
                </a:extLst>
              </p:cNvPr>
              <p:cNvSpPr/>
              <p:nvPr/>
            </p:nvSpPr>
            <p:spPr bwMode="auto">
              <a:xfrm>
                <a:off x="4804269" y="2092370"/>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Meetings</a:t>
                </a:r>
              </a:p>
            </p:txBody>
          </p:sp>
        </p:grpSp>
      </p:grpSp>
      <p:sp>
        <p:nvSpPr>
          <p:cNvPr id="20" name="TextBox 19">
            <a:extLst>
              <a:ext uri="{FF2B5EF4-FFF2-40B4-BE49-F238E27FC236}">
                <a16:creationId xmlns:a16="http://schemas.microsoft.com/office/drawing/2014/main" id="{F6DB2146-BD07-A860-35D5-A87A97436D9A}"/>
              </a:ext>
            </a:extLst>
          </p:cNvPr>
          <p:cNvSpPr txBox="1"/>
          <p:nvPr/>
        </p:nvSpPr>
        <p:spPr>
          <a:xfrm>
            <a:off x="2091147" y="3381975"/>
            <a:ext cx="7642173" cy="1631216"/>
          </a:xfrm>
          <a:prstGeom prst="rect">
            <a:avLst/>
          </a:prstGeom>
          <a:noFill/>
        </p:spPr>
        <p:txBody>
          <a:bodyPr wrap="square">
            <a:spAutoFit/>
          </a:bodyPr>
          <a:lstStyle/>
          <a:p>
            <a:r>
              <a:rPr lang="en-US" sz="3200" b="1" dirty="0">
                <a:ln w="19050">
                  <a:solidFill>
                    <a:srgbClr val="000000"/>
                  </a:solidFill>
                </a:ln>
                <a:solidFill>
                  <a:srgbClr val="C00000"/>
                </a:solidFill>
                <a:effectLst>
                  <a:outerShdw blurRad="38100" dist="38100" dir="2700000" algn="tl">
                    <a:srgbClr val="000000">
                      <a:alpha val="43137"/>
                    </a:srgbClr>
                  </a:outerShdw>
                </a:effectLst>
                <a:latin typeface="Arial" pitchFamily="34" charset="0"/>
                <a:cs typeface="Arial" pitchFamily="34" charset="0"/>
              </a:rPr>
              <a:t>virtual teams, </a:t>
            </a:r>
            <a:r>
              <a:rPr lang="en-US" sz="3200"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whose members work in different locations and interact electronically through </a:t>
            </a:r>
            <a:r>
              <a:rPr lang="en-US" sz="36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rPr>
              <a:t>virtual meetings</a:t>
            </a:r>
            <a:endParaRPr lang="en-GB" sz="32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endParaRPr>
          </a:p>
        </p:txBody>
      </p:sp>
    </p:spTree>
    <p:custDataLst>
      <p:tags r:id="rId1"/>
    </p:custDataLst>
    <p:extLst>
      <p:ext uri="{BB962C8B-B14F-4D97-AF65-F5344CB8AC3E}">
        <p14:creationId xmlns:p14="http://schemas.microsoft.com/office/powerpoint/2010/main" val="1227734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28371" y="532984"/>
            <a:ext cx="8654450"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Challenges of Virtual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2" name="Group 1">
            <a:extLst>
              <a:ext uri="{FF2B5EF4-FFF2-40B4-BE49-F238E27FC236}">
                <a16:creationId xmlns:a16="http://schemas.microsoft.com/office/drawing/2014/main" id="{27E0AECA-71FF-1237-081F-AD223E2C5E4B}"/>
              </a:ext>
            </a:extLst>
          </p:cNvPr>
          <p:cNvGrpSpPr/>
          <p:nvPr/>
        </p:nvGrpSpPr>
        <p:grpSpPr>
          <a:xfrm>
            <a:off x="1282962" y="1616979"/>
            <a:ext cx="8037219" cy="3668253"/>
            <a:chOff x="457200" y="2133600"/>
            <a:chExt cx="7778560" cy="3962400"/>
          </a:xfrm>
        </p:grpSpPr>
        <p:pic>
          <p:nvPicPr>
            <p:cNvPr id="9" name="Picture 8" descr="shutterstock_12016096.jpg">
              <a:extLst>
                <a:ext uri="{FF2B5EF4-FFF2-40B4-BE49-F238E27FC236}">
                  <a16:creationId xmlns:a16="http://schemas.microsoft.com/office/drawing/2014/main" id="{BF11C162-6FC2-AB7F-0E78-F71FC917F69C}"/>
                </a:ext>
              </a:extLst>
            </p:cNvPr>
            <p:cNvPicPr>
              <a:picLocks noChangeAspect="1"/>
            </p:cNvPicPr>
            <p:nvPr/>
          </p:nvPicPr>
          <p:blipFill>
            <a:blip r:embed="rId3" cstate="screen"/>
            <a:srcRect/>
            <a:stretch>
              <a:fillRect/>
            </a:stretch>
          </p:blipFill>
          <p:spPr>
            <a:xfrm>
              <a:off x="1778000" y="2133600"/>
              <a:ext cx="5588000" cy="3962400"/>
            </a:xfrm>
            <a:prstGeom prst="rect">
              <a:avLst/>
            </a:prstGeom>
            <a:effectLst>
              <a:softEdge rad="63500"/>
            </a:effectLst>
          </p:spPr>
        </p:pic>
        <p:sp>
          <p:nvSpPr>
            <p:cNvPr id="12" name="TextBox 11">
              <a:extLst>
                <a:ext uri="{FF2B5EF4-FFF2-40B4-BE49-F238E27FC236}">
                  <a16:creationId xmlns:a16="http://schemas.microsoft.com/office/drawing/2014/main" id="{A8792094-05C3-97B3-ED2E-DF52EB934276}"/>
                </a:ext>
              </a:extLst>
            </p:cNvPr>
            <p:cNvSpPr txBox="1"/>
            <p:nvPr/>
          </p:nvSpPr>
          <p:spPr>
            <a:xfrm>
              <a:off x="457200" y="2234625"/>
              <a:ext cx="2595582" cy="646331"/>
            </a:xfrm>
            <a:prstGeom prst="rect">
              <a:avLst/>
            </a:prstGeom>
            <a:noFill/>
          </p:spPr>
          <p:txBody>
            <a:bodyPr wrap="non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Planning</a:t>
              </a:r>
            </a:p>
          </p:txBody>
        </p:sp>
        <p:sp>
          <p:nvSpPr>
            <p:cNvPr id="19" name="TextBox 18">
              <a:extLst>
                <a:ext uri="{FF2B5EF4-FFF2-40B4-BE49-F238E27FC236}">
                  <a16:creationId xmlns:a16="http://schemas.microsoft.com/office/drawing/2014/main" id="{606BDACF-9293-31CA-896B-1AFDB9D9BDAF}"/>
                </a:ext>
              </a:extLst>
            </p:cNvPr>
            <p:cNvSpPr txBox="1"/>
            <p:nvPr/>
          </p:nvSpPr>
          <p:spPr>
            <a:xfrm>
              <a:off x="6019800" y="2234625"/>
              <a:ext cx="2215960" cy="973604"/>
            </a:xfrm>
            <a:prstGeom prst="rect">
              <a:avLst/>
            </a:prstGeom>
            <a:noFill/>
          </p:spPr>
          <p:txBody>
            <a:bodyPr wrap="non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Diligence</a:t>
              </a:r>
            </a:p>
            <a:p>
              <a:pPr eaLnBrk="0" fontAlgn="base" hangingPunct="0">
                <a:spcBef>
                  <a:spcPct val="0"/>
                </a:spcBef>
                <a:spcAft>
                  <a:spcPct val="0"/>
                </a:spcAft>
              </a:pPr>
              <a:r>
                <a:rPr lang="ar-EG"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الحرص      </a:t>
              </a:r>
              <a:endPar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endParaRPr>
            </a:p>
          </p:txBody>
        </p:sp>
      </p:grpSp>
    </p:spTree>
    <p:extLst>
      <p:ext uri="{BB962C8B-B14F-4D97-AF65-F5344CB8AC3E}">
        <p14:creationId xmlns:p14="http://schemas.microsoft.com/office/powerpoint/2010/main" val="7394607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1.2|4.8|6.3|7.6|6.8|9.3"/>
</p:tagLst>
</file>

<file path=ppt/tags/tag2.xml><?xml version="1.0" encoding="utf-8"?>
<p:tagLst xmlns:a="http://schemas.openxmlformats.org/drawingml/2006/main" xmlns:r="http://schemas.openxmlformats.org/officeDocument/2006/relationships" xmlns:p="http://schemas.openxmlformats.org/presentationml/2006/main">
  <p:tag name="TIMING" val="|1.4|17.4|21|34.8|27.5"/>
</p:tagLst>
</file>

<file path=ppt/tags/tag3.xml><?xml version="1.0" encoding="utf-8"?>
<p:tagLst xmlns:a="http://schemas.openxmlformats.org/drawingml/2006/main" xmlns:r="http://schemas.openxmlformats.org/officeDocument/2006/relationships" xmlns:p="http://schemas.openxmlformats.org/presentationml/2006/main">
  <p:tag name="TIMING" val="|45.3|104.8"/>
</p:tagLst>
</file>

<file path=ppt/tags/tag4.xml><?xml version="1.0" encoding="utf-8"?>
<p:tagLst xmlns:a="http://schemas.openxmlformats.org/drawingml/2006/main" xmlns:r="http://schemas.openxmlformats.org/officeDocument/2006/relationships" xmlns:p="http://schemas.openxmlformats.org/presentationml/2006/main">
  <p:tag name="TIMING" val="|1.3|22.4"/>
</p:tagLst>
</file>

<file path=ppt/tags/tag5.xml><?xml version="1.0" encoding="utf-8"?>
<p:tagLst xmlns:a="http://schemas.openxmlformats.org/drawingml/2006/main" xmlns:r="http://schemas.openxmlformats.org/officeDocument/2006/relationships" xmlns:p="http://schemas.openxmlformats.org/presentationml/2006/main">
  <p:tag name="TIMING" val="|21.5"/>
</p:tagLst>
</file>

<file path=ppt/tags/tag6.xml><?xml version="1.0" encoding="utf-8"?>
<p:tagLst xmlns:a="http://schemas.openxmlformats.org/drawingml/2006/main" xmlns:r="http://schemas.openxmlformats.org/officeDocument/2006/relationships" xmlns:p="http://schemas.openxmlformats.org/presentationml/2006/main">
  <p:tag name="TIMING" val="|2|1.9"/>
</p:tagLst>
</file>

<file path=ppt/tags/tag7.xml><?xml version="1.0" encoding="utf-8"?>
<p:tagLst xmlns:a="http://schemas.openxmlformats.org/drawingml/2006/main" xmlns:r="http://schemas.openxmlformats.org/officeDocument/2006/relationships" xmlns:p="http://schemas.openxmlformats.org/presentationml/2006/main">
  <p:tag name="TIMING" val="|35.5"/>
</p:tagLst>
</file>

<file path=ppt/tags/tag8.xml><?xml version="1.0" encoding="utf-8"?>
<p:tagLst xmlns:a="http://schemas.openxmlformats.org/drawingml/2006/main" xmlns:r="http://schemas.openxmlformats.org/officeDocument/2006/relationships" xmlns:p="http://schemas.openxmlformats.org/presentationml/2006/main">
  <p:tag name="TIMING" val="|41.6"/>
</p:tagLst>
</file>

<file path=ppt/tags/tag9.xml><?xml version="1.0" encoding="utf-8"?>
<p:tagLst xmlns:a="http://schemas.openxmlformats.org/drawingml/2006/main" xmlns:r="http://schemas.openxmlformats.org/officeDocument/2006/relationships" xmlns:p="http://schemas.openxmlformats.org/presentationml/2006/main">
  <p:tag name="TIMING" val="|12.4"/>
</p:tagLst>
</file>

<file path=ppt/tags/tag10.xml><?xml version="1.0" encoding="utf-8"?>
<p:tagLst xmlns:a="http://schemas.openxmlformats.org/drawingml/2006/main" xmlns:r="http://schemas.openxmlformats.org/officeDocument/2006/relationships" xmlns:p="http://schemas.openxmlformats.org/presentationml/2006/main">
  <p:tag name="TIMING" val="|91|3|2.5|4.3|2.3"/>
</p:tagLst>
</file>

<file path=ppt/tags/tag11.xml><?xml version="1.0" encoding="utf-8"?>
<p:tagLst xmlns:a="http://schemas.openxmlformats.org/drawingml/2006/main" xmlns:r="http://schemas.openxmlformats.org/officeDocument/2006/relationships" xmlns:p="http://schemas.openxmlformats.org/presentationml/2006/main">
  <p:tag name="TIMING" val="|1.3|25.1|1.7|0.7|0.6"/>
</p:tagLst>
</file>

<file path=ppt/tags/tag12.xml><?xml version="1.0" encoding="utf-8"?>
<p:tagLst xmlns:a="http://schemas.openxmlformats.org/drawingml/2006/main" xmlns:r="http://schemas.openxmlformats.org/officeDocument/2006/relationships" xmlns:p="http://schemas.openxmlformats.org/presentationml/2006/main">
  <p:tag name="TIMING" val="|0.7|1.1|130"/>
</p:tagLst>
</file>

<file path=ppt/tags/tag13.xml><?xml version="1.0" encoding="utf-8"?>
<p:tagLst xmlns:a="http://schemas.openxmlformats.org/drawingml/2006/main" xmlns:r="http://schemas.openxmlformats.org/officeDocument/2006/relationships" xmlns:p="http://schemas.openxmlformats.org/presentationml/2006/main">
  <p:tag name="TIMING" val="|0.6|61.8"/>
</p:tagLst>
</file>

<file path=ppt/tags/tag14.xml><?xml version="1.0" encoding="utf-8"?>
<p:tagLst xmlns:a="http://schemas.openxmlformats.org/drawingml/2006/main" xmlns:r="http://schemas.openxmlformats.org/officeDocument/2006/relationships" xmlns:p="http://schemas.openxmlformats.org/presentationml/2006/main">
  <p:tag name="TIMING" val="|0.9|6.3|69.9|10.6|23.7|68.6"/>
</p:tagLst>
</file>

<file path=ppt/tags/tag15.xml><?xml version="1.0" encoding="utf-8"?>
<p:tagLst xmlns:a="http://schemas.openxmlformats.org/drawingml/2006/main" xmlns:r="http://schemas.openxmlformats.org/officeDocument/2006/relationships" xmlns:p="http://schemas.openxmlformats.org/presentationml/2006/main">
  <p:tag name="TIMING" val="|1|16"/>
</p:tagLst>
</file>

<file path=ppt/tags/tag16.xml><?xml version="1.0" encoding="utf-8"?>
<p:tagLst xmlns:a="http://schemas.openxmlformats.org/drawingml/2006/main" xmlns:r="http://schemas.openxmlformats.org/officeDocument/2006/relationships" xmlns:p="http://schemas.openxmlformats.org/presentationml/2006/main">
  <p:tag name="TIMING" val="|1.2|4.4"/>
</p:tagLst>
</file>

<file path=ppt/tags/tag17.xml><?xml version="1.0" encoding="utf-8"?>
<p:tagLst xmlns:a="http://schemas.openxmlformats.org/drawingml/2006/main" xmlns:r="http://schemas.openxmlformats.org/officeDocument/2006/relationships" xmlns:p="http://schemas.openxmlformats.org/presentationml/2006/main">
  <p:tag name="TIMING" val="|0.5|1.8"/>
</p:tagLst>
</file>

<file path=ppt/tags/tag18.xml><?xml version="1.0" encoding="utf-8"?>
<p:tagLst xmlns:a="http://schemas.openxmlformats.org/drawingml/2006/main" xmlns:r="http://schemas.openxmlformats.org/officeDocument/2006/relationships" xmlns:p="http://schemas.openxmlformats.org/presentationml/2006/main">
  <p:tag name="TIMING" val="|1.1|44.6|10.8"/>
</p:tagLst>
</file>

<file path=ppt/tags/tag19.xml><?xml version="1.0" encoding="utf-8"?>
<p:tagLst xmlns:a="http://schemas.openxmlformats.org/drawingml/2006/main" xmlns:r="http://schemas.openxmlformats.org/officeDocument/2006/relationships" xmlns:p="http://schemas.openxmlformats.org/presentationml/2006/main">
  <p:tag name="TIMING" val="|10.3|137.2"/>
</p:tagLst>
</file>

<file path=ppt/tags/tag20.xml><?xml version="1.0" encoding="utf-8"?>
<p:tagLst xmlns:a="http://schemas.openxmlformats.org/drawingml/2006/main" xmlns:r="http://schemas.openxmlformats.org/officeDocument/2006/relationships" xmlns:p="http://schemas.openxmlformats.org/presentationml/2006/main">
  <p:tag name="TIMING" val="|9.8"/>
</p:tagLst>
</file>

<file path=ppt/tags/tag21.xml><?xml version="1.0" encoding="utf-8"?>
<p:tagLst xmlns:a="http://schemas.openxmlformats.org/drawingml/2006/main" xmlns:r="http://schemas.openxmlformats.org/officeDocument/2006/relationships" xmlns:p="http://schemas.openxmlformats.org/presentationml/2006/main">
  <p:tag name="TIMING" val="|1.1|9.3"/>
</p:tagLst>
</file>

<file path=ppt/tags/tag22.xml><?xml version="1.0" encoding="utf-8"?>
<p:tagLst xmlns:a="http://schemas.openxmlformats.org/drawingml/2006/main" xmlns:r="http://schemas.openxmlformats.org/officeDocument/2006/relationships" xmlns:p="http://schemas.openxmlformats.org/presentationml/2006/main">
  <p:tag name="TIMING" val="|20.2|23.3"/>
</p:tagLst>
</file>

<file path=ppt/tags/tag23.xml><?xml version="1.0" encoding="utf-8"?>
<p:tagLst xmlns:a="http://schemas.openxmlformats.org/drawingml/2006/main" xmlns:r="http://schemas.openxmlformats.org/officeDocument/2006/relationships" xmlns:p="http://schemas.openxmlformats.org/presentationml/2006/main">
  <p:tag name="TIMING" val="|0.9|3.3"/>
</p:tagLst>
</file>

<file path=ppt/tags/tag24.xml><?xml version="1.0" encoding="utf-8"?>
<p:tagLst xmlns:a="http://schemas.openxmlformats.org/drawingml/2006/main" xmlns:r="http://schemas.openxmlformats.org/officeDocument/2006/relationships" xmlns:p="http://schemas.openxmlformats.org/presentationml/2006/main">
  <p:tag name="TIMING" val="|1.2|0.8"/>
</p:tagLst>
</file>

<file path=ppt/tags/tag25.xml><?xml version="1.0" encoding="utf-8"?>
<p:tagLst xmlns:a="http://schemas.openxmlformats.org/drawingml/2006/main" xmlns:r="http://schemas.openxmlformats.org/officeDocument/2006/relationships" xmlns:p="http://schemas.openxmlformats.org/presentationml/2006/main">
  <p:tag name="TIMING" val="|7.5"/>
</p:tagLst>
</file>

<file path=ppt/tags/tag26.xml><?xml version="1.0" encoding="utf-8"?>
<p:tagLst xmlns:a="http://schemas.openxmlformats.org/drawingml/2006/main" xmlns:r="http://schemas.openxmlformats.org/officeDocument/2006/relationships" xmlns:p="http://schemas.openxmlformats.org/presentationml/2006/main">
  <p:tag name="TIMING" val="|9.6|29.7"/>
</p:tagLst>
</file>

<file path=ppt/tags/tag27.xml><?xml version="1.0" encoding="utf-8"?>
<p:tagLst xmlns:a="http://schemas.openxmlformats.org/drawingml/2006/main" xmlns:r="http://schemas.openxmlformats.org/officeDocument/2006/relationships" xmlns:p="http://schemas.openxmlformats.org/presentationml/2006/main">
  <p:tag name="TIMING" val="|43.9|3.6|3.4|3.3"/>
</p:tagLst>
</file>

<file path=ppt/tags/tag28.xml><?xml version="1.0" encoding="utf-8"?>
<p:tagLst xmlns:a="http://schemas.openxmlformats.org/drawingml/2006/main" xmlns:r="http://schemas.openxmlformats.org/officeDocument/2006/relationships" xmlns:p="http://schemas.openxmlformats.org/presentationml/2006/main">
  <p:tag name="TIMING" val="|25.9|10"/>
</p:tagLst>
</file>

<file path=ppt/tags/tag29.xml><?xml version="1.0" encoding="utf-8"?>
<p:tagLst xmlns:a="http://schemas.openxmlformats.org/drawingml/2006/main" xmlns:r="http://schemas.openxmlformats.org/officeDocument/2006/relationships" xmlns:p="http://schemas.openxmlformats.org/presentationml/2006/main">
  <p:tag name="TIMING" val="|0.5|1.2|1.6"/>
</p:tagLst>
</file>

<file path=ppt/tags/tag30.xml><?xml version="1.0" encoding="utf-8"?>
<p:tagLst xmlns:a="http://schemas.openxmlformats.org/drawingml/2006/main" xmlns:r="http://schemas.openxmlformats.org/officeDocument/2006/relationships" xmlns:p="http://schemas.openxmlformats.org/presentationml/2006/main">
  <p:tag name="TIMING" val="|10.8|19.1|14.8|17.5"/>
</p:tagLst>
</file>

<file path=ppt/tags/tag31.xml><?xml version="1.0" encoding="utf-8"?>
<p:tagLst xmlns:a="http://schemas.openxmlformats.org/drawingml/2006/main" xmlns:r="http://schemas.openxmlformats.org/officeDocument/2006/relationships" xmlns:p="http://schemas.openxmlformats.org/presentationml/2006/main">
  <p:tag name="TIMING" val="|1|4.6|3.8|0.4|0.4"/>
</p:tagLst>
</file>

<file path=ppt/tags/tag32.xml><?xml version="1.0" encoding="utf-8"?>
<p:tagLst xmlns:a="http://schemas.openxmlformats.org/drawingml/2006/main" xmlns:r="http://schemas.openxmlformats.org/officeDocument/2006/relationships" xmlns:p="http://schemas.openxmlformats.org/presentationml/2006/main">
  <p:tag name="TIMING" val="|0.8|1.2"/>
</p:tagLst>
</file>

<file path=ppt/tags/tag33.xml><?xml version="1.0" encoding="utf-8"?>
<p:tagLst xmlns:a="http://schemas.openxmlformats.org/drawingml/2006/main" xmlns:r="http://schemas.openxmlformats.org/officeDocument/2006/relationships" xmlns:p="http://schemas.openxmlformats.org/presentationml/2006/main">
  <p:tag name="TIMING" val="|3.6|5.2"/>
</p:tagLst>
</file>

<file path=ppt/tags/tag34.xml><?xml version="1.0" encoding="utf-8"?>
<p:tagLst xmlns:a="http://schemas.openxmlformats.org/drawingml/2006/main" xmlns:r="http://schemas.openxmlformats.org/officeDocument/2006/relationships" xmlns:p="http://schemas.openxmlformats.org/presentationml/2006/main">
  <p:tag name="TIMING" val="|0.6|4.2"/>
</p:tagLst>
</file>

<file path=ppt/tags/tag35.xml><?xml version="1.0" encoding="utf-8"?>
<p:tagLst xmlns:a="http://schemas.openxmlformats.org/drawingml/2006/main" xmlns:r="http://schemas.openxmlformats.org/officeDocument/2006/relationships" xmlns:p="http://schemas.openxmlformats.org/presentationml/2006/main">
  <p:tag name="TIMING" val="|0.5|8.6"/>
</p:tagLst>
</file>

<file path=ppt/tags/tag36.xml><?xml version="1.0" encoding="utf-8"?>
<p:tagLst xmlns:a="http://schemas.openxmlformats.org/drawingml/2006/main" xmlns:r="http://schemas.openxmlformats.org/officeDocument/2006/relationships" xmlns:p="http://schemas.openxmlformats.org/presentationml/2006/main">
  <p:tag name="TIMING" val="|13.1|4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6064</TotalTime>
  <Words>6214</Words>
  <Application>Microsoft Office PowerPoint</Application>
  <PresentationFormat>Widescreen</PresentationFormat>
  <Paragraphs>353</Paragraphs>
  <Slides>45</Slides>
  <Notes>42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Arial</vt:lpstr>
      <vt:lpstr>Arial Black</vt:lpstr>
      <vt:lpstr>Calibri</vt:lpstr>
      <vt:lpstr>Calibri Light</vt:lpstr>
      <vt:lpstr>Sakkal Majalla</vt:lpstr>
      <vt:lpstr>Tahoma</vt:lpstr>
      <vt:lpstr>Times New Roman</vt:lpstr>
      <vt:lpstr>Wingdings</vt:lpstr>
      <vt:lpstr>Office Theme</vt:lpstr>
      <vt:lpstr>PRESENTATION AND WRITING SKILLS         lecture No. 4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140</cp:revision>
  <dcterms:created xsi:type="dcterms:W3CDTF">2021-08-03T13:03:26Z</dcterms:created>
  <dcterms:modified xsi:type="dcterms:W3CDTF">2024-02-04T09:53:52Z</dcterms:modified>
</cp:coreProperties>
</file>