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364" r:id="rId2"/>
    <p:sldId id="365" r:id="rId3"/>
    <p:sldId id="259" r:id="rId4"/>
    <p:sldId id="366" r:id="rId5"/>
    <p:sldId id="367" r:id="rId6"/>
    <p:sldId id="368" r:id="rId7"/>
    <p:sldId id="400" r:id="rId8"/>
    <p:sldId id="369" r:id="rId9"/>
    <p:sldId id="370" r:id="rId10"/>
    <p:sldId id="399" r:id="rId11"/>
    <p:sldId id="371" r:id="rId12"/>
    <p:sldId id="270" r:id="rId13"/>
    <p:sldId id="372" r:id="rId14"/>
    <p:sldId id="345" r:id="rId15"/>
    <p:sldId id="373" r:id="rId16"/>
    <p:sldId id="344" r:id="rId17"/>
    <p:sldId id="374" r:id="rId18"/>
    <p:sldId id="375" r:id="rId19"/>
    <p:sldId id="376" r:id="rId20"/>
    <p:sldId id="316" r:id="rId21"/>
    <p:sldId id="398" r:id="rId22"/>
    <p:sldId id="378" r:id="rId23"/>
    <p:sldId id="379" r:id="rId24"/>
    <p:sldId id="380" r:id="rId25"/>
    <p:sldId id="381" r:id="rId26"/>
    <p:sldId id="382" r:id="rId27"/>
    <p:sldId id="383" r:id="rId28"/>
    <p:sldId id="384" r:id="rId29"/>
    <p:sldId id="385" r:id="rId30"/>
    <p:sldId id="386" r:id="rId31"/>
    <p:sldId id="387" r:id="rId32"/>
    <p:sldId id="388" r:id="rId33"/>
    <p:sldId id="389" r:id="rId34"/>
    <p:sldId id="390" r:id="rId35"/>
    <p:sldId id="392" r:id="rId36"/>
    <p:sldId id="393" r:id="rId37"/>
    <p:sldId id="394" r:id="rId38"/>
    <p:sldId id="395" r:id="rId39"/>
    <p:sldId id="396" r:id="rId40"/>
    <p:sldId id="397" r:id="rId41"/>
    <p:sldId id="377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32" autoAdjust="0"/>
    <p:restoredTop sz="94660"/>
  </p:normalViewPr>
  <p:slideViewPr>
    <p:cSldViewPr snapToGrid="0">
      <p:cViewPr varScale="1">
        <p:scale>
          <a:sx n="79" d="100"/>
          <a:sy n="79" d="100"/>
        </p:scale>
        <p:origin x="8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02E33-B91A-44A9-BEB9-B62FAD07477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06EC-5FC6-45A3-A5E5-1A8905B7B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10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03E4C-7E8E-4BF9-80AC-53E39581574B}" type="datetime1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7134-B9D1-4734-BFEE-36ECB70669F0}" type="datetime1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CAA4D-CA0A-4EC8-8377-251A6914E36F}" type="datetime1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CB96A-B201-41AC-BF88-53B50901ACCA}" type="datetime1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3F7A2-DC7D-4D31-A90D-FB40EADDBE14}" type="datetime1">
              <a:rPr lang="en-US" smtClean="0"/>
              <a:t>7/24/2023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A7EEE-3DC3-4E5B-9DBE-4279CC87A93A}" type="datetime1">
              <a:rPr lang="en-US" smtClean="0"/>
              <a:t>7/24/2023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209BB-D31C-4F0E-B8B0-57659DAF0A3E}" type="datetime1">
              <a:rPr lang="en-US" smtClean="0"/>
              <a:t>7/24/2023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2F0A-757C-4972-A988-133564D95727}" type="datetime1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4865E-363D-47BA-8A3E-DF19483EBCCD}" type="datetime1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BB8F2-94FD-41B2-B6DC-A6F6A4C3F20D}" type="datetime1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FA10-8774-46E4-81A7-BE0C9CBE81CC}" type="datetime1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729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2E490-2AD8-4D7A-938D-59679128C52E}" type="datetime1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 – Introduction to MATLAB</a:t>
            </a:r>
          </a:p>
          <a:p>
            <a:pPr algn="ctr"/>
            <a:endParaRPr lang="en-US" sz="20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95"/>
    </mc:Choice>
    <mc:Fallback xmlns="">
      <p:transition spd="slow" advTm="12519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284051" y="1441982"/>
            <a:ext cx="8921467" cy="358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/>
              <a:t>1  Introduction to MATLAB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2  How to Download MATLAB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3  Basic Features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4  MATLAB Session 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5  Getting Started with MATLAB operations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5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870"/>
    </mc:Choice>
    <mc:Fallback xmlns="">
      <p:transition spd="slow" advTm="16587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778444" y="1297918"/>
            <a:ext cx="8143769" cy="4278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1" dirty="0"/>
              <a:t>1  Introduction to MATLAB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2  How to Download MATLAB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3  Basic Features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4  MATLAB Session </a:t>
            </a:r>
          </a:p>
          <a:p>
            <a:pPr>
              <a:lnSpc>
                <a:spcPct val="200000"/>
              </a:lnSpc>
            </a:pPr>
            <a:r>
              <a:rPr lang="en-US" sz="2800" b="1" dirty="0"/>
              <a:t>5  Getting Started with MATLAB operations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00FA066-E7BE-75E2-9904-BE4247CA785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F18BED24-8D24-BFCB-1C55-D1AC2BE7509E}"/>
              </a:ext>
            </a:extLst>
          </p:cNvPr>
          <p:cNvSpPr/>
          <p:nvPr/>
        </p:nvSpPr>
        <p:spPr>
          <a:xfrm>
            <a:off x="-105430" y="206064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3941A80-1DA9-4943-7732-9FC929974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CAF0DD-764A-B040-C303-9B4B6010B3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DD0D0BC-82B5-6193-397C-7BDC1DC8FF84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F33FCE-828D-8DE9-6BD8-67A6ECDDF075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6EFB8B4-8351-1E52-B024-25C727DFA9BC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Outline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151"/>
    </mc:Choice>
    <mc:Fallback xmlns="">
      <p:transition spd="slow" advTm="13115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1- Integration by parts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E5C52AF-47B2-3793-CE22-F27CA7B81C3F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F5B58B7-03C7-06C2-6078-E5073E4BB56F}"/>
              </a:ext>
            </a:extLst>
          </p:cNvPr>
          <p:cNvSpPr/>
          <p:nvPr/>
        </p:nvSpPr>
        <p:spPr>
          <a:xfrm>
            <a:off x="-124888" y="211900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D2F8D36-89D5-2848-6437-803ED3A52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947414-0884-9384-DB0B-C4265E4E01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2EB41EE-D29A-48D8-8FD5-E9731741D9B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21534BB-AD36-F68A-221D-BCB1B695BCD8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FCABBD23-D244-C0B0-DE64-03D11FB69BD6}"/>
              </a:ext>
            </a:extLst>
          </p:cNvPr>
          <p:cNvSpPr txBox="1">
            <a:spLocks/>
          </p:cNvSpPr>
          <p:nvPr/>
        </p:nvSpPr>
        <p:spPr>
          <a:xfrm>
            <a:off x="29702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1- Introduction to </a:t>
            </a:r>
            <a:r>
              <a:rPr lang="en-US" sz="3600" b="1" dirty="0"/>
              <a:t>MATLAB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172AD0-4926-696F-0FB6-A8CA20D1B6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2186" y="1219789"/>
            <a:ext cx="6039443" cy="441082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2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758"/>
    </mc:Choice>
    <mc:Fallback xmlns="">
      <p:transition spd="slow" advTm="12675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0320789E-8A45-B811-1BC6-E87F8AB82B1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17FC1B3-7E92-D69B-D9FE-FDD732136885}"/>
              </a:ext>
            </a:extLst>
          </p:cNvPr>
          <p:cNvSpPr/>
          <p:nvPr/>
        </p:nvSpPr>
        <p:spPr>
          <a:xfrm>
            <a:off x="-144340" y="215791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C4D7830D-74EE-9643-6B3B-058850C0E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0D3E95-5E76-8DA1-09CC-4C6889A7F7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6305CA4-6183-9254-9E29-B440296E4D8F}"/>
              </a:ext>
            </a:extLst>
          </p:cNvPr>
          <p:cNvSpPr/>
          <p:nvPr/>
        </p:nvSpPr>
        <p:spPr>
          <a:xfrm>
            <a:off x="954162" y="5857806"/>
            <a:ext cx="10874671" cy="75059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B81D1094-46A2-775C-CD6A-01A026157E1E}"/>
              </a:ext>
            </a:extLst>
          </p:cNvPr>
          <p:cNvSpPr txBox="1">
            <a:spLocks/>
          </p:cNvSpPr>
          <p:nvPr/>
        </p:nvSpPr>
        <p:spPr>
          <a:xfrm>
            <a:off x="954162" y="220329"/>
            <a:ext cx="8754041" cy="846381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1- Introduction to </a:t>
            </a:r>
            <a:r>
              <a:rPr lang="en-US" sz="3600" b="1" dirty="0"/>
              <a:t>MATLAB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FF3DE-BB0D-375F-A9D1-94D714D0CE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162" y="1828385"/>
            <a:ext cx="10286900" cy="249595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55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713"/>
    </mc:Choice>
    <mc:Fallback xmlns="">
      <p:transition spd="slow" advTm="15071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E78A8C21-091C-A904-840D-D3B8621061EC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45B0301-44D9-945D-209A-7C2FA761C97B}"/>
              </a:ext>
            </a:extLst>
          </p:cNvPr>
          <p:cNvSpPr/>
          <p:nvPr/>
        </p:nvSpPr>
        <p:spPr>
          <a:xfrm>
            <a:off x="-115163" y="22454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6471934-49B7-B1C6-AA90-988AA8DEB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E7DEF-1506-82E9-9002-6DE8666C38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D9C1050-336D-AC6A-E75A-12C8EBCA044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C619905-D173-B80D-C65A-07D471614B6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1- Introduction to </a:t>
            </a:r>
            <a:r>
              <a:rPr lang="en-US" sz="3600" b="1" dirty="0"/>
              <a:t>MATLAB</a:t>
            </a:r>
            <a:endParaRPr lang="en-US" dirty="0"/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9392737-EFBB-DB74-04CA-00281E04EA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5170" y="2323142"/>
            <a:ext cx="8384146" cy="130076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064"/>
    </mc:Choice>
    <mc:Fallback xmlns="">
      <p:transition spd="slow" advTm="12506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E78A8C21-091C-A904-840D-D3B8621061EC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45B0301-44D9-945D-209A-7C2FA761C97B}"/>
              </a:ext>
            </a:extLst>
          </p:cNvPr>
          <p:cNvSpPr/>
          <p:nvPr/>
        </p:nvSpPr>
        <p:spPr>
          <a:xfrm>
            <a:off x="-115163" y="2245466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6471934-49B7-B1C6-AA90-988AA8DEB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E7DEF-1506-82E9-9002-6DE8666C38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4D9C1050-336D-AC6A-E75A-12C8EBCA044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C619905-D173-B80D-C65A-07D471614B68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1- Introduction to </a:t>
            </a:r>
            <a:r>
              <a:rPr lang="en-US" sz="3600" b="1" dirty="0"/>
              <a:t>MATLAB</a:t>
            </a:r>
            <a:endParaRPr lang="en-US" dirty="0"/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9392737-EFBB-DB74-04CA-00281E04EA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5170" y="2323142"/>
            <a:ext cx="8384146" cy="1300766"/>
          </a:xfrm>
          <a:prstGeom prst="rect">
            <a:avLst/>
          </a:prstGeom>
        </p:spPr>
      </p:pic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4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80"/>
    </mc:Choice>
    <mc:Fallback xmlns="">
      <p:transition spd="slow" advTm="6428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** Revision – Fundamentals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BB719319-9A8D-AC23-1327-F9A1FA5EC3B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3C1200E4-0006-73DE-F33C-81079C27DAE8}"/>
              </a:ext>
            </a:extLst>
          </p:cNvPr>
          <p:cNvSpPr/>
          <p:nvPr/>
        </p:nvSpPr>
        <p:spPr>
          <a:xfrm>
            <a:off x="-115163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5C3CB3B4-39D9-E31B-AD13-3923CB946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BAA42F-FA4F-C2D3-E1F3-907FC2448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7545F2C-2020-FA00-640A-8D3EC109B6F3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DB3D248-9398-4785-D018-098E1B0A37F6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C1B5376-7294-E92D-419C-07A25BBD658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Why </a:t>
            </a:r>
            <a:r>
              <a:rPr lang="en-US" sz="3600" b="1" dirty="0"/>
              <a:t>MATLAB</a:t>
            </a:r>
            <a:r>
              <a:rPr lang="en-US" dirty="0"/>
              <a:t> 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8CF156-C2FE-13F4-B755-B95E0BCD37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7" y="2000250"/>
            <a:ext cx="10906125" cy="2857500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41"/>
    </mc:Choice>
    <mc:Fallback xmlns="">
      <p:transition spd="slow" advTm="1571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30F49651-4A97-3C9D-2BA8-E746C7C349B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CAF5409-9EF9-60EA-907C-5004D0AE67C0}"/>
              </a:ext>
            </a:extLst>
          </p:cNvPr>
          <p:cNvSpPr/>
          <p:nvPr/>
        </p:nvSpPr>
        <p:spPr>
          <a:xfrm>
            <a:off x="-134617" y="20995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EDC9F43A-2B9A-A6A3-45BA-36E92B17A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622908-286E-E4B6-54F6-9873358BEB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000D4EC-6533-7C77-5F5F-D527E35D8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A5EF245-85F1-4FF8-5D72-F7261997656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Why </a:t>
            </a:r>
            <a:r>
              <a:rPr lang="en-US" sz="3600" b="1" dirty="0"/>
              <a:t>MATLAB</a:t>
            </a:r>
            <a:r>
              <a:rPr lang="en-US" dirty="0"/>
              <a:t> 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83DCCA6-55A3-BADF-7745-7EA014D62A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25" y="2209800"/>
            <a:ext cx="11258550" cy="243840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36"/>
    </mc:Choice>
    <mc:Fallback xmlns="">
      <p:transition spd="slow" advTm="14423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30F49651-4A97-3C9D-2BA8-E746C7C349B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CAF5409-9EF9-60EA-907C-5004D0AE67C0}"/>
              </a:ext>
            </a:extLst>
          </p:cNvPr>
          <p:cNvSpPr/>
          <p:nvPr/>
        </p:nvSpPr>
        <p:spPr>
          <a:xfrm>
            <a:off x="-134617" y="209955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EDC9F43A-2B9A-A6A3-45BA-36E92B17A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622908-286E-E4B6-54F6-9873358BEB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000D4EC-6533-7C77-5F5F-D527E35D8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A5EF245-85F1-4FF8-5D72-F7261997656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Download MATLAB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2F0B62-A189-3468-E772-B9E52AABC00F}"/>
              </a:ext>
            </a:extLst>
          </p:cNvPr>
          <p:cNvSpPr txBox="1"/>
          <p:nvPr/>
        </p:nvSpPr>
        <p:spPr>
          <a:xfrm>
            <a:off x="2103607" y="2170888"/>
            <a:ext cx="7419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https://getintopc.com/softwares/maths/mathworks-matlab-r2021a-free-download-8853012/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3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26"/>
    </mc:Choice>
    <mc:Fallback xmlns="">
      <p:transition spd="slow" advTm="12842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444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Integration with initial Conditions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AF0C867-39CF-6E16-E754-567031CA1025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DCF6C43-FF4C-AE29-CCD5-9D78FD483204}"/>
              </a:ext>
            </a:extLst>
          </p:cNvPr>
          <p:cNvSpPr/>
          <p:nvPr/>
        </p:nvSpPr>
        <p:spPr>
          <a:xfrm>
            <a:off x="-134617" y="2157917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16926436-263B-9ED4-245D-1998D4BC3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15782F-CE8F-777B-418B-90A140173B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BD0F3489-2969-85CF-E041-8DC051DCC829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190A15-C337-D79A-933D-0FC07A1B2C0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4409AE78-73B6-CA0A-6B30-A0C6FAE56FA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2 Basic Features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E565DB-832A-0571-1335-1E5AACB258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327" y="1704264"/>
            <a:ext cx="11258550" cy="30956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4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551"/>
    </mc:Choice>
    <mc:Fallback xmlns="">
      <p:transition spd="slow" advTm="13855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CF9BF662-0FE4-9221-9CB4-8667EF0FC39B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EFFEDE47-2837-3272-C37D-AE4B97FE7B8D}"/>
              </a:ext>
            </a:extLst>
          </p:cNvPr>
          <p:cNvSpPr/>
          <p:nvPr/>
        </p:nvSpPr>
        <p:spPr>
          <a:xfrm>
            <a:off x="-134617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AF307E0D-35F0-5997-E725-8B39A0CA3B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15987-EC8F-AC55-A01B-2086C2D140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640A21C-044A-17C7-B3F8-32D19282D4DD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798C7D-F9B8-8D1D-BDD3-3D5C34EA6E5A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65FB4D5-6CCD-61F7-5302-8827B9E0EC9F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2 Basic Features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12BF2E-8765-BD5F-6831-33B339404F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62" y="2638425"/>
            <a:ext cx="10734675" cy="158115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44"/>
    </mc:Choice>
    <mc:Fallback xmlns="">
      <p:transition spd="slow" advTm="612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     Example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8C1AA952-E963-D34D-8513-153E1BDBB12A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91B99660-96B0-5ACB-75DB-D5C19952E3BC}"/>
              </a:ext>
            </a:extLst>
          </p:cNvPr>
          <p:cNvSpPr/>
          <p:nvPr/>
        </p:nvSpPr>
        <p:spPr>
          <a:xfrm>
            <a:off x="-115158" y="222600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DA0A28FA-874B-5283-43E0-80D00EB98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4C2857-CB3D-BE73-BECC-4F1DD57AAA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C21DA25-B578-CEBD-AEB3-C9A56D6A38C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3E4F835-6C19-5106-4FE8-11C4701D2221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D7BDF27-AAAB-C605-9F75-1FDDD57F2B13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3- MATLAB session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FEA97E-3E57-A1D9-3B49-CFD83D694E79}"/>
              </a:ext>
            </a:extLst>
          </p:cNvPr>
          <p:cNvSpPr txBox="1"/>
          <p:nvPr/>
        </p:nvSpPr>
        <p:spPr>
          <a:xfrm>
            <a:off x="1503768" y="1513340"/>
            <a:ext cx="7729341" cy="4042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 of this minimum session (also called starting and exiting sessions) is to learn the first steps: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➢How to log on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➢Recall MATLAB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 Do a few simple calculations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➢How to quit MATLAB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732"/>
    </mc:Choice>
    <mc:Fallback xmlns="">
      <p:transition spd="slow" advTm="14173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91BD2863-5B7F-E534-F210-5B09A99965F0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2D8F60AE-9E69-B7C7-5045-52E3C662C274}"/>
              </a:ext>
            </a:extLst>
          </p:cNvPr>
          <p:cNvSpPr/>
          <p:nvPr/>
        </p:nvSpPr>
        <p:spPr>
          <a:xfrm>
            <a:off x="-154070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96E2B9A7-3215-A7AF-6B6B-7756A0DE5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5220F8-E294-E8F8-999E-DB21853889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967464B-2F7E-8306-3F6D-A2030085E3B5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0E2DBCE-E7B0-4458-5A6B-5017B41B3A8D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7EFA4DD1-3F2C-1A4C-4B6F-0A038DA042D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MATLAB Interface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663BEB-EF4B-1F65-99FA-9DA0F486A0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6202" y="1097281"/>
            <a:ext cx="7826349" cy="46686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818"/>
    </mc:Choice>
    <mc:Fallback xmlns="">
      <p:transition spd="slow" advTm="18281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5F694623-6A11-96D2-03AF-0192B1DCB33E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38B00F00-1584-46FD-45C2-5320EA42B143}"/>
              </a:ext>
            </a:extLst>
          </p:cNvPr>
          <p:cNvSpPr/>
          <p:nvPr/>
        </p:nvSpPr>
        <p:spPr>
          <a:xfrm>
            <a:off x="-124888" y="219682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20F49003-5DB3-2DF1-D466-5CD2B0B20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CA7424-F4F2-48DC-CB0B-5125C5DDB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AAB07471-50B2-4E49-BF54-3E7E8B36A8C1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9BBA6E-BA1A-F9B9-FE4E-C8E04DD9CF1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23A272E-54BD-FA82-5769-AF8D50B7564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MATLAB Environment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3ABC38-1905-48BA-C99C-8736687DBA83}"/>
              </a:ext>
            </a:extLst>
          </p:cNvPr>
          <p:cNvSpPr txBox="1"/>
          <p:nvPr/>
        </p:nvSpPr>
        <p:spPr>
          <a:xfrm>
            <a:off x="1384500" y="1397324"/>
            <a:ext cx="832370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logging into your account, you can enter MATLAB by double-clicking on the MATLAB shortcut icon (MATLAB R2015a) on your Windows desktop.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start MATLAB, a special window called the MATLAB desktop appears. 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desktop is a window that contains other windows.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48"/>
    </mc:Choice>
    <mc:Fallback xmlns="">
      <p:transition spd="slow" advTm="13784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2AC4B787-D133-1AD2-D800-9BC7D8BC6D9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13CB9B63-3E9C-0133-F367-E5DEEA3A4052}"/>
              </a:ext>
            </a:extLst>
          </p:cNvPr>
          <p:cNvSpPr/>
          <p:nvPr/>
        </p:nvSpPr>
        <p:spPr>
          <a:xfrm>
            <a:off x="-124887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B1B90B6B-134E-AF61-AEF4-0752D8A94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400" y="6183243"/>
            <a:ext cx="2124873" cy="5800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60675A-B20F-2AEA-0965-A5B4DF00C5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B1CC6BD-B011-B657-B2F3-8B1EF302035E}"/>
              </a:ext>
            </a:extLst>
          </p:cNvPr>
          <p:cNvSpPr/>
          <p:nvPr/>
        </p:nvSpPr>
        <p:spPr>
          <a:xfrm>
            <a:off x="2480553" y="6558853"/>
            <a:ext cx="9602168" cy="67057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9ADAB86F-D99B-7F5A-9E4A-B73D4BB69C7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MATLAB Environment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7040FE-5A9F-B720-A461-C749692E4737}"/>
              </a:ext>
            </a:extLst>
          </p:cNvPr>
          <p:cNvSpPr txBox="1"/>
          <p:nvPr/>
        </p:nvSpPr>
        <p:spPr>
          <a:xfrm>
            <a:off x="1680999" y="1367097"/>
            <a:ext cx="8961061" cy="4368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❖ The major tools within or accessible from the desktop are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Command Window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Command History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Workspace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Current Directory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Help Browser </a:t>
            </a:r>
          </a:p>
          <a:p>
            <a:pPr>
              <a:lnSpc>
                <a:spcPct val="20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❑ The Start button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062"/>
    </mc:Choice>
    <mc:Fallback xmlns="">
      <p:transition spd="slow" advTm="22106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195781" y="543490"/>
            <a:ext cx="91155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D847E225-8B21-52D4-A64E-D2B04DE4D2F7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A9C35CB-DECF-7D1C-5AEE-8B010A07BF67}"/>
              </a:ext>
            </a:extLst>
          </p:cNvPr>
          <p:cNvSpPr/>
          <p:nvPr/>
        </p:nvSpPr>
        <p:spPr>
          <a:xfrm>
            <a:off x="-124888" y="218709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4812CC8C-1A20-C25F-6D9C-E7E2C0622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57419D-A152-B481-1D5E-D9E0C2D0B3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476D584-5FDD-0236-AD40-B54B71D4312F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0EB013-40CF-4DEB-8C95-828B67401D90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C7413C-B3D3-D166-8C13-AF890CD3417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342F0-665B-BD18-2F0E-34D0AA6A3D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9623" y="1843815"/>
            <a:ext cx="8505825" cy="18954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7798B42-6293-194D-7957-59A9F93FFA9E}"/>
              </a:ext>
            </a:extLst>
          </p:cNvPr>
          <p:cNvSpPr txBox="1"/>
          <p:nvPr/>
        </p:nvSpPr>
        <p:spPr>
          <a:xfrm>
            <a:off x="1877438" y="4331729"/>
            <a:ext cx="62451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</a:rPr>
              <a:t>Hint: Use MATLAB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53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42"/>
    </mc:Choice>
    <mc:Fallback xmlns="">
      <p:transition spd="slow" advTm="12294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BB7BE1E1-166B-0C2A-A517-C662C1367A92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5C68F973-1754-2590-3F11-75187ACDFCD5}"/>
              </a:ext>
            </a:extLst>
          </p:cNvPr>
          <p:cNvSpPr/>
          <p:nvPr/>
        </p:nvSpPr>
        <p:spPr>
          <a:xfrm>
            <a:off x="-124887" y="2226011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86D506C2-8EE6-3765-B323-8BCCEBF06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B3392F-4DE2-B5AC-34A8-45B39696E9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EA7A77DA-BB40-924B-B0E3-38E19A0EC2B2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57D297-0296-4F0B-EA19-1E045798121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56B92B-5FCB-39FE-CFFF-71C5FBB2B644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 Solution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E7D5EC-2A26-A519-1A39-D81EE1E2F6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7402" y="1519805"/>
            <a:ext cx="4665460" cy="279927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2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660"/>
    </mc:Choice>
    <mc:Fallback xmlns="">
      <p:transition spd="slow" advTm="13366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Operators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AB8673-A271-5BE6-3F79-A82F35EFEB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5917" y="1197120"/>
            <a:ext cx="6851934" cy="45154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680"/>
    </mc:Choice>
    <mc:Fallback xmlns="">
      <p:transition spd="slow" advTm="17868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Quitting MATLAB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BCF1E6-C581-F43D-4368-CA82371E19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7633" y="1704264"/>
            <a:ext cx="8169348" cy="243099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65"/>
    </mc:Choice>
    <mc:Fallback xmlns="">
      <p:transition spd="slow" advTm="8886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Creating MATLAB variables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12E50-2D81-2E2A-9181-6007E8EC55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0344" y="1934494"/>
            <a:ext cx="8558002" cy="21718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59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07"/>
    </mc:Choice>
    <mc:Fallback xmlns="">
      <p:transition spd="slow" advTm="7350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Expression Example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8F484-0D02-53EE-838F-5F785DF866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3654" y="1939161"/>
            <a:ext cx="8664691" cy="297967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3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10"/>
    </mc:Choice>
    <mc:Fallback xmlns="">
      <p:transition spd="slow" advTm="6541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Overwriting variable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808AC-35B6-B47E-96B8-3BB2D9DB52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322" y="1907394"/>
            <a:ext cx="8672312" cy="201947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45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63"/>
    </mc:Choice>
    <mc:Fallback xmlns="">
      <p:transition spd="slow" advTm="7196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Overwriting Example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92F19-9D34-23B1-7233-A500DFDBB8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2781" y="1550745"/>
            <a:ext cx="6782388" cy="34674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9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235"/>
    </mc:Choice>
    <mc:Fallback xmlns="">
      <p:transition spd="slow" advTm="15723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Error Messages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310CA-F0B6-1104-5B0E-AE423E1C15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1204" y="2044566"/>
            <a:ext cx="8794242" cy="188230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9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94"/>
    </mc:Choice>
    <mc:Fallback xmlns="">
      <p:transition spd="slow" advTm="3459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Error Massages Example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9D550-2E0A-75D2-3ED0-995DFA45EF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862" y="1811616"/>
            <a:ext cx="5730737" cy="317781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3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317"/>
    </mc:Choice>
    <mc:Fallback xmlns="">
      <p:transition spd="slow" advTm="8931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Making Correction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87FA01-9036-CA85-C03B-27986B4C43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7562" y="1883256"/>
            <a:ext cx="10058355" cy="263037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39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46"/>
    </mc:Choice>
    <mc:Fallback xmlns="">
      <p:transition spd="slow" advTm="3864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6DB037-3F56-82B1-07A9-F4B61CD28D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005" y="1668820"/>
            <a:ext cx="7856901" cy="351312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0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59"/>
    </mc:Choice>
    <mc:Fallback xmlns="">
      <p:transition spd="slow" advTm="7295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327498"/>
            <a:ext cx="9530601" cy="1384570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Controlling the hierarchy of operations or precedence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22672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39430-7150-CA34-02AD-C37AC5E51F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431" y="2485845"/>
            <a:ext cx="10217325" cy="187214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36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16"/>
    </mc:Choice>
    <mc:Fallback xmlns="">
      <p:transition spd="slow" advTm="6221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for controlling the hierarchy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C76B7-C4B1-7B6F-CBB5-F5A4DC5A1E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8546" y="1486499"/>
            <a:ext cx="5174428" cy="381795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3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80"/>
    </mc:Choice>
    <mc:Fallback xmlns="">
      <p:transition spd="slow" advTm="6408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MATLAB Rules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06ADD-2CD0-799A-CA07-F5D12C2F0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611" y="1704264"/>
            <a:ext cx="9529106" cy="313680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67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91"/>
    </mc:Choice>
    <mc:Fallback xmlns="">
      <p:transition spd="slow" advTm="5799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948C9-F629-06EB-322B-B37F58D8EF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7861" y="2922418"/>
            <a:ext cx="2647981" cy="13091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35FA86-E017-98BF-EF71-0F347BF74B5B}"/>
              </a:ext>
            </a:extLst>
          </p:cNvPr>
          <p:cNvSpPr txBox="1"/>
          <p:nvPr/>
        </p:nvSpPr>
        <p:spPr>
          <a:xfrm>
            <a:off x="1840958" y="1872732"/>
            <a:ext cx="723494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</a:rPr>
              <a:t>Solve the following expression on MATLAB: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2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116"/>
    </mc:Choice>
    <mc:Fallback xmlns="">
      <p:transition spd="slow" advTm="9311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 Solution 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2B27C9-CDDB-CFFA-5C1F-C41E820F7C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1266" y="1807284"/>
            <a:ext cx="6386113" cy="202709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50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79"/>
    </mc:Choice>
    <mc:Fallback xmlns="">
      <p:transition spd="slow" advTm="7067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490762" cy="1227734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Controlling the appearance of floating point number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4EC2B-AE94-7FD9-D509-2D31896C0E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300" y="2167645"/>
            <a:ext cx="10345363" cy="262809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10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46"/>
    </mc:Choice>
    <mc:Fallback xmlns="">
      <p:transition spd="slow" advTm="3364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274267" y="248905"/>
            <a:ext cx="9365844" cy="1385342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for Controlling the appearance of floating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295546-DDC7-00AF-76A8-378BF39BA6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3142" y="2111676"/>
            <a:ext cx="8176969" cy="310922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09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24"/>
    </mc:Choice>
    <mc:Fallback xmlns="">
      <p:transition spd="slow" advTm="5332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Entering multiple statements per line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29400-32BF-B2EE-FDDF-FA04BC333D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68" y="2036052"/>
            <a:ext cx="10333400" cy="179832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30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67"/>
    </mc:Choice>
    <mc:Fallback xmlns="">
      <p:transition spd="slow" advTm="2876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704771" cy="1306262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for Entering multiple statements per line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115DC-9FA6-B1D9-A160-B32122F371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3840" y="1823261"/>
            <a:ext cx="8195615" cy="266119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9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31"/>
    </mc:Choice>
    <mc:Fallback xmlns="">
      <p:transition spd="slow" advTm="5823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Entering multiple statements per line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155F0A-4508-1924-BEB5-0A4C488912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2418" y="2002583"/>
            <a:ext cx="8936954" cy="297205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25"/>
    </mc:Choice>
    <mc:Fallback xmlns="">
      <p:transition spd="slow" advTm="75125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08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67E53EE3-D2AA-6211-0EAC-9940E86FFD0D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EEDA1B-54A9-500B-B7FF-FF6012552D85}"/>
              </a:ext>
            </a:extLst>
          </p:cNvPr>
          <p:cNvSpPr/>
          <p:nvPr/>
        </p:nvSpPr>
        <p:spPr>
          <a:xfrm>
            <a:off x="-134614" y="2167645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6EA9918B-B252-78F7-FEAD-5E73F8A4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421AE1-E319-518B-8F24-A0C8399AD6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FB5DCBB2-201A-909E-DE88-78D770C24E58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1AB906-6E7B-8523-9B33-13C4E0C57C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FFFB5175-8CA3-B29F-59C1-A971FC10275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MATLAB Help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4059A-39BE-BD5A-B5A2-3C28081C8A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3912" y="1190831"/>
            <a:ext cx="6662894" cy="452551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23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1"/>
    </mc:Choice>
    <mc:Fallback xmlns="">
      <p:transition spd="slow" advTm="2900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D60FC88-47F6-186E-4063-37CF02682B76}"/>
              </a:ext>
            </a:extLst>
          </p:cNvPr>
          <p:cNvSpPr txBox="1">
            <a:spLocks/>
          </p:cNvSpPr>
          <p:nvPr/>
        </p:nvSpPr>
        <p:spPr>
          <a:xfrm>
            <a:off x="300868" y="152400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MATLAB Help</a:t>
            </a: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5D508AF-39EC-C518-70B3-4DB8B07CA32A}"/>
              </a:ext>
            </a:extLst>
          </p:cNvPr>
          <p:cNvSpPr/>
          <p:nvPr/>
        </p:nvSpPr>
        <p:spPr>
          <a:xfrm>
            <a:off x="-144467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67500F4-7D84-C6C9-2E16-45A39B574542}"/>
              </a:ext>
            </a:extLst>
          </p:cNvPr>
          <p:cNvSpPr/>
          <p:nvPr/>
        </p:nvSpPr>
        <p:spPr>
          <a:xfrm>
            <a:off x="12050820" y="2148189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6">
            <a:extLst>
              <a:ext uri="{FF2B5EF4-FFF2-40B4-BE49-F238E27FC236}">
                <a16:creationId xmlns:a16="http://schemas.microsoft.com/office/drawing/2014/main" id="{C310A95E-8BDA-02E4-9D53-B81F0380F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35A0F-2737-2D82-4BD4-6DE9862292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56EF7C2-4F0A-901E-98D1-E4CC6F04B200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FF900B-C65C-7A67-F794-FA3CCA0CFE9F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7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5DAE7-1477-1B78-CFC8-F0AD33357A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1699" y="1304388"/>
            <a:ext cx="6540351" cy="4494611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79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13"/>
    </mc:Choice>
    <mc:Fallback xmlns="">
      <p:transition spd="slow" advTm="34313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79F9833C-1C67-34FF-CECE-A97A9AC65683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59683A8-FE2F-C105-350D-6D76025D21B9}"/>
              </a:ext>
            </a:extLst>
          </p:cNvPr>
          <p:cNvSpPr/>
          <p:nvPr/>
        </p:nvSpPr>
        <p:spPr>
          <a:xfrm>
            <a:off x="-105433" y="2206553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6">
            <a:extLst>
              <a:ext uri="{FF2B5EF4-FFF2-40B4-BE49-F238E27FC236}">
                <a16:creationId xmlns:a16="http://schemas.microsoft.com/office/drawing/2014/main" id="{45DFA9C6-ACF5-56F9-EAE4-161F13869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F0E24C-46D1-F5B7-B5D6-661FFD66AB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C4E9840-EB05-7D70-B41E-D799B7831B7C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775240-FEE8-EA9F-25A5-502A205F9FDB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9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CA0D28-D219-8534-4BFA-81FE149EB95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8887647" cy="84572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Summary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C2262A-F93C-CDD8-57C9-72F60BFAFE50}"/>
              </a:ext>
            </a:extLst>
          </p:cNvPr>
          <p:cNvSpPr txBox="1"/>
          <p:nvPr/>
        </p:nvSpPr>
        <p:spPr>
          <a:xfrm>
            <a:off x="1960123" y="1132059"/>
            <a:ext cx="7329791" cy="4544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en-US" sz="2000" b="1" dirty="0"/>
              <a:t>1  Introduction to MATLAB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2  How to Download MATLAB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3  Basic Features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4  MATLAB Session </a:t>
            </a:r>
          </a:p>
          <a:p>
            <a:pPr>
              <a:lnSpc>
                <a:spcPct val="300000"/>
              </a:lnSpc>
            </a:pPr>
            <a:r>
              <a:rPr lang="en-US" sz="2000" b="1" dirty="0"/>
              <a:t>5  Getting Started with MATLAB Operations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54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503"/>
    </mc:Choice>
    <mc:Fallback xmlns="">
      <p:transition spd="slow" advTm="12350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2856</TotalTime>
  <Words>858</Words>
  <Application>Microsoft Office PowerPoint</Application>
  <PresentationFormat>Widescreen</PresentationFormat>
  <Paragraphs>276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161</cp:revision>
  <dcterms:created xsi:type="dcterms:W3CDTF">2021-08-03T13:03:26Z</dcterms:created>
  <dcterms:modified xsi:type="dcterms:W3CDTF">2023-07-24T14:26:17Z</dcterms:modified>
</cp:coreProperties>
</file>