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9.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4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Layouts/slideLayout3.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1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revisionInfo.xml" ContentType="application/vnd.ms-powerpoint.revisioninfo+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sldIdLst>
    <p:sldId id="480" r:id="rId2"/>
    <p:sldId id="271" r:id="rId3"/>
    <p:sldId id="313" r:id="rId4"/>
    <p:sldId id="276" r:id="rId5"/>
    <p:sldId id="566" r:id="rId6"/>
    <p:sldId id="530" r:id="rId7"/>
    <p:sldId id="567" r:id="rId8"/>
    <p:sldId id="531" r:id="rId9"/>
    <p:sldId id="568" r:id="rId10"/>
    <p:sldId id="532" r:id="rId11"/>
    <p:sldId id="569" r:id="rId12"/>
    <p:sldId id="533" r:id="rId13"/>
    <p:sldId id="570" r:id="rId14"/>
    <p:sldId id="571" r:id="rId15"/>
    <p:sldId id="572" r:id="rId16"/>
    <p:sldId id="534" r:id="rId17"/>
    <p:sldId id="535" r:id="rId18"/>
    <p:sldId id="537" r:id="rId19"/>
    <p:sldId id="573" r:id="rId20"/>
    <p:sldId id="536" r:id="rId21"/>
    <p:sldId id="574" r:id="rId22"/>
    <p:sldId id="538" r:id="rId23"/>
    <p:sldId id="539" r:id="rId24"/>
    <p:sldId id="575" r:id="rId25"/>
    <p:sldId id="540" r:id="rId26"/>
    <p:sldId id="542" r:id="rId27"/>
    <p:sldId id="545" r:id="rId28"/>
    <p:sldId id="546" r:id="rId29"/>
    <p:sldId id="547" r:id="rId30"/>
    <p:sldId id="576" r:id="rId31"/>
    <p:sldId id="577" r:id="rId32"/>
    <p:sldId id="578" r:id="rId33"/>
    <p:sldId id="579" r:id="rId34"/>
    <p:sldId id="580" r:id="rId35"/>
    <p:sldId id="581" r:id="rId36"/>
    <p:sldId id="582" r:id="rId37"/>
    <p:sldId id="583" r:id="rId38"/>
    <p:sldId id="551" r:id="rId39"/>
    <p:sldId id="552" r:id="rId40"/>
    <p:sldId id="553" r:id="rId41"/>
    <p:sldId id="554" r:id="rId42"/>
    <p:sldId id="555" r:id="rId43"/>
    <p:sldId id="556" r:id="rId44"/>
    <p:sldId id="557" r:id="rId45"/>
    <p:sldId id="563" r:id="rId46"/>
    <p:sldId id="564" r:id="rId47"/>
    <p:sldId id="56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66"/>
            <p14:sldId id="530"/>
            <p14:sldId id="567"/>
            <p14:sldId id="531"/>
            <p14:sldId id="568"/>
            <p14:sldId id="532"/>
            <p14:sldId id="569"/>
            <p14:sldId id="533"/>
            <p14:sldId id="570"/>
            <p14:sldId id="571"/>
            <p14:sldId id="572"/>
            <p14:sldId id="534"/>
            <p14:sldId id="535"/>
            <p14:sldId id="537"/>
            <p14:sldId id="573"/>
            <p14:sldId id="536"/>
            <p14:sldId id="574"/>
            <p14:sldId id="538"/>
            <p14:sldId id="539"/>
            <p14:sldId id="575"/>
            <p14:sldId id="540"/>
            <p14:sldId id="542"/>
            <p14:sldId id="545"/>
            <p14:sldId id="546"/>
            <p14:sldId id="547"/>
            <p14:sldId id="576"/>
            <p14:sldId id="577"/>
            <p14:sldId id="578"/>
            <p14:sldId id="579"/>
            <p14:sldId id="580"/>
            <p14:sldId id="581"/>
            <p14:sldId id="582"/>
            <p14:sldId id="583"/>
            <p14:sldId id="551"/>
            <p14:sldId id="552"/>
            <p14:sldId id="553"/>
            <p14:sldId id="554"/>
            <p14:sldId id="555"/>
            <p14:sldId id="556"/>
            <p14:sldId id="557"/>
            <p14:sldId id="563"/>
            <p14:sldId id="564"/>
            <p14:sldId id="5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3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8" Type="http://schemas.openxmlformats.org/officeDocument/2006/relationships/customXml" Target="../customXml/item3.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png"/></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8" Type="http://schemas.openxmlformats.org/officeDocument/2006/relationships/hyperlink" Target="https://madgicx.com/" TargetMode="External"/><Relationship Id="rId3" Type="http://schemas.openxmlformats.org/officeDocument/2006/relationships/hyperlink" Target="https://poe.com/chat/2r0d6qgrg8cb3u69wov" TargetMode="External"/><Relationship Id="rId7" Type="http://schemas.openxmlformats.org/officeDocument/2006/relationships/hyperlink" Target="https://wave.video/tools/video-marketing/turn-text-into-video" TargetMode="External"/><Relationship Id="rId2" Type="http://schemas.openxmlformats.org/officeDocument/2006/relationships/hyperlink" Target="https://rytr.me/" TargetMode="External"/><Relationship Id="rId1" Type="http://schemas.openxmlformats.org/officeDocument/2006/relationships/slideLayout" Target="../slideLayouts/slideLayout15.xml"/><Relationship Id="rId6" Type="http://schemas.openxmlformats.org/officeDocument/2006/relationships/hyperlink" Target="https://offeo.com/ltd?ref=lilycrawford20" TargetMode="External"/><Relationship Id="rId5" Type="http://schemas.openxmlformats.org/officeDocument/2006/relationships/hyperlink" Target="https://viddyoze.com/pricing/" TargetMode="External"/><Relationship Id="rId4" Type="http://schemas.openxmlformats.org/officeDocument/2006/relationships/hyperlink" Target="https://ai.invideo.io/" TargetMode="External"/><Relationship Id="rId9" Type="http://schemas.openxmlformats.org/officeDocument/2006/relationships/image" Target="../media/image5.png"/></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svg"/><Relationship Id="rId2" Type="http://schemas.openxmlformats.org/officeDocument/2006/relationships/image" Target="../media/image32.jpeg"/><Relationship Id="rId1" Type="http://schemas.openxmlformats.org/officeDocument/2006/relationships/slideLayout" Target="../slideLayouts/slideLayout16.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السابعة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4926220"/>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نتناول في هذه المحاضرة: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مفهوم الإعلان.</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الابتكار في الإعلان.</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عناصر التصميم.</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استراتيجية </a:t>
            </a:r>
            <a:r>
              <a:rPr lang="ar-EG" sz="2000" dirty="0" err="1">
                <a:latin typeface="Alexandria" pitchFamily="2" charset="-78"/>
                <a:cs typeface="Alexandria" pitchFamily="2" charset="-78"/>
              </a:rPr>
              <a:t>اسكامبر</a:t>
            </a:r>
            <a:r>
              <a:rPr lang="ar-EG" sz="2000" dirty="0">
                <a:latin typeface="Alexandria" pitchFamily="2" charset="-78"/>
                <a:cs typeface="Alexandria" pitchFamily="2" charset="-78"/>
              </a:rPr>
              <a:t> في تصميم الإعلانات.</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الأدوات التي يمكن توظيفها في إنتاج الإعلانات.</a:t>
            </a:r>
          </a:p>
          <a:p>
            <a:pPr marL="285750" indent="-285750" algn="l">
              <a:lnSpc>
                <a:spcPct val="200000"/>
              </a:lnSpc>
              <a:buFont typeface="Wingdings" panose="05000000000000000000" pitchFamily="2" charset="2"/>
              <a:buChar char="v"/>
            </a:pPr>
            <a:r>
              <a:rPr lang="en-US" sz="2000" dirty="0">
                <a:latin typeface="Alexandria" pitchFamily="2" charset="-78"/>
                <a:cs typeface="Alexandria" pitchFamily="2" charset="-78"/>
              </a:rPr>
              <a:t>Script Editing Tools</a:t>
            </a:r>
          </a:p>
          <a:p>
            <a:pPr marL="285750" indent="-285750" algn="r" rtl="1">
              <a:lnSpc>
                <a:spcPct val="200000"/>
              </a:lnSpc>
              <a:buFont typeface="Wingdings" panose="05000000000000000000" pitchFamily="2" charset="2"/>
              <a:buChar char="v"/>
            </a:pPr>
            <a:endParaRPr lang="ar-EG" sz="20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2074014"/>
            <a:ext cx="10541000"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الإعلان يمثل جزءًا حيويًا من الحياة المعاصرة، حيث يلعب دورًا أساسيًا في تشكيل التوجهات والقرارات الشرائية وتوجيه الرأي العام. عبر العقود، تطور الإعلان بفضل التقدم التكنولوجي وظهور منصات إعلامية جديدة، مما أدى إلى نشوء ما يعرف بـ"الإعلام الجديد". يشمل الإعلام الجديد شبكات التواصل الاجتماعي، والمواقع الإلكترونية، وتطبيقات الهواتف الذكية، حيث باتت هذه الوسائل توفر فرصًا فريدة للوصول إلى الجمهور المستهدف بطرق أكثر تفاعلاً وديناميكية من الأساليب التقليدية.</a:t>
            </a:r>
          </a:p>
          <a:p>
            <a:pPr algn="just" rtl="1">
              <a:lnSpc>
                <a:spcPct val="150000"/>
              </a:lnSpc>
            </a:pPr>
            <a:r>
              <a:rPr lang="ar-EG" sz="1600" dirty="0">
                <a:latin typeface="Alexandria" pitchFamily="2" charset="-78"/>
                <a:cs typeface="Alexandria" pitchFamily="2" charset="-78"/>
              </a:rPr>
              <a:t>وأهمية الإعلان في الإعلام الجديد تكمن في قدرته على الوصول إلى شرائح واسعة من المجتمع بسهولة وسرعة عالية، حيث يمكن للمعلنين التواصل مع جمهورهم في أي وقت وأي مكان وبشكل فردي، مما يسمح بتخصيص الرسائل الإعلانية حسب تفضيلات واحتياجات كل فرد. هذا بالإضافة إلى تمكينه من تحقيق التفاعل المباشر مع المستخدمين، سواء من خلال التعليقات، </a:t>
            </a:r>
            <a:r>
              <a:rPr lang="ar-EG" sz="1600" dirty="0" err="1">
                <a:latin typeface="Alexandria" pitchFamily="2" charset="-78"/>
                <a:cs typeface="Alexandria" pitchFamily="2" charset="-78"/>
              </a:rPr>
              <a:t>الإعجابات</a:t>
            </a:r>
            <a:r>
              <a:rPr lang="ar-EG" sz="1600" dirty="0">
                <a:latin typeface="Alexandria" pitchFamily="2" charset="-78"/>
                <a:cs typeface="Alexandria" pitchFamily="2" charset="-78"/>
              </a:rPr>
              <a:t>، أو حتى الرسائل المباشرة، مما يعزز من فعالية الحملات الإعلانية ويزيد من فرص تحسين تجربة المستخدم.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081F5-AED4-DD2C-463A-4411DCBB39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737061-95A2-2C13-1A72-9349AAEAF95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8834DE-9A65-91CD-BDD8-A945BA2C7100}"/>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a:extLst>
              <a:ext uri="{FF2B5EF4-FFF2-40B4-BE49-F238E27FC236}">
                <a16:creationId xmlns:a16="http://schemas.microsoft.com/office/drawing/2014/main" id="{1034436F-4F7F-BFAB-E0FA-A38C9AFCCA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21B162-ADFA-99FA-7871-77FE54C6F14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4467665-B24B-EE9D-2502-DCA4F0494DE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438DDC1-7856-3C55-CD26-4DCDF7C9032C}"/>
              </a:ext>
            </a:extLst>
          </p:cNvPr>
          <p:cNvSpPr txBox="1"/>
          <p:nvPr/>
        </p:nvSpPr>
        <p:spPr>
          <a:xfrm>
            <a:off x="708692" y="1919593"/>
            <a:ext cx="10541000"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ومن ناحية أخرى، يسهم الإعلان في الإعلام الجديد في تعزيز الاقتصاد الرقمي وتنشيط الأعمال الصغيرة والمتوسطة، إذ أنه يتيح لهؤلاء الوصول إلى جمهور واسع بدون الحاجة إلى ميزانيات ضخمة للإعلان، كما هو الحال في الإعلانات التقليدية. علاوة على ذلك، يمكن للإعلام الجديد أن يتيح للمعلنين تتبع أداء إعلاناتهم بدقة من خلال أدوات التحليل الرقمي، مما يمكنهم من تحسين استراتيجياتهم الإعلانية باستمرار.</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باختصار، الإعلام الجديد غير ملامح صناعة الإعلان، وجعل من الممكن الوصول إلى المستهلكين بطرق أكثر تفاعلية وفعالية، وهو بذلك يشكل ركيزة أساسية في اقتصاد اليوم الرقمي وفي التأثير على سلوك الجمهور.</a:t>
            </a:r>
          </a:p>
        </p:txBody>
      </p:sp>
      <p:sp>
        <p:nvSpPr>
          <p:cNvPr id="4" name="TextBox 3">
            <a:extLst>
              <a:ext uri="{FF2B5EF4-FFF2-40B4-BE49-F238E27FC236}">
                <a16:creationId xmlns:a16="http://schemas.microsoft.com/office/drawing/2014/main" id="{D2951C7B-8656-78CB-B21D-56C2984866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4D90C7-5A60-2D91-2767-A38B1B2B90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52171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E0CF6-CCED-0E82-AF74-E296A9D72F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2E8479-A39D-A7F0-9504-FD264ED4C46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882FF06-9FBC-C565-13FA-6C0490D7855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مفهوم الإعلان</a:t>
            </a:r>
          </a:p>
        </p:txBody>
      </p:sp>
      <p:sp>
        <p:nvSpPr>
          <p:cNvPr id="5" name="Rectangle 4">
            <a:extLst>
              <a:ext uri="{FF2B5EF4-FFF2-40B4-BE49-F238E27FC236}">
                <a16:creationId xmlns:a16="http://schemas.microsoft.com/office/drawing/2014/main" id="{B5DC5F46-8541-2F59-76E6-FB2E93DA16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55678C-0587-9F2C-DA51-11550CECFE9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FE2E8F-845C-576E-3D0F-74638F4F4B93}"/>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56118EB-8D58-E92C-DECD-6BF5E1E09024}"/>
              </a:ext>
            </a:extLst>
          </p:cNvPr>
          <p:cNvSpPr txBox="1"/>
          <p:nvPr/>
        </p:nvSpPr>
        <p:spPr>
          <a:xfrm>
            <a:off x="708692" y="1919593"/>
            <a:ext cx="10541000" cy="411337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مفهوم الإعلان يشير إلى عملية نقل رسائل مدفوعة تهدف إلى الترويج لمنتجات أو خدمات أو أفكار من خلال وسائل متنوعة بغرض الوصول إلى جمهور معين وتحفيزهم على اتخاذ إجراءات معينة، سواء كانت شراء منتج أو تبني فكرة أو تعديل سلوك. ويتضمن الإعلان عناصر رئيسية، مثل تحديد الجمهور المستهدف، واختيار الوسيلة المناسبة، وتصميم الرسالة بفعالية لضمان تحقيق الأهداف المرجوة.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والإعلان هو نوع من الاتصال التسويقي تستخدمه الشركات والمعلنين للترويج لمنتجاتهم أو خدماتهم أو أفكارهم عبر وسائل الإعلام المختلفة، مثل التلفزيون، الإذاعة، الصحف، المجلات، والإنترنت.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كما يُعرف الإعلان بأنه: شكل مدفوع من العرض غير الشخصي الذي يُروّج للأفكار أو المنتجات أو الخدمات من قِبل جهة معلنة معروفة. ووسيلة اتصال غير شخصية يتم توصيلها من خلال مختلف وسائل الإعلام والنشر.</a:t>
            </a:r>
          </a:p>
          <a:p>
            <a:pPr marL="285750" indent="-285750" algn="just" rtl="1">
              <a:lnSpc>
                <a:spcPct val="150000"/>
              </a:lnSpc>
              <a:buFont typeface="Arial" panose="020B0604020202020204" pitchFamily="34" charset="0"/>
              <a:buChar char="•"/>
            </a:pPr>
            <a:r>
              <a:rPr lang="ar-EG" sz="1600">
                <a:latin typeface="Alexandria" pitchFamily="2" charset="-78"/>
                <a:cs typeface="Alexandria" pitchFamily="2" charset="-78"/>
              </a:rPr>
              <a:t>وهو </a:t>
            </a:r>
            <a:r>
              <a:rPr lang="ar-EG" sz="1600" dirty="0">
                <a:latin typeface="Alexandria" pitchFamily="2" charset="-78"/>
                <a:cs typeface="Alexandria" pitchFamily="2" charset="-78"/>
              </a:rPr>
              <a:t>أداة إقناع تُستخدم للتأثير على آراء وسلوك الجمهور المستهدف واتجاهاته.</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كما يمكن تعريفه على أنه وسيلة ترويجية تسلط الضوء على مزايا وفوائد منتج أو خدمة معينة بهدف تحفيز المستهلكين على الشراء.</a:t>
            </a:r>
          </a:p>
        </p:txBody>
      </p:sp>
      <p:sp>
        <p:nvSpPr>
          <p:cNvPr id="4" name="TextBox 3">
            <a:extLst>
              <a:ext uri="{FF2B5EF4-FFF2-40B4-BE49-F238E27FC236}">
                <a16:creationId xmlns:a16="http://schemas.microsoft.com/office/drawing/2014/main" id="{C5EFE78E-E803-E3E8-87B7-AD0A95EB2E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53E024-545B-CC57-1656-06A3C8059E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9395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3132A-DDD9-DBAE-8122-85C5E2ED5B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A4EB22-3499-B760-CABE-CDD7372468A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856DF42-8449-7314-583F-11BA3C2F147E}"/>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هل مفهوم الإعلان يختلف ما بين وسائل الإعلام التقليدية والحديثة</a:t>
            </a:r>
          </a:p>
        </p:txBody>
      </p:sp>
      <p:sp>
        <p:nvSpPr>
          <p:cNvPr id="5" name="Rectangle 4">
            <a:extLst>
              <a:ext uri="{FF2B5EF4-FFF2-40B4-BE49-F238E27FC236}">
                <a16:creationId xmlns:a16="http://schemas.microsoft.com/office/drawing/2014/main" id="{8936DA94-EA8B-8E05-1F07-5D1738EC6A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128A5F-8C2F-D97C-9366-6816CC27363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04EC57-7C9E-697C-FA5A-018F8009BBB3}"/>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90E4BB4-941A-D3FB-B44C-058C942A45EB}"/>
              </a:ext>
            </a:extLst>
          </p:cNvPr>
          <p:cNvSpPr txBox="1"/>
          <p:nvPr/>
        </p:nvSpPr>
        <p:spPr>
          <a:xfrm>
            <a:off x="708692" y="1919593"/>
            <a:ext cx="10541000" cy="4482702"/>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في وسائل الإعلام التقليدية، مثل التلفاز، الصحف، المجلات، والراديو، يعتمد الإعلان على بث رسائل ثابتة تستهدف شريحة واسعة من الجمهور. تُعرف هذه الوسائل بأنها "أحادية الاتجاه"، حيث لا تتيح للمستهلكين الفرصة للتفاعل المباشر مع الرسائل الإعلانية، وغالبًا ما تحتاج إلى ميزانيات ضخمة لتصل إلى الجمهور بشكل واسع.</a:t>
            </a:r>
          </a:p>
          <a:p>
            <a:pPr algn="just" rtl="1">
              <a:lnSpc>
                <a:spcPct val="150000"/>
              </a:lnSpc>
            </a:pPr>
            <a:r>
              <a:rPr lang="ar-EG" sz="1600" dirty="0">
                <a:latin typeface="Alexandria" pitchFamily="2" charset="-78"/>
                <a:cs typeface="Alexandria" pitchFamily="2" charset="-78"/>
              </a:rPr>
              <a:t>أما في وسائل الإعلام الجديد، مثل وسائل التواصل الاجتماعي والمواقع الإلكترونية وتطبيقات الهواتف الذكية، يختلف مفهوم الإعلان بشكل ملحوظ. أصبح الإعلان في الإعلام الجديد أكثر تفاعلية وديناميكية، مما يسمح بتخصيص الرسائل واستهداف الجمهور بناءً على بيانات سلوكية واهتمامات محددة. يُمكن للإعلانات هنا أن تتكيف بشكل لحظي مع تفضيلات الأفراد وتتيح للمعلنين تتبع وتقييم الأداء بشكل فوري، كما يمكن للمستهلكين التفاعل مع الإعلانات عبر التعليقات </a:t>
            </a:r>
            <a:r>
              <a:rPr lang="ar-EG" sz="1600" dirty="0" err="1">
                <a:latin typeface="Alexandria" pitchFamily="2" charset="-78"/>
                <a:cs typeface="Alexandria" pitchFamily="2" charset="-78"/>
              </a:rPr>
              <a:t>والإعجابات</a:t>
            </a:r>
            <a:r>
              <a:rPr lang="ar-EG" sz="1600" dirty="0">
                <a:latin typeface="Alexandria" pitchFamily="2" charset="-78"/>
                <a:cs typeface="Alexandria" pitchFamily="2" charset="-78"/>
              </a:rPr>
              <a:t> والمشاركات.</a:t>
            </a:r>
          </a:p>
          <a:p>
            <a:pPr algn="just" rtl="1">
              <a:lnSpc>
                <a:spcPct val="150000"/>
              </a:lnSpc>
            </a:pPr>
            <a:r>
              <a:rPr lang="ar-EG" sz="1600" dirty="0">
                <a:latin typeface="Alexandria" pitchFamily="2" charset="-78"/>
                <a:cs typeface="Alexandria" pitchFamily="2" charset="-78"/>
              </a:rPr>
              <a:t>إذن، يمكن القول أن مفهوم الإعلان يختلف بين الإعلام التقليدي والإعلام الجديد. في حين يركز الإعلان التقليدي على بث الرسائل إلى جمهور واسع بطريقة أحادية الاتجاه، يعتمد الإعلان في الإعلام الجديد على التفاعل والاستهداف الدقيق والتكيف المستمر مع احتياجات المستهلكين، مما يجعل منه أداة أكثر فعالية في التأثير على الجمهور وتحقيق الأهداف التسويقية.</a:t>
            </a:r>
          </a:p>
        </p:txBody>
      </p:sp>
      <p:sp>
        <p:nvSpPr>
          <p:cNvPr id="4" name="TextBox 3">
            <a:extLst>
              <a:ext uri="{FF2B5EF4-FFF2-40B4-BE49-F238E27FC236}">
                <a16:creationId xmlns:a16="http://schemas.microsoft.com/office/drawing/2014/main" id="{54F83AD4-54B7-1297-C928-936A13C18D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582182E-1C75-5794-27BF-CEA3FA36F1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57371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0D269-E22F-7A4F-AA7E-9D6BFE4A15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9B47C4-9686-4CB1-7C97-527448471F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A93635-6E13-90E2-1F67-519C9037263F}"/>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الابتكار في الإعلان</a:t>
            </a:r>
          </a:p>
        </p:txBody>
      </p:sp>
      <p:sp>
        <p:nvSpPr>
          <p:cNvPr id="5" name="Rectangle 4">
            <a:extLst>
              <a:ext uri="{FF2B5EF4-FFF2-40B4-BE49-F238E27FC236}">
                <a16:creationId xmlns:a16="http://schemas.microsoft.com/office/drawing/2014/main" id="{2B4E172C-5568-27CE-ECCC-E95FDF6F14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8B3428-25C3-DF51-8139-5AE20ED25C5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6FE915-C03E-0238-5164-24DE66A245E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73E104B-26E9-0176-84CA-61BCE4A2618B}"/>
              </a:ext>
            </a:extLst>
          </p:cNvPr>
          <p:cNvSpPr txBox="1"/>
          <p:nvPr/>
        </p:nvSpPr>
        <p:spPr>
          <a:xfrm>
            <a:off x="708692" y="1919593"/>
            <a:ext cx="10541000" cy="3744038"/>
          </a:xfrm>
          <a:prstGeom prst="rect">
            <a:avLst/>
          </a:prstGeom>
          <a:noFill/>
        </p:spPr>
        <p:txBody>
          <a:bodyPr wrap="square" rtlCol="0">
            <a:spAutoFit/>
          </a:bodyPr>
          <a:lstStyle/>
          <a:p>
            <a:pPr algn="just" rtl="1">
              <a:lnSpc>
                <a:spcPct val="150000"/>
              </a:lnSpc>
            </a:pPr>
            <a:r>
              <a:rPr lang="ar-EG" sz="1600" b="1" dirty="0">
                <a:latin typeface="Alexandria" pitchFamily="2" charset="-78"/>
                <a:cs typeface="Alexandria" pitchFamily="2" charset="-78"/>
              </a:rPr>
              <a:t>مفهوم الابتكار في الإعلان</a:t>
            </a:r>
          </a:p>
          <a:p>
            <a:pPr algn="just" rtl="1">
              <a:lnSpc>
                <a:spcPct val="150000"/>
              </a:lnSpc>
            </a:pPr>
            <a:r>
              <a:rPr lang="ar-EG" sz="1600" dirty="0">
                <a:latin typeface="Alexandria" pitchFamily="2" charset="-78"/>
                <a:cs typeface="Alexandria" pitchFamily="2" charset="-78"/>
              </a:rPr>
              <a:t>الابتكار في الإعلان هو إنشاء خدمة جديدة أو تصميم جديد أو منتجات جديدة، بحيث يتم التركيز على تقديم إعلانات جذابة وفريدة، وقادرة على احداث تغييرًا حقيقيًا، وتترك انطباعًا دائمًا. ومن الجدير بالذكر أن الابتكار في الإعلان يتضمن عدة عناصر، وهي: المحتوى الإبداعي، والقنوات الإعلامية المستخدمة بطرق جديدة، والربط بين قصة الإعلان وجوهر العلامة التجارية، وواجهة المستخدم، ومزيج مناسب من الأفكار الإبداعية وقنوات الوسائط والبيانات والتكنولوجيا. </a:t>
            </a:r>
          </a:p>
          <a:p>
            <a:pPr algn="just" rtl="1">
              <a:lnSpc>
                <a:spcPct val="150000"/>
              </a:lnSpc>
            </a:pPr>
            <a:r>
              <a:rPr lang="ar-EG" sz="1600" dirty="0">
                <a:latin typeface="Alexandria" pitchFamily="2" charset="-78"/>
                <a:cs typeface="Alexandria" pitchFamily="2" charset="-78"/>
              </a:rPr>
              <a:t>والابتكار في الإعلان يشير إلى تطوير أساليب جديدة وأفكار مبتكرة للترويج للمنتجات أو الخدمات بطريقة تجذب انتباه الجمهور وتحقق تأثيراً فعّالاً. يتمثل الابتكار في الإعلان في القدرة على تقديم رسائل إعلانية غير تقليدية ومميزة، تتماشى مع تطلعات الجمهور وتفضيلاتهم وتترك انطباعاً قوياً. يهدف الابتكار في هذا السياق إلى التفوق على الطرق التقليدية واستخدام أفكار مبدعة توظف التكنولوجيا، وتتناسب مع المنصات الإعلامية الحديثة مثل وسائل التواصل الاجتماعي والتطبيقات الرقمية.</a:t>
            </a:r>
          </a:p>
        </p:txBody>
      </p:sp>
      <p:sp>
        <p:nvSpPr>
          <p:cNvPr id="4" name="TextBox 3">
            <a:extLst>
              <a:ext uri="{FF2B5EF4-FFF2-40B4-BE49-F238E27FC236}">
                <a16:creationId xmlns:a16="http://schemas.microsoft.com/office/drawing/2014/main" id="{223DA2BD-9D9B-CFD2-66D5-CC7362E890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0F102F5-3A84-49D3-CF57-8CE38D6F32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385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A5E958-BE86-BC81-13D5-27B18E4543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2BEB5A-F67A-2A82-D5AA-87CA4B5454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4FC0511-3F7D-9D96-2FA9-89A770446BBD}"/>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من أشكال الابتكار في الإعلان</a:t>
            </a:r>
          </a:p>
        </p:txBody>
      </p:sp>
      <p:sp>
        <p:nvSpPr>
          <p:cNvPr id="5" name="Rectangle 4">
            <a:extLst>
              <a:ext uri="{FF2B5EF4-FFF2-40B4-BE49-F238E27FC236}">
                <a16:creationId xmlns:a16="http://schemas.microsoft.com/office/drawing/2014/main" id="{6EFA398C-DDDE-11A2-86B7-1BCED603AA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274B5B-C624-6D38-960B-BEF333E817B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37E3488-BFEE-3016-8849-EB4D66CAFC0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E1EF372-F5A0-9B72-B7B3-8730F45F8C35}"/>
              </a:ext>
            </a:extLst>
          </p:cNvPr>
          <p:cNvSpPr txBox="1"/>
          <p:nvPr/>
        </p:nvSpPr>
        <p:spPr>
          <a:xfrm>
            <a:off x="708692" y="1919593"/>
            <a:ext cx="10541000" cy="397487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الإعلانات التفاعلية: </a:t>
            </a:r>
            <a:r>
              <a:rPr lang="ar-EG" sz="1600" dirty="0">
                <a:latin typeface="Alexandria" pitchFamily="2" charset="-78"/>
                <a:cs typeface="Alexandria" pitchFamily="2" charset="-78"/>
              </a:rPr>
              <a:t>حيث يمكن للمستخدمين التفاعل مباشرة مع المحتوى الإعلاني من خلال تطبيقات أو مواقع ويب، مما يتيح تجربة أكثر تشويقًا وإشراكاً للجمهور.</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الإعلانات المخصصة: </a:t>
            </a:r>
            <a:r>
              <a:rPr lang="ar-EG" sz="1600" dirty="0">
                <a:latin typeface="Alexandria" pitchFamily="2" charset="-78"/>
                <a:cs typeface="Alexandria" pitchFamily="2" charset="-78"/>
              </a:rPr>
              <a:t>تعتمد على تحليل بيانات الجمهور واحتياجاته لتقديم رسائل إعلانية مصممة خصيصًا لكل فرد أو مجموعة مستهدفة.</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الاعتماد على التكنولوجيا الحديثة: </a:t>
            </a:r>
            <a:r>
              <a:rPr lang="ar-EG" sz="1600" dirty="0">
                <a:latin typeface="Alexandria" pitchFamily="2" charset="-78"/>
                <a:cs typeface="Alexandria" pitchFamily="2" charset="-78"/>
              </a:rPr>
              <a:t>مثل استخدام الواقع الافتراضي  </a:t>
            </a:r>
            <a:r>
              <a:rPr lang="en-US" sz="1600" dirty="0">
                <a:latin typeface="Alexandria" pitchFamily="2" charset="-78"/>
                <a:cs typeface="Alexandria" pitchFamily="2" charset="-78"/>
              </a:rPr>
              <a:t>VR</a:t>
            </a:r>
            <a:r>
              <a:rPr lang="ar-EG" sz="1600" dirty="0">
                <a:latin typeface="Alexandria" pitchFamily="2" charset="-78"/>
                <a:cs typeface="Alexandria" pitchFamily="2" charset="-78"/>
              </a:rPr>
              <a:t>أو الواقع المعزز </a:t>
            </a:r>
            <a:r>
              <a:rPr lang="en-US" sz="1600" dirty="0">
                <a:latin typeface="Alexandria" pitchFamily="2" charset="-78"/>
                <a:cs typeface="Alexandria" pitchFamily="2" charset="-78"/>
              </a:rPr>
              <a:t>AR </a:t>
            </a:r>
            <a:r>
              <a:rPr lang="ar-EG" sz="1600" dirty="0">
                <a:latin typeface="Alexandria" pitchFamily="2" charset="-78"/>
                <a:cs typeface="Alexandria" pitchFamily="2" charset="-78"/>
              </a:rPr>
              <a:t>لتقديم تجربة إعلانية غامرة تتجاوز حدود الإعلان التقليدي.</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الإعلانات القصصية: </a:t>
            </a:r>
            <a:r>
              <a:rPr lang="ar-EG" sz="1600" dirty="0">
                <a:latin typeface="Alexandria" pitchFamily="2" charset="-78"/>
                <a:cs typeface="Alexandria" pitchFamily="2" charset="-78"/>
              </a:rPr>
              <a:t>التي تقدم محتوى إعلاني بأسلوب سردي يجذب الجمهور ويثير اهتمامه، حيث يتم التركيز على إيصال الرسالة من خلال قصة ملهمة أو مشوقة.</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استراتيجيات التسويق المؤثر: </a:t>
            </a:r>
            <a:r>
              <a:rPr lang="ar-EG" sz="1600" dirty="0">
                <a:latin typeface="Alexandria" pitchFamily="2" charset="-78"/>
                <a:cs typeface="Alexandria" pitchFamily="2" charset="-78"/>
              </a:rPr>
              <a:t>الاستفادة من الشخصيات المؤثرة على وسائل التواصل الاجتماعي لإيصال الإعلان بأسلوب يوحي بالثقة والأصالة.</a:t>
            </a:r>
          </a:p>
        </p:txBody>
      </p:sp>
      <p:sp>
        <p:nvSpPr>
          <p:cNvPr id="4" name="TextBox 3">
            <a:extLst>
              <a:ext uri="{FF2B5EF4-FFF2-40B4-BE49-F238E27FC236}">
                <a16:creationId xmlns:a16="http://schemas.microsoft.com/office/drawing/2014/main" id="{DFDD27B2-1B53-5FEE-A9C2-2BDF7E833C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EAA9C0-008D-9B11-E365-D7EF12C337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0586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8638C3-1DCF-6FD3-BA01-809B5C9548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3D34F9-3368-885F-DDBD-44FDAD72A7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5AF6C62-F8D4-FAB3-F461-896D8123DFED}"/>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أهمية الابتكار في الإعلان</a:t>
            </a:r>
          </a:p>
        </p:txBody>
      </p:sp>
      <p:sp>
        <p:nvSpPr>
          <p:cNvPr id="5" name="Rectangle 4">
            <a:extLst>
              <a:ext uri="{FF2B5EF4-FFF2-40B4-BE49-F238E27FC236}">
                <a16:creationId xmlns:a16="http://schemas.microsoft.com/office/drawing/2014/main" id="{C1DD65A9-E396-5DEB-0ACA-47F46AF7A3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C4D461-7661-CC00-1129-C38B5B60EF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1A5C1F5-81A4-FBCB-6BD1-63176DAAE1B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A95EE05-4233-923C-7531-C6FBBEA3A5FE}"/>
              </a:ext>
            </a:extLst>
          </p:cNvPr>
          <p:cNvSpPr txBox="1"/>
          <p:nvPr/>
        </p:nvSpPr>
        <p:spPr>
          <a:xfrm>
            <a:off x="708692" y="1919593"/>
            <a:ext cx="10541000" cy="38825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جذب انتباه الجمهور: </a:t>
            </a:r>
            <a:r>
              <a:rPr lang="ar-EG" sz="1600" dirty="0">
                <a:latin typeface="Alexandria" pitchFamily="2" charset="-78"/>
                <a:cs typeface="Alexandria" pitchFamily="2" charset="-78"/>
              </a:rPr>
              <a:t>يسهم الابتكار في تقديم محتوى إعلاني مميز يلفت انتباه الجمهور وسط زخم المعلومات والإعلانات التي يتعرضون لها يوميًا. يساعد ذلك على ترك انطباع قوي لدى المستهلكين ويزيد من فرص تفاعلهم مع الرسالة الإعلانية.</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التكيف مع تطلعات المستهلكين: </a:t>
            </a:r>
            <a:r>
              <a:rPr lang="ar-EG" sz="1600" dirty="0">
                <a:latin typeface="Alexandria" pitchFamily="2" charset="-78"/>
                <a:cs typeface="Alexandria" pitchFamily="2" charset="-78"/>
              </a:rPr>
              <a:t>يساعد الابتكار المعلنين على تلبية احتياجات وتطلعات المستهلكين بشكل أكثر دقة، من خلال رسائل إعلانية تتوافق مع أذواقهم وتفضيلاتهم. هذه القدرة على التكيف تعزز الثقة بين العلامة التجارية والجمهور.</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تعزيز التميز التنافسي</a:t>
            </a:r>
            <a:r>
              <a:rPr lang="ar-EG" sz="1600" dirty="0">
                <a:latin typeface="Alexandria" pitchFamily="2" charset="-78"/>
                <a:cs typeface="Alexandria" pitchFamily="2" charset="-78"/>
              </a:rPr>
              <a:t>: في الأسواق المليئة بالمنافسة، يُعد الابتكار في الإعلان أداة فعالة للتميز عن المنافسين. الإعلانات المبتكرة تضع العلامة التجارية في مقدمة ذهن المستهلك وتساعدها على إبراز تفردها.</a:t>
            </a:r>
          </a:p>
        </p:txBody>
      </p:sp>
      <p:sp>
        <p:nvSpPr>
          <p:cNvPr id="4" name="TextBox 3">
            <a:extLst>
              <a:ext uri="{FF2B5EF4-FFF2-40B4-BE49-F238E27FC236}">
                <a16:creationId xmlns:a16="http://schemas.microsoft.com/office/drawing/2014/main" id="{80BE419E-0B9E-2B5B-55C1-BBC2CFEFF2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CB87AC0-C93F-FD79-1536-0A7F134DE9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85252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E6C47-E7BC-1AD3-7FEB-42FE93F018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0C9E5E-FB71-1D07-42DF-B82FE85FA9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96255A-2BE5-A04C-4E54-93E4073845C2}"/>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أهمية الابتكار في الإعلان</a:t>
            </a:r>
          </a:p>
        </p:txBody>
      </p:sp>
      <p:sp>
        <p:nvSpPr>
          <p:cNvPr id="5" name="Rectangle 4">
            <a:extLst>
              <a:ext uri="{FF2B5EF4-FFF2-40B4-BE49-F238E27FC236}">
                <a16:creationId xmlns:a16="http://schemas.microsoft.com/office/drawing/2014/main" id="{360DC94B-AFAE-C270-EFD1-42F4D9887E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CD9CFA-279F-C759-0D51-2AB339EACF8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28B629F-0195-7DC3-D3A2-04C97DF7B7C7}"/>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21309B8-4542-7DA1-A68B-A4BF90A91BB0}"/>
              </a:ext>
            </a:extLst>
          </p:cNvPr>
          <p:cNvSpPr txBox="1"/>
          <p:nvPr/>
        </p:nvSpPr>
        <p:spPr>
          <a:xfrm>
            <a:off x="708692" y="1919593"/>
            <a:ext cx="10541000" cy="3928704"/>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تحسين التواصل الفعّال: </a:t>
            </a:r>
            <a:r>
              <a:rPr lang="ar-EG" sz="1600" dirty="0">
                <a:latin typeface="Alexandria" pitchFamily="2" charset="-78"/>
                <a:cs typeface="Alexandria" pitchFamily="2" charset="-78"/>
              </a:rPr>
              <a:t>يسمح الابتكار في الإعلان باستخدام تقنيات ووسائل جديدة، مثل الواقع الافتراضي والتفاعل المباشر، ما يجعل الرسائل الإعلانية أكثر جاذبية ووضوحًا ويسهل استيعابها.</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زيادة ولاء العملاء: </a:t>
            </a:r>
            <a:r>
              <a:rPr lang="ar-EG" sz="1600" dirty="0">
                <a:latin typeface="Alexandria" pitchFamily="2" charset="-78"/>
                <a:cs typeface="Alexandria" pitchFamily="2" charset="-78"/>
              </a:rPr>
              <a:t>الإعلانات المبتكرة التي تُقدم بطرق إبداعية قادرة على تعزيز ولاء العملاء للعلامة التجارية، خاصة عندما تعبر عن القيم التي يفضلها المستهلكون وتقدم محتوى ذو قيمة أو تسلية.</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التفاعل مع الجمهور وبناء علاقات طويلة الأمد: </a:t>
            </a:r>
            <a:r>
              <a:rPr lang="ar-EG" sz="1600" dirty="0">
                <a:latin typeface="Alexandria" pitchFamily="2" charset="-78"/>
                <a:cs typeface="Alexandria" pitchFamily="2" charset="-78"/>
              </a:rPr>
              <a:t>يتيح الابتكار فرصًا للتفاعل المباشر مع الجمهور من خلال وسائل التواصل الاجتماعي أو حملات تفاعلية. هذا التفاعل يعزز الشعور بالانتماء لدى العملاء ويقوي علاقتهم بالعلامة التجارية.</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زيادة العائد على الاستثمار: </a:t>
            </a:r>
            <a:r>
              <a:rPr lang="ar-EG" sz="1600" dirty="0">
                <a:latin typeface="Alexandria" pitchFamily="2" charset="-78"/>
                <a:cs typeface="Alexandria" pitchFamily="2" charset="-78"/>
              </a:rPr>
              <a:t>الحملات الإعلانية المبتكرة تكون أكثر فعالية في الوصول إلى الجمهور المستهدف وتوليد استجابة أكبر، مما يزيد من العائد على الاستثمار ويساهم في تحقيق أهداف الإعلان بميزانية أقل.</a:t>
            </a:r>
          </a:p>
        </p:txBody>
      </p:sp>
      <p:sp>
        <p:nvSpPr>
          <p:cNvPr id="4" name="TextBox 3">
            <a:extLst>
              <a:ext uri="{FF2B5EF4-FFF2-40B4-BE49-F238E27FC236}">
                <a16:creationId xmlns:a16="http://schemas.microsoft.com/office/drawing/2014/main" id="{4B5B8E9D-F8FE-E9EC-B75E-02C41E49D93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132CA8-16F1-56E7-9F95-71D8B2132E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6192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788D1-1F28-59DE-C709-151621BEAA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1E205B-A7FB-CBA3-2328-E67F777EE9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412222-0DC4-1D1E-EEB4-642F4A284408}"/>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عناصر الابتكار في الإعلان</a:t>
            </a:r>
          </a:p>
        </p:txBody>
      </p:sp>
      <p:sp>
        <p:nvSpPr>
          <p:cNvPr id="5" name="Rectangle 4">
            <a:extLst>
              <a:ext uri="{FF2B5EF4-FFF2-40B4-BE49-F238E27FC236}">
                <a16:creationId xmlns:a16="http://schemas.microsoft.com/office/drawing/2014/main" id="{7C36AB54-1F4A-E2C6-8568-B9F76C2F0C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1E67E0-F964-8460-9E2A-1F0CB8A87B9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E6FCC90-4A23-3775-844B-B0DEFA69428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FAD7613-C058-0D89-EFBE-B6631D19AA78}"/>
              </a:ext>
            </a:extLst>
          </p:cNvPr>
          <p:cNvSpPr txBox="1"/>
          <p:nvPr/>
        </p:nvSpPr>
        <p:spPr>
          <a:xfrm>
            <a:off x="753140" y="1957093"/>
            <a:ext cx="10541000" cy="429803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الإبداع في الفكرة: </a:t>
            </a:r>
            <a:r>
              <a:rPr lang="ar-EG" sz="1600" dirty="0">
                <a:latin typeface="Alexandria" pitchFamily="2" charset="-78"/>
                <a:cs typeface="Alexandria" pitchFamily="2" charset="-78"/>
              </a:rPr>
              <a:t>الفكرة الإبداعية هي الأساس لأي إعلان مبتكر؛ فهي ما يميز الإعلان ويجعله ملفتًا ومؤثرًا. تعتمد على التفكير خارج الصندوق وتقديم رسائل غير تقليدية تعبر عن العلامة التجارية بأسلوب فريد.</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التفاعل والتجربة: </a:t>
            </a:r>
            <a:r>
              <a:rPr lang="ar-EG" sz="1600" dirty="0">
                <a:latin typeface="Alexandria" pitchFamily="2" charset="-78"/>
                <a:cs typeface="Alexandria" pitchFamily="2" charset="-78"/>
              </a:rPr>
              <a:t>تقديم تجارب تفاعلية في الإعلانات من خلال تقنيات الواقع الافتراضي (</a:t>
            </a:r>
            <a:r>
              <a:rPr lang="en-US" sz="1600" dirty="0">
                <a:latin typeface="Alexandria" pitchFamily="2" charset="-78"/>
                <a:cs typeface="Alexandria" pitchFamily="2" charset="-78"/>
              </a:rPr>
              <a:t>VR) </a:t>
            </a:r>
            <a:r>
              <a:rPr lang="ar-EG" sz="1600" dirty="0">
                <a:latin typeface="Alexandria" pitchFamily="2" charset="-78"/>
                <a:cs typeface="Alexandria" pitchFamily="2" charset="-78"/>
              </a:rPr>
              <a:t>أو الواقع المعزز (</a:t>
            </a:r>
            <a:r>
              <a:rPr lang="en-US" sz="1600" dirty="0">
                <a:latin typeface="Alexandria" pitchFamily="2" charset="-78"/>
                <a:cs typeface="Alexandria" pitchFamily="2" charset="-78"/>
              </a:rPr>
              <a:t>AR) </a:t>
            </a:r>
            <a:r>
              <a:rPr lang="ar-EG" sz="1600" dirty="0">
                <a:latin typeface="Alexandria" pitchFamily="2" charset="-78"/>
                <a:cs typeface="Alexandria" pitchFamily="2" charset="-78"/>
              </a:rPr>
              <a:t>أو حتى الألعاب المصغرة. يتيح ذلك للمستهلكين المشاركة في الإعلان بدلًا من مشاهدته فقط، مما يزيد من تفاعلهم وارتباطهم بالعلامة التجارية.</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الرسالة الواضحة والملهمة: </a:t>
            </a:r>
            <a:r>
              <a:rPr lang="ar-EG" sz="1600" dirty="0">
                <a:latin typeface="Alexandria" pitchFamily="2" charset="-78"/>
                <a:cs typeface="Alexandria" pitchFamily="2" charset="-78"/>
              </a:rPr>
              <a:t>تتطلب الإعلانات المبتكرة صياغة رسائل قوية ومختصرة تكون واضحة وتحمل معنى مؤثر. يمكن أن تكون الرسالة ملهمة أو عاطفية، مما يخلق صلة نفسية وعاطفية مع الجمهور.</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استخدام التكنولوجيا الحديثة: </a:t>
            </a:r>
            <a:r>
              <a:rPr lang="ar-EG" sz="1600" dirty="0">
                <a:latin typeface="Alexandria" pitchFamily="2" charset="-78"/>
                <a:cs typeface="Alexandria" pitchFamily="2" charset="-78"/>
              </a:rPr>
              <a:t>تسهم التكنولوجيا بشكل كبير في الابتكار الإعلاني، من خلال تطبيقات الهواتف الذكية، الذكاء الاصطناعي، التعلم الآلي، وتحليل البيانات. هذه التقنيات تتيح تصميم إعلانات أكثر دقة وتفاعلًا، مثل تقديم إعلانات مخصصة لكل مستخدم أو تحليل استجابات الجمهور وتحسين الأداء بشكل مستمر.</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9047D2E6-4C1E-7FBA-5BAA-ED83821A7E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9CDA7BD-4A0F-8647-EA0B-2A9C5FFE36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25076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BD386-D26B-5C75-AC22-5C75D7522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53BFED-B127-D537-203E-584EDEF4A7D7}"/>
              </a:ext>
            </a:extLst>
          </p:cNvPr>
          <p:cNvSpPr/>
          <p:nvPr/>
        </p:nvSpPr>
        <p:spPr>
          <a:xfrm>
            <a:off x="412595" y="1685495"/>
            <a:ext cx="1131848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C64A4D-9B0F-F1C7-AFE5-426F2CB70AC3}"/>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عناصر الابتكار في الإعلان</a:t>
            </a:r>
          </a:p>
        </p:txBody>
      </p:sp>
      <p:sp>
        <p:nvSpPr>
          <p:cNvPr id="5" name="Rectangle 4">
            <a:extLst>
              <a:ext uri="{FF2B5EF4-FFF2-40B4-BE49-F238E27FC236}">
                <a16:creationId xmlns:a16="http://schemas.microsoft.com/office/drawing/2014/main" id="{2877D469-189B-AAB4-7ED4-02CD83A812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926D0E-462C-F50C-0048-0DAD9593DB9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43F08D6-EA74-7687-4BF2-8A4E3E56059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DE1FC3E-ADC5-3D02-1112-DD2DA821EA2A}"/>
              </a:ext>
            </a:extLst>
          </p:cNvPr>
          <p:cNvSpPr txBox="1"/>
          <p:nvPr/>
        </p:nvSpPr>
        <p:spPr>
          <a:xfrm>
            <a:off x="490653" y="1915604"/>
            <a:ext cx="11162370" cy="425187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المرونة والقدرة على التكيف: </a:t>
            </a:r>
            <a:r>
              <a:rPr lang="ar-EG" sz="1600" dirty="0">
                <a:latin typeface="Alexandria" pitchFamily="2" charset="-78"/>
                <a:cs typeface="Alexandria" pitchFamily="2" charset="-78"/>
              </a:rPr>
              <a:t>القدرة على تغيير محتوى الإعلان بسرعة أو تعديله وفقًا لردود أفعال الجمهور أو تغيرات السوق، هي ميزة تنافسية مهمة. تساعد هذه المرونة على الاستجابة للتغيرات الفورية وضمان بقاء الإعلان مؤثرًا وذو صلة.</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التصميم البصري الجذاب: </a:t>
            </a:r>
            <a:r>
              <a:rPr lang="ar-EG" sz="1600" dirty="0">
                <a:latin typeface="Alexandria" pitchFamily="2" charset="-78"/>
                <a:cs typeface="Alexandria" pitchFamily="2" charset="-78"/>
              </a:rPr>
              <a:t>التصميم البصري الجذاب والمبتكر هو عنصر أساسي لنجاح الإعلان، حيث يعتمد على الجمع بين الألوان والصور والرسوم والأنماط لتقديم رسالة مرئية قوية. الهدف من التصميم المميز هو جذب انتباه الجمهور وتحفيزهم على التفاعل مع الإعلان. التصميمات المبدعة تساعد أيضًا في التعبير عن شخصية العلامة التجارية وتضيف لمسة فريدة تعزز الذاكرة البصرية للرسالة. يمكن أن تتضمن هذه التصميمات رسوماً متحركة أو مؤثرات بصرية أو أنماط حديثة تُستخدم لتوضيح الرسالة بشكل فعّال وجذاب.</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التكامل مع القنوات المتعددة: </a:t>
            </a:r>
            <a:r>
              <a:rPr lang="ar-EG" sz="1600" dirty="0">
                <a:latin typeface="Alexandria" pitchFamily="2" charset="-78"/>
                <a:cs typeface="Alexandria" pitchFamily="2" charset="-78"/>
              </a:rPr>
              <a:t>تتيح استراتيجية التكامل الوصول إلى الجمهور عبر منصات مختلفة، مثل وسائل التواصل الاجتماعي، المواقع الإلكترونية، الإعلانات التلفزيونية، والمطبوعات. يعزز هذا التكامل من حضور الإعلان ويوفر تجربة شاملة للمستهلك.</a:t>
            </a:r>
          </a:p>
        </p:txBody>
      </p:sp>
      <p:sp>
        <p:nvSpPr>
          <p:cNvPr id="4" name="TextBox 3">
            <a:extLst>
              <a:ext uri="{FF2B5EF4-FFF2-40B4-BE49-F238E27FC236}">
                <a16:creationId xmlns:a16="http://schemas.microsoft.com/office/drawing/2014/main" id="{3DE7D9CD-890F-C30E-CFD2-7A01FA6718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380267A-AFD4-5172-1F2A-BA80C22503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9477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E7635-ACE3-126B-D6A9-2CFF306A32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A1763D-90D4-4CF7-2F92-0962336EAD1E}"/>
              </a:ext>
            </a:extLst>
          </p:cNvPr>
          <p:cNvSpPr/>
          <p:nvPr/>
        </p:nvSpPr>
        <p:spPr>
          <a:xfrm>
            <a:off x="401445" y="1685495"/>
            <a:ext cx="113296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86AF7B8-E2FC-FF16-2CAB-0FB500D5D105}"/>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عناصر الابتكار في الإعلان</a:t>
            </a:r>
          </a:p>
        </p:txBody>
      </p:sp>
      <p:sp>
        <p:nvSpPr>
          <p:cNvPr id="5" name="Rectangle 4">
            <a:extLst>
              <a:ext uri="{FF2B5EF4-FFF2-40B4-BE49-F238E27FC236}">
                <a16:creationId xmlns:a16="http://schemas.microsoft.com/office/drawing/2014/main" id="{BE910016-F71F-5898-0E44-777EE1128D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39B42A1-CA1D-769B-8616-CF4B96CBC0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CDF55A-E9A9-12BD-15AC-16FF15E5FA3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8F54DBB-559C-2B2E-67F7-361E803D4022}"/>
              </a:ext>
            </a:extLst>
          </p:cNvPr>
          <p:cNvSpPr txBox="1"/>
          <p:nvPr/>
        </p:nvSpPr>
        <p:spPr>
          <a:xfrm>
            <a:off x="460917" y="1957093"/>
            <a:ext cx="11114049" cy="383637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 استراتيجيات تسويقية وترويجية مبتكرة: </a:t>
            </a:r>
            <a:r>
              <a:rPr lang="ar-EG" sz="1600" dirty="0">
                <a:latin typeface="Alexandria" pitchFamily="2" charset="-78"/>
                <a:cs typeface="Alexandria" pitchFamily="2" charset="-78"/>
              </a:rPr>
              <a:t>الاستراتيجيات التسويقية المبتكرة تشمل توظيف طرق جديدة وغير تقليدية للوصول إلى الجمهور المستهدف. يمكن أن تتضمن هذه الاستراتيجيات التسويق عبر الشخصيات المؤثرة على وسائل التواصل الاجتماعي، التسويق التفاعلي الذي يشجع المستهلكين على المشاركة في الحملة، أو التسويق بالمحتوى الذي يقدم قيمة معلوماتية للجمهور. الهدف من هذه الاستراتيجيات هو بناء تفاعل أقوى مع الجمهور، وجعل الإعلان جزءاً من تجربتهم اليومية بدلاً من أن يكون مجرد رسالة ترويجية.</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ربط الإعلانات بالفعاليات والأحداث الجارية: </a:t>
            </a:r>
            <a:r>
              <a:rPr lang="ar-EG" sz="1600" dirty="0">
                <a:latin typeface="Alexandria" pitchFamily="2" charset="-78"/>
                <a:cs typeface="Alexandria" pitchFamily="2" charset="-78"/>
              </a:rPr>
              <a:t>توظيف الأحداث الجارية أو الفعاليات المرتبطة بالجمهور يمكن أن يعزز من فعالية الإعلان بشكل كبير. هذا النوع من الإعلان يُعرف بـ"التسويق في الوقت المناسب"، حيث يتم استغلال الفعاليات مثل الأعياد، والمناسبات الرياضية، والحملات الاجتماعية لتقديم إعلانات ذات صلة مباشرة. هذه الطريقة تجعل العلامة التجارية أكثر تواصلًا وتفاعلًا مع المجتمع، وتجعل الإعلان جزءًا من تجربة المستهلك اليومية. على سبيل المثال، يمكن لعلامة تجارية رياضية تقديم إعلان خلال حدث رياضي مهم، أو شركة تقنية إطلاق منتج جديد بالتزامن مع مؤتمر عالمي.</a:t>
            </a:r>
          </a:p>
        </p:txBody>
      </p:sp>
      <p:sp>
        <p:nvSpPr>
          <p:cNvPr id="4" name="TextBox 3">
            <a:extLst>
              <a:ext uri="{FF2B5EF4-FFF2-40B4-BE49-F238E27FC236}">
                <a16:creationId xmlns:a16="http://schemas.microsoft.com/office/drawing/2014/main" id="{1E5C70CE-4130-71AA-5458-8870332121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25CE507-7333-F196-183D-D3E689A4C6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98334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ED8B5-87E2-61C6-DEFC-07A9F4727C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BF575F-DB9C-E675-98EF-F4C99EB2D90E}"/>
              </a:ext>
            </a:extLst>
          </p:cNvPr>
          <p:cNvSpPr/>
          <p:nvPr/>
        </p:nvSpPr>
        <p:spPr>
          <a:xfrm>
            <a:off x="568713" y="1685495"/>
            <a:ext cx="113121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EC4CDE-C092-9FFE-989B-1B77E6613C31}"/>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عناصر الابتكار في الإعلان</a:t>
            </a:r>
          </a:p>
        </p:txBody>
      </p:sp>
      <p:sp>
        <p:nvSpPr>
          <p:cNvPr id="5" name="Rectangle 4">
            <a:extLst>
              <a:ext uri="{FF2B5EF4-FFF2-40B4-BE49-F238E27FC236}">
                <a16:creationId xmlns:a16="http://schemas.microsoft.com/office/drawing/2014/main" id="{3FE24BE6-45AE-3AF5-7CAE-C6BD064A46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1D6957-47C4-3990-F7C8-96086EB73A4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BD1388A-E240-EC00-F64C-A4110DC48AB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8CDCCAA-3274-EC05-A024-937948184AD5}"/>
              </a:ext>
            </a:extLst>
          </p:cNvPr>
          <p:cNvSpPr txBox="1"/>
          <p:nvPr/>
        </p:nvSpPr>
        <p:spPr>
          <a:xfrm>
            <a:off x="704915" y="1923889"/>
            <a:ext cx="11039708" cy="4205703"/>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إشراك الجمهور وتفاعله في الحملة الإعلانية: </a:t>
            </a:r>
            <a:r>
              <a:rPr lang="ar-EG" sz="1600" dirty="0">
                <a:latin typeface="Alexandria" pitchFamily="2" charset="-78"/>
                <a:cs typeface="Alexandria" pitchFamily="2" charset="-78"/>
              </a:rPr>
              <a:t>شراك الجمهور يجعلهم جزءًا من الحملة الإعلانية، ويزيد من ارتباطهم بالعلامة التجارية. يمكن تحقيق ذلك من خلال أدوات مثل التحديات على وسائل التواصل الاجتماعي، أو المسابقات التي تشجع المستهلكين على التفاعل والمشاركة في الإعلان. هذا النهج يولد نوعًا من التفاعل الاجتماعي والإحساس بالانتماء، حيث يشعر المستهلكون بأنهم مشاركون في نجاح الحملة. كما أن التفاعل المباشر يعطي العلامة التجارية ميزة للتعرف على آرائهم وملاحظاتهم حول المنتجات والخدمات.</a:t>
            </a:r>
          </a:p>
          <a:p>
            <a:pPr marL="285750" indent="-285750" algn="just" rtl="1">
              <a:lnSpc>
                <a:spcPct val="150000"/>
              </a:lnSpc>
              <a:buFont typeface="Wingdings" panose="05000000000000000000" pitchFamily="2" charset="2"/>
              <a:buChar char="ü"/>
            </a:pPr>
            <a:r>
              <a:rPr lang="ar-EG" b="1" dirty="0">
                <a:solidFill>
                  <a:srgbClr val="0070C0"/>
                </a:solidFill>
                <a:latin typeface="Alexandria" pitchFamily="2" charset="-78"/>
                <a:cs typeface="Alexandria" pitchFamily="2" charset="-78"/>
              </a:rPr>
              <a:t>استخدام مواهب وشخصيات إبداعية في الإعلان: </a:t>
            </a:r>
            <a:r>
              <a:rPr lang="ar-EG" sz="1600" dirty="0">
                <a:latin typeface="Alexandria" pitchFamily="2" charset="-78"/>
                <a:cs typeface="Alexandria" pitchFamily="2" charset="-78"/>
              </a:rPr>
              <a:t>الاستعانة بشخصيات مؤثرة ومواهب إبداعية في الإعلانات يُضفي قيمة مضافة ويزيد من جاذبية الإعلان. يمكن للشخصيات المؤثرة، مثل الفنانين أو الرياضيين أو الممثلين، أن تضفي مصداقية وتزيد من جاذبية الرسالة الإعلانية، خاصة إذا كانوا يتمتعون بقاعدة جماهيرية كبيرة. بالإضافة إلى ذلك، يساعد استخدام مواهب إبداعية، مثل مصممي الجرافيك أو المخرجين المبدعين، على تطوير محتوى عالي الجودة ومبتكر يتجاوز التوقعات. يؤدي هذا إلى إنشاء إعلانات مميزة وذات تأثير قوي على الجمهور، مما يعزز من جاذبية العلامة التجارية ويترك انطباعًا طويل الأمد.</a:t>
            </a:r>
          </a:p>
        </p:txBody>
      </p:sp>
      <p:sp>
        <p:nvSpPr>
          <p:cNvPr id="4" name="TextBox 3">
            <a:extLst>
              <a:ext uri="{FF2B5EF4-FFF2-40B4-BE49-F238E27FC236}">
                <a16:creationId xmlns:a16="http://schemas.microsoft.com/office/drawing/2014/main" id="{6676B783-DB38-8BF6-C611-AE67CC9729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C78F264-7D1A-26FF-6AB4-8DF8A84FD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219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CA0BD-61BB-CB52-3ED4-0339EEBBD5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22362F-6C88-475C-2E93-C151A6ABB23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6F3C1C9-5932-499E-EBEA-31B773BFB731}"/>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عناصر التصميم</a:t>
            </a:r>
          </a:p>
        </p:txBody>
      </p:sp>
      <p:sp>
        <p:nvSpPr>
          <p:cNvPr id="5" name="Rectangle 4">
            <a:extLst>
              <a:ext uri="{FF2B5EF4-FFF2-40B4-BE49-F238E27FC236}">
                <a16:creationId xmlns:a16="http://schemas.microsoft.com/office/drawing/2014/main" id="{4C166D84-D10A-1069-BCD2-631619D235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0A72EB-8659-CC40-E37E-72AC969A37A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044F661-E457-5162-8414-60E5EA78831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DF5F196-0312-69D5-AC9F-BCC1A4D60964}"/>
              </a:ext>
            </a:extLst>
          </p:cNvPr>
          <p:cNvSpPr txBox="1"/>
          <p:nvPr/>
        </p:nvSpPr>
        <p:spPr>
          <a:xfrm>
            <a:off x="6093874" y="1919593"/>
            <a:ext cx="5155818"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تتألف الأعمال الفنية من مجموعة من العناصر التي تتكامل فيما بينها لتضفي على العمل قيمة جمالية فريدة. تُعرف هذه العناصر بعناصر التصميم، نظرًا لمرونتها وقدرتها على التكيف لتكوين أشكال متعددة والاندماج فيما بينها لتشكيل تصميم فني متميز. إن العناصر البصرية الأساسية التي نجدها في الطبيعة هي ذاتها التي تُستخدم في التصميم الجمالي. وفهم الفنان المصمم لهذه العناصر يعزز من قدرته على التخطيط، مما يسهل عليه تنفيذ العمل، ويسهم في تقييم تصميمه وتطويره.</a:t>
            </a:r>
          </a:p>
        </p:txBody>
      </p:sp>
      <p:sp>
        <p:nvSpPr>
          <p:cNvPr id="4" name="TextBox 3">
            <a:extLst>
              <a:ext uri="{FF2B5EF4-FFF2-40B4-BE49-F238E27FC236}">
                <a16:creationId xmlns:a16="http://schemas.microsoft.com/office/drawing/2014/main" id="{4C161505-8B76-37D4-D21B-5325D2EAA6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B68EF50-B681-DB04-1C5C-6668CD975C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30ABA50-34B3-0D67-2B7A-0CD294E70A3F}"/>
              </a:ext>
            </a:extLst>
          </p:cNvPr>
          <p:cNvPicPr>
            <a:picLocks noChangeAspect="1"/>
          </p:cNvPicPr>
          <p:nvPr/>
        </p:nvPicPr>
        <p:blipFill>
          <a:blip r:embed="rId3"/>
          <a:stretch>
            <a:fillRect/>
          </a:stretch>
        </p:blipFill>
        <p:spPr>
          <a:xfrm>
            <a:off x="708692" y="1962197"/>
            <a:ext cx="5151566" cy="3664014"/>
          </a:xfrm>
          <a:prstGeom prst="rect">
            <a:avLst/>
          </a:prstGeom>
        </p:spPr>
      </p:pic>
    </p:spTree>
    <p:extLst>
      <p:ext uri="{BB962C8B-B14F-4D97-AF65-F5344CB8AC3E}">
        <p14:creationId xmlns:p14="http://schemas.microsoft.com/office/powerpoint/2010/main" val="1464536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A879F1-9166-3EC3-9078-072962D9AD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A67ADE-8F6B-85DD-3A73-4D80C8A82E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1583D6-0369-1BA4-604E-5B6DAE6A4224}"/>
              </a:ext>
            </a:extLst>
          </p:cNvPr>
          <p:cNvSpPr txBox="1"/>
          <p:nvPr/>
        </p:nvSpPr>
        <p:spPr>
          <a:xfrm>
            <a:off x="5668099" y="3198167"/>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التصميم</a:t>
            </a:r>
          </a:p>
        </p:txBody>
      </p:sp>
      <p:sp>
        <p:nvSpPr>
          <p:cNvPr id="5" name="Rectangle 4">
            <a:extLst>
              <a:ext uri="{FF2B5EF4-FFF2-40B4-BE49-F238E27FC236}">
                <a16:creationId xmlns:a16="http://schemas.microsoft.com/office/drawing/2014/main" id="{A44B0623-DB65-26C2-3E84-5A4B91A727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4E03F6-CB9D-7F6A-D761-D70E03594A5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41E6D75-E9BD-DEBC-3AF1-C0338CE721C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7CEC13-8B8F-3D3F-BE61-BC4BBB283BC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3BA6800-5BB6-CD8A-7432-E2959F71C0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A133031-A9DD-6B29-74F5-2B796E8C25A8}"/>
              </a:ext>
            </a:extLst>
          </p:cNvPr>
          <p:cNvPicPr>
            <a:picLocks noChangeAspect="1"/>
          </p:cNvPicPr>
          <p:nvPr/>
        </p:nvPicPr>
        <p:blipFill>
          <a:blip r:embed="rId3"/>
          <a:stretch>
            <a:fillRect/>
          </a:stretch>
        </p:blipFill>
        <p:spPr>
          <a:xfrm>
            <a:off x="2280568" y="-1"/>
            <a:ext cx="3815431" cy="6809358"/>
          </a:xfrm>
          <a:prstGeom prst="rect">
            <a:avLst/>
          </a:prstGeom>
        </p:spPr>
      </p:pic>
    </p:spTree>
    <p:extLst>
      <p:ext uri="{BB962C8B-B14F-4D97-AF65-F5344CB8AC3E}">
        <p14:creationId xmlns:p14="http://schemas.microsoft.com/office/powerpoint/2010/main" val="833124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48B873-510A-C640-6F20-9FA809F5D9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B5CD8C-B603-DC94-ABBF-4AC9414D92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FF0F60D-33A3-D3DF-30B5-DB7B1B4AB51E}"/>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الكتابة (الخطوط والنصوص)</a:t>
            </a:r>
          </a:p>
        </p:txBody>
      </p:sp>
      <p:sp>
        <p:nvSpPr>
          <p:cNvPr id="5" name="Rectangle 4">
            <a:extLst>
              <a:ext uri="{FF2B5EF4-FFF2-40B4-BE49-F238E27FC236}">
                <a16:creationId xmlns:a16="http://schemas.microsoft.com/office/drawing/2014/main" id="{D97E433E-DE47-C41E-3BAC-5E0CCD8A07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6D02ED-3475-7279-C64C-372BBDE1D2F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89D524-8210-9CB5-58FA-17E483AA6B5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0EF353C-C0F9-1D3F-6A95-EB58DE72A783}"/>
              </a:ext>
            </a:extLst>
          </p:cNvPr>
          <p:cNvSpPr txBox="1"/>
          <p:nvPr/>
        </p:nvSpPr>
        <p:spPr>
          <a:xfrm>
            <a:off x="5531006" y="1919593"/>
            <a:ext cx="5718686"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تعد أحد أهم عناصر التصميم في الإعلان، فهي تلعب دورًا أساسيًا في بناء الهيكل البصري وتوجيه انتباه المشاهد، مما يسهم في إيصال الرسالة الإعلانية بشكل فعال وجذاب. الخطوط ليست مجرد حدود أو حواف، بل هي أدوات مرنة تساعد المصمم على توجيه العين وإضافة بعد جمالي وديناميكية إلى العمل. </a:t>
            </a:r>
          </a:p>
        </p:txBody>
      </p:sp>
      <p:sp>
        <p:nvSpPr>
          <p:cNvPr id="4" name="TextBox 3">
            <a:extLst>
              <a:ext uri="{FF2B5EF4-FFF2-40B4-BE49-F238E27FC236}">
                <a16:creationId xmlns:a16="http://schemas.microsoft.com/office/drawing/2014/main" id="{F8988D48-F8EB-D762-52E0-84E93FE51F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2825419-B372-A23F-C84A-9588A994BD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008A02A-C826-C6E5-5442-7E7FA3673B47}"/>
              </a:ext>
            </a:extLst>
          </p:cNvPr>
          <p:cNvPicPr>
            <a:picLocks noChangeAspect="1"/>
          </p:cNvPicPr>
          <p:nvPr/>
        </p:nvPicPr>
        <p:blipFill>
          <a:blip r:embed="rId3"/>
          <a:stretch>
            <a:fillRect/>
          </a:stretch>
        </p:blipFill>
        <p:spPr>
          <a:xfrm>
            <a:off x="762000" y="4536761"/>
            <a:ext cx="2206574" cy="2302364"/>
          </a:xfrm>
          <a:prstGeom prst="rect">
            <a:avLst/>
          </a:prstGeom>
        </p:spPr>
      </p:pic>
      <p:pic>
        <p:nvPicPr>
          <p:cNvPr id="8" name="Picture 7">
            <a:extLst>
              <a:ext uri="{FF2B5EF4-FFF2-40B4-BE49-F238E27FC236}">
                <a16:creationId xmlns:a16="http://schemas.microsoft.com/office/drawing/2014/main" id="{79317B6D-372F-4CFC-BC74-01D7761336D8}"/>
              </a:ext>
            </a:extLst>
          </p:cNvPr>
          <p:cNvPicPr>
            <a:picLocks noChangeAspect="1"/>
          </p:cNvPicPr>
          <p:nvPr/>
        </p:nvPicPr>
        <p:blipFill>
          <a:blip r:embed="rId4"/>
          <a:stretch>
            <a:fillRect/>
          </a:stretch>
        </p:blipFill>
        <p:spPr>
          <a:xfrm>
            <a:off x="617280" y="1991775"/>
            <a:ext cx="3596952" cy="2121592"/>
          </a:xfrm>
          <a:prstGeom prst="rect">
            <a:avLst/>
          </a:prstGeom>
        </p:spPr>
      </p:pic>
      <p:pic>
        <p:nvPicPr>
          <p:cNvPr id="9" name="Picture 8">
            <a:extLst>
              <a:ext uri="{FF2B5EF4-FFF2-40B4-BE49-F238E27FC236}">
                <a16:creationId xmlns:a16="http://schemas.microsoft.com/office/drawing/2014/main" id="{FA3C5FAF-985A-1E33-FC23-1E6B46B9B75E}"/>
              </a:ext>
            </a:extLst>
          </p:cNvPr>
          <p:cNvPicPr>
            <a:picLocks noChangeAspect="1"/>
          </p:cNvPicPr>
          <p:nvPr/>
        </p:nvPicPr>
        <p:blipFill>
          <a:blip r:embed="rId5"/>
          <a:stretch>
            <a:fillRect/>
          </a:stretch>
        </p:blipFill>
        <p:spPr>
          <a:xfrm>
            <a:off x="6704333" y="4555636"/>
            <a:ext cx="3112114" cy="2141778"/>
          </a:xfrm>
          <a:prstGeom prst="rect">
            <a:avLst/>
          </a:prstGeom>
        </p:spPr>
      </p:pic>
    </p:spTree>
    <p:extLst>
      <p:ext uri="{BB962C8B-B14F-4D97-AF65-F5344CB8AC3E}">
        <p14:creationId xmlns:p14="http://schemas.microsoft.com/office/powerpoint/2010/main" val="238565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1F633-7D46-3D3E-F41D-B96A6AC57E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B26F36-ADC2-CA59-1296-0E724F60EF94}"/>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E8D3988-87F9-0521-D8DF-9C4D15EBF130}"/>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الكتابة (الخطوط والنصوص)</a:t>
            </a:r>
          </a:p>
        </p:txBody>
      </p:sp>
      <p:sp>
        <p:nvSpPr>
          <p:cNvPr id="5" name="Rectangle 4">
            <a:extLst>
              <a:ext uri="{FF2B5EF4-FFF2-40B4-BE49-F238E27FC236}">
                <a16:creationId xmlns:a16="http://schemas.microsoft.com/office/drawing/2014/main" id="{7ECEFE55-473A-BA81-3DBA-F87E6B862A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F7B6BB-2729-71E7-2475-9261241193E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609C121-BB74-6ED6-803C-99D2068ABF1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1A0F1AA-E633-FB76-FF90-35C685442618}"/>
              </a:ext>
            </a:extLst>
          </p:cNvPr>
          <p:cNvSpPr txBox="1"/>
          <p:nvPr/>
        </p:nvSpPr>
        <p:spPr>
          <a:xfrm>
            <a:off x="942308" y="1919593"/>
            <a:ext cx="10307384" cy="3744038"/>
          </a:xfrm>
          <a:prstGeom prst="rect">
            <a:avLst/>
          </a:prstGeom>
          <a:noFill/>
        </p:spPr>
        <p:txBody>
          <a:bodyPr wrap="square" rtlCol="0">
            <a:spAutoFit/>
          </a:bodyPr>
          <a:lstStyle/>
          <a:p>
            <a:pPr algn="just" rtl="1">
              <a:lnSpc>
                <a:spcPct val="150000"/>
              </a:lnSpc>
            </a:pPr>
            <a:r>
              <a:rPr lang="ar-EG" sz="1600" b="1" dirty="0">
                <a:latin typeface="Alexandria" pitchFamily="2" charset="-78"/>
                <a:cs typeface="Alexandria" pitchFamily="2" charset="-78"/>
              </a:rPr>
              <a:t>أنواع الخطوط واستخداماتها في الإعلان</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الخطوط المستقيمة</a:t>
            </a:r>
            <a:r>
              <a:rPr lang="ar-EG" sz="1600" dirty="0">
                <a:latin typeface="Alexandria" pitchFamily="2" charset="-78"/>
                <a:cs typeface="Alexandria" pitchFamily="2" charset="-78"/>
              </a:rPr>
              <a:t>: تعبر عن الاستقرار والقوة، وغالبًا ما تستخدم لتوجيه العين مباشرة إلى عنصر رئيسي في التصميم أو لفصل الأقسام بوضوح. يمكن للخطوط الأفقية أن تنقل إحساسًا بالهدوء والاستقرار، بينما الخطوط العمودية تضفي طابعًا من القوة والثقة.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a:t>
            </a:r>
            <a:r>
              <a:rPr lang="ar-EG" sz="1600" u="sng" dirty="0">
                <a:latin typeface="Alexandria" pitchFamily="2" charset="-78"/>
                <a:cs typeface="Alexandria" pitchFamily="2" charset="-78"/>
              </a:rPr>
              <a:t>الخطوط المنحنية</a:t>
            </a:r>
            <a:r>
              <a:rPr lang="ar-EG" sz="1600" dirty="0">
                <a:latin typeface="Alexandria" pitchFamily="2" charset="-78"/>
                <a:cs typeface="Alexandria" pitchFamily="2" charset="-78"/>
              </a:rPr>
              <a:t>: تضيف ليونة وانسيابية في التصميم، مما يساعد على خلق شعور بالراحة والجمال. تُستخدم الخطوط المنحنية في الإعلانات لتوجيه العين بطريقة سلسة على العناصر المختلفة، وتعكس الإبداع والأناقة.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الخطوط المتعرجة أو المتكسرة</a:t>
            </a:r>
            <a:r>
              <a:rPr lang="ar-EG" sz="1600" dirty="0">
                <a:latin typeface="Alexandria" pitchFamily="2" charset="-78"/>
                <a:cs typeface="Alexandria" pitchFamily="2" charset="-78"/>
              </a:rPr>
              <a:t>: تحمل معاني الجرأة والحركة، وغالبًا ما تجذب الانتباه إلى نقاط معينة في الإعلان. تُستخدم في الإعلانات التي تستهدف الجمهور الشبابي أو التي تروج لمنتجات حيوية وعصرية.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a:t>
            </a:r>
            <a:r>
              <a:rPr lang="ar-EG" sz="1600" u="sng" dirty="0">
                <a:latin typeface="Alexandria" pitchFamily="2" charset="-78"/>
                <a:cs typeface="Alexandria" pitchFamily="2" charset="-78"/>
              </a:rPr>
              <a:t>الخطوط القطرية</a:t>
            </a:r>
            <a:r>
              <a:rPr lang="ar-EG" sz="1600" dirty="0">
                <a:latin typeface="Alexandria" pitchFamily="2" charset="-78"/>
                <a:cs typeface="Alexandria" pitchFamily="2" charset="-78"/>
              </a:rPr>
              <a:t>: تضيف ديناميكية وحركة للتصميم، حيث توجه العين بزاوية، مما يساعد على خلق طاقة بصرية ويجعل المشاهد يشعر بالحركة والنشاط.</a:t>
            </a:r>
          </a:p>
        </p:txBody>
      </p:sp>
      <p:sp>
        <p:nvSpPr>
          <p:cNvPr id="4" name="TextBox 3">
            <a:extLst>
              <a:ext uri="{FF2B5EF4-FFF2-40B4-BE49-F238E27FC236}">
                <a16:creationId xmlns:a16="http://schemas.microsoft.com/office/drawing/2014/main" id="{600C79C0-E446-C665-9215-1AE773CDAE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06C2F11-7911-1FC2-9EF9-FE7388BF81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77474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11218-7E66-45C0-83D4-62ADC78102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303DE9-A005-072A-D2F4-6BE60D72650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92F9DD-5242-3472-9A7F-A9C9C53D6D6E}"/>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2. الأشكال</a:t>
            </a:r>
          </a:p>
        </p:txBody>
      </p:sp>
      <p:sp>
        <p:nvSpPr>
          <p:cNvPr id="5" name="Rectangle 4">
            <a:extLst>
              <a:ext uri="{FF2B5EF4-FFF2-40B4-BE49-F238E27FC236}">
                <a16:creationId xmlns:a16="http://schemas.microsoft.com/office/drawing/2014/main" id="{630D2C36-F3C6-70BC-BABD-643DAB18C1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F4DD26-A737-5CBA-BC06-69D60C9F65D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2DFF791-4647-F46D-43B0-2A1A9FB9487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BBEC39E-C25E-38C2-8355-11B4FE4594A1}"/>
              </a:ext>
            </a:extLst>
          </p:cNvPr>
          <p:cNvSpPr txBox="1"/>
          <p:nvPr/>
        </p:nvSpPr>
        <p:spPr>
          <a:xfrm>
            <a:off x="4036740" y="1919593"/>
            <a:ext cx="7212951"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الأشكال تعد من العناصر الأساسية في تصميم الإعلانات، فهي تضيف عمقًا وجاذبية، وتساعد في توصيل الرسائل بطريقة بصرية فعّالة. الأشكال تتنوع ما بين هندسية وحرة، وتساهم في بناء هيكل التصميم وتنظيم العناصر، مما يجعلها عنصرًا حيويًا في جذب انتباه الجمهور وإيصال الرسالة بوضوح.</a:t>
            </a:r>
          </a:p>
          <a:p>
            <a:pPr algn="just" rtl="1">
              <a:lnSpc>
                <a:spcPct val="150000"/>
              </a:lnSpc>
            </a:pPr>
            <a:r>
              <a:rPr lang="ar-EG" sz="1600" dirty="0">
                <a:latin typeface="Alexandria" pitchFamily="2" charset="-78"/>
                <a:cs typeface="Alexandria" pitchFamily="2" charset="-78"/>
              </a:rPr>
              <a:t>وتعتبر الشكل من الأمور شديدة التأثير في التصميم الجرافيكي، وهو يعتبر عدد من الخطوط التي تجتمع جنبا إلى جنب، ويسهم في تبسيط المعنى عبر استخدام الأشكال الهندسية أو التجريدية، وللشكل تأثير كبير على الأفراد كما يلي:</a:t>
            </a:r>
          </a:p>
          <a:p>
            <a:pPr algn="just" rtl="1">
              <a:lnSpc>
                <a:spcPct val="150000"/>
              </a:lnSpc>
            </a:pPr>
            <a:r>
              <a:rPr lang="ar-EG" sz="1600" dirty="0">
                <a:latin typeface="Alexandria" pitchFamily="2" charset="-78"/>
                <a:cs typeface="Alexandria" pitchFamily="2" charset="-78"/>
              </a:rPr>
              <a:t>حيث نجد أن له تأثيراً نفسياً على الفرد، فالسطح الأفقي يعطي إحساس بالسكون، بينما السطح المائل يوحي إلى الفرد بالحركة، بينما السطح المنحني يرتبط بفكرة التغليف، ويوحي بالسكون، بينما الأشكال الكروية تعطي إحساس بالحركة الرأسية الدورانية.</a:t>
            </a:r>
          </a:p>
        </p:txBody>
      </p:sp>
      <p:sp>
        <p:nvSpPr>
          <p:cNvPr id="4" name="TextBox 3">
            <a:extLst>
              <a:ext uri="{FF2B5EF4-FFF2-40B4-BE49-F238E27FC236}">
                <a16:creationId xmlns:a16="http://schemas.microsoft.com/office/drawing/2014/main" id="{97ED92E9-9427-EF1B-EBBB-B1358D9B33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B33BA7-01ED-926C-9F64-4EBFC36018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5C3C926-D2E1-A597-3626-50DA75307BC5}"/>
              </a:ext>
            </a:extLst>
          </p:cNvPr>
          <p:cNvPicPr>
            <a:picLocks noChangeAspect="1"/>
          </p:cNvPicPr>
          <p:nvPr/>
        </p:nvPicPr>
        <p:blipFill>
          <a:blip r:embed="rId3"/>
          <a:stretch>
            <a:fillRect/>
          </a:stretch>
        </p:blipFill>
        <p:spPr>
          <a:xfrm>
            <a:off x="617280" y="3077736"/>
            <a:ext cx="3302614" cy="1860207"/>
          </a:xfrm>
          <a:prstGeom prst="rect">
            <a:avLst/>
          </a:prstGeom>
        </p:spPr>
      </p:pic>
    </p:spTree>
    <p:extLst>
      <p:ext uri="{BB962C8B-B14F-4D97-AF65-F5344CB8AC3E}">
        <p14:creationId xmlns:p14="http://schemas.microsoft.com/office/powerpoint/2010/main" val="2563013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0E9A29-0532-AE98-B883-17C837D192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375669-AACC-11D1-B0E5-88842F10A26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FE9C6B6-1770-61E8-98D8-386AC1D35076}"/>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2. الأشكال</a:t>
            </a:r>
          </a:p>
        </p:txBody>
      </p:sp>
      <p:sp>
        <p:nvSpPr>
          <p:cNvPr id="5" name="Rectangle 4">
            <a:extLst>
              <a:ext uri="{FF2B5EF4-FFF2-40B4-BE49-F238E27FC236}">
                <a16:creationId xmlns:a16="http://schemas.microsoft.com/office/drawing/2014/main" id="{196C6832-BF31-9A09-845E-26401E8B5D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B0033F-09A8-BF6E-B409-564F43A3BB5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8423CE-C631-261F-2213-601E54DABE7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5F7A460-3253-BCE5-BC01-81B8FFCE87E4}"/>
              </a:ext>
            </a:extLst>
          </p:cNvPr>
          <p:cNvSpPr txBox="1"/>
          <p:nvPr/>
        </p:nvSpPr>
        <p:spPr>
          <a:xfrm>
            <a:off x="762000" y="1919593"/>
            <a:ext cx="10487691" cy="3374706"/>
          </a:xfrm>
          <a:prstGeom prst="rect">
            <a:avLst/>
          </a:prstGeom>
          <a:noFill/>
        </p:spPr>
        <p:txBody>
          <a:bodyPr wrap="square" rtlCol="0">
            <a:spAutoFit/>
          </a:bodyPr>
          <a:lstStyle/>
          <a:p>
            <a:pPr algn="just" rtl="1">
              <a:lnSpc>
                <a:spcPct val="150000"/>
              </a:lnSpc>
            </a:pPr>
            <a:r>
              <a:rPr lang="ar-EG" sz="1600" b="1" dirty="0">
                <a:latin typeface="Alexandria" pitchFamily="2" charset="-78"/>
                <a:cs typeface="Alexandria" pitchFamily="2" charset="-78"/>
              </a:rPr>
              <a:t>أنواع الأشكال في التصميم الإعلاني</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الأشكال الهندسية</a:t>
            </a:r>
            <a:r>
              <a:rPr lang="ar-EG" sz="1600" dirty="0">
                <a:latin typeface="Alexandria" pitchFamily="2" charset="-78"/>
                <a:cs typeface="Alexandria" pitchFamily="2" charset="-78"/>
              </a:rPr>
              <a:t>: تشمل المربعات، الدوائر، المثلثات، والمستطيلات. هذه الأشكال تمتاز بالوضوح والبساطة، وغالبًا ما تُستخدم لإيصال رسائل مستقرة ومرتبة. على سبيل المثال، قد يُستخدم المستطيل لتأطير صورة أو نص، بينما يُستخدم الدائرة لإبراز عنصر معين مثل الشعار أو السعر الترويجي.</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الأشكال الحرة</a:t>
            </a:r>
            <a:r>
              <a:rPr lang="ar-EG" sz="1600" dirty="0">
                <a:latin typeface="Alexandria" pitchFamily="2" charset="-78"/>
                <a:cs typeface="Alexandria" pitchFamily="2" charset="-78"/>
              </a:rPr>
              <a:t>: هي أشكال غير منتظمة مستوحاة من الطبيعة، مثل الخطوط المتعرجة والمنحنية أو الأشكال العشوائية. تضفي الأشكال الحرة إحساسًا بالحيوية والانسيابية، وتُستخدم غالبًا للتعبير عن الإبداع أو الديناميكية، كما تبرز في الإعلانات التي تهدف إلى مخاطبة الحس الفني أو العاطفي.</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الأشكال العضوية</a:t>
            </a:r>
            <a:r>
              <a:rPr lang="ar-EG" sz="1600" dirty="0">
                <a:latin typeface="Alexandria" pitchFamily="2" charset="-78"/>
                <a:cs typeface="Alexandria" pitchFamily="2" charset="-78"/>
              </a:rPr>
              <a:t>: مستوحاة من الطبيعة وتميل لأن تكون انسيابية وحرة مثل أوراق الأشجار أو الأزهار. هذه الأشكال تعزز من الطابع الطبيعي والودي، وتُستخدم في الإعلانات المرتبطة بالبيئة أو المنتجات الصحية.</a:t>
            </a:r>
          </a:p>
        </p:txBody>
      </p:sp>
      <p:sp>
        <p:nvSpPr>
          <p:cNvPr id="4" name="TextBox 3">
            <a:extLst>
              <a:ext uri="{FF2B5EF4-FFF2-40B4-BE49-F238E27FC236}">
                <a16:creationId xmlns:a16="http://schemas.microsoft.com/office/drawing/2014/main" id="{2BF28F46-13E8-3FE9-7054-2B4261A80A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B480EB-46B3-EDA4-B63C-4FD9E4298F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911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1DCEC-BDD0-7BB4-4C3C-520AC9FF76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7217F4-7386-DACA-4D05-96E9046387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4C943C-CE83-585B-B20F-5FEBABE3851C}"/>
              </a:ext>
            </a:extLst>
          </p:cNvPr>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3. الصور</a:t>
            </a:r>
          </a:p>
        </p:txBody>
      </p:sp>
      <p:sp>
        <p:nvSpPr>
          <p:cNvPr id="5" name="Rectangle 4">
            <a:extLst>
              <a:ext uri="{FF2B5EF4-FFF2-40B4-BE49-F238E27FC236}">
                <a16:creationId xmlns:a16="http://schemas.microsoft.com/office/drawing/2014/main" id="{F512B8A3-051B-8BCF-9302-C6CA651CF0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C6EF2B-F096-1D1B-F4AF-763EFA061AC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504539F-3D5E-F2FB-B606-6889AC9CCB2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8C96907-6590-874F-8FEA-E9ABD11A7150}"/>
              </a:ext>
            </a:extLst>
          </p:cNvPr>
          <p:cNvSpPr txBox="1"/>
          <p:nvPr/>
        </p:nvSpPr>
        <p:spPr>
          <a:xfrm>
            <a:off x="708692" y="1919593"/>
            <a:ext cx="10541000"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الصور تُعد من أقوى عناصر التصميم في الإعلان، إذ تلعب دورًا كبيرًا في جذب انتباه الجمهور وإيصال الرسالة بسرعة وبطريقة مؤثرة. بفضل قدرتها على التواصل بصريًا وتجاوز الحواجز اللغوية، فإن الصور تعزز من فعالية الإعلان وتساعد على توضيح الأفكار والمفاهيم بشكل مباشر وسهل الاستيعاب.</a:t>
            </a:r>
          </a:p>
          <a:p>
            <a:pPr algn="just" rtl="1">
              <a:lnSpc>
                <a:spcPct val="150000"/>
              </a:lnSpc>
            </a:pPr>
            <a:r>
              <a:rPr lang="ar-EG" sz="1600" dirty="0">
                <a:latin typeface="Alexandria" pitchFamily="2" charset="-78"/>
                <a:cs typeface="Alexandria" pitchFamily="2" charset="-78"/>
              </a:rPr>
              <a:t>وتعتبر الصورة بجميع أشكالها ثابتة أو متحركة هي أولى مفردات اللغة البصرية، التي سيتعامل معها الإنسان. وقد عرفت الإنسانية الصورة الثابتة واستخدمتها منذ آلاف السنين فالصورة لجأ إليها البدائي لتثبيت الحدث الزماني، وتارة أخرى لأغراض الزخرفة والانتماء الاجتماعي والقبلي .تحتوي الصورة على خطوط ومساحات و ألوان تشبه الواقع في شكله الظاهري ، لذلك فإن مواضيع الصور تخضع لنفس التحليل النفسي مثل الخطوط والمساحات والألوان السالف ذكرها وتخضع أيضا لأسس التصميم التي سوف نتكلم عليها في فصل منفصل . فالصورة أسهل فهما من اللفظ.. وكان "كونفوشيوس" فيلسوف الصين يقول: الصورة خير من ألف كلمة … ومعنى ذلك أن الصورة تقوم بتسجيل الواقع وليست هي الواقع ذاته. </a:t>
            </a:r>
          </a:p>
        </p:txBody>
      </p:sp>
      <p:sp>
        <p:nvSpPr>
          <p:cNvPr id="4" name="TextBox 3">
            <a:extLst>
              <a:ext uri="{FF2B5EF4-FFF2-40B4-BE49-F238E27FC236}">
                <a16:creationId xmlns:a16="http://schemas.microsoft.com/office/drawing/2014/main" id="{4B9EC858-288A-B97C-5ADC-838E30CF3F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67F1C4-E7ED-FCE9-204F-DE48A32D10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8814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5CDA2-9E13-23C8-5924-C8BB67B777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66AA3B-3A9A-4168-FB71-5A46920367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6E8B4FD-A66D-9DE0-B1D6-5C2E7DA53E49}"/>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أهمية الصورة</a:t>
            </a:r>
          </a:p>
        </p:txBody>
      </p:sp>
      <p:sp>
        <p:nvSpPr>
          <p:cNvPr id="5" name="Rectangle 4">
            <a:extLst>
              <a:ext uri="{FF2B5EF4-FFF2-40B4-BE49-F238E27FC236}">
                <a16:creationId xmlns:a16="http://schemas.microsoft.com/office/drawing/2014/main" id="{8FD4E9C6-6BFC-A75A-830A-1DDDAC564F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F5F8D8-AB45-8F8B-A9F7-715E3730A39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E604BA-7928-894C-F8F7-9ED3F2F5C96C}"/>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5FF88C8-DCE2-24F3-F969-350CC5701C26}"/>
              </a:ext>
            </a:extLst>
          </p:cNvPr>
          <p:cNvSpPr txBox="1"/>
          <p:nvPr/>
        </p:nvSpPr>
        <p:spPr>
          <a:xfrm>
            <a:off x="762000" y="1919593"/>
            <a:ext cx="10487692"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وتعتبر الصورة المتحركة أفضل من الصورة الثابتة بسبب استخدامها عنصرًا جديدًا، وهو الحركة التي تقريبها من الواقع وتكسبها خصائصًا جديدة تجعلها أكثر وسائل الاتصال تأثيرًا وفاعلية. وليستخدم الصورة الفوتوغرافية الثابتة إلا لها أهمية قصوى كمفرد أساسي من مفردات التعبير المرئي وكعنصر أولي مكون للصور المتحركة، ولا يمكن لأي فنان أن ينتج صورا متحركة مبدعة دون تمكنه أولا من إنتاج صورة ثابتة مبدعة. </a:t>
            </a:r>
            <a:r>
              <a:rPr lang="ar-EG" sz="1600" b="1" dirty="0">
                <a:solidFill>
                  <a:srgbClr val="0070C0"/>
                </a:solidFill>
                <a:latin typeface="Alexandria" pitchFamily="2" charset="-78"/>
                <a:cs typeface="Alexandria" pitchFamily="2" charset="-78"/>
              </a:rPr>
              <a:t>وتتمثل أهميتها في:</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جذب الانتباه بشكل فوري:  الصور تلتقط انتباه الجمهور بشكل أسرع من النصوص، مما يجعلها وسيلة فعالة في الإعلان، خاصة في الإعلانات التي تتطلب استجابة سريعة من المشاهد. يمكن للصورة الجذابة أن توقف الشخص للحظات، وتجعله يستعرض الإعلان بعمق أكبر. لهذا السبب، يستخدم المصممون صورًا قوية وذات ألوان وأشكال مميزة في إعلاناتهم لجعلها تبرز وسط الزخم الإعلاني.</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التعبير عن الفكرة بسرعة ووضوح: فالصور قادرة على نقل معانٍ معقدة وأفكار بشكل أسرع وأوضح من الكلمات. يمكن لصورة واحدة أن تروي قصة كاملة أو أن تعبر عن حالة عاطفية أو رسالة معينة دون الحاجة إلى شرح طويل. على سبيل المثال، في إعلان لعطر، يمكن للصورة أن تُظهر نمط حياة أو عاطفة معينة لتعزيز جاذبية المنتج.</a:t>
            </a:r>
          </a:p>
        </p:txBody>
      </p:sp>
      <p:sp>
        <p:nvSpPr>
          <p:cNvPr id="4" name="TextBox 3">
            <a:extLst>
              <a:ext uri="{FF2B5EF4-FFF2-40B4-BE49-F238E27FC236}">
                <a16:creationId xmlns:a16="http://schemas.microsoft.com/office/drawing/2014/main" id="{C07DB596-C83E-D6C4-AB13-4C7798B5EC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32D47E9-E942-3986-A324-771C6E290A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8788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BBE01-6BEC-5C85-0599-05C0538F9D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481260-EF4D-9963-71A4-5987BDAA00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A8AE67-DE11-94E0-71B0-75233C1CFDED}"/>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أهمية الصورة</a:t>
            </a:r>
          </a:p>
        </p:txBody>
      </p:sp>
      <p:sp>
        <p:nvSpPr>
          <p:cNvPr id="5" name="Rectangle 4">
            <a:extLst>
              <a:ext uri="{FF2B5EF4-FFF2-40B4-BE49-F238E27FC236}">
                <a16:creationId xmlns:a16="http://schemas.microsoft.com/office/drawing/2014/main" id="{E194181B-D35B-DFB6-8B79-6AD0300137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EA7EA5-11D8-43E1-FC87-790E25DBED7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DE65686-2CA6-DD6E-1234-73910221815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9269156-699B-2BF4-28DD-8629D6D0017C}"/>
              </a:ext>
            </a:extLst>
          </p:cNvPr>
          <p:cNvSpPr txBox="1"/>
          <p:nvPr/>
        </p:nvSpPr>
        <p:spPr>
          <a:xfrm>
            <a:off x="762000" y="1919593"/>
            <a:ext cx="10487692"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تابع </a:t>
            </a:r>
            <a:r>
              <a:rPr lang="ar-EG" sz="1600" b="1" dirty="0">
                <a:solidFill>
                  <a:srgbClr val="0070C0"/>
                </a:solidFill>
                <a:latin typeface="Alexandria" pitchFamily="2" charset="-78"/>
                <a:cs typeface="Alexandria" pitchFamily="2" charset="-78"/>
              </a:rPr>
              <a:t>أهمية الصورة:</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تعزيز الجاذبية العاطفية والتفاعل: الصور تلعب دورًا كبيرًا في إثارة المشاعر والتفاعل العاطفي. فهي تمثل أداة قوية لإيصال عواطف ومشاعر معينة، مما يجعلها مفيدة في إعلانات تستهدف الجوانب العاطفية للمستهلكين. على سبيل المثال، تُستخدم صور العائلات في إعلانات المنتجات المنزلية لتعزيز الإحساس بالألفة، بينما تُستخدم صور الطبيعة في إعلانات المنتجات الصديقة للبيئة لتعزيز قيمة الاستدامة.</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إبراز المنتج أو الخدمة بشكل مباشر: في بعض الإعلانات، يكون المنتج نفسه هو محور الصورة. يتم تصويره بطريقة تبرز ميزاته وفوائده، مما يسهل على الجمهور فهم ما يقدمه الإعلان وتكوين صورة واضحة عن المنتج. على سبيل المثال، في إعلانات الطعام، تُعرض الصور بوضوح لإبراز الجودة والطعم الشهي للمأكولات، مما يُثير شهية المشاهدين ويحفزهم على التجربة.</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التعبير عن العلامة التجارية وهوية الشركة: الصور تعكس شخصية العلامة التجارية وقيمها. من خلال اختيار الصور المناسبة، يمكن للمصمم أن يُظهر هوية الشركة ويعبر عن قيمها، مما يعزز العلاقة بين العلامة التجارية والجمهور. </a:t>
            </a:r>
          </a:p>
        </p:txBody>
      </p:sp>
      <p:sp>
        <p:nvSpPr>
          <p:cNvPr id="4" name="TextBox 3">
            <a:extLst>
              <a:ext uri="{FF2B5EF4-FFF2-40B4-BE49-F238E27FC236}">
                <a16:creationId xmlns:a16="http://schemas.microsoft.com/office/drawing/2014/main" id="{24A3F3DC-3396-BF76-9183-3644CEA0CB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967454-6931-B5E1-B677-DB7B2A39EB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733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FA535-D51A-8C28-6E7E-430F8607E7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25379E-701E-E8B5-62F4-675FA2ACAB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02E64B8-B241-0D04-E7B8-35CF40C8A3E7}"/>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4. اللون</a:t>
            </a:r>
          </a:p>
        </p:txBody>
      </p:sp>
      <p:sp>
        <p:nvSpPr>
          <p:cNvPr id="5" name="Rectangle 4">
            <a:extLst>
              <a:ext uri="{FF2B5EF4-FFF2-40B4-BE49-F238E27FC236}">
                <a16:creationId xmlns:a16="http://schemas.microsoft.com/office/drawing/2014/main" id="{BECADEC4-C706-25D1-C44F-1AD6010142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8C1A35-EA94-8672-8B26-909D37FABA6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7A3394C-E5F8-D062-BD4D-129A8BBB048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6B9B8EC-1C7F-5617-B6F8-3A6E28D29441}"/>
              </a:ext>
            </a:extLst>
          </p:cNvPr>
          <p:cNvSpPr txBox="1"/>
          <p:nvPr/>
        </p:nvSpPr>
        <p:spPr>
          <a:xfrm>
            <a:off x="708692" y="1919593"/>
            <a:ext cx="10541000" cy="4482702"/>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هو ذلك التأثير الفسيولوجي (أي الخاص بوظائف أعضاء الجسم) الناتج عن شبكية العين سواء كان ناتجا عن المادة الصبغية الملونة أو عن الضوء الملون، فهو إذن إحساس وليس له أي وجود خارج الجهاز العصبي للكائنات الحية.</a:t>
            </a:r>
          </a:p>
          <a:p>
            <a:pPr algn="just" rtl="1">
              <a:lnSpc>
                <a:spcPct val="150000"/>
              </a:lnSpc>
            </a:pPr>
            <a:r>
              <a:rPr lang="ar-EG" sz="1600" dirty="0">
                <a:latin typeface="Alexandria" pitchFamily="2" charset="-78"/>
                <a:cs typeface="Alexandria" pitchFamily="2" charset="-78"/>
              </a:rPr>
              <a:t>الألوان من العناصر القوية في التصميم، فيمكننا عن طريق الألوان أن نفهم معلومات ورسائل كثيرة بأقل مجهود، الألوان تأثر في الإنسان فيمكن للون معين أن يُشعر الإنسان بالسعادة ولون أخر يشعره بالحزن ، الألوان موجوده في كل شيء مثل المناظر الطبيعية والمطبوعات والتصميمات المختلفة وتصميمات الديكور والثرى دي والكرتون والفيديوهات المختلفة. </a:t>
            </a:r>
          </a:p>
          <a:p>
            <a:pPr algn="just" rtl="1">
              <a:lnSpc>
                <a:spcPct val="150000"/>
              </a:lnSpc>
            </a:pPr>
            <a:r>
              <a:rPr lang="ar-EG" sz="1600" b="1" dirty="0">
                <a:solidFill>
                  <a:srgbClr val="0070C0"/>
                </a:solidFill>
                <a:latin typeface="Alexandria" pitchFamily="2" charset="-78"/>
                <a:cs typeface="Alexandria" pitchFamily="2" charset="-78"/>
              </a:rPr>
              <a:t>وهناك ما يعرف بعجلة الألوان</a:t>
            </a:r>
          </a:p>
          <a:p>
            <a:pPr algn="just" rtl="1">
              <a:lnSpc>
                <a:spcPct val="150000"/>
              </a:lnSpc>
            </a:pPr>
            <a:r>
              <a:rPr lang="ar-EG" sz="1600" dirty="0">
                <a:latin typeface="Alexandria" pitchFamily="2" charset="-78"/>
                <a:cs typeface="Alexandria" pitchFamily="2" charset="-78"/>
              </a:rPr>
              <a:t>هي الوسيلة العلمية لدراسة الألوان، ونستطيع عن طريق عجلة الألوان أن نتعلم كيف نخلط الألوان مع بعضها البعض، وكيفية التناسق بينها، وعجلة الألوان تتضمن وتتفق مع تسلسل ألوان الطيف وتتكون من 12 لونا حيث تتكون من ثلاث مجموعات من الألوان هي:  (ألوان أساسية (أولية)&amp; ألوان ثانوية&amp; ألوان ثلاثية (مشتقة). </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 </a:t>
            </a:r>
          </a:p>
        </p:txBody>
      </p:sp>
      <p:sp>
        <p:nvSpPr>
          <p:cNvPr id="4" name="TextBox 3">
            <a:extLst>
              <a:ext uri="{FF2B5EF4-FFF2-40B4-BE49-F238E27FC236}">
                <a16:creationId xmlns:a16="http://schemas.microsoft.com/office/drawing/2014/main" id="{825003E1-99CC-CF67-EECE-A198E35F70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34F0375-4662-7040-6818-56371B59BE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7585ACF-B045-D165-7C6B-F6FB84D6D45F}"/>
              </a:ext>
            </a:extLst>
          </p:cNvPr>
          <p:cNvPicPr>
            <a:picLocks noChangeAspect="1"/>
          </p:cNvPicPr>
          <p:nvPr/>
        </p:nvPicPr>
        <p:blipFill>
          <a:blip r:embed="rId3"/>
          <a:stretch>
            <a:fillRect/>
          </a:stretch>
        </p:blipFill>
        <p:spPr>
          <a:xfrm>
            <a:off x="0" y="5295820"/>
            <a:ext cx="1605776" cy="1562180"/>
          </a:xfrm>
          <a:prstGeom prst="rect">
            <a:avLst/>
          </a:prstGeom>
        </p:spPr>
      </p:pic>
    </p:spTree>
    <p:extLst>
      <p:ext uri="{BB962C8B-B14F-4D97-AF65-F5344CB8AC3E}">
        <p14:creationId xmlns:p14="http://schemas.microsoft.com/office/powerpoint/2010/main" val="1614037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EDA97-25BD-0771-A68F-196E0394BB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C6C2DE-4C64-A9E0-A28E-30D6FED37B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5D518D5-99AD-DD40-E7AD-8BF9BDE9F296}"/>
              </a:ext>
            </a:extLst>
          </p:cNvPr>
          <p:cNvSpPr txBox="1"/>
          <p:nvPr/>
        </p:nvSpPr>
        <p:spPr>
          <a:xfrm>
            <a:off x="4759227" y="800482"/>
            <a:ext cx="230514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أقسام الألوان</a:t>
            </a:r>
          </a:p>
        </p:txBody>
      </p:sp>
      <p:sp>
        <p:nvSpPr>
          <p:cNvPr id="5" name="Rectangle 4">
            <a:extLst>
              <a:ext uri="{FF2B5EF4-FFF2-40B4-BE49-F238E27FC236}">
                <a16:creationId xmlns:a16="http://schemas.microsoft.com/office/drawing/2014/main" id="{464BE728-92C5-F4E0-E084-18BD74D68D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2B0E1E-C1B9-C949-AC5C-13E5D9E3750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107C89-0213-5F24-20FF-3095A3CB7ADC}"/>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E1D2422-DEFE-AD7E-DD1E-2BB8C0502928}"/>
              </a:ext>
            </a:extLst>
          </p:cNvPr>
          <p:cNvSpPr txBox="1"/>
          <p:nvPr/>
        </p:nvSpPr>
        <p:spPr>
          <a:xfrm>
            <a:off x="3204642" y="1640652"/>
            <a:ext cx="8032010" cy="5590698"/>
          </a:xfrm>
          <a:prstGeom prst="rect">
            <a:avLst/>
          </a:prstGeom>
          <a:noFill/>
        </p:spPr>
        <p:txBody>
          <a:bodyPr wrap="square" rtlCol="0">
            <a:spAutoFit/>
          </a:bodyPr>
          <a:lstStyle/>
          <a:p>
            <a:pPr algn="just" rtl="1">
              <a:lnSpc>
                <a:spcPct val="150000"/>
              </a:lnSpc>
            </a:pPr>
            <a:r>
              <a:rPr lang="ar-EG" sz="1600" b="1" dirty="0">
                <a:solidFill>
                  <a:srgbClr val="FF0000"/>
                </a:solidFill>
                <a:latin typeface="Alexandria" pitchFamily="2" charset="-78"/>
                <a:cs typeface="Alexandria" pitchFamily="2" charset="-78"/>
              </a:rPr>
              <a:t>الألوان الأساسية</a:t>
            </a:r>
          </a:p>
          <a:p>
            <a:pPr algn="just" rtl="1">
              <a:lnSpc>
                <a:spcPct val="150000"/>
              </a:lnSpc>
            </a:pPr>
            <a:r>
              <a:rPr lang="ar-EG" sz="1600" dirty="0">
                <a:latin typeface="Alexandria" pitchFamily="2" charset="-78"/>
                <a:cs typeface="Alexandria" pitchFamily="2" charset="-78"/>
              </a:rPr>
              <a:t>    الألوان الأساسية هي الألوان التي لا يمكن الحصول عليها من مزج ألوان أخرى، وتُعد الأساس في تكوين الألوان الأخرى. والألوان الأساسية هي: الأحمر، الأزرق، والأصفر.</a:t>
            </a:r>
          </a:p>
          <a:p>
            <a:pPr algn="just" rtl="1">
              <a:lnSpc>
                <a:spcPct val="150000"/>
              </a:lnSpc>
            </a:pPr>
            <a:r>
              <a:rPr lang="ar-EG" sz="1600" dirty="0">
                <a:latin typeface="Alexandria" pitchFamily="2" charset="-78"/>
                <a:cs typeface="Alexandria" pitchFamily="2" charset="-78"/>
              </a:rPr>
              <a:t>    من خلال مزج الألوان الأساسية مع بعضها بنسب مختلفة، يمكن تكوين مجموعة واسعة من الألوان الجديدة، ويعتبر وجودها ضروريًا في تصميم وتوليد ألوان مختلفة.</a:t>
            </a:r>
          </a:p>
          <a:p>
            <a:pPr algn="just" rtl="1">
              <a:lnSpc>
                <a:spcPct val="150000"/>
              </a:lnSpc>
            </a:pPr>
            <a:r>
              <a:rPr lang="ar-EG" sz="1600" dirty="0">
                <a:highlight>
                  <a:srgbClr val="FFFF00"/>
                </a:highlight>
                <a:latin typeface="Alexandria" pitchFamily="2" charset="-78"/>
                <a:cs typeface="Alexandria" pitchFamily="2" charset="-78"/>
              </a:rPr>
              <a:t>الألوان الأساسية للرسامين هي (الأحمر – والأصفر – والأزرق)</a:t>
            </a:r>
          </a:p>
          <a:p>
            <a:pPr algn="just" rtl="1">
              <a:lnSpc>
                <a:spcPct val="150000"/>
              </a:lnSpc>
            </a:pPr>
            <a:r>
              <a:rPr lang="ar-EG" sz="1600" dirty="0">
                <a:highlight>
                  <a:srgbClr val="FFFF00"/>
                </a:highlight>
                <a:latin typeface="Alexandria" pitchFamily="2" charset="-78"/>
                <a:cs typeface="Alexandria" pitchFamily="2" charset="-78"/>
              </a:rPr>
              <a:t>الألوان الأساسية في العرض على الشاشات المختلفة هي (الأحمر – والأزرق – والأخضر) </a:t>
            </a:r>
            <a:r>
              <a:rPr lang="ar-EG" sz="1600" dirty="0">
                <a:latin typeface="Alexandria" pitchFamily="2" charset="-78"/>
                <a:cs typeface="Alexandria" pitchFamily="2" charset="-78"/>
              </a:rPr>
              <a:t>وتسمى هذه الألوان بنظام </a:t>
            </a:r>
            <a:r>
              <a:rPr lang="en-US" sz="1600" dirty="0">
                <a:latin typeface="Alexandria" pitchFamily="2" charset="-78"/>
                <a:cs typeface="Alexandria" pitchFamily="2" charset="-78"/>
              </a:rPr>
              <a:t>RGB </a:t>
            </a:r>
            <a:r>
              <a:rPr lang="ar-EG" sz="1600" dirty="0">
                <a:latin typeface="Alexandria" pitchFamily="2" charset="-78"/>
                <a:cs typeface="Alexandria" pitchFamily="2" charset="-78"/>
              </a:rPr>
              <a:t>ويستخدم في مجالات التصوير الفوتوغرافي والسينمائي وتصميم صفحات المواقع </a:t>
            </a:r>
            <a:r>
              <a:rPr lang="ar-EG" sz="1600" dirty="0" err="1">
                <a:latin typeface="Alexandria" pitchFamily="2" charset="-78"/>
                <a:cs typeface="Alexandria" pitchFamily="2" charset="-78"/>
              </a:rPr>
              <a:t>والموشن</a:t>
            </a:r>
            <a:r>
              <a:rPr lang="ar-EG" sz="1600" dirty="0">
                <a:latin typeface="Alexandria" pitchFamily="2" charset="-78"/>
                <a:cs typeface="Alexandria" pitchFamily="2" charset="-78"/>
              </a:rPr>
              <a:t> جرافيك وتعديل الفيديوهات بأنواعها المختلفة ... إلخ .</a:t>
            </a:r>
          </a:p>
          <a:p>
            <a:pPr algn="just" rtl="1">
              <a:lnSpc>
                <a:spcPct val="150000"/>
              </a:lnSpc>
            </a:pPr>
            <a:r>
              <a:rPr lang="ar-EG" sz="1600" dirty="0">
                <a:highlight>
                  <a:srgbClr val="FFFF00"/>
                </a:highlight>
                <a:latin typeface="Alexandria" pitchFamily="2" charset="-78"/>
                <a:cs typeface="Alexandria" pitchFamily="2" charset="-78"/>
              </a:rPr>
              <a:t>الألوان الأساسية في الطباعة هي ( السيان – </a:t>
            </a:r>
            <a:r>
              <a:rPr lang="ar-EG" sz="1600" dirty="0" err="1">
                <a:highlight>
                  <a:srgbClr val="FFFF00"/>
                </a:highlight>
                <a:latin typeface="Alexandria" pitchFamily="2" charset="-78"/>
                <a:cs typeface="Alexandria" pitchFamily="2" charset="-78"/>
              </a:rPr>
              <a:t>الماجنتا</a:t>
            </a:r>
            <a:r>
              <a:rPr lang="ar-EG" sz="1600" dirty="0">
                <a:highlight>
                  <a:srgbClr val="FFFF00"/>
                </a:highlight>
                <a:latin typeface="Alexandria" pitchFamily="2" charset="-78"/>
                <a:cs typeface="Alexandria" pitchFamily="2" charset="-78"/>
              </a:rPr>
              <a:t> – الأصفر – الأسود ) </a:t>
            </a:r>
            <a:r>
              <a:rPr lang="ar-EG" sz="1600" dirty="0">
                <a:latin typeface="Alexandria" pitchFamily="2" charset="-78"/>
                <a:cs typeface="Alexandria" pitchFamily="2" charset="-78"/>
              </a:rPr>
              <a:t>وتسمى هذه الألوان بنظام </a:t>
            </a:r>
            <a:r>
              <a:rPr lang="en-US" sz="1600" dirty="0">
                <a:latin typeface="Alexandria" pitchFamily="2" charset="-78"/>
                <a:cs typeface="Alexandria" pitchFamily="2" charset="-78"/>
              </a:rPr>
              <a:t>CMYK .</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    </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E5D0228A-A8E9-0AC6-6A50-CEB7E2F95F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8A104AB-EB2A-C53E-DF8A-CF22A28321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40EF52A-3253-48A2-8393-5E9856AECB48}"/>
              </a:ext>
            </a:extLst>
          </p:cNvPr>
          <p:cNvPicPr>
            <a:picLocks noChangeAspect="1"/>
          </p:cNvPicPr>
          <p:nvPr/>
        </p:nvPicPr>
        <p:blipFill>
          <a:blip r:embed="rId3"/>
          <a:stretch>
            <a:fillRect/>
          </a:stretch>
        </p:blipFill>
        <p:spPr>
          <a:xfrm>
            <a:off x="0" y="3122340"/>
            <a:ext cx="2962344" cy="1444481"/>
          </a:xfrm>
          <a:prstGeom prst="rect">
            <a:avLst/>
          </a:prstGeom>
        </p:spPr>
      </p:pic>
    </p:spTree>
    <p:extLst>
      <p:ext uri="{BB962C8B-B14F-4D97-AF65-F5344CB8AC3E}">
        <p14:creationId xmlns:p14="http://schemas.microsoft.com/office/powerpoint/2010/main" val="136378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9B45C-8F3D-990E-D1E1-B4A75FD267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FC2ADD-0E91-A6B8-F8EF-1188C00799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3B3873E-FB82-8F4B-FEA3-801839A9A24E}"/>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الألوان الثانوية</a:t>
            </a:r>
          </a:p>
        </p:txBody>
      </p:sp>
      <p:sp>
        <p:nvSpPr>
          <p:cNvPr id="5" name="Rectangle 4">
            <a:extLst>
              <a:ext uri="{FF2B5EF4-FFF2-40B4-BE49-F238E27FC236}">
                <a16:creationId xmlns:a16="http://schemas.microsoft.com/office/drawing/2014/main" id="{F1BEE3E9-6B7F-F7DF-EAAF-6F0B8ED451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927DFD-601B-2BD6-8774-755AC4FB45C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E16EF7-F09A-AB9D-2588-32FB16FC6EA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7CBCF2A-F3E7-63A8-2B58-F8FD4FEB4EBB}"/>
              </a:ext>
            </a:extLst>
          </p:cNvPr>
          <p:cNvSpPr txBox="1"/>
          <p:nvPr/>
        </p:nvSpPr>
        <p:spPr>
          <a:xfrm>
            <a:off x="708692" y="1919593"/>
            <a:ext cx="10541000" cy="24052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الألوان الثانوية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وهي الألوان التي نحصل عليها من مزج لونين أساسيين بنسب متساوية. والألوان الثانوية تساعد في توسيع لوحة الألوان وتعزز من تدرجات الألوان في التصميم.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الألوان الثانوية تتكون من:   </a:t>
            </a:r>
            <a:r>
              <a:rPr kumimoji="0" lang="ar-EG" sz="2000" b="1" i="0" u="none" strike="noStrike" kern="1200" cap="none" spc="0" normalizeH="0" baseline="0" noProof="0" dirty="0">
                <a:ln>
                  <a:noFill/>
                </a:ln>
                <a:solidFill>
                  <a:srgbClr val="00B050"/>
                </a:solidFill>
                <a:effectLst/>
                <a:uLnTx/>
                <a:uFillTx/>
                <a:latin typeface="Alexandria" pitchFamily="2" charset="-78"/>
                <a:ea typeface="+mn-ea"/>
                <a:cs typeface="Alexandria" pitchFamily="2" charset="-78"/>
              </a:rPr>
              <a:t>الأخضر: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مزج اللونين الأساسيين الأزرق والأصفر.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ED7D31">
                    <a:lumMod val="75000"/>
                  </a:srgbClr>
                </a:solidFill>
                <a:effectLst/>
                <a:uLnTx/>
                <a:uFillTx/>
                <a:latin typeface="Alexandria" pitchFamily="2" charset="-78"/>
                <a:ea typeface="+mn-ea"/>
                <a:cs typeface="Alexandria" pitchFamily="2" charset="-78"/>
              </a:rPr>
              <a:t>البرتقالي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من مزج اللونين الأساسيين الأحمر والأصفر.     </a:t>
            </a:r>
            <a:r>
              <a:rPr kumimoji="0" lang="ar-EG" sz="1600" b="1" i="0" u="none" strike="noStrike" kern="1200" cap="none" spc="0" normalizeH="0" baseline="0" noProof="0" dirty="0">
                <a:ln>
                  <a:noFill/>
                </a:ln>
                <a:solidFill>
                  <a:srgbClr val="7030A0"/>
                </a:solidFill>
                <a:effectLst/>
                <a:uLnTx/>
                <a:uFillTx/>
                <a:latin typeface="Alexandria" pitchFamily="2" charset="-78"/>
                <a:ea typeface="+mn-ea"/>
                <a:cs typeface="Alexandria" pitchFamily="2" charset="-78"/>
              </a:rPr>
              <a:t>البنفسجي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من مزج اللونين الأساسيين الأحمر والأزرق.</a:t>
            </a:r>
          </a:p>
          <a:p>
            <a:pPr algn="just" rtl="1">
              <a:lnSpc>
                <a:spcPct val="150000"/>
              </a:lnSpc>
            </a:pPr>
            <a:r>
              <a:rPr lang="ar-EG" sz="1600" dirty="0">
                <a:latin typeface="Alexandria" pitchFamily="2" charset="-78"/>
                <a:cs typeface="Alexandria" pitchFamily="2" charset="-78"/>
              </a:rPr>
              <a:t> </a:t>
            </a:r>
          </a:p>
        </p:txBody>
      </p:sp>
      <p:sp>
        <p:nvSpPr>
          <p:cNvPr id="4" name="TextBox 3">
            <a:extLst>
              <a:ext uri="{FF2B5EF4-FFF2-40B4-BE49-F238E27FC236}">
                <a16:creationId xmlns:a16="http://schemas.microsoft.com/office/drawing/2014/main" id="{1851D082-8609-3FF7-8BD4-DF2DB33E59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16562DC-8EA2-5E34-FA97-249CA907D3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4F3190D-031B-ABC6-47E1-26AD8EF27A22}"/>
              </a:ext>
            </a:extLst>
          </p:cNvPr>
          <p:cNvPicPr>
            <a:picLocks noChangeAspect="1"/>
          </p:cNvPicPr>
          <p:nvPr/>
        </p:nvPicPr>
        <p:blipFill>
          <a:blip r:embed="rId3"/>
          <a:stretch>
            <a:fillRect/>
          </a:stretch>
        </p:blipFill>
        <p:spPr>
          <a:xfrm>
            <a:off x="1778662" y="4021709"/>
            <a:ext cx="2235778" cy="2152560"/>
          </a:xfrm>
          <a:prstGeom prst="rect">
            <a:avLst/>
          </a:prstGeom>
        </p:spPr>
      </p:pic>
    </p:spTree>
    <p:extLst>
      <p:ext uri="{BB962C8B-B14F-4D97-AF65-F5344CB8AC3E}">
        <p14:creationId xmlns:p14="http://schemas.microsoft.com/office/powerpoint/2010/main" val="101463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ABE60-5BCB-967E-7D42-DB511A3F78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FB758F-F5DC-4F83-8708-E7224FA127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0E6314-F7E1-F18D-DEB5-D6024CC49420}"/>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الألوان الثلاثية (المشتقة) </a:t>
            </a:r>
          </a:p>
        </p:txBody>
      </p:sp>
      <p:sp>
        <p:nvSpPr>
          <p:cNvPr id="5" name="Rectangle 4">
            <a:extLst>
              <a:ext uri="{FF2B5EF4-FFF2-40B4-BE49-F238E27FC236}">
                <a16:creationId xmlns:a16="http://schemas.microsoft.com/office/drawing/2014/main" id="{0383D52E-61BE-1F55-608C-862B9E454A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B1A3E8-A3C3-C565-E987-45F7171B19E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B26147B-F0E3-ADD1-F097-34A1426F7373}"/>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0B490D5-B776-7790-5BA4-C123E539533A}"/>
              </a:ext>
            </a:extLst>
          </p:cNvPr>
          <p:cNvSpPr txBox="1"/>
          <p:nvPr/>
        </p:nvSpPr>
        <p:spPr>
          <a:xfrm>
            <a:off x="708692" y="1919593"/>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تقع الألوان الثلاثية بين الألوان الأساسية والثانوية حيث تنشأ من خلط لون أساسي بلون أخر ثانوي، وينتج عن الألوان الأساسية والألوان الثانوية ستة ألوان ثلاثية وتشير تلك الألوان إلى مكوناتها مثل :</a:t>
            </a:r>
          </a:p>
          <a:p>
            <a:pPr algn="just" rtl="1">
              <a:lnSpc>
                <a:spcPct val="150000"/>
              </a:lnSpc>
            </a:pPr>
            <a:r>
              <a:rPr lang="ar-EG" sz="1600" dirty="0">
                <a:latin typeface="Alexandria" pitchFamily="2" charset="-78"/>
                <a:cs typeface="Alexandria" pitchFamily="2" charset="-78"/>
              </a:rPr>
              <a:t>(أصفر + برتقالي) = برتقالي مصفر </a:t>
            </a:r>
          </a:p>
          <a:p>
            <a:pPr algn="just" rtl="1">
              <a:lnSpc>
                <a:spcPct val="150000"/>
              </a:lnSpc>
            </a:pPr>
            <a:r>
              <a:rPr lang="ar-EG" sz="1600" dirty="0">
                <a:latin typeface="Alexandria" pitchFamily="2" charset="-78"/>
                <a:cs typeface="Alexandria" pitchFamily="2" charset="-78"/>
              </a:rPr>
              <a:t>(أحمر + برتقالي) = برتقالي محمر </a:t>
            </a:r>
          </a:p>
          <a:p>
            <a:pPr algn="just" rtl="1">
              <a:lnSpc>
                <a:spcPct val="150000"/>
              </a:lnSpc>
            </a:pPr>
            <a:r>
              <a:rPr lang="ar-EG" sz="1600" dirty="0">
                <a:latin typeface="Alexandria" pitchFamily="2" charset="-78"/>
                <a:cs typeface="Alexandria" pitchFamily="2" charset="-78"/>
              </a:rPr>
              <a:t>(أحمر + بنفسجي) = بنفسجي محمر </a:t>
            </a:r>
          </a:p>
          <a:p>
            <a:pPr algn="just" rtl="1">
              <a:lnSpc>
                <a:spcPct val="150000"/>
              </a:lnSpc>
            </a:pPr>
            <a:r>
              <a:rPr lang="ar-EG" sz="1600" dirty="0">
                <a:latin typeface="Alexandria" pitchFamily="2" charset="-78"/>
                <a:cs typeface="Alexandria" pitchFamily="2" charset="-78"/>
              </a:rPr>
              <a:t>(أزرق + بنفسجي) = بنفسجي محمر </a:t>
            </a:r>
          </a:p>
          <a:p>
            <a:pPr algn="just" rtl="1">
              <a:lnSpc>
                <a:spcPct val="150000"/>
              </a:lnSpc>
            </a:pPr>
            <a:r>
              <a:rPr lang="ar-EG" sz="1600" dirty="0">
                <a:latin typeface="Alexandria" pitchFamily="2" charset="-78"/>
                <a:cs typeface="Alexandria" pitchFamily="2" charset="-78"/>
              </a:rPr>
              <a:t>(أصفر+ أخضر) = أخضر مصفر</a:t>
            </a:r>
          </a:p>
          <a:p>
            <a:pPr algn="just" rtl="1">
              <a:lnSpc>
                <a:spcPct val="150000"/>
              </a:lnSpc>
            </a:pPr>
            <a:r>
              <a:rPr lang="ar-EG" sz="1600" dirty="0">
                <a:latin typeface="Alexandria" pitchFamily="2" charset="-78"/>
                <a:cs typeface="Alexandria" pitchFamily="2" charset="-78"/>
              </a:rPr>
              <a:t>(أزرق + أخضر) = أخضر مزرق</a:t>
            </a:r>
          </a:p>
          <a:p>
            <a:pPr algn="just" rtl="1">
              <a:lnSpc>
                <a:spcPct val="150000"/>
              </a:lnSpc>
            </a:pPr>
            <a:r>
              <a:rPr lang="ar-EG" sz="1600" dirty="0">
                <a:latin typeface="Alexandria" pitchFamily="2" charset="-78"/>
                <a:cs typeface="Alexandria" pitchFamily="2" charset="-78"/>
              </a:rPr>
              <a:t> </a:t>
            </a:r>
          </a:p>
        </p:txBody>
      </p:sp>
      <p:sp>
        <p:nvSpPr>
          <p:cNvPr id="4" name="TextBox 3">
            <a:extLst>
              <a:ext uri="{FF2B5EF4-FFF2-40B4-BE49-F238E27FC236}">
                <a16:creationId xmlns:a16="http://schemas.microsoft.com/office/drawing/2014/main" id="{3FA4B651-D367-C4EB-A0FB-74CEB7DB3E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683BF8-F880-6663-6FA2-A257E2D799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2097F0A-F232-BFEC-012F-300E5494F768}"/>
              </a:ext>
            </a:extLst>
          </p:cNvPr>
          <p:cNvPicPr>
            <a:picLocks noChangeAspect="1"/>
          </p:cNvPicPr>
          <p:nvPr/>
        </p:nvPicPr>
        <p:blipFill>
          <a:blip r:embed="rId3"/>
          <a:stretch>
            <a:fillRect/>
          </a:stretch>
        </p:blipFill>
        <p:spPr>
          <a:xfrm>
            <a:off x="1785646" y="3041013"/>
            <a:ext cx="2554445" cy="2487384"/>
          </a:xfrm>
          <a:prstGeom prst="rect">
            <a:avLst/>
          </a:prstGeom>
        </p:spPr>
      </p:pic>
    </p:spTree>
    <p:extLst>
      <p:ext uri="{BB962C8B-B14F-4D97-AF65-F5344CB8AC3E}">
        <p14:creationId xmlns:p14="http://schemas.microsoft.com/office/powerpoint/2010/main" val="307122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D188E7-53BE-6E59-33A6-951CDBBA95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5FD59E-BEEB-C938-33E2-6298778A35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72EC3F1-1253-3F7C-68A6-85C62DCC5006}"/>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4. الملمس</a:t>
            </a:r>
          </a:p>
        </p:txBody>
      </p:sp>
      <p:sp>
        <p:nvSpPr>
          <p:cNvPr id="5" name="Rectangle 4">
            <a:extLst>
              <a:ext uri="{FF2B5EF4-FFF2-40B4-BE49-F238E27FC236}">
                <a16:creationId xmlns:a16="http://schemas.microsoft.com/office/drawing/2014/main" id="{65D96C4A-706A-E2DE-3128-ED3D6E75FE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90A2A5-7EA0-926F-B27C-148642B50D3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8E024A-0DA2-1D9A-760D-543C8270367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4B4C1AC-B7A6-1602-6772-6DFA2CD37785}"/>
              </a:ext>
            </a:extLst>
          </p:cNvPr>
          <p:cNvSpPr txBox="1"/>
          <p:nvPr/>
        </p:nvSpPr>
        <p:spPr>
          <a:xfrm>
            <a:off x="708692" y="1919593"/>
            <a:ext cx="10541000" cy="152804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الملمس هو أحد العناصر الأساسية في التصميم، ويلعب دورًا كبيرًا في إضفاء الحيوية والواقعية على الإعلان، مما يجعله أكثر جذبًا وتفاعلًا مع الجمهور. يُشير الملمس إلى الشعور أو المظهر السطحي الذي يمكن أن يلمسه المشاهد بعينيه، سواء كان هذا الملمس حقيقيًا (في التصاميم ثلاثية الأبعاد أو المطبوعات) أو </a:t>
            </a:r>
            <a:r>
              <a:rPr lang="ar-EG" sz="1600" dirty="0" err="1">
                <a:latin typeface="Alexandria" pitchFamily="2" charset="-78"/>
                <a:cs typeface="Alexandria" pitchFamily="2" charset="-78"/>
              </a:rPr>
              <a:t>موحيًا</a:t>
            </a:r>
            <a:r>
              <a:rPr lang="ar-EG" sz="1600" dirty="0">
                <a:latin typeface="Alexandria" pitchFamily="2" charset="-78"/>
                <a:cs typeface="Alexandria" pitchFamily="2" charset="-78"/>
              </a:rPr>
              <a:t> به عبر التصاميم الرقمية. يساعد الملمس في توصيل إحساس معين وتعزيز جاذبية التصميم.</a:t>
            </a:r>
          </a:p>
        </p:txBody>
      </p:sp>
      <p:sp>
        <p:nvSpPr>
          <p:cNvPr id="4" name="TextBox 3">
            <a:extLst>
              <a:ext uri="{FF2B5EF4-FFF2-40B4-BE49-F238E27FC236}">
                <a16:creationId xmlns:a16="http://schemas.microsoft.com/office/drawing/2014/main" id="{207797D7-6CC6-1FD2-24A4-57B1E91C04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4B21E8-D7F5-A7F0-9A44-9D04EA6E87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D9709B7-5D0D-D9D3-9CB7-4BE53BE1D301}"/>
              </a:ext>
            </a:extLst>
          </p:cNvPr>
          <p:cNvPicPr>
            <a:picLocks noChangeAspect="1"/>
          </p:cNvPicPr>
          <p:nvPr/>
        </p:nvPicPr>
        <p:blipFill>
          <a:blip r:embed="rId3"/>
          <a:stretch>
            <a:fillRect/>
          </a:stretch>
        </p:blipFill>
        <p:spPr>
          <a:xfrm>
            <a:off x="9261158" y="3485664"/>
            <a:ext cx="1772802" cy="2519677"/>
          </a:xfrm>
          <a:prstGeom prst="rect">
            <a:avLst/>
          </a:prstGeom>
        </p:spPr>
      </p:pic>
      <p:pic>
        <p:nvPicPr>
          <p:cNvPr id="8" name="Picture 7">
            <a:extLst>
              <a:ext uri="{FF2B5EF4-FFF2-40B4-BE49-F238E27FC236}">
                <a16:creationId xmlns:a16="http://schemas.microsoft.com/office/drawing/2014/main" id="{273310F5-610B-C1A9-3B07-88660BC22DC1}"/>
              </a:ext>
            </a:extLst>
          </p:cNvPr>
          <p:cNvPicPr>
            <a:picLocks noChangeAspect="1"/>
          </p:cNvPicPr>
          <p:nvPr/>
        </p:nvPicPr>
        <p:blipFill>
          <a:blip r:embed="rId4"/>
          <a:stretch>
            <a:fillRect/>
          </a:stretch>
        </p:blipFill>
        <p:spPr>
          <a:xfrm>
            <a:off x="6353348" y="3485664"/>
            <a:ext cx="1677071" cy="2519677"/>
          </a:xfrm>
          <a:prstGeom prst="rect">
            <a:avLst/>
          </a:prstGeom>
        </p:spPr>
      </p:pic>
      <p:pic>
        <p:nvPicPr>
          <p:cNvPr id="9" name="Picture 8">
            <a:extLst>
              <a:ext uri="{FF2B5EF4-FFF2-40B4-BE49-F238E27FC236}">
                <a16:creationId xmlns:a16="http://schemas.microsoft.com/office/drawing/2014/main" id="{6AF4514A-84B4-5CD2-057A-FA2E8EBA91D4}"/>
              </a:ext>
            </a:extLst>
          </p:cNvPr>
          <p:cNvPicPr>
            <a:picLocks noChangeAspect="1"/>
          </p:cNvPicPr>
          <p:nvPr/>
        </p:nvPicPr>
        <p:blipFill>
          <a:blip r:embed="rId5"/>
          <a:stretch>
            <a:fillRect/>
          </a:stretch>
        </p:blipFill>
        <p:spPr>
          <a:xfrm>
            <a:off x="3499257" y="3429000"/>
            <a:ext cx="1772802" cy="2615964"/>
          </a:xfrm>
          <a:prstGeom prst="rect">
            <a:avLst/>
          </a:prstGeom>
        </p:spPr>
      </p:pic>
      <p:pic>
        <p:nvPicPr>
          <p:cNvPr id="11" name="Picture 10">
            <a:extLst>
              <a:ext uri="{FF2B5EF4-FFF2-40B4-BE49-F238E27FC236}">
                <a16:creationId xmlns:a16="http://schemas.microsoft.com/office/drawing/2014/main" id="{803B6ED8-E0F3-E6FF-A935-2921A110136F}"/>
              </a:ext>
            </a:extLst>
          </p:cNvPr>
          <p:cNvPicPr>
            <a:picLocks noChangeAspect="1"/>
          </p:cNvPicPr>
          <p:nvPr/>
        </p:nvPicPr>
        <p:blipFill>
          <a:blip r:embed="rId6"/>
          <a:stretch>
            <a:fillRect/>
          </a:stretch>
        </p:blipFill>
        <p:spPr>
          <a:xfrm>
            <a:off x="942308" y="3374359"/>
            <a:ext cx="1772802" cy="2657046"/>
          </a:xfrm>
          <a:prstGeom prst="rect">
            <a:avLst/>
          </a:prstGeom>
        </p:spPr>
      </p:pic>
    </p:spTree>
    <p:extLst>
      <p:ext uri="{BB962C8B-B14F-4D97-AF65-F5344CB8AC3E}">
        <p14:creationId xmlns:p14="http://schemas.microsoft.com/office/powerpoint/2010/main" val="2339585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AC6E6-2269-0CE8-7D69-D8EBEC99F1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8FD5C8-F7D4-163F-4236-739E9972BA25}"/>
              </a:ext>
            </a:extLst>
          </p:cNvPr>
          <p:cNvSpPr/>
          <p:nvPr/>
        </p:nvSpPr>
        <p:spPr>
          <a:xfrm>
            <a:off x="301083" y="1685495"/>
            <a:ext cx="1148575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3234790-864D-5A34-D691-960D1E82494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4. الملمس</a:t>
            </a:r>
          </a:p>
        </p:txBody>
      </p:sp>
      <p:sp>
        <p:nvSpPr>
          <p:cNvPr id="5" name="Rectangle 4">
            <a:extLst>
              <a:ext uri="{FF2B5EF4-FFF2-40B4-BE49-F238E27FC236}">
                <a16:creationId xmlns:a16="http://schemas.microsoft.com/office/drawing/2014/main" id="{B632CAC5-E4D1-F2ED-5DB3-4D3081EC67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EC0E9E-0E2A-D977-E07E-A986243E8E9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3177F02-6E36-A644-2DD9-36D627AF1C80}"/>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CBA463E-F4A7-5863-CA2E-31951D08416D}"/>
              </a:ext>
            </a:extLst>
          </p:cNvPr>
          <p:cNvSpPr txBox="1"/>
          <p:nvPr/>
        </p:nvSpPr>
        <p:spPr>
          <a:xfrm>
            <a:off x="405161" y="1629350"/>
            <a:ext cx="11245546" cy="4528869"/>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أنواع الملمس</a:t>
            </a:r>
          </a:p>
          <a:p>
            <a:pPr marL="285750" indent="-285750" algn="just" rtl="1">
              <a:lnSpc>
                <a:spcPct val="150000"/>
              </a:lnSpc>
              <a:buFont typeface="Wingdings" panose="05000000000000000000" pitchFamily="2" charset="2"/>
              <a:buChar char="Ø"/>
            </a:pPr>
            <a:r>
              <a:rPr lang="ar-EG" sz="1600" u="sng" dirty="0">
                <a:latin typeface="Alexandria" pitchFamily="2" charset="-78"/>
                <a:cs typeface="Alexandria" pitchFamily="2" charset="-78"/>
              </a:rPr>
              <a:t>الملمس الحقيقي</a:t>
            </a:r>
            <a:r>
              <a:rPr lang="ar-EG" sz="1600" dirty="0">
                <a:latin typeface="Alexandria" pitchFamily="2" charset="-78"/>
                <a:cs typeface="Alexandria" pitchFamily="2" charset="-78"/>
              </a:rPr>
              <a:t>: يُوجد عادة في المواد المادية أو المطبوعات، حيث يمكن للشخص أن يشعر بسطح التصميم بلمسه. يُستخدم هذا النوع من الملمس في المنتجات ذات السطح الخشن، مثل العلب الورقية، والأقمشة، والبلاستيك، لإيصال فكرة عن جودة المنتج.</a:t>
            </a:r>
          </a:p>
          <a:p>
            <a:pPr marL="285750" indent="-285750" algn="just" rtl="1">
              <a:lnSpc>
                <a:spcPct val="150000"/>
              </a:lnSpc>
              <a:buFont typeface="Wingdings" panose="05000000000000000000" pitchFamily="2" charset="2"/>
              <a:buChar char="Ø"/>
            </a:pPr>
            <a:r>
              <a:rPr lang="ar-EG" sz="1600" u="sng" dirty="0">
                <a:latin typeface="Alexandria" pitchFamily="2" charset="-78"/>
                <a:cs typeface="Alexandria" pitchFamily="2" charset="-78"/>
              </a:rPr>
              <a:t>الملمس الضوئي أو الموهوم: </a:t>
            </a:r>
            <a:r>
              <a:rPr lang="ar-EG" sz="1600" dirty="0">
                <a:latin typeface="Alexandria" pitchFamily="2" charset="-78"/>
                <a:cs typeface="Alexandria" pitchFamily="2" charset="-78"/>
              </a:rPr>
              <a:t>هو ملمس يُوحي بإحساس معين عبر الرسم أو التصميم، حيث يُنشئ المصمم انطباعًا بصريًا يجعل المشاهد يتخيل أن له ملمسًا، دون أن يكون ملموسًا فعليًا. على سبيل المثال، يمكن إضافة تأثيرات تجعل التصميم يبدو كأنه يحتوي على ملمس ناعم كالحرير أو خشن كالحجر.</a:t>
            </a:r>
          </a:p>
          <a:p>
            <a:pPr marL="285750" indent="-285750" algn="just" rtl="1">
              <a:lnSpc>
                <a:spcPct val="150000"/>
              </a:lnSpc>
              <a:buFont typeface="Wingdings" panose="05000000000000000000" pitchFamily="2" charset="2"/>
              <a:buChar char="Ø"/>
            </a:pPr>
            <a:r>
              <a:rPr lang="ar-EG" sz="1600" u="sng" dirty="0">
                <a:latin typeface="Alexandria" pitchFamily="2" charset="-78"/>
                <a:cs typeface="Alexandria" pitchFamily="2" charset="-78"/>
              </a:rPr>
              <a:t>الملمس الناعم</a:t>
            </a:r>
            <a:r>
              <a:rPr lang="ar-EG" sz="1600" dirty="0">
                <a:latin typeface="Alexandria" pitchFamily="2" charset="-78"/>
                <a:cs typeface="Alexandria" pitchFamily="2" charset="-78"/>
              </a:rPr>
              <a:t>: يوحي بالنعومة والرقة ويعزز الشعور بالراحة والأناقة، ويُستخدم في إعلانات المنتجات الفاخرة مثل العطور ومستحضرات التجميل.</a:t>
            </a:r>
          </a:p>
          <a:p>
            <a:pPr marL="285750" indent="-285750" algn="just" rtl="1">
              <a:lnSpc>
                <a:spcPct val="150000"/>
              </a:lnSpc>
              <a:buFont typeface="Wingdings" panose="05000000000000000000" pitchFamily="2" charset="2"/>
              <a:buChar char="Ø"/>
            </a:pPr>
            <a:r>
              <a:rPr lang="ar-EG" sz="1600" u="sng" dirty="0">
                <a:latin typeface="Alexandria" pitchFamily="2" charset="-78"/>
                <a:cs typeface="Alexandria" pitchFamily="2" charset="-78"/>
              </a:rPr>
              <a:t>الملمس الخشن</a:t>
            </a:r>
            <a:r>
              <a:rPr lang="ar-EG" sz="1600" dirty="0">
                <a:latin typeface="Alexandria" pitchFamily="2" charset="-78"/>
                <a:cs typeface="Alexandria" pitchFamily="2" charset="-78"/>
              </a:rPr>
              <a:t>: يشير إلى القوة والصلابة، ويستخدم في إعلانات منتجات البناء أو السيارات.</a:t>
            </a:r>
          </a:p>
          <a:p>
            <a:pPr marL="285750" indent="-285750" algn="just" rtl="1">
              <a:lnSpc>
                <a:spcPct val="150000"/>
              </a:lnSpc>
              <a:buFont typeface="Wingdings" panose="05000000000000000000" pitchFamily="2" charset="2"/>
              <a:buChar char="Ø"/>
            </a:pPr>
            <a:r>
              <a:rPr lang="ar-EG" sz="1600" u="sng" dirty="0">
                <a:latin typeface="Alexandria" pitchFamily="2" charset="-78"/>
                <a:cs typeface="Alexandria" pitchFamily="2" charset="-78"/>
              </a:rPr>
              <a:t>الملمس اللامع: </a:t>
            </a:r>
            <a:r>
              <a:rPr lang="ar-EG" sz="1600" dirty="0">
                <a:latin typeface="Alexandria" pitchFamily="2" charset="-78"/>
                <a:cs typeface="Alexandria" pitchFamily="2" charset="-78"/>
              </a:rPr>
              <a:t>يوحي بالنظافة والنقاء ويُستخدم في إعلانات المنتجات المنزلية أو النظافة.</a:t>
            </a:r>
          </a:p>
          <a:p>
            <a:pPr marL="285750" indent="-285750" algn="just" rtl="1">
              <a:lnSpc>
                <a:spcPct val="150000"/>
              </a:lnSpc>
              <a:buFont typeface="Wingdings" panose="05000000000000000000" pitchFamily="2" charset="2"/>
              <a:buChar char="Ø"/>
            </a:pPr>
            <a:r>
              <a:rPr lang="ar-EG" sz="1600" u="sng" dirty="0">
                <a:latin typeface="Alexandria" pitchFamily="2" charset="-78"/>
                <a:cs typeface="Alexandria" pitchFamily="2" charset="-78"/>
              </a:rPr>
              <a:t>الملمس المتعرج أو غير المنتظم</a:t>
            </a:r>
            <a:r>
              <a:rPr lang="ar-EG" sz="1600" dirty="0">
                <a:latin typeface="Alexandria" pitchFamily="2" charset="-78"/>
                <a:cs typeface="Alexandria" pitchFamily="2" charset="-78"/>
              </a:rPr>
              <a:t>: يوحي بالحيوية والديناميكية، ويُستخدم لإبراز طابع المغامرة أو الروح الشبابية.</a:t>
            </a:r>
          </a:p>
        </p:txBody>
      </p:sp>
      <p:sp>
        <p:nvSpPr>
          <p:cNvPr id="4" name="TextBox 3">
            <a:extLst>
              <a:ext uri="{FF2B5EF4-FFF2-40B4-BE49-F238E27FC236}">
                <a16:creationId xmlns:a16="http://schemas.microsoft.com/office/drawing/2014/main" id="{7A270F37-6CEE-1A1B-234E-D1457F3A6B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C420A5B-8E80-03D9-C510-0B4385D650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9370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52630-EC4E-2FC8-8B9E-2F6BD09CB2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C75AFF-B3A5-3C6F-BEB4-E9366B52C0CA}"/>
              </a:ext>
            </a:extLst>
          </p:cNvPr>
          <p:cNvSpPr/>
          <p:nvPr/>
        </p:nvSpPr>
        <p:spPr>
          <a:xfrm>
            <a:off x="301083" y="1685495"/>
            <a:ext cx="1148575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A07F769-B0E3-905B-0CE4-9BBE46726973}"/>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5. الحجم</a:t>
            </a:r>
          </a:p>
        </p:txBody>
      </p:sp>
      <p:sp>
        <p:nvSpPr>
          <p:cNvPr id="5" name="Rectangle 4">
            <a:extLst>
              <a:ext uri="{FF2B5EF4-FFF2-40B4-BE49-F238E27FC236}">
                <a16:creationId xmlns:a16="http://schemas.microsoft.com/office/drawing/2014/main" id="{3E0BC3C3-4325-50CB-84C8-11E06745E9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C24313-05A0-6E3B-ECFE-31501CDDE66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A22E75-5F1A-FAF4-845F-5CAF0B27F6B0}"/>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D3AA91A-FA8E-B1D9-F11B-81AA1DB8897E}"/>
              </a:ext>
            </a:extLst>
          </p:cNvPr>
          <p:cNvSpPr txBox="1"/>
          <p:nvPr/>
        </p:nvSpPr>
        <p:spPr>
          <a:xfrm>
            <a:off x="473227" y="1997151"/>
            <a:ext cx="11245546"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يُشير إلى الأبعاد النسبية للعناصر المختلفة داخل التصميم. يساهم الحجم في توجيه انتباه الجمهور وتحديد الأهمية البصرية لكل عنصر، مما يساعد في إيصال الرسالة الإعلانية بفعالية وجاذبية. وتتمثل أهميته في:</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تحديد التركيز والأولوية</a:t>
            </a:r>
            <a:r>
              <a:rPr lang="ar-EG" sz="1600" dirty="0">
                <a:latin typeface="Alexandria" pitchFamily="2" charset="-78"/>
                <a:cs typeface="Alexandria" pitchFamily="2" charset="-78"/>
              </a:rPr>
              <a:t>: يلعب الحجم دورًا مهمًا في تحديد العنصر الأهم في الإعلان. العناصر الأكبر حجمًا تجذب الانتباه فورًا وتعمل كمركز رئيسي للتركيز، في حين تُستخدم العناصر الأصغر لدعم وتوضيح الفكرة.</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التوازن البصري والتناسق</a:t>
            </a:r>
            <a:r>
              <a:rPr lang="ar-EG" sz="1600" dirty="0">
                <a:latin typeface="Alexandria" pitchFamily="2" charset="-78"/>
                <a:cs typeface="Alexandria" pitchFamily="2" charset="-78"/>
              </a:rPr>
              <a:t>: يساعد الحجم على خلق توازن بصري بين العناصر المختلفة، حيث تساهم العناصر الكبيرة والصغيرة في تحقيق التناسق ضمن التصميم.</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إضاف</a:t>
            </a:r>
            <a:r>
              <a:rPr lang="ar-EG" sz="1600" u="sng" dirty="0">
                <a:latin typeface="Alexandria" pitchFamily="2" charset="-78"/>
                <a:cs typeface="Alexandria" pitchFamily="2" charset="-78"/>
              </a:rPr>
              <a:t>ة العمق والإحساس بالبُعد</a:t>
            </a:r>
            <a:r>
              <a:rPr lang="ar-EG" sz="1600" dirty="0">
                <a:latin typeface="Alexandria" pitchFamily="2" charset="-78"/>
                <a:cs typeface="Alexandria" pitchFamily="2" charset="-78"/>
              </a:rPr>
              <a:t>:  يُستخدم الحجم لإضفاء إحساس بالعمق والبُعد في التصميم، حيث تُظهر العناصر الأكبر بأنها أقرب للمشاهد، بينما تبدو العناصر الأصغر بعيدة.</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إضافة طابع فني وجمالي</a:t>
            </a:r>
            <a:r>
              <a:rPr lang="ar-EG" sz="1600" dirty="0">
                <a:latin typeface="Alexandria" pitchFamily="2" charset="-78"/>
                <a:cs typeface="Alexandria" pitchFamily="2" charset="-78"/>
              </a:rPr>
              <a:t>:  يُستخدم الحجم كأداة لتحقيق الجمال البصري من خلال تنظيم العناصر بأحجام متناسقة، أو بشكل غير متناسق لتحقيق تأثير فني. يمكن للمصمم اللعب بالأحجام لتصميم إعلانات جذابة بصريًا.</a:t>
            </a:r>
          </a:p>
        </p:txBody>
      </p:sp>
      <p:sp>
        <p:nvSpPr>
          <p:cNvPr id="4" name="TextBox 3">
            <a:extLst>
              <a:ext uri="{FF2B5EF4-FFF2-40B4-BE49-F238E27FC236}">
                <a16:creationId xmlns:a16="http://schemas.microsoft.com/office/drawing/2014/main" id="{17B02153-6C5E-9B94-642D-DEB5D54741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3DB34CE-32DC-F498-D77F-2B73B94642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4550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F7BFF2-2598-7826-1543-802DCA4348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BF8DA4-69ED-9C7D-74AF-AA6EC10664BC}"/>
              </a:ext>
            </a:extLst>
          </p:cNvPr>
          <p:cNvSpPr/>
          <p:nvPr/>
        </p:nvSpPr>
        <p:spPr>
          <a:xfrm>
            <a:off x="301083" y="1685495"/>
            <a:ext cx="1148575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B6A89F-E637-AD3A-BEEE-C37DF30AE782}"/>
              </a:ext>
            </a:extLst>
          </p:cNvPr>
          <p:cNvSpPr txBox="1"/>
          <p:nvPr/>
        </p:nvSpPr>
        <p:spPr>
          <a:xfrm>
            <a:off x="3502724" y="698975"/>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6. المساحة</a:t>
            </a:r>
          </a:p>
        </p:txBody>
      </p:sp>
      <p:sp>
        <p:nvSpPr>
          <p:cNvPr id="5" name="Rectangle 4">
            <a:extLst>
              <a:ext uri="{FF2B5EF4-FFF2-40B4-BE49-F238E27FC236}">
                <a16:creationId xmlns:a16="http://schemas.microsoft.com/office/drawing/2014/main" id="{504F447A-8567-EF0D-3907-51500E599A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DB3CF3-2505-4EDA-816D-BD579A0B9C8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CEBC4F8-556C-542C-53BB-016B231E0BB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36A9782-8915-1B68-7BD2-6C795565C62B}"/>
              </a:ext>
            </a:extLst>
          </p:cNvPr>
          <p:cNvSpPr txBox="1"/>
          <p:nvPr/>
        </p:nvSpPr>
        <p:spPr>
          <a:xfrm>
            <a:off x="473227" y="1997151"/>
            <a:ext cx="11245546"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المساحة هي أحد العناصر الأساسية في التصميم، وخاصة في تصميم الإعلانات، حيث تُعرف أيضًا بالفضاء أو المساحة البيضاء </a:t>
            </a:r>
            <a:r>
              <a:rPr lang="en-US" sz="1600" dirty="0">
                <a:latin typeface="Alexandria" pitchFamily="2" charset="-78"/>
                <a:cs typeface="Alexandria" pitchFamily="2" charset="-78"/>
              </a:rPr>
              <a:t>negative space). </a:t>
            </a:r>
            <a:r>
              <a:rPr lang="ar-EG" sz="1600" dirty="0">
                <a:latin typeface="Alexandria" pitchFamily="2" charset="-78"/>
                <a:cs typeface="Alexandria" pitchFamily="2" charset="-78"/>
              </a:rPr>
              <a:t>) تشير المساحة إلى المنطقة الفارغة بين العناصر المختلفة داخل التصميم، وتلعب دورًا مهمًا في تنظيم وتنسيق العناصر وجعل التصميم يبدو متوازنًا ومريحًا للعين. </a:t>
            </a:r>
            <a:r>
              <a:rPr lang="ar-EG" sz="1600" b="1" dirty="0">
                <a:solidFill>
                  <a:srgbClr val="FF0000"/>
                </a:solidFill>
                <a:latin typeface="Alexandria" pitchFamily="2" charset="-78"/>
                <a:cs typeface="Alexandria" pitchFamily="2" charset="-78"/>
              </a:rPr>
              <a:t>وتتمثل أهمية المساحة في: </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توفير التوازن البصري</a:t>
            </a:r>
            <a:r>
              <a:rPr lang="ar-EG" sz="1600" dirty="0">
                <a:latin typeface="Alexandria" pitchFamily="2" charset="-78"/>
                <a:cs typeface="Alexandria" pitchFamily="2" charset="-78"/>
              </a:rPr>
              <a:t>: تساعد المساحة في تحقيق توازن بصري بين العناصر المختلفة، حيث توزع العناصر وتفصل بينها بشكل يجعل التصميم يبدو أكثر تناغمًا.</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توجيه الانتباه والتركيز</a:t>
            </a:r>
            <a:r>
              <a:rPr lang="ar-EG" sz="1600" dirty="0">
                <a:latin typeface="Alexandria" pitchFamily="2" charset="-78"/>
                <a:cs typeface="Alexandria" pitchFamily="2" charset="-78"/>
              </a:rPr>
              <a:t>: المساحات الفارغة حول العناصر تعمل على إبرازها وجذب الانتباه إليها. من خلال ترك مساحة حول عنصر معين، مثل النص أو الصورة، يمكن للمصمم أن يوجه انتباه الجمهور إليه بشكل أفضل.</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إضفاء شعور بالنظام والتنظيم</a:t>
            </a:r>
            <a:r>
              <a:rPr lang="ar-EG" sz="1600" dirty="0">
                <a:latin typeface="Alexandria" pitchFamily="2" charset="-78"/>
                <a:cs typeface="Alexandria" pitchFamily="2" charset="-78"/>
              </a:rPr>
              <a:t>: المساحة تساهم في جعل التصميم يبدو منظمًا ومرتبًا، حيث تمنع الازدحام البصري الذي قد يربك المشاهد ويجعله ينفر من التصميم.</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إضافة إحساس بالراحة والانسيابية</a:t>
            </a:r>
            <a:r>
              <a:rPr lang="ar-EG" sz="1600" dirty="0">
                <a:latin typeface="Alexandria" pitchFamily="2" charset="-78"/>
                <a:cs typeface="Alexandria" pitchFamily="2" charset="-78"/>
              </a:rPr>
              <a:t>: تساعد المساحة في خلق شعور بالراحة والانسيابية في التصميم، حيث تعطي مجالًا للتنفس وتجعل التصميم يبدو أقل ازدحامًا وأكثر جاذبية.</a:t>
            </a:r>
          </a:p>
        </p:txBody>
      </p:sp>
      <p:sp>
        <p:nvSpPr>
          <p:cNvPr id="4" name="TextBox 3">
            <a:extLst>
              <a:ext uri="{FF2B5EF4-FFF2-40B4-BE49-F238E27FC236}">
                <a16:creationId xmlns:a16="http://schemas.microsoft.com/office/drawing/2014/main" id="{FBA6D5B1-3619-C120-8732-D8C4B3F38A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6FC6BE-750F-536B-039A-45C602CD0B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3670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39618-1E9B-984F-BFC1-D46A246189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95F97A-3899-08E5-921F-3C29BC95C8BF}"/>
              </a:ext>
            </a:extLst>
          </p:cNvPr>
          <p:cNvSpPr/>
          <p:nvPr/>
        </p:nvSpPr>
        <p:spPr>
          <a:xfrm>
            <a:off x="301083" y="1685495"/>
            <a:ext cx="1148575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544398A-ABA4-B7A9-97E8-5DB616DBD9F3}"/>
              </a:ext>
            </a:extLst>
          </p:cNvPr>
          <p:cNvSpPr txBox="1"/>
          <p:nvPr/>
        </p:nvSpPr>
        <p:spPr>
          <a:xfrm>
            <a:off x="3502724" y="698975"/>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7. الاتجاه والحركة</a:t>
            </a:r>
          </a:p>
        </p:txBody>
      </p:sp>
      <p:sp>
        <p:nvSpPr>
          <p:cNvPr id="5" name="Rectangle 4">
            <a:extLst>
              <a:ext uri="{FF2B5EF4-FFF2-40B4-BE49-F238E27FC236}">
                <a16:creationId xmlns:a16="http://schemas.microsoft.com/office/drawing/2014/main" id="{ED0EAA14-0BF9-A23B-0ECF-9BDE63AB05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1C9751-33FF-49BD-E046-8ABAD71027F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3B8FDC-57A3-A7BB-F95B-57DE12A59F4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A751215-FFCF-6413-96AC-3AA2C716E7EA}"/>
              </a:ext>
            </a:extLst>
          </p:cNvPr>
          <p:cNvSpPr txBox="1"/>
          <p:nvPr/>
        </p:nvSpPr>
        <p:spPr>
          <a:xfrm>
            <a:off x="473227" y="1997151"/>
            <a:ext cx="11245546"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الاتجاه والحركة هما من العناصر الأساسية في تصميم الإعلانات، حيث يلعبان دورًا رئيسيًا في توجيه انتباه المشاهد وإضافة حيوية وديناميكية للتصميم. تُستخدم هذه العناصر لتوجيه العين عبر مكونات الإعلان بطريقة منظمة ومقنعة، مما يساعد في توصيل الرسالة وجذب انتباه الجمهور بفعالية. </a:t>
            </a:r>
            <a:r>
              <a:rPr lang="ar-EG" sz="1600" b="1" dirty="0">
                <a:solidFill>
                  <a:srgbClr val="FF0000"/>
                </a:solidFill>
                <a:latin typeface="Alexandria" pitchFamily="2" charset="-78"/>
                <a:cs typeface="Alexandria" pitchFamily="2" charset="-78"/>
              </a:rPr>
              <a:t>وتتمثل أهمية الاتجاه والحركة في: </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إضافة الشعور بالحركة والديناميكية</a:t>
            </a:r>
            <a:r>
              <a:rPr lang="ar-EG" sz="1600" dirty="0">
                <a:latin typeface="Alexandria" pitchFamily="2" charset="-78"/>
                <a:cs typeface="Alexandria" pitchFamily="2" charset="-78"/>
              </a:rPr>
              <a:t>: الحركة تُضفي شعورًا بالحياة والنشاط في التصميم، وتجعل الإعلان يبدو وكأنه ينبض بالحيوية.</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التسلسل البصري</a:t>
            </a:r>
            <a:r>
              <a:rPr lang="ar-EG" sz="1600" dirty="0">
                <a:latin typeface="Alexandria" pitchFamily="2" charset="-78"/>
                <a:cs typeface="Alexandria" pitchFamily="2" charset="-78"/>
              </a:rPr>
              <a:t>: الاتجاه والحركة يُستخدمان لخلق تسلسل بصري داخل الإعلان، حيث يُرشد التصميم عين المشاهد ليتنقل من عنصر إلى آخر بتسلسل معين.</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التواز</a:t>
            </a:r>
            <a:r>
              <a:rPr lang="ar-EG" sz="1600" u="sng" dirty="0">
                <a:latin typeface="Alexandria" pitchFamily="2" charset="-78"/>
                <a:cs typeface="Alexandria" pitchFamily="2" charset="-78"/>
              </a:rPr>
              <a:t>ن بين الحركة والثبات في التصميم</a:t>
            </a:r>
            <a:r>
              <a:rPr lang="ar-EG" sz="1600" dirty="0">
                <a:latin typeface="Alexandria" pitchFamily="2" charset="-78"/>
                <a:cs typeface="Alexandria" pitchFamily="2" charset="-78"/>
              </a:rPr>
              <a:t>: لتحقيق تصميم متوازن وجذاب، يجب دمج الحركة مع العناصر الثابتة بمهارة. فالحركة المفرطة قد تؤدي إلى تشتت الانتباه، بينما تساعد العناصر الثابتة في جعل التصميم يبدو أكثر استقرارًا.</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التركيز على الأجزاء المتحركة والتفاعل معها</a:t>
            </a:r>
            <a:r>
              <a:rPr lang="ar-EG" sz="1600" dirty="0">
                <a:latin typeface="Alexandria" pitchFamily="2" charset="-78"/>
                <a:cs typeface="Alexandria" pitchFamily="2" charset="-78"/>
              </a:rPr>
              <a:t>: يمكن للمصممين استخدام الاتجاه والحركة لتحديد التركيز على أجزاء معينة فقط من الإعلان، مثل زر "اشترِ الآن" أو صورة المنتج.</a:t>
            </a:r>
          </a:p>
        </p:txBody>
      </p:sp>
      <p:sp>
        <p:nvSpPr>
          <p:cNvPr id="4" name="TextBox 3">
            <a:extLst>
              <a:ext uri="{FF2B5EF4-FFF2-40B4-BE49-F238E27FC236}">
                <a16:creationId xmlns:a16="http://schemas.microsoft.com/office/drawing/2014/main" id="{F411D7C9-7F34-C6F8-4679-576AAF6F70F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60AB979-ED58-A90E-F8BA-0B1F16C5ED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522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F4F69-F6CD-046D-6852-2282AF8291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B70F61-28A2-A68A-174A-BCE33B426CDD}"/>
              </a:ext>
            </a:extLst>
          </p:cNvPr>
          <p:cNvSpPr/>
          <p:nvPr/>
        </p:nvSpPr>
        <p:spPr>
          <a:xfrm>
            <a:off x="245327" y="1685495"/>
            <a:ext cx="117386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62318C-E80E-56B7-A554-BA609053DB94}"/>
              </a:ext>
            </a:extLst>
          </p:cNvPr>
          <p:cNvSpPr txBox="1"/>
          <p:nvPr/>
        </p:nvSpPr>
        <p:spPr>
          <a:xfrm>
            <a:off x="3502724" y="698975"/>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8. التوازن</a:t>
            </a:r>
          </a:p>
        </p:txBody>
      </p:sp>
      <p:sp>
        <p:nvSpPr>
          <p:cNvPr id="5" name="Rectangle 4">
            <a:extLst>
              <a:ext uri="{FF2B5EF4-FFF2-40B4-BE49-F238E27FC236}">
                <a16:creationId xmlns:a16="http://schemas.microsoft.com/office/drawing/2014/main" id="{BF2DBBA9-2522-5760-036A-3F15A69EB2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C3E9E2-4CBB-9267-A726-5AF9ED7A8F3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2AF1C9-14A7-1480-50E8-11318B55A98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03EE034-6AFA-FD0B-E718-D99D9A90B264}"/>
              </a:ext>
            </a:extLst>
          </p:cNvPr>
          <p:cNvSpPr txBox="1"/>
          <p:nvPr/>
        </p:nvSpPr>
        <p:spPr>
          <a:xfrm>
            <a:off x="314166" y="1942537"/>
            <a:ext cx="11600985"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يشير إلى توزيع العناصر البصرية بشكل يحقق الاستقرار والتناغم في التصميم، ويخلق شعورًا بالراحة لدى المشاهد. يُعتبر التوازن مفتاحًا لجذب الانتباه وتنظيم العناصر بطريقة تجعلها متناسقة ومنظمة. </a:t>
            </a:r>
            <a:r>
              <a:rPr lang="ar-EG" sz="1600" b="1" dirty="0">
                <a:solidFill>
                  <a:srgbClr val="FF0000"/>
                </a:solidFill>
                <a:latin typeface="Alexandria" pitchFamily="2" charset="-78"/>
                <a:cs typeface="Alexandria" pitchFamily="2" charset="-78"/>
              </a:rPr>
              <a:t>وهناك أنواع للتوازن وهي: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التوازن المتناظر (المتماثل): يحدث عندما يتم توزيع العناصر بشكل متساوٍ على جانبي التصميم بحيث تكون الصور أو النصوص مرتبة بانتظام، وكأن التصميم مقسوم إلى نصفين متماثلين. يُضفي هذا النوع من التوازن شعورًا بالثبات والترتيب، ويُستخدم غالبًا في الإعلانات الرسمية أو الكلاسيكية، مثل إعلانات البنوك والشركات الكبرى.</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التوازن غير المتناظر (غير المتماثل): يعتمد على توزيع العناصر بشكل غير متساوٍ، بحيث تكون عناصر على جانب أثقل من الآخر، ولكن بطريقة تُشعر المشاهد بتوازن طبيعي. يُستخدم هذا النوع لإضفاء لمسة من الديناميكية والحيوية، وهو شائع في الإعلانات الحديثة حيث يُضفي طابعاً عصرياً على التصميم.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التوازن الشعاعي: يتحقق عند توزيع العناصر حول نقطة مركزية واحدة، مما يخلق نمطًا شعاعيًا يجذب العين نحو المركز. يُستخدم هذا النوع في الإعلانات التي تحتاج إلى توجيه الانتباه نحو مركز التصميم، مثل إعلانات المهرجانات أو الأحداث الكبيرة.</a:t>
            </a:r>
          </a:p>
        </p:txBody>
      </p:sp>
      <p:sp>
        <p:nvSpPr>
          <p:cNvPr id="4" name="TextBox 3">
            <a:extLst>
              <a:ext uri="{FF2B5EF4-FFF2-40B4-BE49-F238E27FC236}">
                <a16:creationId xmlns:a16="http://schemas.microsoft.com/office/drawing/2014/main" id="{968F46A2-70C4-4736-AAC1-A81E1D5DE9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99D945-11E2-6AAE-6E3B-1E88288C8E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79404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52C35D-077E-F851-D4F8-FBA37A0CF6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28E551-EB8F-3476-6DA8-77664C051D20}"/>
              </a:ext>
            </a:extLst>
          </p:cNvPr>
          <p:cNvSpPr/>
          <p:nvPr/>
        </p:nvSpPr>
        <p:spPr>
          <a:xfrm>
            <a:off x="245327" y="1685495"/>
            <a:ext cx="117386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431B91F-64DC-9448-D206-106501046659}"/>
              </a:ext>
            </a:extLst>
          </p:cNvPr>
          <p:cNvSpPr txBox="1"/>
          <p:nvPr/>
        </p:nvSpPr>
        <p:spPr>
          <a:xfrm>
            <a:off x="3502724" y="698975"/>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9. التباين</a:t>
            </a:r>
          </a:p>
        </p:txBody>
      </p:sp>
      <p:sp>
        <p:nvSpPr>
          <p:cNvPr id="5" name="Rectangle 4">
            <a:extLst>
              <a:ext uri="{FF2B5EF4-FFF2-40B4-BE49-F238E27FC236}">
                <a16:creationId xmlns:a16="http://schemas.microsoft.com/office/drawing/2014/main" id="{C0CE75B7-68ED-CFA2-9D91-13A8325D72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133234-0E55-1EED-D995-96C2227EF5A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3ABB09B-BB39-9B7B-E966-6D5D394B603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1755560-8828-9D36-7FEB-C8884D0DEC4B}"/>
              </a:ext>
            </a:extLst>
          </p:cNvPr>
          <p:cNvSpPr txBox="1"/>
          <p:nvPr/>
        </p:nvSpPr>
        <p:spPr>
          <a:xfrm>
            <a:off x="314166" y="1942537"/>
            <a:ext cx="11600985"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حيث يُعتبر أداة فعّالة لإبراز العناصر الرئيسية وجذب الانتباه. يعتمد التباين على استخدام اختلافات واضحة بين عناصر التصميم لجعلها أكثر وضوحًا وتمييزًا عن بعضها البعض، مما يساعد في توجيه نظر المشاهد وتعزيز فهم الرسالة الإعلانية. </a:t>
            </a:r>
            <a:r>
              <a:rPr lang="ar-EG" sz="1600" b="1" dirty="0">
                <a:solidFill>
                  <a:srgbClr val="FF0000"/>
                </a:solidFill>
                <a:latin typeface="Alexandria" pitchFamily="2" charset="-78"/>
                <a:cs typeface="Alexandria" pitchFamily="2" charset="-78"/>
              </a:rPr>
              <a:t>وهناك عدة أنواع للتباين منها:</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التباين في الألوان</a:t>
            </a:r>
            <a:r>
              <a:rPr lang="ar-EG" sz="1600" dirty="0">
                <a:latin typeface="Alexandria" pitchFamily="2" charset="-78"/>
                <a:cs typeface="Alexandria" pitchFamily="2" charset="-78"/>
              </a:rPr>
              <a:t>: يُعد التباين اللوني من أهم أنواع التباين في التصميم، حيث يتم اختيار ألوان متباينة مثل الأبيض والأسود أو الألوان الدافئة والباردة لخلق تأثير بصري قوي.</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التباين في الأحجام</a:t>
            </a:r>
            <a:r>
              <a:rPr lang="ar-EG" sz="1600" dirty="0">
                <a:latin typeface="Alexandria" pitchFamily="2" charset="-78"/>
                <a:cs typeface="Alexandria" pitchFamily="2" charset="-78"/>
              </a:rPr>
              <a:t>: التباين في الأحجام يستخدم لخلق توازن بصري وجذب الانتباه نحو العناصر المهمة. يُمكن جعل عنصر معين، مثل شعار العلامة التجارية أو الرسالة الأساسية، أكبر حجمًا من العناصر الأخرى ليوجه نظر المشاهد إليه مباشرة.</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التباي</a:t>
            </a:r>
            <a:r>
              <a:rPr lang="ar-EG" sz="1600" u="sng" dirty="0">
                <a:latin typeface="Alexandria" pitchFamily="2" charset="-78"/>
                <a:cs typeface="Alexandria" pitchFamily="2" charset="-78"/>
              </a:rPr>
              <a:t>ن في الخطوط والطباعة</a:t>
            </a:r>
            <a:r>
              <a:rPr lang="ar-EG" sz="1600" dirty="0">
                <a:latin typeface="Alexandria" pitchFamily="2" charset="-78"/>
                <a:cs typeface="Alexandria" pitchFamily="2" charset="-78"/>
              </a:rPr>
              <a:t>: يُمكن للتباين في الخطوط المستخدمة أن يعزز من جاذبية التصميم، حيث يمكن استخدام خطين مختلفين في الحجم أو الأسلوب (مثل الخط العريض مع الخط الرفيع) لتمييز عناوين النصوص عن النصوص الثانوية.</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التباي</a:t>
            </a:r>
            <a:r>
              <a:rPr lang="ar-EG" sz="1600" u="sng" dirty="0">
                <a:latin typeface="Alexandria" pitchFamily="2" charset="-78"/>
                <a:cs typeface="Alexandria" pitchFamily="2" charset="-78"/>
              </a:rPr>
              <a:t>ن في الملمس</a:t>
            </a:r>
            <a:r>
              <a:rPr lang="ar-EG" sz="1600" dirty="0">
                <a:latin typeface="Alexandria" pitchFamily="2" charset="-78"/>
                <a:cs typeface="Alexandria" pitchFamily="2" charset="-78"/>
              </a:rPr>
              <a:t>: يمكن استخدام تباين الملمس لإضافة أبعاد لمسية للتصميم، حيث يمكن للمصمم مزج الملمس الناعم والخشن لتوليد إحساس بالتنوع والتشويق.</a:t>
            </a:r>
          </a:p>
        </p:txBody>
      </p:sp>
      <p:sp>
        <p:nvSpPr>
          <p:cNvPr id="4" name="TextBox 3">
            <a:extLst>
              <a:ext uri="{FF2B5EF4-FFF2-40B4-BE49-F238E27FC236}">
                <a16:creationId xmlns:a16="http://schemas.microsoft.com/office/drawing/2014/main" id="{DD657997-9E7E-34BD-A356-6422CF800F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076B12-2F6F-9EDC-B749-4CD2740C44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638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42FC6-D19B-9DEA-F2A5-3BA885A6D8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159010-74AB-7CD5-F384-F3E2DE2A6E0F}"/>
              </a:ext>
            </a:extLst>
          </p:cNvPr>
          <p:cNvSpPr/>
          <p:nvPr/>
        </p:nvSpPr>
        <p:spPr>
          <a:xfrm>
            <a:off x="276849" y="1693454"/>
            <a:ext cx="117386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D3FF5A-7E2B-4058-AF0A-27227E5BF22E}"/>
              </a:ext>
            </a:extLst>
          </p:cNvPr>
          <p:cNvSpPr txBox="1"/>
          <p:nvPr/>
        </p:nvSpPr>
        <p:spPr>
          <a:xfrm>
            <a:off x="3502724" y="698975"/>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9. التباين</a:t>
            </a:r>
          </a:p>
        </p:txBody>
      </p:sp>
      <p:sp>
        <p:nvSpPr>
          <p:cNvPr id="5" name="Rectangle 4">
            <a:extLst>
              <a:ext uri="{FF2B5EF4-FFF2-40B4-BE49-F238E27FC236}">
                <a16:creationId xmlns:a16="http://schemas.microsoft.com/office/drawing/2014/main" id="{CC39CE6A-438E-DB11-43D9-7E7D07DE73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7D9769-81A1-9714-DC83-22C5099A596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F8CEB4B-A0B0-C9BC-2452-8AA2974D2993}"/>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B122351-93DC-0A92-C4D9-241F3C0DA339}"/>
              </a:ext>
            </a:extLst>
          </p:cNvPr>
          <p:cNvSpPr txBox="1"/>
          <p:nvPr/>
        </p:nvSpPr>
        <p:spPr>
          <a:xfrm>
            <a:off x="2674873" y="1942537"/>
            <a:ext cx="9240278" cy="3744038"/>
          </a:xfrm>
          <a:prstGeom prst="rect">
            <a:avLst/>
          </a:prstGeom>
          <a:noFill/>
        </p:spPr>
        <p:txBody>
          <a:bodyPr wrap="square" rtlCol="0">
            <a:spAutoFit/>
          </a:bodyPr>
          <a:lstStyle/>
          <a:p>
            <a:pPr algn="just" rtl="1">
              <a:lnSpc>
                <a:spcPct val="150000"/>
              </a:lnSpc>
            </a:pPr>
            <a:r>
              <a:rPr lang="ar-EG" sz="1600" b="1" dirty="0">
                <a:solidFill>
                  <a:srgbClr val="FF0000"/>
                </a:solidFill>
                <a:latin typeface="Alexandria" pitchFamily="2" charset="-78"/>
                <a:cs typeface="Alexandria" pitchFamily="2" charset="-78"/>
              </a:rPr>
              <a:t>وهناك عدة أنواع للتباين منها:</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التباين في الإضاءة والظلال</a:t>
            </a:r>
            <a:r>
              <a:rPr lang="ar-EG" sz="1600" dirty="0">
                <a:latin typeface="Alexandria" pitchFamily="2" charset="-78"/>
                <a:cs typeface="Alexandria" pitchFamily="2" charset="-78"/>
              </a:rPr>
              <a:t>: الضوء والظل من أكثر العناصر استخداما في بناء التصميمات التي لا تتغير فيها قيمة اللون كالتصميمات المجسمة. فالضوء يعتبر من الخصائص الكامنة في الأشياء التي نراها والأجسام هي التي تعكس الأشعة بقدر يتوقف على خصائصها فمن المسطحات أو المجسمات ما يعكس قدرا كبيرا من الأشعة ومنها مالا يعكس إلا القليل أو لا يعكس شيئا، ويرجع ذلك إلى الخصائص الطبيعية للأسطح ذاتها .</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التباين بين المساحات المملوءة والفارغة</a:t>
            </a:r>
            <a:r>
              <a:rPr lang="ar-EG" sz="1600" dirty="0">
                <a:latin typeface="Alexandria" pitchFamily="2" charset="-78"/>
                <a:cs typeface="Alexandria" pitchFamily="2" charset="-78"/>
              </a:rPr>
              <a:t>: التباين بين المساحات المملوءة والعناصر الفارغة (المعروفة أيضًا بالمساحات البيضاء) يُضيف عمقًا إلى التصميم. المساحات الفارغة حول العناصر تُبرزها وتجعلها تبدو واضحة ومرتبة.</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F13CAE08-A8D6-1724-B101-643E85B255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E1294EF-E09B-303F-5966-E4ACF4752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DB10602-F244-1124-6BF3-15D7FE0ACA40}"/>
              </a:ext>
            </a:extLst>
          </p:cNvPr>
          <p:cNvPicPr>
            <a:picLocks noChangeAspect="1"/>
          </p:cNvPicPr>
          <p:nvPr/>
        </p:nvPicPr>
        <p:blipFill>
          <a:blip r:embed="rId3"/>
          <a:stretch>
            <a:fillRect/>
          </a:stretch>
        </p:blipFill>
        <p:spPr>
          <a:xfrm>
            <a:off x="265251" y="2095405"/>
            <a:ext cx="1512507" cy="2241612"/>
          </a:xfrm>
          <a:prstGeom prst="rect">
            <a:avLst/>
          </a:prstGeom>
        </p:spPr>
      </p:pic>
      <p:pic>
        <p:nvPicPr>
          <p:cNvPr id="8" name="Picture 7">
            <a:extLst>
              <a:ext uri="{FF2B5EF4-FFF2-40B4-BE49-F238E27FC236}">
                <a16:creationId xmlns:a16="http://schemas.microsoft.com/office/drawing/2014/main" id="{A3E9A16E-3BE5-0FEE-794B-268751C81EF7}"/>
              </a:ext>
            </a:extLst>
          </p:cNvPr>
          <p:cNvPicPr>
            <a:picLocks noChangeAspect="1"/>
          </p:cNvPicPr>
          <p:nvPr/>
        </p:nvPicPr>
        <p:blipFill>
          <a:blip r:embed="rId4"/>
          <a:stretch>
            <a:fillRect/>
          </a:stretch>
        </p:blipFill>
        <p:spPr>
          <a:xfrm>
            <a:off x="208009" y="4468573"/>
            <a:ext cx="1569749" cy="2224168"/>
          </a:xfrm>
          <a:prstGeom prst="rect">
            <a:avLst/>
          </a:prstGeom>
        </p:spPr>
      </p:pic>
      <p:pic>
        <p:nvPicPr>
          <p:cNvPr id="9" name="Picture 8">
            <a:extLst>
              <a:ext uri="{FF2B5EF4-FFF2-40B4-BE49-F238E27FC236}">
                <a16:creationId xmlns:a16="http://schemas.microsoft.com/office/drawing/2014/main" id="{FCB6850B-7DAE-B715-920F-76A3F75203AD}"/>
              </a:ext>
            </a:extLst>
          </p:cNvPr>
          <p:cNvPicPr>
            <a:picLocks noChangeAspect="1"/>
          </p:cNvPicPr>
          <p:nvPr/>
        </p:nvPicPr>
        <p:blipFill>
          <a:blip r:embed="rId5"/>
          <a:stretch>
            <a:fillRect/>
          </a:stretch>
        </p:blipFill>
        <p:spPr>
          <a:xfrm>
            <a:off x="2680374" y="5040351"/>
            <a:ext cx="1821199" cy="1817649"/>
          </a:xfrm>
          <a:prstGeom prst="rect">
            <a:avLst/>
          </a:prstGeom>
        </p:spPr>
      </p:pic>
    </p:spTree>
    <p:extLst>
      <p:ext uri="{BB962C8B-B14F-4D97-AF65-F5344CB8AC3E}">
        <p14:creationId xmlns:p14="http://schemas.microsoft.com/office/powerpoint/2010/main" val="2602076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57CC8-7480-4C9B-BA2A-2147D329C1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A891F1-B485-D599-556F-4C2F1D260F55}"/>
              </a:ext>
            </a:extLst>
          </p:cNvPr>
          <p:cNvSpPr/>
          <p:nvPr/>
        </p:nvSpPr>
        <p:spPr>
          <a:xfrm>
            <a:off x="276849" y="1693454"/>
            <a:ext cx="117386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8BBCC4B-1ED2-6069-A4CD-A6BE7EFBF2AF}"/>
              </a:ext>
            </a:extLst>
          </p:cNvPr>
          <p:cNvSpPr txBox="1"/>
          <p:nvPr/>
        </p:nvSpPr>
        <p:spPr>
          <a:xfrm>
            <a:off x="3502724" y="698975"/>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10. الإيقاع</a:t>
            </a:r>
          </a:p>
        </p:txBody>
      </p:sp>
      <p:sp>
        <p:nvSpPr>
          <p:cNvPr id="5" name="Rectangle 4">
            <a:extLst>
              <a:ext uri="{FF2B5EF4-FFF2-40B4-BE49-F238E27FC236}">
                <a16:creationId xmlns:a16="http://schemas.microsoft.com/office/drawing/2014/main" id="{CA8A4AE7-1965-2A1E-E36C-21D597EE7F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0DD09C-80B3-B8CD-90ED-CB86109A1A9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670B5EF-895B-60CB-9366-CDBD71F5E69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6047BAA-EA0F-C649-378A-8B84F3AE5005}"/>
              </a:ext>
            </a:extLst>
          </p:cNvPr>
          <p:cNvSpPr txBox="1"/>
          <p:nvPr/>
        </p:nvSpPr>
        <p:spPr>
          <a:xfrm>
            <a:off x="401444" y="1942537"/>
            <a:ext cx="11513707"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يُشير إلى التكرار المنظم للعناصر أو النمط المتسلسل الذي يخلق إحساسًا بالحركة والتدفق داخل التصميم. يُساهم الإيقاع في جعل التصميم يبدو أكثر انسجامًا وترتيبًا، ويُمكن أن يكون وسيلة قوية لجذب الانتباه وتوجيه نظر المشاهد عبر الإعلان بشكل سلس. وهناك</a:t>
            </a:r>
            <a:r>
              <a:rPr lang="ar-EG" sz="1600" b="1" dirty="0">
                <a:solidFill>
                  <a:srgbClr val="FF0000"/>
                </a:solidFill>
                <a:latin typeface="Alexandria" pitchFamily="2" charset="-78"/>
                <a:cs typeface="Alexandria" pitchFamily="2" charset="-78"/>
              </a:rPr>
              <a:t> أنواع للإيقاع في التصميم، وهي:</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الإيقاع المنتظم</a:t>
            </a:r>
            <a:r>
              <a:rPr lang="ar-EG" sz="1600" dirty="0">
                <a:latin typeface="Alexandria" pitchFamily="2" charset="-78"/>
                <a:cs typeface="Alexandria" pitchFamily="2" charset="-78"/>
              </a:rPr>
              <a:t>: يعتمد على تكرار العناصر بنفس الحجم والشكل والمسافة بين بعضها البعض. هذا النوع من الإيقاع يُضفي إحساسًا بالاستقرار والنظام، وغالبًا ما يُستخدم في الإعلانات التي ترغب في توصيل رسالة رسمية أو كلاسيكية.</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الإيقاع المتناوب</a:t>
            </a:r>
            <a:r>
              <a:rPr lang="ar-EG" sz="1600" dirty="0">
                <a:latin typeface="Alexandria" pitchFamily="2" charset="-78"/>
                <a:cs typeface="Alexandria" pitchFamily="2" charset="-78"/>
              </a:rPr>
              <a:t>: يحدث عندما يتم تكرار مجموعة من العناصر مع تغيير بسيط بينها، مثل التبديل بين لونين أو شكلين مختلفين. هذا النوع من الإيقاع يضيف تنوعًا بصريًا، ويجعل التصميم أكثر إثارة ويجذب انتباه المشاهد.</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الإيقاع المتدرج</a:t>
            </a:r>
            <a:r>
              <a:rPr lang="ar-EG" sz="1600" dirty="0">
                <a:latin typeface="Alexandria" pitchFamily="2" charset="-78"/>
                <a:cs typeface="Alexandria" pitchFamily="2" charset="-78"/>
              </a:rPr>
              <a:t>: يتمثل في تكرار العناصر مع تغييرات تدريجية، سواء في الحجم أو اللون أو الشكل. هذا النوع من الإيقاع يُضيف شعورًا بالتقدم أو الانتقال، ويستخدم لجذب الانتباه نحو عنصر معين أو لتحفيز حركة العين تدريجيًا عبر التصميم.</a:t>
            </a:r>
          </a:p>
          <a:p>
            <a:pPr marL="285750" indent="-285750" algn="just" rtl="1">
              <a:lnSpc>
                <a:spcPct val="150000"/>
              </a:lnSpc>
              <a:buFont typeface="Arial" panose="020B0604020202020204" pitchFamily="34" charset="0"/>
              <a:buChar char="•"/>
            </a:pPr>
            <a:r>
              <a:rPr lang="ar-EG" sz="1600" u="sng" dirty="0">
                <a:latin typeface="Alexandria" pitchFamily="2" charset="-78"/>
                <a:cs typeface="Alexandria" pitchFamily="2" charset="-78"/>
              </a:rPr>
              <a:t>الإيقاع العشوائي</a:t>
            </a:r>
            <a:r>
              <a:rPr lang="ar-EG" sz="1600" dirty="0">
                <a:latin typeface="Alexandria" pitchFamily="2" charset="-78"/>
                <a:cs typeface="Alexandria" pitchFamily="2" charset="-78"/>
              </a:rPr>
              <a:t>: يحدث عندما تكون العناصر موزعة بشكل غير منتظم أو بطريقة عشوائية، مما يضيف لمسة من الديناميكية والفوضى المنظمة. يُستخدم هذا النوع من الإيقاع في الإعلانات التي تستهدف جمهورًا شابًا أو تعبر عن الحرية والإبداع.</a:t>
            </a:r>
          </a:p>
        </p:txBody>
      </p:sp>
      <p:sp>
        <p:nvSpPr>
          <p:cNvPr id="4" name="TextBox 3">
            <a:extLst>
              <a:ext uri="{FF2B5EF4-FFF2-40B4-BE49-F238E27FC236}">
                <a16:creationId xmlns:a16="http://schemas.microsoft.com/office/drawing/2014/main" id="{DE15C4C1-9866-B012-39E3-3FD0E4A5E6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4C4D762-466B-E2AD-C00B-1DC8D2F683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0980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7D59F0-1E31-3B54-E116-2616E17071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581E9C-80AE-C411-6159-A36E55885F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4E4806D-9AB9-07F3-6BF9-D6340CDC629F}"/>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سكامبر والإعلان</a:t>
            </a:r>
          </a:p>
        </p:txBody>
      </p:sp>
      <p:sp>
        <p:nvSpPr>
          <p:cNvPr id="5" name="Rectangle 4">
            <a:extLst>
              <a:ext uri="{FF2B5EF4-FFF2-40B4-BE49-F238E27FC236}">
                <a16:creationId xmlns:a16="http://schemas.microsoft.com/office/drawing/2014/main" id="{C8659CD1-BED4-31C6-3B9B-D97993EDD1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14AE99-DF9A-330A-873B-A34E70B0C5A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AA1525-B669-63C6-CDA9-6DD59908580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9F9C96B-CDDE-DF64-641F-C1181D2592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9338CB4-528B-45A0-A677-6744C15B7B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CE878AD-7719-C2D2-274A-7C937F22B8CB}"/>
              </a:ext>
            </a:extLst>
          </p:cNvPr>
          <p:cNvPicPr>
            <a:picLocks noChangeAspect="1"/>
          </p:cNvPicPr>
          <p:nvPr/>
        </p:nvPicPr>
        <p:blipFill>
          <a:blip r:embed="rId3"/>
          <a:srcRect t="31966"/>
          <a:stretch/>
        </p:blipFill>
        <p:spPr>
          <a:xfrm>
            <a:off x="1153149" y="3583793"/>
            <a:ext cx="9368328" cy="2590476"/>
          </a:xfrm>
          <a:prstGeom prst="rect">
            <a:avLst/>
          </a:prstGeom>
        </p:spPr>
      </p:pic>
      <p:sp>
        <p:nvSpPr>
          <p:cNvPr id="8" name="TextBox 7">
            <a:extLst>
              <a:ext uri="{FF2B5EF4-FFF2-40B4-BE49-F238E27FC236}">
                <a16:creationId xmlns:a16="http://schemas.microsoft.com/office/drawing/2014/main" id="{591EDEAE-2915-1566-3319-87AE6C8D38B3}"/>
              </a:ext>
            </a:extLst>
          </p:cNvPr>
          <p:cNvSpPr txBox="1"/>
          <p:nvPr/>
        </p:nvSpPr>
        <p:spPr>
          <a:xfrm>
            <a:off x="942308" y="2101396"/>
            <a:ext cx="10487692" cy="1077218"/>
          </a:xfrm>
          <a:prstGeom prst="rect">
            <a:avLst/>
          </a:prstGeom>
          <a:noFill/>
        </p:spPr>
        <p:txBody>
          <a:bodyPr wrap="square" rtlCol="0">
            <a:spAutoFit/>
          </a:bodyPr>
          <a:lstStyle/>
          <a:p>
            <a:pPr algn="just" rtl="1"/>
            <a:r>
              <a:rPr lang="ar-EG" sz="1600" dirty="0">
                <a:latin typeface="Alexandria" pitchFamily="2" charset="-78"/>
                <a:cs typeface="Alexandria" pitchFamily="2" charset="-78"/>
              </a:rPr>
              <a:t>استراتيجية </a:t>
            </a:r>
            <a:r>
              <a:rPr lang="ar-EG" sz="1600" dirty="0" err="1">
                <a:latin typeface="Alexandria" pitchFamily="2" charset="-78"/>
                <a:cs typeface="Alexandria" pitchFamily="2" charset="-78"/>
              </a:rPr>
              <a:t>اسكامبر</a:t>
            </a:r>
            <a:r>
              <a:rPr lang="ar-EG" sz="1600" dirty="0">
                <a:latin typeface="Alexandria" pitchFamily="2" charset="-78"/>
                <a:cs typeface="Alexandria" pitchFamily="2" charset="-78"/>
              </a:rPr>
              <a:t> (</a:t>
            </a:r>
            <a:r>
              <a:rPr lang="en-US" sz="1600" dirty="0">
                <a:latin typeface="Alexandria" pitchFamily="2" charset="-78"/>
                <a:cs typeface="Alexandria" pitchFamily="2" charset="-78"/>
              </a:rPr>
              <a:t>SCAMPER) </a:t>
            </a:r>
            <a:r>
              <a:rPr lang="ar-EG" sz="1600" dirty="0">
                <a:latin typeface="Alexandria" pitchFamily="2" charset="-78"/>
                <a:cs typeface="Alexandria" pitchFamily="2" charset="-78"/>
              </a:rPr>
              <a:t>هي أداة إبداعية تُستخدم لتوليد الأفكار وحل المشكلات عن طريق التفكير في طرق مختلفة لتطوير أو تحسين المنتجات والخدمات. كلمة </a:t>
            </a:r>
            <a:r>
              <a:rPr lang="en-US" sz="1600" dirty="0">
                <a:latin typeface="Alexandria" pitchFamily="2" charset="-78"/>
                <a:cs typeface="Alexandria" pitchFamily="2" charset="-78"/>
              </a:rPr>
              <a:t>SCAMPER </a:t>
            </a:r>
            <a:r>
              <a:rPr lang="ar-EG" sz="1600" dirty="0">
                <a:latin typeface="Alexandria" pitchFamily="2" charset="-78"/>
                <a:cs typeface="Alexandria" pitchFamily="2" charset="-78"/>
              </a:rPr>
              <a:t>هي اختصار لمجموعة من الخطوات، حيث يمثل كل حرف فكرة معينة يمكن استخدامها لتحفيز الابتكار. تُعد استراتيجية </a:t>
            </a:r>
            <a:r>
              <a:rPr lang="ar-EG" sz="1600" dirty="0" err="1">
                <a:latin typeface="Alexandria" pitchFamily="2" charset="-78"/>
                <a:cs typeface="Alexandria" pitchFamily="2" charset="-78"/>
              </a:rPr>
              <a:t>اسكامبر</a:t>
            </a:r>
            <a:r>
              <a:rPr lang="ar-EG" sz="1600" dirty="0">
                <a:latin typeface="Alexandria" pitchFamily="2" charset="-78"/>
                <a:cs typeface="Alexandria" pitchFamily="2" charset="-78"/>
              </a:rPr>
              <a:t> وسيلة فعالة للمصممين والمبدعين في مجال الإعلان لتطوير أفكار إعلانية مبتكرة وفعالة.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47790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D2EEC1-1361-1F3C-5780-5A7B811DAB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800EB1-FDC1-2625-3C6C-13648C1441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60914E-0FB6-E5CC-9634-C834B569609E}"/>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الاستبدال</a:t>
            </a:r>
          </a:p>
        </p:txBody>
      </p:sp>
      <p:sp>
        <p:nvSpPr>
          <p:cNvPr id="5" name="Rectangle 4">
            <a:extLst>
              <a:ext uri="{FF2B5EF4-FFF2-40B4-BE49-F238E27FC236}">
                <a16:creationId xmlns:a16="http://schemas.microsoft.com/office/drawing/2014/main" id="{A097E4C0-F66F-F75D-8DFD-B4BE791543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7A4EAD-576E-0304-DAD2-F3263B7D86C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71F77E-8FE5-371A-9423-6E353ADCF0C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AC9D424-E2BC-E611-C352-3827B5FAD564}"/>
              </a:ext>
            </a:extLst>
          </p:cNvPr>
          <p:cNvSpPr txBox="1"/>
          <p:nvPr/>
        </p:nvSpPr>
        <p:spPr>
          <a:xfrm>
            <a:off x="708692" y="1991515"/>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ما هي أجزاء من ملف المنتج التي يمكن استبدالها؟ </a:t>
            </a:r>
          </a:p>
          <a:p>
            <a:pPr algn="just" rtl="1">
              <a:lnSpc>
                <a:spcPct val="150000"/>
              </a:lnSpc>
            </a:pPr>
            <a:r>
              <a:rPr lang="ar-EG" sz="1600" dirty="0">
                <a:latin typeface="Alexandria" pitchFamily="2" charset="-78"/>
                <a:cs typeface="Alexandria" pitchFamily="2" charset="-78"/>
              </a:rPr>
              <a:t>هل هناك بدائل أفضل لا تؤثر على المشروع الأوسع؟ </a:t>
            </a:r>
          </a:p>
          <a:p>
            <a:pPr algn="just" rtl="1">
              <a:lnSpc>
                <a:spcPct val="150000"/>
              </a:lnSpc>
            </a:pPr>
            <a:r>
              <a:rPr lang="ar-EG" sz="1600" dirty="0">
                <a:latin typeface="Alexandria" pitchFamily="2" charset="-78"/>
                <a:cs typeface="Alexandria" pitchFamily="2" charset="-78"/>
              </a:rPr>
              <a:t>هل هناك بدائل وأبسط وأكثر فعالية من حيث التكلفة في الإنتاج؟ </a:t>
            </a:r>
          </a:p>
          <a:p>
            <a:pPr algn="just" rtl="1">
              <a:lnSpc>
                <a:spcPct val="150000"/>
              </a:lnSpc>
            </a:pPr>
            <a:r>
              <a:rPr lang="ar-EG" sz="1600" dirty="0">
                <a:latin typeface="Alexandria" pitchFamily="2" charset="-78"/>
                <a:cs typeface="Alexandria" pitchFamily="2" charset="-78"/>
              </a:rPr>
              <a:t>يمكن أيضًا استبدال أعضاء الفريق بشخص لديه وجهة نظر مختلفة. في الأيام الأولى لماكدونالدز، تم استبدال أدوات المائدة المصنوعة من الزجاج والبورسلين بالورق والبلاستيك لتجنب غسل الأطباق. </a:t>
            </a:r>
          </a:p>
          <a:p>
            <a:pPr algn="just" rtl="1">
              <a:lnSpc>
                <a:spcPct val="150000"/>
              </a:lnSpc>
            </a:pPr>
            <a:r>
              <a:rPr lang="ar-EG" sz="1600" dirty="0">
                <a:latin typeface="Alexandria" pitchFamily="2" charset="-78"/>
                <a:cs typeface="Alexandria" pitchFamily="2" charset="-78"/>
              </a:rPr>
              <a:t>التفكير في استبدال مكونات أو عناصر معينة بأخرى.</a:t>
            </a:r>
          </a:p>
          <a:p>
            <a:pPr algn="just" rtl="1">
              <a:lnSpc>
                <a:spcPct val="150000"/>
              </a:lnSpc>
            </a:pPr>
            <a:r>
              <a:rPr lang="ar-EG" sz="1600" dirty="0">
                <a:latin typeface="Alexandria" pitchFamily="2" charset="-78"/>
                <a:cs typeface="Alexandria" pitchFamily="2" charset="-78"/>
              </a:rPr>
              <a:t>في الإعلان، يمكن استبدال فكرة أو صورة معينة بأخرى تثير اهتمام الجمهور أكثر، أو استبدال نبرة الرسالة لجذب شريحة مختلفة من الجمهور. على سبيل المثال، استبدال شخصية معينة بشخصية شهيرة لجذب الانتباه.</a:t>
            </a:r>
          </a:p>
        </p:txBody>
      </p:sp>
      <p:sp>
        <p:nvSpPr>
          <p:cNvPr id="4" name="TextBox 3">
            <a:extLst>
              <a:ext uri="{FF2B5EF4-FFF2-40B4-BE49-F238E27FC236}">
                <a16:creationId xmlns:a16="http://schemas.microsoft.com/office/drawing/2014/main" id="{110BDA7C-4271-6444-92F4-68FDC869DB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06D4D6-8A1F-6F1D-A901-5AF833DA7F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5431FBA-22B8-B6BF-211E-5EDCC9AB85EC}"/>
              </a:ext>
            </a:extLst>
          </p:cNvPr>
          <p:cNvPicPr>
            <a:picLocks noChangeAspect="1"/>
          </p:cNvPicPr>
          <p:nvPr/>
        </p:nvPicPr>
        <p:blipFill>
          <a:blip r:embed="rId3"/>
          <a:stretch>
            <a:fillRect/>
          </a:stretch>
        </p:blipFill>
        <p:spPr>
          <a:xfrm>
            <a:off x="41125" y="4754259"/>
            <a:ext cx="2055304" cy="2051784"/>
          </a:xfrm>
          <a:prstGeom prst="rect">
            <a:avLst/>
          </a:prstGeom>
        </p:spPr>
      </p:pic>
    </p:spTree>
    <p:extLst>
      <p:ext uri="{BB962C8B-B14F-4D97-AF65-F5344CB8AC3E}">
        <p14:creationId xmlns:p14="http://schemas.microsoft.com/office/powerpoint/2010/main" val="313108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09831-C0D0-5621-337E-154118134C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853EC0-539B-FBBA-676D-1F47C44B77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C51BFCA-944A-EFB5-A299-8554E9E7072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الجمع</a:t>
            </a:r>
          </a:p>
        </p:txBody>
      </p:sp>
      <p:sp>
        <p:nvSpPr>
          <p:cNvPr id="5" name="Rectangle 4">
            <a:extLst>
              <a:ext uri="{FF2B5EF4-FFF2-40B4-BE49-F238E27FC236}">
                <a16:creationId xmlns:a16="http://schemas.microsoft.com/office/drawing/2014/main" id="{866ACC33-C3E5-C414-9113-F5667D1B9A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B7C492-E7F1-D0F9-E77E-E88853F675D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3899E9B-2F22-3181-07A9-36AA597DF58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03E6D28-A0BD-E31C-1387-C2C9C510FDF2}"/>
              </a:ext>
            </a:extLst>
          </p:cNvPr>
          <p:cNvSpPr txBox="1"/>
          <p:nvPr/>
        </p:nvSpPr>
        <p:spPr>
          <a:xfrm>
            <a:off x="708692" y="1919593"/>
            <a:ext cx="10541000"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محاولة دمج عنصرين أو أكثر معًا لخلق شيء جديد أو مختلف.</a:t>
            </a:r>
          </a:p>
          <a:p>
            <a:pPr algn="just" rtl="1">
              <a:lnSpc>
                <a:spcPct val="150000"/>
              </a:lnSpc>
            </a:pPr>
            <a:r>
              <a:rPr lang="ar-EG" sz="1600" dirty="0">
                <a:latin typeface="Alexandria" pitchFamily="2" charset="-78"/>
                <a:cs typeface="Alexandria" pitchFamily="2" charset="-78"/>
              </a:rPr>
              <a:t>في الإعلانات، يمكن دمج المنتجات مع عروض أو خدمات أخرى لزيادة جاذبية الإعلان. على سبيل المثال، دمج منتج مع أسلوب حياة معين لإيصال فكرة أن المنتج جزء من حياة المستخدم.</a:t>
            </a:r>
          </a:p>
          <a:p>
            <a:pPr algn="just" rtl="1">
              <a:lnSpc>
                <a:spcPct val="150000"/>
              </a:lnSpc>
            </a:pPr>
            <a:r>
              <a:rPr lang="ar-EG" sz="1600" dirty="0">
                <a:latin typeface="Alexandria" pitchFamily="2" charset="-78"/>
                <a:cs typeface="Alexandria" pitchFamily="2" charset="-78"/>
              </a:rPr>
              <a:t>كيف يمكن لجزئين أو أكثر من ملف المنتج أو مشكلة أو عملية مشتركة لإنتاج شيء مبتكر؟ كيف يمكن الجمع بين خبرات معينة؟</a:t>
            </a:r>
          </a:p>
          <a:p>
            <a:pPr algn="just" rtl="1">
              <a:lnSpc>
                <a:spcPct val="150000"/>
              </a:lnSpc>
            </a:pPr>
            <a:r>
              <a:rPr lang="ar-EG" sz="1600" dirty="0">
                <a:latin typeface="Alexandria" pitchFamily="2" charset="-78"/>
                <a:cs typeface="Alexandria" pitchFamily="2" charset="-78"/>
              </a:rPr>
              <a:t>وهنا نركز على عدد من الأسئلة وهي: ما هي الأفكار أو المواد أو المميزات أو المنتجات أو المكونات التي يمكن الجمع فيما بينها؟ وما هي المنتجات التي يمكن دمجها معا للحصول على نتيجة أفضل؟</a:t>
            </a:r>
          </a:p>
        </p:txBody>
      </p:sp>
      <p:sp>
        <p:nvSpPr>
          <p:cNvPr id="4" name="TextBox 3">
            <a:extLst>
              <a:ext uri="{FF2B5EF4-FFF2-40B4-BE49-F238E27FC236}">
                <a16:creationId xmlns:a16="http://schemas.microsoft.com/office/drawing/2014/main" id="{274ABBCF-66A9-D31A-FE77-0DF48482C3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FB6C591-42EF-2F5A-FBA2-E517EDD48B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0A6CECF-D263-EF89-A508-247984087FDC}"/>
              </a:ext>
            </a:extLst>
          </p:cNvPr>
          <p:cNvPicPr>
            <a:picLocks noChangeAspect="1"/>
          </p:cNvPicPr>
          <p:nvPr/>
        </p:nvPicPr>
        <p:blipFill>
          <a:blip r:embed="rId3"/>
          <a:stretch>
            <a:fillRect/>
          </a:stretch>
        </p:blipFill>
        <p:spPr>
          <a:xfrm>
            <a:off x="5919" y="4620506"/>
            <a:ext cx="3749699" cy="2237494"/>
          </a:xfrm>
          <a:prstGeom prst="rect">
            <a:avLst/>
          </a:prstGeom>
        </p:spPr>
      </p:pic>
    </p:spTree>
    <p:extLst>
      <p:ext uri="{BB962C8B-B14F-4D97-AF65-F5344CB8AC3E}">
        <p14:creationId xmlns:p14="http://schemas.microsoft.com/office/powerpoint/2010/main" val="1121946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D7418-3237-A650-AED0-242A569C04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B8A8E5-1E2B-FD37-05D6-B64C637638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CA7F83F-CBB2-75A9-138A-5D1BD0BA5CE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التكيف</a:t>
            </a:r>
          </a:p>
        </p:txBody>
      </p:sp>
      <p:sp>
        <p:nvSpPr>
          <p:cNvPr id="5" name="Rectangle 4">
            <a:extLst>
              <a:ext uri="{FF2B5EF4-FFF2-40B4-BE49-F238E27FC236}">
                <a16:creationId xmlns:a16="http://schemas.microsoft.com/office/drawing/2014/main" id="{06BB298E-4E1A-E2D5-760C-2776E33BEC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D087A2-183B-D700-5CBD-77122EA188E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4A7BBCE-282A-2CE8-12B6-CB0D0B96730F}"/>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53604EE-E0D6-8BAE-F248-69DB2F460C67}"/>
              </a:ext>
            </a:extLst>
          </p:cNvPr>
          <p:cNvSpPr txBox="1"/>
          <p:nvPr/>
        </p:nvSpPr>
        <p:spPr>
          <a:xfrm>
            <a:off x="3499258" y="1919593"/>
            <a:ext cx="7750434"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التفكير في طرق لتكييف المنتج أو الخدمة لتناسب احتياجات جديدة أو سياقات مختلفة.</a:t>
            </a:r>
          </a:p>
          <a:p>
            <a:pPr algn="just" rtl="1">
              <a:lnSpc>
                <a:spcPct val="150000"/>
              </a:lnSpc>
            </a:pPr>
            <a:r>
              <a:rPr lang="ar-EG" sz="1600" dirty="0">
                <a:latin typeface="Alexandria" pitchFamily="2" charset="-78"/>
                <a:cs typeface="Alexandria" pitchFamily="2" charset="-78"/>
              </a:rPr>
              <a:t>يمكن استخدام هذه الخطوة في الإعلان من خلال تكييف الرسالة الإعلانية بحيث تتناسب مع ثقافة الجمهور المستهدف أو مواسم معينة. على سبيل المثال، تكييف منتج غذائي مع موسم الأعياد في إعلانات ترويجية. وهنا نطرح أسئلة مثل:</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أي جزء من المنتج يمكنني تغييره؟</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هل يمكنني تغيير خصائص المكون؟</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هل يمكنني استعمال الإلهام في منتجات أو عمليات أخرى، ولكن في سياق مختلف؟</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هل يقدم التاريخ أي حلول؟</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ما هي الأفكار التي يمكنني تعديلها أو نسخها أو الاقتراض من منتجات الآخرين؟</a:t>
            </a:r>
          </a:p>
        </p:txBody>
      </p:sp>
      <p:sp>
        <p:nvSpPr>
          <p:cNvPr id="4" name="TextBox 3">
            <a:extLst>
              <a:ext uri="{FF2B5EF4-FFF2-40B4-BE49-F238E27FC236}">
                <a16:creationId xmlns:a16="http://schemas.microsoft.com/office/drawing/2014/main" id="{EAD4F811-CD0D-06C4-9A31-CECC3815AF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C55D30-A67E-AE98-C4D6-9F4291B68A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F66EFB3-16FB-12C5-EE03-C9D4E0DAB705}"/>
              </a:ext>
            </a:extLst>
          </p:cNvPr>
          <p:cNvPicPr>
            <a:picLocks noChangeAspect="1"/>
          </p:cNvPicPr>
          <p:nvPr/>
        </p:nvPicPr>
        <p:blipFill>
          <a:blip r:embed="rId3"/>
          <a:stretch>
            <a:fillRect/>
          </a:stretch>
        </p:blipFill>
        <p:spPr>
          <a:xfrm>
            <a:off x="1" y="2441584"/>
            <a:ext cx="2788266" cy="3411729"/>
          </a:xfrm>
          <a:prstGeom prst="rect">
            <a:avLst/>
          </a:prstGeom>
        </p:spPr>
      </p:pic>
    </p:spTree>
    <p:extLst>
      <p:ext uri="{BB962C8B-B14F-4D97-AF65-F5344CB8AC3E}">
        <p14:creationId xmlns:p14="http://schemas.microsoft.com/office/powerpoint/2010/main" val="650074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12E16-DB90-7519-7882-263D61EC46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440BA4-4370-A59F-E5FD-7929BF724C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A10AF7C-9B14-B21A-AE3D-DEA3C18DEB29}"/>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التعديل</a:t>
            </a:r>
          </a:p>
        </p:txBody>
      </p:sp>
      <p:sp>
        <p:nvSpPr>
          <p:cNvPr id="5" name="Rectangle 4">
            <a:extLst>
              <a:ext uri="{FF2B5EF4-FFF2-40B4-BE49-F238E27FC236}">
                <a16:creationId xmlns:a16="http://schemas.microsoft.com/office/drawing/2014/main" id="{11950EA9-DE86-7111-600E-92577C31A7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C94227-E071-B97B-688B-07F6D331EBC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812340-62C9-53DA-C3A5-71350D4572D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A7086C1-7E98-8ECD-398A-7BA3ECFCC94F}"/>
              </a:ext>
            </a:extLst>
          </p:cNvPr>
          <p:cNvSpPr txBox="1"/>
          <p:nvPr/>
        </p:nvSpPr>
        <p:spPr>
          <a:xfrm>
            <a:off x="4048418" y="1919593"/>
            <a:ext cx="7201273"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إجراء تعديلات على حجم، لون، شكل، أو خصائص المنتج لجعله أكثر جاذبية.</a:t>
            </a:r>
          </a:p>
          <a:p>
            <a:pPr algn="just" rtl="1">
              <a:lnSpc>
                <a:spcPct val="150000"/>
              </a:lnSpc>
            </a:pPr>
            <a:r>
              <a:rPr lang="ar-EG" sz="1600" dirty="0">
                <a:latin typeface="Alexandria" pitchFamily="2" charset="-78"/>
                <a:cs typeface="Alexandria" pitchFamily="2" charset="-78"/>
              </a:rPr>
              <a:t>في الإعلانات، يمكن تعديل تصميم المنتج أو حجمه في الصورة لجعله يبدو أكثر تميزًا أو فخامة. أو يمكن تعديل النص الإعلاني ليصبح أقوى وأكثر إقناعًا. وهنا نطرح أسئلة مثل:</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ما الذي يمكنني تكبيره أو تصغيره؟</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ما الذي يمكنني تخفيفه أو حذفه؟</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هل يمكنني المبالغة في تقدير الألوان والحجم أو المبالغة فيها؟</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ما الذي يمكن جعله أعلى أو أكبر أو أقوى؟</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هل يمكنني زيادة سرعته أو تردده؟</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هل يمكنني إضافة ميزات إضافية؟</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كيف يمكنني إضافة قيمة إضافية؟</a:t>
            </a:r>
          </a:p>
        </p:txBody>
      </p:sp>
      <p:sp>
        <p:nvSpPr>
          <p:cNvPr id="4" name="TextBox 3">
            <a:extLst>
              <a:ext uri="{FF2B5EF4-FFF2-40B4-BE49-F238E27FC236}">
                <a16:creationId xmlns:a16="http://schemas.microsoft.com/office/drawing/2014/main" id="{E80D9437-3DD5-6989-FFF6-5A6AD3E303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D72BC53-9CDE-C9BA-C704-9FAF93CF21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DA42498-825B-445F-25BF-89B6A2394132}"/>
              </a:ext>
            </a:extLst>
          </p:cNvPr>
          <p:cNvPicPr>
            <a:picLocks noChangeAspect="1"/>
          </p:cNvPicPr>
          <p:nvPr/>
        </p:nvPicPr>
        <p:blipFill>
          <a:blip r:embed="rId3"/>
          <a:stretch>
            <a:fillRect/>
          </a:stretch>
        </p:blipFill>
        <p:spPr>
          <a:xfrm>
            <a:off x="0" y="3078308"/>
            <a:ext cx="3723390" cy="2474608"/>
          </a:xfrm>
          <a:prstGeom prst="rect">
            <a:avLst/>
          </a:prstGeom>
        </p:spPr>
      </p:pic>
    </p:spTree>
    <p:extLst>
      <p:ext uri="{BB962C8B-B14F-4D97-AF65-F5344CB8AC3E}">
        <p14:creationId xmlns:p14="http://schemas.microsoft.com/office/powerpoint/2010/main" val="1083998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9DE63A-7A01-BE15-8AD5-844FD56DF9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F4E24F-FE80-0627-D161-759418C031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46B1A80-EDEE-65AD-0703-A77B65CBD21F}"/>
              </a:ext>
            </a:extLst>
          </p:cNvPr>
          <p:cNvSpPr txBox="1"/>
          <p:nvPr/>
        </p:nvSpPr>
        <p:spPr>
          <a:xfrm>
            <a:off x="2557606" y="649543"/>
            <a:ext cx="712124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الاستخدام في أغراض أخرى أو إعادة الاستخدام</a:t>
            </a:r>
          </a:p>
        </p:txBody>
      </p:sp>
      <p:sp>
        <p:nvSpPr>
          <p:cNvPr id="5" name="Rectangle 4">
            <a:extLst>
              <a:ext uri="{FF2B5EF4-FFF2-40B4-BE49-F238E27FC236}">
                <a16:creationId xmlns:a16="http://schemas.microsoft.com/office/drawing/2014/main" id="{C7A17517-EE29-B92E-3689-6BB5650B51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618183-FF00-F8E6-AF68-4472937A729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1DB50B-645A-621B-FDD6-D5049857697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A0690B7-CC30-18DE-D557-F26386187BCA}"/>
              </a:ext>
            </a:extLst>
          </p:cNvPr>
          <p:cNvSpPr txBox="1"/>
          <p:nvPr/>
        </p:nvSpPr>
        <p:spPr>
          <a:xfrm>
            <a:off x="708692" y="1919593"/>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كيف يمكن استخدام المنتج أو إعادة توجيه الخدمة؟ هل يمكن استخدامها بشكل أفضل من قبل جمهور مستهدف مختلف؟</a:t>
            </a:r>
          </a:p>
          <a:p>
            <a:pPr algn="just" rtl="1">
              <a:lnSpc>
                <a:spcPct val="150000"/>
              </a:lnSpc>
            </a:pPr>
            <a:r>
              <a:rPr lang="ar-EG" sz="1600" dirty="0">
                <a:latin typeface="Alexandria" pitchFamily="2" charset="-78"/>
                <a:cs typeface="Alexandria" pitchFamily="2" charset="-78"/>
              </a:rPr>
              <a:t>بحيث يتم التفكير في طرق جديدة لاستخدام المنتج أو تقديمه بطريقة مختلفة.</a:t>
            </a:r>
          </a:p>
          <a:p>
            <a:pPr algn="just" rtl="1">
              <a:lnSpc>
                <a:spcPct val="150000"/>
              </a:lnSpc>
            </a:pPr>
            <a:r>
              <a:rPr lang="ar-EG" sz="1600" dirty="0">
                <a:latin typeface="Alexandria" pitchFamily="2" charset="-78"/>
                <a:cs typeface="Alexandria" pitchFamily="2" charset="-78"/>
              </a:rPr>
              <a:t>يُمكن استخدام هذه الخطوة لتوسيع نطاق الجمهور المستهدف من خلال توضيح استخدامات جديدة للمنتج. على سبيل المثال، إعلان يظهر استخدام المنتج بطرق غير تقليدية أو توضيح فوائد لم تكن معروفة للجمهور من قبل.</a:t>
            </a:r>
          </a:p>
          <a:p>
            <a:pPr algn="just" rtl="1">
              <a:lnSpc>
                <a:spcPct val="150000"/>
              </a:lnSpc>
            </a:pPr>
            <a:r>
              <a:rPr lang="ar-EG" sz="1600" dirty="0">
                <a:latin typeface="Alexandria" pitchFamily="2" charset="-78"/>
                <a:cs typeface="Alexandria" pitchFamily="2" charset="-78"/>
              </a:rPr>
              <a:t>ونطرح أسئلة مثل:</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أي نوع آخر من المستخدمين قد يحتاج أو يريد منتجي؟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من أو أي شخص آخر يمكنه استخدامه؟</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هل يمكن استخدامه من قبل أشخاص غير أولئك الذين صممت لهم في الأصل؟</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هل هناك طرق جديدة لاستخدام شكله الحالي؟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هل من الممكن هناك استخدامات أخرى محتملة إذا كنت سأقوم بتعديل المنتج؟</a:t>
            </a:r>
          </a:p>
        </p:txBody>
      </p:sp>
      <p:sp>
        <p:nvSpPr>
          <p:cNvPr id="4" name="TextBox 3">
            <a:extLst>
              <a:ext uri="{FF2B5EF4-FFF2-40B4-BE49-F238E27FC236}">
                <a16:creationId xmlns:a16="http://schemas.microsoft.com/office/drawing/2014/main" id="{8536A869-F1DF-29D0-4FFA-8713BE9EF5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35EAA7-C6A2-66DF-A6B9-A4A642A0D5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9D1F2AD-3D9A-FFEB-D3C0-C2993B0D0206}"/>
              </a:ext>
            </a:extLst>
          </p:cNvPr>
          <p:cNvPicPr>
            <a:picLocks noChangeAspect="1"/>
          </p:cNvPicPr>
          <p:nvPr/>
        </p:nvPicPr>
        <p:blipFill>
          <a:blip r:embed="rId3"/>
          <a:stretch>
            <a:fillRect/>
          </a:stretch>
        </p:blipFill>
        <p:spPr>
          <a:xfrm>
            <a:off x="0" y="3905529"/>
            <a:ext cx="2854712" cy="2900478"/>
          </a:xfrm>
          <a:prstGeom prst="rect">
            <a:avLst/>
          </a:prstGeom>
        </p:spPr>
      </p:pic>
    </p:spTree>
    <p:extLst>
      <p:ext uri="{BB962C8B-B14F-4D97-AF65-F5344CB8AC3E}">
        <p14:creationId xmlns:p14="http://schemas.microsoft.com/office/powerpoint/2010/main" val="70433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19209-188E-812E-1AE4-B4C7BA41BF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AF5DB9-2C83-52D3-51B2-D68BFE0258A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15F4B0-2B75-600F-8C32-355B9FDE80B7}"/>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الإلغاء</a:t>
            </a:r>
          </a:p>
        </p:txBody>
      </p:sp>
      <p:sp>
        <p:nvSpPr>
          <p:cNvPr id="5" name="Rectangle 4">
            <a:extLst>
              <a:ext uri="{FF2B5EF4-FFF2-40B4-BE49-F238E27FC236}">
                <a16:creationId xmlns:a16="http://schemas.microsoft.com/office/drawing/2014/main" id="{F702EB8F-0A53-6BA1-10FD-5FE94C7985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33EB4B-DA97-AF58-9B1F-810C7AD3184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8937CC-6747-E57E-009B-CDA6B873C82F}"/>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1A7094B-A13B-2ED0-FEB2-BDC41C777830}"/>
              </a:ext>
            </a:extLst>
          </p:cNvPr>
          <p:cNvSpPr txBox="1"/>
          <p:nvPr/>
        </p:nvSpPr>
        <p:spPr>
          <a:xfrm>
            <a:off x="708692" y="1919593"/>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حذف عناصر غير ضرورية أو معقدة لتبسيط المنتج أو الرسالة.</a:t>
            </a:r>
          </a:p>
          <a:p>
            <a:pPr algn="just" rtl="1">
              <a:lnSpc>
                <a:spcPct val="150000"/>
              </a:lnSpc>
            </a:pPr>
            <a:r>
              <a:rPr lang="ar-EG" sz="1600" dirty="0">
                <a:latin typeface="Alexandria" pitchFamily="2" charset="-78"/>
                <a:cs typeface="Alexandria" pitchFamily="2" charset="-78"/>
              </a:rPr>
              <a:t>في الإعلان، يمكن حذف التفاصيل الزائدة والتركيز على الفوائد الأساسية للمنتج. هذا يساهم في جعل الإعلان بسيطًا ومباشرًا، مما يسهل فهمه ويعزز تأثيره. وهنا يمكن طرح عدد من الأسئلة مثل:</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ما الذي يمكنني إزالته دون تغيير وظيفته؟</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هل يمكنني تقليل الوقت أو المكونات؟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ماذا سيحدث إذا قمت بإزالة مكون أو جزء منه؟</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هل يمكنني تقليل الجهد؟</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هل يمكنني خفض التكاليف؟</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كيف يمكنني تبسيطه؟</a:t>
            </a:r>
          </a:p>
        </p:txBody>
      </p:sp>
      <p:sp>
        <p:nvSpPr>
          <p:cNvPr id="4" name="TextBox 3">
            <a:extLst>
              <a:ext uri="{FF2B5EF4-FFF2-40B4-BE49-F238E27FC236}">
                <a16:creationId xmlns:a16="http://schemas.microsoft.com/office/drawing/2014/main" id="{514AF637-1BD1-2F6C-7204-459B5A1EB0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703F793-F53D-76F2-9B98-45A9C80590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06EFE9F-BF9E-BA05-0A05-BB819595C827}"/>
              </a:ext>
            </a:extLst>
          </p:cNvPr>
          <p:cNvPicPr>
            <a:picLocks noChangeAspect="1"/>
          </p:cNvPicPr>
          <p:nvPr/>
        </p:nvPicPr>
        <p:blipFill>
          <a:blip r:embed="rId3"/>
          <a:stretch>
            <a:fillRect/>
          </a:stretch>
        </p:blipFill>
        <p:spPr>
          <a:xfrm>
            <a:off x="-127119" y="4139123"/>
            <a:ext cx="4075220" cy="2035146"/>
          </a:xfrm>
          <a:prstGeom prst="rect">
            <a:avLst/>
          </a:prstGeom>
        </p:spPr>
      </p:pic>
    </p:spTree>
    <p:extLst>
      <p:ext uri="{BB962C8B-B14F-4D97-AF65-F5344CB8AC3E}">
        <p14:creationId xmlns:p14="http://schemas.microsoft.com/office/powerpoint/2010/main" val="2018552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E6364-EB34-3BD0-09EF-3D75E6CE39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D34642-5500-A034-E81F-EE5C18E6AA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B74203-F212-485C-F927-EEA6BF5F3629}"/>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العكس</a:t>
            </a:r>
          </a:p>
        </p:txBody>
      </p:sp>
      <p:sp>
        <p:nvSpPr>
          <p:cNvPr id="5" name="Rectangle 4">
            <a:extLst>
              <a:ext uri="{FF2B5EF4-FFF2-40B4-BE49-F238E27FC236}">
                <a16:creationId xmlns:a16="http://schemas.microsoft.com/office/drawing/2014/main" id="{AC902ACA-3B7D-0F94-D670-C7C418B0E6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D6B7AF-2EB1-33CE-5B47-1B334C13D77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15F354-9A7E-9273-CEAD-A4988780CA2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1EDCA85-CF3F-E906-FB17-3940CA5B2501}"/>
              </a:ext>
            </a:extLst>
          </p:cNvPr>
          <p:cNvSpPr txBox="1"/>
          <p:nvPr/>
        </p:nvSpPr>
        <p:spPr>
          <a:xfrm>
            <a:off x="708692" y="1919593"/>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إعادة ترتيب أو تغيير ترتيب عناصر المنتج أو الرسالة الإعلانية.</a:t>
            </a:r>
          </a:p>
          <a:p>
            <a:pPr algn="just" rtl="1">
              <a:lnSpc>
                <a:spcPct val="150000"/>
              </a:lnSpc>
            </a:pPr>
            <a:r>
              <a:rPr lang="ar-EG" sz="1600" dirty="0">
                <a:latin typeface="Alexandria" pitchFamily="2" charset="-78"/>
                <a:cs typeface="Alexandria" pitchFamily="2" charset="-78"/>
              </a:rPr>
              <a:t>يمكن توظيف هذه الخطوة في الإعلان من خلال تغيير ترتيب الرسالة أو الصور لتكون أكثر جذبًا وتركيزًا. قد يشمل ذلك وضع المزايا الأساسية في المقدمة أو عرض المنتج من زاوية جديدة تجذب الانتباه.</a:t>
            </a:r>
          </a:p>
          <a:p>
            <a:pPr algn="just" rtl="1">
              <a:lnSpc>
                <a:spcPct val="150000"/>
              </a:lnSpc>
            </a:pPr>
            <a:r>
              <a:rPr lang="ar-EG" sz="1600" dirty="0">
                <a:latin typeface="Alexandria" pitchFamily="2" charset="-78"/>
                <a:cs typeface="Alexandria" pitchFamily="2" charset="-78"/>
              </a:rPr>
              <a:t>ويمكن طرح أسئلة مثل:</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ما الذي يمكنني إعادة ترتيبه بطريقة ما؟</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هل يمكنني تبديل المكونات أو النمط أو التخطيط؟</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هل يمكنني تغيير السرعة أو الجدول الزمني؟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ماذا أفعل إذا كان جزء من مشكلتك أو منتجك أو عمليتك يعمل بشكل عكسي؟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يمكنني إعادة ترتيب ما بالطريقة التي يحدث بها هذا؟</a:t>
            </a:r>
          </a:p>
        </p:txBody>
      </p:sp>
      <p:sp>
        <p:nvSpPr>
          <p:cNvPr id="4" name="TextBox 3">
            <a:extLst>
              <a:ext uri="{FF2B5EF4-FFF2-40B4-BE49-F238E27FC236}">
                <a16:creationId xmlns:a16="http://schemas.microsoft.com/office/drawing/2014/main" id="{2C3BCBA4-5CCD-AE08-C269-15B5EEF5B8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24058A-4EBA-4CC9-0BB6-DF96658A9E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3B39931-3E8C-F925-7B84-8876F483EEA3}"/>
              </a:ext>
            </a:extLst>
          </p:cNvPr>
          <p:cNvPicPr>
            <a:picLocks noChangeAspect="1"/>
          </p:cNvPicPr>
          <p:nvPr/>
        </p:nvPicPr>
        <p:blipFill>
          <a:blip r:embed="rId3"/>
          <a:stretch>
            <a:fillRect/>
          </a:stretch>
        </p:blipFill>
        <p:spPr>
          <a:xfrm>
            <a:off x="324858" y="3173444"/>
            <a:ext cx="2744870" cy="2749160"/>
          </a:xfrm>
          <a:prstGeom prst="rect">
            <a:avLst/>
          </a:prstGeom>
        </p:spPr>
      </p:pic>
    </p:spTree>
    <p:extLst>
      <p:ext uri="{BB962C8B-B14F-4D97-AF65-F5344CB8AC3E}">
        <p14:creationId xmlns:p14="http://schemas.microsoft.com/office/powerpoint/2010/main" val="1818165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0BC83-3F9F-1D5C-D42F-769CB73EF3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30427A-A053-726A-D026-1FD5F2D3960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42524DB-F0D7-67CB-7BBB-1F02AA3D2265}"/>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تطبيقات في إنتاج الإعلانات</a:t>
            </a:r>
          </a:p>
        </p:txBody>
      </p:sp>
      <p:sp>
        <p:nvSpPr>
          <p:cNvPr id="5" name="Rectangle 4">
            <a:extLst>
              <a:ext uri="{FF2B5EF4-FFF2-40B4-BE49-F238E27FC236}">
                <a16:creationId xmlns:a16="http://schemas.microsoft.com/office/drawing/2014/main" id="{21C245E7-5459-5AB9-E9A4-D9F97CBB3A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A0E6FD-D019-C005-0C66-44A79599DB6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9283140-78BA-F722-AF1D-FB051C3BBA0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D1A021E-3C0B-3523-52A5-3D2FA802A8DA}"/>
              </a:ext>
            </a:extLst>
          </p:cNvPr>
          <p:cNvSpPr txBox="1"/>
          <p:nvPr/>
        </p:nvSpPr>
        <p:spPr>
          <a:xfrm>
            <a:off x="708692" y="1919593"/>
            <a:ext cx="10541000" cy="3231654"/>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كتابة إعلان</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hlinkClick r:id="rId2"/>
              </a:rPr>
              <a:t>https://rytr.me</a:t>
            </a: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endPar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hlinkClick r:id="rId3"/>
              </a:rPr>
              <a:t>https://poe.com/chat/2r0d6qgrg8cb3u69wov</a:t>
            </a: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إنتاج صور وفيديوهات</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hlinkClick r:id="rId4"/>
              </a:rPr>
              <a:t>https://ai.invideo.io/</a:t>
            </a: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hlinkClick r:id="rId5"/>
              </a:rPr>
              <a:t>https://viddyoze.com/pricing/</a:t>
            </a: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hlinkClick r:id="rId6"/>
              </a:rPr>
              <a:t>https://offeo.com/ltd?ref=lilycrawford20</a:t>
            </a:r>
            <a:r>
              <a:rPr kumimoji="0" lang="ar-EG"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hlinkClick r:id="rId7"/>
              </a:rPr>
              <a:t>https://wave.video/tools/video-marketing/turn-text-into-video</a:t>
            </a:r>
            <a:r>
              <a:rPr kumimoji="0" lang="ar-EG"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hlinkClick r:id="rId8"/>
              </a:rPr>
              <a:t>https://madgicx.com</a:t>
            </a:r>
            <a:r>
              <a:rPr kumimoji="0" lang="ar-EG"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endParaRPr kumimoji="0" lang="ar-SA"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98E16FFB-5D3B-13D8-A321-6997D99895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C38268-8C38-0E12-A611-2773345C0936}"/>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3726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319DB-2F20-B64E-8A4B-E34F98E560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5B241F-95AF-F164-478F-5B6B4D7A33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3C22BB-07C2-6FAD-1198-4CFDC8B42C48}"/>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الخاتمة</a:t>
            </a:r>
          </a:p>
        </p:txBody>
      </p:sp>
      <p:sp>
        <p:nvSpPr>
          <p:cNvPr id="5" name="Rectangle 4">
            <a:extLst>
              <a:ext uri="{FF2B5EF4-FFF2-40B4-BE49-F238E27FC236}">
                <a16:creationId xmlns:a16="http://schemas.microsoft.com/office/drawing/2014/main" id="{E7087113-163F-35D9-B5ED-3B6C78B237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3FFA6E-0CC9-29F0-04E7-E27C95BE79D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4211C4-5019-D89B-5FD2-826AB81F586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E5A28E8-D62C-E622-0FFF-C7719AB37E87}"/>
              </a:ext>
            </a:extLst>
          </p:cNvPr>
          <p:cNvSpPr txBox="1"/>
          <p:nvPr/>
        </p:nvSpPr>
        <p:spPr>
          <a:xfrm>
            <a:off x="708692" y="2053734"/>
            <a:ext cx="10541000"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تصميم الإعلانات أمر مهم جدا، وهو يحتاج إلى مجموعة من المهارات التي يجب على موظف العلاقات العامة أن يكون على علم بها، لذلك تناولنا خلال هذا الفصل:</a:t>
            </a:r>
          </a:p>
          <a:p>
            <a:pPr algn="just" rtl="1">
              <a:lnSpc>
                <a:spcPct val="150000"/>
              </a:lnSpc>
            </a:pPr>
            <a:r>
              <a:rPr lang="ar-EG" sz="1600" dirty="0">
                <a:latin typeface="Alexandria" pitchFamily="2" charset="-78"/>
                <a:cs typeface="Alexandria" pitchFamily="2" charset="-78"/>
              </a:rPr>
              <a:t>مفهوم الإعلان.</a:t>
            </a:r>
          </a:p>
          <a:p>
            <a:pPr algn="just" rtl="1">
              <a:lnSpc>
                <a:spcPct val="150000"/>
              </a:lnSpc>
            </a:pPr>
            <a:r>
              <a:rPr lang="ar-EG" sz="1600" dirty="0">
                <a:latin typeface="Alexandria" pitchFamily="2" charset="-78"/>
                <a:cs typeface="Alexandria" pitchFamily="2" charset="-78"/>
              </a:rPr>
              <a:t>الابتكار في الإعلان.</a:t>
            </a:r>
          </a:p>
          <a:p>
            <a:pPr algn="just" rtl="1">
              <a:lnSpc>
                <a:spcPct val="150000"/>
              </a:lnSpc>
            </a:pPr>
            <a:r>
              <a:rPr lang="ar-EG" sz="1600" dirty="0">
                <a:latin typeface="Alexandria" pitchFamily="2" charset="-78"/>
                <a:cs typeface="Alexandria" pitchFamily="2" charset="-78"/>
              </a:rPr>
              <a:t>عناصر التصميم.</a:t>
            </a:r>
          </a:p>
          <a:p>
            <a:pPr algn="just" rtl="1">
              <a:lnSpc>
                <a:spcPct val="150000"/>
              </a:lnSpc>
            </a:pPr>
            <a:r>
              <a:rPr lang="ar-EG" sz="1600" dirty="0">
                <a:latin typeface="Alexandria" pitchFamily="2" charset="-78"/>
                <a:cs typeface="Alexandria" pitchFamily="2" charset="-78"/>
              </a:rPr>
              <a:t>استراتيجية </a:t>
            </a:r>
            <a:r>
              <a:rPr lang="ar-EG" sz="1600" dirty="0" err="1">
                <a:latin typeface="Alexandria" pitchFamily="2" charset="-78"/>
                <a:cs typeface="Alexandria" pitchFamily="2" charset="-78"/>
              </a:rPr>
              <a:t>اسكامبر</a:t>
            </a:r>
            <a:r>
              <a:rPr lang="ar-EG" sz="1600" dirty="0">
                <a:latin typeface="Alexandria" pitchFamily="2" charset="-78"/>
                <a:cs typeface="Alexandria" pitchFamily="2" charset="-78"/>
              </a:rPr>
              <a:t> في تصميم الإعلانات.</a:t>
            </a:r>
          </a:p>
          <a:p>
            <a:pPr algn="just" rtl="1">
              <a:lnSpc>
                <a:spcPct val="150000"/>
              </a:lnSpc>
            </a:pPr>
            <a:r>
              <a:rPr lang="ar-EG" sz="1600" dirty="0">
                <a:latin typeface="Alexandria" pitchFamily="2" charset="-78"/>
                <a:cs typeface="Alexandria" pitchFamily="2" charset="-78"/>
              </a:rPr>
              <a:t>الأدوات التي يمكن توظيفها في إنتاج الإعلانات.</a:t>
            </a:r>
          </a:p>
        </p:txBody>
      </p:sp>
      <p:sp>
        <p:nvSpPr>
          <p:cNvPr id="4" name="TextBox 3">
            <a:extLst>
              <a:ext uri="{FF2B5EF4-FFF2-40B4-BE49-F238E27FC236}">
                <a16:creationId xmlns:a16="http://schemas.microsoft.com/office/drawing/2014/main" id="{58F93DFF-7036-25E1-FD9A-497F78BABC0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6969453-2ADB-7277-C189-0EE7D472B4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3323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AF4ED70-D71D-4A40-B860-E3C6CB69330D}"/>
</file>

<file path=customXml/itemProps2.xml><?xml version="1.0" encoding="utf-8"?>
<ds:datastoreItem xmlns:ds="http://schemas.openxmlformats.org/officeDocument/2006/customXml" ds:itemID="{CAABE6CF-6FAE-4731-88A5-096597C1273D}"/>
</file>

<file path=customXml/itemProps3.xml><?xml version="1.0" encoding="utf-8"?>
<ds:datastoreItem xmlns:ds="http://schemas.openxmlformats.org/officeDocument/2006/customXml" ds:itemID="{817A32B1-B995-4053-823C-C9C6D2C48AED}"/>
</file>

<file path=docProps/app.xml><?xml version="1.0" encoding="utf-8"?>
<Properties xmlns="http://schemas.openxmlformats.org/officeDocument/2006/extended-properties" xmlns:vt="http://schemas.openxmlformats.org/officeDocument/2006/docPropsVTypes">
  <Template/>
  <TotalTime>908</TotalTime>
  <Words>6147</Words>
  <Application>Microsoft Office PowerPoint</Application>
  <PresentationFormat>Widescreen</PresentationFormat>
  <Paragraphs>397</Paragraphs>
  <Slides>48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47</cp:revision>
  <dcterms:created xsi:type="dcterms:W3CDTF">2023-04-29T09:08:00Z</dcterms:created>
  <dcterms:modified xsi:type="dcterms:W3CDTF">2024-11-13T03:51:46Z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