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 id="2147483662" r:id="rId6"/>
    <p:sldMasterId id="2147483663" r:id="rId7"/>
    <p:sldMasterId id="2147483664" r:id="rId8"/>
    <p:sldMasterId id="2147483665" r:id="rId9"/>
  </p:sldMasterIdLst>
  <p:notesMasterIdLst>
    <p:notesMasterId r:id="rId60"/>
  </p:notesMasterIdLst>
  <p:sldIdLst>
    <p:sldId id="507" r:id="rId10"/>
    <p:sldId id="271" r:id="rId11"/>
    <p:sldId id="539" r:id="rId12"/>
    <p:sldId id="509" r:id="rId13"/>
    <p:sldId id="540" r:id="rId14"/>
    <p:sldId id="510" r:id="rId15"/>
    <p:sldId id="508" r:id="rId16"/>
    <p:sldId id="530" r:id="rId17"/>
    <p:sldId id="512" r:id="rId18"/>
    <p:sldId id="555" r:id="rId19"/>
    <p:sldId id="511" r:id="rId20"/>
    <p:sldId id="513" r:id="rId21"/>
    <p:sldId id="556" r:id="rId22"/>
    <p:sldId id="537" r:id="rId23"/>
    <p:sldId id="538" r:id="rId24"/>
    <p:sldId id="557" r:id="rId25"/>
    <p:sldId id="532" r:id="rId26"/>
    <p:sldId id="515" r:id="rId27"/>
    <p:sldId id="558" r:id="rId28"/>
    <p:sldId id="276" r:id="rId29"/>
    <p:sldId id="559" r:id="rId30"/>
    <p:sldId id="516" r:id="rId31"/>
    <p:sldId id="541" r:id="rId32"/>
    <p:sldId id="500" r:id="rId33"/>
    <p:sldId id="518" r:id="rId34"/>
    <p:sldId id="542" r:id="rId35"/>
    <p:sldId id="501" r:id="rId36"/>
    <p:sldId id="533" r:id="rId37"/>
    <p:sldId id="519" r:id="rId38"/>
    <p:sldId id="560" r:id="rId39"/>
    <p:sldId id="543" r:id="rId40"/>
    <p:sldId id="544" r:id="rId41"/>
    <p:sldId id="502" r:id="rId42"/>
    <p:sldId id="503" r:id="rId43"/>
    <p:sldId id="561" r:id="rId44"/>
    <p:sldId id="506" r:id="rId45"/>
    <p:sldId id="562" r:id="rId46"/>
    <p:sldId id="521" r:id="rId47"/>
    <p:sldId id="522" r:id="rId48"/>
    <p:sldId id="535" r:id="rId49"/>
    <p:sldId id="563" r:id="rId50"/>
    <p:sldId id="528" r:id="rId51"/>
    <p:sldId id="523" r:id="rId52"/>
    <p:sldId id="545" r:id="rId53"/>
    <p:sldId id="524" r:id="rId54"/>
    <p:sldId id="564" r:id="rId55"/>
    <p:sldId id="565" r:id="rId56"/>
    <p:sldId id="566" r:id="rId57"/>
    <p:sldId id="546" r:id="rId58"/>
    <p:sldId id="349" r:id="rId59"/>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B52B50-A2C5-A43B-B4F2-35C86A6A1121}" v="2" dt="2024-06-22T07:46:16.9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64" autoAdjust="0"/>
  </p:normalViewPr>
  <p:slideViewPr>
    <p:cSldViewPr snapToGrid="0">
      <p:cViewPr varScale="1">
        <p:scale>
          <a:sx n="63" d="100"/>
          <a:sy n="63" d="100"/>
        </p:scale>
        <p:origin x="80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microsoft.com/office/2015/10/relationships/revisionInfo" Target="revisionInfo.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42.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Yousif" userId="S::mohammedyousif@midocean.edu.km::2dffb569-c68e-4859-aa95-7e6406347db6" providerId="AD" clId="Web-{DAB52B50-A2C5-A43B-B4F2-35C86A6A1121}"/>
    <pc:docChg chg="modSld">
      <pc:chgData name="Mohammed Yousif" userId="S::mohammedyousif@midocean.edu.km::2dffb569-c68e-4859-aa95-7e6406347db6" providerId="AD" clId="Web-{DAB52B50-A2C5-A43B-B4F2-35C86A6A1121}" dt="2024-06-22T07:46:16.939" v="1" actId="1076"/>
      <pc:docMkLst>
        <pc:docMk/>
      </pc:docMkLst>
      <pc:sldChg chg="modSp">
        <pc:chgData name="Mohammed Yousif" userId="S::mohammedyousif@midocean.edu.km::2dffb569-c68e-4859-aa95-7e6406347db6" providerId="AD" clId="Web-{DAB52B50-A2C5-A43B-B4F2-35C86A6A1121}" dt="2024-06-22T07:46:16.939" v="1" actId="1076"/>
        <pc:sldMkLst>
          <pc:docMk/>
          <pc:sldMk cId="4001197312" sldId="509"/>
        </pc:sldMkLst>
        <pc:spChg chg="mod">
          <ac:chgData name="Mohammed Yousif" userId="S::mohammedyousif@midocean.edu.km::2dffb569-c68e-4859-aa95-7e6406347db6" providerId="AD" clId="Web-{DAB52B50-A2C5-A43B-B4F2-35C86A6A1121}" dt="2024-06-22T07:45:35.093" v="0" actId="1076"/>
          <ac:spMkLst>
            <pc:docMk/>
            <pc:sldMk cId="4001197312" sldId="509"/>
            <ac:spMk id="2" creationId="{00000000-0000-0000-0000-000000000000}"/>
          </ac:spMkLst>
        </pc:spChg>
        <pc:picChg chg="mod">
          <ac:chgData name="Mohammed Yousif" userId="S::mohammedyousif@midocean.edu.km::2dffb569-c68e-4859-aa95-7e6406347db6" providerId="AD" clId="Web-{DAB52B50-A2C5-A43B-B4F2-35C86A6A1121}" dt="2024-06-22T07:46:16.939" v="1" actId="1076"/>
          <ac:picMkLst>
            <pc:docMk/>
            <pc:sldMk cId="4001197312" sldId="509"/>
            <ac:picMk id="1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10/16/2024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10/16/2024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6</a:t>
            </a:fld>
            <a:endParaRPr lang="en-US" altLang="en-US"/>
          </a:p>
        </p:txBody>
      </p:sp>
    </p:spTree>
    <p:extLst>
      <p:ext uri="{BB962C8B-B14F-4D97-AF65-F5344CB8AC3E}">
        <p14:creationId xmlns:p14="http://schemas.microsoft.com/office/powerpoint/2010/main" val="2751763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Date Placeholder 3"/>
          <p:cNvSpPr>
            <a:spLocks noGrp="1"/>
          </p:cNvSpPr>
          <p:nvPr>
            <p:ph type="dt" idx="10"/>
          </p:nvPr>
        </p:nvSpPr>
        <p:spPr/>
        <p:txBody>
          <a:bodyPr/>
          <a:lstStyle/>
          <a:p>
            <a:fld id="{AB2FCE78-DB46-46F5-8371-433E32380DE7}" type="datetime1">
              <a:rPr lang="en-US" altLang="en-US" smtClean="0"/>
              <a:pPr/>
              <a:t>10/16/2024</a:t>
            </a:fld>
            <a:endParaRPr lang="en-US" altLang="en-US"/>
          </a:p>
        </p:txBody>
      </p:sp>
      <p:sp>
        <p:nvSpPr>
          <p:cNvPr id="5" name="Slide Number Placeholder 4"/>
          <p:cNvSpPr>
            <a:spLocks noGrp="1"/>
          </p:cNvSpPr>
          <p:nvPr>
            <p:ph type="sldNum" sz="quarter" idx="11"/>
          </p:nvPr>
        </p:nvSpPr>
        <p:spPr/>
        <p:txBody>
          <a:bodyPr/>
          <a:lstStyle/>
          <a:p>
            <a:fld id="{70D40001-339E-431F-9283-B9D2851F80B8}" type="slidenum">
              <a:rPr lang="en-US" altLang="en-US" smtClean="0"/>
              <a:pPr/>
              <a:t>27</a:t>
            </a:fld>
            <a:endParaRPr lang="en-US" altLang="en-US"/>
          </a:p>
        </p:txBody>
      </p:sp>
    </p:spTree>
    <p:extLst>
      <p:ext uri="{BB962C8B-B14F-4D97-AF65-F5344CB8AC3E}">
        <p14:creationId xmlns:p14="http://schemas.microsoft.com/office/powerpoint/2010/main" val="3719152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050" name="Title 1"/>
          <p:cNvSpPr>
            <a:spLocks noGrp="1" noEditPoints="1" noChangeArrowheads="1"/>
          </p:cNvSpPr>
          <p:nvPr>
            <p:ph type="ctrTitle"/>
          </p:nvPr>
        </p:nvSpPr>
        <p:spPr>
          <a:xfrm>
            <a:off x="1524000" y="1122363"/>
            <a:ext cx="9144000" cy="2387600"/>
          </a:xfrm>
        </p:spPr>
        <p:txBody>
          <a:bodyPr anchor="b"/>
          <a:lstStyle>
            <a:lvl1pPr algn="ctr">
              <a:defRPr sz="6000"/>
            </a:lvl1pPr>
          </a:lstStyle>
          <a:p>
            <a:pPr lvl="0"/>
            <a:r>
              <a:rPr lang="en-US" altLang="en-US" noProof="0"/>
              <a:t>Click to edit Master title style</a:t>
            </a:r>
          </a:p>
        </p:txBody>
      </p:sp>
      <p:sp>
        <p:nvSpPr>
          <p:cNvPr id="2051" name="Subtitle 2"/>
          <p:cNvSpPr>
            <a:spLocks noGrp="1" noEditPoints="1" noChangeArrowheads="1"/>
          </p:cNvSpPr>
          <p:nvPr>
            <p:ph type="subTitle" idx="1"/>
          </p:nvPr>
        </p:nvSpPr>
        <p:spPr>
          <a:xfrm>
            <a:off x="1524000" y="3602038"/>
            <a:ext cx="9144000" cy="1655762"/>
          </a:xfrm>
        </p:spPr>
        <p:txBody>
          <a:bodyPr/>
          <a:lstStyle>
            <a:lvl1pPr marL="0" indent="0" algn="ctr">
              <a:buFont typeface="Arial" panose="020B0604020202020204" pitchFamily="34" charset="0"/>
              <a:buNone/>
              <a:defRPr sz="2400"/>
            </a:lvl1pPr>
          </a:lstStyle>
          <a:p>
            <a:pPr lvl="0"/>
            <a:r>
              <a:rPr lang="en-US" altLang="en-US" noProof="0"/>
              <a:t>Click to edit Master subtitle style</a:t>
            </a:r>
          </a:p>
        </p:txBody>
      </p:sp>
      <p:sp>
        <p:nvSpPr>
          <p:cNvPr id="2052" name="Date Placeholder 3"/>
          <p:cNvSpPr>
            <a:spLocks noGrp="1" noEditPoints="1" noChangeArrowheads="1"/>
          </p:cNvSpPr>
          <p:nvPr>
            <p:ph type="dt" sz="half" idx="4294967295"/>
          </p:nvPr>
        </p:nvSpPr>
        <p:spPr/>
        <p:txBody>
          <a:bodyPr/>
          <a:lstStyle>
            <a:lvl1pPr>
              <a:defRPr/>
            </a:lvl1pPr>
          </a:lstStyle>
          <a:p>
            <a:fld id="{3816CA13-29E6-49EC-BC7C-332B9EA0101A}" type="datetime1">
              <a:rPr lang="en-US" altLang="en-US"/>
              <a:pPr/>
              <a:t>10/16/2024</a:t>
            </a:fld>
            <a:endParaRPr lang="en-US" altLang="en-US"/>
          </a:p>
        </p:txBody>
      </p:sp>
      <p:sp>
        <p:nvSpPr>
          <p:cNvPr id="2053" name="Footer Placeholder 4"/>
          <p:cNvSpPr>
            <a:spLocks noGrp="1" noEditPoints="1" noChangeArrowheads="1"/>
          </p:cNvSpPr>
          <p:nvPr>
            <p:ph type="ftr" sz="quarter" idx="4294967295"/>
          </p:nvPr>
        </p:nvSpPr>
        <p:spPr/>
        <p:txBody>
          <a:bodyPr/>
          <a:lstStyle>
            <a:lvl1pPr>
              <a:defRPr/>
            </a:lvl1pPr>
          </a:lstStyle>
          <a:p>
            <a:endParaRPr lang="en-US" altLang="en-US"/>
          </a:p>
        </p:txBody>
      </p:sp>
      <p:sp>
        <p:nvSpPr>
          <p:cNvPr id="2054" name="Slide Number Placeholder 5"/>
          <p:cNvSpPr>
            <a:spLocks noGrp="1" noEditPoints="1" noChangeArrowheads="1"/>
          </p:cNvSpPr>
          <p:nvPr>
            <p:ph type="sldNum" sz="quarter" idx="4294967295"/>
          </p:nvPr>
        </p:nvSpPr>
        <p:spPr/>
        <p:txBody>
          <a:bodyPr/>
          <a:lstStyle>
            <a:lvl1pPr>
              <a:defRPr/>
            </a:lvl1pPr>
          </a:lstStyle>
          <a:p>
            <a:fld id="{E92EB386-E92E-4272-9F20-BC35AF5D7CD8}" type="slidenum">
              <a:rPr lang="en-US" altLang="en-US"/>
              <a:pPr/>
              <a:t>‹#›</a:t>
            </a:fld>
            <a:endParaRPr lang="en-US" alt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F2D2C90E-58B5-4595-A541-E26BD9458943}" type="slidenum">
              <a:rPr lang="en-US" altLang="en-US"/>
              <a:pPr/>
              <a:t>‹#›</a:t>
            </a:fld>
            <a:endParaRPr lang="en-US" altLang="en-US"/>
          </a:p>
        </p:txBody>
      </p:sp>
    </p:spTree>
    <p:extLst>
      <p:ext uri="{BB962C8B-B14F-4D97-AF65-F5344CB8AC3E}">
        <p14:creationId xmlns:p14="http://schemas.microsoft.com/office/powerpoint/2010/main" val="2679158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261CD04-D87C-49AB-B792-F2DC0BC1942F}" type="slidenum">
              <a:rPr lang="en-US" altLang="en-US"/>
              <a:pPr/>
              <a:t>‹#›</a:t>
            </a:fld>
            <a:endParaRPr lang="en-US" altLang="en-US"/>
          </a:p>
        </p:txBody>
      </p:sp>
    </p:spTree>
    <p:extLst>
      <p:ext uri="{BB962C8B-B14F-4D97-AF65-F5344CB8AC3E}">
        <p14:creationId xmlns:p14="http://schemas.microsoft.com/office/powerpoint/2010/main" val="8457512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69F0ABC-28DB-471E-B192-E0AAB9A2A238}" type="slidenum">
              <a:rPr lang="en-US" altLang="en-US"/>
              <a:pPr/>
              <a:t>‹#›</a:t>
            </a:fld>
            <a:endParaRPr lang="en-US" altLang="en-US"/>
          </a:p>
        </p:txBody>
      </p:sp>
    </p:spTree>
    <p:extLst>
      <p:ext uri="{BB962C8B-B14F-4D97-AF65-F5344CB8AC3E}">
        <p14:creationId xmlns:p14="http://schemas.microsoft.com/office/powerpoint/2010/main" val="42322731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FD3A8D84-8CEE-4D3C-9920-78EA4F8FFC23}" type="slidenum">
              <a:rPr lang="en-US" altLang="en-US"/>
              <a:pPr/>
              <a:t>‹#›</a:t>
            </a:fld>
            <a:endParaRPr lang="en-US" altLang="en-US"/>
          </a:p>
        </p:txBody>
      </p:sp>
    </p:spTree>
    <p:extLst>
      <p:ext uri="{BB962C8B-B14F-4D97-AF65-F5344CB8AC3E}">
        <p14:creationId xmlns:p14="http://schemas.microsoft.com/office/powerpoint/2010/main" val="17162989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520579AF-19E3-491B-A15B-0760B03EB38E}" type="slidenum">
              <a:rPr lang="en-US" altLang="en-US"/>
              <a:pPr/>
              <a:t>‹#›</a:t>
            </a:fld>
            <a:endParaRPr lang="en-US" altLang="en-US"/>
          </a:p>
        </p:txBody>
      </p:sp>
    </p:spTree>
    <p:extLst>
      <p:ext uri="{BB962C8B-B14F-4D97-AF65-F5344CB8AC3E}">
        <p14:creationId xmlns:p14="http://schemas.microsoft.com/office/powerpoint/2010/main" val="30252804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945793EA-9BEA-4CD4-B7ED-013495D7E0E8}" type="slidenum">
              <a:rPr lang="en-US" altLang="en-US"/>
              <a:pPr/>
              <a:t>‹#›</a:t>
            </a:fld>
            <a:endParaRPr lang="en-US" altLang="en-US"/>
          </a:p>
        </p:txBody>
      </p:sp>
    </p:spTree>
    <p:extLst>
      <p:ext uri="{BB962C8B-B14F-4D97-AF65-F5344CB8AC3E}">
        <p14:creationId xmlns:p14="http://schemas.microsoft.com/office/powerpoint/2010/main" val="11550655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EF25B1D-54C6-462E-971F-5B15D20B61D3}" type="slidenum">
              <a:rPr lang="en-US" altLang="en-US"/>
              <a:pPr/>
              <a:t>‹#›</a:t>
            </a:fld>
            <a:endParaRPr lang="en-US" altLang="en-US"/>
          </a:p>
        </p:txBody>
      </p:sp>
    </p:spTree>
    <p:extLst>
      <p:ext uri="{BB962C8B-B14F-4D97-AF65-F5344CB8AC3E}">
        <p14:creationId xmlns:p14="http://schemas.microsoft.com/office/powerpoint/2010/main" val="15961908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988829A6-4BFD-4D54-BBB9-2F7DA23392F4}" type="slidenum">
              <a:rPr lang="en-US" altLang="en-US"/>
              <a:pPr/>
              <a:t>‹#›</a:t>
            </a:fld>
            <a:endParaRPr lang="en-US" altLang="en-US"/>
          </a:p>
        </p:txBody>
      </p:sp>
    </p:spTree>
    <p:extLst>
      <p:ext uri="{BB962C8B-B14F-4D97-AF65-F5344CB8AC3E}">
        <p14:creationId xmlns:p14="http://schemas.microsoft.com/office/powerpoint/2010/main" val="9033687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89CFF7DB-4E8A-45A7-BD5C-39362EA57004}" type="slidenum">
              <a:rPr lang="en-US" altLang="en-US"/>
              <a:pPr/>
              <a:t>‹#›</a:t>
            </a:fld>
            <a:endParaRPr lang="en-US" altLang="en-US"/>
          </a:p>
        </p:txBody>
      </p:sp>
    </p:spTree>
    <p:extLst>
      <p:ext uri="{BB962C8B-B14F-4D97-AF65-F5344CB8AC3E}">
        <p14:creationId xmlns:p14="http://schemas.microsoft.com/office/powerpoint/2010/main" val="11035119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0F7D4FD-94C8-4C2E-8BEA-CE17B7D38A3D}" type="datetime1">
              <a:rPr lang="en-US" altLang="en-US"/>
              <a:pPr/>
              <a:t>10/16/2024</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5DFF1B9-1917-4B64-A948-99958243D044}" type="slidenum">
              <a:rPr lang="en-US" altLang="en-US"/>
              <a:pPr/>
              <a:t>‹#›</a:t>
            </a:fld>
            <a:endParaRPr lang="en-US" altLang="en-US"/>
          </a:p>
        </p:txBody>
      </p:sp>
    </p:spTree>
    <p:extLst>
      <p:ext uri="{BB962C8B-B14F-4D97-AF65-F5344CB8AC3E}">
        <p14:creationId xmlns:p14="http://schemas.microsoft.com/office/powerpoint/2010/main" val="17793826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491684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726280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9168880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9319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644154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9669048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87563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753439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9669657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751651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168477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EditPoints="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noEditPoints="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Date Placeholder 3"/>
          <p:cNvSpPr>
            <a:spLocks noGrp="1" noEditPoints="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00F7D4FD-94C8-4C2E-8BEA-CE17B7D38A3D}" type="datetime1">
              <a:rPr lang="en-US" altLang="en-US"/>
              <a:pPr/>
              <a:t>10/16/2024</a:t>
            </a:fld>
            <a:endParaRPr lang="en-US" altLang="en-US"/>
          </a:p>
        </p:txBody>
      </p:sp>
      <p:sp>
        <p:nvSpPr>
          <p:cNvPr id="1029" name="Footer Placeholder 4"/>
          <p:cNvSpPr>
            <a:spLocks noGrp="1" noEditPoints="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endParaRPr lang="en-US" altLang="en-US"/>
          </a:p>
        </p:txBody>
      </p:sp>
      <p:sp>
        <p:nvSpPr>
          <p:cNvPr id="1030" name="Slide Number Placeholder 5"/>
          <p:cNvSpPr>
            <a:spLocks noGrp="1" noEditPoints="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EBCAE6C7-BE57-43E6-8BAE-344DB94AC884}"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35.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62.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32788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3</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6945896" y="3772785"/>
            <a:ext cx="5007397" cy="1200329"/>
          </a:xfrm>
          <a:prstGeom prst="rect">
            <a:avLst/>
          </a:prstGeom>
        </p:spPr>
        <p:txBody>
          <a:bodyPr wrap="none">
            <a:spAutoFit/>
          </a:bodyPr>
          <a:lstStyle/>
          <a:p>
            <a:pPr algn="ctr">
              <a:buSzPts val="2800"/>
            </a:pPr>
            <a:r>
              <a:rPr lang="en-US" sz="3600" b="1" dirty="0">
                <a:solidFill>
                  <a:srgbClr val="000000"/>
                </a:solidFill>
                <a:latin typeface="+mn-lt"/>
                <a:cs typeface="Times New Roman" panose="02020603050405020304" pitchFamily="18" charset="0"/>
                <a:sym typeface="Arial" panose="020B0604020202020204" pitchFamily="34" charset="0"/>
              </a:rPr>
              <a:t>Estimating Project Times </a:t>
            </a:r>
          </a:p>
          <a:p>
            <a:pPr algn="ctr">
              <a:buSzPts val="2800"/>
            </a:pPr>
            <a:r>
              <a:rPr lang="en-US" sz="3600" b="1" dirty="0">
                <a:solidFill>
                  <a:srgbClr val="000000"/>
                </a:solidFill>
                <a:latin typeface="+mn-lt"/>
                <a:cs typeface="Times New Roman" panose="02020603050405020304" pitchFamily="18" charset="0"/>
                <a:sym typeface="Arial" panose="020B0604020202020204" pitchFamily="34" charset="0"/>
              </a:rPr>
              <a:t>and Costs</a:t>
            </a:r>
          </a:p>
        </p:txBody>
      </p:sp>
    </p:spTree>
    <p:extLst>
      <p:ext uri="{BB962C8B-B14F-4D97-AF65-F5344CB8AC3E}">
        <p14:creationId xmlns:p14="http://schemas.microsoft.com/office/powerpoint/2010/main" val="37608604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426038" y="1230093"/>
            <a:ext cx="8704899" cy="5447645"/>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spcBef>
                <a:spcPts val="1200"/>
              </a:spcBef>
              <a:buFont typeface="+mj-lt"/>
              <a:buAutoNum type="arabicPeriod"/>
            </a:pPr>
            <a:r>
              <a:rPr lang="en-US" sz="2400" dirty="0"/>
              <a:t>Understand estimating project times and costs are the foundation for project planning and control.</a:t>
            </a:r>
          </a:p>
          <a:p>
            <a:pPr marL="457200" indent="-457200">
              <a:spcBef>
                <a:spcPts val="1200"/>
              </a:spcBef>
              <a:buFont typeface="+mj-lt"/>
              <a:buAutoNum type="arabicPeriod"/>
            </a:pPr>
            <a:r>
              <a:rPr lang="en-US" sz="2400" dirty="0"/>
              <a:t>Describe guidelines for estimating time, costs, and resources.</a:t>
            </a:r>
          </a:p>
          <a:p>
            <a:pPr marL="457200" indent="-457200">
              <a:spcBef>
                <a:spcPts val="1200"/>
              </a:spcBef>
              <a:buFont typeface="+mj-lt"/>
              <a:buAutoNum type="arabicPeriod"/>
            </a:pPr>
            <a:r>
              <a:rPr lang="en-US" sz="2400" dirty="0"/>
              <a:t>Describe the methods, uses, and advantages and disadvantages of top-down and bottom-up estimating methods.</a:t>
            </a:r>
          </a:p>
          <a:p>
            <a:pPr marL="457200" indent="-457200">
              <a:spcBef>
                <a:spcPts val="1200"/>
              </a:spcBef>
              <a:buFont typeface="+mj-lt"/>
              <a:buAutoNum type="arabicPeriod"/>
            </a:pPr>
            <a:r>
              <a:rPr lang="en-US" sz="2400" dirty="0"/>
              <a:t>Distinguish different kinds of costs associated with a project.</a:t>
            </a:r>
          </a:p>
          <a:p>
            <a:pPr marL="457200" indent="-457200">
              <a:spcBef>
                <a:spcPts val="1200"/>
              </a:spcBef>
              <a:buFont typeface="+mj-lt"/>
              <a:buAutoNum type="arabicPeriod"/>
            </a:pPr>
            <a:r>
              <a:rPr lang="en-US" sz="2400" dirty="0"/>
              <a:t>Suggest a scheme for developing an estimating database for future projects.</a:t>
            </a:r>
          </a:p>
          <a:p>
            <a:pPr marL="457200" indent="-457200">
              <a:spcBef>
                <a:spcPts val="1200"/>
              </a:spcBef>
              <a:buFont typeface="+mj-lt"/>
              <a:buAutoNum type="arabicPeriod"/>
            </a:pPr>
            <a:r>
              <a:rPr lang="en-US" sz="2400" dirty="0"/>
              <a:t>Understand the challenge of estimating mega projects and describe steps that lead to better informed decisions.</a:t>
            </a:r>
          </a:p>
          <a:p>
            <a:pPr marL="457200" indent="-457200">
              <a:spcBef>
                <a:spcPts val="1200"/>
              </a:spcBef>
              <a:buFont typeface="+mj-lt"/>
              <a:buAutoNum type="arabicPeriod"/>
            </a:pPr>
            <a:r>
              <a:rPr lang="en-US" sz="2400" dirty="0"/>
              <a:t>Define a “white elephant” in project management and provide examples.</a:t>
            </a:r>
            <a:endParaRPr lang="en-US" sz="2400" dirty="0">
              <a:solidFill>
                <a:srgbClr val="000000"/>
              </a:solidFill>
              <a:cs typeface="Times New Roman" panose="02020603050405020304" pitchFamily="18" charset="0"/>
              <a:sym typeface="Arial" panose="020B0604020202020204" pitchFamily="34" charset="0"/>
            </a:endParaRPr>
          </a:p>
        </p:txBody>
      </p:sp>
      <p:sp>
        <p:nvSpPr>
          <p:cNvPr id="14344" name="TextBox 40"/>
          <p:cNvSpPr txBox="1">
            <a:spLocks noChangeArrowheads="1"/>
          </p:cNvSpPr>
          <p:nvPr/>
        </p:nvSpPr>
        <p:spPr bwMode="auto">
          <a:xfrm>
            <a:off x="3163707" y="595704"/>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9287690" y="1256219"/>
            <a:ext cx="2717075" cy="544764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696244" y="1512497"/>
            <a:ext cx="8226085" cy="47968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03</a:t>
            </a:r>
          </a:p>
        </p:txBody>
      </p:sp>
      <p:sp>
        <p:nvSpPr>
          <p:cNvPr id="16391" name="TextBox 47"/>
          <p:cNvSpPr txBox="1">
            <a:spLocks noChangeArrowheads="1"/>
          </p:cNvSpPr>
          <p:nvPr/>
        </p:nvSpPr>
        <p:spPr bwMode="auto">
          <a:xfrm>
            <a:off x="2320470" y="1601470"/>
            <a:ext cx="7471229" cy="464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Factors Influencing the Quality of Estimates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Estimating Guidelines for Times, Costs, and Resources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Top-Down versus Bottom-Up Estimating</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Methods for Estimating Project Times and Costs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Level of Detail</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Types of Costs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Refining Estimates</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Creating a Database for Estimating</a:t>
            </a:r>
          </a:p>
          <a:p>
            <a:pPr marL="342900" indent="-342900" algn="just">
              <a:spcBef>
                <a:spcPts val="1200"/>
              </a:spcBef>
              <a:buSzPts val="2800"/>
              <a:buFont typeface="+mj-lt"/>
              <a:buAutoNum type="arabicPeriod"/>
            </a:pPr>
            <a:r>
              <a:rPr lang="en-US" sz="2400" dirty="0">
                <a:solidFill>
                  <a:srgbClr val="000000"/>
                </a:solidFill>
                <a:cs typeface="Times New Roman" panose="02020603050405020304" pitchFamily="18" charset="0"/>
              </a:rPr>
              <a:t>Mega Projects: A Special Case</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326" y="660215"/>
            <a:ext cx="6463936" cy="549278"/>
          </a:xfrm>
        </p:spPr>
        <p:txBody>
          <a:bodyPr/>
          <a:lstStyle/>
          <a:p>
            <a:pPr algn="just">
              <a:spcBef>
                <a:spcPts val="1200"/>
              </a:spcBef>
              <a:buSzPts val="2800"/>
            </a:pPr>
            <a:r>
              <a:rPr lang="en-US" sz="2800" b="1" dirty="0">
                <a:solidFill>
                  <a:srgbClr val="00B0F0"/>
                </a:solidFill>
                <a:cs typeface="Times New Roman" panose="02020603050405020304" pitchFamily="18" charset="0"/>
              </a:rPr>
              <a:t>Factors Influencing the Quality of Estimates</a:t>
            </a:r>
          </a:p>
        </p:txBody>
      </p:sp>
      <p:sp>
        <p:nvSpPr>
          <p:cNvPr id="4" name="Rectangle 27"/>
          <p:cNvSpPr>
            <a:spLocks noChangeArrowheads="1"/>
          </p:cNvSpPr>
          <p:nvPr/>
        </p:nvSpPr>
        <p:spPr bwMode="auto">
          <a:xfrm flipV="1">
            <a:off x="733698" y="495756"/>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27099" y="150179"/>
            <a:ext cx="2420937" cy="81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903518" y="1273639"/>
            <a:ext cx="8671562" cy="481365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1010692" y="1636616"/>
            <a:ext cx="8394568" cy="4189424"/>
          </a:xfrm>
        </p:spPr>
        <p:txBody>
          <a:bodyPr/>
          <a:lstStyle/>
          <a:p>
            <a:r>
              <a:rPr lang="en-US" sz="2400" dirty="0"/>
              <a:t>A typical statement in the field is the desire to “have a 95 percent probability of meeting time and cost estimates.”</a:t>
            </a:r>
          </a:p>
          <a:p>
            <a:r>
              <a:rPr lang="en-US" sz="2400" i="1" dirty="0"/>
              <a:t>Past experience </a:t>
            </a:r>
            <a:r>
              <a:rPr lang="en-US" sz="2400" dirty="0"/>
              <a:t>is a good starting point for developing time and cost estimates. </a:t>
            </a:r>
          </a:p>
          <a:p>
            <a:r>
              <a:rPr lang="en-US" sz="2400" dirty="0"/>
              <a:t>But past experience estimates must almost always be refined by other considerations to reach the 95 percent probability level. </a:t>
            </a:r>
          </a:p>
          <a:p>
            <a:r>
              <a:rPr lang="en-US" sz="2400" dirty="0"/>
              <a:t>Factors related to the uniqueness of the project will have a strong influence on the accuracy of estimates.</a:t>
            </a:r>
          </a:p>
          <a:p>
            <a:r>
              <a:rPr lang="en-US" sz="2400" dirty="0"/>
              <a:t>Project, people, and external factors all need to be considered to improve quality of estimates for project times and costs.</a:t>
            </a:r>
          </a:p>
        </p:txBody>
      </p:sp>
      <p:pic>
        <p:nvPicPr>
          <p:cNvPr id="13" name="Picture 12"/>
          <p:cNvPicPr>
            <a:picLocks noChangeAspect="1"/>
          </p:cNvPicPr>
          <p:nvPr/>
        </p:nvPicPr>
        <p:blipFill rotWithShape="1">
          <a:blip r:embed="rId3"/>
          <a:srcRect t="26252" b="24741"/>
          <a:stretch/>
        </p:blipFill>
        <p:spPr>
          <a:xfrm>
            <a:off x="9849394" y="1342198"/>
            <a:ext cx="2187170" cy="2234346"/>
          </a:xfrm>
          <a:prstGeom prst="rect">
            <a:avLst/>
          </a:prstGeom>
          <a:ln>
            <a:noFill/>
          </a:ln>
          <a:effectLst>
            <a:softEdge rad="112500"/>
          </a:effectLst>
        </p:spPr>
      </p:pic>
    </p:spTree>
    <p:extLst>
      <p:ext uri="{BB962C8B-B14F-4D97-AF65-F5344CB8AC3E}">
        <p14:creationId xmlns:p14="http://schemas.microsoft.com/office/powerpoint/2010/main" val="40011973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910" y="489821"/>
            <a:ext cx="5853545" cy="770948"/>
          </a:xfrm>
        </p:spPr>
        <p:txBody>
          <a:bodyPr/>
          <a:lstStyle/>
          <a:p>
            <a:r>
              <a:rPr lang="en-US" sz="3600" b="1" dirty="0">
                <a:solidFill>
                  <a:srgbClr val="00B0F0"/>
                </a:solidFill>
              </a:rPr>
              <a:t>(1) Planning Horizon</a:t>
            </a:r>
          </a:p>
        </p:txBody>
      </p:sp>
      <p:sp>
        <p:nvSpPr>
          <p:cNvPr id="4" name="Rectangle: Rounded Corners 24"/>
          <p:cNvSpPr>
            <a:spLocks noChangeArrowheads="1"/>
          </p:cNvSpPr>
          <p:nvPr/>
        </p:nvSpPr>
        <p:spPr bwMode="auto">
          <a:xfrm>
            <a:off x="635132" y="1096886"/>
            <a:ext cx="9475520" cy="479446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13509" y="1271442"/>
            <a:ext cx="9475520" cy="4450089"/>
          </a:xfrm>
        </p:spPr>
        <p:txBody>
          <a:bodyPr/>
          <a:lstStyle/>
          <a:p>
            <a:r>
              <a:rPr lang="en-US" dirty="0"/>
              <a:t>The quality of the estimate depends on the </a:t>
            </a:r>
            <a:r>
              <a:rPr lang="en-US" i="1" dirty="0"/>
              <a:t>planning horizon; </a:t>
            </a:r>
            <a:r>
              <a:rPr lang="en-US" dirty="0"/>
              <a:t>estimates of current events are close to 100 percent accurate but are reduced for more distant events. </a:t>
            </a:r>
          </a:p>
          <a:p>
            <a:r>
              <a:rPr lang="en-US" dirty="0"/>
              <a:t>For example, cost estimates for a party you are organizing this weekend should be much more accurate than the estimates for a party that will take place in six months. </a:t>
            </a:r>
          </a:p>
          <a:p>
            <a:r>
              <a:rPr lang="en-US" dirty="0"/>
              <a:t>The accuracy of time and cost estimates should improve as you move from the conceptual phase to the point where individual work packages are defined. </a:t>
            </a:r>
          </a:p>
          <a:p>
            <a:r>
              <a:rPr lang="en-US" dirty="0"/>
              <a:t>Long-duration projects increase the uncertainty in estimates.</a:t>
            </a:r>
          </a:p>
        </p:txBody>
      </p:sp>
    </p:spTree>
    <p:extLst>
      <p:ext uri="{BB962C8B-B14F-4D97-AF65-F5344CB8AC3E}">
        <p14:creationId xmlns:p14="http://schemas.microsoft.com/office/powerpoint/2010/main" val="18263566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7"/>
          <p:cNvSpPr>
            <a:spLocks noChangeArrowheads="1"/>
          </p:cNvSpPr>
          <p:nvPr/>
        </p:nvSpPr>
        <p:spPr bwMode="auto">
          <a:xfrm flipV="1">
            <a:off x="720251" y="862665"/>
            <a:ext cx="8893401"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3">
            <a:extLst>
              <a:ext uri="{28A0092B-C50C-407E-A947-70E740481C1C}">
                <a14:useLocalDpi xmlns:a14="http://schemas.microsoft.com/office/drawing/2010/main" val="0"/>
              </a:ext>
            </a:extLst>
          </a:blip>
          <a:srcRect t="27876" b="25429"/>
          <a:stretch>
            <a:fillRect/>
          </a:stretch>
        </p:blipFill>
        <p:spPr bwMode="auto">
          <a:xfrm>
            <a:off x="9613652" y="582403"/>
            <a:ext cx="24209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24"/>
          <p:cNvSpPr>
            <a:spLocks noChangeArrowheads="1"/>
          </p:cNvSpPr>
          <p:nvPr/>
        </p:nvSpPr>
        <p:spPr bwMode="auto">
          <a:xfrm>
            <a:off x="733698" y="2081355"/>
            <a:ext cx="7374878" cy="365798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9" name="Content Placeholder 2"/>
          <p:cNvSpPr>
            <a:spLocks noGrp="1"/>
          </p:cNvSpPr>
          <p:nvPr>
            <p:ph idx="1"/>
          </p:nvPr>
        </p:nvSpPr>
        <p:spPr>
          <a:xfrm>
            <a:off x="812076" y="2309656"/>
            <a:ext cx="7108241" cy="3201382"/>
          </a:xfrm>
          <a:ln>
            <a:noFill/>
          </a:ln>
        </p:spPr>
        <p:txBody>
          <a:bodyPr/>
          <a:lstStyle/>
          <a:p>
            <a:r>
              <a:rPr lang="en-US" sz="3200" dirty="0"/>
              <a:t>Time to implement new </a:t>
            </a:r>
            <a:r>
              <a:rPr lang="en-US" sz="3200" i="1" dirty="0"/>
              <a:t>technology </a:t>
            </a:r>
            <a:r>
              <a:rPr lang="en-US" sz="3200" dirty="0"/>
              <a:t>has a habit of expanding in an increasing, nonlinear fashion. </a:t>
            </a:r>
          </a:p>
          <a:p>
            <a:r>
              <a:rPr lang="en-US" sz="3200" dirty="0"/>
              <a:t>Sometimes poorly written scope specifications for new technology result in errors in estimating times and costs.</a:t>
            </a:r>
          </a:p>
        </p:txBody>
      </p:sp>
      <p:pic>
        <p:nvPicPr>
          <p:cNvPr id="12" name="Picture 11"/>
          <p:cNvPicPr>
            <a:picLocks noChangeAspect="1"/>
          </p:cNvPicPr>
          <p:nvPr/>
        </p:nvPicPr>
        <p:blipFill rotWithShape="1">
          <a:blip r:embed="rId4"/>
          <a:srcRect l="1668" t="9567" r="6250" b="9469"/>
          <a:stretch/>
        </p:blipFill>
        <p:spPr>
          <a:xfrm>
            <a:off x="-53791231" y="1896681"/>
            <a:ext cx="3694611" cy="4027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1"/>
          <p:cNvSpPr txBox="1">
            <a:spLocks/>
          </p:cNvSpPr>
          <p:nvPr/>
        </p:nvSpPr>
        <p:spPr>
          <a:xfrm>
            <a:off x="933100" y="1196257"/>
            <a:ext cx="5853545" cy="770948"/>
          </a:xfrm>
          <a:prstGeom prst="rect">
            <a:avLst/>
          </a:prstGeom>
        </p:spPr>
        <p:txBody>
          <a:bodyPr/>
          <a:lst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r>
              <a:rPr lang="en-US" sz="3600" b="1" dirty="0">
                <a:solidFill>
                  <a:srgbClr val="00B0F0"/>
                </a:solidFill>
              </a:rPr>
              <a:t>(2) Project complexity</a:t>
            </a:r>
          </a:p>
        </p:txBody>
      </p:sp>
    </p:spTree>
    <p:extLst>
      <p:ext uri="{BB962C8B-B14F-4D97-AF65-F5344CB8AC3E}">
        <p14:creationId xmlns:p14="http://schemas.microsoft.com/office/powerpoint/2010/main" val="30981965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Placeholder 4"/>
          <p:cNvPicPr preferRelativeResize="0">
            <a:picLocks noGrp="1" noChangeAspect="1" noEditPoints="1" noChangeArrowheads="1"/>
          </p:cNvPicPr>
          <p:nvPr/>
        </p:nvPicPr>
        <p:blipFill>
          <a:blip r:embed="rId2" cstate="print">
            <a:extLst>
              <a:ext uri="{28A0092B-C50C-407E-A947-70E740481C1C}">
                <a14:useLocalDpi xmlns:a14="http://schemas.microsoft.com/office/drawing/2010/main" val="0"/>
              </a:ext>
            </a:extLst>
          </a:blip>
          <a:srcRect l="13924" r="13924"/>
          <a:stretch>
            <a:fillRect/>
          </a:stretch>
        </p:blipFill>
        <p:spPr bwMode="auto">
          <a:xfrm>
            <a:off x="1589" y="0"/>
            <a:ext cx="3251069" cy="5572125"/>
          </a:xfrm>
          <a:prstGeom prst="rect">
            <a:avLst/>
          </a:prstGeom>
          <a:solidFill>
            <a:srgbClr val="D8D8D8">
              <a:alpha val="49609"/>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363" name="Right Triangle 1"/>
          <p:cNvSpPr>
            <a:spLocks noChangeArrowheads="1"/>
          </p:cNvSpPr>
          <p:nvPr/>
        </p:nvSpPr>
        <p:spPr bwMode="auto">
          <a:xfrm rot="5400000">
            <a:off x="-3969" y="3969"/>
            <a:ext cx="1798638" cy="1790700"/>
          </a:xfrm>
          <a:prstGeom prst="rtTriangle">
            <a:avLst/>
          </a:prstGeom>
          <a:solidFill>
            <a:schemeClr val="bg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5364" name="Parallelogram 7"/>
          <p:cNvSpPr>
            <a:spLocks noChangeArrowheads="1"/>
          </p:cNvSpPr>
          <p:nvPr/>
        </p:nvSpPr>
        <p:spPr bwMode="auto">
          <a:xfrm rot="16200000" flipV="1">
            <a:off x="-639763" y="4098926"/>
            <a:ext cx="5572125" cy="2476500"/>
          </a:xfrm>
          <a:prstGeom prst="parallelogram">
            <a:avLst>
              <a:gd name="adj" fmla="val 100469"/>
            </a:avLst>
          </a:prstGeom>
          <a:solidFill>
            <a:srgbClr val="669BBC">
              <a:alpha val="2695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sp>
        <p:nvSpPr>
          <p:cNvPr id="15366" name="Rectangle 27"/>
          <p:cNvSpPr>
            <a:spLocks noChangeArrowheads="1"/>
          </p:cNvSpPr>
          <p:nvPr/>
        </p:nvSpPr>
        <p:spPr bwMode="auto">
          <a:xfrm>
            <a:off x="3004457" y="447177"/>
            <a:ext cx="6923313" cy="12920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5365" name="TextBox 24"/>
          <p:cNvSpPr txBox="1">
            <a:spLocks noChangeArrowheads="1"/>
          </p:cNvSpPr>
          <p:nvPr/>
        </p:nvSpPr>
        <p:spPr bwMode="auto">
          <a:xfrm>
            <a:off x="3491910" y="628650"/>
            <a:ext cx="62399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(3) People</a:t>
            </a:r>
          </a:p>
        </p:txBody>
      </p:sp>
      <p:pic>
        <p:nvPicPr>
          <p:cNvPr id="15372"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Rounded Corners 24"/>
          <p:cNvSpPr>
            <a:spLocks noChangeArrowheads="1"/>
          </p:cNvSpPr>
          <p:nvPr/>
        </p:nvSpPr>
        <p:spPr bwMode="auto">
          <a:xfrm>
            <a:off x="3252659" y="1363667"/>
            <a:ext cx="7315192" cy="366553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14" name="TextBox 30"/>
          <p:cNvSpPr txBox="1">
            <a:spLocks noChangeArrowheads="1"/>
          </p:cNvSpPr>
          <p:nvPr/>
        </p:nvSpPr>
        <p:spPr bwMode="auto">
          <a:xfrm>
            <a:off x="3515182" y="1592268"/>
            <a:ext cx="6739162"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buFont typeface="Wingdings" panose="05000000000000000000" pitchFamily="2" charset="2"/>
              <a:buChar char="§"/>
            </a:pPr>
            <a:r>
              <a:rPr lang="en-US" sz="2800" dirty="0"/>
              <a:t>The </a:t>
            </a:r>
            <a:r>
              <a:rPr lang="en-US" sz="2800" i="1" dirty="0"/>
              <a:t>people </a:t>
            </a:r>
            <a:r>
              <a:rPr lang="en-US" sz="2800" dirty="0"/>
              <a:t>factor can influence the quality of time and cost estimates. </a:t>
            </a:r>
          </a:p>
          <a:p>
            <a:pPr marL="457200" indent="-457200">
              <a:buFont typeface="Wingdings" panose="05000000000000000000" pitchFamily="2" charset="2"/>
              <a:buChar char="§"/>
            </a:pPr>
            <a:r>
              <a:rPr lang="en-US" sz="2800" dirty="0"/>
              <a:t>For example, accuracy of estimates depends on the skills of the people making the estimates. </a:t>
            </a:r>
          </a:p>
          <a:p>
            <a:pPr marL="457200" indent="-457200">
              <a:buFont typeface="Wingdings" panose="05000000000000000000" pitchFamily="2" charset="2"/>
              <a:buChar char="§"/>
            </a:pPr>
            <a:r>
              <a:rPr lang="en-US" sz="2800" dirty="0"/>
              <a:t>How familiar are they with the task they are estimating?</a:t>
            </a:r>
            <a:endParaRPr lang="en-US" sz="2800" dirty="0">
              <a:solidFill>
                <a:srgbClr val="000000"/>
              </a:solidFill>
              <a:latin typeface="+mn-lt"/>
              <a:cs typeface="Times New Roman" panose="02020603050405020304" pitchFamily="18" charset="0"/>
              <a:sym typeface="Arial" panose="020B0604020202020204" pitchFamily="34" charset="0"/>
            </a:endParaRPr>
          </a:p>
        </p:txBody>
      </p:sp>
    </p:spTree>
    <p:extLst>
      <p:ext uri="{BB962C8B-B14F-4D97-AF65-F5344CB8AC3E}">
        <p14:creationId xmlns:p14="http://schemas.microsoft.com/office/powerpoint/2010/main" val="25411216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783780" y="1259916"/>
            <a:ext cx="9562004" cy="510368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2" name="Rectangle 1"/>
          <p:cNvSpPr/>
          <p:nvPr/>
        </p:nvSpPr>
        <p:spPr>
          <a:xfrm>
            <a:off x="914408" y="1432922"/>
            <a:ext cx="9013362" cy="4832092"/>
          </a:xfrm>
          <a:prstGeom prst="rect">
            <a:avLst/>
          </a:prstGeom>
        </p:spPr>
        <p:txBody>
          <a:bodyPr wrap="square">
            <a:spAutoFit/>
          </a:bodyPr>
          <a:lstStyle/>
          <a:p>
            <a:pPr marL="457200" indent="-457200" algn="just">
              <a:buFont typeface="Wingdings" panose="05000000000000000000" pitchFamily="2" charset="2"/>
              <a:buChar char="§"/>
            </a:pPr>
            <a:r>
              <a:rPr lang="en-US" sz="2800" dirty="0"/>
              <a:t>Which </a:t>
            </a:r>
            <a:r>
              <a:rPr lang="en-US" sz="2800" i="1" dirty="0"/>
              <a:t>project structure </a:t>
            </a:r>
            <a:r>
              <a:rPr lang="en-US" sz="2800" dirty="0"/>
              <a:t>is chosen to manage the project will influence time and cost estimates. </a:t>
            </a:r>
          </a:p>
          <a:p>
            <a:pPr marL="457200" indent="-457200" algn="just">
              <a:buFont typeface="Wingdings" panose="05000000000000000000" pitchFamily="2" charset="2"/>
              <a:buChar char="§"/>
            </a:pPr>
            <a:r>
              <a:rPr lang="en-US" sz="2800" dirty="0"/>
              <a:t>One of the major advantages of a dedicated project team discussed earlier is the speed gained from concentrated focus and localized project decisions. </a:t>
            </a:r>
          </a:p>
          <a:p>
            <a:pPr marL="457200" indent="-457200" algn="just">
              <a:buFont typeface="Wingdings" panose="05000000000000000000" pitchFamily="2" charset="2"/>
              <a:buChar char="§"/>
            </a:pPr>
            <a:r>
              <a:rPr lang="en-US" sz="2800" dirty="0"/>
              <a:t>This speed comes at an additional cost of tying up personnel full time. </a:t>
            </a:r>
          </a:p>
          <a:p>
            <a:pPr marL="457200" indent="-457200" algn="just">
              <a:buFont typeface="Wingdings" panose="05000000000000000000" pitchFamily="2" charset="2"/>
              <a:buChar char="§"/>
            </a:pPr>
            <a:r>
              <a:rPr lang="en-US" sz="2800" dirty="0"/>
              <a:t>Conversely, projects operating in a matrix environment may reduce costs by more efficiently sharing personnel across projects but may take longer to complete since attention is divided and coordination demands are higher.</a:t>
            </a:r>
          </a:p>
        </p:txBody>
      </p:sp>
      <p:sp>
        <p:nvSpPr>
          <p:cNvPr id="3" name="TextBox 24"/>
          <p:cNvSpPr txBox="1">
            <a:spLocks noChangeArrowheads="1"/>
          </p:cNvSpPr>
          <p:nvPr/>
        </p:nvSpPr>
        <p:spPr bwMode="auto">
          <a:xfrm>
            <a:off x="783779" y="619230"/>
            <a:ext cx="66751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(4) Project structure and organization</a:t>
            </a:r>
          </a:p>
        </p:txBody>
      </p:sp>
      <p:sp>
        <p:nvSpPr>
          <p:cNvPr id="5" name="Rectangle 27"/>
          <p:cNvSpPr>
            <a:spLocks noChangeArrowheads="1"/>
          </p:cNvSpPr>
          <p:nvPr/>
        </p:nvSpPr>
        <p:spPr bwMode="auto">
          <a:xfrm>
            <a:off x="783779" y="476821"/>
            <a:ext cx="9143991" cy="995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247689" y="117566"/>
            <a:ext cx="2800348" cy="914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86795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541643" y="1446636"/>
            <a:ext cx="9386127" cy="500641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46146" y="1590494"/>
            <a:ext cx="9092016" cy="4629006"/>
          </a:xfrm>
        </p:spPr>
        <p:txBody>
          <a:bodyPr/>
          <a:lstStyle/>
          <a:p>
            <a:pPr algn="just"/>
            <a:r>
              <a:rPr lang="en-US" dirty="0"/>
              <a:t>In some cases people are inclined to </a:t>
            </a:r>
            <a:r>
              <a:rPr lang="en-US" i="1" dirty="0"/>
              <a:t>pad estimates. </a:t>
            </a:r>
          </a:p>
          <a:p>
            <a:pPr algn="just"/>
            <a:r>
              <a:rPr lang="en-US" dirty="0"/>
              <a:t>For example, if you are asked how long it takes you to drive to the airport, you might give an average time of 30 minutes, assuming a 50/50 chance of getting there in 30 minutes. </a:t>
            </a:r>
          </a:p>
          <a:p>
            <a:pPr algn="just"/>
            <a:r>
              <a:rPr lang="en-US" dirty="0"/>
              <a:t>If you are asked the fastest you could possibly get there, you might reduce the driving time to 20 minutes. </a:t>
            </a:r>
          </a:p>
          <a:p>
            <a:pPr algn="just"/>
            <a:r>
              <a:rPr lang="en-US" dirty="0"/>
              <a:t>Finally, if you are asked how long the drive would take if you absolutely had to be there to meet with the president, it is likely you would increase the estimate to say 50 minutes to ensure not being late. </a:t>
            </a:r>
            <a:endParaRPr lang="en-US" altLang="en-US" sz="4000" dirty="0">
              <a:solidFill>
                <a:srgbClr val="000000"/>
              </a:solidFill>
              <a:cs typeface="Times New Roman" panose="02020603050405020304" pitchFamily="18" charset="0"/>
              <a:sym typeface="Arial" panose="020B0604020202020204" pitchFamily="34" charset="0"/>
            </a:endParaRPr>
          </a:p>
        </p:txBody>
      </p:sp>
      <p:sp>
        <p:nvSpPr>
          <p:cNvPr id="4" name="TextBox 24"/>
          <p:cNvSpPr txBox="1">
            <a:spLocks noGrp="1" noChangeArrowheads="1"/>
          </p:cNvSpPr>
          <p:nvPr>
            <p:ph type="title"/>
          </p:nvPr>
        </p:nvSpPr>
        <p:spPr bwMode="auto">
          <a:xfrm>
            <a:off x="541643" y="769869"/>
            <a:ext cx="4121797"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cs typeface="Times New Roman" panose="02020603050405020304" pitchFamily="18" charset="0"/>
                <a:sym typeface="Arial" panose="020B0604020202020204" pitchFamily="34" charset="0"/>
              </a:rPr>
              <a:t>(5) Padding estimates</a:t>
            </a:r>
            <a:endParaRPr lang="en-US" sz="3200" b="1" dirty="0">
              <a:solidFill>
                <a:srgbClr val="00B0F0"/>
              </a:solidFill>
              <a:latin typeface="+mn-lt"/>
              <a:cs typeface="Times New Roman" panose="02020603050405020304" pitchFamily="18" charset="0"/>
              <a:sym typeface="Arial" panose="020B0604020202020204" pitchFamily="34" charset="0"/>
            </a:endParaRPr>
          </a:p>
        </p:txBody>
      </p:sp>
      <p:sp>
        <p:nvSpPr>
          <p:cNvPr id="5" name="Rectangle 27"/>
          <p:cNvSpPr>
            <a:spLocks noChangeArrowheads="1"/>
          </p:cNvSpPr>
          <p:nvPr/>
        </p:nvSpPr>
        <p:spPr bwMode="auto">
          <a:xfrm>
            <a:off x="541643" y="561704"/>
            <a:ext cx="9386127" cy="1061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137117"/>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347412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41643" y="1459701"/>
            <a:ext cx="10535660" cy="500641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81445" y="1538244"/>
            <a:ext cx="10515600" cy="4914809"/>
          </a:xfrm>
        </p:spPr>
        <p:txBody>
          <a:bodyPr/>
          <a:lstStyle/>
          <a:p>
            <a:r>
              <a:rPr lang="en-US" dirty="0"/>
              <a:t>In work situations where you are asked for time and cost estimates, most of us are inclined to add a little padding to increase the probability and reduce the risk of being late. </a:t>
            </a:r>
          </a:p>
          <a:p>
            <a:r>
              <a:rPr lang="en-US" dirty="0"/>
              <a:t>If everyone at all levels of the project adds a little padding to reduce risk, the project duration and cost are seriously overstated. </a:t>
            </a:r>
          </a:p>
          <a:p>
            <a:r>
              <a:rPr lang="en-US" dirty="0"/>
              <a:t>This phenomenon causes some managers or owners to call for a 10–15 percent cut in time and/or cost for the project. </a:t>
            </a:r>
          </a:p>
          <a:p>
            <a:r>
              <a:rPr lang="en-US" dirty="0"/>
              <a:t>Of course the next time the game is played, the person estimating cost and/or time will pad the estimate to 20 percent or more. </a:t>
            </a:r>
          </a:p>
          <a:p>
            <a:r>
              <a:rPr lang="en-US" dirty="0"/>
              <a:t>Clearly such games defeat chances for realistic estimates, which is what is needed to be competitive.</a:t>
            </a:r>
            <a:endParaRPr lang="en-US" altLang="en-US" sz="4000" dirty="0">
              <a:solidFill>
                <a:srgbClr val="000000"/>
              </a:solidFill>
              <a:cs typeface="Times New Roman" panose="02020603050405020304" pitchFamily="18" charset="0"/>
              <a:sym typeface="Arial" panose="020B0604020202020204" pitchFamily="34" charset="0"/>
            </a:endParaRPr>
          </a:p>
          <a:p>
            <a:endParaRPr lang="en-US" dirty="0"/>
          </a:p>
        </p:txBody>
      </p:sp>
      <p:sp>
        <p:nvSpPr>
          <p:cNvPr id="5" name="TextBox 24"/>
          <p:cNvSpPr txBox="1">
            <a:spLocks noGrp="1" noChangeArrowheads="1"/>
          </p:cNvSpPr>
          <p:nvPr>
            <p:ph type="title"/>
          </p:nvPr>
        </p:nvSpPr>
        <p:spPr bwMode="auto">
          <a:xfrm>
            <a:off x="593894" y="756806"/>
            <a:ext cx="5584837"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cs typeface="Times New Roman" panose="02020603050405020304" pitchFamily="18" charset="0"/>
                <a:sym typeface="Arial" panose="020B0604020202020204" pitchFamily="34" charset="0"/>
              </a:rPr>
              <a:t>(5) Padding estimates – Cont..</a:t>
            </a:r>
            <a:endParaRPr lang="en-US" sz="3200" b="1" dirty="0">
              <a:solidFill>
                <a:srgbClr val="00B0F0"/>
              </a:solidFill>
              <a:latin typeface="+mn-lt"/>
              <a:cs typeface="Times New Roman" panose="02020603050405020304" pitchFamily="18" charset="0"/>
              <a:sym typeface="Arial" panose="020B0604020202020204" pitchFamily="34" charset="0"/>
            </a:endParaRPr>
          </a:p>
        </p:txBody>
      </p:sp>
      <p:sp>
        <p:nvSpPr>
          <p:cNvPr id="6" name="Rectangle 27"/>
          <p:cNvSpPr>
            <a:spLocks noChangeArrowheads="1"/>
          </p:cNvSpPr>
          <p:nvPr/>
        </p:nvSpPr>
        <p:spPr bwMode="auto">
          <a:xfrm>
            <a:off x="541643" y="561704"/>
            <a:ext cx="9386127" cy="1061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137117"/>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25697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659211" y="1446636"/>
            <a:ext cx="9593944" cy="515997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512121"/>
            <a:ext cx="9089570" cy="5094487"/>
          </a:xfrm>
        </p:spPr>
        <p:txBody>
          <a:bodyPr/>
          <a:lstStyle/>
          <a:p>
            <a:r>
              <a:rPr lang="en-US" sz="2400" i="1" dirty="0"/>
              <a:t>Organization culture </a:t>
            </a:r>
            <a:r>
              <a:rPr lang="en-US" sz="2400" dirty="0"/>
              <a:t>can significantly influence project estimates. </a:t>
            </a:r>
          </a:p>
          <a:p>
            <a:r>
              <a:rPr lang="en-US" sz="2400" dirty="0"/>
              <a:t>In some organizations padding estimates is tolerated and even privately encouraged. </a:t>
            </a:r>
          </a:p>
          <a:p>
            <a:r>
              <a:rPr lang="en-US" sz="2400" dirty="0"/>
              <a:t>Other organizations place a premium on accuracy and strongly discourage estimating gamesmanship.</a:t>
            </a:r>
          </a:p>
          <a:p>
            <a:r>
              <a:rPr lang="en-US" sz="2400" dirty="0"/>
              <a:t>Organizations vary in the importance they attach to estimates. The prevailing belief in some organizations is that detailed estimating takes too much time and is not worth the effort or that it’s impossible to predict the future. </a:t>
            </a:r>
          </a:p>
          <a:p>
            <a:r>
              <a:rPr lang="en-US" sz="2400" dirty="0"/>
              <a:t>Other organizations subscribe to the belief that accurate estimates are the bedrock of effective project management.</a:t>
            </a:r>
          </a:p>
          <a:p>
            <a:r>
              <a:rPr lang="en-US" sz="2400" dirty="0"/>
              <a:t>Organization culture shapes every dimension of project management; estimating is not immune to this influence.</a:t>
            </a:r>
          </a:p>
        </p:txBody>
      </p:sp>
      <p:sp>
        <p:nvSpPr>
          <p:cNvPr id="4" name="TextBox 24"/>
          <p:cNvSpPr txBox="1">
            <a:spLocks noGrp="1" noChangeArrowheads="1"/>
          </p:cNvSpPr>
          <p:nvPr>
            <p:ph type="title"/>
          </p:nvPr>
        </p:nvSpPr>
        <p:spPr bwMode="auto">
          <a:xfrm>
            <a:off x="686785" y="809800"/>
            <a:ext cx="5648701"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(6) Organization culture</a:t>
            </a:r>
          </a:p>
        </p:txBody>
      </p:sp>
      <p:sp>
        <p:nvSpPr>
          <p:cNvPr id="5" name="Rectangle 27"/>
          <p:cNvSpPr>
            <a:spLocks noChangeArrowheads="1"/>
          </p:cNvSpPr>
          <p:nvPr/>
        </p:nvSpPr>
        <p:spPr bwMode="auto">
          <a:xfrm flipV="1">
            <a:off x="620021" y="576382"/>
            <a:ext cx="9307749" cy="766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Nature of projects #2: before you st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2144" y="1446636"/>
            <a:ext cx="1564593" cy="1605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814534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572356" y="1580604"/>
            <a:ext cx="8859027" cy="491717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711234"/>
            <a:ext cx="8436429" cy="4648001"/>
          </a:xfrm>
        </p:spPr>
        <p:txBody>
          <a:bodyPr/>
          <a:lstStyle/>
          <a:p>
            <a:r>
              <a:rPr lang="en-US" dirty="0"/>
              <a:t>Finally, </a:t>
            </a:r>
            <a:r>
              <a:rPr lang="en-US" i="1" dirty="0" err="1"/>
              <a:t>nonproject</a:t>
            </a:r>
            <a:r>
              <a:rPr lang="en-US" i="1" dirty="0"/>
              <a:t> factors </a:t>
            </a:r>
            <a:r>
              <a:rPr lang="en-US" dirty="0"/>
              <a:t>can impact time and cost estimates. </a:t>
            </a:r>
          </a:p>
          <a:p>
            <a:r>
              <a:rPr lang="en-US" dirty="0"/>
              <a:t>For example, equipment down-time can alter time estimates. National holidays, vacations, and legal limits can influence project estimates. </a:t>
            </a:r>
          </a:p>
          <a:p>
            <a:r>
              <a:rPr lang="en-US" dirty="0"/>
              <a:t>Project priority can influence resource assignment and impact time and cost.</a:t>
            </a:r>
          </a:p>
          <a:p>
            <a:r>
              <a:rPr lang="en-US" dirty="0"/>
              <a:t>Project estimating is a complex process. The quality of time and cost estimates can be improved when these variables are considered in making the estimates. </a:t>
            </a:r>
          </a:p>
        </p:txBody>
      </p:sp>
      <p:sp>
        <p:nvSpPr>
          <p:cNvPr id="4" name="TextBox 24"/>
          <p:cNvSpPr txBox="1">
            <a:spLocks noGrp="1" noChangeArrowheads="1"/>
          </p:cNvSpPr>
          <p:nvPr>
            <p:ph type="title"/>
          </p:nvPr>
        </p:nvSpPr>
        <p:spPr bwMode="auto">
          <a:xfrm>
            <a:off x="838200" y="896169"/>
            <a:ext cx="5654040"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(7) Other factors</a:t>
            </a:r>
          </a:p>
        </p:txBody>
      </p:sp>
      <p:sp>
        <p:nvSpPr>
          <p:cNvPr id="5" name="Rectangle 27"/>
          <p:cNvSpPr>
            <a:spLocks noChangeArrowheads="1"/>
          </p:cNvSpPr>
          <p:nvPr/>
        </p:nvSpPr>
        <p:spPr bwMode="auto">
          <a:xfrm flipV="1">
            <a:off x="572357" y="576382"/>
            <a:ext cx="9355414" cy="17088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202432"/>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FIVE FACTS ABOUT THE NATURE OF PROJEC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97227" y="1543284"/>
            <a:ext cx="2170698" cy="49544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53959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72357" y="1580605"/>
            <a:ext cx="7840124" cy="406255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825625"/>
            <a:ext cx="6986451" cy="3595461"/>
          </a:xfrm>
        </p:spPr>
        <p:txBody>
          <a:bodyPr/>
          <a:lstStyle/>
          <a:p>
            <a:r>
              <a:rPr lang="en-US" dirty="0"/>
              <a:t>Estimates of time and cost together allow the manager to develop a time-phased budget, which is imperative for project control. </a:t>
            </a:r>
          </a:p>
          <a:p>
            <a:r>
              <a:rPr lang="en-US" dirty="0"/>
              <a:t>Before discussing macro and micro estimating methods for times and costs, a review of estimating guidelines will remind us of some of the important “rules of the game” that can improve estimating.</a:t>
            </a:r>
            <a:endParaRPr lang="en-US" sz="2400" dirty="0"/>
          </a:p>
          <a:p>
            <a:endParaRPr lang="en-US" dirty="0"/>
          </a:p>
        </p:txBody>
      </p:sp>
      <p:sp>
        <p:nvSpPr>
          <p:cNvPr id="5" name="TextBox 24"/>
          <p:cNvSpPr txBox="1">
            <a:spLocks noGrp="1" noChangeArrowheads="1"/>
          </p:cNvSpPr>
          <p:nvPr>
            <p:ph type="title"/>
          </p:nvPr>
        </p:nvSpPr>
        <p:spPr bwMode="auto">
          <a:xfrm>
            <a:off x="838200" y="896169"/>
            <a:ext cx="5654040" cy="535531"/>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(7) Other factors – Cont..</a:t>
            </a:r>
          </a:p>
        </p:txBody>
      </p:sp>
      <p:sp>
        <p:nvSpPr>
          <p:cNvPr id="6" name="Rectangle 27"/>
          <p:cNvSpPr>
            <a:spLocks noChangeArrowheads="1"/>
          </p:cNvSpPr>
          <p:nvPr/>
        </p:nvSpPr>
        <p:spPr bwMode="auto">
          <a:xfrm flipV="1">
            <a:off x="572357" y="576382"/>
            <a:ext cx="9355414" cy="17088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202432"/>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FIVE FACTS ABOUT THE NATURE OF PROJEC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04366" y="1543284"/>
            <a:ext cx="3063559" cy="49544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59185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572356" y="1418993"/>
            <a:ext cx="8676147" cy="52588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699652" y="1548530"/>
            <a:ext cx="8365972" cy="5046235"/>
          </a:xfrm>
        </p:spPr>
        <p:txBody>
          <a:bodyPr/>
          <a:lstStyle/>
          <a:p>
            <a:pPr algn="just"/>
            <a:r>
              <a:rPr lang="en-US" sz="2600" dirty="0"/>
              <a:t>Managers recognize time, cost, and resource estimates must be accurate if project planning, scheduling, and controlling are to be effective. </a:t>
            </a:r>
          </a:p>
          <a:p>
            <a:pPr algn="just"/>
            <a:r>
              <a:rPr lang="en-US" sz="2600" dirty="0"/>
              <a:t>However, there is substantial evidence suggesting poor estimates are a major contributor to projects that have failed.</a:t>
            </a:r>
          </a:p>
          <a:p>
            <a:pPr algn="just"/>
            <a:r>
              <a:rPr lang="en-US" sz="2600" dirty="0"/>
              <a:t>Therefore, every effort should be made to see that initial estimates are as accurate as possible since the choice of no estimates leaves a great deal to luck and is not palatable to serious project managers. </a:t>
            </a:r>
          </a:p>
          <a:p>
            <a:pPr algn="just"/>
            <a:r>
              <a:rPr lang="en-US" sz="2600" dirty="0"/>
              <a:t>Even though a project has never been done before, a manager can follow seven guidelines to develop useful work package estimates.</a:t>
            </a:r>
          </a:p>
        </p:txBody>
      </p:sp>
      <p:sp>
        <p:nvSpPr>
          <p:cNvPr id="5" name="TextBox 24"/>
          <p:cNvSpPr txBox="1">
            <a:spLocks noChangeArrowheads="1"/>
          </p:cNvSpPr>
          <p:nvPr/>
        </p:nvSpPr>
        <p:spPr bwMode="auto">
          <a:xfrm>
            <a:off x="838199" y="819450"/>
            <a:ext cx="8815251" cy="50783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lvl1pPr algn="l" rtl="0" fontAlgn="base">
              <a:lnSpc>
                <a:spcPct val="90000"/>
              </a:lnSpc>
              <a:spcBef>
                <a:spcPct val="0"/>
              </a:spcBef>
              <a:spcAft>
                <a:spcPct val="0"/>
              </a:spcAft>
              <a:defRPr sz="4400" kern="1200">
                <a:solidFill>
                  <a:schemeClr val="lt1"/>
                </a:solidFill>
                <a:latin typeface="+mn-lt"/>
                <a:ea typeface="+mn-ea"/>
                <a:cs typeface="+mn-cs"/>
              </a:defRPr>
            </a:lvl1pPr>
            <a:lvl2pPr algn="l" rtl="0" fontAlgn="base">
              <a:lnSpc>
                <a:spcPct val="90000"/>
              </a:lnSpc>
              <a:spcBef>
                <a:spcPct val="0"/>
              </a:spcBef>
              <a:spcAft>
                <a:spcPct val="0"/>
              </a:spcAft>
              <a:defRPr sz="4400">
                <a:solidFill>
                  <a:schemeClr val="lt1"/>
                </a:solidFill>
                <a:latin typeface="+mn-lt"/>
                <a:ea typeface="+mn-ea"/>
                <a:cs typeface="+mn-cs"/>
              </a:defRPr>
            </a:lvl2pPr>
            <a:lvl3pPr algn="l" rtl="0" fontAlgn="base">
              <a:lnSpc>
                <a:spcPct val="90000"/>
              </a:lnSpc>
              <a:spcBef>
                <a:spcPct val="0"/>
              </a:spcBef>
              <a:spcAft>
                <a:spcPct val="0"/>
              </a:spcAft>
              <a:defRPr sz="4400">
                <a:solidFill>
                  <a:schemeClr val="lt1"/>
                </a:solidFill>
                <a:latin typeface="+mn-lt"/>
                <a:ea typeface="+mn-ea"/>
                <a:cs typeface="+mn-cs"/>
              </a:defRPr>
            </a:lvl3pPr>
            <a:lvl4pPr algn="l" rtl="0" fontAlgn="base">
              <a:lnSpc>
                <a:spcPct val="90000"/>
              </a:lnSpc>
              <a:spcBef>
                <a:spcPct val="0"/>
              </a:spcBef>
              <a:spcAft>
                <a:spcPct val="0"/>
              </a:spcAft>
              <a:defRPr sz="4400">
                <a:solidFill>
                  <a:schemeClr val="lt1"/>
                </a:solidFill>
                <a:latin typeface="+mn-lt"/>
                <a:ea typeface="+mn-ea"/>
                <a:cs typeface="+mn-cs"/>
              </a:defRPr>
            </a:lvl4pPr>
            <a:lvl5pPr algn="l" rtl="0" fontAlgn="base">
              <a:lnSpc>
                <a:spcPct val="90000"/>
              </a:lnSpc>
              <a:spcBef>
                <a:spcPct val="0"/>
              </a:spcBef>
              <a:spcAft>
                <a:spcPct val="0"/>
              </a:spcAft>
              <a:defRPr sz="4400">
                <a:solidFill>
                  <a:schemeClr val="lt1"/>
                </a:solidFill>
                <a:latin typeface="+mn-lt"/>
                <a:ea typeface="+mn-ea"/>
                <a:cs typeface="+mn-cs"/>
              </a:defRPr>
            </a:lvl5pPr>
            <a:lvl6pPr marL="457200" algn="l" rtl="0" fontAlgn="base">
              <a:lnSpc>
                <a:spcPct val="90000"/>
              </a:lnSpc>
              <a:spcBef>
                <a:spcPct val="0"/>
              </a:spcBef>
              <a:spcAft>
                <a:spcPct val="0"/>
              </a:spcAft>
              <a:defRPr sz="4400">
                <a:solidFill>
                  <a:schemeClr val="lt1"/>
                </a:solidFill>
                <a:latin typeface="+mn-lt"/>
                <a:ea typeface="+mn-ea"/>
                <a:cs typeface="+mn-cs"/>
              </a:defRPr>
            </a:lvl6pPr>
            <a:lvl7pPr marL="914400" algn="l" rtl="0" fontAlgn="base">
              <a:lnSpc>
                <a:spcPct val="90000"/>
              </a:lnSpc>
              <a:spcBef>
                <a:spcPct val="0"/>
              </a:spcBef>
              <a:spcAft>
                <a:spcPct val="0"/>
              </a:spcAft>
              <a:defRPr sz="4400">
                <a:solidFill>
                  <a:schemeClr val="lt1"/>
                </a:solidFill>
                <a:latin typeface="+mn-lt"/>
                <a:ea typeface="+mn-ea"/>
                <a:cs typeface="+mn-cs"/>
              </a:defRPr>
            </a:lvl7pPr>
            <a:lvl8pPr marL="1371600" algn="l" rtl="0" fontAlgn="base">
              <a:lnSpc>
                <a:spcPct val="90000"/>
              </a:lnSpc>
              <a:spcBef>
                <a:spcPct val="0"/>
              </a:spcBef>
              <a:spcAft>
                <a:spcPct val="0"/>
              </a:spcAft>
              <a:defRPr sz="4400">
                <a:solidFill>
                  <a:schemeClr val="lt1"/>
                </a:solidFill>
                <a:latin typeface="+mn-lt"/>
                <a:ea typeface="+mn-ea"/>
                <a:cs typeface="+mn-cs"/>
              </a:defRPr>
            </a:lvl8pPr>
            <a:lvl9pPr marL="1828800" algn="l" rtl="0" fontAlgn="base">
              <a:lnSpc>
                <a:spcPct val="90000"/>
              </a:lnSpc>
              <a:spcBef>
                <a:spcPct val="0"/>
              </a:spcBef>
              <a:spcAft>
                <a:spcPct val="0"/>
              </a:spcAft>
              <a:defRPr sz="4400">
                <a:solidFill>
                  <a:schemeClr val="lt1"/>
                </a:solidFill>
                <a:latin typeface="+mn-lt"/>
                <a:ea typeface="+mn-ea"/>
                <a:cs typeface="+mn-cs"/>
              </a:defRPr>
            </a:lvl9pPr>
          </a:lstStyle>
          <a:p>
            <a:pPr>
              <a:buSzPts val="2800"/>
            </a:pPr>
            <a:r>
              <a:rPr lang="en-US" sz="3000" b="1" dirty="0">
                <a:solidFill>
                  <a:srgbClr val="00B0F0"/>
                </a:solidFill>
                <a:cs typeface="Times New Roman" panose="02020603050405020304" pitchFamily="18" charset="0"/>
              </a:rPr>
              <a:t>Estimating Guidelines for Times, Costs, and Resources</a:t>
            </a:r>
            <a:endParaRPr lang="en-US" sz="3000" b="1" dirty="0">
              <a:solidFill>
                <a:srgbClr val="00B0F0"/>
              </a:solidFill>
              <a:cs typeface="Times New Roman" panose="02020603050405020304" pitchFamily="18" charset="0"/>
              <a:sym typeface="Arial" panose="020B0604020202020204" pitchFamily="34" charset="0"/>
            </a:endParaRPr>
          </a:p>
        </p:txBody>
      </p:sp>
      <p:pic>
        <p:nvPicPr>
          <p:cNvPr id="5124" name="Picture 4" descr="Call for Nature-based Projects 2023 - explorer.land's blo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9375799" y="1493687"/>
            <a:ext cx="2588026" cy="518420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Rectangle 27"/>
          <p:cNvSpPr>
            <a:spLocks noChangeArrowheads="1"/>
          </p:cNvSpPr>
          <p:nvPr/>
        </p:nvSpPr>
        <p:spPr bwMode="auto">
          <a:xfrm flipV="1">
            <a:off x="620021" y="576382"/>
            <a:ext cx="9307749" cy="76662"/>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4"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32220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644401" y="1556335"/>
            <a:ext cx="9788072" cy="477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Title 1"/>
          <p:cNvSpPr>
            <a:spLocks noGrp="1"/>
          </p:cNvSpPr>
          <p:nvPr>
            <p:ph type="title"/>
          </p:nvPr>
        </p:nvSpPr>
        <p:spPr>
          <a:xfrm>
            <a:off x="838201" y="820765"/>
            <a:ext cx="5144588" cy="588463"/>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200" b="1" dirty="0">
                <a:solidFill>
                  <a:srgbClr val="00B0F0"/>
                </a:solidFill>
                <a:cs typeface="Times New Roman" panose="02020603050405020304" pitchFamily="18" charset="0"/>
                <a:sym typeface="Arial" panose="020B0604020202020204" pitchFamily="34" charset="0"/>
              </a:rPr>
              <a:t>(1) Responsibility</a:t>
            </a:r>
            <a:endParaRPr lang="en-US" sz="3200" dirty="0"/>
          </a:p>
        </p:txBody>
      </p:sp>
      <p:sp>
        <p:nvSpPr>
          <p:cNvPr id="3" name="Content Placeholder 2"/>
          <p:cNvSpPr>
            <a:spLocks noGrp="1"/>
          </p:cNvSpPr>
          <p:nvPr>
            <p:ph idx="1"/>
          </p:nvPr>
        </p:nvSpPr>
        <p:spPr>
          <a:xfrm>
            <a:off x="782781" y="1773910"/>
            <a:ext cx="9594272" cy="4349800"/>
          </a:xfrm>
        </p:spPr>
        <p:txBody>
          <a:bodyPr/>
          <a:lstStyle/>
          <a:p>
            <a:r>
              <a:rPr lang="en-US" dirty="0"/>
              <a:t>At the work package level, estimates should be made by the person(s) most familiar with the task. </a:t>
            </a:r>
          </a:p>
          <a:p>
            <a:r>
              <a:rPr lang="en-US" dirty="0"/>
              <a:t>Draw on their expertise! Except for </a:t>
            </a:r>
            <a:r>
              <a:rPr lang="en-US" dirty="0" err="1"/>
              <a:t>supertechnical</a:t>
            </a:r>
            <a:r>
              <a:rPr lang="en-US" dirty="0"/>
              <a:t> tasks, those responsible for getting the job done on schedule and within budget are usually first-line supervisors or technicians who are experienced and familiar with the type of work involved. </a:t>
            </a:r>
          </a:p>
          <a:p>
            <a:r>
              <a:rPr lang="en-US" dirty="0"/>
              <a:t>These people will not have some preconceived, imposed duration for a deliverable in mind. </a:t>
            </a:r>
          </a:p>
          <a:p>
            <a:r>
              <a:rPr lang="en-US" dirty="0"/>
              <a:t>They will give an estimate based on experience and best judgment. </a:t>
            </a:r>
          </a:p>
          <a:p>
            <a:endParaRPr lang="en-US" dirty="0"/>
          </a:p>
        </p:txBody>
      </p:sp>
      <p:sp>
        <p:nvSpPr>
          <p:cNvPr id="4" name="Rectangle 27"/>
          <p:cNvSpPr>
            <a:spLocks noChangeArrowheads="1"/>
          </p:cNvSpPr>
          <p:nvPr/>
        </p:nvSpPr>
        <p:spPr bwMode="auto">
          <a:xfrm flipV="1">
            <a:off x="672275" y="576382"/>
            <a:ext cx="9255496" cy="7634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109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descr="Business Fundamentals: What is a Project Management Process? | Nav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31"/>
          <a:stretch/>
        </p:blipFill>
        <p:spPr bwMode="auto">
          <a:xfrm>
            <a:off x="10681855" y="2462177"/>
            <a:ext cx="1366181" cy="235920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7499534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44401" y="1556335"/>
            <a:ext cx="8107713" cy="477519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838200" y="1825625"/>
            <a:ext cx="7286897" cy="4351338"/>
          </a:xfrm>
        </p:spPr>
        <p:txBody>
          <a:bodyPr/>
          <a:lstStyle/>
          <a:p>
            <a:pPr algn="just"/>
            <a:r>
              <a:rPr lang="en-US" dirty="0"/>
              <a:t>A secondary benefit of using those responsible is the hope they will “buy in” to seeing that the estimate materializes when they implement the work package. If those involved are not consulted, it will be difficult to hold them responsible for failure to achieve the estimated time. </a:t>
            </a:r>
          </a:p>
          <a:p>
            <a:pPr algn="just"/>
            <a:r>
              <a:rPr lang="en-US" dirty="0"/>
              <a:t>Finally, drawing on the expertise of team members who will be responsible helps to build communication channels early.</a:t>
            </a:r>
          </a:p>
          <a:p>
            <a:pPr algn="just"/>
            <a:endParaRPr lang="en-US" dirty="0"/>
          </a:p>
        </p:txBody>
      </p:sp>
      <p:sp>
        <p:nvSpPr>
          <p:cNvPr id="5" name="Title 1"/>
          <p:cNvSpPr>
            <a:spLocks noGrp="1"/>
          </p:cNvSpPr>
          <p:nvPr>
            <p:ph type="title"/>
          </p:nvPr>
        </p:nvSpPr>
        <p:spPr>
          <a:xfrm>
            <a:off x="838201" y="820765"/>
            <a:ext cx="5144588" cy="588463"/>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200" b="1" dirty="0">
                <a:solidFill>
                  <a:srgbClr val="00B0F0"/>
                </a:solidFill>
                <a:cs typeface="Times New Roman" panose="02020603050405020304" pitchFamily="18" charset="0"/>
                <a:sym typeface="Arial" panose="020B0604020202020204" pitchFamily="34" charset="0"/>
              </a:rPr>
              <a:t>(1) Responsibility – Cont..</a:t>
            </a:r>
            <a:endParaRPr lang="en-US" sz="3200" dirty="0"/>
          </a:p>
        </p:txBody>
      </p:sp>
      <p:sp>
        <p:nvSpPr>
          <p:cNvPr id="6" name="Rectangle 27"/>
          <p:cNvSpPr>
            <a:spLocks noChangeArrowheads="1"/>
          </p:cNvSpPr>
          <p:nvPr/>
        </p:nvSpPr>
        <p:spPr bwMode="auto">
          <a:xfrm flipV="1">
            <a:off x="672275" y="576382"/>
            <a:ext cx="9255496" cy="76346"/>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109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09029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p:cNvSpPr>
            <a:spLocks noChangeArrowheads="1"/>
          </p:cNvSpPr>
          <p:nvPr/>
        </p:nvSpPr>
        <p:spPr bwMode="auto">
          <a:xfrm>
            <a:off x="672273" y="1423858"/>
            <a:ext cx="8887363" cy="491163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6" name="Content Placeholder 2"/>
          <p:cNvSpPr>
            <a:spLocks noGrp="1"/>
          </p:cNvSpPr>
          <p:nvPr>
            <p:ph idx="1"/>
          </p:nvPr>
        </p:nvSpPr>
        <p:spPr>
          <a:xfrm>
            <a:off x="838200" y="1686735"/>
            <a:ext cx="8430492" cy="4537128"/>
          </a:xfrm>
        </p:spPr>
        <p:txBody>
          <a:bodyPr/>
          <a:lstStyle/>
          <a:p>
            <a:r>
              <a:rPr lang="en-US" dirty="0"/>
              <a:t>It is well known that a cost or time estimate usually has a better chance of being reasonable and realistic when several people with relevant experience and/or knowledge of the task are used (sometimes called “crowdsourcing”).</a:t>
            </a:r>
          </a:p>
          <a:p>
            <a:r>
              <a:rPr lang="en-US" dirty="0"/>
              <a:t>True, people bring different biases based on their experience. </a:t>
            </a:r>
          </a:p>
          <a:p>
            <a:r>
              <a:rPr lang="en-US" dirty="0"/>
              <a:t>But discussion of the individual differences in their estimate leads to consensus and tends to eliminate extreme estimate errors.</a:t>
            </a:r>
          </a:p>
        </p:txBody>
      </p:sp>
      <p:sp>
        <p:nvSpPr>
          <p:cNvPr id="7" name="Rectangle 27"/>
          <p:cNvSpPr>
            <a:spLocks noChangeArrowheads="1"/>
          </p:cNvSpPr>
          <p:nvPr/>
        </p:nvSpPr>
        <p:spPr bwMode="auto">
          <a:xfrm flipV="1">
            <a:off x="838201" y="458815"/>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Uncover the Integrative Nature of Project Manag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5563" y="1577264"/>
            <a:ext cx="2347165" cy="3299535"/>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p:cNvSpPr>
            <a:spLocks noGrp="1"/>
          </p:cNvSpPr>
          <p:nvPr>
            <p:ph type="title"/>
          </p:nvPr>
        </p:nvSpPr>
        <p:spPr>
          <a:xfrm>
            <a:off x="838200" y="703198"/>
            <a:ext cx="6124303" cy="588463"/>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200" b="1" dirty="0">
                <a:solidFill>
                  <a:srgbClr val="00B0F0"/>
                </a:solidFill>
                <a:cs typeface="Times New Roman" panose="02020603050405020304" pitchFamily="18" charset="0"/>
                <a:sym typeface="Arial" panose="020B0604020202020204" pitchFamily="34" charset="0"/>
              </a:rPr>
              <a:t>(2) Use several people to estimate </a:t>
            </a:r>
            <a:endParaRPr lang="en-US" sz="3200" dirty="0"/>
          </a:p>
        </p:txBody>
      </p:sp>
    </p:spTree>
    <p:extLst>
      <p:ext uri="{BB962C8B-B14F-4D97-AF65-F5344CB8AC3E}">
        <p14:creationId xmlns:p14="http://schemas.microsoft.com/office/powerpoint/2010/main" val="14025737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p:cNvSpPr>
            <a:spLocks noChangeArrowheads="1"/>
          </p:cNvSpPr>
          <p:nvPr/>
        </p:nvSpPr>
        <p:spPr bwMode="auto">
          <a:xfrm>
            <a:off x="620021" y="1511951"/>
            <a:ext cx="9307750" cy="508479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799012" y="1750428"/>
            <a:ext cx="8815251" cy="4637309"/>
          </a:xfrm>
        </p:spPr>
        <p:txBody>
          <a:bodyPr/>
          <a:lstStyle/>
          <a:p>
            <a:r>
              <a:rPr lang="en-US" sz="2600" dirty="0"/>
              <a:t>When task time, cost, and resource estimates are determined, they are based on certain assumptions.</a:t>
            </a:r>
          </a:p>
          <a:p>
            <a:r>
              <a:rPr lang="en-US" sz="2600" i="1" dirty="0"/>
              <a:t>Estimates should be based on normal conditions, efficient methods, and a normal level of resources</a:t>
            </a:r>
            <a:r>
              <a:rPr lang="en-US" sz="2600" dirty="0"/>
              <a:t>. </a:t>
            </a:r>
          </a:p>
          <a:p>
            <a:r>
              <a:rPr lang="en-US" sz="2600" dirty="0"/>
              <a:t>Normal conditions are sometimes difficult to discern, but it is necessary to have a consensus in the organization as to what normal conditions mean in this project. </a:t>
            </a:r>
          </a:p>
          <a:p>
            <a:r>
              <a:rPr lang="en-US" sz="2600" dirty="0"/>
              <a:t>If the normal workday is eight hours, the time estimate should be based on an eight-hour day. </a:t>
            </a:r>
          </a:p>
          <a:p>
            <a:r>
              <a:rPr lang="en-US" sz="2600" dirty="0"/>
              <a:t>Similarly, if the normal workday is two shifts, the time estimate should be based on a two-shift workday. </a:t>
            </a:r>
          </a:p>
        </p:txBody>
      </p:sp>
      <p:sp>
        <p:nvSpPr>
          <p:cNvPr id="4" name="Title 1"/>
          <p:cNvSpPr>
            <a:spLocks noGrp="1"/>
          </p:cNvSpPr>
          <p:nvPr>
            <p:ph type="title"/>
          </p:nvPr>
        </p:nvSpPr>
        <p:spPr>
          <a:xfrm>
            <a:off x="838201" y="796202"/>
            <a:ext cx="6005944" cy="601524"/>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600" b="1" dirty="0">
                <a:solidFill>
                  <a:srgbClr val="00B0F0"/>
                </a:solidFill>
                <a:cs typeface="Times New Roman" panose="02020603050405020304" pitchFamily="18" charset="0"/>
                <a:sym typeface="Arial" panose="020B0604020202020204" pitchFamily="34" charset="0"/>
              </a:rPr>
              <a:t>(3) Normal conditions</a:t>
            </a:r>
            <a:endParaRPr lang="en-US" sz="3600" b="1" dirty="0"/>
          </a:p>
        </p:txBody>
      </p:sp>
      <p:sp>
        <p:nvSpPr>
          <p:cNvPr id="5" name="Rectangle 27"/>
          <p:cNvSpPr>
            <a:spLocks noChangeArrowheads="1"/>
          </p:cNvSpPr>
          <p:nvPr/>
        </p:nvSpPr>
        <p:spPr bwMode="auto">
          <a:xfrm flipV="1">
            <a:off x="838201" y="576382"/>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descr="Organizzazione e Project Management Corsi di Formazione - Valeoin -  Consulenza e Formazione nelle Oper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1393" y="2094921"/>
            <a:ext cx="1953020" cy="39483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03855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698399" y="1159250"/>
            <a:ext cx="9569008" cy="535911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Content Placeholder 2"/>
          <p:cNvSpPr>
            <a:spLocks noGrp="1"/>
          </p:cNvSpPr>
          <p:nvPr>
            <p:ph idx="1"/>
          </p:nvPr>
        </p:nvSpPr>
        <p:spPr>
          <a:xfrm>
            <a:off x="916577" y="1224733"/>
            <a:ext cx="9390017" cy="5293633"/>
          </a:xfrm>
        </p:spPr>
        <p:txBody>
          <a:bodyPr/>
          <a:lstStyle/>
          <a:p>
            <a:r>
              <a:rPr lang="en-US" sz="2600" dirty="0"/>
              <a:t>Any time estimate should reflect efficient methods for the resources normally available. </a:t>
            </a:r>
          </a:p>
          <a:p>
            <a:r>
              <a:rPr lang="en-US" sz="2600" dirty="0"/>
              <a:t>The time estimate should represent the normal level of resources—people or equipment. </a:t>
            </a:r>
          </a:p>
          <a:p>
            <a:r>
              <a:rPr lang="en-US" sz="2600" dirty="0"/>
              <a:t>For example, if three programmers are available for coding or two road graders are available for road construction, time and cost estimates should be based on these normal levels of resources unless it is anticipated the project will change what is currently viewed as “normal.” </a:t>
            </a:r>
          </a:p>
          <a:p>
            <a:r>
              <a:rPr lang="en-US" sz="2600" dirty="0"/>
              <a:t>In addition, possible conflicts in demand for resources on parallel or concurrent activities should not be considered at this stage. </a:t>
            </a:r>
          </a:p>
          <a:p>
            <a:r>
              <a:rPr lang="en-US" sz="2600" dirty="0"/>
              <a:t>The need for adding resources will be examined when resource scheduling is discussed in a later chapter.</a:t>
            </a:r>
          </a:p>
        </p:txBody>
      </p:sp>
      <p:sp>
        <p:nvSpPr>
          <p:cNvPr id="5" name="Title 1"/>
          <p:cNvSpPr>
            <a:spLocks noGrp="1"/>
          </p:cNvSpPr>
          <p:nvPr>
            <p:ph type="title"/>
          </p:nvPr>
        </p:nvSpPr>
        <p:spPr>
          <a:xfrm>
            <a:off x="838201" y="456564"/>
            <a:ext cx="6005944" cy="601524"/>
          </a:xfrm>
        </p:spPr>
        <p:style>
          <a:lnRef idx="2">
            <a:schemeClr val="accent3">
              <a:shade val="50000"/>
            </a:schemeClr>
          </a:lnRef>
          <a:fillRef idx="1">
            <a:schemeClr val="accent3"/>
          </a:fillRef>
          <a:effectRef idx="0">
            <a:schemeClr val="accent3"/>
          </a:effectRef>
          <a:fontRef idx="minor">
            <a:schemeClr val="lt1"/>
          </a:fontRef>
        </p:style>
        <p:txBody>
          <a:bodyPr/>
          <a:lstStyle/>
          <a:p>
            <a:r>
              <a:rPr lang="en-US" sz="3600" b="1" dirty="0">
                <a:solidFill>
                  <a:srgbClr val="00B0F0"/>
                </a:solidFill>
                <a:cs typeface="Times New Roman" panose="02020603050405020304" pitchFamily="18" charset="0"/>
                <a:sym typeface="Arial" panose="020B0604020202020204" pitchFamily="34" charset="0"/>
              </a:rPr>
              <a:t>(3) Normal conditions – Cont..</a:t>
            </a:r>
            <a:endParaRPr lang="en-US" sz="3600" b="1" dirty="0"/>
          </a:p>
        </p:txBody>
      </p:sp>
      <p:sp>
        <p:nvSpPr>
          <p:cNvPr id="6" name="Rectangle 27"/>
          <p:cNvSpPr>
            <a:spLocks noChangeArrowheads="1"/>
          </p:cNvSpPr>
          <p:nvPr/>
        </p:nvSpPr>
        <p:spPr bwMode="auto">
          <a:xfrm flipV="1">
            <a:off x="838201" y="302059"/>
            <a:ext cx="9089570" cy="89190"/>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081167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58570" y="1301359"/>
            <a:ext cx="9325956" cy="508690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868218" y="645878"/>
            <a:ext cx="3115956" cy="52322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(4) Time units</a:t>
            </a:r>
          </a:p>
        </p:txBody>
      </p:sp>
      <p:sp>
        <p:nvSpPr>
          <p:cNvPr id="16391" name="TextBox 47"/>
          <p:cNvSpPr txBox="1">
            <a:spLocks noChangeArrowheads="1"/>
          </p:cNvSpPr>
          <p:nvPr/>
        </p:nvSpPr>
        <p:spPr bwMode="auto">
          <a:xfrm>
            <a:off x="867041" y="1525900"/>
            <a:ext cx="8831143"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Wingdings" panose="05000000000000000000" pitchFamily="2" charset="2"/>
              <a:buChar char="§"/>
            </a:pPr>
            <a:r>
              <a:rPr lang="en-US" sz="2800" dirty="0"/>
              <a:t>Specific time units to use should be selected early in the development phase of the project network. </a:t>
            </a:r>
          </a:p>
          <a:p>
            <a:pPr marL="457200" indent="-457200" algn="just">
              <a:buFont typeface="Wingdings" panose="05000000000000000000" pitchFamily="2" charset="2"/>
              <a:buChar char="§"/>
            </a:pPr>
            <a:r>
              <a:rPr lang="en-US" sz="2800" i="1" dirty="0"/>
              <a:t>All task time estimates need consistent time units.</a:t>
            </a:r>
          </a:p>
          <a:p>
            <a:pPr marL="457200" indent="-457200" algn="just">
              <a:buFont typeface="Wingdings" panose="05000000000000000000" pitchFamily="2" charset="2"/>
              <a:buChar char="§"/>
            </a:pPr>
            <a:r>
              <a:rPr lang="en-US" sz="2800" dirty="0"/>
              <a:t>Estimates of time must consider whether normal time is represented by calendar days, workdays, workweeks, person days, single shift, hours, minutes, etc. </a:t>
            </a:r>
          </a:p>
          <a:p>
            <a:pPr marL="457200" indent="-457200" algn="just">
              <a:buFont typeface="Wingdings" panose="05000000000000000000" pitchFamily="2" charset="2"/>
              <a:buChar char="§"/>
            </a:pPr>
            <a:r>
              <a:rPr lang="en-US" sz="2800" dirty="0"/>
              <a:t>In practice the use of workdays is the dominant choice for expressing task duration.</a:t>
            </a:r>
          </a:p>
          <a:p>
            <a:pPr marL="457200" indent="-457200" algn="just">
              <a:buFont typeface="Wingdings" panose="05000000000000000000" pitchFamily="2" charset="2"/>
              <a:buChar char="§"/>
            </a:pPr>
            <a:r>
              <a:rPr lang="en-US" sz="2800" dirty="0"/>
              <a:t>However, in projects such as a heart transplant operation, minutes probably would be more appropriate as a time unit. </a:t>
            </a: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1163523" y="1118477"/>
            <a:ext cx="9339017" cy="563501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480456" y="1087385"/>
            <a:ext cx="8969830" cy="5693866"/>
          </a:xfrm>
          <a:prstGeom prst="rect">
            <a:avLst/>
          </a:prstGeom>
        </p:spPr>
        <p:txBody>
          <a:bodyPr wrap="square">
            <a:spAutoFit/>
          </a:bodyPr>
          <a:lstStyle/>
          <a:p>
            <a:pPr marL="457200" indent="-457200">
              <a:buFont typeface="Wingdings" panose="05000000000000000000" pitchFamily="2" charset="2"/>
              <a:buChar char="§"/>
            </a:pPr>
            <a:r>
              <a:rPr lang="en-US" sz="2600" dirty="0"/>
              <a:t>One such project that used minutes as the time unit was the movement of patients from an old hospital to an elegant new one across town. </a:t>
            </a:r>
          </a:p>
          <a:p>
            <a:pPr marL="457200" indent="-457200">
              <a:buFont typeface="Wingdings" panose="05000000000000000000" pitchFamily="2" charset="2"/>
              <a:buChar char="§"/>
            </a:pPr>
            <a:r>
              <a:rPr lang="en-US" sz="2600" dirty="0"/>
              <a:t>Since there were several life-endangering moves, minutes were used to ensure patient safety so proper emergency life-support systems would be available if needed. </a:t>
            </a:r>
          </a:p>
          <a:p>
            <a:pPr marL="457200" indent="-457200">
              <a:buFont typeface="Wingdings" panose="05000000000000000000" pitchFamily="2" charset="2"/>
              <a:buChar char="§"/>
            </a:pPr>
            <a:r>
              <a:rPr lang="en-US" sz="2600" dirty="0"/>
              <a:t>The point is, network analysis requires a standard unit of time. </a:t>
            </a:r>
          </a:p>
          <a:p>
            <a:pPr marL="457200" indent="-457200">
              <a:buFont typeface="Wingdings" panose="05000000000000000000" pitchFamily="2" charset="2"/>
              <a:buChar char="§"/>
            </a:pPr>
            <a:r>
              <a:rPr lang="en-US" sz="2600" dirty="0"/>
              <a:t>When computer programs allow more than one option, some notation should be made of any variance from the standard unit of time. </a:t>
            </a:r>
          </a:p>
          <a:p>
            <a:pPr marL="457200" indent="-457200">
              <a:buFont typeface="Wingdings" panose="05000000000000000000" pitchFamily="2" charset="2"/>
              <a:buChar char="§"/>
            </a:pPr>
            <a:r>
              <a:rPr lang="en-US" sz="2600" dirty="0"/>
              <a:t>If the standard unit of time is a five-day workweek and the estimated activity duration is in calendar days, it must be converted to the normal workweek.</a:t>
            </a:r>
          </a:p>
        </p:txBody>
      </p:sp>
      <p:sp>
        <p:nvSpPr>
          <p:cNvPr id="4" name="TextBox 2"/>
          <p:cNvSpPr txBox="1">
            <a:spLocks noChangeArrowheads="1"/>
          </p:cNvSpPr>
          <p:nvPr/>
        </p:nvSpPr>
        <p:spPr bwMode="auto">
          <a:xfrm>
            <a:off x="1181730" y="515248"/>
            <a:ext cx="3912784" cy="523220"/>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(4) Time units – Cont..</a:t>
            </a:r>
          </a:p>
        </p:txBody>
      </p:sp>
      <p:sp>
        <p:nvSpPr>
          <p:cNvPr id="5" name="Rectangle 27"/>
          <p:cNvSpPr>
            <a:spLocks noChangeArrowheads="1"/>
          </p:cNvSpPr>
          <p:nvPr/>
        </p:nvSpPr>
        <p:spPr bwMode="auto">
          <a:xfrm>
            <a:off x="620021" y="345429"/>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225952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424011" y="1206367"/>
            <a:ext cx="10614103" cy="549685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4" name="Rectangle 3"/>
          <p:cNvSpPr/>
          <p:nvPr/>
        </p:nvSpPr>
        <p:spPr>
          <a:xfrm>
            <a:off x="630578" y="1325922"/>
            <a:ext cx="10028713" cy="5262979"/>
          </a:xfrm>
          <a:prstGeom prst="rect">
            <a:avLst/>
          </a:prstGeom>
        </p:spPr>
        <p:txBody>
          <a:bodyPr wrap="square">
            <a:spAutoFit/>
          </a:bodyPr>
          <a:lstStyle/>
          <a:p>
            <a:pPr marL="342900" indent="-342900" algn="just">
              <a:buFont typeface="Wingdings" panose="05000000000000000000" pitchFamily="2" charset="2"/>
              <a:buChar char="§"/>
            </a:pPr>
            <a:r>
              <a:rPr lang="en-US" sz="2400" dirty="0"/>
              <a:t>Estimators should treat each task as independent of other tasks that might be integrated by the WBS. </a:t>
            </a:r>
          </a:p>
          <a:p>
            <a:pPr marL="342900" indent="-342900" algn="just">
              <a:buFont typeface="Wingdings" panose="05000000000000000000" pitchFamily="2" charset="2"/>
              <a:buChar char="§"/>
            </a:pPr>
            <a:r>
              <a:rPr lang="en-US" sz="2400" dirty="0"/>
              <a:t>Use of first-line managers usually results in considering tasks independently; this is good. </a:t>
            </a:r>
          </a:p>
          <a:p>
            <a:pPr marL="342900" indent="-342900" algn="just">
              <a:buFont typeface="Wingdings" panose="05000000000000000000" pitchFamily="2" charset="2"/>
              <a:buChar char="§"/>
            </a:pPr>
            <a:r>
              <a:rPr lang="en-US" sz="2400" dirty="0"/>
              <a:t>Top managers are prone to aggregate many tasks into one time estimate and then deductively make the individual task time estimates add to the total. </a:t>
            </a:r>
          </a:p>
          <a:p>
            <a:pPr marL="342900" indent="-342900" algn="just">
              <a:buFont typeface="Wingdings" panose="05000000000000000000" pitchFamily="2" charset="2"/>
              <a:buChar char="§"/>
            </a:pPr>
            <a:r>
              <a:rPr lang="en-US" sz="2400" dirty="0"/>
              <a:t>If tasks are in a chain and performed by the same group or department, it is best not to ask for all the time estimates in the sequence at once to avoid the tendency for a planner or a supervisor to look at the whole path and try to adjust individual task times in the sequence to meet an arbitrary imposed schedule or some rough “guesstimate” of the total time for the whole path or segment of the project. </a:t>
            </a:r>
          </a:p>
          <a:p>
            <a:pPr marL="342900" indent="-342900" algn="just">
              <a:buFont typeface="Wingdings" panose="05000000000000000000" pitchFamily="2" charset="2"/>
              <a:buChar char="§"/>
            </a:pPr>
            <a:r>
              <a:rPr lang="en-US" sz="2400" dirty="0"/>
              <a:t>This tendency does not reflect the uncertainties of individual activities and generally results in optimistic task time estimates. </a:t>
            </a:r>
          </a:p>
        </p:txBody>
      </p:sp>
      <p:sp>
        <p:nvSpPr>
          <p:cNvPr id="5" name="Rectangle 4"/>
          <p:cNvSpPr/>
          <p:nvPr/>
        </p:nvSpPr>
        <p:spPr>
          <a:xfrm>
            <a:off x="506859" y="617831"/>
            <a:ext cx="3111552" cy="5232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buSzPts val="2800"/>
            </a:pPr>
            <a:r>
              <a:rPr lang="en-US" sz="2800" b="1" dirty="0">
                <a:solidFill>
                  <a:srgbClr val="00B0F0"/>
                </a:solidFill>
                <a:cs typeface="Times New Roman" panose="02020603050405020304" pitchFamily="18" charset="0"/>
                <a:sym typeface="Arial" panose="020B0604020202020204" pitchFamily="34" charset="0"/>
              </a:rPr>
              <a:t>(5) Independence</a:t>
            </a:r>
          </a:p>
        </p:txBody>
      </p:sp>
      <p:sp>
        <p:nvSpPr>
          <p:cNvPr id="6" name="Rectangle 27"/>
          <p:cNvSpPr>
            <a:spLocks noChangeArrowheads="1"/>
          </p:cNvSpPr>
          <p:nvPr/>
        </p:nvSpPr>
        <p:spPr bwMode="auto">
          <a:xfrm>
            <a:off x="540785" y="470262"/>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849393" y="45676"/>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941671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p:cNvSpPr>
            <a:spLocks noChangeArrowheads="1"/>
          </p:cNvSpPr>
          <p:nvPr/>
        </p:nvSpPr>
        <p:spPr bwMode="auto">
          <a:xfrm>
            <a:off x="894276" y="1454564"/>
            <a:ext cx="8210538" cy="418859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dirty="0">
              <a:solidFill>
                <a:srgbClr val="FFFFFF"/>
              </a:solidFill>
            </a:endParaRPr>
          </a:p>
        </p:txBody>
      </p:sp>
      <p:sp>
        <p:nvSpPr>
          <p:cNvPr id="3" name="TextBox 2"/>
          <p:cNvSpPr txBox="1"/>
          <p:nvPr/>
        </p:nvSpPr>
        <p:spPr>
          <a:xfrm>
            <a:off x="763645" y="783022"/>
            <a:ext cx="376170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r>
              <a:rPr lang="en-US" sz="2800" b="1" dirty="0">
                <a:solidFill>
                  <a:srgbClr val="00B0F0"/>
                </a:solidFill>
              </a:rPr>
              <a:t>(6) Contingencies</a:t>
            </a:r>
          </a:p>
        </p:txBody>
      </p:sp>
      <p:sp>
        <p:nvSpPr>
          <p:cNvPr id="4"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1166948" y="1757517"/>
            <a:ext cx="7559042" cy="3539430"/>
          </a:xfrm>
          <a:prstGeom prst="rect">
            <a:avLst/>
          </a:prstGeom>
        </p:spPr>
        <p:txBody>
          <a:bodyPr wrap="square">
            <a:spAutoFit/>
          </a:bodyPr>
          <a:lstStyle/>
          <a:p>
            <a:pPr marL="457200" indent="-457200" algn="just">
              <a:buFont typeface="Wingdings" panose="05000000000000000000" pitchFamily="2" charset="2"/>
              <a:buChar char="§"/>
            </a:pPr>
            <a:r>
              <a:rPr lang="en-US" sz="2800" i="1" dirty="0">
                <a:latin typeface="+mn-lt"/>
              </a:rPr>
              <a:t>Work package estimates should not include allowances for contingencies.</a:t>
            </a:r>
          </a:p>
          <a:p>
            <a:pPr marL="457200" indent="-457200" algn="just">
              <a:buFont typeface="Wingdings" panose="05000000000000000000" pitchFamily="2" charset="2"/>
              <a:buChar char="§"/>
            </a:pPr>
            <a:r>
              <a:rPr lang="en-US" sz="2800" dirty="0">
                <a:latin typeface="+mn-lt"/>
              </a:rPr>
              <a:t>The estimate should assume normal or average conditions even though every work package will not materialize as planned. </a:t>
            </a:r>
          </a:p>
          <a:p>
            <a:pPr marL="457200" indent="-457200" algn="just">
              <a:buFont typeface="Wingdings" panose="05000000000000000000" pitchFamily="2" charset="2"/>
              <a:buChar char="§"/>
            </a:pPr>
            <a:r>
              <a:rPr lang="en-US" sz="2800" dirty="0">
                <a:latin typeface="+mn-lt"/>
              </a:rPr>
              <a:t>For this reason top management needs to create an extra fund for contingencies that can be used to cover unforeseen events.</a:t>
            </a:r>
          </a:p>
        </p:txBody>
      </p:sp>
    </p:spTree>
    <p:extLst>
      <p:ext uri="{BB962C8B-B14F-4D97-AF65-F5344CB8AC3E}">
        <p14:creationId xmlns:p14="http://schemas.microsoft.com/office/powerpoint/2010/main" val="27106087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58090" y="1763572"/>
            <a:ext cx="8739050" cy="469293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1254034" y="731087"/>
            <a:ext cx="7123045" cy="954107"/>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US" sz="2800" b="1" dirty="0">
                <a:solidFill>
                  <a:srgbClr val="00B0F0"/>
                </a:solidFill>
              </a:rPr>
              <a:t>(7) Adding risk assessment to the estimate helps to avoid surprises to stakeholders</a:t>
            </a:r>
          </a:p>
        </p:txBody>
      </p:sp>
      <p:sp>
        <p:nvSpPr>
          <p:cNvPr id="16391" name="TextBox 47"/>
          <p:cNvSpPr txBox="1">
            <a:spLocks noChangeArrowheads="1"/>
          </p:cNvSpPr>
          <p:nvPr/>
        </p:nvSpPr>
        <p:spPr bwMode="auto">
          <a:xfrm>
            <a:off x="1367437" y="1963860"/>
            <a:ext cx="809007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gn="just">
              <a:buFont typeface="Wingdings" panose="05000000000000000000" pitchFamily="2" charset="2"/>
              <a:buChar char="§"/>
            </a:pPr>
            <a:r>
              <a:rPr lang="en-US" sz="2800" dirty="0"/>
              <a:t>It is obvious some tasks carry more time and cost risks than others. </a:t>
            </a:r>
          </a:p>
          <a:p>
            <a:pPr marL="457200" indent="-457200" algn="just">
              <a:buFont typeface="Wingdings" panose="05000000000000000000" pitchFamily="2" charset="2"/>
              <a:buChar char="§"/>
            </a:pPr>
            <a:r>
              <a:rPr lang="en-US" sz="2800" dirty="0"/>
              <a:t>For example, a new technology usually carries more time and cost risks than a proven process.</a:t>
            </a:r>
          </a:p>
          <a:p>
            <a:pPr marL="457200" indent="-457200" algn="just">
              <a:buFont typeface="Wingdings" panose="05000000000000000000" pitchFamily="2" charset="2"/>
              <a:buChar char="§"/>
            </a:pPr>
            <a:r>
              <a:rPr lang="en-US" sz="2800" dirty="0"/>
              <a:t>Simply identifying the degree of risk lets stakeholders consider alternative methods and alter process decisions. </a:t>
            </a:r>
          </a:p>
          <a:p>
            <a:pPr marL="457200" indent="-457200" algn="just">
              <a:buFont typeface="Wingdings" panose="05000000000000000000" pitchFamily="2" charset="2"/>
              <a:buChar char="§"/>
            </a:pPr>
            <a:r>
              <a:rPr lang="en-US" sz="2800" dirty="0"/>
              <a:t>A simple breakdown by optimistic, most likely, and pessimistic for task time could provide valuable information regarding time and cost.</a:t>
            </a:r>
          </a:p>
        </p:txBody>
      </p:sp>
      <p:sp>
        <p:nvSpPr>
          <p:cNvPr id="10"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8762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4"/>
          <p:cNvSpPr>
            <a:spLocks noChangeArrowheads="1"/>
          </p:cNvSpPr>
          <p:nvPr/>
        </p:nvSpPr>
        <p:spPr bwMode="auto">
          <a:xfrm>
            <a:off x="684020" y="1265697"/>
            <a:ext cx="10171214" cy="531719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6" name="Rectangle 5"/>
          <p:cNvSpPr/>
          <p:nvPr/>
        </p:nvSpPr>
        <p:spPr>
          <a:xfrm>
            <a:off x="814651" y="1325453"/>
            <a:ext cx="9674824" cy="5262979"/>
          </a:xfrm>
          <a:prstGeom prst="rect">
            <a:avLst/>
          </a:prstGeom>
        </p:spPr>
        <p:txBody>
          <a:bodyPr wrap="square">
            <a:spAutoFit/>
          </a:bodyPr>
          <a:lstStyle/>
          <a:p>
            <a:pPr marL="342900" indent="-342900" algn="just">
              <a:buFont typeface="Wingdings" panose="05000000000000000000" pitchFamily="2" charset="2"/>
              <a:buChar char="§"/>
            </a:pPr>
            <a:r>
              <a:rPr lang="en-US" sz="2400" b="1" dirty="0"/>
              <a:t>Top-down estimates: </a:t>
            </a:r>
            <a:r>
              <a:rPr lang="en-US" sz="2400" dirty="0"/>
              <a:t>usually are derived from someone who uses experience and/ or information to determine the project duration and total cost. </a:t>
            </a:r>
          </a:p>
          <a:p>
            <a:pPr marL="342900" indent="-342900" algn="just">
              <a:buFont typeface="Wingdings" panose="05000000000000000000" pitchFamily="2" charset="2"/>
              <a:buChar char="§"/>
            </a:pPr>
            <a:r>
              <a:rPr lang="en-US" sz="2400" dirty="0"/>
              <a:t>However, these estimates are sometimes made by top managers who have very little knowledge of the component activities used to complete the project. </a:t>
            </a:r>
          </a:p>
          <a:p>
            <a:pPr marL="342900" indent="-342900" algn="just">
              <a:buFont typeface="Wingdings" panose="05000000000000000000" pitchFamily="2" charset="2"/>
              <a:buChar char="§"/>
            </a:pPr>
            <a:r>
              <a:rPr lang="en-US" sz="2400" dirty="0"/>
              <a:t>For example, a mayor of a major city making a speech noted that a new law building would be constructed at a cost of $23 million and would be ready for occupancy in two and one-half years. </a:t>
            </a:r>
          </a:p>
          <a:p>
            <a:pPr marL="342900" indent="-342900" algn="just">
              <a:buFont typeface="Wingdings" panose="05000000000000000000" pitchFamily="2" charset="2"/>
              <a:buChar char="§"/>
            </a:pPr>
            <a:r>
              <a:rPr lang="en-US" sz="2400" dirty="0"/>
              <a:t>Although the mayor probably asked for an estimate from someone, the estimate could have come from a luncheon meeting with a local contractor who wrote an estimate (guesstimate) on a napkin. </a:t>
            </a:r>
          </a:p>
          <a:p>
            <a:pPr marL="342900" indent="-342900" algn="just">
              <a:buFont typeface="Wingdings" panose="05000000000000000000" pitchFamily="2" charset="2"/>
              <a:buChar char="§"/>
            </a:pPr>
            <a:r>
              <a:rPr lang="en-US" sz="2400" dirty="0"/>
              <a:t>This is an extreme example, but in a relative sense this scenario is frequently played out in practice.</a:t>
            </a:r>
          </a:p>
        </p:txBody>
      </p:sp>
      <p:sp>
        <p:nvSpPr>
          <p:cNvPr id="8" name="Rectangle 7"/>
          <p:cNvSpPr/>
          <p:nvPr/>
        </p:nvSpPr>
        <p:spPr>
          <a:xfrm>
            <a:off x="931816" y="559200"/>
            <a:ext cx="6973576" cy="58477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none">
            <a:spAutoFit/>
          </a:bodyPr>
          <a:lstStyle/>
          <a:p>
            <a:r>
              <a:rPr lang="en-US" sz="3200" b="1" dirty="0">
                <a:solidFill>
                  <a:srgbClr val="00B0F0"/>
                </a:solidFill>
              </a:rPr>
              <a:t>Top-Down versus Bottom-Up Estimating</a:t>
            </a:r>
          </a:p>
        </p:txBody>
      </p:sp>
      <p:sp>
        <p:nvSpPr>
          <p:cNvPr id="10" name="Rectangle 27"/>
          <p:cNvSpPr>
            <a:spLocks noChangeArrowheads="1"/>
          </p:cNvSpPr>
          <p:nvPr/>
        </p:nvSpPr>
        <p:spPr bwMode="auto">
          <a:xfrm>
            <a:off x="620021" y="371555"/>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11"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182977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p:cNvSpPr>
            <a:spLocks noChangeArrowheads="1"/>
          </p:cNvSpPr>
          <p:nvPr/>
        </p:nvSpPr>
        <p:spPr bwMode="auto">
          <a:xfrm>
            <a:off x="287384" y="661334"/>
            <a:ext cx="10881358" cy="588236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4" name="Rectangle 27"/>
          <p:cNvSpPr>
            <a:spLocks noChangeArrowheads="1"/>
          </p:cNvSpPr>
          <p:nvPr/>
        </p:nvSpPr>
        <p:spPr bwMode="auto">
          <a:xfrm>
            <a:off x="619163" y="509451"/>
            <a:ext cx="9308607" cy="66931"/>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06989" y="791964"/>
            <a:ext cx="10580914" cy="5632311"/>
          </a:xfrm>
          <a:prstGeom prst="rect">
            <a:avLst/>
          </a:prstGeom>
        </p:spPr>
        <p:txBody>
          <a:bodyPr wrap="square">
            <a:spAutoFit/>
          </a:bodyPr>
          <a:lstStyle/>
          <a:p>
            <a:pPr marL="342900" indent="-342900" algn="just">
              <a:buFont typeface="Wingdings" panose="05000000000000000000" pitchFamily="2" charset="2"/>
              <a:buChar char="§"/>
            </a:pPr>
            <a:r>
              <a:rPr lang="en-US" sz="2400" b="1" dirty="0">
                <a:latin typeface="+mn-lt"/>
              </a:rPr>
              <a:t>bottom-up estimates: </a:t>
            </a:r>
            <a:r>
              <a:rPr lang="en-US" sz="2400" dirty="0">
                <a:latin typeface="+mn-lt"/>
              </a:rPr>
              <a:t>that establish low-cost, efficient methods. </a:t>
            </a:r>
          </a:p>
          <a:p>
            <a:pPr marL="342900" indent="-342900" algn="just">
              <a:buFont typeface="Wingdings" panose="05000000000000000000" pitchFamily="2" charset="2"/>
              <a:buChar char="§"/>
            </a:pPr>
            <a:r>
              <a:rPr lang="en-US" sz="2400" dirty="0">
                <a:latin typeface="+mn-lt"/>
              </a:rPr>
              <a:t>This process can take place after the project has been defined in detail. </a:t>
            </a:r>
          </a:p>
          <a:p>
            <a:pPr marL="342900" indent="-342900" algn="just">
              <a:buFont typeface="Wingdings" panose="05000000000000000000" pitchFamily="2" charset="2"/>
              <a:buChar char="§"/>
            </a:pPr>
            <a:r>
              <a:rPr lang="en-US" sz="2400" dirty="0">
                <a:latin typeface="+mn-lt"/>
              </a:rPr>
              <a:t>Good sense suggests project estimates should come from the people most knowledgeable about the estimate needed. </a:t>
            </a:r>
          </a:p>
          <a:p>
            <a:pPr marL="342900" indent="-342900" algn="just">
              <a:buFont typeface="Wingdings" panose="05000000000000000000" pitchFamily="2" charset="2"/>
              <a:buChar char="§"/>
            </a:pPr>
            <a:r>
              <a:rPr lang="en-US" sz="2400" dirty="0">
                <a:latin typeface="+mn-lt"/>
              </a:rPr>
              <a:t>The use of several people with relevant experience with the task can improve the time and cost estimate. </a:t>
            </a:r>
          </a:p>
          <a:p>
            <a:pPr marL="342900" indent="-342900" algn="just">
              <a:buFont typeface="Wingdings" panose="05000000000000000000" pitchFamily="2" charset="2"/>
              <a:buChar char="§"/>
            </a:pPr>
            <a:r>
              <a:rPr lang="en-US" sz="2400" dirty="0">
                <a:latin typeface="+mn-lt"/>
              </a:rPr>
              <a:t>The bottom-up approach at the work package level can serve as a check on cost elements in the WBS by rolling up the work packages and associated cost accounts to major deliverables.</a:t>
            </a:r>
          </a:p>
          <a:p>
            <a:pPr marL="342900" indent="-342900" algn="just">
              <a:buFont typeface="Wingdings" panose="05000000000000000000" pitchFamily="2" charset="2"/>
              <a:buChar char="§"/>
            </a:pPr>
            <a:r>
              <a:rPr lang="en-US" sz="2400" dirty="0">
                <a:latin typeface="+mn-lt"/>
              </a:rPr>
              <a:t>Similarly, resource requirements can be checked. </a:t>
            </a:r>
          </a:p>
          <a:p>
            <a:pPr marL="342900" indent="-342900" algn="just">
              <a:buFont typeface="Wingdings" panose="05000000000000000000" pitchFamily="2" charset="2"/>
              <a:buChar char="§"/>
            </a:pPr>
            <a:r>
              <a:rPr lang="en-US" sz="2400" dirty="0">
                <a:latin typeface="+mn-lt"/>
              </a:rPr>
              <a:t>Later, the time, resource, and cost estimates from the work packages can be consolidated into time-phased networks, resource schedules, and budgets that are used for control.</a:t>
            </a:r>
          </a:p>
          <a:p>
            <a:pPr marL="342900" indent="-342900" algn="just">
              <a:buFont typeface="Wingdings" panose="05000000000000000000" pitchFamily="2" charset="2"/>
              <a:buChar char="§"/>
            </a:pPr>
            <a:r>
              <a:rPr lang="en-US" sz="2400" dirty="0">
                <a:latin typeface="+mn-lt"/>
              </a:rPr>
              <a:t>The bottom-up approach also provides the customer with an opportunity to compare the low-cost, efficient method approach with any imposed restrictions.</a:t>
            </a:r>
          </a:p>
        </p:txBody>
      </p:sp>
    </p:spTree>
    <p:extLst>
      <p:ext uri="{BB962C8B-B14F-4D97-AF65-F5344CB8AC3E}">
        <p14:creationId xmlns:p14="http://schemas.microsoft.com/office/powerpoint/2010/main" val="36831025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20277" y="1116718"/>
            <a:ext cx="9656775" cy="559102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775697" y="436595"/>
            <a:ext cx="8930006" cy="584775"/>
          </a:xfrm>
          <a:prstGeom prst="rect">
            <a:avLst/>
          </a:prstGeom>
          <a:ln/>
        </p:spPr>
        <p:style>
          <a:lnRef idx="0">
            <a:schemeClr val="accent3"/>
          </a:lnRef>
          <a:fillRef idx="3">
            <a:schemeClr val="accent3"/>
          </a:fillRef>
          <a:effectRef idx="3">
            <a:schemeClr val="accent3"/>
          </a:effectRef>
          <a:fontRef idx="minor">
            <a:schemeClr val="lt1"/>
          </a:fontRef>
        </p:style>
        <p:txBody>
          <a:bodyPr wrap="square">
            <a:spAutoFit/>
          </a:bodyPr>
          <a:lstStyle/>
          <a:p>
            <a:pPr>
              <a:buSzPts val="2800"/>
            </a:pPr>
            <a:r>
              <a:rPr lang="en-US" sz="3200" b="1" dirty="0">
                <a:solidFill>
                  <a:srgbClr val="00B0F0"/>
                </a:solidFill>
              </a:rPr>
              <a:t>Methods for Estimating Project Times and Costs</a:t>
            </a:r>
          </a:p>
        </p:txBody>
      </p:sp>
      <p:sp>
        <p:nvSpPr>
          <p:cNvPr id="16391" name="TextBox 47"/>
          <p:cNvSpPr txBox="1">
            <a:spLocks noChangeArrowheads="1"/>
          </p:cNvSpPr>
          <p:nvPr/>
        </p:nvSpPr>
        <p:spPr bwMode="auto">
          <a:xfrm>
            <a:off x="909636" y="1104767"/>
            <a:ext cx="9214078"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sz="2400" b="1" dirty="0"/>
              <a:t>Top-Down Approaches for Estimating Project Times and Costs</a:t>
            </a:r>
          </a:p>
          <a:p>
            <a:pPr marL="342900" indent="-342900" algn="just">
              <a:buFont typeface="Wingdings" panose="05000000000000000000" pitchFamily="2" charset="2"/>
              <a:buChar char="§"/>
            </a:pPr>
            <a:r>
              <a:rPr lang="en-US" sz="2400" dirty="0"/>
              <a:t>At the strategic level top-down estimating methods are used to evaluate the project proposal. </a:t>
            </a:r>
          </a:p>
          <a:p>
            <a:pPr marL="342900" indent="-342900" algn="just">
              <a:buFont typeface="Wingdings" panose="05000000000000000000" pitchFamily="2" charset="2"/>
              <a:buChar char="§"/>
            </a:pPr>
            <a:r>
              <a:rPr lang="en-US" sz="2400" dirty="0"/>
              <a:t>Sometimes much of the information needed to derive accurate time and cost estimates is not available in the initial phase of the project—for example, design is not finalized. </a:t>
            </a:r>
          </a:p>
          <a:p>
            <a:pPr marL="342900" indent="-342900" algn="just">
              <a:buFont typeface="Wingdings" panose="05000000000000000000" pitchFamily="2" charset="2"/>
              <a:buChar char="§"/>
            </a:pPr>
            <a:r>
              <a:rPr lang="en-US" sz="2400" dirty="0"/>
              <a:t>In these situations top-down estimates are used until the tasks in the WBS are clearly defined.</a:t>
            </a:r>
          </a:p>
          <a:p>
            <a:pPr algn="just"/>
            <a:r>
              <a:rPr lang="en-US" sz="2400" b="1" i="1" dirty="0"/>
              <a:t>(1) Consensus Methods</a:t>
            </a:r>
          </a:p>
          <a:p>
            <a:pPr marL="342900" indent="-342900" algn="just">
              <a:buFont typeface="Wingdings" panose="05000000000000000000" pitchFamily="2" charset="2"/>
              <a:buChar char="§"/>
            </a:pPr>
            <a:r>
              <a:rPr lang="en-US" sz="2400" dirty="0"/>
              <a:t>This method simply uses the pooled experience of senior and/or middle managers to estimate the total project duration and cost. </a:t>
            </a:r>
          </a:p>
          <a:p>
            <a:pPr marL="342900" indent="-342900" algn="just">
              <a:buFont typeface="Wingdings" panose="05000000000000000000" pitchFamily="2" charset="2"/>
              <a:buChar char="§"/>
            </a:pPr>
            <a:r>
              <a:rPr lang="en-US" sz="2400" dirty="0"/>
              <a:t>This typically involves a meeting where experts discuss, argue, and ultimately reach a decision as to their best guess estimate.</a:t>
            </a:r>
          </a:p>
          <a:p>
            <a:pPr marL="342900" indent="-342900" algn="just">
              <a:buFont typeface="Wingdings" panose="05000000000000000000" pitchFamily="2" charset="2"/>
              <a:buChar char="§"/>
            </a:pPr>
            <a:r>
              <a:rPr lang="en-US" sz="2400" dirty="0"/>
              <a:t>Firms seeking greater rigor will use the Delphi Method to make these macro estimates.</a:t>
            </a:r>
          </a:p>
        </p:txBody>
      </p:sp>
      <p:sp>
        <p:nvSpPr>
          <p:cNvPr id="7" name="Rectangle 27"/>
          <p:cNvSpPr>
            <a:spLocks noChangeArrowheads="1"/>
          </p:cNvSpPr>
          <p:nvPr/>
        </p:nvSpPr>
        <p:spPr bwMode="auto">
          <a:xfrm>
            <a:off x="620021" y="267051"/>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94349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677923" y="705395"/>
            <a:ext cx="10177311" cy="557784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just"/>
            <a:r>
              <a:rPr lang="en-US" sz="2400" b="1" i="1" dirty="0"/>
              <a:t>(2) Ratio Methods </a:t>
            </a:r>
          </a:p>
          <a:p>
            <a:pPr marL="342900" indent="-342900" algn="just">
              <a:buFont typeface="Wingdings" panose="05000000000000000000" pitchFamily="2" charset="2"/>
              <a:buChar char="§"/>
            </a:pPr>
            <a:r>
              <a:rPr lang="en-US" sz="2400" dirty="0"/>
              <a:t>Top-down methods (sometimes called parametric) usually use ratios, or surrogates, to estimate project times or costs. </a:t>
            </a:r>
          </a:p>
          <a:p>
            <a:pPr marL="342900" indent="-342900" algn="just">
              <a:buFont typeface="Wingdings" panose="05000000000000000000" pitchFamily="2" charset="2"/>
              <a:buChar char="§"/>
            </a:pPr>
            <a:r>
              <a:rPr lang="en-US" sz="2400" dirty="0"/>
              <a:t>Top-down approaches are often used in the concept or “need” phase of a project to get an initial duration and cost estimate for the project. </a:t>
            </a:r>
          </a:p>
          <a:p>
            <a:pPr marL="342900" indent="-342900" algn="just">
              <a:buFont typeface="Wingdings" panose="05000000000000000000" pitchFamily="2" charset="2"/>
              <a:buChar char="§"/>
            </a:pPr>
            <a:r>
              <a:rPr lang="en-US" sz="2400" dirty="0"/>
              <a:t>For example, contractors frequently use number of square feet to estimate the cost and time to build a house; that is, a house of 2,700 square feet might cost $160 per square foot (2,700 feet × $160 per foot equals $432,000). </a:t>
            </a:r>
          </a:p>
          <a:p>
            <a:pPr marL="342900" indent="-342900" algn="just">
              <a:buFont typeface="Wingdings" panose="05000000000000000000" pitchFamily="2" charset="2"/>
              <a:buChar char="§"/>
            </a:pPr>
            <a:r>
              <a:rPr lang="en-US" sz="2400" dirty="0"/>
              <a:t>Likewise, knowing the square feet and dollars per square foot, experience suggests it should take approximately 100 days to complete. </a:t>
            </a:r>
          </a:p>
          <a:p>
            <a:pPr marL="342900" indent="-342900" algn="just">
              <a:buFont typeface="Wingdings" panose="05000000000000000000" pitchFamily="2" charset="2"/>
              <a:buChar char="§"/>
            </a:pPr>
            <a:r>
              <a:rPr lang="en-US" sz="2400" dirty="0"/>
              <a:t>Two other common examples of top-down cost estimates are the cost for a new plant estimated by capacity size, or a software product estimated by features and complexity.</a:t>
            </a:r>
          </a:p>
        </p:txBody>
      </p:sp>
      <p:sp>
        <p:nvSpPr>
          <p:cNvPr id="4"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809542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p:cNvSpPr>
            <a:spLocks noChangeArrowheads="1"/>
          </p:cNvSpPr>
          <p:nvPr/>
        </p:nvSpPr>
        <p:spPr bwMode="auto">
          <a:xfrm>
            <a:off x="489393" y="1257783"/>
            <a:ext cx="9053117" cy="434560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64858" y="1388413"/>
            <a:ext cx="8596708"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sz="2800" b="1" i="1" dirty="0"/>
              <a:t>(3) Apportion Methods</a:t>
            </a:r>
          </a:p>
          <a:p>
            <a:pPr marL="457200" indent="-457200" algn="just">
              <a:buFont typeface="Wingdings" panose="05000000000000000000" pitchFamily="2" charset="2"/>
              <a:buChar char="§"/>
            </a:pPr>
            <a:r>
              <a:rPr lang="en-US" sz="2800" dirty="0"/>
              <a:t>This method is an extension to the ratio method. </a:t>
            </a:r>
          </a:p>
          <a:p>
            <a:pPr marL="457200" indent="-457200" algn="just">
              <a:buFont typeface="Wingdings" panose="05000000000000000000" pitchFamily="2" charset="2"/>
              <a:buChar char="§"/>
            </a:pPr>
            <a:r>
              <a:rPr lang="en-US" sz="2800" b="1" dirty="0"/>
              <a:t>Apportionment </a:t>
            </a:r>
            <a:r>
              <a:rPr lang="en-US" sz="2800" dirty="0"/>
              <a:t>is used when projects closely follow past projects in features and costs. </a:t>
            </a:r>
          </a:p>
          <a:p>
            <a:pPr marL="457200" indent="-457200" algn="just">
              <a:buFont typeface="Wingdings" panose="05000000000000000000" pitchFamily="2" charset="2"/>
              <a:buChar char="§"/>
            </a:pPr>
            <a:r>
              <a:rPr lang="en-US" sz="2800" dirty="0"/>
              <a:t>Given good historical data, estimates can be made quickly with little effort and reasonable accuracy. </a:t>
            </a:r>
          </a:p>
          <a:p>
            <a:pPr marL="457200" indent="-457200" algn="just">
              <a:buFont typeface="Wingdings" panose="05000000000000000000" pitchFamily="2" charset="2"/>
              <a:buChar char="§"/>
            </a:pPr>
            <a:r>
              <a:rPr lang="en-US" sz="2800" dirty="0"/>
              <a:t>This method is very common in projects that are relatively standard but have some small variation or customization</a:t>
            </a:r>
            <a:endParaRPr lang="en-US" sz="2800" dirty="0">
              <a:latin typeface="+mn-lt"/>
            </a:endParaRPr>
          </a:p>
        </p:txBody>
      </p:sp>
      <p:sp>
        <p:nvSpPr>
          <p:cNvPr id="8"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367723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685337" y="731519"/>
            <a:ext cx="10156836" cy="568234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840377" y="974310"/>
            <a:ext cx="9505406" cy="5324535"/>
          </a:xfrm>
          <a:prstGeom prst="rect">
            <a:avLst/>
          </a:prstGeom>
        </p:spPr>
        <p:txBody>
          <a:bodyPr wrap="square">
            <a:spAutoFit/>
          </a:bodyPr>
          <a:lstStyle/>
          <a:p>
            <a:r>
              <a:rPr lang="en-US" sz="2800" b="1" i="1" dirty="0">
                <a:latin typeface="+mn-lt"/>
              </a:rPr>
              <a:t>(4) Learning Curves</a:t>
            </a:r>
          </a:p>
          <a:p>
            <a:pPr marL="342900" indent="-342900" algn="just">
              <a:buFont typeface="Wingdings" panose="05000000000000000000" pitchFamily="2" charset="2"/>
              <a:buChar char="§"/>
            </a:pPr>
            <a:r>
              <a:rPr lang="en-US" sz="2400" dirty="0">
                <a:latin typeface="+mn-lt"/>
              </a:rPr>
              <a:t>Some projects require that the same task, group of tasks, or product be repeated several times. </a:t>
            </a:r>
          </a:p>
          <a:p>
            <a:pPr marL="342900" indent="-342900" algn="just">
              <a:buFont typeface="Wingdings" panose="05000000000000000000" pitchFamily="2" charset="2"/>
              <a:buChar char="§"/>
            </a:pPr>
            <a:r>
              <a:rPr lang="en-US" sz="2400" dirty="0">
                <a:latin typeface="+mn-lt"/>
              </a:rPr>
              <a:t>Managers know intuitively that the time to perform a task improves with repetition.</a:t>
            </a:r>
          </a:p>
          <a:p>
            <a:pPr marL="342900" indent="-342900" algn="just">
              <a:buFont typeface="Wingdings" panose="05000000000000000000" pitchFamily="2" charset="2"/>
              <a:buChar char="§"/>
            </a:pPr>
            <a:r>
              <a:rPr lang="en-US" sz="2400" dirty="0">
                <a:latin typeface="+mn-lt"/>
              </a:rPr>
              <a:t>This phenomenon is especially true of tasks that are labor intensive. </a:t>
            </a:r>
          </a:p>
          <a:p>
            <a:pPr marL="342900" indent="-342900" algn="just">
              <a:buFont typeface="Wingdings" panose="05000000000000000000" pitchFamily="2" charset="2"/>
              <a:buChar char="§"/>
            </a:pPr>
            <a:r>
              <a:rPr lang="en-US" sz="2400" dirty="0">
                <a:latin typeface="+mn-lt"/>
              </a:rPr>
              <a:t>In these circumstances the pattern of improvement phenomenon can be used to predict the reduction in time to perform the task. </a:t>
            </a:r>
          </a:p>
          <a:p>
            <a:pPr marL="342900" indent="-342900" algn="just">
              <a:buFont typeface="Wingdings" panose="05000000000000000000" pitchFamily="2" charset="2"/>
              <a:buChar char="§"/>
            </a:pPr>
            <a:r>
              <a:rPr lang="en-US" sz="2400" dirty="0">
                <a:latin typeface="+mn-lt"/>
              </a:rPr>
              <a:t>From empirical evidence across </a:t>
            </a:r>
            <a:r>
              <a:rPr lang="en-US" sz="2400" i="1" dirty="0">
                <a:latin typeface="+mn-lt"/>
              </a:rPr>
              <a:t>all </a:t>
            </a:r>
            <a:r>
              <a:rPr lang="en-US" sz="2400" dirty="0">
                <a:latin typeface="+mn-lt"/>
              </a:rPr>
              <a:t>industries, the pattern of this improvement has been quantified in the </a:t>
            </a:r>
            <a:r>
              <a:rPr lang="en-US" sz="2400" b="1" dirty="0">
                <a:latin typeface="+mn-lt"/>
              </a:rPr>
              <a:t>learning curve </a:t>
            </a:r>
            <a:r>
              <a:rPr lang="en-US" sz="2400" dirty="0">
                <a:latin typeface="+mn-lt"/>
              </a:rPr>
              <a:t>(also known as improvement curve, experience curve, and industrial progress curve), which is described by the following relationship:</a:t>
            </a:r>
          </a:p>
          <a:p>
            <a:pPr marL="342900" indent="-342900" algn="just">
              <a:buFont typeface="Wingdings" panose="05000000000000000000" pitchFamily="2" charset="2"/>
              <a:buChar char="§"/>
            </a:pPr>
            <a:r>
              <a:rPr lang="en-US" sz="2400" b="1" i="1" dirty="0">
                <a:latin typeface="+mn-lt"/>
              </a:rPr>
              <a:t>Each time the output quantity doubles, the unit labor hours are reduced at a constant rate.</a:t>
            </a:r>
            <a:endParaRPr lang="en-US" sz="2400" b="1" dirty="0">
              <a:latin typeface="+mn-lt"/>
            </a:endParaRPr>
          </a:p>
        </p:txBody>
      </p:sp>
      <p:sp>
        <p:nvSpPr>
          <p:cNvPr id="4"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13124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580835" y="1058093"/>
            <a:ext cx="10169898" cy="54715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2"/>
          <p:cNvSpPr txBox="1"/>
          <p:nvPr/>
        </p:nvSpPr>
        <p:spPr>
          <a:xfrm>
            <a:off x="620021" y="552587"/>
            <a:ext cx="8740239" cy="492443"/>
          </a:xfrm>
          <a:prstGeom prst="rect">
            <a:avLst/>
          </a:prstGeom>
          <a:noFill/>
        </p:spPr>
        <p:txBody>
          <a:bodyPr wrap="square" rtlCol="0">
            <a:spAutoFit/>
          </a:bodyPr>
          <a:lstStyle/>
          <a:p>
            <a:pPr algn="ctr"/>
            <a:r>
              <a:rPr lang="en-US" sz="2600" b="1" dirty="0">
                <a:solidFill>
                  <a:srgbClr val="00B0F0"/>
                </a:solidFill>
              </a:rPr>
              <a:t>Bottom-Up Approaches for Estimating Project Times and Costs</a:t>
            </a:r>
          </a:p>
        </p:txBody>
      </p:sp>
      <p:sp>
        <p:nvSpPr>
          <p:cNvPr id="5" name="Rectangle 4"/>
          <p:cNvSpPr/>
          <p:nvPr/>
        </p:nvSpPr>
        <p:spPr>
          <a:xfrm>
            <a:off x="769521" y="1136251"/>
            <a:ext cx="9845041" cy="5262979"/>
          </a:xfrm>
          <a:prstGeom prst="rect">
            <a:avLst/>
          </a:prstGeom>
        </p:spPr>
        <p:txBody>
          <a:bodyPr wrap="square">
            <a:spAutoFit/>
          </a:bodyPr>
          <a:lstStyle/>
          <a:p>
            <a:r>
              <a:rPr lang="en-US" sz="2400" b="1" i="1" dirty="0">
                <a:latin typeface="+mn-lt"/>
              </a:rPr>
              <a:t>(1) Template Methods</a:t>
            </a:r>
          </a:p>
          <a:p>
            <a:pPr marL="285750" indent="-285750">
              <a:buFont typeface="Wingdings" panose="05000000000000000000" pitchFamily="2" charset="2"/>
              <a:buChar char="§"/>
            </a:pPr>
            <a:r>
              <a:rPr lang="en-US" sz="2400" dirty="0">
                <a:latin typeface="+mn-lt"/>
              </a:rPr>
              <a:t>If the project is similar to past projects, the costs from past projects can be used as a starting point for the new project. </a:t>
            </a:r>
          </a:p>
          <a:p>
            <a:pPr marL="285750" indent="-285750">
              <a:buFont typeface="Wingdings" panose="05000000000000000000" pitchFamily="2" charset="2"/>
              <a:buChar char="§"/>
            </a:pPr>
            <a:r>
              <a:rPr lang="en-US" sz="2400" dirty="0">
                <a:latin typeface="+mn-lt"/>
              </a:rPr>
              <a:t>Differences in the new project can be noted and past times and costs adjusted to reflect these differences. </a:t>
            </a:r>
          </a:p>
          <a:p>
            <a:pPr marL="285750" indent="-285750">
              <a:buFont typeface="Wingdings" panose="05000000000000000000" pitchFamily="2" charset="2"/>
              <a:buChar char="§"/>
            </a:pPr>
            <a:r>
              <a:rPr lang="en-US" sz="2400" dirty="0">
                <a:latin typeface="+mn-lt"/>
              </a:rPr>
              <a:t>For example, a ship repair </a:t>
            </a:r>
            <a:r>
              <a:rPr lang="en-US" sz="2400" dirty="0" err="1">
                <a:latin typeface="+mn-lt"/>
              </a:rPr>
              <a:t>drydock</a:t>
            </a:r>
            <a:r>
              <a:rPr lang="en-US" sz="2400" dirty="0">
                <a:latin typeface="+mn-lt"/>
              </a:rPr>
              <a:t> firm has a set of standard repair projects (i.e., templates for overhaul, electrical, mechanical) that are used as starting points for estimating the cost and duration of any new project. </a:t>
            </a:r>
          </a:p>
          <a:p>
            <a:pPr marL="285750" indent="-285750">
              <a:buFont typeface="Wingdings" panose="05000000000000000000" pitchFamily="2" charset="2"/>
              <a:buChar char="§"/>
            </a:pPr>
            <a:r>
              <a:rPr lang="en-US" sz="2400" dirty="0">
                <a:latin typeface="+mn-lt"/>
              </a:rPr>
              <a:t>Differences from the appropriate standardized project are noted (for times, costs, and resources) and changes are made. </a:t>
            </a:r>
          </a:p>
          <a:p>
            <a:pPr marL="285750" indent="-285750">
              <a:buFont typeface="Wingdings" panose="05000000000000000000" pitchFamily="2" charset="2"/>
              <a:buChar char="§"/>
            </a:pPr>
            <a:r>
              <a:rPr lang="en-US" sz="2400" dirty="0">
                <a:latin typeface="+mn-lt"/>
              </a:rPr>
              <a:t>This approach enables the firm to develop a potential schedule, estimate costs, and develop a budget in a very short time span.</a:t>
            </a:r>
          </a:p>
          <a:p>
            <a:pPr marL="285750" indent="-285750">
              <a:buFont typeface="Wingdings" panose="05000000000000000000" pitchFamily="2" charset="2"/>
              <a:buChar char="§"/>
            </a:pPr>
            <a:r>
              <a:rPr lang="en-US" sz="2400" dirty="0">
                <a:latin typeface="+mn-lt"/>
              </a:rPr>
              <a:t>Development of such templates in a database can quickly reduce estimate errors.</a:t>
            </a:r>
          </a:p>
        </p:txBody>
      </p:sp>
      <p:sp>
        <p:nvSpPr>
          <p:cNvPr id="7" name="Rectangle 27"/>
          <p:cNvSpPr>
            <a:spLocks noChangeArrowheads="1"/>
          </p:cNvSpPr>
          <p:nvPr/>
        </p:nvSpPr>
        <p:spPr bwMode="auto">
          <a:xfrm>
            <a:off x="620021" y="371555"/>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57130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685339" y="980640"/>
            <a:ext cx="9922560" cy="574494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7" name="Rectangle 27"/>
          <p:cNvSpPr>
            <a:spLocks noChangeArrowheads="1"/>
          </p:cNvSpPr>
          <p:nvPr/>
        </p:nvSpPr>
        <p:spPr bwMode="auto">
          <a:xfrm>
            <a:off x="620021" y="371555"/>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738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828173" y="1058093"/>
            <a:ext cx="9675222" cy="5632311"/>
          </a:xfrm>
          <a:prstGeom prst="rect">
            <a:avLst/>
          </a:prstGeom>
        </p:spPr>
        <p:txBody>
          <a:bodyPr wrap="square">
            <a:spAutoFit/>
          </a:bodyPr>
          <a:lstStyle/>
          <a:p>
            <a:pPr algn="just"/>
            <a:r>
              <a:rPr lang="en-US" sz="2400" b="1" i="1" dirty="0">
                <a:latin typeface="+mn-lt"/>
              </a:rPr>
              <a:t>(2) Parametric Procedures Applied to Specific Tasks</a:t>
            </a:r>
          </a:p>
          <a:p>
            <a:pPr marL="342900" indent="-342900" algn="just">
              <a:buFont typeface="Wingdings" panose="05000000000000000000" pitchFamily="2" charset="2"/>
              <a:buChar char="§"/>
            </a:pPr>
            <a:r>
              <a:rPr lang="en-US" sz="2400" dirty="0">
                <a:latin typeface="+mn-lt"/>
              </a:rPr>
              <a:t>Just as parametric techniques such as cost per square foot can be the source of </a:t>
            </a:r>
            <a:r>
              <a:rPr lang="en-US" sz="2400" dirty="0" err="1">
                <a:latin typeface="+mn-lt"/>
              </a:rPr>
              <a:t>topdown</a:t>
            </a:r>
            <a:r>
              <a:rPr lang="en-US" sz="2400" dirty="0">
                <a:latin typeface="+mn-lt"/>
              </a:rPr>
              <a:t> estimates, the same technique can be applied to specific tasks. </a:t>
            </a:r>
          </a:p>
          <a:p>
            <a:pPr marL="342900" indent="-342900" algn="just">
              <a:buFont typeface="Wingdings" panose="05000000000000000000" pitchFamily="2" charset="2"/>
              <a:buChar char="§"/>
            </a:pPr>
            <a:r>
              <a:rPr lang="en-US" sz="2400" dirty="0">
                <a:latin typeface="+mn-lt"/>
              </a:rPr>
              <a:t>For example, as part of an MS Office conversion project, 36 different computer workstations needed to be converted. </a:t>
            </a:r>
          </a:p>
          <a:p>
            <a:pPr marL="342900" indent="-342900" algn="just">
              <a:buFont typeface="Wingdings" panose="05000000000000000000" pitchFamily="2" charset="2"/>
              <a:buChar char="§"/>
            </a:pPr>
            <a:r>
              <a:rPr lang="en-US" sz="2400" dirty="0">
                <a:latin typeface="+mn-lt"/>
              </a:rPr>
              <a:t>Based on past conversion projects, the project manager determined that on average one person could convert three workstations per day.</a:t>
            </a:r>
          </a:p>
          <a:p>
            <a:pPr marL="342900" indent="-342900" algn="just">
              <a:buFont typeface="Wingdings" panose="05000000000000000000" pitchFamily="2" charset="2"/>
              <a:buChar char="§"/>
            </a:pPr>
            <a:r>
              <a:rPr lang="en-US" sz="2400" dirty="0">
                <a:latin typeface="+mn-lt"/>
              </a:rPr>
              <a:t>Therefore the task of converting the 36 workstations would take three technicians four days [(36/3)/3]. </a:t>
            </a:r>
          </a:p>
          <a:p>
            <a:pPr marL="342900" indent="-342900" algn="just">
              <a:buFont typeface="Wingdings" panose="05000000000000000000" pitchFamily="2" charset="2"/>
              <a:buChar char="§"/>
            </a:pPr>
            <a:r>
              <a:rPr lang="en-US" sz="2400" dirty="0">
                <a:latin typeface="+mn-lt"/>
              </a:rPr>
              <a:t>Similarly, to estimate the wallpapering allowance on a house remodel, the contractor figured a cost of $5 per square yard of wallpaper and $2 per yard to install it, for a total cost of $7. </a:t>
            </a:r>
          </a:p>
          <a:p>
            <a:pPr marL="342900" indent="-342900" algn="just">
              <a:buFont typeface="Wingdings" panose="05000000000000000000" pitchFamily="2" charset="2"/>
              <a:buChar char="§"/>
            </a:pPr>
            <a:r>
              <a:rPr lang="en-US" sz="2400" dirty="0">
                <a:latin typeface="+mn-lt"/>
              </a:rPr>
              <a:t>By measuring the length and height of all the walls she was able to calculate the total area in square yards and multiply it by $7.</a:t>
            </a:r>
          </a:p>
        </p:txBody>
      </p:sp>
    </p:spTree>
    <p:extLst>
      <p:ext uri="{BB962C8B-B14F-4D97-AF65-F5344CB8AC3E}">
        <p14:creationId xmlns:p14="http://schemas.microsoft.com/office/powerpoint/2010/main" val="164804134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634775" y="809897"/>
            <a:ext cx="10390278" cy="5536274"/>
          </a:xfrm>
          <a:prstGeom prst="roundRect">
            <a:avLst>
              <a:gd name="adj" fmla="val 12416"/>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91" name="TextBox 47"/>
          <p:cNvSpPr txBox="1">
            <a:spLocks noChangeArrowheads="1"/>
          </p:cNvSpPr>
          <p:nvPr/>
        </p:nvSpPr>
        <p:spPr bwMode="auto">
          <a:xfrm>
            <a:off x="760036" y="941450"/>
            <a:ext cx="10160514"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sz="2400" b="1" i="1" dirty="0"/>
              <a:t>(3) Range Estimating</a:t>
            </a:r>
          </a:p>
          <a:p>
            <a:pPr marL="342900" indent="-342900" algn="just">
              <a:buFont typeface="Wingdings" panose="05000000000000000000" pitchFamily="2" charset="2"/>
              <a:buChar char="§"/>
            </a:pPr>
            <a:r>
              <a:rPr lang="en-US" sz="2400" i="1" dirty="0"/>
              <a:t>When do you use range estimating? </a:t>
            </a:r>
            <a:r>
              <a:rPr lang="en-US" sz="2400" b="1" dirty="0"/>
              <a:t>Range estimating </a:t>
            </a:r>
            <a:r>
              <a:rPr lang="en-US" sz="2400" dirty="0"/>
              <a:t>works best when work packages have significant uncertainty associated with the time or cost to complete.</a:t>
            </a:r>
          </a:p>
          <a:p>
            <a:pPr marL="342900" indent="-342900" algn="just">
              <a:buFont typeface="Wingdings" panose="05000000000000000000" pitchFamily="2" charset="2"/>
              <a:buChar char="§"/>
            </a:pPr>
            <a:r>
              <a:rPr lang="en-US" sz="2400" dirty="0"/>
              <a:t>If the work package is routine and carries little uncertainty, using a person most familiar with the work package is usually the best approach. </a:t>
            </a:r>
          </a:p>
          <a:p>
            <a:pPr marL="342900" indent="-342900" algn="just">
              <a:buFont typeface="Wingdings" panose="05000000000000000000" pitchFamily="2" charset="2"/>
              <a:buChar char="§"/>
            </a:pPr>
            <a:r>
              <a:rPr lang="en-US" sz="2400" dirty="0"/>
              <a:t>She is likely to know best how to estimate work packages durations and costs.</a:t>
            </a:r>
          </a:p>
          <a:p>
            <a:pPr marL="342900" indent="-342900" algn="just">
              <a:buFont typeface="Wingdings" panose="05000000000000000000" pitchFamily="2" charset="2"/>
              <a:buChar char="§"/>
            </a:pPr>
            <a:r>
              <a:rPr lang="en-US" sz="2400" dirty="0"/>
              <a:t>However, when work packages have significant uncertainty associated with the time or cost to complete, it is a prudent policy to require three time estimates—low, average, and high (borrowed from PERT methodology that uses probability distributions). </a:t>
            </a:r>
          </a:p>
          <a:p>
            <a:pPr marL="342900" indent="-342900" algn="just">
              <a:buFont typeface="Wingdings" panose="05000000000000000000" pitchFamily="2" charset="2"/>
              <a:buChar char="§"/>
            </a:pPr>
            <a:r>
              <a:rPr lang="en-US" sz="2400" dirty="0"/>
              <a:t>The low to high give a range within which the average estimate will fall. </a:t>
            </a:r>
          </a:p>
          <a:p>
            <a:pPr marL="342900" indent="-342900" algn="just">
              <a:buFont typeface="Wingdings" panose="05000000000000000000" pitchFamily="2" charset="2"/>
              <a:buChar char="§"/>
            </a:pPr>
            <a:r>
              <a:rPr lang="en-US" sz="2400" dirty="0"/>
              <a:t>Determining the low and high estimates for the activity is influenced by factors such as complexity, technology, newness, familiarity.</a:t>
            </a: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239371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888275" y="1272385"/>
            <a:ext cx="9065622" cy="48332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91" name="TextBox 47"/>
          <p:cNvSpPr txBox="1">
            <a:spLocks noChangeArrowheads="1"/>
          </p:cNvSpPr>
          <p:nvPr/>
        </p:nvSpPr>
        <p:spPr bwMode="auto">
          <a:xfrm>
            <a:off x="1167789" y="1488410"/>
            <a:ext cx="843341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Bef>
                <a:spcPts val="1200"/>
              </a:spcBef>
              <a:buFont typeface="Wingdings" panose="05000000000000000000" pitchFamily="2" charset="2"/>
              <a:buChar char="§"/>
            </a:pPr>
            <a:r>
              <a:rPr lang="en-US" sz="2400" i="1" dirty="0"/>
              <a:t>How do you get the estimates? </a:t>
            </a:r>
            <a:r>
              <a:rPr lang="en-US" sz="2400" dirty="0"/>
              <a:t>Since range estimating works best for work packages that have significant uncertainty, having a group determine the low, average, and high cost or duration gives best results. </a:t>
            </a:r>
          </a:p>
          <a:p>
            <a:pPr marL="342900" indent="-342900" algn="just">
              <a:spcBef>
                <a:spcPts val="1200"/>
              </a:spcBef>
              <a:buFont typeface="Wingdings" panose="05000000000000000000" pitchFamily="2" charset="2"/>
              <a:buChar char="§"/>
            </a:pPr>
            <a:r>
              <a:rPr lang="en-US" sz="2400" dirty="0"/>
              <a:t>Group estimating tends to refine extremes by bringing more</a:t>
            </a:r>
          </a:p>
          <a:p>
            <a:pPr marL="342900" indent="-342900" algn="just">
              <a:spcBef>
                <a:spcPts val="1200"/>
              </a:spcBef>
              <a:buFont typeface="Wingdings" panose="05000000000000000000" pitchFamily="2" charset="2"/>
              <a:buChar char="§"/>
            </a:pPr>
            <a:r>
              <a:rPr lang="en-US" sz="2400" dirty="0"/>
              <a:t>evaluative judgments to the estimate and potential risks. </a:t>
            </a:r>
          </a:p>
          <a:p>
            <a:pPr marL="342900" indent="-342900" algn="just">
              <a:spcBef>
                <a:spcPts val="1200"/>
              </a:spcBef>
              <a:buFont typeface="Wingdings" panose="05000000000000000000" pitchFamily="2" charset="2"/>
              <a:buChar char="§"/>
            </a:pPr>
            <a:r>
              <a:rPr lang="en-US" sz="2400" dirty="0"/>
              <a:t>The judgment of others in a group helps to moderate extreme perceived risks associated with a time or cost estimate.</a:t>
            </a:r>
          </a:p>
          <a:p>
            <a:pPr marL="342900" indent="-342900" algn="just">
              <a:spcBef>
                <a:spcPts val="1200"/>
              </a:spcBef>
              <a:buFont typeface="Wingdings" panose="05000000000000000000" pitchFamily="2" charset="2"/>
              <a:buChar char="§"/>
            </a:pPr>
            <a:r>
              <a:rPr lang="en-US" sz="2400" dirty="0"/>
              <a:t>Involving others in making activity estimates gains buy-in and credibility to the estimate.</a:t>
            </a:r>
          </a:p>
        </p:txBody>
      </p:sp>
      <p:sp>
        <p:nvSpPr>
          <p:cNvPr id="8"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9"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902649" y="662635"/>
            <a:ext cx="3538405" cy="461665"/>
          </a:xfrm>
          <a:prstGeom prst="rect">
            <a:avLst/>
          </a:prstGeom>
        </p:spPr>
        <p:txBody>
          <a:bodyPr wrap="none">
            <a:spAutoFit/>
          </a:bodyPr>
          <a:lstStyle/>
          <a:p>
            <a:pPr algn="just"/>
            <a:r>
              <a:rPr lang="en-US" sz="2400" b="1" i="1" dirty="0">
                <a:solidFill>
                  <a:srgbClr val="00B0F0"/>
                </a:solidFill>
              </a:rPr>
              <a:t>Range Estimating – Cont..</a:t>
            </a:r>
          </a:p>
        </p:txBody>
      </p:sp>
    </p:spTree>
    <p:extLst>
      <p:ext uri="{BB962C8B-B14F-4D97-AF65-F5344CB8AC3E}">
        <p14:creationId xmlns:p14="http://schemas.microsoft.com/office/powerpoint/2010/main" val="143505719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65433" y="875210"/>
            <a:ext cx="9284402" cy="5630092"/>
          </a:xfrm>
          <a:prstGeom prst="roundRect">
            <a:avLst>
              <a:gd name="adj" fmla="val 10218"/>
            </a:avLst>
          </a:prstGeom>
          <a:solidFill>
            <a:srgbClr val="FFFFFF">
              <a:shade val="85000"/>
            </a:srgbClr>
          </a:solidFill>
          <a:ln>
            <a:noFill/>
          </a:ln>
          <a:effectLst>
            <a:reflection blurRad="12700" stA="38000" endPos="28000" dist="5000" dir="5400000" sy="-100000" algn="bl" rotWithShape="0"/>
          </a:effectLst>
        </p:spPr>
      </p:pic>
      <p:sp>
        <p:nvSpPr>
          <p:cNvPr id="3" name="TextBox 2"/>
          <p:cNvSpPr txBox="1"/>
          <p:nvPr/>
        </p:nvSpPr>
        <p:spPr>
          <a:xfrm>
            <a:off x="2364377" y="260552"/>
            <a:ext cx="4715691"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2800" b="1" dirty="0">
                <a:solidFill>
                  <a:srgbClr val="00B0F0"/>
                </a:solidFill>
              </a:rPr>
              <a:t>Range Estimating Template</a:t>
            </a:r>
          </a:p>
        </p:txBody>
      </p:sp>
      <p:pic>
        <p:nvPicPr>
          <p:cNvPr id="5"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10048438" y="84865"/>
            <a:ext cx="1999598" cy="88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60399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627016" y="822961"/>
            <a:ext cx="9209316" cy="540036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91" name="TextBox 47"/>
          <p:cNvSpPr txBox="1">
            <a:spLocks noChangeArrowheads="1"/>
          </p:cNvSpPr>
          <p:nvPr/>
        </p:nvSpPr>
        <p:spPr bwMode="auto">
          <a:xfrm>
            <a:off x="900972" y="941450"/>
            <a:ext cx="872635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Bef>
                <a:spcPts val="1200"/>
              </a:spcBef>
            </a:pPr>
            <a:r>
              <a:rPr lang="en-US" sz="2400" b="1" dirty="0"/>
              <a:t>A Hybrid: Phase Estimating</a:t>
            </a:r>
          </a:p>
          <a:p>
            <a:pPr marL="342900" indent="-342900" algn="just">
              <a:spcBef>
                <a:spcPts val="1200"/>
              </a:spcBef>
              <a:buFont typeface="Wingdings" panose="05000000000000000000" pitchFamily="2" charset="2"/>
              <a:buChar char="§"/>
            </a:pPr>
            <a:r>
              <a:rPr lang="en-US" sz="2400" dirty="0"/>
              <a:t>This approach begins with a top-down estimate for the project and then refines estimates for phases of the project as it is implemented. </a:t>
            </a:r>
          </a:p>
          <a:p>
            <a:pPr marL="342900" indent="-342900" algn="just">
              <a:spcBef>
                <a:spcPts val="1200"/>
              </a:spcBef>
              <a:buFont typeface="Wingdings" panose="05000000000000000000" pitchFamily="2" charset="2"/>
              <a:buChar char="§"/>
            </a:pPr>
            <a:r>
              <a:rPr lang="en-US" sz="2400" dirty="0"/>
              <a:t>Some projects by their nature cannot be rigorously defined because of the uncertainty of design or the final product.</a:t>
            </a:r>
          </a:p>
          <a:p>
            <a:pPr marL="342900" indent="-342900" algn="just">
              <a:spcBef>
                <a:spcPts val="1200"/>
              </a:spcBef>
              <a:buFont typeface="Wingdings" panose="05000000000000000000" pitchFamily="2" charset="2"/>
              <a:buChar char="§"/>
            </a:pPr>
            <a:r>
              <a:rPr lang="en-US" sz="2400" dirty="0"/>
              <a:t>Although rare, such projects do exist. </a:t>
            </a:r>
          </a:p>
          <a:p>
            <a:pPr marL="342900" indent="-342900" algn="just">
              <a:spcBef>
                <a:spcPts val="1200"/>
              </a:spcBef>
              <a:buFont typeface="Wingdings" panose="05000000000000000000" pitchFamily="2" charset="2"/>
              <a:buChar char="§"/>
            </a:pPr>
            <a:r>
              <a:rPr lang="en-US" sz="2400" dirty="0"/>
              <a:t>These projects are often found in aerospace projects,</a:t>
            </a:r>
          </a:p>
          <a:p>
            <a:pPr marL="342900" indent="-342900" algn="just">
              <a:spcBef>
                <a:spcPts val="1200"/>
              </a:spcBef>
              <a:buFont typeface="Wingdings" panose="05000000000000000000" pitchFamily="2" charset="2"/>
              <a:buChar char="§"/>
            </a:pPr>
            <a:r>
              <a:rPr lang="en-US" sz="2400" dirty="0"/>
              <a:t>IT projects, new technology projects, and construction projects where design is incomplete. </a:t>
            </a:r>
          </a:p>
          <a:p>
            <a:pPr marL="342900" indent="-342900" algn="just">
              <a:spcBef>
                <a:spcPts val="1200"/>
              </a:spcBef>
              <a:buFont typeface="Wingdings" panose="05000000000000000000" pitchFamily="2" charset="2"/>
              <a:buChar char="§"/>
            </a:pPr>
            <a:r>
              <a:rPr lang="en-US" sz="2400" dirty="0"/>
              <a:t>In these projects, phase or life-cycle estimating is frequently used.</a:t>
            </a:r>
            <a:endParaRPr lang="en-US" altLang="en-US" sz="2400" dirty="0">
              <a:solidFill>
                <a:srgbClr val="000000"/>
              </a:solidFill>
              <a:latin typeface="+mn-lt"/>
              <a:cs typeface="Times New Roman" panose="02020603050405020304" pitchFamily="18" charset="0"/>
            </a:endParaRP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990324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96835" y="809896"/>
            <a:ext cx="9888582" cy="5617030"/>
          </a:xfrm>
          <a:prstGeom prst="rect">
            <a:avLst/>
          </a:prstGeom>
        </p:spPr>
      </p:pic>
      <p:sp>
        <p:nvSpPr>
          <p:cNvPr id="3" name="TextBox 2"/>
          <p:cNvSpPr txBox="1"/>
          <p:nvPr/>
        </p:nvSpPr>
        <p:spPr>
          <a:xfrm>
            <a:off x="1998618" y="195942"/>
            <a:ext cx="6335486" cy="523220"/>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2800" b="1" dirty="0">
                <a:solidFill>
                  <a:srgbClr val="00B0F0"/>
                </a:solidFill>
              </a:rPr>
              <a:t>Phase Estimating over Project Life Cycle</a:t>
            </a:r>
          </a:p>
        </p:txBody>
      </p:sp>
    </p:spTree>
    <p:extLst>
      <p:ext uri="{BB962C8B-B14F-4D97-AF65-F5344CB8AC3E}">
        <p14:creationId xmlns:p14="http://schemas.microsoft.com/office/powerpoint/2010/main" val="218544518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87826" y="1142810"/>
            <a:ext cx="8791305" cy="523028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20021" y="1397035"/>
            <a:ext cx="830191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spcBef>
                <a:spcPts val="0"/>
              </a:spcBef>
              <a:buFont typeface="Arial" panose="020B0604020202020204" pitchFamily="34" charset="0"/>
              <a:buChar char="•"/>
            </a:pPr>
            <a:r>
              <a:rPr lang="en-US" sz="2800" dirty="0"/>
              <a:t>Assuming work packages are defined, detailed cost estimates can be made. </a:t>
            </a:r>
          </a:p>
          <a:p>
            <a:pPr marL="457200" indent="-457200">
              <a:spcBef>
                <a:spcPts val="0"/>
              </a:spcBef>
              <a:buFont typeface="Arial" panose="020B0604020202020204" pitchFamily="34" charset="0"/>
              <a:buChar char="•"/>
            </a:pPr>
            <a:r>
              <a:rPr lang="en-US" sz="2800" dirty="0"/>
              <a:t>Here are typical kinds of costs found in a project:</a:t>
            </a:r>
          </a:p>
          <a:p>
            <a:pPr lvl="1">
              <a:spcBef>
                <a:spcPts val="0"/>
              </a:spcBef>
            </a:pPr>
            <a:r>
              <a:rPr lang="en-US" sz="2800" dirty="0"/>
              <a:t>1. Direct costs</a:t>
            </a:r>
          </a:p>
          <a:p>
            <a:pPr lvl="2">
              <a:spcBef>
                <a:spcPts val="0"/>
              </a:spcBef>
            </a:pPr>
            <a:r>
              <a:rPr lang="en-US" sz="2800" dirty="0"/>
              <a:t>a. Labor</a:t>
            </a:r>
          </a:p>
          <a:p>
            <a:pPr lvl="2">
              <a:spcBef>
                <a:spcPts val="0"/>
              </a:spcBef>
            </a:pPr>
            <a:r>
              <a:rPr lang="en-US" sz="2800" dirty="0"/>
              <a:t>b. Materials </a:t>
            </a:r>
          </a:p>
          <a:p>
            <a:pPr lvl="2">
              <a:spcBef>
                <a:spcPts val="0"/>
              </a:spcBef>
            </a:pPr>
            <a:r>
              <a:rPr lang="en-US" sz="2800" dirty="0"/>
              <a:t>c. Equipment </a:t>
            </a:r>
          </a:p>
          <a:p>
            <a:pPr lvl="2">
              <a:spcBef>
                <a:spcPts val="0"/>
              </a:spcBef>
            </a:pPr>
            <a:r>
              <a:rPr lang="en-US" sz="2800" dirty="0"/>
              <a:t>d. Other</a:t>
            </a:r>
          </a:p>
          <a:p>
            <a:pPr lvl="1">
              <a:spcBef>
                <a:spcPts val="0"/>
              </a:spcBef>
            </a:pPr>
            <a:r>
              <a:rPr lang="en-US" sz="2800" dirty="0"/>
              <a:t>2. Direct project overhead costs</a:t>
            </a:r>
          </a:p>
          <a:p>
            <a:pPr lvl="1">
              <a:spcBef>
                <a:spcPts val="0"/>
              </a:spcBef>
            </a:pPr>
            <a:r>
              <a:rPr lang="en-US" sz="2800" dirty="0"/>
              <a:t>3. General and administrative (G&amp;A) overhead costs</a:t>
            </a:r>
            <a:endParaRPr lang="en-US" altLang="en-US" sz="2800" dirty="0">
              <a:solidFill>
                <a:srgbClr val="000000"/>
              </a:solidFill>
              <a:latin typeface="+mn-lt"/>
              <a:cs typeface="Times New Roman" panose="02020603050405020304" pitchFamily="18" charset="0"/>
            </a:endParaRPr>
          </a:p>
        </p:txBody>
      </p:sp>
      <p:sp>
        <p:nvSpPr>
          <p:cNvPr id="4" name="TextBox 2"/>
          <p:cNvSpPr txBox="1">
            <a:spLocks noChangeArrowheads="1"/>
          </p:cNvSpPr>
          <p:nvPr/>
        </p:nvSpPr>
        <p:spPr bwMode="auto">
          <a:xfrm>
            <a:off x="587826" y="555673"/>
            <a:ext cx="47199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3200" b="1" dirty="0">
                <a:solidFill>
                  <a:srgbClr val="00B0F0"/>
                </a:solidFill>
                <a:cs typeface="Times New Roman" panose="02020603050405020304" pitchFamily="18" charset="0"/>
              </a:rPr>
              <a:t>Types of Costs</a:t>
            </a:r>
            <a:endParaRPr lang="en-US" sz="3200" b="1" dirty="0">
              <a:solidFill>
                <a:srgbClr val="00B0F0"/>
              </a:solidFill>
              <a:latin typeface="+mn-lt"/>
              <a:cs typeface="Times New Roman" panose="02020603050405020304" pitchFamily="18" charset="0"/>
            </a:endParaRPr>
          </a:p>
        </p:txBody>
      </p:sp>
      <p:sp>
        <p:nvSpPr>
          <p:cNvPr id="7"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76222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61702" y="1144487"/>
            <a:ext cx="9548949" cy="536714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769125" y="1369740"/>
            <a:ext cx="8845138"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sz="2800" b="1" dirty="0"/>
              <a:t>Direct Costs</a:t>
            </a:r>
          </a:p>
          <a:p>
            <a:pPr marL="457200" indent="-457200" algn="just">
              <a:buFont typeface="Wingdings" panose="05000000000000000000" pitchFamily="2" charset="2"/>
              <a:buChar char="§"/>
            </a:pPr>
            <a:r>
              <a:rPr lang="en-US" sz="2800" dirty="0"/>
              <a:t>These costs are clearly chargeable to a specific work package. </a:t>
            </a:r>
          </a:p>
          <a:p>
            <a:pPr marL="457200" indent="-457200" algn="just">
              <a:buFont typeface="Wingdings" panose="05000000000000000000" pitchFamily="2" charset="2"/>
              <a:buChar char="§"/>
            </a:pPr>
            <a:r>
              <a:rPr lang="en-US" sz="2800" b="1" dirty="0"/>
              <a:t>Direct costs </a:t>
            </a:r>
            <a:r>
              <a:rPr lang="en-US" sz="2800" dirty="0"/>
              <a:t>can be influenced by the project manager, project team, and individuals implementing the work package. </a:t>
            </a:r>
          </a:p>
          <a:p>
            <a:pPr marL="457200" indent="-457200" algn="just">
              <a:buFont typeface="Wingdings" panose="05000000000000000000" pitchFamily="2" charset="2"/>
              <a:buChar char="§"/>
            </a:pPr>
            <a:r>
              <a:rPr lang="en-US" sz="2800" dirty="0"/>
              <a:t>These costs represent real cash outflows and must be paid as the project progresses; therefore, direct costs are usually separated from overhead costs. </a:t>
            </a:r>
          </a:p>
          <a:p>
            <a:pPr marL="457200" indent="-457200" algn="just">
              <a:buFont typeface="Wingdings" panose="05000000000000000000" pitchFamily="2" charset="2"/>
              <a:buChar char="§"/>
            </a:pPr>
            <a:r>
              <a:rPr lang="en-US" sz="2800" dirty="0" err="1"/>
              <a:t>Lowerlevel</a:t>
            </a:r>
            <a:r>
              <a:rPr lang="en-US" sz="2800" dirty="0"/>
              <a:t> project rollups frequently include only direct costs.</a:t>
            </a:r>
          </a:p>
        </p:txBody>
      </p:sp>
      <p:sp>
        <p:nvSpPr>
          <p:cNvPr id="4" name="Rectangle 3"/>
          <p:cNvSpPr/>
          <p:nvPr/>
        </p:nvSpPr>
        <p:spPr>
          <a:xfrm>
            <a:off x="692331" y="601476"/>
            <a:ext cx="3836948" cy="523220"/>
          </a:xfrm>
          <a:prstGeom prst="rect">
            <a:avLst/>
          </a:prstGeom>
        </p:spPr>
        <p:txBody>
          <a:bodyPr wrap="none">
            <a:spAutoFit/>
          </a:bodyPr>
          <a:lstStyle/>
          <a:p>
            <a:r>
              <a:rPr lang="en-US" sz="2800" b="1" dirty="0">
                <a:solidFill>
                  <a:srgbClr val="00B0F0"/>
                </a:solidFill>
              </a:rPr>
              <a:t>Types of Costing – Cont..</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932836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736268" y="1123409"/>
            <a:ext cx="9714018" cy="54602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990599" y="1188723"/>
            <a:ext cx="9159241" cy="5262979"/>
          </a:xfrm>
          <a:prstGeom prst="rect">
            <a:avLst/>
          </a:prstGeom>
        </p:spPr>
        <p:txBody>
          <a:bodyPr wrap="square">
            <a:spAutoFit/>
          </a:bodyPr>
          <a:lstStyle/>
          <a:p>
            <a:pPr algn="just"/>
            <a:r>
              <a:rPr lang="en-US" sz="2800" b="1" dirty="0"/>
              <a:t>Direct Project Overhead Costs</a:t>
            </a:r>
          </a:p>
          <a:p>
            <a:pPr marL="342900" indent="-342900" algn="just">
              <a:buFont typeface="Wingdings" panose="05000000000000000000" pitchFamily="2" charset="2"/>
              <a:buChar char="§"/>
            </a:pPr>
            <a:r>
              <a:rPr lang="en-US" sz="2800" dirty="0"/>
              <a:t>Direct overhead rates more closely pinpoint which resources of the organization are being used in the project. </a:t>
            </a:r>
          </a:p>
          <a:p>
            <a:pPr marL="342900" indent="-342900" algn="just">
              <a:buFont typeface="Wingdings" panose="05000000000000000000" pitchFamily="2" charset="2"/>
              <a:buChar char="§"/>
            </a:pPr>
            <a:r>
              <a:rPr lang="en-US" sz="2800" dirty="0"/>
              <a:t>Direct project </a:t>
            </a:r>
            <a:r>
              <a:rPr lang="en-US" sz="2800" b="1" dirty="0"/>
              <a:t>overhead costs </a:t>
            </a:r>
            <a:r>
              <a:rPr lang="en-US" sz="2800" dirty="0"/>
              <a:t>can be tied to project deliverables or work packages. </a:t>
            </a:r>
          </a:p>
          <a:p>
            <a:pPr marL="342900" indent="-342900" algn="just">
              <a:buFont typeface="Wingdings" panose="05000000000000000000" pitchFamily="2" charset="2"/>
              <a:buChar char="§"/>
            </a:pPr>
            <a:r>
              <a:rPr lang="en-US" sz="2800" dirty="0"/>
              <a:t>Examples include the salary of the project manager and temporary rental space for the project team. </a:t>
            </a:r>
          </a:p>
          <a:p>
            <a:pPr marL="342900" indent="-342900" algn="just">
              <a:buFont typeface="Wingdings" panose="05000000000000000000" pitchFamily="2" charset="2"/>
              <a:buChar char="§"/>
            </a:pPr>
            <a:r>
              <a:rPr lang="en-US" sz="2800" dirty="0"/>
              <a:t>Although overhead is not an immediate </a:t>
            </a:r>
            <a:r>
              <a:rPr lang="en-US" sz="2800" dirty="0" err="1"/>
              <a:t>outof</a:t>
            </a:r>
            <a:r>
              <a:rPr lang="en-US" sz="2800" dirty="0"/>
              <a:t>-pocket expense, it is </a:t>
            </a:r>
            <a:r>
              <a:rPr lang="en-US" sz="2800" i="1" dirty="0"/>
              <a:t>real </a:t>
            </a:r>
            <a:r>
              <a:rPr lang="en-US" sz="2800" dirty="0"/>
              <a:t>and must be covered in the long run if the firm is to remain viable. </a:t>
            </a:r>
          </a:p>
          <a:p>
            <a:pPr marL="342900" indent="-342900" algn="just">
              <a:buFont typeface="Wingdings" panose="05000000000000000000" pitchFamily="2" charset="2"/>
              <a:buChar char="§"/>
            </a:pPr>
            <a:r>
              <a:rPr lang="en-US" sz="2800" dirty="0"/>
              <a:t>These rates are usually a ratio of the dollar value of the resources used—e.g., direct labor, materials, equipment. </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92331" y="575350"/>
            <a:ext cx="3836948" cy="523220"/>
          </a:xfrm>
          <a:prstGeom prst="rect">
            <a:avLst/>
          </a:prstGeom>
        </p:spPr>
        <p:txBody>
          <a:bodyPr wrap="none">
            <a:spAutoFit/>
          </a:bodyPr>
          <a:lstStyle/>
          <a:p>
            <a:r>
              <a:rPr lang="en-US" sz="2800" b="1" dirty="0">
                <a:solidFill>
                  <a:srgbClr val="00B0F0"/>
                </a:solidFill>
              </a:rPr>
              <a:t>Types of Costing – Cont..</a:t>
            </a:r>
          </a:p>
        </p:txBody>
      </p:sp>
    </p:spTree>
    <p:extLst>
      <p:ext uri="{BB962C8B-B14F-4D97-AF65-F5344CB8AC3E}">
        <p14:creationId xmlns:p14="http://schemas.microsoft.com/office/powerpoint/2010/main" val="324167023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736268" y="1123409"/>
            <a:ext cx="9714018" cy="54602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271451" y="1561573"/>
            <a:ext cx="8434251" cy="4401205"/>
          </a:xfrm>
          <a:prstGeom prst="rect">
            <a:avLst/>
          </a:prstGeom>
        </p:spPr>
        <p:txBody>
          <a:bodyPr wrap="square">
            <a:spAutoFit/>
          </a:bodyPr>
          <a:lstStyle/>
          <a:p>
            <a:pPr marL="342900" indent="-342900" algn="just">
              <a:buFont typeface="Wingdings" panose="05000000000000000000" pitchFamily="2" charset="2"/>
              <a:buChar char="§"/>
            </a:pPr>
            <a:r>
              <a:rPr lang="en-US" sz="2800" dirty="0"/>
              <a:t>For example, a direct labor burden rate of 20 percent would add a direct overhead charge of 20 percent to the direct labor cost estimate.</a:t>
            </a:r>
          </a:p>
          <a:p>
            <a:pPr marL="342900" indent="-342900" algn="just">
              <a:buFont typeface="Wingdings" panose="05000000000000000000" pitchFamily="2" charset="2"/>
              <a:buChar char="§"/>
            </a:pPr>
            <a:r>
              <a:rPr lang="en-US" sz="2800" dirty="0"/>
              <a:t>A direct charge rate of 50 percent for materials would carry an additional 50 percent charge to the material cost estimate. </a:t>
            </a:r>
          </a:p>
          <a:p>
            <a:pPr marL="342900" indent="-342900" algn="just">
              <a:buFont typeface="Wingdings" panose="05000000000000000000" pitchFamily="2" charset="2"/>
              <a:buChar char="§"/>
            </a:pPr>
            <a:r>
              <a:rPr lang="en-US" sz="2800" dirty="0"/>
              <a:t>Selective direct overhead charges provide a more accurate project (job or work package) cost, rather than using a blanket overhead rate for the whole project.</a:t>
            </a:r>
          </a:p>
        </p:txBody>
      </p:sp>
      <p:sp>
        <p:nvSpPr>
          <p:cNvPr id="3" name="Rectangle 2"/>
          <p:cNvSpPr/>
          <p:nvPr/>
        </p:nvSpPr>
        <p:spPr>
          <a:xfrm>
            <a:off x="692331" y="601476"/>
            <a:ext cx="3836948" cy="523220"/>
          </a:xfrm>
          <a:prstGeom prst="rect">
            <a:avLst/>
          </a:prstGeom>
        </p:spPr>
        <p:txBody>
          <a:bodyPr wrap="none">
            <a:spAutoFit/>
          </a:bodyPr>
          <a:lstStyle/>
          <a:p>
            <a:r>
              <a:rPr lang="en-US" sz="2800" b="1" dirty="0">
                <a:solidFill>
                  <a:srgbClr val="00B0F0"/>
                </a:solidFill>
              </a:rPr>
              <a:t>Types of Costing – Cont..</a:t>
            </a:r>
          </a:p>
        </p:txBody>
      </p:sp>
      <p:sp>
        <p:nvSpPr>
          <p:cNvPr id="4"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5"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54715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793336" y="979717"/>
            <a:ext cx="8961120" cy="47548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982747" y="1279664"/>
            <a:ext cx="8582297" cy="4154984"/>
          </a:xfrm>
          <a:prstGeom prst="rect">
            <a:avLst/>
          </a:prstGeom>
        </p:spPr>
        <p:txBody>
          <a:bodyPr wrap="square">
            <a:spAutoFit/>
          </a:bodyPr>
          <a:lstStyle/>
          <a:p>
            <a:pPr algn="just"/>
            <a:r>
              <a:rPr lang="en-US" sz="2400" b="1" dirty="0"/>
              <a:t>General and Administrative (G&amp;A) Overhead Costs</a:t>
            </a:r>
          </a:p>
          <a:p>
            <a:pPr marL="285750" indent="-285750" algn="just">
              <a:buFont typeface="Wingdings" panose="05000000000000000000" pitchFamily="2" charset="2"/>
              <a:buChar char="§"/>
            </a:pPr>
            <a:r>
              <a:rPr lang="en-US" sz="2400" dirty="0"/>
              <a:t>These represent organization costs that are not directly linked to a specific project.</a:t>
            </a:r>
          </a:p>
          <a:p>
            <a:pPr marL="285750" indent="-285750" algn="just">
              <a:buFont typeface="Wingdings" panose="05000000000000000000" pitchFamily="2" charset="2"/>
              <a:buChar char="§"/>
            </a:pPr>
            <a:r>
              <a:rPr lang="en-US" sz="2400" dirty="0"/>
              <a:t>These costs are carried for the duration of the project. </a:t>
            </a:r>
          </a:p>
          <a:p>
            <a:pPr marL="285750" indent="-285750" algn="just">
              <a:buFont typeface="Wingdings" panose="05000000000000000000" pitchFamily="2" charset="2"/>
              <a:buChar char="§"/>
            </a:pPr>
            <a:r>
              <a:rPr lang="en-US" sz="2400" dirty="0"/>
              <a:t>Examples include organization costs across all products and projects such as advertising, accounting, and senior management above the project level. </a:t>
            </a:r>
          </a:p>
          <a:p>
            <a:pPr marL="285750" indent="-285750" algn="just">
              <a:buFont typeface="Wingdings" panose="05000000000000000000" pitchFamily="2" charset="2"/>
              <a:buChar char="§"/>
            </a:pPr>
            <a:r>
              <a:rPr lang="en-US" sz="2400" dirty="0"/>
              <a:t>Allocation of G&amp;A costs varies from organization to organization.</a:t>
            </a:r>
          </a:p>
          <a:p>
            <a:pPr marL="285750" indent="-285750" algn="just">
              <a:buFont typeface="Wingdings" panose="05000000000000000000" pitchFamily="2" charset="2"/>
              <a:buChar char="§"/>
            </a:pPr>
            <a:r>
              <a:rPr lang="en-US" sz="2400" dirty="0"/>
              <a:t>However, G&amp;A costs are usually allocated as a percent of total direct cost, or a percent of the total of a specific direct cost such as labor, materials, or equipment.</a:t>
            </a:r>
          </a:p>
        </p:txBody>
      </p:sp>
      <p:sp>
        <p:nvSpPr>
          <p:cNvPr id="5" name="Rectangle 27"/>
          <p:cNvSpPr>
            <a:spLocks noChangeArrowheads="1"/>
          </p:cNvSpPr>
          <p:nvPr/>
        </p:nvSpPr>
        <p:spPr bwMode="auto">
          <a:xfrm>
            <a:off x="620022" y="431967"/>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42909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a:spLocks noChangeArrowheads="1"/>
          </p:cNvSpPr>
          <p:nvPr/>
        </p:nvSpPr>
        <p:spPr bwMode="auto">
          <a:xfrm>
            <a:off x="560116" y="1341890"/>
            <a:ext cx="9575075" cy="5111161"/>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3" name="TextBox 47"/>
          <p:cNvSpPr txBox="1">
            <a:spLocks noChangeArrowheads="1"/>
          </p:cNvSpPr>
          <p:nvPr/>
        </p:nvSpPr>
        <p:spPr bwMode="auto">
          <a:xfrm>
            <a:off x="692331" y="1488306"/>
            <a:ext cx="9078686"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buFont typeface="Wingdings" panose="05000000000000000000" pitchFamily="2" charset="2"/>
              <a:buChar char="§"/>
            </a:pPr>
            <a:r>
              <a:rPr lang="en-US" sz="2400" dirty="0"/>
              <a:t>Experience tells us that for many projects the total estimates do not materialize and the actual costs and schedule of some projects significantly exceed original work package–based estimates. </a:t>
            </a:r>
          </a:p>
          <a:p>
            <a:pPr marL="342900" indent="-342900" algn="just">
              <a:buFont typeface="Wingdings" panose="05000000000000000000" pitchFamily="2" charset="2"/>
              <a:buChar char="§"/>
            </a:pPr>
            <a:r>
              <a:rPr lang="en-US" sz="2400" dirty="0"/>
              <a:t>In order to compensate for the problem of actual cost and schedule exceeding estimates, some project managers adjust total costs by some multiplier (i.e., total estimated costs × 1.20). </a:t>
            </a:r>
          </a:p>
          <a:p>
            <a:pPr marL="342900" indent="-342900" algn="just">
              <a:buFont typeface="Wingdings" panose="05000000000000000000" pitchFamily="2" charset="2"/>
              <a:buChar char="§"/>
            </a:pPr>
            <a:r>
              <a:rPr lang="en-US" sz="2400" dirty="0"/>
              <a:t>The practice of adjusting original estimates by 20 percent or even 100 percent begs the question of why, after investing so much time and energy on detailed estimates, the numbers could be so far off. </a:t>
            </a:r>
          </a:p>
          <a:p>
            <a:pPr marL="342900" indent="-342900" algn="just">
              <a:buFont typeface="Wingdings" panose="05000000000000000000" pitchFamily="2" charset="2"/>
              <a:buChar char="§"/>
            </a:pPr>
            <a:r>
              <a:rPr lang="en-US" sz="2400" dirty="0"/>
              <a:t>There are a number of reasons for this, most of which can be traced to the estimating process and the inherent uncertainty of predicting the future. </a:t>
            </a:r>
          </a:p>
          <a:p>
            <a:pPr marL="342900" indent="-342900" algn="just">
              <a:buFont typeface="Wingdings" panose="05000000000000000000" pitchFamily="2" charset="2"/>
              <a:buChar char="§"/>
            </a:pPr>
            <a:r>
              <a:rPr lang="en-US" sz="2400" dirty="0"/>
              <a:t>Some of these reasons are discussed below.</a:t>
            </a:r>
            <a:endParaRPr lang="en-US" altLang="en-US" sz="2400" dirty="0">
              <a:solidFill>
                <a:srgbClr val="000000"/>
              </a:solidFill>
              <a:latin typeface="+mn-lt"/>
              <a:cs typeface="Times New Roman" panose="02020603050405020304" pitchFamily="18" charset="0"/>
            </a:endParaRPr>
          </a:p>
        </p:txBody>
      </p:sp>
      <p:sp>
        <p:nvSpPr>
          <p:cNvPr id="4" name="Rectangle 3"/>
          <p:cNvSpPr/>
          <p:nvPr/>
        </p:nvSpPr>
        <p:spPr>
          <a:xfrm>
            <a:off x="587826" y="596424"/>
            <a:ext cx="3313728" cy="584775"/>
          </a:xfrm>
          <a:prstGeom prst="rect">
            <a:avLst/>
          </a:prstGeom>
        </p:spPr>
        <p:txBody>
          <a:bodyPr wrap="none">
            <a:spAutoFit/>
          </a:bodyPr>
          <a:lstStyle/>
          <a:p>
            <a:r>
              <a:rPr lang="en-US" sz="3200" b="1" dirty="0">
                <a:solidFill>
                  <a:srgbClr val="00B0F0"/>
                </a:solidFill>
              </a:rPr>
              <a:t>Refining Estimates</a:t>
            </a: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08722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4"/>
          <p:cNvSpPr>
            <a:spLocks noChangeArrowheads="1"/>
          </p:cNvSpPr>
          <p:nvPr/>
        </p:nvSpPr>
        <p:spPr bwMode="auto">
          <a:xfrm>
            <a:off x="560116" y="457200"/>
            <a:ext cx="11131141" cy="6196642"/>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5" name="Rectangle 4"/>
          <p:cNvSpPr/>
          <p:nvPr/>
        </p:nvSpPr>
        <p:spPr>
          <a:xfrm>
            <a:off x="914400" y="586884"/>
            <a:ext cx="10228218" cy="6001643"/>
          </a:xfrm>
          <a:prstGeom prst="rect">
            <a:avLst/>
          </a:prstGeom>
        </p:spPr>
        <p:txBody>
          <a:bodyPr wrap="square">
            <a:spAutoFit/>
          </a:bodyPr>
          <a:lstStyle/>
          <a:p>
            <a:pPr algn="just"/>
            <a:r>
              <a:rPr lang="en-US" sz="2400" b="1" dirty="0">
                <a:solidFill>
                  <a:srgbClr val="00B0F0"/>
                </a:solidFill>
                <a:latin typeface="+mn-lt"/>
              </a:rPr>
              <a:t>(1) Interaction costs are hidden in estimates:</a:t>
            </a:r>
          </a:p>
          <a:p>
            <a:pPr marL="342900" indent="-342900" algn="just">
              <a:buFont typeface="Wingdings" panose="05000000000000000000" pitchFamily="2" charset="2"/>
              <a:buChar char="§"/>
            </a:pPr>
            <a:r>
              <a:rPr lang="en-US" sz="2400" dirty="0">
                <a:solidFill>
                  <a:srgbClr val="000000"/>
                </a:solidFill>
                <a:latin typeface="+mn-lt"/>
              </a:rPr>
              <a:t>According to the guidelines, each task estimate is supposed to be done independently. </a:t>
            </a:r>
          </a:p>
          <a:p>
            <a:pPr marL="342900" indent="-342900" algn="just">
              <a:buFont typeface="Wingdings" panose="05000000000000000000" pitchFamily="2" charset="2"/>
              <a:buChar char="§"/>
            </a:pPr>
            <a:r>
              <a:rPr lang="en-US" sz="2400" dirty="0">
                <a:solidFill>
                  <a:srgbClr val="000000"/>
                </a:solidFill>
                <a:latin typeface="+mn-lt"/>
              </a:rPr>
              <a:t>However, tasks are rarely completed in a vacuum. </a:t>
            </a:r>
          </a:p>
          <a:p>
            <a:pPr marL="342900" indent="-342900" algn="just">
              <a:buFont typeface="Wingdings" panose="05000000000000000000" pitchFamily="2" charset="2"/>
              <a:buChar char="§"/>
            </a:pPr>
            <a:r>
              <a:rPr lang="en-US" sz="2400" dirty="0">
                <a:solidFill>
                  <a:srgbClr val="000000"/>
                </a:solidFill>
                <a:latin typeface="+mn-lt"/>
              </a:rPr>
              <a:t>Work on one task is dependent upon prior tasks, and the hand-offs between tasks require time and attention. </a:t>
            </a:r>
          </a:p>
          <a:p>
            <a:pPr marL="342900" indent="-342900" algn="just">
              <a:buFont typeface="Wingdings" panose="05000000000000000000" pitchFamily="2" charset="2"/>
              <a:buChar char="§"/>
            </a:pPr>
            <a:r>
              <a:rPr lang="en-US" sz="2400" dirty="0">
                <a:solidFill>
                  <a:srgbClr val="000000"/>
                </a:solidFill>
                <a:latin typeface="+mn-lt"/>
              </a:rPr>
              <a:t>For example, people working on prototype development need to interact with design engineers after the design is completed, whether to simply ask clarifying questions or to make adjustments in the original design. </a:t>
            </a:r>
          </a:p>
          <a:p>
            <a:pPr marL="342900" indent="-342900" algn="just">
              <a:buFont typeface="Wingdings" panose="05000000000000000000" pitchFamily="2" charset="2"/>
              <a:buChar char="§"/>
            </a:pPr>
            <a:r>
              <a:rPr lang="en-US" sz="2400" dirty="0">
                <a:solidFill>
                  <a:srgbClr val="000000"/>
                </a:solidFill>
                <a:latin typeface="+mn-lt"/>
              </a:rPr>
              <a:t>Similarly, the time necessary to coordinate activities is typically not reflected in independent estimates.</a:t>
            </a:r>
          </a:p>
          <a:p>
            <a:pPr marL="342900" indent="-342900" algn="just">
              <a:buFont typeface="Wingdings" panose="05000000000000000000" pitchFamily="2" charset="2"/>
              <a:buChar char="§"/>
            </a:pPr>
            <a:r>
              <a:rPr lang="en-US" sz="2400" dirty="0">
                <a:latin typeface="+mn-lt"/>
              </a:rPr>
              <a:t>Coordination is reflected in meetings and briefings as well as time necessary to resolve disconnects between tasks. </a:t>
            </a:r>
          </a:p>
          <a:p>
            <a:pPr marL="342900" indent="-342900" algn="just">
              <a:buFont typeface="Wingdings" panose="05000000000000000000" pitchFamily="2" charset="2"/>
              <a:buChar char="§"/>
            </a:pPr>
            <a:r>
              <a:rPr lang="en-US" sz="2400" dirty="0">
                <a:latin typeface="+mn-lt"/>
              </a:rPr>
              <a:t>Time, and therefore cost, devoted to managing interactions rises exponentially as the number of people and different disciplines involved increases on a project.</a:t>
            </a:r>
          </a:p>
        </p:txBody>
      </p:sp>
    </p:spTree>
    <p:extLst>
      <p:ext uri="{BB962C8B-B14F-4D97-AF65-F5344CB8AC3E}">
        <p14:creationId xmlns:p14="http://schemas.microsoft.com/office/powerpoint/2010/main" val="14589444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914401" y="692331"/>
            <a:ext cx="9013369" cy="5881430"/>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70622" y="810820"/>
            <a:ext cx="8739581" cy="5632311"/>
          </a:xfrm>
          <a:prstGeom prst="rect">
            <a:avLst/>
          </a:prstGeom>
        </p:spPr>
        <p:txBody>
          <a:bodyPr wrap="square">
            <a:spAutoFit/>
          </a:bodyPr>
          <a:lstStyle/>
          <a:p>
            <a:pPr algn="just"/>
            <a:r>
              <a:rPr lang="en-US" sz="2400" b="1" dirty="0">
                <a:solidFill>
                  <a:srgbClr val="00B0F0"/>
                </a:solidFill>
              </a:rPr>
              <a:t>(2) Normal conditions do not apply:</a:t>
            </a:r>
            <a:endParaRPr lang="en-US" sz="2400" b="1" dirty="0"/>
          </a:p>
          <a:p>
            <a:pPr marL="342900" indent="-342900" algn="just">
              <a:buFont typeface="Wingdings" panose="05000000000000000000" pitchFamily="2" charset="2"/>
              <a:buChar char="§"/>
            </a:pPr>
            <a:r>
              <a:rPr lang="en-US" sz="2400" dirty="0"/>
              <a:t>Estimates are supposed to be based on normal conditions.</a:t>
            </a:r>
          </a:p>
          <a:p>
            <a:pPr marL="342900" indent="-342900" algn="just">
              <a:buFont typeface="Wingdings" panose="05000000000000000000" pitchFamily="2" charset="2"/>
              <a:buChar char="§"/>
            </a:pPr>
            <a:r>
              <a:rPr lang="en-US" sz="2400" dirty="0"/>
              <a:t>While this is a good starting point, it rarely holds true in real life. </a:t>
            </a:r>
          </a:p>
          <a:p>
            <a:pPr marL="342900" indent="-342900" algn="just">
              <a:buFont typeface="Wingdings" panose="05000000000000000000" pitchFamily="2" charset="2"/>
              <a:buChar char="§"/>
            </a:pPr>
            <a:r>
              <a:rPr lang="en-US" sz="2400" dirty="0"/>
              <a:t>This is especially true when it comes to the availability of resources. </a:t>
            </a:r>
          </a:p>
          <a:p>
            <a:pPr marL="342900" indent="-342900" algn="just">
              <a:buFont typeface="Wingdings" panose="05000000000000000000" pitchFamily="2" charset="2"/>
              <a:buChar char="§"/>
            </a:pPr>
            <a:r>
              <a:rPr lang="en-US" sz="2400" dirty="0"/>
              <a:t>Resource shortages, whether in the form of people, equipment, or materials, can extend original estimates.</a:t>
            </a:r>
          </a:p>
          <a:p>
            <a:pPr marL="342900" indent="-342900" algn="just">
              <a:buFont typeface="Wingdings" panose="05000000000000000000" pitchFamily="2" charset="2"/>
              <a:buChar char="§"/>
            </a:pPr>
            <a:r>
              <a:rPr lang="en-US" sz="2400" dirty="0"/>
              <a:t>For example, under normal conditions four bulldozers are typically used to clear a certain site size in five days, but the availability of only three bulldozers would extend the task duration to eight days. </a:t>
            </a:r>
          </a:p>
          <a:p>
            <a:pPr marL="342900" indent="-342900" algn="just">
              <a:buFont typeface="Wingdings" panose="05000000000000000000" pitchFamily="2" charset="2"/>
              <a:buChar char="§"/>
            </a:pPr>
            <a:r>
              <a:rPr lang="en-US" sz="2400" dirty="0"/>
              <a:t>Similarly, the decision to outsource certain tasks can increase costs as well as extend task durations since time is added to acclimating outsiders to the particulars of the project and the culture of the organization.</a:t>
            </a:r>
            <a:endParaRPr lang="en-US" sz="2400" dirty="0">
              <a:solidFill>
                <a:srgbClr val="000000"/>
              </a:solidFill>
              <a:latin typeface="+mn-lt"/>
            </a:endParaRPr>
          </a:p>
        </p:txBody>
      </p:sp>
      <p:sp>
        <p:nvSpPr>
          <p:cNvPr id="5" name="Rectangle 27"/>
          <p:cNvSpPr>
            <a:spLocks noChangeArrowheads="1"/>
          </p:cNvSpPr>
          <p:nvPr/>
        </p:nvSpPr>
        <p:spPr bwMode="auto">
          <a:xfrm>
            <a:off x="620021" y="449933"/>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73948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914401" y="457196"/>
            <a:ext cx="9980022" cy="621792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31433" y="523434"/>
            <a:ext cx="9876051" cy="6001643"/>
          </a:xfrm>
          <a:prstGeom prst="rect">
            <a:avLst/>
          </a:prstGeom>
        </p:spPr>
        <p:txBody>
          <a:bodyPr wrap="square">
            <a:spAutoFit/>
          </a:bodyPr>
          <a:lstStyle/>
          <a:p>
            <a:r>
              <a:rPr lang="en-US" sz="2400" b="1" dirty="0">
                <a:solidFill>
                  <a:srgbClr val="00B0F0"/>
                </a:solidFill>
              </a:rPr>
              <a:t>(3) Things go wrong on projects:</a:t>
            </a:r>
          </a:p>
          <a:p>
            <a:pPr marL="342900" indent="-342900">
              <a:buFont typeface="Wingdings" panose="05000000000000000000" pitchFamily="2" charset="2"/>
              <a:buChar char="§"/>
            </a:pPr>
            <a:r>
              <a:rPr lang="en-US" sz="2400" dirty="0"/>
              <a:t>Design flaws are revealed after the fact, extreme weather conditions occur, accidents happen, and so forth. </a:t>
            </a:r>
          </a:p>
          <a:p>
            <a:pPr marL="342900" indent="-342900">
              <a:buFont typeface="Wingdings" panose="05000000000000000000" pitchFamily="2" charset="2"/>
              <a:buChar char="§"/>
            </a:pPr>
            <a:r>
              <a:rPr lang="en-US" sz="2400" dirty="0"/>
              <a:t>Although you shouldn’t plan for these risks to happen when estimating a particular task, the likelihood and impact of such events need to be considered.</a:t>
            </a:r>
          </a:p>
          <a:p>
            <a:r>
              <a:rPr lang="en-US" sz="2400" b="1" dirty="0">
                <a:solidFill>
                  <a:srgbClr val="00B0F0"/>
                </a:solidFill>
              </a:rPr>
              <a:t>(4) Changes in project scope and plans:</a:t>
            </a:r>
          </a:p>
          <a:p>
            <a:pPr marL="342900" indent="-342900">
              <a:buFont typeface="Wingdings" panose="05000000000000000000" pitchFamily="2" charset="2"/>
              <a:buChar char="§"/>
            </a:pPr>
            <a:r>
              <a:rPr lang="en-US" sz="2400" dirty="0"/>
              <a:t>As one gets further and further into the project, a manager obtains a better understanding of what needs to be done to accomplish the project. </a:t>
            </a:r>
          </a:p>
          <a:p>
            <a:pPr marL="342900" indent="-342900">
              <a:buFont typeface="Wingdings" panose="05000000000000000000" pitchFamily="2" charset="2"/>
              <a:buChar char="§"/>
            </a:pPr>
            <a:r>
              <a:rPr lang="en-US" sz="2400" dirty="0"/>
              <a:t>This may lead to major changes in project plans and costs. </a:t>
            </a:r>
          </a:p>
          <a:p>
            <a:pPr marL="342900" indent="-342900">
              <a:buFont typeface="Wingdings" panose="05000000000000000000" pitchFamily="2" charset="2"/>
              <a:buChar char="§"/>
            </a:pPr>
            <a:r>
              <a:rPr lang="en-US" sz="2400" dirty="0"/>
              <a:t>Likewise, if the project is a commercial project, changes often have to be made midstream to respond to new demands by the customer and/or competition. </a:t>
            </a:r>
          </a:p>
          <a:p>
            <a:pPr marL="342900" indent="-342900">
              <a:buFont typeface="Wingdings" panose="05000000000000000000" pitchFamily="2" charset="2"/>
              <a:buChar char="§"/>
            </a:pPr>
            <a:r>
              <a:rPr lang="en-US" sz="2400" dirty="0"/>
              <a:t>Unstable project scopes are a major source of cost overruns. </a:t>
            </a:r>
          </a:p>
          <a:p>
            <a:pPr marL="342900" indent="-342900">
              <a:buFont typeface="Wingdings" panose="05000000000000000000" pitchFamily="2" charset="2"/>
              <a:buChar char="§"/>
            </a:pPr>
            <a:r>
              <a:rPr lang="en-US" sz="2400" dirty="0"/>
              <a:t>While every effort should be made up front to nail down the project scope, it is becoming increasingly difficult to do so in our rapidly changing world.</a:t>
            </a:r>
            <a:endParaRPr lang="en-US" sz="2400" dirty="0">
              <a:solidFill>
                <a:srgbClr val="000000"/>
              </a:solidFill>
              <a:latin typeface="+mn-lt"/>
            </a:endParaRPr>
          </a:p>
        </p:txBody>
      </p:sp>
      <p:sp>
        <p:nvSpPr>
          <p:cNvPr id="5" name="Rectangle 27"/>
          <p:cNvSpPr>
            <a:spLocks noChangeArrowheads="1"/>
          </p:cNvSpPr>
          <p:nvPr/>
        </p:nvSpPr>
        <p:spPr bwMode="auto">
          <a:xfrm>
            <a:off x="620021" y="201738"/>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8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70465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848821" y="1031962"/>
            <a:ext cx="9013369" cy="506839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2" name="Rectangle 1"/>
          <p:cNvSpPr/>
          <p:nvPr/>
        </p:nvSpPr>
        <p:spPr>
          <a:xfrm>
            <a:off x="1031433" y="1304000"/>
            <a:ext cx="8648144" cy="4524315"/>
          </a:xfrm>
          <a:prstGeom prst="rect">
            <a:avLst/>
          </a:prstGeom>
        </p:spPr>
        <p:txBody>
          <a:bodyPr wrap="square">
            <a:spAutoFit/>
          </a:bodyPr>
          <a:lstStyle/>
          <a:p>
            <a:pPr algn="just"/>
            <a:r>
              <a:rPr lang="en-US" sz="2400" b="1" dirty="0">
                <a:solidFill>
                  <a:srgbClr val="00B0F0"/>
                </a:solidFill>
              </a:rPr>
              <a:t>(5) Overly optimistic: </a:t>
            </a:r>
          </a:p>
          <a:p>
            <a:pPr marL="342900" indent="-342900" algn="just">
              <a:buFont typeface="Arial" panose="020B0604020202020204" pitchFamily="34" charset="0"/>
              <a:buChar char="•"/>
            </a:pPr>
            <a:r>
              <a:rPr lang="en-US" sz="2400" dirty="0"/>
              <a:t>There is solid research indicating that there is a tendency in people to overestimate how quickly they can get things done and underestimate how long it will take them to complete tasks.</a:t>
            </a:r>
          </a:p>
          <a:p>
            <a:pPr algn="just"/>
            <a:endParaRPr lang="en-US" sz="2400" b="1" dirty="0">
              <a:solidFill>
                <a:srgbClr val="00B0F0"/>
              </a:solidFill>
            </a:endParaRPr>
          </a:p>
          <a:p>
            <a:pPr algn="just"/>
            <a:r>
              <a:rPr lang="en-US" sz="2400" b="1" dirty="0">
                <a:solidFill>
                  <a:srgbClr val="00B0F0"/>
                </a:solidFill>
              </a:rPr>
              <a:t>(6) Strategic misrepresentation: </a:t>
            </a:r>
          </a:p>
          <a:p>
            <a:pPr marL="342900" indent="-342900" algn="just">
              <a:buFont typeface="Arial" panose="020B0604020202020204" pitchFamily="34" charset="0"/>
              <a:buChar char="•"/>
            </a:pPr>
            <a:r>
              <a:rPr lang="en-US" sz="2400" dirty="0"/>
              <a:t>There is growing evidence that some project promoters underestimate the costs of projects and overestimate project benefits in order to win approval. </a:t>
            </a:r>
          </a:p>
          <a:p>
            <a:pPr marL="342900" indent="-342900" algn="just">
              <a:buFont typeface="Arial" panose="020B0604020202020204" pitchFamily="34" charset="0"/>
              <a:buChar char="•"/>
            </a:pPr>
            <a:r>
              <a:rPr lang="en-US" sz="2400" dirty="0"/>
              <a:t>This appears to be particularly true for large-scale public works projects which have a notorious habit of coming in way over budget.</a:t>
            </a:r>
          </a:p>
        </p:txBody>
      </p:sp>
      <p:sp>
        <p:nvSpPr>
          <p:cNvPr id="5" name="Rectangle 27"/>
          <p:cNvSpPr>
            <a:spLocks noChangeArrowheads="1"/>
          </p:cNvSpPr>
          <p:nvPr/>
        </p:nvSpPr>
        <p:spPr bwMode="auto">
          <a:xfrm>
            <a:off x="620021" y="201738"/>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8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16172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4"/>
          <p:cNvSpPr>
            <a:spLocks noChangeArrowheads="1"/>
          </p:cNvSpPr>
          <p:nvPr/>
        </p:nvSpPr>
        <p:spPr bwMode="auto">
          <a:xfrm>
            <a:off x="848822" y="1136466"/>
            <a:ext cx="9888848" cy="555171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marL="342900" indent="-342900" algn="just">
              <a:buFont typeface="Wingdings" panose="05000000000000000000" pitchFamily="2" charset="2"/>
              <a:buChar char="§"/>
            </a:pPr>
            <a:r>
              <a:rPr lang="en-US" sz="2400" dirty="0"/>
              <a:t>The best way to improve estimates is to collect and archive data on past project estimates and actuals. </a:t>
            </a:r>
          </a:p>
          <a:p>
            <a:pPr marL="342900" indent="-342900" algn="just">
              <a:buFont typeface="Wingdings" panose="05000000000000000000" pitchFamily="2" charset="2"/>
              <a:buChar char="§"/>
            </a:pPr>
            <a:r>
              <a:rPr lang="en-US" sz="2400" dirty="0"/>
              <a:t>Saving historical data—estimates and actuals—provides a knowledge base for improving project time and cost estimating. </a:t>
            </a:r>
          </a:p>
          <a:p>
            <a:pPr marL="342900" indent="-342900" algn="just">
              <a:buFont typeface="Wingdings" panose="05000000000000000000" pitchFamily="2" charset="2"/>
              <a:buChar char="§"/>
            </a:pPr>
            <a:r>
              <a:rPr lang="en-US" sz="2400" dirty="0"/>
              <a:t>Creating an estimating database is a “best practice” among leading project management organizations.</a:t>
            </a:r>
          </a:p>
          <a:p>
            <a:pPr marL="342900" indent="-342900" algn="just">
              <a:buFont typeface="Wingdings" panose="05000000000000000000" pitchFamily="2" charset="2"/>
              <a:buChar char="§"/>
            </a:pPr>
            <a:r>
              <a:rPr lang="en-US" sz="2400" dirty="0"/>
              <a:t>Some organizations have large estimating departments of professional estimators— e.g., Boeing, IBM—that have developed large </a:t>
            </a:r>
            <a:r>
              <a:rPr lang="en-US" sz="2400" b="1" dirty="0"/>
              <a:t>time and cost databases. </a:t>
            </a:r>
          </a:p>
          <a:p>
            <a:pPr marL="342900" indent="-342900" algn="just">
              <a:buFont typeface="Wingdings" panose="05000000000000000000" pitchFamily="2" charset="2"/>
              <a:buChar char="§"/>
            </a:pPr>
            <a:r>
              <a:rPr lang="en-US" sz="2400" dirty="0"/>
              <a:t>Others collect these data through the project office. </a:t>
            </a:r>
          </a:p>
          <a:p>
            <a:pPr marL="342900" indent="-342900" algn="just">
              <a:buFont typeface="Wingdings" panose="05000000000000000000" pitchFamily="2" charset="2"/>
              <a:buChar char="§"/>
            </a:pPr>
            <a:r>
              <a:rPr lang="en-US" sz="2400" dirty="0"/>
              <a:t>This database approach allows the project estimator to select a specific work package item from the database for inclusion. </a:t>
            </a:r>
          </a:p>
          <a:p>
            <a:pPr marL="342900" indent="-342900" algn="just">
              <a:buFont typeface="Wingdings" panose="05000000000000000000" pitchFamily="2" charset="2"/>
              <a:buChar char="§"/>
            </a:pPr>
            <a:r>
              <a:rPr lang="en-US" sz="2400" dirty="0"/>
              <a:t>The estimator then makes any necessary adjustments concerning the materials, labor, and equipment.</a:t>
            </a:r>
            <a:endParaRPr lang="en-US" altLang="en-US" sz="2400" dirty="0">
              <a:solidFill>
                <a:srgbClr val="FFFFFF"/>
              </a:solidFill>
            </a:endParaRPr>
          </a:p>
        </p:txBody>
      </p:sp>
      <p:sp>
        <p:nvSpPr>
          <p:cNvPr id="2" name="Rectangle 1"/>
          <p:cNvSpPr/>
          <p:nvPr/>
        </p:nvSpPr>
        <p:spPr>
          <a:xfrm>
            <a:off x="1031433" y="445060"/>
            <a:ext cx="6375207" cy="584775"/>
          </a:xfrm>
          <a:prstGeom prst="rect">
            <a:avLst/>
          </a:prstGeom>
        </p:spPr>
        <p:txBody>
          <a:bodyPr wrap="square">
            <a:spAutoFit/>
          </a:bodyPr>
          <a:lstStyle/>
          <a:p>
            <a:pPr algn="just"/>
            <a:r>
              <a:rPr lang="en-US" sz="3200" b="1" dirty="0">
                <a:solidFill>
                  <a:srgbClr val="00B0F0"/>
                </a:solidFill>
              </a:rPr>
              <a:t>Creating a Database for Estimating</a:t>
            </a:r>
          </a:p>
        </p:txBody>
      </p:sp>
      <p:sp>
        <p:nvSpPr>
          <p:cNvPr id="5" name="Rectangle 27"/>
          <p:cNvSpPr>
            <a:spLocks noChangeArrowheads="1"/>
          </p:cNvSpPr>
          <p:nvPr/>
        </p:nvSpPr>
        <p:spPr bwMode="auto">
          <a:xfrm>
            <a:off x="620021" y="201738"/>
            <a:ext cx="9307749" cy="12644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6"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927771" y="84865"/>
            <a:ext cx="2120265" cy="8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541148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08068" y="284714"/>
            <a:ext cx="5773783" cy="523220"/>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spcBef>
                <a:spcPts val="1200"/>
              </a:spcBef>
            </a:pPr>
            <a:r>
              <a:rPr lang="en-US" sz="2800" b="1" dirty="0">
                <a:solidFill>
                  <a:srgbClr val="00B0F0"/>
                </a:solidFill>
              </a:rPr>
              <a:t>Estimating Database Templates</a:t>
            </a:r>
          </a:p>
        </p:txBody>
      </p:sp>
      <p:pic>
        <p:nvPicPr>
          <p:cNvPr id="5" name="Picture 4"/>
          <p:cNvPicPr>
            <a:picLocks noChangeAspect="1"/>
          </p:cNvPicPr>
          <p:nvPr/>
        </p:nvPicPr>
        <p:blipFill>
          <a:blip r:embed="rId2"/>
          <a:stretch>
            <a:fillRect/>
          </a:stretch>
        </p:blipFill>
        <p:spPr>
          <a:xfrm>
            <a:off x="796835" y="888275"/>
            <a:ext cx="10110652" cy="56823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27"/>
          <p:cNvSpPr>
            <a:spLocks noChangeArrowheads="1"/>
          </p:cNvSpPr>
          <p:nvPr/>
        </p:nvSpPr>
        <p:spPr bwMode="auto">
          <a:xfrm>
            <a:off x="620021" y="201738"/>
            <a:ext cx="9307749"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pic>
        <p:nvPicPr>
          <p:cNvPr id="7" name="Graphic 21"/>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927771" y="84865"/>
            <a:ext cx="2120265" cy="842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25990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F32B0ED-6307-485A-9039-EC6981B188C5}">
  <ds:schemaRefs>
    <ds:schemaRef ds:uri="http://schemas.microsoft.com/sharepoint/v3/contenttype/forms"/>
  </ds:schemaRefs>
</ds:datastoreItem>
</file>

<file path=customXml/itemProps2.xml><?xml version="1.0" encoding="utf-8"?>
<ds:datastoreItem xmlns:ds="http://schemas.openxmlformats.org/officeDocument/2006/customXml" ds:itemID="{8C9D7F93-7831-4C5D-B290-7FDDAF2AFE8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1B3BF52-6CC9-425A-A567-93C65D157BD4}"/>
</file>

<file path=docProps/app.xml><?xml version="1.0" encoding="utf-8"?>
<Properties xmlns="http://schemas.openxmlformats.org/officeDocument/2006/extended-properties" xmlns:vt="http://schemas.openxmlformats.org/officeDocument/2006/docPropsVTypes">
  <Template>Presentation Midocean  White</Template>
  <TotalTime>16513</TotalTime>
  <Words>4962</Words>
  <Application>Microsoft Office PowerPoint</Application>
  <PresentationFormat>Widescreen</PresentationFormat>
  <Paragraphs>294</Paragraphs>
  <Slides>50</Slides>
  <Notes>2</Notes>
  <HiddenSlides>0</HiddenSlides>
  <MMClips>0</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50</vt:i4>
      </vt:variant>
    </vt:vector>
  </HeadingPairs>
  <TitlesOfParts>
    <vt:vector size="63" baseType="lpstr">
      <vt:lpstr>Alexandria</vt:lpstr>
      <vt:lpstr>Arial</vt:lpstr>
      <vt:lpstr>Calibri</vt:lpstr>
      <vt:lpstr>Calibri Light</vt:lpstr>
      <vt:lpstr>Roboto Light</vt:lpstr>
      <vt:lpstr>Times New Roman</vt:lpstr>
      <vt:lpstr>Wingdings</vt:lpstr>
      <vt:lpstr>Office Theme</vt:lpstr>
      <vt:lpstr>Office Theme</vt:lpstr>
      <vt:lpstr>Office Theme</vt:lpstr>
      <vt:lpstr>Office Theme</vt:lpstr>
      <vt:lpstr>Office Theme</vt:lpstr>
      <vt:lpstr>Office Theme</vt:lpstr>
      <vt:lpstr>PowerPoint Presentation</vt:lpstr>
      <vt:lpstr>PowerPoint Presentation</vt:lpstr>
      <vt:lpstr>PowerPoint Presentation</vt:lpstr>
      <vt:lpstr>Factors Influencing the Quality of Estimates</vt:lpstr>
      <vt:lpstr>(1) Planning Horizon</vt:lpstr>
      <vt:lpstr>PowerPoint Presentation</vt:lpstr>
      <vt:lpstr>PowerPoint Presentation</vt:lpstr>
      <vt:lpstr>PowerPoint Presentation</vt:lpstr>
      <vt:lpstr>(5) Padding estimates</vt:lpstr>
      <vt:lpstr>(5) Padding estimates – Cont..</vt:lpstr>
      <vt:lpstr>(6) Organization culture</vt:lpstr>
      <vt:lpstr>(7) Other factors</vt:lpstr>
      <vt:lpstr>(7) Other factors – Cont..</vt:lpstr>
      <vt:lpstr>PowerPoint Presentation</vt:lpstr>
      <vt:lpstr>(1) Responsibility</vt:lpstr>
      <vt:lpstr>(1) Responsibility – Cont..</vt:lpstr>
      <vt:lpstr>(2) Use several people to estimate </vt:lpstr>
      <vt:lpstr>(3) Normal conditions</vt:lpstr>
      <vt:lpstr>(3) Normal conditions –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Mohammed Yousif</cp:lastModifiedBy>
  <cp:revision>296</cp:revision>
  <dcterms:created xsi:type="dcterms:W3CDTF">2024-05-18T12:46:21Z</dcterms:created>
  <dcterms:modified xsi:type="dcterms:W3CDTF">2024-10-16T04:26:02Z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