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ink/ink1.xml" ContentType="application/inkml+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ink/ink2.xml" ContentType="application/inkml+xml"/>
  <Override PartName="/ppt/notesSlides/notesSlide41.xml" ContentType="application/vnd.openxmlformats-officedocument.presentationml.notesSlide+xml"/>
  <Override PartName="/ppt/ink/ink3.xml" ContentType="application/inkml+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55"/>
  </p:notesMasterIdLst>
  <p:sldIdLst>
    <p:sldId id="560" r:id="rId6"/>
    <p:sldId id="382" r:id="rId7"/>
    <p:sldId id="259" r:id="rId8"/>
    <p:sldId id="510" r:id="rId9"/>
    <p:sldId id="450" r:id="rId10"/>
    <p:sldId id="511" r:id="rId11"/>
    <p:sldId id="512" r:id="rId12"/>
    <p:sldId id="543" r:id="rId13"/>
    <p:sldId id="514" r:id="rId14"/>
    <p:sldId id="518" r:id="rId15"/>
    <p:sldId id="516" r:id="rId16"/>
    <p:sldId id="544" r:id="rId17"/>
    <p:sldId id="520" r:id="rId18"/>
    <p:sldId id="545" r:id="rId19"/>
    <p:sldId id="519" r:id="rId20"/>
    <p:sldId id="546" r:id="rId21"/>
    <p:sldId id="522" r:id="rId22"/>
    <p:sldId id="489" r:id="rId23"/>
    <p:sldId id="521" r:id="rId24"/>
    <p:sldId id="525" r:id="rId25"/>
    <p:sldId id="526" r:id="rId26"/>
    <p:sldId id="527" r:id="rId27"/>
    <p:sldId id="517" r:id="rId28"/>
    <p:sldId id="531" r:id="rId29"/>
    <p:sldId id="534" r:id="rId30"/>
    <p:sldId id="533" r:id="rId31"/>
    <p:sldId id="532" r:id="rId32"/>
    <p:sldId id="535" r:id="rId33"/>
    <p:sldId id="528" r:id="rId34"/>
    <p:sldId id="536" r:id="rId35"/>
    <p:sldId id="547" r:id="rId36"/>
    <p:sldId id="537" r:id="rId37"/>
    <p:sldId id="538" r:id="rId38"/>
    <p:sldId id="539" r:id="rId39"/>
    <p:sldId id="540" r:id="rId40"/>
    <p:sldId id="541" r:id="rId41"/>
    <p:sldId id="542" r:id="rId42"/>
    <p:sldId id="548" r:id="rId43"/>
    <p:sldId id="549" r:id="rId44"/>
    <p:sldId id="555" r:id="rId45"/>
    <p:sldId id="556" r:id="rId46"/>
    <p:sldId id="557" r:id="rId47"/>
    <p:sldId id="551" r:id="rId48"/>
    <p:sldId id="552" r:id="rId49"/>
    <p:sldId id="558" r:id="rId50"/>
    <p:sldId id="559" r:id="rId51"/>
    <p:sldId id="553" r:id="rId52"/>
    <p:sldId id="554" r:id="rId53"/>
    <p:sldId id="272"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P" initials="H" lastIdx="1" clrIdx="0">
    <p:extLst>
      <p:ext uri="{19B8F6BF-5375-455C-9EA6-DF929625EA0E}">
        <p15:presenceInfo xmlns:p15="http://schemas.microsoft.com/office/powerpoint/2012/main" userId="HP"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1F61"/>
    <a:srgbClr val="F27A1C"/>
    <a:srgbClr val="FF9518"/>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0" autoAdjust="0"/>
    <p:restoredTop sz="94601" autoAdjust="0"/>
  </p:normalViewPr>
  <p:slideViewPr>
    <p:cSldViewPr snapToGrid="0">
      <p:cViewPr varScale="1">
        <p:scale>
          <a:sx n="61" d="100"/>
          <a:sy n="61" d="100"/>
        </p:scale>
        <p:origin x="894" y="6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notesMaster" Target="notesMasters/notesMaster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viewProps" Target="viewProps.xml"/><Relationship Id="rId5" Type="http://schemas.openxmlformats.org/officeDocument/2006/relationships/slideMaster" Target="slideMasters/slideMaster2.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commentAuthors" Target="commentAuthor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presProps" Target="presProps.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65.30612" units="1/cm"/>
          <inkml:channelProperty channel="Y" name="resolution" value="65.45454" units="1/cm"/>
          <inkml:channelProperty channel="T" name="resolution" value="1" units="1/dev"/>
        </inkml:channelProperties>
      </inkml:inkSource>
      <inkml:timestamp xml:id="ts0" timeString="2023-02-05T09:52:40.436"/>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22096 11536 0,'27'0'147</inkml:trace>
</inkml:ink>
</file>

<file path=ppt/ink/ink2.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65.30612" units="1/cm"/>
          <inkml:channelProperty channel="Y" name="resolution" value="65.45454" units="1/cm"/>
          <inkml:channelProperty channel="T" name="resolution" value="1" units="1/dev"/>
        </inkml:channelProperties>
      </inkml:inkSource>
      <inkml:timestamp xml:id="ts0" timeString="2023-02-05T09:52:40.436"/>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22096 11536 0,'27'0'147</inkml:trace>
</inkml:ink>
</file>

<file path=ppt/ink/ink3.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65.30612" units="1/cm"/>
          <inkml:channelProperty channel="Y" name="resolution" value="65.45454" units="1/cm"/>
          <inkml:channelProperty channel="T" name="resolution" value="1" units="1/dev"/>
        </inkml:channelProperties>
      </inkml:inkSource>
      <inkml:timestamp xml:id="ts0" timeString="2023-02-05T09:52:40.436"/>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22096 11536 0,'27'0'147</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x-non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8E9169-B9F9-E84E-A47E-31FD81A966C9}" type="datetimeFigureOut">
              <a:rPr lang="x-none" smtClean="0"/>
              <a:t>7/11/2024</a:t>
            </a:fld>
            <a:endParaRPr lang="x-non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x-non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x-non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D8E4BA-4009-0F42-BF9E-E2B500AD436C}" type="slidenum">
              <a:rPr lang="x-none" smtClean="0"/>
              <a:t>‹#›</a:t>
            </a:fld>
            <a:endParaRPr lang="x-none"/>
          </a:p>
        </p:txBody>
      </p:sp>
    </p:spTree>
    <p:extLst>
      <p:ext uri="{BB962C8B-B14F-4D97-AF65-F5344CB8AC3E}">
        <p14:creationId xmlns:p14="http://schemas.microsoft.com/office/powerpoint/2010/main" val="38602083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D8E4BA-4009-0F42-BF9E-E2B500AD436C}" type="slidenum">
              <a:rPr lang="x-none" smtClean="0"/>
              <a:t>1</a:t>
            </a:fld>
            <a:endParaRPr lang="x-none"/>
          </a:p>
        </p:txBody>
      </p:sp>
    </p:spTree>
    <p:extLst>
      <p:ext uri="{BB962C8B-B14F-4D97-AF65-F5344CB8AC3E}">
        <p14:creationId xmlns:p14="http://schemas.microsoft.com/office/powerpoint/2010/main" val="37752967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Times New Roman" pitchFamily="18" charset="0"/>
                <a:ea typeface="+mn-ea"/>
                <a:cs typeface="+mn-cs"/>
              </a:rPr>
              <a:t>Nonverbal signals play a vital role in communication because they can strengthen a verbal message (when the nonverbal signals match the spoken words), weaken a verbal message (when nonverbal signals don’t match the words), or replace words entirely. For example, you might tell a client that a project is proceeding</a:t>
            </a:r>
            <a:r>
              <a:rPr lang="en-US" sz="1200" kern="1200" baseline="0" dirty="0">
                <a:solidFill>
                  <a:schemeClr val="tx1"/>
                </a:solidFill>
                <a:latin typeface="Times New Roman" pitchFamily="18" charset="0"/>
                <a:ea typeface="+mn-ea"/>
                <a:cs typeface="+mn-cs"/>
              </a:rPr>
              <a:t> on time and within budget</a:t>
            </a:r>
            <a:r>
              <a:rPr lang="en-US" sz="1200" kern="1200" dirty="0">
                <a:solidFill>
                  <a:schemeClr val="tx1"/>
                </a:solidFill>
                <a:latin typeface="Times New Roman" pitchFamily="18" charset="0"/>
                <a:ea typeface="+mn-ea"/>
                <a:cs typeface="+mn-cs"/>
              </a:rPr>
              <a:t>, but your forced smile and nervous glances send an entirely different message.</a:t>
            </a:r>
          </a:p>
          <a:p>
            <a:endParaRPr lang="en-GB" dirty="0"/>
          </a:p>
        </p:txBody>
      </p:sp>
      <p:sp>
        <p:nvSpPr>
          <p:cNvPr id="4" name="Slide Number Placeholder 3"/>
          <p:cNvSpPr>
            <a:spLocks noGrp="1"/>
          </p:cNvSpPr>
          <p:nvPr>
            <p:ph type="sldNum" sz="quarter" idx="5"/>
          </p:nvPr>
        </p:nvSpPr>
        <p:spPr/>
        <p:txBody>
          <a:bodyPr/>
          <a:lstStyle/>
          <a:p>
            <a:fld id="{32D8E4BA-4009-0F42-BF9E-E2B500AD436C}" type="slidenum">
              <a:rPr lang="x-none" smtClean="0"/>
              <a:t>2</a:t>
            </a:fld>
            <a:endParaRPr lang="x-none"/>
          </a:p>
        </p:txBody>
      </p:sp>
    </p:spTree>
    <p:extLst>
      <p:ext uri="{BB962C8B-B14F-4D97-AF65-F5344CB8AC3E}">
        <p14:creationId xmlns:p14="http://schemas.microsoft.com/office/powerpoint/2010/main" val="3490154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45445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Effective listeners adapt their listening approaches to different situations.</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content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listening is to understand and retain the speaker’s message. You may ask questions, but don’t argue or judge. Just focus on the information.</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critical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listening is to understand and evaluate the meaning of the speaker’s message on several levels: such as the logic of the argument, the strength of the evidence, the validity of the conclusions, the implications of the message for you and your organization, the speaker’s intentions and motives, and the omission of any relevant points. Be on the lookout for speaker bias, and separate opinions from facts.</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empathic</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 listening is to understand the speaker’s feelings, needs, and wants so that you can appreciate his or her point of view, regardless of whether you share that perspective. By listening in an empathic way, you help the individual vent the emotions that prevent a clear-headed approach to the subject. Avoid the temptation to give advice. Try not to judge the individual’s feelings. Just let the other person talk.</a:t>
            </a: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Effective listeners try to engage in </a:t>
            </a:r>
            <a:r>
              <a:rPr kumimoji="0" lang="en-US" sz="1200" b="1"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active listening</a:t>
            </a: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 They make a conscious effort to turn off their own filters and biases to truly hear and understand what the other party is saying. They ask questions, summarize the speaker’s message to verify key points, and encourage the speaker through positive body language and supportive feedback. </a:t>
            </a: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53904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Effective listeners adapt their listening approaches to different situations.</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content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listening is to understand and retain the speaker’s message. You may ask questions, but don’t argue or judge. Just focus on the information.</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critical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listening is to understand and evaluate the meaning of the speaker’s message on several levels: such as the logic of the argument, the strength of the evidence, the validity of the conclusions, the implications of the message for you and your organization, the speaker’s intentions and motives, and the omission of any relevant points. Be on the lookout for speaker bias, and separate opinions from facts.</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empathic</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 listening is to understand the speaker’s feelings, needs, and wants so that you can appreciate his or her point of view, regardless of whether you share that perspective. By listening in an empathic way, you help the individual vent the emotions that prevent a clear-headed approach to the subject. Avoid the temptation to give advice. Try not to judge the individual’s feelings. Just let the other person talk.</a:t>
            </a: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Effective listeners try to engage in </a:t>
            </a:r>
            <a:r>
              <a:rPr kumimoji="0" lang="en-US" sz="1200" b="1"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active listening</a:t>
            </a: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 They make a conscious effort to turn off their own filters and biases to truly hear and understand what the other party is saying. They ask questions, summarize the speaker’s message to verify key points, and encourage the speaker through positive body language and supportive feedback. </a:t>
            </a: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562302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Effective listeners adapt their listening approaches to different situations.</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content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listening is to understand and retain the speaker’s message. You may ask questions, but don’t argue or judge. Just focus on the information.</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critical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listening is to understand and evaluate the meaning of the speaker’s message on several levels: such as the logic of the argument, the strength of the evidence, the validity of the conclusions, the implications of the message for you and your organization, the speaker’s intentions and motives, and the omission of any relevant points. Be on the lookout for speaker bias, and separate opinions from facts.</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empathic</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 listening is to understand the speaker’s feelings, needs, and wants so that you can appreciate his or her point of view, regardless of whether you share that perspective. By listening in an empathic way, you help the individual vent the emotions that prevent a clear-headed approach to the subject. Avoid the temptation to give advice. Try not to judge the individual’s feelings. Just let the other person talk.</a:t>
            </a: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Effective listeners try to engage in </a:t>
            </a:r>
            <a:r>
              <a:rPr kumimoji="0" lang="en-US" sz="1200" b="1"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active listening</a:t>
            </a: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 They make a conscious effort to turn off their own filters and biases to truly hear and understand what the other party is saying. They ask questions, summarize the speaker’s message to verify key points, and encourage the speaker through positive body language and supportive feedback. </a:t>
            </a: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04169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Effective listeners adapt their listening approaches to different situations.</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content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listening is to understand and retain the speaker’s message. You may ask questions, but don’t argue or judge. Just focus on the information.</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critical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listening is to understand and evaluate the meaning of the speaker’s message on several levels: such as the logic of the argument, the strength of the evidence, the validity of the conclusions, the implications of the message for you and your organization, the speaker’s intentions and motives, and the omission of any relevant points. Be on the lookout for speaker bias, and separate opinions from facts.</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empathic</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 listening is to understand the speaker’s feelings, needs, and wants so that you can appreciate his or her point of view, regardless of whether you share that perspective. By listening in an empathic way, you help the individual vent the emotions that prevent a clear-headed approach to the subject. Avoid the temptation to give advice. Try not to judge the individual’s feelings. Just let the other person talk.</a:t>
            </a: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Effective listeners try to engage in </a:t>
            </a:r>
            <a:r>
              <a:rPr kumimoji="0" lang="en-US" sz="1200" b="1"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active listening</a:t>
            </a: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 They make a conscious effort to turn off their own filters and biases to truly hear and understand what the other party is saying. They ask questions, summarize the speaker’s message to verify key points, and encourage the speaker through positive body language and supportive feedback. </a:t>
            </a: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52341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Effective listeners adapt their listening approaches to different situations.</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content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listening is to understand and retain the speaker’s message. You may ask questions, but don’t argue or judge. Just focus on the information.</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critical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listening is to understand and evaluate the meaning of the speaker’s message on several levels: such as the logic of the argument, the strength of the evidence, the validity of the conclusions, the implications of the message for you and your organization, the speaker’s intentions and motives, and the omission of any relevant points. Be on the lookout for speaker bias, and separate opinions from facts.</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empathic</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 listening is to understand the speaker’s feelings, needs, and wants so that you can appreciate his or her point of view, regardless of whether you share that perspective. By listening in an empathic way, you help the individual vent the emotions that prevent a clear-headed approach to the subject. Avoid the temptation to give advice. Try not to judge the individual’s feelings. Just let the other person talk.</a:t>
            </a: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Effective listeners try to engage in </a:t>
            </a:r>
            <a:r>
              <a:rPr kumimoji="0" lang="en-US" sz="1200" b="1"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active listening</a:t>
            </a: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 They make a conscious effort to turn off their own filters and biases to truly hear and understand what the other party is saying. They ask questions, summarize the speaker’s message to verify key points, and encourage the speaker through positive body language and supportive feedback. </a:t>
            </a: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69271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Effective listeners adapt their listening approaches to different situations.</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content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listening is to understand and retain the speaker’s message. You may ask questions, but don’t argue or judge. Just focus on the information.</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critical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listening is to understand and evaluate the meaning of the speaker’s message on several levels: such as the logic of the argument, the strength of the evidence, the validity of the conclusions, the implications of the message for you and your organization, the speaker’s intentions and motives, and the omission of any relevant points. Be on the lookout for speaker bias, and separate opinions from facts.</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empathic</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 listening is to understand the speaker’s feelings, needs, and wants so that you can appreciate his or her point of view, regardless of whether you share that perspective. By listening in an empathic way, you help the individual vent the emotions that prevent a clear-headed approach to the subject. Avoid the temptation to give advice. Try not to judge the individual’s feelings. Just let the other person talk.</a:t>
            </a: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Effective listeners try to engage in </a:t>
            </a:r>
            <a:r>
              <a:rPr kumimoji="0" lang="en-US" sz="1200" b="1"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active listening</a:t>
            </a: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 They make a conscious effort to turn off their own filters and biases to truly hear and understand what the other party is saying. They ask questions, summarize the speaker’s message to verify key points, and encourage the speaker through positive body language and supportive feedback. </a:t>
            </a: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51289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Effective listeners adapt their listening approaches to different situations.</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content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listening is to understand and retain the speaker’s message. You may ask questions, but don’t argue or judge. Just focus on the information.</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critical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listening is to understand and evaluate the meaning of the speaker’s message on several levels: such as the logic of the argument, the strength of the evidence, the validity of the conclusions, the implications of the message for you and your organization, the speaker’s intentions and motives, and the omission of any relevant points. Be on the lookout for speaker bias, and separate opinions from facts.</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empathic</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 listening is to understand the speaker’s feelings, needs, and wants so that you can appreciate his or her point of view, regardless of whether you share that perspective. By listening in an empathic way, you help the individual vent the emotions that prevent a clear-headed approach to the subject. Avoid the temptation to give advice. Try not to judge the individual’s feelings. Just let the other person talk.</a:t>
            </a: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Effective listeners try to engage in </a:t>
            </a:r>
            <a:r>
              <a:rPr kumimoji="0" lang="en-US" sz="1200" b="1"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active listening</a:t>
            </a: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 They make a conscious effort to turn off their own filters and biases to truly hear and understand what the other party is saying. They ask questions, summarize the speaker’s message to verify key points, and encourage the speaker through positive body language and supportive feedback. </a:t>
            </a: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7278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Effective listeners adapt their listening approaches to different situations.</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content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listening is to understand and retain the speaker’s message. You may ask questions, but don’t argue or judge. Just focus on the information.</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critical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listening is to understand and evaluate the meaning of the speaker’s message on several levels: such as the logic of the argument, the strength of the evidence, the validity of the conclusions, the implications of the message for you and your organization, the speaker’s intentions and motives, and the omission of any relevant points. Be on the lookout for speaker bias, and separate opinions from facts.</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empathic</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 listening is to understand the speaker’s feelings, needs, and wants so that you can appreciate his or her point of view, regardless of whether you share that perspective. By listening in an empathic way, you help the individual vent the emotions that prevent a clear-headed approach to the subject. Avoid the temptation to give advice. Try not to judge the individual’s feelings. Just let the other person talk.</a:t>
            </a: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Effective listeners try to engage in </a:t>
            </a:r>
            <a:r>
              <a:rPr kumimoji="0" lang="en-US" sz="1200" b="1"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active listening</a:t>
            </a: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 They make a conscious effort to turn off their own filters and biases to truly hear and understand what the other party is saying. They ask questions, summarize the speaker’s message to verify key points, and encourage the speaker through positive body language and supportive feedback. </a:t>
            </a: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476321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Effective listeners adapt their listening approaches to different situations.</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content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listening is to understand and retain the speaker’s message. You may ask questions, but don’t argue or judge. Just focus on the information.</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critical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listening is to understand and evaluate the meaning of the speaker’s message on several levels: such as the logic of the argument, the strength of the evidence, the validity of the conclusions, the implications of the message for you and your organization, the speaker’s intentions and motives, and the omission of any relevant points. Be on the lookout for speaker bias, and separate opinions from facts.</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empathic</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 listening is to understand the speaker’s feelings, needs, and wants so that you can appreciate his or her point of view, regardless of whether you share that perspective. By listening in an empathic way, you help the individual vent the emotions that prevent a clear-headed approach to the subject. Avoid the temptation to give advice. Try not to judge the individual’s feelings. Just let the other person talk.</a:t>
            </a: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Effective listeners try to engage in </a:t>
            </a:r>
            <a:r>
              <a:rPr kumimoji="0" lang="en-US" sz="1200" b="1"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active listening</a:t>
            </a: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 They make a conscious effort to turn off their own filters and biases to truly hear and understand what the other party is saying. They ask questions, summarize the speaker’s message to verify key points, and encourage the speaker through positive body language and supportive feedback. </a:t>
            </a: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14378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Effective listeners adapt their listening approaches to different situations.</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content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listening is to understand and retain the speaker’s message. You may ask questions, but don’t argue or judge. Just focus on the information.</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critical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listening is to understand and evaluate the meaning of the speaker’s message on several levels: such as the logic of the argument, the strength of the evidence, the validity of the conclusions, the implications of the message for you and your organization, the speaker’s intentions and motives, and the omission of any relevant points. Be on the lookout for speaker bias, and separate opinions from facts.</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empathic</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 listening is to understand the speaker’s feelings, needs, and wants so that you can appreciate his or her point of view, regardless of whether you share that perspective. By listening in an empathic way, you help the individual vent the emotions that prevent a clear-headed approach to the subject. Avoid the temptation to give advice. Try not to judge the individual’s feelings. Just let the other person talk.</a:t>
            </a: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Effective listeners try to engage in </a:t>
            </a:r>
            <a:r>
              <a:rPr kumimoji="0" lang="en-US" sz="1200" b="1"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active listening</a:t>
            </a: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 They make a conscious effort to turn off their own filters and biases to truly hear and understand what the other party is saying. They ask questions, summarize the speaker’s message to verify key points, and encourage the speaker through positive body language and supportive feedback. </a:t>
            </a: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984365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Effective listeners adapt their listening approaches to different situations.</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content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listening is to understand and retain the speaker’s message. You may ask questions, but don’t argue or judge. Just focus on the information.</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critical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listening is to understand and evaluate the meaning of the speaker’s message on several levels: such as the logic of the argument, the strength of the evidence, the validity of the conclusions, the implications of the message for you and your organization, the speaker’s intentions and motives, and the omission of any relevant points. Be on the lookout for speaker bias, and separate opinions from facts.</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empathic</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 listening is to understand the speaker’s feelings, needs, and wants so that you can appreciate his or her point of view, regardless of whether you share that perspective. By listening in an empathic way, you help the individual vent the emotions that prevent a clear-headed approach to the subject. Avoid the temptation to give advice. Try not to judge the individual’s feelings. Just let the other person talk.</a:t>
            </a: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Effective listeners try to engage in </a:t>
            </a:r>
            <a:r>
              <a:rPr kumimoji="0" lang="en-US" sz="1200" b="1"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active listening</a:t>
            </a: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 They make a conscious effort to turn off their own filters and biases to truly hear and understand what the other party is saying. They ask questions, summarize the speaker’s message to verify key points, and encourage the speaker through positive body language and supportive feedback. </a:t>
            </a: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96407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Effective listeners adapt their listening approaches to different situations.</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content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listening is to understand and retain the speaker’s message. You may ask questions, but don’t argue or judge. Just focus on the information.</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critical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listening is to understand and evaluate the meaning of the speaker’s message on several levels: such as the logic of the argument, the strength of the evidence, the validity of the conclusions, the implications of the message for you and your organization, the speaker’s intentions and motives, and the omission of any relevant points. Be on the lookout for speaker bias, and separate opinions from facts.</a:t>
            </a:r>
            <a:endPar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The goal of </a:t>
            </a: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empathic</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 listening is to understand the speaker’s feelings, needs, and wants so that you can appreciate his or her point of view, regardless of whether you share that perspective. By listening in an empathic way, you help the individual vent the emotions that prevent a clear-headed approach to the subject. Avoid the temptation to give advice. Try not to judge the individual’s feelings. Just let the other person talk.</a:t>
            </a: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Effective listeners try to engage in </a:t>
            </a:r>
            <a:r>
              <a:rPr kumimoji="0" lang="en-US" sz="1200" b="1"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active listening</a:t>
            </a:r>
            <a:r>
              <a:rPr kumimoji="0" lang="en-US" sz="12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 They make a conscious effort to turn off their own filters and biases to truly hear and understand what the other party is saying. They ask questions, summarize the speaker’s message to verify key points, and encourage the speaker through positive body language and supportive feedback. </a:t>
            </a: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855708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Listening seems like a simple procedure; however, most of us are not very good at it. Most people listen at or below a 25 percent efficiency rate, remember only about half of what’s said during a 10-minute conversation, and forget half of that within 48 hours. To listen effectively, you need to complete five steps successfully:  </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tab pos="228600" algn="l"/>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Receiving:</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 Physically hearing the message and recognizing it as incoming information.</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tab pos="228600" algn="l"/>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Decoding:</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 Assigning meaning to sounds according to your own values, beliefs, ideas, expectations, roles, needs, and personal history.  </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tab pos="228600" algn="l"/>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Remembering:</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 Storing a message for future reference.</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tab pos="228600" algn="l"/>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Evaluating:</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 Evaluate the quality of the information.</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tab pos="228600" algn="l"/>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Responding:</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 React based on the situation and the nature of the information. </a:t>
            </a: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14886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Listening seems like a simple procedure; however, most of us are not very good at it. Most people listen at or below a 25 percent efficiency rate, remember only about half of what’s said during a 10-minute conversation, and forget half of that within 48 hours. To listen effectively, you need to complete five steps successfully:  </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tab pos="228600" algn="l"/>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Receiving:</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 Physically hearing the message and recognizing it as incoming information.</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tab pos="228600" algn="l"/>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Decoding:</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 Assigning meaning to sounds according to your own values, beliefs, ideas, expectations, roles, needs, and personal history.  </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tab pos="228600" algn="l"/>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Remembering:</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 Storing a message for future reference.</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tab pos="228600" algn="l"/>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Evaluating:</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 Evaluate the quality of the information.</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tab pos="228600" algn="l"/>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Responding:</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Times New Roman" pitchFamily="18" charset="0"/>
              </a:rPr>
              <a:t> React based on the situation and the nature of the information. </a:t>
            </a: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22394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00060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04654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11567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09825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Good listeners look for ways to overcome potential barriers throughout the listening process.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You are unlikely to have control over some barriers to </a:t>
            </a:r>
            <a:r>
              <a:rPr kumimoji="0" lang="en-US" altLang="ja-JP" sz="1200" b="1"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physical reception</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 such as conference room acoustics, poor cell phone reception, background music, and so on. However, you can certainly control other barriers, such as interrupting speakers or creating distractions that make it hard for others to pay attention.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ja-JP" sz="1200" b="1"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Selective listening </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is one of the most common barriers to effective listening. If your mind wanders, you often stay tuned out until you hear a word or phrase that gets your attention once more. But by that time, you’re unable to recall what the speaker </a:t>
            </a:r>
            <a:r>
              <a:rPr kumimoji="0" lang="en-US" altLang="ja-JP" sz="1200" b="0" i="1"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actually</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 said; instead, you remember what you </a:t>
            </a:r>
            <a:r>
              <a:rPr kumimoji="0" lang="en-US" altLang="ja-JP" sz="1200" b="0" i="1"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think</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 the speaker probably said.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A common barrier to successful interpretation is </a:t>
            </a:r>
            <a:r>
              <a:rPr kumimoji="0" lang="en-US" altLang="ja-JP" sz="1200" b="1"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prejudgment</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—making up your mind before truly hearing what another person has to say. Similarly, </a:t>
            </a:r>
            <a:r>
              <a:rPr kumimoji="0" lang="en-US" altLang="ja-JP" sz="1200" b="1"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selective perception </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leads listeners to mold a message to fit what they already believe about a given subject.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Even with good intentions, miscommunication can happen when you and the speaker do not share a common language or background. </a:t>
            </a:r>
            <a:r>
              <a:rPr kumimoji="0" lang="en-US" altLang="ja-JP" sz="1200" b="1"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Lack of common ground </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is why misinterpretation is so frequent between speakers of different native languages, even when they're trying to speak the same language. </a:t>
            </a: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35404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Good listeners look for ways to overcome potential barriers throughout the listening process.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You are unlikely to have control over some barriers to </a:t>
            </a:r>
            <a:r>
              <a:rPr kumimoji="0" lang="en-US" altLang="ja-JP" sz="1200" b="1"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physical reception</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 such as conference room acoustics, poor cell phone reception, background music, and so on. However, you can certainly control other barriers, such as interrupting speakers or creating distractions that make it hard for others to pay attention.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ja-JP" sz="1200" b="1"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Selective listening </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is one of the most common barriers to effective listening. If your mind wanders, you often stay tuned out until you hear a word or phrase that gets your attention once more. But by that time, you’re unable to recall what the speaker </a:t>
            </a:r>
            <a:r>
              <a:rPr kumimoji="0" lang="en-US" altLang="ja-JP" sz="1200" b="0" i="1"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actually</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 said; instead, you remember what you </a:t>
            </a:r>
            <a:r>
              <a:rPr kumimoji="0" lang="en-US" altLang="ja-JP" sz="1200" b="0" i="1"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think</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 the speaker probably said.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A common barrier to successful interpretation is </a:t>
            </a:r>
            <a:r>
              <a:rPr kumimoji="0" lang="en-US" altLang="ja-JP" sz="1200" b="1"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prejudgment</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—making up your mind before truly hearing what another person has to say. Similarly, </a:t>
            </a:r>
            <a:r>
              <a:rPr kumimoji="0" lang="en-US" altLang="ja-JP" sz="1200" b="1"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selective perception </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leads listeners to mold a message to fit what they already believe about a given subject.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Even with good intentions, miscommunication can happen when you and the speaker do not share a common language or background. </a:t>
            </a:r>
            <a:r>
              <a:rPr kumimoji="0" lang="en-US" altLang="ja-JP" sz="1200" b="1"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Lack of common ground </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is why misinterpretation is so frequent between speakers of different native languages, even when they're trying to speak the same language. </a:t>
            </a: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622285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Good listeners look for ways to overcome potential barriers throughout the listening process.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You are unlikely to have control over some barriers to </a:t>
            </a:r>
            <a:r>
              <a:rPr kumimoji="0" lang="en-US" altLang="ja-JP" sz="1200" b="1"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physical reception</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 such as conference room acoustics, poor cell phone reception, background music, and so on. However, you can certainly control other barriers, such as interrupting speakers or creating distractions that make it hard for others to pay attention.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ja-JP" sz="1200" b="1"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Selective listening </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is one of the most common barriers to effective listening. If your mind wanders, you often stay tuned out until you hear a word or phrase that gets your attention once more. But by that time, you’re unable to recall what the speaker </a:t>
            </a:r>
            <a:r>
              <a:rPr kumimoji="0" lang="en-US" altLang="ja-JP" sz="1200" b="0" i="1"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actually</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 said; instead, you remember what you </a:t>
            </a:r>
            <a:r>
              <a:rPr kumimoji="0" lang="en-US" altLang="ja-JP" sz="1200" b="0" i="1"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think</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 the speaker probably said.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A common barrier to successful interpretation is </a:t>
            </a:r>
            <a:r>
              <a:rPr kumimoji="0" lang="en-US" altLang="ja-JP" sz="1200" b="1"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prejudgment</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—making up your mind before truly hearing what another person has to say. Similarly, </a:t>
            </a:r>
            <a:r>
              <a:rPr kumimoji="0" lang="en-US" altLang="ja-JP" sz="1200" b="1"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selective perception </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leads listeners to mold a message to fit what they already believe about a given subject.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Even with good intentions, miscommunication can happen when you and the speaker do not share a common language or background. </a:t>
            </a:r>
            <a:r>
              <a:rPr kumimoji="0" lang="en-US" altLang="ja-JP" sz="1200" b="1"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Lack of common ground </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is why misinterpretation is so frequent between speakers of different native languages, even when they're trying to speak the same language. </a:t>
            </a: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07646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Good listeners look for ways to overcome potential barriers throughout the listening process.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You are unlikely to have control over some barriers to </a:t>
            </a:r>
            <a:r>
              <a:rPr kumimoji="0" lang="en-US" altLang="ja-JP" sz="1200" b="1"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physical reception</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 such as conference room acoustics, poor cell phone reception, background music, and so on. However, you can certainly control other barriers, such as interrupting speakers or creating distractions that make it hard for others to pay attention.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ja-JP" sz="1200" b="1"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Selective listening </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is one of the most common barriers to effective listening. If your mind wanders, you often stay tuned out until you hear a word or phrase that gets your attention once more. But by that time, you’re unable to recall what the speaker </a:t>
            </a:r>
            <a:r>
              <a:rPr kumimoji="0" lang="en-US" altLang="ja-JP" sz="1200" b="0" i="1"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actually</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 said; instead, you remember what you </a:t>
            </a:r>
            <a:r>
              <a:rPr kumimoji="0" lang="en-US" altLang="ja-JP" sz="1200" b="0" i="1"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think</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 the speaker probably said.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A common barrier to successful interpretation is </a:t>
            </a:r>
            <a:r>
              <a:rPr kumimoji="0" lang="en-US" altLang="ja-JP" sz="1200" b="1"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prejudgment</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—making up your mind before truly hearing what another person has to say. Similarly, </a:t>
            </a:r>
            <a:r>
              <a:rPr kumimoji="0" lang="en-US" altLang="ja-JP" sz="1200" b="1"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selective perception </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leads listeners to mold a message to fit what they already believe about a given subject.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Even with good intentions, miscommunication can happen when you and the speaker do not share a common language or background. </a:t>
            </a:r>
            <a:r>
              <a:rPr kumimoji="0" lang="en-US" altLang="ja-JP" sz="1200" b="1"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Lack of common ground </a:t>
            </a:r>
            <a:r>
              <a:rPr kumimoji="0" lang="en-US" altLang="ja-JP" sz="1200" b="0" i="0" u="none" strike="noStrike" kern="1200" cap="none" spc="0" normalizeH="0" baseline="0" noProof="0" dirty="0">
                <a:ln>
                  <a:noFill/>
                </a:ln>
                <a:solidFill>
                  <a:srgbClr val="000000"/>
                </a:solidFill>
                <a:effectLst/>
                <a:uLnTx/>
                <a:uFillTx/>
                <a:latin typeface="Times New Roman" pitchFamily="18" charset="0"/>
                <a:ea typeface="ＭＳ Ｐゴシック" panose="020B0600070205080204" pitchFamily="34" charset="-128"/>
                <a:cs typeface="+mn-cs"/>
              </a:rPr>
              <a:t>is why misinterpretation is so frequent between speakers of different native languages, even when they're trying to speak the same language. </a:t>
            </a: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07974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19520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453538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10359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67859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978139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63826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629742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Nonverbal signals play a vital role in communication because they can strengthen a verbal message (when the nonverbal signals match the spoken words), weaken a verbal message (when nonverbal signals don’t match the words), or replace words entirely. For example, you might tell a client that a project is proceeding on time and within budget, but your forced smile and nervous glances send an entirely different message.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163778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Nonverbal signals play a vital role in communication because they can strengthen a verbal message (when the nonverbal signals match the spoken words), weaken a verbal message (when nonverbal signals don’t match the words), or replace words entirely. For example, you might tell a client that a project is proceeding on time and within budget, but your forced smile and nervous glances send an entirely different message.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826652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Nonverbal signals play a vital role in communication because they can strengthen a verbal message (when the nonverbal signals match the spoken words), weaken a verbal message (when nonverbal signals don’t match the words), or replace words entirely. For example, you might tell a client that a project is proceeding on time and within budget, but your forced smile and nervous glances send an entirely different message.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907788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Nonverbal signals play a vital role in communication because they can strengthen a verbal message (when the nonverbal signals match the spoken words), weaken a verbal message (when nonverbal signals don’t match the words), or replace words entirely. For example, you might tell a client that a project is proceeding on time and within budget, but your forced smile and nervous glances send an entirely different message.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2446914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116953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sz="1100" b="0" i="0" u="none" strike="noStrike" baseline="0" dirty="0">
              <a:solidFill>
                <a:srgbClr val="000000"/>
              </a:solidFill>
              <a:latin typeface="Arial" panose="020B0604020202020204" pitchFamily="34" charset="0"/>
            </a:endParaRPr>
          </a:p>
          <a:p>
            <a:r>
              <a:rPr lang="en-GB" sz="1100" b="0" i="0" u="none" strike="noStrike" baseline="0" dirty="0">
                <a:solidFill>
                  <a:srgbClr val="000000"/>
                </a:solidFill>
                <a:latin typeface="Arial" panose="020B0604020202020204" pitchFamily="34" charset="0"/>
              </a:rPr>
              <a:t> </a:t>
            </a:r>
            <a:r>
              <a:rPr lang="en-GB" sz="1600" b="1" i="0" u="none" strike="noStrike" baseline="0" dirty="0">
                <a:solidFill>
                  <a:srgbClr val="0065FF"/>
                </a:solidFill>
                <a:latin typeface="Arial" panose="020B0604020202020204" pitchFamily="34" charset="0"/>
              </a:rPr>
              <a:t>PLANNING A PRESENTATION </a:t>
            </a:r>
            <a:endParaRPr lang="en-GB" sz="1600" b="0" i="0" u="none" strike="noStrike" baseline="0" dirty="0">
              <a:solidFill>
                <a:srgbClr val="000000"/>
              </a:solidFill>
              <a:latin typeface="Arial" panose="020B0604020202020204" pitchFamily="34" charset="0"/>
            </a:endParaRPr>
          </a:p>
          <a:p>
            <a:r>
              <a:rPr lang="en-GB" sz="1200" b="1" i="0" u="none" strike="noStrike" baseline="0" dirty="0">
                <a:solidFill>
                  <a:srgbClr val="FF8000"/>
                </a:solidFill>
                <a:latin typeface="Arial" panose="020B0604020202020204" pitchFamily="34" charset="0"/>
              </a:rPr>
              <a:t>1. </a:t>
            </a:r>
            <a:r>
              <a:rPr lang="en-GB" sz="1200" b="1" i="0" u="none" strike="noStrike" baseline="0" dirty="0" err="1">
                <a:solidFill>
                  <a:srgbClr val="FF8000"/>
                </a:solidFill>
                <a:latin typeface="Arial" panose="020B0604020202020204" pitchFamily="34" charset="0"/>
              </a:rPr>
              <a:t>Analyzing</a:t>
            </a:r>
            <a:r>
              <a:rPr lang="en-GB" sz="1200" b="1" i="0" u="none" strike="noStrike" baseline="0" dirty="0">
                <a:solidFill>
                  <a:srgbClr val="FF8000"/>
                </a:solidFill>
                <a:latin typeface="Arial" panose="020B0604020202020204" pitchFamily="34" charset="0"/>
              </a:rPr>
              <a:t> the Situation </a:t>
            </a:r>
            <a:endParaRPr lang="en-GB" sz="1200" b="0" i="0" u="none" strike="noStrike" baseline="0" dirty="0">
              <a:solidFill>
                <a:srgbClr val="000000"/>
              </a:solidFill>
              <a:latin typeface="Arial" panose="020B0604020202020204" pitchFamily="34" charset="0"/>
            </a:endParaRPr>
          </a:p>
          <a:p>
            <a:r>
              <a:rPr lang="en-US" sz="1200" b="0" i="0" u="none" strike="noStrike" baseline="0" dirty="0">
                <a:solidFill>
                  <a:srgbClr val="000000"/>
                </a:solidFill>
                <a:latin typeface="Times New Roman" panose="02020603050405020304" pitchFamily="18" charset="0"/>
              </a:rPr>
              <a:t>Analyzing the situation involves defining your purpose and developing an audience profile. Knowing your audience’s state of mind will help you adjust both message and your delivery. </a:t>
            </a:r>
            <a:endParaRPr lang="en-US" sz="1200" b="0" i="0" u="none" strike="noStrike" baseline="0" dirty="0">
              <a:solidFill>
                <a:srgbClr val="000000"/>
              </a:solidFill>
              <a:latin typeface="Arial" panose="020B0604020202020204" pitchFamily="34" charset="0"/>
            </a:endParaRPr>
          </a:p>
          <a:p>
            <a:r>
              <a:rPr lang="en-US" sz="1200" b="0" i="0" u="none" strike="noStrike" baseline="0" dirty="0">
                <a:solidFill>
                  <a:srgbClr val="000000"/>
                </a:solidFill>
                <a:latin typeface="Times New Roman" panose="02020603050405020304" pitchFamily="18" charset="0"/>
              </a:rPr>
              <a:t>Try to learn as much as you can about the setting and circumstances of your presentation, from the size of audience to seating arrangements. </a:t>
            </a:r>
            <a:endParaRPr lang="en-US" sz="1200" b="0" i="0" u="none" strike="noStrike" baseline="0" dirty="0">
              <a:solidFill>
                <a:srgbClr val="000000"/>
              </a:solidFill>
              <a:latin typeface="Arial" panose="020B0604020202020204" pitchFamily="34" charset="0"/>
            </a:endParaRPr>
          </a:p>
          <a:p>
            <a:r>
              <a:rPr lang="en-US" sz="1200" b="1" i="0" u="none" strike="noStrike" baseline="0" dirty="0">
                <a:solidFill>
                  <a:srgbClr val="FF8000"/>
                </a:solidFill>
                <a:latin typeface="Arial" panose="020B0604020202020204" pitchFamily="34" charset="0"/>
              </a:rPr>
              <a:t>2. Selecting the Right Medium </a:t>
            </a:r>
            <a:endParaRPr lang="en-US" sz="1200" b="0" i="0" u="none" strike="noStrike" baseline="0" dirty="0">
              <a:solidFill>
                <a:srgbClr val="000000"/>
              </a:solidFill>
              <a:latin typeface="Arial" panose="020B0604020202020204" pitchFamily="34" charset="0"/>
            </a:endParaRPr>
          </a:p>
          <a:p>
            <a:r>
              <a:rPr lang="en-US" sz="1200" b="0" i="0" u="none" strike="noStrike" baseline="0" dirty="0">
                <a:solidFill>
                  <a:srgbClr val="000000"/>
                </a:solidFill>
                <a:latin typeface="Times New Roman" panose="02020603050405020304" pitchFamily="18" charset="0"/>
              </a:rPr>
              <a:t>You have an array of choices these days, ranging from </a:t>
            </a:r>
            <a:r>
              <a:rPr lang="en-US" sz="1200" b="1" i="0" u="none" strike="noStrike" baseline="0" dirty="0">
                <a:solidFill>
                  <a:srgbClr val="000000"/>
                </a:solidFill>
                <a:latin typeface="Times New Roman" panose="02020603050405020304" pitchFamily="18" charset="0"/>
              </a:rPr>
              <a:t>live</a:t>
            </a:r>
            <a:r>
              <a:rPr lang="en-US" sz="1200" b="0" i="0" u="none" strike="noStrike" baseline="0" dirty="0">
                <a:solidFill>
                  <a:srgbClr val="000000"/>
                </a:solidFill>
                <a:latin typeface="Times New Roman" panose="02020603050405020304" pitchFamily="18" charset="0"/>
              </a:rPr>
              <a:t>, </a:t>
            </a:r>
            <a:r>
              <a:rPr lang="en-US" sz="1200" b="1" i="0" u="none" strike="noStrike" baseline="0" dirty="0">
                <a:solidFill>
                  <a:srgbClr val="000000"/>
                </a:solidFill>
                <a:latin typeface="Times New Roman" panose="02020603050405020304" pitchFamily="18" charset="0"/>
              </a:rPr>
              <a:t>in-person presentations </a:t>
            </a:r>
            <a:r>
              <a:rPr lang="en-US" sz="1200" b="0" i="0" u="none" strike="noStrike" baseline="0" dirty="0">
                <a:solidFill>
                  <a:srgbClr val="000000"/>
                </a:solidFill>
                <a:latin typeface="Times New Roman" panose="02020603050405020304" pitchFamily="18" charset="0"/>
              </a:rPr>
              <a:t>to </a:t>
            </a:r>
            <a:r>
              <a:rPr lang="en-US" sz="1200" b="1" i="0" u="none" strike="noStrike" baseline="0" dirty="0">
                <a:solidFill>
                  <a:srgbClr val="000000"/>
                </a:solidFill>
                <a:latin typeface="Times New Roman" panose="02020603050405020304" pitchFamily="18" charset="0"/>
              </a:rPr>
              <a:t>webcasts </a:t>
            </a:r>
            <a:r>
              <a:rPr lang="en-US" sz="1200" b="0" i="0" u="none" strike="noStrike" baseline="0" dirty="0">
                <a:solidFill>
                  <a:srgbClr val="000000"/>
                </a:solidFill>
                <a:latin typeface="Times New Roman" panose="02020603050405020304" pitchFamily="18" charset="0"/>
              </a:rPr>
              <a:t>(online presentations that people either view live or download later from your website). </a:t>
            </a:r>
            <a:endParaRPr lang="en-US" sz="1200" b="0" i="0" u="none" strike="noStrike" baseline="0" dirty="0">
              <a:solidFill>
                <a:srgbClr val="000000"/>
              </a:solidFill>
              <a:latin typeface="Arial" panose="020B0604020202020204" pitchFamily="34" charset="0"/>
            </a:endParaRPr>
          </a:p>
          <a:p>
            <a:r>
              <a:rPr lang="en-GB" sz="1200" b="1" i="0" u="none" strike="noStrike" baseline="0" dirty="0">
                <a:solidFill>
                  <a:srgbClr val="FF8000"/>
                </a:solidFill>
                <a:latin typeface="Arial" panose="020B0604020202020204" pitchFamily="34" charset="0"/>
              </a:rPr>
              <a:t>3. Organizing Your Presentation </a:t>
            </a:r>
            <a:endParaRPr lang="en-GB" sz="1200" b="0" i="0" u="none" strike="noStrike" baseline="0" dirty="0">
              <a:solidFill>
                <a:srgbClr val="000000"/>
              </a:solidFill>
              <a:latin typeface="Arial" panose="020B0604020202020204" pitchFamily="34" charset="0"/>
            </a:endParaRPr>
          </a:p>
          <a:p>
            <a:r>
              <a:rPr lang="en-US" sz="1200" b="0" i="0" u="none" strike="noStrike" baseline="0" dirty="0">
                <a:solidFill>
                  <a:srgbClr val="000000"/>
                </a:solidFill>
                <a:latin typeface="Times New Roman" panose="02020603050405020304" pitchFamily="18" charset="0"/>
              </a:rPr>
              <a:t>Organizing a presentation involves the same tasks as organizing a written message: </a:t>
            </a:r>
            <a:endParaRPr lang="en-US" sz="1200" b="0" i="0" u="none" strike="noStrike" baseline="0" dirty="0">
              <a:solidFill>
                <a:srgbClr val="000000"/>
              </a:solidFill>
              <a:latin typeface="Arial" panose="020B0604020202020204" pitchFamily="34" charset="0"/>
            </a:endParaRPr>
          </a:p>
          <a:p>
            <a:r>
              <a:rPr lang="en-GB" sz="1200" b="0" i="0" u="none" strike="noStrike" baseline="0" dirty="0">
                <a:solidFill>
                  <a:srgbClr val="000000"/>
                </a:solidFill>
                <a:latin typeface="Times New Roman" panose="02020603050405020304" pitchFamily="18" charset="0"/>
              </a:rPr>
              <a:t>1. Define main idea. </a:t>
            </a:r>
          </a:p>
          <a:p>
            <a:r>
              <a:rPr lang="en-GB" sz="1200" b="0" i="0" u="none" strike="noStrike" baseline="0" dirty="0">
                <a:solidFill>
                  <a:srgbClr val="000000"/>
                </a:solidFill>
                <a:latin typeface="Times New Roman" panose="02020603050405020304" pitchFamily="18" charset="0"/>
              </a:rPr>
              <a:t>2. Limit your scope. </a:t>
            </a:r>
          </a:p>
          <a:p>
            <a:r>
              <a:rPr lang="en-US" sz="1200" b="0" i="0" u="none" strike="noStrike" baseline="0" dirty="0">
                <a:solidFill>
                  <a:srgbClr val="000000"/>
                </a:solidFill>
                <a:latin typeface="Times New Roman" panose="02020603050405020304" pitchFamily="18" charset="0"/>
              </a:rPr>
              <a:t>3. Select the direct or indirect approach. </a:t>
            </a:r>
          </a:p>
          <a:p>
            <a:r>
              <a:rPr lang="en-GB" sz="1200" b="0" i="0" u="none" strike="noStrike" baseline="0" dirty="0">
                <a:solidFill>
                  <a:srgbClr val="000000"/>
                </a:solidFill>
                <a:latin typeface="Times New Roman" panose="02020603050405020304" pitchFamily="18" charset="0"/>
              </a:rPr>
              <a:t>4. Outline your content.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278474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sz="1100" b="0" i="0" u="none" strike="noStrike" baseline="0" dirty="0">
              <a:solidFill>
                <a:srgbClr val="000000"/>
              </a:solidFill>
              <a:latin typeface="Arial" panose="020B0604020202020204" pitchFamily="34" charset="0"/>
            </a:endParaRPr>
          </a:p>
          <a:p>
            <a:r>
              <a:rPr lang="en-GB" sz="1100" b="0" i="0" u="none" strike="noStrike" baseline="0" dirty="0">
                <a:solidFill>
                  <a:srgbClr val="000000"/>
                </a:solidFill>
                <a:latin typeface="Arial" panose="020B0604020202020204" pitchFamily="34" charset="0"/>
              </a:rPr>
              <a:t> </a:t>
            </a:r>
            <a:r>
              <a:rPr lang="en-GB" sz="1600" b="1" i="0" u="none" strike="noStrike" baseline="0" dirty="0">
                <a:solidFill>
                  <a:srgbClr val="0065FF"/>
                </a:solidFill>
                <a:latin typeface="Arial" panose="020B0604020202020204" pitchFamily="34" charset="0"/>
              </a:rPr>
              <a:t>PLANNING A PRESENTATION </a:t>
            </a:r>
            <a:endParaRPr lang="en-GB" sz="1600" b="0" i="0" u="none" strike="noStrike" baseline="0" dirty="0">
              <a:solidFill>
                <a:srgbClr val="000000"/>
              </a:solidFill>
              <a:latin typeface="Arial" panose="020B0604020202020204" pitchFamily="34" charset="0"/>
            </a:endParaRPr>
          </a:p>
          <a:p>
            <a:r>
              <a:rPr lang="en-GB" sz="1200" b="1" i="0" u="none" strike="noStrike" baseline="0" dirty="0">
                <a:solidFill>
                  <a:srgbClr val="FF8000"/>
                </a:solidFill>
                <a:latin typeface="Arial" panose="020B0604020202020204" pitchFamily="34" charset="0"/>
              </a:rPr>
              <a:t>1. </a:t>
            </a:r>
            <a:r>
              <a:rPr lang="en-GB" sz="1200" b="1" i="0" u="none" strike="noStrike" baseline="0" dirty="0" err="1">
                <a:solidFill>
                  <a:srgbClr val="FF8000"/>
                </a:solidFill>
                <a:latin typeface="Arial" panose="020B0604020202020204" pitchFamily="34" charset="0"/>
              </a:rPr>
              <a:t>Analyzing</a:t>
            </a:r>
            <a:r>
              <a:rPr lang="en-GB" sz="1200" b="1" i="0" u="none" strike="noStrike" baseline="0" dirty="0">
                <a:solidFill>
                  <a:srgbClr val="FF8000"/>
                </a:solidFill>
                <a:latin typeface="Arial" panose="020B0604020202020204" pitchFamily="34" charset="0"/>
              </a:rPr>
              <a:t> the Situation </a:t>
            </a:r>
            <a:endParaRPr lang="en-GB" sz="1200" b="0" i="0" u="none" strike="noStrike" baseline="0" dirty="0">
              <a:solidFill>
                <a:srgbClr val="000000"/>
              </a:solidFill>
              <a:latin typeface="Arial" panose="020B0604020202020204" pitchFamily="34" charset="0"/>
            </a:endParaRPr>
          </a:p>
          <a:p>
            <a:r>
              <a:rPr lang="en-US" sz="1200" b="0" i="0" u="none" strike="noStrike" baseline="0" dirty="0">
                <a:solidFill>
                  <a:srgbClr val="000000"/>
                </a:solidFill>
                <a:latin typeface="Times New Roman" panose="02020603050405020304" pitchFamily="18" charset="0"/>
              </a:rPr>
              <a:t>Analyzing the situation involves defining your purpose and developing an audience profile. Knowing your audience’s state of mind will help you adjust both message and your delivery. </a:t>
            </a:r>
            <a:endParaRPr lang="en-US" sz="1200" b="0" i="0" u="none" strike="noStrike" baseline="0" dirty="0">
              <a:solidFill>
                <a:srgbClr val="000000"/>
              </a:solidFill>
              <a:latin typeface="Arial" panose="020B0604020202020204" pitchFamily="34" charset="0"/>
            </a:endParaRPr>
          </a:p>
          <a:p>
            <a:r>
              <a:rPr lang="en-US" sz="1200" b="0" i="0" u="none" strike="noStrike" baseline="0" dirty="0">
                <a:solidFill>
                  <a:srgbClr val="000000"/>
                </a:solidFill>
                <a:latin typeface="Times New Roman" panose="02020603050405020304" pitchFamily="18" charset="0"/>
              </a:rPr>
              <a:t>Try to learn as much as you can about the setting and circumstances of your presentation, from the size of audience to seating arrangements. </a:t>
            </a:r>
            <a:endParaRPr lang="en-US" sz="1200" b="0" i="0" u="none" strike="noStrike" baseline="0" dirty="0">
              <a:solidFill>
                <a:srgbClr val="000000"/>
              </a:solidFill>
              <a:latin typeface="Arial" panose="020B0604020202020204" pitchFamily="34" charset="0"/>
            </a:endParaRPr>
          </a:p>
          <a:p>
            <a:r>
              <a:rPr lang="en-US" sz="1200" b="1" i="0" u="none" strike="noStrike" baseline="0" dirty="0">
                <a:solidFill>
                  <a:srgbClr val="FF8000"/>
                </a:solidFill>
                <a:latin typeface="Arial" panose="020B0604020202020204" pitchFamily="34" charset="0"/>
              </a:rPr>
              <a:t>2. Selecting the Right Medium </a:t>
            </a:r>
            <a:endParaRPr lang="en-US" sz="1200" b="0" i="0" u="none" strike="noStrike" baseline="0" dirty="0">
              <a:solidFill>
                <a:srgbClr val="000000"/>
              </a:solidFill>
              <a:latin typeface="Arial" panose="020B0604020202020204" pitchFamily="34" charset="0"/>
            </a:endParaRPr>
          </a:p>
          <a:p>
            <a:r>
              <a:rPr lang="en-US" sz="1200" b="0" i="0" u="none" strike="noStrike" baseline="0" dirty="0">
                <a:solidFill>
                  <a:srgbClr val="000000"/>
                </a:solidFill>
                <a:latin typeface="Times New Roman" panose="02020603050405020304" pitchFamily="18" charset="0"/>
              </a:rPr>
              <a:t>You have an array of choices these days, ranging from </a:t>
            </a:r>
            <a:r>
              <a:rPr lang="en-US" sz="1200" b="1" i="0" u="none" strike="noStrike" baseline="0" dirty="0">
                <a:solidFill>
                  <a:srgbClr val="000000"/>
                </a:solidFill>
                <a:latin typeface="Times New Roman" panose="02020603050405020304" pitchFamily="18" charset="0"/>
              </a:rPr>
              <a:t>live</a:t>
            </a:r>
            <a:r>
              <a:rPr lang="en-US" sz="1200" b="0" i="0" u="none" strike="noStrike" baseline="0" dirty="0">
                <a:solidFill>
                  <a:srgbClr val="000000"/>
                </a:solidFill>
                <a:latin typeface="Times New Roman" panose="02020603050405020304" pitchFamily="18" charset="0"/>
              </a:rPr>
              <a:t>, </a:t>
            </a:r>
            <a:r>
              <a:rPr lang="en-US" sz="1200" b="1" i="0" u="none" strike="noStrike" baseline="0" dirty="0">
                <a:solidFill>
                  <a:srgbClr val="000000"/>
                </a:solidFill>
                <a:latin typeface="Times New Roman" panose="02020603050405020304" pitchFamily="18" charset="0"/>
              </a:rPr>
              <a:t>in-person presentations </a:t>
            </a:r>
            <a:r>
              <a:rPr lang="en-US" sz="1200" b="0" i="0" u="none" strike="noStrike" baseline="0" dirty="0">
                <a:solidFill>
                  <a:srgbClr val="000000"/>
                </a:solidFill>
                <a:latin typeface="Times New Roman" panose="02020603050405020304" pitchFamily="18" charset="0"/>
              </a:rPr>
              <a:t>to </a:t>
            </a:r>
            <a:r>
              <a:rPr lang="en-US" sz="1200" b="1" i="0" u="none" strike="noStrike" baseline="0" dirty="0">
                <a:solidFill>
                  <a:srgbClr val="000000"/>
                </a:solidFill>
                <a:latin typeface="Times New Roman" panose="02020603050405020304" pitchFamily="18" charset="0"/>
              </a:rPr>
              <a:t>webcasts </a:t>
            </a:r>
            <a:r>
              <a:rPr lang="en-US" sz="1200" b="0" i="0" u="none" strike="noStrike" baseline="0" dirty="0">
                <a:solidFill>
                  <a:srgbClr val="000000"/>
                </a:solidFill>
                <a:latin typeface="Times New Roman" panose="02020603050405020304" pitchFamily="18" charset="0"/>
              </a:rPr>
              <a:t>(online presentations that people either view live or download later from your website). </a:t>
            </a:r>
            <a:endParaRPr lang="en-US" sz="1200" b="0" i="0" u="none" strike="noStrike" baseline="0" dirty="0">
              <a:solidFill>
                <a:srgbClr val="000000"/>
              </a:solidFill>
              <a:latin typeface="Arial" panose="020B0604020202020204" pitchFamily="34" charset="0"/>
            </a:endParaRPr>
          </a:p>
          <a:p>
            <a:r>
              <a:rPr lang="en-GB" sz="1200" b="1" i="0" u="none" strike="noStrike" baseline="0" dirty="0">
                <a:solidFill>
                  <a:srgbClr val="FF8000"/>
                </a:solidFill>
                <a:latin typeface="Arial" panose="020B0604020202020204" pitchFamily="34" charset="0"/>
              </a:rPr>
              <a:t>3. Organizing Your Presentation </a:t>
            </a:r>
            <a:endParaRPr lang="en-GB" sz="1200" b="0" i="0" u="none" strike="noStrike" baseline="0" dirty="0">
              <a:solidFill>
                <a:srgbClr val="000000"/>
              </a:solidFill>
              <a:latin typeface="Arial" panose="020B0604020202020204" pitchFamily="34" charset="0"/>
            </a:endParaRPr>
          </a:p>
          <a:p>
            <a:r>
              <a:rPr lang="en-US" sz="1200" b="0" i="0" u="none" strike="noStrike" baseline="0" dirty="0">
                <a:solidFill>
                  <a:srgbClr val="000000"/>
                </a:solidFill>
                <a:latin typeface="Times New Roman" panose="02020603050405020304" pitchFamily="18" charset="0"/>
              </a:rPr>
              <a:t>Organizing a presentation involves the same tasks as organizing a written message: </a:t>
            </a:r>
            <a:endParaRPr lang="en-US" sz="1200" b="0" i="0" u="none" strike="noStrike" baseline="0" dirty="0">
              <a:solidFill>
                <a:srgbClr val="000000"/>
              </a:solidFill>
              <a:latin typeface="Arial" panose="020B0604020202020204" pitchFamily="34" charset="0"/>
            </a:endParaRPr>
          </a:p>
          <a:p>
            <a:r>
              <a:rPr lang="en-GB" sz="1200" b="0" i="0" u="none" strike="noStrike" baseline="0" dirty="0">
                <a:solidFill>
                  <a:srgbClr val="000000"/>
                </a:solidFill>
                <a:latin typeface="Times New Roman" panose="02020603050405020304" pitchFamily="18" charset="0"/>
              </a:rPr>
              <a:t>1. Define main idea. </a:t>
            </a:r>
          </a:p>
          <a:p>
            <a:r>
              <a:rPr lang="en-GB" sz="1200" b="0" i="0" u="none" strike="noStrike" baseline="0" dirty="0">
                <a:solidFill>
                  <a:srgbClr val="000000"/>
                </a:solidFill>
                <a:latin typeface="Times New Roman" panose="02020603050405020304" pitchFamily="18" charset="0"/>
              </a:rPr>
              <a:t>2. Limit your scope. </a:t>
            </a:r>
          </a:p>
          <a:p>
            <a:r>
              <a:rPr lang="en-US" sz="1200" b="0" i="0" u="none" strike="noStrike" baseline="0" dirty="0">
                <a:solidFill>
                  <a:srgbClr val="000000"/>
                </a:solidFill>
                <a:latin typeface="Times New Roman" panose="02020603050405020304" pitchFamily="18" charset="0"/>
              </a:rPr>
              <a:t>3. Select the direct or indirect approach. </a:t>
            </a:r>
          </a:p>
          <a:p>
            <a:r>
              <a:rPr lang="en-GB" sz="1200" b="0" i="0" u="none" strike="noStrike" baseline="0" dirty="0">
                <a:solidFill>
                  <a:srgbClr val="000000"/>
                </a:solidFill>
                <a:latin typeface="Times New Roman" panose="02020603050405020304" pitchFamily="18" charset="0"/>
              </a:rPr>
              <a:t>4. Outline your content.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362036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sz="1100" b="0" i="0" u="none" strike="noStrike" baseline="0" dirty="0">
              <a:solidFill>
                <a:srgbClr val="000000"/>
              </a:solidFill>
              <a:latin typeface="Arial" panose="020B0604020202020204" pitchFamily="34" charset="0"/>
            </a:endParaRPr>
          </a:p>
          <a:p>
            <a:r>
              <a:rPr lang="en-GB" sz="1100" b="0" i="0" u="none" strike="noStrike" baseline="0" dirty="0">
                <a:solidFill>
                  <a:srgbClr val="000000"/>
                </a:solidFill>
                <a:latin typeface="Arial" panose="020B0604020202020204" pitchFamily="34" charset="0"/>
              </a:rPr>
              <a:t> </a:t>
            </a:r>
            <a:r>
              <a:rPr lang="en-GB" sz="1600" b="1" i="0" u="none" strike="noStrike" baseline="0" dirty="0">
                <a:solidFill>
                  <a:srgbClr val="0065FF"/>
                </a:solidFill>
                <a:latin typeface="Arial" panose="020B0604020202020204" pitchFamily="34" charset="0"/>
              </a:rPr>
              <a:t>PLANNING A PRESENTATION </a:t>
            </a:r>
            <a:endParaRPr lang="en-GB" sz="1600" b="0" i="0" u="none" strike="noStrike" baseline="0" dirty="0">
              <a:solidFill>
                <a:srgbClr val="000000"/>
              </a:solidFill>
              <a:latin typeface="Arial" panose="020B0604020202020204" pitchFamily="34" charset="0"/>
            </a:endParaRPr>
          </a:p>
          <a:p>
            <a:r>
              <a:rPr lang="en-GB" sz="1200" b="1" i="0" u="none" strike="noStrike" baseline="0" dirty="0">
                <a:solidFill>
                  <a:srgbClr val="FF8000"/>
                </a:solidFill>
                <a:latin typeface="Arial" panose="020B0604020202020204" pitchFamily="34" charset="0"/>
              </a:rPr>
              <a:t>1. </a:t>
            </a:r>
            <a:r>
              <a:rPr lang="en-GB" sz="1200" b="1" i="0" u="none" strike="noStrike" baseline="0" dirty="0" err="1">
                <a:solidFill>
                  <a:srgbClr val="FF8000"/>
                </a:solidFill>
                <a:latin typeface="Arial" panose="020B0604020202020204" pitchFamily="34" charset="0"/>
              </a:rPr>
              <a:t>Analyzing</a:t>
            </a:r>
            <a:r>
              <a:rPr lang="en-GB" sz="1200" b="1" i="0" u="none" strike="noStrike" baseline="0" dirty="0">
                <a:solidFill>
                  <a:srgbClr val="FF8000"/>
                </a:solidFill>
                <a:latin typeface="Arial" panose="020B0604020202020204" pitchFamily="34" charset="0"/>
              </a:rPr>
              <a:t> the Situation </a:t>
            </a:r>
            <a:endParaRPr lang="en-GB" sz="1200" b="0" i="0" u="none" strike="noStrike" baseline="0" dirty="0">
              <a:solidFill>
                <a:srgbClr val="000000"/>
              </a:solidFill>
              <a:latin typeface="Arial" panose="020B0604020202020204" pitchFamily="34" charset="0"/>
            </a:endParaRPr>
          </a:p>
          <a:p>
            <a:r>
              <a:rPr lang="en-US" sz="1200" b="0" i="0" u="none" strike="noStrike" baseline="0" dirty="0">
                <a:solidFill>
                  <a:srgbClr val="000000"/>
                </a:solidFill>
                <a:latin typeface="Times New Roman" panose="02020603050405020304" pitchFamily="18" charset="0"/>
              </a:rPr>
              <a:t>Analyzing the situation involves defining your purpose and developing an audience profile. Knowing your audience’s state of mind will help you adjust both message and your delivery. </a:t>
            </a:r>
            <a:endParaRPr lang="en-US" sz="1200" b="0" i="0" u="none" strike="noStrike" baseline="0" dirty="0">
              <a:solidFill>
                <a:srgbClr val="000000"/>
              </a:solidFill>
              <a:latin typeface="Arial" panose="020B0604020202020204" pitchFamily="34" charset="0"/>
            </a:endParaRPr>
          </a:p>
          <a:p>
            <a:r>
              <a:rPr lang="en-US" sz="1200" b="0" i="0" u="none" strike="noStrike" baseline="0" dirty="0">
                <a:solidFill>
                  <a:srgbClr val="000000"/>
                </a:solidFill>
                <a:latin typeface="Times New Roman" panose="02020603050405020304" pitchFamily="18" charset="0"/>
              </a:rPr>
              <a:t>Try to learn as much as you can about the setting and circumstances of your presentation, from the size of audience to seating arrangements. </a:t>
            </a:r>
            <a:endParaRPr lang="en-US" sz="1200" b="0" i="0" u="none" strike="noStrike" baseline="0" dirty="0">
              <a:solidFill>
                <a:srgbClr val="000000"/>
              </a:solidFill>
              <a:latin typeface="Arial" panose="020B0604020202020204" pitchFamily="34" charset="0"/>
            </a:endParaRPr>
          </a:p>
          <a:p>
            <a:r>
              <a:rPr lang="en-US" sz="1200" b="1" i="0" u="none" strike="noStrike" baseline="0" dirty="0">
                <a:solidFill>
                  <a:srgbClr val="FF8000"/>
                </a:solidFill>
                <a:latin typeface="Arial" panose="020B0604020202020204" pitchFamily="34" charset="0"/>
              </a:rPr>
              <a:t>2. Selecting the Right Medium </a:t>
            </a:r>
            <a:endParaRPr lang="en-US" sz="1200" b="0" i="0" u="none" strike="noStrike" baseline="0" dirty="0">
              <a:solidFill>
                <a:srgbClr val="000000"/>
              </a:solidFill>
              <a:latin typeface="Arial" panose="020B0604020202020204" pitchFamily="34" charset="0"/>
            </a:endParaRPr>
          </a:p>
          <a:p>
            <a:r>
              <a:rPr lang="en-US" sz="1200" b="0" i="0" u="none" strike="noStrike" baseline="0" dirty="0">
                <a:solidFill>
                  <a:srgbClr val="000000"/>
                </a:solidFill>
                <a:latin typeface="Times New Roman" panose="02020603050405020304" pitchFamily="18" charset="0"/>
              </a:rPr>
              <a:t>You have an array of choices these days, ranging from </a:t>
            </a:r>
            <a:r>
              <a:rPr lang="en-US" sz="1200" b="1" i="0" u="none" strike="noStrike" baseline="0" dirty="0">
                <a:solidFill>
                  <a:srgbClr val="000000"/>
                </a:solidFill>
                <a:latin typeface="Times New Roman" panose="02020603050405020304" pitchFamily="18" charset="0"/>
              </a:rPr>
              <a:t>live</a:t>
            </a:r>
            <a:r>
              <a:rPr lang="en-US" sz="1200" b="0" i="0" u="none" strike="noStrike" baseline="0" dirty="0">
                <a:solidFill>
                  <a:srgbClr val="000000"/>
                </a:solidFill>
                <a:latin typeface="Times New Roman" panose="02020603050405020304" pitchFamily="18" charset="0"/>
              </a:rPr>
              <a:t>, </a:t>
            </a:r>
            <a:r>
              <a:rPr lang="en-US" sz="1200" b="1" i="0" u="none" strike="noStrike" baseline="0" dirty="0">
                <a:solidFill>
                  <a:srgbClr val="000000"/>
                </a:solidFill>
                <a:latin typeface="Times New Roman" panose="02020603050405020304" pitchFamily="18" charset="0"/>
              </a:rPr>
              <a:t>in-person presentations </a:t>
            </a:r>
            <a:r>
              <a:rPr lang="en-US" sz="1200" b="0" i="0" u="none" strike="noStrike" baseline="0" dirty="0">
                <a:solidFill>
                  <a:srgbClr val="000000"/>
                </a:solidFill>
                <a:latin typeface="Times New Roman" panose="02020603050405020304" pitchFamily="18" charset="0"/>
              </a:rPr>
              <a:t>to </a:t>
            </a:r>
            <a:r>
              <a:rPr lang="en-US" sz="1200" b="1" i="0" u="none" strike="noStrike" baseline="0" dirty="0">
                <a:solidFill>
                  <a:srgbClr val="000000"/>
                </a:solidFill>
                <a:latin typeface="Times New Roman" panose="02020603050405020304" pitchFamily="18" charset="0"/>
              </a:rPr>
              <a:t>webcasts </a:t>
            </a:r>
            <a:r>
              <a:rPr lang="en-US" sz="1200" b="0" i="0" u="none" strike="noStrike" baseline="0" dirty="0">
                <a:solidFill>
                  <a:srgbClr val="000000"/>
                </a:solidFill>
                <a:latin typeface="Times New Roman" panose="02020603050405020304" pitchFamily="18" charset="0"/>
              </a:rPr>
              <a:t>(online presentations that people either view live or download later from your website). </a:t>
            </a:r>
            <a:endParaRPr lang="en-US" sz="1200" b="0" i="0" u="none" strike="noStrike" baseline="0" dirty="0">
              <a:solidFill>
                <a:srgbClr val="000000"/>
              </a:solidFill>
              <a:latin typeface="Arial" panose="020B0604020202020204" pitchFamily="34" charset="0"/>
            </a:endParaRPr>
          </a:p>
          <a:p>
            <a:r>
              <a:rPr lang="en-GB" sz="1200" b="1" i="0" u="none" strike="noStrike" baseline="0" dirty="0">
                <a:solidFill>
                  <a:srgbClr val="FF8000"/>
                </a:solidFill>
                <a:latin typeface="Arial" panose="020B0604020202020204" pitchFamily="34" charset="0"/>
              </a:rPr>
              <a:t>3. Organizing Your Presentation </a:t>
            </a:r>
            <a:endParaRPr lang="en-GB" sz="1200" b="0" i="0" u="none" strike="noStrike" baseline="0" dirty="0">
              <a:solidFill>
                <a:srgbClr val="000000"/>
              </a:solidFill>
              <a:latin typeface="Arial" panose="020B0604020202020204" pitchFamily="34" charset="0"/>
            </a:endParaRPr>
          </a:p>
          <a:p>
            <a:r>
              <a:rPr lang="en-US" sz="1200" b="0" i="0" u="none" strike="noStrike" baseline="0" dirty="0">
                <a:solidFill>
                  <a:srgbClr val="000000"/>
                </a:solidFill>
                <a:latin typeface="Times New Roman" panose="02020603050405020304" pitchFamily="18" charset="0"/>
              </a:rPr>
              <a:t>Organizing a presentation involves the same tasks as organizing a written message: </a:t>
            </a:r>
            <a:endParaRPr lang="en-US" sz="1200" b="0" i="0" u="none" strike="noStrike" baseline="0" dirty="0">
              <a:solidFill>
                <a:srgbClr val="000000"/>
              </a:solidFill>
              <a:latin typeface="Arial" panose="020B0604020202020204" pitchFamily="34" charset="0"/>
            </a:endParaRPr>
          </a:p>
          <a:p>
            <a:r>
              <a:rPr lang="en-GB" sz="1200" b="0" i="0" u="none" strike="noStrike" baseline="0" dirty="0">
                <a:solidFill>
                  <a:srgbClr val="000000"/>
                </a:solidFill>
                <a:latin typeface="Times New Roman" panose="02020603050405020304" pitchFamily="18" charset="0"/>
              </a:rPr>
              <a:t>1. Define main idea. </a:t>
            </a:r>
          </a:p>
          <a:p>
            <a:r>
              <a:rPr lang="en-GB" sz="1200" b="0" i="0" u="none" strike="noStrike" baseline="0" dirty="0">
                <a:solidFill>
                  <a:srgbClr val="000000"/>
                </a:solidFill>
                <a:latin typeface="Times New Roman" panose="02020603050405020304" pitchFamily="18" charset="0"/>
              </a:rPr>
              <a:t>2. Limit your scope. </a:t>
            </a:r>
          </a:p>
          <a:p>
            <a:r>
              <a:rPr lang="en-US" sz="1200" b="0" i="0" u="none" strike="noStrike" baseline="0" dirty="0">
                <a:solidFill>
                  <a:srgbClr val="000000"/>
                </a:solidFill>
                <a:latin typeface="Times New Roman" panose="02020603050405020304" pitchFamily="18" charset="0"/>
              </a:rPr>
              <a:t>3. Select the direct or indirect approach. </a:t>
            </a:r>
          </a:p>
          <a:p>
            <a:r>
              <a:rPr lang="en-GB" sz="1200" b="0" i="0" u="none" strike="noStrike" baseline="0" dirty="0">
                <a:solidFill>
                  <a:srgbClr val="000000"/>
                </a:solidFill>
                <a:latin typeface="Times New Roman" panose="02020603050405020304" pitchFamily="18" charset="0"/>
              </a:rPr>
              <a:t>4. Outline your content.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332759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sz="1100" b="0" i="0" u="none" strike="noStrike" baseline="0" dirty="0">
              <a:solidFill>
                <a:srgbClr val="000000"/>
              </a:solidFill>
              <a:latin typeface="Arial" panose="020B0604020202020204" pitchFamily="34" charset="0"/>
            </a:endParaRPr>
          </a:p>
          <a:p>
            <a:r>
              <a:rPr lang="en-GB" sz="1100" b="0" i="0" u="none" strike="noStrike" baseline="0" dirty="0">
                <a:solidFill>
                  <a:srgbClr val="000000"/>
                </a:solidFill>
                <a:latin typeface="Arial" panose="020B0604020202020204" pitchFamily="34" charset="0"/>
              </a:rPr>
              <a:t> </a:t>
            </a:r>
            <a:r>
              <a:rPr lang="en-GB" sz="1600" b="1" i="0" u="none" strike="noStrike" baseline="0" dirty="0">
                <a:solidFill>
                  <a:srgbClr val="0065FF"/>
                </a:solidFill>
                <a:latin typeface="Arial" panose="020B0604020202020204" pitchFamily="34" charset="0"/>
              </a:rPr>
              <a:t>PLANNING A PRESENTATION </a:t>
            </a:r>
            <a:endParaRPr lang="en-GB" sz="1600" b="0" i="0" u="none" strike="noStrike" baseline="0" dirty="0">
              <a:solidFill>
                <a:srgbClr val="000000"/>
              </a:solidFill>
              <a:latin typeface="Arial" panose="020B0604020202020204" pitchFamily="34" charset="0"/>
            </a:endParaRPr>
          </a:p>
          <a:p>
            <a:r>
              <a:rPr lang="en-GB" sz="1200" b="1" i="0" u="none" strike="noStrike" baseline="0" dirty="0">
                <a:solidFill>
                  <a:srgbClr val="FF8000"/>
                </a:solidFill>
                <a:latin typeface="Arial" panose="020B0604020202020204" pitchFamily="34" charset="0"/>
              </a:rPr>
              <a:t>1. </a:t>
            </a:r>
            <a:r>
              <a:rPr lang="en-GB" sz="1200" b="1" i="0" u="none" strike="noStrike" baseline="0" dirty="0" err="1">
                <a:solidFill>
                  <a:srgbClr val="FF8000"/>
                </a:solidFill>
                <a:latin typeface="Arial" panose="020B0604020202020204" pitchFamily="34" charset="0"/>
              </a:rPr>
              <a:t>Analyzing</a:t>
            </a:r>
            <a:r>
              <a:rPr lang="en-GB" sz="1200" b="1" i="0" u="none" strike="noStrike" baseline="0" dirty="0">
                <a:solidFill>
                  <a:srgbClr val="FF8000"/>
                </a:solidFill>
                <a:latin typeface="Arial" panose="020B0604020202020204" pitchFamily="34" charset="0"/>
              </a:rPr>
              <a:t> the Situation </a:t>
            </a:r>
            <a:endParaRPr lang="en-GB" sz="1200" b="0" i="0" u="none" strike="noStrike" baseline="0" dirty="0">
              <a:solidFill>
                <a:srgbClr val="000000"/>
              </a:solidFill>
              <a:latin typeface="Arial" panose="020B0604020202020204" pitchFamily="34" charset="0"/>
            </a:endParaRPr>
          </a:p>
          <a:p>
            <a:r>
              <a:rPr lang="en-US" sz="1200" b="0" i="0" u="none" strike="noStrike" baseline="0" dirty="0">
                <a:solidFill>
                  <a:srgbClr val="000000"/>
                </a:solidFill>
                <a:latin typeface="Times New Roman" panose="02020603050405020304" pitchFamily="18" charset="0"/>
              </a:rPr>
              <a:t>Analyzing the situation involves defining your purpose and developing an audience profile. Knowing your audience’s state of mind will help you adjust both message and your delivery. </a:t>
            </a:r>
            <a:endParaRPr lang="en-US" sz="1200" b="0" i="0" u="none" strike="noStrike" baseline="0" dirty="0">
              <a:solidFill>
                <a:srgbClr val="000000"/>
              </a:solidFill>
              <a:latin typeface="Arial" panose="020B0604020202020204" pitchFamily="34" charset="0"/>
            </a:endParaRPr>
          </a:p>
          <a:p>
            <a:r>
              <a:rPr lang="en-US" sz="1200" b="0" i="0" u="none" strike="noStrike" baseline="0" dirty="0">
                <a:solidFill>
                  <a:srgbClr val="000000"/>
                </a:solidFill>
                <a:latin typeface="Times New Roman" panose="02020603050405020304" pitchFamily="18" charset="0"/>
              </a:rPr>
              <a:t>Try to learn as much as you can about the setting and circumstances of your presentation, from the size of audience to seating arrangements. </a:t>
            </a:r>
            <a:endParaRPr lang="en-US" sz="1200" b="0" i="0" u="none" strike="noStrike" baseline="0" dirty="0">
              <a:solidFill>
                <a:srgbClr val="000000"/>
              </a:solidFill>
              <a:latin typeface="Arial" panose="020B0604020202020204" pitchFamily="34" charset="0"/>
            </a:endParaRPr>
          </a:p>
          <a:p>
            <a:r>
              <a:rPr lang="en-US" sz="1200" b="1" i="0" u="none" strike="noStrike" baseline="0" dirty="0">
                <a:solidFill>
                  <a:srgbClr val="FF8000"/>
                </a:solidFill>
                <a:latin typeface="Arial" panose="020B0604020202020204" pitchFamily="34" charset="0"/>
              </a:rPr>
              <a:t>2. Selecting the Right Medium </a:t>
            </a:r>
            <a:endParaRPr lang="en-US" sz="1200" b="0" i="0" u="none" strike="noStrike" baseline="0" dirty="0">
              <a:solidFill>
                <a:srgbClr val="000000"/>
              </a:solidFill>
              <a:latin typeface="Arial" panose="020B0604020202020204" pitchFamily="34" charset="0"/>
            </a:endParaRPr>
          </a:p>
          <a:p>
            <a:r>
              <a:rPr lang="en-US" sz="1200" b="0" i="0" u="none" strike="noStrike" baseline="0" dirty="0">
                <a:solidFill>
                  <a:srgbClr val="000000"/>
                </a:solidFill>
                <a:latin typeface="Times New Roman" panose="02020603050405020304" pitchFamily="18" charset="0"/>
              </a:rPr>
              <a:t>You have an array of choices these days, ranging from </a:t>
            </a:r>
            <a:r>
              <a:rPr lang="en-US" sz="1200" b="1" i="0" u="none" strike="noStrike" baseline="0" dirty="0">
                <a:solidFill>
                  <a:srgbClr val="000000"/>
                </a:solidFill>
                <a:latin typeface="Times New Roman" panose="02020603050405020304" pitchFamily="18" charset="0"/>
              </a:rPr>
              <a:t>live</a:t>
            </a:r>
            <a:r>
              <a:rPr lang="en-US" sz="1200" b="0" i="0" u="none" strike="noStrike" baseline="0" dirty="0">
                <a:solidFill>
                  <a:srgbClr val="000000"/>
                </a:solidFill>
                <a:latin typeface="Times New Roman" panose="02020603050405020304" pitchFamily="18" charset="0"/>
              </a:rPr>
              <a:t>, </a:t>
            </a:r>
            <a:r>
              <a:rPr lang="en-US" sz="1200" b="1" i="0" u="none" strike="noStrike" baseline="0" dirty="0">
                <a:solidFill>
                  <a:srgbClr val="000000"/>
                </a:solidFill>
                <a:latin typeface="Times New Roman" panose="02020603050405020304" pitchFamily="18" charset="0"/>
              </a:rPr>
              <a:t>in-person presentations </a:t>
            </a:r>
            <a:r>
              <a:rPr lang="en-US" sz="1200" b="0" i="0" u="none" strike="noStrike" baseline="0" dirty="0">
                <a:solidFill>
                  <a:srgbClr val="000000"/>
                </a:solidFill>
                <a:latin typeface="Times New Roman" panose="02020603050405020304" pitchFamily="18" charset="0"/>
              </a:rPr>
              <a:t>to </a:t>
            </a:r>
            <a:r>
              <a:rPr lang="en-US" sz="1200" b="1" i="0" u="none" strike="noStrike" baseline="0" dirty="0">
                <a:solidFill>
                  <a:srgbClr val="000000"/>
                </a:solidFill>
                <a:latin typeface="Times New Roman" panose="02020603050405020304" pitchFamily="18" charset="0"/>
              </a:rPr>
              <a:t>webcasts </a:t>
            </a:r>
            <a:r>
              <a:rPr lang="en-US" sz="1200" b="0" i="0" u="none" strike="noStrike" baseline="0" dirty="0">
                <a:solidFill>
                  <a:srgbClr val="000000"/>
                </a:solidFill>
                <a:latin typeface="Times New Roman" panose="02020603050405020304" pitchFamily="18" charset="0"/>
              </a:rPr>
              <a:t>(online presentations that people either view live or download later from your website). </a:t>
            </a:r>
            <a:endParaRPr lang="en-US" sz="1200" b="0" i="0" u="none" strike="noStrike" baseline="0" dirty="0">
              <a:solidFill>
                <a:srgbClr val="000000"/>
              </a:solidFill>
              <a:latin typeface="Arial" panose="020B0604020202020204" pitchFamily="34" charset="0"/>
            </a:endParaRPr>
          </a:p>
          <a:p>
            <a:r>
              <a:rPr lang="en-GB" sz="1200" b="1" i="0" u="none" strike="noStrike" baseline="0" dirty="0">
                <a:solidFill>
                  <a:srgbClr val="FF8000"/>
                </a:solidFill>
                <a:latin typeface="Arial" panose="020B0604020202020204" pitchFamily="34" charset="0"/>
              </a:rPr>
              <a:t>3. Organizing Your Presentation </a:t>
            </a:r>
            <a:endParaRPr lang="en-GB" sz="1200" b="0" i="0" u="none" strike="noStrike" baseline="0" dirty="0">
              <a:solidFill>
                <a:srgbClr val="000000"/>
              </a:solidFill>
              <a:latin typeface="Arial" panose="020B0604020202020204" pitchFamily="34" charset="0"/>
            </a:endParaRPr>
          </a:p>
          <a:p>
            <a:r>
              <a:rPr lang="en-US" sz="1200" b="0" i="0" u="none" strike="noStrike" baseline="0" dirty="0">
                <a:solidFill>
                  <a:srgbClr val="000000"/>
                </a:solidFill>
                <a:latin typeface="Times New Roman" panose="02020603050405020304" pitchFamily="18" charset="0"/>
              </a:rPr>
              <a:t>Organizing a presentation involves the same tasks as organizing a written message: </a:t>
            </a:r>
            <a:endParaRPr lang="en-US" sz="1200" b="0" i="0" u="none" strike="noStrike" baseline="0" dirty="0">
              <a:solidFill>
                <a:srgbClr val="000000"/>
              </a:solidFill>
              <a:latin typeface="Arial" panose="020B0604020202020204" pitchFamily="34" charset="0"/>
            </a:endParaRPr>
          </a:p>
          <a:p>
            <a:r>
              <a:rPr lang="en-GB" sz="1200" b="0" i="0" u="none" strike="noStrike" baseline="0" dirty="0">
                <a:solidFill>
                  <a:srgbClr val="000000"/>
                </a:solidFill>
                <a:latin typeface="Times New Roman" panose="02020603050405020304" pitchFamily="18" charset="0"/>
              </a:rPr>
              <a:t>1. Define main idea. </a:t>
            </a:r>
          </a:p>
          <a:p>
            <a:r>
              <a:rPr lang="en-GB" sz="1200" b="0" i="0" u="none" strike="noStrike" baseline="0" dirty="0">
                <a:solidFill>
                  <a:srgbClr val="000000"/>
                </a:solidFill>
                <a:latin typeface="Times New Roman" panose="02020603050405020304" pitchFamily="18" charset="0"/>
              </a:rPr>
              <a:t>2. Limit your scope. </a:t>
            </a:r>
          </a:p>
          <a:p>
            <a:r>
              <a:rPr lang="en-US" sz="1200" b="0" i="0" u="none" strike="noStrike" baseline="0" dirty="0">
                <a:solidFill>
                  <a:srgbClr val="000000"/>
                </a:solidFill>
                <a:latin typeface="Times New Roman" panose="02020603050405020304" pitchFamily="18" charset="0"/>
              </a:rPr>
              <a:t>3. Select the direct or indirect approach. </a:t>
            </a:r>
          </a:p>
          <a:p>
            <a:r>
              <a:rPr lang="en-GB" sz="1200" b="0" i="0" u="none" strike="noStrike" baseline="0" dirty="0">
                <a:solidFill>
                  <a:srgbClr val="000000"/>
                </a:solidFill>
                <a:latin typeface="Times New Roman" panose="02020603050405020304" pitchFamily="18" charset="0"/>
              </a:rPr>
              <a:t>4. Outline your content.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045161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none" strike="noStrike" baseline="0" dirty="0">
                <a:solidFill>
                  <a:srgbClr val="FF8000"/>
                </a:solidFill>
                <a:latin typeface="Arial" panose="020B0604020202020204" pitchFamily="34" charset="0"/>
              </a:rPr>
              <a:t>3. Organizing Your Presentation </a:t>
            </a:r>
            <a:endParaRPr lang="en-GB" sz="1100" b="0" i="0" u="none" strike="noStrike" baseline="0" dirty="0">
              <a:solidFill>
                <a:srgbClr val="000000"/>
              </a:solidFill>
              <a:latin typeface="Arial" panose="020B0604020202020204" pitchFamily="34" charset="0"/>
            </a:endParaRPr>
          </a:p>
          <a:p>
            <a:r>
              <a:rPr lang="en-US" sz="1100" b="0" i="0" u="none" strike="noStrike" baseline="0" dirty="0">
                <a:solidFill>
                  <a:srgbClr val="000000"/>
                </a:solidFill>
                <a:latin typeface="Times New Roman" panose="02020603050405020304" pitchFamily="18" charset="0"/>
              </a:rPr>
              <a:t>Organizing a presentation involves the same tasks as organizing a written message: </a:t>
            </a:r>
            <a:endParaRPr lang="en-US" sz="1100" b="0" i="0" u="none" strike="noStrike" baseline="0" dirty="0">
              <a:solidFill>
                <a:srgbClr val="000000"/>
              </a:solidFill>
              <a:latin typeface="Arial" panose="020B0604020202020204" pitchFamily="34" charset="0"/>
            </a:endParaRPr>
          </a:p>
          <a:p>
            <a:r>
              <a:rPr lang="en-GB" sz="1100" b="0" i="0" u="none" strike="noStrike" baseline="0" dirty="0">
                <a:solidFill>
                  <a:srgbClr val="000000"/>
                </a:solidFill>
                <a:latin typeface="Times New Roman" panose="02020603050405020304" pitchFamily="18" charset="0"/>
              </a:rPr>
              <a:t>1. Define main idea. </a:t>
            </a:r>
          </a:p>
          <a:p>
            <a:r>
              <a:rPr lang="en-GB" sz="1100" b="0" i="0" u="none" strike="noStrike" baseline="0" dirty="0">
                <a:solidFill>
                  <a:srgbClr val="000000"/>
                </a:solidFill>
                <a:latin typeface="Times New Roman" panose="02020603050405020304" pitchFamily="18" charset="0"/>
              </a:rPr>
              <a:t>2. Limit your scope. </a:t>
            </a:r>
          </a:p>
          <a:p>
            <a:r>
              <a:rPr lang="en-US" sz="1100" b="0" i="0" u="none" strike="noStrike" baseline="0" dirty="0">
                <a:solidFill>
                  <a:srgbClr val="000000"/>
                </a:solidFill>
                <a:latin typeface="Times New Roman" panose="02020603050405020304" pitchFamily="18" charset="0"/>
              </a:rPr>
              <a:t>3. Select the direct or indirect approach. </a:t>
            </a:r>
          </a:p>
          <a:p>
            <a:r>
              <a:rPr lang="en-GB" sz="1100" b="0" i="0" u="none" strike="noStrike" baseline="0" dirty="0">
                <a:solidFill>
                  <a:srgbClr val="000000"/>
                </a:solidFill>
                <a:latin typeface="Times New Roman" panose="02020603050405020304" pitchFamily="18" charset="0"/>
              </a:rPr>
              <a:t>4. Outline your content. </a:t>
            </a:r>
            <a:endParaRPr lang="en-GB" sz="1100" b="0" i="0" u="none" strike="noStrike" baseline="0" dirty="0">
              <a:solidFill>
                <a:srgbClr val="000000"/>
              </a:solidFill>
              <a:latin typeface="Arial" panose="020B0604020202020204" pitchFamily="34" charset="0"/>
            </a:endParaRPr>
          </a:p>
          <a:p>
            <a:r>
              <a:rPr lang="en-US" sz="1100" b="0" i="0" u="sng" strike="noStrike" baseline="0" dirty="0">
                <a:solidFill>
                  <a:srgbClr val="000000"/>
                </a:solidFill>
                <a:latin typeface="Arial" panose="020B0604020202020204" pitchFamily="34" charset="0"/>
              </a:rPr>
              <a:t> </a:t>
            </a:r>
            <a:r>
              <a:rPr lang="en-US" sz="1200" b="0" i="0" u="sng" strike="noStrike" baseline="0" dirty="0">
                <a:solidFill>
                  <a:srgbClr val="528135"/>
                </a:solidFill>
                <a:latin typeface="Arial" panose="020B0604020202020204" pitchFamily="34" charset="0"/>
              </a:rPr>
              <a:t>1. Defining Your Main Idea </a:t>
            </a:r>
            <a:endParaRPr lang="en-US" sz="1200" b="0" i="0" u="sng" strike="noStrike" baseline="0" dirty="0">
              <a:solidFill>
                <a:srgbClr val="000000"/>
              </a:solidFill>
              <a:latin typeface="Arial" panose="020B0604020202020204" pitchFamily="34" charset="0"/>
            </a:endParaRPr>
          </a:p>
          <a:p>
            <a:r>
              <a:rPr lang="en-US" sz="1200" b="0" i="0" u="none" strike="noStrike" baseline="0" dirty="0">
                <a:solidFill>
                  <a:srgbClr val="000000"/>
                </a:solidFill>
                <a:latin typeface="Times New Roman" panose="02020603050405020304" pitchFamily="18" charset="0"/>
              </a:rPr>
              <a:t>Focusing on your audience’s needs and using –the “you” attitude, you help keep their attention and convince them that your points are relevant. </a:t>
            </a:r>
          </a:p>
          <a:p>
            <a:r>
              <a:rPr lang="en-GB" sz="1200" b="0" i="0" u="sng" strike="noStrike" baseline="0" dirty="0">
                <a:solidFill>
                  <a:srgbClr val="528135"/>
                </a:solidFill>
                <a:latin typeface="Arial" panose="020B0604020202020204" pitchFamily="34" charset="0"/>
              </a:rPr>
              <a:t>2. Limiting Your Scope </a:t>
            </a:r>
            <a:endParaRPr lang="en-GB" sz="1200" b="0" i="0" u="sng" strike="noStrike" baseline="0" dirty="0">
              <a:solidFill>
                <a:srgbClr val="000000"/>
              </a:solidFill>
              <a:latin typeface="Arial" panose="020B0604020202020204" pitchFamily="34" charset="0"/>
            </a:endParaRPr>
          </a:p>
          <a:p>
            <a:r>
              <a:rPr lang="en-US" sz="1200" b="0" i="0" u="none" strike="noStrike" baseline="0" dirty="0">
                <a:solidFill>
                  <a:srgbClr val="000000"/>
                </a:solidFill>
                <a:latin typeface="Times New Roman" panose="02020603050405020304" pitchFamily="18" charset="0"/>
              </a:rPr>
              <a:t>Limiting your scope is vital with presentations for two reasons. First, for most presentations, you must work within strict time limits. Second, the longer you speak, the more difficult it is to hold the audience’s attention levels, and the more difficult it is for your listeners to retain your key points. </a:t>
            </a:r>
            <a:endParaRPr lang="en-US" sz="1200" b="0" i="0" u="none" strike="noStrike" baseline="0" dirty="0">
              <a:solidFill>
                <a:srgbClr val="000000"/>
              </a:solidFill>
              <a:latin typeface="Arial" panose="020B0604020202020204" pitchFamily="34" charset="0"/>
            </a:endParaRPr>
          </a:p>
          <a:p>
            <a:r>
              <a:rPr lang="en-GB" sz="1200" b="0" i="0" u="sng" strike="noStrike" baseline="0" dirty="0">
                <a:solidFill>
                  <a:srgbClr val="528135"/>
                </a:solidFill>
                <a:latin typeface="Arial" panose="020B0604020202020204" pitchFamily="34" charset="0"/>
              </a:rPr>
              <a:t>3. Choosing Your Approach </a:t>
            </a:r>
            <a:endParaRPr lang="en-GB" sz="1200" b="0" i="0" u="sng" strike="noStrike" baseline="0" dirty="0">
              <a:solidFill>
                <a:srgbClr val="000000"/>
              </a:solidFill>
              <a:latin typeface="Arial" panose="020B0604020202020204" pitchFamily="34" charset="0"/>
            </a:endParaRPr>
          </a:p>
          <a:p>
            <a:r>
              <a:rPr lang="en-US" sz="1200" b="0" i="0" u="none" strike="noStrike" baseline="0" dirty="0">
                <a:solidFill>
                  <a:srgbClr val="000000"/>
                </a:solidFill>
                <a:latin typeface="Times New Roman" panose="02020603050405020304" pitchFamily="18" charset="0"/>
              </a:rPr>
              <a:t>With a well-defined main idea to guide you and a clear idea about the scope of your presentation, you can begin to arrange your message. </a:t>
            </a:r>
            <a:endParaRPr lang="en-US" sz="1200" b="0" i="0" u="none" strike="noStrike" baseline="0" dirty="0">
              <a:solidFill>
                <a:srgbClr val="000000"/>
              </a:solidFill>
              <a:latin typeface="Arial" panose="020B0604020202020204" pitchFamily="34" charset="0"/>
            </a:endParaRPr>
          </a:p>
          <a:p>
            <a:r>
              <a:rPr lang="en-GB" sz="1200" b="0" i="0" u="sng" strike="noStrike" baseline="0" dirty="0">
                <a:solidFill>
                  <a:srgbClr val="528135"/>
                </a:solidFill>
                <a:latin typeface="Arial" panose="020B0604020202020204" pitchFamily="34" charset="0"/>
              </a:rPr>
              <a:t>4. Preparing Your Outline </a:t>
            </a:r>
            <a:endParaRPr lang="en-GB" sz="1200" b="0" i="0" u="sng" strike="noStrike" baseline="0" dirty="0">
              <a:solidFill>
                <a:srgbClr val="000000"/>
              </a:solidFill>
              <a:latin typeface="Arial" panose="020B0604020202020204" pitchFamily="34" charset="0"/>
            </a:endParaRPr>
          </a:p>
          <a:p>
            <a:r>
              <a:rPr lang="en-US" sz="1200" b="0" i="0" u="none" strike="noStrike" baseline="0" dirty="0">
                <a:solidFill>
                  <a:srgbClr val="000000"/>
                </a:solidFill>
                <a:latin typeface="Times New Roman" panose="02020603050405020304" pitchFamily="18" charset="0"/>
              </a:rPr>
              <a:t>A presentation outline can be prepared around the following stages: </a:t>
            </a:r>
          </a:p>
          <a:p>
            <a:r>
              <a:rPr lang="en-US" sz="1200" b="0" i="0" u="none" strike="noStrike" baseline="0" dirty="0">
                <a:solidFill>
                  <a:srgbClr val="000000"/>
                </a:solidFill>
                <a:latin typeface="Times New Roman" panose="02020603050405020304" pitchFamily="18" charset="0"/>
              </a:rPr>
              <a:t>1. </a:t>
            </a:r>
            <a:r>
              <a:rPr lang="en-US" sz="1200" b="1" i="0" u="none" strike="noStrike" baseline="0" dirty="0">
                <a:solidFill>
                  <a:srgbClr val="000000"/>
                </a:solidFill>
                <a:latin typeface="Times New Roman" panose="02020603050405020304" pitchFamily="18" charset="0"/>
              </a:rPr>
              <a:t>State your purpose and main idea </a:t>
            </a:r>
            <a:r>
              <a:rPr lang="en-US" sz="1200" b="0" i="0" u="none" strike="noStrike" baseline="0" dirty="0">
                <a:solidFill>
                  <a:srgbClr val="000000"/>
                </a:solidFill>
                <a:latin typeface="Times New Roman" panose="02020603050405020304" pitchFamily="18" charset="0"/>
              </a:rPr>
              <a:t>and then use these elements to guide the rest of your planning. </a:t>
            </a:r>
            <a:endParaRPr lang="en-US" sz="1200" b="0" i="0" u="none" strike="noStrike" baseline="0" dirty="0">
              <a:solidFill>
                <a:srgbClr val="000000"/>
              </a:solidFill>
              <a:latin typeface="Arial" panose="020B0604020202020204" pitchFamily="34" charset="0"/>
            </a:endParaRPr>
          </a:p>
          <a:p>
            <a:r>
              <a:rPr lang="en-US" sz="1200" b="0" i="0" u="none" strike="noStrike" baseline="0" dirty="0">
                <a:solidFill>
                  <a:srgbClr val="000000"/>
                </a:solidFill>
                <a:latin typeface="Times New Roman" panose="02020603050405020304" pitchFamily="18" charset="0"/>
              </a:rPr>
              <a:t>2. </a:t>
            </a:r>
            <a:r>
              <a:rPr lang="en-US" sz="1200" b="1" i="0" u="none" strike="noStrike" baseline="0" dirty="0">
                <a:solidFill>
                  <a:srgbClr val="000000"/>
                </a:solidFill>
                <a:latin typeface="Times New Roman" panose="02020603050405020304" pitchFamily="18" charset="0"/>
              </a:rPr>
              <a:t>Organize your major points and sub points </a:t>
            </a:r>
            <a:r>
              <a:rPr lang="en-US" sz="1200" b="0" i="0" u="none" strike="noStrike" baseline="0" dirty="0">
                <a:solidFill>
                  <a:srgbClr val="000000"/>
                </a:solidFill>
                <a:latin typeface="Times New Roman" panose="02020603050405020304" pitchFamily="18" charset="0"/>
              </a:rPr>
              <a:t>in logical order, expressing each major point as a single, complete sentence. </a:t>
            </a:r>
            <a:endParaRPr lang="en-US" sz="1200" b="0" i="0" u="none" strike="noStrike" baseline="0" dirty="0">
              <a:solidFill>
                <a:srgbClr val="000000"/>
              </a:solidFill>
              <a:latin typeface="Arial" panose="020B0604020202020204" pitchFamily="34" charset="0"/>
            </a:endParaRPr>
          </a:p>
          <a:p>
            <a:r>
              <a:rPr lang="en-US" sz="1200" b="0" i="0" u="none" strike="noStrike" baseline="0" dirty="0">
                <a:solidFill>
                  <a:srgbClr val="000000"/>
                </a:solidFill>
                <a:latin typeface="Times New Roman" panose="02020603050405020304" pitchFamily="18" charset="0"/>
              </a:rPr>
              <a:t>3. </a:t>
            </a:r>
            <a:r>
              <a:rPr lang="en-US" sz="1200" b="1" i="0" u="none" strike="noStrike" baseline="0" dirty="0">
                <a:solidFill>
                  <a:srgbClr val="000000"/>
                </a:solidFill>
                <a:latin typeface="Times New Roman" panose="02020603050405020304" pitchFamily="18" charset="0"/>
              </a:rPr>
              <a:t>Identify major points in the body first</a:t>
            </a:r>
            <a:r>
              <a:rPr lang="en-US" sz="1200" b="0" i="0" u="none" strike="noStrike" baseline="0" dirty="0">
                <a:solidFill>
                  <a:srgbClr val="000000"/>
                </a:solidFill>
                <a:latin typeface="Times New Roman" panose="02020603050405020304" pitchFamily="18" charset="0"/>
              </a:rPr>
              <a:t>, then outline the introduction and close. </a:t>
            </a:r>
            <a:endParaRPr lang="en-US" sz="1200" b="0" i="0" u="none" strike="noStrike" baseline="0" dirty="0">
              <a:solidFill>
                <a:srgbClr val="000000"/>
              </a:solidFill>
              <a:latin typeface="Arial" panose="020B0604020202020204" pitchFamily="34" charset="0"/>
            </a:endParaRPr>
          </a:p>
          <a:p>
            <a:r>
              <a:rPr lang="en-US" sz="1200" b="0" i="0" u="none" strike="noStrike" baseline="0" dirty="0">
                <a:solidFill>
                  <a:srgbClr val="000000"/>
                </a:solidFill>
                <a:latin typeface="Times New Roman" panose="02020603050405020304" pitchFamily="18" charset="0"/>
              </a:rPr>
              <a:t>4. </a:t>
            </a:r>
            <a:r>
              <a:rPr lang="en-US" sz="1200" b="1" i="0" u="none" strike="noStrike" baseline="0" dirty="0">
                <a:solidFill>
                  <a:srgbClr val="000000"/>
                </a:solidFill>
                <a:latin typeface="Times New Roman" panose="02020603050405020304" pitchFamily="18" charset="0"/>
              </a:rPr>
              <a:t>Identify transitions between major points or sections</a:t>
            </a:r>
            <a:r>
              <a:rPr lang="en-US" sz="1200" b="0" i="0" u="none" strike="noStrike" baseline="0" dirty="0">
                <a:solidFill>
                  <a:srgbClr val="000000"/>
                </a:solidFill>
                <a:latin typeface="Times New Roman" panose="02020603050405020304" pitchFamily="18" charset="0"/>
              </a:rPr>
              <a:t>, then write these transitions in full-sentence form. </a:t>
            </a:r>
            <a:endParaRPr lang="en-US" sz="1200" b="0" i="0" u="none" strike="noStrike" baseline="0" dirty="0">
              <a:solidFill>
                <a:srgbClr val="000000"/>
              </a:solidFill>
              <a:latin typeface="Arial" panose="020B0604020202020204" pitchFamily="34" charset="0"/>
            </a:endParaRPr>
          </a:p>
          <a:p>
            <a:r>
              <a:rPr lang="en-US" sz="1200" b="0" i="0" u="none" strike="noStrike" baseline="0" dirty="0">
                <a:solidFill>
                  <a:srgbClr val="000000"/>
                </a:solidFill>
                <a:latin typeface="Times New Roman" panose="02020603050405020304" pitchFamily="18" charset="0"/>
              </a:rPr>
              <a:t>5. </a:t>
            </a:r>
            <a:r>
              <a:rPr lang="en-US" sz="1200" b="1" i="0" u="none" strike="noStrike" baseline="0" dirty="0">
                <a:solidFill>
                  <a:srgbClr val="000000"/>
                </a:solidFill>
                <a:latin typeface="Times New Roman" panose="02020603050405020304" pitchFamily="18" charset="0"/>
              </a:rPr>
              <a:t>Prepare your bibliography or source notes</a:t>
            </a:r>
            <a:r>
              <a:rPr lang="en-US" sz="1200" b="0" i="0" u="none" strike="noStrike" baseline="0" dirty="0">
                <a:solidFill>
                  <a:srgbClr val="000000"/>
                </a:solidFill>
                <a:latin typeface="Times New Roman" panose="02020603050405020304" pitchFamily="18" charset="0"/>
              </a:rPr>
              <a:t>; highlight those sources you want to identify by name during your talk. </a:t>
            </a:r>
            <a:endParaRPr lang="en-US" sz="1200" b="0" i="0" u="none" strike="noStrike" baseline="0" dirty="0">
              <a:solidFill>
                <a:srgbClr val="000000"/>
              </a:solidFill>
              <a:latin typeface="Arial" panose="020B0604020202020204" pitchFamily="34" charset="0"/>
            </a:endParaRPr>
          </a:p>
          <a:p>
            <a:r>
              <a:rPr lang="en-US" sz="1200" b="0" i="0" u="none" strike="noStrike" baseline="0" dirty="0">
                <a:solidFill>
                  <a:srgbClr val="000000"/>
                </a:solidFill>
                <a:latin typeface="Times New Roman" panose="02020603050405020304" pitchFamily="18" charset="0"/>
              </a:rPr>
              <a:t>6. </a:t>
            </a:r>
            <a:r>
              <a:rPr lang="en-US" sz="1200" b="1" i="0" u="none" strike="noStrike" baseline="0" dirty="0">
                <a:solidFill>
                  <a:srgbClr val="000000"/>
                </a:solidFill>
                <a:latin typeface="Times New Roman" panose="02020603050405020304" pitchFamily="18" charset="0"/>
              </a:rPr>
              <a:t>Choose a compelling title</a:t>
            </a:r>
            <a:r>
              <a:rPr lang="en-US" sz="1200" b="0" i="0" u="none" strike="noStrike" baseline="0" dirty="0">
                <a:solidFill>
                  <a:srgbClr val="000000"/>
                </a:solidFill>
                <a:latin typeface="Times New Roman" panose="02020603050405020304" pitchFamily="18" charset="0"/>
              </a:rPr>
              <a:t>. Make it brief, action oriented, and focused on what you can do for the audience. </a:t>
            </a:r>
            <a:endParaRPr lang="en-US" sz="1200" b="0" i="0" u="none" strike="noStrike" baseline="0" dirty="0">
              <a:solidFill>
                <a:srgbClr val="000000"/>
              </a:solidFill>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3319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sz="1100" b="0" i="0" u="none" strike="noStrike" baseline="0" dirty="0">
              <a:solidFill>
                <a:srgbClr val="000000"/>
              </a:solidFill>
              <a:latin typeface="Arial" panose="020B0604020202020204" pitchFamily="34" charset="0"/>
            </a:endParaRPr>
          </a:p>
          <a:p>
            <a:pPr algn="l"/>
            <a:r>
              <a:rPr lang="en-GB" sz="1100" b="0" i="0" u="none" strike="noStrike" baseline="0" dirty="0">
                <a:solidFill>
                  <a:srgbClr val="000000"/>
                </a:solidFill>
                <a:latin typeface="Arial" panose="020B0604020202020204" pitchFamily="34" charset="0"/>
              </a:rPr>
              <a:t> </a:t>
            </a:r>
            <a:r>
              <a:rPr lang="en-US" sz="1100" b="0" i="0" u="none" strike="noStrike" baseline="0" dirty="0">
                <a:solidFill>
                  <a:srgbClr val="000000"/>
                </a:solidFill>
                <a:latin typeface="Times New Roman" panose="02020603050405020304" pitchFamily="18" charset="0"/>
              </a:rPr>
              <a:t>Like written documents, a presentation has three parts: Introduction, Body and Close. </a:t>
            </a:r>
            <a:endParaRPr lang="en-GB" sz="1100" b="0" i="0" u="none" strike="noStrike" baseline="0" dirty="0">
              <a:solidFill>
                <a:srgbClr val="000000"/>
              </a:solidFill>
              <a:latin typeface="Arial" panose="020B0604020202020204" pitchFamily="34" charset="0"/>
            </a:endParaRPr>
          </a:p>
          <a:p>
            <a:pPr algn="l"/>
            <a:r>
              <a:rPr lang="en-US" sz="1100" b="0" i="0" u="sng" strike="noStrike" baseline="0" dirty="0">
                <a:solidFill>
                  <a:srgbClr val="000000"/>
                </a:solidFill>
                <a:latin typeface="Arial" panose="020B0604020202020204" pitchFamily="34" charset="0"/>
              </a:rPr>
              <a:t> </a:t>
            </a:r>
            <a:endParaRPr lang="en-GB" sz="1100" b="0" i="0" u="none" strike="noStrike" baseline="0" dirty="0">
              <a:solidFill>
                <a:srgbClr val="000000"/>
              </a:solidFill>
              <a:latin typeface="Times New Roman" panose="02020603050405020304" pitchFamily="18" charset="0"/>
            </a:endParaRPr>
          </a:p>
          <a:p>
            <a:r>
              <a:rPr lang="en-GB" sz="1200" b="1" i="0" u="none" strike="noStrike" baseline="0" dirty="0">
                <a:solidFill>
                  <a:srgbClr val="000000"/>
                </a:solidFill>
                <a:latin typeface="Times New Roman" panose="02020603050405020304" pitchFamily="18" charset="0"/>
              </a:rPr>
              <a:t>Presentation introduction </a:t>
            </a:r>
            <a:endParaRPr lang="en-GB" sz="1200" b="0" i="0" u="none" strike="noStrike" baseline="0" dirty="0">
              <a:solidFill>
                <a:srgbClr val="000000"/>
              </a:solidFill>
              <a:latin typeface="Times New Roman" panose="02020603050405020304" pitchFamily="18" charset="0"/>
            </a:endParaRPr>
          </a:p>
          <a:p>
            <a:r>
              <a:rPr lang="en-US" sz="1200" b="0" i="0" u="none" strike="noStrike" baseline="0" dirty="0">
                <a:solidFill>
                  <a:srgbClr val="000000"/>
                </a:solidFill>
                <a:latin typeface="Calibri" panose="020F0502020204030204" pitchFamily="34" charset="0"/>
              </a:rPr>
              <a:t>- </a:t>
            </a:r>
            <a:r>
              <a:rPr lang="en-US" sz="1200" b="1" i="0" u="none" strike="noStrike" baseline="0" dirty="0">
                <a:solidFill>
                  <a:srgbClr val="000000"/>
                </a:solidFill>
                <a:latin typeface="Times New Roman" panose="02020603050405020304" pitchFamily="18" charset="0"/>
              </a:rPr>
              <a:t>Arouse Interest - </a:t>
            </a:r>
            <a:r>
              <a:rPr lang="en-US" sz="1200" b="0" i="0" u="none" strike="noStrike" baseline="0" dirty="0">
                <a:solidFill>
                  <a:srgbClr val="000000"/>
                </a:solidFill>
                <a:latin typeface="Times New Roman" panose="02020603050405020304" pitchFamily="18" charset="0"/>
              </a:rPr>
              <a:t>In the introduction, you Get your audience’s </a:t>
            </a:r>
            <a:endParaRPr lang="en-GB" sz="900" b="0" i="0" u="none" strike="noStrike" baseline="0" dirty="0">
              <a:latin typeface="Times New Roman" panose="02020603050405020304" pitchFamily="18" charset="0"/>
            </a:endParaRPr>
          </a:p>
          <a:p>
            <a:r>
              <a:rPr lang="en-US" sz="1200" b="0" i="0" u="none" strike="noStrike" baseline="0" dirty="0">
                <a:latin typeface="Times New Roman" panose="02020603050405020304" pitchFamily="18" charset="0"/>
              </a:rPr>
              <a:t>attention Build your credibility Prepares the audience for what will follow. </a:t>
            </a:r>
          </a:p>
          <a:p>
            <a:r>
              <a:rPr lang="en-US" sz="1200" b="0" i="0" u="none" strike="noStrike" baseline="0" dirty="0">
                <a:latin typeface="Times New Roman" panose="02020603050405020304" pitchFamily="18" charset="0"/>
              </a:rPr>
              <a:t>To get the audience’s attention, make sure you can give audience members a reason to care and to believe that the time they’re about to spend listening to you will be worth their while. </a:t>
            </a:r>
          </a:p>
          <a:p>
            <a:r>
              <a:rPr lang="en-US" sz="1200" b="0" i="0" u="none" strike="noStrike" baseline="0" dirty="0">
                <a:latin typeface="Calibri" panose="020F0502020204030204" pitchFamily="34" charset="0"/>
              </a:rPr>
              <a:t>- </a:t>
            </a:r>
            <a:r>
              <a:rPr lang="en-US" sz="1200" b="1" i="0" u="none" strike="noStrike" baseline="0" dirty="0">
                <a:latin typeface="Times New Roman" panose="02020603050405020304" pitchFamily="18" charset="0"/>
              </a:rPr>
              <a:t>Build Credibility - </a:t>
            </a:r>
            <a:r>
              <a:rPr lang="en-US" sz="1200" b="0" i="0" u="none" strike="noStrike" baseline="0" dirty="0">
                <a:latin typeface="Times New Roman" panose="02020603050405020304" pitchFamily="18" charset="0"/>
              </a:rPr>
              <a:t>To builds credibility in your introduction, consider letting someone else introduce you (without exaggerating your qualifications). If you’re introducing yourself be sure to mention your accomplishments. Tell listeners briefly who you are and why you’re there. Mention a few aspects of your background. </a:t>
            </a:r>
          </a:p>
          <a:p>
            <a:endParaRPr lang="en-GB" sz="1200" b="0" i="0" u="none" strike="noStrike" baseline="0" dirty="0">
              <a:latin typeface="Times New Roman" panose="02020603050405020304" pitchFamily="18" charset="0"/>
            </a:endParaRPr>
          </a:p>
          <a:p>
            <a:r>
              <a:rPr lang="en-US" sz="1200" b="0" i="0" u="none" strike="noStrike" baseline="0" dirty="0">
                <a:latin typeface="Calibri" panose="020F0502020204030204" pitchFamily="34" charset="0"/>
              </a:rPr>
              <a:t>- </a:t>
            </a:r>
            <a:r>
              <a:rPr lang="en-US" sz="1200" b="1" i="0" u="none" strike="noStrike" baseline="0" dirty="0">
                <a:latin typeface="Times New Roman" panose="02020603050405020304" pitchFamily="18" charset="0"/>
              </a:rPr>
              <a:t>Preview the Message - </a:t>
            </a:r>
            <a:r>
              <a:rPr lang="en-US" sz="1200" b="0" i="0" u="none" strike="noStrike" baseline="0" dirty="0">
                <a:latin typeface="Times New Roman" panose="02020603050405020304" pitchFamily="18" charset="0"/>
              </a:rPr>
              <a:t>To preview your message, you summarize your main idea. Identify your supporting point. Indicate the order in which you’ll develop those points. </a:t>
            </a:r>
          </a:p>
          <a:p>
            <a:endParaRPr lang="en-GB" sz="1200" b="0" i="0" u="none" strike="noStrike" baseline="0" dirty="0">
              <a:latin typeface="Times New Roman" panose="02020603050405020304" pitchFamily="18" charset="0"/>
            </a:endParaRPr>
          </a:p>
          <a:p>
            <a:r>
              <a:rPr lang="en-GB" sz="1200" b="1" i="0" u="none" strike="noStrike" baseline="0" dirty="0">
                <a:latin typeface="Times New Roman" panose="02020603050405020304" pitchFamily="18" charset="0"/>
              </a:rPr>
              <a:t>2. Presentation body </a:t>
            </a:r>
            <a:endParaRPr lang="en-GB" sz="1200" b="0" i="0" u="none" strike="noStrike" baseline="0" dirty="0">
              <a:latin typeface="Times New Roman" panose="02020603050405020304" pitchFamily="18" charset="0"/>
            </a:endParaRPr>
          </a:p>
          <a:p>
            <a:endParaRPr lang="en-GB" sz="1200" b="0" i="0" u="none" strike="noStrike" baseline="0" dirty="0">
              <a:latin typeface="Times New Roman" panose="02020603050405020304" pitchFamily="18" charset="0"/>
            </a:endParaRPr>
          </a:p>
          <a:p>
            <a:r>
              <a:rPr lang="en-GB" sz="1200" b="0" i="0" u="none" strike="noStrike" baseline="0" dirty="0">
                <a:latin typeface="Calibri" panose="020F0502020204030204" pitchFamily="34" charset="0"/>
              </a:rPr>
              <a:t>- Present Main Points </a:t>
            </a:r>
          </a:p>
          <a:p>
            <a:r>
              <a:rPr lang="en-US" sz="1200" b="0" i="0" u="none" strike="noStrike" baseline="0" dirty="0">
                <a:latin typeface="Calibri" panose="020F0502020204030204" pitchFamily="34" charset="0"/>
              </a:rPr>
              <a:t>- </a:t>
            </a:r>
            <a:r>
              <a:rPr lang="en-US" sz="1200" b="1" i="0" u="none" strike="noStrike" baseline="0" dirty="0">
                <a:latin typeface="Times New Roman" panose="02020603050405020304" pitchFamily="18" charset="0"/>
              </a:rPr>
              <a:t>Connect Your Ideas - </a:t>
            </a:r>
            <a:r>
              <a:rPr lang="en-US" sz="1200" b="0" i="0" u="none" strike="noStrike" baseline="0" dirty="0">
                <a:latin typeface="Times New Roman" panose="02020603050405020304" pitchFamily="18" charset="0"/>
              </a:rPr>
              <a:t>When developing the body of your speech, you must rely on words to connect various parts and ideas: </a:t>
            </a:r>
          </a:p>
          <a:p>
            <a:r>
              <a:rPr lang="en-US" sz="1200" b="0" i="0" u="none" strike="noStrike" baseline="0" dirty="0">
                <a:latin typeface="Arial" panose="020B0604020202020204" pitchFamily="34" charset="0"/>
              </a:rPr>
              <a:t>• One or two transitional words link sentences and paragraphs. </a:t>
            </a:r>
          </a:p>
          <a:p>
            <a:r>
              <a:rPr lang="en-US" sz="1200" b="0" i="0" u="none" strike="noStrike" baseline="0" dirty="0">
                <a:latin typeface="Arial" panose="020B0604020202020204" pitchFamily="34" charset="0"/>
              </a:rPr>
              <a:t>• Transitional sentences link major sections of your presentation. </a:t>
            </a:r>
          </a:p>
          <a:p>
            <a:r>
              <a:rPr lang="en-US" sz="1200" b="0" i="0" u="none" strike="noStrike" baseline="0" dirty="0">
                <a:latin typeface="Arial" panose="020B0604020202020204" pitchFamily="34" charset="0"/>
              </a:rPr>
              <a:t>• </a:t>
            </a:r>
            <a:r>
              <a:rPr lang="en-US" sz="1200" b="0" i="0" u="none" strike="noStrike" baseline="0" dirty="0">
                <a:latin typeface="Times New Roman" panose="02020603050405020304" pitchFamily="18" charset="0"/>
              </a:rPr>
              <a:t>Reviews and previews stress the connection between your ideas every time you shift topics. </a:t>
            </a:r>
          </a:p>
          <a:p>
            <a:r>
              <a:rPr lang="en-US" sz="1200" b="0" i="0" u="none" strike="noStrike" baseline="0" dirty="0">
                <a:latin typeface="Calibri" panose="020F0502020204030204" pitchFamily="34" charset="0"/>
              </a:rPr>
              <a:t>- </a:t>
            </a:r>
            <a:r>
              <a:rPr lang="en-US" sz="1200" b="1" i="0" u="none" strike="noStrike" baseline="0" dirty="0">
                <a:latin typeface="Times New Roman" panose="02020603050405020304" pitchFamily="18" charset="0"/>
              </a:rPr>
              <a:t>Hold Audience Attention - </a:t>
            </a:r>
            <a:r>
              <a:rPr lang="en-US" sz="1200" b="0" i="0" u="none" strike="noStrike" baseline="0" dirty="0">
                <a:latin typeface="Times New Roman" panose="02020603050405020304" pitchFamily="18" charset="0"/>
              </a:rPr>
              <a:t>To hold your listeners’ attention during the body of your speech: </a:t>
            </a:r>
          </a:p>
          <a:p>
            <a:r>
              <a:rPr lang="en-US" sz="1200" b="0" i="0" u="none" strike="noStrike" baseline="0" dirty="0">
                <a:latin typeface="Arial" panose="020B0604020202020204" pitchFamily="34" charset="0"/>
              </a:rPr>
              <a:t>• </a:t>
            </a:r>
            <a:r>
              <a:rPr lang="en-US" sz="1200" b="0" i="0" u="none" strike="noStrike" baseline="0" dirty="0">
                <a:latin typeface="Times New Roman" panose="02020603050405020304" pitchFamily="18" charset="0"/>
              </a:rPr>
              <a:t>Try to relate you’re subject to your audience’s needs. </a:t>
            </a:r>
          </a:p>
          <a:p>
            <a:r>
              <a:rPr lang="en-US" sz="1200" b="0" i="0" u="none" strike="noStrike" baseline="0" dirty="0">
                <a:latin typeface="Arial" panose="020B0604020202020204" pitchFamily="34" charset="0"/>
              </a:rPr>
              <a:t>• </a:t>
            </a:r>
            <a:r>
              <a:rPr lang="en-US" sz="1200" b="0" i="0" u="none" strike="noStrike" baseline="0" dirty="0">
                <a:latin typeface="Times New Roman" panose="02020603050405020304" pitchFamily="18" charset="0"/>
              </a:rPr>
              <a:t>Anticipate—and answer—your audience’s questions. </a:t>
            </a:r>
          </a:p>
          <a:p>
            <a:r>
              <a:rPr lang="en-US" sz="1200" b="0" i="0" u="none" strike="noStrike" baseline="0" dirty="0">
                <a:latin typeface="Arial" panose="020B0604020202020204" pitchFamily="34" charset="0"/>
              </a:rPr>
              <a:t>• Use clear, vivid language and throw in some variety. • </a:t>
            </a:r>
            <a:r>
              <a:rPr lang="en-US" sz="1200" b="0" i="0" u="none" strike="noStrike" baseline="0" dirty="0">
                <a:latin typeface="Times New Roman" panose="02020603050405020304" pitchFamily="18" charset="0"/>
              </a:rPr>
              <a:t>Show how your subject is related to ideas with which your audience is already familiar. </a:t>
            </a:r>
          </a:p>
          <a:p>
            <a:endParaRPr lang="en-GB" sz="1200" b="0" i="0" u="none" strike="noStrike" baseline="0" dirty="0">
              <a:latin typeface="Times New Roman" panose="02020603050405020304" pitchFamily="18" charset="0"/>
            </a:endParaRPr>
          </a:p>
          <a:p>
            <a:endParaRPr lang="en-GB" sz="900" b="0" i="0" u="none" strike="noStrike" baseline="0" dirty="0">
              <a:latin typeface="Times New Roman" panose="02020603050405020304" pitchFamily="18" charset="0"/>
            </a:endParaRPr>
          </a:p>
          <a:p>
            <a:endParaRPr lang="en-GB" sz="900" b="0" i="0" u="none" strike="noStrike" baseline="0" dirty="0">
              <a:latin typeface="Times New Roman" panose="02020603050405020304" pitchFamily="18" charset="0"/>
            </a:endParaRPr>
          </a:p>
          <a:p>
            <a:r>
              <a:rPr lang="en-US" sz="1200" b="0" i="0" u="none" strike="noStrike" baseline="0" dirty="0">
                <a:latin typeface="Arial" panose="020B0604020202020204" pitchFamily="34" charset="0"/>
              </a:rPr>
              <a:t>• </a:t>
            </a:r>
            <a:r>
              <a:rPr lang="en-US" sz="1200" b="0" i="0" u="none" strike="noStrike" baseline="0" dirty="0">
                <a:latin typeface="Times New Roman" panose="02020603050405020304" pitchFamily="18" charset="0"/>
              </a:rPr>
              <a:t>Ask for opinions or pause occasionally for questions or comments, if appropriate. Illustrate your ideas with visuals. </a:t>
            </a:r>
          </a:p>
          <a:p>
            <a:endParaRPr lang="en-GB" sz="1200" b="0" i="0" u="none" strike="noStrike" baseline="0" dirty="0">
              <a:latin typeface="Times New Roman" panose="02020603050405020304" pitchFamily="18" charset="0"/>
            </a:endParaRPr>
          </a:p>
          <a:p>
            <a:endParaRPr lang="en-GB" sz="1200" b="0" i="0" u="none" strike="noStrike" baseline="0" dirty="0">
              <a:latin typeface="Times New Roman" panose="02020603050405020304" pitchFamily="18" charset="0"/>
            </a:endParaRPr>
          </a:p>
          <a:p>
            <a:r>
              <a:rPr lang="en-GB" sz="1200" b="1" i="0" u="none" strike="noStrike" baseline="0" dirty="0">
                <a:latin typeface="Times New Roman" panose="02020603050405020304" pitchFamily="18" charset="0"/>
              </a:rPr>
              <a:t>3. Presentation close </a:t>
            </a:r>
            <a:endParaRPr lang="en-GB" sz="1200" b="0" i="0" u="none" strike="noStrike" baseline="0" dirty="0">
              <a:latin typeface="Times New Roman" panose="02020603050405020304" pitchFamily="18" charset="0"/>
            </a:endParaRPr>
          </a:p>
          <a:p>
            <a:endParaRPr lang="en-GB" sz="1200" b="0" i="0" u="none" strike="noStrike" baseline="0" dirty="0">
              <a:latin typeface="Times New Roman" panose="02020603050405020304" pitchFamily="18" charset="0"/>
            </a:endParaRPr>
          </a:p>
          <a:p>
            <a:r>
              <a:rPr lang="en-GB" sz="1200" b="0" i="0" u="none" strike="noStrike" baseline="0" dirty="0">
                <a:latin typeface="Arial" panose="020B0604020202020204" pitchFamily="34" charset="0"/>
              </a:rPr>
              <a:t>• Restate Main Points </a:t>
            </a:r>
          </a:p>
          <a:p>
            <a:r>
              <a:rPr lang="en-GB" sz="900" b="0" i="0" u="none" strike="noStrike" baseline="0" dirty="0">
                <a:latin typeface="Arial" panose="020B0604020202020204" pitchFamily="34" charset="0"/>
              </a:rPr>
              <a:t>• Finish Strong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4990805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sz="1100" b="0" i="0" u="none" strike="noStrike" baseline="0" dirty="0">
              <a:solidFill>
                <a:srgbClr val="000000"/>
              </a:solidFill>
              <a:latin typeface="Arial" panose="020B0604020202020204" pitchFamily="34" charset="0"/>
            </a:endParaRPr>
          </a:p>
          <a:p>
            <a:pPr algn="l"/>
            <a:r>
              <a:rPr lang="en-GB" sz="1100" b="0" i="0" u="none" strike="noStrike" baseline="0" dirty="0">
                <a:solidFill>
                  <a:srgbClr val="000000"/>
                </a:solidFill>
                <a:latin typeface="Arial" panose="020B0604020202020204" pitchFamily="34" charset="0"/>
              </a:rPr>
              <a:t> </a:t>
            </a:r>
            <a:r>
              <a:rPr lang="en-US" sz="1100" b="0" i="0" u="none" strike="noStrike" baseline="0" dirty="0">
                <a:solidFill>
                  <a:srgbClr val="000000"/>
                </a:solidFill>
                <a:latin typeface="Times New Roman" panose="02020603050405020304" pitchFamily="18" charset="0"/>
              </a:rPr>
              <a:t>Like written documents, a presentation has three parts: Introduction, Body and Close. </a:t>
            </a:r>
            <a:endParaRPr lang="en-GB" sz="1100" b="0" i="0" u="none" strike="noStrike" baseline="0" dirty="0">
              <a:solidFill>
                <a:srgbClr val="000000"/>
              </a:solidFill>
              <a:latin typeface="Arial" panose="020B0604020202020204" pitchFamily="34" charset="0"/>
            </a:endParaRPr>
          </a:p>
          <a:p>
            <a:pPr algn="l"/>
            <a:r>
              <a:rPr lang="en-US" sz="1100" b="0" i="0" u="sng" strike="noStrike" baseline="0" dirty="0">
                <a:solidFill>
                  <a:srgbClr val="000000"/>
                </a:solidFill>
                <a:latin typeface="Arial" panose="020B0604020202020204" pitchFamily="34" charset="0"/>
              </a:rPr>
              <a:t> </a:t>
            </a:r>
            <a:endParaRPr lang="en-GB" sz="1100" b="0" i="0" u="none" strike="noStrike" baseline="0" dirty="0">
              <a:solidFill>
                <a:srgbClr val="000000"/>
              </a:solidFill>
              <a:latin typeface="Times New Roman" panose="02020603050405020304" pitchFamily="18" charset="0"/>
            </a:endParaRPr>
          </a:p>
          <a:p>
            <a:r>
              <a:rPr lang="en-GB" sz="1200" b="1" i="0" u="none" strike="noStrike" baseline="0" dirty="0">
                <a:solidFill>
                  <a:srgbClr val="000000"/>
                </a:solidFill>
                <a:latin typeface="Times New Roman" panose="02020603050405020304" pitchFamily="18" charset="0"/>
              </a:rPr>
              <a:t>Presentation introduction </a:t>
            </a:r>
            <a:endParaRPr lang="en-GB" sz="1200" b="0" i="0" u="none" strike="noStrike" baseline="0" dirty="0">
              <a:solidFill>
                <a:srgbClr val="000000"/>
              </a:solidFill>
              <a:latin typeface="Times New Roman" panose="02020603050405020304" pitchFamily="18" charset="0"/>
            </a:endParaRPr>
          </a:p>
          <a:p>
            <a:r>
              <a:rPr lang="en-US" sz="1200" b="0" i="0" u="none" strike="noStrike" baseline="0" dirty="0">
                <a:solidFill>
                  <a:srgbClr val="000000"/>
                </a:solidFill>
                <a:latin typeface="Calibri" panose="020F0502020204030204" pitchFamily="34" charset="0"/>
              </a:rPr>
              <a:t>- </a:t>
            </a:r>
            <a:r>
              <a:rPr lang="en-US" sz="1200" b="1" i="0" u="none" strike="noStrike" baseline="0" dirty="0">
                <a:solidFill>
                  <a:srgbClr val="000000"/>
                </a:solidFill>
                <a:latin typeface="Times New Roman" panose="02020603050405020304" pitchFamily="18" charset="0"/>
              </a:rPr>
              <a:t>Arouse Interest - </a:t>
            </a:r>
            <a:r>
              <a:rPr lang="en-US" sz="1200" b="0" i="0" u="none" strike="noStrike" baseline="0" dirty="0">
                <a:solidFill>
                  <a:srgbClr val="000000"/>
                </a:solidFill>
                <a:latin typeface="Times New Roman" panose="02020603050405020304" pitchFamily="18" charset="0"/>
              </a:rPr>
              <a:t>In the introduction, you Get your audience’s </a:t>
            </a:r>
            <a:endParaRPr lang="en-GB" sz="900" b="0" i="0" u="none" strike="noStrike" baseline="0" dirty="0">
              <a:latin typeface="Times New Roman" panose="02020603050405020304" pitchFamily="18" charset="0"/>
            </a:endParaRPr>
          </a:p>
          <a:p>
            <a:r>
              <a:rPr lang="en-US" sz="1200" b="0" i="0" u="none" strike="noStrike" baseline="0" dirty="0">
                <a:latin typeface="Times New Roman" panose="02020603050405020304" pitchFamily="18" charset="0"/>
              </a:rPr>
              <a:t>attention Build your credibility Prepares the audience for what will follow. </a:t>
            </a:r>
          </a:p>
          <a:p>
            <a:r>
              <a:rPr lang="en-US" sz="1200" b="0" i="0" u="none" strike="noStrike" baseline="0" dirty="0">
                <a:latin typeface="Times New Roman" panose="02020603050405020304" pitchFamily="18" charset="0"/>
              </a:rPr>
              <a:t>To get the audience’s attention, make sure you can give audience members a reason to care and to believe that the time they’re about to spend listening to you will be worth their while. </a:t>
            </a:r>
          </a:p>
          <a:p>
            <a:r>
              <a:rPr lang="en-US" sz="1200" b="0" i="0" u="none" strike="noStrike" baseline="0" dirty="0">
                <a:latin typeface="Calibri" panose="020F0502020204030204" pitchFamily="34" charset="0"/>
              </a:rPr>
              <a:t>- </a:t>
            </a:r>
            <a:r>
              <a:rPr lang="en-US" sz="1200" b="1" i="0" u="none" strike="noStrike" baseline="0" dirty="0">
                <a:latin typeface="Times New Roman" panose="02020603050405020304" pitchFamily="18" charset="0"/>
              </a:rPr>
              <a:t>Build Credibility - </a:t>
            </a:r>
            <a:r>
              <a:rPr lang="en-US" sz="1200" b="0" i="0" u="none" strike="noStrike" baseline="0" dirty="0">
                <a:latin typeface="Times New Roman" panose="02020603050405020304" pitchFamily="18" charset="0"/>
              </a:rPr>
              <a:t>To builds credibility in your introduction, consider letting someone else introduce you (without exaggerating your qualifications). If you’re introducing yourself be sure to mention your accomplishments. Tell listeners briefly who you are and why you’re there. Mention a few aspects of your background. </a:t>
            </a:r>
          </a:p>
          <a:p>
            <a:endParaRPr lang="en-GB" sz="1200" b="0" i="0" u="none" strike="noStrike" baseline="0" dirty="0">
              <a:latin typeface="Times New Roman" panose="02020603050405020304" pitchFamily="18" charset="0"/>
            </a:endParaRPr>
          </a:p>
          <a:p>
            <a:r>
              <a:rPr lang="en-US" sz="1200" b="0" i="0" u="none" strike="noStrike" baseline="0" dirty="0">
                <a:latin typeface="Calibri" panose="020F0502020204030204" pitchFamily="34" charset="0"/>
              </a:rPr>
              <a:t>- </a:t>
            </a:r>
            <a:r>
              <a:rPr lang="en-US" sz="1200" b="1" i="0" u="none" strike="noStrike" baseline="0" dirty="0">
                <a:latin typeface="Times New Roman" panose="02020603050405020304" pitchFamily="18" charset="0"/>
              </a:rPr>
              <a:t>Preview the Message - </a:t>
            </a:r>
            <a:r>
              <a:rPr lang="en-US" sz="1200" b="0" i="0" u="none" strike="noStrike" baseline="0" dirty="0">
                <a:latin typeface="Times New Roman" panose="02020603050405020304" pitchFamily="18" charset="0"/>
              </a:rPr>
              <a:t>To preview your message, you summarize your main idea. Identify your supporting point. Indicate the order in which you’ll develop those points. </a:t>
            </a:r>
          </a:p>
          <a:p>
            <a:endParaRPr lang="en-GB" sz="1200" b="0" i="0" u="none" strike="noStrike" baseline="0" dirty="0">
              <a:latin typeface="Times New Roman" panose="02020603050405020304" pitchFamily="18" charset="0"/>
            </a:endParaRPr>
          </a:p>
          <a:p>
            <a:r>
              <a:rPr lang="en-GB" sz="1200" b="1" i="0" u="none" strike="noStrike" baseline="0" dirty="0">
                <a:latin typeface="Times New Roman" panose="02020603050405020304" pitchFamily="18" charset="0"/>
              </a:rPr>
              <a:t>2. Presentation body </a:t>
            </a:r>
            <a:endParaRPr lang="en-GB" sz="1200" b="0" i="0" u="none" strike="noStrike" baseline="0" dirty="0">
              <a:latin typeface="Times New Roman" panose="02020603050405020304" pitchFamily="18" charset="0"/>
            </a:endParaRPr>
          </a:p>
          <a:p>
            <a:endParaRPr lang="en-GB" sz="1200" b="0" i="0" u="none" strike="noStrike" baseline="0" dirty="0">
              <a:latin typeface="Times New Roman" panose="02020603050405020304" pitchFamily="18" charset="0"/>
            </a:endParaRPr>
          </a:p>
          <a:p>
            <a:r>
              <a:rPr lang="en-GB" sz="1200" b="0" i="0" u="none" strike="noStrike" baseline="0" dirty="0">
                <a:latin typeface="Calibri" panose="020F0502020204030204" pitchFamily="34" charset="0"/>
              </a:rPr>
              <a:t>- Present Main Points </a:t>
            </a:r>
          </a:p>
          <a:p>
            <a:r>
              <a:rPr lang="en-US" sz="1200" b="0" i="0" u="none" strike="noStrike" baseline="0" dirty="0">
                <a:latin typeface="Calibri" panose="020F0502020204030204" pitchFamily="34" charset="0"/>
              </a:rPr>
              <a:t>- </a:t>
            </a:r>
            <a:r>
              <a:rPr lang="en-US" sz="1200" b="1" i="0" u="none" strike="noStrike" baseline="0" dirty="0">
                <a:latin typeface="Times New Roman" panose="02020603050405020304" pitchFamily="18" charset="0"/>
              </a:rPr>
              <a:t>Connect Your Ideas - </a:t>
            </a:r>
            <a:r>
              <a:rPr lang="en-US" sz="1200" b="0" i="0" u="none" strike="noStrike" baseline="0" dirty="0">
                <a:latin typeface="Times New Roman" panose="02020603050405020304" pitchFamily="18" charset="0"/>
              </a:rPr>
              <a:t>When developing the body of your speech, you must rely on words to connect various parts and ideas: </a:t>
            </a:r>
          </a:p>
          <a:p>
            <a:r>
              <a:rPr lang="en-US" sz="1200" b="0" i="0" u="none" strike="noStrike" baseline="0" dirty="0">
                <a:latin typeface="Arial" panose="020B0604020202020204" pitchFamily="34" charset="0"/>
              </a:rPr>
              <a:t>• One or two transitional words link sentences and paragraphs. </a:t>
            </a:r>
          </a:p>
          <a:p>
            <a:r>
              <a:rPr lang="en-US" sz="1200" b="0" i="0" u="none" strike="noStrike" baseline="0" dirty="0">
                <a:latin typeface="Arial" panose="020B0604020202020204" pitchFamily="34" charset="0"/>
              </a:rPr>
              <a:t>• Transitional sentences link major sections of your presentation. </a:t>
            </a:r>
          </a:p>
          <a:p>
            <a:r>
              <a:rPr lang="en-US" sz="1200" b="0" i="0" u="none" strike="noStrike" baseline="0" dirty="0">
                <a:latin typeface="Arial" panose="020B0604020202020204" pitchFamily="34" charset="0"/>
              </a:rPr>
              <a:t>• </a:t>
            </a:r>
            <a:r>
              <a:rPr lang="en-US" sz="1200" b="0" i="0" u="none" strike="noStrike" baseline="0" dirty="0">
                <a:latin typeface="Times New Roman" panose="02020603050405020304" pitchFamily="18" charset="0"/>
              </a:rPr>
              <a:t>Reviews and previews stress the connection between your ideas every time you shift topics. </a:t>
            </a:r>
          </a:p>
          <a:p>
            <a:r>
              <a:rPr lang="en-US" sz="1200" b="0" i="0" u="none" strike="noStrike" baseline="0" dirty="0">
                <a:latin typeface="Calibri" panose="020F0502020204030204" pitchFamily="34" charset="0"/>
              </a:rPr>
              <a:t>- </a:t>
            </a:r>
            <a:r>
              <a:rPr lang="en-US" sz="1200" b="1" i="0" u="none" strike="noStrike" baseline="0" dirty="0">
                <a:latin typeface="Times New Roman" panose="02020603050405020304" pitchFamily="18" charset="0"/>
              </a:rPr>
              <a:t>Hold Audience Attention - </a:t>
            </a:r>
            <a:r>
              <a:rPr lang="en-US" sz="1200" b="0" i="0" u="none" strike="noStrike" baseline="0" dirty="0">
                <a:latin typeface="Times New Roman" panose="02020603050405020304" pitchFamily="18" charset="0"/>
              </a:rPr>
              <a:t>To hold your listeners’ attention during the body of your speech: </a:t>
            </a:r>
          </a:p>
          <a:p>
            <a:r>
              <a:rPr lang="en-US" sz="1200" b="0" i="0" u="none" strike="noStrike" baseline="0" dirty="0">
                <a:latin typeface="Arial" panose="020B0604020202020204" pitchFamily="34" charset="0"/>
              </a:rPr>
              <a:t>• </a:t>
            </a:r>
            <a:r>
              <a:rPr lang="en-US" sz="1200" b="0" i="0" u="none" strike="noStrike" baseline="0" dirty="0">
                <a:latin typeface="Times New Roman" panose="02020603050405020304" pitchFamily="18" charset="0"/>
              </a:rPr>
              <a:t>Try to relate you’re subject to your audience’s needs. </a:t>
            </a:r>
          </a:p>
          <a:p>
            <a:r>
              <a:rPr lang="en-US" sz="1200" b="0" i="0" u="none" strike="noStrike" baseline="0" dirty="0">
                <a:latin typeface="Arial" panose="020B0604020202020204" pitchFamily="34" charset="0"/>
              </a:rPr>
              <a:t>• </a:t>
            </a:r>
            <a:r>
              <a:rPr lang="en-US" sz="1200" b="0" i="0" u="none" strike="noStrike" baseline="0" dirty="0">
                <a:latin typeface="Times New Roman" panose="02020603050405020304" pitchFamily="18" charset="0"/>
              </a:rPr>
              <a:t>Anticipate—and answer—your audience’s questions. </a:t>
            </a:r>
          </a:p>
          <a:p>
            <a:r>
              <a:rPr lang="en-US" sz="1200" b="0" i="0" u="none" strike="noStrike" baseline="0" dirty="0">
                <a:latin typeface="Arial" panose="020B0604020202020204" pitchFamily="34" charset="0"/>
              </a:rPr>
              <a:t>• Use clear, vivid language and throw in some variety. • </a:t>
            </a:r>
            <a:r>
              <a:rPr lang="en-US" sz="1200" b="0" i="0" u="none" strike="noStrike" baseline="0" dirty="0">
                <a:latin typeface="Times New Roman" panose="02020603050405020304" pitchFamily="18" charset="0"/>
              </a:rPr>
              <a:t>Show how your subject is related to ideas with which your audience is already familiar. </a:t>
            </a:r>
          </a:p>
          <a:p>
            <a:endParaRPr lang="en-GB" sz="1200" b="0" i="0" u="none" strike="noStrike" baseline="0" dirty="0">
              <a:latin typeface="Times New Roman" panose="02020603050405020304" pitchFamily="18" charset="0"/>
            </a:endParaRPr>
          </a:p>
          <a:p>
            <a:endParaRPr lang="en-GB" sz="900" b="0" i="0" u="none" strike="noStrike" baseline="0" dirty="0">
              <a:latin typeface="Times New Roman" panose="02020603050405020304" pitchFamily="18" charset="0"/>
            </a:endParaRPr>
          </a:p>
          <a:p>
            <a:endParaRPr lang="en-GB" sz="900" b="0" i="0" u="none" strike="noStrike" baseline="0" dirty="0">
              <a:latin typeface="Times New Roman" panose="02020603050405020304" pitchFamily="18" charset="0"/>
            </a:endParaRPr>
          </a:p>
          <a:p>
            <a:r>
              <a:rPr lang="en-US" sz="1200" b="0" i="0" u="none" strike="noStrike" baseline="0" dirty="0">
                <a:latin typeface="Arial" panose="020B0604020202020204" pitchFamily="34" charset="0"/>
              </a:rPr>
              <a:t>• </a:t>
            </a:r>
            <a:r>
              <a:rPr lang="en-US" sz="1200" b="0" i="0" u="none" strike="noStrike" baseline="0" dirty="0">
                <a:latin typeface="Times New Roman" panose="02020603050405020304" pitchFamily="18" charset="0"/>
              </a:rPr>
              <a:t>Ask for opinions or pause occasionally for questions or comments, if appropriate. Illustrate your ideas with visuals. </a:t>
            </a:r>
          </a:p>
          <a:p>
            <a:endParaRPr lang="en-GB" sz="1200" b="0" i="0" u="none" strike="noStrike" baseline="0" dirty="0">
              <a:latin typeface="Times New Roman" panose="02020603050405020304" pitchFamily="18" charset="0"/>
            </a:endParaRPr>
          </a:p>
          <a:p>
            <a:endParaRPr lang="en-GB" sz="1200" b="0" i="0" u="none" strike="noStrike" baseline="0" dirty="0">
              <a:latin typeface="Times New Roman" panose="02020603050405020304" pitchFamily="18" charset="0"/>
            </a:endParaRPr>
          </a:p>
          <a:p>
            <a:r>
              <a:rPr lang="en-GB" sz="1200" b="1" i="0" u="none" strike="noStrike" baseline="0" dirty="0">
                <a:latin typeface="Times New Roman" panose="02020603050405020304" pitchFamily="18" charset="0"/>
              </a:rPr>
              <a:t>3. Presentation close </a:t>
            </a:r>
            <a:endParaRPr lang="en-GB" sz="1200" b="0" i="0" u="none" strike="noStrike" baseline="0" dirty="0">
              <a:latin typeface="Times New Roman" panose="02020603050405020304" pitchFamily="18" charset="0"/>
            </a:endParaRPr>
          </a:p>
          <a:p>
            <a:endParaRPr lang="en-GB" sz="1200" b="0" i="0" u="none" strike="noStrike" baseline="0" dirty="0">
              <a:latin typeface="Times New Roman" panose="02020603050405020304" pitchFamily="18" charset="0"/>
            </a:endParaRPr>
          </a:p>
          <a:p>
            <a:r>
              <a:rPr lang="en-GB" sz="1200" b="0" i="0" u="none" strike="noStrike" baseline="0" dirty="0">
                <a:latin typeface="Arial" panose="020B0604020202020204" pitchFamily="34" charset="0"/>
              </a:rPr>
              <a:t>• Restate Main Points </a:t>
            </a:r>
          </a:p>
          <a:p>
            <a:r>
              <a:rPr lang="en-GB" sz="900" b="0" i="0" u="none" strike="noStrike" baseline="0" dirty="0">
                <a:latin typeface="Arial" panose="020B0604020202020204" pitchFamily="34" charset="0"/>
              </a:rPr>
              <a:t>• Finish Strong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128510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sz="1100" b="0" i="0" u="none" strike="noStrike" baseline="0" dirty="0">
              <a:solidFill>
                <a:srgbClr val="000000"/>
              </a:solidFill>
              <a:latin typeface="Arial" panose="020B0604020202020204" pitchFamily="34" charset="0"/>
            </a:endParaRPr>
          </a:p>
          <a:p>
            <a:pPr algn="l"/>
            <a:r>
              <a:rPr lang="en-GB" sz="1100" b="0" i="0" u="none" strike="noStrike" baseline="0" dirty="0">
                <a:solidFill>
                  <a:srgbClr val="000000"/>
                </a:solidFill>
                <a:latin typeface="Arial" panose="020B0604020202020204" pitchFamily="34" charset="0"/>
              </a:rPr>
              <a:t> </a:t>
            </a:r>
            <a:r>
              <a:rPr lang="en-US" sz="1100" b="0" i="0" u="none" strike="noStrike" baseline="0" dirty="0">
                <a:solidFill>
                  <a:srgbClr val="000000"/>
                </a:solidFill>
                <a:latin typeface="Times New Roman" panose="02020603050405020304" pitchFamily="18" charset="0"/>
              </a:rPr>
              <a:t>Like written documents, a presentation has three parts: Introduction, Body and Close. </a:t>
            </a:r>
            <a:endParaRPr lang="en-GB" sz="1100" b="0" i="0" u="none" strike="noStrike" baseline="0" dirty="0">
              <a:solidFill>
                <a:srgbClr val="000000"/>
              </a:solidFill>
              <a:latin typeface="Arial" panose="020B0604020202020204" pitchFamily="34" charset="0"/>
            </a:endParaRPr>
          </a:p>
          <a:p>
            <a:pPr algn="l"/>
            <a:r>
              <a:rPr lang="en-US" sz="1100" b="0" i="0" u="sng" strike="noStrike" baseline="0" dirty="0">
                <a:solidFill>
                  <a:srgbClr val="000000"/>
                </a:solidFill>
                <a:latin typeface="Arial" panose="020B0604020202020204" pitchFamily="34" charset="0"/>
              </a:rPr>
              <a:t> </a:t>
            </a:r>
            <a:endParaRPr lang="en-GB" sz="1100" b="0" i="0" u="none" strike="noStrike" baseline="0" dirty="0">
              <a:solidFill>
                <a:srgbClr val="000000"/>
              </a:solidFill>
              <a:latin typeface="Times New Roman" panose="02020603050405020304" pitchFamily="18" charset="0"/>
            </a:endParaRPr>
          </a:p>
          <a:p>
            <a:r>
              <a:rPr lang="en-GB" sz="1200" b="1" i="0" u="none" strike="noStrike" baseline="0" dirty="0">
                <a:solidFill>
                  <a:srgbClr val="000000"/>
                </a:solidFill>
                <a:latin typeface="Times New Roman" panose="02020603050405020304" pitchFamily="18" charset="0"/>
              </a:rPr>
              <a:t>Presentation introduction </a:t>
            </a:r>
            <a:endParaRPr lang="en-GB" sz="1200" b="0" i="0" u="none" strike="noStrike" baseline="0" dirty="0">
              <a:solidFill>
                <a:srgbClr val="000000"/>
              </a:solidFill>
              <a:latin typeface="Times New Roman" panose="02020603050405020304" pitchFamily="18" charset="0"/>
            </a:endParaRPr>
          </a:p>
          <a:p>
            <a:r>
              <a:rPr lang="en-US" sz="1200" b="0" i="0" u="none" strike="noStrike" baseline="0" dirty="0">
                <a:solidFill>
                  <a:srgbClr val="000000"/>
                </a:solidFill>
                <a:latin typeface="Calibri" panose="020F0502020204030204" pitchFamily="34" charset="0"/>
              </a:rPr>
              <a:t>- </a:t>
            </a:r>
            <a:r>
              <a:rPr lang="en-US" sz="1200" b="1" i="0" u="none" strike="noStrike" baseline="0" dirty="0">
                <a:solidFill>
                  <a:srgbClr val="000000"/>
                </a:solidFill>
                <a:latin typeface="Times New Roman" panose="02020603050405020304" pitchFamily="18" charset="0"/>
              </a:rPr>
              <a:t>Arouse Interest - </a:t>
            </a:r>
            <a:r>
              <a:rPr lang="en-US" sz="1200" b="0" i="0" u="none" strike="noStrike" baseline="0" dirty="0">
                <a:solidFill>
                  <a:srgbClr val="000000"/>
                </a:solidFill>
                <a:latin typeface="Times New Roman" panose="02020603050405020304" pitchFamily="18" charset="0"/>
              </a:rPr>
              <a:t>In the introduction, you Get your audience’s </a:t>
            </a:r>
            <a:endParaRPr lang="en-GB" sz="900" b="0" i="0" u="none" strike="noStrike" baseline="0" dirty="0">
              <a:latin typeface="Times New Roman" panose="02020603050405020304" pitchFamily="18" charset="0"/>
            </a:endParaRPr>
          </a:p>
          <a:p>
            <a:r>
              <a:rPr lang="en-US" sz="1200" b="0" i="0" u="none" strike="noStrike" baseline="0" dirty="0">
                <a:latin typeface="Times New Roman" panose="02020603050405020304" pitchFamily="18" charset="0"/>
              </a:rPr>
              <a:t>attention Build your credibility Prepares the audience for what will follow. </a:t>
            </a:r>
          </a:p>
          <a:p>
            <a:r>
              <a:rPr lang="en-US" sz="1200" b="0" i="0" u="none" strike="noStrike" baseline="0" dirty="0">
                <a:latin typeface="Times New Roman" panose="02020603050405020304" pitchFamily="18" charset="0"/>
              </a:rPr>
              <a:t>To get the audience’s attention, make sure you can give audience members a reason to care and to believe that the time they’re about to spend listening to you will be worth their while. </a:t>
            </a:r>
          </a:p>
          <a:p>
            <a:r>
              <a:rPr lang="en-US" sz="1200" b="0" i="0" u="none" strike="noStrike" baseline="0" dirty="0">
                <a:latin typeface="Calibri" panose="020F0502020204030204" pitchFamily="34" charset="0"/>
              </a:rPr>
              <a:t>- </a:t>
            </a:r>
            <a:r>
              <a:rPr lang="en-US" sz="1200" b="1" i="0" u="none" strike="noStrike" baseline="0" dirty="0">
                <a:latin typeface="Times New Roman" panose="02020603050405020304" pitchFamily="18" charset="0"/>
              </a:rPr>
              <a:t>Build Credibility - </a:t>
            </a:r>
            <a:r>
              <a:rPr lang="en-US" sz="1200" b="0" i="0" u="none" strike="noStrike" baseline="0" dirty="0">
                <a:latin typeface="Times New Roman" panose="02020603050405020304" pitchFamily="18" charset="0"/>
              </a:rPr>
              <a:t>To builds credibility in your introduction, consider letting someone else introduce you (without exaggerating your qualifications). If you’re introducing yourself be sure to mention your accomplishments. Tell listeners briefly who you are and why you’re there. Mention a few aspects of your background. </a:t>
            </a:r>
          </a:p>
          <a:p>
            <a:endParaRPr lang="en-GB" sz="1200" b="0" i="0" u="none" strike="noStrike" baseline="0" dirty="0">
              <a:latin typeface="Times New Roman" panose="02020603050405020304" pitchFamily="18" charset="0"/>
            </a:endParaRPr>
          </a:p>
          <a:p>
            <a:r>
              <a:rPr lang="en-US" sz="1200" b="0" i="0" u="none" strike="noStrike" baseline="0" dirty="0">
                <a:latin typeface="Calibri" panose="020F0502020204030204" pitchFamily="34" charset="0"/>
              </a:rPr>
              <a:t>- </a:t>
            </a:r>
            <a:r>
              <a:rPr lang="en-US" sz="1200" b="1" i="0" u="none" strike="noStrike" baseline="0" dirty="0">
                <a:latin typeface="Times New Roman" panose="02020603050405020304" pitchFamily="18" charset="0"/>
              </a:rPr>
              <a:t>Preview the Message - </a:t>
            </a:r>
            <a:r>
              <a:rPr lang="en-US" sz="1200" b="0" i="0" u="none" strike="noStrike" baseline="0" dirty="0">
                <a:latin typeface="Times New Roman" panose="02020603050405020304" pitchFamily="18" charset="0"/>
              </a:rPr>
              <a:t>To preview your message, you summarize your main idea. Identify your supporting point. Indicate the order in which you’ll develop those points. </a:t>
            </a:r>
          </a:p>
          <a:p>
            <a:endParaRPr lang="en-GB" sz="1200" b="0" i="0" u="none" strike="noStrike" baseline="0" dirty="0">
              <a:latin typeface="Times New Roman" panose="02020603050405020304" pitchFamily="18" charset="0"/>
            </a:endParaRPr>
          </a:p>
          <a:p>
            <a:r>
              <a:rPr lang="en-GB" sz="1200" b="1" i="0" u="none" strike="noStrike" baseline="0" dirty="0">
                <a:latin typeface="Times New Roman" panose="02020603050405020304" pitchFamily="18" charset="0"/>
              </a:rPr>
              <a:t>2. Presentation body </a:t>
            </a:r>
            <a:endParaRPr lang="en-GB" sz="1200" b="0" i="0" u="none" strike="noStrike" baseline="0" dirty="0">
              <a:latin typeface="Times New Roman" panose="02020603050405020304" pitchFamily="18" charset="0"/>
            </a:endParaRPr>
          </a:p>
          <a:p>
            <a:endParaRPr lang="en-GB" sz="1200" b="0" i="0" u="none" strike="noStrike" baseline="0" dirty="0">
              <a:latin typeface="Times New Roman" panose="02020603050405020304" pitchFamily="18" charset="0"/>
            </a:endParaRPr>
          </a:p>
          <a:p>
            <a:r>
              <a:rPr lang="en-GB" sz="1200" b="0" i="0" u="none" strike="noStrike" baseline="0" dirty="0">
                <a:latin typeface="Calibri" panose="020F0502020204030204" pitchFamily="34" charset="0"/>
              </a:rPr>
              <a:t>- Present Main Points </a:t>
            </a:r>
          </a:p>
          <a:p>
            <a:r>
              <a:rPr lang="en-US" sz="1200" b="0" i="0" u="none" strike="noStrike" baseline="0" dirty="0">
                <a:latin typeface="Calibri" panose="020F0502020204030204" pitchFamily="34" charset="0"/>
              </a:rPr>
              <a:t>- </a:t>
            </a:r>
            <a:r>
              <a:rPr lang="en-US" sz="1200" b="1" i="0" u="none" strike="noStrike" baseline="0" dirty="0">
                <a:latin typeface="Times New Roman" panose="02020603050405020304" pitchFamily="18" charset="0"/>
              </a:rPr>
              <a:t>Connect Your Ideas - </a:t>
            </a:r>
            <a:r>
              <a:rPr lang="en-US" sz="1200" b="0" i="0" u="none" strike="noStrike" baseline="0" dirty="0">
                <a:latin typeface="Times New Roman" panose="02020603050405020304" pitchFamily="18" charset="0"/>
              </a:rPr>
              <a:t>When developing the body of your speech, you must rely on words to connect various parts and ideas: </a:t>
            </a:r>
          </a:p>
          <a:p>
            <a:r>
              <a:rPr lang="en-US" sz="1200" b="0" i="0" u="none" strike="noStrike" baseline="0" dirty="0">
                <a:latin typeface="Arial" panose="020B0604020202020204" pitchFamily="34" charset="0"/>
              </a:rPr>
              <a:t>• One or two transitional words link sentences and paragraphs. </a:t>
            </a:r>
          </a:p>
          <a:p>
            <a:r>
              <a:rPr lang="en-US" sz="1200" b="0" i="0" u="none" strike="noStrike" baseline="0" dirty="0">
                <a:latin typeface="Arial" panose="020B0604020202020204" pitchFamily="34" charset="0"/>
              </a:rPr>
              <a:t>• Transitional sentences link major sections of your presentation. </a:t>
            </a:r>
          </a:p>
          <a:p>
            <a:r>
              <a:rPr lang="en-US" sz="1200" b="0" i="0" u="none" strike="noStrike" baseline="0" dirty="0">
                <a:latin typeface="Arial" panose="020B0604020202020204" pitchFamily="34" charset="0"/>
              </a:rPr>
              <a:t>• </a:t>
            </a:r>
            <a:r>
              <a:rPr lang="en-US" sz="1200" b="0" i="0" u="none" strike="noStrike" baseline="0" dirty="0">
                <a:latin typeface="Times New Roman" panose="02020603050405020304" pitchFamily="18" charset="0"/>
              </a:rPr>
              <a:t>Reviews and previews stress the connection between your ideas every time you shift topics. </a:t>
            </a:r>
          </a:p>
          <a:p>
            <a:r>
              <a:rPr lang="en-US" sz="1200" b="0" i="0" u="none" strike="noStrike" baseline="0" dirty="0">
                <a:latin typeface="Calibri" panose="020F0502020204030204" pitchFamily="34" charset="0"/>
              </a:rPr>
              <a:t>- </a:t>
            </a:r>
            <a:r>
              <a:rPr lang="en-US" sz="1200" b="1" i="0" u="none" strike="noStrike" baseline="0" dirty="0">
                <a:latin typeface="Times New Roman" panose="02020603050405020304" pitchFamily="18" charset="0"/>
              </a:rPr>
              <a:t>Hold Audience Attention - </a:t>
            </a:r>
            <a:r>
              <a:rPr lang="en-US" sz="1200" b="0" i="0" u="none" strike="noStrike" baseline="0" dirty="0">
                <a:latin typeface="Times New Roman" panose="02020603050405020304" pitchFamily="18" charset="0"/>
              </a:rPr>
              <a:t>To hold your listeners’ attention during the body of your speech: </a:t>
            </a:r>
          </a:p>
          <a:p>
            <a:r>
              <a:rPr lang="en-US" sz="1200" b="0" i="0" u="none" strike="noStrike" baseline="0" dirty="0">
                <a:latin typeface="Arial" panose="020B0604020202020204" pitchFamily="34" charset="0"/>
              </a:rPr>
              <a:t>• </a:t>
            </a:r>
            <a:r>
              <a:rPr lang="en-US" sz="1200" b="0" i="0" u="none" strike="noStrike" baseline="0" dirty="0">
                <a:latin typeface="Times New Roman" panose="02020603050405020304" pitchFamily="18" charset="0"/>
              </a:rPr>
              <a:t>Try to relate you’re subject to your audience’s needs. </a:t>
            </a:r>
          </a:p>
          <a:p>
            <a:r>
              <a:rPr lang="en-US" sz="1200" b="0" i="0" u="none" strike="noStrike" baseline="0" dirty="0">
                <a:latin typeface="Arial" panose="020B0604020202020204" pitchFamily="34" charset="0"/>
              </a:rPr>
              <a:t>• </a:t>
            </a:r>
            <a:r>
              <a:rPr lang="en-US" sz="1200" b="0" i="0" u="none" strike="noStrike" baseline="0" dirty="0">
                <a:latin typeface="Times New Roman" panose="02020603050405020304" pitchFamily="18" charset="0"/>
              </a:rPr>
              <a:t>Anticipate—and answer—your audience’s questions. </a:t>
            </a:r>
          </a:p>
          <a:p>
            <a:r>
              <a:rPr lang="en-US" sz="1200" b="0" i="0" u="none" strike="noStrike" baseline="0" dirty="0">
                <a:latin typeface="Arial" panose="020B0604020202020204" pitchFamily="34" charset="0"/>
              </a:rPr>
              <a:t>• Use clear, vivid language and throw in some variety. • </a:t>
            </a:r>
            <a:r>
              <a:rPr lang="en-US" sz="1200" b="0" i="0" u="none" strike="noStrike" baseline="0" dirty="0">
                <a:latin typeface="Times New Roman" panose="02020603050405020304" pitchFamily="18" charset="0"/>
              </a:rPr>
              <a:t>Show how your subject is related to ideas with which your audience is already familiar. </a:t>
            </a:r>
          </a:p>
          <a:p>
            <a:endParaRPr lang="en-GB" sz="1200" b="0" i="0" u="none" strike="noStrike" baseline="0" dirty="0">
              <a:latin typeface="Times New Roman" panose="02020603050405020304" pitchFamily="18" charset="0"/>
            </a:endParaRPr>
          </a:p>
          <a:p>
            <a:endParaRPr lang="en-GB" sz="900" b="0" i="0" u="none" strike="noStrike" baseline="0" dirty="0">
              <a:latin typeface="Times New Roman" panose="02020603050405020304" pitchFamily="18" charset="0"/>
            </a:endParaRPr>
          </a:p>
          <a:p>
            <a:endParaRPr lang="en-GB" sz="900" b="0" i="0" u="none" strike="noStrike" baseline="0" dirty="0">
              <a:latin typeface="Times New Roman" panose="02020603050405020304" pitchFamily="18" charset="0"/>
            </a:endParaRPr>
          </a:p>
          <a:p>
            <a:r>
              <a:rPr lang="en-US" sz="1200" b="0" i="0" u="none" strike="noStrike" baseline="0" dirty="0">
                <a:latin typeface="Arial" panose="020B0604020202020204" pitchFamily="34" charset="0"/>
              </a:rPr>
              <a:t>• </a:t>
            </a:r>
            <a:r>
              <a:rPr lang="en-US" sz="1200" b="0" i="0" u="none" strike="noStrike" baseline="0" dirty="0">
                <a:latin typeface="Times New Roman" panose="02020603050405020304" pitchFamily="18" charset="0"/>
              </a:rPr>
              <a:t>Ask for opinions or pause occasionally for questions or comments, if appropriate. Illustrate your ideas with visuals. </a:t>
            </a:r>
          </a:p>
          <a:p>
            <a:endParaRPr lang="en-GB" sz="1200" b="0" i="0" u="none" strike="noStrike" baseline="0" dirty="0">
              <a:latin typeface="Times New Roman" panose="02020603050405020304" pitchFamily="18" charset="0"/>
            </a:endParaRPr>
          </a:p>
          <a:p>
            <a:endParaRPr lang="en-GB" sz="1200" b="0" i="0" u="none" strike="noStrike" baseline="0" dirty="0">
              <a:latin typeface="Times New Roman" panose="02020603050405020304" pitchFamily="18" charset="0"/>
            </a:endParaRPr>
          </a:p>
          <a:p>
            <a:r>
              <a:rPr lang="en-GB" sz="1200" b="1" i="0" u="none" strike="noStrike" baseline="0" dirty="0">
                <a:latin typeface="Times New Roman" panose="02020603050405020304" pitchFamily="18" charset="0"/>
              </a:rPr>
              <a:t>3. Presentation close </a:t>
            </a:r>
            <a:endParaRPr lang="en-GB" sz="1200" b="0" i="0" u="none" strike="noStrike" baseline="0" dirty="0">
              <a:latin typeface="Times New Roman" panose="02020603050405020304" pitchFamily="18" charset="0"/>
            </a:endParaRPr>
          </a:p>
          <a:p>
            <a:endParaRPr lang="en-GB" sz="1200" b="0" i="0" u="none" strike="noStrike" baseline="0" dirty="0">
              <a:latin typeface="Times New Roman" panose="02020603050405020304" pitchFamily="18" charset="0"/>
            </a:endParaRPr>
          </a:p>
          <a:p>
            <a:r>
              <a:rPr lang="en-GB" sz="1200" b="0" i="0" u="none" strike="noStrike" baseline="0" dirty="0">
                <a:latin typeface="Arial" panose="020B0604020202020204" pitchFamily="34" charset="0"/>
              </a:rPr>
              <a:t>• Restate Main Points </a:t>
            </a:r>
          </a:p>
          <a:p>
            <a:r>
              <a:rPr lang="en-GB" sz="900" b="0" i="0" u="none" strike="noStrike" baseline="0" dirty="0">
                <a:latin typeface="Arial" panose="020B0604020202020204" pitchFamily="34" charset="0"/>
              </a:rPr>
              <a:t>• Finish Strong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374153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sz="1100" b="0" i="0" u="none" strike="noStrike" baseline="0" dirty="0">
              <a:solidFill>
                <a:srgbClr val="000000"/>
              </a:solidFill>
              <a:latin typeface="Arial" panose="020B0604020202020204" pitchFamily="34" charset="0"/>
            </a:endParaRPr>
          </a:p>
          <a:p>
            <a:pPr algn="l"/>
            <a:r>
              <a:rPr lang="en-GB" sz="1100" b="0" i="0" u="none" strike="noStrike" baseline="0" dirty="0">
                <a:solidFill>
                  <a:srgbClr val="000000"/>
                </a:solidFill>
                <a:latin typeface="Arial" panose="020B0604020202020204" pitchFamily="34" charset="0"/>
              </a:rPr>
              <a:t>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793650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sz="1100" b="0" i="0" u="none" strike="noStrike" baseline="0" dirty="0">
              <a:solidFill>
                <a:srgbClr val="000000"/>
              </a:solidFill>
              <a:latin typeface="Arial" panose="020B0604020202020204" pitchFamily="34" charset="0"/>
            </a:endParaRPr>
          </a:p>
          <a:p>
            <a:pPr algn="l"/>
            <a:r>
              <a:rPr lang="en-GB" sz="1100" b="0" i="0" u="none" strike="noStrike" baseline="0" dirty="0">
                <a:solidFill>
                  <a:srgbClr val="000000"/>
                </a:solidFill>
                <a:latin typeface="Arial" panose="020B0604020202020204" pitchFamily="34" charset="0"/>
              </a:rPr>
              <a:t> </a:t>
            </a:r>
            <a:r>
              <a:rPr lang="en-US" sz="1100" b="0" i="0" u="none" strike="noStrike" baseline="0" dirty="0">
                <a:solidFill>
                  <a:srgbClr val="000000"/>
                </a:solidFill>
                <a:latin typeface="Times New Roman" panose="02020603050405020304" pitchFamily="18" charset="0"/>
              </a:rPr>
              <a:t>Like written documents, a presentation has three parts: Introduction, Body and Close. </a:t>
            </a:r>
            <a:endParaRPr lang="en-GB" sz="1100" b="0" i="0" u="none" strike="noStrike" baseline="0" dirty="0">
              <a:solidFill>
                <a:srgbClr val="000000"/>
              </a:solidFill>
              <a:latin typeface="Arial" panose="020B0604020202020204" pitchFamily="34" charset="0"/>
            </a:endParaRPr>
          </a:p>
          <a:p>
            <a:pPr algn="l"/>
            <a:r>
              <a:rPr lang="en-US" sz="1100" b="0" i="0" u="sng" strike="noStrike" baseline="0" dirty="0">
                <a:solidFill>
                  <a:srgbClr val="000000"/>
                </a:solidFill>
                <a:latin typeface="Arial" panose="020B0604020202020204" pitchFamily="34" charset="0"/>
              </a:rPr>
              <a:t> </a:t>
            </a:r>
            <a:endParaRPr lang="en-GB" sz="1100" b="0" i="0" u="none" strike="noStrike" baseline="0" dirty="0">
              <a:solidFill>
                <a:srgbClr val="000000"/>
              </a:solidFill>
              <a:latin typeface="Times New Roman" panose="02020603050405020304" pitchFamily="18" charset="0"/>
            </a:endParaRPr>
          </a:p>
          <a:p>
            <a:r>
              <a:rPr lang="en-GB" sz="1200" b="1" i="0" u="none" strike="noStrike" baseline="0" dirty="0">
                <a:solidFill>
                  <a:srgbClr val="000000"/>
                </a:solidFill>
                <a:latin typeface="Times New Roman" panose="02020603050405020304" pitchFamily="18" charset="0"/>
              </a:rPr>
              <a:t>Presentation introduction </a:t>
            </a:r>
            <a:endParaRPr lang="en-GB" sz="1200" b="0" i="0" u="none" strike="noStrike" baseline="0" dirty="0">
              <a:solidFill>
                <a:srgbClr val="000000"/>
              </a:solidFill>
              <a:latin typeface="Times New Roman" panose="02020603050405020304" pitchFamily="18" charset="0"/>
            </a:endParaRPr>
          </a:p>
          <a:p>
            <a:r>
              <a:rPr lang="en-US" sz="1200" b="0" i="0" u="none" strike="noStrike" baseline="0" dirty="0">
                <a:solidFill>
                  <a:srgbClr val="000000"/>
                </a:solidFill>
                <a:latin typeface="Calibri" panose="020F0502020204030204" pitchFamily="34" charset="0"/>
              </a:rPr>
              <a:t>- </a:t>
            </a:r>
            <a:r>
              <a:rPr lang="en-US" sz="1200" b="1" i="0" u="none" strike="noStrike" baseline="0" dirty="0">
                <a:solidFill>
                  <a:srgbClr val="000000"/>
                </a:solidFill>
                <a:latin typeface="Times New Roman" panose="02020603050405020304" pitchFamily="18" charset="0"/>
              </a:rPr>
              <a:t>Arouse Interest - </a:t>
            </a:r>
            <a:r>
              <a:rPr lang="en-US" sz="1200" b="0" i="0" u="none" strike="noStrike" baseline="0" dirty="0">
                <a:solidFill>
                  <a:srgbClr val="000000"/>
                </a:solidFill>
                <a:latin typeface="Times New Roman" panose="02020603050405020304" pitchFamily="18" charset="0"/>
              </a:rPr>
              <a:t>In the introduction, you Get your audience’s </a:t>
            </a:r>
          </a:p>
          <a:p>
            <a:r>
              <a:rPr lang="sv-SE" sz="900" b="0" i="0" u="none" strike="noStrike" baseline="0" dirty="0">
                <a:solidFill>
                  <a:srgbClr val="000000"/>
                </a:solidFill>
                <a:latin typeface="Calibri" panose="020F0502020204030204" pitchFamily="34" charset="0"/>
              </a:rPr>
              <a:t>Dr. Amira Omar /Business Skills – Chapter 5 Page 3 </a:t>
            </a:r>
            <a:endParaRPr lang="sv-SE" sz="900" b="0" i="0" u="none" strike="noStrike" baseline="0" dirty="0">
              <a:solidFill>
                <a:srgbClr val="000000"/>
              </a:solidFill>
              <a:latin typeface="Times New Roman" panose="02020603050405020304" pitchFamily="18" charset="0"/>
            </a:endParaRPr>
          </a:p>
          <a:p>
            <a:endParaRPr lang="en-GB" sz="900" b="0" i="0" u="none" strike="noStrike" baseline="0" dirty="0">
              <a:latin typeface="Times New Roman" panose="02020603050405020304" pitchFamily="18" charset="0"/>
            </a:endParaRPr>
          </a:p>
          <a:p>
            <a:endParaRPr lang="en-GB" sz="900" b="0" i="0" u="none" strike="noStrike" baseline="0" dirty="0">
              <a:latin typeface="Times New Roman" panose="02020603050405020304" pitchFamily="18" charset="0"/>
            </a:endParaRPr>
          </a:p>
          <a:p>
            <a:r>
              <a:rPr lang="en-US" sz="1200" b="0" i="0" u="none" strike="noStrike" baseline="0" dirty="0">
                <a:latin typeface="Times New Roman" panose="02020603050405020304" pitchFamily="18" charset="0"/>
              </a:rPr>
              <a:t>attention Build your credibility Prepares the audience for what will follow. </a:t>
            </a:r>
          </a:p>
          <a:p>
            <a:r>
              <a:rPr lang="en-US" sz="1200" b="0" i="0" u="none" strike="noStrike" baseline="0" dirty="0">
                <a:latin typeface="Times New Roman" panose="02020603050405020304" pitchFamily="18" charset="0"/>
              </a:rPr>
              <a:t>To get the audience’s attention, make sure you can give audience members a reason to care and to believe that the time they’re about to spend listening to you will be worth their while. </a:t>
            </a:r>
          </a:p>
          <a:p>
            <a:r>
              <a:rPr lang="en-US" sz="1200" b="0" i="0" u="none" strike="noStrike" baseline="0" dirty="0">
                <a:latin typeface="Calibri" panose="020F0502020204030204" pitchFamily="34" charset="0"/>
              </a:rPr>
              <a:t>- </a:t>
            </a:r>
            <a:r>
              <a:rPr lang="en-US" sz="1200" b="1" i="0" u="none" strike="noStrike" baseline="0" dirty="0">
                <a:latin typeface="Times New Roman" panose="02020603050405020304" pitchFamily="18" charset="0"/>
              </a:rPr>
              <a:t>Build Credibility - </a:t>
            </a:r>
            <a:r>
              <a:rPr lang="en-US" sz="1200" b="0" i="0" u="none" strike="noStrike" baseline="0" dirty="0">
                <a:latin typeface="Times New Roman" panose="02020603050405020304" pitchFamily="18" charset="0"/>
              </a:rPr>
              <a:t>To builds credibility in your introduction, consider letting someone else introduce you (without exaggerating your qualifications). If you’re introducing yourself be sure to mention your accomplishments. Tell listeners briefly who you are and why you’re there. Mention a few aspects of your background. </a:t>
            </a:r>
          </a:p>
          <a:p>
            <a:endParaRPr lang="en-GB" sz="1200" b="0" i="0" u="none" strike="noStrike" baseline="0" dirty="0">
              <a:latin typeface="Times New Roman" panose="02020603050405020304" pitchFamily="18" charset="0"/>
            </a:endParaRPr>
          </a:p>
          <a:p>
            <a:r>
              <a:rPr lang="en-US" sz="1200" b="0" i="0" u="none" strike="noStrike" baseline="0" dirty="0">
                <a:latin typeface="Calibri" panose="020F0502020204030204" pitchFamily="34" charset="0"/>
              </a:rPr>
              <a:t>- </a:t>
            </a:r>
            <a:r>
              <a:rPr lang="en-US" sz="1200" b="1" i="0" u="none" strike="noStrike" baseline="0" dirty="0">
                <a:latin typeface="Times New Roman" panose="02020603050405020304" pitchFamily="18" charset="0"/>
              </a:rPr>
              <a:t>Preview the Message - </a:t>
            </a:r>
            <a:r>
              <a:rPr lang="en-US" sz="1200" b="0" i="0" u="none" strike="noStrike" baseline="0" dirty="0">
                <a:latin typeface="Times New Roman" panose="02020603050405020304" pitchFamily="18" charset="0"/>
              </a:rPr>
              <a:t>To preview your message, you summarize your main idea. Identify your supporting point. Indicate the order in which you’ll develop those points. </a:t>
            </a:r>
          </a:p>
          <a:p>
            <a:endParaRPr lang="en-GB" sz="1200" b="0" i="0" u="none" strike="noStrike" baseline="0" dirty="0">
              <a:latin typeface="Times New Roman" panose="02020603050405020304" pitchFamily="18" charset="0"/>
            </a:endParaRPr>
          </a:p>
          <a:p>
            <a:r>
              <a:rPr lang="en-GB" sz="1200" b="1" i="0" u="none" strike="noStrike" baseline="0" dirty="0">
                <a:latin typeface="Times New Roman" panose="02020603050405020304" pitchFamily="18" charset="0"/>
              </a:rPr>
              <a:t>2. Presentation body </a:t>
            </a:r>
            <a:endParaRPr lang="en-GB" sz="1200" b="0" i="0" u="none" strike="noStrike" baseline="0" dirty="0">
              <a:latin typeface="Times New Roman" panose="02020603050405020304" pitchFamily="18" charset="0"/>
            </a:endParaRPr>
          </a:p>
          <a:p>
            <a:endParaRPr lang="en-GB" sz="1200" b="0" i="0" u="none" strike="noStrike" baseline="0" dirty="0">
              <a:latin typeface="Times New Roman" panose="02020603050405020304" pitchFamily="18" charset="0"/>
            </a:endParaRPr>
          </a:p>
          <a:p>
            <a:r>
              <a:rPr lang="en-GB" sz="1200" b="0" i="0" u="none" strike="noStrike" baseline="0" dirty="0">
                <a:latin typeface="Calibri" panose="020F0502020204030204" pitchFamily="34" charset="0"/>
              </a:rPr>
              <a:t>- Present Main Points </a:t>
            </a:r>
          </a:p>
          <a:p>
            <a:r>
              <a:rPr lang="en-US" sz="1200" b="0" i="0" u="none" strike="noStrike" baseline="0" dirty="0">
                <a:latin typeface="Calibri" panose="020F0502020204030204" pitchFamily="34" charset="0"/>
              </a:rPr>
              <a:t>- </a:t>
            </a:r>
            <a:r>
              <a:rPr lang="en-US" sz="1200" b="1" i="0" u="none" strike="noStrike" baseline="0" dirty="0">
                <a:latin typeface="Times New Roman" panose="02020603050405020304" pitchFamily="18" charset="0"/>
              </a:rPr>
              <a:t>Connect Your Ideas - </a:t>
            </a:r>
            <a:r>
              <a:rPr lang="en-US" sz="1200" b="0" i="0" u="none" strike="noStrike" baseline="0" dirty="0">
                <a:latin typeface="Times New Roman" panose="02020603050405020304" pitchFamily="18" charset="0"/>
              </a:rPr>
              <a:t>When developing the body of your speech, you must rely on words to connect various parts and ideas: </a:t>
            </a:r>
          </a:p>
          <a:p>
            <a:r>
              <a:rPr lang="en-US" sz="1200" b="0" i="0" u="none" strike="noStrike" baseline="0" dirty="0">
                <a:latin typeface="Arial" panose="020B0604020202020204" pitchFamily="34" charset="0"/>
              </a:rPr>
              <a:t>• One or two transitional words link sentences and paragraphs. </a:t>
            </a:r>
          </a:p>
          <a:p>
            <a:r>
              <a:rPr lang="en-US" sz="1200" b="0" i="0" u="none" strike="noStrike" baseline="0" dirty="0">
                <a:latin typeface="Arial" panose="020B0604020202020204" pitchFamily="34" charset="0"/>
              </a:rPr>
              <a:t>• Transitional sentences link major sections of your presentation. </a:t>
            </a:r>
          </a:p>
          <a:p>
            <a:r>
              <a:rPr lang="en-US" sz="1200" b="0" i="0" u="none" strike="noStrike" baseline="0" dirty="0">
                <a:latin typeface="Arial" panose="020B0604020202020204" pitchFamily="34" charset="0"/>
              </a:rPr>
              <a:t>• </a:t>
            </a:r>
            <a:r>
              <a:rPr lang="en-US" sz="1200" b="0" i="0" u="none" strike="noStrike" baseline="0" dirty="0">
                <a:latin typeface="Times New Roman" panose="02020603050405020304" pitchFamily="18" charset="0"/>
              </a:rPr>
              <a:t>Reviews and previews stress the connection between your ideas every time you shift topics. </a:t>
            </a:r>
          </a:p>
          <a:p>
            <a:r>
              <a:rPr lang="en-US" sz="1200" b="0" i="0" u="none" strike="noStrike" baseline="0" dirty="0">
                <a:latin typeface="Calibri" panose="020F0502020204030204" pitchFamily="34" charset="0"/>
              </a:rPr>
              <a:t>- </a:t>
            </a:r>
            <a:r>
              <a:rPr lang="en-US" sz="1200" b="1" i="0" u="none" strike="noStrike" baseline="0" dirty="0">
                <a:latin typeface="Times New Roman" panose="02020603050405020304" pitchFamily="18" charset="0"/>
              </a:rPr>
              <a:t>Hold Audience Attention - </a:t>
            </a:r>
            <a:r>
              <a:rPr lang="en-US" sz="1200" b="0" i="0" u="none" strike="noStrike" baseline="0" dirty="0">
                <a:latin typeface="Times New Roman" panose="02020603050405020304" pitchFamily="18" charset="0"/>
              </a:rPr>
              <a:t>To hold your listeners’ attention during the body of your speech: </a:t>
            </a:r>
          </a:p>
          <a:p>
            <a:r>
              <a:rPr lang="en-US" sz="1200" b="0" i="0" u="none" strike="noStrike" baseline="0" dirty="0">
                <a:latin typeface="Arial" panose="020B0604020202020204" pitchFamily="34" charset="0"/>
              </a:rPr>
              <a:t>• </a:t>
            </a:r>
            <a:r>
              <a:rPr lang="en-US" sz="1200" b="0" i="0" u="none" strike="noStrike" baseline="0" dirty="0">
                <a:latin typeface="Times New Roman" panose="02020603050405020304" pitchFamily="18" charset="0"/>
              </a:rPr>
              <a:t>Try to relate you’re subject to your audience’s needs. </a:t>
            </a:r>
          </a:p>
          <a:p>
            <a:r>
              <a:rPr lang="en-US" sz="1200" b="0" i="0" u="none" strike="noStrike" baseline="0" dirty="0">
                <a:latin typeface="Arial" panose="020B0604020202020204" pitchFamily="34" charset="0"/>
              </a:rPr>
              <a:t>• </a:t>
            </a:r>
            <a:r>
              <a:rPr lang="en-US" sz="1200" b="0" i="0" u="none" strike="noStrike" baseline="0" dirty="0">
                <a:latin typeface="Times New Roman" panose="02020603050405020304" pitchFamily="18" charset="0"/>
              </a:rPr>
              <a:t>Anticipate—and answer—your audience’s questions. </a:t>
            </a:r>
          </a:p>
          <a:p>
            <a:r>
              <a:rPr lang="en-US" sz="1200" b="0" i="0" u="none" strike="noStrike" baseline="0" dirty="0">
                <a:latin typeface="Arial" panose="020B0604020202020204" pitchFamily="34" charset="0"/>
              </a:rPr>
              <a:t>• Use clear, vivid language and throw in some variety. • </a:t>
            </a:r>
            <a:r>
              <a:rPr lang="en-US" sz="1200" b="0" i="0" u="none" strike="noStrike" baseline="0" dirty="0">
                <a:latin typeface="Times New Roman" panose="02020603050405020304" pitchFamily="18" charset="0"/>
              </a:rPr>
              <a:t>Show how your subject is related to ideas with which your audience is already familiar. </a:t>
            </a:r>
          </a:p>
          <a:p>
            <a:endParaRPr lang="en-GB" sz="1200" b="0" i="0" u="none" strike="noStrike" baseline="0" dirty="0">
              <a:latin typeface="Times New Roman" panose="02020603050405020304" pitchFamily="18" charset="0"/>
            </a:endParaRPr>
          </a:p>
          <a:p>
            <a:r>
              <a:rPr lang="sv-SE" sz="900" b="0" i="0" u="none" strike="noStrike" baseline="0" dirty="0">
                <a:latin typeface="Calibri" panose="020F0502020204030204" pitchFamily="34" charset="0"/>
              </a:rPr>
              <a:t>Dr. Amira Omar /Business Skills – Chapter 5 Page 4 </a:t>
            </a:r>
            <a:endParaRPr lang="sv-SE" sz="900" b="0" i="0" u="none" strike="noStrike" baseline="0" dirty="0">
              <a:latin typeface="Times New Roman" panose="02020603050405020304" pitchFamily="18" charset="0"/>
            </a:endParaRPr>
          </a:p>
          <a:p>
            <a:endParaRPr lang="en-GB" sz="900" b="0" i="0" u="none" strike="noStrike" baseline="0" dirty="0">
              <a:latin typeface="Times New Roman" panose="02020603050405020304" pitchFamily="18" charset="0"/>
            </a:endParaRPr>
          </a:p>
          <a:p>
            <a:endParaRPr lang="en-GB" sz="900" b="0" i="0" u="none" strike="noStrike" baseline="0" dirty="0">
              <a:latin typeface="Times New Roman" panose="02020603050405020304" pitchFamily="18" charset="0"/>
            </a:endParaRPr>
          </a:p>
          <a:p>
            <a:r>
              <a:rPr lang="en-US" sz="1200" b="0" i="0" u="none" strike="noStrike" baseline="0" dirty="0">
                <a:latin typeface="Arial" panose="020B0604020202020204" pitchFamily="34" charset="0"/>
              </a:rPr>
              <a:t>• </a:t>
            </a:r>
            <a:r>
              <a:rPr lang="en-US" sz="1200" b="0" i="0" u="none" strike="noStrike" baseline="0" dirty="0">
                <a:latin typeface="Times New Roman" panose="02020603050405020304" pitchFamily="18" charset="0"/>
              </a:rPr>
              <a:t>Ask for opinions or pause occasionally for questions or comments, if appropriate. Illustrate your ideas with visuals. </a:t>
            </a:r>
          </a:p>
          <a:p>
            <a:endParaRPr lang="en-GB" sz="1200" b="0" i="0" u="none" strike="noStrike" baseline="0" dirty="0">
              <a:latin typeface="Times New Roman" panose="02020603050405020304" pitchFamily="18" charset="0"/>
            </a:endParaRPr>
          </a:p>
          <a:p>
            <a:endParaRPr lang="en-GB" sz="1200" b="0" i="0" u="none" strike="noStrike" baseline="0" dirty="0">
              <a:latin typeface="Times New Roman" panose="02020603050405020304" pitchFamily="18" charset="0"/>
            </a:endParaRPr>
          </a:p>
          <a:p>
            <a:r>
              <a:rPr lang="en-GB" sz="1200" b="1" i="0" u="none" strike="noStrike" baseline="0" dirty="0">
                <a:latin typeface="Times New Roman" panose="02020603050405020304" pitchFamily="18" charset="0"/>
              </a:rPr>
              <a:t>3. Presentation close </a:t>
            </a:r>
            <a:endParaRPr lang="en-GB" sz="1200" b="0" i="0" u="none" strike="noStrike" baseline="0" dirty="0">
              <a:latin typeface="Times New Roman" panose="02020603050405020304" pitchFamily="18" charset="0"/>
            </a:endParaRPr>
          </a:p>
          <a:p>
            <a:endParaRPr lang="en-GB" sz="1200" b="0" i="0" u="none" strike="noStrike" baseline="0" dirty="0">
              <a:latin typeface="Times New Roman" panose="02020603050405020304" pitchFamily="18" charset="0"/>
            </a:endParaRPr>
          </a:p>
          <a:p>
            <a:r>
              <a:rPr lang="en-GB" sz="1200" b="0" i="0" u="none" strike="noStrike" baseline="0" dirty="0">
                <a:latin typeface="Arial" panose="020B0604020202020204" pitchFamily="34" charset="0"/>
              </a:rPr>
              <a:t>• Restate Main Points </a:t>
            </a:r>
          </a:p>
          <a:p>
            <a:r>
              <a:rPr lang="en-GB" sz="900" b="0" i="0" u="none" strike="noStrike" baseline="0" dirty="0">
                <a:latin typeface="Arial" panose="020B0604020202020204" pitchFamily="34" charset="0"/>
              </a:rPr>
              <a:t>• Finish Strong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156826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D8E4BA-4009-0F42-BF9E-E2B500AD436C}" type="slidenum">
              <a:rPr lang="x-none" smtClean="0"/>
              <a:t>49</a:t>
            </a:fld>
            <a:endParaRPr lang="x-none"/>
          </a:p>
        </p:txBody>
      </p:sp>
    </p:spTree>
    <p:extLst>
      <p:ext uri="{BB962C8B-B14F-4D97-AF65-F5344CB8AC3E}">
        <p14:creationId xmlns:p14="http://schemas.microsoft.com/office/powerpoint/2010/main" val="511047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7/11/2024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7/11/2024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7/11/2024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7/11/2024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7/11/2024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7/11/2024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7/11/2024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168708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8703610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7/11/2024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894380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7/11/2024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6305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7/11/2024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2932730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7/11/2024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02009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7/11/2024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16479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5612541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8313907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478051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409309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7/11/2024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7/11/2024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0304875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slideLayout" Target="../slideLayouts/slideLayout7.xml"/><Relationship Id="rId1" Type="http://schemas.openxmlformats.org/officeDocument/2006/relationships/tags" Target="../tags/tag1.xml"/><Relationship Id="rId5" Type="http://schemas.openxmlformats.org/officeDocument/2006/relationships/image" Target="../media/image6.sv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8.sv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1.sv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1.sv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1.sv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3.svg"/></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3.svg"/></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3.svg"/></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3.svg"/></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15.jpeg"/><Relationship Id="rId7" Type="http://schemas.openxmlformats.org/officeDocument/2006/relationships/image" Target="../media/image10.png"/><Relationship Id="rId12" Type="http://schemas.openxmlformats.org/officeDocument/2006/relationships/image" Target="../media/image17.sv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9.png"/><Relationship Id="rId11" Type="http://schemas.openxmlformats.org/officeDocument/2006/relationships/image" Target="../media/image16.png"/><Relationship Id="rId5" Type="http://schemas.openxmlformats.org/officeDocument/2006/relationships/image" Target="../media/image8.svg"/><Relationship Id="rId10" Type="http://schemas.openxmlformats.org/officeDocument/2006/relationships/image" Target="../media/image13.svg"/><Relationship Id="rId4" Type="http://schemas.openxmlformats.org/officeDocument/2006/relationships/image" Target="../media/image7.png"/><Relationship Id="rId9" Type="http://schemas.openxmlformats.org/officeDocument/2006/relationships/image" Target="../media/image12.png"/></Relationships>
</file>

<file path=ppt/slides/_rels/slide2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8.svg"/><Relationship Id="rId4" Type="http://schemas.openxmlformats.org/officeDocument/2006/relationships/image" Target="../media/image7.png"/></Relationships>
</file>

<file path=ppt/slides/_rels/slide2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8.svg"/><Relationship Id="rId4" Type="http://schemas.openxmlformats.org/officeDocument/2006/relationships/image" Target="../media/image7.png"/></Relationships>
</file>

<file path=ppt/slides/_rels/slide2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2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11.svg"/><Relationship Id="rId4" Type="http://schemas.openxmlformats.org/officeDocument/2006/relationships/image" Target="../media/image10.png"/></Relationships>
</file>

<file path=ppt/slides/_rels/slide2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7.xml"/><Relationship Id="rId1" Type="http://schemas.openxmlformats.org/officeDocument/2006/relationships/slideLayout" Target="../slideLayouts/slideLayout7.xml"/><Relationship Id="rId5" Type="http://schemas.openxmlformats.org/officeDocument/2006/relationships/image" Target="../media/image13.svg"/><Relationship Id="rId4" Type="http://schemas.openxmlformats.org/officeDocument/2006/relationships/image" Target="../media/image12.png"/></Relationships>
</file>

<file path=ppt/slides/_rels/slide2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8.xml"/><Relationship Id="rId1" Type="http://schemas.openxmlformats.org/officeDocument/2006/relationships/slideLayout" Target="../slideLayouts/slideLayout7.xml"/><Relationship Id="rId5" Type="http://schemas.openxmlformats.org/officeDocument/2006/relationships/image" Target="../media/image13.svg"/><Relationship Id="rId4" Type="http://schemas.openxmlformats.org/officeDocument/2006/relationships/image" Target="../media/image12.png"/></Relationships>
</file>

<file path=ppt/slides/_rels/slide3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17.svg"/><Relationship Id="rId4" Type="http://schemas.openxmlformats.org/officeDocument/2006/relationships/image" Target="../media/image16.png"/></Relationships>
</file>

<file path=ppt/slides/_rels/slide3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17.svg"/><Relationship Id="rId4" Type="http://schemas.openxmlformats.org/officeDocument/2006/relationships/image" Target="../media/image16.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18.png"/><Relationship Id="rId12" Type="http://schemas.openxmlformats.org/officeDocument/2006/relationships/image" Target="../media/image55.png"/><Relationship Id="rId2" Type="http://schemas.openxmlformats.org/officeDocument/2006/relationships/notesSlide" Target="../notesSlides/notesSlide38.xml"/><Relationship Id="rId1" Type="http://schemas.openxmlformats.org/officeDocument/2006/relationships/slideLayout" Target="../slideLayouts/slideLayout6.xml"/><Relationship Id="rId4" Type="http://schemas.openxmlformats.org/officeDocument/2006/relationships/customXml" Target="../ink/ink1.xml"/></Relationships>
</file>

<file path=ppt/slides/_rels/slide4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18.png"/><Relationship Id="rId12" Type="http://schemas.openxmlformats.org/officeDocument/2006/relationships/image" Target="../media/image55.png"/><Relationship Id="rId2" Type="http://schemas.openxmlformats.org/officeDocument/2006/relationships/notesSlide" Target="../notesSlides/notesSlide40.xml"/><Relationship Id="rId1" Type="http://schemas.openxmlformats.org/officeDocument/2006/relationships/slideLayout" Target="../slideLayouts/slideLayout6.xml"/><Relationship Id="rId4" Type="http://schemas.openxmlformats.org/officeDocument/2006/relationships/customXml" Target="../ink/ink2.xml"/></Relationships>
</file>

<file path=ppt/slides/_rels/slide42.xml.rels><?xml version="1.0" encoding="UTF-8" standalone="yes"?>
<Relationships xmlns="http://schemas.openxmlformats.org/package/2006/relationships"><Relationship Id="rId3" Type="http://schemas.openxmlformats.org/officeDocument/2006/relationships/image" Target="../media/image18.png"/><Relationship Id="rId12" Type="http://schemas.openxmlformats.org/officeDocument/2006/relationships/image" Target="../media/image55.png"/><Relationship Id="rId2" Type="http://schemas.openxmlformats.org/officeDocument/2006/relationships/notesSlide" Target="../notesSlides/notesSlide41.xml"/><Relationship Id="rId1" Type="http://schemas.openxmlformats.org/officeDocument/2006/relationships/slideLayout" Target="../slideLayouts/slideLayout6.xml"/><Relationship Id="rId4" Type="http://schemas.openxmlformats.org/officeDocument/2006/relationships/customXml" Target="../ink/ink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16" name="TextBox 15"/>
          <p:cNvSpPr txBox="1"/>
          <p:nvPr/>
        </p:nvSpPr>
        <p:spPr>
          <a:xfrm>
            <a:off x="7469491" y="4981900"/>
            <a:ext cx="4722509"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A1F61"/>
                </a:solidFill>
                <a:effectLst/>
                <a:uLnTx/>
                <a:uFillTx/>
                <a:latin typeface="Sakkal Majalla" panose="02000000000000000000" pitchFamily="2" charset="-78"/>
                <a:ea typeface="Tahoma" panose="020B0604030504040204" pitchFamily="34" charset="0"/>
                <a:cs typeface="Sakkal Majalla" panose="02000000000000000000" pitchFamily="2" charset="-78"/>
              </a:rPr>
              <a:t>MGM223</a:t>
            </a:r>
            <a:endParaRPr kumimoji="0" lang="ar-SA" sz="2000" b="1" i="0" u="none" strike="noStrike" kern="1200" cap="none" spc="0" normalizeH="0" baseline="0" noProof="0" dirty="0">
              <a:ln>
                <a:noFill/>
              </a:ln>
              <a:solidFill>
                <a:srgbClr val="0A1F61"/>
              </a:solidFill>
              <a:effectLst/>
              <a:uLnTx/>
              <a:uFillTx/>
              <a:latin typeface="Sakkal Majalla" panose="02000000000000000000" pitchFamily="2" charset="-78"/>
              <a:ea typeface="Tahoma" panose="020B0604030504040204" pitchFamily="34" charset="0"/>
              <a:cs typeface="Sakkal Majalla" panose="02000000000000000000" pitchFamily="2" charset="-78"/>
            </a:endParaRPr>
          </a:p>
        </p:txBody>
      </p:sp>
      <p:sp>
        <p:nvSpPr>
          <p:cNvPr id="15" name="Google Shape;3126;p31">
            <a:extLst>
              <a:ext uri="{FF2B5EF4-FFF2-40B4-BE49-F238E27FC236}">
                <a16:creationId xmlns:a16="http://schemas.microsoft.com/office/drawing/2014/main" id="{964181D7-AC3C-3849-B4D9-50181B407EA5}"/>
              </a:ext>
            </a:extLst>
          </p:cNvPr>
          <p:cNvSpPr txBox="1">
            <a:spLocks noGrp="1"/>
          </p:cNvSpPr>
          <p:nvPr>
            <p:ph type="ctrTitle"/>
          </p:nvPr>
        </p:nvSpPr>
        <p:spPr>
          <a:xfrm>
            <a:off x="-196274" y="2729199"/>
            <a:ext cx="5586422" cy="3250496"/>
          </a:xfrm>
          <a:prstGeom prst="rect">
            <a:avLst/>
          </a:prstGeom>
        </p:spPr>
        <p:txBody>
          <a:bodyPr spcFirstLastPara="1" wrap="square" lIns="0" tIns="0" rIns="0" bIns="0" anchor="ctr" anchorCtr="0">
            <a:noAutofit/>
          </a:bodyPr>
          <a:lstStyle/>
          <a:p>
            <a:pPr marL="0" lvl="0" indent="0" rtl="1">
              <a:spcBef>
                <a:spcPts val="0"/>
              </a:spcBef>
              <a:spcAft>
                <a:spcPts val="0"/>
              </a:spcAft>
              <a:buClr>
                <a:schemeClr val="dk2"/>
              </a:buClr>
              <a:buSzPts val="1100"/>
              <a:buFont typeface="Arial"/>
              <a:buNone/>
            </a:pPr>
            <a:r>
              <a:rPr lang="en-US" sz="4400" b="1" dirty="0">
                <a:effectLst>
                  <a:outerShdw blurRad="38100" dist="38100" dir="2700000" algn="tl">
                    <a:srgbClr val="000000">
                      <a:alpha val="43137"/>
                    </a:srgbClr>
                  </a:outerShdw>
                </a:effectLst>
                <a:latin typeface="Sakkal Majalla" panose="02000000000000000000" pitchFamily="2" charset="-78"/>
                <a:ea typeface="Poppins ExtraBold"/>
                <a:cs typeface="Sakkal Majalla" panose="02000000000000000000" pitchFamily="2" charset="-78"/>
                <a:sym typeface="Poppins ExtraBold"/>
              </a:rPr>
              <a:t>PRESENTATION AND WRITING SKILLS      </a:t>
            </a:r>
            <a:br>
              <a:rPr lang="en-US" sz="4400" b="1" dirty="0">
                <a:effectLst>
                  <a:outerShdw blurRad="38100" dist="38100" dir="2700000" algn="tl">
                    <a:srgbClr val="000000">
                      <a:alpha val="43137"/>
                    </a:srgbClr>
                  </a:outerShdw>
                </a:effectLst>
                <a:latin typeface="Sakkal Majalla" panose="02000000000000000000" pitchFamily="2" charset="-78"/>
                <a:ea typeface="Poppins ExtraBold"/>
                <a:cs typeface="Sakkal Majalla" panose="02000000000000000000" pitchFamily="2" charset="-78"/>
                <a:sym typeface="Poppins ExtraBold"/>
              </a:rPr>
            </a:br>
            <a:r>
              <a:rPr lang="en-US" sz="4400" b="1" dirty="0">
                <a:effectLst>
                  <a:outerShdw blurRad="38100" dist="38100" dir="2700000" algn="tl">
                    <a:srgbClr val="000000">
                      <a:alpha val="43137"/>
                    </a:srgbClr>
                  </a:outerShdw>
                </a:effectLst>
                <a:latin typeface="Sakkal Majalla" panose="02000000000000000000" pitchFamily="2" charset="-78"/>
                <a:ea typeface="Poppins ExtraBold"/>
                <a:cs typeface="Sakkal Majalla" panose="02000000000000000000" pitchFamily="2" charset="-78"/>
                <a:sym typeface="Poppins ExtraBold"/>
              </a:rPr>
              <a:t>  </a:t>
            </a:r>
            <a:r>
              <a:rPr lang="en-US" sz="4400" b="1" dirty="0">
                <a:latin typeface="Sakkal Majalla" panose="02000000000000000000" pitchFamily="2" charset="-78"/>
                <a:ea typeface="Poppins ExtraBold"/>
                <a:cs typeface="Sakkal Majalla" panose="02000000000000000000" pitchFamily="2" charset="-78"/>
                <a:sym typeface="Poppins ExtraBold"/>
              </a:rPr>
              <a:t>lecture No. 5</a:t>
            </a:r>
            <a:br>
              <a:rPr lang="en-US" sz="4400" b="1" dirty="0">
                <a:latin typeface="Sakkal Majalla" panose="02000000000000000000" pitchFamily="2" charset="-78"/>
                <a:ea typeface="Poppins ExtraBold"/>
                <a:cs typeface="Sakkal Majalla" panose="02000000000000000000" pitchFamily="2" charset="-78"/>
                <a:sym typeface="Poppins ExtraBold"/>
              </a:rPr>
            </a:br>
            <a:r>
              <a:rPr lang="en-US" sz="4400" b="1" dirty="0">
                <a:latin typeface="Sakkal Majalla" panose="02000000000000000000" pitchFamily="2" charset="-78"/>
                <a:ea typeface="Poppins ExtraBold"/>
                <a:cs typeface="Sakkal Majalla" panose="02000000000000000000" pitchFamily="2" charset="-78"/>
                <a:sym typeface="Poppins ExtraBold"/>
              </a:rPr>
              <a:t>BY      </a:t>
            </a:r>
            <a:br>
              <a:rPr lang="ar-EG" sz="4400" b="1" dirty="0">
                <a:latin typeface="Sakkal Majalla" panose="02000000000000000000" pitchFamily="2" charset="-78"/>
                <a:ea typeface="Poppins ExtraBold"/>
                <a:cs typeface="Sakkal Majalla" panose="02000000000000000000" pitchFamily="2" charset="-78"/>
                <a:sym typeface="Poppins ExtraBold"/>
              </a:rPr>
            </a:br>
            <a:r>
              <a:rPr lang="en-US" sz="4400" b="1" dirty="0">
                <a:latin typeface="Sakkal Majalla" panose="02000000000000000000" pitchFamily="2" charset="-78"/>
                <a:ea typeface="Poppins ExtraBold"/>
                <a:cs typeface="Sakkal Majalla" panose="02000000000000000000" pitchFamily="2" charset="-78"/>
                <a:sym typeface="Poppins ExtraBold"/>
              </a:rPr>
              <a:t> Dr. Manal  El-Sayed</a:t>
            </a:r>
            <a:endParaRPr sz="4400" b="1" dirty="0">
              <a:latin typeface="Sakkal Majalla" panose="02000000000000000000" pitchFamily="2" charset="-78"/>
              <a:ea typeface="Poppins ExtraBold"/>
              <a:cs typeface="Sakkal Majalla" panose="02000000000000000000" pitchFamily="2" charset="-78"/>
              <a:sym typeface="Poppins ExtraBold"/>
            </a:endParaRPr>
          </a:p>
        </p:txBody>
      </p:sp>
    </p:spTree>
    <p:extLst>
      <p:ext uri="{BB962C8B-B14F-4D97-AF65-F5344CB8AC3E}">
        <p14:creationId xmlns:p14="http://schemas.microsoft.com/office/powerpoint/2010/main" val="3796787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t="-17000" b="-17000"/>
          </a:stretch>
        </a:blipFill>
        <a:effectLst/>
      </p:bgPr>
    </p:bg>
    <p:spTree>
      <p:nvGrpSpPr>
        <p:cNvPr id="1" name=""/>
        <p:cNvGrpSpPr/>
        <p:nvPr/>
      </p:nvGrpSpPr>
      <p:grpSpPr>
        <a:xfrm>
          <a:off x="0" y="0"/>
          <a:ext cx="0" cy="0"/>
          <a:chOff x="0" y="0"/>
          <a:chExt cx="0" cy="0"/>
        </a:xfrm>
      </p:grpSpPr>
      <p:sp>
        <p:nvSpPr>
          <p:cNvPr id="7" name="Flowchart: Alternate Process 6">
            <a:extLst>
              <a:ext uri="{FF2B5EF4-FFF2-40B4-BE49-F238E27FC236}">
                <a16:creationId xmlns:a16="http://schemas.microsoft.com/office/drawing/2014/main" id="{C32619D1-4F4F-4AB7-AC77-8B471C6588FE}"/>
              </a:ext>
            </a:extLst>
          </p:cNvPr>
          <p:cNvSpPr/>
          <p:nvPr/>
        </p:nvSpPr>
        <p:spPr>
          <a:xfrm>
            <a:off x="5875020" y="3074670"/>
            <a:ext cx="6164580" cy="2482596"/>
          </a:xfrm>
          <a:prstGeom prst="flowChartAlternateProcess">
            <a:avLst/>
          </a:prstGeom>
          <a:solidFill>
            <a:srgbClr val="0C2D70">
              <a:alpha val="89804"/>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spcBef>
                <a:spcPts val="0"/>
              </a:spcBef>
              <a:spcAft>
                <a:spcPts val="0"/>
              </a:spcAft>
              <a:buClrTx/>
              <a:buSzTx/>
              <a:buFontTx/>
              <a:buNone/>
              <a:tabLst/>
              <a:defRPr/>
            </a:pPr>
            <a:r>
              <a:rPr kumimoji="0" lang="en-US" sz="3600" b="1" i="0" u="none" strike="noStrike" kern="1200" cap="none" spc="0" normalizeH="0" baseline="0" noProof="0" dirty="0">
                <a:ln>
                  <a:noFill/>
                </a:ln>
                <a:solidFill>
                  <a:schemeClr val="accent4"/>
                </a:solidFill>
                <a:effectLst>
                  <a:outerShdw blurRad="38100" dist="38100" dir="2700000" algn="tl">
                    <a:srgbClr val="000000">
                      <a:alpha val="43137"/>
                    </a:srgbClr>
                  </a:outerShdw>
                </a:effectLst>
                <a:uLnTx/>
                <a:uFillTx/>
                <a:latin typeface="Sakkal Majalla" panose="02000000000000000000" pitchFamily="2" charset="-78"/>
                <a:ea typeface="Poppins ExtraBold"/>
                <a:cs typeface="Sakkal Majalla" panose="02000000000000000000" pitchFamily="2" charset="-78"/>
                <a:sym typeface="Poppins ExtraBold"/>
              </a:rPr>
              <a:t>lecture No. 5</a:t>
            </a:r>
          </a:p>
          <a:p>
            <a:pPr algn="ctr">
              <a:defRPr/>
            </a:pPr>
            <a:r>
              <a:rPr lang="en-US" sz="3600" b="1" dirty="0">
                <a:solidFill>
                  <a:schemeClr val="accent4"/>
                </a:solidFill>
                <a:effectLst>
                  <a:outerShdw blurRad="38100" dist="38100" dir="2700000" algn="tl">
                    <a:srgbClr val="000000">
                      <a:alpha val="43137"/>
                    </a:srgbClr>
                  </a:outerShdw>
                </a:effectLst>
                <a:latin typeface="Sakkal Majalla" panose="02000000000000000000" pitchFamily="2" charset="-78"/>
                <a:ea typeface="Poppins ExtraBold"/>
                <a:cs typeface="Sakkal Majalla" panose="02000000000000000000" pitchFamily="2" charset="-78"/>
                <a:sym typeface="Poppins ExtraBold"/>
              </a:rPr>
              <a:t>Improving Listening</a:t>
            </a:r>
            <a:r>
              <a:rPr lang="en-GB" sz="3600" b="1" dirty="0">
                <a:solidFill>
                  <a:schemeClr val="accent4"/>
                </a:solidFill>
                <a:effectLst>
                  <a:outerShdw blurRad="38100" dist="38100" dir="2700000" algn="tl">
                    <a:srgbClr val="000000">
                      <a:alpha val="43137"/>
                    </a:srgbClr>
                  </a:outerShdw>
                </a:effectLst>
                <a:latin typeface="Sakkal Majalla" panose="02000000000000000000" pitchFamily="2" charset="-78"/>
                <a:ea typeface="Poppins ExtraBold"/>
                <a:cs typeface="Sakkal Majalla" panose="02000000000000000000" pitchFamily="2" charset="-78"/>
                <a:sym typeface="Poppins ExtraBold"/>
              </a:rPr>
              <a:t>, </a:t>
            </a:r>
            <a:r>
              <a:rPr lang="en-US" sz="3600" b="1" dirty="0">
                <a:solidFill>
                  <a:schemeClr val="accent4"/>
                </a:solidFill>
                <a:effectLst>
                  <a:outerShdw blurRad="38100" dist="38100" dir="2700000" algn="tl">
                    <a:srgbClr val="000000">
                      <a:alpha val="43137"/>
                    </a:srgbClr>
                  </a:outerShdw>
                </a:effectLst>
                <a:latin typeface="Sakkal Majalla" panose="02000000000000000000" pitchFamily="2" charset="-78"/>
                <a:ea typeface="Poppins ExtraBold"/>
                <a:cs typeface="Sakkal Majalla" panose="02000000000000000000" pitchFamily="2" charset="-78"/>
                <a:sym typeface="Poppins ExtraBold"/>
              </a:rPr>
              <a:t>Nonverbal Communication and</a:t>
            </a:r>
          </a:p>
          <a:p>
            <a:pPr lvl="0" algn="ctr">
              <a:defRPr/>
            </a:pPr>
            <a:r>
              <a:rPr lang="en-US" sz="3600" b="1" dirty="0">
                <a:solidFill>
                  <a:schemeClr val="accent4"/>
                </a:solidFill>
                <a:effectLst>
                  <a:outerShdw blurRad="38100" dist="38100" dir="2700000" algn="tl">
                    <a:srgbClr val="000000">
                      <a:alpha val="43137"/>
                    </a:srgbClr>
                  </a:outerShdw>
                </a:effectLst>
                <a:latin typeface="Sakkal Majalla" panose="02000000000000000000" pitchFamily="2" charset="-78"/>
                <a:ea typeface="Poppins ExtraBold"/>
                <a:cs typeface="Sakkal Majalla" panose="02000000000000000000" pitchFamily="2" charset="-78"/>
                <a:sym typeface="Poppins ExtraBold"/>
              </a:rPr>
              <a:t>Presentation Skills</a:t>
            </a:r>
            <a:endParaRPr kumimoji="0" lang="en-US" sz="1100" b="0" i="0" u="none" strike="noStrike" kern="120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7735688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08036" y="2204822"/>
            <a:ext cx="238650" cy="2709534"/>
          </a:xfrm>
          <a:prstGeom prst="rect">
            <a:avLst/>
          </a:prstGeom>
        </p:spPr>
      </p:pic>
      <p:sp>
        <p:nvSpPr>
          <p:cNvPr id="7" name="TextBox 6"/>
          <p:cNvSpPr txBox="1"/>
          <p:nvPr/>
        </p:nvSpPr>
        <p:spPr>
          <a:xfrm>
            <a:off x="3075853" y="759944"/>
            <a:ext cx="5569063" cy="584775"/>
          </a:xfrm>
          <a:prstGeom prst="rect">
            <a:avLst/>
          </a:prstGeom>
          <a:noFill/>
        </p:spPr>
        <p:txBody>
          <a:bodyPr wrap="square" rtlCol="0">
            <a:spAutoFit/>
          </a:bodyPr>
          <a:lstStyle/>
          <a:p>
            <a:r>
              <a:rPr lang="en-US" sz="3200" b="1" kern="0" dirty="0">
                <a:solidFill>
                  <a:srgbClr val="FF0000"/>
                </a:solidFill>
                <a:effectLst>
                  <a:outerShdw blurRad="38100" dist="38100" dir="2700000" algn="tl">
                    <a:srgbClr val="C0C0C0"/>
                  </a:outerShdw>
                </a:effectLst>
                <a:latin typeface="Tahoma"/>
                <a:ea typeface="+mj-ea"/>
                <a:cs typeface="+mj-cs"/>
              </a:rPr>
              <a:t>Learning objectives </a:t>
            </a:r>
          </a:p>
        </p:txBody>
      </p:sp>
      <p:sp>
        <p:nvSpPr>
          <p:cNvPr id="8" name="TextBox 7"/>
          <p:cNvSpPr txBox="1"/>
          <p:nvPr/>
        </p:nvSpPr>
        <p:spPr>
          <a:xfrm>
            <a:off x="2043198" y="942317"/>
            <a:ext cx="1032655" cy="307777"/>
          </a:xfrm>
          <a:prstGeom prst="rect">
            <a:avLst/>
          </a:prstGeom>
          <a:noFill/>
        </p:spPr>
        <p:txBody>
          <a:bodyPr wrap="none" rtlCol="0">
            <a:spAutoFit/>
          </a:bodyPr>
          <a:lstStyle/>
          <a:p>
            <a:r>
              <a:rPr lang="en-US" sz="1400" b="1" kern="0" dirty="0">
                <a:solidFill>
                  <a:srgbClr val="FF0000"/>
                </a:solidFill>
                <a:effectLst>
                  <a:outerShdw blurRad="38100" dist="38100" dir="2700000" algn="tl">
                    <a:srgbClr val="C0C0C0"/>
                  </a:outerShdw>
                </a:effectLst>
                <a:latin typeface="Tahoma"/>
                <a:ea typeface="+mj-ea"/>
                <a:cs typeface="+mj-cs"/>
              </a:rPr>
              <a:t>Lecture 5</a:t>
            </a:r>
          </a:p>
        </p:txBody>
      </p:sp>
      <p:pic>
        <p:nvPicPr>
          <p:cNvPr id="12" name="Graphic 11" descr="Presentation with checklist with solid fill">
            <a:extLst>
              <a:ext uri="{FF2B5EF4-FFF2-40B4-BE49-F238E27FC236}">
                <a16:creationId xmlns:a16="http://schemas.microsoft.com/office/drawing/2014/main" id="{BADD79E2-DC19-D139-7198-31EABC5BFEF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382950" y="1096206"/>
            <a:ext cx="3367820" cy="3367820"/>
          </a:xfrm>
          <a:prstGeom prst="rect">
            <a:avLst/>
          </a:prstGeom>
        </p:spPr>
      </p:pic>
      <p:sp>
        <p:nvSpPr>
          <p:cNvPr id="10" name="Content Placeholder 2">
            <a:extLst>
              <a:ext uri="{FF2B5EF4-FFF2-40B4-BE49-F238E27FC236}">
                <a16:creationId xmlns:a16="http://schemas.microsoft.com/office/drawing/2014/main" id="{78ECE995-CFA5-7E11-E4B7-6158CE741D50}"/>
              </a:ext>
            </a:extLst>
          </p:cNvPr>
          <p:cNvSpPr txBox="1">
            <a:spLocks/>
          </p:cNvSpPr>
          <p:nvPr/>
        </p:nvSpPr>
        <p:spPr bwMode="auto">
          <a:xfrm>
            <a:off x="1104887" y="1501898"/>
            <a:ext cx="7629241" cy="4259896"/>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b="1">
                <a:solidFill>
                  <a:schemeClr val="tx1"/>
                </a:solidFill>
                <a:latin typeface="+mn-lt"/>
                <a:ea typeface="+mn-ea"/>
                <a:cs typeface="+mn-cs"/>
              </a:defRPr>
            </a:lvl1pPr>
            <a:lvl2pPr marL="742950" indent="-285750" algn="l" rtl="0" eaLnBrk="0" fontAlgn="base" hangingPunct="0">
              <a:spcBef>
                <a:spcPct val="20000"/>
              </a:spcBef>
              <a:spcAft>
                <a:spcPct val="0"/>
              </a:spcAft>
              <a:buChar char="–"/>
              <a:defRPr sz="3200" b="1">
                <a:solidFill>
                  <a:schemeClr val="tx1"/>
                </a:solidFill>
                <a:latin typeface="+mn-lt"/>
              </a:defRPr>
            </a:lvl2pPr>
            <a:lvl3pPr marL="1143000" indent="-228600" algn="l" rtl="0" eaLnBrk="0" fontAlgn="base" hangingPunct="0">
              <a:spcBef>
                <a:spcPct val="20000"/>
              </a:spcBef>
              <a:spcAft>
                <a:spcPct val="0"/>
              </a:spcAft>
              <a:buChar char="•"/>
              <a:defRPr sz="3200" b="1">
                <a:solidFill>
                  <a:schemeClr val="tx1"/>
                </a:solidFill>
                <a:latin typeface="+mn-lt"/>
              </a:defRPr>
            </a:lvl3pPr>
            <a:lvl4pPr marL="1600200" indent="-228600" algn="l" rtl="0" eaLnBrk="0" fontAlgn="base" hangingPunct="0">
              <a:spcBef>
                <a:spcPct val="20000"/>
              </a:spcBef>
              <a:spcAft>
                <a:spcPct val="0"/>
              </a:spcAft>
              <a:buChar char="–"/>
              <a:defRPr sz="3200" b="1">
                <a:solidFill>
                  <a:schemeClr val="tx1"/>
                </a:solidFill>
                <a:latin typeface="+mn-lt"/>
              </a:defRPr>
            </a:lvl4pPr>
            <a:lvl5pPr marL="2057400" indent="-228600" algn="l" rtl="0" eaLnBrk="0" fontAlgn="base" hangingPunct="0">
              <a:spcBef>
                <a:spcPct val="20000"/>
              </a:spcBef>
              <a:spcAft>
                <a:spcPct val="0"/>
              </a:spcAft>
              <a:buChar char="»"/>
              <a:defRPr sz="3200" b="1">
                <a:solidFill>
                  <a:schemeClr val="tx1"/>
                </a:solidFill>
                <a:latin typeface="+mn-lt"/>
              </a:defRPr>
            </a:lvl5pPr>
            <a:lvl6pPr marL="2514600" indent="-228600" algn="l" rtl="0" eaLnBrk="0" fontAlgn="base" hangingPunct="0">
              <a:spcBef>
                <a:spcPct val="20000"/>
              </a:spcBef>
              <a:spcAft>
                <a:spcPct val="0"/>
              </a:spcAft>
              <a:buChar char="»"/>
              <a:defRPr sz="3200" b="1">
                <a:solidFill>
                  <a:schemeClr val="tx1"/>
                </a:solidFill>
                <a:latin typeface="+mn-lt"/>
              </a:defRPr>
            </a:lvl6pPr>
            <a:lvl7pPr marL="2971800" indent="-228600" algn="l" rtl="0" eaLnBrk="0" fontAlgn="base" hangingPunct="0">
              <a:spcBef>
                <a:spcPct val="20000"/>
              </a:spcBef>
              <a:spcAft>
                <a:spcPct val="0"/>
              </a:spcAft>
              <a:buChar char="»"/>
              <a:defRPr sz="3200" b="1">
                <a:solidFill>
                  <a:schemeClr val="tx1"/>
                </a:solidFill>
                <a:latin typeface="+mn-lt"/>
              </a:defRPr>
            </a:lvl7pPr>
            <a:lvl8pPr marL="3429000" indent="-228600" algn="l" rtl="0" eaLnBrk="0" fontAlgn="base" hangingPunct="0">
              <a:spcBef>
                <a:spcPct val="20000"/>
              </a:spcBef>
              <a:spcAft>
                <a:spcPct val="0"/>
              </a:spcAft>
              <a:buChar char="»"/>
              <a:defRPr sz="3200" b="1">
                <a:solidFill>
                  <a:schemeClr val="tx1"/>
                </a:solidFill>
                <a:latin typeface="+mn-lt"/>
              </a:defRPr>
            </a:lvl8pPr>
            <a:lvl9pPr marL="3886200" indent="-228600" algn="l" rtl="0" eaLnBrk="0" fontAlgn="base" hangingPunct="0">
              <a:spcBef>
                <a:spcPct val="20000"/>
              </a:spcBef>
              <a:spcAft>
                <a:spcPct val="0"/>
              </a:spcAft>
              <a:buChar char="»"/>
              <a:defRPr sz="3200" b="1">
                <a:solidFill>
                  <a:schemeClr val="tx1"/>
                </a:solidFill>
                <a:latin typeface="+mn-lt"/>
              </a:defRPr>
            </a:lvl9pPr>
          </a:lstStyle>
          <a:p>
            <a:pPr marR="0" lvl="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sz="28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 how to improve your listening skills </a:t>
            </a:r>
          </a:p>
          <a:p>
            <a:pPr marR="0" lvl="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lang="en-US" sz="2800" b="0" kern="0" dirty="0">
                <a:solidFill>
                  <a:srgbClr val="000000"/>
                </a:solidFill>
                <a:effectLst>
                  <a:outerShdw blurRad="50800" dist="38100" dir="8100000" algn="tr" rotWithShape="0">
                    <a:srgbClr val="808080">
                      <a:alpha val="40000"/>
                    </a:srgbClr>
                  </a:outerShdw>
                </a:effectLst>
                <a:latin typeface="Arial"/>
              </a:rPr>
              <a:t>Who are the effective listeners.</a:t>
            </a:r>
          </a:p>
          <a:p>
            <a:pPr marR="0" lvl="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lang="en-US" sz="2800" b="0" kern="0" dirty="0">
                <a:solidFill>
                  <a:srgbClr val="000000"/>
                </a:solidFill>
                <a:effectLst>
                  <a:outerShdw blurRad="50800" dist="38100" dir="8100000" algn="tr" rotWithShape="0">
                    <a:srgbClr val="808080">
                      <a:alpha val="40000"/>
                    </a:srgbClr>
                  </a:outerShdw>
                </a:effectLst>
                <a:latin typeface="Arial"/>
              </a:rPr>
              <a:t>Know about the listening process.</a:t>
            </a:r>
          </a:p>
          <a:p>
            <a:pPr marR="0" lvl="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lang="en-US" sz="2800" b="0" kern="0" dirty="0">
                <a:solidFill>
                  <a:srgbClr val="000000"/>
                </a:solidFill>
                <a:effectLst>
                  <a:outerShdw blurRad="50800" dist="38100" dir="8100000" algn="tr" rotWithShape="0">
                    <a:srgbClr val="808080">
                      <a:alpha val="40000"/>
                    </a:srgbClr>
                  </a:outerShdw>
                </a:effectLst>
                <a:latin typeface="Arial"/>
              </a:rPr>
              <a:t>Determine the listening process barriers. </a:t>
            </a:r>
          </a:p>
          <a:p>
            <a:pPr marR="0" lvl="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sz="28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Improving </a:t>
            </a:r>
            <a:r>
              <a:rPr lang="en-US" sz="2800" b="0" kern="0" dirty="0">
                <a:solidFill>
                  <a:srgbClr val="000000"/>
                </a:solidFill>
                <a:effectLst>
                  <a:outerShdw blurRad="50800" dist="38100" dir="8100000" algn="tr" rotWithShape="0">
                    <a:srgbClr val="808080">
                      <a:alpha val="40000"/>
                    </a:srgbClr>
                  </a:outerShdw>
                </a:effectLst>
                <a:latin typeface="Arial"/>
              </a:rPr>
              <a:t>nonverbal communication</a:t>
            </a:r>
            <a:endParaRPr kumimoji="0" lang="en-US" sz="28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endParaRPr>
          </a:p>
          <a:p>
            <a:pPr marR="0" lvl="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sz="28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know nonverbal signals </a:t>
            </a:r>
            <a:endParaRPr kumimoji="0" lang="ar-EG" sz="28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endParaRPr>
          </a:p>
          <a:p>
            <a:pPr marR="0" lvl="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GB" sz="28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Develop your </a:t>
            </a:r>
            <a:r>
              <a:rPr lang="en-GB" sz="2800" b="0" kern="0" dirty="0">
                <a:solidFill>
                  <a:srgbClr val="000000"/>
                </a:solidFill>
                <a:effectLst>
                  <a:outerShdw blurRad="50800" dist="38100" dir="8100000" algn="tr" rotWithShape="0">
                    <a:srgbClr val="808080">
                      <a:alpha val="40000"/>
                    </a:srgbClr>
                  </a:outerShdw>
                </a:effectLst>
                <a:latin typeface="Arial"/>
              </a:rPr>
              <a:t>p</a:t>
            </a:r>
            <a:r>
              <a:rPr kumimoji="0" lang="en-GB" sz="2800" b="0" i="0" u="none" strike="noStrike" kern="0" cap="none" spc="0" normalizeH="0" baseline="0" noProof="0" dirty="0" err="1">
                <a:ln>
                  <a:noFill/>
                </a:ln>
                <a:solidFill>
                  <a:srgbClr val="000000"/>
                </a:solidFill>
                <a:effectLst>
                  <a:outerShdw blurRad="50800" dist="38100" dir="8100000" algn="tr" rotWithShape="0">
                    <a:srgbClr val="808080">
                      <a:alpha val="40000"/>
                    </a:srgbClr>
                  </a:outerShdw>
                </a:effectLst>
                <a:uLnTx/>
                <a:uFillTx/>
                <a:latin typeface="Arial"/>
                <a:ea typeface="+mn-ea"/>
                <a:cs typeface="+mn-cs"/>
              </a:rPr>
              <a:t>resenta</a:t>
            </a:r>
            <a:r>
              <a:rPr lang="en-GB" sz="2800" b="0" kern="0" dirty="0" err="1">
                <a:solidFill>
                  <a:srgbClr val="000000"/>
                </a:solidFill>
                <a:effectLst>
                  <a:outerShdw blurRad="50800" dist="38100" dir="8100000" algn="tr" rotWithShape="0">
                    <a:srgbClr val="808080">
                      <a:alpha val="40000"/>
                    </a:srgbClr>
                  </a:outerShdw>
                </a:effectLst>
                <a:latin typeface="Arial"/>
              </a:rPr>
              <a:t>tion</a:t>
            </a:r>
            <a:r>
              <a:rPr lang="en-GB" sz="2800" b="0" kern="0" dirty="0">
                <a:solidFill>
                  <a:srgbClr val="000000"/>
                </a:solidFill>
                <a:effectLst>
                  <a:outerShdw blurRad="50800" dist="38100" dir="8100000" algn="tr" rotWithShape="0">
                    <a:srgbClr val="808080">
                      <a:alpha val="40000"/>
                    </a:srgbClr>
                  </a:outerShdw>
                </a:effectLst>
                <a:latin typeface="Arial"/>
              </a:rPr>
              <a:t> skills.</a:t>
            </a:r>
            <a:endParaRPr kumimoji="0" lang="en-US" sz="28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endParaRPr>
          </a:p>
          <a:p>
            <a:pPr marR="0" lvl="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lang="en-US" sz="2800" b="0" kern="0" dirty="0">
                <a:solidFill>
                  <a:srgbClr val="000000"/>
                </a:solidFill>
                <a:effectLst>
                  <a:outerShdw blurRad="50800" dist="38100" dir="8100000" algn="tr" rotWithShape="0">
                    <a:srgbClr val="808080">
                      <a:alpha val="40000"/>
                    </a:srgbClr>
                  </a:outerShdw>
                </a:effectLst>
                <a:latin typeface="Arial"/>
              </a:rPr>
              <a:t> </a:t>
            </a:r>
          </a:p>
        </p:txBody>
      </p:sp>
    </p:spTree>
    <p:custDataLst>
      <p:tags r:id="rId1"/>
    </p:custDataLst>
    <p:extLst>
      <p:ext uri="{BB962C8B-B14F-4D97-AF65-F5344CB8AC3E}">
        <p14:creationId xmlns:p14="http://schemas.microsoft.com/office/powerpoint/2010/main" val="1057141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xEl>
                                              <p:pRg st="1" end="1"/>
                                            </p:txEl>
                                          </p:spTgt>
                                        </p:tgtEl>
                                        <p:attrNameLst>
                                          <p:attrName>style.visibility</p:attrName>
                                        </p:attrNameLst>
                                      </p:cBhvr>
                                      <p:to>
                                        <p:strVal val="visible"/>
                                      </p:to>
                                    </p:set>
                                    <p:anim calcmode="lin" valueType="num">
                                      <p:cBhvr additive="base">
                                        <p:cTn id="13"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
                                            <p:txEl>
                                              <p:pRg st="2" end="2"/>
                                            </p:txEl>
                                          </p:spTgt>
                                        </p:tgtEl>
                                        <p:attrNameLst>
                                          <p:attrName>style.visibility</p:attrName>
                                        </p:attrNameLst>
                                      </p:cBhvr>
                                      <p:to>
                                        <p:strVal val="visible"/>
                                      </p:to>
                                    </p:set>
                                    <p:anim calcmode="lin" valueType="num">
                                      <p:cBhvr additive="base">
                                        <p:cTn id="19"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
                                            <p:txEl>
                                              <p:pRg st="3" end="3"/>
                                            </p:txEl>
                                          </p:spTgt>
                                        </p:tgtEl>
                                        <p:attrNameLst>
                                          <p:attrName>style.visibility</p:attrName>
                                        </p:attrNameLst>
                                      </p:cBhvr>
                                      <p:to>
                                        <p:strVal val="visible"/>
                                      </p:to>
                                    </p:set>
                                    <p:anim calcmode="lin" valueType="num">
                                      <p:cBhvr additive="base">
                                        <p:cTn id="25" dur="500" fill="hold"/>
                                        <p:tgtEl>
                                          <p:spTgt spid="1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
                                            <p:txEl>
                                              <p:pRg st="4" end="4"/>
                                            </p:txEl>
                                          </p:spTgt>
                                        </p:tgtEl>
                                        <p:attrNameLst>
                                          <p:attrName>style.visibility</p:attrName>
                                        </p:attrNameLst>
                                      </p:cBhvr>
                                      <p:to>
                                        <p:strVal val="visible"/>
                                      </p:to>
                                    </p:set>
                                    <p:anim calcmode="lin" valueType="num">
                                      <p:cBhvr additive="base">
                                        <p:cTn id="31"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
                                            <p:txEl>
                                              <p:pRg st="5" end="5"/>
                                            </p:txEl>
                                          </p:spTgt>
                                        </p:tgtEl>
                                        <p:attrNameLst>
                                          <p:attrName>style.visibility</p:attrName>
                                        </p:attrNameLst>
                                      </p:cBhvr>
                                      <p:to>
                                        <p:strVal val="visible"/>
                                      </p:to>
                                    </p:set>
                                    <p:anim calcmode="lin" valueType="num">
                                      <p:cBhvr additive="base">
                                        <p:cTn id="37" dur="500" fill="hold"/>
                                        <p:tgtEl>
                                          <p:spTgt spid="10">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0">
                                            <p:txEl>
                                              <p:pRg st="6" end="6"/>
                                            </p:txEl>
                                          </p:spTgt>
                                        </p:tgtEl>
                                        <p:attrNameLst>
                                          <p:attrName>style.visibility</p:attrName>
                                        </p:attrNameLst>
                                      </p:cBhvr>
                                      <p:to>
                                        <p:strVal val="visible"/>
                                      </p:to>
                                    </p:set>
                                    <p:anim calcmode="lin" valueType="num">
                                      <p:cBhvr additive="base">
                                        <p:cTn id="43" dur="500" fill="hold"/>
                                        <p:tgtEl>
                                          <p:spTgt spid="10">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0">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8" name="Title 5">
            <a:extLst>
              <a:ext uri="{FF2B5EF4-FFF2-40B4-BE49-F238E27FC236}">
                <a16:creationId xmlns:a16="http://schemas.microsoft.com/office/drawing/2014/main" id="{411A6D53-38ED-2748-31C7-E09F99623E7E}"/>
              </a:ext>
            </a:extLst>
          </p:cNvPr>
          <p:cNvSpPr txBox="1">
            <a:spLocks/>
          </p:cNvSpPr>
          <p:nvPr/>
        </p:nvSpPr>
        <p:spPr bwMode="auto">
          <a:xfrm>
            <a:off x="1510243" y="2159102"/>
            <a:ext cx="8229600" cy="1984375"/>
          </a:xfrm>
          <a:prstGeom prst="rect">
            <a:avLst/>
          </a:prstGeom>
          <a:solidFill>
            <a:srgbClr val="006666"/>
          </a:solidFill>
          <a:ln w="9525">
            <a:solidFill>
              <a:srgbClr val="000000"/>
            </a:solidFill>
            <a:miter lim="800000"/>
            <a:headEnd/>
            <a:tailEnd/>
          </a:ln>
          <a:effectLst>
            <a:outerShdw blurRad="50800" dist="76200" dir="2700000" algn="tl" rotWithShape="0">
              <a:prstClr val="black">
                <a:alpha val="40000"/>
              </a:prstClr>
            </a:outerShdw>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t>Improving Your Listening </a:t>
            </a:r>
            <a:br>
              <a:rPr kumimoji="0" lang="en-US" sz="44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br>
            <a:r>
              <a:rPr kumimoji="0" lang="en-US" sz="44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t>Skills</a:t>
            </a:r>
          </a:p>
        </p:txBody>
      </p:sp>
    </p:spTree>
    <p:extLst>
      <p:ext uri="{BB962C8B-B14F-4D97-AF65-F5344CB8AC3E}">
        <p14:creationId xmlns:p14="http://schemas.microsoft.com/office/powerpoint/2010/main" val="12170966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pic>
        <p:nvPicPr>
          <p:cNvPr id="11" name="Graphic 10" descr="Badge 1 with solid fill">
            <a:extLst>
              <a:ext uri="{FF2B5EF4-FFF2-40B4-BE49-F238E27FC236}">
                <a16:creationId xmlns:a16="http://schemas.microsoft.com/office/drawing/2014/main" id="{8066DD98-8F3B-6CDF-80CC-73D9951536A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2332" y="1869061"/>
            <a:ext cx="914400" cy="914400"/>
          </a:xfrm>
          <a:prstGeom prst="rect">
            <a:avLst/>
          </a:prstGeom>
        </p:spPr>
      </p:pic>
      <p:grpSp>
        <p:nvGrpSpPr>
          <p:cNvPr id="12" name="Group 11">
            <a:extLst>
              <a:ext uri="{FF2B5EF4-FFF2-40B4-BE49-F238E27FC236}">
                <a16:creationId xmlns:a16="http://schemas.microsoft.com/office/drawing/2014/main" id="{419FB8AA-709E-C9DD-5021-273F42C70F84}"/>
              </a:ext>
            </a:extLst>
          </p:cNvPr>
          <p:cNvGrpSpPr/>
          <p:nvPr/>
        </p:nvGrpSpPr>
        <p:grpSpPr>
          <a:xfrm>
            <a:off x="2308450" y="1547228"/>
            <a:ext cx="6871526" cy="3518239"/>
            <a:chOff x="457200" y="381000"/>
            <a:chExt cx="8229600" cy="5791200"/>
          </a:xfrm>
        </p:grpSpPr>
        <p:sp>
          <p:nvSpPr>
            <p:cNvPr id="15" name="Rectangle 4">
              <a:extLst>
                <a:ext uri="{FF2B5EF4-FFF2-40B4-BE49-F238E27FC236}">
                  <a16:creationId xmlns:a16="http://schemas.microsoft.com/office/drawing/2014/main" id="{82FFE158-B6C1-D520-B6A1-6211F520BA57}"/>
                </a:ext>
              </a:extLst>
            </p:cNvPr>
            <p:cNvSpPr>
              <a:spLocks noChangeArrowheads="1"/>
            </p:cNvSpPr>
            <p:nvPr/>
          </p:nvSpPr>
          <p:spPr bwMode="auto">
            <a:xfrm>
              <a:off x="5562600" y="381000"/>
              <a:ext cx="3124200" cy="1752600"/>
            </a:xfrm>
            <a:prstGeom prst="rect">
              <a:avLst/>
            </a:prstGeom>
            <a:gradFill rotWithShape="1">
              <a:gsLst>
                <a:gs pos="0">
                  <a:srgbClr val="FFEFD1"/>
                </a:gs>
                <a:gs pos="64999">
                  <a:srgbClr val="F0EBD5"/>
                </a:gs>
                <a:gs pos="100000">
                  <a:srgbClr val="D1C39F"/>
                </a:gs>
              </a:gsLst>
              <a:path path="shape">
                <a:fillToRect l="50000" t="50000" r="50000" b="50000"/>
              </a:path>
            </a:gradFill>
            <a:ln w="9525">
              <a:miter lim="800000"/>
              <a:headEnd/>
              <a:tailEnd/>
            </a:ln>
            <a:effectLst>
              <a:glow rad="63500">
                <a:srgbClr val="000000">
                  <a:satMod val="175000"/>
                  <a:alpha val="40000"/>
                </a:srgbClr>
              </a:glow>
              <a:softEdge rad="63500"/>
            </a:effectLst>
            <a:scene3d>
              <a:camera prst="legacyPerspectiveBottomLeft"/>
              <a:lightRig rig="legacyFlat3" dir="t"/>
            </a:scene3d>
            <a:sp3d extrusionH="121893000" prstMaterial="legacyMatte">
              <a:bevelT w="13500" h="13500" prst="angle"/>
              <a:bevelB w="13500" h="13500" prst="angle"/>
              <a:extrusionClr>
                <a:srgbClr val="FFEFD1"/>
              </a:extrusionClr>
            </a:sp3d>
          </p:spPr>
          <p:txBody>
            <a:bodyPr wrap="none"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US" sz="32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rPr>
                <a:t>Critical</a:t>
              </a:r>
            </a:p>
          </p:txBody>
        </p:sp>
        <p:sp>
          <p:nvSpPr>
            <p:cNvPr id="18" name="Rectangle 5">
              <a:extLst>
                <a:ext uri="{FF2B5EF4-FFF2-40B4-BE49-F238E27FC236}">
                  <a16:creationId xmlns:a16="http://schemas.microsoft.com/office/drawing/2014/main" id="{9304DFE6-B371-5DDF-991A-0FDCDD53CA82}"/>
                </a:ext>
              </a:extLst>
            </p:cNvPr>
            <p:cNvSpPr>
              <a:spLocks noChangeArrowheads="1"/>
            </p:cNvSpPr>
            <p:nvPr/>
          </p:nvSpPr>
          <p:spPr bwMode="auto">
            <a:xfrm>
              <a:off x="457200" y="381000"/>
              <a:ext cx="3124200" cy="1752600"/>
            </a:xfrm>
            <a:prstGeom prst="rect">
              <a:avLst/>
            </a:prstGeom>
            <a:gradFill rotWithShape="1">
              <a:gsLst>
                <a:gs pos="0">
                  <a:srgbClr val="FFEFD1"/>
                </a:gs>
                <a:gs pos="64999">
                  <a:srgbClr val="F0EBD5"/>
                </a:gs>
                <a:gs pos="100000">
                  <a:srgbClr val="D1C39F"/>
                </a:gs>
              </a:gsLst>
              <a:path path="shape">
                <a:fillToRect l="50000" t="50000" r="50000" b="50000"/>
              </a:path>
            </a:gradFill>
            <a:ln w="9525">
              <a:miter lim="800000"/>
              <a:headEnd/>
              <a:tailEnd/>
            </a:ln>
            <a:effectLst>
              <a:glow rad="63500">
                <a:srgbClr val="000000">
                  <a:satMod val="175000"/>
                  <a:alpha val="40000"/>
                </a:srgbClr>
              </a:glow>
              <a:softEdge rad="63500"/>
            </a:effectLst>
            <a:scene3d>
              <a:camera prst="legacyPerspectiveBottomRight"/>
              <a:lightRig rig="legacyFlat3" dir="t"/>
            </a:scene3d>
            <a:sp3d extrusionH="121893000" prstMaterial="legacyMatte">
              <a:bevelT w="13500" h="13500" prst="angle"/>
              <a:bevelB w="13500" h="13500" prst="angle"/>
              <a:extrusionClr>
                <a:srgbClr val="FFEFD1"/>
              </a:extrusionClr>
            </a:sp3d>
          </p:spPr>
          <p:txBody>
            <a:bodyPr wrap="none"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US" sz="32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rPr>
                <a:t>Content</a:t>
              </a:r>
            </a:p>
          </p:txBody>
        </p:sp>
        <p:sp>
          <p:nvSpPr>
            <p:cNvPr id="20" name="Rectangle 6">
              <a:extLst>
                <a:ext uri="{FF2B5EF4-FFF2-40B4-BE49-F238E27FC236}">
                  <a16:creationId xmlns:a16="http://schemas.microsoft.com/office/drawing/2014/main" id="{C09574C2-C727-7AB4-C631-15FE557981E5}"/>
                </a:ext>
              </a:extLst>
            </p:cNvPr>
            <p:cNvSpPr>
              <a:spLocks noChangeArrowheads="1"/>
            </p:cNvSpPr>
            <p:nvPr/>
          </p:nvSpPr>
          <p:spPr bwMode="auto">
            <a:xfrm>
              <a:off x="457200" y="4419600"/>
              <a:ext cx="3124200" cy="1752600"/>
            </a:xfrm>
            <a:prstGeom prst="rect">
              <a:avLst/>
            </a:prstGeom>
            <a:gradFill rotWithShape="1">
              <a:gsLst>
                <a:gs pos="0">
                  <a:srgbClr val="FFEFD1"/>
                </a:gs>
                <a:gs pos="64999">
                  <a:srgbClr val="F0EBD5"/>
                </a:gs>
                <a:gs pos="100000">
                  <a:srgbClr val="D1C39F"/>
                </a:gs>
              </a:gsLst>
              <a:path path="shape">
                <a:fillToRect l="50000" t="50000" r="50000" b="50000"/>
              </a:path>
            </a:gradFill>
            <a:ln w="9525">
              <a:miter lim="800000"/>
              <a:headEnd/>
              <a:tailEnd/>
            </a:ln>
            <a:effectLst>
              <a:glow rad="63500">
                <a:srgbClr val="000000">
                  <a:satMod val="175000"/>
                  <a:alpha val="40000"/>
                </a:srgbClr>
              </a:glow>
              <a:softEdge rad="63500"/>
            </a:effectLst>
            <a:scene3d>
              <a:camera prst="legacyPerspectiveTopRight"/>
              <a:lightRig rig="legacyFlat3" dir="b"/>
            </a:scene3d>
            <a:sp3d extrusionH="121893000" prstMaterial="legacyMatte">
              <a:bevelT w="13500" h="13500" prst="angle"/>
              <a:bevelB w="13500" h="13500" prst="angle"/>
              <a:extrusionClr>
                <a:srgbClr val="FFEFD1"/>
              </a:extrusionClr>
            </a:sp3d>
          </p:spPr>
          <p:txBody>
            <a:bodyPr wrap="none"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US" sz="32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rPr>
                <a:t>Empathic</a:t>
              </a:r>
            </a:p>
          </p:txBody>
        </p:sp>
        <p:sp>
          <p:nvSpPr>
            <p:cNvPr id="21" name="Rectangle 7">
              <a:extLst>
                <a:ext uri="{FF2B5EF4-FFF2-40B4-BE49-F238E27FC236}">
                  <a16:creationId xmlns:a16="http://schemas.microsoft.com/office/drawing/2014/main" id="{BBC2D717-EC7B-E8C4-FAE8-453F348D952C}"/>
                </a:ext>
              </a:extLst>
            </p:cNvPr>
            <p:cNvSpPr>
              <a:spLocks noChangeArrowheads="1"/>
            </p:cNvSpPr>
            <p:nvPr/>
          </p:nvSpPr>
          <p:spPr bwMode="auto">
            <a:xfrm>
              <a:off x="5562600" y="4419600"/>
              <a:ext cx="3124200" cy="1752600"/>
            </a:xfrm>
            <a:prstGeom prst="rect">
              <a:avLst/>
            </a:prstGeom>
            <a:gradFill rotWithShape="1">
              <a:gsLst>
                <a:gs pos="0">
                  <a:srgbClr val="FFEFD1"/>
                </a:gs>
                <a:gs pos="64999">
                  <a:srgbClr val="F0EBD5"/>
                </a:gs>
                <a:gs pos="100000">
                  <a:srgbClr val="D1C39F"/>
                </a:gs>
              </a:gsLst>
              <a:path path="shape">
                <a:fillToRect l="50000" t="50000" r="50000" b="50000"/>
              </a:path>
            </a:gradFill>
            <a:ln w="9525">
              <a:miter lim="800000"/>
              <a:headEnd/>
              <a:tailEnd/>
            </a:ln>
            <a:effectLst>
              <a:glow rad="63500">
                <a:srgbClr val="000000">
                  <a:satMod val="175000"/>
                  <a:alpha val="40000"/>
                </a:srgbClr>
              </a:glow>
              <a:softEdge rad="63500"/>
            </a:effectLst>
            <a:scene3d>
              <a:camera prst="legacyPerspectiveTopLeft"/>
              <a:lightRig rig="legacyFlat3" dir="b"/>
            </a:scene3d>
            <a:sp3d extrusionH="121893000" prstMaterial="legacyMatte">
              <a:bevelT w="13500" h="13500" prst="angle"/>
              <a:bevelB w="13500" h="13500" prst="angle"/>
              <a:extrusionClr>
                <a:srgbClr val="FFEFD1"/>
              </a:extrusionClr>
            </a:sp3d>
          </p:spPr>
          <p:txBody>
            <a:bodyPr wrap="none"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US" sz="32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rPr>
                <a:t>Active</a:t>
              </a:r>
            </a:p>
          </p:txBody>
        </p:sp>
        <p:sp>
          <p:nvSpPr>
            <p:cNvPr id="22" name="Oval 8">
              <a:extLst>
                <a:ext uri="{FF2B5EF4-FFF2-40B4-BE49-F238E27FC236}">
                  <a16:creationId xmlns:a16="http://schemas.microsoft.com/office/drawing/2014/main" id="{ED425B60-E628-A16B-3952-C8EA55555635}"/>
                </a:ext>
              </a:extLst>
            </p:cNvPr>
            <p:cNvSpPr>
              <a:spLocks noChangeArrowheads="1"/>
            </p:cNvSpPr>
            <p:nvPr/>
          </p:nvSpPr>
          <p:spPr bwMode="auto">
            <a:xfrm>
              <a:off x="2660650" y="1425575"/>
              <a:ext cx="3892550" cy="3775075"/>
            </a:xfrm>
            <a:prstGeom prst="ellipse">
              <a:avLst/>
            </a:prstGeom>
            <a:gradFill rotWithShape="1">
              <a:gsLst>
                <a:gs pos="0">
                  <a:srgbClr val="FFEFD1"/>
                </a:gs>
                <a:gs pos="64999">
                  <a:srgbClr val="F0EBD5"/>
                </a:gs>
                <a:gs pos="100000">
                  <a:srgbClr val="D1C39F"/>
                </a:gs>
              </a:gsLst>
              <a:path path="shape">
                <a:fillToRect l="50000" t="50000" r="50000" b="50000"/>
              </a:path>
            </a:gradFill>
            <a:ln w="12700">
              <a:round/>
              <a:headEnd/>
              <a:tailEnd/>
            </a:ln>
            <a:effectLst>
              <a:glow rad="139700">
                <a:srgbClr val="000000">
                  <a:satMod val="175000"/>
                  <a:alpha val="40000"/>
                </a:srgbClr>
              </a:glow>
              <a:softEdge rad="63500"/>
            </a:effectLst>
            <a:scene3d>
              <a:camera prst="legacyPerspectiveTop"/>
              <a:lightRig rig="legacyFlat3" dir="b"/>
            </a:scene3d>
            <a:sp3d prstMaterial="legacyMatte">
              <a:bevelT w="13500" h="13500" prst="angle"/>
              <a:bevelB w="13500" h="13500" prst="angle"/>
              <a:extrusionClr>
                <a:srgbClr val="FFEFD1"/>
              </a:extrusionClr>
            </a:sp3d>
          </p:spPr>
          <p:txBody>
            <a:bodyPr wrap="none" anchor="ctr"/>
            <a:lstStyle/>
            <a:p>
              <a:pPr marL="0" marR="0" lvl="0" indent="0" algn="ctr" defTabSz="914400" eaLnBrk="0" fontAlgn="base" latinLnBrk="0" hangingPunct="0">
                <a:lnSpc>
                  <a:spcPct val="100000"/>
                </a:lnSpc>
                <a:spcBef>
                  <a:spcPct val="0"/>
                </a:spcBef>
                <a:spcAft>
                  <a:spcPct val="0"/>
                </a:spcAft>
                <a:buClrTx/>
                <a:buSzTx/>
                <a:buFontTx/>
                <a:buNone/>
                <a:tabLst/>
                <a:defRPr/>
              </a:pPr>
              <a:endParaRPr kumimoji="0" lang="en-US" sz="28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imes New Roman" pitchFamily="18" charset="0"/>
              </a:endParaRPr>
            </a:p>
          </p:txBody>
        </p:sp>
        <p:sp>
          <p:nvSpPr>
            <p:cNvPr id="23" name="Rectangle 9">
              <a:extLst>
                <a:ext uri="{FF2B5EF4-FFF2-40B4-BE49-F238E27FC236}">
                  <a16:creationId xmlns:a16="http://schemas.microsoft.com/office/drawing/2014/main" id="{77448899-8921-3E88-B721-56753D6B4BC7}"/>
                </a:ext>
              </a:extLst>
            </p:cNvPr>
            <p:cNvSpPr>
              <a:spLocks noChangeArrowheads="1"/>
            </p:cNvSpPr>
            <p:nvPr/>
          </p:nvSpPr>
          <p:spPr bwMode="auto">
            <a:xfrm>
              <a:off x="2538413" y="2885970"/>
              <a:ext cx="4181475" cy="854281"/>
            </a:xfrm>
            <a:prstGeom prst="rect">
              <a:avLst/>
            </a:prstGeom>
            <a:noFill/>
            <a:ln w="12700">
              <a:noFill/>
              <a:miter lim="800000"/>
              <a:headEnd/>
              <a:tailEnd/>
            </a:ln>
            <a:effectLst/>
          </p:spPr>
          <p:txBody>
            <a:bodyPr lIns="90488" tIns="44450" rIns="90488" bIns="44450" anchor="ctr">
              <a:spAutoFit/>
            </a:bodyPr>
            <a:lstStyle/>
            <a:p>
              <a:pPr marL="0" marR="0" lvl="0" indent="0" algn="ctr" defTabSz="914400" eaLnBrk="0" fontAlgn="base" latinLnBrk="0" hangingPunct="0">
                <a:lnSpc>
                  <a:spcPct val="110000"/>
                </a:lnSpc>
                <a:spcBef>
                  <a:spcPct val="0"/>
                </a:spcBef>
                <a:spcAft>
                  <a:spcPct val="0"/>
                </a:spcAft>
                <a:buClrTx/>
                <a:buSzTx/>
                <a:buFontTx/>
                <a:buNone/>
                <a:tabLst/>
                <a:defRPr/>
              </a:pPr>
              <a:r>
                <a:rPr kumimoji="0" lang="en-US" sz="28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rPr>
                <a:t>Listening</a:t>
              </a:r>
            </a:p>
          </p:txBody>
        </p:sp>
      </p:grpSp>
    </p:spTree>
    <p:extLst>
      <p:ext uri="{BB962C8B-B14F-4D97-AF65-F5344CB8AC3E}">
        <p14:creationId xmlns:p14="http://schemas.microsoft.com/office/powerpoint/2010/main" val="36830537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1200150" y="2006394"/>
            <a:ext cx="5102450" cy="3401200"/>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r>
              <a:rPr kumimoji="0" lang="en-US" sz="24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rPr>
              <a:t>The goal is to understand and retain the speaker’s message. Just focus on the information.</a:t>
            </a:r>
          </a:p>
        </p:txBody>
      </p:sp>
      <p:pic>
        <p:nvPicPr>
          <p:cNvPr id="11" name="Graphic 10" descr="Badge 1 with solid fill">
            <a:extLst>
              <a:ext uri="{FF2B5EF4-FFF2-40B4-BE49-F238E27FC236}">
                <a16:creationId xmlns:a16="http://schemas.microsoft.com/office/drawing/2014/main" id="{8066DD98-8F3B-6CDF-80CC-73D9951536A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38800" y="1549194"/>
            <a:ext cx="914400" cy="914400"/>
          </a:xfrm>
          <a:prstGeom prst="rect">
            <a:avLst/>
          </a:prstGeom>
        </p:spPr>
      </p:pic>
      <p:sp>
        <p:nvSpPr>
          <p:cNvPr id="18" name="Rectangle 5">
            <a:extLst>
              <a:ext uri="{FF2B5EF4-FFF2-40B4-BE49-F238E27FC236}">
                <a16:creationId xmlns:a16="http://schemas.microsoft.com/office/drawing/2014/main" id="{9304DFE6-B371-5DDF-991A-0FDCDD53CA82}"/>
              </a:ext>
            </a:extLst>
          </p:cNvPr>
          <p:cNvSpPr>
            <a:spLocks noChangeArrowheads="1"/>
          </p:cNvSpPr>
          <p:nvPr/>
        </p:nvSpPr>
        <p:spPr bwMode="auto">
          <a:xfrm>
            <a:off x="6487388" y="1357276"/>
            <a:ext cx="3124200" cy="1637245"/>
          </a:xfrm>
          <a:prstGeom prst="rect">
            <a:avLst/>
          </a:prstGeom>
          <a:gradFill rotWithShape="1">
            <a:gsLst>
              <a:gs pos="0">
                <a:srgbClr val="FFEFD1"/>
              </a:gs>
              <a:gs pos="64999">
                <a:srgbClr val="F0EBD5"/>
              </a:gs>
              <a:gs pos="100000">
                <a:srgbClr val="D1C39F"/>
              </a:gs>
            </a:gsLst>
            <a:path path="shape">
              <a:fillToRect l="50000" t="50000" r="50000" b="50000"/>
            </a:path>
          </a:gradFill>
          <a:ln w="9525">
            <a:miter lim="800000"/>
            <a:headEnd/>
            <a:tailEnd/>
          </a:ln>
          <a:effectLst>
            <a:glow rad="63500">
              <a:srgbClr val="000000">
                <a:satMod val="175000"/>
                <a:alpha val="40000"/>
              </a:srgbClr>
            </a:glow>
            <a:softEdge rad="63500"/>
          </a:effectLst>
          <a:scene3d>
            <a:camera prst="legacyPerspectiveBottomRight"/>
            <a:lightRig rig="legacyFlat3" dir="t"/>
          </a:scene3d>
          <a:sp3d extrusionH="121893000" prstMaterial="legacyMatte">
            <a:bevelT w="13500" h="13500" prst="angle"/>
            <a:bevelB w="13500" h="13500" prst="angle"/>
            <a:extrusionClr>
              <a:srgbClr val="FFEFD1"/>
            </a:extrusionClr>
          </a:sp3d>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ea typeface="+mn-ea"/>
                <a:cs typeface="+mn-cs"/>
              </a:rPr>
              <a:t>Content</a:t>
            </a:r>
          </a:p>
        </p:txBody>
      </p:sp>
      <p:sp>
        <p:nvSpPr>
          <p:cNvPr id="6" name="Rectangle 9">
            <a:extLst>
              <a:ext uri="{FF2B5EF4-FFF2-40B4-BE49-F238E27FC236}">
                <a16:creationId xmlns:a16="http://schemas.microsoft.com/office/drawing/2014/main" id="{81953DE0-229C-48BD-4105-40952EB63F3C}"/>
              </a:ext>
            </a:extLst>
          </p:cNvPr>
          <p:cNvSpPr>
            <a:spLocks noChangeArrowheads="1"/>
          </p:cNvSpPr>
          <p:nvPr/>
        </p:nvSpPr>
        <p:spPr bwMode="auto">
          <a:xfrm>
            <a:off x="6060665" y="3883946"/>
            <a:ext cx="4181475" cy="842909"/>
          </a:xfrm>
          <a:prstGeom prst="rect">
            <a:avLst/>
          </a:prstGeom>
          <a:noFill/>
          <a:ln w="12700">
            <a:noFill/>
            <a:miter lim="800000"/>
            <a:headEnd/>
            <a:tailEnd/>
          </a:ln>
          <a:effectLst/>
        </p:spPr>
        <p:txBody>
          <a:bodyPr lIns="90488" tIns="44450" rIns="90488" bIns="44450" anchor="ctr">
            <a:spAutoFit/>
          </a:bodyPr>
          <a:lstStyle/>
          <a:p>
            <a:pPr marL="0" marR="0" lvl="0" indent="0" algn="ctr" defTabSz="914400" rtl="0" eaLnBrk="0" fontAlgn="base" latinLnBrk="0" hangingPunct="0">
              <a:lnSpc>
                <a:spcPct val="110000"/>
              </a:lnSpc>
              <a:spcBef>
                <a:spcPct val="0"/>
              </a:spcBef>
              <a:spcAft>
                <a:spcPct val="0"/>
              </a:spcAft>
              <a:buClrTx/>
              <a:buSzTx/>
              <a:buFontTx/>
              <a:buNone/>
              <a:tabLst/>
              <a:defRPr/>
            </a:pPr>
            <a:r>
              <a:rPr kumimoji="0" lang="en-US" sz="48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ea typeface="+mn-ea"/>
                <a:cs typeface="+mn-cs"/>
              </a:rPr>
              <a:t>Listening</a:t>
            </a:r>
          </a:p>
        </p:txBody>
      </p:sp>
    </p:spTree>
    <p:extLst>
      <p:ext uri="{BB962C8B-B14F-4D97-AF65-F5344CB8AC3E}">
        <p14:creationId xmlns:p14="http://schemas.microsoft.com/office/powerpoint/2010/main" val="1908656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grpSp>
        <p:nvGrpSpPr>
          <p:cNvPr id="12" name="Group 11">
            <a:extLst>
              <a:ext uri="{FF2B5EF4-FFF2-40B4-BE49-F238E27FC236}">
                <a16:creationId xmlns:a16="http://schemas.microsoft.com/office/drawing/2014/main" id="{419FB8AA-709E-C9DD-5021-273F42C70F84}"/>
              </a:ext>
            </a:extLst>
          </p:cNvPr>
          <p:cNvGrpSpPr/>
          <p:nvPr/>
        </p:nvGrpSpPr>
        <p:grpSpPr>
          <a:xfrm>
            <a:off x="1623060" y="1488864"/>
            <a:ext cx="3630441" cy="3896131"/>
            <a:chOff x="-873310" y="595447"/>
            <a:chExt cx="4181475" cy="4170640"/>
          </a:xfrm>
        </p:grpSpPr>
        <p:sp>
          <p:nvSpPr>
            <p:cNvPr id="15" name="Rectangle 4">
              <a:extLst>
                <a:ext uri="{FF2B5EF4-FFF2-40B4-BE49-F238E27FC236}">
                  <a16:creationId xmlns:a16="http://schemas.microsoft.com/office/drawing/2014/main" id="{82FFE158-B6C1-D520-B6A1-6211F520BA57}"/>
                </a:ext>
              </a:extLst>
            </p:cNvPr>
            <p:cNvSpPr>
              <a:spLocks noChangeArrowheads="1"/>
            </p:cNvSpPr>
            <p:nvPr/>
          </p:nvSpPr>
          <p:spPr bwMode="auto">
            <a:xfrm>
              <a:off x="102131" y="595447"/>
              <a:ext cx="3124200" cy="1752600"/>
            </a:xfrm>
            <a:prstGeom prst="rect">
              <a:avLst/>
            </a:prstGeom>
            <a:gradFill rotWithShape="1">
              <a:gsLst>
                <a:gs pos="0">
                  <a:srgbClr val="FFEFD1"/>
                </a:gs>
                <a:gs pos="64999">
                  <a:srgbClr val="F0EBD5"/>
                </a:gs>
                <a:gs pos="100000">
                  <a:srgbClr val="D1C39F"/>
                </a:gs>
              </a:gsLst>
              <a:path path="shape">
                <a:fillToRect l="50000" t="50000" r="50000" b="50000"/>
              </a:path>
            </a:gradFill>
            <a:ln w="9525">
              <a:miter lim="800000"/>
              <a:headEnd/>
              <a:tailEnd/>
            </a:ln>
            <a:effectLst>
              <a:glow rad="63500">
                <a:srgbClr val="000000">
                  <a:satMod val="175000"/>
                  <a:alpha val="40000"/>
                </a:srgbClr>
              </a:glow>
              <a:softEdge rad="63500"/>
            </a:effectLst>
            <a:scene3d>
              <a:camera prst="legacyPerspectiveBottomLeft"/>
              <a:lightRig rig="legacyFlat3" dir="t"/>
            </a:scene3d>
            <a:sp3d extrusionH="121893000" prstMaterial="legacyMatte">
              <a:bevelT w="13500" h="13500" prst="angle"/>
              <a:bevelB w="13500" h="13500" prst="angle"/>
              <a:extrusionClr>
                <a:srgbClr val="FFEFD1"/>
              </a:extrusionClr>
            </a:sp3d>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ea typeface="+mn-ea"/>
                  <a:cs typeface="+mn-cs"/>
                </a:rPr>
                <a:t>Critical</a:t>
              </a:r>
            </a:p>
          </p:txBody>
        </p:sp>
        <p:sp>
          <p:nvSpPr>
            <p:cNvPr id="23" name="Rectangle 9">
              <a:extLst>
                <a:ext uri="{FF2B5EF4-FFF2-40B4-BE49-F238E27FC236}">
                  <a16:creationId xmlns:a16="http://schemas.microsoft.com/office/drawing/2014/main" id="{77448899-8921-3E88-B721-56753D6B4BC7}"/>
                </a:ext>
              </a:extLst>
            </p:cNvPr>
            <p:cNvSpPr>
              <a:spLocks noChangeArrowheads="1"/>
            </p:cNvSpPr>
            <p:nvPr/>
          </p:nvSpPr>
          <p:spPr bwMode="auto">
            <a:xfrm>
              <a:off x="-873310" y="3863789"/>
              <a:ext cx="4181475" cy="902298"/>
            </a:xfrm>
            <a:prstGeom prst="rect">
              <a:avLst/>
            </a:prstGeom>
            <a:noFill/>
            <a:ln w="12700">
              <a:noFill/>
              <a:miter lim="800000"/>
              <a:headEnd/>
              <a:tailEnd/>
            </a:ln>
            <a:effectLst/>
          </p:spPr>
          <p:txBody>
            <a:bodyPr lIns="90488" tIns="44450" rIns="90488" bIns="44450" anchor="ctr">
              <a:spAutoFit/>
            </a:bodyPr>
            <a:lstStyle/>
            <a:p>
              <a:pPr marL="0" marR="0" lvl="0" indent="0" algn="ctr" defTabSz="914400" rtl="0" eaLnBrk="0" fontAlgn="base" latinLnBrk="0" hangingPunct="0">
                <a:lnSpc>
                  <a:spcPct val="110000"/>
                </a:lnSpc>
                <a:spcBef>
                  <a:spcPct val="0"/>
                </a:spcBef>
                <a:spcAft>
                  <a:spcPct val="0"/>
                </a:spcAft>
                <a:buClrTx/>
                <a:buSzTx/>
                <a:buFontTx/>
                <a:buNone/>
                <a:tabLst/>
                <a:defRPr/>
              </a:pPr>
              <a:r>
                <a:rPr kumimoji="0" lang="en-US" sz="48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ea typeface="+mn-ea"/>
                  <a:cs typeface="+mn-cs"/>
                </a:rPr>
                <a:t>Listening</a:t>
              </a:r>
            </a:p>
          </p:txBody>
        </p:sp>
      </p:grpSp>
      <p:pic>
        <p:nvPicPr>
          <p:cNvPr id="6" name="Picture 5">
            <a:extLst>
              <a:ext uri="{FF2B5EF4-FFF2-40B4-BE49-F238E27FC236}">
                <a16:creationId xmlns:a16="http://schemas.microsoft.com/office/drawing/2014/main" id="{E7D2935F-791D-3C09-1C57-9223964ABE34}"/>
              </a:ext>
            </a:extLst>
          </p:cNvPr>
          <p:cNvPicPr>
            <a:picLocks noChangeAspect="1"/>
          </p:cNvPicPr>
          <p:nvPr/>
        </p:nvPicPr>
        <p:blipFill>
          <a:blip r:embed="rId3"/>
          <a:stretch>
            <a:fillRect/>
          </a:stretch>
        </p:blipFill>
        <p:spPr>
          <a:xfrm>
            <a:off x="297266" y="1290343"/>
            <a:ext cx="914479" cy="914479"/>
          </a:xfrm>
          <a:prstGeom prst="rect">
            <a:avLst/>
          </a:prstGeom>
        </p:spPr>
      </p:pic>
      <p:sp>
        <p:nvSpPr>
          <p:cNvPr id="8" name="TextBox 7">
            <a:extLst>
              <a:ext uri="{FF2B5EF4-FFF2-40B4-BE49-F238E27FC236}">
                <a16:creationId xmlns:a16="http://schemas.microsoft.com/office/drawing/2014/main" id="{5A822845-A67E-180E-E91A-535EE0C7664B}"/>
              </a:ext>
            </a:extLst>
          </p:cNvPr>
          <p:cNvSpPr txBox="1"/>
          <p:nvPr/>
        </p:nvSpPr>
        <p:spPr>
          <a:xfrm>
            <a:off x="5676883" y="1559190"/>
            <a:ext cx="3878597" cy="2308324"/>
          </a:xfrm>
          <a:prstGeom prst="rect">
            <a:avLst/>
          </a:prstGeom>
          <a:noFill/>
        </p:spPr>
        <p:txBody>
          <a:bodyPr wrap="square">
            <a:sp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2400" b="1" kern="0" dirty="0">
                <a:solidFill>
                  <a:srgbClr val="000000"/>
                </a:solidFill>
                <a:effectLst>
                  <a:outerShdw blurRad="50800" dist="38100" dir="8100000" algn="tr" rotWithShape="0">
                    <a:srgbClr val="969696">
                      <a:alpha val="40000"/>
                    </a:srgbClr>
                  </a:outerShdw>
                </a:effectLst>
                <a:latin typeface="Tahoma"/>
              </a:rPr>
              <a:t>The goal is to </a:t>
            </a:r>
            <a:r>
              <a:rPr lang="en-US" sz="2400" b="1" u="sng" kern="0" dirty="0">
                <a:solidFill>
                  <a:srgbClr val="FF0000"/>
                </a:solidFill>
                <a:effectLst>
                  <a:outerShdw blurRad="50800" dist="38100" dir="8100000" algn="tr" rotWithShape="0">
                    <a:srgbClr val="969696">
                      <a:alpha val="40000"/>
                    </a:srgbClr>
                  </a:outerShdw>
                </a:effectLst>
                <a:latin typeface="Tahoma"/>
              </a:rPr>
              <a:t>understand and evaluate </a:t>
            </a:r>
            <a:r>
              <a:rPr lang="en-US" sz="2400" b="1" kern="0" dirty="0">
                <a:solidFill>
                  <a:srgbClr val="000000"/>
                </a:solidFill>
                <a:effectLst>
                  <a:outerShdw blurRad="50800" dist="38100" dir="8100000" algn="tr" rotWithShape="0">
                    <a:srgbClr val="969696">
                      <a:alpha val="40000"/>
                    </a:srgbClr>
                  </a:outerShdw>
                </a:effectLst>
                <a:latin typeface="Tahoma"/>
              </a:rPr>
              <a:t>the meaning of the speaker’s message on several levels.  </a:t>
            </a:r>
          </a:p>
        </p:txBody>
      </p:sp>
    </p:spTree>
    <p:extLst>
      <p:ext uri="{BB962C8B-B14F-4D97-AF65-F5344CB8AC3E}">
        <p14:creationId xmlns:p14="http://schemas.microsoft.com/office/powerpoint/2010/main" val="704287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08036" y="2204822"/>
            <a:ext cx="238650" cy="2709534"/>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grpSp>
        <p:nvGrpSpPr>
          <p:cNvPr id="12" name="Group 11">
            <a:extLst>
              <a:ext uri="{FF2B5EF4-FFF2-40B4-BE49-F238E27FC236}">
                <a16:creationId xmlns:a16="http://schemas.microsoft.com/office/drawing/2014/main" id="{419FB8AA-709E-C9DD-5021-273F42C70F84}"/>
              </a:ext>
            </a:extLst>
          </p:cNvPr>
          <p:cNvGrpSpPr/>
          <p:nvPr/>
        </p:nvGrpSpPr>
        <p:grpSpPr>
          <a:xfrm>
            <a:off x="1730787" y="1683277"/>
            <a:ext cx="3534204" cy="3045915"/>
            <a:chOff x="-873310" y="595447"/>
            <a:chExt cx="4181475" cy="4157336"/>
          </a:xfrm>
        </p:grpSpPr>
        <p:sp>
          <p:nvSpPr>
            <p:cNvPr id="15" name="Rectangle 4">
              <a:extLst>
                <a:ext uri="{FF2B5EF4-FFF2-40B4-BE49-F238E27FC236}">
                  <a16:creationId xmlns:a16="http://schemas.microsoft.com/office/drawing/2014/main" id="{82FFE158-B6C1-D520-B6A1-6211F520BA57}"/>
                </a:ext>
              </a:extLst>
            </p:cNvPr>
            <p:cNvSpPr>
              <a:spLocks noChangeArrowheads="1"/>
            </p:cNvSpPr>
            <p:nvPr/>
          </p:nvSpPr>
          <p:spPr bwMode="auto">
            <a:xfrm>
              <a:off x="102131" y="595447"/>
              <a:ext cx="3124200" cy="1752600"/>
            </a:xfrm>
            <a:prstGeom prst="rect">
              <a:avLst/>
            </a:prstGeom>
            <a:gradFill rotWithShape="1">
              <a:gsLst>
                <a:gs pos="0">
                  <a:srgbClr val="FFEFD1"/>
                </a:gs>
                <a:gs pos="64999">
                  <a:srgbClr val="F0EBD5"/>
                </a:gs>
                <a:gs pos="100000">
                  <a:srgbClr val="D1C39F"/>
                </a:gs>
              </a:gsLst>
              <a:path path="shape">
                <a:fillToRect l="50000" t="50000" r="50000" b="50000"/>
              </a:path>
            </a:gradFill>
            <a:ln w="9525">
              <a:miter lim="800000"/>
              <a:headEnd/>
              <a:tailEnd/>
            </a:ln>
            <a:effectLst>
              <a:glow rad="63500">
                <a:srgbClr val="000000">
                  <a:satMod val="175000"/>
                  <a:alpha val="40000"/>
                </a:srgbClr>
              </a:glow>
              <a:softEdge rad="63500"/>
            </a:effectLst>
            <a:scene3d>
              <a:camera prst="legacyPerspectiveBottomLeft"/>
              <a:lightRig rig="legacyFlat3" dir="t"/>
            </a:scene3d>
            <a:sp3d extrusionH="121893000" prstMaterial="legacyMatte">
              <a:bevelT w="13500" h="13500" prst="angle"/>
              <a:bevelB w="13500" h="13500" prst="angle"/>
              <a:extrusionClr>
                <a:srgbClr val="FFEFD1"/>
              </a:extrusionClr>
            </a:sp3d>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ea typeface="+mn-ea"/>
                  <a:cs typeface="+mn-cs"/>
                </a:rPr>
                <a:t>Critical</a:t>
              </a:r>
            </a:p>
          </p:txBody>
        </p:sp>
        <p:sp>
          <p:nvSpPr>
            <p:cNvPr id="23" name="Rectangle 9">
              <a:extLst>
                <a:ext uri="{FF2B5EF4-FFF2-40B4-BE49-F238E27FC236}">
                  <a16:creationId xmlns:a16="http://schemas.microsoft.com/office/drawing/2014/main" id="{77448899-8921-3E88-B721-56753D6B4BC7}"/>
                </a:ext>
              </a:extLst>
            </p:cNvPr>
            <p:cNvSpPr>
              <a:spLocks noChangeArrowheads="1"/>
            </p:cNvSpPr>
            <p:nvPr/>
          </p:nvSpPr>
          <p:spPr bwMode="auto">
            <a:xfrm>
              <a:off x="-873310" y="3877089"/>
              <a:ext cx="4181475" cy="875694"/>
            </a:xfrm>
            <a:prstGeom prst="rect">
              <a:avLst/>
            </a:prstGeom>
            <a:noFill/>
            <a:ln w="12700">
              <a:noFill/>
              <a:miter lim="800000"/>
              <a:headEnd/>
              <a:tailEnd/>
            </a:ln>
            <a:effectLst/>
          </p:spPr>
          <p:txBody>
            <a:bodyPr lIns="90488" tIns="44450" rIns="90488" bIns="44450" anchor="ctr">
              <a:spAutoFit/>
            </a:bodyPr>
            <a:lstStyle/>
            <a:p>
              <a:pPr marL="0" marR="0" lvl="0" indent="0" algn="ctr" defTabSz="914400" rtl="0" eaLnBrk="0" fontAlgn="base" latinLnBrk="0" hangingPunct="0">
                <a:lnSpc>
                  <a:spcPct val="110000"/>
                </a:lnSpc>
                <a:spcBef>
                  <a:spcPct val="0"/>
                </a:spcBef>
                <a:spcAft>
                  <a:spcPct val="0"/>
                </a:spcAft>
                <a:buClrTx/>
                <a:buSzTx/>
                <a:buFontTx/>
                <a:buNone/>
                <a:tabLst/>
                <a:defRPr/>
              </a:pPr>
              <a:r>
                <a:rPr kumimoji="0" lang="en-US" sz="36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ea typeface="+mn-ea"/>
                  <a:cs typeface="+mn-cs"/>
                </a:rPr>
                <a:t>Listening</a:t>
              </a:r>
            </a:p>
          </p:txBody>
        </p:sp>
      </p:grpSp>
      <p:pic>
        <p:nvPicPr>
          <p:cNvPr id="6" name="Picture 5">
            <a:extLst>
              <a:ext uri="{FF2B5EF4-FFF2-40B4-BE49-F238E27FC236}">
                <a16:creationId xmlns:a16="http://schemas.microsoft.com/office/drawing/2014/main" id="{E7D2935F-791D-3C09-1C57-9223964ABE34}"/>
              </a:ext>
            </a:extLst>
          </p:cNvPr>
          <p:cNvPicPr>
            <a:picLocks noChangeAspect="1"/>
          </p:cNvPicPr>
          <p:nvPr/>
        </p:nvPicPr>
        <p:blipFill>
          <a:blip r:embed="rId4"/>
          <a:stretch>
            <a:fillRect/>
          </a:stretch>
        </p:blipFill>
        <p:spPr>
          <a:xfrm>
            <a:off x="1730787" y="1714869"/>
            <a:ext cx="914479" cy="914479"/>
          </a:xfrm>
          <a:prstGeom prst="rect">
            <a:avLst/>
          </a:prstGeom>
        </p:spPr>
      </p:pic>
      <p:sp>
        <p:nvSpPr>
          <p:cNvPr id="8" name="TextBox 7">
            <a:extLst>
              <a:ext uri="{FF2B5EF4-FFF2-40B4-BE49-F238E27FC236}">
                <a16:creationId xmlns:a16="http://schemas.microsoft.com/office/drawing/2014/main" id="{5A822845-A67E-180E-E91A-535EE0C7664B}"/>
              </a:ext>
            </a:extLst>
          </p:cNvPr>
          <p:cNvSpPr txBox="1"/>
          <p:nvPr/>
        </p:nvSpPr>
        <p:spPr>
          <a:xfrm>
            <a:off x="5264991" y="2147484"/>
            <a:ext cx="4200749" cy="2117503"/>
          </a:xfrm>
          <a:prstGeom prst="rect">
            <a:avLst/>
          </a:prstGeom>
          <a:noFill/>
        </p:spPr>
        <p:txBody>
          <a:bodyPr wrap="square">
            <a:sp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2000" b="1" i="0" u="sng"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Times New Roman" pitchFamily="18" charset="0"/>
                <a:ea typeface="+mn-ea"/>
                <a:cs typeface="Times New Roman" pitchFamily="18" charset="0"/>
              </a:rPr>
              <a:t>These several levels are such as </a:t>
            </a:r>
          </a:p>
          <a:p>
            <a:pPr marL="342900" marR="0" lvl="0" indent="-342900" algn="l" defTabSz="914400" rtl="0" eaLnBrk="0" fontAlgn="base" latinLnBrk="0" hangingPunct="0">
              <a:lnSpc>
                <a:spcPct val="100000"/>
              </a:lnSpc>
              <a:spcBef>
                <a:spcPct val="30000"/>
              </a:spcBef>
              <a:spcAft>
                <a:spcPct val="0"/>
              </a:spcAft>
              <a:buClrTx/>
              <a:buSzTx/>
              <a:buFont typeface="Wingdings" panose="05000000000000000000" pitchFamily="2" charset="2"/>
              <a:buChar char="q"/>
              <a:tabLst/>
              <a:defRPr/>
            </a:pPr>
            <a:r>
              <a:rPr kumimoji="0" lang="en-US"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Times New Roman" pitchFamily="18" charset="0"/>
              </a:rPr>
              <a:t>the logic of the argument, </a:t>
            </a:r>
          </a:p>
          <a:p>
            <a:pPr marL="342900" marR="0" lvl="0" indent="-342900" algn="l" defTabSz="914400" rtl="0" eaLnBrk="0" fontAlgn="base" latinLnBrk="0" hangingPunct="0">
              <a:lnSpc>
                <a:spcPct val="100000"/>
              </a:lnSpc>
              <a:spcBef>
                <a:spcPct val="30000"/>
              </a:spcBef>
              <a:spcAft>
                <a:spcPct val="0"/>
              </a:spcAft>
              <a:buClrTx/>
              <a:buSzTx/>
              <a:buFont typeface="Wingdings" panose="05000000000000000000" pitchFamily="2" charset="2"/>
              <a:buChar char="q"/>
              <a:tabLst/>
              <a:defRPr/>
            </a:pPr>
            <a:r>
              <a:rPr kumimoji="0" lang="en-US"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Times New Roman" pitchFamily="18" charset="0"/>
              </a:rPr>
              <a:t>the strength of the evidence, </a:t>
            </a:r>
          </a:p>
          <a:p>
            <a:pPr marL="342900" marR="0" lvl="0" indent="-342900" algn="l" defTabSz="914400" rtl="0" eaLnBrk="0" fontAlgn="base" latinLnBrk="0" hangingPunct="0">
              <a:lnSpc>
                <a:spcPct val="100000"/>
              </a:lnSpc>
              <a:spcBef>
                <a:spcPct val="30000"/>
              </a:spcBef>
              <a:spcAft>
                <a:spcPct val="0"/>
              </a:spcAft>
              <a:buClrTx/>
              <a:buSzTx/>
              <a:buFont typeface="Wingdings" panose="05000000000000000000" pitchFamily="2" charset="2"/>
              <a:buChar char="q"/>
              <a:tabLst/>
              <a:defRPr/>
            </a:pPr>
            <a:r>
              <a:rPr kumimoji="0" lang="en-US"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Times New Roman" pitchFamily="18" charset="0"/>
              </a:rPr>
              <a:t>the validity of the conclusions,</a:t>
            </a:r>
          </a:p>
          <a:p>
            <a:pPr marL="342900" marR="0" lvl="0" indent="-342900" algn="l" defTabSz="914400" rtl="0" eaLnBrk="0" fontAlgn="base" latinLnBrk="0" hangingPunct="0">
              <a:lnSpc>
                <a:spcPct val="100000"/>
              </a:lnSpc>
              <a:spcBef>
                <a:spcPct val="30000"/>
              </a:spcBef>
              <a:spcAft>
                <a:spcPct val="0"/>
              </a:spcAft>
              <a:buClrTx/>
              <a:buSzTx/>
              <a:buFont typeface="Wingdings" panose="05000000000000000000" pitchFamily="2" charset="2"/>
              <a:buChar char="q"/>
              <a:tabLst/>
              <a:defRPr/>
            </a:pPr>
            <a:r>
              <a:rPr kumimoji="0" lang="en-US"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Times New Roman" pitchFamily="18" charset="0"/>
              </a:rPr>
              <a:t> the implications of the message for you and your organization,</a:t>
            </a:r>
          </a:p>
        </p:txBody>
      </p:sp>
    </p:spTree>
    <p:extLst>
      <p:ext uri="{BB962C8B-B14F-4D97-AF65-F5344CB8AC3E}">
        <p14:creationId xmlns:p14="http://schemas.microsoft.com/office/powerpoint/2010/main" val="929805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08036" y="2204822"/>
            <a:ext cx="238650" cy="2709534"/>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grpSp>
        <p:nvGrpSpPr>
          <p:cNvPr id="12" name="Group 11">
            <a:extLst>
              <a:ext uri="{FF2B5EF4-FFF2-40B4-BE49-F238E27FC236}">
                <a16:creationId xmlns:a16="http://schemas.microsoft.com/office/drawing/2014/main" id="{419FB8AA-709E-C9DD-5021-273F42C70F84}"/>
              </a:ext>
            </a:extLst>
          </p:cNvPr>
          <p:cNvGrpSpPr/>
          <p:nvPr/>
        </p:nvGrpSpPr>
        <p:grpSpPr>
          <a:xfrm>
            <a:off x="1734743" y="1377290"/>
            <a:ext cx="4181475" cy="3734167"/>
            <a:chOff x="-873310" y="595447"/>
            <a:chExt cx="4181475" cy="3997263"/>
          </a:xfrm>
        </p:grpSpPr>
        <p:sp>
          <p:nvSpPr>
            <p:cNvPr id="15" name="Rectangle 4">
              <a:extLst>
                <a:ext uri="{FF2B5EF4-FFF2-40B4-BE49-F238E27FC236}">
                  <a16:creationId xmlns:a16="http://schemas.microsoft.com/office/drawing/2014/main" id="{82FFE158-B6C1-D520-B6A1-6211F520BA57}"/>
                </a:ext>
              </a:extLst>
            </p:cNvPr>
            <p:cNvSpPr>
              <a:spLocks noChangeArrowheads="1"/>
            </p:cNvSpPr>
            <p:nvPr/>
          </p:nvSpPr>
          <p:spPr bwMode="auto">
            <a:xfrm>
              <a:off x="102131" y="595447"/>
              <a:ext cx="3124200" cy="1752600"/>
            </a:xfrm>
            <a:prstGeom prst="rect">
              <a:avLst/>
            </a:prstGeom>
            <a:gradFill rotWithShape="1">
              <a:gsLst>
                <a:gs pos="0">
                  <a:srgbClr val="FFEFD1"/>
                </a:gs>
                <a:gs pos="64999">
                  <a:srgbClr val="F0EBD5"/>
                </a:gs>
                <a:gs pos="100000">
                  <a:srgbClr val="D1C39F"/>
                </a:gs>
              </a:gsLst>
              <a:path path="shape">
                <a:fillToRect l="50000" t="50000" r="50000" b="50000"/>
              </a:path>
            </a:gradFill>
            <a:ln w="9525">
              <a:miter lim="800000"/>
              <a:headEnd/>
              <a:tailEnd/>
            </a:ln>
            <a:effectLst>
              <a:glow rad="63500">
                <a:srgbClr val="000000">
                  <a:satMod val="175000"/>
                  <a:alpha val="40000"/>
                </a:srgbClr>
              </a:glow>
              <a:softEdge rad="63500"/>
            </a:effectLst>
            <a:scene3d>
              <a:camera prst="legacyPerspectiveBottomLeft"/>
              <a:lightRig rig="legacyFlat3" dir="t"/>
            </a:scene3d>
            <a:sp3d extrusionH="121893000" prstMaterial="legacyMatte">
              <a:bevelT w="13500" h="13500" prst="angle"/>
              <a:bevelB w="13500" h="13500" prst="angle"/>
              <a:extrusionClr>
                <a:srgbClr val="FFEFD1"/>
              </a:extrusionClr>
            </a:sp3d>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6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ea typeface="+mn-ea"/>
                  <a:cs typeface="+mn-cs"/>
                </a:rPr>
                <a:t>Critical</a:t>
              </a:r>
            </a:p>
          </p:txBody>
        </p:sp>
        <p:sp>
          <p:nvSpPr>
            <p:cNvPr id="23" name="Rectangle 9">
              <a:extLst>
                <a:ext uri="{FF2B5EF4-FFF2-40B4-BE49-F238E27FC236}">
                  <a16:creationId xmlns:a16="http://schemas.microsoft.com/office/drawing/2014/main" id="{77448899-8921-3E88-B721-56753D6B4BC7}"/>
                </a:ext>
              </a:extLst>
            </p:cNvPr>
            <p:cNvSpPr>
              <a:spLocks noChangeArrowheads="1"/>
            </p:cNvSpPr>
            <p:nvPr/>
          </p:nvSpPr>
          <p:spPr bwMode="auto">
            <a:xfrm>
              <a:off x="-873310" y="4037156"/>
              <a:ext cx="4181475" cy="555554"/>
            </a:xfrm>
            <a:prstGeom prst="rect">
              <a:avLst/>
            </a:prstGeom>
            <a:noFill/>
            <a:ln w="12700">
              <a:noFill/>
              <a:miter lim="800000"/>
              <a:headEnd/>
              <a:tailEnd/>
            </a:ln>
            <a:effectLst/>
          </p:spPr>
          <p:txBody>
            <a:bodyPr lIns="90488" tIns="44450" rIns="90488" bIns="44450" anchor="ctr">
              <a:spAutoFit/>
            </a:bodyPr>
            <a:lstStyle/>
            <a:p>
              <a:pPr marL="0" marR="0" lvl="0" indent="0" algn="ctr" defTabSz="914400" rtl="0" eaLnBrk="0" fontAlgn="base" latinLnBrk="0" hangingPunct="0">
                <a:lnSpc>
                  <a:spcPct val="110000"/>
                </a:lnSpc>
                <a:spcBef>
                  <a:spcPct val="0"/>
                </a:spcBef>
                <a:spcAft>
                  <a:spcPct val="0"/>
                </a:spcAft>
                <a:buClrTx/>
                <a:buSzTx/>
                <a:buFontTx/>
                <a:buNone/>
                <a:tabLst/>
                <a:defRPr/>
              </a:pPr>
              <a:r>
                <a:rPr kumimoji="0" lang="en-US" sz="28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ea typeface="+mn-ea"/>
                  <a:cs typeface="+mn-cs"/>
                </a:rPr>
                <a:t>Listening</a:t>
              </a:r>
            </a:p>
          </p:txBody>
        </p:sp>
      </p:grpSp>
      <p:pic>
        <p:nvPicPr>
          <p:cNvPr id="6" name="Picture 5">
            <a:extLst>
              <a:ext uri="{FF2B5EF4-FFF2-40B4-BE49-F238E27FC236}">
                <a16:creationId xmlns:a16="http://schemas.microsoft.com/office/drawing/2014/main" id="{E7D2935F-791D-3C09-1C57-9223964ABE34}"/>
              </a:ext>
            </a:extLst>
          </p:cNvPr>
          <p:cNvPicPr>
            <a:picLocks noChangeAspect="1"/>
          </p:cNvPicPr>
          <p:nvPr/>
        </p:nvPicPr>
        <p:blipFill>
          <a:blip r:embed="rId4"/>
          <a:stretch>
            <a:fillRect/>
          </a:stretch>
        </p:blipFill>
        <p:spPr>
          <a:xfrm>
            <a:off x="1277503" y="1411782"/>
            <a:ext cx="914479" cy="914479"/>
          </a:xfrm>
          <a:prstGeom prst="rect">
            <a:avLst/>
          </a:prstGeom>
        </p:spPr>
      </p:pic>
      <p:sp>
        <p:nvSpPr>
          <p:cNvPr id="8" name="TextBox 7">
            <a:extLst>
              <a:ext uri="{FF2B5EF4-FFF2-40B4-BE49-F238E27FC236}">
                <a16:creationId xmlns:a16="http://schemas.microsoft.com/office/drawing/2014/main" id="{5A822845-A67E-180E-E91A-535EE0C7664B}"/>
              </a:ext>
            </a:extLst>
          </p:cNvPr>
          <p:cNvSpPr txBox="1"/>
          <p:nvPr/>
        </p:nvSpPr>
        <p:spPr>
          <a:xfrm>
            <a:off x="5916218" y="2680887"/>
            <a:ext cx="4462139" cy="1757404"/>
          </a:xfrm>
          <a:prstGeom prst="rect">
            <a:avLst/>
          </a:prstGeom>
          <a:noFill/>
        </p:spPr>
        <p:txBody>
          <a:bodyPr wrap="square">
            <a:sp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2000" b="1" i="0" u="sng"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Times New Roman" pitchFamily="18" charset="0"/>
                <a:ea typeface="+mn-ea"/>
                <a:cs typeface="Times New Roman" pitchFamily="18" charset="0"/>
              </a:rPr>
              <a:t>These several levels</a:t>
            </a:r>
            <a:r>
              <a:rPr lang="en-US" sz="2000" b="1" u="sng" dirty="0">
                <a:solidFill>
                  <a:srgbClr val="FF0000"/>
                </a:solidFill>
                <a:effectLst>
                  <a:outerShdw blurRad="38100" dist="38100" dir="2700000" algn="tl">
                    <a:srgbClr val="000000">
                      <a:alpha val="43137"/>
                    </a:srgbClr>
                  </a:outerShdw>
                </a:effectLst>
                <a:latin typeface="Times New Roman" pitchFamily="18" charset="0"/>
                <a:cs typeface="Times New Roman" pitchFamily="18" charset="0"/>
              </a:rPr>
              <a:t> are </a:t>
            </a:r>
            <a:r>
              <a:rPr kumimoji="0" lang="en-US" sz="2000" b="1" i="0" u="sng"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Times New Roman" pitchFamily="18" charset="0"/>
                <a:ea typeface="+mn-ea"/>
                <a:cs typeface="Times New Roman" pitchFamily="18" charset="0"/>
              </a:rPr>
              <a:t>such as </a:t>
            </a:r>
          </a:p>
          <a:p>
            <a:pPr marL="342900" marR="0" lvl="0" indent="-342900" algn="l" defTabSz="914400" rtl="0" eaLnBrk="0" fontAlgn="base" latinLnBrk="0" hangingPunct="0">
              <a:lnSpc>
                <a:spcPct val="100000"/>
              </a:lnSpc>
              <a:spcBef>
                <a:spcPct val="30000"/>
              </a:spcBef>
              <a:spcAft>
                <a:spcPct val="0"/>
              </a:spcAft>
              <a:buClrTx/>
              <a:buSzTx/>
              <a:buFont typeface="Wingdings" panose="05000000000000000000" pitchFamily="2" charset="2"/>
              <a:buChar char="q"/>
              <a:tabLst/>
              <a:defRPr/>
            </a:pPr>
            <a:r>
              <a:rPr kumimoji="0" lang="en-US"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Times New Roman" pitchFamily="18" charset="0"/>
              </a:rPr>
              <a:t>the speaker’s intentions and motives,</a:t>
            </a:r>
          </a:p>
          <a:p>
            <a:pPr marL="342900" marR="0" lvl="0" indent="-342900" algn="l" defTabSz="914400" rtl="0" eaLnBrk="0" fontAlgn="base" latinLnBrk="0" hangingPunct="0">
              <a:lnSpc>
                <a:spcPct val="100000"/>
              </a:lnSpc>
              <a:spcBef>
                <a:spcPct val="30000"/>
              </a:spcBef>
              <a:spcAft>
                <a:spcPct val="0"/>
              </a:spcAft>
              <a:buClrTx/>
              <a:buSzTx/>
              <a:buFont typeface="Wingdings" panose="05000000000000000000" pitchFamily="2" charset="2"/>
              <a:buChar char="q"/>
              <a:tabLst/>
              <a:defRPr/>
            </a:pPr>
            <a:r>
              <a:rPr kumimoji="0" lang="en-US"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Times New Roman" pitchFamily="18" charset="0"/>
              </a:rPr>
              <a:t> and the omission of any relevant points. </a:t>
            </a:r>
          </a:p>
          <a:p>
            <a:pPr marL="342900" marR="0" lvl="0" indent="-342900" algn="l" defTabSz="914400" rtl="0" eaLnBrk="0" fontAlgn="base" latinLnBrk="0" hangingPunct="0">
              <a:lnSpc>
                <a:spcPct val="100000"/>
              </a:lnSpc>
              <a:spcBef>
                <a:spcPct val="30000"/>
              </a:spcBef>
              <a:spcAft>
                <a:spcPct val="0"/>
              </a:spcAft>
              <a:buClrTx/>
              <a:buSzTx/>
              <a:buFont typeface="Wingdings" panose="05000000000000000000" pitchFamily="2" charset="2"/>
              <a:buChar char="q"/>
              <a:tabLst/>
              <a:defRPr/>
            </a:pPr>
            <a:r>
              <a:rPr kumimoji="0" lang="en-US"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Times New Roman" pitchFamily="18" charset="0"/>
              </a:rPr>
              <a:t>Be on the lookout for speaker bias, and separate opinions from facts.</a:t>
            </a:r>
            <a:endParaRPr kumimoji="0" lang="en-US" b="1" i="0" u="none" strike="noStrike" kern="1200" cap="none" spc="0" normalizeH="0" baseline="0" noProof="0" dirty="0">
              <a:ln>
                <a:noFill/>
              </a:ln>
              <a:solidFill>
                <a:srgbClr val="0000FF"/>
              </a:solidFill>
              <a:effectLst>
                <a:outerShdw blurRad="38100" dist="38100" dir="2700000" algn="tl">
                  <a:srgbClr val="000000">
                    <a:alpha val="43137"/>
                  </a:srgbClr>
                </a:outerShdw>
              </a:effectLst>
              <a:uLnTx/>
              <a:uFillTx/>
              <a:latin typeface="Times New Roman" pitchFamily="18" charset="0"/>
              <a:ea typeface="+mn-ea"/>
              <a:cs typeface="Times New Roman" pitchFamily="18" charset="0"/>
            </a:endParaRPr>
          </a:p>
        </p:txBody>
      </p:sp>
    </p:spTree>
    <p:extLst>
      <p:ext uri="{BB962C8B-B14F-4D97-AF65-F5344CB8AC3E}">
        <p14:creationId xmlns:p14="http://schemas.microsoft.com/office/powerpoint/2010/main" val="414113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grpSp>
        <p:nvGrpSpPr>
          <p:cNvPr id="12" name="Group 11">
            <a:extLst>
              <a:ext uri="{FF2B5EF4-FFF2-40B4-BE49-F238E27FC236}">
                <a16:creationId xmlns:a16="http://schemas.microsoft.com/office/drawing/2014/main" id="{419FB8AA-709E-C9DD-5021-273F42C70F84}"/>
              </a:ext>
            </a:extLst>
          </p:cNvPr>
          <p:cNvGrpSpPr/>
          <p:nvPr/>
        </p:nvGrpSpPr>
        <p:grpSpPr>
          <a:xfrm>
            <a:off x="7715574" y="2490637"/>
            <a:ext cx="2713509" cy="2088037"/>
            <a:chOff x="5941828" y="1224790"/>
            <a:chExt cx="4181475" cy="2965157"/>
          </a:xfrm>
        </p:grpSpPr>
        <p:sp>
          <p:nvSpPr>
            <p:cNvPr id="20" name="Rectangle 6">
              <a:extLst>
                <a:ext uri="{FF2B5EF4-FFF2-40B4-BE49-F238E27FC236}">
                  <a16:creationId xmlns:a16="http://schemas.microsoft.com/office/drawing/2014/main" id="{C09574C2-C727-7AB4-C631-15FE557981E5}"/>
                </a:ext>
              </a:extLst>
            </p:cNvPr>
            <p:cNvSpPr>
              <a:spLocks noChangeArrowheads="1"/>
            </p:cNvSpPr>
            <p:nvPr/>
          </p:nvSpPr>
          <p:spPr bwMode="auto">
            <a:xfrm>
              <a:off x="6154290" y="1224790"/>
              <a:ext cx="3124200" cy="1752600"/>
            </a:xfrm>
            <a:prstGeom prst="rect">
              <a:avLst/>
            </a:prstGeom>
            <a:gradFill rotWithShape="1">
              <a:gsLst>
                <a:gs pos="0">
                  <a:srgbClr val="FFEFD1"/>
                </a:gs>
                <a:gs pos="64999">
                  <a:srgbClr val="F0EBD5"/>
                </a:gs>
                <a:gs pos="100000">
                  <a:srgbClr val="D1C39F"/>
                </a:gs>
              </a:gsLst>
              <a:path path="shape">
                <a:fillToRect l="50000" t="50000" r="50000" b="50000"/>
              </a:path>
            </a:gradFill>
            <a:ln w="9525">
              <a:miter lim="800000"/>
              <a:headEnd/>
              <a:tailEnd/>
            </a:ln>
            <a:effectLst>
              <a:glow rad="63500">
                <a:srgbClr val="000000">
                  <a:satMod val="175000"/>
                  <a:alpha val="40000"/>
                </a:srgbClr>
              </a:glow>
              <a:softEdge rad="63500"/>
            </a:effectLst>
            <a:scene3d>
              <a:camera prst="legacyPerspectiveTopRight"/>
              <a:lightRig rig="legacyFlat3" dir="b"/>
            </a:scene3d>
            <a:sp3d extrusionH="121893000" prstMaterial="legacyMatte">
              <a:bevelT w="13500" h="13500" prst="angle"/>
              <a:bevelB w="13500" h="13500" prst="angle"/>
              <a:extrusionClr>
                <a:srgbClr val="FFEFD1"/>
              </a:extrusionClr>
            </a:sp3d>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ea typeface="+mn-ea"/>
                  <a:cs typeface="+mn-cs"/>
                </a:rPr>
                <a:t>Empathic</a:t>
              </a:r>
            </a:p>
          </p:txBody>
        </p:sp>
        <p:sp>
          <p:nvSpPr>
            <p:cNvPr id="23" name="Rectangle 9">
              <a:extLst>
                <a:ext uri="{FF2B5EF4-FFF2-40B4-BE49-F238E27FC236}">
                  <a16:creationId xmlns:a16="http://schemas.microsoft.com/office/drawing/2014/main" id="{77448899-8921-3E88-B721-56753D6B4BC7}"/>
                </a:ext>
              </a:extLst>
            </p:cNvPr>
            <p:cNvSpPr>
              <a:spLocks noChangeArrowheads="1"/>
            </p:cNvSpPr>
            <p:nvPr/>
          </p:nvSpPr>
          <p:spPr bwMode="auto">
            <a:xfrm>
              <a:off x="5941828" y="3365900"/>
              <a:ext cx="4181475" cy="824047"/>
            </a:xfrm>
            <a:prstGeom prst="rect">
              <a:avLst/>
            </a:prstGeom>
            <a:noFill/>
            <a:ln w="12700">
              <a:noFill/>
              <a:miter lim="800000"/>
              <a:headEnd/>
              <a:tailEnd/>
            </a:ln>
            <a:effectLst/>
          </p:spPr>
          <p:txBody>
            <a:bodyPr lIns="90488" tIns="44450" rIns="90488" bIns="44450" anchor="ctr">
              <a:spAutoFit/>
            </a:bodyPr>
            <a:lstStyle/>
            <a:p>
              <a:pPr marL="0" marR="0" lvl="0" indent="0" algn="ctr" defTabSz="914400" rtl="0" eaLnBrk="0" fontAlgn="base" latinLnBrk="0" hangingPunct="0">
                <a:lnSpc>
                  <a:spcPct val="110000"/>
                </a:lnSpc>
                <a:spcBef>
                  <a:spcPct val="0"/>
                </a:spcBef>
                <a:spcAft>
                  <a:spcPct val="0"/>
                </a:spcAft>
                <a:buClrTx/>
                <a:buSzTx/>
                <a:buFontTx/>
                <a:buNone/>
                <a:tabLst/>
                <a:defRPr/>
              </a:pPr>
              <a:r>
                <a:rPr kumimoji="0" lang="en-US" sz="32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ea typeface="+mn-ea"/>
                  <a:cs typeface="+mn-cs"/>
                </a:rPr>
                <a:t>Listening</a:t>
              </a:r>
              <a:endParaRPr kumimoji="0" lang="en-US" sz="48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ea typeface="+mn-ea"/>
                <a:cs typeface="+mn-cs"/>
              </a:endParaRPr>
            </a:p>
          </p:txBody>
        </p:sp>
      </p:grpSp>
      <p:pic>
        <p:nvPicPr>
          <p:cNvPr id="6" name="Graphic 5" descr="Badge 3 with solid fill">
            <a:extLst>
              <a:ext uri="{FF2B5EF4-FFF2-40B4-BE49-F238E27FC236}">
                <a16:creationId xmlns:a16="http://schemas.microsoft.com/office/drawing/2014/main" id="{40D20811-2293-4BBB-BBAE-CCC0EBE708E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16123" y="903785"/>
            <a:ext cx="914400" cy="914400"/>
          </a:xfrm>
          <a:prstGeom prst="rect">
            <a:avLst/>
          </a:prstGeom>
        </p:spPr>
      </p:pic>
      <p:sp>
        <p:nvSpPr>
          <p:cNvPr id="8" name="TextBox 7">
            <a:extLst>
              <a:ext uri="{FF2B5EF4-FFF2-40B4-BE49-F238E27FC236}">
                <a16:creationId xmlns:a16="http://schemas.microsoft.com/office/drawing/2014/main" id="{8270559E-FB24-5C14-3C83-DA9F5F298DCA}"/>
              </a:ext>
            </a:extLst>
          </p:cNvPr>
          <p:cNvSpPr txBox="1"/>
          <p:nvPr/>
        </p:nvSpPr>
        <p:spPr>
          <a:xfrm>
            <a:off x="1762917" y="1481511"/>
            <a:ext cx="5362263" cy="3340979"/>
          </a:xfrm>
          <a:prstGeom prst="rect">
            <a:avLst/>
          </a:prstGeom>
          <a:noFill/>
        </p:spPr>
        <p:txBody>
          <a:bodyPr wrap="square">
            <a:spAutoFit/>
          </a:bodyPr>
          <a:lstStyle/>
          <a:p>
            <a:pPr marL="0" marR="0" lvl="0" indent="0" algn="l" defTabSz="914400" rtl="0" eaLnBrk="0" fontAlgn="base" latinLnBrk="0" hangingPunct="0">
              <a:lnSpc>
                <a:spcPct val="150000"/>
              </a:lnSpc>
              <a:spcBef>
                <a:spcPct val="30000"/>
              </a:spcBef>
              <a:spcAft>
                <a:spcPct val="0"/>
              </a:spcAft>
              <a:buClrTx/>
              <a:buSzTx/>
              <a:buFontTx/>
              <a:buNone/>
              <a:tabLst/>
              <a:defRPr/>
            </a:pPr>
            <a:r>
              <a:rPr lang="en-US" sz="2400" kern="0" dirty="0">
                <a:solidFill>
                  <a:srgbClr val="000000"/>
                </a:solidFill>
                <a:effectLst>
                  <a:outerShdw blurRad="50800" dist="38100" dir="8100000" algn="tr" rotWithShape="0">
                    <a:srgbClr val="969696">
                      <a:alpha val="40000"/>
                    </a:srgbClr>
                  </a:outerShdw>
                </a:effectLst>
                <a:latin typeface="Tahoma"/>
              </a:rPr>
              <a:t>The goal of empathic listening is to </a:t>
            </a:r>
            <a:r>
              <a:rPr lang="en-US" sz="2400" kern="0" dirty="0">
                <a:solidFill>
                  <a:srgbClr val="FF0000"/>
                </a:solidFill>
                <a:effectLst>
                  <a:outerShdw blurRad="50800" dist="38100" dir="8100000" algn="tr" rotWithShape="0">
                    <a:srgbClr val="969696">
                      <a:alpha val="40000"/>
                    </a:srgbClr>
                  </a:outerShdw>
                </a:effectLst>
                <a:latin typeface="Tahoma"/>
              </a:rPr>
              <a:t>understand</a:t>
            </a:r>
            <a:r>
              <a:rPr lang="en-US" sz="2400" kern="0" dirty="0">
                <a:solidFill>
                  <a:srgbClr val="000000"/>
                </a:solidFill>
                <a:effectLst>
                  <a:outerShdw blurRad="50800" dist="38100" dir="8100000" algn="tr" rotWithShape="0">
                    <a:srgbClr val="969696">
                      <a:alpha val="40000"/>
                    </a:srgbClr>
                  </a:outerShdw>
                </a:effectLst>
                <a:latin typeface="Tahoma"/>
              </a:rPr>
              <a:t> the speaker’s </a:t>
            </a:r>
            <a:r>
              <a:rPr lang="en-US" sz="2400" kern="0" dirty="0">
                <a:solidFill>
                  <a:srgbClr val="FF0000"/>
                </a:solidFill>
                <a:effectLst>
                  <a:outerShdw blurRad="50800" dist="38100" dir="8100000" algn="tr" rotWithShape="0">
                    <a:srgbClr val="969696">
                      <a:alpha val="40000"/>
                    </a:srgbClr>
                  </a:outerShdw>
                </a:effectLst>
                <a:latin typeface="Tahoma"/>
              </a:rPr>
              <a:t>feelings</a:t>
            </a:r>
            <a:r>
              <a:rPr lang="en-US" sz="2400" kern="0" dirty="0">
                <a:solidFill>
                  <a:srgbClr val="000000"/>
                </a:solidFill>
                <a:effectLst>
                  <a:outerShdw blurRad="50800" dist="38100" dir="8100000" algn="tr" rotWithShape="0">
                    <a:srgbClr val="969696">
                      <a:alpha val="40000"/>
                    </a:srgbClr>
                  </a:outerShdw>
                </a:effectLst>
                <a:latin typeface="Tahoma"/>
              </a:rPr>
              <a:t>, needs, and wants so that you can appreciate his or her point of view, regardless of whether you share that perspective. </a:t>
            </a:r>
          </a:p>
        </p:txBody>
      </p:sp>
    </p:spTree>
    <p:extLst>
      <p:ext uri="{BB962C8B-B14F-4D97-AF65-F5344CB8AC3E}">
        <p14:creationId xmlns:p14="http://schemas.microsoft.com/office/powerpoint/2010/main" val="2920985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grpSp>
        <p:nvGrpSpPr>
          <p:cNvPr id="12" name="Group 11">
            <a:extLst>
              <a:ext uri="{FF2B5EF4-FFF2-40B4-BE49-F238E27FC236}">
                <a16:creationId xmlns:a16="http://schemas.microsoft.com/office/drawing/2014/main" id="{419FB8AA-709E-C9DD-5021-273F42C70F84}"/>
              </a:ext>
            </a:extLst>
          </p:cNvPr>
          <p:cNvGrpSpPr/>
          <p:nvPr/>
        </p:nvGrpSpPr>
        <p:grpSpPr>
          <a:xfrm>
            <a:off x="7715574" y="2628899"/>
            <a:ext cx="3428676" cy="1970845"/>
            <a:chOff x="5941828" y="1503336"/>
            <a:chExt cx="4181475" cy="2716800"/>
          </a:xfrm>
        </p:grpSpPr>
        <p:sp>
          <p:nvSpPr>
            <p:cNvPr id="20" name="Rectangle 6">
              <a:extLst>
                <a:ext uri="{FF2B5EF4-FFF2-40B4-BE49-F238E27FC236}">
                  <a16:creationId xmlns:a16="http://schemas.microsoft.com/office/drawing/2014/main" id="{C09574C2-C727-7AB4-C631-15FE557981E5}"/>
                </a:ext>
              </a:extLst>
            </p:cNvPr>
            <p:cNvSpPr>
              <a:spLocks noChangeArrowheads="1"/>
            </p:cNvSpPr>
            <p:nvPr/>
          </p:nvSpPr>
          <p:spPr bwMode="auto">
            <a:xfrm>
              <a:off x="6154290" y="1503336"/>
              <a:ext cx="2910271" cy="1474054"/>
            </a:xfrm>
            <a:prstGeom prst="rect">
              <a:avLst/>
            </a:prstGeom>
            <a:gradFill rotWithShape="1">
              <a:gsLst>
                <a:gs pos="0">
                  <a:srgbClr val="FFEFD1"/>
                </a:gs>
                <a:gs pos="64999">
                  <a:srgbClr val="F0EBD5"/>
                </a:gs>
                <a:gs pos="100000">
                  <a:srgbClr val="D1C39F"/>
                </a:gs>
              </a:gsLst>
              <a:path path="shape">
                <a:fillToRect l="50000" t="50000" r="50000" b="50000"/>
              </a:path>
            </a:gradFill>
            <a:ln w="9525">
              <a:miter lim="800000"/>
              <a:headEnd/>
              <a:tailEnd/>
            </a:ln>
            <a:effectLst>
              <a:glow rad="63500">
                <a:srgbClr val="000000">
                  <a:satMod val="175000"/>
                  <a:alpha val="40000"/>
                </a:srgbClr>
              </a:glow>
              <a:softEdge rad="63500"/>
            </a:effectLst>
            <a:scene3d>
              <a:camera prst="legacyPerspectiveTopRight"/>
              <a:lightRig rig="legacyFlat3" dir="b"/>
            </a:scene3d>
            <a:sp3d extrusionH="121893000" prstMaterial="legacyMatte">
              <a:bevelT w="13500" h="13500" prst="angle"/>
              <a:bevelB w="13500" h="13500" prst="angle"/>
              <a:extrusionClr>
                <a:srgbClr val="FFEFD1"/>
              </a:extrusionClr>
            </a:sp3d>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ea typeface="+mn-ea"/>
                  <a:cs typeface="+mn-cs"/>
                </a:rPr>
                <a:t>Empathic</a:t>
              </a:r>
            </a:p>
          </p:txBody>
        </p:sp>
        <p:sp>
          <p:nvSpPr>
            <p:cNvPr id="23" name="Rectangle 9">
              <a:extLst>
                <a:ext uri="{FF2B5EF4-FFF2-40B4-BE49-F238E27FC236}">
                  <a16:creationId xmlns:a16="http://schemas.microsoft.com/office/drawing/2014/main" id="{77448899-8921-3E88-B721-56753D6B4BC7}"/>
                </a:ext>
              </a:extLst>
            </p:cNvPr>
            <p:cNvSpPr>
              <a:spLocks noChangeArrowheads="1"/>
            </p:cNvSpPr>
            <p:nvPr/>
          </p:nvSpPr>
          <p:spPr bwMode="auto">
            <a:xfrm>
              <a:off x="5941828" y="3335713"/>
              <a:ext cx="4181475" cy="884423"/>
            </a:xfrm>
            <a:prstGeom prst="rect">
              <a:avLst/>
            </a:prstGeom>
            <a:noFill/>
            <a:ln w="12700">
              <a:noFill/>
              <a:miter lim="800000"/>
              <a:headEnd/>
              <a:tailEnd/>
            </a:ln>
            <a:effectLst/>
          </p:spPr>
          <p:txBody>
            <a:bodyPr lIns="90488" tIns="44450" rIns="90488" bIns="44450" anchor="ctr">
              <a:spAutoFit/>
            </a:bodyPr>
            <a:lstStyle/>
            <a:p>
              <a:pPr marL="0" marR="0" lvl="0" indent="0" algn="ctr" defTabSz="914400" rtl="0" eaLnBrk="0" fontAlgn="base" latinLnBrk="0" hangingPunct="0">
                <a:lnSpc>
                  <a:spcPct val="110000"/>
                </a:lnSpc>
                <a:spcBef>
                  <a:spcPct val="0"/>
                </a:spcBef>
                <a:spcAft>
                  <a:spcPct val="0"/>
                </a:spcAft>
                <a:buClrTx/>
                <a:buSzTx/>
                <a:buFontTx/>
                <a:buNone/>
                <a:tabLst/>
                <a:defRPr/>
              </a:pPr>
              <a:r>
                <a:rPr kumimoji="0" lang="en-US" sz="36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ea typeface="+mn-ea"/>
                  <a:cs typeface="+mn-cs"/>
                </a:rPr>
                <a:t>Listening</a:t>
              </a:r>
            </a:p>
          </p:txBody>
        </p:sp>
      </p:grpSp>
      <p:pic>
        <p:nvPicPr>
          <p:cNvPr id="6" name="Graphic 5" descr="Badge 3 with solid fill">
            <a:extLst>
              <a:ext uri="{FF2B5EF4-FFF2-40B4-BE49-F238E27FC236}">
                <a16:creationId xmlns:a16="http://schemas.microsoft.com/office/drawing/2014/main" id="{40D20811-2293-4BBB-BBAE-CCC0EBE708E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030364" y="964969"/>
            <a:ext cx="914400" cy="914400"/>
          </a:xfrm>
          <a:prstGeom prst="rect">
            <a:avLst/>
          </a:prstGeom>
        </p:spPr>
      </p:pic>
      <p:sp>
        <p:nvSpPr>
          <p:cNvPr id="8" name="TextBox 7">
            <a:extLst>
              <a:ext uri="{FF2B5EF4-FFF2-40B4-BE49-F238E27FC236}">
                <a16:creationId xmlns:a16="http://schemas.microsoft.com/office/drawing/2014/main" id="{8270559E-FB24-5C14-3C83-DA9F5F298DCA}"/>
              </a:ext>
            </a:extLst>
          </p:cNvPr>
          <p:cNvSpPr txBox="1"/>
          <p:nvPr/>
        </p:nvSpPr>
        <p:spPr>
          <a:xfrm>
            <a:off x="1632817" y="1581166"/>
            <a:ext cx="5847974" cy="2566857"/>
          </a:xfrm>
          <a:prstGeom prst="rect">
            <a:avLst/>
          </a:prstGeom>
          <a:noFill/>
        </p:spPr>
        <p:txBody>
          <a:bodyPr wrap="square">
            <a:sp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3200" b="1" i="0" u="sng"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Times New Roman" pitchFamily="18" charset="0"/>
                <a:ea typeface="+mn-ea"/>
                <a:cs typeface="Arial" pitchFamily="34" charset="0"/>
              </a:rPr>
              <a:t>By listening in an empathic way, </a:t>
            </a:r>
          </a:p>
          <a:p>
            <a:pPr marL="342900" marR="0" lvl="0" indent="-342900" algn="l" defTabSz="914400" rtl="0" eaLnBrk="0" fontAlgn="base" latinLnBrk="0" hangingPunct="0">
              <a:lnSpc>
                <a:spcPct val="100000"/>
              </a:lnSpc>
              <a:spcBef>
                <a:spcPct val="30000"/>
              </a:spcBef>
              <a:spcAft>
                <a:spcPct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help the individual vent the emotions that prevent a clear-headed approach to the subject.</a:t>
            </a:r>
          </a:p>
          <a:p>
            <a:pPr marL="342900" marR="0" lvl="0" indent="-342900" algn="l" defTabSz="914400" rtl="0" eaLnBrk="0" fontAlgn="base" latinLnBrk="0" hangingPunct="0">
              <a:lnSpc>
                <a:spcPct val="100000"/>
              </a:lnSpc>
              <a:spcBef>
                <a:spcPct val="30000"/>
              </a:spcBef>
              <a:spcAft>
                <a:spcPct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 Avoid the temptation to give advice. </a:t>
            </a:r>
          </a:p>
        </p:txBody>
      </p:sp>
    </p:spTree>
    <p:extLst>
      <p:ext uri="{BB962C8B-B14F-4D97-AF65-F5344CB8AC3E}">
        <p14:creationId xmlns:p14="http://schemas.microsoft.com/office/powerpoint/2010/main" val="39804622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grpSp>
        <p:nvGrpSpPr>
          <p:cNvPr id="12" name="Group 11">
            <a:extLst>
              <a:ext uri="{FF2B5EF4-FFF2-40B4-BE49-F238E27FC236}">
                <a16:creationId xmlns:a16="http://schemas.microsoft.com/office/drawing/2014/main" id="{419FB8AA-709E-C9DD-5021-273F42C70F84}"/>
              </a:ext>
            </a:extLst>
          </p:cNvPr>
          <p:cNvGrpSpPr/>
          <p:nvPr/>
        </p:nvGrpSpPr>
        <p:grpSpPr>
          <a:xfrm>
            <a:off x="7150902" y="2490245"/>
            <a:ext cx="3336662" cy="2138688"/>
            <a:chOff x="5941828" y="1224790"/>
            <a:chExt cx="4181475" cy="3055181"/>
          </a:xfrm>
        </p:grpSpPr>
        <p:sp>
          <p:nvSpPr>
            <p:cNvPr id="20" name="Rectangle 6">
              <a:extLst>
                <a:ext uri="{FF2B5EF4-FFF2-40B4-BE49-F238E27FC236}">
                  <a16:creationId xmlns:a16="http://schemas.microsoft.com/office/drawing/2014/main" id="{C09574C2-C727-7AB4-C631-15FE557981E5}"/>
                </a:ext>
              </a:extLst>
            </p:cNvPr>
            <p:cNvSpPr>
              <a:spLocks noChangeArrowheads="1"/>
            </p:cNvSpPr>
            <p:nvPr/>
          </p:nvSpPr>
          <p:spPr bwMode="auto">
            <a:xfrm>
              <a:off x="6154290" y="1224790"/>
              <a:ext cx="3124200" cy="1752600"/>
            </a:xfrm>
            <a:prstGeom prst="rect">
              <a:avLst/>
            </a:prstGeom>
            <a:gradFill rotWithShape="1">
              <a:gsLst>
                <a:gs pos="0">
                  <a:srgbClr val="FFEFD1"/>
                </a:gs>
                <a:gs pos="64999">
                  <a:srgbClr val="F0EBD5"/>
                </a:gs>
                <a:gs pos="100000">
                  <a:srgbClr val="D1C39F"/>
                </a:gs>
              </a:gsLst>
              <a:path path="shape">
                <a:fillToRect l="50000" t="50000" r="50000" b="50000"/>
              </a:path>
            </a:gradFill>
            <a:ln w="9525">
              <a:miter lim="800000"/>
              <a:headEnd/>
              <a:tailEnd/>
            </a:ln>
            <a:effectLst>
              <a:glow rad="63500">
                <a:srgbClr val="000000">
                  <a:satMod val="175000"/>
                  <a:alpha val="40000"/>
                </a:srgbClr>
              </a:glow>
              <a:softEdge rad="63500"/>
            </a:effectLst>
            <a:scene3d>
              <a:camera prst="legacyPerspectiveTopRight"/>
              <a:lightRig rig="legacyFlat3" dir="b"/>
            </a:scene3d>
            <a:sp3d extrusionH="121893000" prstMaterial="legacyMatte">
              <a:bevelT w="13500" h="13500" prst="angle"/>
              <a:bevelB w="13500" h="13500" prst="angle"/>
              <a:extrusionClr>
                <a:srgbClr val="FFEFD1"/>
              </a:extrusionClr>
            </a:sp3d>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ea typeface="+mn-ea"/>
                  <a:cs typeface="+mn-cs"/>
                </a:rPr>
                <a:t>Empathic</a:t>
              </a:r>
            </a:p>
          </p:txBody>
        </p:sp>
        <p:sp>
          <p:nvSpPr>
            <p:cNvPr id="23" name="Rectangle 9">
              <a:extLst>
                <a:ext uri="{FF2B5EF4-FFF2-40B4-BE49-F238E27FC236}">
                  <a16:creationId xmlns:a16="http://schemas.microsoft.com/office/drawing/2014/main" id="{77448899-8921-3E88-B721-56753D6B4BC7}"/>
                </a:ext>
              </a:extLst>
            </p:cNvPr>
            <p:cNvSpPr>
              <a:spLocks noChangeArrowheads="1"/>
            </p:cNvSpPr>
            <p:nvPr/>
          </p:nvSpPr>
          <p:spPr bwMode="auto">
            <a:xfrm>
              <a:off x="5941828" y="3275878"/>
              <a:ext cx="4181475" cy="1004093"/>
            </a:xfrm>
            <a:prstGeom prst="rect">
              <a:avLst/>
            </a:prstGeom>
            <a:noFill/>
            <a:ln w="12700">
              <a:noFill/>
              <a:miter lim="800000"/>
              <a:headEnd/>
              <a:tailEnd/>
            </a:ln>
            <a:effectLst/>
          </p:spPr>
          <p:txBody>
            <a:bodyPr lIns="90488" tIns="44450" rIns="90488" bIns="44450" anchor="ctr">
              <a:spAutoFit/>
            </a:bodyPr>
            <a:lstStyle/>
            <a:p>
              <a:pPr marL="0" marR="0" lvl="0" indent="0" algn="ctr" defTabSz="914400" rtl="0" eaLnBrk="0" fontAlgn="base" latinLnBrk="0" hangingPunct="0">
                <a:lnSpc>
                  <a:spcPct val="110000"/>
                </a:lnSpc>
                <a:spcBef>
                  <a:spcPct val="0"/>
                </a:spcBef>
                <a:spcAft>
                  <a:spcPct val="0"/>
                </a:spcAft>
                <a:buClrTx/>
                <a:buSzTx/>
                <a:buFontTx/>
                <a:buNone/>
                <a:tabLst/>
                <a:defRPr/>
              </a:pPr>
              <a:r>
                <a:rPr kumimoji="0" lang="en-US" sz="40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ea typeface="+mn-ea"/>
                  <a:cs typeface="+mn-cs"/>
                </a:rPr>
                <a:t>Listening</a:t>
              </a:r>
            </a:p>
          </p:txBody>
        </p:sp>
      </p:grpSp>
      <p:pic>
        <p:nvPicPr>
          <p:cNvPr id="6" name="Graphic 5" descr="Badge 3 with solid fill">
            <a:extLst>
              <a:ext uri="{FF2B5EF4-FFF2-40B4-BE49-F238E27FC236}">
                <a16:creationId xmlns:a16="http://schemas.microsoft.com/office/drawing/2014/main" id="{40D20811-2293-4BBB-BBAE-CCC0EBE708E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030364" y="964969"/>
            <a:ext cx="914400" cy="914400"/>
          </a:xfrm>
          <a:prstGeom prst="rect">
            <a:avLst/>
          </a:prstGeom>
        </p:spPr>
      </p:pic>
      <p:sp>
        <p:nvSpPr>
          <p:cNvPr id="8" name="TextBox 7">
            <a:extLst>
              <a:ext uri="{FF2B5EF4-FFF2-40B4-BE49-F238E27FC236}">
                <a16:creationId xmlns:a16="http://schemas.microsoft.com/office/drawing/2014/main" id="{8270559E-FB24-5C14-3C83-DA9F5F298DCA}"/>
              </a:ext>
            </a:extLst>
          </p:cNvPr>
          <p:cNvSpPr txBox="1"/>
          <p:nvPr/>
        </p:nvSpPr>
        <p:spPr>
          <a:xfrm>
            <a:off x="1559624" y="1919188"/>
            <a:ext cx="4853940" cy="2628412"/>
          </a:xfrm>
          <a:prstGeom prst="rect">
            <a:avLst/>
          </a:prstGeom>
          <a:noFill/>
        </p:spPr>
        <p:txBody>
          <a:bodyPr wrap="square">
            <a:sp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3200" b="1" i="0" u="sng"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Times New Roman" pitchFamily="18" charset="0"/>
                <a:ea typeface="+mn-ea"/>
                <a:cs typeface="Arial" pitchFamily="34" charset="0"/>
              </a:rPr>
              <a:t>By listening in an empathic way, </a:t>
            </a:r>
          </a:p>
          <a:p>
            <a:pPr marL="342900" marR="0" lvl="0" indent="-342900" algn="l" defTabSz="914400" rtl="0" eaLnBrk="0" fontAlgn="base" latinLnBrk="0" hangingPunct="0">
              <a:lnSpc>
                <a:spcPct val="100000"/>
              </a:lnSpc>
              <a:spcBef>
                <a:spcPct val="30000"/>
              </a:spcBef>
              <a:spcAft>
                <a:spcPct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Try not to judge the individual’s feelings.</a:t>
            </a:r>
          </a:p>
          <a:p>
            <a:pPr marL="342900" marR="0" lvl="0" indent="-342900" algn="l" defTabSz="914400" rtl="0" eaLnBrk="0" fontAlgn="base" latinLnBrk="0" hangingPunct="0">
              <a:lnSpc>
                <a:spcPct val="100000"/>
              </a:lnSpc>
              <a:spcBef>
                <a:spcPct val="30000"/>
              </a:spcBef>
              <a:spcAft>
                <a:spcPct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000000"/>
                </a:solidFill>
                <a:effectLst/>
                <a:uLnTx/>
                <a:uFillTx/>
                <a:latin typeface="Times New Roman" pitchFamily="18" charset="0"/>
                <a:ea typeface="+mn-ea"/>
                <a:cs typeface="Arial" pitchFamily="34" charset="0"/>
              </a:rPr>
              <a:t> Just let the other person talk.</a:t>
            </a:r>
            <a:r>
              <a:rPr kumimoji="0" lang="en-US" sz="2800" b="0" i="0" u="none" strike="noStrike" kern="1200" cap="none" spc="0" normalizeH="0" baseline="0" noProof="0" dirty="0">
                <a:ln>
                  <a:noFill/>
                </a:ln>
                <a:solidFill>
                  <a:srgbClr val="0000FF"/>
                </a:solidFill>
                <a:effectLst/>
                <a:uLnTx/>
                <a:uFillTx/>
                <a:latin typeface="Times New Roman" pitchFamily="18" charset="0"/>
                <a:ea typeface="+mn-ea"/>
                <a:cs typeface="Arial" pitchFamily="34" charset="0"/>
              </a:rPr>
              <a:t> </a:t>
            </a:r>
          </a:p>
        </p:txBody>
      </p:sp>
    </p:spTree>
    <p:extLst>
      <p:ext uri="{BB962C8B-B14F-4D97-AF65-F5344CB8AC3E}">
        <p14:creationId xmlns:p14="http://schemas.microsoft.com/office/powerpoint/2010/main" val="1747679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grpSp>
        <p:nvGrpSpPr>
          <p:cNvPr id="12" name="Group 11">
            <a:extLst>
              <a:ext uri="{FF2B5EF4-FFF2-40B4-BE49-F238E27FC236}">
                <a16:creationId xmlns:a16="http://schemas.microsoft.com/office/drawing/2014/main" id="{419FB8AA-709E-C9DD-5021-273F42C70F84}"/>
              </a:ext>
            </a:extLst>
          </p:cNvPr>
          <p:cNvGrpSpPr/>
          <p:nvPr/>
        </p:nvGrpSpPr>
        <p:grpSpPr>
          <a:xfrm>
            <a:off x="1420192" y="2837218"/>
            <a:ext cx="3198916" cy="2608346"/>
            <a:chOff x="-1272036" y="1708571"/>
            <a:chExt cx="4181475" cy="3225719"/>
          </a:xfrm>
        </p:grpSpPr>
        <p:sp>
          <p:nvSpPr>
            <p:cNvPr id="21" name="Rectangle 7">
              <a:extLst>
                <a:ext uri="{FF2B5EF4-FFF2-40B4-BE49-F238E27FC236}">
                  <a16:creationId xmlns:a16="http://schemas.microsoft.com/office/drawing/2014/main" id="{BBC2D717-EC7B-E8C4-FAE8-453F348D952C}"/>
                </a:ext>
              </a:extLst>
            </p:cNvPr>
            <p:cNvSpPr>
              <a:spLocks noChangeArrowheads="1"/>
            </p:cNvSpPr>
            <p:nvPr/>
          </p:nvSpPr>
          <p:spPr bwMode="auto">
            <a:xfrm>
              <a:off x="-520665" y="1708571"/>
              <a:ext cx="3124200" cy="1752600"/>
            </a:xfrm>
            <a:prstGeom prst="rect">
              <a:avLst/>
            </a:prstGeom>
            <a:gradFill rotWithShape="1">
              <a:gsLst>
                <a:gs pos="0">
                  <a:srgbClr val="FFEFD1"/>
                </a:gs>
                <a:gs pos="64999">
                  <a:srgbClr val="F0EBD5"/>
                </a:gs>
                <a:gs pos="100000">
                  <a:srgbClr val="D1C39F"/>
                </a:gs>
              </a:gsLst>
              <a:path path="shape">
                <a:fillToRect l="50000" t="50000" r="50000" b="50000"/>
              </a:path>
            </a:gradFill>
            <a:ln w="9525">
              <a:miter lim="800000"/>
              <a:headEnd/>
              <a:tailEnd/>
            </a:ln>
            <a:effectLst>
              <a:glow rad="63500">
                <a:srgbClr val="000000">
                  <a:satMod val="175000"/>
                  <a:alpha val="40000"/>
                </a:srgbClr>
              </a:glow>
              <a:softEdge rad="63500"/>
            </a:effectLst>
            <a:scene3d>
              <a:camera prst="legacyPerspectiveTopLeft"/>
              <a:lightRig rig="legacyFlat3" dir="b"/>
            </a:scene3d>
            <a:sp3d extrusionH="121893000" prstMaterial="legacyMatte">
              <a:bevelT w="13500" h="13500" prst="angle"/>
              <a:bevelB w="13500" h="13500" prst="angle"/>
              <a:extrusionClr>
                <a:srgbClr val="FFEFD1"/>
              </a:extrusionClr>
            </a:sp3d>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ea typeface="+mn-ea"/>
                  <a:cs typeface="+mn-cs"/>
                </a:rPr>
                <a:t>Active</a:t>
              </a:r>
            </a:p>
          </p:txBody>
        </p:sp>
        <p:sp>
          <p:nvSpPr>
            <p:cNvPr id="23" name="Rectangle 9">
              <a:extLst>
                <a:ext uri="{FF2B5EF4-FFF2-40B4-BE49-F238E27FC236}">
                  <a16:creationId xmlns:a16="http://schemas.microsoft.com/office/drawing/2014/main" id="{77448899-8921-3E88-B721-56753D6B4BC7}"/>
                </a:ext>
              </a:extLst>
            </p:cNvPr>
            <p:cNvSpPr>
              <a:spLocks noChangeArrowheads="1"/>
            </p:cNvSpPr>
            <p:nvPr/>
          </p:nvSpPr>
          <p:spPr bwMode="auto">
            <a:xfrm>
              <a:off x="-1272036" y="4140846"/>
              <a:ext cx="4181475" cy="793444"/>
            </a:xfrm>
            <a:prstGeom prst="rect">
              <a:avLst/>
            </a:prstGeom>
            <a:noFill/>
            <a:ln w="12700">
              <a:noFill/>
              <a:miter lim="800000"/>
              <a:headEnd/>
              <a:tailEnd/>
            </a:ln>
            <a:effectLst/>
          </p:spPr>
          <p:txBody>
            <a:bodyPr lIns="90488" tIns="44450" rIns="90488" bIns="44450" anchor="ctr">
              <a:spAutoFit/>
            </a:bodyPr>
            <a:lstStyle/>
            <a:p>
              <a:pPr marL="0" marR="0" lvl="0" indent="0" algn="ctr" defTabSz="914400" rtl="0" eaLnBrk="0" fontAlgn="base" latinLnBrk="0" hangingPunct="0">
                <a:lnSpc>
                  <a:spcPct val="110000"/>
                </a:lnSpc>
                <a:spcBef>
                  <a:spcPct val="0"/>
                </a:spcBef>
                <a:spcAft>
                  <a:spcPct val="0"/>
                </a:spcAft>
                <a:buClrTx/>
                <a:buSzTx/>
                <a:buFontTx/>
                <a:buNone/>
                <a:tabLst/>
                <a:defRPr/>
              </a:pPr>
              <a:r>
                <a:rPr kumimoji="0" lang="en-US" sz="36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ea typeface="+mn-ea"/>
                  <a:cs typeface="+mn-cs"/>
                </a:rPr>
                <a:t>Listening</a:t>
              </a:r>
            </a:p>
          </p:txBody>
        </p:sp>
      </p:grpSp>
      <p:pic>
        <p:nvPicPr>
          <p:cNvPr id="6" name="Graphic 5" descr="Badge 4 with solid fill">
            <a:extLst>
              <a:ext uri="{FF2B5EF4-FFF2-40B4-BE49-F238E27FC236}">
                <a16:creationId xmlns:a16="http://schemas.microsoft.com/office/drawing/2014/main" id="{2E12844D-DCB7-07BF-265F-4B98851C5AC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127850" y="1024133"/>
            <a:ext cx="914400" cy="914400"/>
          </a:xfrm>
          <a:prstGeom prst="rect">
            <a:avLst/>
          </a:prstGeom>
        </p:spPr>
      </p:pic>
      <p:sp>
        <p:nvSpPr>
          <p:cNvPr id="19" name="TextBox 18">
            <a:extLst>
              <a:ext uri="{FF2B5EF4-FFF2-40B4-BE49-F238E27FC236}">
                <a16:creationId xmlns:a16="http://schemas.microsoft.com/office/drawing/2014/main" id="{20BE61D0-254D-D03D-E072-A5B4E3A9147D}"/>
              </a:ext>
            </a:extLst>
          </p:cNvPr>
          <p:cNvSpPr txBox="1"/>
          <p:nvPr/>
        </p:nvSpPr>
        <p:spPr>
          <a:xfrm>
            <a:off x="4619108" y="1273996"/>
            <a:ext cx="5577885" cy="36009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i="0" u="sng"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rPr>
              <a:t>Effective listeners </a:t>
            </a: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320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a:ea typeface="+mn-ea"/>
                <a:cs typeface="+mn-cs"/>
              </a:rPr>
              <a:t>try to engage in active listening.</a:t>
            </a:r>
          </a:p>
          <a:p>
            <a:pPr marR="0" lvl="0" algn="l" defTabSz="914400" rtl="0" eaLnBrk="1" fontAlgn="auto" latinLnBrk="0" hangingPunct="1">
              <a:lnSpc>
                <a:spcPct val="100000"/>
              </a:lnSpc>
              <a:spcBef>
                <a:spcPts val="0"/>
              </a:spcBef>
              <a:spcAft>
                <a:spcPts val="0"/>
              </a:spcAft>
              <a:buClrTx/>
              <a:buSzTx/>
              <a:tabLst/>
              <a:defRPr/>
            </a:pPr>
            <a:r>
              <a:rPr kumimoji="0" lang="en-US" sz="320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a:ea typeface="+mn-ea"/>
                <a:cs typeface="+mn-cs"/>
              </a:rPr>
              <a:t> </a:t>
            </a: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320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a:ea typeface="+mn-ea"/>
                <a:cs typeface="+mn-cs"/>
              </a:rPr>
              <a:t>They make a conscious effort to turn off their own filters and biases to truly hear </a:t>
            </a:r>
          </a:p>
        </p:txBody>
      </p:sp>
    </p:spTree>
    <p:extLst>
      <p:ext uri="{BB962C8B-B14F-4D97-AF65-F5344CB8AC3E}">
        <p14:creationId xmlns:p14="http://schemas.microsoft.com/office/powerpoint/2010/main" val="30470569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grpSp>
        <p:nvGrpSpPr>
          <p:cNvPr id="12" name="Group 11">
            <a:extLst>
              <a:ext uri="{FF2B5EF4-FFF2-40B4-BE49-F238E27FC236}">
                <a16:creationId xmlns:a16="http://schemas.microsoft.com/office/drawing/2014/main" id="{419FB8AA-709E-C9DD-5021-273F42C70F84}"/>
              </a:ext>
            </a:extLst>
          </p:cNvPr>
          <p:cNvGrpSpPr/>
          <p:nvPr/>
        </p:nvGrpSpPr>
        <p:grpSpPr>
          <a:xfrm>
            <a:off x="1282920" y="2819078"/>
            <a:ext cx="3613268" cy="2690510"/>
            <a:chOff x="-1272036" y="1708571"/>
            <a:chExt cx="4181475" cy="3254051"/>
          </a:xfrm>
        </p:grpSpPr>
        <p:sp>
          <p:nvSpPr>
            <p:cNvPr id="21" name="Rectangle 7">
              <a:extLst>
                <a:ext uri="{FF2B5EF4-FFF2-40B4-BE49-F238E27FC236}">
                  <a16:creationId xmlns:a16="http://schemas.microsoft.com/office/drawing/2014/main" id="{BBC2D717-EC7B-E8C4-FAE8-453F348D952C}"/>
                </a:ext>
              </a:extLst>
            </p:cNvPr>
            <p:cNvSpPr>
              <a:spLocks noChangeArrowheads="1"/>
            </p:cNvSpPr>
            <p:nvPr/>
          </p:nvSpPr>
          <p:spPr bwMode="auto">
            <a:xfrm>
              <a:off x="-520665" y="1708571"/>
              <a:ext cx="3124200" cy="1752600"/>
            </a:xfrm>
            <a:prstGeom prst="rect">
              <a:avLst/>
            </a:prstGeom>
            <a:gradFill rotWithShape="1">
              <a:gsLst>
                <a:gs pos="0">
                  <a:srgbClr val="FFEFD1"/>
                </a:gs>
                <a:gs pos="64999">
                  <a:srgbClr val="F0EBD5"/>
                </a:gs>
                <a:gs pos="100000">
                  <a:srgbClr val="D1C39F"/>
                </a:gs>
              </a:gsLst>
              <a:path path="shape">
                <a:fillToRect l="50000" t="50000" r="50000" b="50000"/>
              </a:path>
            </a:gradFill>
            <a:ln w="9525">
              <a:miter lim="800000"/>
              <a:headEnd/>
              <a:tailEnd/>
            </a:ln>
            <a:effectLst>
              <a:glow rad="63500">
                <a:srgbClr val="000000">
                  <a:satMod val="175000"/>
                  <a:alpha val="40000"/>
                </a:srgbClr>
              </a:glow>
              <a:softEdge rad="63500"/>
            </a:effectLst>
            <a:scene3d>
              <a:camera prst="legacyPerspectiveTopLeft"/>
              <a:lightRig rig="legacyFlat3" dir="b"/>
            </a:scene3d>
            <a:sp3d extrusionH="121893000" prstMaterial="legacyMatte">
              <a:bevelT w="13500" h="13500" prst="angle"/>
              <a:bevelB w="13500" h="13500" prst="angle"/>
              <a:extrusionClr>
                <a:srgbClr val="FFEFD1"/>
              </a:extrusionClr>
            </a:sp3d>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ea typeface="+mn-ea"/>
                  <a:cs typeface="+mn-cs"/>
                </a:rPr>
                <a:t>Active</a:t>
              </a:r>
            </a:p>
          </p:txBody>
        </p:sp>
        <p:sp>
          <p:nvSpPr>
            <p:cNvPr id="23" name="Rectangle 9">
              <a:extLst>
                <a:ext uri="{FF2B5EF4-FFF2-40B4-BE49-F238E27FC236}">
                  <a16:creationId xmlns:a16="http://schemas.microsoft.com/office/drawing/2014/main" id="{77448899-8921-3E88-B721-56753D6B4BC7}"/>
                </a:ext>
              </a:extLst>
            </p:cNvPr>
            <p:cNvSpPr>
              <a:spLocks noChangeArrowheads="1"/>
            </p:cNvSpPr>
            <p:nvPr/>
          </p:nvSpPr>
          <p:spPr bwMode="auto">
            <a:xfrm>
              <a:off x="-1272036" y="4112514"/>
              <a:ext cx="4181475" cy="850108"/>
            </a:xfrm>
            <a:prstGeom prst="rect">
              <a:avLst/>
            </a:prstGeom>
            <a:noFill/>
            <a:ln w="12700">
              <a:noFill/>
              <a:miter lim="800000"/>
              <a:headEnd/>
              <a:tailEnd/>
            </a:ln>
            <a:effectLst/>
          </p:spPr>
          <p:txBody>
            <a:bodyPr lIns="90488" tIns="44450" rIns="90488" bIns="44450" anchor="ctr">
              <a:spAutoFit/>
            </a:bodyPr>
            <a:lstStyle/>
            <a:p>
              <a:pPr lvl="0" algn="ctr" eaLnBrk="0" fontAlgn="base" hangingPunct="0">
                <a:lnSpc>
                  <a:spcPct val="110000"/>
                </a:lnSpc>
                <a:spcBef>
                  <a:spcPct val="0"/>
                </a:spcBef>
                <a:spcAft>
                  <a:spcPct val="0"/>
                </a:spcAft>
                <a:defRPr/>
              </a:pPr>
              <a:r>
                <a:rPr kumimoji="0" lang="en-US" sz="4000" b="1" i="0" u="none" strike="noStrike" kern="0" cap="all" spc="0" normalizeH="0" baseline="0" noProof="0" dirty="0" err="1">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ea typeface="+mn-ea"/>
                  <a:cs typeface="+mn-cs"/>
                </a:rPr>
                <a:t>Listenin</a:t>
              </a:r>
              <a:r>
                <a:rPr lang="en-US" sz="4000" b="1" kern="0" cap="all"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latin typeface="Tahoma" pitchFamily="34" charset="0"/>
                </a:rPr>
                <a:t>g</a:t>
              </a:r>
              <a:endParaRPr kumimoji="0" lang="en-US" sz="40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ea typeface="+mn-ea"/>
                <a:cs typeface="+mn-cs"/>
              </a:endParaRPr>
            </a:p>
          </p:txBody>
        </p:sp>
      </p:grpSp>
      <p:pic>
        <p:nvPicPr>
          <p:cNvPr id="6" name="Graphic 5" descr="Badge 4 with solid fill">
            <a:extLst>
              <a:ext uri="{FF2B5EF4-FFF2-40B4-BE49-F238E27FC236}">
                <a16:creationId xmlns:a16="http://schemas.microsoft.com/office/drawing/2014/main" id="{2E12844D-DCB7-07BF-265F-4B98851C5AC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127850" y="1024133"/>
            <a:ext cx="914400" cy="914400"/>
          </a:xfrm>
          <a:prstGeom prst="rect">
            <a:avLst/>
          </a:prstGeom>
        </p:spPr>
      </p:pic>
      <p:sp>
        <p:nvSpPr>
          <p:cNvPr id="19" name="TextBox 18">
            <a:extLst>
              <a:ext uri="{FF2B5EF4-FFF2-40B4-BE49-F238E27FC236}">
                <a16:creationId xmlns:a16="http://schemas.microsoft.com/office/drawing/2014/main" id="{20BE61D0-254D-D03D-E072-A5B4E3A9147D}"/>
              </a:ext>
            </a:extLst>
          </p:cNvPr>
          <p:cNvSpPr txBox="1"/>
          <p:nvPr/>
        </p:nvSpPr>
        <p:spPr>
          <a:xfrm>
            <a:off x="5339750" y="1357824"/>
            <a:ext cx="4724400" cy="4142352"/>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4800" i="0" u="sng"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rPr>
              <a:t>Effective listeners </a:t>
            </a:r>
          </a:p>
          <a:p>
            <a:pPr marL="457200" marR="0" lvl="0" indent="-457200" algn="l"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r>
              <a:rPr kumimoji="0" lang="en-US" sz="440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a:ea typeface="+mn-ea"/>
                <a:cs typeface="+mn-cs"/>
              </a:rPr>
              <a:t>understand what the other party is saying. </a:t>
            </a:r>
          </a:p>
        </p:txBody>
      </p:sp>
    </p:spTree>
    <p:extLst>
      <p:ext uri="{BB962C8B-B14F-4D97-AF65-F5344CB8AC3E}">
        <p14:creationId xmlns:p14="http://schemas.microsoft.com/office/powerpoint/2010/main" val="2115849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grpSp>
        <p:nvGrpSpPr>
          <p:cNvPr id="12" name="Group 11">
            <a:extLst>
              <a:ext uri="{FF2B5EF4-FFF2-40B4-BE49-F238E27FC236}">
                <a16:creationId xmlns:a16="http://schemas.microsoft.com/office/drawing/2014/main" id="{419FB8AA-709E-C9DD-5021-273F42C70F84}"/>
              </a:ext>
            </a:extLst>
          </p:cNvPr>
          <p:cNvGrpSpPr/>
          <p:nvPr/>
        </p:nvGrpSpPr>
        <p:grpSpPr>
          <a:xfrm>
            <a:off x="1131570" y="2503170"/>
            <a:ext cx="3487538" cy="2927100"/>
            <a:chOff x="-1272036" y="1708571"/>
            <a:chExt cx="4181475" cy="3215007"/>
          </a:xfrm>
        </p:grpSpPr>
        <p:sp>
          <p:nvSpPr>
            <p:cNvPr id="21" name="Rectangle 7">
              <a:extLst>
                <a:ext uri="{FF2B5EF4-FFF2-40B4-BE49-F238E27FC236}">
                  <a16:creationId xmlns:a16="http://schemas.microsoft.com/office/drawing/2014/main" id="{BBC2D717-EC7B-E8C4-FAE8-453F348D952C}"/>
                </a:ext>
              </a:extLst>
            </p:cNvPr>
            <p:cNvSpPr>
              <a:spLocks noChangeArrowheads="1"/>
            </p:cNvSpPr>
            <p:nvPr/>
          </p:nvSpPr>
          <p:spPr bwMode="auto">
            <a:xfrm>
              <a:off x="-520665" y="1708571"/>
              <a:ext cx="3124200" cy="1752600"/>
            </a:xfrm>
            <a:prstGeom prst="rect">
              <a:avLst/>
            </a:prstGeom>
            <a:gradFill rotWithShape="1">
              <a:gsLst>
                <a:gs pos="0">
                  <a:srgbClr val="FFEFD1"/>
                </a:gs>
                <a:gs pos="64999">
                  <a:srgbClr val="F0EBD5"/>
                </a:gs>
                <a:gs pos="100000">
                  <a:srgbClr val="D1C39F"/>
                </a:gs>
              </a:gsLst>
              <a:path path="shape">
                <a:fillToRect l="50000" t="50000" r="50000" b="50000"/>
              </a:path>
            </a:gradFill>
            <a:ln w="9525">
              <a:miter lim="800000"/>
              <a:headEnd/>
              <a:tailEnd/>
            </a:ln>
            <a:effectLst>
              <a:glow rad="63500">
                <a:srgbClr val="000000">
                  <a:satMod val="175000"/>
                  <a:alpha val="40000"/>
                </a:srgbClr>
              </a:glow>
              <a:softEdge rad="63500"/>
            </a:effectLst>
            <a:scene3d>
              <a:camera prst="legacyPerspectiveTopLeft"/>
              <a:lightRig rig="legacyFlat3" dir="b"/>
            </a:scene3d>
            <a:sp3d extrusionH="121893000" prstMaterial="legacyMatte">
              <a:bevelT w="13500" h="13500" prst="angle"/>
              <a:bevelB w="13500" h="13500" prst="angle"/>
              <a:extrusionClr>
                <a:srgbClr val="FFEFD1"/>
              </a:extrusionClr>
            </a:sp3d>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ea typeface="+mn-ea"/>
                  <a:cs typeface="+mn-cs"/>
                </a:rPr>
                <a:t>Active</a:t>
              </a:r>
            </a:p>
          </p:txBody>
        </p:sp>
        <p:sp>
          <p:nvSpPr>
            <p:cNvPr id="23" name="Rectangle 9">
              <a:extLst>
                <a:ext uri="{FF2B5EF4-FFF2-40B4-BE49-F238E27FC236}">
                  <a16:creationId xmlns:a16="http://schemas.microsoft.com/office/drawing/2014/main" id="{77448899-8921-3E88-B721-56753D6B4BC7}"/>
                </a:ext>
              </a:extLst>
            </p:cNvPr>
            <p:cNvSpPr>
              <a:spLocks noChangeArrowheads="1"/>
            </p:cNvSpPr>
            <p:nvPr/>
          </p:nvSpPr>
          <p:spPr bwMode="auto">
            <a:xfrm>
              <a:off x="-1272036" y="4151558"/>
              <a:ext cx="4181475" cy="772020"/>
            </a:xfrm>
            <a:prstGeom prst="rect">
              <a:avLst/>
            </a:prstGeom>
            <a:noFill/>
            <a:ln w="12700">
              <a:noFill/>
              <a:miter lim="800000"/>
              <a:headEnd/>
              <a:tailEnd/>
            </a:ln>
            <a:effectLst/>
          </p:spPr>
          <p:txBody>
            <a:bodyPr lIns="90488" tIns="44450" rIns="90488" bIns="44450" anchor="ctr">
              <a:spAutoFit/>
            </a:bodyPr>
            <a:lstStyle/>
            <a:p>
              <a:pPr marL="0" marR="0" lvl="0" indent="0" algn="ctr" defTabSz="914400" rtl="0" eaLnBrk="0" fontAlgn="base" latinLnBrk="0" hangingPunct="0">
                <a:lnSpc>
                  <a:spcPct val="110000"/>
                </a:lnSpc>
                <a:spcBef>
                  <a:spcPct val="0"/>
                </a:spcBef>
                <a:spcAft>
                  <a:spcPct val="0"/>
                </a:spcAft>
                <a:buClrTx/>
                <a:buSzTx/>
                <a:buFontTx/>
                <a:buNone/>
                <a:tabLst/>
                <a:defRPr/>
              </a:pPr>
              <a:r>
                <a:rPr kumimoji="0" lang="en-US" sz="40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ea typeface="+mn-ea"/>
                  <a:cs typeface="+mn-cs"/>
                </a:rPr>
                <a:t>Listening</a:t>
              </a:r>
            </a:p>
          </p:txBody>
        </p:sp>
      </p:grpSp>
      <p:pic>
        <p:nvPicPr>
          <p:cNvPr id="6" name="Graphic 5" descr="Badge 4 with solid fill">
            <a:extLst>
              <a:ext uri="{FF2B5EF4-FFF2-40B4-BE49-F238E27FC236}">
                <a16:creationId xmlns:a16="http://schemas.microsoft.com/office/drawing/2014/main" id="{2E12844D-DCB7-07BF-265F-4B98851C5AC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127850" y="1024133"/>
            <a:ext cx="914400" cy="914400"/>
          </a:xfrm>
          <a:prstGeom prst="rect">
            <a:avLst/>
          </a:prstGeom>
        </p:spPr>
      </p:pic>
      <p:sp>
        <p:nvSpPr>
          <p:cNvPr id="19" name="TextBox 18">
            <a:extLst>
              <a:ext uri="{FF2B5EF4-FFF2-40B4-BE49-F238E27FC236}">
                <a16:creationId xmlns:a16="http://schemas.microsoft.com/office/drawing/2014/main" id="{20BE61D0-254D-D03D-E072-A5B4E3A9147D}"/>
              </a:ext>
            </a:extLst>
          </p:cNvPr>
          <p:cNvSpPr txBox="1"/>
          <p:nvPr/>
        </p:nvSpPr>
        <p:spPr>
          <a:xfrm>
            <a:off x="4619108" y="1697992"/>
            <a:ext cx="5031293" cy="34778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sng"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rPr>
              <a:t>Effective listeners </a:t>
            </a: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360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a:ea typeface="+mn-ea"/>
                <a:cs typeface="+mn-cs"/>
              </a:rPr>
              <a:t>ask questions,</a:t>
            </a: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360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a:ea typeface="+mn-ea"/>
                <a:cs typeface="+mn-cs"/>
              </a:rPr>
              <a:t> summarize the speaker’s message to verify key points,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60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a:ea typeface="+mn-ea"/>
              <a:cs typeface="+mn-cs"/>
            </a:endParaRPr>
          </a:p>
        </p:txBody>
      </p:sp>
    </p:spTree>
    <p:extLst>
      <p:ext uri="{BB962C8B-B14F-4D97-AF65-F5344CB8AC3E}">
        <p14:creationId xmlns:p14="http://schemas.microsoft.com/office/powerpoint/2010/main" val="42457306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grpSp>
        <p:nvGrpSpPr>
          <p:cNvPr id="12" name="Group 11">
            <a:extLst>
              <a:ext uri="{FF2B5EF4-FFF2-40B4-BE49-F238E27FC236}">
                <a16:creationId xmlns:a16="http://schemas.microsoft.com/office/drawing/2014/main" id="{419FB8AA-709E-C9DD-5021-273F42C70F84}"/>
              </a:ext>
            </a:extLst>
          </p:cNvPr>
          <p:cNvGrpSpPr/>
          <p:nvPr/>
        </p:nvGrpSpPr>
        <p:grpSpPr>
          <a:xfrm>
            <a:off x="437633" y="2425328"/>
            <a:ext cx="4181475" cy="3064248"/>
            <a:chOff x="-1272036" y="1708571"/>
            <a:chExt cx="4181475" cy="3280146"/>
          </a:xfrm>
        </p:grpSpPr>
        <p:sp>
          <p:nvSpPr>
            <p:cNvPr id="21" name="Rectangle 7">
              <a:extLst>
                <a:ext uri="{FF2B5EF4-FFF2-40B4-BE49-F238E27FC236}">
                  <a16:creationId xmlns:a16="http://schemas.microsoft.com/office/drawing/2014/main" id="{BBC2D717-EC7B-E8C4-FAE8-453F348D952C}"/>
                </a:ext>
              </a:extLst>
            </p:cNvPr>
            <p:cNvSpPr>
              <a:spLocks noChangeArrowheads="1"/>
            </p:cNvSpPr>
            <p:nvPr/>
          </p:nvSpPr>
          <p:spPr bwMode="auto">
            <a:xfrm>
              <a:off x="-520665" y="1708571"/>
              <a:ext cx="3124200" cy="1752600"/>
            </a:xfrm>
            <a:prstGeom prst="rect">
              <a:avLst/>
            </a:prstGeom>
            <a:gradFill rotWithShape="1">
              <a:gsLst>
                <a:gs pos="0">
                  <a:srgbClr val="FFEFD1"/>
                </a:gs>
                <a:gs pos="64999">
                  <a:srgbClr val="F0EBD5"/>
                </a:gs>
                <a:gs pos="100000">
                  <a:srgbClr val="D1C39F"/>
                </a:gs>
              </a:gsLst>
              <a:path path="shape">
                <a:fillToRect l="50000" t="50000" r="50000" b="50000"/>
              </a:path>
            </a:gradFill>
            <a:ln w="9525">
              <a:miter lim="800000"/>
              <a:headEnd/>
              <a:tailEnd/>
            </a:ln>
            <a:effectLst>
              <a:glow rad="63500">
                <a:srgbClr val="000000">
                  <a:satMod val="175000"/>
                  <a:alpha val="40000"/>
                </a:srgbClr>
              </a:glow>
              <a:softEdge rad="63500"/>
            </a:effectLst>
            <a:scene3d>
              <a:camera prst="legacyPerspectiveTopLeft"/>
              <a:lightRig rig="legacyFlat3" dir="b"/>
            </a:scene3d>
            <a:sp3d extrusionH="121893000" prstMaterial="legacyMatte">
              <a:bevelT w="13500" h="13500" prst="angle"/>
              <a:bevelB w="13500" h="13500" prst="angle"/>
              <a:extrusionClr>
                <a:srgbClr val="FFEFD1"/>
              </a:extrusionClr>
            </a:sp3d>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ea typeface="+mn-ea"/>
                  <a:cs typeface="+mn-cs"/>
                </a:rPr>
                <a:t>Active</a:t>
              </a:r>
            </a:p>
          </p:txBody>
        </p:sp>
        <p:sp>
          <p:nvSpPr>
            <p:cNvPr id="23" name="Rectangle 9">
              <a:extLst>
                <a:ext uri="{FF2B5EF4-FFF2-40B4-BE49-F238E27FC236}">
                  <a16:creationId xmlns:a16="http://schemas.microsoft.com/office/drawing/2014/main" id="{77448899-8921-3E88-B721-56753D6B4BC7}"/>
                </a:ext>
              </a:extLst>
            </p:cNvPr>
            <p:cNvSpPr>
              <a:spLocks noChangeArrowheads="1"/>
            </p:cNvSpPr>
            <p:nvPr/>
          </p:nvSpPr>
          <p:spPr bwMode="auto">
            <a:xfrm>
              <a:off x="-1272036" y="4086419"/>
              <a:ext cx="4181475" cy="902298"/>
            </a:xfrm>
            <a:prstGeom prst="rect">
              <a:avLst/>
            </a:prstGeom>
            <a:noFill/>
            <a:ln w="12700">
              <a:noFill/>
              <a:miter lim="800000"/>
              <a:headEnd/>
              <a:tailEnd/>
            </a:ln>
            <a:effectLst/>
          </p:spPr>
          <p:txBody>
            <a:bodyPr lIns="90488" tIns="44450" rIns="90488" bIns="44450" anchor="ctr">
              <a:spAutoFit/>
            </a:bodyPr>
            <a:lstStyle/>
            <a:p>
              <a:pPr marL="0" marR="0" lvl="0" indent="0" algn="ctr" defTabSz="914400" rtl="0" eaLnBrk="0" fontAlgn="base" latinLnBrk="0" hangingPunct="0">
                <a:lnSpc>
                  <a:spcPct val="110000"/>
                </a:lnSpc>
                <a:spcBef>
                  <a:spcPct val="0"/>
                </a:spcBef>
                <a:spcAft>
                  <a:spcPct val="0"/>
                </a:spcAft>
                <a:buClrTx/>
                <a:buSzTx/>
                <a:buFontTx/>
                <a:buNone/>
                <a:tabLst/>
                <a:defRPr/>
              </a:pPr>
              <a:r>
                <a:rPr kumimoji="0" lang="en-US" sz="4800" b="1" i="0" u="none" strike="noStrike" kern="0" cap="all" spc="0" normalizeH="0" baseline="0" noProof="0" dirty="0">
                  <a:ln w="9000" cmpd="sng">
                    <a:solidFill>
                      <a:srgbClr val="000000">
                        <a:shade val="50000"/>
                        <a:satMod val="120000"/>
                      </a:srgbClr>
                    </a:solidFill>
                    <a:prstDash val="solid"/>
                  </a:ln>
                  <a:gradFill>
                    <a:gsLst>
                      <a:gs pos="0">
                        <a:srgbClr val="000000">
                          <a:shade val="20000"/>
                          <a:satMod val="245000"/>
                        </a:srgbClr>
                      </a:gs>
                      <a:gs pos="43000">
                        <a:srgbClr val="000000">
                          <a:satMod val="255000"/>
                        </a:srgbClr>
                      </a:gs>
                      <a:gs pos="48000">
                        <a:srgbClr val="000000">
                          <a:shade val="85000"/>
                          <a:satMod val="255000"/>
                        </a:srgbClr>
                      </a:gs>
                      <a:gs pos="100000">
                        <a:srgbClr val="000000">
                          <a:shade val="20000"/>
                          <a:satMod val="245000"/>
                        </a:srgbClr>
                      </a:gs>
                    </a:gsLst>
                    <a:lin ang="5400000"/>
                  </a:gradFill>
                  <a:effectLst>
                    <a:reflection blurRad="12700" stA="28000" endPos="45000" dist="1000" dir="5400000" sy="-100000" algn="bl" rotWithShape="0"/>
                  </a:effectLst>
                  <a:uLnTx/>
                  <a:uFillTx/>
                  <a:latin typeface="Tahoma" pitchFamily="34" charset="0"/>
                  <a:ea typeface="+mn-ea"/>
                  <a:cs typeface="+mn-cs"/>
                </a:rPr>
                <a:t>Listening</a:t>
              </a:r>
            </a:p>
          </p:txBody>
        </p:sp>
      </p:grpSp>
      <p:pic>
        <p:nvPicPr>
          <p:cNvPr id="6" name="Graphic 5" descr="Badge 4 with solid fill">
            <a:extLst>
              <a:ext uri="{FF2B5EF4-FFF2-40B4-BE49-F238E27FC236}">
                <a16:creationId xmlns:a16="http://schemas.microsoft.com/office/drawing/2014/main" id="{2E12844D-DCB7-07BF-265F-4B98851C5AC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127850" y="1024133"/>
            <a:ext cx="914400" cy="914400"/>
          </a:xfrm>
          <a:prstGeom prst="rect">
            <a:avLst/>
          </a:prstGeom>
        </p:spPr>
      </p:pic>
      <p:sp>
        <p:nvSpPr>
          <p:cNvPr id="19" name="TextBox 18">
            <a:extLst>
              <a:ext uri="{FF2B5EF4-FFF2-40B4-BE49-F238E27FC236}">
                <a16:creationId xmlns:a16="http://schemas.microsoft.com/office/drawing/2014/main" id="{20BE61D0-254D-D03D-E072-A5B4E3A9147D}"/>
              </a:ext>
            </a:extLst>
          </p:cNvPr>
          <p:cNvSpPr txBox="1"/>
          <p:nvPr/>
        </p:nvSpPr>
        <p:spPr>
          <a:xfrm>
            <a:off x="4242251" y="1220938"/>
            <a:ext cx="6661285" cy="443198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sng"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rPr>
              <a:t>Effective listeners </a:t>
            </a: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480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a:ea typeface="+mn-ea"/>
                <a:cs typeface="+mn-cs"/>
              </a:rPr>
              <a:t>encourage the speaker through positive body language and supportive feedback.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6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a:ea typeface="+mn-ea"/>
              <a:cs typeface="+mn-cs"/>
            </a:endParaRPr>
          </a:p>
        </p:txBody>
      </p:sp>
    </p:spTree>
    <p:extLst>
      <p:ext uri="{BB962C8B-B14F-4D97-AF65-F5344CB8AC3E}">
        <p14:creationId xmlns:p14="http://schemas.microsoft.com/office/powerpoint/2010/main" val="33664513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272340" y="101178"/>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600" b="1" i="0" u="none" strike="noStrike" kern="0" cap="none" spc="0" normalizeH="0" baseline="0" noProof="0">
                <a:ln>
                  <a:noFill/>
                </a:ln>
                <a:solidFill>
                  <a:srgbClr val="FFFFFF"/>
                </a:solidFill>
                <a:effectLst>
                  <a:outerShdw blurRad="38100" dist="38100" dir="2700000" algn="tl">
                    <a:srgbClr val="000000"/>
                  </a:outerShdw>
                </a:effectLst>
                <a:uLnTx/>
                <a:uFillTx/>
                <a:latin typeface="Tahoma"/>
                <a:ea typeface="+mn-ea"/>
                <a:cs typeface="+mn-cs"/>
              </a:rPr>
              <a:t>The Listening Process</a:t>
            </a:r>
            <a:endParaRPr kumimoji="0" lang="en-US" sz="28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grpSp>
        <p:nvGrpSpPr>
          <p:cNvPr id="11" name="Group 10">
            <a:extLst>
              <a:ext uri="{FF2B5EF4-FFF2-40B4-BE49-F238E27FC236}">
                <a16:creationId xmlns:a16="http://schemas.microsoft.com/office/drawing/2014/main" id="{A754F800-0F1F-E204-0ED7-ACD87D9DFBA8}"/>
              </a:ext>
            </a:extLst>
          </p:cNvPr>
          <p:cNvGrpSpPr/>
          <p:nvPr/>
        </p:nvGrpSpPr>
        <p:grpSpPr>
          <a:xfrm>
            <a:off x="1680210" y="1682424"/>
            <a:ext cx="8016564" cy="3509011"/>
            <a:chOff x="457200" y="1981200"/>
            <a:chExt cx="8229600" cy="4191000"/>
          </a:xfrm>
        </p:grpSpPr>
        <p:sp>
          <p:nvSpPr>
            <p:cNvPr id="18" name="Rectangle 17">
              <a:extLst>
                <a:ext uri="{FF2B5EF4-FFF2-40B4-BE49-F238E27FC236}">
                  <a16:creationId xmlns:a16="http://schemas.microsoft.com/office/drawing/2014/main" id="{DBDC3B0E-7655-D988-4EF2-9B1E20B9AD51}"/>
                </a:ext>
              </a:extLst>
            </p:cNvPr>
            <p:cNvSpPr/>
            <p:nvPr/>
          </p:nvSpPr>
          <p:spPr bwMode="auto">
            <a:xfrm>
              <a:off x="457200" y="1981200"/>
              <a:ext cx="2971800" cy="4191000"/>
            </a:xfrm>
            <a:prstGeom prst="rect">
              <a:avLst/>
            </a:prstGeom>
            <a:solidFill>
              <a:srgbClr val="FFFFFF"/>
            </a:solidFill>
            <a:ln w="9525" cap="flat" cmpd="sng" algn="ctr">
              <a:solidFill>
                <a:srgbClr val="FFFFFF">
                  <a:lumMod val="85000"/>
                </a:srgb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800" b="0" i="0" u="none" strike="noStrike" kern="0" cap="none" spc="0" normalizeH="0" baseline="0" noProof="0" dirty="0">
                <a:ln>
                  <a:noFill/>
                </a:ln>
                <a:solidFill>
                  <a:srgbClr val="000000"/>
                </a:solidFill>
                <a:effectLst/>
                <a:uLnTx/>
                <a:uFillTx/>
                <a:latin typeface="Times New Roman" pitchFamily="18" charset="0"/>
                <a:ea typeface="+mn-ea"/>
                <a:cs typeface="+mn-cs"/>
              </a:endParaRPr>
            </a:p>
          </p:txBody>
        </p:sp>
        <p:sp>
          <p:nvSpPr>
            <p:cNvPr id="19" name="Rectangle 18">
              <a:extLst>
                <a:ext uri="{FF2B5EF4-FFF2-40B4-BE49-F238E27FC236}">
                  <a16:creationId xmlns:a16="http://schemas.microsoft.com/office/drawing/2014/main" id="{6DCF1FEB-577A-CB95-2ADD-72BE11EB03BE}"/>
                </a:ext>
              </a:extLst>
            </p:cNvPr>
            <p:cNvSpPr/>
            <p:nvPr/>
          </p:nvSpPr>
          <p:spPr bwMode="auto">
            <a:xfrm>
              <a:off x="3429000" y="1981200"/>
              <a:ext cx="5257800" cy="4191000"/>
            </a:xfrm>
            <a:prstGeom prst="rect">
              <a:avLst/>
            </a:prstGeom>
            <a:solidFill>
              <a:srgbClr val="FFFFFF"/>
            </a:solidFill>
            <a:ln w="9525" cap="flat" cmpd="sng" algn="ctr">
              <a:solidFill>
                <a:srgbClr val="FFFFFF">
                  <a:lumMod val="85000"/>
                </a:srgb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800" b="0" i="0" u="none" strike="noStrike" kern="0" cap="none" spc="0" normalizeH="0" baseline="0" noProof="0" dirty="0">
                <a:ln>
                  <a:noFill/>
                </a:ln>
                <a:solidFill>
                  <a:srgbClr val="000000"/>
                </a:solidFill>
                <a:effectLst/>
                <a:uLnTx/>
                <a:uFillTx/>
                <a:latin typeface="Times New Roman" pitchFamily="18" charset="0"/>
                <a:ea typeface="+mn-ea"/>
                <a:cs typeface="+mn-cs"/>
              </a:endParaRPr>
            </a:p>
          </p:txBody>
        </p:sp>
        <p:pic>
          <p:nvPicPr>
            <p:cNvPr id="20" name="Picture 19" descr="shutterstock_51903379.jpg">
              <a:extLst>
                <a:ext uri="{FF2B5EF4-FFF2-40B4-BE49-F238E27FC236}">
                  <a16:creationId xmlns:a16="http://schemas.microsoft.com/office/drawing/2014/main" id="{9233095F-BCE0-6DF1-EED1-03E280C0453D}"/>
                </a:ext>
              </a:extLst>
            </p:cNvPr>
            <p:cNvPicPr>
              <a:picLocks noChangeAspect="1"/>
            </p:cNvPicPr>
            <p:nvPr/>
          </p:nvPicPr>
          <p:blipFill>
            <a:blip r:embed="rId3" cstate="print"/>
            <a:srcRect/>
            <a:stretch>
              <a:fillRect/>
            </a:stretch>
          </p:blipFill>
          <p:spPr>
            <a:xfrm>
              <a:off x="582686" y="2022507"/>
              <a:ext cx="2846314" cy="4149693"/>
            </a:xfrm>
            <a:prstGeom prst="rect">
              <a:avLst/>
            </a:prstGeom>
            <a:ln>
              <a:noFill/>
            </a:ln>
          </p:spPr>
        </p:pic>
      </p:grpSp>
      <p:sp>
        <p:nvSpPr>
          <p:cNvPr id="22" name="Content Placeholder 22">
            <a:extLst>
              <a:ext uri="{FF2B5EF4-FFF2-40B4-BE49-F238E27FC236}">
                <a16:creationId xmlns:a16="http://schemas.microsoft.com/office/drawing/2014/main" id="{2F55481B-AF28-9A40-0A2B-A6C4B4E0FB54}"/>
              </a:ext>
            </a:extLst>
          </p:cNvPr>
          <p:cNvSpPr txBox="1">
            <a:spLocks/>
          </p:cNvSpPr>
          <p:nvPr/>
        </p:nvSpPr>
        <p:spPr bwMode="auto">
          <a:xfrm>
            <a:off x="4873964" y="2728474"/>
            <a:ext cx="5434973" cy="2757926"/>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b="1">
                <a:solidFill>
                  <a:schemeClr val="tx1"/>
                </a:solidFill>
                <a:latin typeface="+mn-lt"/>
                <a:ea typeface="+mn-ea"/>
                <a:cs typeface="+mn-cs"/>
              </a:defRPr>
            </a:lvl1pPr>
            <a:lvl2pPr marL="742950" indent="-285750" algn="l" rtl="0" eaLnBrk="0" fontAlgn="base" hangingPunct="0">
              <a:spcBef>
                <a:spcPct val="20000"/>
              </a:spcBef>
              <a:spcAft>
                <a:spcPct val="0"/>
              </a:spcAft>
              <a:buChar char="–"/>
              <a:defRPr sz="3200" b="1">
                <a:solidFill>
                  <a:schemeClr val="tx1"/>
                </a:solidFill>
                <a:latin typeface="+mn-lt"/>
              </a:defRPr>
            </a:lvl2pPr>
            <a:lvl3pPr marL="1143000" indent="-228600" algn="l" rtl="0" eaLnBrk="0" fontAlgn="base" hangingPunct="0">
              <a:spcBef>
                <a:spcPct val="20000"/>
              </a:spcBef>
              <a:spcAft>
                <a:spcPct val="0"/>
              </a:spcAft>
              <a:buChar char="•"/>
              <a:defRPr sz="3200" b="1">
                <a:solidFill>
                  <a:schemeClr val="tx1"/>
                </a:solidFill>
                <a:latin typeface="+mn-lt"/>
              </a:defRPr>
            </a:lvl3pPr>
            <a:lvl4pPr marL="1600200" indent="-228600" algn="l" rtl="0" eaLnBrk="0" fontAlgn="base" hangingPunct="0">
              <a:spcBef>
                <a:spcPct val="20000"/>
              </a:spcBef>
              <a:spcAft>
                <a:spcPct val="0"/>
              </a:spcAft>
              <a:buChar char="–"/>
              <a:defRPr sz="3200" b="1">
                <a:solidFill>
                  <a:schemeClr val="tx1"/>
                </a:solidFill>
                <a:latin typeface="+mn-lt"/>
              </a:defRPr>
            </a:lvl4pPr>
            <a:lvl5pPr marL="2057400" indent="-228600" algn="l" rtl="0" eaLnBrk="0" fontAlgn="base" hangingPunct="0">
              <a:spcBef>
                <a:spcPct val="20000"/>
              </a:spcBef>
              <a:spcAft>
                <a:spcPct val="0"/>
              </a:spcAft>
              <a:buChar char="»"/>
              <a:defRPr sz="3200" b="1">
                <a:solidFill>
                  <a:schemeClr val="tx1"/>
                </a:solidFill>
                <a:latin typeface="+mn-lt"/>
              </a:defRPr>
            </a:lvl5pPr>
            <a:lvl6pPr marL="2514600" indent="-228600" algn="l" rtl="0" eaLnBrk="0" fontAlgn="base" hangingPunct="0">
              <a:spcBef>
                <a:spcPct val="20000"/>
              </a:spcBef>
              <a:spcAft>
                <a:spcPct val="0"/>
              </a:spcAft>
              <a:buChar char="»"/>
              <a:defRPr sz="3200" b="1">
                <a:solidFill>
                  <a:schemeClr val="tx1"/>
                </a:solidFill>
                <a:latin typeface="+mn-lt"/>
              </a:defRPr>
            </a:lvl6pPr>
            <a:lvl7pPr marL="2971800" indent="-228600" algn="l" rtl="0" eaLnBrk="0" fontAlgn="base" hangingPunct="0">
              <a:spcBef>
                <a:spcPct val="20000"/>
              </a:spcBef>
              <a:spcAft>
                <a:spcPct val="0"/>
              </a:spcAft>
              <a:buChar char="»"/>
              <a:defRPr sz="3200" b="1">
                <a:solidFill>
                  <a:schemeClr val="tx1"/>
                </a:solidFill>
                <a:latin typeface="+mn-lt"/>
              </a:defRPr>
            </a:lvl7pPr>
            <a:lvl8pPr marL="3429000" indent="-228600" algn="l" rtl="0" eaLnBrk="0" fontAlgn="base" hangingPunct="0">
              <a:spcBef>
                <a:spcPct val="20000"/>
              </a:spcBef>
              <a:spcAft>
                <a:spcPct val="0"/>
              </a:spcAft>
              <a:buChar char="»"/>
              <a:defRPr sz="3200" b="1">
                <a:solidFill>
                  <a:schemeClr val="tx1"/>
                </a:solidFill>
                <a:latin typeface="+mn-lt"/>
              </a:defRPr>
            </a:lvl8pPr>
            <a:lvl9pPr marL="3886200" indent="-228600" algn="l" rtl="0" eaLnBrk="0" fontAlgn="base" hangingPunct="0">
              <a:spcBef>
                <a:spcPct val="20000"/>
              </a:spcBef>
              <a:spcAft>
                <a:spcPct val="0"/>
              </a:spcAft>
              <a:buChar char="»"/>
              <a:defRPr sz="3200" b="1">
                <a:solidFill>
                  <a:schemeClr val="tx1"/>
                </a:solidFill>
                <a:latin typeface="+mn-lt"/>
              </a:defRPr>
            </a:lvl9pPr>
          </a:lstStyle>
          <a:p>
            <a:pPr marL="0" marR="0" lvl="0" indent="0" algn="l" defTabSz="914400" rtl="0" eaLnBrk="0" fontAlgn="base" latinLnBrk="0" hangingPunct="0">
              <a:lnSpc>
                <a:spcPct val="100000"/>
              </a:lnSpc>
              <a:spcBef>
                <a:spcPts val="1200"/>
              </a:spcBef>
              <a:spcAft>
                <a:spcPts val="1200"/>
              </a:spcAft>
              <a:buClrTx/>
              <a:buSzTx/>
              <a:buFontTx/>
              <a:buNone/>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endParaRPr>
          </a:p>
        </p:txBody>
      </p:sp>
      <p:sp>
        <p:nvSpPr>
          <p:cNvPr id="6" name="Content Placeholder 22">
            <a:extLst>
              <a:ext uri="{FF2B5EF4-FFF2-40B4-BE49-F238E27FC236}">
                <a16:creationId xmlns:a16="http://schemas.microsoft.com/office/drawing/2014/main" id="{A2D73194-795C-F808-CF43-B00EB9E926F1}"/>
              </a:ext>
            </a:extLst>
          </p:cNvPr>
          <p:cNvSpPr txBox="1">
            <a:spLocks/>
          </p:cNvSpPr>
          <p:nvPr/>
        </p:nvSpPr>
        <p:spPr bwMode="auto">
          <a:xfrm>
            <a:off x="5353374" y="1502189"/>
            <a:ext cx="4343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b="1">
                <a:solidFill>
                  <a:schemeClr val="tx1"/>
                </a:solidFill>
                <a:latin typeface="+mn-lt"/>
                <a:ea typeface="+mn-ea"/>
                <a:cs typeface="+mn-cs"/>
              </a:defRPr>
            </a:lvl1pPr>
            <a:lvl2pPr marL="742950" indent="-285750" algn="l" rtl="0" eaLnBrk="0" fontAlgn="base" hangingPunct="0">
              <a:spcBef>
                <a:spcPct val="20000"/>
              </a:spcBef>
              <a:spcAft>
                <a:spcPct val="0"/>
              </a:spcAft>
              <a:buChar char="–"/>
              <a:defRPr sz="3200" b="1">
                <a:solidFill>
                  <a:schemeClr val="tx1"/>
                </a:solidFill>
                <a:latin typeface="+mn-lt"/>
              </a:defRPr>
            </a:lvl2pPr>
            <a:lvl3pPr marL="1143000" indent="-228600" algn="l" rtl="0" eaLnBrk="0" fontAlgn="base" hangingPunct="0">
              <a:spcBef>
                <a:spcPct val="20000"/>
              </a:spcBef>
              <a:spcAft>
                <a:spcPct val="0"/>
              </a:spcAft>
              <a:buChar char="•"/>
              <a:defRPr sz="3200" b="1">
                <a:solidFill>
                  <a:schemeClr val="tx1"/>
                </a:solidFill>
                <a:latin typeface="+mn-lt"/>
              </a:defRPr>
            </a:lvl3pPr>
            <a:lvl4pPr marL="1600200" indent="-228600" algn="l" rtl="0" eaLnBrk="0" fontAlgn="base" hangingPunct="0">
              <a:spcBef>
                <a:spcPct val="20000"/>
              </a:spcBef>
              <a:spcAft>
                <a:spcPct val="0"/>
              </a:spcAft>
              <a:buChar char="–"/>
              <a:defRPr sz="3200" b="1">
                <a:solidFill>
                  <a:schemeClr val="tx1"/>
                </a:solidFill>
                <a:latin typeface="+mn-lt"/>
              </a:defRPr>
            </a:lvl4pPr>
            <a:lvl5pPr marL="2057400" indent="-228600" algn="l" rtl="0" eaLnBrk="0" fontAlgn="base" hangingPunct="0">
              <a:spcBef>
                <a:spcPct val="20000"/>
              </a:spcBef>
              <a:spcAft>
                <a:spcPct val="0"/>
              </a:spcAft>
              <a:buChar char="»"/>
              <a:defRPr sz="3200" b="1">
                <a:solidFill>
                  <a:schemeClr val="tx1"/>
                </a:solidFill>
                <a:latin typeface="+mn-lt"/>
              </a:defRPr>
            </a:lvl5pPr>
            <a:lvl6pPr marL="2514600" indent="-228600" algn="l" rtl="0" eaLnBrk="0" fontAlgn="base" hangingPunct="0">
              <a:spcBef>
                <a:spcPct val="20000"/>
              </a:spcBef>
              <a:spcAft>
                <a:spcPct val="0"/>
              </a:spcAft>
              <a:buChar char="»"/>
              <a:defRPr sz="3200" b="1">
                <a:solidFill>
                  <a:schemeClr val="tx1"/>
                </a:solidFill>
                <a:latin typeface="+mn-lt"/>
              </a:defRPr>
            </a:lvl6pPr>
            <a:lvl7pPr marL="2971800" indent="-228600" algn="l" rtl="0" eaLnBrk="0" fontAlgn="base" hangingPunct="0">
              <a:spcBef>
                <a:spcPct val="20000"/>
              </a:spcBef>
              <a:spcAft>
                <a:spcPct val="0"/>
              </a:spcAft>
              <a:buChar char="»"/>
              <a:defRPr sz="3200" b="1">
                <a:solidFill>
                  <a:schemeClr val="tx1"/>
                </a:solidFill>
                <a:latin typeface="+mn-lt"/>
              </a:defRPr>
            </a:lvl7pPr>
            <a:lvl8pPr marL="3429000" indent="-228600" algn="l" rtl="0" eaLnBrk="0" fontAlgn="base" hangingPunct="0">
              <a:spcBef>
                <a:spcPct val="20000"/>
              </a:spcBef>
              <a:spcAft>
                <a:spcPct val="0"/>
              </a:spcAft>
              <a:buChar char="»"/>
              <a:defRPr sz="3200" b="1">
                <a:solidFill>
                  <a:schemeClr val="tx1"/>
                </a:solidFill>
                <a:latin typeface="+mn-lt"/>
              </a:defRPr>
            </a:lvl8pPr>
            <a:lvl9pPr marL="3886200" indent="-228600" algn="l" rtl="0" eaLnBrk="0" fontAlgn="base" hangingPunct="0">
              <a:spcBef>
                <a:spcPct val="20000"/>
              </a:spcBef>
              <a:spcAft>
                <a:spcPct val="0"/>
              </a:spcAft>
              <a:buChar char="»"/>
              <a:defRPr sz="3200" b="1">
                <a:solidFill>
                  <a:schemeClr val="tx1"/>
                </a:solidFill>
                <a:latin typeface="+mn-lt"/>
              </a:defRPr>
            </a:lvl9pPr>
          </a:lstStyle>
          <a:p>
            <a:pPr marL="514350" marR="0" lvl="0" indent="-514350" algn="l" defTabSz="914400" rtl="0" eaLnBrk="0" fontAlgn="base" latinLnBrk="0" hangingPunct="0">
              <a:lnSpc>
                <a:spcPct val="100000"/>
              </a:lnSpc>
              <a:spcBef>
                <a:spcPts val="1200"/>
              </a:spcBef>
              <a:spcAft>
                <a:spcPts val="1200"/>
              </a:spcAft>
              <a:buClrTx/>
              <a:buSzTx/>
              <a:buFont typeface="+mj-lt"/>
              <a:buAutoNum type="arabicPeriod"/>
              <a:tabLst/>
              <a:defRPr/>
            </a:pPr>
            <a:r>
              <a:rPr kumimoji="0" lang="en-US" sz="3600" b="1"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Receiving</a:t>
            </a:r>
          </a:p>
          <a:p>
            <a:pPr marL="514350" marR="0" lvl="0" indent="-514350" algn="l" defTabSz="914400" rtl="0" eaLnBrk="0" fontAlgn="base" latinLnBrk="0" hangingPunct="0">
              <a:lnSpc>
                <a:spcPct val="100000"/>
              </a:lnSpc>
              <a:spcBef>
                <a:spcPts val="1200"/>
              </a:spcBef>
              <a:spcAft>
                <a:spcPts val="1200"/>
              </a:spcAft>
              <a:buClrTx/>
              <a:buSzTx/>
              <a:buFont typeface="+mj-lt"/>
              <a:buAutoNum type="arabicPeriod"/>
              <a:tabLst/>
              <a:defRPr/>
            </a:pPr>
            <a:r>
              <a:rPr kumimoji="0" lang="en-US" sz="3600" b="1"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Decoding</a:t>
            </a:r>
          </a:p>
          <a:p>
            <a:pPr marL="514350" marR="0" lvl="0" indent="-514350" algn="l" defTabSz="914400" rtl="0" eaLnBrk="0" fontAlgn="base" latinLnBrk="0" hangingPunct="0">
              <a:lnSpc>
                <a:spcPct val="100000"/>
              </a:lnSpc>
              <a:spcBef>
                <a:spcPts val="1200"/>
              </a:spcBef>
              <a:spcAft>
                <a:spcPts val="1200"/>
              </a:spcAft>
              <a:buClrTx/>
              <a:buSzTx/>
              <a:buFont typeface="+mj-lt"/>
              <a:buAutoNum type="arabicPeriod"/>
              <a:tabLst/>
              <a:defRPr/>
            </a:pPr>
            <a:r>
              <a:rPr kumimoji="0" lang="en-US" sz="3600" b="1"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Remembering</a:t>
            </a:r>
          </a:p>
          <a:p>
            <a:pPr marL="514350" marR="0" lvl="0" indent="-514350" algn="l" defTabSz="914400" rtl="0" eaLnBrk="0" fontAlgn="base" latinLnBrk="0" hangingPunct="0">
              <a:lnSpc>
                <a:spcPct val="100000"/>
              </a:lnSpc>
              <a:spcBef>
                <a:spcPts val="1200"/>
              </a:spcBef>
              <a:spcAft>
                <a:spcPts val="1200"/>
              </a:spcAft>
              <a:buClrTx/>
              <a:buSzTx/>
              <a:buFont typeface="+mj-lt"/>
              <a:buAutoNum type="arabicPeriod"/>
              <a:tabLst/>
              <a:defRPr/>
            </a:pPr>
            <a:r>
              <a:rPr kumimoji="0" lang="en-US" sz="3600" b="1"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Evaluating</a:t>
            </a:r>
          </a:p>
          <a:p>
            <a:pPr marL="514350" marR="0" lvl="0" indent="-514350" algn="l" defTabSz="914400" rtl="0" eaLnBrk="0" fontAlgn="base" latinLnBrk="0" hangingPunct="0">
              <a:lnSpc>
                <a:spcPct val="100000"/>
              </a:lnSpc>
              <a:spcBef>
                <a:spcPts val="1200"/>
              </a:spcBef>
              <a:spcAft>
                <a:spcPts val="1200"/>
              </a:spcAft>
              <a:buClrTx/>
              <a:buSzTx/>
              <a:buFont typeface="+mj-lt"/>
              <a:buAutoNum type="arabicPeriod"/>
              <a:tabLst/>
              <a:defRPr/>
            </a:pPr>
            <a:r>
              <a:rPr kumimoji="0" lang="en-US" sz="3600" b="1"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Responding</a:t>
            </a:r>
          </a:p>
        </p:txBody>
      </p:sp>
    </p:spTree>
    <p:extLst>
      <p:ext uri="{BB962C8B-B14F-4D97-AF65-F5344CB8AC3E}">
        <p14:creationId xmlns:p14="http://schemas.microsoft.com/office/powerpoint/2010/main" val="6518288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272340" y="101178"/>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600" b="1" i="0" u="none" strike="noStrike" kern="0" cap="none" spc="0" normalizeH="0" baseline="0" noProof="0">
                <a:ln>
                  <a:noFill/>
                </a:ln>
                <a:solidFill>
                  <a:srgbClr val="FFFFFF"/>
                </a:solidFill>
                <a:effectLst>
                  <a:outerShdw blurRad="38100" dist="38100" dir="2700000" algn="tl">
                    <a:srgbClr val="000000"/>
                  </a:outerShdw>
                </a:effectLst>
                <a:uLnTx/>
                <a:uFillTx/>
                <a:latin typeface="Tahoma"/>
                <a:ea typeface="+mj-ea"/>
                <a:cs typeface="+mj-cs"/>
              </a:rPr>
              <a:t>The Listening Process</a:t>
            </a:r>
            <a:endParaRPr kumimoji="0" lang="en-US" sz="28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grpSp>
        <p:nvGrpSpPr>
          <p:cNvPr id="11" name="Group 10">
            <a:extLst>
              <a:ext uri="{FF2B5EF4-FFF2-40B4-BE49-F238E27FC236}">
                <a16:creationId xmlns:a16="http://schemas.microsoft.com/office/drawing/2014/main" id="{A754F800-0F1F-E204-0ED7-ACD87D9DFBA8}"/>
              </a:ext>
            </a:extLst>
          </p:cNvPr>
          <p:cNvGrpSpPr/>
          <p:nvPr/>
        </p:nvGrpSpPr>
        <p:grpSpPr>
          <a:xfrm>
            <a:off x="1645921" y="1602609"/>
            <a:ext cx="8298180" cy="3449451"/>
            <a:chOff x="457200" y="1981200"/>
            <a:chExt cx="8229600" cy="4191000"/>
          </a:xfrm>
        </p:grpSpPr>
        <p:sp>
          <p:nvSpPr>
            <p:cNvPr id="18" name="Rectangle 17">
              <a:extLst>
                <a:ext uri="{FF2B5EF4-FFF2-40B4-BE49-F238E27FC236}">
                  <a16:creationId xmlns:a16="http://schemas.microsoft.com/office/drawing/2014/main" id="{DBDC3B0E-7655-D988-4EF2-9B1E20B9AD51}"/>
                </a:ext>
              </a:extLst>
            </p:cNvPr>
            <p:cNvSpPr/>
            <p:nvPr/>
          </p:nvSpPr>
          <p:spPr bwMode="auto">
            <a:xfrm>
              <a:off x="457200" y="1981200"/>
              <a:ext cx="2971800" cy="4191000"/>
            </a:xfrm>
            <a:prstGeom prst="rect">
              <a:avLst/>
            </a:prstGeom>
            <a:solidFill>
              <a:srgbClr val="FFFFFF"/>
            </a:solidFill>
            <a:ln w="9525" cap="flat" cmpd="sng" algn="ctr">
              <a:solidFill>
                <a:srgbClr val="FFFFFF">
                  <a:lumMod val="85000"/>
                </a:srgb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0" fontAlgn="base" latinLnBrk="0" hangingPunct="0">
                <a:lnSpc>
                  <a:spcPct val="100000"/>
                </a:lnSpc>
                <a:spcBef>
                  <a:spcPct val="0"/>
                </a:spcBef>
                <a:spcAft>
                  <a:spcPct val="0"/>
                </a:spcAft>
                <a:buClrTx/>
                <a:buSzTx/>
                <a:buFontTx/>
                <a:buNone/>
                <a:tabLst/>
                <a:defRPr/>
              </a:pPr>
              <a:endParaRPr kumimoji="0" lang="en-US" sz="2800" b="0" i="0" u="none" strike="noStrike" kern="0" cap="none" spc="0" normalizeH="0" baseline="0" noProof="0" dirty="0">
                <a:ln>
                  <a:noFill/>
                </a:ln>
                <a:solidFill>
                  <a:srgbClr val="000000"/>
                </a:solidFill>
                <a:effectLst/>
                <a:uLnTx/>
                <a:uFillTx/>
                <a:latin typeface="Times New Roman" pitchFamily="18" charset="0"/>
              </a:endParaRPr>
            </a:p>
          </p:txBody>
        </p:sp>
        <p:sp>
          <p:nvSpPr>
            <p:cNvPr id="19" name="Rectangle 18">
              <a:extLst>
                <a:ext uri="{FF2B5EF4-FFF2-40B4-BE49-F238E27FC236}">
                  <a16:creationId xmlns:a16="http://schemas.microsoft.com/office/drawing/2014/main" id="{6DCF1FEB-577A-CB95-2ADD-72BE11EB03BE}"/>
                </a:ext>
              </a:extLst>
            </p:cNvPr>
            <p:cNvSpPr/>
            <p:nvPr/>
          </p:nvSpPr>
          <p:spPr bwMode="auto">
            <a:xfrm>
              <a:off x="3429000" y="1981200"/>
              <a:ext cx="5257800" cy="4191000"/>
            </a:xfrm>
            <a:prstGeom prst="rect">
              <a:avLst/>
            </a:prstGeom>
            <a:solidFill>
              <a:srgbClr val="FFFFFF"/>
            </a:solidFill>
            <a:ln w="9525" cap="flat" cmpd="sng" algn="ctr">
              <a:solidFill>
                <a:srgbClr val="FFFFFF">
                  <a:lumMod val="85000"/>
                </a:srgb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defTabSz="914400" eaLnBrk="0" fontAlgn="base" latinLnBrk="0" hangingPunct="0">
                <a:lnSpc>
                  <a:spcPct val="100000"/>
                </a:lnSpc>
                <a:spcBef>
                  <a:spcPct val="0"/>
                </a:spcBef>
                <a:spcAft>
                  <a:spcPct val="0"/>
                </a:spcAft>
                <a:buClrTx/>
                <a:buSzTx/>
                <a:buFontTx/>
                <a:buNone/>
                <a:tabLst/>
                <a:defRPr/>
              </a:pPr>
              <a:endParaRPr kumimoji="0" lang="en-US" sz="2800" b="0" i="0" u="none" strike="noStrike" kern="0" cap="none" spc="0" normalizeH="0" baseline="0" noProof="0" dirty="0">
                <a:ln>
                  <a:noFill/>
                </a:ln>
                <a:solidFill>
                  <a:srgbClr val="000000"/>
                </a:solidFill>
                <a:effectLst/>
                <a:uLnTx/>
                <a:uFillTx/>
                <a:latin typeface="Times New Roman" pitchFamily="18" charset="0"/>
              </a:endParaRPr>
            </a:p>
          </p:txBody>
        </p:sp>
        <p:pic>
          <p:nvPicPr>
            <p:cNvPr id="20" name="Picture 19" descr="shutterstock_51903379.jpg">
              <a:extLst>
                <a:ext uri="{FF2B5EF4-FFF2-40B4-BE49-F238E27FC236}">
                  <a16:creationId xmlns:a16="http://schemas.microsoft.com/office/drawing/2014/main" id="{9233095F-BCE0-6DF1-EED1-03E280C0453D}"/>
                </a:ext>
              </a:extLst>
            </p:cNvPr>
            <p:cNvPicPr>
              <a:picLocks noChangeAspect="1"/>
            </p:cNvPicPr>
            <p:nvPr/>
          </p:nvPicPr>
          <p:blipFill>
            <a:blip r:embed="rId3" cstate="print"/>
            <a:srcRect/>
            <a:stretch>
              <a:fillRect/>
            </a:stretch>
          </p:blipFill>
          <p:spPr>
            <a:xfrm>
              <a:off x="582686" y="2022507"/>
              <a:ext cx="2846314" cy="4149693"/>
            </a:xfrm>
            <a:prstGeom prst="rect">
              <a:avLst/>
            </a:prstGeom>
            <a:ln>
              <a:noFill/>
            </a:ln>
          </p:spPr>
        </p:pic>
      </p:grpSp>
      <p:sp>
        <p:nvSpPr>
          <p:cNvPr id="21" name="Content Placeholder 22">
            <a:extLst>
              <a:ext uri="{FF2B5EF4-FFF2-40B4-BE49-F238E27FC236}">
                <a16:creationId xmlns:a16="http://schemas.microsoft.com/office/drawing/2014/main" id="{07530DAB-6521-1244-CD22-2B2F7A233C26}"/>
              </a:ext>
            </a:extLst>
          </p:cNvPr>
          <p:cNvSpPr txBox="1">
            <a:spLocks/>
          </p:cNvSpPr>
          <p:nvPr/>
        </p:nvSpPr>
        <p:spPr bwMode="auto">
          <a:xfrm>
            <a:off x="5763861" y="1371600"/>
            <a:ext cx="4343400" cy="73174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b="1">
                <a:solidFill>
                  <a:schemeClr val="tx1"/>
                </a:solidFill>
                <a:latin typeface="+mn-lt"/>
                <a:ea typeface="+mn-ea"/>
                <a:cs typeface="+mn-cs"/>
              </a:defRPr>
            </a:lvl1pPr>
            <a:lvl2pPr marL="742950" indent="-285750" algn="l" rtl="0" eaLnBrk="0" fontAlgn="base" hangingPunct="0">
              <a:spcBef>
                <a:spcPct val="20000"/>
              </a:spcBef>
              <a:spcAft>
                <a:spcPct val="0"/>
              </a:spcAft>
              <a:buChar char="–"/>
              <a:defRPr sz="3200" b="1">
                <a:solidFill>
                  <a:schemeClr val="tx1"/>
                </a:solidFill>
                <a:latin typeface="+mn-lt"/>
              </a:defRPr>
            </a:lvl2pPr>
            <a:lvl3pPr marL="1143000" indent="-228600" algn="l" rtl="0" eaLnBrk="0" fontAlgn="base" hangingPunct="0">
              <a:spcBef>
                <a:spcPct val="20000"/>
              </a:spcBef>
              <a:spcAft>
                <a:spcPct val="0"/>
              </a:spcAft>
              <a:buChar char="•"/>
              <a:defRPr sz="3200" b="1">
                <a:solidFill>
                  <a:schemeClr val="tx1"/>
                </a:solidFill>
                <a:latin typeface="+mn-lt"/>
              </a:defRPr>
            </a:lvl3pPr>
            <a:lvl4pPr marL="1600200" indent="-228600" algn="l" rtl="0" eaLnBrk="0" fontAlgn="base" hangingPunct="0">
              <a:spcBef>
                <a:spcPct val="20000"/>
              </a:spcBef>
              <a:spcAft>
                <a:spcPct val="0"/>
              </a:spcAft>
              <a:buChar char="–"/>
              <a:defRPr sz="3200" b="1">
                <a:solidFill>
                  <a:schemeClr val="tx1"/>
                </a:solidFill>
                <a:latin typeface="+mn-lt"/>
              </a:defRPr>
            </a:lvl4pPr>
            <a:lvl5pPr marL="2057400" indent="-228600" algn="l" rtl="0" eaLnBrk="0" fontAlgn="base" hangingPunct="0">
              <a:spcBef>
                <a:spcPct val="20000"/>
              </a:spcBef>
              <a:spcAft>
                <a:spcPct val="0"/>
              </a:spcAft>
              <a:buChar char="»"/>
              <a:defRPr sz="3200" b="1">
                <a:solidFill>
                  <a:schemeClr val="tx1"/>
                </a:solidFill>
                <a:latin typeface="+mn-lt"/>
              </a:defRPr>
            </a:lvl5pPr>
            <a:lvl6pPr marL="2514600" indent="-228600" algn="l" rtl="0" eaLnBrk="0" fontAlgn="base" hangingPunct="0">
              <a:spcBef>
                <a:spcPct val="20000"/>
              </a:spcBef>
              <a:spcAft>
                <a:spcPct val="0"/>
              </a:spcAft>
              <a:buChar char="»"/>
              <a:defRPr sz="3200" b="1">
                <a:solidFill>
                  <a:schemeClr val="tx1"/>
                </a:solidFill>
                <a:latin typeface="+mn-lt"/>
              </a:defRPr>
            </a:lvl6pPr>
            <a:lvl7pPr marL="2971800" indent="-228600" algn="l" rtl="0" eaLnBrk="0" fontAlgn="base" hangingPunct="0">
              <a:spcBef>
                <a:spcPct val="20000"/>
              </a:spcBef>
              <a:spcAft>
                <a:spcPct val="0"/>
              </a:spcAft>
              <a:buChar char="»"/>
              <a:defRPr sz="3200" b="1">
                <a:solidFill>
                  <a:schemeClr val="tx1"/>
                </a:solidFill>
                <a:latin typeface="+mn-lt"/>
              </a:defRPr>
            </a:lvl7pPr>
            <a:lvl8pPr marL="3429000" indent="-228600" algn="l" rtl="0" eaLnBrk="0" fontAlgn="base" hangingPunct="0">
              <a:spcBef>
                <a:spcPct val="20000"/>
              </a:spcBef>
              <a:spcAft>
                <a:spcPct val="0"/>
              </a:spcAft>
              <a:buChar char="»"/>
              <a:defRPr sz="3200" b="1">
                <a:solidFill>
                  <a:schemeClr val="tx1"/>
                </a:solidFill>
                <a:latin typeface="+mn-lt"/>
              </a:defRPr>
            </a:lvl8pPr>
            <a:lvl9pPr marL="3886200" indent="-228600" algn="l" rtl="0" eaLnBrk="0" fontAlgn="base" hangingPunct="0">
              <a:spcBef>
                <a:spcPct val="20000"/>
              </a:spcBef>
              <a:spcAft>
                <a:spcPct val="0"/>
              </a:spcAft>
              <a:buChar char="»"/>
              <a:defRPr sz="3200" b="1">
                <a:solidFill>
                  <a:schemeClr val="tx1"/>
                </a:solidFill>
                <a:latin typeface="+mn-lt"/>
              </a:defRPr>
            </a:lvl9pPr>
          </a:lstStyle>
          <a:p>
            <a:pPr marL="514350" marR="0" lvl="0" indent="-514350" algn="l" defTabSz="914400" rtl="0" eaLnBrk="0" fontAlgn="base" latinLnBrk="0" hangingPunct="0">
              <a:lnSpc>
                <a:spcPct val="100000"/>
              </a:lnSpc>
              <a:spcBef>
                <a:spcPts val="1200"/>
              </a:spcBef>
              <a:spcAft>
                <a:spcPts val="1200"/>
              </a:spcAft>
              <a:buClrTx/>
              <a:buSzTx/>
              <a:buFont typeface="+mj-lt"/>
              <a:buAutoNum type="arabicPeriod"/>
              <a:tabLst/>
              <a:defRPr/>
            </a:pPr>
            <a:r>
              <a:rPr kumimoji="0" lang="en-US" sz="3600" b="1" i="0" u="none" strike="noStrike" kern="0" cap="none" spc="0" normalizeH="0" baseline="0" noProof="0" dirty="0">
                <a:ln>
                  <a:noFill/>
                </a:ln>
                <a:solidFill>
                  <a:srgbClr val="FF0000"/>
                </a:solidFill>
                <a:effectLst>
                  <a:outerShdw blurRad="50800" dist="38100" dir="8100000" algn="tr" rotWithShape="0">
                    <a:srgbClr val="808080">
                      <a:alpha val="40000"/>
                    </a:srgbClr>
                  </a:outerShdw>
                </a:effectLst>
                <a:uLnTx/>
                <a:uFillTx/>
                <a:latin typeface="Arial"/>
                <a:ea typeface="+mn-ea"/>
                <a:cs typeface="+mn-cs"/>
              </a:rPr>
              <a:t>Receiving</a:t>
            </a:r>
          </a:p>
        </p:txBody>
      </p:sp>
      <p:sp>
        <p:nvSpPr>
          <p:cNvPr id="22" name="Content Placeholder 22">
            <a:extLst>
              <a:ext uri="{FF2B5EF4-FFF2-40B4-BE49-F238E27FC236}">
                <a16:creationId xmlns:a16="http://schemas.microsoft.com/office/drawing/2014/main" id="{2F55481B-AF28-9A40-0A2B-A6C4B4E0FB54}"/>
              </a:ext>
            </a:extLst>
          </p:cNvPr>
          <p:cNvSpPr txBox="1">
            <a:spLocks/>
          </p:cNvSpPr>
          <p:nvPr/>
        </p:nvSpPr>
        <p:spPr bwMode="auto">
          <a:xfrm>
            <a:off x="4873964" y="2728474"/>
            <a:ext cx="5434973" cy="2757926"/>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b="1">
                <a:solidFill>
                  <a:schemeClr val="tx1"/>
                </a:solidFill>
                <a:latin typeface="+mn-lt"/>
                <a:ea typeface="+mn-ea"/>
                <a:cs typeface="+mn-cs"/>
              </a:defRPr>
            </a:lvl1pPr>
            <a:lvl2pPr marL="742950" indent="-285750" algn="l" rtl="0" eaLnBrk="0" fontAlgn="base" hangingPunct="0">
              <a:spcBef>
                <a:spcPct val="20000"/>
              </a:spcBef>
              <a:spcAft>
                <a:spcPct val="0"/>
              </a:spcAft>
              <a:buChar char="–"/>
              <a:defRPr sz="3200" b="1">
                <a:solidFill>
                  <a:schemeClr val="tx1"/>
                </a:solidFill>
                <a:latin typeface="+mn-lt"/>
              </a:defRPr>
            </a:lvl2pPr>
            <a:lvl3pPr marL="1143000" indent="-228600" algn="l" rtl="0" eaLnBrk="0" fontAlgn="base" hangingPunct="0">
              <a:spcBef>
                <a:spcPct val="20000"/>
              </a:spcBef>
              <a:spcAft>
                <a:spcPct val="0"/>
              </a:spcAft>
              <a:buChar char="•"/>
              <a:defRPr sz="3200" b="1">
                <a:solidFill>
                  <a:schemeClr val="tx1"/>
                </a:solidFill>
                <a:latin typeface="+mn-lt"/>
              </a:defRPr>
            </a:lvl3pPr>
            <a:lvl4pPr marL="1600200" indent="-228600" algn="l" rtl="0" eaLnBrk="0" fontAlgn="base" hangingPunct="0">
              <a:spcBef>
                <a:spcPct val="20000"/>
              </a:spcBef>
              <a:spcAft>
                <a:spcPct val="0"/>
              </a:spcAft>
              <a:buChar char="–"/>
              <a:defRPr sz="3200" b="1">
                <a:solidFill>
                  <a:schemeClr val="tx1"/>
                </a:solidFill>
                <a:latin typeface="+mn-lt"/>
              </a:defRPr>
            </a:lvl4pPr>
            <a:lvl5pPr marL="2057400" indent="-228600" algn="l" rtl="0" eaLnBrk="0" fontAlgn="base" hangingPunct="0">
              <a:spcBef>
                <a:spcPct val="20000"/>
              </a:spcBef>
              <a:spcAft>
                <a:spcPct val="0"/>
              </a:spcAft>
              <a:buChar char="»"/>
              <a:defRPr sz="3200" b="1">
                <a:solidFill>
                  <a:schemeClr val="tx1"/>
                </a:solidFill>
                <a:latin typeface="+mn-lt"/>
              </a:defRPr>
            </a:lvl5pPr>
            <a:lvl6pPr marL="2514600" indent="-228600" algn="l" rtl="0" eaLnBrk="0" fontAlgn="base" hangingPunct="0">
              <a:spcBef>
                <a:spcPct val="20000"/>
              </a:spcBef>
              <a:spcAft>
                <a:spcPct val="0"/>
              </a:spcAft>
              <a:buChar char="»"/>
              <a:defRPr sz="3200" b="1">
                <a:solidFill>
                  <a:schemeClr val="tx1"/>
                </a:solidFill>
                <a:latin typeface="+mn-lt"/>
              </a:defRPr>
            </a:lvl6pPr>
            <a:lvl7pPr marL="2971800" indent="-228600" algn="l" rtl="0" eaLnBrk="0" fontAlgn="base" hangingPunct="0">
              <a:spcBef>
                <a:spcPct val="20000"/>
              </a:spcBef>
              <a:spcAft>
                <a:spcPct val="0"/>
              </a:spcAft>
              <a:buChar char="»"/>
              <a:defRPr sz="3200" b="1">
                <a:solidFill>
                  <a:schemeClr val="tx1"/>
                </a:solidFill>
                <a:latin typeface="+mn-lt"/>
              </a:defRPr>
            </a:lvl7pPr>
            <a:lvl8pPr marL="3429000" indent="-228600" algn="l" rtl="0" eaLnBrk="0" fontAlgn="base" hangingPunct="0">
              <a:spcBef>
                <a:spcPct val="20000"/>
              </a:spcBef>
              <a:spcAft>
                <a:spcPct val="0"/>
              </a:spcAft>
              <a:buChar char="»"/>
              <a:defRPr sz="3200" b="1">
                <a:solidFill>
                  <a:schemeClr val="tx1"/>
                </a:solidFill>
                <a:latin typeface="+mn-lt"/>
              </a:defRPr>
            </a:lvl8pPr>
            <a:lvl9pPr marL="3886200" indent="-228600" algn="l" rtl="0" eaLnBrk="0" fontAlgn="base" hangingPunct="0">
              <a:spcBef>
                <a:spcPct val="20000"/>
              </a:spcBef>
              <a:spcAft>
                <a:spcPct val="0"/>
              </a:spcAft>
              <a:buChar char="»"/>
              <a:defRPr sz="3200" b="1">
                <a:solidFill>
                  <a:schemeClr val="tx1"/>
                </a:solidFill>
                <a:latin typeface="+mn-lt"/>
              </a:defRPr>
            </a:lvl9pPr>
          </a:lstStyle>
          <a:p>
            <a:pPr marL="0" marR="0" lvl="0" indent="0" algn="l" defTabSz="914400" rtl="0" eaLnBrk="0" fontAlgn="base" latinLnBrk="0" hangingPunct="0">
              <a:lnSpc>
                <a:spcPct val="100000"/>
              </a:lnSpc>
              <a:spcBef>
                <a:spcPts val="1200"/>
              </a:spcBef>
              <a:spcAft>
                <a:spcPts val="1200"/>
              </a:spcAft>
              <a:buClrTx/>
              <a:buSzTx/>
              <a:buNone/>
              <a:tabLst/>
              <a:defRPr/>
            </a:pPr>
            <a:r>
              <a:rPr kumimoji="0" lang="en-US" sz="3600" b="1"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Physically hearing the message and recognizing it as incoming information</a:t>
            </a:r>
          </a:p>
        </p:txBody>
      </p:sp>
    </p:spTree>
    <p:extLst>
      <p:ext uri="{BB962C8B-B14F-4D97-AF65-F5344CB8AC3E}">
        <p14:creationId xmlns:p14="http://schemas.microsoft.com/office/powerpoint/2010/main" val="33011626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1989773" y="289560"/>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600" b="1" i="0" u="none" strike="noStrike" kern="0" cap="none" spc="0" normalizeH="0" baseline="0" noProof="0" dirty="0">
                <a:ln>
                  <a:noFill/>
                </a:ln>
                <a:solidFill>
                  <a:srgbClr val="FFFFFF"/>
                </a:solidFill>
                <a:effectLst>
                  <a:outerShdw blurRad="38100" dist="38100" dir="2700000" algn="tl">
                    <a:srgbClr val="000000"/>
                  </a:outerShdw>
                </a:effectLst>
                <a:uLnTx/>
                <a:uFillTx/>
                <a:latin typeface="Tahoma"/>
                <a:ea typeface="+mn-ea"/>
                <a:cs typeface="+mn-cs"/>
              </a:rPr>
              <a:t>The Listening Process</a:t>
            </a:r>
            <a:endParaRPr kumimoji="0" lang="en-US" sz="28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grpSp>
        <p:nvGrpSpPr>
          <p:cNvPr id="11" name="Group 10">
            <a:extLst>
              <a:ext uri="{FF2B5EF4-FFF2-40B4-BE49-F238E27FC236}">
                <a16:creationId xmlns:a16="http://schemas.microsoft.com/office/drawing/2014/main" id="{A754F800-0F1F-E204-0ED7-ACD87D9DFBA8}"/>
              </a:ext>
            </a:extLst>
          </p:cNvPr>
          <p:cNvGrpSpPr/>
          <p:nvPr/>
        </p:nvGrpSpPr>
        <p:grpSpPr>
          <a:xfrm>
            <a:off x="1657350" y="1783080"/>
            <a:ext cx="7852410" cy="3543300"/>
            <a:chOff x="457200" y="1981200"/>
            <a:chExt cx="8229600" cy="4191000"/>
          </a:xfrm>
        </p:grpSpPr>
        <p:sp>
          <p:nvSpPr>
            <p:cNvPr id="18" name="Rectangle 17">
              <a:extLst>
                <a:ext uri="{FF2B5EF4-FFF2-40B4-BE49-F238E27FC236}">
                  <a16:creationId xmlns:a16="http://schemas.microsoft.com/office/drawing/2014/main" id="{DBDC3B0E-7655-D988-4EF2-9B1E20B9AD51}"/>
                </a:ext>
              </a:extLst>
            </p:cNvPr>
            <p:cNvSpPr/>
            <p:nvPr/>
          </p:nvSpPr>
          <p:spPr bwMode="auto">
            <a:xfrm>
              <a:off x="457200" y="1981200"/>
              <a:ext cx="2971800" cy="4191000"/>
            </a:xfrm>
            <a:prstGeom prst="rect">
              <a:avLst/>
            </a:prstGeom>
            <a:solidFill>
              <a:srgbClr val="FFFFFF"/>
            </a:solidFill>
            <a:ln w="9525" cap="flat" cmpd="sng" algn="ctr">
              <a:solidFill>
                <a:srgbClr val="FFFFFF">
                  <a:lumMod val="85000"/>
                </a:srgb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800" b="0" i="0" u="none" strike="noStrike" kern="0" cap="none" spc="0" normalizeH="0" baseline="0" noProof="0" dirty="0">
                <a:ln>
                  <a:noFill/>
                </a:ln>
                <a:solidFill>
                  <a:srgbClr val="000000"/>
                </a:solidFill>
                <a:effectLst/>
                <a:uLnTx/>
                <a:uFillTx/>
                <a:latin typeface="Times New Roman" pitchFamily="18" charset="0"/>
                <a:ea typeface="+mn-ea"/>
                <a:cs typeface="+mn-cs"/>
              </a:endParaRPr>
            </a:p>
          </p:txBody>
        </p:sp>
        <p:sp>
          <p:nvSpPr>
            <p:cNvPr id="19" name="Rectangle 18">
              <a:extLst>
                <a:ext uri="{FF2B5EF4-FFF2-40B4-BE49-F238E27FC236}">
                  <a16:creationId xmlns:a16="http://schemas.microsoft.com/office/drawing/2014/main" id="{6DCF1FEB-577A-CB95-2ADD-72BE11EB03BE}"/>
                </a:ext>
              </a:extLst>
            </p:cNvPr>
            <p:cNvSpPr/>
            <p:nvPr/>
          </p:nvSpPr>
          <p:spPr bwMode="auto">
            <a:xfrm>
              <a:off x="3429000" y="1981200"/>
              <a:ext cx="5257800" cy="4191000"/>
            </a:xfrm>
            <a:prstGeom prst="rect">
              <a:avLst/>
            </a:prstGeom>
            <a:solidFill>
              <a:srgbClr val="FFFFFF"/>
            </a:solidFill>
            <a:ln w="9525" cap="flat" cmpd="sng" algn="ctr">
              <a:solidFill>
                <a:srgbClr val="FFFFFF">
                  <a:lumMod val="85000"/>
                </a:srgb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800" b="0" i="0" u="none" strike="noStrike" kern="0" cap="none" spc="0" normalizeH="0" baseline="0" noProof="0" dirty="0">
                <a:ln>
                  <a:noFill/>
                </a:ln>
                <a:solidFill>
                  <a:srgbClr val="000000"/>
                </a:solidFill>
                <a:effectLst/>
                <a:uLnTx/>
                <a:uFillTx/>
                <a:latin typeface="Times New Roman" pitchFamily="18" charset="0"/>
                <a:ea typeface="+mn-ea"/>
                <a:cs typeface="+mn-cs"/>
              </a:endParaRPr>
            </a:p>
          </p:txBody>
        </p:sp>
        <p:pic>
          <p:nvPicPr>
            <p:cNvPr id="20" name="Picture 19" descr="shutterstock_51903379.jpg">
              <a:extLst>
                <a:ext uri="{FF2B5EF4-FFF2-40B4-BE49-F238E27FC236}">
                  <a16:creationId xmlns:a16="http://schemas.microsoft.com/office/drawing/2014/main" id="{9233095F-BCE0-6DF1-EED1-03E280C0453D}"/>
                </a:ext>
              </a:extLst>
            </p:cNvPr>
            <p:cNvPicPr>
              <a:picLocks noChangeAspect="1"/>
            </p:cNvPicPr>
            <p:nvPr/>
          </p:nvPicPr>
          <p:blipFill>
            <a:blip r:embed="rId3" cstate="print"/>
            <a:srcRect/>
            <a:stretch>
              <a:fillRect/>
            </a:stretch>
          </p:blipFill>
          <p:spPr>
            <a:xfrm>
              <a:off x="582686" y="2022507"/>
              <a:ext cx="2846314" cy="4149693"/>
            </a:xfrm>
            <a:prstGeom prst="rect">
              <a:avLst/>
            </a:prstGeom>
            <a:ln>
              <a:noFill/>
            </a:ln>
          </p:spPr>
        </p:pic>
      </p:grpSp>
      <p:sp>
        <p:nvSpPr>
          <p:cNvPr id="21" name="Content Placeholder 22">
            <a:extLst>
              <a:ext uri="{FF2B5EF4-FFF2-40B4-BE49-F238E27FC236}">
                <a16:creationId xmlns:a16="http://schemas.microsoft.com/office/drawing/2014/main" id="{07530DAB-6521-1244-CD22-2B2F7A233C26}"/>
              </a:ext>
            </a:extLst>
          </p:cNvPr>
          <p:cNvSpPr txBox="1">
            <a:spLocks/>
          </p:cNvSpPr>
          <p:nvPr/>
        </p:nvSpPr>
        <p:spPr bwMode="auto">
          <a:xfrm>
            <a:off x="5763861" y="1371600"/>
            <a:ext cx="4343400" cy="73174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b="1">
                <a:solidFill>
                  <a:schemeClr val="tx1"/>
                </a:solidFill>
                <a:latin typeface="+mn-lt"/>
                <a:ea typeface="+mn-ea"/>
                <a:cs typeface="+mn-cs"/>
              </a:defRPr>
            </a:lvl1pPr>
            <a:lvl2pPr marL="742950" indent="-285750" algn="l" rtl="0" eaLnBrk="0" fontAlgn="base" hangingPunct="0">
              <a:spcBef>
                <a:spcPct val="20000"/>
              </a:spcBef>
              <a:spcAft>
                <a:spcPct val="0"/>
              </a:spcAft>
              <a:buChar char="–"/>
              <a:defRPr sz="3200" b="1">
                <a:solidFill>
                  <a:schemeClr val="tx1"/>
                </a:solidFill>
                <a:latin typeface="+mn-lt"/>
              </a:defRPr>
            </a:lvl2pPr>
            <a:lvl3pPr marL="1143000" indent="-228600" algn="l" rtl="0" eaLnBrk="0" fontAlgn="base" hangingPunct="0">
              <a:spcBef>
                <a:spcPct val="20000"/>
              </a:spcBef>
              <a:spcAft>
                <a:spcPct val="0"/>
              </a:spcAft>
              <a:buChar char="•"/>
              <a:defRPr sz="3200" b="1">
                <a:solidFill>
                  <a:schemeClr val="tx1"/>
                </a:solidFill>
                <a:latin typeface="+mn-lt"/>
              </a:defRPr>
            </a:lvl3pPr>
            <a:lvl4pPr marL="1600200" indent="-228600" algn="l" rtl="0" eaLnBrk="0" fontAlgn="base" hangingPunct="0">
              <a:spcBef>
                <a:spcPct val="20000"/>
              </a:spcBef>
              <a:spcAft>
                <a:spcPct val="0"/>
              </a:spcAft>
              <a:buChar char="–"/>
              <a:defRPr sz="3200" b="1">
                <a:solidFill>
                  <a:schemeClr val="tx1"/>
                </a:solidFill>
                <a:latin typeface="+mn-lt"/>
              </a:defRPr>
            </a:lvl4pPr>
            <a:lvl5pPr marL="2057400" indent="-228600" algn="l" rtl="0" eaLnBrk="0" fontAlgn="base" hangingPunct="0">
              <a:spcBef>
                <a:spcPct val="20000"/>
              </a:spcBef>
              <a:spcAft>
                <a:spcPct val="0"/>
              </a:spcAft>
              <a:buChar char="»"/>
              <a:defRPr sz="3200" b="1">
                <a:solidFill>
                  <a:schemeClr val="tx1"/>
                </a:solidFill>
                <a:latin typeface="+mn-lt"/>
              </a:defRPr>
            </a:lvl5pPr>
            <a:lvl6pPr marL="2514600" indent="-228600" algn="l" rtl="0" eaLnBrk="0" fontAlgn="base" hangingPunct="0">
              <a:spcBef>
                <a:spcPct val="20000"/>
              </a:spcBef>
              <a:spcAft>
                <a:spcPct val="0"/>
              </a:spcAft>
              <a:buChar char="»"/>
              <a:defRPr sz="3200" b="1">
                <a:solidFill>
                  <a:schemeClr val="tx1"/>
                </a:solidFill>
                <a:latin typeface="+mn-lt"/>
              </a:defRPr>
            </a:lvl6pPr>
            <a:lvl7pPr marL="2971800" indent="-228600" algn="l" rtl="0" eaLnBrk="0" fontAlgn="base" hangingPunct="0">
              <a:spcBef>
                <a:spcPct val="20000"/>
              </a:spcBef>
              <a:spcAft>
                <a:spcPct val="0"/>
              </a:spcAft>
              <a:buChar char="»"/>
              <a:defRPr sz="3200" b="1">
                <a:solidFill>
                  <a:schemeClr val="tx1"/>
                </a:solidFill>
                <a:latin typeface="+mn-lt"/>
              </a:defRPr>
            </a:lvl7pPr>
            <a:lvl8pPr marL="3429000" indent="-228600" algn="l" rtl="0" eaLnBrk="0" fontAlgn="base" hangingPunct="0">
              <a:spcBef>
                <a:spcPct val="20000"/>
              </a:spcBef>
              <a:spcAft>
                <a:spcPct val="0"/>
              </a:spcAft>
              <a:buChar char="»"/>
              <a:defRPr sz="3200" b="1">
                <a:solidFill>
                  <a:schemeClr val="tx1"/>
                </a:solidFill>
                <a:latin typeface="+mn-lt"/>
              </a:defRPr>
            </a:lvl8pPr>
            <a:lvl9pPr marL="3886200" indent="-228600" algn="l" rtl="0" eaLnBrk="0" fontAlgn="base" hangingPunct="0">
              <a:spcBef>
                <a:spcPct val="20000"/>
              </a:spcBef>
              <a:spcAft>
                <a:spcPct val="0"/>
              </a:spcAft>
              <a:buChar char="»"/>
              <a:defRPr sz="3200" b="1">
                <a:solidFill>
                  <a:schemeClr val="tx1"/>
                </a:solidFill>
                <a:latin typeface="+mn-lt"/>
              </a:defRPr>
            </a:lvl9pPr>
          </a:lstStyle>
          <a:p>
            <a:pPr marL="0" marR="0" lvl="0" indent="0" algn="l" defTabSz="914400" rtl="0" eaLnBrk="0" fontAlgn="base" latinLnBrk="0" hangingPunct="0">
              <a:lnSpc>
                <a:spcPct val="100000"/>
              </a:lnSpc>
              <a:spcBef>
                <a:spcPts val="1200"/>
              </a:spcBef>
              <a:spcAft>
                <a:spcPts val="1200"/>
              </a:spcAft>
              <a:buClrTx/>
              <a:buSzTx/>
              <a:buNone/>
              <a:tabLst/>
              <a:defRPr/>
            </a:pPr>
            <a:r>
              <a:rPr lang="en-US" sz="3600" kern="0" dirty="0">
                <a:solidFill>
                  <a:srgbClr val="FF0000"/>
                </a:solidFill>
                <a:effectLst>
                  <a:outerShdw blurRad="50800" dist="38100" dir="8100000" algn="tr" rotWithShape="0">
                    <a:srgbClr val="808080">
                      <a:alpha val="40000"/>
                    </a:srgbClr>
                  </a:outerShdw>
                </a:effectLst>
                <a:latin typeface="Arial"/>
              </a:rPr>
              <a:t>2. </a:t>
            </a:r>
            <a:r>
              <a:rPr kumimoji="0" lang="en-US" sz="3600" b="1" i="0" u="none" strike="noStrike" kern="0" cap="none" spc="0" normalizeH="0" baseline="0" noProof="0" dirty="0">
                <a:ln>
                  <a:noFill/>
                </a:ln>
                <a:solidFill>
                  <a:srgbClr val="FF0000"/>
                </a:solidFill>
                <a:effectLst>
                  <a:outerShdw blurRad="50800" dist="38100" dir="8100000" algn="tr" rotWithShape="0">
                    <a:srgbClr val="808080">
                      <a:alpha val="40000"/>
                    </a:srgbClr>
                  </a:outerShdw>
                </a:effectLst>
                <a:uLnTx/>
                <a:uFillTx/>
                <a:latin typeface="Arial"/>
                <a:ea typeface="+mn-ea"/>
                <a:cs typeface="+mn-cs"/>
              </a:rPr>
              <a:t>Decoding</a:t>
            </a:r>
          </a:p>
        </p:txBody>
      </p:sp>
      <p:sp>
        <p:nvSpPr>
          <p:cNvPr id="8" name="TextBox 7">
            <a:extLst>
              <a:ext uri="{FF2B5EF4-FFF2-40B4-BE49-F238E27FC236}">
                <a16:creationId xmlns:a16="http://schemas.microsoft.com/office/drawing/2014/main" id="{12F1C49D-7403-E521-B5DB-F15C1FA5FCA3}"/>
              </a:ext>
            </a:extLst>
          </p:cNvPr>
          <p:cNvSpPr txBox="1"/>
          <p:nvPr/>
        </p:nvSpPr>
        <p:spPr>
          <a:xfrm>
            <a:off x="4489220" y="2324035"/>
            <a:ext cx="6183442" cy="2862322"/>
          </a:xfrm>
          <a:prstGeom prst="rect">
            <a:avLst/>
          </a:prstGeom>
          <a:noFill/>
        </p:spPr>
        <p:txBody>
          <a:bodyPr wrap="square">
            <a:spAutoFit/>
          </a:bodyPr>
          <a:lstStyle/>
          <a:p>
            <a:r>
              <a:rPr lang="en-US" sz="3600" b="1" kern="0" dirty="0">
                <a:solidFill>
                  <a:srgbClr val="000000"/>
                </a:solidFill>
                <a:effectLst>
                  <a:outerShdw blurRad="50800" dist="38100" dir="8100000" algn="tr" rotWithShape="0">
                    <a:srgbClr val="808080">
                      <a:alpha val="40000"/>
                    </a:srgbClr>
                  </a:outerShdw>
                </a:effectLst>
                <a:latin typeface="Arial"/>
              </a:rPr>
              <a:t>Assigning meaning to sounds according to your own values, beliefs, ideas, expectations, roles, needs, and personal history. </a:t>
            </a:r>
            <a:endParaRPr lang="en-GB" sz="3600" b="1" kern="0" dirty="0">
              <a:solidFill>
                <a:srgbClr val="000000"/>
              </a:solidFill>
              <a:effectLst>
                <a:outerShdw blurRad="50800" dist="38100" dir="8100000" algn="tr" rotWithShape="0">
                  <a:srgbClr val="808080">
                    <a:alpha val="40000"/>
                  </a:srgbClr>
                </a:outerShdw>
              </a:effectLst>
              <a:latin typeface="Arial"/>
            </a:endParaRPr>
          </a:p>
        </p:txBody>
      </p:sp>
    </p:spTree>
    <p:extLst>
      <p:ext uri="{BB962C8B-B14F-4D97-AF65-F5344CB8AC3E}">
        <p14:creationId xmlns:p14="http://schemas.microsoft.com/office/powerpoint/2010/main" val="411399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203760" y="330065"/>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600" b="1" i="0" u="none" strike="noStrike" kern="0" cap="none" spc="0" normalizeH="0" baseline="0" noProof="0">
                <a:ln>
                  <a:noFill/>
                </a:ln>
                <a:solidFill>
                  <a:srgbClr val="FFFFFF"/>
                </a:solidFill>
                <a:effectLst>
                  <a:outerShdw blurRad="38100" dist="38100" dir="2700000" algn="tl">
                    <a:srgbClr val="000000"/>
                  </a:outerShdw>
                </a:effectLst>
                <a:uLnTx/>
                <a:uFillTx/>
                <a:latin typeface="Tahoma"/>
                <a:ea typeface="+mn-ea"/>
                <a:cs typeface="+mn-cs"/>
              </a:rPr>
              <a:t>The Listening Process</a:t>
            </a:r>
            <a:endParaRPr kumimoji="0" lang="en-US" sz="28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grpSp>
        <p:nvGrpSpPr>
          <p:cNvPr id="11" name="Group 10">
            <a:extLst>
              <a:ext uri="{FF2B5EF4-FFF2-40B4-BE49-F238E27FC236}">
                <a16:creationId xmlns:a16="http://schemas.microsoft.com/office/drawing/2014/main" id="{A754F800-0F1F-E204-0ED7-ACD87D9DFBA8}"/>
              </a:ext>
            </a:extLst>
          </p:cNvPr>
          <p:cNvGrpSpPr/>
          <p:nvPr/>
        </p:nvGrpSpPr>
        <p:grpSpPr>
          <a:xfrm>
            <a:off x="1139764" y="1520242"/>
            <a:ext cx="8967497" cy="3623258"/>
            <a:chOff x="457200" y="1981200"/>
            <a:chExt cx="8229600" cy="4191000"/>
          </a:xfrm>
        </p:grpSpPr>
        <p:sp>
          <p:nvSpPr>
            <p:cNvPr id="18" name="Rectangle 17">
              <a:extLst>
                <a:ext uri="{FF2B5EF4-FFF2-40B4-BE49-F238E27FC236}">
                  <a16:creationId xmlns:a16="http://schemas.microsoft.com/office/drawing/2014/main" id="{DBDC3B0E-7655-D988-4EF2-9B1E20B9AD51}"/>
                </a:ext>
              </a:extLst>
            </p:cNvPr>
            <p:cNvSpPr/>
            <p:nvPr/>
          </p:nvSpPr>
          <p:spPr bwMode="auto">
            <a:xfrm>
              <a:off x="457200" y="1981200"/>
              <a:ext cx="2971800" cy="4191000"/>
            </a:xfrm>
            <a:prstGeom prst="rect">
              <a:avLst/>
            </a:prstGeom>
            <a:solidFill>
              <a:srgbClr val="FFFFFF"/>
            </a:solidFill>
            <a:ln w="9525" cap="flat" cmpd="sng" algn="ctr">
              <a:solidFill>
                <a:srgbClr val="FFFFFF">
                  <a:lumMod val="85000"/>
                </a:srgb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800" b="0" i="0" u="none" strike="noStrike" kern="0" cap="none" spc="0" normalizeH="0" baseline="0" noProof="0" dirty="0">
                <a:ln>
                  <a:noFill/>
                </a:ln>
                <a:solidFill>
                  <a:srgbClr val="000000"/>
                </a:solidFill>
                <a:effectLst/>
                <a:uLnTx/>
                <a:uFillTx/>
                <a:latin typeface="Times New Roman" pitchFamily="18" charset="0"/>
                <a:ea typeface="+mn-ea"/>
                <a:cs typeface="+mn-cs"/>
              </a:endParaRPr>
            </a:p>
          </p:txBody>
        </p:sp>
        <p:sp>
          <p:nvSpPr>
            <p:cNvPr id="19" name="Rectangle 18">
              <a:extLst>
                <a:ext uri="{FF2B5EF4-FFF2-40B4-BE49-F238E27FC236}">
                  <a16:creationId xmlns:a16="http://schemas.microsoft.com/office/drawing/2014/main" id="{6DCF1FEB-577A-CB95-2ADD-72BE11EB03BE}"/>
                </a:ext>
              </a:extLst>
            </p:cNvPr>
            <p:cNvSpPr/>
            <p:nvPr/>
          </p:nvSpPr>
          <p:spPr bwMode="auto">
            <a:xfrm>
              <a:off x="3429000" y="1981200"/>
              <a:ext cx="5257800" cy="4191000"/>
            </a:xfrm>
            <a:prstGeom prst="rect">
              <a:avLst/>
            </a:prstGeom>
            <a:solidFill>
              <a:srgbClr val="FFFFFF"/>
            </a:solidFill>
            <a:ln w="9525" cap="flat" cmpd="sng" algn="ctr">
              <a:solidFill>
                <a:srgbClr val="FFFFFF">
                  <a:lumMod val="85000"/>
                </a:srgb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800" b="0" i="0" u="none" strike="noStrike" kern="0" cap="none" spc="0" normalizeH="0" baseline="0" noProof="0" dirty="0">
                <a:ln>
                  <a:noFill/>
                </a:ln>
                <a:solidFill>
                  <a:srgbClr val="000000"/>
                </a:solidFill>
                <a:effectLst/>
                <a:uLnTx/>
                <a:uFillTx/>
                <a:latin typeface="Times New Roman" pitchFamily="18" charset="0"/>
                <a:ea typeface="+mn-ea"/>
                <a:cs typeface="+mn-cs"/>
              </a:endParaRPr>
            </a:p>
          </p:txBody>
        </p:sp>
        <p:pic>
          <p:nvPicPr>
            <p:cNvPr id="20" name="Picture 19" descr="shutterstock_51903379.jpg">
              <a:extLst>
                <a:ext uri="{FF2B5EF4-FFF2-40B4-BE49-F238E27FC236}">
                  <a16:creationId xmlns:a16="http://schemas.microsoft.com/office/drawing/2014/main" id="{9233095F-BCE0-6DF1-EED1-03E280C0453D}"/>
                </a:ext>
              </a:extLst>
            </p:cNvPr>
            <p:cNvPicPr>
              <a:picLocks noChangeAspect="1"/>
            </p:cNvPicPr>
            <p:nvPr/>
          </p:nvPicPr>
          <p:blipFill>
            <a:blip r:embed="rId3" cstate="print"/>
            <a:srcRect/>
            <a:stretch>
              <a:fillRect/>
            </a:stretch>
          </p:blipFill>
          <p:spPr>
            <a:xfrm>
              <a:off x="582686" y="2022507"/>
              <a:ext cx="2846314" cy="4149693"/>
            </a:xfrm>
            <a:prstGeom prst="rect">
              <a:avLst/>
            </a:prstGeom>
            <a:ln>
              <a:noFill/>
            </a:ln>
          </p:spPr>
        </p:pic>
      </p:grpSp>
      <p:sp>
        <p:nvSpPr>
          <p:cNvPr id="21" name="Content Placeholder 22">
            <a:extLst>
              <a:ext uri="{FF2B5EF4-FFF2-40B4-BE49-F238E27FC236}">
                <a16:creationId xmlns:a16="http://schemas.microsoft.com/office/drawing/2014/main" id="{07530DAB-6521-1244-CD22-2B2F7A233C26}"/>
              </a:ext>
            </a:extLst>
          </p:cNvPr>
          <p:cNvSpPr txBox="1">
            <a:spLocks/>
          </p:cNvSpPr>
          <p:nvPr/>
        </p:nvSpPr>
        <p:spPr bwMode="auto">
          <a:xfrm>
            <a:off x="5763861" y="1371600"/>
            <a:ext cx="4343400" cy="73174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b="1">
                <a:solidFill>
                  <a:schemeClr val="tx1"/>
                </a:solidFill>
                <a:latin typeface="+mn-lt"/>
                <a:ea typeface="+mn-ea"/>
                <a:cs typeface="+mn-cs"/>
              </a:defRPr>
            </a:lvl1pPr>
            <a:lvl2pPr marL="742950" indent="-285750" algn="l" rtl="0" eaLnBrk="0" fontAlgn="base" hangingPunct="0">
              <a:spcBef>
                <a:spcPct val="20000"/>
              </a:spcBef>
              <a:spcAft>
                <a:spcPct val="0"/>
              </a:spcAft>
              <a:buChar char="–"/>
              <a:defRPr sz="3200" b="1">
                <a:solidFill>
                  <a:schemeClr val="tx1"/>
                </a:solidFill>
                <a:latin typeface="+mn-lt"/>
              </a:defRPr>
            </a:lvl2pPr>
            <a:lvl3pPr marL="1143000" indent="-228600" algn="l" rtl="0" eaLnBrk="0" fontAlgn="base" hangingPunct="0">
              <a:spcBef>
                <a:spcPct val="20000"/>
              </a:spcBef>
              <a:spcAft>
                <a:spcPct val="0"/>
              </a:spcAft>
              <a:buChar char="•"/>
              <a:defRPr sz="3200" b="1">
                <a:solidFill>
                  <a:schemeClr val="tx1"/>
                </a:solidFill>
                <a:latin typeface="+mn-lt"/>
              </a:defRPr>
            </a:lvl3pPr>
            <a:lvl4pPr marL="1600200" indent="-228600" algn="l" rtl="0" eaLnBrk="0" fontAlgn="base" hangingPunct="0">
              <a:spcBef>
                <a:spcPct val="20000"/>
              </a:spcBef>
              <a:spcAft>
                <a:spcPct val="0"/>
              </a:spcAft>
              <a:buChar char="–"/>
              <a:defRPr sz="3200" b="1">
                <a:solidFill>
                  <a:schemeClr val="tx1"/>
                </a:solidFill>
                <a:latin typeface="+mn-lt"/>
              </a:defRPr>
            </a:lvl4pPr>
            <a:lvl5pPr marL="2057400" indent="-228600" algn="l" rtl="0" eaLnBrk="0" fontAlgn="base" hangingPunct="0">
              <a:spcBef>
                <a:spcPct val="20000"/>
              </a:spcBef>
              <a:spcAft>
                <a:spcPct val="0"/>
              </a:spcAft>
              <a:buChar char="»"/>
              <a:defRPr sz="3200" b="1">
                <a:solidFill>
                  <a:schemeClr val="tx1"/>
                </a:solidFill>
                <a:latin typeface="+mn-lt"/>
              </a:defRPr>
            </a:lvl5pPr>
            <a:lvl6pPr marL="2514600" indent="-228600" algn="l" rtl="0" eaLnBrk="0" fontAlgn="base" hangingPunct="0">
              <a:spcBef>
                <a:spcPct val="20000"/>
              </a:spcBef>
              <a:spcAft>
                <a:spcPct val="0"/>
              </a:spcAft>
              <a:buChar char="»"/>
              <a:defRPr sz="3200" b="1">
                <a:solidFill>
                  <a:schemeClr val="tx1"/>
                </a:solidFill>
                <a:latin typeface="+mn-lt"/>
              </a:defRPr>
            </a:lvl6pPr>
            <a:lvl7pPr marL="2971800" indent="-228600" algn="l" rtl="0" eaLnBrk="0" fontAlgn="base" hangingPunct="0">
              <a:spcBef>
                <a:spcPct val="20000"/>
              </a:spcBef>
              <a:spcAft>
                <a:spcPct val="0"/>
              </a:spcAft>
              <a:buChar char="»"/>
              <a:defRPr sz="3200" b="1">
                <a:solidFill>
                  <a:schemeClr val="tx1"/>
                </a:solidFill>
                <a:latin typeface="+mn-lt"/>
              </a:defRPr>
            </a:lvl7pPr>
            <a:lvl8pPr marL="3429000" indent="-228600" algn="l" rtl="0" eaLnBrk="0" fontAlgn="base" hangingPunct="0">
              <a:spcBef>
                <a:spcPct val="20000"/>
              </a:spcBef>
              <a:spcAft>
                <a:spcPct val="0"/>
              </a:spcAft>
              <a:buChar char="»"/>
              <a:defRPr sz="3200" b="1">
                <a:solidFill>
                  <a:schemeClr val="tx1"/>
                </a:solidFill>
                <a:latin typeface="+mn-lt"/>
              </a:defRPr>
            </a:lvl8pPr>
            <a:lvl9pPr marL="3886200" indent="-228600" algn="l" rtl="0" eaLnBrk="0" fontAlgn="base" hangingPunct="0">
              <a:spcBef>
                <a:spcPct val="20000"/>
              </a:spcBef>
              <a:spcAft>
                <a:spcPct val="0"/>
              </a:spcAft>
              <a:buChar char="»"/>
              <a:defRPr sz="3200" b="1">
                <a:solidFill>
                  <a:schemeClr val="tx1"/>
                </a:solidFill>
                <a:latin typeface="+mn-lt"/>
              </a:defRPr>
            </a:lvl9pPr>
          </a:lstStyle>
          <a:p>
            <a:pPr marL="0" marR="0" lvl="0" indent="0" algn="l" defTabSz="914400" rtl="0" eaLnBrk="0" fontAlgn="base" latinLnBrk="0" hangingPunct="0">
              <a:lnSpc>
                <a:spcPct val="100000"/>
              </a:lnSpc>
              <a:spcBef>
                <a:spcPts val="1200"/>
              </a:spcBef>
              <a:spcAft>
                <a:spcPts val="1200"/>
              </a:spcAft>
              <a:buClrTx/>
              <a:buSzTx/>
              <a:buFontTx/>
              <a:buNone/>
              <a:tabLst/>
              <a:defRPr/>
            </a:pPr>
            <a:r>
              <a:rPr lang="en-US" sz="3600" kern="0" dirty="0">
                <a:solidFill>
                  <a:srgbClr val="FF0000"/>
                </a:solidFill>
                <a:effectLst>
                  <a:outerShdw blurRad="50800" dist="38100" dir="8100000" algn="tr" rotWithShape="0">
                    <a:srgbClr val="808080">
                      <a:alpha val="40000"/>
                    </a:srgbClr>
                  </a:outerShdw>
                </a:effectLst>
                <a:latin typeface="Arial"/>
              </a:rPr>
              <a:t>3. </a:t>
            </a:r>
            <a:r>
              <a:rPr kumimoji="0" lang="en-US" sz="3600" b="1" i="0" u="none" strike="noStrike" kern="0" cap="none" spc="0" normalizeH="0" baseline="0" noProof="0" dirty="0">
                <a:ln>
                  <a:noFill/>
                </a:ln>
                <a:solidFill>
                  <a:srgbClr val="FF0000"/>
                </a:solidFill>
                <a:effectLst>
                  <a:outerShdw blurRad="50800" dist="38100" dir="8100000" algn="tr" rotWithShape="0">
                    <a:srgbClr val="808080">
                      <a:alpha val="40000"/>
                    </a:srgbClr>
                  </a:outerShdw>
                </a:effectLst>
                <a:uLnTx/>
                <a:uFillTx/>
                <a:latin typeface="Arial"/>
                <a:ea typeface="+mn-ea"/>
                <a:cs typeface="+mn-cs"/>
              </a:rPr>
              <a:t>Remembering</a:t>
            </a:r>
          </a:p>
          <a:p>
            <a:pPr marL="0" marR="0" lvl="0" indent="0" algn="l" defTabSz="914400" rtl="0" eaLnBrk="0" fontAlgn="base" latinLnBrk="0" hangingPunct="0">
              <a:lnSpc>
                <a:spcPct val="100000"/>
              </a:lnSpc>
              <a:spcBef>
                <a:spcPts val="1200"/>
              </a:spcBef>
              <a:spcAft>
                <a:spcPts val="1200"/>
              </a:spcAft>
              <a:buClrTx/>
              <a:buSzTx/>
              <a:buFontTx/>
              <a:buNone/>
              <a:tabLst/>
              <a:defRPr/>
            </a:pPr>
            <a:endParaRPr kumimoji="0" lang="en-US" sz="3600" b="1" i="0" u="none" strike="noStrike" kern="0" cap="none" spc="0" normalizeH="0" baseline="0" noProof="0" dirty="0">
              <a:ln>
                <a:noFill/>
              </a:ln>
              <a:solidFill>
                <a:srgbClr val="FF0000"/>
              </a:solidFill>
              <a:effectLst>
                <a:outerShdw blurRad="50800" dist="38100" dir="8100000" algn="tr" rotWithShape="0">
                  <a:srgbClr val="808080">
                    <a:alpha val="40000"/>
                  </a:srgbClr>
                </a:outerShdw>
              </a:effectLst>
              <a:uLnTx/>
              <a:uFillTx/>
              <a:latin typeface="Arial"/>
              <a:ea typeface="+mn-ea"/>
              <a:cs typeface="+mn-cs"/>
            </a:endParaRPr>
          </a:p>
        </p:txBody>
      </p:sp>
      <p:sp>
        <p:nvSpPr>
          <p:cNvPr id="8" name="TextBox 7">
            <a:extLst>
              <a:ext uri="{FF2B5EF4-FFF2-40B4-BE49-F238E27FC236}">
                <a16:creationId xmlns:a16="http://schemas.microsoft.com/office/drawing/2014/main" id="{12F1C49D-7403-E521-B5DB-F15C1FA5FCA3}"/>
              </a:ext>
            </a:extLst>
          </p:cNvPr>
          <p:cNvSpPr txBox="1"/>
          <p:nvPr/>
        </p:nvSpPr>
        <p:spPr>
          <a:xfrm>
            <a:off x="4868794" y="2536951"/>
            <a:ext cx="6183442"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Storing a message for future reference.</a:t>
            </a:r>
          </a:p>
        </p:txBody>
      </p:sp>
    </p:spTree>
    <p:extLst>
      <p:ext uri="{BB962C8B-B14F-4D97-AF65-F5344CB8AC3E}">
        <p14:creationId xmlns:p14="http://schemas.microsoft.com/office/powerpoint/2010/main" val="31365275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3621471" y="125080"/>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600" b="1" i="0" u="none" strike="noStrike" kern="0" cap="none" spc="0" normalizeH="0" baseline="0" noProof="0">
                <a:ln>
                  <a:noFill/>
                </a:ln>
                <a:solidFill>
                  <a:srgbClr val="FFFFFF"/>
                </a:solidFill>
                <a:effectLst>
                  <a:outerShdw blurRad="38100" dist="38100" dir="2700000" algn="tl">
                    <a:srgbClr val="000000"/>
                  </a:outerShdw>
                </a:effectLst>
                <a:uLnTx/>
                <a:uFillTx/>
                <a:latin typeface="Tahoma"/>
                <a:ea typeface="+mn-ea"/>
                <a:cs typeface="+mn-cs"/>
              </a:rPr>
              <a:t>The Listening Process</a:t>
            </a:r>
            <a:endParaRPr kumimoji="0" lang="en-US" sz="28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grpSp>
        <p:nvGrpSpPr>
          <p:cNvPr id="11" name="Group 10">
            <a:extLst>
              <a:ext uri="{FF2B5EF4-FFF2-40B4-BE49-F238E27FC236}">
                <a16:creationId xmlns:a16="http://schemas.microsoft.com/office/drawing/2014/main" id="{A754F800-0F1F-E204-0ED7-ACD87D9DFBA8}"/>
              </a:ext>
            </a:extLst>
          </p:cNvPr>
          <p:cNvGrpSpPr/>
          <p:nvPr/>
        </p:nvGrpSpPr>
        <p:grpSpPr>
          <a:xfrm>
            <a:off x="1954530" y="1619537"/>
            <a:ext cx="8152731" cy="3396693"/>
            <a:chOff x="457200" y="1981200"/>
            <a:chExt cx="8229600" cy="4191000"/>
          </a:xfrm>
        </p:grpSpPr>
        <p:sp>
          <p:nvSpPr>
            <p:cNvPr id="18" name="Rectangle 17">
              <a:extLst>
                <a:ext uri="{FF2B5EF4-FFF2-40B4-BE49-F238E27FC236}">
                  <a16:creationId xmlns:a16="http://schemas.microsoft.com/office/drawing/2014/main" id="{DBDC3B0E-7655-D988-4EF2-9B1E20B9AD51}"/>
                </a:ext>
              </a:extLst>
            </p:cNvPr>
            <p:cNvSpPr/>
            <p:nvPr/>
          </p:nvSpPr>
          <p:spPr bwMode="auto">
            <a:xfrm>
              <a:off x="457200" y="1981200"/>
              <a:ext cx="2971800" cy="4191000"/>
            </a:xfrm>
            <a:prstGeom prst="rect">
              <a:avLst/>
            </a:prstGeom>
            <a:solidFill>
              <a:srgbClr val="FFFFFF"/>
            </a:solidFill>
            <a:ln w="9525" cap="flat" cmpd="sng" algn="ctr">
              <a:solidFill>
                <a:srgbClr val="FFFFFF">
                  <a:lumMod val="85000"/>
                </a:srgb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800" b="0" i="0" u="none" strike="noStrike" kern="0" cap="none" spc="0" normalizeH="0" baseline="0" noProof="0" dirty="0">
                <a:ln>
                  <a:noFill/>
                </a:ln>
                <a:solidFill>
                  <a:srgbClr val="000000"/>
                </a:solidFill>
                <a:effectLst/>
                <a:uLnTx/>
                <a:uFillTx/>
                <a:latin typeface="Times New Roman" pitchFamily="18" charset="0"/>
                <a:ea typeface="+mn-ea"/>
                <a:cs typeface="+mn-cs"/>
              </a:endParaRPr>
            </a:p>
          </p:txBody>
        </p:sp>
        <p:sp>
          <p:nvSpPr>
            <p:cNvPr id="19" name="Rectangle 18">
              <a:extLst>
                <a:ext uri="{FF2B5EF4-FFF2-40B4-BE49-F238E27FC236}">
                  <a16:creationId xmlns:a16="http://schemas.microsoft.com/office/drawing/2014/main" id="{6DCF1FEB-577A-CB95-2ADD-72BE11EB03BE}"/>
                </a:ext>
              </a:extLst>
            </p:cNvPr>
            <p:cNvSpPr/>
            <p:nvPr/>
          </p:nvSpPr>
          <p:spPr bwMode="auto">
            <a:xfrm>
              <a:off x="3429000" y="1981200"/>
              <a:ext cx="5257800" cy="4191000"/>
            </a:xfrm>
            <a:prstGeom prst="rect">
              <a:avLst/>
            </a:prstGeom>
            <a:solidFill>
              <a:srgbClr val="FFFFFF"/>
            </a:solidFill>
            <a:ln w="9525" cap="flat" cmpd="sng" algn="ctr">
              <a:solidFill>
                <a:srgbClr val="FFFFFF">
                  <a:lumMod val="85000"/>
                </a:srgb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800" b="0" i="0" u="none" strike="noStrike" kern="0" cap="none" spc="0" normalizeH="0" baseline="0" noProof="0" dirty="0">
                <a:ln>
                  <a:noFill/>
                </a:ln>
                <a:solidFill>
                  <a:srgbClr val="000000"/>
                </a:solidFill>
                <a:effectLst/>
                <a:uLnTx/>
                <a:uFillTx/>
                <a:latin typeface="Times New Roman" pitchFamily="18" charset="0"/>
                <a:ea typeface="+mn-ea"/>
                <a:cs typeface="+mn-cs"/>
              </a:endParaRPr>
            </a:p>
          </p:txBody>
        </p:sp>
        <p:pic>
          <p:nvPicPr>
            <p:cNvPr id="20" name="Picture 19" descr="shutterstock_51903379.jpg">
              <a:extLst>
                <a:ext uri="{FF2B5EF4-FFF2-40B4-BE49-F238E27FC236}">
                  <a16:creationId xmlns:a16="http://schemas.microsoft.com/office/drawing/2014/main" id="{9233095F-BCE0-6DF1-EED1-03E280C0453D}"/>
                </a:ext>
              </a:extLst>
            </p:cNvPr>
            <p:cNvPicPr>
              <a:picLocks noChangeAspect="1"/>
            </p:cNvPicPr>
            <p:nvPr/>
          </p:nvPicPr>
          <p:blipFill>
            <a:blip r:embed="rId3" cstate="print"/>
            <a:srcRect/>
            <a:stretch>
              <a:fillRect/>
            </a:stretch>
          </p:blipFill>
          <p:spPr>
            <a:xfrm>
              <a:off x="582686" y="2022507"/>
              <a:ext cx="2846314" cy="4149693"/>
            </a:xfrm>
            <a:prstGeom prst="rect">
              <a:avLst/>
            </a:prstGeom>
            <a:ln>
              <a:noFill/>
            </a:ln>
          </p:spPr>
        </p:pic>
      </p:grpSp>
      <p:sp>
        <p:nvSpPr>
          <p:cNvPr id="21" name="Content Placeholder 22">
            <a:extLst>
              <a:ext uri="{FF2B5EF4-FFF2-40B4-BE49-F238E27FC236}">
                <a16:creationId xmlns:a16="http://schemas.microsoft.com/office/drawing/2014/main" id="{07530DAB-6521-1244-CD22-2B2F7A233C26}"/>
              </a:ext>
            </a:extLst>
          </p:cNvPr>
          <p:cNvSpPr txBox="1">
            <a:spLocks/>
          </p:cNvSpPr>
          <p:nvPr/>
        </p:nvSpPr>
        <p:spPr bwMode="auto">
          <a:xfrm>
            <a:off x="5763861" y="1371600"/>
            <a:ext cx="4343400" cy="73174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b="1">
                <a:solidFill>
                  <a:schemeClr val="tx1"/>
                </a:solidFill>
                <a:latin typeface="+mn-lt"/>
                <a:ea typeface="+mn-ea"/>
                <a:cs typeface="+mn-cs"/>
              </a:defRPr>
            </a:lvl1pPr>
            <a:lvl2pPr marL="742950" indent="-285750" algn="l" rtl="0" eaLnBrk="0" fontAlgn="base" hangingPunct="0">
              <a:spcBef>
                <a:spcPct val="20000"/>
              </a:spcBef>
              <a:spcAft>
                <a:spcPct val="0"/>
              </a:spcAft>
              <a:buChar char="–"/>
              <a:defRPr sz="3200" b="1">
                <a:solidFill>
                  <a:schemeClr val="tx1"/>
                </a:solidFill>
                <a:latin typeface="+mn-lt"/>
              </a:defRPr>
            </a:lvl2pPr>
            <a:lvl3pPr marL="1143000" indent="-228600" algn="l" rtl="0" eaLnBrk="0" fontAlgn="base" hangingPunct="0">
              <a:spcBef>
                <a:spcPct val="20000"/>
              </a:spcBef>
              <a:spcAft>
                <a:spcPct val="0"/>
              </a:spcAft>
              <a:buChar char="•"/>
              <a:defRPr sz="3200" b="1">
                <a:solidFill>
                  <a:schemeClr val="tx1"/>
                </a:solidFill>
                <a:latin typeface="+mn-lt"/>
              </a:defRPr>
            </a:lvl3pPr>
            <a:lvl4pPr marL="1600200" indent="-228600" algn="l" rtl="0" eaLnBrk="0" fontAlgn="base" hangingPunct="0">
              <a:spcBef>
                <a:spcPct val="20000"/>
              </a:spcBef>
              <a:spcAft>
                <a:spcPct val="0"/>
              </a:spcAft>
              <a:buChar char="–"/>
              <a:defRPr sz="3200" b="1">
                <a:solidFill>
                  <a:schemeClr val="tx1"/>
                </a:solidFill>
                <a:latin typeface="+mn-lt"/>
              </a:defRPr>
            </a:lvl4pPr>
            <a:lvl5pPr marL="2057400" indent="-228600" algn="l" rtl="0" eaLnBrk="0" fontAlgn="base" hangingPunct="0">
              <a:spcBef>
                <a:spcPct val="20000"/>
              </a:spcBef>
              <a:spcAft>
                <a:spcPct val="0"/>
              </a:spcAft>
              <a:buChar char="»"/>
              <a:defRPr sz="3200" b="1">
                <a:solidFill>
                  <a:schemeClr val="tx1"/>
                </a:solidFill>
                <a:latin typeface="+mn-lt"/>
              </a:defRPr>
            </a:lvl5pPr>
            <a:lvl6pPr marL="2514600" indent="-228600" algn="l" rtl="0" eaLnBrk="0" fontAlgn="base" hangingPunct="0">
              <a:spcBef>
                <a:spcPct val="20000"/>
              </a:spcBef>
              <a:spcAft>
                <a:spcPct val="0"/>
              </a:spcAft>
              <a:buChar char="»"/>
              <a:defRPr sz="3200" b="1">
                <a:solidFill>
                  <a:schemeClr val="tx1"/>
                </a:solidFill>
                <a:latin typeface="+mn-lt"/>
              </a:defRPr>
            </a:lvl6pPr>
            <a:lvl7pPr marL="2971800" indent="-228600" algn="l" rtl="0" eaLnBrk="0" fontAlgn="base" hangingPunct="0">
              <a:spcBef>
                <a:spcPct val="20000"/>
              </a:spcBef>
              <a:spcAft>
                <a:spcPct val="0"/>
              </a:spcAft>
              <a:buChar char="»"/>
              <a:defRPr sz="3200" b="1">
                <a:solidFill>
                  <a:schemeClr val="tx1"/>
                </a:solidFill>
                <a:latin typeface="+mn-lt"/>
              </a:defRPr>
            </a:lvl7pPr>
            <a:lvl8pPr marL="3429000" indent="-228600" algn="l" rtl="0" eaLnBrk="0" fontAlgn="base" hangingPunct="0">
              <a:spcBef>
                <a:spcPct val="20000"/>
              </a:spcBef>
              <a:spcAft>
                <a:spcPct val="0"/>
              </a:spcAft>
              <a:buChar char="»"/>
              <a:defRPr sz="3200" b="1">
                <a:solidFill>
                  <a:schemeClr val="tx1"/>
                </a:solidFill>
                <a:latin typeface="+mn-lt"/>
              </a:defRPr>
            </a:lvl8pPr>
            <a:lvl9pPr marL="3886200" indent="-228600" algn="l" rtl="0" eaLnBrk="0" fontAlgn="base" hangingPunct="0">
              <a:spcBef>
                <a:spcPct val="20000"/>
              </a:spcBef>
              <a:spcAft>
                <a:spcPct val="0"/>
              </a:spcAft>
              <a:buChar char="»"/>
              <a:defRPr sz="3200" b="1">
                <a:solidFill>
                  <a:schemeClr val="tx1"/>
                </a:solidFill>
                <a:latin typeface="+mn-lt"/>
              </a:defRPr>
            </a:lvl9pPr>
          </a:lstStyle>
          <a:p>
            <a:pPr marL="0" marR="0" lvl="0" indent="0" algn="l" defTabSz="914400" rtl="0" eaLnBrk="0" fontAlgn="base" latinLnBrk="0" hangingPunct="0">
              <a:lnSpc>
                <a:spcPct val="100000"/>
              </a:lnSpc>
              <a:spcBef>
                <a:spcPts val="1200"/>
              </a:spcBef>
              <a:spcAft>
                <a:spcPts val="1200"/>
              </a:spcAft>
              <a:buClrTx/>
              <a:buSzTx/>
              <a:buNone/>
              <a:tabLst/>
              <a:defRPr/>
            </a:pPr>
            <a:r>
              <a:rPr lang="en-US" sz="3600" kern="0" dirty="0">
                <a:solidFill>
                  <a:srgbClr val="FF0000"/>
                </a:solidFill>
                <a:effectLst>
                  <a:outerShdw blurRad="50800" dist="38100" dir="8100000" algn="tr" rotWithShape="0">
                    <a:srgbClr val="808080">
                      <a:alpha val="40000"/>
                    </a:srgbClr>
                  </a:outerShdw>
                </a:effectLst>
                <a:latin typeface="Arial"/>
              </a:rPr>
              <a:t>4. </a:t>
            </a:r>
            <a:r>
              <a:rPr kumimoji="0" lang="en-US" sz="3600" b="1" i="0" u="none" strike="noStrike" kern="0" cap="none" spc="0" normalizeH="0" baseline="0" noProof="0" dirty="0">
                <a:ln>
                  <a:noFill/>
                </a:ln>
                <a:solidFill>
                  <a:srgbClr val="FF0000"/>
                </a:solidFill>
                <a:effectLst>
                  <a:outerShdw blurRad="50800" dist="38100" dir="8100000" algn="tr" rotWithShape="0">
                    <a:srgbClr val="808080">
                      <a:alpha val="40000"/>
                    </a:srgbClr>
                  </a:outerShdw>
                </a:effectLst>
                <a:uLnTx/>
                <a:uFillTx/>
                <a:latin typeface="Arial"/>
                <a:ea typeface="+mn-ea"/>
                <a:cs typeface="+mn-cs"/>
              </a:rPr>
              <a:t>Evaluating</a:t>
            </a:r>
          </a:p>
          <a:p>
            <a:pPr marL="0" marR="0" lvl="0" indent="0" algn="l" defTabSz="914400" rtl="0" eaLnBrk="0" fontAlgn="base" latinLnBrk="0" hangingPunct="0">
              <a:lnSpc>
                <a:spcPct val="100000"/>
              </a:lnSpc>
              <a:spcBef>
                <a:spcPts val="1200"/>
              </a:spcBef>
              <a:spcAft>
                <a:spcPts val="1200"/>
              </a:spcAft>
              <a:buClrTx/>
              <a:buSzTx/>
              <a:buFontTx/>
              <a:buNone/>
              <a:tabLst/>
              <a:defRPr/>
            </a:pPr>
            <a:endParaRPr kumimoji="0" lang="en-US" sz="3600" b="1" i="0" u="none" strike="noStrike" kern="0" cap="none" spc="0" normalizeH="0" baseline="0" noProof="0" dirty="0">
              <a:ln>
                <a:noFill/>
              </a:ln>
              <a:solidFill>
                <a:srgbClr val="FF0000"/>
              </a:solidFill>
              <a:effectLst>
                <a:outerShdw blurRad="50800" dist="38100" dir="8100000" algn="tr" rotWithShape="0">
                  <a:srgbClr val="808080">
                    <a:alpha val="40000"/>
                  </a:srgbClr>
                </a:outerShdw>
              </a:effectLst>
              <a:uLnTx/>
              <a:uFillTx/>
              <a:latin typeface="Arial"/>
              <a:ea typeface="+mn-ea"/>
              <a:cs typeface="+mn-cs"/>
            </a:endParaRPr>
          </a:p>
        </p:txBody>
      </p:sp>
      <p:sp>
        <p:nvSpPr>
          <p:cNvPr id="8" name="TextBox 7">
            <a:extLst>
              <a:ext uri="{FF2B5EF4-FFF2-40B4-BE49-F238E27FC236}">
                <a16:creationId xmlns:a16="http://schemas.microsoft.com/office/drawing/2014/main" id="{12F1C49D-7403-E521-B5DB-F15C1FA5FCA3}"/>
              </a:ext>
            </a:extLst>
          </p:cNvPr>
          <p:cNvSpPr txBox="1"/>
          <p:nvPr/>
        </p:nvSpPr>
        <p:spPr>
          <a:xfrm>
            <a:off x="4954165" y="2491980"/>
            <a:ext cx="6183442"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Evaluate the quality of the information.</a:t>
            </a:r>
          </a:p>
        </p:txBody>
      </p:sp>
    </p:spTree>
    <p:extLst>
      <p:ext uri="{BB962C8B-B14F-4D97-AF65-F5344CB8AC3E}">
        <p14:creationId xmlns:p14="http://schemas.microsoft.com/office/powerpoint/2010/main" val="10915380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272340" y="101178"/>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600" b="1" i="0" u="none" strike="noStrike" kern="0" cap="none" spc="0" normalizeH="0" baseline="0" noProof="0">
                <a:ln>
                  <a:noFill/>
                </a:ln>
                <a:solidFill>
                  <a:srgbClr val="FFFFFF"/>
                </a:solidFill>
                <a:effectLst>
                  <a:outerShdw blurRad="38100" dist="38100" dir="2700000" algn="tl">
                    <a:srgbClr val="000000"/>
                  </a:outerShdw>
                </a:effectLst>
                <a:uLnTx/>
                <a:uFillTx/>
                <a:latin typeface="Tahoma"/>
                <a:ea typeface="+mn-ea"/>
                <a:cs typeface="+mn-cs"/>
              </a:rPr>
              <a:t>The Listening Process</a:t>
            </a:r>
            <a:endParaRPr kumimoji="0" lang="en-US" sz="28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grpSp>
        <p:nvGrpSpPr>
          <p:cNvPr id="11" name="Group 10">
            <a:extLst>
              <a:ext uri="{FF2B5EF4-FFF2-40B4-BE49-F238E27FC236}">
                <a16:creationId xmlns:a16="http://schemas.microsoft.com/office/drawing/2014/main" id="{A754F800-0F1F-E204-0ED7-ACD87D9DFBA8}"/>
              </a:ext>
            </a:extLst>
          </p:cNvPr>
          <p:cNvGrpSpPr/>
          <p:nvPr/>
        </p:nvGrpSpPr>
        <p:grpSpPr>
          <a:xfrm>
            <a:off x="1562340" y="1977122"/>
            <a:ext cx="8597587" cy="3158302"/>
            <a:chOff x="1628981" y="1720971"/>
            <a:chExt cx="7145330" cy="3063609"/>
          </a:xfrm>
        </p:grpSpPr>
        <p:sp>
          <p:nvSpPr>
            <p:cNvPr id="19" name="Rectangle 18">
              <a:extLst>
                <a:ext uri="{FF2B5EF4-FFF2-40B4-BE49-F238E27FC236}">
                  <a16:creationId xmlns:a16="http://schemas.microsoft.com/office/drawing/2014/main" id="{6DCF1FEB-577A-CB95-2ADD-72BE11EB03BE}"/>
                </a:ext>
              </a:extLst>
            </p:cNvPr>
            <p:cNvSpPr/>
            <p:nvPr/>
          </p:nvSpPr>
          <p:spPr bwMode="auto">
            <a:xfrm>
              <a:off x="3968437" y="1720971"/>
              <a:ext cx="4805874" cy="3063609"/>
            </a:xfrm>
            <a:prstGeom prst="rect">
              <a:avLst/>
            </a:prstGeom>
            <a:solidFill>
              <a:srgbClr val="FFFFFF"/>
            </a:solidFill>
            <a:ln w="9525" cap="flat" cmpd="sng" algn="ctr">
              <a:solidFill>
                <a:srgbClr val="FFFFFF">
                  <a:lumMod val="85000"/>
                </a:srgb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2800" b="0" i="0" u="none" strike="noStrike" kern="0" cap="none" spc="0" normalizeH="0" baseline="0" noProof="0" dirty="0">
                <a:ln>
                  <a:noFill/>
                </a:ln>
                <a:solidFill>
                  <a:srgbClr val="000000"/>
                </a:solidFill>
                <a:effectLst/>
                <a:uLnTx/>
                <a:uFillTx/>
                <a:latin typeface="Times New Roman" pitchFamily="18" charset="0"/>
                <a:ea typeface="+mn-ea"/>
                <a:cs typeface="+mn-cs"/>
              </a:endParaRPr>
            </a:p>
          </p:txBody>
        </p:sp>
        <p:pic>
          <p:nvPicPr>
            <p:cNvPr id="20" name="Picture 19" descr="shutterstock_51903379.jpg">
              <a:extLst>
                <a:ext uri="{FF2B5EF4-FFF2-40B4-BE49-F238E27FC236}">
                  <a16:creationId xmlns:a16="http://schemas.microsoft.com/office/drawing/2014/main" id="{9233095F-BCE0-6DF1-EED1-03E280C0453D}"/>
                </a:ext>
              </a:extLst>
            </p:cNvPr>
            <p:cNvPicPr>
              <a:picLocks noChangeAspect="1"/>
            </p:cNvPicPr>
            <p:nvPr/>
          </p:nvPicPr>
          <p:blipFill>
            <a:blip r:embed="rId3" cstate="print"/>
            <a:srcRect/>
            <a:stretch>
              <a:fillRect/>
            </a:stretch>
          </p:blipFill>
          <p:spPr>
            <a:xfrm>
              <a:off x="1628981" y="2022507"/>
              <a:ext cx="1800019" cy="2624280"/>
            </a:xfrm>
            <a:prstGeom prst="rect">
              <a:avLst/>
            </a:prstGeom>
            <a:ln>
              <a:noFill/>
            </a:ln>
          </p:spPr>
        </p:pic>
      </p:grpSp>
      <p:sp>
        <p:nvSpPr>
          <p:cNvPr id="21" name="Content Placeholder 22">
            <a:extLst>
              <a:ext uri="{FF2B5EF4-FFF2-40B4-BE49-F238E27FC236}">
                <a16:creationId xmlns:a16="http://schemas.microsoft.com/office/drawing/2014/main" id="{07530DAB-6521-1244-CD22-2B2F7A233C26}"/>
              </a:ext>
            </a:extLst>
          </p:cNvPr>
          <p:cNvSpPr txBox="1">
            <a:spLocks/>
          </p:cNvSpPr>
          <p:nvPr/>
        </p:nvSpPr>
        <p:spPr bwMode="auto">
          <a:xfrm>
            <a:off x="5763861" y="1371600"/>
            <a:ext cx="4343400" cy="73174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b="1">
                <a:solidFill>
                  <a:schemeClr val="tx1"/>
                </a:solidFill>
                <a:latin typeface="+mn-lt"/>
                <a:ea typeface="+mn-ea"/>
                <a:cs typeface="+mn-cs"/>
              </a:defRPr>
            </a:lvl1pPr>
            <a:lvl2pPr marL="742950" indent="-285750" algn="l" rtl="0" eaLnBrk="0" fontAlgn="base" hangingPunct="0">
              <a:spcBef>
                <a:spcPct val="20000"/>
              </a:spcBef>
              <a:spcAft>
                <a:spcPct val="0"/>
              </a:spcAft>
              <a:buChar char="–"/>
              <a:defRPr sz="3200" b="1">
                <a:solidFill>
                  <a:schemeClr val="tx1"/>
                </a:solidFill>
                <a:latin typeface="+mn-lt"/>
              </a:defRPr>
            </a:lvl2pPr>
            <a:lvl3pPr marL="1143000" indent="-228600" algn="l" rtl="0" eaLnBrk="0" fontAlgn="base" hangingPunct="0">
              <a:spcBef>
                <a:spcPct val="20000"/>
              </a:spcBef>
              <a:spcAft>
                <a:spcPct val="0"/>
              </a:spcAft>
              <a:buChar char="•"/>
              <a:defRPr sz="3200" b="1">
                <a:solidFill>
                  <a:schemeClr val="tx1"/>
                </a:solidFill>
                <a:latin typeface="+mn-lt"/>
              </a:defRPr>
            </a:lvl3pPr>
            <a:lvl4pPr marL="1600200" indent="-228600" algn="l" rtl="0" eaLnBrk="0" fontAlgn="base" hangingPunct="0">
              <a:spcBef>
                <a:spcPct val="20000"/>
              </a:spcBef>
              <a:spcAft>
                <a:spcPct val="0"/>
              </a:spcAft>
              <a:buChar char="–"/>
              <a:defRPr sz="3200" b="1">
                <a:solidFill>
                  <a:schemeClr val="tx1"/>
                </a:solidFill>
                <a:latin typeface="+mn-lt"/>
              </a:defRPr>
            </a:lvl4pPr>
            <a:lvl5pPr marL="2057400" indent="-228600" algn="l" rtl="0" eaLnBrk="0" fontAlgn="base" hangingPunct="0">
              <a:spcBef>
                <a:spcPct val="20000"/>
              </a:spcBef>
              <a:spcAft>
                <a:spcPct val="0"/>
              </a:spcAft>
              <a:buChar char="»"/>
              <a:defRPr sz="3200" b="1">
                <a:solidFill>
                  <a:schemeClr val="tx1"/>
                </a:solidFill>
                <a:latin typeface="+mn-lt"/>
              </a:defRPr>
            </a:lvl5pPr>
            <a:lvl6pPr marL="2514600" indent="-228600" algn="l" rtl="0" eaLnBrk="0" fontAlgn="base" hangingPunct="0">
              <a:spcBef>
                <a:spcPct val="20000"/>
              </a:spcBef>
              <a:spcAft>
                <a:spcPct val="0"/>
              </a:spcAft>
              <a:buChar char="»"/>
              <a:defRPr sz="3200" b="1">
                <a:solidFill>
                  <a:schemeClr val="tx1"/>
                </a:solidFill>
                <a:latin typeface="+mn-lt"/>
              </a:defRPr>
            </a:lvl6pPr>
            <a:lvl7pPr marL="2971800" indent="-228600" algn="l" rtl="0" eaLnBrk="0" fontAlgn="base" hangingPunct="0">
              <a:spcBef>
                <a:spcPct val="20000"/>
              </a:spcBef>
              <a:spcAft>
                <a:spcPct val="0"/>
              </a:spcAft>
              <a:buChar char="»"/>
              <a:defRPr sz="3200" b="1">
                <a:solidFill>
                  <a:schemeClr val="tx1"/>
                </a:solidFill>
                <a:latin typeface="+mn-lt"/>
              </a:defRPr>
            </a:lvl7pPr>
            <a:lvl8pPr marL="3429000" indent="-228600" algn="l" rtl="0" eaLnBrk="0" fontAlgn="base" hangingPunct="0">
              <a:spcBef>
                <a:spcPct val="20000"/>
              </a:spcBef>
              <a:spcAft>
                <a:spcPct val="0"/>
              </a:spcAft>
              <a:buChar char="»"/>
              <a:defRPr sz="3200" b="1">
                <a:solidFill>
                  <a:schemeClr val="tx1"/>
                </a:solidFill>
                <a:latin typeface="+mn-lt"/>
              </a:defRPr>
            </a:lvl8pPr>
            <a:lvl9pPr marL="3886200" indent="-228600" algn="l" rtl="0" eaLnBrk="0" fontAlgn="base" hangingPunct="0">
              <a:spcBef>
                <a:spcPct val="20000"/>
              </a:spcBef>
              <a:spcAft>
                <a:spcPct val="0"/>
              </a:spcAft>
              <a:buChar char="»"/>
              <a:defRPr sz="3200" b="1">
                <a:solidFill>
                  <a:schemeClr val="tx1"/>
                </a:solidFill>
                <a:latin typeface="+mn-lt"/>
              </a:defRPr>
            </a:lvl9pPr>
          </a:lstStyle>
          <a:p>
            <a:pPr marL="0" marR="0" lvl="0" indent="0" algn="l" defTabSz="914400" rtl="0" eaLnBrk="0" fontAlgn="base" latinLnBrk="0" hangingPunct="0">
              <a:lnSpc>
                <a:spcPct val="100000"/>
              </a:lnSpc>
              <a:spcBef>
                <a:spcPts val="1200"/>
              </a:spcBef>
              <a:spcAft>
                <a:spcPts val="1200"/>
              </a:spcAft>
              <a:buClrTx/>
              <a:buSzTx/>
              <a:buNone/>
              <a:tabLst/>
              <a:defRPr/>
            </a:pPr>
            <a:r>
              <a:rPr kumimoji="0" lang="en-US" sz="3600" b="1" i="0" u="none" strike="noStrike" kern="0" cap="none" spc="0" normalizeH="0" baseline="0" noProof="0" dirty="0">
                <a:ln>
                  <a:noFill/>
                </a:ln>
                <a:solidFill>
                  <a:srgbClr val="FF0000"/>
                </a:solidFill>
                <a:effectLst>
                  <a:outerShdw blurRad="50800" dist="38100" dir="8100000" algn="tr" rotWithShape="0">
                    <a:srgbClr val="808080">
                      <a:alpha val="40000"/>
                    </a:srgbClr>
                  </a:outerShdw>
                </a:effectLst>
                <a:uLnTx/>
                <a:uFillTx/>
                <a:latin typeface="Arial"/>
                <a:ea typeface="+mn-ea"/>
                <a:cs typeface="+mn-cs"/>
              </a:rPr>
              <a:t>5. Responding</a:t>
            </a:r>
          </a:p>
        </p:txBody>
      </p:sp>
      <p:sp>
        <p:nvSpPr>
          <p:cNvPr id="8" name="TextBox 7">
            <a:extLst>
              <a:ext uri="{FF2B5EF4-FFF2-40B4-BE49-F238E27FC236}">
                <a16:creationId xmlns:a16="http://schemas.microsoft.com/office/drawing/2014/main" id="{12F1C49D-7403-E521-B5DB-F15C1FA5FCA3}"/>
              </a:ext>
            </a:extLst>
          </p:cNvPr>
          <p:cNvSpPr txBox="1"/>
          <p:nvPr/>
        </p:nvSpPr>
        <p:spPr>
          <a:xfrm>
            <a:off x="4954165" y="2983230"/>
            <a:ext cx="4521305" cy="230832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React based on the situation and the nature of the information. </a:t>
            </a:r>
          </a:p>
        </p:txBody>
      </p:sp>
    </p:spTree>
    <p:extLst>
      <p:ext uri="{BB962C8B-B14F-4D97-AF65-F5344CB8AC3E}">
        <p14:creationId xmlns:p14="http://schemas.microsoft.com/office/powerpoint/2010/main" val="29698714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26" name="TextBox 25">
            <a:extLst>
              <a:ext uri="{FF2B5EF4-FFF2-40B4-BE49-F238E27FC236}">
                <a16:creationId xmlns:a16="http://schemas.microsoft.com/office/drawing/2014/main" id="{08A7A060-DA81-7F5A-4CBF-D7FFE48EB217}"/>
              </a:ext>
            </a:extLst>
          </p:cNvPr>
          <p:cNvSpPr txBox="1"/>
          <p:nvPr/>
        </p:nvSpPr>
        <p:spPr>
          <a:xfrm>
            <a:off x="2809070" y="542651"/>
            <a:ext cx="6442210" cy="769441"/>
          </a:xfrm>
          <a:prstGeom prst="rect">
            <a:avLst/>
          </a:prstGeom>
          <a:noFill/>
        </p:spPr>
        <p:txBody>
          <a:bodyPr wrap="square">
            <a:spAutoFit/>
          </a:bodyPr>
          <a:lstStyle/>
          <a:p>
            <a:r>
              <a:rPr kumimoji="0" lang="en-US" sz="4400" b="1" i="0" u="none" strike="noStrike" kern="0" cap="none" spc="0" normalizeH="0" baseline="0" noProof="0" dirty="0">
                <a:ln>
                  <a:noFill/>
                </a:ln>
                <a:uLnTx/>
                <a:uFillTx/>
                <a:latin typeface="Tahoma"/>
                <a:ea typeface="+mj-ea"/>
                <a:cs typeface="+mj-cs"/>
              </a:rPr>
              <a:t>Barriers to Listening</a:t>
            </a:r>
            <a:endParaRPr lang="en-GB" sz="1400" dirty="0"/>
          </a:p>
        </p:txBody>
      </p:sp>
      <p:grpSp>
        <p:nvGrpSpPr>
          <p:cNvPr id="27" name="Group 26">
            <a:extLst>
              <a:ext uri="{FF2B5EF4-FFF2-40B4-BE49-F238E27FC236}">
                <a16:creationId xmlns:a16="http://schemas.microsoft.com/office/drawing/2014/main" id="{469E260D-2EC5-95F4-0D1B-B9FB9D541ED7}"/>
              </a:ext>
            </a:extLst>
          </p:cNvPr>
          <p:cNvGrpSpPr/>
          <p:nvPr/>
        </p:nvGrpSpPr>
        <p:grpSpPr>
          <a:xfrm>
            <a:off x="1853128" y="1754792"/>
            <a:ext cx="8485744" cy="3481311"/>
            <a:chOff x="1333500" y="1981200"/>
            <a:chExt cx="6477000" cy="4191000"/>
          </a:xfrm>
        </p:grpSpPr>
        <p:pic>
          <p:nvPicPr>
            <p:cNvPr id="28" name="Picture 27" descr="shutterstock_41203795.jpg">
              <a:extLst>
                <a:ext uri="{FF2B5EF4-FFF2-40B4-BE49-F238E27FC236}">
                  <a16:creationId xmlns:a16="http://schemas.microsoft.com/office/drawing/2014/main" id="{782D32EA-428D-4461-F6D6-D560DC1EB23C}"/>
                </a:ext>
              </a:extLst>
            </p:cNvPr>
            <p:cNvPicPr>
              <a:picLocks noChangeAspect="1"/>
            </p:cNvPicPr>
            <p:nvPr/>
          </p:nvPicPr>
          <p:blipFill>
            <a:blip r:embed="rId3" cstate="screen"/>
            <a:srcRect/>
            <a:stretch>
              <a:fillRect/>
            </a:stretch>
          </p:blipFill>
          <p:spPr>
            <a:xfrm>
              <a:off x="1333500" y="1981200"/>
              <a:ext cx="6477000" cy="4191000"/>
            </a:xfrm>
            <a:prstGeom prst="rect">
              <a:avLst/>
            </a:prstGeom>
          </p:spPr>
        </p:pic>
        <p:sp>
          <p:nvSpPr>
            <p:cNvPr id="29" name="Rectangle 28">
              <a:extLst>
                <a:ext uri="{FF2B5EF4-FFF2-40B4-BE49-F238E27FC236}">
                  <a16:creationId xmlns:a16="http://schemas.microsoft.com/office/drawing/2014/main" id="{0214560F-5737-D176-1EE5-6980E01297A7}"/>
                </a:ext>
              </a:extLst>
            </p:cNvPr>
            <p:cNvSpPr/>
            <p:nvPr/>
          </p:nvSpPr>
          <p:spPr bwMode="auto">
            <a:xfrm>
              <a:off x="2492188" y="4648200"/>
              <a:ext cx="4159624" cy="609600"/>
            </a:xfrm>
            <a:prstGeom prst="rect">
              <a:avLst/>
            </a:prstGeom>
            <a:solidFill>
              <a:srgbClr val="FFFFFF">
                <a:alpha val="20000"/>
              </a:srgbClr>
            </a:solidFill>
            <a:ln w="3175" cap="flat" cmpd="sng" algn="ctr">
              <a:solidFill>
                <a:srgbClr val="FFFFFF">
                  <a:lumMod val="95000"/>
                </a:srgbClr>
              </a:solidFill>
              <a:prstDash val="solid"/>
              <a:round/>
              <a:headEnd type="none" w="med" len="med"/>
              <a:tailEnd type="none" w="med" len="med"/>
            </a:ln>
            <a:effectLst>
              <a:softEdge rad="63500"/>
            </a:effectLst>
          </p:spPr>
          <p:txBody>
            <a:bodyPr vert="horz" wrap="square" lIns="91440" tIns="45720" rIns="91440" bIns="45720" numCol="1" rtlCol="0" anchor="t" anchorCtr="0" compatLnSpc="1">
              <a:prstTxWarp prst="textNoShape">
                <a:avLst/>
              </a:prstTxWarp>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US" sz="3200" b="0" i="0" u="none" strike="noStrike" kern="0" cap="none" spc="0" normalizeH="0" baseline="0" noProof="0" dirty="0">
                  <a:ln>
                    <a:noFill/>
                  </a:ln>
                  <a:solidFill>
                    <a:srgbClr val="000000"/>
                  </a:solidFill>
                  <a:effectLst>
                    <a:outerShdw blurRad="50800" dist="38100" dir="8100000" algn="tr" rotWithShape="0">
                      <a:srgbClr val="4D4D4D">
                        <a:alpha val="40000"/>
                      </a:srgbClr>
                    </a:outerShdw>
                  </a:effectLst>
                  <a:uLnTx/>
                  <a:uFillTx/>
                  <a:latin typeface="Arial"/>
                </a:rPr>
                <a:t>Selective Perception</a:t>
              </a:r>
            </a:p>
          </p:txBody>
        </p:sp>
        <p:sp>
          <p:nvSpPr>
            <p:cNvPr id="30" name="Rectangle 29">
              <a:extLst>
                <a:ext uri="{FF2B5EF4-FFF2-40B4-BE49-F238E27FC236}">
                  <a16:creationId xmlns:a16="http://schemas.microsoft.com/office/drawing/2014/main" id="{14710555-D5BC-79B2-66A7-4938B319772F}"/>
                </a:ext>
              </a:extLst>
            </p:cNvPr>
            <p:cNvSpPr/>
            <p:nvPr/>
          </p:nvSpPr>
          <p:spPr bwMode="auto">
            <a:xfrm>
              <a:off x="2492188" y="3886200"/>
              <a:ext cx="4159624" cy="609600"/>
            </a:xfrm>
            <a:prstGeom prst="rect">
              <a:avLst/>
            </a:prstGeom>
            <a:solidFill>
              <a:srgbClr val="FFFFFF">
                <a:alpha val="20000"/>
              </a:srgbClr>
            </a:solidFill>
            <a:ln w="3175" cap="flat" cmpd="sng" algn="ctr">
              <a:solidFill>
                <a:srgbClr val="FFFFFF">
                  <a:lumMod val="95000"/>
                </a:srgbClr>
              </a:solidFill>
              <a:prstDash val="solid"/>
              <a:round/>
              <a:headEnd type="none" w="med" len="med"/>
              <a:tailEnd type="none" w="med" len="med"/>
            </a:ln>
            <a:effectLst>
              <a:softEdge rad="63500"/>
            </a:effectLst>
          </p:spPr>
          <p:txBody>
            <a:bodyPr vert="horz" wrap="square" lIns="91440" tIns="45720" rIns="91440" bIns="45720" numCol="1" rtlCol="0" anchor="t" anchorCtr="0" compatLnSpc="1">
              <a:prstTxWarp prst="textNoShape">
                <a:avLst/>
              </a:prstTxWarp>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US" sz="3200" b="0" i="0" u="none" strike="noStrike" kern="0" cap="none" spc="0" normalizeH="0" baseline="0" noProof="0" dirty="0">
                  <a:ln>
                    <a:noFill/>
                  </a:ln>
                  <a:solidFill>
                    <a:srgbClr val="000000"/>
                  </a:solidFill>
                  <a:effectLst>
                    <a:outerShdw blurRad="50800" dist="38100" dir="8100000" algn="tr" rotWithShape="0">
                      <a:srgbClr val="4D4D4D">
                        <a:alpha val="40000"/>
                      </a:srgbClr>
                    </a:outerShdw>
                  </a:effectLst>
                  <a:uLnTx/>
                  <a:uFillTx/>
                  <a:latin typeface="Arial"/>
                </a:rPr>
                <a:t>Prejudgment</a:t>
              </a:r>
            </a:p>
          </p:txBody>
        </p:sp>
        <p:sp>
          <p:nvSpPr>
            <p:cNvPr id="31" name="Rectangle 30">
              <a:extLst>
                <a:ext uri="{FF2B5EF4-FFF2-40B4-BE49-F238E27FC236}">
                  <a16:creationId xmlns:a16="http://schemas.microsoft.com/office/drawing/2014/main" id="{7675E370-5EBD-7BDB-6D62-F0A612AB3EE1}"/>
                </a:ext>
              </a:extLst>
            </p:cNvPr>
            <p:cNvSpPr/>
            <p:nvPr/>
          </p:nvSpPr>
          <p:spPr bwMode="auto">
            <a:xfrm>
              <a:off x="2492188" y="3124200"/>
              <a:ext cx="4159624" cy="609600"/>
            </a:xfrm>
            <a:prstGeom prst="rect">
              <a:avLst/>
            </a:prstGeom>
            <a:solidFill>
              <a:srgbClr val="FFFFFF">
                <a:alpha val="20000"/>
              </a:srgbClr>
            </a:solidFill>
            <a:ln w="3175" cap="flat" cmpd="sng" algn="ctr">
              <a:solidFill>
                <a:srgbClr val="FFFFFF">
                  <a:lumMod val="95000"/>
                </a:srgbClr>
              </a:solidFill>
              <a:prstDash val="solid"/>
              <a:round/>
              <a:headEnd type="none" w="med" len="med"/>
              <a:tailEnd type="none" w="med" len="med"/>
            </a:ln>
            <a:effectLst>
              <a:softEdge rad="63500"/>
            </a:effectLst>
          </p:spPr>
          <p:txBody>
            <a:bodyPr vert="horz" wrap="square" lIns="91440" tIns="45720" rIns="91440" bIns="45720" numCol="1" rtlCol="0" anchor="t" anchorCtr="0" compatLnSpc="1">
              <a:prstTxWarp prst="textNoShape">
                <a:avLst/>
              </a:prstTxWarp>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US" sz="3200" b="0" i="0" u="none" strike="noStrike" kern="0" cap="none" spc="0" normalizeH="0" baseline="0" noProof="0" dirty="0">
                  <a:ln>
                    <a:noFill/>
                  </a:ln>
                  <a:solidFill>
                    <a:srgbClr val="000000"/>
                  </a:solidFill>
                  <a:effectLst>
                    <a:outerShdw blurRad="50800" dist="38100" dir="8100000" algn="tr" rotWithShape="0">
                      <a:srgbClr val="4D4D4D">
                        <a:alpha val="40000"/>
                      </a:srgbClr>
                    </a:outerShdw>
                  </a:effectLst>
                  <a:uLnTx/>
                  <a:uFillTx/>
                  <a:latin typeface="Arial"/>
                </a:rPr>
                <a:t>Selective Listening</a:t>
              </a:r>
            </a:p>
          </p:txBody>
        </p:sp>
        <p:sp>
          <p:nvSpPr>
            <p:cNvPr id="32" name="Rectangle 31">
              <a:extLst>
                <a:ext uri="{FF2B5EF4-FFF2-40B4-BE49-F238E27FC236}">
                  <a16:creationId xmlns:a16="http://schemas.microsoft.com/office/drawing/2014/main" id="{2F6EAD8B-2CF4-8071-47A0-D53C43028818}"/>
                </a:ext>
              </a:extLst>
            </p:cNvPr>
            <p:cNvSpPr/>
            <p:nvPr/>
          </p:nvSpPr>
          <p:spPr bwMode="auto">
            <a:xfrm>
              <a:off x="2507428" y="2362200"/>
              <a:ext cx="4159624" cy="609600"/>
            </a:xfrm>
            <a:prstGeom prst="rect">
              <a:avLst/>
            </a:prstGeom>
            <a:solidFill>
              <a:srgbClr val="FFFFFF">
                <a:alpha val="20000"/>
              </a:srgbClr>
            </a:solidFill>
            <a:ln w="3175" cap="flat" cmpd="sng" algn="ctr">
              <a:solidFill>
                <a:srgbClr val="FFFFFF">
                  <a:lumMod val="95000"/>
                </a:srgbClr>
              </a:solidFill>
              <a:prstDash val="solid"/>
              <a:round/>
              <a:headEnd type="none" w="med" len="med"/>
              <a:tailEnd type="none" w="med" len="med"/>
            </a:ln>
            <a:effectLst>
              <a:softEdge rad="63500"/>
            </a:effectLst>
          </p:spPr>
          <p:txBody>
            <a:bodyPr vert="horz" wrap="square" lIns="91440" tIns="45720" rIns="91440" bIns="45720" numCol="1" rtlCol="0" anchor="t" anchorCtr="0" compatLnSpc="1">
              <a:prstTxWarp prst="textNoShape">
                <a:avLst/>
              </a:prstTxWarp>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US" sz="3200" b="0" i="0" u="none" strike="noStrike" kern="0" cap="none" spc="0" normalizeH="0" baseline="0" noProof="0" dirty="0">
                  <a:ln>
                    <a:noFill/>
                  </a:ln>
                  <a:solidFill>
                    <a:srgbClr val="000000"/>
                  </a:solidFill>
                  <a:effectLst>
                    <a:outerShdw blurRad="50800" dist="38100" dir="8100000" algn="tr" rotWithShape="0">
                      <a:srgbClr val="4D4D4D">
                        <a:alpha val="40000"/>
                      </a:srgbClr>
                    </a:outerShdw>
                  </a:effectLst>
                  <a:uLnTx/>
                  <a:uFillTx/>
                  <a:latin typeface="Arial"/>
                </a:rPr>
                <a:t>Potential Barriers</a:t>
              </a:r>
            </a:p>
          </p:txBody>
        </p:sp>
        <p:sp>
          <p:nvSpPr>
            <p:cNvPr id="33" name="Rectangle 32">
              <a:extLst>
                <a:ext uri="{FF2B5EF4-FFF2-40B4-BE49-F238E27FC236}">
                  <a16:creationId xmlns:a16="http://schemas.microsoft.com/office/drawing/2014/main" id="{AEB1FD3E-7087-FD77-A452-1EC1A83A2F20}"/>
                </a:ext>
              </a:extLst>
            </p:cNvPr>
            <p:cNvSpPr/>
            <p:nvPr/>
          </p:nvSpPr>
          <p:spPr bwMode="auto">
            <a:xfrm>
              <a:off x="2492188" y="5410200"/>
              <a:ext cx="4159624" cy="609600"/>
            </a:xfrm>
            <a:prstGeom prst="rect">
              <a:avLst/>
            </a:prstGeom>
            <a:solidFill>
              <a:srgbClr val="FFFFFF">
                <a:alpha val="20000"/>
              </a:srgbClr>
            </a:solidFill>
            <a:ln w="3175" cap="flat" cmpd="sng" algn="ctr">
              <a:solidFill>
                <a:srgbClr val="FFFFFF">
                  <a:lumMod val="95000"/>
                </a:srgbClr>
              </a:solidFill>
              <a:prstDash val="solid"/>
              <a:round/>
              <a:headEnd type="none" w="med" len="med"/>
              <a:tailEnd type="none" w="med" len="med"/>
            </a:ln>
            <a:effectLst>
              <a:softEdge rad="63500"/>
            </a:effectLst>
          </p:spPr>
          <p:txBody>
            <a:bodyPr vert="horz" wrap="square" lIns="91440" tIns="45720" rIns="91440" bIns="45720" numCol="1" rtlCol="0" anchor="t" anchorCtr="0" compatLnSpc="1">
              <a:prstTxWarp prst="textNoShape">
                <a:avLst/>
              </a:prstTxWarp>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US" sz="3200" b="0" i="0" u="none" strike="noStrike" kern="0" cap="none" spc="0" normalizeH="0" baseline="0" noProof="0" dirty="0">
                  <a:ln>
                    <a:noFill/>
                  </a:ln>
                  <a:solidFill>
                    <a:srgbClr val="000000"/>
                  </a:solidFill>
                  <a:effectLst>
                    <a:outerShdw blurRad="50800" dist="38100" dir="8100000" algn="tr" rotWithShape="0">
                      <a:srgbClr val="4D4D4D">
                        <a:alpha val="40000"/>
                      </a:srgbClr>
                    </a:outerShdw>
                  </a:effectLst>
                  <a:uLnTx/>
                  <a:uFillTx/>
                  <a:latin typeface="Arial"/>
                </a:rPr>
                <a:t>Common Ground</a:t>
              </a:r>
            </a:p>
          </p:txBody>
        </p:sp>
      </p:grpSp>
      <p:pic>
        <p:nvPicPr>
          <p:cNvPr id="34" name="Graphic 33" descr="Badge 1 with solid fill">
            <a:extLst>
              <a:ext uri="{FF2B5EF4-FFF2-40B4-BE49-F238E27FC236}">
                <a16:creationId xmlns:a16="http://schemas.microsoft.com/office/drawing/2014/main" id="{A62F4DB9-9ABB-383C-4680-F0B28110E14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787342" y="1667188"/>
            <a:ext cx="914400" cy="914400"/>
          </a:xfrm>
          <a:prstGeom prst="rect">
            <a:avLst/>
          </a:prstGeom>
        </p:spPr>
      </p:pic>
      <p:pic>
        <p:nvPicPr>
          <p:cNvPr id="35" name="Picture 34">
            <a:extLst>
              <a:ext uri="{FF2B5EF4-FFF2-40B4-BE49-F238E27FC236}">
                <a16:creationId xmlns:a16="http://schemas.microsoft.com/office/drawing/2014/main" id="{6B451DFD-AB12-2033-0786-061D002E9DF6}"/>
              </a:ext>
            </a:extLst>
          </p:cNvPr>
          <p:cNvPicPr>
            <a:picLocks noChangeAspect="1"/>
          </p:cNvPicPr>
          <p:nvPr/>
        </p:nvPicPr>
        <p:blipFill>
          <a:blip r:embed="rId6"/>
          <a:stretch>
            <a:fillRect/>
          </a:stretch>
        </p:blipFill>
        <p:spPr>
          <a:xfrm>
            <a:off x="3495428" y="2475593"/>
            <a:ext cx="914479" cy="914479"/>
          </a:xfrm>
          <a:prstGeom prst="rect">
            <a:avLst/>
          </a:prstGeom>
        </p:spPr>
      </p:pic>
      <p:pic>
        <p:nvPicPr>
          <p:cNvPr id="36" name="Graphic 35" descr="Badge 3 with solid fill">
            <a:extLst>
              <a:ext uri="{FF2B5EF4-FFF2-40B4-BE49-F238E27FC236}">
                <a16:creationId xmlns:a16="http://schemas.microsoft.com/office/drawing/2014/main" id="{D85E1C95-7547-3193-D9D5-944BDC3591A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049563" y="3038248"/>
            <a:ext cx="914400" cy="914400"/>
          </a:xfrm>
          <a:prstGeom prst="rect">
            <a:avLst/>
          </a:prstGeom>
        </p:spPr>
      </p:pic>
      <p:pic>
        <p:nvPicPr>
          <p:cNvPr id="37" name="Graphic 36" descr="Badge 4 with solid fill">
            <a:extLst>
              <a:ext uri="{FF2B5EF4-FFF2-40B4-BE49-F238E27FC236}">
                <a16:creationId xmlns:a16="http://schemas.microsoft.com/office/drawing/2014/main" id="{6100542B-7475-DDB1-384A-B8682672516D}"/>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3415591" y="3622040"/>
            <a:ext cx="914400" cy="914400"/>
          </a:xfrm>
          <a:prstGeom prst="rect">
            <a:avLst/>
          </a:prstGeom>
        </p:spPr>
      </p:pic>
      <p:pic>
        <p:nvPicPr>
          <p:cNvPr id="38" name="Graphic 37" descr="Badge 5 with solid fill">
            <a:extLst>
              <a:ext uri="{FF2B5EF4-FFF2-40B4-BE49-F238E27FC236}">
                <a16:creationId xmlns:a16="http://schemas.microsoft.com/office/drawing/2014/main" id="{7EC88186-847E-1EDB-B1B3-D61387F035ED}"/>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3766767" y="4496437"/>
            <a:ext cx="914400" cy="914400"/>
          </a:xfrm>
          <a:prstGeom prst="rect">
            <a:avLst/>
          </a:prstGeom>
        </p:spPr>
      </p:pic>
    </p:spTree>
    <p:extLst>
      <p:ext uri="{BB962C8B-B14F-4D97-AF65-F5344CB8AC3E}">
        <p14:creationId xmlns:p14="http://schemas.microsoft.com/office/powerpoint/2010/main" val="10025623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26" name="TextBox 25">
            <a:extLst>
              <a:ext uri="{FF2B5EF4-FFF2-40B4-BE49-F238E27FC236}">
                <a16:creationId xmlns:a16="http://schemas.microsoft.com/office/drawing/2014/main" id="{08A7A060-DA81-7F5A-4CBF-D7FFE48EB217}"/>
              </a:ext>
            </a:extLst>
          </p:cNvPr>
          <p:cNvSpPr txBox="1"/>
          <p:nvPr/>
        </p:nvSpPr>
        <p:spPr>
          <a:xfrm>
            <a:off x="2858445" y="436003"/>
            <a:ext cx="6442210" cy="76944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Barriers to Listening</a:t>
            </a:r>
            <a:endParaRPr kumimoji="0" lang="en-GB" sz="1400" b="0" i="0" u="none" strike="noStrike" kern="1200" cap="none" spc="0" normalizeH="0" baseline="0" noProof="0" dirty="0">
              <a:ln>
                <a:noFill/>
              </a:ln>
              <a:effectLst/>
              <a:uLnTx/>
              <a:uFillTx/>
              <a:latin typeface="Calibri"/>
              <a:ea typeface="+mn-ea"/>
              <a:cs typeface="+mn-cs"/>
            </a:endParaRPr>
          </a:p>
        </p:txBody>
      </p:sp>
      <p:grpSp>
        <p:nvGrpSpPr>
          <p:cNvPr id="27" name="Group 26">
            <a:extLst>
              <a:ext uri="{FF2B5EF4-FFF2-40B4-BE49-F238E27FC236}">
                <a16:creationId xmlns:a16="http://schemas.microsoft.com/office/drawing/2014/main" id="{469E260D-2EC5-95F4-0D1B-B9FB9D541ED7}"/>
              </a:ext>
            </a:extLst>
          </p:cNvPr>
          <p:cNvGrpSpPr/>
          <p:nvPr/>
        </p:nvGrpSpPr>
        <p:grpSpPr>
          <a:xfrm>
            <a:off x="961346" y="1365209"/>
            <a:ext cx="11011195" cy="4093174"/>
            <a:chOff x="1333500" y="1894404"/>
            <a:chExt cx="6477000" cy="4277796"/>
          </a:xfrm>
        </p:grpSpPr>
        <p:pic>
          <p:nvPicPr>
            <p:cNvPr id="28" name="Picture 27" descr="shutterstock_41203795.jpg">
              <a:extLst>
                <a:ext uri="{FF2B5EF4-FFF2-40B4-BE49-F238E27FC236}">
                  <a16:creationId xmlns:a16="http://schemas.microsoft.com/office/drawing/2014/main" id="{782D32EA-428D-4461-F6D6-D560DC1EB23C}"/>
                </a:ext>
              </a:extLst>
            </p:cNvPr>
            <p:cNvPicPr>
              <a:picLocks noChangeAspect="1"/>
            </p:cNvPicPr>
            <p:nvPr/>
          </p:nvPicPr>
          <p:blipFill>
            <a:blip r:embed="rId3" cstate="screen"/>
            <a:srcRect/>
            <a:stretch>
              <a:fillRect/>
            </a:stretch>
          </p:blipFill>
          <p:spPr>
            <a:xfrm>
              <a:off x="1333500" y="1981200"/>
              <a:ext cx="6477000" cy="4191000"/>
            </a:xfrm>
            <a:prstGeom prst="rect">
              <a:avLst/>
            </a:prstGeom>
          </p:spPr>
        </p:pic>
        <p:sp>
          <p:nvSpPr>
            <p:cNvPr id="32" name="Rectangle 31">
              <a:extLst>
                <a:ext uri="{FF2B5EF4-FFF2-40B4-BE49-F238E27FC236}">
                  <a16:creationId xmlns:a16="http://schemas.microsoft.com/office/drawing/2014/main" id="{2F6EAD8B-2CF4-8071-47A0-D53C43028818}"/>
                </a:ext>
              </a:extLst>
            </p:cNvPr>
            <p:cNvSpPr/>
            <p:nvPr/>
          </p:nvSpPr>
          <p:spPr bwMode="auto">
            <a:xfrm>
              <a:off x="2458715" y="1894404"/>
              <a:ext cx="4159624" cy="609600"/>
            </a:xfrm>
            <a:prstGeom prst="rect">
              <a:avLst/>
            </a:prstGeom>
            <a:solidFill>
              <a:srgbClr val="FFFFFF">
                <a:alpha val="20000"/>
              </a:srgbClr>
            </a:solidFill>
            <a:ln w="3175" cap="flat" cmpd="sng" algn="ctr">
              <a:solidFill>
                <a:srgbClr val="FFFFFF">
                  <a:lumMod val="95000"/>
                </a:srgbClr>
              </a:solidFill>
              <a:prstDash val="solid"/>
              <a:round/>
              <a:headEnd type="none" w="med" len="med"/>
              <a:tailEnd type="none" w="med" len="med"/>
            </a:ln>
            <a:effectLst>
              <a:softEdge rad="63500"/>
            </a:effectLst>
          </p:spPr>
          <p:txBody>
            <a:bodyPr vert="horz" wrap="square" lIns="91440" tIns="45720" rIns="91440" bIns="45720" numCol="1" rtlCol="0"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0" i="0" u="none" strike="noStrike" kern="0" cap="none" spc="0" normalizeH="0" baseline="0" noProof="0" dirty="0">
                  <a:ln>
                    <a:noFill/>
                  </a:ln>
                  <a:solidFill>
                    <a:srgbClr val="000000"/>
                  </a:solidFill>
                  <a:effectLst>
                    <a:outerShdw blurRad="50800" dist="38100" dir="8100000" algn="tr" rotWithShape="0">
                      <a:srgbClr val="4D4D4D">
                        <a:alpha val="40000"/>
                      </a:srgbClr>
                    </a:outerShdw>
                  </a:effectLst>
                  <a:uLnTx/>
                  <a:uFillTx/>
                  <a:latin typeface="Arial"/>
                  <a:ea typeface="+mn-ea"/>
                  <a:cs typeface="+mn-cs"/>
                </a:rPr>
                <a:t>Potential Barriers</a:t>
              </a:r>
            </a:p>
          </p:txBody>
        </p:sp>
      </p:grpSp>
      <p:sp>
        <p:nvSpPr>
          <p:cNvPr id="7" name="TextBox 6">
            <a:extLst>
              <a:ext uri="{FF2B5EF4-FFF2-40B4-BE49-F238E27FC236}">
                <a16:creationId xmlns:a16="http://schemas.microsoft.com/office/drawing/2014/main" id="{85D2375B-5112-3CF6-88BA-2338B95E778C}"/>
              </a:ext>
            </a:extLst>
          </p:cNvPr>
          <p:cNvSpPr txBox="1"/>
          <p:nvPr/>
        </p:nvSpPr>
        <p:spPr>
          <a:xfrm>
            <a:off x="3676072" y="1822191"/>
            <a:ext cx="6069330" cy="3600986"/>
          </a:xfrm>
          <a:prstGeom prst="rect">
            <a:avLst/>
          </a:prstGeom>
          <a:noFill/>
        </p:spPr>
        <p:txBody>
          <a:bodyPr wrap="square">
            <a:spAutoFit/>
          </a:bodyPr>
          <a:lstStyle/>
          <a:p>
            <a:pPr>
              <a:lnSpc>
                <a:spcPct val="150000"/>
              </a:lnSpc>
            </a:pPr>
            <a:r>
              <a:rPr lang="en-US" sz="3200" b="1" u="sng" dirty="0">
                <a:solidFill>
                  <a:srgbClr val="FF0000"/>
                </a:solidFill>
                <a:effectLst>
                  <a:outerShdw blurRad="38100" dist="38100" dir="2700000" algn="tl">
                    <a:srgbClr val="000000">
                      <a:alpha val="43137"/>
                    </a:srgbClr>
                  </a:outerShdw>
                </a:effectLst>
              </a:rPr>
              <a:t>You are unlikely to have control over some barriers to physical reception, such as</a:t>
            </a:r>
            <a:r>
              <a:rPr lang="ar-EG" sz="3200" b="1" u="sng" dirty="0">
                <a:solidFill>
                  <a:srgbClr val="FF0000"/>
                </a:solidFill>
                <a:effectLst>
                  <a:outerShdw blurRad="38100" dist="38100" dir="2700000" algn="tl">
                    <a:srgbClr val="000000">
                      <a:alpha val="43137"/>
                    </a:srgbClr>
                  </a:outerShdw>
                </a:effectLst>
              </a:rPr>
              <a:t>:</a:t>
            </a:r>
          </a:p>
          <a:p>
            <a:pPr marL="457200" indent="-457200">
              <a:buFont typeface="+mj-lt"/>
              <a:buAutoNum type="arabicPeriod"/>
            </a:pPr>
            <a:r>
              <a:rPr lang="en-US" sz="2800" b="1" dirty="0"/>
              <a:t> conference room acoustics </a:t>
            </a:r>
            <a:r>
              <a:rPr lang="ar-EG" sz="2800" b="1" dirty="0"/>
              <a:t>الصوتيات </a:t>
            </a:r>
            <a:r>
              <a:rPr lang="en-US" sz="2800" b="1" dirty="0"/>
              <a:t>,</a:t>
            </a:r>
            <a:endParaRPr lang="ar-EG" sz="2800" b="1" dirty="0"/>
          </a:p>
          <a:p>
            <a:pPr marL="457200" indent="-457200">
              <a:buFont typeface="+mj-lt"/>
              <a:buAutoNum type="arabicPeriod"/>
            </a:pPr>
            <a:r>
              <a:rPr lang="en-US" sz="2800" b="1" dirty="0"/>
              <a:t> poor cell phone reception, </a:t>
            </a:r>
            <a:endParaRPr lang="ar-EG" sz="2800" b="1" dirty="0"/>
          </a:p>
          <a:p>
            <a:pPr marL="457200" indent="-457200">
              <a:buFont typeface="+mj-lt"/>
              <a:buAutoNum type="arabicPeriod"/>
            </a:pPr>
            <a:r>
              <a:rPr lang="en-US" sz="2800" b="1" dirty="0"/>
              <a:t>background music, and so on. </a:t>
            </a:r>
            <a:endParaRPr lang="ar-EG" sz="2800" b="1" dirty="0"/>
          </a:p>
        </p:txBody>
      </p:sp>
      <p:pic>
        <p:nvPicPr>
          <p:cNvPr id="8" name="Graphic 7" descr="Badge 1 with solid fill">
            <a:extLst>
              <a:ext uri="{FF2B5EF4-FFF2-40B4-BE49-F238E27FC236}">
                <a16:creationId xmlns:a16="http://schemas.microsoft.com/office/drawing/2014/main" id="{960D7F18-E63D-D09C-9F9E-F7B7A7F783F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295670" y="1246969"/>
            <a:ext cx="914400" cy="914400"/>
          </a:xfrm>
          <a:prstGeom prst="rect">
            <a:avLst/>
          </a:prstGeom>
        </p:spPr>
      </p:pic>
    </p:spTree>
    <p:extLst>
      <p:ext uri="{BB962C8B-B14F-4D97-AF65-F5344CB8AC3E}">
        <p14:creationId xmlns:p14="http://schemas.microsoft.com/office/powerpoint/2010/main" val="21871986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26" name="TextBox 25">
            <a:extLst>
              <a:ext uri="{FF2B5EF4-FFF2-40B4-BE49-F238E27FC236}">
                <a16:creationId xmlns:a16="http://schemas.microsoft.com/office/drawing/2014/main" id="{08A7A060-DA81-7F5A-4CBF-D7FFE48EB217}"/>
              </a:ext>
            </a:extLst>
          </p:cNvPr>
          <p:cNvSpPr txBox="1"/>
          <p:nvPr/>
        </p:nvSpPr>
        <p:spPr>
          <a:xfrm>
            <a:off x="2892040" y="504723"/>
            <a:ext cx="6407920" cy="76944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Barriers to Listening</a:t>
            </a:r>
            <a:endParaRPr kumimoji="0" lang="en-GB" sz="1400" b="0" i="0" u="none" strike="noStrike" kern="1200" cap="none" spc="0" normalizeH="0" baseline="0" noProof="0" dirty="0">
              <a:ln>
                <a:noFill/>
              </a:ln>
              <a:effectLst/>
              <a:uLnTx/>
              <a:uFillTx/>
              <a:latin typeface="Calibri"/>
              <a:ea typeface="+mn-ea"/>
              <a:cs typeface="+mn-cs"/>
            </a:endParaRPr>
          </a:p>
        </p:txBody>
      </p:sp>
      <p:grpSp>
        <p:nvGrpSpPr>
          <p:cNvPr id="27" name="Group 26">
            <a:extLst>
              <a:ext uri="{FF2B5EF4-FFF2-40B4-BE49-F238E27FC236}">
                <a16:creationId xmlns:a16="http://schemas.microsoft.com/office/drawing/2014/main" id="{469E260D-2EC5-95F4-0D1B-B9FB9D541ED7}"/>
              </a:ext>
            </a:extLst>
          </p:cNvPr>
          <p:cNvGrpSpPr/>
          <p:nvPr/>
        </p:nvGrpSpPr>
        <p:grpSpPr>
          <a:xfrm>
            <a:off x="539646" y="1458960"/>
            <a:ext cx="11002780" cy="4277796"/>
            <a:chOff x="1333500" y="1894404"/>
            <a:chExt cx="6477000" cy="4277796"/>
          </a:xfrm>
        </p:grpSpPr>
        <p:pic>
          <p:nvPicPr>
            <p:cNvPr id="28" name="Picture 27" descr="shutterstock_41203795.jpg">
              <a:extLst>
                <a:ext uri="{FF2B5EF4-FFF2-40B4-BE49-F238E27FC236}">
                  <a16:creationId xmlns:a16="http://schemas.microsoft.com/office/drawing/2014/main" id="{782D32EA-428D-4461-F6D6-D560DC1EB23C}"/>
                </a:ext>
              </a:extLst>
            </p:cNvPr>
            <p:cNvPicPr>
              <a:picLocks noChangeAspect="1"/>
            </p:cNvPicPr>
            <p:nvPr/>
          </p:nvPicPr>
          <p:blipFill>
            <a:blip r:embed="rId3" cstate="screen"/>
            <a:srcRect/>
            <a:stretch>
              <a:fillRect/>
            </a:stretch>
          </p:blipFill>
          <p:spPr>
            <a:xfrm>
              <a:off x="1333500" y="1981200"/>
              <a:ext cx="6477000" cy="4191000"/>
            </a:xfrm>
            <a:prstGeom prst="rect">
              <a:avLst/>
            </a:prstGeom>
          </p:spPr>
        </p:pic>
        <p:sp>
          <p:nvSpPr>
            <p:cNvPr id="32" name="Rectangle 31">
              <a:extLst>
                <a:ext uri="{FF2B5EF4-FFF2-40B4-BE49-F238E27FC236}">
                  <a16:creationId xmlns:a16="http://schemas.microsoft.com/office/drawing/2014/main" id="{2F6EAD8B-2CF4-8071-47A0-D53C43028818}"/>
                </a:ext>
              </a:extLst>
            </p:cNvPr>
            <p:cNvSpPr/>
            <p:nvPr/>
          </p:nvSpPr>
          <p:spPr bwMode="auto">
            <a:xfrm>
              <a:off x="2458715" y="1894404"/>
              <a:ext cx="4159624" cy="609600"/>
            </a:xfrm>
            <a:prstGeom prst="rect">
              <a:avLst/>
            </a:prstGeom>
            <a:solidFill>
              <a:srgbClr val="FFFFFF">
                <a:alpha val="20000"/>
              </a:srgbClr>
            </a:solidFill>
            <a:ln w="3175" cap="flat" cmpd="sng" algn="ctr">
              <a:solidFill>
                <a:srgbClr val="FFFFFF">
                  <a:lumMod val="95000"/>
                </a:srgbClr>
              </a:solidFill>
              <a:prstDash val="solid"/>
              <a:round/>
              <a:headEnd type="none" w="med" len="med"/>
              <a:tailEnd type="none" w="med" len="med"/>
            </a:ln>
            <a:effectLst>
              <a:softEdge rad="63500"/>
            </a:effectLst>
          </p:spPr>
          <p:txBody>
            <a:bodyPr vert="horz" wrap="square" lIns="91440" tIns="45720" rIns="91440" bIns="45720" numCol="1" rtlCol="0"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0" cap="none" spc="0" normalizeH="0" baseline="0" noProof="0" dirty="0">
                  <a:ln>
                    <a:noFill/>
                  </a:ln>
                  <a:solidFill>
                    <a:srgbClr val="000000"/>
                  </a:solidFill>
                  <a:effectLst>
                    <a:outerShdw blurRad="50800" dist="38100" dir="8100000" algn="tr" rotWithShape="0">
                      <a:srgbClr val="4D4D4D">
                        <a:alpha val="40000"/>
                      </a:srgbClr>
                    </a:outerShdw>
                  </a:effectLst>
                  <a:uLnTx/>
                  <a:uFillTx/>
                  <a:latin typeface="Arial"/>
                  <a:ea typeface="+mn-ea"/>
                  <a:cs typeface="+mn-cs"/>
                </a:rPr>
                <a:t>Potential Barriers</a:t>
              </a:r>
            </a:p>
          </p:txBody>
        </p:sp>
      </p:grpSp>
      <p:sp>
        <p:nvSpPr>
          <p:cNvPr id="7" name="TextBox 6">
            <a:extLst>
              <a:ext uri="{FF2B5EF4-FFF2-40B4-BE49-F238E27FC236}">
                <a16:creationId xmlns:a16="http://schemas.microsoft.com/office/drawing/2014/main" id="{85D2375B-5112-3CF6-88BA-2338B95E778C}"/>
              </a:ext>
            </a:extLst>
          </p:cNvPr>
          <p:cNvSpPr txBox="1"/>
          <p:nvPr/>
        </p:nvSpPr>
        <p:spPr>
          <a:xfrm>
            <a:off x="2941820" y="2068560"/>
            <a:ext cx="6259005" cy="3046988"/>
          </a:xfrm>
          <a:prstGeom prst="rect">
            <a:avLst/>
          </a:prstGeom>
          <a:noFill/>
        </p:spPr>
        <p:txBody>
          <a:bodyPr wrap="square">
            <a:spAutoFit/>
          </a:bodyPr>
          <a:lstStyle/>
          <a:p>
            <a:pPr marR="0" lvl="0" algn="l" defTabSz="914400" rtl="0" eaLnBrk="1" fontAlgn="auto" latinLnBrk="0" hangingPunct="1">
              <a:lnSpc>
                <a:spcPct val="150000"/>
              </a:lnSpc>
              <a:spcBef>
                <a:spcPts val="0"/>
              </a:spcBef>
              <a:spcAft>
                <a:spcPts val="0"/>
              </a:spcAft>
              <a:buClrTx/>
              <a:buSzTx/>
              <a:tabLst/>
              <a:defRPr/>
            </a:pPr>
            <a:r>
              <a:rPr kumimoji="0" lang="en-US" sz="3200" b="1" i="0" u="sng"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rPr>
              <a:t>However, you can certainly control other barriers, such as</a:t>
            </a:r>
            <a:r>
              <a:rPr kumimoji="0" lang="ar-EG" sz="3200" b="1" i="0" u="sng"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rPr>
              <a:t>:</a:t>
            </a:r>
          </a:p>
          <a:p>
            <a:pPr marR="0" lvl="0" algn="l" defTabSz="914400" rtl="0" eaLnBrk="1" fontAlgn="auto" latinLnBrk="0" hangingPunct="1">
              <a:lnSpc>
                <a:spcPct val="100000"/>
              </a:lnSpc>
              <a:spcBef>
                <a:spcPts val="0"/>
              </a:spcBef>
              <a:spcAft>
                <a:spcPts val="0"/>
              </a:spcAft>
              <a:buClrTx/>
              <a:buSzTx/>
              <a:tabLst/>
              <a:defRPr/>
            </a:pPr>
            <a:r>
              <a:rPr kumimoji="0" lang="en-US" sz="3200" b="1" i="0" u="none" strike="noStrike" kern="1200" cap="none" spc="0" normalizeH="0" baseline="0" noProof="0" dirty="0">
                <a:ln>
                  <a:noFill/>
                </a:ln>
                <a:solidFill>
                  <a:prstClr val="black"/>
                </a:solidFill>
                <a:effectLst/>
                <a:uLnTx/>
                <a:uFillTx/>
                <a:latin typeface="Calibri"/>
                <a:ea typeface="+mn-ea"/>
                <a:cs typeface="+mn-cs"/>
              </a:rPr>
              <a:t> interrupting speakers or creating distractions that make it hard for others to pay attention</a:t>
            </a:r>
            <a:endParaRPr kumimoji="0" lang="en-GB" sz="3200" b="1" i="0" u="none" strike="noStrike" kern="1200" cap="none" spc="0" normalizeH="0" baseline="0" noProof="0" dirty="0">
              <a:ln>
                <a:noFill/>
              </a:ln>
              <a:solidFill>
                <a:prstClr val="black"/>
              </a:solidFill>
              <a:effectLst/>
              <a:uLnTx/>
              <a:uFillTx/>
              <a:latin typeface="Calibri"/>
              <a:ea typeface="+mn-ea"/>
              <a:cs typeface="+mn-cs"/>
            </a:endParaRPr>
          </a:p>
        </p:txBody>
      </p:sp>
      <p:pic>
        <p:nvPicPr>
          <p:cNvPr id="6" name="Graphic 5" descr="Badge 1 with solid fill">
            <a:extLst>
              <a:ext uri="{FF2B5EF4-FFF2-40B4-BE49-F238E27FC236}">
                <a16:creationId xmlns:a16="http://schemas.microsoft.com/office/drawing/2014/main" id="{52EAFC59-E00D-D63D-7824-24B32CFBCEA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241971" y="1199853"/>
            <a:ext cx="914400" cy="914400"/>
          </a:xfrm>
          <a:prstGeom prst="rect">
            <a:avLst/>
          </a:prstGeom>
        </p:spPr>
      </p:pic>
    </p:spTree>
    <p:extLst>
      <p:ext uri="{BB962C8B-B14F-4D97-AF65-F5344CB8AC3E}">
        <p14:creationId xmlns:p14="http://schemas.microsoft.com/office/powerpoint/2010/main" val="13073183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26" name="TextBox 25">
            <a:extLst>
              <a:ext uri="{FF2B5EF4-FFF2-40B4-BE49-F238E27FC236}">
                <a16:creationId xmlns:a16="http://schemas.microsoft.com/office/drawing/2014/main" id="{08A7A060-DA81-7F5A-4CBF-D7FFE48EB217}"/>
              </a:ext>
            </a:extLst>
          </p:cNvPr>
          <p:cNvSpPr txBox="1"/>
          <p:nvPr/>
        </p:nvSpPr>
        <p:spPr>
          <a:xfrm>
            <a:off x="2941820" y="434955"/>
            <a:ext cx="6385738" cy="76944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Barriers to Listening</a:t>
            </a:r>
            <a:endParaRPr kumimoji="0" lang="en-GB" sz="1400" b="0" i="0" u="none" strike="noStrike" kern="1200" cap="none" spc="0" normalizeH="0" baseline="0" noProof="0" dirty="0">
              <a:ln>
                <a:noFill/>
              </a:ln>
              <a:effectLst/>
              <a:uLnTx/>
              <a:uFillTx/>
              <a:latin typeface="Calibri"/>
              <a:ea typeface="+mn-ea"/>
              <a:cs typeface="+mn-cs"/>
            </a:endParaRPr>
          </a:p>
        </p:txBody>
      </p:sp>
      <p:pic>
        <p:nvPicPr>
          <p:cNvPr id="28" name="Picture 27" descr="shutterstock_41203795.jpg">
            <a:extLst>
              <a:ext uri="{FF2B5EF4-FFF2-40B4-BE49-F238E27FC236}">
                <a16:creationId xmlns:a16="http://schemas.microsoft.com/office/drawing/2014/main" id="{782D32EA-428D-4461-F6D6-D560DC1EB23C}"/>
              </a:ext>
            </a:extLst>
          </p:cNvPr>
          <p:cNvPicPr>
            <a:picLocks noChangeAspect="1"/>
          </p:cNvPicPr>
          <p:nvPr/>
        </p:nvPicPr>
        <p:blipFill>
          <a:blip r:embed="rId3" cstate="screen"/>
          <a:srcRect/>
          <a:stretch>
            <a:fillRect/>
          </a:stretch>
        </p:blipFill>
        <p:spPr>
          <a:xfrm>
            <a:off x="594610" y="1622240"/>
            <a:ext cx="11002780" cy="4424746"/>
          </a:xfrm>
          <a:prstGeom prst="rect">
            <a:avLst/>
          </a:prstGeom>
        </p:spPr>
      </p:pic>
      <p:sp>
        <p:nvSpPr>
          <p:cNvPr id="6" name="Rectangle 5">
            <a:extLst>
              <a:ext uri="{FF2B5EF4-FFF2-40B4-BE49-F238E27FC236}">
                <a16:creationId xmlns:a16="http://schemas.microsoft.com/office/drawing/2014/main" id="{C43E2787-4936-C9B0-8E57-438A83ABAE72}"/>
              </a:ext>
            </a:extLst>
          </p:cNvPr>
          <p:cNvSpPr/>
          <p:nvPr/>
        </p:nvSpPr>
        <p:spPr bwMode="auto">
          <a:xfrm>
            <a:off x="3068552" y="1210148"/>
            <a:ext cx="5807509" cy="673983"/>
          </a:xfrm>
          <a:prstGeom prst="rect">
            <a:avLst/>
          </a:prstGeom>
          <a:solidFill>
            <a:srgbClr val="FFFFFF">
              <a:alpha val="20000"/>
            </a:srgbClr>
          </a:solidFill>
          <a:ln w="3175" cap="flat" cmpd="sng" algn="ctr">
            <a:solidFill>
              <a:srgbClr val="FFFFFF">
                <a:lumMod val="95000"/>
              </a:srgbClr>
            </a:solidFill>
            <a:prstDash val="solid"/>
            <a:round/>
            <a:headEnd type="none" w="med" len="med"/>
            <a:tailEnd type="none" w="med" len="med"/>
          </a:ln>
          <a:effectLst>
            <a:softEdge rad="63500"/>
          </a:effectLst>
        </p:spPr>
        <p:txBody>
          <a:bodyPr vert="horz" wrap="square" lIns="91440" tIns="45720" rIns="91440" bIns="45720" numCol="1" rtlCol="0"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i="0" u="none" strike="noStrike" kern="0" cap="none" spc="0" normalizeH="0" baseline="0" noProof="0" dirty="0">
                <a:ln>
                  <a:noFill/>
                </a:ln>
                <a:solidFill>
                  <a:srgbClr val="000000"/>
                </a:solidFill>
                <a:effectLst>
                  <a:outerShdw blurRad="50800" dist="38100" dir="8100000" algn="tr" rotWithShape="0">
                    <a:srgbClr val="4D4D4D">
                      <a:alpha val="40000"/>
                    </a:srgbClr>
                  </a:outerShdw>
                </a:effectLst>
                <a:uLnTx/>
                <a:uFillTx/>
                <a:latin typeface="Arial"/>
                <a:ea typeface="+mn-ea"/>
                <a:cs typeface="+mn-cs"/>
              </a:rPr>
              <a:t>Selective Listening</a:t>
            </a:r>
          </a:p>
        </p:txBody>
      </p:sp>
      <p:sp>
        <p:nvSpPr>
          <p:cNvPr id="9" name="TextBox 8">
            <a:extLst>
              <a:ext uri="{FF2B5EF4-FFF2-40B4-BE49-F238E27FC236}">
                <a16:creationId xmlns:a16="http://schemas.microsoft.com/office/drawing/2014/main" id="{DC8DC228-1294-FA30-7CD7-758DBE5B6323}"/>
              </a:ext>
            </a:extLst>
          </p:cNvPr>
          <p:cNvSpPr txBox="1"/>
          <p:nvPr/>
        </p:nvSpPr>
        <p:spPr>
          <a:xfrm>
            <a:off x="3068552" y="2314757"/>
            <a:ext cx="6259006" cy="3539430"/>
          </a:xfrm>
          <a:prstGeom prst="rect">
            <a:avLst/>
          </a:prstGeom>
          <a:noFill/>
        </p:spPr>
        <p:txBody>
          <a:bodyPr wrap="square">
            <a:spAutoFit/>
          </a:bodyPr>
          <a:lstStyle/>
          <a:p>
            <a:pPr marL="457200" indent="-457200">
              <a:buFont typeface="Wingdings" panose="05000000000000000000" pitchFamily="2" charset="2"/>
              <a:buChar char="q"/>
            </a:pPr>
            <a:r>
              <a:rPr lang="en-US" sz="2800" b="1" dirty="0"/>
              <a:t>you often stay tuned out until you hear a word or phrase that gets your attention once more.</a:t>
            </a:r>
          </a:p>
          <a:p>
            <a:pPr marL="457200" indent="-457200">
              <a:buFont typeface="Wingdings" panose="05000000000000000000" pitchFamily="2" charset="2"/>
              <a:buChar char="q"/>
            </a:pPr>
            <a:endParaRPr lang="ar-EG" sz="2800" b="1" dirty="0"/>
          </a:p>
          <a:p>
            <a:pPr marL="457200" indent="-457200">
              <a:buFont typeface="Wingdings" panose="05000000000000000000" pitchFamily="2" charset="2"/>
              <a:buChar char="q"/>
            </a:pPr>
            <a:r>
              <a:rPr lang="en-US" sz="2800" b="1" dirty="0"/>
              <a:t> By that time, you’re unable to recall what the speaker said; instead, you remember what you think the speaker probably said.</a:t>
            </a:r>
          </a:p>
        </p:txBody>
      </p:sp>
      <p:pic>
        <p:nvPicPr>
          <p:cNvPr id="11" name="Picture 10">
            <a:extLst>
              <a:ext uri="{FF2B5EF4-FFF2-40B4-BE49-F238E27FC236}">
                <a16:creationId xmlns:a16="http://schemas.microsoft.com/office/drawing/2014/main" id="{C670B1E5-DE0A-47C7-F715-CEA3CD2166EB}"/>
              </a:ext>
            </a:extLst>
          </p:cNvPr>
          <p:cNvPicPr>
            <a:picLocks noChangeAspect="1"/>
          </p:cNvPicPr>
          <p:nvPr/>
        </p:nvPicPr>
        <p:blipFill>
          <a:blip r:embed="rId4"/>
          <a:stretch>
            <a:fillRect/>
          </a:stretch>
        </p:blipFill>
        <p:spPr>
          <a:xfrm>
            <a:off x="3068552" y="1081180"/>
            <a:ext cx="914479" cy="914479"/>
          </a:xfrm>
          <a:prstGeom prst="rect">
            <a:avLst/>
          </a:prstGeom>
        </p:spPr>
      </p:pic>
    </p:spTree>
    <p:extLst>
      <p:ext uri="{BB962C8B-B14F-4D97-AF65-F5344CB8AC3E}">
        <p14:creationId xmlns:p14="http://schemas.microsoft.com/office/powerpoint/2010/main" val="20728468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26" name="TextBox 25">
            <a:extLst>
              <a:ext uri="{FF2B5EF4-FFF2-40B4-BE49-F238E27FC236}">
                <a16:creationId xmlns:a16="http://schemas.microsoft.com/office/drawing/2014/main" id="{08A7A060-DA81-7F5A-4CBF-D7FFE48EB217}"/>
              </a:ext>
            </a:extLst>
          </p:cNvPr>
          <p:cNvSpPr txBox="1"/>
          <p:nvPr/>
        </p:nvSpPr>
        <p:spPr>
          <a:xfrm>
            <a:off x="2941820" y="191596"/>
            <a:ext cx="8110416" cy="76944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Barriers to Listening</a:t>
            </a:r>
            <a:endParaRPr kumimoji="0" lang="en-GB" sz="14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28" name="Picture 27" descr="shutterstock_41203795.jpg">
            <a:extLst>
              <a:ext uri="{FF2B5EF4-FFF2-40B4-BE49-F238E27FC236}">
                <a16:creationId xmlns:a16="http://schemas.microsoft.com/office/drawing/2014/main" id="{782D32EA-428D-4461-F6D6-D560DC1EB23C}"/>
              </a:ext>
            </a:extLst>
          </p:cNvPr>
          <p:cNvPicPr>
            <a:picLocks noChangeAspect="1"/>
          </p:cNvPicPr>
          <p:nvPr/>
        </p:nvPicPr>
        <p:blipFill>
          <a:blip r:embed="rId3" cstate="screen"/>
          <a:srcRect/>
          <a:stretch>
            <a:fillRect/>
          </a:stretch>
        </p:blipFill>
        <p:spPr>
          <a:xfrm>
            <a:off x="1277064" y="1380523"/>
            <a:ext cx="9946161" cy="3788530"/>
          </a:xfrm>
          <a:prstGeom prst="rect">
            <a:avLst/>
          </a:prstGeom>
        </p:spPr>
      </p:pic>
      <p:sp>
        <p:nvSpPr>
          <p:cNvPr id="8" name="TextBox 7">
            <a:extLst>
              <a:ext uri="{FF2B5EF4-FFF2-40B4-BE49-F238E27FC236}">
                <a16:creationId xmlns:a16="http://schemas.microsoft.com/office/drawing/2014/main" id="{FDCEEEBF-C243-B1E5-0D79-837B96E00582}"/>
              </a:ext>
            </a:extLst>
          </p:cNvPr>
          <p:cNvSpPr txBox="1"/>
          <p:nvPr/>
        </p:nvSpPr>
        <p:spPr>
          <a:xfrm>
            <a:off x="2941820" y="1485569"/>
            <a:ext cx="6183442" cy="584775"/>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0" i="0" u="none" strike="noStrike" kern="0" cap="none" spc="0" normalizeH="0" baseline="0" noProof="0" dirty="0">
                <a:ln>
                  <a:noFill/>
                </a:ln>
                <a:solidFill>
                  <a:srgbClr val="000000"/>
                </a:solidFill>
                <a:effectLst>
                  <a:outerShdw blurRad="50800" dist="38100" dir="8100000" algn="tr" rotWithShape="0">
                    <a:srgbClr val="4D4D4D">
                      <a:alpha val="40000"/>
                    </a:srgbClr>
                  </a:outerShdw>
                </a:effectLst>
                <a:uLnTx/>
                <a:uFillTx/>
                <a:latin typeface="Arial"/>
                <a:ea typeface="+mn-ea"/>
                <a:cs typeface="+mn-cs"/>
              </a:rPr>
              <a:t>Prejudgment</a:t>
            </a:r>
          </a:p>
        </p:txBody>
      </p:sp>
      <p:pic>
        <p:nvPicPr>
          <p:cNvPr id="9" name="Graphic 8" descr="Badge 3 with solid fill">
            <a:extLst>
              <a:ext uri="{FF2B5EF4-FFF2-40B4-BE49-F238E27FC236}">
                <a16:creationId xmlns:a16="http://schemas.microsoft.com/office/drawing/2014/main" id="{2ECB7EAF-60E9-6ACE-E5A5-83C58836F69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599585" y="1266142"/>
            <a:ext cx="914400" cy="914400"/>
          </a:xfrm>
          <a:prstGeom prst="rect">
            <a:avLst/>
          </a:prstGeom>
        </p:spPr>
      </p:pic>
      <p:sp>
        <p:nvSpPr>
          <p:cNvPr id="12" name="TextBox 11">
            <a:extLst>
              <a:ext uri="{FF2B5EF4-FFF2-40B4-BE49-F238E27FC236}">
                <a16:creationId xmlns:a16="http://schemas.microsoft.com/office/drawing/2014/main" id="{54ECA911-84C1-9AD4-1B85-4690FDB607BB}"/>
              </a:ext>
            </a:extLst>
          </p:cNvPr>
          <p:cNvSpPr txBox="1"/>
          <p:nvPr/>
        </p:nvSpPr>
        <p:spPr>
          <a:xfrm>
            <a:off x="3470128" y="2652100"/>
            <a:ext cx="6183442" cy="1569660"/>
          </a:xfrm>
          <a:prstGeom prst="rect">
            <a:avLst/>
          </a:prstGeom>
          <a:noFill/>
        </p:spPr>
        <p:txBody>
          <a:bodyPr wrap="square">
            <a:spAutoFit/>
          </a:bodyPr>
          <a:lstStyle/>
          <a:p>
            <a:r>
              <a:rPr lang="en-US" altLang="ja-JP" sz="3200" b="1" dirty="0">
                <a:solidFill>
                  <a:prstClr val="black"/>
                </a:solidFill>
                <a:latin typeface="Calibri"/>
              </a:rPr>
              <a:t>making up your mind before truly hearing what another person has to say. </a:t>
            </a:r>
            <a:endParaRPr lang="en-GB" sz="3200" b="1" dirty="0">
              <a:solidFill>
                <a:prstClr val="black"/>
              </a:solidFill>
              <a:latin typeface="Calibri"/>
            </a:endParaRPr>
          </a:p>
        </p:txBody>
      </p:sp>
    </p:spTree>
    <p:extLst>
      <p:ext uri="{BB962C8B-B14F-4D97-AF65-F5344CB8AC3E}">
        <p14:creationId xmlns:p14="http://schemas.microsoft.com/office/powerpoint/2010/main" val="12506082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26" name="TextBox 25">
            <a:extLst>
              <a:ext uri="{FF2B5EF4-FFF2-40B4-BE49-F238E27FC236}">
                <a16:creationId xmlns:a16="http://schemas.microsoft.com/office/drawing/2014/main" id="{08A7A060-DA81-7F5A-4CBF-D7FFE48EB217}"/>
              </a:ext>
            </a:extLst>
          </p:cNvPr>
          <p:cNvSpPr txBox="1"/>
          <p:nvPr/>
        </p:nvSpPr>
        <p:spPr>
          <a:xfrm>
            <a:off x="3071184" y="408741"/>
            <a:ext cx="8110416" cy="76944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Barriers to Listening</a:t>
            </a:r>
            <a:endParaRPr kumimoji="0" lang="en-GB" sz="1400" b="0" i="0" u="none" strike="noStrike" kern="1200" cap="none" spc="0" normalizeH="0" baseline="0" noProof="0" dirty="0">
              <a:ln>
                <a:noFill/>
              </a:ln>
              <a:effectLst/>
              <a:uLnTx/>
              <a:uFillTx/>
              <a:latin typeface="Calibri"/>
              <a:ea typeface="+mn-ea"/>
              <a:cs typeface="+mn-cs"/>
            </a:endParaRPr>
          </a:p>
        </p:txBody>
      </p:sp>
      <p:grpSp>
        <p:nvGrpSpPr>
          <p:cNvPr id="27" name="Group 26">
            <a:extLst>
              <a:ext uri="{FF2B5EF4-FFF2-40B4-BE49-F238E27FC236}">
                <a16:creationId xmlns:a16="http://schemas.microsoft.com/office/drawing/2014/main" id="{469E260D-2EC5-95F4-0D1B-B9FB9D541ED7}"/>
              </a:ext>
            </a:extLst>
          </p:cNvPr>
          <p:cNvGrpSpPr/>
          <p:nvPr/>
        </p:nvGrpSpPr>
        <p:grpSpPr>
          <a:xfrm>
            <a:off x="399031" y="1345733"/>
            <a:ext cx="9908686" cy="4182393"/>
            <a:chOff x="1333500" y="1219200"/>
            <a:chExt cx="6477000" cy="4953000"/>
          </a:xfrm>
        </p:grpSpPr>
        <p:pic>
          <p:nvPicPr>
            <p:cNvPr id="28" name="Picture 27" descr="shutterstock_41203795.jpg">
              <a:extLst>
                <a:ext uri="{FF2B5EF4-FFF2-40B4-BE49-F238E27FC236}">
                  <a16:creationId xmlns:a16="http://schemas.microsoft.com/office/drawing/2014/main" id="{782D32EA-428D-4461-F6D6-D560DC1EB23C}"/>
                </a:ext>
              </a:extLst>
            </p:cNvPr>
            <p:cNvPicPr>
              <a:picLocks noChangeAspect="1"/>
            </p:cNvPicPr>
            <p:nvPr/>
          </p:nvPicPr>
          <p:blipFill>
            <a:blip r:embed="rId3" cstate="screen"/>
            <a:srcRect/>
            <a:stretch>
              <a:fillRect/>
            </a:stretch>
          </p:blipFill>
          <p:spPr>
            <a:xfrm>
              <a:off x="1333500" y="1981200"/>
              <a:ext cx="6477000" cy="4191000"/>
            </a:xfrm>
            <a:prstGeom prst="rect">
              <a:avLst/>
            </a:prstGeom>
          </p:spPr>
        </p:pic>
        <p:sp>
          <p:nvSpPr>
            <p:cNvPr id="29" name="Rectangle 28">
              <a:extLst>
                <a:ext uri="{FF2B5EF4-FFF2-40B4-BE49-F238E27FC236}">
                  <a16:creationId xmlns:a16="http://schemas.microsoft.com/office/drawing/2014/main" id="{0214560F-5737-D176-1EE5-6980E01297A7}"/>
                </a:ext>
              </a:extLst>
            </p:cNvPr>
            <p:cNvSpPr/>
            <p:nvPr/>
          </p:nvSpPr>
          <p:spPr bwMode="auto">
            <a:xfrm>
              <a:off x="2633527" y="1219200"/>
              <a:ext cx="4159624" cy="609600"/>
            </a:xfrm>
            <a:prstGeom prst="rect">
              <a:avLst/>
            </a:prstGeom>
            <a:solidFill>
              <a:srgbClr val="FFFFFF">
                <a:alpha val="20000"/>
              </a:srgbClr>
            </a:solidFill>
            <a:ln w="3175" cap="flat" cmpd="sng" algn="ctr">
              <a:solidFill>
                <a:srgbClr val="FFFFFF">
                  <a:lumMod val="95000"/>
                </a:srgbClr>
              </a:solidFill>
              <a:prstDash val="solid"/>
              <a:round/>
              <a:headEnd type="none" w="med" len="med"/>
              <a:tailEnd type="none" w="med" len="med"/>
            </a:ln>
            <a:effectLst>
              <a:softEdge rad="63500"/>
            </a:effectLst>
          </p:spPr>
          <p:txBody>
            <a:bodyPr vert="horz" wrap="square" lIns="91440" tIns="45720" rIns="91440" bIns="45720" numCol="1" rtlCol="0"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0" i="0" u="none" strike="noStrike" kern="0" cap="none" spc="0" normalizeH="0" baseline="0" noProof="0" dirty="0">
                  <a:ln>
                    <a:noFill/>
                  </a:ln>
                  <a:solidFill>
                    <a:srgbClr val="000000"/>
                  </a:solidFill>
                  <a:effectLst>
                    <a:outerShdw blurRad="50800" dist="38100" dir="8100000" algn="tr" rotWithShape="0">
                      <a:srgbClr val="4D4D4D">
                        <a:alpha val="40000"/>
                      </a:srgbClr>
                    </a:outerShdw>
                  </a:effectLst>
                  <a:uLnTx/>
                  <a:uFillTx/>
                  <a:latin typeface="Arial"/>
                  <a:ea typeface="+mn-ea"/>
                  <a:cs typeface="+mn-cs"/>
                </a:rPr>
                <a:t>Selective Perception</a:t>
              </a:r>
            </a:p>
          </p:txBody>
        </p:sp>
      </p:grpSp>
      <p:pic>
        <p:nvPicPr>
          <p:cNvPr id="6" name="Graphic 5" descr="Badge 4 with solid fill">
            <a:extLst>
              <a:ext uri="{FF2B5EF4-FFF2-40B4-BE49-F238E27FC236}">
                <a16:creationId xmlns:a16="http://schemas.microsoft.com/office/drawing/2014/main" id="{6B339602-AF0B-311A-6474-2A46655177D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613984" y="1207280"/>
            <a:ext cx="914400" cy="914400"/>
          </a:xfrm>
          <a:prstGeom prst="rect">
            <a:avLst/>
          </a:prstGeom>
        </p:spPr>
      </p:pic>
      <p:sp>
        <p:nvSpPr>
          <p:cNvPr id="11" name="TextBox 10">
            <a:extLst>
              <a:ext uri="{FF2B5EF4-FFF2-40B4-BE49-F238E27FC236}">
                <a16:creationId xmlns:a16="http://schemas.microsoft.com/office/drawing/2014/main" id="{88EC0B29-E330-D939-A0F3-651DA91427CC}"/>
              </a:ext>
            </a:extLst>
          </p:cNvPr>
          <p:cNvSpPr txBox="1"/>
          <p:nvPr/>
        </p:nvSpPr>
        <p:spPr>
          <a:xfrm>
            <a:off x="2991174" y="2109701"/>
            <a:ext cx="5198500" cy="2062103"/>
          </a:xfrm>
          <a:prstGeom prst="rect">
            <a:avLst/>
          </a:prstGeom>
          <a:noFill/>
        </p:spPr>
        <p:txBody>
          <a:bodyPr wrap="square">
            <a:spAutoFit/>
          </a:bodyPr>
          <a:lstStyle/>
          <a:p>
            <a:pPr marL="457200" marR="0" lvl="0" indent="-457200" algn="l" defTabSz="914400" rtl="0" eaLnBrk="0" fontAlgn="base" latinLnBrk="0" hangingPunct="0">
              <a:lnSpc>
                <a:spcPct val="100000"/>
              </a:lnSpc>
              <a:spcBef>
                <a:spcPct val="30000"/>
              </a:spcBef>
              <a:spcAft>
                <a:spcPct val="0"/>
              </a:spcAft>
              <a:buClrTx/>
              <a:buSzTx/>
              <a:buFont typeface="Wingdings" panose="05000000000000000000" pitchFamily="2" charset="2"/>
              <a:buChar char="q"/>
              <a:tabLst/>
              <a:defRPr/>
            </a:pPr>
            <a:r>
              <a:rPr kumimoji="0" lang="en-US" altLang="ja-JP" sz="3200" b="1" i="0" u="none" strike="noStrike" kern="1200" cap="none" spc="0" normalizeH="0" baseline="0" noProof="0" dirty="0">
                <a:ln>
                  <a:noFill/>
                </a:ln>
                <a:solidFill>
                  <a:prstClr val="black"/>
                </a:solidFill>
                <a:effectLst/>
                <a:uLnTx/>
                <a:uFillTx/>
                <a:latin typeface="Calibri"/>
                <a:ea typeface="游ゴシック" panose="020B0400000000000000" pitchFamily="34" charset="-128"/>
                <a:cs typeface="+mn-cs"/>
              </a:rPr>
              <a:t>leads listeners to </a:t>
            </a:r>
            <a:r>
              <a:rPr kumimoji="0" lang="en-US" altLang="ja-JP" sz="3200" b="1" i="0" u="none" strike="noStrike" kern="1200" cap="none" spc="0" normalizeH="0" baseline="0" noProof="0" dirty="0">
                <a:ln>
                  <a:noFill/>
                </a:ln>
                <a:solidFill>
                  <a:srgbClr val="FF0000"/>
                </a:solidFill>
                <a:effectLst/>
                <a:uLnTx/>
                <a:uFillTx/>
                <a:latin typeface="Calibri"/>
                <a:ea typeface="游ゴシック" panose="020B0400000000000000" pitchFamily="34" charset="-128"/>
                <a:cs typeface="+mn-cs"/>
              </a:rPr>
              <a:t>mold</a:t>
            </a:r>
            <a:r>
              <a:rPr kumimoji="0" lang="en-US" altLang="ja-JP" sz="3200" b="1" i="0" u="none" strike="noStrike" kern="1200" cap="none" spc="0" normalizeH="0" baseline="0" noProof="0" dirty="0">
                <a:ln>
                  <a:noFill/>
                </a:ln>
                <a:solidFill>
                  <a:prstClr val="black"/>
                </a:solidFill>
                <a:effectLst/>
                <a:uLnTx/>
                <a:uFillTx/>
                <a:latin typeface="Calibri"/>
                <a:ea typeface="游ゴシック" panose="020B0400000000000000" pitchFamily="34" charset="-128"/>
                <a:cs typeface="+mn-cs"/>
              </a:rPr>
              <a:t> a message to </a:t>
            </a:r>
            <a:r>
              <a:rPr kumimoji="0" lang="en-US" altLang="ja-JP" sz="3200" b="1" i="0" u="sng" strike="noStrike" kern="1200" cap="none" spc="0" normalizeH="0" baseline="0" noProof="0" dirty="0">
                <a:ln>
                  <a:noFill/>
                </a:ln>
                <a:solidFill>
                  <a:srgbClr val="FF0000"/>
                </a:solidFill>
                <a:effectLst/>
                <a:uLnTx/>
                <a:uFillTx/>
                <a:latin typeface="Calibri"/>
                <a:ea typeface="游ゴシック" panose="020B0400000000000000" pitchFamily="34" charset="-128"/>
                <a:cs typeface="+mn-cs"/>
              </a:rPr>
              <a:t>fit</a:t>
            </a:r>
            <a:r>
              <a:rPr kumimoji="0" lang="en-US" altLang="ja-JP" sz="3200" b="1" i="0" u="none" strike="noStrike" kern="1200" cap="none" spc="0" normalizeH="0" baseline="0" noProof="0" dirty="0">
                <a:ln>
                  <a:noFill/>
                </a:ln>
                <a:solidFill>
                  <a:prstClr val="black"/>
                </a:solidFill>
                <a:effectLst/>
                <a:uLnTx/>
                <a:uFillTx/>
                <a:latin typeface="Calibri"/>
                <a:ea typeface="游ゴシック" panose="020B0400000000000000" pitchFamily="34" charset="-128"/>
                <a:cs typeface="+mn-cs"/>
              </a:rPr>
              <a:t> what they already believe about a given subject. </a:t>
            </a:r>
          </a:p>
        </p:txBody>
      </p:sp>
    </p:spTree>
    <p:extLst>
      <p:ext uri="{BB962C8B-B14F-4D97-AF65-F5344CB8AC3E}">
        <p14:creationId xmlns:p14="http://schemas.microsoft.com/office/powerpoint/2010/main" val="8885627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26" name="TextBox 25">
            <a:extLst>
              <a:ext uri="{FF2B5EF4-FFF2-40B4-BE49-F238E27FC236}">
                <a16:creationId xmlns:a16="http://schemas.microsoft.com/office/drawing/2014/main" id="{08A7A060-DA81-7F5A-4CBF-D7FFE48EB217}"/>
              </a:ext>
            </a:extLst>
          </p:cNvPr>
          <p:cNvSpPr txBox="1"/>
          <p:nvPr/>
        </p:nvSpPr>
        <p:spPr>
          <a:xfrm>
            <a:off x="2915927" y="456764"/>
            <a:ext cx="8110416" cy="76944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Barriers to Listening</a:t>
            </a:r>
            <a:endParaRPr kumimoji="0" lang="en-GB" sz="1400" b="0" i="0" u="none" strike="noStrike" kern="1200" cap="none" spc="0" normalizeH="0" baseline="0" noProof="0" dirty="0">
              <a:ln>
                <a:noFill/>
              </a:ln>
              <a:effectLst/>
              <a:uLnTx/>
              <a:uFillTx/>
              <a:latin typeface="Calibri"/>
              <a:ea typeface="+mn-ea"/>
              <a:cs typeface="+mn-cs"/>
            </a:endParaRPr>
          </a:p>
        </p:txBody>
      </p:sp>
      <p:grpSp>
        <p:nvGrpSpPr>
          <p:cNvPr id="27" name="Group 26">
            <a:extLst>
              <a:ext uri="{FF2B5EF4-FFF2-40B4-BE49-F238E27FC236}">
                <a16:creationId xmlns:a16="http://schemas.microsoft.com/office/drawing/2014/main" id="{469E260D-2EC5-95F4-0D1B-B9FB9D541ED7}"/>
              </a:ext>
            </a:extLst>
          </p:cNvPr>
          <p:cNvGrpSpPr/>
          <p:nvPr/>
        </p:nvGrpSpPr>
        <p:grpSpPr>
          <a:xfrm>
            <a:off x="1420192" y="1604763"/>
            <a:ext cx="8786798" cy="3630178"/>
            <a:chOff x="1333500" y="1622825"/>
            <a:chExt cx="6477000" cy="4549375"/>
          </a:xfrm>
        </p:grpSpPr>
        <p:pic>
          <p:nvPicPr>
            <p:cNvPr id="28" name="Picture 27" descr="shutterstock_41203795.jpg">
              <a:extLst>
                <a:ext uri="{FF2B5EF4-FFF2-40B4-BE49-F238E27FC236}">
                  <a16:creationId xmlns:a16="http://schemas.microsoft.com/office/drawing/2014/main" id="{782D32EA-428D-4461-F6D6-D560DC1EB23C}"/>
                </a:ext>
              </a:extLst>
            </p:cNvPr>
            <p:cNvPicPr>
              <a:picLocks noChangeAspect="1"/>
            </p:cNvPicPr>
            <p:nvPr/>
          </p:nvPicPr>
          <p:blipFill>
            <a:blip r:embed="rId3" cstate="screen"/>
            <a:srcRect/>
            <a:stretch>
              <a:fillRect/>
            </a:stretch>
          </p:blipFill>
          <p:spPr>
            <a:xfrm>
              <a:off x="1333500" y="1981200"/>
              <a:ext cx="6477000" cy="4191000"/>
            </a:xfrm>
            <a:prstGeom prst="rect">
              <a:avLst/>
            </a:prstGeom>
          </p:spPr>
        </p:pic>
        <p:sp>
          <p:nvSpPr>
            <p:cNvPr id="29" name="Rectangle 28">
              <a:extLst>
                <a:ext uri="{FF2B5EF4-FFF2-40B4-BE49-F238E27FC236}">
                  <a16:creationId xmlns:a16="http://schemas.microsoft.com/office/drawing/2014/main" id="{0214560F-5737-D176-1EE5-6980E01297A7}"/>
                </a:ext>
              </a:extLst>
            </p:cNvPr>
            <p:cNvSpPr/>
            <p:nvPr/>
          </p:nvSpPr>
          <p:spPr bwMode="auto">
            <a:xfrm>
              <a:off x="2541428" y="1622825"/>
              <a:ext cx="4159624" cy="609600"/>
            </a:xfrm>
            <a:prstGeom prst="rect">
              <a:avLst/>
            </a:prstGeom>
            <a:solidFill>
              <a:srgbClr val="FFFFFF">
                <a:alpha val="20000"/>
              </a:srgbClr>
            </a:solidFill>
            <a:ln w="3175" cap="flat" cmpd="sng" algn="ctr">
              <a:solidFill>
                <a:srgbClr val="FFFFFF">
                  <a:lumMod val="95000"/>
                </a:srgbClr>
              </a:solidFill>
              <a:prstDash val="solid"/>
              <a:round/>
              <a:headEnd type="none" w="med" len="med"/>
              <a:tailEnd type="none" w="med" len="med"/>
            </a:ln>
            <a:effectLst>
              <a:softEdge rad="63500"/>
            </a:effectLst>
          </p:spPr>
          <p:txBody>
            <a:bodyPr vert="horz" wrap="square" lIns="91440" tIns="45720" rIns="91440" bIns="45720" numCol="1" rtlCol="0"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000" b="1" i="0" u="none" strike="noStrike" kern="0" cap="none" spc="0" normalizeH="0" baseline="0" noProof="0" dirty="0">
                  <a:ln>
                    <a:noFill/>
                  </a:ln>
                  <a:solidFill>
                    <a:srgbClr val="000000"/>
                  </a:solidFill>
                  <a:effectLst>
                    <a:outerShdw blurRad="50800" dist="38100" dir="8100000" algn="tr" rotWithShape="0">
                      <a:srgbClr val="4D4D4D">
                        <a:alpha val="40000"/>
                      </a:srgbClr>
                    </a:outerShdw>
                  </a:effectLst>
                  <a:uLnTx/>
                  <a:uFillTx/>
                  <a:latin typeface="Arial"/>
                  <a:ea typeface="+mn-ea"/>
                  <a:cs typeface="+mn-cs"/>
                </a:rPr>
                <a:t>Selective Perception</a:t>
              </a:r>
            </a:p>
          </p:txBody>
        </p:sp>
      </p:grpSp>
      <p:pic>
        <p:nvPicPr>
          <p:cNvPr id="6" name="Graphic 5" descr="Badge 4 with solid fill">
            <a:extLst>
              <a:ext uri="{FF2B5EF4-FFF2-40B4-BE49-F238E27FC236}">
                <a16:creationId xmlns:a16="http://schemas.microsoft.com/office/drawing/2014/main" id="{6B339602-AF0B-311A-6474-2A46655177D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767675" y="1487098"/>
            <a:ext cx="914400" cy="914400"/>
          </a:xfrm>
          <a:prstGeom prst="rect">
            <a:avLst/>
          </a:prstGeom>
        </p:spPr>
      </p:pic>
      <p:sp>
        <p:nvSpPr>
          <p:cNvPr id="11" name="TextBox 10">
            <a:extLst>
              <a:ext uri="{FF2B5EF4-FFF2-40B4-BE49-F238E27FC236}">
                <a16:creationId xmlns:a16="http://schemas.microsoft.com/office/drawing/2014/main" id="{88EC0B29-E330-D939-A0F3-651DA91427CC}"/>
              </a:ext>
            </a:extLst>
          </p:cNvPr>
          <p:cNvSpPr txBox="1"/>
          <p:nvPr/>
        </p:nvSpPr>
        <p:spPr>
          <a:xfrm>
            <a:off x="2991174" y="2670124"/>
            <a:ext cx="5317057" cy="1938992"/>
          </a:xfrm>
          <a:prstGeom prst="rect">
            <a:avLst/>
          </a:prstGeom>
          <a:noFill/>
        </p:spPr>
        <p:txBody>
          <a:bodyPr wrap="square">
            <a:spAutoFit/>
          </a:bodyPr>
          <a:lstStyle/>
          <a:p>
            <a:pPr marL="457200" marR="0" lvl="0" indent="-457200" algn="l" defTabSz="914400" rtl="0" eaLnBrk="0" fontAlgn="base" latinLnBrk="0" hangingPunct="0">
              <a:lnSpc>
                <a:spcPct val="100000"/>
              </a:lnSpc>
              <a:spcBef>
                <a:spcPct val="30000"/>
              </a:spcBef>
              <a:spcAft>
                <a:spcPct val="0"/>
              </a:spcAft>
              <a:buClrTx/>
              <a:buSzTx/>
              <a:buFont typeface="Wingdings" panose="05000000000000000000" pitchFamily="2" charset="2"/>
              <a:buChar char="q"/>
              <a:tabLst/>
              <a:defRPr/>
            </a:pPr>
            <a:r>
              <a:rPr kumimoji="0" lang="en-US" altLang="ja-JP" sz="2400" b="1" i="0" u="none" strike="noStrike" kern="1200" cap="none" spc="0" normalizeH="0" baseline="0" noProof="0" dirty="0">
                <a:ln>
                  <a:noFill/>
                </a:ln>
                <a:solidFill>
                  <a:prstClr val="black"/>
                </a:solidFill>
                <a:effectLst/>
                <a:uLnTx/>
                <a:uFillTx/>
                <a:latin typeface="Calibri"/>
                <a:ea typeface="游ゴシック" panose="020B0400000000000000" pitchFamily="34" charset="-128"/>
                <a:cs typeface="+mn-cs"/>
              </a:rPr>
              <a:t>Even with good intentions, miscommunication can happen when </a:t>
            </a:r>
            <a:r>
              <a:rPr kumimoji="0" lang="en-US" altLang="ja-JP" sz="2400" b="1" i="0" u="sng" strike="noStrike" kern="1200" cap="none" spc="0" normalizeH="0" baseline="0" noProof="0" dirty="0">
                <a:ln>
                  <a:noFill/>
                </a:ln>
                <a:solidFill>
                  <a:srgbClr val="FF0000"/>
                </a:solidFill>
                <a:effectLst/>
                <a:uLnTx/>
                <a:uFillTx/>
                <a:latin typeface="Calibri"/>
                <a:ea typeface="游ゴシック" panose="020B0400000000000000" pitchFamily="34" charset="-128"/>
                <a:cs typeface="+mn-cs"/>
              </a:rPr>
              <a:t>you and the speaker </a:t>
            </a:r>
            <a:r>
              <a:rPr kumimoji="0" lang="en-US" altLang="ja-JP" sz="2400" b="1" i="0" u="none" strike="noStrike" kern="1200" cap="none" spc="0" normalizeH="0" baseline="0" noProof="0" dirty="0">
                <a:ln>
                  <a:noFill/>
                </a:ln>
                <a:solidFill>
                  <a:prstClr val="black"/>
                </a:solidFill>
                <a:effectLst/>
                <a:uLnTx/>
                <a:uFillTx/>
                <a:latin typeface="Calibri"/>
                <a:ea typeface="游ゴシック" panose="020B0400000000000000" pitchFamily="34" charset="-128"/>
                <a:cs typeface="+mn-cs"/>
              </a:rPr>
              <a:t>do </a:t>
            </a:r>
            <a:r>
              <a:rPr kumimoji="0" lang="en-US" altLang="ja-JP" sz="2400" b="1" i="0" u="sng" strike="noStrike" kern="1200" cap="none" spc="0" normalizeH="0" baseline="0" noProof="0" dirty="0">
                <a:ln>
                  <a:noFill/>
                </a:ln>
                <a:solidFill>
                  <a:srgbClr val="FF0000"/>
                </a:solidFill>
                <a:effectLst/>
                <a:uLnTx/>
                <a:uFillTx/>
                <a:latin typeface="Calibri"/>
                <a:ea typeface="游ゴシック" panose="020B0400000000000000" pitchFamily="34" charset="-128"/>
                <a:cs typeface="+mn-cs"/>
              </a:rPr>
              <a:t>not share a common language </a:t>
            </a:r>
            <a:r>
              <a:rPr kumimoji="0" lang="en-US" altLang="ja-JP" sz="2400" b="1" i="0" u="none" strike="noStrike" kern="1200" cap="none" spc="0" normalizeH="0" baseline="0" noProof="0" dirty="0">
                <a:ln>
                  <a:noFill/>
                </a:ln>
                <a:solidFill>
                  <a:prstClr val="black"/>
                </a:solidFill>
                <a:effectLst/>
                <a:uLnTx/>
                <a:uFillTx/>
                <a:latin typeface="Calibri"/>
                <a:ea typeface="游ゴシック" panose="020B0400000000000000" pitchFamily="34" charset="-128"/>
                <a:cs typeface="+mn-cs"/>
              </a:rPr>
              <a:t>or background. </a:t>
            </a:r>
            <a:endParaRPr kumimoji="0" lang="en-GB" sz="2400" b="1"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782459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26" name="TextBox 25">
            <a:extLst>
              <a:ext uri="{FF2B5EF4-FFF2-40B4-BE49-F238E27FC236}">
                <a16:creationId xmlns:a16="http://schemas.microsoft.com/office/drawing/2014/main" id="{08A7A060-DA81-7F5A-4CBF-D7FFE48EB217}"/>
              </a:ext>
            </a:extLst>
          </p:cNvPr>
          <p:cNvSpPr txBox="1"/>
          <p:nvPr/>
        </p:nvSpPr>
        <p:spPr>
          <a:xfrm>
            <a:off x="2816090" y="528310"/>
            <a:ext cx="8110416" cy="76944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Barriers to Listening</a:t>
            </a:r>
            <a:endParaRPr kumimoji="0" lang="en-GB" sz="1400" b="0" i="0" u="none" strike="noStrike" kern="1200" cap="none" spc="0" normalizeH="0" baseline="0" noProof="0" dirty="0">
              <a:ln>
                <a:noFill/>
              </a:ln>
              <a:effectLst/>
              <a:uLnTx/>
              <a:uFillTx/>
              <a:latin typeface="Calibri"/>
              <a:ea typeface="+mn-ea"/>
              <a:cs typeface="+mn-cs"/>
            </a:endParaRPr>
          </a:p>
        </p:txBody>
      </p:sp>
      <p:pic>
        <p:nvPicPr>
          <p:cNvPr id="28" name="Picture 27" descr="shutterstock_41203795.jpg">
            <a:extLst>
              <a:ext uri="{FF2B5EF4-FFF2-40B4-BE49-F238E27FC236}">
                <a16:creationId xmlns:a16="http://schemas.microsoft.com/office/drawing/2014/main" id="{782D32EA-428D-4461-F6D6-D560DC1EB23C}"/>
              </a:ext>
            </a:extLst>
          </p:cNvPr>
          <p:cNvPicPr>
            <a:picLocks noChangeAspect="1"/>
          </p:cNvPicPr>
          <p:nvPr/>
        </p:nvPicPr>
        <p:blipFill>
          <a:blip r:embed="rId3" cstate="screen"/>
          <a:srcRect/>
          <a:stretch>
            <a:fillRect/>
          </a:stretch>
        </p:blipFill>
        <p:spPr>
          <a:xfrm>
            <a:off x="2205990" y="2022873"/>
            <a:ext cx="9623747" cy="3517176"/>
          </a:xfrm>
          <a:prstGeom prst="rect">
            <a:avLst/>
          </a:prstGeom>
        </p:spPr>
      </p:pic>
      <p:sp>
        <p:nvSpPr>
          <p:cNvPr id="15" name="TextBox 14">
            <a:extLst>
              <a:ext uri="{FF2B5EF4-FFF2-40B4-BE49-F238E27FC236}">
                <a16:creationId xmlns:a16="http://schemas.microsoft.com/office/drawing/2014/main" id="{3EEF3C58-7EDA-AE49-4B0C-AD045747C4B2}"/>
              </a:ext>
            </a:extLst>
          </p:cNvPr>
          <p:cNvSpPr txBox="1"/>
          <p:nvPr/>
        </p:nvSpPr>
        <p:spPr>
          <a:xfrm>
            <a:off x="4149090" y="2798320"/>
            <a:ext cx="5725680" cy="1569660"/>
          </a:xfrm>
          <a:prstGeom prst="rect">
            <a:avLst/>
          </a:prstGeom>
          <a:noFill/>
        </p:spPr>
        <p:txBody>
          <a:bodyPr wrap="square">
            <a:spAutoFit/>
          </a:bodyPr>
          <a:lstStyle/>
          <a:p>
            <a:pPr marL="457200" marR="0" lvl="0" indent="-457200" algn="l" defTabSz="914400" rtl="0" eaLnBrk="0" fontAlgn="base" latinLnBrk="0" hangingPunct="0">
              <a:lnSpc>
                <a:spcPct val="100000"/>
              </a:lnSpc>
              <a:spcBef>
                <a:spcPct val="30000"/>
              </a:spcBef>
              <a:spcAft>
                <a:spcPct val="0"/>
              </a:spcAft>
              <a:buClrTx/>
              <a:buSzTx/>
              <a:buFont typeface="Wingdings" panose="05000000000000000000" pitchFamily="2" charset="2"/>
              <a:buChar char="q"/>
              <a:tabLst/>
              <a:defRPr/>
            </a:pPr>
            <a:r>
              <a:rPr lang="en-US" altLang="ja-JP" sz="2400" kern="0" dirty="0">
                <a:solidFill>
                  <a:srgbClr val="000000"/>
                </a:solidFill>
                <a:effectLst>
                  <a:outerShdw blurRad="50800" dist="38100" dir="8100000" algn="tr" rotWithShape="0">
                    <a:srgbClr val="4D4D4D">
                      <a:alpha val="40000"/>
                    </a:srgbClr>
                  </a:outerShdw>
                </a:effectLst>
                <a:latin typeface="Arial"/>
              </a:rPr>
              <a:t>Lack of common ground is why </a:t>
            </a:r>
            <a:r>
              <a:rPr lang="en-US" altLang="ja-JP" sz="2400" kern="0" dirty="0">
                <a:solidFill>
                  <a:srgbClr val="FF0000"/>
                </a:solidFill>
                <a:effectLst>
                  <a:outerShdw blurRad="50800" dist="38100" dir="8100000" algn="tr" rotWithShape="0">
                    <a:srgbClr val="4D4D4D">
                      <a:alpha val="40000"/>
                    </a:srgbClr>
                  </a:outerShdw>
                </a:effectLst>
                <a:latin typeface="Arial"/>
              </a:rPr>
              <a:t>misinterpretation</a:t>
            </a:r>
            <a:r>
              <a:rPr lang="en-US" altLang="ja-JP" sz="2400" kern="0" dirty="0">
                <a:solidFill>
                  <a:srgbClr val="000000"/>
                </a:solidFill>
                <a:effectLst>
                  <a:outerShdw blurRad="50800" dist="38100" dir="8100000" algn="tr" rotWithShape="0">
                    <a:srgbClr val="4D4D4D">
                      <a:alpha val="40000"/>
                    </a:srgbClr>
                  </a:outerShdw>
                </a:effectLst>
                <a:latin typeface="Arial"/>
              </a:rPr>
              <a:t> is so frequent between speakers of different native languages, </a:t>
            </a:r>
          </a:p>
        </p:txBody>
      </p:sp>
      <p:pic>
        <p:nvPicPr>
          <p:cNvPr id="8" name="Graphic 7" descr="Badge 5 with solid fill">
            <a:extLst>
              <a:ext uri="{FF2B5EF4-FFF2-40B4-BE49-F238E27FC236}">
                <a16:creationId xmlns:a16="http://schemas.microsoft.com/office/drawing/2014/main" id="{D321284A-6F9E-8BEC-8C22-D0B55E1B545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691328" y="1336973"/>
            <a:ext cx="914400" cy="914400"/>
          </a:xfrm>
          <a:prstGeom prst="rect">
            <a:avLst/>
          </a:prstGeom>
        </p:spPr>
      </p:pic>
      <p:sp>
        <p:nvSpPr>
          <p:cNvPr id="9" name="Rectangle 8">
            <a:extLst>
              <a:ext uri="{FF2B5EF4-FFF2-40B4-BE49-F238E27FC236}">
                <a16:creationId xmlns:a16="http://schemas.microsoft.com/office/drawing/2014/main" id="{68B9F44D-BCCA-5502-A0A8-A928D040A8BE}"/>
              </a:ext>
            </a:extLst>
          </p:cNvPr>
          <p:cNvSpPr/>
          <p:nvPr/>
        </p:nvSpPr>
        <p:spPr bwMode="auto">
          <a:xfrm>
            <a:off x="3560301" y="1449445"/>
            <a:ext cx="5807509" cy="609600"/>
          </a:xfrm>
          <a:prstGeom prst="rect">
            <a:avLst/>
          </a:prstGeom>
          <a:solidFill>
            <a:srgbClr val="FFFFFF">
              <a:alpha val="20000"/>
            </a:srgbClr>
          </a:solidFill>
          <a:ln w="3175" cap="flat" cmpd="sng" algn="ctr">
            <a:solidFill>
              <a:srgbClr val="FFFFFF">
                <a:lumMod val="95000"/>
              </a:srgbClr>
            </a:solidFill>
            <a:prstDash val="solid"/>
            <a:round/>
            <a:headEnd type="none" w="med" len="med"/>
            <a:tailEnd type="none" w="med" len="med"/>
          </a:ln>
          <a:effectLst>
            <a:softEdge rad="63500"/>
          </a:effectLst>
        </p:spPr>
        <p:txBody>
          <a:bodyPr vert="horz" wrap="square" lIns="91440" tIns="45720" rIns="91440" bIns="45720" numCol="1" rtlCol="0" anchor="t" anchorCtr="0" compatLnSpc="1">
            <a:prstTxWarp prst="textNoShape">
              <a:avLst/>
            </a:prstTxWarp>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US" sz="2800" b="0" i="0" u="none" strike="noStrike" kern="0" cap="none" spc="0" normalizeH="0" baseline="0" noProof="0" dirty="0">
                <a:ln>
                  <a:noFill/>
                </a:ln>
                <a:solidFill>
                  <a:srgbClr val="000000"/>
                </a:solidFill>
                <a:effectLst>
                  <a:outerShdw blurRad="50800" dist="38100" dir="8100000" algn="tr" rotWithShape="0">
                    <a:srgbClr val="4D4D4D">
                      <a:alpha val="40000"/>
                    </a:srgbClr>
                  </a:outerShdw>
                </a:effectLst>
                <a:uLnTx/>
                <a:uFillTx/>
                <a:latin typeface="Arial"/>
              </a:rPr>
              <a:t>Common Ground</a:t>
            </a:r>
          </a:p>
        </p:txBody>
      </p:sp>
    </p:spTree>
    <p:extLst>
      <p:ext uri="{BB962C8B-B14F-4D97-AF65-F5344CB8AC3E}">
        <p14:creationId xmlns:p14="http://schemas.microsoft.com/office/powerpoint/2010/main" val="27472249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26" name="TextBox 25">
            <a:extLst>
              <a:ext uri="{FF2B5EF4-FFF2-40B4-BE49-F238E27FC236}">
                <a16:creationId xmlns:a16="http://schemas.microsoft.com/office/drawing/2014/main" id="{08A7A060-DA81-7F5A-4CBF-D7FFE48EB217}"/>
              </a:ext>
            </a:extLst>
          </p:cNvPr>
          <p:cNvSpPr txBox="1"/>
          <p:nvPr/>
        </p:nvSpPr>
        <p:spPr>
          <a:xfrm>
            <a:off x="2816090" y="506056"/>
            <a:ext cx="8110416" cy="76944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Barriers to Listening</a:t>
            </a:r>
            <a:endParaRPr kumimoji="0" lang="en-GB" sz="1400" b="0" i="0" u="none" strike="noStrike" kern="1200" cap="none" spc="0" normalizeH="0" baseline="0" noProof="0" dirty="0">
              <a:ln>
                <a:noFill/>
              </a:ln>
              <a:effectLst/>
              <a:uLnTx/>
              <a:uFillTx/>
              <a:latin typeface="Calibri"/>
              <a:ea typeface="+mn-ea"/>
              <a:cs typeface="+mn-cs"/>
            </a:endParaRPr>
          </a:p>
        </p:txBody>
      </p:sp>
      <p:pic>
        <p:nvPicPr>
          <p:cNvPr id="28" name="Picture 27" descr="shutterstock_41203795.jpg">
            <a:extLst>
              <a:ext uri="{FF2B5EF4-FFF2-40B4-BE49-F238E27FC236}">
                <a16:creationId xmlns:a16="http://schemas.microsoft.com/office/drawing/2014/main" id="{782D32EA-428D-4461-F6D6-D560DC1EB23C}"/>
              </a:ext>
            </a:extLst>
          </p:cNvPr>
          <p:cNvPicPr>
            <a:picLocks noChangeAspect="1"/>
          </p:cNvPicPr>
          <p:nvPr/>
        </p:nvPicPr>
        <p:blipFill>
          <a:blip r:embed="rId3" cstate="screen"/>
          <a:srcRect/>
          <a:stretch>
            <a:fillRect/>
          </a:stretch>
        </p:blipFill>
        <p:spPr>
          <a:xfrm>
            <a:off x="1600201" y="2022874"/>
            <a:ext cx="8435340" cy="3212066"/>
          </a:xfrm>
          <a:prstGeom prst="rect">
            <a:avLst/>
          </a:prstGeom>
        </p:spPr>
      </p:pic>
      <p:sp>
        <p:nvSpPr>
          <p:cNvPr id="15" name="TextBox 14">
            <a:extLst>
              <a:ext uri="{FF2B5EF4-FFF2-40B4-BE49-F238E27FC236}">
                <a16:creationId xmlns:a16="http://schemas.microsoft.com/office/drawing/2014/main" id="{3EEF3C58-7EDA-AE49-4B0C-AD045747C4B2}"/>
              </a:ext>
            </a:extLst>
          </p:cNvPr>
          <p:cNvSpPr txBox="1"/>
          <p:nvPr/>
        </p:nvSpPr>
        <p:spPr>
          <a:xfrm>
            <a:off x="3017384" y="2898321"/>
            <a:ext cx="5212216" cy="1569660"/>
          </a:xfrm>
          <a:prstGeom prst="rect">
            <a:avLst/>
          </a:prstGeom>
          <a:noFill/>
        </p:spPr>
        <p:txBody>
          <a:bodyPr wrap="square">
            <a:spAutoFit/>
          </a:bodyPr>
          <a:lstStyle/>
          <a:p>
            <a:pPr marL="457200" marR="0" lvl="0" indent="-457200" algn="l" defTabSz="914400" rtl="0" eaLnBrk="0" fontAlgn="base" latinLnBrk="0" hangingPunct="0">
              <a:lnSpc>
                <a:spcPct val="100000"/>
              </a:lnSpc>
              <a:spcBef>
                <a:spcPct val="30000"/>
              </a:spcBef>
              <a:spcAft>
                <a:spcPct val="0"/>
              </a:spcAft>
              <a:buClrTx/>
              <a:buSzTx/>
              <a:buFont typeface="Wingdings" panose="05000000000000000000" pitchFamily="2" charset="2"/>
              <a:buChar char="q"/>
              <a:tabLst/>
              <a:defRPr/>
            </a:pPr>
            <a:r>
              <a:rPr kumimoji="0" lang="en-US" altLang="ja-JP" sz="3200" b="0" i="0" u="none" strike="noStrike" kern="0" cap="none" spc="0" normalizeH="0" baseline="0" noProof="0" dirty="0">
                <a:ln>
                  <a:noFill/>
                </a:ln>
                <a:solidFill>
                  <a:srgbClr val="000000"/>
                </a:solidFill>
                <a:effectLst>
                  <a:outerShdw blurRad="50800" dist="38100" dir="8100000" algn="tr" rotWithShape="0">
                    <a:srgbClr val="4D4D4D">
                      <a:alpha val="40000"/>
                    </a:srgbClr>
                  </a:outerShdw>
                </a:effectLst>
                <a:uLnTx/>
                <a:uFillTx/>
                <a:latin typeface="Arial"/>
                <a:ea typeface="游ゴシック" panose="020B0400000000000000" pitchFamily="34" charset="-128"/>
                <a:cs typeface="+mn-cs"/>
              </a:rPr>
              <a:t>even when they're trying to speak the same language. </a:t>
            </a:r>
            <a:endParaRPr kumimoji="0" lang="en-US" sz="3200" b="0" i="0" u="none" strike="noStrike" kern="0" cap="none" spc="0" normalizeH="0" baseline="0" noProof="0" dirty="0">
              <a:ln>
                <a:noFill/>
              </a:ln>
              <a:solidFill>
                <a:srgbClr val="000000"/>
              </a:solidFill>
              <a:effectLst>
                <a:outerShdw blurRad="50800" dist="38100" dir="8100000" algn="tr" rotWithShape="0">
                  <a:srgbClr val="4D4D4D">
                    <a:alpha val="40000"/>
                  </a:srgbClr>
                </a:outerShdw>
              </a:effectLst>
              <a:uLnTx/>
              <a:uFillTx/>
              <a:latin typeface="Arial"/>
              <a:ea typeface="+mn-ea"/>
              <a:cs typeface="+mn-cs"/>
            </a:endParaRPr>
          </a:p>
        </p:txBody>
      </p:sp>
      <p:pic>
        <p:nvPicPr>
          <p:cNvPr id="8" name="Graphic 7" descr="Badge 5 with solid fill">
            <a:extLst>
              <a:ext uri="{FF2B5EF4-FFF2-40B4-BE49-F238E27FC236}">
                <a16:creationId xmlns:a16="http://schemas.microsoft.com/office/drawing/2014/main" id="{D321284A-6F9E-8BEC-8C22-D0B55E1B545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691328" y="1336973"/>
            <a:ext cx="914400" cy="914400"/>
          </a:xfrm>
          <a:prstGeom prst="rect">
            <a:avLst/>
          </a:prstGeom>
        </p:spPr>
      </p:pic>
      <p:sp>
        <p:nvSpPr>
          <p:cNvPr id="9" name="Rectangle 8">
            <a:extLst>
              <a:ext uri="{FF2B5EF4-FFF2-40B4-BE49-F238E27FC236}">
                <a16:creationId xmlns:a16="http://schemas.microsoft.com/office/drawing/2014/main" id="{68B9F44D-BCCA-5502-A0A8-A928D040A8BE}"/>
              </a:ext>
            </a:extLst>
          </p:cNvPr>
          <p:cNvSpPr/>
          <p:nvPr/>
        </p:nvSpPr>
        <p:spPr bwMode="auto">
          <a:xfrm>
            <a:off x="3560301" y="1449445"/>
            <a:ext cx="5807509" cy="609600"/>
          </a:xfrm>
          <a:prstGeom prst="rect">
            <a:avLst/>
          </a:prstGeom>
          <a:solidFill>
            <a:srgbClr val="FFFFFF">
              <a:alpha val="20000"/>
            </a:srgbClr>
          </a:solidFill>
          <a:ln w="3175" cap="flat" cmpd="sng" algn="ctr">
            <a:solidFill>
              <a:srgbClr val="FFFFFF">
                <a:lumMod val="95000"/>
              </a:srgbClr>
            </a:solidFill>
            <a:prstDash val="solid"/>
            <a:round/>
            <a:headEnd type="none" w="med" len="med"/>
            <a:tailEnd type="none" w="med" len="med"/>
          </a:ln>
          <a:effectLst>
            <a:softEdge rad="63500"/>
          </a:effectLst>
        </p:spPr>
        <p:txBody>
          <a:bodyPr vert="horz" wrap="square" lIns="91440" tIns="45720" rIns="91440" bIns="45720" numCol="1" rtlCol="0"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0" i="0" u="none" strike="noStrike" kern="0" cap="none" spc="0" normalizeH="0" baseline="0" noProof="0" dirty="0">
                <a:ln>
                  <a:noFill/>
                </a:ln>
                <a:solidFill>
                  <a:srgbClr val="000000"/>
                </a:solidFill>
                <a:effectLst>
                  <a:outerShdw blurRad="50800" dist="38100" dir="8100000" algn="tr" rotWithShape="0">
                    <a:srgbClr val="4D4D4D">
                      <a:alpha val="40000"/>
                    </a:srgbClr>
                  </a:outerShdw>
                </a:effectLst>
                <a:uLnTx/>
                <a:uFillTx/>
                <a:latin typeface="Arial"/>
                <a:ea typeface="+mn-ea"/>
                <a:cs typeface="+mn-cs"/>
              </a:rPr>
              <a:t>Common Ground</a:t>
            </a:r>
          </a:p>
        </p:txBody>
      </p:sp>
    </p:spTree>
    <p:extLst>
      <p:ext uri="{BB962C8B-B14F-4D97-AF65-F5344CB8AC3E}">
        <p14:creationId xmlns:p14="http://schemas.microsoft.com/office/powerpoint/2010/main" val="13674211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6" name="Title 5">
            <a:extLst>
              <a:ext uri="{FF2B5EF4-FFF2-40B4-BE49-F238E27FC236}">
                <a16:creationId xmlns:a16="http://schemas.microsoft.com/office/drawing/2014/main" id="{FE160530-3E90-1FCE-3EC2-F90515655655}"/>
              </a:ext>
            </a:extLst>
          </p:cNvPr>
          <p:cNvSpPr txBox="1">
            <a:spLocks/>
          </p:cNvSpPr>
          <p:nvPr/>
        </p:nvSpPr>
        <p:spPr bwMode="auto">
          <a:xfrm>
            <a:off x="1704553" y="2527767"/>
            <a:ext cx="8229600" cy="1984375"/>
          </a:xfrm>
          <a:prstGeom prst="rect">
            <a:avLst/>
          </a:prstGeom>
          <a:solidFill>
            <a:srgbClr val="006666"/>
          </a:solidFill>
          <a:ln w="9525">
            <a:solidFill>
              <a:srgbClr val="000000"/>
            </a:solidFill>
            <a:miter lim="800000"/>
            <a:headEnd/>
            <a:tailEnd/>
          </a:ln>
          <a:effectLst>
            <a:outerShdw blurRad="50800" dist="76200" dir="2700000" algn="tl" rotWithShape="0">
              <a:prstClr val="black">
                <a:alpha val="40000"/>
              </a:prstClr>
            </a:outerShdw>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t>Improving Your Nonverbal Communication Skills</a:t>
            </a:r>
          </a:p>
        </p:txBody>
      </p:sp>
    </p:spTree>
    <p:extLst>
      <p:ext uri="{BB962C8B-B14F-4D97-AF65-F5344CB8AC3E}">
        <p14:creationId xmlns:p14="http://schemas.microsoft.com/office/powerpoint/2010/main" val="17588219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170768" y="2070371"/>
            <a:ext cx="7127188" cy="3138090"/>
          </a:xfrm>
          <a:prstGeom prst="rect">
            <a:avLst/>
          </a:prstGeom>
          <a:noFill/>
          <a:ln w="25400" cap="flat" cmpd="sng" algn="ctr">
            <a:noFill/>
            <a:prstDash val="solid"/>
          </a:ln>
          <a:effectLst/>
        </p:spPr>
        <p:txBody>
          <a:bodyPr rtlCol="0" anchor="t"/>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2800" b="1" dirty="0">
              <a:solidFill>
                <a:srgbClr val="000000"/>
              </a:solidFill>
              <a:effectLst>
                <a:outerShdw blurRad="38100" dist="38100" dir="2700000" algn="tl">
                  <a:srgbClr val="000000">
                    <a:alpha val="43137"/>
                  </a:srgbClr>
                </a:outerShdw>
              </a:effectLst>
              <a:latin typeface="Times New Roman" pitchFamily="18"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28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mn-cs"/>
              </a:rPr>
              <a:t>is the process of sending and receiving information, both intentionally and unintentionally, without using written or spoken language.</a:t>
            </a:r>
          </a:p>
        </p:txBody>
      </p:sp>
      <p:sp>
        <p:nvSpPr>
          <p:cNvPr id="7" name="Rectangle 6">
            <a:extLst>
              <a:ext uri="{FF2B5EF4-FFF2-40B4-BE49-F238E27FC236}">
                <a16:creationId xmlns:a16="http://schemas.microsoft.com/office/drawing/2014/main" id="{A1E81E05-3B62-0231-9E9D-F715D6AF5987}"/>
              </a:ext>
            </a:extLst>
          </p:cNvPr>
          <p:cNvSpPr/>
          <p:nvPr/>
        </p:nvSpPr>
        <p:spPr bwMode="auto">
          <a:xfrm>
            <a:off x="1211745" y="1194071"/>
            <a:ext cx="9045234"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C00000"/>
                </a:solidFill>
                <a:effectLst>
                  <a:outerShdw blurRad="38100" dist="38100" dir="2700000" algn="tl">
                    <a:srgbClr val="C0C0C0"/>
                  </a:outerShdw>
                </a:effectLst>
                <a:uLnTx/>
                <a:uFillTx/>
                <a:latin typeface="Tahoma"/>
                <a:ea typeface="+mn-ea"/>
                <a:cs typeface="+mn-cs"/>
              </a:rPr>
              <a:t>Nonverbal communication </a:t>
            </a:r>
          </a:p>
        </p:txBody>
      </p:sp>
    </p:spTree>
    <p:extLst>
      <p:ext uri="{BB962C8B-B14F-4D97-AF65-F5344CB8AC3E}">
        <p14:creationId xmlns:p14="http://schemas.microsoft.com/office/powerpoint/2010/main" val="16644514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4133087" y="3285959"/>
            <a:ext cx="5522471" cy="2020366"/>
          </a:xfrm>
          <a:prstGeom prst="rect">
            <a:avLst/>
          </a:prstGeom>
          <a:noFill/>
          <a:ln w="25400" cap="flat" cmpd="sng" algn="ctr">
            <a:noFill/>
            <a:prstDash val="solid"/>
          </a:ln>
          <a:effectLst/>
        </p:spPr>
        <p:txBody>
          <a:bodyPr rtlCol="0" anchor="t"/>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28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mn-cs"/>
            </a:endParaRPr>
          </a:p>
        </p:txBody>
      </p:sp>
      <p:sp>
        <p:nvSpPr>
          <p:cNvPr id="7" name="Rectangle 6">
            <a:extLst>
              <a:ext uri="{FF2B5EF4-FFF2-40B4-BE49-F238E27FC236}">
                <a16:creationId xmlns:a16="http://schemas.microsoft.com/office/drawing/2014/main" id="{A1E81E05-3B62-0231-9E9D-F715D6AF5987}"/>
              </a:ext>
            </a:extLst>
          </p:cNvPr>
          <p:cNvSpPr/>
          <p:nvPr/>
        </p:nvSpPr>
        <p:spPr bwMode="auto">
          <a:xfrm>
            <a:off x="1211745" y="1194071"/>
            <a:ext cx="9045234"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C00000"/>
                </a:solidFill>
                <a:effectLst>
                  <a:outerShdw blurRad="38100" dist="38100" dir="2700000" algn="tl">
                    <a:srgbClr val="C0C0C0"/>
                  </a:outerShdw>
                </a:effectLst>
                <a:uLnTx/>
                <a:uFillTx/>
                <a:latin typeface="Tahoma"/>
                <a:ea typeface="+mn-ea"/>
                <a:cs typeface="+mn-cs"/>
              </a:rPr>
              <a:t>Nonverbal Signals</a:t>
            </a:r>
          </a:p>
        </p:txBody>
      </p:sp>
      <p:grpSp>
        <p:nvGrpSpPr>
          <p:cNvPr id="6" name="Group 17">
            <a:extLst>
              <a:ext uri="{FF2B5EF4-FFF2-40B4-BE49-F238E27FC236}">
                <a16:creationId xmlns:a16="http://schemas.microsoft.com/office/drawing/2014/main" id="{C16DAA20-9E2B-0416-25BC-39C444B475D5}"/>
              </a:ext>
            </a:extLst>
          </p:cNvPr>
          <p:cNvGrpSpPr/>
          <p:nvPr/>
        </p:nvGrpSpPr>
        <p:grpSpPr>
          <a:xfrm>
            <a:off x="2651760" y="2143267"/>
            <a:ext cx="6968802" cy="2644363"/>
            <a:chOff x="685800" y="2273911"/>
            <a:chExt cx="7772400" cy="3593489"/>
          </a:xfrm>
        </p:grpSpPr>
        <p:grpSp>
          <p:nvGrpSpPr>
            <p:cNvPr id="8" name="Group 16">
              <a:extLst>
                <a:ext uri="{FF2B5EF4-FFF2-40B4-BE49-F238E27FC236}">
                  <a16:creationId xmlns:a16="http://schemas.microsoft.com/office/drawing/2014/main" id="{2FFA1EE1-2DF6-D0A8-F05B-B1BF59095699}"/>
                </a:ext>
              </a:extLst>
            </p:cNvPr>
            <p:cNvGrpSpPr/>
            <p:nvPr/>
          </p:nvGrpSpPr>
          <p:grpSpPr>
            <a:xfrm>
              <a:off x="685800" y="3955832"/>
              <a:ext cx="7772400" cy="1911568"/>
              <a:chOff x="685800" y="3921016"/>
              <a:chExt cx="7772400" cy="1911568"/>
            </a:xfrm>
          </p:grpSpPr>
          <p:sp>
            <p:nvSpPr>
              <p:cNvPr id="11" name="Flowchart: Alternate Process 10">
                <a:extLst>
                  <a:ext uri="{FF2B5EF4-FFF2-40B4-BE49-F238E27FC236}">
                    <a16:creationId xmlns:a16="http://schemas.microsoft.com/office/drawing/2014/main" id="{83B183AE-39F8-0227-571A-7EB26E381552}"/>
                  </a:ext>
                </a:extLst>
              </p:cNvPr>
              <p:cNvSpPr/>
              <p:nvPr/>
            </p:nvSpPr>
            <p:spPr bwMode="auto">
              <a:xfrm>
                <a:off x="685800" y="3921016"/>
                <a:ext cx="2362200" cy="1911568"/>
              </a:xfrm>
              <a:prstGeom prst="flowChartAlternateProcess">
                <a:avLst/>
              </a:prstGeom>
              <a:solidFill>
                <a:srgbClr val="FFFFFF"/>
              </a:solidFill>
              <a:ln w="6350" cap="flat" cmpd="sng" algn="ctr">
                <a:solidFill>
                  <a:srgbClr val="FFFFFF">
                    <a:lumMod val="85000"/>
                  </a:srgbClr>
                </a:solidFill>
                <a:prstDash val="solid"/>
                <a:round/>
                <a:headEnd type="none" w="med" len="med"/>
                <a:tailEnd type="none" w="med" len="me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wrap="square" lIns="91440" tIns="45720" rIns="91440" bIns="45720" numCol="1" rtlCol="0" anchor="ctr" anchorCtr="0" compatLnSpc="1">
                <a:prstTxWarp prst="textNoShape">
                  <a:avLst/>
                </a:prstTxWarp>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US" sz="2800" b="0" i="0" u="none" strike="noStrike" kern="0" cap="none" spc="0" normalizeH="0" baseline="0" noProof="0" dirty="0">
                    <a:ln>
                      <a:noFill/>
                    </a:ln>
                    <a:solidFill>
                      <a:srgbClr val="000000"/>
                    </a:solidFill>
                    <a:effectLst>
                      <a:outerShdw blurRad="50800" dist="38100" dir="10800000" algn="r" rotWithShape="0">
                        <a:prstClr val="black">
                          <a:alpha val="40000"/>
                        </a:prstClr>
                      </a:outerShdw>
                    </a:effectLst>
                    <a:uLnTx/>
                    <a:uFillTx/>
                    <a:latin typeface="Arial Black" pitchFamily="34" charset="0"/>
                  </a:rPr>
                  <a:t>Enhance</a:t>
                </a:r>
              </a:p>
            </p:txBody>
          </p:sp>
          <p:sp>
            <p:nvSpPr>
              <p:cNvPr id="12" name="Flowchart: Alternate Process 11">
                <a:extLst>
                  <a:ext uri="{FF2B5EF4-FFF2-40B4-BE49-F238E27FC236}">
                    <a16:creationId xmlns:a16="http://schemas.microsoft.com/office/drawing/2014/main" id="{ED3AEB87-5231-B08E-36A0-8C633C0FBEB7}"/>
                  </a:ext>
                </a:extLst>
              </p:cNvPr>
              <p:cNvSpPr/>
              <p:nvPr/>
            </p:nvSpPr>
            <p:spPr bwMode="auto">
              <a:xfrm>
                <a:off x="3390900" y="3921016"/>
                <a:ext cx="2362200" cy="1911568"/>
              </a:xfrm>
              <a:prstGeom prst="flowChartAlternateProcess">
                <a:avLst/>
              </a:prstGeom>
              <a:solidFill>
                <a:srgbClr val="FFFFFF"/>
              </a:solidFill>
              <a:ln w="6350" cap="flat" cmpd="sng" algn="ctr">
                <a:solidFill>
                  <a:srgbClr val="FFFFFF">
                    <a:lumMod val="85000"/>
                  </a:srgbClr>
                </a:solidFill>
                <a:prstDash val="solid"/>
                <a:round/>
                <a:headEnd type="none" w="med" len="med"/>
                <a:tailEnd type="none" w="med" len="me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wrap="square" lIns="91440" tIns="45720" rIns="91440" bIns="45720" numCol="1" rtlCol="0" anchor="ctr" anchorCtr="0" compatLnSpc="1">
                <a:prstTxWarp prst="textNoShape">
                  <a:avLst/>
                </a:prstTxWarp>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US" sz="2800" b="0" i="0" u="none" strike="noStrike" kern="0" cap="none" spc="0" normalizeH="0" baseline="0" noProof="0" dirty="0">
                    <a:ln>
                      <a:noFill/>
                    </a:ln>
                    <a:solidFill>
                      <a:srgbClr val="000000"/>
                    </a:solidFill>
                    <a:effectLst>
                      <a:outerShdw blurRad="50800" dist="38100" dir="10800000" algn="r" rotWithShape="0">
                        <a:prstClr val="black">
                          <a:alpha val="40000"/>
                        </a:prstClr>
                      </a:outerShdw>
                    </a:effectLst>
                    <a:uLnTx/>
                    <a:uFillTx/>
                    <a:latin typeface="Arial Black" pitchFamily="34" charset="0"/>
                  </a:rPr>
                  <a:t>Weaken</a:t>
                </a:r>
              </a:p>
            </p:txBody>
          </p:sp>
          <p:sp>
            <p:nvSpPr>
              <p:cNvPr id="15" name="Flowchart: Alternate Process 14">
                <a:extLst>
                  <a:ext uri="{FF2B5EF4-FFF2-40B4-BE49-F238E27FC236}">
                    <a16:creationId xmlns:a16="http://schemas.microsoft.com/office/drawing/2014/main" id="{9F290AD3-EDB1-45C7-5FF8-639A6F95FBEF}"/>
                  </a:ext>
                </a:extLst>
              </p:cNvPr>
              <p:cNvSpPr/>
              <p:nvPr/>
            </p:nvSpPr>
            <p:spPr bwMode="auto">
              <a:xfrm>
                <a:off x="6096000" y="3921016"/>
                <a:ext cx="2362200" cy="1911568"/>
              </a:xfrm>
              <a:prstGeom prst="flowChartAlternateProcess">
                <a:avLst/>
              </a:prstGeom>
              <a:solidFill>
                <a:srgbClr val="FFFFFF"/>
              </a:solidFill>
              <a:ln w="6350" cap="flat" cmpd="sng" algn="ctr">
                <a:solidFill>
                  <a:srgbClr val="FFFFFF">
                    <a:lumMod val="85000"/>
                  </a:srgbClr>
                </a:solidFill>
                <a:prstDash val="solid"/>
                <a:round/>
                <a:headEnd type="none" w="med" len="med"/>
                <a:tailEnd type="none" w="med" len="me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wrap="square" lIns="91440" tIns="45720" rIns="91440" bIns="45720" numCol="1" rtlCol="0" anchor="ctr" anchorCtr="0" compatLnSpc="1">
                <a:prstTxWarp prst="textNoShape">
                  <a:avLst/>
                </a:prstTxWarp>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US" sz="2800" b="0" i="0" u="none" strike="noStrike" kern="0" cap="none" spc="0" normalizeH="0" baseline="0" noProof="0" dirty="0">
                    <a:ln>
                      <a:noFill/>
                    </a:ln>
                    <a:solidFill>
                      <a:srgbClr val="000000"/>
                    </a:solidFill>
                    <a:effectLst>
                      <a:outerShdw blurRad="50800" dist="38100" dir="10800000" algn="r" rotWithShape="0">
                        <a:prstClr val="black">
                          <a:alpha val="40000"/>
                        </a:prstClr>
                      </a:outerShdw>
                    </a:effectLst>
                    <a:uLnTx/>
                    <a:uFillTx/>
                    <a:latin typeface="Arial Black" pitchFamily="34" charset="0"/>
                  </a:rPr>
                  <a:t>Replace</a:t>
                </a:r>
              </a:p>
            </p:txBody>
          </p:sp>
        </p:grpSp>
        <p:sp>
          <p:nvSpPr>
            <p:cNvPr id="9" name="Flowchart: Alternate Process 8">
              <a:extLst>
                <a:ext uri="{FF2B5EF4-FFF2-40B4-BE49-F238E27FC236}">
                  <a16:creationId xmlns:a16="http://schemas.microsoft.com/office/drawing/2014/main" id="{A79827B0-3E52-75CE-A49D-C90733EEE0E2}"/>
                </a:ext>
              </a:extLst>
            </p:cNvPr>
            <p:cNvSpPr/>
            <p:nvPr/>
          </p:nvSpPr>
          <p:spPr bwMode="auto">
            <a:xfrm>
              <a:off x="1828800" y="2273911"/>
              <a:ext cx="5486400" cy="1354394"/>
            </a:xfrm>
            <a:prstGeom prst="flowChartAlternateProcess">
              <a:avLst/>
            </a:prstGeom>
            <a:solidFill>
              <a:srgbClr val="FFFFFF"/>
            </a:solidFill>
            <a:ln w="6350" cap="flat" cmpd="sng" algn="ctr">
              <a:solidFill>
                <a:srgbClr val="FFFFFF">
                  <a:lumMod val="85000"/>
                </a:srgbClr>
              </a:solidFill>
              <a:prstDash val="solid"/>
              <a:round/>
              <a:headEnd type="none" w="med" len="med"/>
              <a:tailEnd type="none" w="med" len="me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wrap="square" lIns="91440" tIns="45720" rIns="91440" bIns="45720" numCol="1" rtlCol="0" anchor="ctr" anchorCtr="0" compatLnSpc="1">
              <a:prstTxWarp prst="textNoShape">
                <a:avLst/>
              </a:prstTxWarp>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US" sz="3600" b="0" i="0" u="none" strike="noStrike" kern="0" cap="none" spc="0" normalizeH="0" baseline="0" noProof="0" dirty="0">
                  <a:ln>
                    <a:noFill/>
                  </a:ln>
                  <a:solidFill>
                    <a:srgbClr val="000000"/>
                  </a:solidFill>
                  <a:effectLst>
                    <a:outerShdw blurRad="50800" dist="38100" dir="10800000" algn="r" rotWithShape="0">
                      <a:prstClr val="black">
                        <a:alpha val="40000"/>
                      </a:prstClr>
                    </a:outerShdw>
                  </a:effectLst>
                  <a:uLnTx/>
                  <a:uFillTx/>
                  <a:latin typeface="Arial Black" pitchFamily="34" charset="0"/>
                </a:rPr>
                <a:t>Verbal Messages</a:t>
              </a:r>
            </a:p>
          </p:txBody>
        </p:sp>
      </p:grpSp>
    </p:spTree>
    <p:extLst>
      <p:ext uri="{BB962C8B-B14F-4D97-AF65-F5344CB8AC3E}">
        <p14:creationId xmlns:p14="http://schemas.microsoft.com/office/powerpoint/2010/main" val="27259955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4133087" y="3285959"/>
            <a:ext cx="5522471" cy="2020366"/>
          </a:xfrm>
          <a:prstGeom prst="rect">
            <a:avLst/>
          </a:prstGeom>
          <a:noFill/>
          <a:ln w="25400" cap="flat" cmpd="sng" algn="ctr">
            <a:noFill/>
            <a:prstDash val="solid"/>
          </a:ln>
          <a:effectLst/>
        </p:spPr>
        <p:txBody>
          <a:bodyPr rtlCol="0" anchor="t"/>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28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mn-cs"/>
            </a:endParaRPr>
          </a:p>
        </p:txBody>
      </p:sp>
      <p:sp>
        <p:nvSpPr>
          <p:cNvPr id="7" name="Rectangle 6">
            <a:extLst>
              <a:ext uri="{FF2B5EF4-FFF2-40B4-BE49-F238E27FC236}">
                <a16:creationId xmlns:a16="http://schemas.microsoft.com/office/drawing/2014/main" id="{A1E81E05-3B62-0231-9E9D-F715D6AF5987}"/>
              </a:ext>
            </a:extLst>
          </p:cNvPr>
          <p:cNvSpPr/>
          <p:nvPr/>
        </p:nvSpPr>
        <p:spPr bwMode="auto">
          <a:xfrm>
            <a:off x="1211745" y="1194071"/>
            <a:ext cx="9045234"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000" b="1" i="0" u="none" strike="noStrike" kern="0" cap="none" spc="0" normalizeH="0" baseline="0" noProof="0" dirty="0">
                <a:ln>
                  <a:noFill/>
                </a:ln>
                <a:solidFill>
                  <a:srgbClr val="C00000"/>
                </a:solidFill>
                <a:effectLst>
                  <a:outerShdw blurRad="38100" dist="38100" dir="2700000" algn="tl">
                    <a:srgbClr val="C0C0C0"/>
                  </a:outerShdw>
                </a:effectLst>
                <a:uLnTx/>
                <a:uFillTx/>
                <a:latin typeface="Tahoma"/>
                <a:ea typeface="+mn-ea"/>
                <a:cs typeface="+mn-cs"/>
              </a:rPr>
              <a:t>Nonverbal Signals</a:t>
            </a:r>
          </a:p>
        </p:txBody>
      </p:sp>
      <p:grpSp>
        <p:nvGrpSpPr>
          <p:cNvPr id="6" name="Group 17">
            <a:extLst>
              <a:ext uri="{FF2B5EF4-FFF2-40B4-BE49-F238E27FC236}">
                <a16:creationId xmlns:a16="http://schemas.microsoft.com/office/drawing/2014/main" id="{C16DAA20-9E2B-0416-25BC-39C444B475D5}"/>
              </a:ext>
            </a:extLst>
          </p:cNvPr>
          <p:cNvGrpSpPr/>
          <p:nvPr/>
        </p:nvGrpSpPr>
        <p:grpSpPr>
          <a:xfrm>
            <a:off x="1420192" y="2337597"/>
            <a:ext cx="8967912" cy="3001265"/>
            <a:chOff x="221703" y="2489942"/>
            <a:chExt cx="9176359" cy="3001265"/>
          </a:xfrm>
        </p:grpSpPr>
        <p:sp>
          <p:nvSpPr>
            <p:cNvPr id="12" name="Flowchart: Alternate Process 11">
              <a:extLst>
                <a:ext uri="{FF2B5EF4-FFF2-40B4-BE49-F238E27FC236}">
                  <a16:creationId xmlns:a16="http://schemas.microsoft.com/office/drawing/2014/main" id="{ED3AEB87-5231-B08E-36A0-8C633C0FBEB7}"/>
                </a:ext>
              </a:extLst>
            </p:cNvPr>
            <p:cNvSpPr/>
            <p:nvPr/>
          </p:nvSpPr>
          <p:spPr bwMode="auto">
            <a:xfrm>
              <a:off x="221703" y="3579639"/>
              <a:ext cx="9176359" cy="1911568"/>
            </a:xfrm>
            <a:prstGeom prst="flowChartAlternateProcess">
              <a:avLst/>
            </a:prstGeom>
            <a:solidFill>
              <a:srgbClr val="FFFFFF"/>
            </a:solidFill>
            <a:ln w="6350" cap="flat" cmpd="sng" algn="ctr">
              <a:solidFill>
                <a:srgbClr val="FFFFFF">
                  <a:lumMod val="85000"/>
                </a:srgbClr>
              </a:solidFill>
              <a:prstDash val="solid"/>
              <a:round/>
              <a:headEnd type="none" w="med" len="med"/>
              <a:tailEnd type="none" w="med" len="me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lang="en-US" sz="2400" kern="0" dirty="0">
                  <a:solidFill>
                    <a:srgbClr val="000000"/>
                  </a:solidFill>
                  <a:latin typeface="Arial Black" pitchFamily="34" charset="0"/>
                </a:rPr>
                <a:t>they can strengthen a verbal message (when the nonverbal signals match the spoken words)</a:t>
              </a:r>
            </a:p>
          </p:txBody>
        </p:sp>
        <p:sp>
          <p:nvSpPr>
            <p:cNvPr id="9" name="Flowchart: Alternate Process 8">
              <a:extLst>
                <a:ext uri="{FF2B5EF4-FFF2-40B4-BE49-F238E27FC236}">
                  <a16:creationId xmlns:a16="http://schemas.microsoft.com/office/drawing/2014/main" id="{A79827B0-3E52-75CE-A49D-C90733EEE0E2}"/>
                </a:ext>
              </a:extLst>
            </p:cNvPr>
            <p:cNvSpPr/>
            <p:nvPr/>
          </p:nvSpPr>
          <p:spPr bwMode="auto">
            <a:xfrm>
              <a:off x="948605" y="2489942"/>
              <a:ext cx="7406043" cy="876300"/>
            </a:xfrm>
            <a:prstGeom prst="flowChartAlternateProcess">
              <a:avLst/>
            </a:prstGeom>
            <a:solidFill>
              <a:srgbClr val="FFFFFF"/>
            </a:solidFill>
            <a:ln w="6350" cap="flat" cmpd="sng" algn="ctr">
              <a:solidFill>
                <a:srgbClr val="FFFFFF">
                  <a:lumMod val="85000"/>
                </a:srgbClr>
              </a:solidFill>
              <a:prstDash val="solid"/>
              <a:round/>
              <a:headEnd type="none" w="med" len="med"/>
              <a:tailEnd type="none" w="med" len="me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800" b="0" i="0" u="none" strike="noStrike" kern="0" cap="none" spc="0" normalizeH="0" baseline="0" noProof="0" dirty="0">
                  <a:ln>
                    <a:noFill/>
                  </a:ln>
                  <a:solidFill>
                    <a:srgbClr val="000000"/>
                  </a:solidFill>
                  <a:effectLst>
                    <a:outerShdw blurRad="50800" dist="38100" dir="10800000" algn="r" rotWithShape="0">
                      <a:prstClr val="black">
                        <a:alpha val="40000"/>
                      </a:prstClr>
                    </a:outerShdw>
                  </a:effectLst>
                  <a:uLnTx/>
                  <a:uFillTx/>
                  <a:latin typeface="Arial Black" pitchFamily="34" charset="0"/>
                  <a:ea typeface="+mn-ea"/>
                  <a:cs typeface="+mn-cs"/>
                </a:rPr>
                <a:t>Enhance Verbal Messages</a:t>
              </a:r>
            </a:p>
          </p:txBody>
        </p:sp>
      </p:grpSp>
    </p:spTree>
    <p:extLst>
      <p:ext uri="{BB962C8B-B14F-4D97-AF65-F5344CB8AC3E}">
        <p14:creationId xmlns:p14="http://schemas.microsoft.com/office/powerpoint/2010/main" val="2663619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4133087" y="3285959"/>
            <a:ext cx="5522471" cy="2020366"/>
          </a:xfrm>
          <a:prstGeom prst="rect">
            <a:avLst/>
          </a:prstGeom>
          <a:noFill/>
          <a:ln w="25400" cap="flat" cmpd="sng" algn="ctr">
            <a:noFill/>
            <a:prstDash val="solid"/>
          </a:ln>
          <a:effectLst/>
        </p:spPr>
        <p:txBody>
          <a:bodyPr rtlCol="0" anchor="t"/>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28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mn-cs"/>
            </a:endParaRPr>
          </a:p>
        </p:txBody>
      </p:sp>
      <p:sp>
        <p:nvSpPr>
          <p:cNvPr id="7" name="Rectangle 6">
            <a:extLst>
              <a:ext uri="{FF2B5EF4-FFF2-40B4-BE49-F238E27FC236}">
                <a16:creationId xmlns:a16="http://schemas.microsoft.com/office/drawing/2014/main" id="{A1E81E05-3B62-0231-9E9D-F715D6AF5987}"/>
              </a:ext>
            </a:extLst>
          </p:cNvPr>
          <p:cNvSpPr/>
          <p:nvPr/>
        </p:nvSpPr>
        <p:spPr bwMode="auto">
          <a:xfrm>
            <a:off x="1211745" y="1194071"/>
            <a:ext cx="9045234"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C00000"/>
                </a:solidFill>
                <a:effectLst>
                  <a:outerShdw blurRad="38100" dist="38100" dir="2700000" algn="tl">
                    <a:srgbClr val="C0C0C0"/>
                  </a:outerShdw>
                </a:effectLst>
                <a:uLnTx/>
                <a:uFillTx/>
                <a:latin typeface="Tahoma"/>
                <a:ea typeface="+mn-ea"/>
                <a:cs typeface="+mn-cs"/>
              </a:rPr>
              <a:t>Nonverbal Signals</a:t>
            </a:r>
          </a:p>
        </p:txBody>
      </p:sp>
      <p:grpSp>
        <p:nvGrpSpPr>
          <p:cNvPr id="6" name="Group 17">
            <a:extLst>
              <a:ext uri="{FF2B5EF4-FFF2-40B4-BE49-F238E27FC236}">
                <a16:creationId xmlns:a16="http://schemas.microsoft.com/office/drawing/2014/main" id="{C16DAA20-9E2B-0416-25BC-39C444B475D5}"/>
              </a:ext>
            </a:extLst>
          </p:cNvPr>
          <p:cNvGrpSpPr/>
          <p:nvPr/>
        </p:nvGrpSpPr>
        <p:grpSpPr>
          <a:xfrm>
            <a:off x="1488216" y="2036888"/>
            <a:ext cx="9045234" cy="3269437"/>
            <a:chOff x="367049" y="2189233"/>
            <a:chExt cx="9176359" cy="3627041"/>
          </a:xfrm>
        </p:grpSpPr>
        <p:sp>
          <p:nvSpPr>
            <p:cNvPr id="12" name="Flowchart: Alternate Process 11">
              <a:extLst>
                <a:ext uri="{FF2B5EF4-FFF2-40B4-BE49-F238E27FC236}">
                  <a16:creationId xmlns:a16="http://schemas.microsoft.com/office/drawing/2014/main" id="{ED3AEB87-5231-B08E-36A0-8C633C0FBEB7}"/>
                </a:ext>
              </a:extLst>
            </p:cNvPr>
            <p:cNvSpPr/>
            <p:nvPr/>
          </p:nvSpPr>
          <p:spPr bwMode="auto">
            <a:xfrm>
              <a:off x="367049" y="3904706"/>
              <a:ext cx="9176359" cy="1911568"/>
            </a:xfrm>
            <a:prstGeom prst="flowChartAlternateProcess">
              <a:avLst/>
            </a:prstGeom>
            <a:solidFill>
              <a:srgbClr val="FFFFFF"/>
            </a:solidFill>
            <a:ln w="6350" cap="flat" cmpd="sng" algn="ctr">
              <a:solidFill>
                <a:srgbClr val="FFFFFF">
                  <a:lumMod val="85000"/>
                </a:srgbClr>
              </a:solidFill>
              <a:prstDash val="solid"/>
              <a:round/>
              <a:headEnd type="none" w="med" len="med"/>
              <a:tailEnd type="none" w="med" len="me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3600" b="0" i="0" u="none" strike="noStrike" kern="0" cap="none" spc="0" normalizeH="0" baseline="0" noProof="0" dirty="0">
                <a:ln>
                  <a:noFill/>
                </a:ln>
                <a:solidFill>
                  <a:srgbClr val="000000"/>
                </a:solidFill>
                <a:effectLst/>
                <a:uLnTx/>
                <a:uFillTx/>
                <a:latin typeface="Arial Black" pitchFamily="34" charset="0"/>
                <a:ea typeface="+mn-ea"/>
                <a:cs typeface="+mn-cs"/>
              </a:endParaRPr>
            </a:p>
          </p:txBody>
        </p:sp>
        <p:sp>
          <p:nvSpPr>
            <p:cNvPr id="9" name="Flowchart: Alternate Process 8">
              <a:extLst>
                <a:ext uri="{FF2B5EF4-FFF2-40B4-BE49-F238E27FC236}">
                  <a16:creationId xmlns:a16="http://schemas.microsoft.com/office/drawing/2014/main" id="{A79827B0-3E52-75CE-A49D-C90733EEE0E2}"/>
                </a:ext>
              </a:extLst>
            </p:cNvPr>
            <p:cNvSpPr/>
            <p:nvPr/>
          </p:nvSpPr>
          <p:spPr bwMode="auto">
            <a:xfrm>
              <a:off x="708575" y="2189233"/>
              <a:ext cx="7406043" cy="1354394"/>
            </a:xfrm>
            <a:prstGeom prst="flowChartAlternateProcess">
              <a:avLst/>
            </a:prstGeom>
            <a:solidFill>
              <a:srgbClr val="FFFFFF"/>
            </a:solidFill>
            <a:ln w="6350" cap="flat" cmpd="sng" algn="ctr">
              <a:solidFill>
                <a:srgbClr val="FFFFFF">
                  <a:lumMod val="85000"/>
                </a:srgbClr>
              </a:solidFill>
              <a:prstDash val="solid"/>
              <a:round/>
              <a:headEnd type="none" w="med" len="med"/>
              <a:tailEnd type="none" w="med" len="me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lang="en-US" sz="3600" kern="0" dirty="0">
                  <a:solidFill>
                    <a:srgbClr val="000000"/>
                  </a:solidFill>
                  <a:effectLst>
                    <a:outerShdw blurRad="50800" dist="38100" dir="10800000" algn="r" rotWithShape="0">
                      <a:prstClr val="black">
                        <a:alpha val="40000"/>
                      </a:prstClr>
                    </a:outerShdw>
                  </a:effectLst>
                  <a:latin typeface="Arial Black" pitchFamily="34" charset="0"/>
                </a:rPr>
                <a:t>Weaken </a:t>
              </a:r>
              <a:r>
                <a:rPr kumimoji="0" lang="en-US" sz="3600" b="0" i="0" u="none" strike="noStrike" kern="0" cap="none" spc="0" normalizeH="0" baseline="0" noProof="0" dirty="0">
                  <a:ln>
                    <a:noFill/>
                  </a:ln>
                  <a:solidFill>
                    <a:srgbClr val="000000"/>
                  </a:solidFill>
                  <a:effectLst>
                    <a:outerShdw blurRad="50800" dist="38100" dir="10800000" algn="r" rotWithShape="0">
                      <a:prstClr val="black">
                        <a:alpha val="40000"/>
                      </a:prstClr>
                    </a:outerShdw>
                  </a:effectLst>
                  <a:uLnTx/>
                  <a:uFillTx/>
                  <a:latin typeface="Arial Black" pitchFamily="34" charset="0"/>
                  <a:ea typeface="+mn-ea"/>
                  <a:cs typeface="+mn-cs"/>
                </a:rPr>
                <a:t>Verbal Messages</a:t>
              </a:r>
            </a:p>
          </p:txBody>
        </p:sp>
      </p:grpSp>
      <p:sp>
        <p:nvSpPr>
          <p:cNvPr id="11" name="TextBox 10">
            <a:extLst>
              <a:ext uri="{FF2B5EF4-FFF2-40B4-BE49-F238E27FC236}">
                <a16:creationId xmlns:a16="http://schemas.microsoft.com/office/drawing/2014/main" id="{A8264EB8-F75B-9337-BEF5-0B103FAD5E9B}"/>
              </a:ext>
            </a:extLst>
          </p:cNvPr>
          <p:cNvSpPr txBox="1"/>
          <p:nvPr/>
        </p:nvSpPr>
        <p:spPr>
          <a:xfrm>
            <a:off x="1940762" y="3974685"/>
            <a:ext cx="8592688" cy="1200329"/>
          </a:xfrm>
          <a:prstGeom prst="rect">
            <a:avLst/>
          </a:prstGeom>
          <a:noFill/>
        </p:spPr>
        <p:txBody>
          <a:bodyPr wrap="square">
            <a:spAutoFit/>
          </a:bodyPr>
          <a:lstStyle/>
          <a:p>
            <a:r>
              <a:rPr lang="en-US" sz="3600" kern="0" dirty="0">
                <a:solidFill>
                  <a:srgbClr val="000000"/>
                </a:solidFill>
                <a:effectLst>
                  <a:outerShdw blurRad="50800" dist="38100" dir="10800000" algn="r" rotWithShape="0">
                    <a:prstClr val="black">
                      <a:alpha val="40000"/>
                    </a:prstClr>
                  </a:outerShdw>
                </a:effectLst>
                <a:latin typeface="Arial Black" pitchFamily="34" charset="0"/>
              </a:rPr>
              <a:t>when nonverbal signals don’t match the words</a:t>
            </a:r>
            <a:endParaRPr lang="en-GB" sz="3600" kern="0" dirty="0">
              <a:solidFill>
                <a:srgbClr val="000000"/>
              </a:solidFill>
              <a:effectLst>
                <a:outerShdw blurRad="50800" dist="38100" dir="10800000" algn="r" rotWithShape="0">
                  <a:prstClr val="black">
                    <a:alpha val="40000"/>
                  </a:prstClr>
                </a:outerShdw>
              </a:effectLst>
              <a:latin typeface="Arial Black" pitchFamily="34" charset="0"/>
            </a:endParaRPr>
          </a:p>
        </p:txBody>
      </p:sp>
    </p:spTree>
    <p:extLst>
      <p:ext uri="{BB962C8B-B14F-4D97-AF65-F5344CB8AC3E}">
        <p14:creationId xmlns:p14="http://schemas.microsoft.com/office/powerpoint/2010/main" val="17436926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4133087" y="3285959"/>
            <a:ext cx="5522471" cy="2020366"/>
          </a:xfrm>
          <a:prstGeom prst="rect">
            <a:avLst/>
          </a:prstGeom>
          <a:noFill/>
          <a:ln w="25400" cap="flat" cmpd="sng" algn="ctr">
            <a:noFill/>
            <a:prstDash val="solid"/>
          </a:ln>
          <a:effectLst/>
        </p:spPr>
        <p:txBody>
          <a:bodyPr rtlCol="0" anchor="t"/>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28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mn-cs"/>
            </a:endParaRPr>
          </a:p>
        </p:txBody>
      </p:sp>
      <p:sp>
        <p:nvSpPr>
          <p:cNvPr id="7" name="Rectangle 6">
            <a:extLst>
              <a:ext uri="{FF2B5EF4-FFF2-40B4-BE49-F238E27FC236}">
                <a16:creationId xmlns:a16="http://schemas.microsoft.com/office/drawing/2014/main" id="{A1E81E05-3B62-0231-9E9D-F715D6AF5987}"/>
              </a:ext>
            </a:extLst>
          </p:cNvPr>
          <p:cNvSpPr/>
          <p:nvPr/>
        </p:nvSpPr>
        <p:spPr bwMode="auto">
          <a:xfrm>
            <a:off x="1211745" y="1194071"/>
            <a:ext cx="9045234"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C00000"/>
                </a:solidFill>
                <a:effectLst>
                  <a:outerShdw blurRad="38100" dist="38100" dir="2700000" algn="tl">
                    <a:srgbClr val="C0C0C0"/>
                  </a:outerShdw>
                </a:effectLst>
                <a:uLnTx/>
                <a:uFillTx/>
                <a:latin typeface="Tahoma"/>
                <a:ea typeface="+mn-ea"/>
                <a:cs typeface="+mn-cs"/>
              </a:rPr>
              <a:t>Nonverbal Signals</a:t>
            </a:r>
          </a:p>
        </p:txBody>
      </p:sp>
      <p:grpSp>
        <p:nvGrpSpPr>
          <p:cNvPr id="6" name="Group 17">
            <a:extLst>
              <a:ext uri="{FF2B5EF4-FFF2-40B4-BE49-F238E27FC236}">
                <a16:creationId xmlns:a16="http://schemas.microsoft.com/office/drawing/2014/main" id="{C16DAA20-9E2B-0416-25BC-39C444B475D5}"/>
              </a:ext>
            </a:extLst>
          </p:cNvPr>
          <p:cNvGrpSpPr/>
          <p:nvPr/>
        </p:nvGrpSpPr>
        <p:grpSpPr>
          <a:xfrm>
            <a:off x="1875877" y="1972513"/>
            <a:ext cx="8079654" cy="3309940"/>
            <a:chOff x="367049" y="2824376"/>
            <a:chExt cx="9176359" cy="2740030"/>
          </a:xfrm>
        </p:grpSpPr>
        <p:sp>
          <p:nvSpPr>
            <p:cNvPr id="12" name="Flowchart: Alternate Process 11">
              <a:extLst>
                <a:ext uri="{FF2B5EF4-FFF2-40B4-BE49-F238E27FC236}">
                  <a16:creationId xmlns:a16="http://schemas.microsoft.com/office/drawing/2014/main" id="{ED3AEB87-5231-B08E-36A0-8C633C0FBEB7}"/>
                </a:ext>
              </a:extLst>
            </p:cNvPr>
            <p:cNvSpPr/>
            <p:nvPr/>
          </p:nvSpPr>
          <p:spPr bwMode="auto">
            <a:xfrm>
              <a:off x="367049" y="4012926"/>
              <a:ext cx="9176359" cy="1551480"/>
            </a:xfrm>
            <a:prstGeom prst="flowChartAlternateProcess">
              <a:avLst/>
            </a:prstGeom>
            <a:solidFill>
              <a:srgbClr val="FFFFFF"/>
            </a:solidFill>
            <a:ln w="6350" cap="flat" cmpd="sng" algn="ctr">
              <a:solidFill>
                <a:srgbClr val="FFFFFF">
                  <a:lumMod val="85000"/>
                </a:srgbClr>
              </a:solidFill>
              <a:prstDash val="solid"/>
              <a:round/>
              <a:headEnd type="none" w="med" len="med"/>
              <a:tailEnd type="none" w="med" len="me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3600" b="0" i="0" u="none" strike="noStrike" kern="0" cap="none" spc="0" normalizeH="0" baseline="0" noProof="0" dirty="0">
                <a:ln>
                  <a:noFill/>
                </a:ln>
                <a:solidFill>
                  <a:srgbClr val="000000"/>
                </a:solidFill>
                <a:effectLst/>
                <a:uLnTx/>
                <a:uFillTx/>
                <a:latin typeface="Arial Black" pitchFamily="34" charset="0"/>
                <a:ea typeface="+mn-ea"/>
                <a:cs typeface="+mn-cs"/>
              </a:endParaRPr>
            </a:p>
          </p:txBody>
        </p:sp>
        <p:sp>
          <p:nvSpPr>
            <p:cNvPr id="9" name="Flowchart: Alternate Process 8">
              <a:extLst>
                <a:ext uri="{FF2B5EF4-FFF2-40B4-BE49-F238E27FC236}">
                  <a16:creationId xmlns:a16="http://schemas.microsoft.com/office/drawing/2014/main" id="{A79827B0-3E52-75CE-A49D-C90733EEE0E2}"/>
                </a:ext>
              </a:extLst>
            </p:cNvPr>
            <p:cNvSpPr/>
            <p:nvPr/>
          </p:nvSpPr>
          <p:spPr bwMode="auto">
            <a:xfrm>
              <a:off x="1094461" y="2824376"/>
              <a:ext cx="7406043" cy="796009"/>
            </a:xfrm>
            <a:prstGeom prst="flowChartAlternateProcess">
              <a:avLst/>
            </a:prstGeom>
            <a:solidFill>
              <a:srgbClr val="FFFFFF"/>
            </a:solidFill>
            <a:ln w="6350" cap="flat" cmpd="sng" algn="ctr">
              <a:solidFill>
                <a:srgbClr val="FFFFFF">
                  <a:lumMod val="85000"/>
                </a:srgbClr>
              </a:solidFill>
              <a:prstDash val="solid"/>
              <a:round/>
              <a:headEnd type="none" w="med" len="med"/>
              <a:tailEnd type="none" w="med" len="me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600" b="0" i="0" u="none" strike="noStrike" kern="0" cap="none" spc="0" normalizeH="0" baseline="0" noProof="0" dirty="0">
                  <a:ln>
                    <a:noFill/>
                  </a:ln>
                  <a:solidFill>
                    <a:srgbClr val="000000"/>
                  </a:solidFill>
                  <a:effectLst>
                    <a:outerShdw blurRad="50800" dist="38100" dir="10800000" algn="r" rotWithShape="0">
                      <a:prstClr val="black">
                        <a:alpha val="40000"/>
                      </a:prstClr>
                    </a:outerShdw>
                  </a:effectLst>
                  <a:uLnTx/>
                  <a:uFillTx/>
                  <a:latin typeface="Arial Black" pitchFamily="34" charset="0"/>
                  <a:ea typeface="+mn-ea"/>
                  <a:cs typeface="+mn-cs"/>
                </a:rPr>
                <a:t>Replace Verbal Messages</a:t>
              </a:r>
            </a:p>
          </p:txBody>
        </p:sp>
      </p:grpSp>
      <p:sp>
        <p:nvSpPr>
          <p:cNvPr id="11" name="TextBox 10">
            <a:extLst>
              <a:ext uri="{FF2B5EF4-FFF2-40B4-BE49-F238E27FC236}">
                <a16:creationId xmlns:a16="http://schemas.microsoft.com/office/drawing/2014/main" id="{A8264EB8-F75B-9337-BEF5-0B103FAD5E9B}"/>
              </a:ext>
            </a:extLst>
          </p:cNvPr>
          <p:cNvSpPr txBox="1"/>
          <p:nvPr/>
        </p:nvSpPr>
        <p:spPr>
          <a:xfrm>
            <a:off x="2514113" y="3869301"/>
            <a:ext cx="7163773" cy="10772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0000"/>
                </a:solidFill>
                <a:effectLst>
                  <a:outerShdw blurRad="50800" dist="38100" dir="10800000" algn="r" rotWithShape="0">
                    <a:prstClr val="black">
                      <a:alpha val="40000"/>
                    </a:prstClr>
                  </a:outerShdw>
                </a:effectLst>
                <a:uLnTx/>
                <a:uFillTx/>
                <a:latin typeface="Arial Black" pitchFamily="34" charset="0"/>
                <a:ea typeface="+mn-ea"/>
                <a:cs typeface="+mn-cs"/>
              </a:rPr>
              <a:t>replace words entirely. For example, you might tell a client that a project is proceeding on time and within budget, but your forced smile and nervous glances send an entirely different message.</a:t>
            </a:r>
          </a:p>
        </p:txBody>
      </p:sp>
    </p:spTree>
    <p:extLst>
      <p:ext uri="{BB962C8B-B14F-4D97-AF65-F5344CB8AC3E}">
        <p14:creationId xmlns:p14="http://schemas.microsoft.com/office/powerpoint/2010/main" val="15419138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6" name="Title 5">
            <a:extLst>
              <a:ext uri="{FF2B5EF4-FFF2-40B4-BE49-F238E27FC236}">
                <a16:creationId xmlns:a16="http://schemas.microsoft.com/office/drawing/2014/main" id="{FE160530-3E90-1FCE-3EC2-F90515655655}"/>
              </a:ext>
            </a:extLst>
          </p:cNvPr>
          <p:cNvSpPr txBox="1">
            <a:spLocks/>
          </p:cNvSpPr>
          <p:nvPr/>
        </p:nvSpPr>
        <p:spPr bwMode="auto">
          <a:xfrm>
            <a:off x="1508760" y="2326261"/>
            <a:ext cx="8632516" cy="1984375"/>
          </a:xfrm>
          <a:prstGeom prst="rect">
            <a:avLst/>
          </a:prstGeom>
          <a:solidFill>
            <a:srgbClr val="006666"/>
          </a:solidFill>
          <a:ln w="9525">
            <a:solidFill>
              <a:srgbClr val="000000"/>
            </a:solidFill>
            <a:miter lim="800000"/>
            <a:headEnd/>
            <a:tailEnd/>
          </a:ln>
          <a:effectLst>
            <a:outerShdw blurRad="50800" dist="76200" dir="2700000" algn="tl" rotWithShape="0">
              <a:prstClr val="black">
                <a:alpha val="40000"/>
              </a:prstClr>
            </a:outerShdw>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t>Improving Your</a:t>
            </a:r>
            <a:r>
              <a:rPr lang="en-GB" kern="0" dirty="0">
                <a:solidFill>
                  <a:srgbClr val="FFFFFF"/>
                </a:solidFill>
                <a:latin typeface="Tahoma"/>
              </a:rPr>
              <a:t> Presentation skills </a:t>
            </a:r>
            <a:endParaRPr kumimoji="0" lang="en-US" sz="44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endParaRPr>
          </a:p>
        </p:txBody>
      </p:sp>
    </p:spTree>
    <p:extLst>
      <p:ext uri="{BB962C8B-B14F-4D97-AF65-F5344CB8AC3E}">
        <p14:creationId xmlns:p14="http://schemas.microsoft.com/office/powerpoint/2010/main" val="34219736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528371" y="2168235"/>
            <a:ext cx="7127188" cy="3138090"/>
          </a:xfrm>
          <a:prstGeom prst="rect">
            <a:avLst/>
          </a:prstGeom>
          <a:noFill/>
          <a:ln w="25400" cap="flat" cmpd="sng" algn="ctr">
            <a:noFill/>
            <a:prstDash val="solid"/>
          </a:ln>
          <a:effectLst/>
        </p:spPr>
        <p:txBody>
          <a:bodyPr rtlCol="0" anchor="t"/>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28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mn-cs"/>
            </a:endParaRPr>
          </a:p>
        </p:txBody>
      </p:sp>
      <p:sp>
        <p:nvSpPr>
          <p:cNvPr id="7" name="Rectangle 6">
            <a:extLst>
              <a:ext uri="{FF2B5EF4-FFF2-40B4-BE49-F238E27FC236}">
                <a16:creationId xmlns:a16="http://schemas.microsoft.com/office/drawing/2014/main" id="{A1E81E05-3B62-0231-9E9D-F715D6AF5987}"/>
              </a:ext>
            </a:extLst>
          </p:cNvPr>
          <p:cNvSpPr/>
          <p:nvPr/>
        </p:nvSpPr>
        <p:spPr bwMode="auto">
          <a:xfrm>
            <a:off x="1917654" y="787124"/>
            <a:ext cx="9045234" cy="224999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4400" b="1" i="0" u="none" strike="noStrike" kern="0" cap="none" spc="0" normalizeH="0" baseline="0" noProof="0" dirty="0">
              <a:ln>
                <a:noFill/>
              </a:ln>
              <a:solidFill>
                <a:srgbClr val="C00000"/>
              </a:solidFill>
              <a:effectLst>
                <a:outerShdw blurRad="38100" dist="38100" dir="2700000" algn="tl">
                  <a:srgbClr val="C0C0C0"/>
                </a:outerShdw>
              </a:effectLst>
              <a:uLnTx/>
              <a:uFillTx/>
              <a:latin typeface="Tahoma"/>
              <a:ea typeface="+mn-ea"/>
              <a:cs typeface="+mn-cs"/>
            </a:endParaRPr>
          </a:p>
        </p:txBody>
      </p:sp>
      <p:sp>
        <p:nvSpPr>
          <p:cNvPr id="6" name="Title 5">
            <a:extLst>
              <a:ext uri="{FF2B5EF4-FFF2-40B4-BE49-F238E27FC236}">
                <a16:creationId xmlns:a16="http://schemas.microsoft.com/office/drawing/2014/main" id="{0ACEA737-DFA3-13CF-A03F-91287A4B52A2}"/>
              </a:ext>
            </a:extLst>
          </p:cNvPr>
          <p:cNvSpPr>
            <a:spLocks noGrp="1"/>
          </p:cNvSpPr>
          <p:nvPr>
            <p:ph type="title"/>
          </p:nvPr>
        </p:nvSpPr>
        <p:spPr>
          <a:xfrm>
            <a:off x="2437226" y="-157826"/>
            <a:ext cx="7425231" cy="923676"/>
          </a:xfrm>
        </p:spPr>
        <p:txBody>
          <a:bodyPr>
            <a:normAutofit/>
          </a:bodyPr>
          <a:lstStyle/>
          <a:p>
            <a:r>
              <a:rPr lang="en-GB" sz="3200" b="1" kern="0" dirty="0">
                <a:effectLst>
                  <a:outerShdw blurRad="38100" dist="38100" dir="2700000" algn="tl">
                    <a:srgbClr val="C0C0C0"/>
                  </a:outerShdw>
                </a:effectLst>
                <a:latin typeface="Tahoma"/>
              </a:rPr>
              <a:t>Planning your presentation </a:t>
            </a:r>
          </a:p>
        </p:txBody>
      </p:sp>
      <p:pic>
        <p:nvPicPr>
          <p:cNvPr id="9" name="Picture 8" descr="Business woman holding sign">
            <a:extLst>
              <a:ext uri="{FF2B5EF4-FFF2-40B4-BE49-F238E27FC236}">
                <a16:creationId xmlns:a16="http://schemas.microsoft.com/office/drawing/2014/main" id="{1F621DB9-7E38-3BAC-3AE2-1A5DC0E9EC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62512" y="765850"/>
            <a:ext cx="9030604" cy="10815999"/>
          </a:xfrm>
          <a:prstGeom prst="rect">
            <a:avLst/>
          </a:prstGeom>
        </p:spPr>
      </p:pic>
      <p:sp>
        <p:nvSpPr>
          <p:cNvPr id="12" name="TextBox 11">
            <a:extLst>
              <a:ext uri="{FF2B5EF4-FFF2-40B4-BE49-F238E27FC236}">
                <a16:creationId xmlns:a16="http://schemas.microsoft.com/office/drawing/2014/main" id="{DD588C98-2FA9-D742-4594-53136F45A9BE}"/>
              </a:ext>
            </a:extLst>
          </p:cNvPr>
          <p:cNvSpPr txBox="1"/>
          <p:nvPr/>
        </p:nvSpPr>
        <p:spPr>
          <a:xfrm rot="21409674">
            <a:off x="2273527" y="3919676"/>
            <a:ext cx="7339116" cy="1754326"/>
          </a:xfrm>
          <a:prstGeom prst="rect">
            <a:avLst/>
          </a:prstGeom>
          <a:noFill/>
        </p:spPr>
        <p:txBody>
          <a:bodyPr wrap="square">
            <a:spAutoFit/>
          </a:bodyPr>
          <a:lstStyle/>
          <a:p>
            <a:pPr marL="342900" indent="-342900">
              <a:buAutoNum type="arabicPeriod"/>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Analysing the Situation</a:t>
            </a:r>
            <a:endParaRPr lang="en-GB" sz="3600" b="1" i="0" u="none" strike="noStrike" baseline="0" dirty="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US" sz="3600" b="1" i="0" u="none" strike="noStrike" baseline="0" dirty="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US" sz="3600" b="1" i="0" u="none" strike="noStrike" baseline="0" dirty="0">
                <a:solidFill>
                  <a:srgbClr val="FF8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 </a:t>
            </a:r>
            <a:r>
              <a:rPr 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Selecting the Right Medium</a:t>
            </a:r>
            <a:endParaRPr lang="en-GB" sz="3600" b="1" i="0" u="none" strike="noStrike" baseline="0" dirty="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sz="3600" b="1" i="0" u="none" strike="noStrike" baseline="0" dirty="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sz="3600" b="1" i="0" u="none" strike="noStrike" baseline="0" dirty="0">
                <a:solidFill>
                  <a:srgbClr val="FF8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3. Organizing Your Presentation </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mc:AlternateContent xmlns:mc="http://schemas.openxmlformats.org/markup-compatibility/2006" xmlns:p14="http://schemas.microsoft.com/office/powerpoint/2010/main">
        <mc:Choice Requires="p14">
          <p:contentPart p14:bwMode="auto" r:id="rId4">
            <p14:nvContentPartPr>
              <p14:cNvPr id="15" name="Ink 14">
                <a:extLst>
                  <a:ext uri="{FF2B5EF4-FFF2-40B4-BE49-F238E27FC236}">
                    <a16:creationId xmlns:a16="http://schemas.microsoft.com/office/drawing/2014/main" id="{B54AD671-068C-3886-4492-B8E29320050F}"/>
                  </a:ext>
                </a:extLst>
              </p14:cNvPr>
              <p14:cNvContentPartPr/>
              <p14:nvPr/>
            </p14:nvContentPartPr>
            <p14:xfrm>
              <a:off x="7954560" y="4152960"/>
              <a:ext cx="10080" cy="360"/>
            </p14:xfrm>
          </p:contentPart>
        </mc:Choice>
        <mc:Fallback xmlns="">
          <p:pic>
            <p:nvPicPr>
              <p:cNvPr id="15" name="Ink 14">
                <a:extLst>
                  <a:ext uri="{FF2B5EF4-FFF2-40B4-BE49-F238E27FC236}">
                    <a16:creationId xmlns:a16="http://schemas.microsoft.com/office/drawing/2014/main" id="{B54AD671-068C-3886-4492-B8E29320050F}"/>
                  </a:ext>
                </a:extLst>
              </p:cNvPr>
              <p:cNvPicPr/>
              <p:nvPr/>
            </p:nvPicPr>
            <p:blipFill>
              <a:blip r:embed="rId12"/>
              <a:stretch>
                <a:fillRect/>
              </a:stretch>
            </p:blipFill>
            <p:spPr>
              <a:xfrm>
                <a:off x="7938720" y="4089600"/>
                <a:ext cx="41400" cy="127080"/>
              </a:xfrm>
              <a:prstGeom prst="rect">
                <a:avLst/>
              </a:prstGeom>
            </p:spPr>
          </p:pic>
        </mc:Fallback>
      </mc:AlternateContent>
    </p:spTree>
    <p:extLst>
      <p:ext uri="{BB962C8B-B14F-4D97-AF65-F5344CB8AC3E}">
        <p14:creationId xmlns:p14="http://schemas.microsoft.com/office/powerpoint/2010/main" val="30763356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528371" y="2168235"/>
            <a:ext cx="7127188" cy="3138090"/>
          </a:xfrm>
          <a:prstGeom prst="rect">
            <a:avLst/>
          </a:prstGeom>
          <a:noFill/>
          <a:ln w="25400" cap="flat" cmpd="sng" algn="ctr">
            <a:noFill/>
            <a:prstDash val="solid"/>
          </a:ln>
          <a:effectLst/>
        </p:spPr>
        <p:txBody>
          <a:bodyPr rtlCol="0" anchor="t"/>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28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mn-cs"/>
            </a:endParaRPr>
          </a:p>
        </p:txBody>
      </p:sp>
      <p:sp>
        <p:nvSpPr>
          <p:cNvPr id="7" name="Rectangle 6">
            <a:extLst>
              <a:ext uri="{FF2B5EF4-FFF2-40B4-BE49-F238E27FC236}">
                <a16:creationId xmlns:a16="http://schemas.microsoft.com/office/drawing/2014/main" id="{A1E81E05-3B62-0231-9E9D-F715D6AF5987}"/>
              </a:ext>
            </a:extLst>
          </p:cNvPr>
          <p:cNvSpPr/>
          <p:nvPr/>
        </p:nvSpPr>
        <p:spPr bwMode="auto">
          <a:xfrm>
            <a:off x="1917654" y="787124"/>
            <a:ext cx="9045234" cy="224999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4400" b="1" i="0" u="none" strike="noStrike" kern="0" cap="none" spc="0" normalizeH="0" baseline="0" noProof="0" dirty="0">
              <a:ln>
                <a:noFill/>
              </a:ln>
              <a:solidFill>
                <a:srgbClr val="C00000"/>
              </a:solidFill>
              <a:effectLst>
                <a:outerShdw blurRad="38100" dist="38100" dir="2700000" algn="tl">
                  <a:srgbClr val="C0C0C0"/>
                </a:outerShdw>
              </a:effectLst>
              <a:uLnTx/>
              <a:uFillTx/>
              <a:latin typeface="Tahoma"/>
              <a:ea typeface="+mn-ea"/>
              <a:cs typeface="+mn-cs"/>
            </a:endParaRPr>
          </a:p>
        </p:txBody>
      </p:sp>
      <p:sp>
        <p:nvSpPr>
          <p:cNvPr id="6" name="Title 5">
            <a:extLst>
              <a:ext uri="{FF2B5EF4-FFF2-40B4-BE49-F238E27FC236}">
                <a16:creationId xmlns:a16="http://schemas.microsoft.com/office/drawing/2014/main" id="{0ACEA737-DFA3-13CF-A03F-91287A4B52A2}"/>
              </a:ext>
            </a:extLst>
          </p:cNvPr>
          <p:cNvSpPr>
            <a:spLocks noGrp="1"/>
          </p:cNvSpPr>
          <p:nvPr>
            <p:ph type="title"/>
          </p:nvPr>
        </p:nvSpPr>
        <p:spPr>
          <a:xfrm>
            <a:off x="2437226" y="-157826"/>
            <a:ext cx="7425231" cy="923676"/>
          </a:xfrm>
        </p:spPr>
        <p:txBody>
          <a:bodyPr>
            <a:normAutofit/>
          </a:bodyPr>
          <a:lstStyle/>
          <a:p>
            <a:r>
              <a:rPr lang="en-GB" sz="3200" b="1" kern="0" dirty="0">
                <a:effectLst>
                  <a:outerShdw blurRad="38100" dist="38100" dir="2700000" algn="tl">
                    <a:srgbClr val="C0C0C0"/>
                  </a:outerShdw>
                </a:effectLst>
                <a:latin typeface="Tahoma"/>
              </a:rPr>
              <a:t>Planning your presentation </a:t>
            </a:r>
          </a:p>
        </p:txBody>
      </p:sp>
      <p:pic>
        <p:nvPicPr>
          <p:cNvPr id="9" name="Picture 8" descr="Business woman holding sign">
            <a:extLst>
              <a:ext uri="{FF2B5EF4-FFF2-40B4-BE49-F238E27FC236}">
                <a16:creationId xmlns:a16="http://schemas.microsoft.com/office/drawing/2014/main" id="{1F621DB9-7E38-3BAC-3AE2-1A5DC0E9EC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62512" y="765850"/>
            <a:ext cx="9030604" cy="10815999"/>
          </a:xfrm>
          <a:prstGeom prst="rect">
            <a:avLst/>
          </a:prstGeom>
        </p:spPr>
      </p:pic>
      <p:sp>
        <p:nvSpPr>
          <p:cNvPr id="12" name="TextBox 11">
            <a:extLst>
              <a:ext uri="{FF2B5EF4-FFF2-40B4-BE49-F238E27FC236}">
                <a16:creationId xmlns:a16="http://schemas.microsoft.com/office/drawing/2014/main" id="{DD588C98-2FA9-D742-4594-53136F45A9BE}"/>
              </a:ext>
            </a:extLst>
          </p:cNvPr>
          <p:cNvSpPr txBox="1"/>
          <p:nvPr/>
        </p:nvSpPr>
        <p:spPr>
          <a:xfrm rot="21409674">
            <a:off x="2273527" y="3642677"/>
            <a:ext cx="7339116" cy="2308324"/>
          </a:xfrm>
          <a:prstGeom prst="rect">
            <a:avLst/>
          </a:prstGeom>
          <a:noFill/>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GB" sz="36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Analysing the Situation</a:t>
            </a:r>
            <a:endParaRPr kumimoji="0" lang="en-GB" sz="3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US" sz="2400" dirty="0">
                <a:latin typeface="Arial" panose="020B0604020202020204" pitchFamily="34" charset="0"/>
                <a:cs typeface="Arial" panose="020B0604020202020204" pitchFamily="34" charset="0"/>
              </a:rPr>
              <a:t>Define  the purpose</a:t>
            </a:r>
          </a:p>
          <a:p>
            <a:pPr marL="342900" marR="0" lvl="0"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i="0" u="none" strike="noStrike" kern="1200" cap="none" spc="0" normalizeH="0" baseline="0" noProof="0" dirty="0">
                <a:ln>
                  <a:noFill/>
                </a:ln>
                <a:uLnTx/>
                <a:uFillTx/>
                <a:latin typeface="Arial" panose="020B0604020202020204" pitchFamily="34" charset="0"/>
                <a:ea typeface="+mn-ea"/>
                <a:cs typeface="Arial" panose="020B0604020202020204" pitchFamily="34" charset="0"/>
              </a:rPr>
              <a:t>Define the audience profile and mind </a:t>
            </a:r>
            <a:r>
              <a:rPr lang="en-US" sz="2400" dirty="0">
                <a:latin typeface="Arial" panose="020B0604020202020204" pitchFamily="34" charset="0"/>
                <a:cs typeface="Arial" panose="020B0604020202020204" pitchFamily="34" charset="0"/>
              </a:rPr>
              <a:t>.</a:t>
            </a:r>
          </a:p>
          <a:p>
            <a:pPr marL="342900" marR="0" lvl="0" indent="-3429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US" sz="2400" dirty="0">
                <a:latin typeface="Arial" panose="020B0604020202020204" pitchFamily="34" charset="0"/>
                <a:cs typeface="Arial" panose="020B0604020202020204" pitchFamily="34" charset="0"/>
              </a:rPr>
              <a:t>The presentation circumstances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6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499101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528371" y="2168235"/>
            <a:ext cx="7127188" cy="3138090"/>
          </a:xfrm>
          <a:prstGeom prst="rect">
            <a:avLst/>
          </a:prstGeom>
          <a:noFill/>
          <a:ln w="25400" cap="flat" cmpd="sng" algn="ctr">
            <a:noFill/>
            <a:prstDash val="solid"/>
          </a:ln>
          <a:effectLst/>
        </p:spPr>
        <p:txBody>
          <a:bodyPr rtlCol="0" anchor="t"/>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28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mn-cs"/>
            </a:endParaRPr>
          </a:p>
        </p:txBody>
      </p:sp>
      <p:sp>
        <p:nvSpPr>
          <p:cNvPr id="7" name="Rectangle 6">
            <a:extLst>
              <a:ext uri="{FF2B5EF4-FFF2-40B4-BE49-F238E27FC236}">
                <a16:creationId xmlns:a16="http://schemas.microsoft.com/office/drawing/2014/main" id="{A1E81E05-3B62-0231-9E9D-F715D6AF5987}"/>
              </a:ext>
            </a:extLst>
          </p:cNvPr>
          <p:cNvSpPr/>
          <p:nvPr/>
        </p:nvSpPr>
        <p:spPr bwMode="auto">
          <a:xfrm>
            <a:off x="1917654" y="787124"/>
            <a:ext cx="9045234" cy="224999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4400" b="1" i="0" u="none" strike="noStrike" kern="0" cap="none" spc="0" normalizeH="0" baseline="0" noProof="0" dirty="0">
              <a:ln>
                <a:noFill/>
              </a:ln>
              <a:solidFill>
                <a:srgbClr val="C00000"/>
              </a:solidFill>
              <a:effectLst>
                <a:outerShdw blurRad="38100" dist="38100" dir="2700000" algn="tl">
                  <a:srgbClr val="C0C0C0"/>
                </a:outerShdw>
              </a:effectLst>
              <a:uLnTx/>
              <a:uFillTx/>
              <a:latin typeface="Tahoma"/>
              <a:ea typeface="+mn-ea"/>
              <a:cs typeface="+mn-cs"/>
            </a:endParaRPr>
          </a:p>
        </p:txBody>
      </p:sp>
      <p:sp>
        <p:nvSpPr>
          <p:cNvPr id="6" name="Title 5">
            <a:extLst>
              <a:ext uri="{FF2B5EF4-FFF2-40B4-BE49-F238E27FC236}">
                <a16:creationId xmlns:a16="http://schemas.microsoft.com/office/drawing/2014/main" id="{0ACEA737-DFA3-13CF-A03F-91287A4B52A2}"/>
              </a:ext>
            </a:extLst>
          </p:cNvPr>
          <p:cNvSpPr>
            <a:spLocks noGrp="1"/>
          </p:cNvSpPr>
          <p:nvPr>
            <p:ph type="title"/>
          </p:nvPr>
        </p:nvSpPr>
        <p:spPr>
          <a:xfrm>
            <a:off x="2437226" y="-157826"/>
            <a:ext cx="7425231" cy="923676"/>
          </a:xfrm>
        </p:spPr>
        <p:txBody>
          <a:bodyPr>
            <a:normAutofit/>
          </a:bodyPr>
          <a:lstStyle/>
          <a:p>
            <a:r>
              <a:rPr lang="en-GB" sz="3200" b="1" kern="0" dirty="0">
                <a:effectLst>
                  <a:outerShdw blurRad="38100" dist="38100" dir="2700000" algn="tl">
                    <a:srgbClr val="C0C0C0"/>
                  </a:outerShdw>
                </a:effectLst>
                <a:latin typeface="Tahoma"/>
              </a:rPr>
              <a:t>Planning your presentation </a:t>
            </a:r>
          </a:p>
        </p:txBody>
      </p:sp>
      <p:pic>
        <p:nvPicPr>
          <p:cNvPr id="9" name="Picture 8" descr="Business woman holding sign">
            <a:extLst>
              <a:ext uri="{FF2B5EF4-FFF2-40B4-BE49-F238E27FC236}">
                <a16:creationId xmlns:a16="http://schemas.microsoft.com/office/drawing/2014/main" id="{1F621DB9-7E38-3BAC-3AE2-1A5DC0E9EC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62512" y="765850"/>
            <a:ext cx="9030604" cy="10815999"/>
          </a:xfrm>
          <a:prstGeom prst="rect">
            <a:avLst/>
          </a:prstGeom>
        </p:spPr>
      </p:pic>
      <p:sp>
        <p:nvSpPr>
          <p:cNvPr id="12" name="TextBox 11">
            <a:extLst>
              <a:ext uri="{FF2B5EF4-FFF2-40B4-BE49-F238E27FC236}">
                <a16:creationId xmlns:a16="http://schemas.microsoft.com/office/drawing/2014/main" id="{DD588C98-2FA9-D742-4594-53136F45A9BE}"/>
              </a:ext>
            </a:extLst>
          </p:cNvPr>
          <p:cNvSpPr txBox="1"/>
          <p:nvPr/>
        </p:nvSpPr>
        <p:spPr>
          <a:xfrm rot="21409674">
            <a:off x="2273527" y="3735010"/>
            <a:ext cx="7339116" cy="2123658"/>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kumimoji="0" lang="en-US" sz="3600" b="1" i="0" u="none" strike="noStrike" kern="1200" cap="none" spc="0" normalizeH="0" baseline="0" noProof="0" dirty="0">
                <a:ln>
                  <a:noFill/>
                </a:ln>
                <a:solidFill>
                  <a:srgbClr val="FF8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2. </a:t>
            </a:r>
            <a:r>
              <a:rPr kumimoji="0" lang="en-US" sz="36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Selecting the Right Medium</a:t>
            </a:r>
            <a:endParaRPr kumimoji="0" lang="en-GB" sz="36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3200" i="0" u="none" strike="noStrike" kern="1200" cap="none" spc="0" normalizeH="0" baseline="0" noProof="0" dirty="0">
                <a:ln>
                  <a:noFill/>
                </a:ln>
                <a:solidFill>
                  <a:srgbClr val="000000"/>
                </a:solidFill>
                <a:uLnTx/>
                <a:uFillTx/>
                <a:latin typeface="Arial" panose="020B0604020202020204" pitchFamily="34" charset="0"/>
                <a:ea typeface="+mn-ea"/>
                <a:cs typeface="Arial" panose="020B0604020202020204" pitchFamily="34" charset="0"/>
              </a:rPr>
              <a:t>live </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sz="3200" dirty="0">
                <a:solidFill>
                  <a:srgbClr val="000000"/>
                </a:solidFill>
                <a:latin typeface="Arial" panose="020B0604020202020204" pitchFamily="34" charset="0"/>
                <a:cs typeface="Arial" panose="020B0604020202020204" pitchFamily="34" charset="0"/>
              </a:rPr>
              <a:t>In- person presentation.</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3200" i="0" u="none" strike="noStrike" kern="1200" cap="none" spc="0" normalizeH="0" baseline="0" noProof="0" dirty="0">
                <a:ln>
                  <a:noFill/>
                </a:ln>
                <a:solidFill>
                  <a:srgbClr val="000000"/>
                </a:solidFill>
                <a:uLnTx/>
                <a:uFillTx/>
                <a:latin typeface="Arial" panose="020B0604020202020204" pitchFamily="34" charset="0"/>
                <a:ea typeface="+mn-ea"/>
                <a:cs typeface="Arial" panose="020B0604020202020204" pitchFamily="34" charset="0"/>
              </a:rPr>
              <a:t>webcasts</a:t>
            </a:r>
            <a:endParaRPr kumimoji="0" lang="en-GB" sz="3200" i="0" u="none" strike="noStrike" kern="1200" cap="none" spc="0" normalizeH="0" baseline="0" noProof="0" dirty="0">
              <a:ln>
                <a:noFill/>
              </a:ln>
              <a:solidFill>
                <a:prstClr val="black"/>
              </a:solidFill>
              <a:uLnTx/>
              <a:uFillTx/>
              <a:latin typeface="Arial" panose="020B0604020202020204" pitchFamily="34" charset="0"/>
              <a:ea typeface="+mn-ea"/>
              <a:cs typeface="Arial" panose="020B0604020202020204" pitchFamily="34" charset="0"/>
            </a:endParaRPr>
          </a:p>
        </p:txBody>
      </p:sp>
      <mc:AlternateContent xmlns:mc="http://schemas.openxmlformats.org/markup-compatibility/2006" xmlns:p14="http://schemas.microsoft.com/office/powerpoint/2010/main">
        <mc:Choice Requires="p14">
          <p:contentPart p14:bwMode="auto" r:id="rId4">
            <p14:nvContentPartPr>
              <p14:cNvPr id="15" name="Ink 14">
                <a:extLst>
                  <a:ext uri="{FF2B5EF4-FFF2-40B4-BE49-F238E27FC236}">
                    <a16:creationId xmlns:a16="http://schemas.microsoft.com/office/drawing/2014/main" id="{B54AD671-068C-3886-4492-B8E29320050F}"/>
                  </a:ext>
                </a:extLst>
              </p14:cNvPr>
              <p14:cNvContentPartPr/>
              <p14:nvPr/>
            </p14:nvContentPartPr>
            <p14:xfrm>
              <a:off x="7954560" y="4152960"/>
              <a:ext cx="10080" cy="360"/>
            </p14:xfrm>
          </p:contentPart>
        </mc:Choice>
        <mc:Fallback xmlns="">
          <p:pic>
            <p:nvPicPr>
              <p:cNvPr id="15" name="Ink 14">
                <a:extLst>
                  <a:ext uri="{FF2B5EF4-FFF2-40B4-BE49-F238E27FC236}">
                    <a16:creationId xmlns:a16="http://schemas.microsoft.com/office/drawing/2014/main" id="{B54AD671-068C-3886-4492-B8E29320050F}"/>
                  </a:ext>
                </a:extLst>
              </p:cNvPr>
              <p:cNvPicPr/>
              <p:nvPr/>
            </p:nvPicPr>
            <p:blipFill>
              <a:blip r:embed="rId12"/>
              <a:stretch>
                <a:fillRect/>
              </a:stretch>
            </p:blipFill>
            <p:spPr>
              <a:xfrm>
                <a:off x="7938720" y="4089600"/>
                <a:ext cx="41400" cy="127080"/>
              </a:xfrm>
              <a:prstGeom prst="rect">
                <a:avLst/>
              </a:prstGeom>
            </p:spPr>
          </p:pic>
        </mc:Fallback>
      </mc:AlternateContent>
    </p:spTree>
    <p:extLst>
      <p:ext uri="{BB962C8B-B14F-4D97-AF65-F5344CB8AC3E}">
        <p14:creationId xmlns:p14="http://schemas.microsoft.com/office/powerpoint/2010/main" val="38124420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528371" y="2168235"/>
            <a:ext cx="7127188" cy="3138090"/>
          </a:xfrm>
          <a:prstGeom prst="rect">
            <a:avLst/>
          </a:prstGeom>
          <a:noFill/>
          <a:ln w="25400" cap="flat" cmpd="sng" algn="ctr">
            <a:noFill/>
            <a:prstDash val="solid"/>
          </a:ln>
          <a:effectLst/>
        </p:spPr>
        <p:txBody>
          <a:bodyPr rtlCol="0" anchor="t"/>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28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mn-cs"/>
            </a:endParaRPr>
          </a:p>
        </p:txBody>
      </p:sp>
      <p:sp>
        <p:nvSpPr>
          <p:cNvPr id="7" name="Rectangle 6">
            <a:extLst>
              <a:ext uri="{FF2B5EF4-FFF2-40B4-BE49-F238E27FC236}">
                <a16:creationId xmlns:a16="http://schemas.microsoft.com/office/drawing/2014/main" id="{A1E81E05-3B62-0231-9E9D-F715D6AF5987}"/>
              </a:ext>
            </a:extLst>
          </p:cNvPr>
          <p:cNvSpPr/>
          <p:nvPr/>
        </p:nvSpPr>
        <p:spPr bwMode="auto">
          <a:xfrm>
            <a:off x="1917654" y="787124"/>
            <a:ext cx="9045234" cy="224999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4400" b="1" i="0" u="none" strike="noStrike" kern="0" cap="none" spc="0" normalizeH="0" baseline="0" noProof="0" dirty="0">
              <a:ln>
                <a:noFill/>
              </a:ln>
              <a:solidFill>
                <a:srgbClr val="C00000"/>
              </a:solidFill>
              <a:effectLst>
                <a:outerShdw blurRad="38100" dist="38100" dir="2700000" algn="tl">
                  <a:srgbClr val="C0C0C0"/>
                </a:outerShdw>
              </a:effectLst>
              <a:uLnTx/>
              <a:uFillTx/>
              <a:latin typeface="Tahoma"/>
              <a:ea typeface="+mn-ea"/>
              <a:cs typeface="+mn-cs"/>
            </a:endParaRPr>
          </a:p>
        </p:txBody>
      </p:sp>
      <p:sp>
        <p:nvSpPr>
          <p:cNvPr id="6" name="Title 5">
            <a:extLst>
              <a:ext uri="{FF2B5EF4-FFF2-40B4-BE49-F238E27FC236}">
                <a16:creationId xmlns:a16="http://schemas.microsoft.com/office/drawing/2014/main" id="{0ACEA737-DFA3-13CF-A03F-91287A4B52A2}"/>
              </a:ext>
            </a:extLst>
          </p:cNvPr>
          <p:cNvSpPr>
            <a:spLocks noGrp="1"/>
          </p:cNvSpPr>
          <p:nvPr>
            <p:ph type="title"/>
          </p:nvPr>
        </p:nvSpPr>
        <p:spPr>
          <a:xfrm>
            <a:off x="3067885" y="-253911"/>
            <a:ext cx="7425231" cy="923676"/>
          </a:xfrm>
        </p:spPr>
        <p:txBody>
          <a:bodyPr>
            <a:normAutofit/>
          </a:bodyPr>
          <a:lstStyle/>
          <a:p>
            <a:r>
              <a:rPr lang="en-GB" sz="3200" b="1" kern="0" dirty="0">
                <a:effectLst>
                  <a:outerShdw blurRad="38100" dist="38100" dir="2700000" algn="tl">
                    <a:srgbClr val="C0C0C0"/>
                  </a:outerShdw>
                </a:effectLst>
                <a:latin typeface="Tahoma"/>
              </a:rPr>
              <a:t>Planning your presentation </a:t>
            </a:r>
          </a:p>
        </p:txBody>
      </p:sp>
      <p:pic>
        <p:nvPicPr>
          <p:cNvPr id="9" name="Picture 8" descr="Business woman holding sign">
            <a:extLst>
              <a:ext uri="{FF2B5EF4-FFF2-40B4-BE49-F238E27FC236}">
                <a16:creationId xmlns:a16="http://schemas.microsoft.com/office/drawing/2014/main" id="{1F621DB9-7E38-3BAC-3AE2-1A5DC0E9EC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62512" y="765850"/>
            <a:ext cx="9030604" cy="10815999"/>
          </a:xfrm>
          <a:prstGeom prst="rect">
            <a:avLst/>
          </a:prstGeom>
        </p:spPr>
      </p:pic>
      <p:sp>
        <p:nvSpPr>
          <p:cNvPr id="12" name="TextBox 11">
            <a:extLst>
              <a:ext uri="{FF2B5EF4-FFF2-40B4-BE49-F238E27FC236}">
                <a16:creationId xmlns:a16="http://schemas.microsoft.com/office/drawing/2014/main" id="{DD588C98-2FA9-D742-4594-53136F45A9BE}"/>
              </a:ext>
            </a:extLst>
          </p:cNvPr>
          <p:cNvSpPr txBox="1"/>
          <p:nvPr/>
        </p:nvSpPr>
        <p:spPr>
          <a:xfrm rot="21409674">
            <a:off x="2273527" y="4473673"/>
            <a:ext cx="7339116" cy="646331"/>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kumimoji="0" lang="en-GB" sz="3600" b="1" i="0" u="none" strike="noStrike" kern="1200" cap="none" spc="0" normalizeH="0" baseline="0" noProof="0" dirty="0">
                <a:ln>
                  <a:noFill/>
                </a:ln>
                <a:solidFill>
                  <a:srgbClr val="FF8000"/>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rPr>
              <a:t>3. Organizing Your Presentation </a:t>
            </a:r>
            <a:endParaRPr kumimoji="0" lang="en-GB" sz="36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panose="020B0604020202020204" pitchFamily="34" charset="0"/>
              <a:ea typeface="+mn-ea"/>
              <a:cs typeface="Arial" panose="020B0604020202020204" pitchFamily="34" charset="0"/>
            </a:endParaRPr>
          </a:p>
        </p:txBody>
      </p:sp>
      <mc:AlternateContent xmlns:mc="http://schemas.openxmlformats.org/markup-compatibility/2006" xmlns:p14="http://schemas.microsoft.com/office/powerpoint/2010/main">
        <mc:Choice Requires="p14">
          <p:contentPart p14:bwMode="auto" r:id="rId4">
            <p14:nvContentPartPr>
              <p14:cNvPr id="15" name="Ink 14">
                <a:extLst>
                  <a:ext uri="{FF2B5EF4-FFF2-40B4-BE49-F238E27FC236}">
                    <a16:creationId xmlns:a16="http://schemas.microsoft.com/office/drawing/2014/main" id="{B54AD671-068C-3886-4492-B8E29320050F}"/>
                  </a:ext>
                </a:extLst>
              </p14:cNvPr>
              <p14:cNvContentPartPr/>
              <p14:nvPr/>
            </p14:nvContentPartPr>
            <p14:xfrm>
              <a:off x="7954560" y="4152960"/>
              <a:ext cx="10080" cy="360"/>
            </p14:xfrm>
          </p:contentPart>
        </mc:Choice>
        <mc:Fallback xmlns="">
          <p:pic>
            <p:nvPicPr>
              <p:cNvPr id="15" name="Ink 14">
                <a:extLst>
                  <a:ext uri="{FF2B5EF4-FFF2-40B4-BE49-F238E27FC236}">
                    <a16:creationId xmlns:a16="http://schemas.microsoft.com/office/drawing/2014/main" id="{B54AD671-068C-3886-4492-B8E29320050F}"/>
                  </a:ext>
                </a:extLst>
              </p:cNvPr>
              <p:cNvPicPr/>
              <p:nvPr/>
            </p:nvPicPr>
            <p:blipFill>
              <a:blip r:embed="rId12"/>
              <a:stretch>
                <a:fillRect/>
              </a:stretch>
            </p:blipFill>
            <p:spPr>
              <a:xfrm>
                <a:off x="7938720" y="4089600"/>
                <a:ext cx="41400" cy="127080"/>
              </a:xfrm>
              <a:prstGeom prst="rect">
                <a:avLst/>
              </a:prstGeom>
            </p:spPr>
          </p:pic>
        </mc:Fallback>
      </mc:AlternateContent>
    </p:spTree>
    <p:extLst>
      <p:ext uri="{BB962C8B-B14F-4D97-AF65-F5344CB8AC3E}">
        <p14:creationId xmlns:p14="http://schemas.microsoft.com/office/powerpoint/2010/main" val="398118154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528371" y="2168235"/>
            <a:ext cx="7127188" cy="3138090"/>
          </a:xfrm>
          <a:prstGeom prst="rect">
            <a:avLst/>
          </a:prstGeom>
          <a:noFill/>
          <a:ln w="25400" cap="flat" cmpd="sng" algn="ctr">
            <a:noFill/>
            <a:prstDash val="solid"/>
          </a:ln>
          <a:effectLst/>
        </p:spPr>
        <p:txBody>
          <a:bodyPr rtlCol="0" anchor="t"/>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2800" b="1" i="0" u="none" strike="noStrike" kern="1200" cap="none" spc="0" normalizeH="0" baseline="0" noProof="0" dirty="0">
              <a:ln>
                <a:noFill/>
              </a:ln>
              <a:solidFill>
                <a:srgbClr val="000000"/>
              </a:solidFill>
              <a:effectLst>
                <a:outerShdw blurRad="38100" dist="38100" dir="2700000" algn="tl">
                  <a:srgbClr val="000000">
                    <a:alpha val="43137"/>
                  </a:srgbClr>
                </a:outerShdw>
              </a:effectLst>
              <a:uLnTx/>
              <a:uFillTx/>
              <a:latin typeface="Times New Roman" pitchFamily="18" charset="0"/>
              <a:ea typeface="+mn-ea"/>
              <a:cs typeface="+mn-cs"/>
            </a:endParaRPr>
          </a:p>
        </p:txBody>
      </p:sp>
      <p:sp>
        <p:nvSpPr>
          <p:cNvPr id="6" name="Title 5">
            <a:extLst>
              <a:ext uri="{FF2B5EF4-FFF2-40B4-BE49-F238E27FC236}">
                <a16:creationId xmlns:a16="http://schemas.microsoft.com/office/drawing/2014/main" id="{0ACEA737-DFA3-13CF-A03F-91287A4B52A2}"/>
              </a:ext>
            </a:extLst>
          </p:cNvPr>
          <p:cNvSpPr>
            <a:spLocks noGrp="1"/>
          </p:cNvSpPr>
          <p:nvPr>
            <p:ph type="title"/>
          </p:nvPr>
        </p:nvSpPr>
        <p:spPr>
          <a:xfrm>
            <a:off x="2938406" y="825278"/>
            <a:ext cx="7425231" cy="473081"/>
          </a:xfrm>
        </p:spPr>
        <p:txBody>
          <a:bodyPr>
            <a:normAutofit fontScale="90000"/>
          </a:bodyPr>
          <a:lstStyle/>
          <a:p>
            <a:r>
              <a:rPr lang="en-GB" sz="3200" b="1" kern="0" dirty="0">
                <a:effectLst>
                  <a:outerShdw blurRad="38100" dist="38100" dir="2700000" algn="tl">
                    <a:srgbClr val="C0C0C0"/>
                  </a:outerShdw>
                </a:effectLst>
                <a:latin typeface="Tahoma"/>
              </a:rPr>
              <a:t>Organizing Your Presentation</a:t>
            </a:r>
            <a:br>
              <a:rPr lang="en-GB" sz="3200" b="1" kern="0" dirty="0">
                <a:effectLst>
                  <a:outerShdw blurRad="38100" dist="38100" dir="2700000" algn="tl">
                    <a:srgbClr val="C0C0C0"/>
                  </a:outerShdw>
                </a:effectLst>
                <a:latin typeface="Tahoma"/>
              </a:rPr>
            </a:br>
            <a:endParaRPr lang="en-GB" sz="3200" b="1" kern="0" dirty="0">
              <a:effectLst>
                <a:outerShdw blurRad="38100" dist="38100" dir="2700000" algn="tl">
                  <a:srgbClr val="C0C0C0"/>
                </a:outerShdw>
              </a:effectLst>
              <a:latin typeface="Tahoma"/>
            </a:endParaRPr>
          </a:p>
        </p:txBody>
      </p:sp>
      <p:sp>
        <p:nvSpPr>
          <p:cNvPr id="11" name="TextBox 10">
            <a:extLst>
              <a:ext uri="{FF2B5EF4-FFF2-40B4-BE49-F238E27FC236}">
                <a16:creationId xmlns:a16="http://schemas.microsoft.com/office/drawing/2014/main" id="{6AB4333F-5646-2441-09D6-98ABFBD22652}"/>
              </a:ext>
            </a:extLst>
          </p:cNvPr>
          <p:cNvSpPr txBox="1"/>
          <p:nvPr/>
        </p:nvSpPr>
        <p:spPr>
          <a:xfrm>
            <a:off x="1592984" y="1843950"/>
            <a:ext cx="8997961" cy="3170099"/>
          </a:xfrm>
          <a:prstGeom prst="rect">
            <a:avLst/>
          </a:prstGeom>
          <a:noFill/>
        </p:spPr>
        <p:txBody>
          <a:bodyPr wrap="square">
            <a:spAutoFit/>
          </a:bodyPr>
          <a:lstStyle/>
          <a:p>
            <a:pPr algn="l"/>
            <a:r>
              <a:rPr lang="en-US" sz="2000" b="0" i="0" u="none" strike="noStrike" baseline="0" dirty="0">
                <a:solidFill>
                  <a:srgbClr val="000000"/>
                </a:solidFill>
                <a:latin typeface="Berlin Sans FB Demi" panose="020E0802020502020306" pitchFamily="34" charset="0"/>
              </a:rPr>
              <a:t>Organizing a presentation involves the same tasks as organizing a written message: </a:t>
            </a:r>
          </a:p>
          <a:p>
            <a:r>
              <a:rPr lang="en-GB" sz="2000" b="0" i="0" u="none" strike="noStrike" baseline="0" dirty="0">
                <a:solidFill>
                  <a:srgbClr val="000000"/>
                </a:solidFill>
                <a:latin typeface="Berlin Sans FB Demi" panose="020E0802020502020306" pitchFamily="34" charset="0"/>
              </a:rPr>
              <a:t>1. Define main idea</a:t>
            </a:r>
            <a:r>
              <a:rPr lang="en-GB" b="0" i="0" u="none" strike="noStrike" baseline="0" dirty="0">
                <a:solidFill>
                  <a:srgbClr val="000000"/>
                </a:solidFill>
                <a:latin typeface="Berlin Sans FB Demi" panose="020E0802020502020306" pitchFamily="34" charset="0"/>
              </a:rPr>
              <a:t>. </a:t>
            </a:r>
            <a:r>
              <a:rPr lang="en-GB" dirty="0">
                <a:solidFill>
                  <a:srgbClr val="000000"/>
                </a:solidFill>
                <a:latin typeface="Berlin Sans FB Demi" panose="020E0802020502020306" pitchFamily="34" charset="0"/>
              </a:rPr>
              <a:t>(audience needs- the you attitude)</a:t>
            </a:r>
            <a:endParaRPr lang="en-GB" sz="2000" b="0" i="0" u="none" strike="noStrike" baseline="0" dirty="0">
              <a:solidFill>
                <a:srgbClr val="000000"/>
              </a:solidFill>
              <a:latin typeface="Berlin Sans FB Demi" panose="020E0802020502020306" pitchFamily="34" charset="0"/>
            </a:endParaRPr>
          </a:p>
          <a:p>
            <a:r>
              <a:rPr lang="en-GB" sz="2000" b="0" i="0" u="none" strike="noStrike" baseline="0" dirty="0">
                <a:solidFill>
                  <a:srgbClr val="000000"/>
                </a:solidFill>
                <a:latin typeface="Berlin Sans FB Demi" panose="020E0802020502020306" pitchFamily="34" charset="0"/>
              </a:rPr>
              <a:t>2. Limit your scope. (</a:t>
            </a:r>
            <a:r>
              <a:rPr lang="en-US" sz="2000" b="0" i="0" u="none" strike="noStrike" baseline="0" dirty="0">
                <a:solidFill>
                  <a:srgbClr val="000000"/>
                </a:solidFill>
                <a:latin typeface="Times New Roman" panose="02020603050405020304" pitchFamily="18" charset="0"/>
              </a:rPr>
              <a:t>strict time limits, the longer you speak, the more difficult it is to hold the audience’s attention levels, the more difficult it is for your listeners to retain your key points </a:t>
            </a:r>
            <a:r>
              <a:rPr lang="en-GB" sz="2000" b="0" i="0" u="none" strike="noStrike" baseline="0" dirty="0">
                <a:solidFill>
                  <a:srgbClr val="000000"/>
                </a:solidFill>
                <a:latin typeface="Berlin Sans FB Demi" panose="020E0802020502020306" pitchFamily="34" charset="0"/>
              </a:rPr>
              <a:t>)</a:t>
            </a:r>
          </a:p>
          <a:p>
            <a:r>
              <a:rPr lang="en-US" sz="2000" b="0" i="0" u="none" strike="noStrike" baseline="0" dirty="0">
                <a:solidFill>
                  <a:srgbClr val="000000"/>
                </a:solidFill>
                <a:latin typeface="Berlin Sans FB Demi" panose="020E0802020502020306" pitchFamily="34" charset="0"/>
              </a:rPr>
              <a:t>3. Select the approach. </a:t>
            </a:r>
          </a:p>
          <a:p>
            <a:r>
              <a:rPr lang="en-GB" sz="2000" b="0" i="0" u="none" strike="noStrike" baseline="0" dirty="0">
                <a:solidFill>
                  <a:srgbClr val="000000"/>
                </a:solidFill>
                <a:latin typeface="Berlin Sans FB Demi" panose="020E0802020502020306" pitchFamily="34" charset="0"/>
              </a:rPr>
              <a:t>4. Outline your content. </a:t>
            </a:r>
            <a:r>
              <a:rPr lang="en-GB" sz="2000" dirty="0">
                <a:solidFill>
                  <a:srgbClr val="000000"/>
                </a:solidFill>
                <a:latin typeface="Times New Roman" panose="02020603050405020304" pitchFamily="18" charset="0"/>
              </a:rPr>
              <a:t>(</a:t>
            </a:r>
            <a:r>
              <a:rPr lang="en-US" sz="2000" dirty="0">
                <a:solidFill>
                  <a:srgbClr val="000000"/>
                </a:solidFill>
                <a:latin typeface="Times New Roman" panose="02020603050405020304" pitchFamily="18" charset="0"/>
              </a:rPr>
              <a:t>State your purpose, major points and sub points, transitions between major points or sections, your bibliography or source notes, Choose a compelling title </a:t>
            </a:r>
            <a:r>
              <a:rPr lang="en-GB" sz="2000" dirty="0">
                <a:solidFill>
                  <a:srgbClr val="000000"/>
                </a:solidFill>
                <a:latin typeface="Times New Roman" panose="02020603050405020304" pitchFamily="18" charset="0"/>
              </a:rPr>
              <a:t>)</a:t>
            </a:r>
          </a:p>
        </p:txBody>
      </p:sp>
    </p:spTree>
    <p:extLst>
      <p:ext uri="{BB962C8B-B14F-4D97-AF65-F5344CB8AC3E}">
        <p14:creationId xmlns:p14="http://schemas.microsoft.com/office/powerpoint/2010/main" val="39214034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 name="Freeform 5"/>
          <p:cNvSpPr>
            <a:spLocks/>
          </p:cNvSpPr>
          <p:nvPr/>
        </p:nvSpPr>
        <p:spPr bwMode="auto">
          <a:xfrm>
            <a:off x="-199603" y="-167850"/>
            <a:ext cx="2678734" cy="1419064"/>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4040" y="25038"/>
            <a:ext cx="2482767" cy="1125869"/>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24040" y="85000"/>
            <a:ext cx="2471570" cy="895969"/>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5</a:t>
            </a:r>
          </a:p>
        </p:txBody>
      </p:sp>
      <p:sp>
        <p:nvSpPr>
          <p:cNvPr id="6" name="Title 5">
            <a:extLst>
              <a:ext uri="{FF2B5EF4-FFF2-40B4-BE49-F238E27FC236}">
                <a16:creationId xmlns:a16="http://schemas.microsoft.com/office/drawing/2014/main" id="{0ACEA737-DFA3-13CF-A03F-91287A4B52A2}"/>
              </a:ext>
            </a:extLst>
          </p:cNvPr>
          <p:cNvSpPr>
            <a:spLocks noGrp="1"/>
          </p:cNvSpPr>
          <p:nvPr>
            <p:ph type="title"/>
          </p:nvPr>
        </p:nvSpPr>
        <p:spPr>
          <a:xfrm>
            <a:off x="2814416" y="541682"/>
            <a:ext cx="7425231" cy="923676"/>
          </a:xfrm>
        </p:spPr>
        <p:txBody>
          <a:bodyPr>
            <a:normAutofit fontScale="90000"/>
          </a:bodyPr>
          <a:lstStyle/>
          <a:p>
            <a:r>
              <a:rPr lang="en-GB" sz="3200" b="1" kern="0" dirty="0">
                <a:solidFill>
                  <a:srgbClr val="FFFFFF"/>
                </a:solidFill>
                <a:effectLst>
                  <a:outerShdw blurRad="38100" dist="38100" dir="2700000" algn="tl">
                    <a:srgbClr val="C0C0C0"/>
                  </a:outerShdw>
                </a:effectLst>
                <a:latin typeface="Tahoma"/>
              </a:rPr>
              <a:t>Composing your presentation</a:t>
            </a:r>
            <a:br>
              <a:rPr lang="en-GB" sz="3200" b="1" kern="0" dirty="0">
                <a:solidFill>
                  <a:srgbClr val="FFFFFF"/>
                </a:solidFill>
                <a:effectLst>
                  <a:outerShdw blurRad="38100" dist="38100" dir="2700000" algn="tl">
                    <a:srgbClr val="C0C0C0"/>
                  </a:outerShdw>
                </a:effectLst>
                <a:latin typeface="Tahoma"/>
              </a:rPr>
            </a:br>
            <a:endParaRPr lang="en-GB" sz="3200" b="1" kern="0" dirty="0">
              <a:solidFill>
                <a:srgbClr val="FFFFFF"/>
              </a:solidFill>
              <a:effectLst>
                <a:outerShdw blurRad="38100" dist="38100" dir="2700000" algn="tl">
                  <a:srgbClr val="C0C0C0"/>
                </a:outerShdw>
              </a:effectLst>
              <a:latin typeface="Tahoma"/>
            </a:endParaRPr>
          </a:p>
        </p:txBody>
      </p:sp>
      <p:sp>
        <p:nvSpPr>
          <p:cNvPr id="9" name="TextBox 8">
            <a:extLst>
              <a:ext uri="{FF2B5EF4-FFF2-40B4-BE49-F238E27FC236}">
                <a16:creationId xmlns:a16="http://schemas.microsoft.com/office/drawing/2014/main" id="{03F61A0A-44A3-5D98-E9D6-595B4A2DDBBA}"/>
              </a:ext>
            </a:extLst>
          </p:cNvPr>
          <p:cNvSpPr txBox="1"/>
          <p:nvPr/>
        </p:nvSpPr>
        <p:spPr>
          <a:xfrm>
            <a:off x="1724381" y="1210869"/>
            <a:ext cx="9275908" cy="3293209"/>
          </a:xfrm>
          <a:prstGeom prst="rect">
            <a:avLst/>
          </a:prstGeom>
          <a:noFill/>
        </p:spPr>
        <p:txBody>
          <a:bodyPr wrap="square">
            <a:spAutoFit/>
          </a:bodyPr>
          <a:lstStyle/>
          <a:p>
            <a:pPr algn="l"/>
            <a:endParaRPr lang="en-GB" sz="1200" b="0" i="0" u="none" strike="noStrike" baseline="0" dirty="0">
              <a:solidFill>
                <a:srgbClr val="000000"/>
              </a:solidFill>
              <a:latin typeface="Times New Roman" panose="02020603050405020304" pitchFamily="18" charset="0"/>
            </a:endParaRPr>
          </a:p>
          <a:p>
            <a:r>
              <a:rPr lang="en-GB" sz="2800" b="1" dirty="0">
                <a:solidFill>
                  <a:srgbClr val="000000"/>
                </a:solidFill>
                <a:latin typeface="Times New Roman" panose="02020603050405020304" pitchFamily="18" charset="0"/>
              </a:rPr>
              <a:t>Presentation introduction. (</a:t>
            </a:r>
            <a:r>
              <a:rPr lang="en-US" sz="2800" b="1" i="0" u="none" strike="noStrike" baseline="0" dirty="0">
                <a:solidFill>
                  <a:srgbClr val="000000"/>
                </a:solidFill>
                <a:latin typeface="Times New Roman" panose="02020603050405020304" pitchFamily="18" charset="0"/>
              </a:rPr>
              <a:t>Arouse Interest </a:t>
            </a:r>
            <a:r>
              <a:rPr lang="en-US" sz="2800" b="0" i="0" u="none" strike="noStrike" baseline="0" dirty="0">
                <a:latin typeface="Times New Roman" panose="02020603050405020304" pitchFamily="18" charset="0"/>
              </a:rPr>
              <a:t>To get the audience’s attention</a:t>
            </a:r>
            <a:r>
              <a:rPr lang="en-US" sz="2800" b="1" i="0" u="none" strike="noStrike" baseline="0" dirty="0">
                <a:solidFill>
                  <a:srgbClr val="000000"/>
                </a:solidFill>
                <a:latin typeface="Times New Roman" panose="02020603050405020304" pitchFamily="18" charset="0"/>
              </a:rPr>
              <a:t>, </a:t>
            </a:r>
            <a:r>
              <a:rPr lang="en-US" sz="2800" b="0" i="0" u="none" strike="noStrike" baseline="0" dirty="0">
                <a:latin typeface="Times New Roman" panose="02020603050405020304" pitchFamily="18" charset="0"/>
              </a:rPr>
              <a:t>builds credibility in your introduction, consider letting someone else introduce you (without exaggerating your qualifications</a:t>
            </a:r>
            <a:r>
              <a:rPr lang="en-US" sz="2800" dirty="0">
                <a:latin typeface="Times New Roman" panose="02020603050405020304" pitchFamily="18" charset="0"/>
              </a:rPr>
              <a:t>, Preview the Message </a:t>
            </a:r>
            <a:r>
              <a:rPr lang="en-US" sz="2800" b="0" i="0" u="none" strike="noStrike" baseline="0" dirty="0">
                <a:latin typeface="Times New Roman" panose="02020603050405020304" pitchFamily="18" charset="0"/>
              </a:rPr>
              <a:t>Identify your supporting point. Indicate the order in which you’ll develop those points). </a:t>
            </a:r>
          </a:p>
          <a:p>
            <a:endParaRPr lang="en-GB" sz="2800" b="1" dirty="0">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65250092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ACEA737-DFA3-13CF-A03F-91287A4B52A2}"/>
              </a:ext>
            </a:extLst>
          </p:cNvPr>
          <p:cNvSpPr>
            <a:spLocks noGrp="1"/>
          </p:cNvSpPr>
          <p:nvPr>
            <p:ph type="title"/>
          </p:nvPr>
        </p:nvSpPr>
        <p:spPr>
          <a:xfrm>
            <a:off x="2814416" y="365428"/>
            <a:ext cx="7425231" cy="923676"/>
          </a:xfrm>
        </p:spPr>
        <p:txBody>
          <a:bodyPr>
            <a:normAutofit/>
          </a:bodyPr>
          <a:lstStyle/>
          <a:p>
            <a:r>
              <a:rPr lang="en-GB" sz="3200" b="1" kern="0" dirty="0">
                <a:effectLst>
                  <a:outerShdw blurRad="38100" dist="38100" dir="2700000" algn="tl">
                    <a:srgbClr val="C0C0C0"/>
                  </a:outerShdw>
                </a:effectLst>
                <a:latin typeface="Tahoma"/>
              </a:rPr>
              <a:t>Composing your presentation</a:t>
            </a:r>
          </a:p>
        </p:txBody>
      </p:sp>
      <p:sp>
        <p:nvSpPr>
          <p:cNvPr id="15" name="TextBox 14">
            <a:extLst>
              <a:ext uri="{FF2B5EF4-FFF2-40B4-BE49-F238E27FC236}">
                <a16:creationId xmlns:a16="http://schemas.microsoft.com/office/drawing/2014/main" id="{2157F8A3-056F-DA88-73E1-6FBA6747530F}"/>
              </a:ext>
            </a:extLst>
          </p:cNvPr>
          <p:cNvSpPr txBox="1"/>
          <p:nvPr/>
        </p:nvSpPr>
        <p:spPr>
          <a:xfrm>
            <a:off x="1420193" y="1444102"/>
            <a:ext cx="7883828" cy="35855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mn-cs"/>
              </a:rPr>
              <a:t>Presentation body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i="0" u="none" strike="noStrike" baseline="0" dirty="0">
                <a:latin typeface="Times New Roman" panose="02020603050405020304" pitchFamily="18" charset="0"/>
              </a:rPr>
              <a:t>Connect Your Ideas(</a:t>
            </a:r>
            <a:r>
              <a:rPr lang="en-US" sz="2400" b="0" i="0" u="none" strike="noStrike" baseline="0" dirty="0">
                <a:latin typeface="Times New Roman" panose="02020603050405020304" pitchFamily="18" charset="0"/>
              </a:rPr>
              <a:t>rely on words to connect various parts and ideas, </a:t>
            </a:r>
            <a:r>
              <a:rPr lang="en-US" sz="2400" b="0" i="0" u="none" strike="noStrike" baseline="0" dirty="0">
                <a:latin typeface="Arial" panose="020B0604020202020204" pitchFamily="34" charset="0"/>
              </a:rPr>
              <a:t>Transitional sentences, </a:t>
            </a:r>
            <a:r>
              <a:rPr lang="en-US" sz="2400" b="0" i="0" u="none" strike="noStrike" baseline="0" dirty="0">
                <a:latin typeface="Times New Roman" panose="02020603050405020304" pitchFamily="18" charset="0"/>
              </a:rPr>
              <a:t>Reviews and previews stress the connection </a:t>
            </a:r>
            <a:r>
              <a:rPr lang="en-US" sz="2400" b="0" i="0" u="none" strike="noStrike" baseline="0" dirty="0">
                <a:latin typeface="Arial" panose="020B0604020202020204" pitchFamily="34" charset="0"/>
              </a:rPr>
              <a:t> </a:t>
            </a:r>
            <a:r>
              <a:rPr lang="en-US" sz="2400" b="1" i="0" u="none" strike="noStrike" baseline="0" dirty="0">
                <a:latin typeface="Times New Roman" panose="02020603050405020304" pitchFamily="18"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i="0" u="none" strike="noStrike" baseline="0" dirty="0">
                <a:latin typeface="Times New Roman" panose="02020603050405020304" pitchFamily="18" charset="0"/>
              </a:rPr>
              <a:t>Hold Audience Attention (</a:t>
            </a:r>
            <a:r>
              <a:rPr lang="en-US" sz="2400" b="0" i="0" u="none" strike="noStrike" baseline="0" dirty="0">
                <a:latin typeface="Times New Roman" panose="02020603050405020304" pitchFamily="18" charset="0"/>
              </a:rPr>
              <a:t>Try to relate you’re subject to your audience’s needs, Anticipate—and answer—your audience’s questions. </a:t>
            </a:r>
            <a:r>
              <a:rPr lang="en-US" sz="2400" b="1" i="0" u="none" strike="noStrike" baseline="0" dirty="0">
                <a:latin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u="none" strike="noStrike" baseline="0" dirty="0">
                <a:latin typeface="Times New Roman" panose="02020603050405020304" pitchFamily="18" charset="0"/>
              </a:rPr>
              <a:t>Ask for opinions or pause occasionally for questions or comments, if appropriate.</a:t>
            </a:r>
            <a:r>
              <a:rPr kumimoji="0" lang="en-GB"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a:t>
            </a:r>
          </a:p>
        </p:txBody>
      </p:sp>
    </p:spTree>
    <p:extLst>
      <p:ext uri="{BB962C8B-B14F-4D97-AF65-F5344CB8AC3E}">
        <p14:creationId xmlns:p14="http://schemas.microsoft.com/office/powerpoint/2010/main" val="176887358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1959973" y="1818812"/>
            <a:ext cx="7127188" cy="1419064"/>
          </a:xfrm>
          <a:prstGeom prst="rect">
            <a:avLst/>
          </a:prstGeom>
          <a:noFill/>
          <a:ln w="25400" cap="flat" cmpd="sng" algn="ctr">
            <a:noFill/>
            <a:prstDash val="solid"/>
          </a:ln>
          <a:effectLst/>
        </p:spPr>
        <p:txBody>
          <a:bodyPr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mn-cs"/>
              </a:rPr>
              <a:t>Presentation close</a:t>
            </a:r>
          </a:p>
          <a:p>
            <a:pPr marL="0" marR="0" lvl="0" indent="0" algn="l" defTabSz="914400" rtl="0" eaLnBrk="1" fontAlgn="auto" latinLnBrk="0" hangingPunct="1">
              <a:lnSpc>
                <a:spcPct val="150000"/>
              </a:lnSpc>
              <a:spcBef>
                <a:spcPts val="0"/>
              </a:spcBef>
              <a:spcAft>
                <a:spcPts val="0"/>
              </a:spcAft>
              <a:buClrTx/>
              <a:buSzTx/>
              <a:buFontTx/>
              <a:buNone/>
              <a:tabLst/>
              <a:defRPr/>
            </a:pPr>
            <a:r>
              <a:rPr lang="en-GB" sz="2400" dirty="0">
                <a:solidFill>
                  <a:prstClr val="black"/>
                </a:solidFill>
                <a:latin typeface="Arial" panose="020B0604020202020204" pitchFamily="34" charset="0"/>
              </a:rPr>
              <a:t>Restate Main Points </a:t>
            </a:r>
          </a:p>
          <a:p>
            <a:pPr marL="0" marR="0" lvl="0" indent="0" algn="l" defTabSz="914400" rtl="0" eaLnBrk="1" fontAlgn="auto" latinLnBrk="0" hangingPunct="1">
              <a:lnSpc>
                <a:spcPct val="150000"/>
              </a:lnSpc>
              <a:spcBef>
                <a:spcPts val="0"/>
              </a:spcBef>
              <a:spcAft>
                <a:spcPts val="0"/>
              </a:spcAft>
              <a:buClrTx/>
              <a:buSzTx/>
              <a:buFontTx/>
              <a:buNone/>
              <a:tabLst/>
              <a:defRPr/>
            </a:pPr>
            <a:r>
              <a:rPr lang="en-GB" sz="2400" dirty="0">
                <a:solidFill>
                  <a:prstClr val="black"/>
                </a:solidFill>
                <a:latin typeface="Arial" panose="020B0604020202020204" pitchFamily="34" charset="0"/>
              </a:rPr>
              <a:t>Finish Strong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3600" b="1" dirty="0">
              <a:solidFill>
                <a:srgbClr val="000000"/>
              </a:solidFill>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a:t>
            </a:r>
            <a:endParaRPr kumimoji="0" lang="en-GB"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6" name="Title 5">
            <a:extLst>
              <a:ext uri="{FF2B5EF4-FFF2-40B4-BE49-F238E27FC236}">
                <a16:creationId xmlns:a16="http://schemas.microsoft.com/office/drawing/2014/main" id="{0ACEA737-DFA3-13CF-A03F-91287A4B52A2}"/>
              </a:ext>
            </a:extLst>
          </p:cNvPr>
          <p:cNvSpPr>
            <a:spLocks noGrp="1"/>
          </p:cNvSpPr>
          <p:nvPr>
            <p:ph type="title"/>
          </p:nvPr>
        </p:nvSpPr>
        <p:spPr>
          <a:xfrm>
            <a:off x="2654694" y="502294"/>
            <a:ext cx="7425231" cy="923676"/>
          </a:xfrm>
        </p:spPr>
        <p:txBody>
          <a:bodyPr>
            <a:normAutofit/>
          </a:bodyPr>
          <a:lstStyle/>
          <a:p>
            <a:r>
              <a:rPr lang="en-GB" sz="3200" b="1" kern="0" dirty="0">
                <a:effectLst>
                  <a:outerShdw blurRad="38100" dist="38100" dir="2700000" algn="tl">
                    <a:srgbClr val="C0C0C0"/>
                  </a:outerShdw>
                </a:effectLst>
                <a:latin typeface="Tahoma"/>
              </a:rPr>
              <a:t>Composing your presentation</a:t>
            </a:r>
          </a:p>
        </p:txBody>
      </p:sp>
    </p:spTree>
    <p:extLst>
      <p:ext uri="{BB962C8B-B14F-4D97-AF65-F5344CB8AC3E}">
        <p14:creationId xmlns:p14="http://schemas.microsoft.com/office/powerpoint/2010/main" val="172135546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ACEA737-DFA3-13CF-A03F-91287A4B52A2}"/>
              </a:ext>
            </a:extLst>
          </p:cNvPr>
          <p:cNvSpPr>
            <a:spLocks noGrp="1"/>
          </p:cNvSpPr>
          <p:nvPr>
            <p:ph type="title"/>
          </p:nvPr>
        </p:nvSpPr>
        <p:spPr>
          <a:xfrm>
            <a:off x="2383384" y="689069"/>
            <a:ext cx="7425231" cy="923676"/>
          </a:xfrm>
        </p:spPr>
        <p:txBody>
          <a:bodyPr>
            <a:normAutofit fontScale="90000"/>
          </a:bodyPr>
          <a:lstStyle/>
          <a:p>
            <a:r>
              <a:rPr lang="en-GB" sz="3200" b="1" kern="0" dirty="0">
                <a:effectLst>
                  <a:outerShdw blurRad="38100" dist="38100" dir="2700000" algn="tl">
                    <a:srgbClr val="C0C0C0"/>
                  </a:outerShdw>
                </a:effectLst>
                <a:latin typeface="Tahoma"/>
              </a:rPr>
              <a:t>Practicing your delivery </a:t>
            </a:r>
            <a:br>
              <a:rPr lang="en-GB" sz="3200" b="1" kern="0" dirty="0">
                <a:effectLst>
                  <a:outerShdw blurRad="38100" dist="38100" dir="2700000" algn="tl">
                    <a:srgbClr val="C0C0C0"/>
                  </a:outerShdw>
                </a:effectLst>
                <a:latin typeface="Tahoma"/>
              </a:rPr>
            </a:br>
            <a:endParaRPr lang="en-GB" sz="3200" b="1" kern="0" dirty="0">
              <a:effectLst>
                <a:outerShdw blurRad="38100" dist="38100" dir="2700000" algn="tl">
                  <a:srgbClr val="C0C0C0"/>
                </a:outerShdw>
              </a:effectLst>
              <a:latin typeface="Tahoma"/>
            </a:endParaRPr>
          </a:p>
        </p:txBody>
      </p:sp>
      <p:sp>
        <p:nvSpPr>
          <p:cNvPr id="11" name="TextBox 10">
            <a:extLst>
              <a:ext uri="{FF2B5EF4-FFF2-40B4-BE49-F238E27FC236}">
                <a16:creationId xmlns:a16="http://schemas.microsoft.com/office/drawing/2014/main" id="{8032DFF1-4952-623E-D7B1-2F36504CD968}"/>
              </a:ext>
            </a:extLst>
          </p:cNvPr>
          <p:cNvSpPr txBox="1"/>
          <p:nvPr/>
        </p:nvSpPr>
        <p:spPr>
          <a:xfrm>
            <a:off x="1540775" y="1639631"/>
            <a:ext cx="7946126" cy="3708708"/>
          </a:xfrm>
          <a:prstGeom prst="rect">
            <a:avLst/>
          </a:prstGeom>
          <a:noFill/>
        </p:spPr>
        <p:txBody>
          <a:bodyPr wrap="square">
            <a:spAutoFit/>
          </a:bodyPr>
          <a:lstStyle/>
          <a:p>
            <a:r>
              <a:rPr lang="en-US" sz="1600" i="0" u="none" strike="noStrike" baseline="0" dirty="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Practicing your delivery is helpful because so many things can go wrong in a presentation. </a:t>
            </a:r>
          </a:p>
          <a:p>
            <a:r>
              <a:rPr lang="en-US" sz="1600" i="0" u="none" strike="noStrike" baseline="0" dirty="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 day or two before you’re ready to step on stage for an important talk, make sure you can give a positive response to the following questions: </a:t>
            </a:r>
          </a:p>
          <a:p>
            <a:endParaRPr lang="en-US" sz="1600" i="0" u="none" strike="noStrike" baseline="0" dirty="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US" sz="1600" i="0" u="none" strike="noStrike" baseline="0" dirty="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US" sz="1600" b="1" i="0" u="none" strike="noStrike" baseline="0" dirty="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Present Naturally - </a:t>
            </a:r>
            <a:r>
              <a:rPr lang="en-US" sz="1600" i="0" u="none" strike="noStrike" baseline="0" dirty="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Can you present your material naturally, without reading your slides? </a:t>
            </a:r>
          </a:p>
          <a:p>
            <a:r>
              <a:rPr lang="en-US" sz="1600" i="0" u="none" strike="noStrike" baseline="0" dirty="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US" sz="1600" b="1" i="0" u="none" strike="noStrike" baseline="0" dirty="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Know the Material - </a:t>
            </a:r>
            <a:r>
              <a:rPr lang="en-US" sz="1600" i="0" u="none" strike="noStrike" baseline="0" dirty="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Could you still make a compelling and complete presentation if you experience an equipment failure and have to proceed without using your slides at all? </a:t>
            </a:r>
          </a:p>
          <a:p>
            <a:r>
              <a:rPr lang="en-US" sz="1600" i="0" u="none" strike="noStrike" baseline="0" dirty="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US" sz="1600" b="1" i="0" u="none" strike="noStrike" baseline="0" dirty="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Check Equipment - </a:t>
            </a:r>
            <a:r>
              <a:rPr lang="en-US" sz="1600" i="0" u="none" strike="noStrike" baseline="0" dirty="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Is </a:t>
            </a:r>
            <a:r>
              <a:rPr lang="en-US" sz="1200" i="0" u="none" strike="noStrike" baseline="0" dirty="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a:t>
            </a:r>
            <a:r>
              <a:rPr lang="en-US" sz="1600" i="0" u="none" strike="noStrike" baseline="0" dirty="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equipment working—and do you know how to work it? </a:t>
            </a:r>
          </a:p>
          <a:p>
            <a:r>
              <a:rPr lang="en-US" sz="1600" i="0" u="none" strike="noStrike" baseline="0" dirty="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US" sz="1600" b="1" i="0" u="none" strike="noStrike" baseline="0" dirty="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Check Your Timing - </a:t>
            </a:r>
            <a:r>
              <a:rPr lang="en-US" sz="1600" i="0" u="none" strike="noStrike" baseline="0" dirty="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Is your timing on track? </a:t>
            </a:r>
          </a:p>
          <a:p>
            <a:r>
              <a:rPr lang="en-US" sz="1600" i="0" u="none" strike="noStrike" baseline="0" dirty="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US" sz="1600" b="1" i="0" u="none" strike="noStrike" baseline="0" dirty="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Practice the Speech - </a:t>
            </a:r>
            <a:r>
              <a:rPr lang="en-US" sz="1600" i="0" u="none" strike="noStrike" baseline="0" dirty="0">
                <a:solidFill>
                  <a:srgbClr val="0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Can you easily pronounce all the words you plan to use? </a:t>
            </a:r>
            <a:endParaRPr lang="en-GB" sz="1100" i="0" u="none" strike="noStrike" baseline="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endParaRPr lang="en-GB" sz="1100" i="0" u="none" strike="noStrike" baseline="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US" sz="1600" i="0" u="none" strike="noStrike" baseline="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US" sz="1600" b="1" i="0" u="none" strike="noStrike" baseline="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Anticipate Questions - </a:t>
            </a:r>
            <a:r>
              <a:rPr lang="en-US" sz="1600" i="0" u="none" strike="noStrike" baseline="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Have you anticipated likely questions and objections? </a:t>
            </a:r>
          </a:p>
        </p:txBody>
      </p:sp>
    </p:spTree>
    <p:extLst>
      <p:ext uri="{BB962C8B-B14F-4D97-AF65-F5344CB8AC3E}">
        <p14:creationId xmlns:p14="http://schemas.microsoft.com/office/powerpoint/2010/main" val="220159862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ACEA737-DFA3-13CF-A03F-91287A4B52A2}"/>
              </a:ext>
            </a:extLst>
          </p:cNvPr>
          <p:cNvSpPr>
            <a:spLocks noGrp="1"/>
          </p:cNvSpPr>
          <p:nvPr>
            <p:ph type="title"/>
          </p:nvPr>
        </p:nvSpPr>
        <p:spPr>
          <a:xfrm>
            <a:off x="2654694" y="424270"/>
            <a:ext cx="7794801" cy="923676"/>
          </a:xfrm>
        </p:spPr>
        <p:txBody>
          <a:bodyPr>
            <a:normAutofit/>
          </a:bodyPr>
          <a:lstStyle/>
          <a:p>
            <a:r>
              <a:rPr lang="en-GB" b="0" i="0" u="none" strike="noStrike" baseline="0" dirty="0">
                <a:effectLst>
                  <a:outerShdw blurRad="38100" dist="38100" dir="2700000" algn="tl">
                    <a:srgbClr val="000000">
                      <a:alpha val="43137"/>
                    </a:srgbClr>
                  </a:outerShdw>
                </a:effectLst>
                <a:latin typeface="Arial" panose="020B0604020202020204" pitchFamily="34" charset="0"/>
              </a:rPr>
              <a:t>Overcome Anxiety </a:t>
            </a:r>
            <a:endParaRPr lang="en-GB" b="1" kern="0" dirty="0">
              <a:effectLst>
                <a:outerShdw blurRad="38100" dist="38100" dir="2700000" algn="tl">
                  <a:srgbClr val="000000">
                    <a:alpha val="43137"/>
                  </a:srgbClr>
                </a:outerShdw>
              </a:effectLst>
              <a:latin typeface="Tahoma"/>
            </a:endParaRPr>
          </a:p>
        </p:txBody>
      </p:sp>
      <p:sp>
        <p:nvSpPr>
          <p:cNvPr id="11" name="TextBox 10">
            <a:extLst>
              <a:ext uri="{FF2B5EF4-FFF2-40B4-BE49-F238E27FC236}">
                <a16:creationId xmlns:a16="http://schemas.microsoft.com/office/drawing/2014/main" id="{05A822FE-F8E4-2BE6-5323-3649CAD3EA32}"/>
              </a:ext>
            </a:extLst>
          </p:cNvPr>
          <p:cNvSpPr txBox="1"/>
          <p:nvPr/>
        </p:nvSpPr>
        <p:spPr>
          <a:xfrm>
            <a:off x="1600162" y="1539527"/>
            <a:ext cx="7703858" cy="3170099"/>
          </a:xfrm>
          <a:prstGeom prst="rect">
            <a:avLst/>
          </a:prstGeom>
          <a:noFill/>
        </p:spPr>
        <p:txBody>
          <a:bodyPr wrap="square">
            <a:spAutoFit/>
          </a:bodyPr>
          <a:lstStyle/>
          <a:p>
            <a:pPr marL="457200" indent="-457200">
              <a:buFont typeface="Wingdings" panose="05000000000000000000" pitchFamily="2" charset="2"/>
              <a:buChar char="q"/>
            </a:pPr>
            <a:r>
              <a:rPr lang="en-US" sz="2000" b="1" dirty="0">
                <a:effectLst>
                  <a:outerShdw blurRad="38100" dist="38100" dir="2700000" algn="tl">
                    <a:srgbClr val="000000">
                      <a:alpha val="43137"/>
                    </a:srgbClr>
                  </a:outerShdw>
                </a:effectLst>
              </a:rPr>
              <a:t>Don’t Try to Be Perfect</a:t>
            </a:r>
          </a:p>
          <a:p>
            <a:pPr marL="457200" indent="-457200">
              <a:buFont typeface="Wingdings" panose="05000000000000000000" pitchFamily="2" charset="2"/>
              <a:buChar char="q"/>
            </a:pPr>
            <a:r>
              <a:rPr lang="en-US" sz="2000" b="1" dirty="0">
                <a:effectLst>
                  <a:outerShdw blurRad="38100" dist="38100" dir="2700000" algn="tl">
                    <a:srgbClr val="000000">
                      <a:alpha val="43137"/>
                    </a:srgbClr>
                  </a:outerShdw>
                </a:effectLst>
              </a:rPr>
              <a:t> Prepare and Practice</a:t>
            </a:r>
          </a:p>
          <a:p>
            <a:pPr marL="457200" indent="-457200">
              <a:buFont typeface="Wingdings" panose="05000000000000000000" pitchFamily="2" charset="2"/>
              <a:buChar char="q"/>
            </a:pPr>
            <a:r>
              <a:rPr lang="en-US" sz="2000" b="1" dirty="0">
                <a:effectLst>
                  <a:outerShdw blurRad="38100" dist="38100" dir="2700000" algn="tl">
                    <a:srgbClr val="000000">
                      <a:alpha val="43137"/>
                    </a:srgbClr>
                  </a:outerShdw>
                </a:effectLst>
              </a:rPr>
              <a:t>Visualize Success</a:t>
            </a:r>
          </a:p>
          <a:p>
            <a:pPr marL="457200" indent="-457200">
              <a:buFont typeface="Wingdings" panose="05000000000000000000" pitchFamily="2" charset="2"/>
              <a:buChar char="q"/>
            </a:pPr>
            <a:r>
              <a:rPr lang="en-US" sz="2000" b="1" dirty="0">
                <a:effectLst>
                  <a:outerShdw blurRad="38100" dist="38100" dir="2700000" algn="tl">
                    <a:srgbClr val="000000">
                      <a:alpha val="43137"/>
                    </a:srgbClr>
                  </a:outerShdw>
                </a:effectLst>
              </a:rPr>
              <a:t>Take Deep Breaths</a:t>
            </a:r>
          </a:p>
          <a:p>
            <a:pPr marL="457200" indent="-457200">
              <a:buFont typeface="Wingdings" panose="05000000000000000000" pitchFamily="2" charset="2"/>
              <a:buChar char="q"/>
            </a:pPr>
            <a:r>
              <a:rPr lang="en-US" sz="2000" b="1" dirty="0">
                <a:effectLst>
                  <a:outerShdw blurRad="38100" dist="38100" dir="2700000" algn="tl">
                    <a:srgbClr val="000000">
                      <a:alpha val="43137"/>
                    </a:srgbClr>
                  </a:outerShdw>
                </a:effectLst>
              </a:rPr>
              <a:t> Be Ready to Go</a:t>
            </a:r>
          </a:p>
          <a:p>
            <a:pPr marL="457200" indent="-457200">
              <a:buFont typeface="Wingdings" panose="05000000000000000000" pitchFamily="2" charset="2"/>
              <a:buChar char="q"/>
            </a:pPr>
            <a:r>
              <a:rPr lang="en-US" sz="2000" b="1" dirty="0">
                <a:effectLst>
                  <a:outerShdw blurRad="38100" dist="38100" dir="2700000" algn="tl">
                    <a:srgbClr val="000000">
                      <a:alpha val="43137"/>
                    </a:srgbClr>
                  </a:outerShdw>
                </a:effectLst>
              </a:rPr>
              <a:t> Get Comfortable</a:t>
            </a:r>
          </a:p>
          <a:p>
            <a:pPr marL="457200" indent="-457200">
              <a:buFont typeface="Wingdings" panose="05000000000000000000" pitchFamily="2" charset="2"/>
              <a:buChar char="q"/>
            </a:pPr>
            <a:r>
              <a:rPr lang="en-US" sz="2000" b="1" dirty="0">
                <a:effectLst>
                  <a:outerShdw blurRad="38100" dist="38100" dir="2700000" algn="tl">
                    <a:srgbClr val="000000">
                      <a:alpha val="43137"/>
                    </a:srgbClr>
                  </a:outerShdw>
                </a:effectLst>
              </a:rPr>
              <a:t>Take a Short Break</a:t>
            </a:r>
          </a:p>
          <a:p>
            <a:pPr marL="457200" indent="-457200">
              <a:buFont typeface="Wingdings" panose="05000000000000000000" pitchFamily="2" charset="2"/>
              <a:buChar char="q"/>
            </a:pPr>
            <a:r>
              <a:rPr lang="en-US" sz="2000" b="1" dirty="0">
                <a:effectLst>
                  <a:outerShdw blurRad="38100" dist="38100" dir="2700000" algn="tl">
                    <a:srgbClr val="000000">
                      <a:alpha val="43137"/>
                    </a:srgbClr>
                  </a:outerShdw>
                </a:effectLst>
              </a:rPr>
              <a:t> Stay on Message</a:t>
            </a:r>
          </a:p>
          <a:p>
            <a:pPr marL="457200" indent="-457200">
              <a:buFont typeface="Wingdings" panose="05000000000000000000" pitchFamily="2" charset="2"/>
              <a:buChar char="q"/>
            </a:pPr>
            <a:r>
              <a:rPr lang="en-US" sz="2000" b="1" dirty="0">
                <a:effectLst>
                  <a:outerShdw blurRad="38100" dist="38100" dir="2700000" algn="tl">
                    <a:srgbClr val="000000">
                      <a:alpha val="43137"/>
                    </a:srgbClr>
                  </a:outerShdw>
                </a:effectLst>
              </a:rPr>
              <a:t> Make Eye Contact</a:t>
            </a:r>
          </a:p>
          <a:p>
            <a:pPr marL="457200" indent="-457200">
              <a:buFont typeface="Wingdings" panose="05000000000000000000" pitchFamily="2" charset="2"/>
              <a:buChar char="q"/>
            </a:pPr>
            <a:r>
              <a:rPr lang="en-US" sz="2000" b="1" dirty="0">
                <a:effectLst>
                  <a:outerShdw blurRad="38100" dist="38100" dir="2700000" algn="tl">
                    <a:srgbClr val="000000">
                      <a:alpha val="43137"/>
                    </a:srgbClr>
                  </a:outerShdw>
                </a:effectLst>
              </a:rPr>
              <a:t> Keep on Going</a:t>
            </a:r>
            <a:endParaRPr lang="en-GB" sz="20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57575953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7625972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8.8|6.2|4.7|3.9|7.9|5.8|4.4"/>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91616EA3-F178-46FF-BA30-2349D41B9AE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4118FE2-8F8A-4C9F-85C9-5B8EE22AA4D3}">
  <ds:schemaRefs>
    <ds:schemaRef ds:uri="http://schemas.microsoft.com/sharepoint/v3/contenttype/forms"/>
  </ds:schemaRefs>
</ds:datastoreItem>
</file>

<file path=customXml/itemProps3.xml><?xml version="1.0" encoding="utf-8"?>
<ds:datastoreItem xmlns:ds="http://schemas.openxmlformats.org/officeDocument/2006/customXml" ds:itemID="{D19B8733-DE5D-4767-92DE-1AEA9A1885DB}">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docProps/app.xml><?xml version="1.0" encoding="utf-8"?>
<Properties xmlns="http://schemas.openxmlformats.org/officeDocument/2006/extended-properties" xmlns:vt="http://schemas.openxmlformats.org/officeDocument/2006/docPropsVTypes">
  <TotalTime>6618</TotalTime>
  <Words>8302</Words>
  <Application>Microsoft Office PowerPoint</Application>
  <PresentationFormat>Widescreen</PresentationFormat>
  <Paragraphs>564</Paragraphs>
  <Slides>49</Slides>
  <Notes>48</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49</vt:i4>
      </vt:variant>
    </vt:vector>
  </HeadingPairs>
  <TitlesOfParts>
    <vt:vector size="61" baseType="lpstr">
      <vt:lpstr>Arial</vt:lpstr>
      <vt:lpstr>Arial Black</vt:lpstr>
      <vt:lpstr>Berlin Sans FB Demi</vt:lpstr>
      <vt:lpstr>Calibri</vt:lpstr>
      <vt:lpstr>Calibri Light</vt:lpstr>
      <vt:lpstr>Courier New</vt:lpstr>
      <vt:lpstr>Sakkal Majalla</vt:lpstr>
      <vt:lpstr>Tahoma</vt:lpstr>
      <vt:lpstr>Times New Roman</vt:lpstr>
      <vt:lpstr>Wingdings</vt:lpstr>
      <vt:lpstr>Office Theme</vt:lpstr>
      <vt:lpstr>1_Office Theme</vt:lpstr>
      <vt:lpstr>PRESENTATION AND WRITING SKILLS         lecture No. 5 BY        Dr. Manal  El-Sayed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Planning your presentation </vt:lpstr>
      <vt:lpstr>Planning your presentation </vt:lpstr>
      <vt:lpstr>Planning your presentation </vt:lpstr>
      <vt:lpstr>Planning your presentation </vt:lpstr>
      <vt:lpstr>Organizing Your Presentation </vt:lpstr>
      <vt:lpstr>Composing your presentation </vt:lpstr>
      <vt:lpstr>Composing your presentation</vt:lpstr>
      <vt:lpstr>Composing your presentation</vt:lpstr>
      <vt:lpstr>Practicing your delivery  </vt:lpstr>
      <vt:lpstr>Overcome Anxiety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amr khodairy</cp:lastModifiedBy>
  <cp:revision>155</cp:revision>
  <dcterms:created xsi:type="dcterms:W3CDTF">2021-08-03T13:03:26Z</dcterms:created>
  <dcterms:modified xsi:type="dcterms:W3CDTF">2024-07-11T09:12:22Z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