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38"/>
  </p:notesMasterIdLst>
  <p:sldIdLst>
    <p:sldId id="303" r:id="rId5"/>
    <p:sldId id="313" r:id="rId6"/>
    <p:sldId id="351" r:id="rId7"/>
    <p:sldId id="352" r:id="rId8"/>
    <p:sldId id="353" r:id="rId9"/>
    <p:sldId id="355" r:id="rId10"/>
    <p:sldId id="356" r:id="rId11"/>
    <p:sldId id="360" r:id="rId12"/>
    <p:sldId id="361" r:id="rId13"/>
    <p:sldId id="364" r:id="rId14"/>
    <p:sldId id="365" r:id="rId15"/>
    <p:sldId id="388" r:id="rId16"/>
    <p:sldId id="366" r:id="rId17"/>
    <p:sldId id="367" r:id="rId18"/>
    <p:sldId id="369" r:id="rId19"/>
    <p:sldId id="370" r:id="rId20"/>
    <p:sldId id="389" r:id="rId21"/>
    <p:sldId id="391" r:id="rId22"/>
    <p:sldId id="392" r:id="rId23"/>
    <p:sldId id="393" r:id="rId24"/>
    <p:sldId id="394" r:id="rId25"/>
    <p:sldId id="395" r:id="rId26"/>
    <p:sldId id="396" r:id="rId27"/>
    <p:sldId id="397" r:id="rId28"/>
    <p:sldId id="398" r:id="rId29"/>
    <p:sldId id="399" r:id="rId30"/>
    <p:sldId id="400" r:id="rId31"/>
    <p:sldId id="401" r:id="rId32"/>
    <p:sldId id="402" r:id="rId33"/>
    <p:sldId id="403" r:id="rId34"/>
    <p:sldId id="404" r:id="rId35"/>
    <p:sldId id="405" r:id="rId36"/>
    <p:sldId id="349"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313"/>
            <p14:sldId id="351"/>
            <p14:sldId id="352"/>
            <p14:sldId id="353"/>
            <p14:sldId id="355"/>
            <p14:sldId id="356"/>
            <p14:sldId id="360"/>
            <p14:sldId id="361"/>
            <p14:sldId id="364"/>
            <p14:sldId id="365"/>
            <p14:sldId id="388"/>
            <p14:sldId id="366"/>
            <p14:sldId id="367"/>
            <p14:sldId id="369"/>
            <p14:sldId id="370"/>
            <p14:sldId id="389"/>
            <p14:sldId id="391"/>
            <p14:sldId id="392"/>
            <p14:sldId id="393"/>
            <p14:sldId id="394"/>
            <p14:sldId id="395"/>
            <p14:sldId id="396"/>
            <p14:sldId id="397"/>
            <p14:sldId id="398"/>
            <p14:sldId id="399"/>
            <p14:sldId id="400"/>
            <p14:sldId id="401"/>
            <p14:sldId id="402"/>
            <p14:sldId id="403"/>
            <p14:sldId id="404"/>
            <p14:sldId id="405"/>
            <p14:sldId id="349"/>
          </p14:sldIdLst>
        </p14:section>
        <p14:section name="Untitled Section" id="{2F6AD2C2-46A9-4BC4-94FF-3A698A8E8EFB}">
          <p14:sldIdLst/>
        </p14:section>
      </p14:sectionLst>
    </p:ex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p:scale>
          <a:sx n="60" d="100"/>
          <a:sy n="60" d="100"/>
        </p:scale>
        <p:origin x="-996" y="-192"/>
      </p:cViewPr>
      <p:guideLst>
        <p:guide orient="horz" pos="2160"/>
        <p:guide pos="3840"/>
      </p:guideLst>
    </p:cSldViewPr>
  </p:slideViewPr>
  <p:notesTextViewPr>
    <p:cViewPr>
      <p:scale>
        <a:sx n="1" d="1"/>
        <a:sy n="1" d="1"/>
      </p:scale>
      <p:origin x="0" y="0"/>
    </p:cViewPr>
  </p:notesTextViewPr>
  <p:sorterViewPr>
    <p:cViewPr>
      <p:scale>
        <a:sx n="100" d="100"/>
        <a:sy n="100" d="100"/>
      </p:scale>
      <p:origin x="0" y="234"/>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5/24/2025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dirty="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dirty="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5/24/2025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5/24/2025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5/24/2025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5/24/2025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5/24/2025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5/24/2025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5/24/2025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5/24/2025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5/24/2025</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 id="2147483663"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6.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7.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8.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9.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0.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1.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2.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3.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4.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5.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6.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3.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14.png"/><Relationship Id="rId2" Type="http://schemas.openxmlformats.org/officeDocument/2006/relationships/image" Target="../media/image12.jpeg"/><Relationship Id="rId1" Type="http://schemas.openxmlformats.org/officeDocument/2006/relationships/slideLayout" Target="../slideLayouts/slideLayout15.xml"/><Relationship Id="rId6"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269773" y="3468914"/>
            <a:ext cx="3746538" cy="523220"/>
          </a:xfrm>
          <a:prstGeom prst="rect">
            <a:avLst/>
          </a:prstGeom>
          <a:noFill/>
        </p:spPr>
        <p:txBody>
          <a:bodyPr wrap="none" rtlCol="0">
            <a:spAutoFit/>
          </a:bodyPr>
          <a:lstStyle/>
          <a:p>
            <a:pPr algn="ctr"/>
            <a:r>
              <a:rPr lang="ar-EG" sz="2800" b="1" dirty="0" smtClean="0">
                <a:solidFill>
                  <a:srgbClr val="00B0F0"/>
                </a:solidFill>
                <a:latin typeface="Alexandria" charset="0"/>
                <a:cs typeface="+mj-cs"/>
              </a:rPr>
              <a:t>استراتيجيات الإعلان والتسويق</a:t>
            </a:r>
            <a:endParaRPr lang="en-US" sz="2800" b="1" dirty="0">
              <a:solidFill>
                <a:srgbClr val="00B0F0"/>
              </a:solidFill>
              <a:latin typeface="Alexandria" charset="0"/>
              <a:cs typeface="+mj-cs"/>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solidFill>
                  <a:schemeClr val="tx1"/>
                </a:solidFill>
                <a:latin typeface="Alexandria" charset="0"/>
                <a:cs typeface="Alexandria" charset="0"/>
              </a:rPr>
              <a:t>Intro Lecture</a:t>
            </a:r>
            <a:endParaRPr lang="en-US" sz="2000" b="1" dirty="0">
              <a:solidFill>
                <a:schemeClr val="tx1"/>
              </a:solidFill>
              <a:latin typeface="Alexandria" charset="0"/>
              <a:cs typeface="Alexandria" charset="0"/>
            </a:endParaRPr>
          </a:p>
        </p:txBody>
      </p:sp>
      <p:sp>
        <p:nvSpPr>
          <p:cNvPr id="11" name="TextBox 10"/>
          <p:cNvSpPr txBox="1"/>
          <p:nvPr/>
        </p:nvSpPr>
        <p:spPr>
          <a:xfrm>
            <a:off x="7530406" y="4802552"/>
            <a:ext cx="1225272" cy="400110"/>
          </a:xfrm>
          <a:prstGeom prst="rect">
            <a:avLst/>
          </a:prstGeom>
          <a:noFill/>
        </p:spPr>
        <p:txBody>
          <a:bodyPr wrap="none" rtlCol="0">
            <a:spAutoFit/>
          </a:bodyPr>
          <a:lstStyle/>
          <a:p>
            <a:pPr algn="ctr"/>
            <a:r>
              <a:rPr lang="en-US" sz="2000" b="1" dirty="0" smtClean="0">
                <a:latin typeface="Alexandria" charset="0"/>
                <a:cs typeface="Alexandria" charset="0"/>
              </a:rPr>
              <a:t>MKT 211</a:t>
            </a:r>
            <a:endParaRPr lang="en-US" sz="2000" b="1" dirty="0">
              <a:latin typeface="Alexandria" charset="0"/>
              <a:cs typeface="Alexandria" charset="0"/>
            </a:endParaRPr>
          </a:p>
        </p:txBody>
      </p:sp>
      <p:sp>
        <p:nvSpPr>
          <p:cNvPr id="12" name="TextBox 11"/>
          <p:cNvSpPr txBox="1"/>
          <p:nvPr/>
        </p:nvSpPr>
        <p:spPr>
          <a:xfrm>
            <a:off x="-1189312" y="6170771"/>
            <a:ext cx="4886463" cy="521970"/>
          </a:xfrm>
          <a:prstGeom prst="rect">
            <a:avLst/>
          </a:prstGeom>
          <a:noFill/>
        </p:spPr>
        <p:txBody>
          <a:bodyPr wrap="square" rtlCol="0">
            <a:spAutoFit/>
          </a:bodyPr>
          <a:lstStyle/>
          <a:p>
            <a:pPr algn="ctr"/>
            <a:r>
              <a:rPr lang="ar-EG" sz="2800" b="1" dirty="0" smtClean="0">
                <a:solidFill>
                  <a:srgbClr val="00B0F0"/>
                </a:solidFill>
                <a:latin typeface="Alexandria" charset="0"/>
                <a:cs typeface="+mj-cs"/>
              </a:rPr>
              <a:t>د.معتز نبيل </a:t>
            </a:r>
            <a:endParaRPr lang="en-US" sz="2800" b="1" dirty="0">
              <a:solidFill>
                <a:srgbClr val="00B0F0"/>
              </a:solidFill>
              <a:latin typeface="Alexandria" charset="0"/>
              <a:cs typeface="+mj-cs"/>
            </a:endParaRPr>
          </a:p>
        </p:txBody>
      </p:sp>
      <p:sp>
        <p:nvSpPr>
          <p:cNvPr id="13" name="TextBox 12"/>
          <p:cNvSpPr txBox="1"/>
          <p:nvPr/>
        </p:nvSpPr>
        <p:spPr>
          <a:xfrm>
            <a:off x="-1189311" y="5830966"/>
            <a:ext cx="4886463" cy="523220"/>
          </a:xfrm>
          <a:prstGeom prst="rect">
            <a:avLst/>
          </a:prstGeom>
          <a:noFill/>
        </p:spPr>
        <p:txBody>
          <a:bodyPr wrap="square" rtlCol="0">
            <a:spAutoFit/>
          </a:bodyPr>
          <a:lstStyle/>
          <a:p>
            <a:pPr algn="ctr"/>
            <a:r>
              <a:rPr lang="ar-EG" sz="2800" dirty="0" smtClean="0">
                <a:solidFill>
                  <a:srgbClr val="00B0F0"/>
                </a:solidFill>
                <a:latin typeface="Alexandria" charset="0"/>
                <a:cs typeface="+mj-cs"/>
              </a:rPr>
              <a:t>إعداد </a:t>
            </a:r>
            <a:endParaRPr lang="en-US" sz="2800" dirty="0">
              <a:solidFill>
                <a:srgbClr val="00B0F0"/>
              </a:solidFill>
              <a:latin typeface="Alexandria" charset="0"/>
              <a:cs typeface="+mj-cs"/>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2793"/>
    </mc:Choice>
    <mc:Fallback xmlns="">
      <p:transition spd="slow" advTm="32793"/>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35074"/>
            <a:ext cx="3386537" cy="2436125"/>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r>
              <a:rPr lang="ar-EG" sz="2400" b="1" dirty="0" smtClean="0">
                <a:solidFill>
                  <a:srgbClr val="00B0F0"/>
                </a:solidFill>
                <a:latin typeface="Alexandria" charset="0"/>
                <a:cs typeface="Alexandria" charset="0"/>
              </a:rPr>
              <a:t>محتويات المحاضرة </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p:cNvSpPr txBox="1"/>
          <p:nvPr/>
        </p:nvSpPr>
        <p:spPr>
          <a:xfrm>
            <a:off x="4390679" y="2318225"/>
            <a:ext cx="7490145" cy="3785652"/>
          </a:xfrm>
          <a:prstGeom prst="rect">
            <a:avLst/>
          </a:prstGeom>
          <a:noFill/>
        </p:spPr>
        <p:txBody>
          <a:bodyPr wrap="square" rtlCol="0">
            <a:spAutoFit/>
          </a:bodyPr>
          <a:lstStyle/>
          <a:p>
            <a:pPr marL="457200" indent="-457200" algn="r" rtl="1">
              <a:lnSpc>
                <a:spcPct val="150000"/>
              </a:lnSpc>
              <a:buFont typeface="+mj-lt"/>
              <a:buAutoNum type="arabicPeriod"/>
            </a:pPr>
            <a:r>
              <a:rPr lang="ar-EG" sz="2000" dirty="0">
                <a:cs typeface="+mj-cs"/>
              </a:rPr>
              <a:t>مقدمة عن أستاذ المقرر.</a:t>
            </a:r>
          </a:p>
          <a:p>
            <a:pPr marL="457200" indent="-457200" algn="r" rtl="1">
              <a:lnSpc>
                <a:spcPct val="150000"/>
              </a:lnSpc>
              <a:buFont typeface="+mj-lt"/>
              <a:buAutoNum type="arabicPeriod"/>
            </a:pPr>
            <a:r>
              <a:rPr lang="ar-EG" sz="2000" dirty="0">
                <a:cs typeface="+mj-cs"/>
              </a:rPr>
              <a:t>توصيف المقرر.</a:t>
            </a:r>
          </a:p>
          <a:p>
            <a:pPr marL="457200" indent="-457200" algn="r" rtl="1">
              <a:lnSpc>
                <a:spcPct val="150000"/>
              </a:lnSpc>
              <a:buFont typeface="+mj-lt"/>
              <a:buAutoNum type="arabicPeriod"/>
            </a:pPr>
            <a:r>
              <a:rPr lang="ar-EG" sz="2000" dirty="0">
                <a:cs typeface="+mj-cs"/>
              </a:rPr>
              <a:t>أهداف المقرر.</a:t>
            </a:r>
          </a:p>
          <a:p>
            <a:pPr marL="457200" indent="-457200" algn="r" rtl="1">
              <a:lnSpc>
                <a:spcPct val="150000"/>
              </a:lnSpc>
              <a:buFont typeface="+mj-lt"/>
              <a:buAutoNum type="arabicPeriod"/>
            </a:pPr>
            <a:r>
              <a:rPr lang="ar-EG" sz="2000" dirty="0">
                <a:cs typeface="+mj-cs"/>
              </a:rPr>
              <a:t>مخرجات التعليم المستهدفة من المقرر.</a:t>
            </a:r>
          </a:p>
          <a:p>
            <a:pPr marL="457200" indent="-457200" algn="r" rtl="1">
              <a:lnSpc>
                <a:spcPct val="150000"/>
              </a:lnSpc>
              <a:buFont typeface="+mj-lt"/>
              <a:buAutoNum type="arabicPeriod"/>
            </a:pPr>
            <a:r>
              <a:rPr lang="ar-EG" sz="2000" dirty="0">
                <a:cs typeface="+mj-cs"/>
              </a:rPr>
              <a:t>التقييم الطلابى.</a:t>
            </a:r>
          </a:p>
          <a:p>
            <a:pPr marL="457200" indent="-457200" algn="r" rtl="1">
              <a:lnSpc>
                <a:spcPct val="150000"/>
              </a:lnSpc>
              <a:buFont typeface="+mj-lt"/>
              <a:buAutoNum type="arabicPeriod"/>
            </a:pPr>
            <a:r>
              <a:rPr lang="ar-EG" sz="2000" dirty="0">
                <a:cs typeface="+mj-cs"/>
              </a:rPr>
              <a:t>موضوعات المقرر.</a:t>
            </a:r>
          </a:p>
          <a:p>
            <a:pPr marL="457200" indent="-457200" algn="r" rtl="1">
              <a:lnSpc>
                <a:spcPct val="150000"/>
              </a:lnSpc>
              <a:buFont typeface="+mj-lt"/>
              <a:buAutoNum type="arabicPeriod"/>
            </a:pPr>
            <a:r>
              <a:rPr lang="ar-EG" sz="2000" dirty="0">
                <a:cs typeface="+mj-cs"/>
              </a:rPr>
              <a:t>مفهوم </a:t>
            </a:r>
            <a:r>
              <a:rPr lang="ar-EG" sz="2000" dirty="0" smtClean="0">
                <a:cs typeface="+mj-cs"/>
              </a:rPr>
              <a:t>الاستراتيجية.</a:t>
            </a:r>
            <a:endParaRPr lang="ar-EG" sz="2000" dirty="0">
              <a:cs typeface="+mj-cs"/>
            </a:endParaRPr>
          </a:p>
          <a:p>
            <a:pPr marL="457200" indent="-457200" algn="r" rtl="1">
              <a:lnSpc>
                <a:spcPct val="150000"/>
              </a:lnSpc>
              <a:buFont typeface="+mj-lt"/>
              <a:buAutoNum type="arabicPeriod"/>
            </a:pPr>
            <a:r>
              <a:rPr lang="ar-EG" sz="2000" dirty="0" smtClean="0">
                <a:cs typeface="+mj-cs"/>
              </a:rPr>
              <a:t>مراجع المقرر.</a:t>
            </a:r>
            <a:endParaRPr lang="ar-EG" sz="2000" dirty="0">
              <a:cs typeface="+mj-cs"/>
            </a:endParaRPr>
          </a:p>
        </p:txBody>
      </p:sp>
      <p:sp>
        <p:nvSpPr>
          <p:cNvPr id="13" name="TextBox 12">
            <a:extLst>
              <a:ext uri="{FF2B5EF4-FFF2-40B4-BE49-F238E27FC236}">
                <a16:creationId xmlns=""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smtClean="0">
                <a:solidFill>
                  <a:schemeClr val="bg1"/>
                </a:solidFill>
                <a:latin typeface="Times New Roman" pitchFamily="18" charset="0"/>
                <a:cs typeface="Times New Roman" pitchFamily="18" charset="0"/>
              </a:rPr>
              <a:t>Intro</a:t>
            </a:r>
          </a:p>
          <a:p>
            <a:pPr algn="ctr"/>
            <a:r>
              <a:rPr lang="en-US" sz="2000" b="1" dirty="0" smtClean="0">
                <a:solidFill>
                  <a:schemeClr val="bg1"/>
                </a:solidFill>
                <a:latin typeface="Times New Roman" pitchFamily="18" charset="0"/>
                <a:cs typeface="Times New Roman" pitchFamily="18" charset="0"/>
              </a:rPr>
              <a:t>Lecture </a:t>
            </a:r>
            <a:endParaRPr lang="en-US" sz="2000" b="1" dirty="0">
              <a:solidFill>
                <a:schemeClr val="bg1"/>
              </a:solidFill>
              <a:latin typeface="Times New Roman" pitchFamily="18" charset="0"/>
              <a:cs typeface="Times New Roman"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92206"/>
    </mc:Choice>
    <mc:Fallback xmlns="">
      <p:transition spd="slow" advTm="92206"/>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23950"/>
            <a:ext cx="99317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6301339" y="1259391"/>
            <a:ext cx="2512226" cy="461665"/>
          </a:xfrm>
          <a:prstGeom prst="rect">
            <a:avLst/>
          </a:prstGeom>
          <a:noFill/>
        </p:spPr>
        <p:txBody>
          <a:bodyPr wrap="none" rtlCol="0">
            <a:spAutoFit/>
          </a:bodyPr>
          <a:lstStyle/>
          <a:p>
            <a:r>
              <a:rPr lang="ar-EG" sz="2400" b="1" dirty="0">
                <a:solidFill>
                  <a:srgbClr val="00B0F0"/>
                </a:solidFill>
                <a:latin typeface="Alexandria" charset="0"/>
                <a:cs typeface="Alexandria" charset="0"/>
              </a:rPr>
              <a:t>مقدمة عن أستاذ المقرر</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 xmlns:a16="http://schemas.microsoft.com/office/drawing/2014/main" id="{AB738525-DD8E-2E85-F385-345FF64341EB}"/>
              </a:ext>
            </a:extLst>
          </p:cNvPr>
          <p:cNvSpPr txBox="1"/>
          <p:nvPr/>
        </p:nvSpPr>
        <p:spPr>
          <a:xfrm>
            <a:off x="4964743" y="1232095"/>
            <a:ext cx="1053874" cy="707886"/>
          </a:xfrm>
          <a:prstGeom prst="rect">
            <a:avLst/>
          </a:prstGeom>
          <a:noFill/>
        </p:spPr>
        <p:txBody>
          <a:bodyPr wrap="square" rtlCol="0">
            <a:spAutoFit/>
          </a:bodyPr>
          <a:lstStyle/>
          <a:p>
            <a:pPr algn="ctr"/>
            <a:r>
              <a:rPr lang="en-US" sz="2000" b="1" dirty="0" smtClean="0">
                <a:solidFill>
                  <a:schemeClr val="bg1"/>
                </a:solidFill>
                <a:latin typeface="Times New Roman" pitchFamily="18" charset="0"/>
                <a:cs typeface="Times New Roman" pitchFamily="18" charset="0"/>
              </a:rPr>
              <a:t>Intro</a:t>
            </a:r>
          </a:p>
          <a:p>
            <a:pPr algn="ctr"/>
            <a:r>
              <a:rPr lang="en-US" sz="2000" b="1" dirty="0" smtClean="0">
                <a:solidFill>
                  <a:schemeClr val="bg1"/>
                </a:solidFill>
                <a:latin typeface="Times New Roman" pitchFamily="18" charset="0"/>
                <a:cs typeface="Times New Roman" pitchFamily="18" charset="0"/>
              </a:rPr>
              <a:t>Lecture </a:t>
            </a:r>
            <a:endParaRPr lang="en-US" sz="2000" b="1" dirty="0">
              <a:solidFill>
                <a:schemeClr val="bg1"/>
              </a:solidFill>
              <a:latin typeface="Times New Roman" pitchFamily="18" charset="0"/>
              <a:cs typeface="Times New Roman" pitchFamily="18" charset="0"/>
            </a:endParaRPr>
          </a:p>
        </p:txBody>
      </p:sp>
    </p:spTree>
    <p:extLst>
      <p:ext uri="{BB962C8B-B14F-4D97-AF65-F5344CB8AC3E}">
        <p14:creationId xmlns:p14="http://schemas.microsoft.com/office/powerpoint/2010/main" val="1162544879"/>
      </p:ext>
    </p:extLst>
  </p:cSld>
  <p:clrMapOvr>
    <a:masterClrMapping/>
  </p:clrMapOvr>
  <mc:AlternateContent xmlns:mc="http://schemas.openxmlformats.org/markup-compatibility/2006" xmlns:p14="http://schemas.microsoft.com/office/powerpoint/2010/main">
    <mc:Choice Requires="p14">
      <p:transition spd="slow" p14:dur="2000" advTm="8000"/>
    </mc:Choice>
    <mc:Fallback xmlns="">
      <p:transition spd="slow" advTm="8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532078" y="1041124"/>
            <a:ext cx="2091930" cy="295066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94829" y="1412953"/>
            <a:ext cx="2770496" cy="461665"/>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مقدمة عن أستاذ المقرر</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364470"/>
            <a:ext cx="8309245" cy="3427477"/>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100" dirty="0">
                <a:latin typeface="Times New Roman" pitchFamily="18" charset="0"/>
                <a:cs typeface="Times New Roman" pitchFamily="18" charset="0"/>
              </a:rPr>
              <a:t>مدرس التسويق والإعلام الرقمى ولديه خبرة أكاديمية نظرية وعملية عن التسويق وكيفية إعداد الحملات الإعلانية التقليدية والرقمية؛ منذ حصوله على بكالوريوس الإعلام فى الإنتاج الإعلانى، ثم أتم حصوله على دبلوم الإعلام مرورًا بدرجة الماجستير بجانب عمله بالجانب التطبيقى والعملى.</a:t>
            </a:r>
          </a:p>
          <a:p>
            <a:pPr marL="342900" indent="-342900" algn="just" rtl="1">
              <a:lnSpc>
                <a:spcPct val="150000"/>
              </a:lnSpc>
              <a:buFont typeface="Wingdings" pitchFamily="2" charset="2"/>
              <a:buChar char="Ø"/>
            </a:pPr>
            <a:r>
              <a:rPr lang="ar-EG" sz="2100" dirty="0">
                <a:latin typeface="Times New Roman" pitchFamily="18" charset="0"/>
                <a:cs typeface="Times New Roman" pitchFamily="18" charset="0"/>
              </a:rPr>
              <a:t>معتز محاضر متمرس فى التسويق والإعلام الرقمى حيث أشرف على العديد من مشروعات التخرج بجوار خبرته التطبيقية فى مجال الإنتاج الإعلانى فى المونتاج والميكساج و مراحل الإنتاج الإعلانى المختلفة </a:t>
            </a:r>
            <a:r>
              <a:rPr lang="en-US" sz="2100" dirty="0" smtClean="0">
                <a:latin typeface="Times New Roman" pitchFamily="18" charset="0"/>
                <a:cs typeface="Times New Roman" pitchFamily="18" charset="0"/>
              </a:rPr>
              <a:t>Pre </a:t>
            </a:r>
            <a:r>
              <a:rPr lang="en-US" sz="2100" dirty="0">
                <a:latin typeface="Times New Roman" pitchFamily="18" charset="0"/>
                <a:cs typeface="Times New Roman" pitchFamily="18" charset="0"/>
              </a:rPr>
              <a:t>Production – Production – Post production</a:t>
            </a:r>
            <a:r>
              <a:rPr lang="en-US" sz="2100" dirty="0" smtClean="0">
                <a:latin typeface="Times New Roman" pitchFamily="18" charset="0"/>
                <a:cs typeface="Times New Roman" pitchFamily="18" charset="0"/>
              </a:rPr>
              <a:t>) </a:t>
            </a:r>
            <a:r>
              <a:rPr lang="ar-EG" sz="2100" dirty="0" smtClean="0">
                <a:latin typeface="Times New Roman" pitchFamily="18" charset="0"/>
                <a:cs typeface="Times New Roman" pitchFamily="18" charset="0"/>
              </a:rPr>
              <a:t>).</a:t>
            </a:r>
            <a:endParaRPr lang="en-US" sz="2100" dirty="0">
              <a:latin typeface="Times New Roman" pitchFamily="18" charset="0"/>
              <a:cs typeface="Times New Roman" pitchFamily="18" charset="0"/>
            </a:endParaRPr>
          </a:p>
        </p:txBody>
      </p:sp>
      <p:sp>
        <p:nvSpPr>
          <p:cNvPr id="15" name="TextBox 14">
            <a:extLst>
              <a:ext uri="{FF2B5EF4-FFF2-40B4-BE49-F238E27FC236}">
                <a16:creationId xmlns=""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smtClean="0">
                <a:solidFill>
                  <a:schemeClr val="bg1"/>
                </a:solidFill>
                <a:latin typeface="Times New Roman" pitchFamily="18" charset="0"/>
                <a:cs typeface="Times New Roman" pitchFamily="18" charset="0"/>
              </a:rPr>
              <a:t>Intro</a:t>
            </a:r>
          </a:p>
          <a:p>
            <a:pPr algn="ctr"/>
            <a:r>
              <a:rPr lang="en-US" sz="2000" b="1" dirty="0" smtClean="0">
                <a:solidFill>
                  <a:schemeClr val="bg1"/>
                </a:solidFill>
                <a:latin typeface="Times New Roman" pitchFamily="18" charset="0"/>
                <a:cs typeface="Times New Roman" pitchFamily="18" charset="0"/>
              </a:rPr>
              <a:t>Lecture </a:t>
            </a:r>
            <a:endParaRPr lang="en-US" sz="2000" b="1" dirty="0">
              <a:solidFill>
                <a:schemeClr val="bg1"/>
              </a:solidFill>
              <a:latin typeface="Times New Roman" pitchFamily="18" charset="0"/>
              <a:cs typeface="Times New Roman" pitchFamily="18" charset="0"/>
            </a:endParaRPr>
          </a:p>
        </p:txBody>
      </p:sp>
    </p:spTree>
    <p:extLst>
      <p:ext uri="{BB962C8B-B14F-4D97-AF65-F5344CB8AC3E}">
        <p14:creationId xmlns:p14="http://schemas.microsoft.com/office/powerpoint/2010/main" val="3916178217"/>
      </p:ext>
    </p:extLst>
  </p:cSld>
  <p:clrMapOvr>
    <a:masterClrMapping/>
  </p:clrMapOvr>
  <mc:AlternateContent xmlns:mc="http://schemas.openxmlformats.org/markup-compatibility/2006" xmlns:p14="http://schemas.microsoft.com/office/powerpoint/2010/main">
    <mc:Choice Requires="p14">
      <p:transition spd="slow" p14:dur="2000" advTm="220136"/>
    </mc:Choice>
    <mc:Fallback xmlns="">
      <p:transition spd="slow" advTm="220136"/>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532078" y="1041124"/>
            <a:ext cx="2091930" cy="295066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94829" y="1412953"/>
            <a:ext cx="2825087" cy="461665"/>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مقدمة عن أستاذ المقرر</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374704"/>
            <a:ext cx="8309245" cy="3485570"/>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100" dirty="0">
                <a:latin typeface="Times New Roman" pitchFamily="18" charset="0"/>
                <a:cs typeface="Times New Roman" pitchFamily="18" charset="0"/>
              </a:rPr>
              <a:t>حصل معتز على درجة الدكتوراه فى التسويق الرقمى، وكيفية استفادة الشركات منه فى تحقيق أهدافها وتحقيق أعلى نسبة ربح منه مع تقليل أعلى معدل من النفقات بشكل لا يؤثر فى جودة الحملات الإعلانية.</a:t>
            </a:r>
          </a:p>
          <a:p>
            <a:pPr marL="342900" indent="-342900" algn="just" rtl="1">
              <a:lnSpc>
                <a:spcPct val="150000"/>
              </a:lnSpc>
              <a:buFont typeface="Wingdings" pitchFamily="2" charset="2"/>
              <a:buChar char="Ø"/>
            </a:pPr>
            <a:r>
              <a:rPr lang="ar-EG" sz="2100" dirty="0" smtClean="0">
                <a:latin typeface="Times New Roman" pitchFamily="18" charset="0"/>
                <a:cs typeface="Times New Roman" pitchFamily="18" charset="0"/>
              </a:rPr>
              <a:t>دارت </a:t>
            </a:r>
            <a:r>
              <a:rPr lang="ar-EG" sz="2100" dirty="0">
                <a:latin typeface="Times New Roman" pitchFamily="18" charset="0"/>
                <a:cs typeface="Times New Roman" pitchFamily="18" charset="0"/>
              </a:rPr>
              <a:t>أبحاث معتز العملية حول التسويق الرقمى وأهميته و أشكاله وأنواعه وخصائصه بإختلاف الوسائل الإعلانية الرقمية المستخدمة للوصول إلى الجمهور المستهدف أو الجمهور المراد الوصول إليه من خلال عملية اتصال تسويقى ناجح لتحقيق السلوك المراد تكوينه من خلال شراء السلعة المراد بيعها أو تعديل سلوك إذا كانت حملة توعية اجتماعية. </a:t>
            </a:r>
          </a:p>
        </p:txBody>
      </p:sp>
      <p:sp>
        <p:nvSpPr>
          <p:cNvPr id="15" name="TextBox 14">
            <a:extLst>
              <a:ext uri="{FF2B5EF4-FFF2-40B4-BE49-F238E27FC236}">
                <a16:creationId xmlns=""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smtClean="0">
                <a:solidFill>
                  <a:schemeClr val="bg1"/>
                </a:solidFill>
                <a:latin typeface="Times New Roman" pitchFamily="18" charset="0"/>
                <a:cs typeface="Times New Roman" pitchFamily="18" charset="0"/>
              </a:rPr>
              <a:t>Intro</a:t>
            </a:r>
          </a:p>
          <a:p>
            <a:pPr algn="ctr"/>
            <a:r>
              <a:rPr lang="en-US" sz="2000" b="1" dirty="0" smtClean="0">
                <a:solidFill>
                  <a:schemeClr val="bg1"/>
                </a:solidFill>
                <a:latin typeface="Times New Roman" pitchFamily="18" charset="0"/>
                <a:cs typeface="Times New Roman" pitchFamily="18" charset="0"/>
              </a:rPr>
              <a:t>Lecture </a:t>
            </a:r>
            <a:endParaRPr lang="en-US" sz="2000" b="1" dirty="0">
              <a:solidFill>
                <a:schemeClr val="bg1"/>
              </a:solidFill>
              <a:latin typeface="Times New Roman" pitchFamily="18" charset="0"/>
              <a:cs typeface="Times New Roman" pitchFamily="18" charset="0"/>
            </a:endParaRPr>
          </a:p>
        </p:txBody>
      </p:sp>
    </p:spTree>
    <p:extLst>
      <p:ext uri="{BB962C8B-B14F-4D97-AF65-F5344CB8AC3E}">
        <p14:creationId xmlns:p14="http://schemas.microsoft.com/office/powerpoint/2010/main" val="2928928488"/>
      </p:ext>
    </p:extLst>
  </p:cSld>
  <p:clrMapOvr>
    <a:masterClrMapping/>
  </p:clrMapOvr>
  <mc:AlternateContent xmlns:mc="http://schemas.openxmlformats.org/markup-compatibility/2006" xmlns:p14="http://schemas.microsoft.com/office/powerpoint/2010/main">
    <mc:Choice Requires="p14">
      <p:transition spd="slow" p14:dur="2000" advTm="51000"/>
    </mc:Choice>
    <mc:Fallback xmlns="">
      <p:transition spd="slow" advTm="51000"/>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23950"/>
            <a:ext cx="9931779"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6301339" y="1259391"/>
            <a:ext cx="1765227" cy="461665"/>
          </a:xfrm>
          <a:prstGeom prst="rect">
            <a:avLst/>
          </a:prstGeom>
          <a:noFill/>
        </p:spPr>
        <p:txBody>
          <a:bodyPr wrap="none" rtlCol="0">
            <a:spAutoFit/>
          </a:bodyPr>
          <a:lstStyle/>
          <a:p>
            <a:r>
              <a:rPr lang="ar-EG" sz="2400" b="1" dirty="0">
                <a:solidFill>
                  <a:srgbClr val="00B0F0"/>
                </a:solidFill>
                <a:latin typeface="Alexandria" charset="0"/>
                <a:cs typeface="Alexandria" charset="0"/>
              </a:rPr>
              <a:t>توصيف المقرر </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 xmlns:a16="http://schemas.microsoft.com/office/drawing/2014/main" id="{AB738525-DD8E-2E85-F385-345FF64341EB}"/>
              </a:ext>
            </a:extLst>
          </p:cNvPr>
          <p:cNvSpPr txBox="1"/>
          <p:nvPr/>
        </p:nvSpPr>
        <p:spPr>
          <a:xfrm>
            <a:off x="4964743" y="1232095"/>
            <a:ext cx="1053874" cy="707886"/>
          </a:xfrm>
          <a:prstGeom prst="rect">
            <a:avLst/>
          </a:prstGeom>
          <a:noFill/>
        </p:spPr>
        <p:txBody>
          <a:bodyPr wrap="square" rtlCol="0">
            <a:spAutoFit/>
          </a:bodyPr>
          <a:lstStyle/>
          <a:p>
            <a:pPr algn="ctr"/>
            <a:r>
              <a:rPr lang="en-US" sz="2000" b="1" dirty="0" smtClean="0">
                <a:solidFill>
                  <a:schemeClr val="bg1"/>
                </a:solidFill>
                <a:latin typeface="Times New Roman" pitchFamily="18" charset="0"/>
                <a:cs typeface="Times New Roman" pitchFamily="18" charset="0"/>
              </a:rPr>
              <a:t>Intro</a:t>
            </a:r>
          </a:p>
          <a:p>
            <a:pPr algn="ctr"/>
            <a:r>
              <a:rPr lang="en-US" sz="2000" b="1" dirty="0" smtClean="0">
                <a:solidFill>
                  <a:schemeClr val="bg1"/>
                </a:solidFill>
                <a:latin typeface="Times New Roman" pitchFamily="18" charset="0"/>
                <a:cs typeface="Times New Roman" pitchFamily="18" charset="0"/>
              </a:rPr>
              <a:t>Lecture </a:t>
            </a:r>
            <a:endParaRPr lang="en-US" sz="2000" b="1" dirty="0">
              <a:solidFill>
                <a:schemeClr val="bg1"/>
              </a:solidFill>
              <a:latin typeface="Times New Roman" pitchFamily="18" charset="0"/>
              <a:cs typeface="Times New Roman" pitchFamily="18" charset="0"/>
            </a:endParaRPr>
          </a:p>
        </p:txBody>
      </p:sp>
    </p:spTree>
    <p:extLst>
      <p:ext uri="{BB962C8B-B14F-4D97-AF65-F5344CB8AC3E}">
        <p14:creationId xmlns:p14="http://schemas.microsoft.com/office/powerpoint/2010/main" val="127328951"/>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35074"/>
            <a:ext cx="3386537" cy="2436125"/>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94829" y="1412953"/>
            <a:ext cx="1714451" cy="460375"/>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توصيف المقرر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715904"/>
            <a:ext cx="8309245" cy="2516073"/>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100" dirty="0">
                <a:latin typeface="Times New Roman" pitchFamily="18" charset="0"/>
                <a:cs typeface="Times New Roman" pitchFamily="18" charset="0"/>
              </a:rPr>
              <a:t>يتناول مقرر استراتيجيات الإعلان والتسويق عددًا من الموضوعات الأساسية المرتبطة بمفهوم استراتيجيات الإعلان واستراتيجيات التسويق ، </a:t>
            </a:r>
            <a:r>
              <a:rPr lang="ar-EG" sz="2100" dirty="0" smtClean="0">
                <a:latin typeface="Times New Roman" pitchFamily="18" charset="0"/>
                <a:cs typeface="Times New Roman" pitchFamily="18" charset="0"/>
              </a:rPr>
              <a:t>من </a:t>
            </a:r>
            <a:r>
              <a:rPr lang="ar-EG" sz="2100" dirty="0">
                <a:latin typeface="Times New Roman" pitchFamily="18" charset="0"/>
                <a:cs typeface="Times New Roman" pitchFamily="18" charset="0"/>
              </a:rPr>
              <a:t>خلال </a:t>
            </a:r>
            <a:r>
              <a:rPr lang="ar-EG" sz="2100" dirty="0" smtClean="0">
                <a:latin typeface="Times New Roman" pitchFamily="18" charset="0"/>
                <a:cs typeface="Times New Roman" pitchFamily="18" charset="0"/>
              </a:rPr>
              <a:t>استراتيجية (محركات </a:t>
            </a:r>
            <a:r>
              <a:rPr lang="ar-EG" sz="2100" dirty="0">
                <a:latin typeface="Times New Roman" pitchFamily="18" charset="0"/>
                <a:cs typeface="Times New Roman" pitchFamily="18" charset="0"/>
              </a:rPr>
              <a:t>البحث- المؤثرين – </a:t>
            </a:r>
            <a:r>
              <a:rPr lang="ar-EG" sz="2100" dirty="0" smtClean="0">
                <a:latin typeface="Times New Roman" pitchFamily="18" charset="0"/>
                <a:cs typeface="Times New Roman" pitchFamily="18" charset="0"/>
              </a:rPr>
              <a:t>الغوريلا </a:t>
            </a:r>
            <a:r>
              <a:rPr lang="en-US" sz="2100" dirty="0">
                <a:latin typeface="Times New Roman" pitchFamily="18" charset="0"/>
                <a:cs typeface="Times New Roman" pitchFamily="18" charset="0"/>
              </a:rPr>
              <a:t>Guerrilla </a:t>
            </a:r>
            <a:r>
              <a:rPr lang="en-US" sz="2100" dirty="0" smtClean="0">
                <a:latin typeface="Times New Roman" pitchFamily="18" charset="0"/>
                <a:cs typeface="Times New Roman" pitchFamily="18" charset="0"/>
              </a:rPr>
              <a:t>marketing</a:t>
            </a:r>
            <a:r>
              <a:rPr lang="ar-EG" sz="2100" dirty="0" smtClean="0">
                <a:latin typeface="Times New Roman" pitchFamily="18" charset="0"/>
                <a:cs typeface="Times New Roman" pitchFamily="18" charset="0"/>
              </a:rPr>
              <a:t> - الأخضر </a:t>
            </a:r>
            <a:r>
              <a:rPr lang="ar-EG" sz="2100" dirty="0">
                <a:latin typeface="Times New Roman" pitchFamily="18" charset="0"/>
                <a:cs typeface="Times New Roman" pitchFamily="18" charset="0"/>
              </a:rPr>
              <a:t>– الشفهي – العام – المتخصص – التريند – المحتوى – الجغرافي – </a:t>
            </a:r>
            <a:r>
              <a:rPr lang="ar-EG" sz="2100" dirty="0" smtClean="0">
                <a:latin typeface="Times New Roman" pitchFamily="18" charset="0"/>
                <a:cs typeface="Times New Roman" pitchFamily="18" charset="0"/>
              </a:rPr>
              <a:t>تسويق</a:t>
            </a:r>
            <a:r>
              <a:rPr lang="en-US" sz="2100" dirty="0" smtClean="0">
                <a:latin typeface="Times New Roman" pitchFamily="18" charset="0"/>
                <a:cs typeface="Times New Roman" pitchFamily="18" charset="0"/>
              </a:rPr>
              <a:t>Inbound </a:t>
            </a:r>
            <a:r>
              <a:rPr lang="ar-EG" sz="2100" dirty="0" smtClean="0">
                <a:latin typeface="Times New Roman" pitchFamily="18" charset="0"/>
                <a:cs typeface="Times New Roman" pitchFamily="18" charset="0"/>
              </a:rPr>
              <a:t> - تسويق </a:t>
            </a:r>
            <a:r>
              <a:rPr lang="en-US" sz="2100" dirty="0" smtClean="0">
                <a:latin typeface="Times New Roman" pitchFamily="18" charset="0"/>
                <a:cs typeface="Times New Roman" pitchFamily="18" charset="0"/>
              </a:rPr>
              <a:t>Outbound  </a:t>
            </a:r>
            <a:r>
              <a:rPr lang="ar-EG" sz="2100" dirty="0" smtClean="0">
                <a:latin typeface="Times New Roman" pitchFamily="18" charset="0"/>
                <a:cs typeface="Times New Roman" pitchFamily="18" charset="0"/>
              </a:rPr>
              <a:t> - الدفع </a:t>
            </a:r>
            <a:r>
              <a:rPr lang="ar-EG" sz="2100" dirty="0">
                <a:latin typeface="Times New Roman" pitchFamily="18" charset="0"/>
                <a:cs typeface="Times New Roman" pitchFamily="18" charset="0"/>
              </a:rPr>
              <a:t>– الجذب – الكشط </a:t>
            </a:r>
            <a:r>
              <a:rPr lang="ar-EG" sz="2100" dirty="0" smtClean="0">
                <a:latin typeface="Times New Roman" pitchFamily="18" charset="0"/>
                <a:cs typeface="Times New Roman" pitchFamily="18" charset="0"/>
              </a:rPr>
              <a:t>والاختراق)  </a:t>
            </a:r>
            <a:r>
              <a:rPr lang="ar-EG" sz="2100" dirty="0">
                <a:latin typeface="Times New Roman" pitchFamily="18" charset="0"/>
                <a:cs typeface="Times New Roman" pitchFamily="18" charset="0"/>
              </a:rPr>
              <a:t>.</a:t>
            </a:r>
          </a:p>
        </p:txBody>
      </p:sp>
      <p:sp>
        <p:nvSpPr>
          <p:cNvPr id="13" name="TextBox 12">
            <a:extLst>
              <a:ext uri="{FF2B5EF4-FFF2-40B4-BE49-F238E27FC236}">
                <a16:creationId xmlns=""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smtClean="0">
                <a:solidFill>
                  <a:schemeClr val="bg1"/>
                </a:solidFill>
                <a:latin typeface="Times New Roman" pitchFamily="18" charset="0"/>
                <a:cs typeface="Times New Roman" pitchFamily="18" charset="0"/>
              </a:rPr>
              <a:t>Intro</a:t>
            </a:r>
          </a:p>
          <a:p>
            <a:pPr algn="ctr"/>
            <a:r>
              <a:rPr lang="en-US" sz="2000" b="1" dirty="0" smtClean="0">
                <a:solidFill>
                  <a:schemeClr val="bg1"/>
                </a:solidFill>
                <a:latin typeface="Times New Roman" pitchFamily="18" charset="0"/>
                <a:cs typeface="Times New Roman" pitchFamily="18" charset="0"/>
              </a:rPr>
              <a:t>Lecture </a:t>
            </a:r>
            <a:endParaRPr lang="en-US" sz="2000" b="1" dirty="0">
              <a:solidFill>
                <a:schemeClr val="bg1"/>
              </a:solidFill>
              <a:latin typeface="Times New Roman" pitchFamily="18" charset="0"/>
              <a:cs typeface="Times New Roman" pitchFamily="18" charset="0"/>
            </a:endParaRPr>
          </a:p>
        </p:txBody>
      </p:sp>
    </p:spTree>
    <p:extLst>
      <p:ext uri="{BB962C8B-B14F-4D97-AF65-F5344CB8AC3E}">
        <p14:creationId xmlns:p14="http://schemas.microsoft.com/office/powerpoint/2010/main" val="3232336127"/>
      </p:ext>
    </p:extLst>
  </p:cSld>
  <p:clrMapOvr>
    <a:masterClrMapping/>
  </p:clrMapOvr>
  <mc:AlternateContent xmlns:mc="http://schemas.openxmlformats.org/markup-compatibility/2006" xmlns:p14="http://schemas.microsoft.com/office/powerpoint/2010/main">
    <mc:Choice Requires="p14">
      <p:transition spd="slow" p14:dur="2000" advTm="108104"/>
    </mc:Choice>
    <mc:Fallback xmlns="">
      <p:transition spd="slow" advTm="108104"/>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23950"/>
            <a:ext cx="99317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6301339" y="1259391"/>
            <a:ext cx="1521570" cy="461665"/>
          </a:xfrm>
          <a:prstGeom prst="rect">
            <a:avLst/>
          </a:prstGeom>
          <a:noFill/>
        </p:spPr>
        <p:txBody>
          <a:bodyPr wrap="none" rtlCol="0">
            <a:spAutoFit/>
          </a:bodyPr>
          <a:lstStyle/>
          <a:p>
            <a:r>
              <a:rPr lang="ar-EG" sz="2400" b="1" dirty="0">
                <a:solidFill>
                  <a:srgbClr val="00B0F0"/>
                </a:solidFill>
                <a:latin typeface="Alexandria" charset="0"/>
                <a:cs typeface="Alexandria" charset="0"/>
              </a:rPr>
              <a:t>أهداف المقرر</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TextBox 12">
            <a:extLst>
              <a:ext uri="{FF2B5EF4-FFF2-40B4-BE49-F238E27FC236}">
                <a16:creationId xmlns="" xmlns:a16="http://schemas.microsoft.com/office/drawing/2014/main" id="{AB738525-DD8E-2E85-F385-345FF64341EB}"/>
              </a:ext>
            </a:extLst>
          </p:cNvPr>
          <p:cNvSpPr txBox="1"/>
          <p:nvPr/>
        </p:nvSpPr>
        <p:spPr>
          <a:xfrm>
            <a:off x="4964743" y="1232095"/>
            <a:ext cx="1053874" cy="707886"/>
          </a:xfrm>
          <a:prstGeom prst="rect">
            <a:avLst/>
          </a:prstGeom>
          <a:noFill/>
        </p:spPr>
        <p:txBody>
          <a:bodyPr wrap="square" rtlCol="0">
            <a:spAutoFit/>
          </a:bodyPr>
          <a:lstStyle/>
          <a:p>
            <a:pPr algn="ctr"/>
            <a:r>
              <a:rPr lang="en-US" sz="2000" b="1" dirty="0" smtClean="0">
                <a:solidFill>
                  <a:schemeClr val="bg1"/>
                </a:solidFill>
                <a:latin typeface="Times New Roman" pitchFamily="18" charset="0"/>
                <a:cs typeface="Times New Roman" pitchFamily="18" charset="0"/>
              </a:rPr>
              <a:t>Intro</a:t>
            </a:r>
          </a:p>
          <a:p>
            <a:pPr algn="ctr"/>
            <a:r>
              <a:rPr lang="en-US" sz="2000" b="1" dirty="0" smtClean="0">
                <a:solidFill>
                  <a:schemeClr val="bg1"/>
                </a:solidFill>
                <a:latin typeface="Times New Roman" pitchFamily="18" charset="0"/>
                <a:cs typeface="Times New Roman" pitchFamily="18" charset="0"/>
              </a:rPr>
              <a:t>Lecture </a:t>
            </a:r>
            <a:endParaRPr lang="en-US" sz="2000" b="1" dirty="0">
              <a:solidFill>
                <a:schemeClr val="bg1"/>
              </a:solidFill>
              <a:latin typeface="Times New Roman" pitchFamily="18" charset="0"/>
              <a:cs typeface="Times New Roman" pitchFamily="18" charset="0"/>
            </a:endParaRPr>
          </a:p>
        </p:txBody>
      </p:sp>
    </p:spTree>
    <p:extLst>
      <p:ext uri="{BB962C8B-B14F-4D97-AF65-F5344CB8AC3E}">
        <p14:creationId xmlns:p14="http://schemas.microsoft.com/office/powerpoint/2010/main" val="1506655870"/>
      </p:ext>
    </p:extLst>
  </p:cSld>
  <p:clrMapOvr>
    <a:masterClrMapping/>
  </p:clrMapOvr>
  <mc:AlternateContent xmlns:mc="http://schemas.openxmlformats.org/markup-compatibility/2006" xmlns:p14="http://schemas.microsoft.com/office/powerpoint/2010/main">
    <mc:Choice Requires="p14">
      <p:transition spd="slow" p14:dur="2000" advTm="10149"/>
    </mc:Choice>
    <mc:Fallback xmlns="">
      <p:transition spd="slow" advTm="1014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35074"/>
            <a:ext cx="3386537" cy="2436125"/>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94829" y="1412953"/>
            <a:ext cx="1714451" cy="461665"/>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أهداف المقرر</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715904"/>
            <a:ext cx="8309245" cy="2942729"/>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100" dirty="0" smtClean="0">
                <a:latin typeface="Times New Roman" pitchFamily="18" charset="0"/>
                <a:cs typeface="Times New Roman" pitchFamily="18" charset="0"/>
              </a:rPr>
              <a:t>يهدف المقرر إلى معرفة استراتيجيات التسويق والإعلان الرقمي والتقليدي وكيفية الاستفادة منها من قبل مديري التسويق عند التخطيط للحملات التسويقية والإعلانية وذلك بهدف الوصول إلى الجمهور المستهدف الذي تم دراسة احتياجاته ورغباته بكل دقه من قبل فريق التسويق المكلف بتصميم كيفية سريان الحملة التسويقية وزيادة الحصة التسويقية للشركة فى السوق المستهدفة بهدف شراء أو استخدام السلعة أو الخدمة المراد بيعها للجمهور المستهدف من هذه السوق.</a:t>
            </a:r>
          </a:p>
        </p:txBody>
      </p:sp>
      <p:sp>
        <p:nvSpPr>
          <p:cNvPr id="14" name="TextBox 13">
            <a:extLst>
              <a:ext uri="{FF2B5EF4-FFF2-40B4-BE49-F238E27FC236}">
                <a16:creationId xmlns=""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smtClean="0">
                <a:solidFill>
                  <a:schemeClr val="bg1"/>
                </a:solidFill>
                <a:latin typeface="Times New Roman" pitchFamily="18" charset="0"/>
                <a:cs typeface="Times New Roman" pitchFamily="18" charset="0"/>
              </a:rPr>
              <a:t>Intro</a:t>
            </a:r>
          </a:p>
          <a:p>
            <a:pPr algn="ctr"/>
            <a:r>
              <a:rPr lang="en-US" sz="2000" b="1" dirty="0" smtClean="0">
                <a:solidFill>
                  <a:schemeClr val="bg1"/>
                </a:solidFill>
                <a:latin typeface="Times New Roman" pitchFamily="18" charset="0"/>
                <a:cs typeface="Times New Roman" pitchFamily="18" charset="0"/>
              </a:rPr>
              <a:t>Lecture </a:t>
            </a:r>
            <a:endParaRPr lang="en-US" sz="2000" b="1" dirty="0">
              <a:solidFill>
                <a:schemeClr val="bg1"/>
              </a:solidFill>
              <a:latin typeface="Times New Roman" pitchFamily="18" charset="0"/>
              <a:cs typeface="Times New Roman" pitchFamily="18" charset="0"/>
            </a:endParaRPr>
          </a:p>
        </p:txBody>
      </p:sp>
    </p:spTree>
    <p:extLst>
      <p:ext uri="{BB962C8B-B14F-4D97-AF65-F5344CB8AC3E}">
        <p14:creationId xmlns:p14="http://schemas.microsoft.com/office/powerpoint/2010/main" val="2807950119"/>
      </p:ext>
    </p:extLst>
  </p:cSld>
  <p:clrMapOvr>
    <a:masterClrMapping/>
  </p:clrMapOvr>
  <mc:AlternateContent xmlns:mc="http://schemas.openxmlformats.org/markup-compatibility/2006" xmlns:p14="http://schemas.microsoft.com/office/powerpoint/2010/main">
    <mc:Choice Requires="p14">
      <p:transition spd="slow" p14:dur="2000" advTm="307862"/>
    </mc:Choice>
    <mc:Fallback xmlns="">
      <p:transition spd="slow" advTm="307862"/>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23950"/>
            <a:ext cx="9931779"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6136397" y="1245907"/>
            <a:ext cx="4001416" cy="461665"/>
          </a:xfrm>
          <a:prstGeom prst="rect">
            <a:avLst/>
          </a:prstGeom>
          <a:noFill/>
        </p:spPr>
        <p:txBody>
          <a:bodyPr wrap="none" rtlCol="0">
            <a:spAutoFit/>
          </a:bodyPr>
          <a:lstStyle/>
          <a:p>
            <a:r>
              <a:rPr lang="ar-EG" sz="2400" b="1" dirty="0">
                <a:solidFill>
                  <a:srgbClr val="00B0F0"/>
                </a:solidFill>
                <a:latin typeface="Alexandria" charset="0"/>
                <a:cs typeface="Alexandria" charset="0"/>
              </a:rPr>
              <a:t>مخرجات التعليم المستهدفة من المقرر </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TextBox 12">
            <a:extLst>
              <a:ext uri="{FF2B5EF4-FFF2-40B4-BE49-F238E27FC236}">
                <a16:creationId xmlns="" xmlns:a16="http://schemas.microsoft.com/office/drawing/2014/main" id="{AB738525-DD8E-2E85-F385-345FF64341EB}"/>
              </a:ext>
            </a:extLst>
          </p:cNvPr>
          <p:cNvSpPr txBox="1"/>
          <p:nvPr/>
        </p:nvSpPr>
        <p:spPr>
          <a:xfrm>
            <a:off x="4964743" y="1232095"/>
            <a:ext cx="1053874" cy="707886"/>
          </a:xfrm>
          <a:prstGeom prst="rect">
            <a:avLst/>
          </a:prstGeom>
          <a:noFill/>
        </p:spPr>
        <p:txBody>
          <a:bodyPr wrap="square" rtlCol="0">
            <a:spAutoFit/>
          </a:bodyPr>
          <a:lstStyle/>
          <a:p>
            <a:pPr algn="ctr"/>
            <a:r>
              <a:rPr lang="en-US" sz="2000" b="1" dirty="0" smtClean="0">
                <a:solidFill>
                  <a:schemeClr val="bg1"/>
                </a:solidFill>
                <a:latin typeface="Times New Roman" pitchFamily="18" charset="0"/>
                <a:cs typeface="Times New Roman" pitchFamily="18" charset="0"/>
              </a:rPr>
              <a:t>Intro</a:t>
            </a:r>
          </a:p>
          <a:p>
            <a:pPr algn="ctr"/>
            <a:r>
              <a:rPr lang="en-US" sz="2000" b="1" dirty="0" smtClean="0">
                <a:solidFill>
                  <a:schemeClr val="bg1"/>
                </a:solidFill>
                <a:latin typeface="Times New Roman" pitchFamily="18" charset="0"/>
                <a:cs typeface="Times New Roman" pitchFamily="18" charset="0"/>
              </a:rPr>
              <a:t>Lecture </a:t>
            </a:r>
            <a:endParaRPr lang="en-US" sz="2000" b="1" dirty="0">
              <a:solidFill>
                <a:schemeClr val="bg1"/>
              </a:solidFill>
              <a:latin typeface="Times New Roman" pitchFamily="18" charset="0"/>
              <a:cs typeface="Times New Roman" pitchFamily="18" charset="0"/>
            </a:endParaRPr>
          </a:p>
        </p:txBody>
      </p:sp>
    </p:spTree>
    <p:extLst>
      <p:ext uri="{BB962C8B-B14F-4D97-AF65-F5344CB8AC3E}">
        <p14:creationId xmlns:p14="http://schemas.microsoft.com/office/powerpoint/2010/main" val="3740363462"/>
      </p:ext>
    </p:extLst>
  </p:cSld>
  <p:clrMapOvr>
    <a:masterClrMapping/>
  </p:clrMapOvr>
  <mc:AlternateContent xmlns:mc="http://schemas.openxmlformats.org/markup-compatibility/2006" xmlns:p14="http://schemas.microsoft.com/office/powerpoint/2010/main">
    <mc:Choice Requires="p14">
      <p:transition spd="slow" p14:dur="2000" advTm="20772"/>
    </mc:Choice>
    <mc:Fallback xmlns="">
      <p:transition spd="slow" advTm="2077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35074"/>
            <a:ext cx="3386537" cy="2436125"/>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94830" y="1412953"/>
            <a:ext cx="4012442" cy="461665"/>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مخرجات التعليم المستهدفة من المقرر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323527"/>
            <a:ext cx="8309245" cy="3808735"/>
          </a:xfrm>
          <a:prstGeom prst="rect">
            <a:avLst/>
          </a:prstGeom>
          <a:noFill/>
        </p:spPr>
        <p:txBody>
          <a:bodyPr wrap="square" rtlCol="0">
            <a:spAutoFit/>
          </a:bodyPr>
          <a:lstStyle/>
          <a:p>
            <a:pPr marL="457200" indent="-457200" algn="just" rtl="1">
              <a:lnSpc>
                <a:spcPct val="150000"/>
              </a:lnSpc>
              <a:buFont typeface="Wingdings" pitchFamily="2" charset="2"/>
              <a:buChar char="Ø"/>
            </a:pPr>
            <a:r>
              <a:rPr lang="ar-EG" sz="2100" dirty="0">
                <a:latin typeface="Times New Roman" pitchFamily="18" charset="0"/>
                <a:cs typeface="Times New Roman" pitchFamily="18" charset="0"/>
              </a:rPr>
              <a:t>فى نهاية المقرر، سيكون الطلاب قادرون على ما يلى</a:t>
            </a:r>
            <a:r>
              <a:rPr lang="ar-EG" sz="2100" dirty="0" smtClean="0">
                <a:latin typeface="Times New Roman" pitchFamily="18" charset="0"/>
                <a:cs typeface="Times New Roman" pitchFamily="18" charset="0"/>
              </a:rPr>
              <a:t>:</a:t>
            </a:r>
          </a:p>
          <a:p>
            <a:pPr marL="457200" indent="-457200" algn="just" rtl="1">
              <a:lnSpc>
                <a:spcPct val="150000"/>
              </a:lnSpc>
              <a:buFont typeface="+mj-lt"/>
              <a:buAutoNum type="arabicPeriod"/>
            </a:pPr>
            <a:r>
              <a:rPr lang="ar-EG" sz="2000" dirty="0" smtClean="0">
                <a:latin typeface="Times New Roman" pitchFamily="18" charset="0"/>
                <a:cs typeface="Times New Roman" pitchFamily="18" charset="0"/>
              </a:rPr>
              <a:t>التعرف </a:t>
            </a:r>
            <a:r>
              <a:rPr lang="ar-EG" sz="2000" dirty="0">
                <a:latin typeface="Times New Roman" pitchFamily="18" charset="0"/>
                <a:cs typeface="Times New Roman" pitchFamily="18" charset="0"/>
              </a:rPr>
              <a:t>على مفهوم استراتيجيات الإعلان والتسويق.</a:t>
            </a:r>
          </a:p>
          <a:p>
            <a:pPr marL="457200" indent="-457200" algn="just" rtl="1">
              <a:lnSpc>
                <a:spcPct val="150000"/>
              </a:lnSpc>
              <a:buFont typeface="+mj-lt"/>
              <a:buAutoNum type="arabicPeriod"/>
            </a:pPr>
            <a:r>
              <a:rPr lang="ar-EG" sz="2000" dirty="0" smtClean="0">
                <a:latin typeface="Times New Roman" pitchFamily="18" charset="0"/>
                <a:cs typeface="Times New Roman" pitchFamily="18" charset="0"/>
              </a:rPr>
              <a:t>التعرف </a:t>
            </a:r>
            <a:r>
              <a:rPr lang="ar-EG" sz="2000" dirty="0">
                <a:latin typeface="Times New Roman" pitchFamily="18" charset="0"/>
                <a:cs typeface="Times New Roman" pitchFamily="18" charset="0"/>
              </a:rPr>
              <a:t>على استراتيجية التسويق عبر محركات البحث.</a:t>
            </a:r>
          </a:p>
          <a:p>
            <a:pPr marL="457200" indent="-457200" algn="just" rtl="1">
              <a:lnSpc>
                <a:spcPct val="150000"/>
              </a:lnSpc>
              <a:buFont typeface="+mj-lt"/>
              <a:buAutoNum type="arabicPeriod"/>
            </a:pPr>
            <a:r>
              <a:rPr lang="ar-EG" sz="2000" dirty="0" smtClean="0">
                <a:latin typeface="Times New Roman" pitchFamily="18" charset="0"/>
                <a:cs typeface="Times New Roman" pitchFamily="18" charset="0"/>
              </a:rPr>
              <a:t>التعرف </a:t>
            </a:r>
            <a:r>
              <a:rPr lang="ar-EG" sz="2000" dirty="0">
                <a:latin typeface="Times New Roman" pitchFamily="18" charset="0"/>
                <a:cs typeface="Times New Roman" pitchFamily="18" charset="0"/>
              </a:rPr>
              <a:t>على استراتيجية التسويق من خلال المؤثرين. </a:t>
            </a:r>
          </a:p>
          <a:p>
            <a:pPr marL="457200" indent="-457200" algn="just" rtl="1">
              <a:lnSpc>
                <a:spcPct val="150000"/>
              </a:lnSpc>
              <a:buFont typeface="+mj-lt"/>
              <a:buAutoNum type="arabicPeriod"/>
            </a:pPr>
            <a:r>
              <a:rPr lang="ar-EG" sz="2000" dirty="0" smtClean="0">
                <a:latin typeface="Times New Roman" pitchFamily="18" charset="0"/>
                <a:cs typeface="Times New Roman" pitchFamily="18" charset="0"/>
              </a:rPr>
              <a:t>التعرف </a:t>
            </a:r>
            <a:r>
              <a:rPr lang="ar-EG" sz="2000" dirty="0">
                <a:latin typeface="Times New Roman" pitchFamily="18" charset="0"/>
                <a:cs typeface="Times New Roman" pitchFamily="18" charset="0"/>
              </a:rPr>
              <a:t>على استراتيجية التسويق الغوريلا.</a:t>
            </a:r>
          </a:p>
          <a:p>
            <a:pPr marL="457200" indent="-457200" algn="just" rtl="1">
              <a:lnSpc>
                <a:spcPct val="150000"/>
              </a:lnSpc>
              <a:buFont typeface="+mj-lt"/>
              <a:buAutoNum type="arabicPeriod"/>
            </a:pPr>
            <a:r>
              <a:rPr lang="ar-EG" sz="2000" dirty="0" smtClean="0">
                <a:latin typeface="Times New Roman" pitchFamily="18" charset="0"/>
                <a:cs typeface="Times New Roman" pitchFamily="18" charset="0"/>
              </a:rPr>
              <a:t>التعرف </a:t>
            </a:r>
            <a:r>
              <a:rPr lang="ar-EG" sz="2000" dirty="0">
                <a:latin typeface="Times New Roman" pitchFamily="18" charset="0"/>
                <a:cs typeface="Times New Roman" pitchFamily="18" charset="0"/>
              </a:rPr>
              <a:t>على استراتيجية التسويق الأخضر.</a:t>
            </a:r>
          </a:p>
          <a:p>
            <a:pPr marL="457200" indent="-457200" algn="just" rtl="1">
              <a:lnSpc>
                <a:spcPct val="150000"/>
              </a:lnSpc>
              <a:buFont typeface="+mj-lt"/>
              <a:buAutoNum type="arabicPeriod"/>
            </a:pPr>
            <a:r>
              <a:rPr lang="ar-EG" sz="2000" dirty="0" smtClean="0">
                <a:latin typeface="Times New Roman" pitchFamily="18" charset="0"/>
                <a:cs typeface="Times New Roman" pitchFamily="18" charset="0"/>
              </a:rPr>
              <a:t>التعرف </a:t>
            </a:r>
            <a:r>
              <a:rPr lang="ar-EG" sz="2000" dirty="0">
                <a:latin typeface="Times New Roman" pitchFamily="18" charset="0"/>
                <a:cs typeface="Times New Roman" pitchFamily="18" charset="0"/>
              </a:rPr>
              <a:t>على استراتيجية التسويق الشفهي</a:t>
            </a:r>
            <a:r>
              <a:rPr lang="ar-EG" sz="2000" dirty="0" smtClean="0">
                <a:latin typeface="Times New Roman" pitchFamily="18" charset="0"/>
                <a:cs typeface="Times New Roman" pitchFamily="18" charset="0"/>
              </a:rPr>
              <a:t>.</a:t>
            </a:r>
          </a:p>
          <a:p>
            <a:pPr marL="457200" indent="-457200" algn="just" rtl="1">
              <a:lnSpc>
                <a:spcPct val="150000"/>
              </a:lnSpc>
              <a:buFont typeface="+mj-lt"/>
              <a:buAutoNum type="arabicPeriod"/>
            </a:pPr>
            <a:r>
              <a:rPr lang="ar-EG" sz="2000" dirty="0" smtClean="0">
                <a:latin typeface="Times New Roman" pitchFamily="18" charset="0"/>
                <a:cs typeface="Times New Roman" pitchFamily="18" charset="0"/>
              </a:rPr>
              <a:t>التعرف </a:t>
            </a:r>
            <a:r>
              <a:rPr lang="ar-EG" sz="2000" dirty="0">
                <a:latin typeface="Times New Roman" pitchFamily="18" charset="0"/>
                <a:cs typeface="Times New Roman" pitchFamily="18" charset="0"/>
              </a:rPr>
              <a:t>على استراتيجية التسويق العام</a:t>
            </a:r>
            <a:r>
              <a:rPr lang="ar-EG" sz="2000" dirty="0" smtClean="0">
                <a:latin typeface="Times New Roman" pitchFamily="18" charset="0"/>
                <a:cs typeface="Times New Roman" pitchFamily="18" charset="0"/>
              </a:rPr>
              <a:t>.</a:t>
            </a:r>
            <a:endParaRPr lang="ar-EG" sz="2000" dirty="0">
              <a:latin typeface="Times New Roman" pitchFamily="18" charset="0"/>
              <a:cs typeface="Times New Roman" pitchFamily="18" charset="0"/>
            </a:endParaRPr>
          </a:p>
        </p:txBody>
      </p:sp>
      <p:sp>
        <p:nvSpPr>
          <p:cNvPr id="15" name="TextBox 14">
            <a:extLst>
              <a:ext uri="{FF2B5EF4-FFF2-40B4-BE49-F238E27FC236}">
                <a16:creationId xmlns=""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smtClean="0">
                <a:solidFill>
                  <a:schemeClr val="bg1"/>
                </a:solidFill>
                <a:latin typeface="Times New Roman" pitchFamily="18" charset="0"/>
                <a:cs typeface="Times New Roman" pitchFamily="18" charset="0"/>
              </a:rPr>
              <a:t>Intro</a:t>
            </a:r>
          </a:p>
          <a:p>
            <a:pPr algn="ctr"/>
            <a:r>
              <a:rPr lang="en-US" sz="2000" b="1" dirty="0" smtClean="0">
                <a:solidFill>
                  <a:schemeClr val="bg1"/>
                </a:solidFill>
                <a:latin typeface="Times New Roman" pitchFamily="18" charset="0"/>
                <a:cs typeface="Times New Roman" pitchFamily="18" charset="0"/>
              </a:rPr>
              <a:t>Lecture </a:t>
            </a:r>
            <a:endParaRPr lang="en-US" sz="2000" b="1" dirty="0">
              <a:solidFill>
                <a:schemeClr val="bg1"/>
              </a:solidFill>
              <a:latin typeface="Times New Roman" pitchFamily="18" charset="0"/>
              <a:cs typeface="Times New Roman" pitchFamily="18" charset="0"/>
            </a:endParaRPr>
          </a:p>
        </p:txBody>
      </p:sp>
    </p:spTree>
    <p:extLst>
      <p:ext uri="{BB962C8B-B14F-4D97-AF65-F5344CB8AC3E}">
        <p14:creationId xmlns:p14="http://schemas.microsoft.com/office/powerpoint/2010/main" val="4272584186"/>
      </p:ext>
    </p:extLst>
  </p:cSld>
  <p:clrMapOvr>
    <a:masterClrMapping/>
  </p:clrMapOvr>
  <mc:AlternateContent xmlns:mc="http://schemas.openxmlformats.org/markup-compatibility/2006" xmlns:p14="http://schemas.microsoft.com/office/powerpoint/2010/main">
    <mc:Choice Requires="p14">
      <p:transition spd="slow" p14:dur="2000" advTm="45757"/>
    </mc:Choice>
    <mc:Fallback xmlns="">
      <p:transition spd="slow" advTm="45757"/>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35074"/>
            <a:ext cx="3386537" cy="2436125"/>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323527"/>
            <a:ext cx="8309245" cy="3323987"/>
          </a:xfrm>
          <a:prstGeom prst="rect">
            <a:avLst/>
          </a:prstGeom>
          <a:noFill/>
        </p:spPr>
        <p:txBody>
          <a:bodyPr wrap="square" rtlCol="0">
            <a:spAutoFit/>
          </a:bodyPr>
          <a:lstStyle/>
          <a:p>
            <a:pPr marL="457200" indent="-457200" algn="just" rtl="1">
              <a:lnSpc>
                <a:spcPct val="150000"/>
              </a:lnSpc>
              <a:buFont typeface="+mj-lt"/>
              <a:buAutoNum type="arabicPeriod" startAt="8"/>
            </a:pPr>
            <a:r>
              <a:rPr lang="ar-EG" sz="2000" dirty="0" smtClean="0">
                <a:latin typeface="Times New Roman" pitchFamily="18" charset="0"/>
                <a:cs typeface="Times New Roman" pitchFamily="18" charset="0"/>
              </a:rPr>
              <a:t>التعرف </a:t>
            </a:r>
            <a:r>
              <a:rPr lang="ar-EG" sz="2000" dirty="0">
                <a:latin typeface="Times New Roman" pitchFamily="18" charset="0"/>
                <a:cs typeface="Times New Roman" pitchFamily="18" charset="0"/>
              </a:rPr>
              <a:t>على استراتيجية التسويق المتخصص.</a:t>
            </a:r>
          </a:p>
          <a:p>
            <a:pPr marL="457200" indent="-457200" algn="just" rtl="1">
              <a:lnSpc>
                <a:spcPct val="150000"/>
              </a:lnSpc>
              <a:buFont typeface="+mj-lt"/>
              <a:buAutoNum type="arabicPeriod" startAt="8"/>
            </a:pPr>
            <a:r>
              <a:rPr lang="ar-EG" sz="2000" dirty="0" smtClean="0">
                <a:latin typeface="Times New Roman" pitchFamily="18" charset="0"/>
                <a:cs typeface="Times New Roman" pitchFamily="18" charset="0"/>
              </a:rPr>
              <a:t>التعرف </a:t>
            </a:r>
            <a:r>
              <a:rPr lang="ar-EG" sz="2000" dirty="0">
                <a:latin typeface="Times New Roman" pitchFamily="18" charset="0"/>
                <a:cs typeface="Times New Roman" pitchFamily="18" charset="0"/>
              </a:rPr>
              <a:t>على استراتيجية التسويق </a:t>
            </a:r>
            <a:r>
              <a:rPr lang="ar-EG" sz="2000" dirty="0" smtClean="0">
                <a:latin typeface="Times New Roman" pitchFamily="18" charset="0"/>
                <a:cs typeface="Times New Roman" pitchFamily="18" charset="0"/>
              </a:rPr>
              <a:t>بالأحداث الجارية.</a:t>
            </a:r>
            <a:endParaRPr lang="ar-EG" sz="2000" dirty="0">
              <a:latin typeface="Times New Roman" pitchFamily="18" charset="0"/>
              <a:cs typeface="Times New Roman" pitchFamily="18" charset="0"/>
            </a:endParaRPr>
          </a:p>
          <a:p>
            <a:pPr marL="457200" indent="-457200" algn="just" rtl="1">
              <a:lnSpc>
                <a:spcPct val="150000"/>
              </a:lnSpc>
              <a:buFont typeface="+mj-lt"/>
              <a:buAutoNum type="arabicPeriod" startAt="8"/>
            </a:pPr>
            <a:r>
              <a:rPr lang="ar-EG" sz="2000" dirty="0" smtClean="0">
                <a:latin typeface="Times New Roman" pitchFamily="18" charset="0"/>
                <a:cs typeface="Times New Roman" pitchFamily="18" charset="0"/>
              </a:rPr>
              <a:t>التعرف </a:t>
            </a:r>
            <a:r>
              <a:rPr lang="ar-EG" sz="2000" dirty="0">
                <a:latin typeface="Times New Roman" pitchFamily="18" charset="0"/>
                <a:cs typeface="Times New Roman" pitchFamily="18" charset="0"/>
              </a:rPr>
              <a:t>على استراتيجية التسويق بالمحتوى</a:t>
            </a:r>
            <a:r>
              <a:rPr lang="ar-EG" sz="2000" dirty="0" smtClean="0">
                <a:latin typeface="Times New Roman" pitchFamily="18" charset="0"/>
                <a:cs typeface="Times New Roman" pitchFamily="18" charset="0"/>
              </a:rPr>
              <a:t>.</a:t>
            </a:r>
          </a:p>
          <a:p>
            <a:pPr marL="457200" indent="-457200" algn="just" rtl="1">
              <a:lnSpc>
                <a:spcPct val="150000"/>
              </a:lnSpc>
              <a:buFont typeface="+mj-lt"/>
              <a:buAutoNum type="arabicPeriod" startAt="8"/>
            </a:pPr>
            <a:r>
              <a:rPr lang="ar-EG" sz="2000" dirty="0" smtClean="0">
                <a:latin typeface="Times New Roman" pitchFamily="18" charset="0"/>
                <a:cs typeface="Times New Roman" pitchFamily="18" charset="0"/>
              </a:rPr>
              <a:t>التعرف </a:t>
            </a:r>
            <a:r>
              <a:rPr lang="ar-EG" sz="2000" dirty="0">
                <a:latin typeface="Times New Roman" pitchFamily="18" charset="0"/>
                <a:cs typeface="Times New Roman" pitchFamily="18" charset="0"/>
              </a:rPr>
              <a:t>على استراتيجية التسويق الجغرافي.</a:t>
            </a:r>
          </a:p>
          <a:p>
            <a:pPr marL="457200" indent="-457200" algn="just" rtl="1">
              <a:lnSpc>
                <a:spcPct val="150000"/>
              </a:lnSpc>
              <a:buFont typeface="+mj-lt"/>
              <a:buAutoNum type="arabicPeriod" startAt="8"/>
            </a:pPr>
            <a:r>
              <a:rPr lang="ar-EG" sz="2000" dirty="0" smtClean="0">
                <a:latin typeface="Times New Roman" pitchFamily="18" charset="0"/>
                <a:cs typeface="Times New Roman" pitchFamily="18" charset="0"/>
              </a:rPr>
              <a:t>التعرف </a:t>
            </a:r>
            <a:r>
              <a:rPr lang="ar-EG" sz="2000" dirty="0">
                <a:latin typeface="Times New Roman" pitchFamily="18" charset="0"/>
                <a:cs typeface="Times New Roman" pitchFamily="18" charset="0"/>
              </a:rPr>
              <a:t>على تسويق </a:t>
            </a:r>
            <a:r>
              <a:rPr lang="en-US" sz="2000" dirty="0">
                <a:latin typeface="Times New Roman" pitchFamily="18" charset="0"/>
                <a:cs typeface="Times New Roman" pitchFamily="18" charset="0"/>
              </a:rPr>
              <a:t>Inbound  </a:t>
            </a:r>
            <a:r>
              <a:rPr lang="ar-EG" sz="2000" dirty="0">
                <a:latin typeface="Times New Roman" pitchFamily="18" charset="0"/>
                <a:cs typeface="Times New Roman" pitchFamily="18" charset="0"/>
              </a:rPr>
              <a:t>وتسويق </a:t>
            </a:r>
            <a:r>
              <a:rPr lang="en-US" sz="2000" dirty="0">
                <a:latin typeface="Times New Roman" pitchFamily="18" charset="0"/>
                <a:cs typeface="Times New Roman" pitchFamily="18" charset="0"/>
              </a:rPr>
              <a:t>Outbound.</a:t>
            </a:r>
          </a:p>
          <a:p>
            <a:pPr marL="457200" indent="-457200" algn="just" rtl="1">
              <a:lnSpc>
                <a:spcPct val="150000"/>
              </a:lnSpc>
              <a:buFont typeface="+mj-lt"/>
              <a:buAutoNum type="arabicPeriod" startAt="8"/>
            </a:pPr>
            <a:r>
              <a:rPr lang="ar-EG" sz="2000" dirty="0" smtClean="0">
                <a:latin typeface="Times New Roman" pitchFamily="18" charset="0"/>
                <a:cs typeface="Times New Roman" pitchFamily="18" charset="0"/>
              </a:rPr>
              <a:t>التعرف </a:t>
            </a:r>
            <a:r>
              <a:rPr lang="ar-EG" sz="2000" dirty="0">
                <a:latin typeface="Times New Roman" pitchFamily="18" charset="0"/>
                <a:cs typeface="Times New Roman" pitchFamily="18" charset="0"/>
              </a:rPr>
              <a:t>على استراتيجية الدفع والجذب.</a:t>
            </a:r>
          </a:p>
          <a:p>
            <a:pPr marL="457200" indent="-457200" algn="just" rtl="1">
              <a:lnSpc>
                <a:spcPct val="150000"/>
              </a:lnSpc>
              <a:buFont typeface="+mj-lt"/>
              <a:buAutoNum type="arabicPeriod" startAt="8"/>
            </a:pPr>
            <a:r>
              <a:rPr lang="ar-EG" sz="2000" dirty="0" smtClean="0">
                <a:latin typeface="Times New Roman" pitchFamily="18" charset="0"/>
                <a:cs typeface="Times New Roman" pitchFamily="18" charset="0"/>
              </a:rPr>
              <a:t>التعرف </a:t>
            </a:r>
            <a:r>
              <a:rPr lang="ar-EG" sz="2000" dirty="0">
                <a:latin typeface="Times New Roman" pitchFamily="18" charset="0"/>
                <a:cs typeface="Times New Roman" pitchFamily="18" charset="0"/>
              </a:rPr>
              <a:t>على استراتيجية الكشط </a:t>
            </a:r>
            <a:r>
              <a:rPr lang="ar-EG" sz="2000" dirty="0" smtClean="0">
                <a:latin typeface="Times New Roman" pitchFamily="18" charset="0"/>
                <a:cs typeface="Times New Roman" pitchFamily="18" charset="0"/>
              </a:rPr>
              <a:t>والاختراق.</a:t>
            </a:r>
            <a:endParaRPr lang="ar-EG" sz="2000" dirty="0">
              <a:latin typeface="Times New Roman" pitchFamily="18" charset="0"/>
              <a:cs typeface="Times New Roman" pitchFamily="18" charset="0"/>
            </a:endParaRPr>
          </a:p>
        </p:txBody>
      </p:sp>
      <p:sp>
        <p:nvSpPr>
          <p:cNvPr id="13" name="TextBox 12"/>
          <p:cNvSpPr txBox="1"/>
          <p:nvPr/>
        </p:nvSpPr>
        <p:spPr>
          <a:xfrm>
            <a:off x="4694830" y="1412953"/>
            <a:ext cx="4012442" cy="461665"/>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مخرجات التعليم المستهدفة من المقرر </a:t>
            </a:r>
          </a:p>
        </p:txBody>
      </p:sp>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7" name="TextBox 16">
            <a:extLst>
              <a:ext uri="{FF2B5EF4-FFF2-40B4-BE49-F238E27FC236}">
                <a16:creationId xmlns=""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smtClean="0">
                <a:solidFill>
                  <a:schemeClr val="bg1"/>
                </a:solidFill>
                <a:latin typeface="Times New Roman" pitchFamily="18" charset="0"/>
                <a:cs typeface="Times New Roman" pitchFamily="18" charset="0"/>
              </a:rPr>
              <a:t>Intro</a:t>
            </a:r>
          </a:p>
          <a:p>
            <a:pPr algn="ctr"/>
            <a:r>
              <a:rPr lang="en-US" sz="2000" b="1" dirty="0" smtClean="0">
                <a:solidFill>
                  <a:schemeClr val="bg1"/>
                </a:solidFill>
                <a:latin typeface="Times New Roman" pitchFamily="18" charset="0"/>
                <a:cs typeface="Times New Roman" pitchFamily="18" charset="0"/>
              </a:rPr>
              <a:t>Lecture </a:t>
            </a:r>
            <a:endParaRPr lang="en-US" sz="2000" b="1" dirty="0">
              <a:solidFill>
                <a:schemeClr val="bg1"/>
              </a:solidFill>
              <a:latin typeface="Times New Roman" pitchFamily="18" charset="0"/>
              <a:cs typeface="Times New Roman" pitchFamily="18" charset="0"/>
            </a:endParaRPr>
          </a:p>
        </p:txBody>
      </p:sp>
    </p:spTree>
    <p:extLst>
      <p:ext uri="{BB962C8B-B14F-4D97-AF65-F5344CB8AC3E}">
        <p14:creationId xmlns:p14="http://schemas.microsoft.com/office/powerpoint/2010/main" val="96691852"/>
      </p:ext>
    </p:extLst>
  </p:cSld>
  <p:clrMapOvr>
    <a:masterClrMapping/>
  </p:clrMapOvr>
  <mc:AlternateContent xmlns:mc="http://schemas.openxmlformats.org/markup-compatibility/2006" xmlns:p14="http://schemas.microsoft.com/office/powerpoint/2010/main">
    <mc:Choice Requires="p14">
      <p:transition spd="slow" p14:dur="2000" advTm="82850"/>
    </mc:Choice>
    <mc:Fallback xmlns="">
      <p:transition spd="slow" advTm="82850"/>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35074"/>
            <a:ext cx="3394581" cy="3394581"/>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94829" y="1412953"/>
            <a:ext cx="1714451" cy="461665"/>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التقييم الطلابى</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715904"/>
            <a:ext cx="8309245" cy="518988"/>
          </a:xfrm>
          <a:prstGeom prst="rect">
            <a:avLst/>
          </a:prstGeom>
          <a:noFill/>
        </p:spPr>
        <p:txBody>
          <a:bodyPr wrap="square" rtlCol="0">
            <a:spAutoFit/>
          </a:bodyPr>
          <a:lstStyle/>
          <a:p>
            <a:pPr marL="457200" indent="-457200" algn="just" rtl="1">
              <a:lnSpc>
                <a:spcPct val="150000"/>
              </a:lnSpc>
              <a:buFont typeface="Wingdings" pitchFamily="2" charset="2"/>
              <a:buChar char="Ø"/>
            </a:pPr>
            <a:r>
              <a:rPr lang="ar-EG" sz="2100">
                <a:latin typeface="Times New Roman" pitchFamily="18" charset="0"/>
                <a:cs typeface="Times New Roman" pitchFamily="18" charset="0"/>
              </a:rPr>
              <a:t>اختبار أ</a:t>
            </a:r>
            <a:r>
              <a:rPr lang="ar-EG" sz="2100" smtClean="0">
                <a:latin typeface="Times New Roman" pitchFamily="18" charset="0"/>
                <a:cs typeface="Times New Roman" pitchFamily="18" charset="0"/>
              </a:rPr>
              <a:t>سبوعي للطلاب</a:t>
            </a:r>
            <a:r>
              <a:rPr lang="ar-EG" sz="2100" dirty="0">
                <a:latin typeface="Times New Roman" pitchFamily="18" charset="0"/>
                <a:cs typeface="Times New Roman" pitchFamily="18" charset="0"/>
              </a:rPr>
              <a:t>. </a:t>
            </a:r>
          </a:p>
        </p:txBody>
      </p:sp>
      <p:sp>
        <p:nvSpPr>
          <p:cNvPr id="15" name="TextBox 14">
            <a:extLst>
              <a:ext uri="{FF2B5EF4-FFF2-40B4-BE49-F238E27FC236}">
                <a16:creationId xmlns=""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smtClean="0">
                <a:solidFill>
                  <a:schemeClr val="bg1"/>
                </a:solidFill>
                <a:latin typeface="Times New Roman" pitchFamily="18" charset="0"/>
                <a:cs typeface="Times New Roman" pitchFamily="18" charset="0"/>
              </a:rPr>
              <a:t>Intro</a:t>
            </a:r>
          </a:p>
          <a:p>
            <a:pPr algn="ctr"/>
            <a:r>
              <a:rPr lang="en-US" sz="2000" b="1" dirty="0" smtClean="0">
                <a:solidFill>
                  <a:schemeClr val="bg1"/>
                </a:solidFill>
                <a:latin typeface="Times New Roman" pitchFamily="18" charset="0"/>
                <a:cs typeface="Times New Roman" pitchFamily="18" charset="0"/>
              </a:rPr>
              <a:t>Lecture </a:t>
            </a:r>
            <a:endParaRPr lang="en-US" sz="2000" b="1" dirty="0">
              <a:solidFill>
                <a:schemeClr val="bg1"/>
              </a:solidFill>
              <a:latin typeface="Times New Roman" pitchFamily="18" charset="0"/>
              <a:cs typeface="Times New Roman" pitchFamily="18" charset="0"/>
            </a:endParaRPr>
          </a:p>
        </p:txBody>
      </p:sp>
    </p:spTree>
    <p:extLst>
      <p:ext uri="{BB962C8B-B14F-4D97-AF65-F5344CB8AC3E}">
        <p14:creationId xmlns:p14="http://schemas.microsoft.com/office/powerpoint/2010/main" val="2842330828"/>
      </p:ext>
    </p:extLst>
  </p:cSld>
  <p:clrMapOvr>
    <a:masterClrMapping/>
  </p:clrMapOvr>
  <mc:AlternateContent xmlns:mc="http://schemas.openxmlformats.org/markup-compatibility/2006" xmlns:p14="http://schemas.microsoft.com/office/powerpoint/2010/main">
    <mc:Choice Requires="p14">
      <p:transition spd="slow" p14:dur="2000" advTm="38468"/>
    </mc:Choice>
    <mc:Fallback xmlns="">
      <p:transition spd="slow" advTm="38468"/>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9107" y="1343562"/>
            <a:ext cx="3394581" cy="1885689"/>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94829" y="1412953"/>
            <a:ext cx="2320120" cy="461665"/>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حلقات نقاشية للطلاب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715904"/>
            <a:ext cx="8309245" cy="577081"/>
          </a:xfrm>
          <a:prstGeom prst="rect">
            <a:avLst/>
          </a:prstGeom>
          <a:noFill/>
        </p:spPr>
        <p:txBody>
          <a:bodyPr wrap="square" rtlCol="0">
            <a:spAutoFit/>
          </a:bodyPr>
          <a:lstStyle/>
          <a:p>
            <a:pPr marL="457200" indent="-457200" algn="just" rtl="1">
              <a:lnSpc>
                <a:spcPct val="150000"/>
              </a:lnSpc>
              <a:buFont typeface="Wingdings" pitchFamily="2" charset="2"/>
              <a:buChar char="Ø"/>
            </a:pPr>
            <a:r>
              <a:rPr lang="ar-EG" sz="2100" dirty="0">
                <a:latin typeface="Times New Roman" pitchFamily="18" charset="0"/>
                <a:cs typeface="Times New Roman" pitchFamily="18" charset="0"/>
              </a:rPr>
              <a:t>يتم انعقاد حلقات نقاشية أسبوعية مع أستاذ المقرر. </a:t>
            </a:r>
          </a:p>
        </p:txBody>
      </p:sp>
      <p:sp>
        <p:nvSpPr>
          <p:cNvPr id="15" name="TextBox 14">
            <a:extLst>
              <a:ext uri="{FF2B5EF4-FFF2-40B4-BE49-F238E27FC236}">
                <a16:creationId xmlns=""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smtClean="0">
                <a:solidFill>
                  <a:schemeClr val="bg1"/>
                </a:solidFill>
                <a:latin typeface="Times New Roman" pitchFamily="18" charset="0"/>
                <a:cs typeface="Times New Roman" pitchFamily="18" charset="0"/>
              </a:rPr>
              <a:t>Intro</a:t>
            </a:r>
          </a:p>
          <a:p>
            <a:pPr algn="ctr"/>
            <a:r>
              <a:rPr lang="en-US" sz="2000" b="1" dirty="0" smtClean="0">
                <a:solidFill>
                  <a:schemeClr val="bg1"/>
                </a:solidFill>
                <a:latin typeface="Times New Roman" pitchFamily="18" charset="0"/>
                <a:cs typeface="Times New Roman" pitchFamily="18" charset="0"/>
              </a:rPr>
              <a:t>Lecture </a:t>
            </a:r>
            <a:endParaRPr lang="en-US" sz="2000" b="1" dirty="0">
              <a:solidFill>
                <a:schemeClr val="bg1"/>
              </a:solidFill>
              <a:latin typeface="Times New Roman" pitchFamily="18" charset="0"/>
              <a:cs typeface="Times New Roman" pitchFamily="18" charset="0"/>
            </a:endParaRPr>
          </a:p>
        </p:txBody>
      </p:sp>
    </p:spTree>
    <p:extLst>
      <p:ext uri="{BB962C8B-B14F-4D97-AF65-F5344CB8AC3E}">
        <p14:creationId xmlns:p14="http://schemas.microsoft.com/office/powerpoint/2010/main" val="3050613302"/>
      </p:ext>
    </p:extLst>
  </p:cSld>
  <p:clrMapOvr>
    <a:masterClrMapping/>
  </p:clrMapOvr>
  <mc:AlternateContent xmlns:mc="http://schemas.openxmlformats.org/markup-compatibility/2006" xmlns:p14="http://schemas.microsoft.com/office/powerpoint/2010/main">
    <mc:Choice Requires="p14">
      <p:transition spd="slow" p14:dur="2000" advTm="41181"/>
    </mc:Choice>
    <mc:Fallback xmlns="">
      <p:transition spd="slow" advTm="41181"/>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23950"/>
            <a:ext cx="9931779"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6136397" y="1245907"/>
            <a:ext cx="1986441" cy="461665"/>
          </a:xfrm>
          <a:prstGeom prst="rect">
            <a:avLst/>
          </a:prstGeom>
          <a:noFill/>
        </p:spPr>
        <p:txBody>
          <a:bodyPr wrap="none" rtlCol="0">
            <a:spAutoFit/>
          </a:bodyPr>
          <a:lstStyle/>
          <a:p>
            <a:r>
              <a:rPr lang="ar-EG" sz="2400" b="1" dirty="0">
                <a:solidFill>
                  <a:srgbClr val="00B0F0"/>
                </a:solidFill>
                <a:latin typeface="Alexandria" charset="0"/>
                <a:cs typeface="Alexandria" charset="0"/>
              </a:rPr>
              <a:t>موضوعات المقرر</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 xmlns:a16="http://schemas.microsoft.com/office/drawing/2014/main" id="{AB738525-DD8E-2E85-F385-345FF64341EB}"/>
              </a:ext>
            </a:extLst>
          </p:cNvPr>
          <p:cNvSpPr txBox="1"/>
          <p:nvPr/>
        </p:nvSpPr>
        <p:spPr>
          <a:xfrm>
            <a:off x="4978391" y="1204963"/>
            <a:ext cx="1053874" cy="707886"/>
          </a:xfrm>
          <a:prstGeom prst="rect">
            <a:avLst/>
          </a:prstGeom>
          <a:noFill/>
        </p:spPr>
        <p:txBody>
          <a:bodyPr wrap="square" rtlCol="0">
            <a:spAutoFit/>
          </a:bodyPr>
          <a:lstStyle/>
          <a:p>
            <a:pPr algn="ctr"/>
            <a:r>
              <a:rPr lang="en-US" sz="2000" b="1" dirty="0" smtClean="0">
                <a:solidFill>
                  <a:schemeClr val="bg1"/>
                </a:solidFill>
                <a:latin typeface="Times New Roman" pitchFamily="18" charset="0"/>
                <a:cs typeface="Times New Roman" pitchFamily="18" charset="0"/>
              </a:rPr>
              <a:t>Intro</a:t>
            </a:r>
          </a:p>
          <a:p>
            <a:pPr algn="ctr"/>
            <a:r>
              <a:rPr lang="en-US" sz="2000" b="1" dirty="0" smtClean="0">
                <a:solidFill>
                  <a:schemeClr val="bg1"/>
                </a:solidFill>
                <a:latin typeface="Times New Roman" pitchFamily="18" charset="0"/>
                <a:cs typeface="Times New Roman" pitchFamily="18" charset="0"/>
              </a:rPr>
              <a:t>Lecture </a:t>
            </a:r>
            <a:endParaRPr lang="en-US" sz="2000" b="1" dirty="0">
              <a:solidFill>
                <a:schemeClr val="bg1"/>
              </a:solidFill>
              <a:latin typeface="Times New Roman" pitchFamily="18" charset="0"/>
              <a:cs typeface="Times New Roman" pitchFamily="18" charset="0"/>
            </a:endParaRPr>
          </a:p>
        </p:txBody>
      </p:sp>
    </p:spTree>
    <p:extLst>
      <p:ext uri="{BB962C8B-B14F-4D97-AF65-F5344CB8AC3E}">
        <p14:creationId xmlns:p14="http://schemas.microsoft.com/office/powerpoint/2010/main" val="562577592"/>
      </p:ext>
    </p:extLst>
  </p:cSld>
  <p:clrMapOvr>
    <a:masterClrMapping/>
  </p:clrMapOvr>
  <mc:AlternateContent xmlns:mc="http://schemas.openxmlformats.org/markup-compatibility/2006" xmlns:p14="http://schemas.microsoft.com/office/powerpoint/2010/main">
    <mc:Choice Requires="p14">
      <p:transition spd="slow" p14:dur="2000" advTm="19076"/>
    </mc:Choice>
    <mc:Fallback xmlns="">
      <p:transition spd="slow" advTm="1907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35074"/>
            <a:ext cx="3386537" cy="2436125"/>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TextBox 12"/>
          <p:cNvSpPr txBox="1"/>
          <p:nvPr/>
        </p:nvSpPr>
        <p:spPr>
          <a:xfrm>
            <a:off x="4689259" y="1412953"/>
            <a:ext cx="2216508" cy="460375"/>
          </a:xfrm>
          <a:prstGeom prst="rect">
            <a:avLst/>
          </a:prstGeom>
          <a:noFill/>
        </p:spPr>
        <p:txBody>
          <a:bodyPr wrap="square" rtlCol="0">
            <a:spAutoFit/>
          </a:bodyPr>
          <a:lstStyle/>
          <a:p>
            <a:r>
              <a:rPr lang="ar-EG" sz="2400" b="1" dirty="0">
                <a:solidFill>
                  <a:srgbClr val="00B0F0"/>
                </a:solidFill>
                <a:latin typeface="Alexandria" charset="0"/>
                <a:cs typeface="Alexandria" charset="0"/>
              </a:rPr>
              <a:t>ماهية الاستراتيجية </a:t>
            </a:r>
          </a:p>
        </p:txBody>
      </p:sp>
      <p:sp>
        <p:nvSpPr>
          <p:cNvPr id="15" name="TextBox 14"/>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6" name="TextBox 15"/>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
        <p:nvSpPr>
          <p:cNvPr id="17" name="TextBox 16"/>
          <p:cNvSpPr txBox="1"/>
          <p:nvPr/>
        </p:nvSpPr>
        <p:spPr>
          <a:xfrm>
            <a:off x="4390680" y="1600369"/>
            <a:ext cx="7490145" cy="4662815"/>
          </a:xfrm>
          <a:prstGeom prst="rect">
            <a:avLst/>
          </a:prstGeom>
          <a:noFill/>
        </p:spPr>
        <p:txBody>
          <a:bodyPr wrap="square" rtlCol="0">
            <a:spAutoFit/>
          </a:bodyPr>
          <a:lstStyle/>
          <a:p>
            <a:pPr marL="457200" indent="-457200" algn="r" rtl="1">
              <a:lnSpc>
                <a:spcPct val="150000"/>
              </a:lnSpc>
              <a:buFont typeface="+mj-lt"/>
              <a:buAutoNum type="arabicPeriod"/>
            </a:pPr>
            <a:r>
              <a:rPr lang="ar-EG" dirty="0">
                <a:cs typeface="+mj-cs"/>
              </a:rPr>
              <a:t>تمهيد</a:t>
            </a:r>
            <a:r>
              <a:rPr lang="ar-EG" dirty="0" smtClean="0">
                <a:cs typeface="+mj-cs"/>
              </a:rPr>
              <a:t>.</a:t>
            </a:r>
          </a:p>
          <a:p>
            <a:pPr marL="457200" indent="-457200" algn="r" rtl="1">
              <a:lnSpc>
                <a:spcPct val="150000"/>
              </a:lnSpc>
              <a:buFont typeface="+mj-lt"/>
              <a:buAutoNum type="arabicPeriod"/>
            </a:pPr>
            <a:r>
              <a:rPr lang="ar-EG" dirty="0">
                <a:cs typeface="+mj-cs"/>
              </a:rPr>
              <a:t>مفهوم </a:t>
            </a:r>
            <a:r>
              <a:rPr lang="ar-EG" dirty="0" smtClean="0">
                <a:cs typeface="+mj-cs"/>
              </a:rPr>
              <a:t>الاستراتيجية</a:t>
            </a:r>
          </a:p>
          <a:p>
            <a:pPr marL="457200" indent="-457200" algn="r" rtl="1">
              <a:lnSpc>
                <a:spcPct val="150000"/>
              </a:lnSpc>
              <a:buFont typeface="+mj-lt"/>
              <a:buAutoNum type="arabicPeriod"/>
            </a:pPr>
            <a:r>
              <a:rPr lang="ar-EG" dirty="0">
                <a:cs typeface="+mj-cs"/>
              </a:rPr>
              <a:t>أبعاد </a:t>
            </a:r>
            <a:r>
              <a:rPr lang="ar-EG" dirty="0" smtClean="0">
                <a:cs typeface="+mj-cs"/>
              </a:rPr>
              <a:t>الاستراتيجية</a:t>
            </a:r>
          </a:p>
          <a:p>
            <a:pPr marL="457200" indent="-457200" algn="r" rtl="1">
              <a:lnSpc>
                <a:spcPct val="150000"/>
              </a:lnSpc>
              <a:buFont typeface="+mj-lt"/>
              <a:buAutoNum type="arabicPeriod"/>
            </a:pPr>
            <a:r>
              <a:rPr lang="ar-EG" dirty="0">
                <a:cs typeface="+mj-cs"/>
              </a:rPr>
              <a:t>ماهية الاستراتيجية </a:t>
            </a:r>
            <a:r>
              <a:rPr lang="ar-EG" dirty="0" smtClean="0">
                <a:cs typeface="+mj-cs"/>
              </a:rPr>
              <a:t>الإعلانية</a:t>
            </a:r>
          </a:p>
          <a:p>
            <a:pPr marL="457200" indent="-457200" algn="r" rtl="1">
              <a:lnSpc>
                <a:spcPct val="150000"/>
              </a:lnSpc>
              <a:buFont typeface="+mj-lt"/>
              <a:buAutoNum type="arabicPeriod"/>
            </a:pPr>
            <a:r>
              <a:rPr lang="ar-EG" dirty="0">
                <a:cs typeface="+mj-cs"/>
              </a:rPr>
              <a:t>الصعوبات التى قد تواجه الاستراتيجية </a:t>
            </a:r>
            <a:r>
              <a:rPr lang="ar-EG" dirty="0" smtClean="0">
                <a:cs typeface="+mj-cs"/>
              </a:rPr>
              <a:t>الإعلانية</a:t>
            </a:r>
          </a:p>
          <a:p>
            <a:pPr marL="457200" indent="-457200" algn="r" rtl="1">
              <a:lnSpc>
                <a:spcPct val="150000"/>
              </a:lnSpc>
              <a:buFont typeface="+mj-lt"/>
              <a:buAutoNum type="arabicPeriod"/>
            </a:pPr>
            <a:r>
              <a:rPr lang="ar-EG" dirty="0" smtClean="0">
                <a:cs typeface="+mj-cs"/>
              </a:rPr>
              <a:t>مميزات </a:t>
            </a:r>
            <a:r>
              <a:rPr lang="ar-EG" dirty="0">
                <a:cs typeface="+mj-cs"/>
              </a:rPr>
              <a:t>الاستراتيجية الإعلانية </a:t>
            </a:r>
            <a:endParaRPr lang="ar-EG" dirty="0" smtClean="0">
              <a:cs typeface="+mj-cs"/>
            </a:endParaRPr>
          </a:p>
          <a:p>
            <a:pPr marL="457200" indent="-457200" algn="r" rtl="1">
              <a:lnSpc>
                <a:spcPct val="150000"/>
              </a:lnSpc>
              <a:buFont typeface="+mj-lt"/>
              <a:buAutoNum type="arabicPeriod"/>
            </a:pPr>
            <a:r>
              <a:rPr lang="ar-EG" dirty="0">
                <a:cs typeface="+mj-cs"/>
              </a:rPr>
              <a:t>ماهية الاستراتيجيات التسويقية </a:t>
            </a:r>
            <a:endParaRPr lang="ar-EG" dirty="0" smtClean="0">
              <a:cs typeface="+mj-cs"/>
            </a:endParaRPr>
          </a:p>
          <a:p>
            <a:pPr marL="457200" indent="-457200" algn="r" rtl="1">
              <a:lnSpc>
                <a:spcPct val="150000"/>
              </a:lnSpc>
              <a:buFont typeface="+mj-lt"/>
              <a:buAutoNum type="arabicPeriod"/>
            </a:pPr>
            <a:r>
              <a:rPr lang="ar-EG" dirty="0">
                <a:cs typeface="+mj-cs"/>
              </a:rPr>
              <a:t>الفرق بين استراتيجيات التسويق </a:t>
            </a:r>
            <a:r>
              <a:rPr lang="ar-EG" dirty="0" smtClean="0">
                <a:cs typeface="+mj-cs"/>
              </a:rPr>
              <a:t>التقليدى والرقمي</a:t>
            </a:r>
          </a:p>
          <a:p>
            <a:pPr marL="457200" indent="-457200" algn="r" rtl="1">
              <a:lnSpc>
                <a:spcPct val="150000"/>
              </a:lnSpc>
              <a:buFont typeface="+mj-lt"/>
              <a:buAutoNum type="arabicPeriod"/>
            </a:pPr>
            <a:r>
              <a:rPr lang="ar-EG" dirty="0">
                <a:cs typeface="+mj-cs"/>
              </a:rPr>
              <a:t>مراحل تخطيط استراتيجيات </a:t>
            </a:r>
            <a:r>
              <a:rPr lang="ar-EG" dirty="0" smtClean="0">
                <a:cs typeface="+mj-cs"/>
              </a:rPr>
              <a:t>التسويق</a:t>
            </a:r>
          </a:p>
          <a:p>
            <a:pPr marL="457200" indent="-457200" algn="r" rtl="1">
              <a:lnSpc>
                <a:spcPct val="150000"/>
              </a:lnSpc>
              <a:buFont typeface="+mj-lt"/>
              <a:buAutoNum type="arabicPeriod"/>
            </a:pPr>
            <a:r>
              <a:rPr lang="ar-EG" dirty="0">
                <a:cs typeface="+mj-cs"/>
              </a:rPr>
              <a:t>أنواع تقييم الاستراتيجية </a:t>
            </a:r>
            <a:r>
              <a:rPr lang="ar-EG" dirty="0" smtClean="0">
                <a:cs typeface="+mj-cs"/>
              </a:rPr>
              <a:t>التسويقية</a:t>
            </a:r>
          </a:p>
          <a:p>
            <a:pPr marL="457200" indent="-457200" algn="r" rtl="1">
              <a:lnSpc>
                <a:spcPct val="150000"/>
              </a:lnSpc>
              <a:buFont typeface="+mj-lt"/>
              <a:buAutoNum type="arabicPeriod"/>
            </a:pPr>
            <a:r>
              <a:rPr lang="ar-EG" dirty="0" smtClean="0">
                <a:cs typeface="+mj-cs"/>
              </a:rPr>
              <a:t>خاتمة</a:t>
            </a:r>
            <a:endParaRPr lang="ar-EG" dirty="0">
              <a:cs typeface="+mj-cs"/>
            </a:endParaRPr>
          </a:p>
        </p:txBody>
      </p:sp>
    </p:spTree>
    <p:extLst>
      <p:ext uri="{BB962C8B-B14F-4D97-AF65-F5344CB8AC3E}">
        <p14:creationId xmlns:p14="http://schemas.microsoft.com/office/powerpoint/2010/main" val="3141983467"/>
      </p:ext>
    </p:extLst>
  </p:cSld>
  <p:clrMapOvr>
    <a:masterClrMapping/>
  </p:clrMapOvr>
  <mc:AlternateContent xmlns:mc="http://schemas.openxmlformats.org/markup-compatibility/2006" xmlns:p14="http://schemas.microsoft.com/office/powerpoint/2010/main">
    <mc:Choice Requires="p14">
      <p:transition spd="slow" p14:dur="2000" advTm="161696"/>
    </mc:Choice>
    <mc:Fallback xmlns="">
      <p:transition spd="slow" advTm="161696"/>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Picture 21"/>
          <p:cNvPicPr>
            <a:picLocks noChangeAspect="1"/>
          </p:cNvPicPr>
          <p:nvPr/>
        </p:nvPicPr>
        <p:blipFill rotWithShape="1">
          <a:blip r:embed="rId3" cstate="print">
            <a:extLst>
              <a:ext uri="{28A0092B-C50C-407E-A947-70E740481C1C}">
                <a14:useLocalDpi xmlns:a14="http://schemas.microsoft.com/office/drawing/2010/main" val="0"/>
              </a:ext>
            </a:extLst>
          </a:blip>
          <a:srcRect b="11106"/>
          <a:stretch/>
        </p:blipFill>
        <p:spPr>
          <a:xfrm>
            <a:off x="20537" y="1335075"/>
            <a:ext cx="3364937" cy="2199696"/>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TextBox 17"/>
          <p:cNvSpPr txBox="1"/>
          <p:nvPr/>
        </p:nvSpPr>
        <p:spPr>
          <a:xfrm>
            <a:off x="4689259" y="1412953"/>
            <a:ext cx="3308329" cy="461665"/>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استراتيجيات الحملات الإعلانية </a:t>
            </a:r>
          </a:p>
        </p:txBody>
      </p:sp>
      <p:sp>
        <p:nvSpPr>
          <p:cNvPr id="19" name="TextBox 18"/>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0" name="TextBox 19"/>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13" name="TextBox 12"/>
          <p:cNvSpPr txBox="1"/>
          <p:nvPr/>
        </p:nvSpPr>
        <p:spPr>
          <a:xfrm>
            <a:off x="4390680" y="1600369"/>
            <a:ext cx="7490145" cy="5170646"/>
          </a:xfrm>
          <a:prstGeom prst="rect">
            <a:avLst/>
          </a:prstGeom>
          <a:noFill/>
        </p:spPr>
        <p:txBody>
          <a:bodyPr wrap="square" rtlCol="0">
            <a:spAutoFit/>
          </a:bodyPr>
          <a:lstStyle/>
          <a:p>
            <a:pPr marL="457200" indent="-457200" algn="r" rtl="1">
              <a:lnSpc>
                <a:spcPct val="150000"/>
              </a:lnSpc>
              <a:buFont typeface="+mj-lt"/>
              <a:buAutoNum type="arabicPeriod"/>
            </a:pPr>
            <a:r>
              <a:rPr lang="ar-EG" sz="2000" dirty="0">
                <a:cs typeface="+mj-cs"/>
              </a:rPr>
              <a:t>تمهيد</a:t>
            </a:r>
            <a:r>
              <a:rPr lang="ar-EG" sz="2000" dirty="0" smtClean="0">
                <a:cs typeface="+mj-cs"/>
              </a:rPr>
              <a:t>.</a:t>
            </a:r>
          </a:p>
          <a:p>
            <a:pPr marL="457200" indent="-457200" algn="r" rtl="1">
              <a:lnSpc>
                <a:spcPct val="150000"/>
              </a:lnSpc>
              <a:buFont typeface="+mj-lt"/>
              <a:buAutoNum type="arabicPeriod"/>
            </a:pPr>
            <a:r>
              <a:rPr lang="ar-EG" sz="2000" dirty="0">
                <a:cs typeface="+mj-cs"/>
              </a:rPr>
              <a:t>ماهية الحملات </a:t>
            </a:r>
            <a:r>
              <a:rPr lang="ar-EG" sz="2000" dirty="0" smtClean="0">
                <a:cs typeface="+mj-cs"/>
              </a:rPr>
              <a:t>الإعلانية.</a:t>
            </a:r>
            <a:endParaRPr lang="ar-EG" sz="2000" dirty="0">
              <a:cs typeface="+mj-cs"/>
            </a:endParaRPr>
          </a:p>
          <a:p>
            <a:pPr marL="457200" indent="-457200" algn="r" rtl="1">
              <a:lnSpc>
                <a:spcPct val="150000"/>
              </a:lnSpc>
              <a:buFont typeface="+mj-lt"/>
              <a:buAutoNum type="arabicPeriod"/>
            </a:pPr>
            <a:r>
              <a:rPr lang="ar-EG" sz="2000" dirty="0">
                <a:cs typeface="+mj-cs"/>
              </a:rPr>
              <a:t>أنواع استراتيجيات الحملة </a:t>
            </a:r>
            <a:r>
              <a:rPr lang="ar-EG" sz="2000" dirty="0" smtClean="0">
                <a:cs typeface="+mj-cs"/>
              </a:rPr>
              <a:t>الإعلانية.</a:t>
            </a:r>
            <a:endParaRPr lang="ar-EG" sz="2000" dirty="0">
              <a:cs typeface="+mj-cs"/>
            </a:endParaRPr>
          </a:p>
          <a:p>
            <a:pPr marL="457200" indent="-457200" algn="r" rtl="1">
              <a:lnSpc>
                <a:spcPct val="150000"/>
              </a:lnSpc>
              <a:buFont typeface="+mj-lt"/>
              <a:buAutoNum type="arabicPeriod"/>
            </a:pPr>
            <a:r>
              <a:rPr lang="ar-EG" sz="2000" dirty="0">
                <a:cs typeface="+mj-cs"/>
              </a:rPr>
              <a:t>استراتيجيات </a:t>
            </a:r>
            <a:r>
              <a:rPr lang="ar-EG" sz="2000" dirty="0" smtClean="0">
                <a:cs typeface="+mj-cs"/>
              </a:rPr>
              <a:t>طريقة عرض </a:t>
            </a:r>
            <a:r>
              <a:rPr lang="ar-EG" sz="2000" dirty="0">
                <a:cs typeface="+mj-cs"/>
              </a:rPr>
              <a:t>الحملات </a:t>
            </a:r>
            <a:r>
              <a:rPr lang="ar-EG" sz="2000" dirty="0" smtClean="0">
                <a:cs typeface="+mj-cs"/>
              </a:rPr>
              <a:t>الإعلانية.</a:t>
            </a:r>
            <a:endParaRPr lang="ar-EG" sz="2000" dirty="0">
              <a:cs typeface="+mj-cs"/>
            </a:endParaRPr>
          </a:p>
          <a:p>
            <a:pPr marL="457200" indent="-457200" algn="r" rtl="1">
              <a:lnSpc>
                <a:spcPct val="150000"/>
              </a:lnSpc>
              <a:buFont typeface="+mj-lt"/>
              <a:buAutoNum type="arabicPeriod"/>
            </a:pPr>
            <a:r>
              <a:rPr lang="ar-EG" sz="2000" dirty="0">
                <a:cs typeface="+mj-cs"/>
              </a:rPr>
              <a:t>استراتيجيات كثافة عرض الحملات </a:t>
            </a:r>
            <a:r>
              <a:rPr lang="ar-EG" sz="2000" dirty="0" smtClean="0">
                <a:cs typeface="+mj-cs"/>
              </a:rPr>
              <a:t>الإعلانية.</a:t>
            </a:r>
            <a:endParaRPr lang="ar-EG" sz="2000" dirty="0">
              <a:cs typeface="+mj-cs"/>
            </a:endParaRPr>
          </a:p>
          <a:p>
            <a:pPr marL="457200" indent="-457200" algn="r" rtl="1">
              <a:lnSpc>
                <a:spcPct val="150000"/>
              </a:lnSpc>
              <a:buFont typeface="+mj-lt"/>
              <a:buAutoNum type="arabicPeriod"/>
            </a:pPr>
            <a:r>
              <a:rPr lang="ar-EG" sz="2000" dirty="0">
                <a:cs typeface="+mj-cs"/>
              </a:rPr>
              <a:t>مميزات استراتيجية الكثافة </a:t>
            </a:r>
            <a:r>
              <a:rPr lang="ar-EG" sz="2000" dirty="0" smtClean="0">
                <a:cs typeface="+mj-cs"/>
              </a:rPr>
              <a:t>المتساوية.</a:t>
            </a:r>
            <a:endParaRPr lang="ar-EG" sz="2000" dirty="0">
              <a:cs typeface="+mj-cs"/>
            </a:endParaRPr>
          </a:p>
          <a:p>
            <a:pPr marL="457200" indent="-457200" algn="r" rtl="1">
              <a:lnSpc>
                <a:spcPct val="150000"/>
              </a:lnSpc>
              <a:buFont typeface="+mj-lt"/>
              <a:buAutoNum type="arabicPeriod"/>
            </a:pPr>
            <a:r>
              <a:rPr lang="ar-EG" sz="2000" dirty="0" smtClean="0">
                <a:cs typeface="+mj-cs"/>
              </a:rPr>
              <a:t>عيوب </a:t>
            </a:r>
            <a:r>
              <a:rPr lang="ar-EG" sz="2000" dirty="0">
                <a:cs typeface="+mj-cs"/>
              </a:rPr>
              <a:t>استراتيجية الكثافة </a:t>
            </a:r>
            <a:r>
              <a:rPr lang="ar-EG" sz="2000" dirty="0" smtClean="0">
                <a:cs typeface="+mj-cs"/>
              </a:rPr>
              <a:t>المتساوية.</a:t>
            </a:r>
            <a:endParaRPr lang="ar-EG" sz="2000" dirty="0">
              <a:cs typeface="+mj-cs"/>
            </a:endParaRPr>
          </a:p>
          <a:p>
            <a:pPr marL="457200" indent="-457200" algn="r" rtl="1">
              <a:lnSpc>
                <a:spcPct val="150000"/>
              </a:lnSpc>
              <a:buFont typeface="+mj-lt"/>
              <a:buAutoNum type="arabicPeriod"/>
            </a:pPr>
            <a:r>
              <a:rPr lang="ar-EG" sz="2000" dirty="0">
                <a:cs typeface="+mj-cs"/>
              </a:rPr>
              <a:t>مميزات استراتيجية الكثافة </a:t>
            </a:r>
            <a:r>
              <a:rPr lang="ar-EG" sz="2000" dirty="0" smtClean="0">
                <a:cs typeface="+mj-cs"/>
              </a:rPr>
              <a:t>المتنامية.</a:t>
            </a:r>
            <a:endParaRPr lang="ar-EG" sz="2000" dirty="0">
              <a:cs typeface="+mj-cs"/>
            </a:endParaRPr>
          </a:p>
          <a:p>
            <a:pPr marL="457200" indent="-457200" algn="r" rtl="1">
              <a:lnSpc>
                <a:spcPct val="150000"/>
              </a:lnSpc>
              <a:buFont typeface="+mj-lt"/>
              <a:buAutoNum type="arabicPeriod"/>
            </a:pPr>
            <a:r>
              <a:rPr lang="ar-EG" sz="2000" dirty="0" smtClean="0">
                <a:cs typeface="+mj-cs"/>
              </a:rPr>
              <a:t>عيوب </a:t>
            </a:r>
            <a:r>
              <a:rPr lang="ar-EG" sz="2000" dirty="0">
                <a:cs typeface="+mj-cs"/>
              </a:rPr>
              <a:t>استراتيجية الكثافة </a:t>
            </a:r>
            <a:r>
              <a:rPr lang="ar-EG" sz="2000" dirty="0" smtClean="0">
                <a:cs typeface="+mj-cs"/>
              </a:rPr>
              <a:t>المتنامية.</a:t>
            </a:r>
            <a:endParaRPr lang="ar-EG" sz="2000" dirty="0">
              <a:cs typeface="+mj-cs"/>
            </a:endParaRPr>
          </a:p>
          <a:p>
            <a:pPr marL="457200" indent="-457200" algn="r" rtl="1">
              <a:lnSpc>
                <a:spcPct val="150000"/>
              </a:lnSpc>
              <a:buFont typeface="+mj-lt"/>
              <a:buAutoNum type="arabicPeriod"/>
            </a:pPr>
            <a:r>
              <a:rPr lang="ar-EG" sz="2000" dirty="0">
                <a:cs typeface="+mj-cs"/>
              </a:rPr>
              <a:t>مميزات استراتيجية الكثافة </a:t>
            </a:r>
            <a:r>
              <a:rPr lang="ar-EG" sz="2000" dirty="0" smtClean="0">
                <a:cs typeface="+mj-cs"/>
              </a:rPr>
              <a:t>المتلاشية.</a:t>
            </a:r>
            <a:endParaRPr lang="ar-EG" sz="2000" dirty="0">
              <a:cs typeface="+mj-cs"/>
            </a:endParaRPr>
          </a:p>
          <a:p>
            <a:pPr algn="r" rtl="1">
              <a:lnSpc>
                <a:spcPct val="150000"/>
              </a:lnSpc>
            </a:pPr>
            <a:endParaRPr lang="ar-EG" sz="2000" dirty="0">
              <a:cs typeface="+mj-cs"/>
            </a:endParaRPr>
          </a:p>
        </p:txBody>
      </p:sp>
    </p:spTree>
    <p:extLst>
      <p:ext uri="{BB962C8B-B14F-4D97-AF65-F5344CB8AC3E}">
        <p14:creationId xmlns:p14="http://schemas.microsoft.com/office/powerpoint/2010/main" val="1615773280"/>
      </p:ext>
    </p:extLst>
  </p:cSld>
  <p:clrMapOvr>
    <a:masterClrMapping/>
  </p:clrMapOvr>
  <mc:AlternateContent xmlns:mc="http://schemas.openxmlformats.org/markup-compatibility/2006" xmlns:p14="http://schemas.microsoft.com/office/powerpoint/2010/main">
    <mc:Choice Requires="p14">
      <p:transition spd="slow" p14:dur="2000" advTm="62938"/>
    </mc:Choice>
    <mc:Fallback xmlns="">
      <p:transition spd="slow" advTm="62938"/>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rotWithShape="1">
          <a:blip r:embed="rId3" cstate="print">
            <a:extLst>
              <a:ext uri="{28A0092B-C50C-407E-A947-70E740481C1C}">
                <a14:useLocalDpi xmlns:a14="http://schemas.microsoft.com/office/drawing/2010/main" val="0"/>
              </a:ext>
            </a:extLst>
          </a:blip>
          <a:srcRect b="11106"/>
          <a:stretch/>
        </p:blipFill>
        <p:spPr>
          <a:xfrm>
            <a:off x="20537" y="1335075"/>
            <a:ext cx="3364937" cy="2199696"/>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9" name="TextBox 18"/>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0" name="TextBox 19"/>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13" name="TextBox 12"/>
          <p:cNvSpPr txBox="1"/>
          <p:nvPr/>
        </p:nvSpPr>
        <p:spPr>
          <a:xfrm>
            <a:off x="4390680" y="1799303"/>
            <a:ext cx="7490145" cy="3785652"/>
          </a:xfrm>
          <a:prstGeom prst="rect">
            <a:avLst/>
          </a:prstGeom>
          <a:noFill/>
        </p:spPr>
        <p:txBody>
          <a:bodyPr wrap="square" rtlCol="0">
            <a:spAutoFit/>
          </a:bodyPr>
          <a:lstStyle/>
          <a:p>
            <a:pPr marL="457200" indent="-457200" algn="r" rtl="1">
              <a:lnSpc>
                <a:spcPct val="150000"/>
              </a:lnSpc>
              <a:buFont typeface="+mj-lt"/>
              <a:buAutoNum type="arabicPeriod" startAt="11"/>
            </a:pPr>
            <a:r>
              <a:rPr lang="ar-EG" sz="2000" dirty="0" smtClean="0">
                <a:cs typeface="+mj-cs"/>
              </a:rPr>
              <a:t>عيوب </a:t>
            </a:r>
            <a:r>
              <a:rPr lang="ar-EG" sz="2000" dirty="0">
                <a:cs typeface="+mj-cs"/>
              </a:rPr>
              <a:t>استراتيجية الكثافة </a:t>
            </a:r>
            <a:r>
              <a:rPr lang="ar-EG" sz="2000" dirty="0" smtClean="0">
                <a:cs typeface="+mj-cs"/>
              </a:rPr>
              <a:t>المتلاشية.</a:t>
            </a:r>
          </a:p>
          <a:p>
            <a:pPr marL="457200" indent="-457200" algn="r" rtl="1">
              <a:lnSpc>
                <a:spcPct val="150000"/>
              </a:lnSpc>
              <a:buFont typeface="+mj-lt"/>
              <a:buAutoNum type="arabicPeriod" startAt="11"/>
            </a:pPr>
            <a:r>
              <a:rPr lang="ar-EG" sz="2000" dirty="0">
                <a:cs typeface="+mj-cs"/>
              </a:rPr>
              <a:t>مميزات استراتيجية الكثافة </a:t>
            </a:r>
            <a:r>
              <a:rPr lang="ar-EG" sz="2000" dirty="0" smtClean="0">
                <a:cs typeface="+mj-cs"/>
              </a:rPr>
              <a:t>المتذبذبة.</a:t>
            </a:r>
          </a:p>
          <a:p>
            <a:pPr marL="457200" indent="-457200" algn="r" rtl="1">
              <a:lnSpc>
                <a:spcPct val="150000"/>
              </a:lnSpc>
              <a:buFont typeface="+mj-lt"/>
              <a:buAutoNum type="arabicPeriod" startAt="11"/>
            </a:pPr>
            <a:r>
              <a:rPr lang="ar-EG" sz="2000" dirty="0" smtClean="0">
                <a:cs typeface="+mj-cs"/>
              </a:rPr>
              <a:t>عيوب </a:t>
            </a:r>
            <a:r>
              <a:rPr lang="ar-EG" sz="2000" dirty="0">
                <a:cs typeface="+mj-cs"/>
              </a:rPr>
              <a:t>استراتيجية الكثافة </a:t>
            </a:r>
            <a:r>
              <a:rPr lang="ar-EG" sz="2000" dirty="0" smtClean="0">
                <a:cs typeface="+mj-cs"/>
              </a:rPr>
              <a:t>المتذبذبة.</a:t>
            </a:r>
          </a:p>
          <a:p>
            <a:pPr marL="457200" indent="-457200" algn="r" rtl="1">
              <a:lnSpc>
                <a:spcPct val="150000"/>
              </a:lnSpc>
              <a:buFont typeface="+mj-lt"/>
              <a:buAutoNum type="arabicPeriod" startAt="11"/>
            </a:pPr>
            <a:r>
              <a:rPr lang="ar-EG" sz="2000" dirty="0" smtClean="0">
                <a:cs typeface="+mj-cs"/>
              </a:rPr>
              <a:t>خاتمة.</a:t>
            </a:r>
            <a:endParaRPr lang="ar-EG" sz="2000" dirty="0">
              <a:cs typeface="+mj-cs"/>
            </a:endParaRPr>
          </a:p>
          <a:p>
            <a:pPr marL="457200" indent="-457200" algn="r" rtl="1">
              <a:lnSpc>
                <a:spcPct val="150000"/>
              </a:lnSpc>
              <a:buFont typeface="+mj-lt"/>
              <a:buAutoNum type="arabicPeriod" startAt="11"/>
            </a:pPr>
            <a:endParaRPr lang="ar-EG" sz="2000" dirty="0">
              <a:cs typeface="+mj-cs"/>
            </a:endParaRPr>
          </a:p>
          <a:p>
            <a:pPr marL="457200" indent="-457200" algn="r" rtl="1">
              <a:lnSpc>
                <a:spcPct val="150000"/>
              </a:lnSpc>
              <a:buFont typeface="+mj-lt"/>
              <a:buAutoNum type="arabicPeriod" startAt="11"/>
            </a:pPr>
            <a:endParaRPr lang="ar-EG" sz="2000" dirty="0" smtClean="0">
              <a:cs typeface="+mj-cs"/>
            </a:endParaRPr>
          </a:p>
          <a:p>
            <a:pPr marL="457200" indent="-457200" algn="r" rtl="1">
              <a:lnSpc>
                <a:spcPct val="150000"/>
              </a:lnSpc>
              <a:buFont typeface="+mj-lt"/>
              <a:buAutoNum type="arabicPeriod" startAt="11"/>
            </a:pPr>
            <a:endParaRPr lang="ar-EG" sz="2000" dirty="0">
              <a:cs typeface="+mj-cs"/>
            </a:endParaRPr>
          </a:p>
          <a:p>
            <a:pPr algn="r" rtl="1">
              <a:lnSpc>
                <a:spcPct val="150000"/>
              </a:lnSpc>
            </a:pPr>
            <a:endParaRPr lang="ar-EG" sz="2000" dirty="0">
              <a:cs typeface="+mj-cs"/>
            </a:endParaRPr>
          </a:p>
        </p:txBody>
      </p:sp>
      <p:sp>
        <p:nvSpPr>
          <p:cNvPr id="16" name="TextBox 15"/>
          <p:cNvSpPr txBox="1"/>
          <p:nvPr/>
        </p:nvSpPr>
        <p:spPr>
          <a:xfrm>
            <a:off x="4689259" y="1412953"/>
            <a:ext cx="3308329" cy="461665"/>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استراتيجيات الحملات الإعلانية </a:t>
            </a:r>
          </a:p>
        </p:txBody>
      </p:sp>
    </p:spTree>
    <p:extLst>
      <p:ext uri="{BB962C8B-B14F-4D97-AF65-F5344CB8AC3E}">
        <p14:creationId xmlns:p14="http://schemas.microsoft.com/office/powerpoint/2010/main" val="2630324546"/>
      </p:ext>
    </p:extLst>
  </p:cSld>
  <p:clrMapOvr>
    <a:masterClrMapping/>
  </p:clrMapOvr>
  <mc:AlternateContent xmlns:mc="http://schemas.openxmlformats.org/markup-compatibility/2006" xmlns:p14="http://schemas.microsoft.com/office/powerpoint/2010/main">
    <mc:Choice Requires="p14">
      <p:transition spd="slow" p14:dur="2000" advTm="21321"/>
    </mc:Choice>
    <mc:Fallback xmlns="">
      <p:transition spd="slow" advTm="21321"/>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Picture 2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47095"/>
            <a:ext cx="3385474" cy="2468575"/>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TextBox 1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5" name="TextBox 14"/>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23" name="TextBox 22"/>
          <p:cNvSpPr txBox="1"/>
          <p:nvPr/>
        </p:nvSpPr>
        <p:spPr>
          <a:xfrm>
            <a:off x="4577137" y="1347095"/>
            <a:ext cx="3038011" cy="400110"/>
          </a:xfrm>
          <a:prstGeom prst="rect">
            <a:avLst/>
          </a:prstGeom>
          <a:noFill/>
        </p:spPr>
        <p:txBody>
          <a:bodyPr wrap="none" rtlCol="0">
            <a:spAutoFit/>
          </a:bodyPr>
          <a:lstStyle/>
          <a:p>
            <a:pPr algn="r" rtl="1"/>
            <a:r>
              <a:rPr lang="ar-EG" sz="2000" b="1" dirty="0" smtClean="0">
                <a:solidFill>
                  <a:srgbClr val="00B0F0"/>
                </a:solidFill>
                <a:latin typeface="Alexandria" charset="0"/>
                <a:cs typeface="Alexandria" charset="0"/>
              </a:rPr>
              <a:t>نماذج من الاستراتيجيات التسويقية</a:t>
            </a:r>
            <a:endParaRPr lang="en-US" sz="2000" b="1" dirty="0">
              <a:solidFill>
                <a:srgbClr val="00B0F0"/>
              </a:solidFill>
              <a:latin typeface="Alexandria" charset="0"/>
              <a:cs typeface="Alexandria" charset="0"/>
            </a:endParaRPr>
          </a:p>
        </p:txBody>
      </p:sp>
      <p:sp>
        <p:nvSpPr>
          <p:cNvPr id="14" name="TextBox 13"/>
          <p:cNvSpPr txBox="1"/>
          <p:nvPr/>
        </p:nvSpPr>
        <p:spPr>
          <a:xfrm>
            <a:off x="4390680" y="1600369"/>
            <a:ext cx="7490145" cy="5170646"/>
          </a:xfrm>
          <a:prstGeom prst="rect">
            <a:avLst/>
          </a:prstGeom>
          <a:noFill/>
        </p:spPr>
        <p:txBody>
          <a:bodyPr wrap="square" rtlCol="0">
            <a:spAutoFit/>
          </a:bodyPr>
          <a:lstStyle/>
          <a:p>
            <a:pPr marL="457200" indent="-457200" algn="r" rtl="1">
              <a:lnSpc>
                <a:spcPct val="150000"/>
              </a:lnSpc>
              <a:buFont typeface="+mj-lt"/>
              <a:buAutoNum type="arabicPeriod"/>
            </a:pPr>
            <a:r>
              <a:rPr lang="ar-EG" sz="2000" dirty="0">
                <a:cs typeface="+mj-cs"/>
              </a:rPr>
              <a:t>تمهيد</a:t>
            </a:r>
            <a:r>
              <a:rPr lang="ar-EG" sz="2000" dirty="0" smtClean="0">
                <a:cs typeface="+mj-cs"/>
              </a:rPr>
              <a:t>.</a:t>
            </a:r>
          </a:p>
          <a:p>
            <a:pPr marL="457200" indent="-457200" algn="r" rtl="1">
              <a:lnSpc>
                <a:spcPct val="150000"/>
              </a:lnSpc>
              <a:buFont typeface="+mj-lt"/>
              <a:buAutoNum type="arabicPeriod"/>
            </a:pPr>
            <a:r>
              <a:rPr lang="ar-EG" sz="2000" dirty="0">
                <a:cs typeface="+mj-cs"/>
              </a:rPr>
              <a:t>استراتيجية </a:t>
            </a:r>
            <a:r>
              <a:rPr lang="ar-EG" sz="2000" dirty="0" smtClean="0">
                <a:cs typeface="+mj-cs"/>
              </a:rPr>
              <a:t>الجذب.</a:t>
            </a:r>
            <a:endParaRPr lang="ar-EG" sz="2000" dirty="0">
              <a:cs typeface="+mj-cs"/>
            </a:endParaRPr>
          </a:p>
          <a:p>
            <a:pPr marL="457200" indent="-457200" algn="r" rtl="1">
              <a:lnSpc>
                <a:spcPct val="150000"/>
              </a:lnSpc>
              <a:buFont typeface="+mj-lt"/>
              <a:buAutoNum type="arabicPeriod"/>
            </a:pPr>
            <a:r>
              <a:rPr lang="ar-EG" sz="2000" dirty="0" smtClean="0">
                <a:cs typeface="+mj-cs"/>
              </a:rPr>
              <a:t>مزايا </a:t>
            </a:r>
            <a:r>
              <a:rPr lang="ar-EG" sz="2000" dirty="0">
                <a:cs typeface="+mj-cs"/>
              </a:rPr>
              <a:t>وعيوب استراتيجية </a:t>
            </a:r>
            <a:r>
              <a:rPr lang="ar-EG" sz="2000" dirty="0" smtClean="0">
                <a:cs typeface="+mj-cs"/>
              </a:rPr>
              <a:t>الجذب.</a:t>
            </a:r>
            <a:endParaRPr lang="ar-EG" sz="2000" dirty="0">
              <a:cs typeface="+mj-cs"/>
            </a:endParaRPr>
          </a:p>
          <a:p>
            <a:pPr marL="457200" indent="-457200" algn="r" rtl="1">
              <a:lnSpc>
                <a:spcPct val="150000"/>
              </a:lnSpc>
              <a:buFont typeface="+mj-lt"/>
              <a:buAutoNum type="arabicPeriod"/>
            </a:pPr>
            <a:r>
              <a:rPr lang="ar-EG" sz="2000" dirty="0">
                <a:cs typeface="+mj-cs"/>
              </a:rPr>
              <a:t>استراتيجية </a:t>
            </a:r>
            <a:r>
              <a:rPr lang="ar-EG" sz="2000" dirty="0" smtClean="0">
                <a:cs typeface="+mj-cs"/>
              </a:rPr>
              <a:t>الدفع. </a:t>
            </a:r>
            <a:endParaRPr lang="ar-EG" sz="2000" dirty="0">
              <a:cs typeface="+mj-cs"/>
            </a:endParaRPr>
          </a:p>
          <a:p>
            <a:pPr marL="457200" indent="-457200" algn="r" rtl="1">
              <a:lnSpc>
                <a:spcPct val="150000"/>
              </a:lnSpc>
              <a:buFont typeface="+mj-lt"/>
              <a:buAutoNum type="arabicPeriod"/>
            </a:pPr>
            <a:r>
              <a:rPr lang="ar-EG" sz="2000" dirty="0" smtClean="0">
                <a:cs typeface="+mj-cs"/>
              </a:rPr>
              <a:t>مزايا </a:t>
            </a:r>
            <a:r>
              <a:rPr lang="ar-EG" sz="2000" dirty="0">
                <a:cs typeface="+mj-cs"/>
              </a:rPr>
              <a:t>وعيوب استراتيجية </a:t>
            </a:r>
            <a:r>
              <a:rPr lang="ar-EG" sz="2000" dirty="0" smtClean="0">
                <a:cs typeface="+mj-cs"/>
              </a:rPr>
              <a:t>الدفع. </a:t>
            </a:r>
            <a:endParaRPr lang="ar-EG" sz="2000" dirty="0">
              <a:cs typeface="+mj-cs"/>
            </a:endParaRPr>
          </a:p>
          <a:p>
            <a:pPr marL="457200" indent="-457200" algn="r" rtl="1">
              <a:lnSpc>
                <a:spcPct val="150000"/>
              </a:lnSpc>
              <a:buFont typeface="+mj-lt"/>
              <a:buAutoNum type="arabicPeriod"/>
            </a:pPr>
            <a:r>
              <a:rPr lang="ar-EG" sz="2000" dirty="0">
                <a:cs typeface="+mj-cs"/>
              </a:rPr>
              <a:t>استراتيجية </a:t>
            </a:r>
            <a:r>
              <a:rPr lang="ar-EG" sz="2000" dirty="0" smtClean="0">
                <a:cs typeface="+mj-cs"/>
              </a:rPr>
              <a:t>الكشط.</a:t>
            </a:r>
            <a:endParaRPr lang="ar-EG" sz="2000" dirty="0">
              <a:cs typeface="+mj-cs"/>
            </a:endParaRPr>
          </a:p>
          <a:p>
            <a:pPr marL="457200" indent="-457200" algn="r" rtl="1">
              <a:lnSpc>
                <a:spcPct val="150000"/>
              </a:lnSpc>
              <a:buFont typeface="+mj-lt"/>
              <a:buAutoNum type="arabicPeriod"/>
            </a:pPr>
            <a:r>
              <a:rPr lang="ar-EG" sz="2000" dirty="0" smtClean="0">
                <a:cs typeface="+mj-cs"/>
              </a:rPr>
              <a:t>مزايا </a:t>
            </a:r>
            <a:r>
              <a:rPr lang="ar-EG" sz="2000" dirty="0">
                <a:cs typeface="+mj-cs"/>
              </a:rPr>
              <a:t>وعيوب استراتيجية </a:t>
            </a:r>
            <a:r>
              <a:rPr lang="ar-EG" sz="2000" dirty="0" smtClean="0">
                <a:cs typeface="+mj-cs"/>
              </a:rPr>
              <a:t>الكشط.</a:t>
            </a:r>
            <a:endParaRPr lang="ar-EG" sz="2000" dirty="0">
              <a:cs typeface="+mj-cs"/>
            </a:endParaRPr>
          </a:p>
          <a:p>
            <a:pPr marL="457200" indent="-457200" algn="r" rtl="1">
              <a:lnSpc>
                <a:spcPct val="150000"/>
              </a:lnSpc>
              <a:buFont typeface="+mj-lt"/>
              <a:buAutoNum type="arabicPeriod"/>
            </a:pPr>
            <a:r>
              <a:rPr lang="ar-EG" sz="2000" dirty="0">
                <a:cs typeface="+mj-cs"/>
              </a:rPr>
              <a:t>استراتيجية </a:t>
            </a:r>
            <a:r>
              <a:rPr lang="ar-EG" sz="2000" dirty="0" smtClean="0">
                <a:cs typeface="+mj-cs"/>
              </a:rPr>
              <a:t>الاختراق.</a:t>
            </a:r>
            <a:endParaRPr lang="ar-EG" sz="2000" dirty="0">
              <a:cs typeface="+mj-cs"/>
            </a:endParaRPr>
          </a:p>
          <a:p>
            <a:pPr marL="457200" indent="-457200" algn="r" rtl="1">
              <a:lnSpc>
                <a:spcPct val="150000"/>
              </a:lnSpc>
              <a:buFont typeface="+mj-lt"/>
              <a:buAutoNum type="arabicPeriod"/>
            </a:pPr>
            <a:r>
              <a:rPr lang="ar-EG" sz="2000" dirty="0">
                <a:cs typeface="+mj-cs"/>
              </a:rPr>
              <a:t>مزايا وعيوب استراتيجية </a:t>
            </a:r>
            <a:r>
              <a:rPr lang="ar-EG" sz="2000" dirty="0" smtClean="0">
                <a:cs typeface="+mj-cs"/>
              </a:rPr>
              <a:t>الاختراق.</a:t>
            </a:r>
            <a:endParaRPr lang="ar-EG" sz="2000" dirty="0">
              <a:cs typeface="+mj-cs"/>
            </a:endParaRPr>
          </a:p>
          <a:p>
            <a:pPr marL="457200" indent="-457200" algn="r" rtl="1">
              <a:lnSpc>
                <a:spcPct val="150000"/>
              </a:lnSpc>
              <a:buFont typeface="+mj-lt"/>
              <a:buAutoNum type="arabicPeriod"/>
            </a:pPr>
            <a:r>
              <a:rPr lang="ar-EG" sz="2000" dirty="0" smtClean="0">
                <a:cs typeface="+mj-cs"/>
              </a:rPr>
              <a:t>خاتمة.</a:t>
            </a:r>
            <a:endParaRPr lang="ar-EG" sz="2000" dirty="0">
              <a:cs typeface="+mj-cs"/>
            </a:endParaRPr>
          </a:p>
          <a:p>
            <a:pPr algn="r" rtl="1">
              <a:lnSpc>
                <a:spcPct val="150000"/>
              </a:lnSpc>
            </a:pPr>
            <a:endParaRPr lang="ar-EG" sz="2000" dirty="0">
              <a:cs typeface="+mj-cs"/>
            </a:endParaRPr>
          </a:p>
        </p:txBody>
      </p:sp>
    </p:spTree>
    <p:extLst>
      <p:ext uri="{BB962C8B-B14F-4D97-AF65-F5344CB8AC3E}">
        <p14:creationId xmlns:p14="http://schemas.microsoft.com/office/powerpoint/2010/main" val="1369727024"/>
      </p:ext>
    </p:extLst>
  </p:cSld>
  <p:clrMapOvr>
    <a:masterClrMapping/>
  </p:clrMapOvr>
  <mc:AlternateContent xmlns:mc="http://schemas.openxmlformats.org/markup-compatibility/2006" xmlns:p14="http://schemas.microsoft.com/office/powerpoint/2010/main">
    <mc:Choice Requires="p14">
      <p:transition spd="slow" p14:dur="2000" advTm="43862"/>
    </mc:Choice>
    <mc:Fallback xmlns="">
      <p:transition spd="slow" advTm="43862"/>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Picture 22"/>
          <p:cNvPicPr>
            <a:picLocks noChangeAspect="1"/>
          </p:cNvPicPr>
          <p:nvPr/>
        </p:nvPicPr>
        <p:blipFill rotWithShape="1">
          <a:blip r:embed="rId3" cstate="print">
            <a:extLst>
              <a:ext uri="{28A0092B-C50C-407E-A947-70E740481C1C}">
                <a14:useLocalDpi xmlns:a14="http://schemas.microsoft.com/office/drawing/2010/main" val="0"/>
              </a:ext>
            </a:extLst>
          </a:blip>
          <a:srcRect b="16594"/>
          <a:stretch/>
        </p:blipFill>
        <p:spPr>
          <a:xfrm>
            <a:off x="0" y="1342248"/>
            <a:ext cx="3385473" cy="1960509"/>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9" name="TextBox 18"/>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0" name="TextBox 19"/>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21" name="TextBox 20"/>
          <p:cNvSpPr txBox="1"/>
          <p:nvPr/>
        </p:nvSpPr>
        <p:spPr>
          <a:xfrm>
            <a:off x="4390680" y="1773638"/>
            <a:ext cx="7490145" cy="4708981"/>
          </a:xfrm>
          <a:prstGeom prst="rect">
            <a:avLst/>
          </a:prstGeom>
          <a:noFill/>
        </p:spPr>
        <p:txBody>
          <a:bodyPr wrap="square" rtlCol="0">
            <a:spAutoFit/>
          </a:bodyPr>
          <a:lstStyle/>
          <a:p>
            <a:pPr marL="457200" indent="-457200" algn="r" rtl="1">
              <a:lnSpc>
                <a:spcPct val="150000"/>
              </a:lnSpc>
              <a:buFont typeface="+mj-lt"/>
              <a:buAutoNum type="arabicPeriod"/>
            </a:pPr>
            <a:r>
              <a:rPr lang="ar-EG" sz="2000" dirty="0">
                <a:cs typeface="+mj-cs"/>
              </a:rPr>
              <a:t>تمهيد</a:t>
            </a:r>
            <a:r>
              <a:rPr lang="ar-EG" sz="2000" dirty="0" smtClean="0">
                <a:cs typeface="+mj-cs"/>
              </a:rPr>
              <a:t>.</a:t>
            </a:r>
          </a:p>
          <a:p>
            <a:pPr marL="457200" indent="-457200" algn="r" rtl="1">
              <a:lnSpc>
                <a:spcPct val="150000"/>
              </a:lnSpc>
              <a:buFont typeface="+mj-lt"/>
              <a:buAutoNum type="arabicPeriod"/>
            </a:pPr>
            <a:r>
              <a:rPr lang="ar-EG" sz="2000" dirty="0">
                <a:cs typeface="+mj-cs"/>
              </a:rPr>
              <a:t>ماهية استراتيجية التسويق </a:t>
            </a:r>
            <a:r>
              <a:rPr lang="ar-EG" sz="2000" dirty="0" smtClean="0">
                <a:cs typeface="+mj-cs"/>
              </a:rPr>
              <a:t>الشفهي.</a:t>
            </a:r>
            <a:endParaRPr lang="ar-EG" sz="2000" dirty="0">
              <a:cs typeface="+mj-cs"/>
            </a:endParaRPr>
          </a:p>
          <a:p>
            <a:pPr marL="457200" indent="-457200" algn="r" rtl="1">
              <a:lnSpc>
                <a:spcPct val="150000"/>
              </a:lnSpc>
              <a:buFont typeface="+mj-lt"/>
              <a:buAutoNum type="arabicPeriod"/>
            </a:pPr>
            <a:r>
              <a:rPr lang="ar-EG" sz="2000" dirty="0">
                <a:cs typeface="+mj-cs"/>
              </a:rPr>
              <a:t>عناصر استراتيجية التسويق </a:t>
            </a:r>
            <a:r>
              <a:rPr lang="ar-EG" sz="2000" dirty="0" smtClean="0">
                <a:cs typeface="+mj-cs"/>
              </a:rPr>
              <a:t>الشفهي.</a:t>
            </a:r>
            <a:endParaRPr lang="ar-EG" sz="2000" dirty="0">
              <a:cs typeface="+mj-cs"/>
            </a:endParaRPr>
          </a:p>
          <a:p>
            <a:pPr marL="457200" indent="-457200" algn="r" rtl="1">
              <a:lnSpc>
                <a:spcPct val="150000"/>
              </a:lnSpc>
              <a:buFont typeface="+mj-lt"/>
              <a:buAutoNum type="arabicPeriod"/>
            </a:pPr>
            <a:r>
              <a:rPr lang="ar-EG" sz="2000" dirty="0">
                <a:cs typeface="+mj-cs"/>
              </a:rPr>
              <a:t>أبعاد استراتيجية التسويق </a:t>
            </a:r>
            <a:r>
              <a:rPr lang="ar-EG" sz="2000" dirty="0" smtClean="0">
                <a:cs typeface="+mj-cs"/>
              </a:rPr>
              <a:t>الشفهي.</a:t>
            </a:r>
            <a:endParaRPr lang="ar-EG" sz="2000" dirty="0">
              <a:cs typeface="+mj-cs"/>
            </a:endParaRPr>
          </a:p>
          <a:p>
            <a:pPr marL="457200" indent="-457200" algn="r" rtl="1">
              <a:lnSpc>
                <a:spcPct val="150000"/>
              </a:lnSpc>
              <a:buFont typeface="+mj-lt"/>
              <a:buAutoNum type="arabicPeriod"/>
            </a:pPr>
            <a:r>
              <a:rPr lang="ar-EG" sz="2000" dirty="0">
                <a:cs typeface="+mj-cs"/>
              </a:rPr>
              <a:t>مزايا استراتيجية التسويق </a:t>
            </a:r>
            <a:r>
              <a:rPr lang="ar-EG" sz="2000" dirty="0" smtClean="0">
                <a:cs typeface="+mj-cs"/>
              </a:rPr>
              <a:t>الشفهي.</a:t>
            </a:r>
            <a:endParaRPr lang="ar-EG" sz="2000" dirty="0">
              <a:cs typeface="+mj-cs"/>
            </a:endParaRPr>
          </a:p>
          <a:p>
            <a:pPr marL="457200" indent="-457200" algn="r" rtl="1">
              <a:lnSpc>
                <a:spcPct val="150000"/>
              </a:lnSpc>
              <a:buFont typeface="+mj-lt"/>
              <a:buAutoNum type="arabicPeriod"/>
            </a:pPr>
            <a:r>
              <a:rPr lang="ar-EG" sz="2000" dirty="0">
                <a:cs typeface="+mj-cs"/>
              </a:rPr>
              <a:t>عيوب استراتيجية التسويق </a:t>
            </a:r>
            <a:r>
              <a:rPr lang="ar-EG" sz="2000" dirty="0" smtClean="0">
                <a:cs typeface="+mj-cs"/>
              </a:rPr>
              <a:t>الشفهي.</a:t>
            </a:r>
            <a:endParaRPr lang="ar-EG" sz="2000" dirty="0">
              <a:cs typeface="+mj-cs"/>
            </a:endParaRPr>
          </a:p>
          <a:p>
            <a:pPr marL="457200" indent="-457200" algn="r" rtl="1">
              <a:lnSpc>
                <a:spcPct val="150000"/>
              </a:lnSpc>
              <a:buFont typeface="+mj-lt"/>
              <a:buAutoNum type="arabicPeriod"/>
            </a:pPr>
            <a:r>
              <a:rPr lang="ar-EG" sz="2000" dirty="0">
                <a:cs typeface="+mj-cs"/>
              </a:rPr>
              <a:t>الفرق بين استراتيجية التسويق الشفهي </a:t>
            </a:r>
            <a:r>
              <a:rPr lang="ar-EG" sz="2000" dirty="0" smtClean="0">
                <a:cs typeface="+mj-cs"/>
              </a:rPr>
              <a:t>الرقمي والتسويق </a:t>
            </a:r>
            <a:r>
              <a:rPr lang="ar-EG" sz="2000" dirty="0">
                <a:cs typeface="+mj-cs"/>
              </a:rPr>
              <a:t>الشفهي </a:t>
            </a:r>
            <a:r>
              <a:rPr lang="ar-EG" sz="2000" dirty="0" smtClean="0">
                <a:cs typeface="+mj-cs"/>
              </a:rPr>
              <a:t>التقليدي.</a:t>
            </a:r>
            <a:endParaRPr lang="ar-EG" sz="2000" dirty="0">
              <a:cs typeface="+mj-cs"/>
            </a:endParaRPr>
          </a:p>
          <a:p>
            <a:pPr marL="457200" indent="-457200" algn="r" rtl="1">
              <a:lnSpc>
                <a:spcPct val="150000"/>
              </a:lnSpc>
              <a:buFont typeface="+mj-lt"/>
              <a:buAutoNum type="arabicPeriod"/>
            </a:pPr>
            <a:r>
              <a:rPr lang="ar-EG" sz="2000" dirty="0">
                <a:cs typeface="+mj-cs"/>
              </a:rPr>
              <a:t>علاقة استراتيجية التسويق </a:t>
            </a:r>
            <a:r>
              <a:rPr lang="ar-EG" sz="2000" dirty="0" smtClean="0">
                <a:cs typeface="+mj-cs"/>
              </a:rPr>
              <a:t>الشفهي مع </a:t>
            </a:r>
            <a:r>
              <a:rPr lang="ar-EG" sz="2000" dirty="0">
                <a:cs typeface="+mj-cs"/>
              </a:rPr>
              <a:t>المزيج </a:t>
            </a:r>
            <a:r>
              <a:rPr lang="ar-EG" sz="2000" dirty="0" smtClean="0">
                <a:cs typeface="+mj-cs"/>
              </a:rPr>
              <a:t>التسويقي. </a:t>
            </a:r>
            <a:endParaRPr lang="ar-EG" sz="2000" dirty="0">
              <a:cs typeface="+mj-cs"/>
            </a:endParaRPr>
          </a:p>
          <a:p>
            <a:pPr marL="457200" indent="-457200" algn="r" rtl="1">
              <a:lnSpc>
                <a:spcPct val="150000"/>
              </a:lnSpc>
              <a:buFont typeface="+mj-lt"/>
              <a:buAutoNum type="arabicPeriod"/>
            </a:pPr>
            <a:r>
              <a:rPr lang="ar-EG" sz="2000" dirty="0" smtClean="0">
                <a:cs typeface="+mj-cs"/>
              </a:rPr>
              <a:t>خاتمة.</a:t>
            </a:r>
            <a:endParaRPr lang="ar-EG" sz="2000" dirty="0">
              <a:cs typeface="+mj-cs"/>
            </a:endParaRPr>
          </a:p>
          <a:p>
            <a:pPr algn="r" rtl="1">
              <a:lnSpc>
                <a:spcPct val="150000"/>
              </a:lnSpc>
            </a:pPr>
            <a:endParaRPr lang="ar-EG" sz="2000" dirty="0">
              <a:cs typeface="+mj-cs"/>
            </a:endParaRPr>
          </a:p>
        </p:txBody>
      </p:sp>
      <p:sp>
        <p:nvSpPr>
          <p:cNvPr id="22" name="TextBox 21"/>
          <p:cNvSpPr txBox="1"/>
          <p:nvPr/>
        </p:nvSpPr>
        <p:spPr>
          <a:xfrm>
            <a:off x="4577137" y="1358947"/>
            <a:ext cx="2735044" cy="400110"/>
          </a:xfrm>
          <a:prstGeom prst="rect">
            <a:avLst/>
          </a:prstGeom>
          <a:noFill/>
        </p:spPr>
        <p:txBody>
          <a:bodyPr wrap="none" rtlCol="0">
            <a:spAutoFit/>
          </a:bodyPr>
          <a:lstStyle/>
          <a:p>
            <a:pPr algn="r" rtl="1"/>
            <a:r>
              <a:rPr lang="ar-EG" sz="2000" b="1" dirty="0" smtClean="0">
                <a:solidFill>
                  <a:srgbClr val="00B0F0"/>
                </a:solidFill>
                <a:latin typeface="Alexandria" charset="0"/>
                <a:cs typeface="Alexandria" charset="0"/>
              </a:rPr>
              <a:t>استراتيجيات تسويقية معاصرة </a:t>
            </a:r>
            <a:endParaRPr lang="en-US" sz="2000" b="1" dirty="0">
              <a:solidFill>
                <a:srgbClr val="00B0F0"/>
              </a:solidFill>
              <a:latin typeface="Alexandria" charset="0"/>
              <a:cs typeface="Alexandria" charset="0"/>
            </a:endParaRPr>
          </a:p>
        </p:txBody>
      </p:sp>
    </p:spTree>
    <p:extLst>
      <p:ext uri="{BB962C8B-B14F-4D97-AF65-F5344CB8AC3E}">
        <p14:creationId xmlns:p14="http://schemas.microsoft.com/office/powerpoint/2010/main" val="2925193475"/>
      </p:ext>
    </p:extLst>
  </p:cSld>
  <p:clrMapOvr>
    <a:masterClrMapping/>
  </p:clrMapOvr>
  <mc:AlternateContent xmlns:mc="http://schemas.openxmlformats.org/markup-compatibility/2006" xmlns:p14="http://schemas.microsoft.com/office/powerpoint/2010/main">
    <mc:Choice Requires="p14">
      <p:transition spd="slow" p14:dur="2000" advTm="61375"/>
    </mc:Choice>
    <mc:Fallback xmlns="">
      <p:transition spd="slow" advTm="61375"/>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Picture 2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407" y="1314283"/>
            <a:ext cx="3414881" cy="1879293"/>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TextBox 12"/>
          <p:cNvSpPr txBox="1"/>
          <p:nvPr/>
        </p:nvSpPr>
        <p:spPr>
          <a:xfrm>
            <a:off x="4689258" y="1412953"/>
            <a:ext cx="4978479" cy="400110"/>
          </a:xfrm>
          <a:prstGeom prst="rect">
            <a:avLst/>
          </a:prstGeom>
          <a:noFill/>
        </p:spPr>
        <p:txBody>
          <a:bodyPr wrap="square" rtlCol="0">
            <a:spAutoFit/>
          </a:bodyPr>
          <a:lstStyle/>
          <a:p>
            <a:pPr algn="ctr" rtl="1"/>
            <a:r>
              <a:rPr lang="ar-EG" sz="2000" b="1" dirty="0">
                <a:solidFill>
                  <a:srgbClr val="00B0F0"/>
                </a:solidFill>
                <a:latin typeface="Alexandria" charset="0"/>
                <a:cs typeface="Alexandria" charset="0"/>
              </a:rPr>
              <a:t>استراتيجية تسويق الغوريلا </a:t>
            </a:r>
            <a:r>
              <a:rPr lang="en-US" sz="2000" b="1" dirty="0">
                <a:solidFill>
                  <a:srgbClr val="00B0F0"/>
                </a:solidFill>
                <a:latin typeface="Alexandria" charset="0"/>
                <a:cs typeface="Alexandria" charset="0"/>
              </a:rPr>
              <a:t>Guerilla Marketing</a:t>
            </a:r>
            <a:r>
              <a:rPr lang="en-US" sz="2000" b="1" dirty="0" smtClean="0">
                <a:solidFill>
                  <a:srgbClr val="00B0F0"/>
                </a:solidFill>
                <a:latin typeface="Alexandria" charset="0"/>
                <a:cs typeface="Alexandria" charset="0"/>
              </a:rPr>
              <a:t>)</a:t>
            </a:r>
            <a:r>
              <a:rPr lang="ar-EG" sz="2000" b="1" dirty="0" smtClean="0">
                <a:solidFill>
                  <a:srgbClr val="00B0F0"/>
                </a:solidFill>
                <a:latin typeface="Alexandria" charset="0"/>
                <a:cs typeface="Alexandria" charset="0"/>
              </a:rPr>
              <a:t>)</a:t>
            </a:r>
            <a:endParaRPr lang="en-US" sz="2000" b="1" dirty="0">
              <a:solidFill>
                <a:srgbClr val="00B0F0"/>
              </a:solidFill>
              <a:latin typeface="Alexandria" charset="0"/>
              <a:cs typeface="Alexandria" charset="0"/>
            </a:endParaRPr>
          </a:p>
        </p:txBody>
      </p:sp>
      <p:sp>
        <p:nvSpPr>
          <p:cNvPr id="15" name="TextBox 14"/>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6" name="TextBox 15"/>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sp>
        <p:nvSpPr>
          <p:cNvPr id="17" name="TextBox 16"/>
          <p:cNvSpPr txBox="1"/>
          <p:nvPr/>
        </p:nvSpPr>
        <p:spPr>
          <a:xfrm>
            <a:off x="4390680" y="1773638"/>
            <a:ext cx="7490145" cy="4708981"/>
          </a:xfrm>
          <a:prstGeom prst="rect">
            <a:avLst/>
          </a:prstGeom>
          <a:noFill/>
        </p:spPr>
        <p:txBody>
          <a:bodyPr wrap="square" rtlCol="0">
            <a:spAutoFit/>
          </a:bodyPr>
          <a:lstStyle/>
          <a:p>
            <a:pPr marL="457200" indent="-457200" algn="r" rtl="1">
              <a:lnSpc>
                <a:spcPct val="150000"/>
              </a:lnSpc>
              <a:buFont typeface="+mj-lt"/>
              <a:buAutoNum type="arabicPeriod"/>
            </a:pPr>
            <a:r>
              <a:rPr lang="ar-EG" sz="2000" dirty="0">
                <a:cs typeface="+mj-cs"/>
              </a:rPr>
              <a:t>تمهيد</a:t>
            </a:r>
            <a:r>
              <a:rPr lang="ar-EG" sz="2000" dirty="0" smtClean="0">
                <a:cs typeface="+mj-cs"/>
              </a:rPr>
              <a:t>.</a:t>
            </a:r>
          </a:p>
          <a:p>
            <a:pPr marL="457200" indent="-457200" algn="r" rtl="1">
              <a:lnSpc>
                <a:spcPct val="150000"/>
              </a:lnSpc>
              <a:buFont typeface="+mj-lt"/>
              <a:buAutoNum type="arabicPeriod"/>
            </a:pPr>
            <a:r>
              <a:rPr lang="ar-EG" sz="2000" dirty="0">
                <a:cs typeface="+mj-cs"/>
              </a:rPr>
              <a:t>ماهية مصطلح استراتيجية تسويق </a:t>
            </a:r>
            <a:r>
              <a:rPr lang="ar-EG" sz="2000" dirty="0" smtClean="0">
                <a:cs typeface="+mj-cs"/>
              </a:rPr>
              <a:t>الغوريلا</a:t>
            </a:r>
            <a:r>
              <a:rPr lang="en-US" sz="2000" dirty="0" smtClean="0">
                <a:cs typeface="+mj-cs"/>
              </a:rPr>
              <a:t>(Guerilla </a:t>
            </a:r>
            <a:r>
              <a:rPr lang="en-US" sz="2000" dirty="0">
                <a:cs typeface="+mj-cs"/>
              </a:rPr>
              <a:t>Marketing) </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a:cs typeface="+mj-cs"/>
              </a:rPr>
              <a:t>استراتيجية تسويق </a:t>
            </a:r>
            <a:r>
              <a:rPr lang="ar-EG" sz="2000" dirty="0" smtClean="0">
                <a:cs typeface="+mj-cs"/>
              </a:rPr>
              <a:t>الغوريلا</a:t>
            </a:r>
            <a:r>
              <a:rPr lang="en-US" sz="2000" dirty="0" smtClean="0">
                <a:cs typeface="+mj-cs"/>
              </a:rPr>
              <a:t>Guerilla Marketing) </a:t>
            </a:r>
            <a:r>
              <a:rPr lang="ar-EG" sz="2000" dirty="0" smtClean="0">
                <a:cs typeface="+mj-cs"/>
              </a:rPr>
              <a:t>) من الناحية التاريخية.</a:t>
            </a:r>
          </a:p>
          <a:p>
            <a:pPr marL="457200" indent="-457200" algn="r" rtl="1">
              <a:lnSpc>
                <a:spcPct val="150000"/>
              </a:lnSpc>
              <a:buFont typeface="+mj-lt"/>
              <a:buAutoNum type="arabicPeriod"/>
            </a:pPr>
            <a:r>
              <a:rPr lang="ar-EG" sz="2000" dirty="0">
                <a:cs typeface="+mj-cs"/>
              </a:rPr>
              <a:t>أساسيات استراتيجية تسويق </a:t>
            </a:r>
            <a:r>
              <a:rPr lang="ar-EG" sz="2000" dirty="0" smtClean="0">
                <a:cs typeface="+mj-cs"/>
              </a:rPr>
              <a:t>الغوريلا (</a:t>
            </a:r>
            <a:r>
              <a:rPr lang="en-US" sz="2000" dirty="0">
                <a:cs typeface="+mj-cs"/>
              </a:rPr>
              <a:t>Guerilla </a:t>
            </a:r>
            <a:r>
              <a:rPr lang="en-US" sz="2000" dirty="0" smtClean="0">
                <a:cs typeface="+mj-cs"/>
              </a:rPr>
              <a:t>Marketing</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a:cs typeface="+mj-cs"/>
              </a:rPr>
              <a:t>مزايا استراتيجية تسويق </a:t>
            </a:r>
            <a:r>
              <a:rPr lang="ar-EG" sz="2000" dirty="0" smtClean="0">
                <a:cs typeface="+mj-cs"/>
              </a:rPr>
              <a:t>الغوريلا </a:t>
            </a:r>
            <a:r>
              <a:rPr lang="en-US" sz="2000" dirty="0" smtClean="0">
                <a:cs typeface="+mj-cs"/>
              </a:rPr>
              <a:t>Guerilla </a:t>
            </a:r>
            <a:r>
              <a:rPr lang="en-US" sz="2000" dirty="0">
                <a:cs typeface="+mj-cs"/>
              </a:rPr>
              <a:t>Marketing</a:t>
            </a:r>
            <a:r>
              <a:rPr lang="en-US" sz="2000" dirty="0" smtClean="0">
                <a:cs typeface="+mj-cs"/>
              </a:rPr>
              <a:t>)</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smtClean="0">
                <a:cs typeface="+mj-cs"/>
              </a:rPr>
              <a:t>عيوب استراتيجية </a:t>
            </a:r>
            <a:r>
              <a:rPr lang="ar-EG" sz="2000" dirty="0">
                <a:cs typeface="+mj-cs"/>
              </a:rPr>
              <a:t>تسويق الغوريلا </a:t>
            </a:r>
            <a:r>
              <a:rPr lang="en-US" sz="2000" dirty="0">
                <a:cs typeface="+mj-cs"/>
              </a:rPr>
              <a:t>Guerilla </a:t>
            </a:r>
            <a:r>
              <a:rPr lang="en-US" sz="2000" dirty="0" smtClean="0">
                <a:cs typeface="+mj-cs"/>
              </a:rPr>
              <a:t>Marketing)</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a:cs typeface="+mj-cs"/>
              </a:rPr>
              <a:t>استخدامات استراتيجية تسويق </a:t>
            </a:r>
            <a:r>
              <a:rPr lang="ar-EG" sz="2000" dirty="0" smtClean="0">
                <a:cs typeface="+mj-cs"/>
              </a:rPr>
              <a:t>الغوريلا </a:t>
            </a:r>
            <a:r>
              <a:rPr lang="en-US" sz="2000" dirty="0" smtClean="0">
                <a:cs typeface="+mj-cs"/>
              </a:rPr>
              <a:t>Guerilla </a:t>
            </a:r>
            <a:r>
              <a:rPr lang="en-US" sz="2000" dirty="0">
                <a:cs typeface="+mj-cs"/>
              </a:rPr>
              <a:t>Marketing</a:t>
            </a:r>
            <a:r>
              <a:rPr lang="en-US" sz="2000" dirty="0" smtClean="0">
                <a:cs typeface="+mj-cs"/>
              </a:rPr>
              <a:t>)</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a:cs typeface="+mj-cs"/>
              </a:rPr>
              <a:t>أثر استراتيجية تسويق </a:t>
            </a:r>
            <a:r>
              <a:rPr lang="ar-EG" sz="2000" dirty="0" smtClean="0">
                <a:cs typeface="+mj-cs"/>
              </a:rPr>
              <a:t>الغوريلا</a:t>
            </a:r>
            <a:r>
              <a:rPr lang="en-US" sz="2000" dirty="0" smtClean="0">
                <a:cs typeface="+mj-cs"/>
              </a:rPr>
              <a:t>Guerilla </a:t>
            </a:r>
            <a:r>
              <a:rPr lang="en-US" sz="2000" dirty="0">
                <a:cs typeface="+mj-cs"/>
              </a:rPr>
              <a:t>Marketing) </a:t>
            </a:r>
            <a:r>
              <a:rPr lang="ar-EG" sz="2000" dirty="0" smtClean="0">
                <a:cs typeface="+mj-cs"/>
              </a:rPr>
              <a:t>) على </a:t>
            </a:r>
            <a:r>
              <a:rPr lang="ar-EG" sz="2000" dirty="0">
                <a:cs typeface="+mj-cs"/>
              </a:rPr>
              <a:t>سلوك </a:t>
            </a:r>
            <a:r>
              <a:rPr lang="ar-EG" sz="2000" dirty="0" smtClean="0">
                <a:cs typeface="+mj-cs"/>
              </a:rPr>
              <a:t>المستهلك.</a:t>
            </a:r>
          </a:p>
          <a:p>
            <a:pPr marL="457200" indent="-457200" algn="r" rtl="1">
              <a:lnSpc>
                <a:spcPct val="150000"/>
              </a:lnSpc>
              <a:buFont typeface="+mj-lt"/>
              <a:buAutoNum type="arabicPeriod"/>
            </a:pPr>
            <a:r>
              <a:rPr lang="ar-EG" sz="2000" dirty="0" smtClean="0">
                <a:cs typeface="+mj-cs"/>
              </a:rPr>
              <a:t>خاتمة.</a:t>
            </a:r>
            <a:endParaRPr lang="ar-EG" sz="2000" dirty="0">
              <a:cs typeface="+mj-cs"/>
            </a:endParaRPr>
          </a:p>
          <a:p>
            <a:pPr algn="r" rtl="1">
              <a:lnSpc>
                <a:spcPct val="150000"/>
              </a:lnSpc>
            </a:pPr>
            <a:endParaRPr lang="ar-EG" sz="2000" dirty="0">
              <a:cs typeface="+mj-cs"/>
            </a:endParaRPr>
          </a:p>
        </p:txBody>
      </p:sp>
    </p:spTree>
    <p:extLst>
      <p:ext uri="{BB962C8B-B14F-4D97-AF65-F5344CB8AC3E}">
        <p14:creationId xmlns:p14="http://schemas.microsoft.com/office/powerpoint/2010/main" val="2895690246"/>
      </p:ext>
    </p:extLst>
  </p:cSld>
  <p:clrMapOvr>
    <a:masterClrMapping/>
  </p:clrMapOvr>
  <mc:AlternateContent xmlns:mc="http://schemas.openxmlformats.org/markup-compatibility/2006" xmlns:p14="http://schemas.microsoft.com/office/powerpoint/2010/main">
    <mc:Choice Requires="p14">
      <p:transition spd="slow" p14:dur="2000" advTm="82418"/>
    </mc:Choice>
    <mc:Fallback xmlns="">
      <p:transition spd="slow" advTm="82418"/>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Picture 2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35073"/>
            <a:ext cx="3385475" cy="2488471"/>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TextBox 17"/>
          <p:cNvSpPr txBox="1"/>
          <p:nvPr/>
        </p:nvSpPr>
        <p:spPr>
          <a:xfrm>
            <a:off x="4689259" y="1412953"/>
            <a:ext cx="4978478" cy="646331"/>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استراتيجية التسويق </a:t>
            </a:r>
            <a:r>
              <a:rPr lang="ar-EG" b="1" dirty="0" smtClean="0">
                <a:solidFill>
                  <a:srgbClr val="00B0F0"/>
                </a:solidFill>
                <a:latin typeface="Alexandria" charset="0"/>
                <a:cs typeface="Alexandria" charset="0"/>
              </a:rPr>
              <a:t>الأخضر </a:t>
            </a:r>
            <a:r>
              <a:rPr lang="en-US" b="1" dirty="0" smtClean="0">
                <a:solidFill>
                  <a:srgbClr val="00B0F0"/>
                </a:solidFill>
                <a:latin typeface="Alexandria" charset="0"/>
                <a:cs typeface="Alexandria" charset="0"/>
              </a:rPr>
              <a:t>Green </a:t>
            </a:r>
            <a:r>
              <a:rPr lang="en-US" b="1" dirty="0">
                <a:solidFill>
                  <a:srgbClr val="00B0F0"/>
                </a:solidFill>
                <a:latin typeface="Alexandria" charset="0"/>
                <a:cs typeface="Alexandria" charset="0"/>
              </a:rPr>
              <a:t>Marketing</a:t>
            </a:r>
            <a:r>
              <a:rPr lang="en-US" b="1" dirty="0" smtClean="0">
                <a:solidFill>
                  <a:srgbClr val="00B0F0"/>
                </a:solidFill>
                <a:latin typeface="Alexandria" charset="0"/>
                <a:cs typeface="Alexandria" charset="0"/>
              </a:rPr>
              <a:t>)</a:t>
            </a:r>
            <a:r>
              <a:rPr lang="ar-EG" b="1" dirty="0" smtClean="0">
                <a:solidFill>
                  <a:srgbClr val="00B0F0"/>
                </a:solidFill>
                <a:latin typeface="Alexandria" charset="0"/>
                <a:cs typeface="Alexandria" charset="0"/>
              </a:rPr>
              <a:t>)</a:t>
            </a:r>
            <a:endParaRPr lang="en-US" b="1" dirty="0">
              <a:solidFill>
                <a:srgbClr val="00B0F0"/>
              </a:solidFill>
              <a:latin typeface="Alexandria" charset="0"/>
              <a:cs typeface="Alexandria" charset="0"/>
            </a:endParaRPr>
          </a:p>
          <a:p>
            <a:pPr algn="ctr" rtl="1"/>
            <a:r>
              <a:rPr lang="ar-EG" b="1" dirty="0">
                <a:solidFill>
                  <a:srgbClr val="00B0F0"/>
                </a:solidFill>
                <a:latin typeface="Alexandria" charset="0"/>
                <a:cs typeface="Alexandria" charset="0"/>
              </a:rPr>
              <a:t>واستراتيجية التسويق بالأحداث </a:t>
            </a:r>
            <a:r>
              <a:rPr lang="ar-EG" b="1" dirty="0" smtClean="0">
                <a:solidFill>
                  <a:srgbClr val="00B0F0"/>
                </a:solidFill>
                <a:latin typeface="Alexandria" charset="0"/>
                <a:cs typeface="Alexandria" charset="0"/>
              </a:rPr>
              <a:t>الجارية </a:t>
            </a:r>
            <a:r>
              <a:rPr lang="en-US" b="1" dirty="0" smtClean="0">
                <a:solidFill>
                  <a:srgbClr val="00B0F0"/>
                </a:solidFill>
                <a:latin typeface="Alexandria" charset="0"/>
                <a:cs typeface="Alexandria" charset="0"/>
              </a:rPr>
              <a:t>Trend </a:t>
            </a:r>
            <a:r>
              <a:rPr lang="en-US" b="1" dirty="0">
                <a:solidFill>
                  <a:srgbClr val="00B0F0"/>
                </a:solidFill>
                <a:latin typeface="Alexandria" charset="0"/>
                <a:cs typeface="Alexandria" charset="0"/>
              </a:rPr>
              <a:t>Jacking</a:t>
            </a:r>
            <a:r>
              <a:rPr lang="en-US" b="1" dirty="0" smtClean="0">
                <a:solidFill>
                  <a:srgbClr val="00B0F0"/>
                </a:solidFill>
                <a:latin typeface="Alexandria" charset="0"/>
                <a:cs typeface="Alexandria" charset="0"/>
              </a:rPr>
              <a:t>)</a:t>
            </a:r>
            <a:r>
              <a:rPr lang="ar-EG" b="1" dirty="0" smtClean="0">
                <a:solidFill>
                  <a:srgbClr val="00B0F0"/>
                </a:solidFill>
                <a:latin typeface="Alexandria" charset="0"/>
                <a:cs typeface="Alexandria" charset="0"/>
              </a:rPr>
              <a:t>)</a:t>
            </a:r>
            <a:r>
              <a:rPr lang="en-US" b="1" dirty="0" smtClean="0">
                <a:solidFill>
                  <a:srgbClr val="00B0F0"/>
                </a:solidFill>
                <a:latin typeface="Alexandria" charset="0"/>
                <a:cs typeface="Alexandria" charset="0"/>
              </a:rPr>
              <a:t> </a:t>
            </a:r>
            <a:endParaRPr lang="en-US" b="1" dirty="0">
              <a:solidFill>
                <a:srgbClr val="00B0F0"/>
              </a:solidFill>
              <a:latin typeface="Alexandria" charset="0"/>
              <a:cs typeface="Alexandria" charset="0"/>
            </a:endParaRPr>
          </a:p>
        </p:txBody>
      </p:sp>
      <p:sp>
        <p:nvSpPr>
          <p:cNvPr id="19" name="TextBox 18"/>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0" name="TextBox 19"/>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6</a:t>
            </a:r>
            <a:endParaRPr lang="en-US" sz="4000" b="1" dirty="0">
              <a:solidFill>
                <a:schemeClr val="bg1"/>
              </a:solidFill>
              <a:latin typeface="Alexandria" charset="0"/>
              <a:cs typeface="Alexandria" charset="0"/>
            </a:endParaRPr>
          </a:p>
        </p:txBody>
      </p:sp>
      <p:sp>
        <p:nvSpPr>
          <p:cNvPr id="13" name="TextBox 12"/>
          <p:cNvSpPr txBox="1"/>
          <p:nvPr/>
        </p:nvSpPr>
        <p:spPr>
          <a:xfrm>
            <a:off x="4390680" y="2060246"/>
            <a:ext cx="7490145" cy="4708981"/>
          </a:xfrm>
          <a:prstGeom prst="rect">
            <a:avLst/>
          </a:prstGeom>
          <a:noFill/>
        </p:spPr>
        <p:txBody>
          <a:bodyPr wrap="square" rtlCol="0">
            <a:spAutoFit/>
          </a:bodyPr>
          <a:lstStyle/>
          <a:p>
            <a:pPr marL="457200" indent="-457200" algn="r" rtl="1">
              <a:lnSpc>
                <a:spcPct val="150000"/>
              </a:lnSpc>
              <a:buFont typeface="+mj-lt"/>
              <a:buAutoNum type="arabicPeriod"/>
            </a:pPr>
            <a:r>
              <a:rPr lang="ar-EG" sz="2000" dirty="0">
                <a:cs typeface="+mj-cs"/>
              </a:rPr>
              <a:t>تمهيد</a:t>
            </a:r>
            <a:r>
              <a:rPr lang="ar-EG" sz="2000" dirty="0" smtClean="0">
                <a:cs typeface="+mj-cs"/>
              </a:rPr>
              <a:t>.</a:t>
            </a:r>
          </a:p>
          <a:p>
            <a:pPr marL="457200" indent="-457200" algn="r" rtl="1">
              <a:lnSpc>
                <a:spcPct val="150000"/>
              </a:lnSpc>
              <a:buFont typeface="+mj-lt"/>
              <a:buAutoNum type="arabicPeriod"/>
            </a:pPr>
            <a:r>
              <a:rPr lang="ar-EG" sz="2000" dirty="0">
                <a:cs typeface="+mj-cs"/>
              </a:rPr>
              <a:t>ماهية مصطلح استراتيجية التسويق </a:t>
            </a:r>
            <a:r>
              <a:rPr lang="ar-EG" sz="2000" dirty="0" smtClean="0">
                <a:cs typeface="+mj-cs"/>
              </a:rPr>
              <a:t>الأخضر</a:t>
            </a:r>
            <a:r>
              <a:rPr lang="en-US" sz="2000" dirty="0" smtClean="0">
                <a:cs typeface="+mj-cs"/>
              </a:rPr>
              <a:t>Green </a:t>
            </a:r>
            <a:r>
              <a:rPr lang="en-US" sz="2000" dirty="0">
                <a:cs typeface="+mj-cs"/>
              </a:rPr>
              <a:t>Marketing) </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a:cs typeface="+mj-cs"/>
              </a:rPr>
              <a:t>نشأة استراتيجية التسويق </a:t>
            </a:r>
            <a:r>
              <a:rPr lang="ar-EG" sz="2000" dirty="0" smtClean="0">
                <a:cs typeface="+mj-cs"/>
              </a:rPr>
              <a:t>الأخضر</a:t>
            </a:r>
            <a:r>
              <a:rPr lang="en-US" sz="2000" dirty="0" smtClean="0">
                <a:cs typeface="+mj-cs"/>
              </a:rPr>
              <a:t>Green </a:t>
            </a:r>
            <a:r>
              <a:rPr lang="en-US" sz="2000" dirty="0">
                <a:cs typeface="+mj-cs"/>
              </a:rPr>
              <a:t>Marketing) </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a:cs typeface="+mj-cs"/>
              </a:rPr>
              <a:t>مميزات استراتيجية التسويق </a:t>
            </a:r>
            <a:r>
              <a:rPr lang="ar-EG" sz="2000" dirty="0" smtClean="0">
                <a:cs typeface="+mj-cs"/>
              </a:rPr>
              <a:t>الأخضر</a:t>
            </a:r>
            <a:r>
              <a:rPr lang="en-US" sz="2000" dirty="0" smtClean="0">
                <a:cs typeface="+mj-cs"/>
              </a:rPr>
              <a:t>Green </a:t>
            </a:r>
            <a:r>
              <a:rPr lang="en-US" sz="2000" dirty="0">
                <a:cs typeface="+mj-cs"/>
              </a:rPr>
              <a:t>Marketing) </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smtClean="0">
                <a:cs typeface="+mj-cs"/>
              </a:rPr>
              <a:t>عيوب </a:t>
            </a:r>
            <a:r>
              <a:rPr lang="ar-EG" sz="2000" dirty="0">
                <a:cs typeface="+mj-cs"/>
              </a:rPr>
              <a:t>استراتيجية التسويق </a:t>
            </a:r>
            <a:r>
              <a:rPr lang="ar-EG" sz="2000" dirty="0" smtClean="0">
                <a:cs typeface="+mj-cs"/>
              </a:rPr>
              <a:t>الأخضر</a:t>
            </a:r>
            <a:r>
              <a:rPr lang="en-US" sz="2000" dirty="0" smtClean="0">
                <a:cs typeface="+mj-cs"/>
              </a:rPr>
              <a:t>(Green Marketing)</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a:cs typeface="+mj-cs"/>
              </a:rPr>
              <a:t>ماهية مصطلح التسويق بالأحداث </a:t>
            </a:r>
            <a:r>
              <a:rPr lang="ar-EG" sz="2000" dirty="0" smtClean="0">
                <a:cs typeface="+mj-cs"/>
              </a:rPr>
              <a:t>الجارية</a:t>
            </a:r>
            <a:r>
              <a:rPr lang="en-US" sz="2000" dirty="0" smtClean="0">
                <a:cs typeface="+mj-cs"/>
              </a:rPr>
              <a:t>Trend </a:t>
            </a:r>
            <a:r>
              <a:rPr lang="en-US" sz="2000" dirty="0">
                <a:cs typeface="+mj-cs"/>
              </a:rPr>
              <a:t>Jacking Marketing) </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a:cs typeface="+mj-cs"/>
              </a:rPr>
              <a:t>مميزات استراتيجية التسويق بالأحداث </a:t>
            </a:r>
            <a:r>
              <a:rPr lang="ar-EG" sz="2000" dirty="0" smtClean="0">
                <a:cs typeface="+mj-cs"/>
              </a:rPr>
              <a:t>الجارية</a:t>
            </a:r>
            <a:r>
              <a:rPr lang="en-US" sz="2000" dirty="0" smtClean="0">
                <a:cs typeface="+mj-cs"/>
              </a:rPr>
              <a:t>Trend </a:t>
            </a:r>
            <a:r>
              <a:rPr lang="en-US" sz="2000" dirty="0">
                <a:cs typeface="+mj-cs"/>
              </a:rPr>
              <a:t>Jacking Marketing) </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smtClean="0">
                <a:cs typeface="+mj-cs"/>
              </a:rPr>
              <a:t>عيوب استراتيجية </a:t>
            </a:r>
            <a:r>
              <a:rPr lang="ar-EG" sz="2000" dirty="0">
                <a:cs typeface="+mj-cs"/>
              </a:rPr>
              <a:t>التسويق بالأحداث </a:t>
            </a:r>
            <a:r>
              <a:rPr lang="ar-EG" sz="2000" dirty="0" smtClean="0">
                <a:cs typeface="+mj-cs"/>
              </a:rPr>
              <a:t>الجارية </a:t>
            </a:r>
            <a:r>
              <a:rPr lang="en-US" sz="2000" dirty="0" smtClean="0">
                <a:cs typeface="+mj-cs"/>
              </a:rPr>
              <a:t>Trend </a:t>
            </a:r>
            <a:r>
              <a:rPr lang="en-US" sz="2000" dirty="0">
                <a:cs typeface="+mj-cs"/>
              </a:rPr>
              <a:t>Jacking Marketing</a:t>
            </a:r>
            <a:r>
              <a:rPr lang="en-US" sz="2000" dirty="0" smtClean="0">
                <a:cs typeface="+mj-cs"/>
              </a:rPr>
              <a:t>)</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smtClean="0">
                <a:cs typeface="+mj-cs"/>
              </a:rPr>
              <a:t>خاتمة.</a:t>
            </a:r>
            <a:endParaRPr lang="ar-EG" sz="2000" dirty="0">
              <a:cs typeface="+mj-cs"/>
            </a:endParaRPr>
          </a:p>
          <a:p>
            <a:pPr algn="r" rtl="1">
              <a:lnSpc>
                <a:spcPct val="150000"/>
              </a:lnSpc>
            </a:pPr>
            <a:endParaRPr lang="ar-EG" sz="2000" dirty="0">
              <a:cs typeface="+mj-cs"/>
            </a:endParaRPr>
          </a:p>
        </p:txBody>
      </p:sp>
    </p:spTree>
    <p:extLst>
      <p:ext uri="{BB962C8B-B14F-4D97-AF65-F5344CB8AC3E}">
        <p14:creationId xmlns:p14="http://schemas.microsoft.com/office/powerpoint/2010/main" val="2444657949"/>
      </p:ext>
    </p:extLst>
  </p:cSld>
  <p:clrMapOvr>
    <a:masterClrMapping/>
  </p:clrMapOvr>
  <mc:AlternateContent xmlns:mc="http://schemas.openxmlformats.org/markup-compatibility/2006" xmlns:p14="http://schemas.microsoft.com/office/powerpoint/2010/main">
    <mc:Choice Requires="p14">
      <p:transition spd="slow" p14:dur="2000" advTm="52449"/>
    </mc:Choice>
    <mc:Fallback xmlns="">
      <p:transition spd="slow" advTm="52449"/>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Picture 2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35073"/>
            <a:ext cx="3385475" cy="2488471"/>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TextBox 12"/>
          <p:cNvSpPr txBox="1"/>
          <p:nvPr/>
        </p:nvSpPr>
        <p:spPr>
          <a:xfrm>
            <a:off x="4181345" y="1412953"/>
            <a:ext cx="5655745" cy="646331"/>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استراتيجية التسويق </a:t>
            </a:r>
            <a:r>
              <a:rPr lang="ar-EG" b="1" dirty="0" smtClean="0">
                <a:solidFill>
                  <a:srgbClr val="00B0F0"/>
                </a:solidFill>
                <a:latin typeface="Alexandria" charset="0"/>
                <a:cs typeface="Alexandria" charset="0"/>
              </a:rPr>
              <a:t>بالمحتوى </a:t>
            </a:r>
            <a:r>
              <a:rPr lang="en-US" b="1" dirty="0" smtClean="0">
                <a:solidFill>
                  <a:srgbClr val="00B0F0"/>
                </a:solidFill>
                <a:latin typeface="Alexandria" charset="0"/>
                <a:cs typeface="Alexandria" charset="0"/>
              </a:rPr>
              <a:t>Content </a:t>
            </a:r>
            <a:r>
              <a:rPr lang="en-US" b="1" dirty="0">
                <a:solidFill>
                  <a:srgbClr val="00B0F0"/>
                </a:solidFill>
                <a:latin typeface="Alexandria" charset="0"/>
                <a:cs typeface="Alexandria" charset="0"/>
              </a:rPr>
              <a:t>Marketing</a:t>
            </a:r>
            <a:r>
              <a:rPr lang="en-US" b="1" dirty="0" smtClean="0">
                <a:solidFill>
                  <a:srgbClr val="00B0F0"/>
                </a:solidFill>
                <a:latin typeface="Alexandria" charset="0"/>
                <a:cs typeface="Alexandria" charset="0"/>
              </a:rPr>
              <a:t>)</a:t>
            </a:r>
            <a:r>
              <a:rPr lang="ar-EG" b="1" dirty="0" smtClean="0">
                <a:solidFill>
                  <a:srgbClr val="00B0F0"/>
                </a:solidFill>
                <a:latin typeface="Alexandria" charset="0"/>
                <a:cs typeface="Alexandria" charset="0"/>
              </a:rPr>
              <a:t>) </a:t>
            </a:r>
            <a:endParaRPr lang="en-US" b="1" dirty="0">
              <a:solidFill>
                <a:srgbClr val="00B0F0"/>
              </a:solidFill>
              <a:latin typeface="Alexandria" charset="0"/>
              <a:cs typeface="Alexandria" charset="0"/>
            </a:endParaRPr>
          </a:p>
          <a:p>
            <a:pPr algn="ctr" rtl="1"/>
            <a:r>
              <a:rPr lang="ar-EG" b="1" dirty="0">
                <a:solidFill>
                  <a:srgbClr val="00B0F0"/>
                </a:solidFill>
                <a:latin typeface="Alexandria" charset="0"/>
                <a:cs typeface="Alexandria" charset="0"/>
              </a:rPr>
              <a:t>واستراتيجية التسويق </a:t>
            </a:r>
            <a:r>
              <a:rPr lang="ar-EG" b="1" dirty="0" smtClean="0">
                <a:solidFill>
                  <a:srgbClr val="00B0F0"/>
                </a:solidFill>
                <a:latin typeface="Alexandria" charset="0"/>
                <a:cs typeface="Alexandria" charset="0"/>
              </a:rPr>
              <a:t>بالمؤثرين (</a:t>
            </a:r>
            <a:r>
              <a:rPr lang="en-US" b="1" dirty="0" smtClean="0">
                <a:solidFill>
                  <a:srgbClr val="00B0F0"/>
                </a:solidFill>
                <a:latin typeface="Alexandria" charset="0"/>
                <a:cs typeface="Alexandria" charset="0"/>
              </a:rPr>
              <a:t>Influencer Marketing</a:t>
            </a:r>
            <a:r>
              <a:rPr lang="ar-EG" b="1" dirty="0" smtClean="0">
                <a:solidFill>
                  <a:srgbClr val="00B0F0"/>
                </a:solidFill>
                <a:latin typeface="Alexandria" charset="0"/>
                <a:cs typeface="Alexandria" charset="0"/>
              </a:rPr>
              <a:t>)</a:t>
            </a:r>
            <a:endParaRPr lang="en-US" b="1" dirty="0">
              <a:solidFill>
                <a:srgbClr val="00B0F0"/>
              </a:solidFill>
              <a:latin typeface="Alexandria" charset="0"/>
              <a:cs typeface="Alexandria" charset="0"/>
            </a:endParaRPr>
          </a:p>
        </p:txBody>
      </p:sp>
      <p:sp>
        <p:nvSpPr>
          <p:cNvPr id="15" name="TextBox 14"/>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6" name="TextBox 15"/>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7</a:t>
            </a:r>
            <a:endParaRPr lang="en-US" sz="4000" b="1" dirty="0">
              <a:solidFill>
                <a:schemeClr val="bg1"/>
              </a:solidFill>
              <a:latin typeface="Alexandria" charset="0"/>
              <a:cs typeface="Alexandria" charset="0"/>
            </a:endParaRPr>
          </a:p>
        </p:txBody>
      </p:sp>
      <p:sp>
        <p:nvSpPr>
          <p:cNvPr id="14" name="TextBox 13"/>
          <p:cNvSpPr txBox="1"/>
          <p:nvPr/>
        </p:nvSpPr>
        <p:spPr>
          <a:xfrm>
            <a:off x="4390680" y="2162096"/>
            <a:ext cx="7490145" cy="4708981"/>
          </a:xfrm>
          <a:prstGeom prst="rect">
            <a:avLst/>
          </a:prstGeom>
          <a:noFill/>
        </p:spPr>
        <p:txBody>
          <a:bodyPr wrap="square" rtlCol="0">
            <a:spAutoFit/>
          </a:bodyPr>
          <a:lstStyle/>
          <a:p>
            <a:pPr marL="457200" indent="-457200" algn="r" rtl="1">
              <a:lnSpc>
                <a:spcPct val="150000"/>
              </a:lnSpc>
              <a:buFont typeface="+mj-lt"/>
              <a:buAutoNum type="arabicPeriod"/>
            </a:pPr>
            <a:r>
              <a:rPr lang="ar-EG" sz="2000" dirty="0">
                <a:cs typeface="+mj-cs"/>
              </a:rPr>
              <a:t>تمهيد</a:t>
            </a:r>
            <a:r>
              <a:rPr lang="ar-EG" sz="2000" dirty="0" smtClean="0">
                <a:cs typeface="+mj-cs"/>
              </a:rPr>
              <a:t>.</a:t>
            </a:r>
          </a:p>
          <a:p>
            <a:pPr marL="457200" indent="-457200" algn="r" rtl="1">
              <a:lnSpc>
                <a:spcPct val="150000"/>
              </a:lnSpc>
              <a:buFont typeface="+mj-lt"/>
              <a:buAutoNum type="arabicPeriod"/>
            </a:pPr>
            <a:r>
              <a:rPr lang="ar-EG" sz="2000" dirty="0">
                <a:cs typeface="+mj-cs"/>
              </a:rPr>
              <a:t>ماهية مصطلح استراتيجية التسويق </a:t>
            </a:r>
            <a:r>
              <a:rPr lang="ar-EG" sz="2000" dirty="0" smtClean="0">
                <a:cs typeface="+mj-cs"/>
              </a:rPr>
              <a:t>بالمحتوى.</a:t>
            </a:r>
            <a:endParaRPr lang="ar-EG" sz="2000" dirty="0">
              <a:cs typeface="+mj-cs"/>
            </a:endParaRPr>
          </a:p>
          <a:p>
            <a:pPr marL="457200" indent="-457200" algn="r" rtl="1">
              <a:lnSpc>
                <a:spcPct val="150000"/>
              </a:lnSpc>
              <a:buFont typeface="+mj-lt"/>
              <a:buAutoNum type="arabicPeriod"/>
            </a:pPr>
            <a:r>
              <a:rPr lang="ar-EG" sz="2000" dirty="0">
                <a:cs typeface="+mj-cs"/>
              </a:rPr>
              <a:t>تاريخ ونشأة </a:t>
            </a:r>
            <a:r>
              <a:rPr lang="ar-EG" sz="2000" dirty="0" smtClean="0">
                <a:cs typeface="+mj-cs"/>
              </a:rPr>
              <a:t>استراتيجية </a:t>
            </a:r>
            <a:r>
              <a:rPr lang="ar-EG" sz="2000" dirty="0">
                <a:cs typeface="+mj-cs"/>
              </a:rPr>
              <a:t>التسويق </a:t>
            </a:r>
            <a:r>
              <a:rPr lang="ar-EG" sz="2000" dirty="0" smtClean="0">
                <a:cs typeface="+mj-cs"/>
              </a:rPr>
              <a:t>بالمحتوى. </a:t>
            </a:r>
            <a:endParaRPr lang="ar-EG" sz="2000" dirty="0">
              <a:cs typeface="+mj-cs"/>
            </a:endParaRPr>
          </a:p>
          <a:p>
            <a:pPr marL="457200" indent="-457200" algn="r" rtl="1">
              <a:lnSpc>
                <a:spcPct val="150000"/>
              </a:lnSpc>
              <a:buFont typeface="+mj-lt"/>
              <a:buAutoNum type="arabicPeriod"/>
            </a:pPr>
            <a:r>
              <a:rPr lang="ar-EG" sz="2000" dirty="0">
                <a:cs typeface="+mj-cs"/>
              </a:rPr>
              <a:t>مميزات استراتيجية التسويق </a:t>
            </a:r>
            <a:r>
              <a:rPr lang="ar-EG" sz="2000" dirty="0" smtClean="0">
                <a:cs typeface="+mj-cs"/>
              </a:rPr>
              <a:t>بالمحتوى. </a:t>
            </a:r>
            <a:endParaRPr lang="ar-EG" sz="2000" dirty="0">
              <a:cs typeface="+mj-cs"/>
            </a:endParaRPr>
          </a:p>
          <a:p>
            <a:pPr marL="457200" indent="-457200" algn="r" rtl="1">
              <a:lnSpc>
                <a:spcPct val="150000"/>
              </a:lnSpc>
              <a:buFont typeface="+mj-lt"/>
              <a:buAutoNum type="arabicPeriod"/>
            </a:pPr>
            <a:r>
              <a:rPr lang="ar-EG" sz="2000" dirty="0" smtClean="0">
                <a:cs typeface="+mj-cs"/>
              </a:rPr>
              <a:t>عيوب </a:t>
            </a:r>
            <a:r>
              <a:rPr lang="ar-EG" sz="2000" dirty="0">
                <a:cs typeface="+mj-cs"/>
              </a:rPr>
              <a:t>استراتيجية التسويق </a:t>
            </a:r>
            <a:r>
              <a:rPr lang="ar-EG" sz="2000" dirty="0" smtClean="0">
                <a:cs typeface="+mj-cs"/>
              </a:rPr>
              <a:t>بالمحتوى. </a:t>
            </a:r>
            <a:endParaRPr lang="ar-EG" sz="2000" dirty="0">
              <a:cs typeface="+mj-cs"/>
            </a:endParaRPr>
          </a:p>
          <a:p>
            <a:pPr marL="457200" indent="-457200" algn="r" rtl="1">
              <a:lnSpc>
                <a:spcPct val="150000"/>
              </a:lnSpc>
              <a:buFont typeface="+mj-lt"/>
              <a:buAutoNum type="arabicPeriod"/>
            </a:pPr>
            <a:r>
              <a:rPr lang="ar-EG" sz="2000" dirty="0">
                <a:cs typeface="+mj-cs"/>
              </a:rPr>
              <a:t>ماهية مصطلح استراتيجية التسويق </a:t>
            </a:r>
            <a:r>
              <a:rPr lang="ar-EG" sz="2000" dirty="0" smtClean="0">
                <a:cs typeface="+mj-cs"/>
              </a:rPr>
              <a:t>بالمؤثرين. </a:t>
            </a:r>
            <a:endParaRPr lang="ar-EG" sz="2000" dirty="0">
              <a:cs typeface="+mj-cs"/>
            </a:endParaRPr>
          </a:p>
          <a:p>
            <a:pPr marL="457200" indent="-457200" algn="r" rtl="1">
              <a:lnSpc>
                <a:spcPct val="150000"/>
              </a:lnSpc>
              <a:buFont typeface="+mj-lt"/>
              <a:buAutoNum type="arabicPeriod"/>
            </a:pPr>
            <a:r>
              <a:rPr lang="ar-EG" sz="2000" dirty="0">
                <a:cs typeface="+mj-cs"/>
              </a:rPr>
              <a:t>مميزات استراتيجية التسويق </a:t>
            </a:r>
            <a:r>
              <a:rPr lang="ar-EG" sz="2000" dirty="0" smtClean="0">
                <a:cs typeface="+mj-cs"/>
              </a:rPr>
              <a:t>بالمؤثرين. </a:t>
            </a:r>
            <a:endParaRPr lang="ar-EG" sz="2000" dirty="0">
              <a:cs typeface="+mj-cs"/>
            </a:endParaRPr>
          </a:p>
          <a:p>
            <a:pPr marL="457200" indent="-457200" algn="r" rtl="1">
              <a:lnSpc>
                <a:spcPct val="150000"/>
              </a:lnSpc>
              <a:buFont typeface="+mj-lt"/>
              <a:buAutoNum type="arabicPeriod"/>
            </a:pPr>
            <a:r>
              <a:rPr lang="ar-EG" sz="2000" dirty="0" smtClean="0">
                <a:cs typeface="+mj-cs"/>
              </a:rPr>
              <a:t>عيوب </a:t>
            </a:r>
            <a:r>
              <a:rPr lang="ar-EG" sz="2000" dirty="0">
                <a:cs typeface="+mj-cs"/>
              </a:rPr>
              <a:t>استراتيجية التسويق بالمؤثرين. </a:t>
            </a:r>
          </a:p>
          <a:p>
            <a:pPr marL="457200" indent="-457200" algn="r" rtl="1">
              <a:lnSpc>
                <a:spcPct val="150000"/>
              </a:lnSpc>
              <a:buFont typeface="+mj-lt"/>
              <a:buAutoNum type="arabicPeriod"/>
            </a:pPr>
            <a:r>
              <a:rPr lang="ar-EG" sz="2000" dirty="0" smtClean="0">
                <a:cs typeface="+mj-cs"/>
              </a:rPr>
              <a:t>خاتمة.</a:t>
            </a:r>
            <a:endParaRPr lang="ar-EG" sz="2000" dirty="0">
              <a:cs typeface="+mj-cs"/>
            </a:endParaRPr>
          </a:p>
          <a:p>
            <a:pPr algn="r" rtl="1">
              <a:lnSpc>
                <a:spcPct val="150000"/>
              </a:lnSpc>
            </a:pPr>
            <a:endParaRPr lang="ar-EG" sz="2000" dirty="0">
              <a:cs typeface="+mj-cs"/>
            </a:endParaRPr>
          </a:p>
        </p:txBody>
      </p:sp>
    </p:spTree>
    <p:extLst>
      <p:ext uri="{BB962C8B-B14F-4D97-AF65-F5344CB8AC3E}">
        <p14:creationId xmlns:p14="http://schemas.microsoft.com/office/powerpoint/2010/main" val="109453809"/>
      </p:ext>
    </p:extLst>
  </p:cSld>
  <p:clrMapOvr>
    <a:masterClrMapping/>
  </p:clrMapOvr>
  <mc:AlternateContent xmlns:mc="http://schemas.openxmlformats.org/markup-compatibility/2006" xmlns:p14="http://schemas.microsoft.com/office/powerpoint/2010/main">
    <mc:Choice Requires="p14">
      <p:transition spd="slow" p14:dur="2000" advTm="57523"/>
    </mc:Choice>
    <mc:Fallback xmlns="">
      <p:transition spd="slow" advTm="57523"/>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Picture 2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35073"/>
            <a:ext cx="3385475" cy="2488471"/>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TextBox 17"/>
          <p:cNvSpPr txBox="1"/>
          <p:nvPr/>
        </p:nvSpPr>
        <p:spPr>
          <a:xfrm>
            <a:off x="4443594" y="1303769"/>
            <a:ext cx="5093741" cy="646331"/>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استراتيجية التسويق بمحركات البحث </a:t>
            </a:r>
            <a:r>
              <a:rPr lang="en-US" b="1" dirty="0" smtClean="0">
                <a:solidFill>
                  <a:srgbClr val="00B0F0"/>
                </a:solidFill>
                <a:latin typeface="Alexandria" charset="0"/>
                <a:cs typeface="Alexandria" charset="0"/>
              </a:rPr>
              <a:t>SEO)</a:t>
            </a:r>
            <a:r>
              <a:rPr lang="ar-EG" b="1" dirty="0" smtClean="0">
                <a:solidFill>
                  <a:srgbClr val="00B0F0"/>
                </a:solidFill>
                <a:latin typeface="Alexandria" charset="0"/>
                <a:cs typeface="Alexandria" charset="0"/>
              </a:rPr>
              <a:t>)</a:t>
            </a:r>
            <a:endParaRPr lang="en-US" b="1" dirty="0">
              <a:solidFill>
                <a:srgbClr val="00B0F0"/>
              </a:solidFill>
              <a:latin typeface="Alexandria" charset="0"/>
              <a:cs typeface="Alexandria" charset="0"/>
            </a:endParaRPr>
          </a:p>
          <a:p>
            <a:pPr algn="ctr" rtl="1"/>
            <a:r>
              <a:rPr lang="ar-EG" b="1" dirty="0">
                <a:solidFill>
                  <a:srgbClr val="00B0F0"/>
                </a:solidFill>
                <a:latin typeface="Alexandria" charset="0"/>
                <a:cs typeface="Alexandria" charset="0"/>
              </a:rPr>
              <a:t>استراتيجية التسويق الجغرافي </a:t>
            </a:r>
            <a:r>
              <a:rPr lang="ar-EG" b="1" dirty="0" smtClean="0">
                <a:solidFill>
                  <a:srgbClr val="00B0F0"/>
                </a:solidFill>
                <a:latin typeface="Alexandria" charset="0"/>
                <a:cs typeface="Alexandria" charset="0"/>
              </a:rPr>
              <a:t>(</a:t>
            </a:r>
            <a:r>
              <a:rPr lang="en-US" b="1" dirty="0" smtClean="0">
                <a:solidFill>
                  <a:srgbClr val="00B0F0"/>
                </a:solidFill>
                <a:latin typeface="Alexandria" charset="0"/>
                <a:cs typeface="Alexandria" charset="0"/>
              </a:rPr>
              <a:t>Geographic Marketing</a:t>
            </a:r>
            <a:r>
              <a:rPr lang="ar-EG" b="1" dirty="0" smtClean="0">
                <a:solidFill>
                  <a:srgbClr val="00B0F0"/>
                </a:solidFill>
                <a:latin typeface="Alexandria" charset="0"/>
                <a:cs typeface="Alexandria" charset="0"/>
              </a:rPr>
              <a:t>)</a:t>
            </a:r>
            <a:endParaRPr lang="en-US" b="1" dirty="0">
              <a:solidFill>
                <a:srgbClr val="00B0F0"/>
              </a:solidFill>
              <a:latin typeface="Alexandria" charset="0"/>
              <a:cs typeface="Alexandria" charset="0"/>
            </a:endParaRPr>
          </a:p>
        </p:txBody>
      </p:sp>
      <p:sp>
        <p:nvSpPr>
          <p:cNvPr id="19" name="TextBox 18"/>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0" name="TextBox 19"/>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8</a:t>
            </a:r>
            <a:endParaRPr lang="en-US" sz="4000" b="1" dirty="0">
              <a:solidFill>
                <a:schemeClr val="bg1"/>
              </a:solidFill>
              <a:latin typeface="Alexandria" charset="0"/>
              <a:cs typeface="Alexandria" charset="0"/>
            </a:endParaRPr>
          </a:p>
        </p:txBody>
      </p:sp>
      <p:sp>
        <p:nvSpPr>
          <p:cNvPr id="13" name="TextBox 12"/>
          <p:cNvSpPr txBox="1"/>
          <p:nvPr/>
        </p:nvSpPr>
        <p:spPr>
          <a:xfrm>
            <a:off x="4390680" y="1775986"/>
            <a:ext cx="7490145" cy="5170646"/>
          </a:xfrm>
          <a:prstGeom prst="rect">
            <a:avLst/>
          </a:prstGeom>
          <a:noFill/>
        </p:spPr>
        <p:txBody>
          <a:bodyPr wrap="square" rtlCol="0">
            <a:spAutoFit/>
          </a:bodyPr>
          <a:lstStyle/>
          <a:p>
            <a:pPr marL="457200" indent="-457200" algn="r" rtl="1">
              <a:lnSpc>
                <a:spcPct val="150000"/>
              </a:lnSpc>
              <a:buFont typeface="+mj-lt"/>
              <a:buAutoNum type="arabicPeriod"/>
            </a:pPr>
            <a:r>
              <a:rPr lang="ar-EG" sz="2000" dirty="0">
                <a:cs typeface="+mj-cs"/>
              </a:rPr>
              <a:t>تمهيد</a:t>
            </a:r>
            <a:r>
              <a:rPr lang="ar-EG" sz="2000" dirty="0" smtClean="0">
                <a:cs typeface="+mj-cs"/>
              </a:rPr>
              <a:t>.</a:t>
            </a:r>
          </a:p>
          <a:p>
            <a:pPr marL="457200" indent="-457200" algn="r" rtl="1">
              <a:lnSpc>
                <a:spcPct val="150000"/>
              </a:lnSpc>
              <a:buFont typeface="+mj-lt"/>
              <a:buAutoNum type="arabicPeriod"/>
            </a:pPr>
            <a:r>
              <a:rPr lang="ar-EG" sz="2000" dirty="0">
                <a:cs typeface="+mj-cs"/>
              </a:rPr>
              <a:t>ماهية مصطلح استراتيجية التسويق بمحركات البحث </a:t>
            </a:r>
            <a:r>
              <a:rPr lang="ar-EG" sz="2000" dirty="0" smtClean="0">
                <a:cs typeface="+mj-cs"/>
              </a:rPr>
              <a:t>(</a:t>
            </a:r>
            <a:r>
              <a:rPr lang="en-US" sz="2000" dirty="0">
                <a:cs typeface="+mj-cs"/>
              </a:rPr>
              <a:t>SEO </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a:cs typeface="+mj-cs"/>
              </a:rPr>
              <a:t>مميزات استراتيجية التسويق بمحركات </a:t>
            </a:r>
            <a:r>
              <a:rPr lang="ar-EG" sz="2000" dirty="0" smtClean="0">
                <a:cs typeface="+mj-cs"/>
              </a:rPr>
              <a:t>البحث.</a:t>
            </a:r>
            <a:endParaRPr lang="ar-EG" sz="2000" dirty="0">
              <a:cs typeface="+mj-cs"/>
            </a:endParaRPr>
          </a:p>
          <a:p>
            <a:pPr marL="457200" indent="-457200" algn="r" rtl="1">
              <a:lnSpc>
                <a:spcPct val="150000"/>
              </a:lnSpc>
              <a:buFont typeface="+mj-lt"/>
              <a:buAutoNum type="arabicPeriod"/>
            </a:pPr>
            <a:r>
              <a:rPr lang="ar-EG" sz="2000" dirty="0">
                <a:cs typeface="+mj-cs"/>
              </a:rPr>
              <a:t>عيوب استراتيجية التسويق بمحركات </a:t>
            </a:r>
            <a:r>
              <a:rPr lang="ar-EG" sz="2000" dirty="0" smtClean="0">
                <a:cs typeface="+mj-cs"/>
              </a:rPr>
              <a:t>البحث.</a:t>
            </a:r>
            <a:endParaRPr lang="ar-EG" sz="2000" dirty="0">
              <a:cs typeface="+mj-cs"/>
            </a:endParaRPr>
          </a:p>
          <a:p>
            <a:pPr marL="457200" indent="-457200" algn="r" rtl="1">
              <a:lnSpc>
                <a:spcPct val="150000"/>
              </a:lnSpc>
              <a:buFont typeface="+mj-lt"/>
              <a:buAutoNum type="arabicPeriod"/>
            </a:pPr>
            <a:r>
              <a:rPr lang="ar-EG" sz="2000" dirty="0">
                <a:cs typeface="+mj-cs"/>
              </a:rPr>
              <a:t>اعتبارات العمل باستراتيجية التسويق بمحركات </a:t>
            </a:r>
            <a:r>
              <a:rPr lang="ar-EG" sz="2000" dirty="0" smtClean="0">
                <a:cs typeface="+mj-cs"/>
              </a:rPr>
              <a:t>البحث.</a:t>
            </a:r>
            <a:endParaRPr lang="ar-EG" sz="2000" dirty="0">
              <a:cs typeface="+mj-cs"/>
            </a:endParaRPr>
          </a:p>
          <a:p>
            <a:pPr marL="457200" indent="-457200" algn="r" rtl="1">
              <a:lnSpc>
                <a:spcPct val="150000"/>
              </a:lnSpc>
              <a:buFont typeface="+mj-lt"/>
              <a:buAutoNum type="arabicPeriod"/>
            </a:pPr>
            <a:r>
              <a:rPr lang="ar-EG" sz="2000" dirty="0">
                <a:cs typeface="+mj-cs"/>
              </a:rPr>
              <a:t>ماهية استراتيجية التسويق </a:t>
            </a:r>
            <a:r>
              <a:rPr lang="ar-EG" sz="2000" dirty="0" smtClean="0">
                <a:cs typeface="+mj-cs"/>
              </a:rPr>
              <a:t>الجغرافي </a:t>
            </a:r>
            <a:r>
              <a:rPr lang="en-US" sz="2000" dirty="0" smtClean="0">
                <a:cs typeface="+mj-cs"/>
              </a:rPr>
              <a:t>Geographic </a:t>
            </a:r>
            <a:r>
              <a:rPr lang="en-US" sz="2000" dirty="0">
                <a:cs typeface="+mj-cs"/>
              </a:rPr>
              <a:t>M</a:t>
            </a:r>
            <a:r>
              <a:rPr lang="en-US" sz="2000" dirty="0" smtClean="0">
                <a:cs typeface="+mj-cs"/>
              </a:rPr>
              <a:t>arketing)</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a:cs typeface="+mj-cs"/>
              </a:rPr>
              <a:t>مميزات استراتيجية التسويق </a:t>
            </a:r>
            <a:r>
              <a:rPr lang="ar-EG" sz="2000" dirty="0" smtClean="0">
                <a:cs typeface="+mj-cs"/>
              </a:rPr>
              <a:t>الجغرافي</a:t>
            </a:r>
            <a:r>
              <a:rPr lang="ar-EG" sz="2000" dirty="0">
                <a:cs typeface="+mj-cs"/>
              </a:rPr>
              <a:t>.</a:t>
            </a:r>
          </a:p>
          <a:p>
            <a:pPr marL="457200" indent="-457200" algn="r" rtl="1">
              <a:lnSpc>
                <a:spcPct val="150000"/>
              </a:lnSpc>
              <a:buFont typeface="+mj-lt"/>
              <a:buAutoNum type="arabicPeriod"/>
            </a:pPr>
            <a:r>
              <a:rPr lang="ar-EG" sz="2000" dirty="0" smtClean="0">
                <a:cs typeface="+mj-cs"/>
              </a:rPr>
              <a:t>عيوب </a:t>
            </a:r>
            <a:r>
              <a:rPr lang="ar-EG" sz="2000" dirty="0">
                <a:cs typeface="+mj-cs"/>
              </a:rPr>
              <a:t>استراتيجية التسويق </a:t>
            </a:r>
            <a:r>
              <a:rPr lang="ar-EG" sz="2000" dirty="0" smtClean="0">
                <a:cs typeface="+mj-cs"/>
              </a:rPr>
              <a:t>الجغرافي.</a:t>
            </a:r>
          </a:p>
          <a:p>
            <a:pPr marL="457200" indent="-457200" algn="r" rtl="1">
              <a:lnSpc>
                <a:spcPct val="150000"/>
              </a:lnSpc>
              <a:buFont typeface="+mj-lt"/>
              <a:buAutoNum type="arabicPeriod"/>
            </a:pPr>
            <a:r>
              <a:rPr lang="ar-EG" sz="2000" dirty="0">
                <a:cs typeface="+mj-cs"/>
              </a:rPr>
              <a:t>الاعتبارات الواجب مراعتها عبر استراتيجية </a:t>
            </a:r>
            <a:r>
              <a:rPr lang="ar-EG" sz="2000" dirty="0" smtClean="0">
                <a:cs typeface="+mj-cs"/>
              </a:rPr>
              <a:t>التسويق الجغرافي.</a:t>
            </a:r>
            <a:endParaRPr lang="ar-EG" sz="2000" dirty="0">
              <a:cs typeface="+mj-cs"/>
            </a:endParaRPr>
          </a:p>
          <a:p>
            <a:pPr marL="457200" indent="-457200" algn="r" rtl="1">
              <a:lnSpc>
                <a:spcPct val="150000"/>
              </a:lnSpc>
              <a:buFont typeface="+mj-lt"/>
              <a:buAutoNum type="arabicPeriod"/>
            </a:pPr>
            <a:r>
              <a:rPr lang="ar-EG" sz="2000" dirty="0" smtClean="0">
                <a:cs typeface="+mj-cs"/>
              </a:rPr>
              <a:t>خاتمة.</a:t>
            </a:r>
            <a:endParaRPr lang="ar-EG" sz="2000" dirty="0">
              <a:cs typeface="+mj-cs"/>
            </a:endParaRPr>
          </a:p>
          <a:p>
            <a:pPr algn="r" rtl="1">
              <a:lnSpc>
                <a:spcPct val="150000"/>
              </a:lnSpc>
            </a:pPr>
            <a:endParaRPr lang="ar-EG" sz="2000" dirty="0">
              <a:cs typeface="+mj-cs"/>
            </a:endParaRPr>
          </a:p>
        </p:txBody>
      </p:sp>
    </p:spTree>
    <p:extLst>
      <p:ext uri="{BB962C8B-B14F-4D97-AF65-F5344CB8AC3E}">
        <p14:creationId xmlns:p14="http://schemas.microsoft.com/office/powerpoint/2010/main" val="1178117995"/>
      </p:ext>
    </p:extLst>
  </p:cSld>
  <p:clrMapOvr>
    <a:masterClrMapping/>
  </p:clrMapOvr>
  <mc:AlternateContent xmlns:mc="http://schemas.openxmlformats.org/markup-compatibility/2006" xmlns:p14="http://schemas.microsoft.com/office/powerpoint/2010/main">
    <mc:Choice Requires="p14">
      <p:transition spd="slow" p14:dur="2000" advTm="58136"/>
    </mc:Choice>
    <mc:Fallback xmlns="">
      <p:transition spd="slow" advTm="58136"/>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Picture 2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35073"/>
            <a:ext cx="3385475" cy="2488471"/>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9" name="TextBox 18"/>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0" name="TextBox 19"/>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9</a:t>
            </a:r>
            <a:endParaRPr lang="en-US" sz="4000" b="1" dirty="0">
              <a:solidFill>
                <a:schemeClr val="bg1"/>
              </a:solidFill>
              <a:latin typeface="Alexandria" charset="0"/>
              <a:cs typeface="Alexandria" charset="0"/>
            </a:endParaRPr>
          </a:p>
        </p:txBody>
      </p:sp>
      <p:sp>
        <p:nvSpPr>
          <p:cNvPr id="4" name="Rectangle 3"/>
          <p:cNvSpPr/>
          <p:nvPr/>
        </p:nvSpPr>
        <p:spPr>
          <a:xfrm>
            <a:off x="4513512" y="1302692"/>
            <a:ext cx="3279363" cy="646331"/>
          </a:xfrm>
          <a:prstGeom prst="rect">
            <a:avLst/>
          </a:prstGeom>
        </p:spPr>
        <p:txBody>
          <a:bodyPr wrap="square">
            <a:spAutoFit/>
          </a:bodyPr>
          <a:lstStyle/>
          <a:p>
            <a:pPr algn="ctr" rtl="1"/>
            <a:r>
              <a:rPr lang="ar-EG" b="1" dirty="0">
                <a:solidFill>
                  <a:srgbClr val="00B0F0"/>
                </a:solidFill>
                <a:latin typeface="Alexandria" charset="0"/>
                <a:cs typeface="Alexandria" charset="0"/>
              </a:rPr>
              <a:t>ماهية استراتيجية تسويق </a:t>
            </a:r>
            <a:r>
              <a:rPr lang="en-US" b="1" dirty="0">
                <a:solidFill>
                  <a:srgbClr val="00B0F0"/>
                </a:solidFill>
                <a:latin typeface="Alexandria" charset="0"/>
                <a:cs typeface="Alexandria" charset="0"/>
              </a:rPr>
              <a:t>Outbound</a:t>
            </a:r>
          </a:p>
          <a:p>
            <a:pPr algn="ctr" rtl="1"/>
            <a:r>
              <a:rPr lang="ar-EG" b="1" dirty="0">
                <a:solidFill>
                  <a:srgbClr val="00B0F0"/>
                </a:solidFill>
                <a:latin typeface="Alexandria" charset="0"/>
                <a:cs typeface="Alexandria" charset="0"/>
              </a:rPr>
              <a:t>وماهية استراتيجية تسويق </a:t>
            </a:r>
            <a:r>
              <a:rPr lang="en-US" b="1" dirty="0">
                <a:solidFill>
                  <a:srgbClr val="00B0F0"/>
                </a:solidFill>
                <a:latin typeface="Alexandria" charset="0"/>
                <a:cs typeface="Alexandria" charset="0"/>
              </a:rPr>
              <a:t>Inbound</a:t>
            </a:r>
          </a:p>
        </p:txBody>
      </p:sp>
      <p:sp>
        <p:nvSpPr>
          <p:cNvPr id="13" name="TextBox 12"/>
          <p:cNvSpPr txBox="1"/>
          <p:nvPr/>
        </p:nvSpPr>
        <p:spPr>
          <a:xfrm>
            <a:off x="4390680" y="1666802"/>
            <a:ext cx="7490145" cy="5170646"/>
          </a:xfrm>
          <a:prstGeom prst="rect">
            <a:avLst/>
          </a:prstGeom>
          <a:noFill/>
        </p:spPr>
        <p:txBody>
          <a:bodyPr wrap="square" rtlCol="0">
            <a:spAutoFit/>
          </a:bodyPr>
          <a:lstStyle/>
          <a:p>
            <a:pPr marL="457200" indent="-457200" algn="r" rtl="1">
              <a:lnSpc>
                <a:spcPct val="150000"/>
              </a:lnSpc>
              <a:buFont typeface="+mj-lt"/>
              <a:buAutoNum type="arabicPeriod"/>
            </a:pPr>
            <a:r>
              <a:rPr lang="ar-EG" sz="2000" dirty="0">
                <a:cs typeface="+mj-cs"/>
              </a:rPr>
              <a:t>تمهيد</a:t>
            </a:r>
            <a:r>
              <a:rPr lang="ar-EG" sz="2000" dirty="0" smtClean="0">
                <a:cs typeface="+mj-cs"/>
              </a:rPr>
              <a:t>.</a:t>
            </a:r>
          </a:p>
          <a:p>
            <a:pPr marL="457200" indent="-457200" algn="r" rtl="1">
              <a:lnSpc>
                <a:spcPct val="150000"/>
              </a:lnSpc>
              <a:buFont typeface="+mj-lt"/>
              <a:buAutoNum type="arabicPeriod"/>
            </a:pPr>
            <a:r>
              <a:rPr lang="ar-EG" sz="2000" dirty="0">
                <a:cs typeface="+mj-cs"/>
              </a:rPr>
              <a:t>ماهية استراتيجية تسويق </a:t>
            </a:r>
            <a:r>
              <a:rPr lang="en-US" sz="2000" dirty="0" smtClean="0">
                <a:cs typeface="+mj-cs"/>
              </a:rPr>
              <a:t>Outbound</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a:cs typeface="+mj-cs"/>
              </a:rPr>
              <a:t>خصائص استراتيجية تسويق </a:t>
            </a:r>
            <a:r>
              <a:rPr lang="en-US" sz="2000" dirty="0" smtClean="0">
                <a:cs typeface="+mj-cs"/>
              </a:rPr>
              <a:t>Outbound</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a:cs typeface="+mj-cs"/>
              </a:rPr>
              <a:t>مميزات استراتيجية تسويق </a:t>
            </a:r>
            <a:r>
              <a:rPr lang="en-US" sz="2000" dirty="0" smtClean="0">
                <a:cs typeface="+mj-cs"/>
              </a:rPr>
              <a:t>Outbound</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a:cs typeface="+mj-cs"/>
              </a:rPr>
              <a:t>عيوب استراتيجية تسويق </a:t>
            </a:r>
            <a:r>
              <a:rPr lang="en-US" sz="2000" dirty="0" smtClean="0">
                <a:cs typeface="+mj-cs"/>
              </a:rPr>
              <a:t>Outbound</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a:cs typeface="+mj-cs"/>
              </a:rPr>
              <a:t>ماهية استراتيجية تسويق </a:t>
            </a:r>
            <a:r>
              <a:rPr lang="en-US" sz="2000" dirty="0" smtClean="0">
                <a:cs typeface="+mj-cs"/>
              </a:rPr>
              <a:t>Inbound</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a:cs typeface="+mj-cs"/>
              </a:rPr>
              <a:t>خصائص استراتيجية تسويق </a:t>
            </a:r>
            <a:r>
              <a:rPr lang="en-US" sz="2000" dirty="0" smtClean="0">
                <a:cs typeface="+mj-cs"/>
              </a:rPr>
              <a:t>Inbound</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a:cs typeface="+mj-cs"/>
              </a:rPr>
              <a:t>مميزات استراتيجية تسويق </a:t>
            </a:r>
            <a:r>
              <a:rPr lang="en-US" sz="2000" dirty="0" smtClean="0">
                <a:cs typeface="+mj-cs"/>
              </a:rPr>
              <a:t>Inbound</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a:cs typeface="+mj-cs"/>
              </a:rPr>
              <a:t>عيوب استراتيجية تسويق </a:t>
            </a:r>
            <a:r>
              <a:rPr lang="en-US" sz="2000" dirty="0" smtClean="0">
                <a:cs typeface="+mj-cs"/>
              </a:rPr>
              <a:t>Inbound</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smtClean="0">
                <a:cs typeface="+mj-cs"/>
              </a:rPr>
              <a:t>خاتمة.</a:t>
            </a:r>
            <a:endParaRPr lang="ar-EG" sz="2000" dirty="0">
              <a:cs typeface="+mj-cs"/>
            </a:endParaRPr>
          </a:p>
          <a:p>
            <a:pPr algn="r" rtl="1">
              <a:lnSpc>
                <a:spcPct val="150000"/>
              </a:lnSpc>
            </a:pPr>
            <a:endParaRPr lang="ar-EG" sz="2000" dirty="0">
              <a:cs typeface="+mj-cs"/>
            </a:endParaRPr>
          </a:p>
        </p:txBody>
      </p:sp>
    </p:spTree>
    <p:extLst>
      <p:ext uri="{BB962C8B-B14F-4D97-AF65-F5344CB8AC3E}">
        <p14:creationId xmlns:p14="http://schemas.microsoft.com/office/powerpoint/2010/main" val="1178117995"/>
      </p:ext>
    </p:extLst>
  </p:cSld>
  <p:clrMapOvr>
    <a:masterClrMapping/>
  </p:clrMapOvr>
  <mc:AlternateContent xmlns:mc="http://schemas.openxmlformats.org/markup-compatibility/2006" xmlns:p14="http://schemas.microsoft.com/office/powerpoint/2010/main">
    <mc:Choice Requires="p14">
      <p:transition spd="slow" p14:dur="2000" advTm="41373"/>
    </mc:Choice>
    <mc:Fallback xmlns="">
      <p:transition spd="slow" advTm="41373"/>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Picture 2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35073"/>
            <a:ext cx="3385475" cy="2488471"/>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TextBox 12"/>
          <p:cNvSpPr txBox="1"/>
          <p:nvPr/>
        </p:nvSpPr>
        <p:spPr>
          <a:xfrm>
            <a:off x="4443594" y="1317417"/>
            <a:ext cx="4575367" cy="646331"/>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استراتيجية التسويق الشامل</a:t>
            </a:r>
            <a:r>
              <a:rPr lang="en-US" b="1" dirty="0">
                <a:solidFill>
                  <a:srgbClr val="00B0F0"/>
                </a:solidFill>
                <a:latin typeface="Alexandria" charset="0"/>
                <a:cs typeface="Alexandria" charset="0"/>
              </a:rPr>
              <a:t>Mass Marketing </a:t>
            </a:r>
          </a:p>
          <a:p>
            <a:pPr algn="ctr" rtl="1"/>
            <a:r>
              <a:rPr lang="ar-EG" b="1" dirty="0">
                <a:solidFill>
                  <a:srgbClr val="00B0F0"/>
                </a:solidFill>
                <a:latin typeface="Alexandria" charset="0"/>
                <a:cs typeface="Alexandria" charset="0"/>
              </a:rPr>
              <a:t>استراتيجية التسويق المتخصص</a:t>
            </a:r>
            <a:r>
              <a:rPr lang="en-US" b="1" dirty="0">
                <a:solidFill>
                  <a:srgbClr val="00B0F0"/>
                </a:solidFill>
                <a:latin typeface="Alexandria" charset="0"/>
                <a:cs typeface="Alexandria" charset="0"/>
              </a:rPr>
              <a:t>Niche Marketing </a:t>
            </a:r>
          </a:p>
        </p:txBody>
      </p:sp>
      <p:sp>
        <p:nvSpPr>
          <p:cNvPr id="15" name="TextBox 14"/>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6" name="TextBox 15"/>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17" name="TextBox 16"/>
          <p:cNvSpPr txBox="1"/>
          <p:nvPr/>
        </p:nvSpPr>
        <p:spPr>
          <a:xfrm>
            <a:off x="4390680" y="1848592"/>
            <a:ext cx="7490145" cy="4247317"/>
          </a:xfrm>
          <a:prstGeom prst="rect">
            <a:avLst/>
          </a:prstGeom>
          <a:noFill/>
        </p:spPr>
        <p:txBody>
          <a:bodyPr wrap="square" rtlCol="0">
            <a:spAutoFit/>
          </a:bodyPr>
          <a:lstStyle/>
          <a:p>
            <a:pPr marL="457200" indent="-457200" algn="r" rtl="1">
              <a:lnSpc>
                <a:spcPct val="150000"/>
              </a:lnSpc>
              <a:buFont typeface="+mj-lt"/>
              <a:buAutoNum type="arabicPeriod"/>
            </a:pPr>
            <a:r>
              <a:rPr lang="ar-EG" sz="2000" dirty="0">
                <a:cs typeface="+mj-cs"/>
              </a:rPr>
              <a:t>تمهيد</a:t>
            </a:r>
            <a:r>
              <a:rPr lang="ar-EG" sz="2000" dirty="0" smtClean="0">
                <a:cs typeface="+mj-cs"/>
              </a:rPr>
              <a:t>.</a:t>
            </a:r>
          </a:p>
          <a:p>
            <a:pPr marL="457200" indent="-457200" algn="r" rtl="1">
              <a:lnSpc>
                <a:spcPct val="150000"/>
              </a:lnSpc>
              <a:buFont typeface="+mj-lt"/>
              <a:buAutoNum type="arabicPeriod"/>
            </a:pPr>
            <a:r>
              <a:rPr lang="ar-EG" sz="2000" dirty="0">
                <a:cs typeface="+mj-cs"/>
              </a:rPr>
              <a:t>ماهية استراتيجية التسويق </a:t>
            </a:r>
            <a:r>
              <a:rPr lang="ar-EG" sz="2000" dirty="0" smtClean="0">
                <a:cs typeface="+mj-cs"/>
              </a:rPr>
              <a:t>الشامل</a:t>
            </a:r>
            <a:r>
              <a:rPr lang="en-US" sz="2000" dirty="0" smtClean="0">
                <a:cs typeface="+mj-cs"/>
              </a:rPr>
              <a:t>Mass </a:t>
            </a:r>
            <a:r>
              <a:rPr lang="en-US" sz="2000" dirty="0">
                <a:cs typeface="+mj-cs"/>
              </a:rPr>
              <a:t>Marketing </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smtClean="0">
                <a:cs typeface="+mj-cs"/>
              </a:rPr>
              <a:t>مميزات </a:t>
            </a:r>
            <a:r>
              <a:rPr lang="ar-EG" sz="2000" dirty="0">
                <a:cs typeface="+mj-cs"/>
              </a:rPr>
              <a:t>استراتيجية التسويق الشامل</a:t>
            </a:r>
            <a:r>
              <a:rPr lang="en-US" sz="2000" dirty="0">
                <a:cs typeface="+mj-cs"/>
              </a:rPr>
              <a:t>Mass Marketing </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smtClean="0">
                <a:cs typeface="+mj-cs"/>
              </a:rPr>
              <a:t>عيوب </a:t>
            </a:r>
            <a:r>
              <a:rPr lang="ar-EG" sz="2000" dirty="0">
                <a:cs typeface="+mj-cs"/>
              </a:rPr>
              <a:t>استراتيجية التسويق </a:t>
            </a:r>
            <a:r>
              <a:rPr lang="ar-EG" sz="2000" dirty="0" smtClean="0">
                <a:cs typeface="+mj-cs"/>
              </a:rPr>
              <a:t>الشامل</a:t>
            </a:r>
            <a:r>
              <a:rPr lang="en-US" sz="2000" dirty="0" smtClean="0">
                <a:cs typeface="+mj-cs"/>
              </a:rPr>
              <a:t>Mass </a:t>
            </a:r>
            <a:r>
              <a:rPr lang="en-US" sz="2000" dirty="0">
                <a:cs typeface="+mj-cs"/>
              </a:rPr>
              <a:t>Marketing </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a:cs typeface="+mj-cs"/>
              </a:rPr>
              <a:t>ماهية استراتيجية التسويق </a:t>
            </a:r>
            <a:r>
              <a:rPr lang="ar-EG" sz="2000" dirty="0" smtClean="0">
                <a:cs typeface="+mj-cs"/>
              </a:rPr>
              <a:t>المتخصص</a:t>
            </a:r>
            <a:r>
              <a:rPr lang="en-US" sz="2000" dirty="0" smtClean="0">
                <a:cs typeface="+mj-cs"/>
              </a:rPr>
              <a:t>Niche Marketing </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a:cs typeface="+mj-cs"/>
              </a:rPr>
              <a:t>أنواع استراتيجيات التسويق </a:t>
            </a:r>
            <a:r>
              <a:rPr lang="ar-EG" sz="2000" dirty="0" smtClean="0">
                <a:cs typeface="+mj-cs"/>
              </a:rPr>
              <a:t>المتخصص</a:t>
            </a:r>
            <a:r>
              <a:rPr lang="en-US" sz="2000" dirty="0" smtClean="0">
                <a:cs typeface="+mj-cs"/>
              </a:rPr>
              <a:t>Niche </a:t>
            </a:r>
            <a:r>
              <a:rPr lang="en-US" sz="2000" dirty="0">
                <a:cs typeface="+mj-cs"/>
              </a:rPr>
              <a:t>Marketing </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a:cs typeface="+mj-cs"/>
              </a:rPr>
              <a:t>مميزات استراتيجية التسويق </a:t>
            </a:r>
            <a:r>
              <a:rPr lang="ar-EG" sz="2000" dirty="0" smtClean="0">
                <a:cs typeface="+mj-cs"/>
              </a:rPr>
              <a:t>المتخصص</a:t>
            </a:r>
            <a:r>
              <a:rPr lang="en-US" sz="2000" dirty="0" smtClean="0">
                <a:cs typeface="+mj-cs"/>
              </a:rPr>
              <a:t>Niche Marketing </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smtClean="0">
                <a:cs typeface="+mj-cs"/>
              </a:rPr>
              <a:t>عيوب </a:t>
            </a:r>
            <a:r>
              <a:rPr lang="ar-EG" sz="2000" dirty="0">
                <a:cs typeface="+mj-cs"/>
              </a:rPr>
              <a:t>استراتيجية التسويق </a:t>
            </a:r>
            <a:r>
              <a:rPr lang="ar-EG" sz="2000" dirty="0" smtClean="0">
                <a:cs typeface="+mj-cs"/>
              </a:rPr>
              <a:t>المتخصص </a:t>
            </a:r>
            <a:r>
              <a:rPr lang="en-US" sz="2000" dirty="0" smtClean="0">
                <a:cs typeface="+mj-cs"/>
              </a:rPr>
              <a:t>Niche Marketing</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smtClean="0">
                <a:cs typeface="+mj-cs"/>
              </a:rPr>
              <a:t>خاتمة.</a:t>
            </a:r>
            <a:endParaRPr lang="ar-EG" sz="2000" dirty="0">
              <a:cs typeface="+mj-cs"/>
            </a:endParaRPr>
          </a:p>
        </p:txBody>
      </p:sp>
    </p:spTree>
    <p:extLst>
      <p:ext uri="{BB962C8B-B14F-4D97-AF65-F5344CB8AC3E}">
        <p14:creationId xmlns:p14="http://schemas.microsoft.com/office/powerpoint/2010/main" val="4154651675"/>
      </p:ext>
    </p:extLst>
  </p:cSld>
  <p:clrMapOvr>
    <a:masterClrMapping/>
  </p:clrMapOvr>
  <mc:AlternateContent xmlns:mc="http://schemas.openxmlformats.org/markup-compatibility/2006" xmlns:p14="http://schemas.microsoft.com/office/powerpoint/2010/main">
    <mc:Choice Requires="p14">
      <p:transition spd="slow" p14:dur="2000" advTm="44837"/>
    </mc:Choice>
    <mc:Fallback xmlns="">
      <p:transition spd="slow" advTm="44837"/>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35073"/>
            <a:ext cx="3385475" cy="2488471"/>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879146"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TextBox 12"/>
          <p:cNvSpPr txBox="1"/>
          <p:nvPr/>
        </p:nvSpPr>
        <p:spPr>
          <a:xfrm>
            <a:off x="5265683" y="1412953"/>
            <a:ext cx="1179278" cy="460375"/>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مراجعة </a:t>
            </a:r>
          </a:p>
        </p:txBody>
      </p:sp>
      <p:sp>
        <p:nvSpPr>
          <p:cNvPr id="17" name="TextBox 16"/>
          <p:cNvSpPr txBox="1"/>
          <p:nvPr/>
        </p:nvSpPr>
        <p:spPr>
          <a:xfrm>
            <a:off x="4390680" y="2488383"/>
            <a:ext cx="7490145" cy="960328"/>
          </a:xfrm>
          <a:prstGeom prst="rect">
            <a:avLst/>
          </a:prstGeom>
          <a:noFill/>
        </p:spPr>
        <p:txBody>
          <a:bodyPr wrap="square" rtlCol="0">
            <a:spAutoFit/>
          </a:bodyPr>
          <a:lstStyle/>
          <a:p>
            <a:pPr marL="457200" indent="-457200" algn="r" rtl="1">
              <a:lnSpc>
                <a:spcPct val="150000"/>
              </a:lnSpc>
              <a:buFont typeface="+mj-lt"/>
              <a:buAutoNum type="arabicPeriod"/>
            </a:pPr>
            <a:r>
              <a:rPr lang="ar-EG" sz="2000" dirty="0">
                <a:cs typeface="+mj-cs"/>
              </a:rPr>
              <a:t>مراجعة المنهج ومعرفة طريقة الامتحان النهائى.</a:t>
            </a:r>
          </a:p>
          <a:p>
            <a:pPr marL="457200" indent="-457200" algn="r" rtl="1">
              <a:lnSpc>
                <a:spcPct val="150000"/>
              </a:lnSpc>
              <a:buFont typeface="+mj-lt"/>
              <a:buAutoNum type="arabicPeriod"/>
            </a:pPr>
            <a:r>
              <a:rPr lang="ar-EG" sz="2000" dirty="0">
                <a:cs typeface="+mj-cs"/>
              </a:rPr>
              <a:t>استقبال أسئلة الطلبة واستفساراتهم عن المنهج.</a:t>
            </a:r>
          </a:p>
        </p:txBody>
      </p:sp>
      <p:sp>
        <p:nvSpPr>
          <p:cNvPr id="18" name="TextBox 17">
            <a:extLst>
              <a:ext uri="{FF2B5EF4-FFF2-40B4-BE49-F238E27FC236}">
                <a16:creationId xmlns="" xmlns:a16="http://schemas.microsoft.com/office/drawing/2014/main" id="{AB738525-DD8E-2E85-F385-345FF64341EB}"/>
              </a:ext>
            </a:extLst>
          </p:cNvPr>
          <p:cNvSpPr txBox="1"/>
          <p:nvPr/>
        </p:nvSpPr>
        <p:spPr>
          <a:xfrm>
            <a:off x="3365608" y="1370818"/>
            <a:ext cx="1900075" cy="369332"/>
          </a:xfrm>
          <a:prstGeom prst="rect">
            <a:avLst/>
          </a:prstGeom>
          <a:noFill/>
        </p:spPr>
        <p:txBody>
          <a:bodyPr wrap="square" rtlCol="0">
            <a:spAutoFit/>
          </a:bodyPr>
          <a:lstStyle/>
          <a:p>
            <a:pPr algn="ctr"/>
            <a:r>
              <a:rPr lang="en-US" b="1" dirty="0" smtClean="0">
                <a:solidFill>
                  <a:schemeClr val="bg1"/>
                </a:solidFill>
                <a:latin typeface="Times New Roman" pitchFamily="18" charset="0"/>
                <a:cs typeface="Times New Roman" pitchFamily="18" charset="0"/>
              </a:rPr>
              <a:t>The last Lecture </a:t>
            </a:r>
            <a:endParaRPr lang="en-US" b="1" dirty="0">
              <a:solidFill>
                <a:schemeClr val="bg1"/>
              </a:solidFill>
              <a:latin typeface="Times New Roman" pitchFamily="18" charset="0"/>
              <a:cs typeface="Times New Roman" pitchFamily="18" charset="0"/>
            </a:endParaRPr>
          </a:p>
        </p:txBody>
      </p:sp>
      <p:sp>
        <p:nvSpPr>
          <p:cNvPr id="19" name="TextBox 18">
            <a:extLst>
              <a:ext uri="{FF2B5EF4-FFF2-40B4-BE49-F238E27FC236}">
                <a16:creationId xmlns="" xmlns:a16="http://schemas.microsoft.com/office/drawing/2014/main" id="{AB738525-DD8E-2E85-F385-345FF64341EB}"/>
              </a:ext>
            </a:extLst>
          </p:cNvPr>
          <p:cNvSpPr txBox="1"/>
          <p:nvPr/>
        </p:nvSpPr>
        <p:spPr>
          <a:xfrm>
            <a:off x="3365608" y="1799303"/>
            <a:ext cx="1900075" cy="369332"/>
          </a:xfrm>
          <a:prstGeom prst="rect">
            <a:avLst/>
          </a:prstGeom>
          <a:noFill/>
        </p:spPr>
        <p:txBody>
          <a:bodyPr wrap="square" rtlCol="0">
            <a:spAutoFit/>
          </a:bodyPr>
          <a:lstStyle/>
          <a:p>
            <a:pPr algn="ctr"/>
            <a:r>
              <a:rPr lang="en-US" b="1" dirty="0" smtClean="0">
                <a:solidFill>
                  <a:schemeClr val="bg1"/>
                </a:solidFill>
                <a:latin typeface="Times New Roman" pitchFamily="18" charset="0"/>
                <a:cs typeface="Times New Roman" pitchFamily="18" charset="0"/>
              </a:rPr>
              <a:t>Week 12</a:t>
            </a:r>
            <a:endParaRPr lang="en-US" b="1" dirty="0">
              <a:solidFill>
                <a:schemeClr val="bg1"/>
              </a:solidFill>
              <a:latin typeface="Times New Roman" pitchFamily="18" charset="0"/>
              <a:cs typeface="Times New Roman" pitchFamily="18" charset="0"/>
            </a:endParaRPr>
          </a:p>
        </p:txBody>
      </p:sp>
    </p:spTree>
    <p:extLst>
      <p:ext uri="{BB962C8B-B14F-4D97-AF65-F5344CB8AC3E}">
        <p14:creationId xmlns:p14="http://schemas.microsoft.com/office/powerpoint/2010/main" val="1239861643"/>
      </p:ext>
    </p:extLst>
  </p:cSld>
  <p:clrMapOvr>
    <a:masterClrMapping/>
  </p:clrMapOvr>
  <mc:AlternateContent xmlns:mc="http://schemas.openxmlformats.org/markup-compatibility/2006" xmlns:p14="http://schemas.microsoft.com/office/powerpoint/2010/main">
    <mc:Choice Requires="p14">
      <p:transition spd="slow" p14:dur="2000" advTm="18118"/>
    </mc:Choice>
    <mc:Fallback xmlns="">
      <p:transition spd="slow" advTm="18118"/>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35074"/>
            <a:ext cx="3386537" cy="2436125"/>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TextBox 12"/>
          <p:cNvSpPr txBox="1"/>
          <p:nvPr/>
        </p:nvSpPr>
        <p:spPr>
          <a:xfrm>
            <a:off x="4694829" y="1412953"/>
            <a:ext cx="2429303" cy="460375"/>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مفهوم الاستراتيجية</a:t>
            </a:r>
          </a:p>
        </p:txBody>
      </p:sp>
      <p:sp>
        <p:nvSpPr>
          <p:cNvPr id="15" name="TextBox 14"/>
          <p:cNvSpPr txBox="1"/>
          <p:nvPr/>
        </p:nvSpPr>
        <p:spPr>
          <a:xfrm>
            <a:off x="3571580" y="2715904"/>
            <a:ext cx="8309245" cy="2516073"/>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100" dirty="0">
                <a:latin typeface="Times New Roman" pitchFamily="18" charset="0"/>
                <a:cs typeface="Times New Roman" pitchFamily="18" charset="0"/>
              </a:rPr>
              <a:t>الاستراتيجية هي خطة شاملة </a:t>
            </a:r>
            <a:r>
              <a:rPr lang="ar-EG" sz="2100" dirty="0" smtClean="0">
                <a:latin typeface="Times New Roman" pitchFamily="18" charset="0"/>
                <a:cs typeface="Times New Roman" pitchFamily="18" charset="0"/>
              </a:rPr>
              <a:t>تحدد </a:t>
            </a:r>
            <a:r>
              <a:rPr lang="ar-EG" sz="2100" dirty="0">
                <a:latin typeface="Times New Roman" pitchFamily="18" charset="0"/>
                <a:cs typeface="Times New Roman" pitchFamily="18" charset="0"/>
              </a:rPr>
              <a:t>الأهداف الرئيسية </a:t>
            </a:r>
            <a:r>
              <a:rPr lang="ar-EG" sz="2100" dirty="0" smtClean="0">
                <a:latin typeface="Times New Roman" pitchFamily="18" charset="0"/>
                <a:cs typeface="Times New Roman" pitchFamily="18" charset="0"/>
              </a:rPr>
              <a:t>للمنظمة والسبل </a:t>
            </a:r>
            <a:r>
              <a:rPr lang="ar-EG" sz="2100" dirty="0">
                <a:latin typeface="Times New Roman" pitchFamily="18" charset="0"/>
                <a:cs typeface="Times New Roman" pitchFamily="18" charset="0"/>
              </a:rPr>
              <a:t>التي </a:t>
            </a:r>
            <a:r>
              <a:rPr lang="ar-EG" sz="2100" dirty="0" smtClean="0">
                <a:latin typeface="Times New Roman" pitchFamily="18" charset="0"/>
                <a:cs typeface="Times New Roman" pitchFamily="18" charset="0"/>
              </a:rPr>
              <a:t>ستتبع </a:t>
            </a:r>
            <a:r>
              <a:rPr lang="ar-EG" sz="2100" dirty="0">
                <a:latin typeface="Times New Roman" pitchFamily="18" charset="0"/>
                <a:cs typeface="Times New Roman" pitchFamily="18" charset="0"/>
              </a:rPr>
              <a:t>لتحقيق تلك الأهداف. </a:t>
            </a:r>
            <a:endParaRPr lang="ar-EG" sz="2100" dirty="0" smtClean="0">
              <a:latin typeface="Times New Roman" pitchFamily="18" charset="0"/>
              <a:cs typeface="Times New Roman" pitchFamily="18" charset="0"/>
            </a:endParaRPr>
          </a:p>
          <a:p>
            <a:pPr marL="342900" indent="-342900" algn="just" rtl="1">
              <a:lnSpc>
                <a:spcPct val="150000"/>
              </a:lnSpc>
              <a:buFont typeface="Wingdings" pitchFamily="2" charset="2"/>
              <a:buChar char="Ø"/>
            </a:pPr>
            <a:r>
              <a:rPr lang="ar-EG" sz="2100" dirty="0" smtClean="0">
                <a:latin typeface="Times New Roman" pitchFamily="18" charset="0"/>
                <a:cs typeface="Times New Roman" pitchFamily="18" charset="0"/>
              </a:rPr>
              <a:t>تتضمن </a:t>
            </a:r>
            <a:r>
              <a:rPr lang="ar-EG" sz="2100" dirty="0">
                <a:latin typeface="Times New Roman" pitchFamily="18" charset="0"/>
                <a:cs typeface="Times New Roman" pitchFamily="18" charset="0"/>
              </a:rPr>
              <a:t>الاستراتيجية اتخاذ القرارات الحاسمة حول كيفية تخصيص الموارد والجهود لضمان تحقيق الرؤية والأهداف </a:t>
            </a:r>
            <a:r>
              <a:rPr lang="ar-EG" sz="2100" dirty="0" smtClean="0">
                <a:latin typeface="Times New Roman" pitchFamily="18" charset="0"/>
                <a:cs typeface="Times New Roman" pitchFamily="18" charset="0"/>
              </a:rPr>
              <a:t>المحددة </a:t>
            </a:r>
            <a:r>
              <a:rPr lang="ar-EG" sz="2100" dirty="0">
                <a:latin typeface="Times New Roman" pitchFamily="18" charset="0"/>
                <a:cs typeface="Times New Roman" pitchFamily="18" charset="0"/>
              </a:rPr>
              <a:t>مسبقًا بشكل </a:t>
            </a:r>
            <a:r>
              <a:rPr lang="ar-EG" sz="2100" dirty="0" smtClean="0">
                <a:latin typeface="Times New Roman" pitchFamily="18" charset="0"/>
                <a:cs typeface="Times New Roman" pitchFamily="18" charset="0"/>
              </a:rPr>
              <a:t>فعّال؛ حيث تعتبر </a:t>
            </a:r>
            <a:r>
              <a:rPr lang="ar-EG" sz="2100" dirty="0">
                <a:latin typeface="Times New Roman" pitchFamily="18" charset="0"/>
                <a:cs typeface="Times New Roman" pitchFamily="18" charset="0"/>
              </a:rPr>
              <a:t>الاستراتيجية جزءًا أساسيًا من عملية التخطيط والتنفيذ في </a:t>
            </a:r>
            <a:r>
              <a:rPr lang="ar-EG" sz="2100" dirty="0" smtClean="0">
                <a:latin typeface="Times New Roman" pitchFamily="18" charset="0"/>
                <a:cs typeface="Times New Roman" pitchFamily="18" charset="0"/>
              </a:rPr>
              <a:t>المنظمات؛ </a:t>
            </a:r>
            <a:r>
              <a:rPr lang="ar-EG" sz="2100" dirty="0">
                <a:latin typeface="Times New Roman" pitchFamily="18" charset="0"/>
                <a:cs typeface="Times New Roman" pitchFamily="18" charset="0"/>
              </a:rPr>
              <a:t>سواء كانت </a:t>
            </a:r>
            <a:r>
              <a:rPr lang="ar-EG" sz="2100" dirty="0" smtClean="0">
                <a:latin typeface="Times New Roman" pitchFamily="18" charset="0"/>
                <a:cs typeface="Times New Roman" pitchFamily="18" charset="0"/>
              </a:rPr>
              <a:t>ربحية </a:t>
            </a:r>
            <a:r>
              <a:rPr lang="ar-EG" sz="2100" dirty="0">
                <a:latin typeface="Times New Roman" pitchFamily="18" charset="0"/>
                <a:cs typeface="Times New Roman" pitchFamily="18" charset="0"/>
              </a:rPr>
              <a:t>أو غير ربحية.</a:t>
            </a:r>
            <a:endParaRPr lang="en-US" sz="2100" dirty="0">
              <a:latin typeface="Times New Roman" pitchFamily="18" charset="0"/>
              <a:cs typeface="Times New Roman" pitchFamily="18" charset="0"/>
            </a:endParaRPr>
          </a:p>
        </p:txBody>
      </p:sp>
      <p:sp>
        <p:nvSpPr>
          <p:cNvPr id="16" name="TextBox 15">
            <a:extLst>
              <a:ext uri="{FF2B5EF4-FFF2-40B4-BE49-F238E27FC236}">
                <a16:creationId xmlns=""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smtClean="0">
                <a:solidFill>
                  <a:schemeClr val="bg1"/>
                </a:solidFill>
                <a:latin typeface="Times New Roman" pitchFamily="18" charset="0"/>
                <a:cs typeface="Times New Roman" pitchFamily="18" charset="0"/>
              </a:rPr>
              <a:t>Intro</a:t>
            </a:r>
          </a:p>
          <a:p>
            <a:pPr algn="ctr"/>
            <a:r>
              <a:rPr lang="en-US" sz="2000" b="1" dirty="0" smtClean="0">
                <a:solidFill>
                  <a:schemeClr val="bg1"/>
                </a:solidFill>
                <a:latin typeface="Times New Roman" pitchFamily="18" charset="0"/>
                <a:cs typeface="Times New Roman" pitchFamily="18" charset="0"/>
              </a:rPr>
              <a:t>Lecture </a:t>
            </a:r>
            <a:endParaRPr lang="en-US" sz="2000" b="1" dirty="0">
              <a:solidFill>
                <a:schemeClr val="bg1"/>
              </a:solidFill>
              <a:latin typeface="Times New Roman" pitchFamily="18" charset="0"/>
              <a:cs typeface="Times New Roman" pitchFamily="18" charset="0"/>
            </a:endParaRPr>
          </a:p>
        </p:txBody>
      </p:sp>
    </p:spTree>
    <p:extLst>
      <p:ext uri="{BB962C8B-B14F-4D97-AF65-F5344CB8AC3E}">
        <p14:creationId xmlns:p14="http://schemas.microsoft.com/office/powerpoint/2010/main" val="1847517157"/>
      </p:ext>
    </p:extLst>
  </p:cSld>
  <p:clrMapOvr>
    <a:masterClrMapping/>
  </p:clrMapOvr>
  <mc:AlternateContent xmlns:mc="http://schemas.openxmlformats.org/markup-compatibility/2006" xmlns:p14="http://schemas.microsoft.com/office/powerpoint/2010/main">
    <mc:Choice Requires="p14">
      <p:transition spd="slow" p14:dur="2000" advTm="108025"/>
    </mc:Choice>
    <mc:Fallback xmlns="">
      <p:transition spd="slow" advTm="108025"/>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35074"/>
            <a:ext cx="3386537" cy="2436125"/>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94829" y="1412953"/>
            <a:ext cx="2429303" cy="460375"/>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مفهوم الاستراتيجية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715904"/>
            <a:ext cx="8309245" cy="1546577"/>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100" dirty="0" smtClean="0">
                <a:latin typeface="Times New Roman" pitchFamily="18" charset="0"/>
                <a:cs typeface="Times New Roman" pitchFamily="18" charset="0"/>
              </a:rPr>
              <a:t>لذلك تُعد الاستراتيجية </a:t>
            </a:r>
            <a:r>
              <a:rPr lang="ar-EG" sz="2100" dirty="0">
                <a:latin typeface="Times New Roman" pitchFamily="18" charset="0"/>
                <a:cs typeface="Times New Roman" pitchFamily="18" charset="0"/>
              </a:rPr>
              <a:t>هي خطة أو مجموعة من التوجهات </a:t>
            </a:r>
            <a:r>
              <a:rPr lang="ar-EG" sz="2100" dirty="0" smtClean="0">
                <a:latin typeface="Times New Roman" pitchFamily="18" charset="0"/>
                <a:cs typeface="Times New Roman" pitchFamily="18" charset="0"/>
              </a:rPr>
              <a:t>التى تهدف </a:t>
            </a:r>
            <a:r>
              <a:rPr lang="ar-EG" sz="2100" dirty="0">
                <a:latin typeface="Times New Roman" pitchFamily="18" charset="0"/>
                <a:cs typeface="Times New Roman" pitchFamily="18" charset="0"/>
              </a:rPr>
              <a:t>إلى تحقيق هدف معين على المدى </a:t>
            </a:r>
            <a:r>
              <a:rPr lang="ar-EG" sz="2100" dirty="0" smtClean="0">
                <a:latin typeface="Times New Roman" pitchFamily="18" charset="0"/>
                <a:cs typeface="Times New Roman" pitchFamily="18" charset="0"/>
              </a:rPr>
              <a:t>الطويل </a:t>
            </a:r>
            <a:r>
              <a:rPr lang="ar-EG" sz="2100" dirty="0">
                <a:latin typeface="Times New Roman" pitchFamily="18" charset="0"/>
                <a:cs typeface="Times New Roman" pitchFamily="18" charset="0"/>
              </a:rPr>
              <a:t>في سياق الأعمال التجارية، </a:t>
            </a:r>
            <a:r>
              <a:rPr lang="ar-EG" sz="2100" dirty="0" smtClean="0">
                <a:latin typeface="Times New Roman" pitchFamily="18" charset="0"/>
                <a:cs typeface="Times New Roman" pitchFamily="18" charset="0"/>
              </a:rPr>
              <a:t>حيث تشير </a:t>
            </a:r>
            <a:r>
              <a:rPr lang="ar-EG" sz="2100" dirty="0">
                <a:latin typeface="Times New Roman" pitchFamily="18" charset="0"/>
                <a:cs typeface="Times New Roman" pitchFamily="18" charset="0"/>
              </a:rPr>
              <a:t>الاستراتيجية إلى الطريقة التي تخطط بها الشركة للوصول إلى أهدافها التنافسية والنجاح في السوق</a:t>
            </a:r>
            <a:r>
              <a:rPr lang="ar-EG" sz="2100" dirty="0" smtClean="0">
                <a:latin typeface="Times New Roman" pitchFamily="18" charset="0"/>
                <a:cs typeface="Times New Roman" pitchFamily="18" charset="0"/>
              </a:rPr>
              <a:t>.</a:t>
            </a:r>
          </a:p>
        </p:txBody>
      </p:sp>
      <p:sp>
        <p:nvSpPr>
          <p:cNvPr id="13" name="TextBox 12">
            <a:extLst>
              <a:ext uri="{FF2B5EF4-FFF2-40B4-BE49-F238E27FC236}">
                <a16:creationId xmlns=""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smtClean="0">
                <a:solidFill>
                  <a:schemeClr val="bg1"/>
                </a:solidFill>
                <a:latin typeface="Times New Roman" pitchFamily="18" charset="0"/>
                <a:cs typeface="Times New Roman" pitchFamily="18" charset="0"/>
              </a:rPr>
              <a:t>Intro</a:t>
            </a:r>
          </a:p>
          <a:p>
            <a:pPr algn="ctr"/>
            <a:r>
              <a:rPr lang="en-US" sz="2000" b="1" dirty="0" smtClean="0">
                <a:solidFill>
                  <a:schemeClr val="bg1"/>
                </a:solidFill>
                <a:latin typeface="Times New Roman" pitchFamily="18" charset="0"/>
                <a:cs typeface="Times New Roman" pitchFamily="18" charset="0"/>
              </a:rPr>
              <a:t>Lecture </a:t>
            </a:r>
            <a:endParaRPr lang="en-US" sz="2000" b="1" dirty="0">
              <a:solidFill>
                <a:schemeClr val="bg1"/>
              </a:solidFill>
              <a:latin typeface="Times New Roman" pitchFamily="18" charset="0"/>
              <a:cs typeface="Times New Roman" pitchFamily="18" charset="0"/>
            </a:endParaRPr>
          </a:p>
        </p:txBody>
      </p:sp>
    </p:spTree>
    <p:extLst>
      <p:ext uri="{BB962C8B-B14F-4D97-AF65-F5344CB8AC3E}">
        <p14:creationId xmlns:p14="http://schemas.microsoft.com/office/powerpoint/2010/main" val="2512327406"/>
      </p:ext>
    </p:extLst>
  </p:cSld>
  <p:clrMapOvr>
    <a:masterClrMapping/>
  </p:clrMapOvr>
  <mc:AlternateContent xmlns:mc="http://schemas.openxmlformats.org/markup-compatibility/2006" xmlns:p14="http://schemas.microsoft.com/office/powerpoint/2010/main">
    <mc:Choice Requires="p14">
      <p:transition spd="slow" p14:dur="2000" advTm="63422"/>
    </mc:Choice>
    <mc:Fallback xmlns="">
      <p:transition spd="slow" advTm="63422"/>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35074"/>
            <a:ext cx="3386537" cy="2436125"/>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94829" y="1412953"/>
            <a:ext cx="2429303" cy="460375"/>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مفهوم الاستراتيجية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715904"/>
            <a:ext cx="8309245" cy="2516073"/>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100" b="1" u="sng" dirty="0" smtClean="0">
                <a:latin typeface="Times New Roman" pitchFamily="18" charset="0"/>
                <a:cs typeface="Times New Roman" pitchFamily="18" charset="0"/>
              </a:rPr>
              <a:t>لذلك تشمل الاستراتيجية:</a:t>
            </a:r>
          </a:p>
          <a:p>
            <a:pPr marL="342900" indent="-342900" algn="just" rtl="1">
              <a:lnSpc>
                <a:spcPct val="150000"/>
              </a:lnSpc>
              <a:buFont typeface="Arial" pitchFamily="34" charset="0"/>
              <a:buChar char="•"/>
            </a:pPr>
            <a:r>
              <a:rPr lang="ar-EG" sz="2100" b="1" u="sng" dirty="0" smtClean="0">
                <a:latin typeface="Times New Roman" pitchFamily="18" charset="0"/>
                <a:cs typeface="Times New Roman" pitchFamily="18" charset="0"/>
              </a:rPr>
              <a:t>الأهداف:</a:t>
            </a:r>
            <a:r>
              <a:rPr lang="ar-EG" sz="2100" b="1" dirty="0" smtClean="0">
                <a:latin typeface="Times New Roman" pitchFamily="18" charset="0"/>
                <a:cs typeface="Times New Roman" pitchFamily="18" charset="0"/>
              </a:rPr>
              <a:t> </a:t>
            </a:r>
            <a:r>
              <a:rPr lang="ar-EG" sz="2100" dirty="0" smtClean="0">
                <a:latin typeface="Times New Roman" pitchFamily="18" charset="0"/>
                <a:cs typeface="Times New Roman" pitchFamily="18" charset="0"/>
              </a:rPr>
              <a:t>ما تريد المنظمة تحقيقه.</a:t>
            </a:r>
          </a:p>
          <a:p>
            <a:pPr marL="342900" indent="-342900" algn="just" rtl="1">
              <a:lnSpc>
                <a:spcPct val="150000"/>
              </a:lnSpc>
              <a:buFont typeface="Arial" pitchFamily="34" charset="0"/>
              <a:buChar char="•"/>
            </a:pPr>
            <a:r>
              <a:rPr lang="ar-EG" sz="2100" b="1" u="sng" dirty="0" smtClean="0">
                <a:latin typeface="Times New Roman" pitchFamily="18" charset="0"/>
                <a:cs typeface="Times New Roman" pitchFamily="18" charset="0"/>
              </a:rPr>
              <a:t>الموارد:</a:t>
            </a:r>
            <a:r>
              <a:rPr lang="ar-EG" sz="2100" b="1" dirty="0" smtClean="0">
                <a:latin typeface="Times New Roman" pitchFamily="18" charset="0"/>
                <a:cs typeface="Times New Roman" pitchFamily="18" charset="0"/>
              </a:rPr>
              <a:t> </a:t>
            </a:r>
            <a:r>
              <a:rPr lang="ar-EG" sz="2100" dirty="0" smtClean="0">
                <a:latin typeface="Times New Roman" pitchFamily="18" charset="0"/>
                <a:cs typeface="Times New Roman" pitchFamily="18" charset="0"/>
              </a:rPr>
              <a:t>الأصول والقدرات التي تمتلكها المنظمة.</a:t>
            </a:r>
          </a:p>
          <a:p>
            <a:pPr marL="342900" indent="-342900" algn="just" rtl="1">
              <a:lnSpc>
                <a:spcPct val="150000"/>
              </a:lnSpc>
              <a:buFont typeface="Arial" pitchFamily="34" charset="0"/>
              <a:buChar char="•"/>
            </a:pPr>
            <a:r>
              <a:rPr lang="ar-EG" sz="2100" b="1" u="sng" dirty="0" smtClean="0">
                <a:latin typeface="Times New Roman" pitchFamily="18" charset="0"/>
                <a:cs typeface="Times New Roman" pitchFamily="18" charset="0"/>
              </a:rPr>
              <a:t>البيئة:</a:t>
            </a:r>
            <a:r>
              <a:rPr lang="ar-EG" sz="2100" b="1" dirty="0" smtClean="0">
                <a:latin typeface="Times New Roman" pitchFamily="18" charset="0"/>
                <a:cs typeface="Times New Roman" pitchFamily="18" charset="0"/>
              </a:rPr>
              <a:t> </a:t>
            </a:r>
            <a:r>
              <a:rPr lang="ar-EG" sz="2100" dirty="0" smtClean="0">
                <a:latin typeface="Times New Roman" pitchFamily="18" charset="0"/>
                <a:cs typeface="Times New Roman" pitchFamily="18" charset="0"/>
              </a:rPr>
              <a:t>فهم السوق والمنافسين والعوامل الخارجية الأخرى.</a:t>
            </a:r>
          </a:p>
          <a:p>
            <a:pPr marL="342900" indent="-342900" algn="just" rtl="1">
              <a:lnSpc>
                <a:spcPct val="150000"/>
              </a:lnSpc>
              <a:buFont typeface="Arial" pitchFamily="34" charset="0"/>
              <a:buChar char="•"/>
            </a:pPr>
            <a:r>
              <a:rPr lang="ar-EG" sz="2100" b="1" u="sng" dirty="0" smtClean="0">
                <a:latin typeface="Times New Roman" pitchFamily="18" charset="0"/>
                <a:cs typeface="Times New Roman" pitchFamily="18" charset="0"/>
              </a:rPr>
              <a:t>الوسائل:</a:t>
            </a:r>
            <a:r>
              <a:rPr lang="ar-EG" sz="2100" b="1" dirty="0" smtClean="0">
                <a:latin typeface="Times New Roman" pitchFamily="18" charset="0"/>
                <a:cs typeface="Times New Roman" pitchFamily="18" charset="0"/>
              </a:rPr>
              <a:t> </a:t>
            </a:r>
            <a:r>
              <a:rPr lang="ar-EG" sz="2100" dirty="0" smtClean="0">
                <a:latin typeface="Times New Roman" pitchFamily="18" charset="0"/>
                <a:cs typeface="Times New Roman" pitchFamily="18" charset="0"/>
              </a:rPr>
              <a:t>الطرق والأساليب التي تستخدم لتنفيذ الخطة.</a:t>
            </a:r>
            <a:endParaRPr lang="en-US" sz="2100" dirty="0">
              <a:latin typeface="Times New Roman" pitchFamily="18" charset="0"/>
              <a:cs typeface="Times New Roman" pitchFamily="18" charset="0"/>
            </a:endParaRPr>
          </a:p>
        </p:txBody>
      </p:sp>
      <p:sp>
        <p:nvSpPr>
          <p:cNvPr id="13" name="TextBox 12">
            <a:extLst>
              <a:ext uri="{FF2B5EF4-FFF2-40B4-BE49-F238E27FC236}">
                <a16:creationId xmlns=""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smtClean="0">
                <a:solidFill>
                  <a:schemeClr val="bg1"/>
                </a:solidFill>
                <a:latin typeface="Times New Roman" pitchFamily="18" charset="0"/>
                <a:cs typeface="Times New Roman" pitchFamily="18" charset="0"/>
              </a:rPr>
              <a:t>Intro</a:t>
            </a:r>
          </a:p>
          <a:p>
            <a:pPr algn="ctr"/>
            <a:r>
              <a:rPr lang="en-US" sz="2000" b="1" dirty="0" smtClean="0">
                <a:solidFill>
                  <a:schemeClr val="bg1"/>
                </a:solidFill>
                <a:latin typeface="Times New Roman" pitchFamily="18" charset="0"/>
                <a:cs typeface="Times New Roman" pitchFamily="18" charset="0"/>
              </a:rPr>
              <a:t>Lecture </a:t>
            </a:r>
            <a:endParaRPr lang="en-US" sz="2000" b="1" dirty="0">
              <a:solidFill>
                <a:schemeClr val="bg1"/>
              </a:solidFill>
              <a:latin typeface="Times New Roman" pitchFamily="18" charset="0"/>
              <a:cs typeface="Times New Roman" pitchFamily="18" charset="0"/>
            </a:endParaRPr>
          </a:p>
        </p:txBody>
      </p:sp>
    </p:spTree>
    <p:extLst>
      <p:ext uri="{BB962C8B-B14F-4D97-AF65-F5344CB8AC3E}">
        <p14:creationId xmlns:p14="http://schemas.microsoft.com/office/powerpoint/2010/main" val="1907908417"/>
      </p:ext>
    </p:extLst>
  </p:cSld>
  <p:clrMapOvr>
    <a:masterClrMapping/>
  </p:clrMapOvr>
  <mc:AlternateContent xmlns:mc="http://schemas.openxmlformats.org/markup-compatibility/2006" xmlns:p14="http://schemas.microsoft.com/office/powerpoint/2010/main">
    <mc:Choice Requires="p14">
      <p:transition spd="slow" p14:dur="2000" advTm="38565"/>
    </mc:Choice>
    <mc:Fallback xmlns="">
      <p:transition spd="slow" advTm="38565"/>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23950"/>
            <a:ext cx="99317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6136397" y="1245907"/>
            <a:ext cx="1537600" cy="461665"/>
          </a:xfrm>
          <a:prstGeom prst="rect">
            <a:avLst/>
          </a:prstGeom>
          <a:noFill/>
        </p:spPr>
        <p:txBody>
          <a:bodyPr wrap="none" rtlCol="0">
            <a:spAutoFit/>
          </a:bodyPr>
          <a:lstStyle/>
          <a:p>
            <a:r>
              <a:rPr lang="ar-EG" sz="2400" b="1" dirty="0">
                <a:solidFill>
                  <a:srgbClr val="00B0F0"/>
                </a:solidFill>
                <a:latin typeface="Alexandria" charset="0"/>
                <a:cs typeface="Alexandria" charset="0"/>
              </a:rPr>
              <a:t>مراجع المقرر</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 xmlns:a16="http://schemas.microsoft.com/office/drawing/2014/main" id="{AB738525-DD8E-2E85-F385-345FF64341EB}"/>
              </a:ext>
            </a:extLst>
          </p:cNvPr>
          <p:cNvSpPr txBox="1"/>
          <p:nvPr/>
        </p:nvSpPr>
        <p:spPr>
          <a:xfrm>
            <a:off x="4964743" y="1232095"/>
            <a:ext cx="1053874" cy="707886"/>
          </a:xfrm>
          <a:prstGeom prst="rect">
            <a:avLst/>
          </a:prstGeom>
          <a:noFill/>
        </p:spPr>
        <p:txBody>
          <a:bodyPr wrap="square" rtlCol="0">
            <a:spAutoFit/>
          </a:bodyPr>
          <a:lstStyle/>
          <a:p>
            <a:pPr algn="ctr"/>
            <a:r>
              <a:rPr lang="en-US" sz="2000" b="1" dirty="0" smtClean="0">
                <a:solidFill>
                  <a:schemeClr val="bg1"/>
                </a:solidFill>
                <a:latin typeface="Times New Roman" pitchFamily="18" charset="0"/>
                <a:cs typeface="Times New Roman" pitchFamily="18" charset="0"/>
              </a:rPr>
              <a:t>Intro</a:t>
            </a:r>
          </a:p>
          <a:p>
            <a:pPr algn="ctr"/>
            <a:r>
              <a:rPr lang="en-US" sz="2000" b="1" dirty="0" smtClean="0">
                <a:solidFill>
                  <a:schemeClr val="bg1"/>
                </a:solidFill>
                <a:latin typeface="Times New Roman" pitchFamily="18" charset="0"/>
                <a:cs typeface="Times New Roman" pitchFamily="18" charset="0"/>
              </a:rPr>
              <a:t>Lecture </a:t>
            </a:r>
            <a:endParaRPr lang="en-US" sz="2000" b="1" dirty="0">
              <a:solidFill>
                <a:schemeClr val="bg1"/>
              </a:solidFill>
              <a:latin typeface="Times New Roman" pitchFamily="18" charset="0"/>
              <a:cs typeface="Times New Roman" pitchFamily="18" charset="0"/>
            </a:endParaRPr>
          </a:p>
        </p:txBody>
      </p:sp>
    </p:spTree>
    <p:extLst>
      <p:ext uri="{BB962C8B-B14F-4D97-AF65-F5344CB8AC3E}">
        <p14:creationId xmlns:p14="http://schemas.microsoft.com/office/powerpoint/2010/main" val="3467458203"/>
      </p:ext>
    </p:extLst>
  </p:cSld>
  <p:clrMapOvr>
    <a:masterClrMapping/>
  </p:clrMapOvr>
  <mc:AlternateContent xmlns:mc="http://schemas.openxmlformats.org/markup-compatibility/2006" xmlns:p14="http://schemas.microsoft.com/office/powerpoint/2010/main">
    <mc:Choice Requires="p14">
      <p:transition spd="slow" p14:dur="2000" advTm="4996"/>
    </mc:Choice>
    <mc:Fallback xmlns="">
      <p:transition spd="slow" advTm="499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35074"/>
            <a:ext cx="3386537" cy="2436125"/>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05161" y="1429190"/>
            <a:ext cx="1590923" cy="400110"/>
          </a:xfrm>
          <a:prstGeom prst="rect">
            <a:avLst/>
          </a:prstGeom>
          <a:noFill/>
        </p:spPr>
        <p:txBody>
          <a:bodyPr wrap="square" rtlCol="0">
            <a:spAutoFit/>
          </a:bodyPr>
          <a:lstStyle/>
          <a:p>
            <a:pPr algn="ctr"/>
            <a:r>
              <a:rPr lang="ar-EG" sz="2000" b="1" dirty="0">
                <a:solidFill>
                  <a:srgbClr val="00B0F0"/>
                </a:solidFill>
                <a:latin typeface="Alexandria" charset="0"/>
                <a:cs typeface="Alexandria" charset="0"/>
              </a:rPr>
              <a:t>مراجع المقرر</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715904"/>
            <a:ext cx="8309245" cy="2345322"/>
          </a:xfrm>
          <a:prstGeom prst="rect">
            <a:avLst/>
          </a:prstGeom>
          <a:noFill/>
        </p:spPr>
        <p:txBody>
          <a:bodyPr wrap="square" rtlCol="0">
            <a:spAutoFit/>
          </a:bodyPr>
          <a:lstStyle/>
          <a:p>
            <a:pPr marL="342900" indent="-342900" algn="just">
              <a:lnSpc>
                <a:spcPct val="150000"/>
              </a:lnSpc>
              <a:buFont typeface="Wingdings" pitchFamily="2" charset="2"/>
              <a:buChar char="Ø"/>
            </a:pPr>
            <a:r>
              <a:rPr lang="en-US" sz="2000" dirty="0" smtClean="0">
                <a:latin typeface="Times New Roman" pitchFamily="18" charset="0"/>
                <a:cs typeface="Times New Roman" pitchFamily="18" charset="0"/>
              </a:rPr>
              <a:t>Online </a:t>
            </a:r>
            <a:r>
              <a:rPr lang="en-US" sz="2000" dirty="0">
                <a:latin typeface="Times New Roman" pitchFamily="18" charset="0"/>
                <a:cs typeface="Times New Roman" pitchFamily="18" charset="0"/>
              </a:rPr>
              <a:t>Advertising Strategies to Effectively Market a Business School, </a:t>
            </a:r>
            <a:r>
              <a:rPr lang="en-US" sz="2000" dirty="0" err="1">
                <a:latin typeface="Times New Roman" pitchFamily="18" charset="0"/>
                <a:cs typeface="Times New Roman" pitchFamily="18" charset="0"/>
              </a:rPr>
              <a:t>Vikram</a:t>
            </a:r>
            <a:r>
              <a:rPr lang="en-US" sz="2000" dirty="0">
                <a:latin typeface="Times New Roman" pitchFamily="18" charset="0"/>
                <a:cs typeface="Times New Roman" pitchFamily="18" charset="0"/>
              </a:rPr>
              <a:t> Kumar, </a:t>
            </a:r>
            <a:r>
              <a:rPr lang="en-US" sz="2000" dirty="0" err="1">
                <a:latin typeface="Times New Roman" pitchFamily="18" charset="0"/>
                <a:cs typeface="Times New Roman" pitchFamily="18" charset="0"/>
              </a:rPr>
              <a:t>Ramakrishnan</a:t>
            </a:r>
            <a:r>
              <a:rPr lang="en-US" sz="2000" dirty="0">
                <a:latin typeface="Times New Roman" pitchFamily="18" charset="0"/>
                <a:cs typeface="Times New Roman" pitchFamily="18" charset="0"/>
              </a:rPr>
              <a:t> Raman &amp; R </a:t>
            </a:r>
            <a:r>
              <a:rPr lang="en-US" sz="2000" dirty="0" err="1">
                <a:latin typeface="Times New Roman" pitchFamily="18" charset="0"/>
                <a:cs typeface="Times New Roman" pitchFamily="18" charset="0"/>
              </a:rPr>
              <a:t>Meenakshi</a:t>
            </a:r>
            <a:r>
              <a:rPr lang="en-US" sz="2000" dirty="0">
                <a:latin typeface="Times New Roman" pitchFamily="18" charset="0"/>
                <a:cs typeface="Times New Roman" pitchFamily="18" charset="0"/>
              </a:rPr>
              <a:t>, Symbiosis International (Deemed University) and Symbiosis Institute of Business Management, Pune, India, 2021.</a:t>
            </a:r>
          </a:p>
          <a:p>
            <a:pPr marL="342900" indent="-342900">
              <a:lnSpc>
                <a:spcPct val="150000"/>
              </a:lnSpc>
              <a:buFont typeface="Wingdings" pitchFamily="2" charset="2"/>
              <a:buChar char="Ø"/>
            </a:pPr>
            <a:r>
              <a:rPr lang="en-US" sz="2000" dirty="0" smtClean="0">
                <a:latin typeface="Times New Roman" pitchFamily="18" charset="0"/>
                <a:cs typeface="Times New Roman" pitchFamily="18" charset="0"/>
              </a:rPr>
              <a:t>Inbound </a:t>
            </a:r>
            <a:r>
              <a:rPr lang="en-US" sz="2000" dirty="0">
                <a:latin typeface="Times New Roman" pitchFamily="18" charset="0"/>
                <a:cs typeface="Times New Roman" pitchFamily="18" charset="0"/>
              </a:rPr>
              <a:t>and Outbound Marketing: The Perfect Match, Jeff </a:t>
            </a:r>
            <a:r>
              <a:rPr lang="en-US" sz="2000" dirty="0" err="1">
                <a:latin typeface="Times New Roman" pitchFamily="18" charset="0"/>
                <a:cs typeface="Times New Roman" pitchFamily="18" charset="0"/>
              </a:rPr>
              <a:t>Kalter</a:t>
            </a:r>
            <a:r>
              <a:rPr lang="en-US" sz="2000" dirty="0">
                <a:latin typeface="Times New Roman" pitchFamily="18" charset="0"/>
                <a:cs typeface="Times New Roman" pitchFamily="18" charset="0"/>
              </a:rPr>
              <a:t>, 2022.</a:t>
            </a:r>
          </a:p>
        </p:txBody>
      </p:sp>
      <p:sp>
        <p:nvSpPr>
          <p:cNvPr id="13" name="TextBox 12">
            <a:extLst>
              <a:ext uri="{FF2B5EF4-FFF2-40B4-BE49-F238E27FC236}">
                <a16:creationId xmlns=""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smtClean="0">
                <a:solidFill>
                  <a:schemeClr val="bg1"/>
                </a:solidFill>
                <a:latin typeface="Times New Roman" pitchFamily="18" charset="0"/>
                <a:cs typeface="Times New Roman" pitchFamily="18" charset="0"/>
              </a:rPr>
              <a:t>Intro</a:t>
            </a:r>
          </a:p>
          <a:p>
            <a:pPr algn="ctr"/>
            <a:r>
              <a:rPr lang="en-US" sz="2000" b="1" dirty="0" smtClean="0">
                <a:solidFill>
                  <a:schemeClr val="bg1"/>
                </a:solidFill>
                <a:latin typeface="Times New Roman" pitchFamily="18" charset="0"/>
                <a:cs typeface="Times New Roman" pitchFamily="18" charset="0"/>
              </a:rPr>
              <a:t>Lecture </a:t>
            </a:r>
            <a:endParaRPr lang="en-US" sz="2000" b="1" dirty="0">
              <a:solidFill>
                <a:schemeClr val="bg1"/>
              </a:solidFill>
              <a:latin typeface="Times New Roman" pitchFamily="18" charset="0"/>
              <a:cs typeface="Times New Roman" pitchFamily="18" charset="0"/>
            </a:endParaRPr>
          </a:p>
        </p:txBody>
      </p:sp>
    </p:spTree>
    <p:extLst>
      <p:ext uri="{BB962C8B-B14F-4D97-AF65-F5344CB8AC3E}">
        <p14:creationId xmlns:p14="http://schemas.microsoft.com/office/powerpoint/2010/main" val="4035903030"/>
      </p:ext>
    </p:extLst>
  </p:cSld>
  <p:clrMapOvr>
    <a:masterClrMapping/>
  </p:clrMapOvr>
  <mc:AlternateContent xmlns:mc="http://schemas.openxmlformats.org/markup-compatibility/2006" xmlns:p14="http://schemas.microsoft.com/office/powerpoint/2010/main">
    <mc:Choice Requires="p14">
      <p:transition spd="slow" p14:dur="2000" advTm="13953"/>
    </mc:Choice>
    <mc:Fallback xmlns="">
      <p:transition spd="slow" advTm="13953"/>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3669"/>
    </mc:Choice>
    <mc:Fallback xmlns="">
      <p:transition spd="slow" advTm="23669"/>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purl.org/dc/terms/"/>
    <ds:schemaRef ds:uri="http://schemas.microsoft.com/office/2006/metadata/properties"/>
    <ds:schemaRef ds:uri="http://schemas.microsoft.com/office/2006/documentManagement/types"/>
    <ds:schemaRef ds:uri="688354b5-287c-4cda-825e-1d7935aea40e"/>
    <ds:schemaRef ds:uri="http://purl.org/dc/elements/1.1/"/>
    <ds:schemaRef ds:uri="http://schemas.microsoft.com/office/infopath/2007/PartnerControls"/>
    <ds:schemaRef ds:uri="http://schemas.openxmlformats.org/package/2006/metadata/core-properties"/>
    <ds:schemaRef ds:uri="aca13214-df29-4e3c-a050-857c0bf7bd8e"/>
    <ds:schemaRef ds:uri="http://www.w3.org/XML/1998/namespace"/>
    <ds:schemaRef ds:uri="http://purl.org/dc/dcmitype/"/>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FDE3ADE-06DC-4F12-9FCE-8194EE10098A}"/>
</file>

<file path=docProps/app.xml><?xml version="1.0" encoding="utf-8"?>
<Properties xmlns="http://schemas.openxmlformats.org/officeDocument/2006/extended-properties" xmlns:vt="http://schemas.openxmlformats.org/officeDocument/2006/docPropsVTypes">
  <TotalTime>620</TotalTime>
  <Words>1385</Words>
  <Application>Microsoft Office PowerPoint</Application>
  <PresentationFormat>Custom</PresentationFormat>
  <Paragraphs>275</Paragraphs>
  <Slides>33</Slides>
  <Notes>26</Notes>
  <HiddenSlides>0</HiddenSlides>
  <MMClips>0</MMClips>
  <ScaleCrop>false</ScaleCrop>
  <HeadingPairs>
    <vt:vector size="4" baseType="variant">
      <vt:variant>
        <vt:lpstr>Theme</vt:lpstr>
      </vt:variant>
      <vt:variant>
        <vt:i4>1</vt:i4>
      </vt:variant>
      <vt:variant>
        <vt:lpstr>Slide Titles</vt:lpstr>
      </vt:variant>
      <vt:variant>
        <vt:i4>33</vt:i4>
      </vt:variant>
    </vt:vector>
  </HeadingPairs>
  <TitlesOfParts>
    <vt:vector size="34"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DR.Moataz Nabil</cp:lastModifiedBy>
  <cp:revision>59</cp:revision>
  <dcterms:created xsi:type="dcterms:W3CDTF">2023-04-29T09:08:00Z</dcterms:created>
  <dcterms:modified xsi:type="dcterms:W3CDTF">2025-05-24T07:46:28Z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