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380" r:id="rId9"/>
    <p:sldId id="381" r:id="rId10"/>
    <p:sldId id="408" r:id="rId11"/>
    <p:sldId id="409" r:id="rId12"/>
    <p:sldId id="401" r:id="rId13"/>
    <p:sldId id="382" r:id="rId14"/>
    <p:sldId id="383" r:id="rId15"/>
    <p:sldId id="384" r:id="rId16"/>
    <p:sldId id="402" r:id="rId17"/>
    <p:sldId id="403" r:id="rId18"/>
    <p:sldId id="404" r:id="rId19"/>
    <p:sldId id="405" r:id="rId20"/>
    <p:sldId id="406" r:id="rId21"/>
    <p:sldId id="386" r:id="rId22"/>
    <p:sldId id="387" r:id="rId23"/>
    <p:sldId id="388" r:id="rId24"/>
    <p:sldId id="389" r:id="rId25"/>
    <p:sldId id="390" r:id="rId26"/>
    <p:sldId id="391" r:id="rId27"/>
    <p:sldId id="392" r:id="rId28"/>
    <p:sldId id="393" r:id="rId29"/>
    <p:sldId id="394" r:id="rId30"/>
    <p:sldId id="395" r:id="rId31"/>
    <p:sldId id="396" r:id="rId32"/>
    <p:sldId id="397" r:id="rId33"/>
    <p:sldId id="398" r:id="rId34"/>
    <p:sldId id="399" r:id="rId35"/>
    <p:sldId id="400" r:id="rId36"/>
    <p:sldId id="410" r:id="rId37"/>
    <p:sldId id="411" r:id="rId38"/>
    <p:sldId id="412" r:id="rId39"/>
    <p:sldId id="415" r:id="rId40"/>
    <p:sldId id="414" r:id="rId41"/>
    <p:sldId id="417"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80"/>
            <p14:sldId id="381"/>
            <p14:sldId id="408"/>
            <p14:sldId id="409"/>
            <p14:sldId id="401"/>
            <p14:sldId id="382"/>
            <p14:sldId id="383"/>
            <p14:sldId id="384"/>
            <p14:sldId id="402"/>
            <p14:sldId id="403"/>
            <p14:sldId id="404"/>
            <p14:sldId id="405"/>
            <p14:sldId id="406"/>
            <p14:sldId id="386"/>
            <p14:sldId id="387"/>
            <p14:sldId id="388"/>
            <p14:sldId id="389"/>
            <p14:sldId id="390"/>
            <p14:sldId id="391"/>
            <p14:sldId id="392"/>
            <p14:sldId id="393"/>
            <p14:sldId id="394"/>
            <p14:sldId id="395"/>
            <p14:sldId id="396"/>
            <p14:sldId id="397"/>
            <p14:sldId id="398"/>
            <p14:sldId id="399"/>
            <p14:sldId id="400"/>
            <p14:sldId id="410"/>
            <p14:sldId id="411"/>
            <p14:sldId id="412"/>
            <p14:sldId id="415"/>
            <p14:sldId id="414"/>
            <p14:sldId id="417"/>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636"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4</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859"/>
    </mc:Choice>
    <mc:Fallback xmlns="">
      <p:transition spd="slow" advTm="2285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8142" y="1214421"/>
            <a:ext cx="2735044"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استراتيجيات تسويقية معاصرة </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986"/>
    </mc:Choice>
    <mc:Fallback xmlns="">
      <p:transition spd="slow" advTm="359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عناصر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أبعاد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مزايا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a:t>
            </a:r>
            <a:r>
              <a:rPr lang="ar-EG" sz="2000" dirty="0" smtClean="0">
                <a:cs typeface="+mj-cs"/>
              </a:rPr>
              <a:t>الشفهي.</a:t>
            </a:r>
            <a:endParaRPr lang="ar-EG" sz="2000" dirty="0">
              <a:cs typeface="+mj-cs"/>
            </a:endParaRPr>
          </a:p>
          <a:p>
            <a:pPr marL="457200" indent="-457200" algn="r" rtl="1">
              <a:lnSpc>
                <a:spcPct val="150000"/>
              </a:lnSpc>
              <a:buFont typeface="+mj-lt"/>
              <a:buAutoNum type="arabicPeriod"/>
            </a:pPr>
            <a:r>
              <a:rPr lang="ar-EG" sz="2000" dirty="0">
                <a:cs typeface="+mj-cs"/>
              </a:rPr>
              <a:t>الفرق بين استراتيجية التسويق الشفهي </a:t>
            </a:r>
            <a:r>
              <a:rPr lang="ar-EG" sz="2000" dirty="0" smtClean="0">
                <a:cs typeface="+mj-cs"/>
              </a:rPr>
              <a:t>الرقمي والتسويق </a:t>
            </a:r>
            <a:r>
              <a:rPr lang="ar-EG" sz="2000" dirty="0">
                <a:cs typeface="+mj-cs"/>
              </a:rPr>
              <a:t>الشفهي </a:t>
            </a:r>
            <a:r>
              <a:rPr lang="ar-EG" sz="2000" dirty="0" smtClean="0">
                <a:cs typeface="+mj-cs"/>
              </a:rPr>
              <a:t>التقليدي.</a:t>
            </a:r>
            <a:endParaRPr lang="ar-EG" sz="2000" dirty="0">
              <a:cs typeface="+mj-cs"/>
            </a:endParaRPr>
          </a:p>
          <a:p>
            <a:pPr marL="457200" indent="-457200" algn="r" rtl="1">
              <a:lnSpc>
                <a:spcPct val="150000"/>
              </a:lnSpc>
              <a:buFont typeface="+mj-lt"/>
              <a:buAutoNum type="arabicPeriod"/>
            </a:pPr>
            <a:r>
              <a:rPr lang="ar-EG" sz="2000" dirty="0">
                <a:cs typeface="+mj-cs"/>
              </a:rPr>
              <a:t>علاقة استراتيجية التسويق </a:t>
            </a:r>
            <a:r>
              <a:rPr lang="ar-EG" sz="2000" dirty="0" smtClean="0">
                <a:cs typeface="+mj-cs"/>
              </a:rPr>
              <a:t>الشفهي مع </a:t>
            </a:r>
            <a:r>
              <a:rPr lang="ar-EG" sz="2000" dirty="0">
                <a:cs typeface="+mj-cs"/>
              </a:rPr>
              <a:t>المزيج </a:t>
            </a:r>
            <a:r>
              <a:rPr lang="ar-EG" sz="2000" dirty="0" smtClean="0">
                <a:cs typeface="+mj-cs"/>
              </a:rPr>
              <a:t>التسويقي. </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116574"/>
    </mc:Choice>
    <mc:Fallback xmlns="">
      <p:transition spd="slow" advTm="1165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تُعد استراتيجية التسويق </a:t>
            </a:r>
            <a:r>
              <a:rPr lang="ar-EG" sz="2100" dirty="0">
                <a:latin typeface="Times New Roman" pitchFamily="18" charset="0"/>
                <a:cs typeface="Times New Roman" pitchFamily="18" charset="0"/>
              </a:rPr>
              <a:t>الشفهي (</a:t>
            </a:r>
            <a:r>
              <a:rPr lang="en-US" sz="2100" dirty="0" smtClean="0">
                <a:latin typeface="Times New Roman" pitchFamily="18" charset="0"/>
                <a:cs typeface="Times New Roman" pitchFamily="18" charset="0"/>
              </a:rPr>
              <a:t>WOMM</a:t>
            </a:r>
            <a:r>
              <a:rPr lang="ar-EG" sz="2100" dirty="0" smtClean="0">
                <a:latin typeface="Times New Roman" pitchFamily="18" charset="0"/>
                <a:cs typeface="Times New Roman" pitchFamily="18" charset="0"/>
              </a:rPr>
              <a:t>) هى استراتيجية </a:t>
            </a:r>
            <a:r>
              <a:rPr lang="ar-EG" sz="2100" dirty="0">
                <a:latin typeface="Times New Roman" pitchFamily="18" charset="0"/>
                <a:cs typeface="Times New Roman" pitchFamily="18" charset="0"/>
              </a:rPr>
              <a:t>تركز على خلق ضجة وتوليد محادثات إيجابية حول منتج أو خدمة أو علامة تجارية من خلال تصرفات العملاء الراضين والمدافعين المخلصين. </a:t>
            </a:r>
            <a:r>
              <a:rPr lang="ar-EG" sz="2100" dirty="0" smtClean="0">
                <a:latin typeface="Times New Roman" pitchFamily="18" charset="0"/>
                <a:cs typeface="Times New Roman" pitchFamily="18" charset="0"/>
              </a:rPr>
              <a:t>مما يؤدى إلى زيادة وارتفاع ترويج العلامة التجارية المتحدث عنها من قبل الأشخاص الذين لهم تجارب سابقة بسبب توصياتهم الإيجابية بعد استخدام هذا المنتج؛ مما </a:t>
            </a:r>
            <a:r>
              <a:rPr lang="ar-EG" sz="2100" dirty="0">
                <a:latin typeface="Times New Roman" pitchFamily="18" charset="0"/>
                <a:cs typeface="Times New Roman" pitchFamily="18" charset="0"/>
              </a:rPr>
              <a:t>يؤدي في النهاية إلى زيادة الوعي بالعلامة التجارية والمصداقية واكتساب </a:t>
            </a:r>
            <a:r>
              <a:rPr lang="ar-EG" sz="2100" dirty="0" smtClean="0">
                <a:latin typeface="Times New Roman" pitchFamily="18" charset="0"/>
                <a:cs typeface="Times New Roman" pitchFamily="18" charset="0"/>
              </a:rPr>
              <a:t>العملاء، لذلك أصبحت هذه الاستراتيجية من الاستراتيجيات الهامة التي يهتم بها مديرى التسويق فى مجال التسويق والإعلان بهدف تحقيق عملية البيع وزيادة معدل الربح من العلامة التجارية.</a:t>
            </a:r>
            <a:endParaRPr lang="ar-EG" sz="2100" dirty="0">
              <a:latin typeface="Times New Roman" pitchFamily="18" charset="0"/>
              <a:cs typeface="Times New Roman" pitchFamily="18" charset="0"/>
            </a:endParaRPr>
          </a:p>
        </p:txBody>
      </p:sp>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206823"/>
    </mc:Choice>
    <mc:Fallback xmlns="">
      <p:transition spd="slow" advTm="2068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640740"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ماهية استراتيجية التسويق الشفهي</a:t>
            </a:r>
            <a:endParaRPr lang="ar-EG"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2723195"/>
      </p:ext>
    </p:extLst>
  </p:cSld>
  <p:clrMapOvr>
    <a:masterClrMapping/>
  </p:clrMapOvr>
  <mc:AlternateContent xmlns:mc="http://schemas.openxmlformats.org/markup-compatibility/2006" xmlns:p14="http://schemas.microsoft.com/office/powerpoint/2010/main">
    <mc:Choice Requires="p14">
      <p:transition spd="slow" p14:dur="2000" advTm="8348"/>
    </mc:Choice>
    <mc:Fallback xmlns="">
      <p:transition spd="slow" advTm="8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2249"/>
            <a:ext cx="3386536" cy="186023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04577" y="1412953"/>
            <a:ext cx="3142885"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ماهية استراتيجية التسويق الشفهي</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تعريف التسويق الشفهي: </a:t>
            </a:r>
          </a:p>
          <a:p>
            <a:pPr algn="just" rtl="1">
              <a:lnSpc>
                <a:spcPct val="150000"/>
              </a:lnSpc>
            </a:pPr>
            <a:r>
              <a:rPr lang="ar-EG" sz="2100" dirty="0" smtClean="0">
                <a:latin typeface="Times New Roman" pitchFamily="18" charset="0"/>
                <a:cs typeface="Times New Roman" pitchFamily="18" charset="0"/>
              </a:rPr>
              <a:t>	يعد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الشفهي</a:t>
            </a:r>
            <a:r>
              <a:rPr lang="en-US" sz="2100" dirty="0" smtClean="0">
                <a:latin typeface="Times New Roman" pitchFamily="18" charset="0"/>
                <a:cs typeface="Times New Roman" pitchFamily="18" charset="0"/>
              </a:rPr>
              <a:t>WOMM</a:t>
            </a:r>
            <a:r>
              <a:rPr lang="en-US"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 استراتيجية </a:t>
            </a:r>
            <a:r>
              <a:rPr lang="ar-EG" sz="2100" dirty="0">
                <a:latin typeface="Times New Roman" pitchFamily="18" charset="0"/>
                <a:cs typeface="Times New Roman" pitchFamily="18" charset="0"/>
              </a:rPr>
              <a:t>تعتمد على نشر الأفراد </a:t>
            </a:r>
            <a:r>
              <a:rPr lang="ar-EG" sz="2100" dirty="0" smtClean="0">
                <a:latin typeface="Times New Roman" pitchFamily="18" charset="0"/>
                <a:cs typeface="Times New Roman" pitchFamily="18" charset="0"/>
              </a:rPr>
              <a:t>للمعلومات </a:t>
            </a:r>
            <a:r>
              <a:rPr lang="ar-EG" sz="2100" dirty="0">
                <a:latin typeface="Times New Roman" pitchFamily="18" charset="0"/>
                <a:cs typeface="Times New Roman" pitchFamily="18" charset="0"/>
              </a:rPr>
              <a:t>حول منتج أو خدمة أو علامة تجارية للآخرين من خلال التواصل اللفظي. </a:t>
            </a:r>
            <a:r>
              <a:rPr lang="ar-EG" sz="2100" dirty="0" smtClean="0">
                <a:latin typeface="Times New Roman" pitchFamily="18" charset="0"/>
                <a:cs typeface="Times New Roman" pitchFamily="18" charset="0"/>
              </a:rPr>
              <a:t>حيث يعد </a:t>
            </a:r>
            <a:r>
              <a:rPr lang="ar-EG" sz="2100" dirty="0">
                <a:latin typeface="Times New Roman" pitchFamily="18" charset="0"/>
                <a:cs typeface="Times New Roman" pitchFamily="18" charset="0"/>
              </a:rPr>
              <a:t>هذا الشكل </a:t>
            </a:r>
            <a:r>
              <a:rPr lang="ar-EG" sz="2100" dirty="0" smtClean="0">
                <a:latin typeface="Times New Roman" pitchFamily="18" charset="0"/>
                <a:cs typeface="Times New Roman" pitchFamily="18" charset="0"/>
              </a:rPr>
              <a:t>للتسويق </a:t>
            </a:r>
            <a:r>
              <a:rPr lang="ar-EG" sz="2100" dirty="0">
                <a:latin typeface="Times New Roman" pitchFamily="18" charset="0"/>
                <a:cs typeface="Times New Roman" pitchFamily="18" charset="0"/>
              </a:rPr>
              <a:t>فعالاً للغاية لأنه يعتمد على التوصيات الشخصية </a:t>
            </a:r>
            <a:r>
              <a:rPr lang="ar-EG" sz="2100" dirty="0" smtClean="0">
                <a:latin typeface="Times New Roman" pitchFamily="18" charset="0"/>
                <a:cs typeface="Times New Roman" pitchFamily="18" charset="0"/>
              </a:rPr>
              <a:t>من </a:t>
            </a:r>
            <a:r>
              <a:rPr lang="ar-EG" sz="2100" dirty="0">
                <a:latin typeface="Times New Roman" pitchFamily="18" charset="0"/>
                <a:cs typeface="Times New Roman" pitchFamily="18" charset="0"/>
              </a:rPr>
              <a:t>العملاء الراضين أو المدافعين عن العلامة التجارية.</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1797758890"/>
      </p:ext>
    </p:extLst>
  </p:cSld>
  <p:clrMapOvr>
    <a:masterClrMapping/>
  </p:clrMapOvr>
  <mc:AlternateContent xmlns:mc="http://schemas.openxmlformats.org/markup-compatibility/2006" xmlns:p14="http://schemas.microsoft.com/office/powerpoint/2010/main">
    <mc:Choice Requires="p14">
      <p:transition spd="slow" p14:dur="2000" advTm="222188"/>
    </mc:Choice>
    <mc:Fallback xmlns="">
      <p:transition spd="slow" advTm="22218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2249"/>
            <a:ext cx="3386536" cy="186023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32349"/>
            <a:ext cx="8309245" cy="148848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يعتبر </a:t>
            </a:r>
            <a:r>
              <a:rPr lang="ar-EG" sz="2100" dirty="0">
                <a:latin typeface="Times New Roman" pitchFamily="18" charset="0"/>
                <a:cs typeface="Times New Roman" pitchFamily="18" charset="0"/>
              </a:rPr>
              <a:t>التسويق الشفهي أحد أكثر أشكال التسويق فعالية لأن الناس يميلون إلى الثقة في توصيات الأصدقاء أو العائلة أو المعارف أكثر من الإعلانات </a:t>
            </a:r>
            <a:r>
              <a:rPr lang="ar-EG" sz="2100" dirty="0" smtClean="0">
                <a:latin typeface="Times New Roman" pitchFamily="18" charset="0"/>
                <a:cs typeface="Times New Roman" pitchFamily="18" charset="0"/>
              </a:rPr>
              <a:t>التقليدية؛ حيث يمكن </a:t>
            </a:r>
            <a:r>
              <a:rPr lang="ar-EG" sz="2100" dirty="0">
                <a:latin typeface="Times New Roman" pitchFamily="18" charset="0"/>
                <a:cs typeface="Times New Roman" pitchFamily="18" charset="0"/>
              </a:rPr>
              <a:t>أن يساعد في إثارة الضجة وبناء المصداقية وتحفيز اكتساب العملاء </a:t>
            </a:r>
            <a:r>
              <a:rPr lang="ar-EG" sz="2100" dirty="0" smtClean="0">
                <a:latin typeface="Times New Roman" pitchFamily="18" charset="0"/>
                <a:cs typeface="Times New Roman" pitchFamily="18" charset="0"/>
              </a:rPr>
              <a:t>والأحتفاظ </a:t>
            </a:r>
            <a:r>
              <a:rPr lang="ar-EG" sz="2100" dirty="0">
                <a:latin typeface="Times New Roman" pitchFamily="18" charset="0"/>
                <a:cs typeface="Times New Roman" pitchFamily="18" charset="0"/>
              </a:rPr>
              <a:t>بهم</a:t>
            </a:r>
            <a:r>
              <a:rPr lang="ar-EG" sz="2100" dirty="0" smtClean="0">
                <a:latin typeface="Times New Roman" pitchFamily="18" charset="0"/>
                <a:cs typeface="Times New Roman" pitchFamily="18" charset="0"/>
              </a:rPr>
              <a:t>.</a:t>
            </a:r>
          </a:p>
        </p:txBody>
      </p:sp>
      <p:sp>
        <p:nvSpPr>
          <p:cNvPr id="13" name="TextBox 12"/>
          <p:cNvSpPr txBox="1"/>
          <p:nvPr/>
        </p:nvSpPr>
        <p:spPr>
          <a:xfrm>
            <a:off x="4704578" y="1412953"/>
            <a:ext cx="3497726"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ماهية استراتيجية التسويق 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62849678"/>
      </p:ext>
    </p:extLst>
  </p:cSld>
  <p:clrMapOvr>
    <a:masterClrMapping/>
  </p:clrMapOvr>
  <mc:AlternateContent xmlns:mc="http://schemas.openxmlformats.org/markup-compatibility/2006" xmlns:p14="http://schemas.microsoft.com/office/powerpoint/2010/main">
    <mc:Choice Requires="p14">
      <p:transition spd="slow" p14:dur="2000" advTm="155247"/>
    </mc:Choice>
    <mc:Fallback xmlns="">
      <p:transition spd="slow" advTm="15524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2249"/>
            <a:ext cx="3386536" cy="186023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551300"/>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هناك طرق مختلفة لتشجيع التسويق الشفهي والاستفادة منه، مثل تقديم خدمة عملاء استثنائية، وإنشاء تجارب قابلة للمشاركة ولا </a:t>
            </a:r>
            <a:r>
              <a:rPr lang="ar-EG" sz="2100" dirty="0" smtClean="0">
                <a:latin typeface="Times New Roman" pitchFamily="18" charset="0"/>
                <a:cs typeface="Times New Roman" pitchFamily="18" charset="0"/>
              </a:rPr>
              <a:t>تنسى، </a:t>
            </a:r>
            <a:r>
              <a:rPr lang="ar-EG" sz="2100" dirty="0">
                <a:latin typeface="Times New Roman" pitchFamily="18" charset="0"/>
                <a:cs typeface="Times New Roman" pitchFamily="18" charset="0"/>
              </a:rPr>
              <a:t>والاستفادة من منصات وسائل التواصل الاجتماعي لتضخيم الكلام الشفهي الإيجابي.</a:t>
            </a: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في نهاية المطاف، يعتمد التسويق الشفهي على قوة الاتصالات الشخصية والتوصيات الأصلية للتأثير على قرارات الشراء وبناء قاعدة عملاء مخلصين.</a:t>
            </a:r>
          </a:p>
        </p:txBody>
      </p:sp>
      <p:sp>
        <p:nvSpPr>
          <p:cNvPr id="13" name="TextBox 12"/>
          <p:cNvSpPr txBox="1"/>
          <p:nvPr/>
        </p:nvSpPr>
        <p:spPr>
          <a:xfrm>
            <a:off x="4704578" y="1412953"/>
            <a:ext cx="3211123"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ماهية استراتيجية التسويق 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822884283"/>
      </p:ext>
    </p:extLst>
  </p:cSld>
  <p:clrMapOvr>
    <a:masterClrMapping/>
  </p:clrMapOvr>
  <mc:AlternateContent xmlns:mc="http://schemas.openxmlformats.org/markup-compatibility/2006" xmlns:p14="http://schemas.microsoft.com/office/powerpoint/2010/main">
    <mc:Choice Requires="p14">
      <p:transition spd="slow" p14:dur="2000" advTm="200985"/>
    </mc:Choice>
    <mc:Fallback xmlns="">
      <p:transition spd="slow" advTm="20098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39330"/>
            <a:ext cx="993177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776996" cy="461665"/>
          </a:xfrm>
          <a:prstGeom prst="rect">
            <a:avLst/>
          </a:prstGeom>
          <a:noFill/>
        </p:spPr>
        <p:txBody>
          <a:bodyPr wrap="none" rtlCol="0">
            <a:spAutoFit/>
          </a:bodyPr>
          <a:lstStyle/>
          <a:p>
            <a:r>
              <a:rPr lang="ar-EG" sz="2400" b="1" dirty="0">
                <a:solidFill>
                  <a:srgbClr val="00B0F0"/>
                </a:solidFill>
                <a:latin typeface="Alexandria" charset="0"/>
                <a:cs typeface="Alexandria" charset="0"/>
              </a:rPr>
              <a:t>عناصر </a:t>
            </a:r>
            <a:r>
              <a:rPr lang="ar-EG" sz="2400" b="1" dirty="0" smtClean="0">
                <a:solidFill>
                  <a:srgbClr val="00B0F0"/>
                </a:solidFill>
                <a:latin typeface="Alexandria" charset="0"/>
                <a:cs typeface="Alexandria" charset="0"/>
              </a:rPr>
              <a:t>استراتيجية التسويق </a:t>
            </a:r>
            <a:r>
              <a:rPr lang="ar-EG" sz="2400" b="1" dirty="0">
                <a:solidFill>
                  <a:srgbClr val="00B0F0"/>
                </a:solidFill>
                <a:latin typeface="Alexandria" charset="0"/>
                <a:cs typeface="Alexandria" charset="0"/>
              </a:rPr>
              <a:t>الشفهي</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244426015"/>
      </p:ext>
    </p:extLst>
  </p:cSld>
  <p:clrMapOvr>
    <a:masterClrMapping/>
  </p:clrMapOvr>
  <mc:AlternateContent xmlns:mc="http://schemas.openxmlformats.org/markup-compatibility/2006" xmlns:p14="http://schemas.microsoft.com/office/powerpoint/2010/main">
    <mc:Choice Requires="p14">
      <p:transition spd="slow" p14:dur="2000" advTm="11265"/>
    </mc:Choice>
    <mc:Fallback xmlns="">
      <p:transition spd="slow" advTm="112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a:latin typeface="Times New Roman" pitchFamily="18" charset="0"/>
                <a:cs typeface="Times New Roman" pitchFamily="18" charset="0"/>
              </a:rPr>
              <a:t>تجربة العملاء: إن توفير تجارب عملاء استثنائية تفوق التوقعات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يشجع العملاء على مشاركة تجاربهم الإيجابية مع الآخرين.</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التسويق المؤثر: الشراكة مع المؤثرين أو الأفراد الذين يتمتعون بحضور قوي ومصداقية عبر الإنترنت للترويج </a:t>
            </a:r>
            <a:r>
              <a:rPr lang="ar-EG" sz="2100" dirty="0" smtClean="0">
                <a:latin typeface="Times New Roman" pitchFamily="18" charset="0"/>
                <a:cs typeface="Times New Roman" pitchFamily="18" charset="0"/>
              </a:rPr>
              <a:t>للعلامة </a:t>
            </a:r>
            <a:r>
              <a:rPr lang="ar-EG" sz="2100" dirty="0">
                <a:latin typeface="Times New Roman" pitchFamily="18" charset="0"/>
                <a:cs typeface="Times New Roman" pitchFamily="18" charset="0"/>
              </a:rPr>
              <a:t>التجارية يمكن أن </a:t>
            </a:r>
            <a:r>
              <a:rPr lang="ar-EG" sz="2100" dirty="0" smtClean="0">
                <a:latin typeface="Times New Roman" pitchFamily="18" charset="0"/>
                <a:cs typeface="Times New Roman" pitchFamily="18" charset="0"/>
              </a:rPr>
              <a:t>يؤدي </a:t>
            </a:r>
            <a:r>
              <a:rPr lang="ar-EG" sz="2100" dirty="0">
                <a:latin typeface="Times New Roman" pitchFamily="18" charset="0"/>
                <a:cs typeface="Times New Roman" pitchFamily="18" charset="0"/>
              </a:rPr>
              <a:t>إلى تضخيم التوصيات الشفهية.</a:t>
            </a:r>
          </a:p>
        </p:txBody>
      </p:sp>
      <p:sp>
        <p:nvSpPr>
          <p:cNvPr id="5" name="Rectangle 4"/>
          <p:cNvSpPr/>
          <p:nvPr/>
        </p:nvSpPr>
        <p:spPr>
          <a:xfrm>
            <a:off x="4577137" y="1428839"/>
            <a:ext cx="3169457" cy="400110"/>
          </a:xfrm>
          <a:prstGeom prst="rect">
            <a:avLst/>
          </a:prstGeom>
        </p:spPr>
        <p:txBody>
          <a:bodyPr wrap="none">
            <a:spAutoFit/>
          </a:bodyPr>
          <a:lstStyle/>
          <a:p>
            <a:r>
              <a:rPr lang="ar-EG" sz="2000" b="1" dirty="0">
                <a:solidFill>
                  <a:srgbClr val="00B0F0"/>
                </a:solidFill>
                <a:latin typeface="Alexandria" charset="0"/>
                <a:cs typeface="Alexandria" charset="0"/>
              </a:rPr>
              <a:t>عناصر استراتيجية التسويق الشفهي</a:t>
            </a:r>
          </a:p>
        </p:txBody>
      </p:sp>
    </p:spTree>
    <p:extLst>
      <p:ext uri="{BB962C8B-B14F-4D97-AF65-F5344CB8AC3E}">
        <p14:creationId xmlns:p14="http://schemas.microsoft.com/office/powerpoint/2010/main" val="849588261"/>
      </p:ext>
    </p:extLst>
  </p:cSld>
  <p:clrMapOvr>
    <a:masterClrMapping/>
  </p:clrMapOvr>
  <mc:AlternateContent xmlns:mc="http://schemas.openxmlformats.org/markup-compatibility/2006" xmlns:p14="http://schemas.microsoft.com/office/powerpoint/2010/main">
    <mc:Choice Requires="p14">
      <p:transition spd="slow" p14:dur="2000" advTm="114759"/>
    </mc:Choice>
    <mc:Fallback xmlns="">
      <p:transition spd="slow" advTm="11475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برامج </a:t>
            </a:r>
            <a:r>
              <a:rPr lang="ar-EG" sz="2100" dirty="0" smtClean="0">
                <a:latin typeface="Times New Roman" pitchFamily="18" charset="0"/>
                <a:cs typeface="Times New Roman" pitchFamily="18" charset="0"/>
              </a:rPr>
              <a:t>المكافأت: تقديم </a:t>
            </a:r>
            <a:r>
              <a:rPr lang="ar-EG" sz="2100" dirty="0">
                <a:latin typeface="Times New Roman" pitchFamily="18" charset="0"/>
                <a:cs typeface="Times New Roman" pitchFamily="18" charset="0"/>
              </a:rPr>
              <a:t>حوافز أو مكافآت للعملاء الحاليين الذين يقومون </a:t>
            </a:r>
            <a:r>
              <a:rPr lang="ar-EG" sz="2100" dirty="0" smtClean="0">
                <a:latin typeface="Times New Roman" pitchFamily="18" charset="0"/>
                <a:cs typeface="Times New Roman" pitchFamily="18" charset="0"/>
              </a:rPr>
              <a:t>بالترويج للمنتج لعملاء جدد .</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المحتوى الذي ينشئه المستخدم: </a:t>
            </a:r>
            <a:r>
              <a:rPr lang="ar-EG" sz="2100" dirty="0" smtClean="0">
                <a:latin typeface="Times New Roman" pitchFamily="18" charset="0"/>
                <a:cs typeface="Times New Roman" pitchFamily="18" charset="0"/>
              </a:rPr>
              <a:t>تشجيع </a:t>
            </a:r>
            <a:r>
              <a:rPr lang="ar-EG" sz="2100" dirty="0">
                <a:latin typeface="Times New Roman" pitchFamily="18" charset="0"/>
                <a:cs typeface="Times New Roman" pitchFamily="18" charset="0"/>
              </a:rPr>
              <a:t>العملاء على إنشاء ومشاركة محتوى حول تجاربهم مع </a:t>
            </a:r>
            <a:r>
              <a:rPr lang="ar-EG" sz="2100" dirty="0" smtClean="0">
                <a:latin typeface="Times New Roman" pitchFamily="18" charset="0"/>
                <a:cs typeface="Times New Roman" pitchFamily="18" charset="0"/>
              </a:rPr>
              <a:t>العلامة </a:t>
            </a:r>
            <a:r>
              <a:rPr lang="ar-EG" sz="2100" dirty="0">
                <a:latin typeface="Times New Roman" pitchFamily="18" charset="0"/>
                <a:cs typeface="Times New Roman" pitchFamily="18" charset="0"/>
              </a:rPr>
              <a:t>التجارية على منصات التواصل الاجتماعي يمكن أن يولد </a:t>
            </a:r>
            <a:r>
              <a:rPr lang="ar-EG" sz="2100" dirty="0" smtClean="0">
                <a:latin typeface="Times New Roman" pitchFamily="18" charset="0"/>
                <a:cs typeface="Times New Roman" pitchFamily="18" charset="0"/>
              </a:rPr>
              <a:t>حديثً </a:t>
            </a:r>
            <a:r>
              <a:rPr lang="ar-EG" sz="2100" dirty="0">
                <a:latin typeface="Times New Roman" pitchFamily="18" charset="0"/>
                <a:cs typeface="Times New Roman" pitchFamily="18" charset="0"/>
              </a:rPr>
              <a:t>إيجابيًا.</a:t>
            </a:r>
          </a:p>
        </p:txBody>
      </p:sp>
      <p:sp>
        <p:nvSpPr>
          <p:cNvPr id="13" name="Rectangle 12"/>
          <p:cNvSpPr/>
          <p:nvPr/>
        </p:nvSpPr>
        <p:spPr>
          <a:xfrm>
            <a:off x="4577137" y="1428839"/>
            <a:ext cx="3169457" cy="400110"/>
          </a:xfrm>
          <a:prstGeom prst="rect">
            <a:avLst/>
          </a:prstGeom>
        </p:spPr>
        <p:txBody>
          <a:bodyPr wrap="none">
            <a:spAutoFit/>
          </a:bodyPr>
          <a:lstStyle/>
          <a:p>
            <a:r>
              <a:rPr lang="ar-EG" sz="2000" b="1" dirty="0">
                <a:solidFill>
                  <a:srgbClr val="00B0F0"/>
                </a:solidFill>
                <a:latin typeface="Alexandria" charset="0"/>
                <a:cs typeface="Alexandria" charset="0"/>
              </a:rPr>
              <a:t>عناصر استراتيجية التسويق الشفهي</a:t>
            </a:r>
          </a:p>
        </p:txBody>
      </p:sp>
    </p:spTree>
    <p:extLst>
      <p:ext uri="{BB962C8B-B14F-4D97-AF65-F5344CB8AC3E}">
        <p14:creationId xmlns:p14="http://schemas.microsoft.com/office/powerpoint/2010/main" val="3084015839"/>
      </p:ext>
    </p:extLst>
  </p:cSld>
  <p:clrMapOvr>
    <a:masterClrMapping/>
  </p:clrMapOvr>
  <mc:AlternateContent xmlns:mc="http://schemas.openxmlformats.org/markup-compatibility/2006" xmlns:p14="http://schemas.microsoft.com/office/powerpoint/2010/main">
    <mc:Choice Requires="p14">
      <p:transition spd="slow" p14:dur="2000" advTm="92948"/>
    </mc:Choice>
    <mc:Fallback xmlns="">
      <p:transition spd="slow" advTm="9294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dirty="0">
                <a:latin typeface="Times New Roman" pitchFamily="18" charset="0"/>
                <a:cs typeface="Times New Roman" pitchFamily="18" charset="0"/>
              </a:rPr>
              <a:t>المراجعات والشهادات عبر الإنترنت: يمكن للمراجعات والشهادات الإيجابية من العملاء الراضين أن تؤثر بشكل كبير على العملاء المحتملين وتساهم في التسويق الشفهي.</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dirty="0">
                <a:latin typeface="Times New Roman" pitchFamily="18" charset="0"/>
                <a:cs typeface="Times New Roman" pitchFamily="18" charset="0"/>
              </a:rPr>
              <a:t>التأكيد على قيم العلامة التجارية: إن إيصال قيم العلامة التجارية ومهمتها بوضوح يمكن أن يتردد صداه لدى العملاء على مستوى أعمق ويشجعهم على الدفاع عن العلامة التجارية.</a:t>
            </a:r>
          </a:p>
        </p:txBody>
      </p:sp>
      <p:sp>
        <p:nvSpPr>
          <p:cNvPr id="13" name="Rectangle 12"/>
          <p:cNvSpPr/>
          <p:nvPr/>
        </p:nvSpPr>
        <p:spPr>
          <a:xfrm>
            <a:off x="4577137" y="1428839"/>
            <a:ext cx="3169457" cy="400110"/>
          </a:xfrm>
          <a:prstGeom prst="rect">
            <a:avLst/>
          </a:prstGeom>
        </p:spPr>
        <p:txBody>
          <a:bodyPr wrap="none">
            <a:spAutoFit/>
          </a:bodyPr>
          <a:lstStyle/>
          <a:p>
            <a:r>
              <a:rPr lang="ar-EG" sz="2000" b="1" dirty="0">
                <a:solidFill>
                  <a:srgbClr val="00B0F0"/>
                </a:solidFill>
                <a:latin typeface="Alexandria" charset="0"/>
                <a:cs typeface="Alexandria" charset="0"/>
              </a:rPr>
              <a:t>عناصر استراتيجية التسويق الشفهي</a:t>
            </a:r>
          </a:p>
        </p:txBody>
      </p:sp>
    </p:spTree>
    <p:extLst>
      <p:ext uri="{BB962C8B-B14F-4D97-AF65-F5344CB8AC3E}">
        <p14:creationId xmlns:p14="http://schemas.microsoft.com/office/powerpoint/2010/main" val="856088295"/>
      </p:ext>
    </p:extLst>
  </p:cSld>
  <p:clrMapOvr>
    <a:masterClrMapping/>
  </p:clrMapOvr>
  <mc:AlternateContent xmlns:mc="http://schemas.openxmlformats.org/markup-compatibility/2006" xmlns:p14="http://schemas.microsoft.com/office/powerpoint/2010/main">
    <mc:Choice Requires="p14">
      <p:transition spd="slow" p14:dur="2000" advTm="167017"/>
    </mc:Choice>
    <mc:Fallback xmlns="">
      <p:transition spd="slow" advTm="16701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5869"/>
            <a:ext cx="3523722"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أبعاد استراتيجية التسويق </a:t>
            </a:r>
            <a:r>
              <a:rPr lang="ar-EG" sz="2400" b="1" dirty="0">
                <a:solidFill>
                  <a:srgbClr val="00B0F0"/>
                </a:solidFill>
                <a:latin typeface="Alexandria" charset="0"/>
                <a:cs typeface="Alexandria" charset="0"/>
              </a:rPr>
              <a:t>الشفهي</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136906855"/>
      </p:ext>
    </p:extLst>
  </p:cSld>
  <p:clrMapOvr>
    <a:masterClrMapping/>
  </p:clrMapOvr>
  <mc:AlternateContent xmlns:mc="http://schemas.openxmlformats.org/markup-compatibility/2006" xmlns:p14="http://schemas.microsoft.com/office/powerpoint/2010/main">
    <mc:Choice Requires="p14">
      <p:transition spd="slow" p14:dur="2000" advTm="21651"/>
    </mc:Choice>
    <mc:Fallback xmlns="">
      <p:transition spd="slow" advTm="21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46990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يمكن تنفيذ استراتيجيات التسويق الشفهي عبر أبعاد مختلفة للاستفادة من قوة توصيات </a:t>
            </a:r>
            <a:r>
              <a:rPr lang="ar-EG" sz="2100" dirty="0" smtClean="0">
                <a:latin typeface="Times New Roman" pitchFamily="18" charset="0"/>
                <a:cs typeface="Times New Roman" pitchFamily="18" charset="0"/>
              </a:rPr>
              <a:t>العملاء. حيث تتضمن الأبعاد </a:t>
            </a:r>
            <a:r>
              <a:rPr lang="ar-EG" sz="2100" dirty="0">
                <a:latin typeface="Times New Roman" pitchFamily="18" charset="0"/>
                <a:cs typeface="Times New Roman" pitchFamily="18" charset="0"/>
              </a:rPr>
              <a:t>الرئيسية لاستراتيجية التسويق الشفهي ما يلي:</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r" rtl="1">
              <a:lnSpc>
                <a:spcPct val="150000"/>
              </a:lnSpc>
              <a:buFont typeface="+mj-lt"/>
              <a:buAutoNum type="arabicPeriod"/>
            </a:pPr>
            <a:r>
              <a:rPr lang="ar-EG" sz="2000" dirty="0">
                <a:cs typeface="+mj-cs"/>
              </a:rPr>
              <a:t>تحديد </a:t>
            </a:r>
            <a:r>
              <a:rPr lang="ar-EG" sz="2000" dirty="0" smtClean="0">
                <a:cs typeface="+mj-cs"/>
              </a:rPr>
              <a:t>الجمهور الحالي النشط  للعلامة </a:t>
            </a:r>
            <a:r>
              <a:rPr lang="ar-EG" sz="2000" dirty="0">
                <a:cs typeface="+mj-cs"/>
              </a:rPr>
              <a:t>التجارية: تحديد وتشجيع </a:t>
            </a:r>
            <a:r>
              <a:rPr lang="ar-EG" sz="2000" dirty="0" smtClean="0">
                <a:cs typeface="+mj-cs"/>
              </a:rPr>
              <a:t>الجمهور الحالي النشط </a:t>
            </a:r>
            <a:r>
              <a:rPr lang="ar-EG" sz="2000" dirty="0">
                <a:cs typeface="+mj-cs"/>
              </a:rPr>
              <a:t>عن العلامة التجارية الذين هم عملاء مخلصون </a:t>
            </a:r>
            <a:r>
              <a:rPr lang="ar-EG" sz="2000" dirty="0" smtClean="0">
                <a:cs typeface="+mj-cs"/>
              </a:rPr>
              <a:t>ويرغبون </a:t>
            </a:r>
            <a:r>
              <a:rPr lang="ar-EG" sz="2000" dirty="0">
                <a:cs typeface="+mj-cs"/>
              </a:rPr>
              <a:t>في نشر كلام إيجابي حول </a:t>
            </a:r>
            <a:r>
              <a:rPr lang="ar-EG" sz="2000" dirty="0" smtClean="0">
                <a:cs typeface="+mj-cs"/>
              </a:rPr>
              <a:t>المنتج </a:t>
            </a:r>
            <a:r>
              <a:rPr lang="ar-EG" sz="2000" dirty="0">
                <a:cs typeface="+mj-cs"/>
              </a:rPr>
              <a:t>أو </a:t>
            </a:r>
            <a:r>
              <a:rPr lang="ar-EG" sz="2000" dirty="0" smtClean="0">
                <a:cs typeface="+mj-cs"/>
              </a:rPr>
              <a:t>الخدمة. </a:t>
            </a:r>
            <a:endParaRPr lang="ar-EG" sz="2000" dirty="0">
              <a:latin typeface="Times New Roman" pitchFamily="18" charset="0"/>
              <a:cs typeface="+mj-cs"/>
            </a:endParaRPr>
          </a:p>
        </p:txBody>
      </p:sp>
      <p:sp>
        <p:nvSpPr>
          <p:cNvPr id="13" name="TextBox 12"/>
          <p:cNvSpPr txBox="1"/>
          <p:nvPr/>
        </p:nvSpPr>
        <p:spPr>
          <a:xfrm>
            <a:off x="4647419" y="1369113"/>
            <a:ext cx="2959465" cy="400110"/>
          </a:xfrm>
          <a:prstGeom prst="rect">
            <a:avLst/>
          </a:prstGeom>
          <a:noFill/>
        </p:spPr>
        <p:txBody>
          <a:bodyPr wrap="none" rtlCol="0">
            <a:spAutoFit/>
          </a:bodyPr>
          <a:lstStyle/>
          <a:p>
            <a:r>
              <a:rPr lang="ar-EG" sz="2000" b="1" dirty="0" smtClean="0">
                <a:solidFill>
                  <a:srgbClr val="00B0F0"/>
                </a:solidFill>
                <a:latin typeface="Alexandria" charset="0"/>
                <a:cs typeface="Alexandria" charset="0"/>
              </a:rPr>
              <a:t>أبعاد استراتيجية التسويق </a:t>
            </a:r>
            <a:r>
              <a:rPr lang="ar-EG" sz="2000" b="1" dirty="0">
                <a:solidFill>
                  <a:srgbClr val="00B0F0"/>
                </a:solidFill>
                <a:latin typeface="Alexandria" charset="0"/>
                <a:cs typeface="Alexandria" charset="0"/>
              </a:rPr>
              <a:t>الشفهي</a:t>
            </a:r>
          </a:p>
        </p:txBody>
      </p:sp>
    </p:spTree>
    <p:extLst>
      <p:ext uri="{BB962C8B-B14F-4D97-AF65-F5344CB8AC3E}">
        <p14:creationId xmlns:p14="http://schemas.microsoft.com/office/powerpoint/2010/main" val="41107266"/>
      </p:ext>
    </p:extLst>
  </p:cSld>
  <p:clrMapOvr>
    <a:masterClrMapping/>
  </p:clrMapOvr>
  <mc:AlternateContent xmlns:mc="http://schemas.openxmlformats.org/markup-compatibility/2006" xmlns:p14="http://schemas.microsoft.com/office/powerpoint/2010/main">
    <mc:Choice Requires="p14">
      <p:transition spd="slow" p14:dur="2000" advTm="159717"/>
    </mc:Choice>
    <mc:Fallback xmlns="">
      <p:transition spd="slow" advTm="1597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dirty="0">
                <a:latin typeface="Times New Roman" pitchFamily="18" charset="0"/>
                <a:cs typeface="Times New Roman" pitchFamily="18" charset="0"/>
              </a:rPr>
              <a:t>إنشاء محتوى قابل للمشاركة: </a:t>
            </a:r>
            <a:r>
              <a:rPr lang="ar-EG" sz="2100" dirty="0" smtClean="0">
                <a:latin typeface="Times New Roman" pitchFamily="18" charset="0"/>
                <a:cs typeface="Times New Roman" pitchFamily="18" charset="0"/>
              </a:rPr>
              <a:t>تطوير </a:t>
            </a:r>
            <a:r>
              <a:rPr lang="ar-EG" sz="2100" dirty="0">
                <a:latin typeface="Times New Roman" pitchFamily="18" charset="0"/>
                <a:cs typeface="Times New Roman" pitchFamily="18" charset="0"/>
              </a:rPr>
              <a:t>محتوى جذاب وقابل للمشاركة يشجع العملاء على نشر الكلمة حول </a:t>
            </a:r>
            <a:r>
              <a:rPr lang="ar-EG" sz="2100" dirty="0" smtClean="0">
                <a:latin typeface="Times New Roman" pitchFamily="18" charset="0"/>
                <a:cs typeface="Times New Roman" pitchFamily="18" charset="0"/>
              </a:rPr>
              <a:t>العلامة </a:t>
            </a:r>
            <a:r>
              <a:rPr lang="ar-EG" sz="2100" dirty="0">
                <a:latin typeface="Times New Roman" pitchFamily="18" charset="0"/>
                <a:cs typeface="Times New Roman" pitchFamily="18" charset="0"/>
              </a:rPr>
              <a:t>التجارية على </a:t>
            </a:r>
            <a:r>
              <a:rPr lang="ar-EG" sz="2100" dirty="0" smtClean="0">
                <a:latin typeface="Times New Roman" pitchFamily="18" charset="0"/>
                <a:cs typeface="Times New Roman" pitchFamily="18" charset="0"/>
              </a:rPr>
              <a:t>صفحاتهم الشخصية عبر منصات التواصل الاجتماعي.</a:t>
            </a:r>
          </a:p>
          <a:p>
            <a:pPr marL="457200"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2"/>
            </a:pPr>
            <a:r>
              <a:rPr lang="ar-EG" sz="2100" dirty="0">
                <a:latin typeface="Times New Roman" pitchFamily="18" charset="0"/>
                <a:cs typeface="Times New Roman" pitchFamily="18" charset="0"/>
              </a:rPr>
              <a:t>تشجيع التقييمات والشهادات: </a:t>
            </a:r>
            <a:r>
              <a:rPr lang="ar-EG" sz="2100" dirty="0" smtClean="0">
                <a:latin typeface="Times New Roman" pitchFamily="18" charset="0"/>
                <a:cs typeface="Times New Roman" pitchFamily="18" charset="0"/>
              </a:rPr>
              <a:t>تشجيع </a:t>
            </a:r>
            <a:r>
              <a:rPr lang="ar-EG" sz="2100" dirty="0">
                <a:latin typeface="Times New Roman" pitchFamily="18" charset="0"/>
                <a:cs typeface="Times New Roman" pitchFamily="18" charset="0"/>
              </a:rPr>
              <a:t>العملاء على ترك التعليقات والشهادات على </a:t>
            </a:r>
            <a:r>
              <a:rPr lang="ar-EG" sz="2100" dirty="0" smtClean="0">
                <a:latin typeface="Times New Roman" pitchFamily="18" charset="0"/>
                <a:cs typeface="Times New Roman" pitchFamily="18" charset="0"/>
              </a:rPr>
              <a:t>المنصات </a:t>
            </a:r>
            <a:r>
              <a:rPr lang="ar-EG" sz="2100" dirty="0">
                <a:latin typeface="Times New Roman" pitchFamily="18" charset="0"/>
                <a:cs typeface="Times New Roman" pitchFamily="18" charset="0"/>
              </a:rPr>
              <a:t>مثل وسائل التواصل الاجتماعي ومواقع المراجعة وموقع الويب الخاص </a:t>
            </a:r>
            <a:r>
              <a:rPr lang="ar-EG" sz="2100" dirty="0" smtClean="0">
                <a:latin typeface="Times New Roman" pitchFamily="18" charset="0"/>
                <a:cs typeface="Times New Roman" pitchFamily="18" charset="0"/>
              </a:rPr>
              <a:t>بالشركة </a:t>
            </a:r>
            <a:r>
              <a:rPr lang="ar-EG" sz="2100" dirty="0">
                <a:latin typeface="Times New Roman" pitchFamily="18" charset="0"/>
                <a:cs typeface="Times New Roman" pitchFamily="18" charset="0"/>
              </a:rPr>
              <a:t>لبناء المصداقية وجذب عملاء جدد</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647419" y="1369113"/>
            <a:ext cx="2959465" cy="400110"/>
          </a:xfrm>
          <a:prstGeom prst="rect">
            <a:avLst/>
          </a:prstGeom>
          <a:noFill/>
        </p:spPr>
        <p:txBody>
          <a:bodyPr wrap="none" rtlCol="0">
            <a:spAutoFit/>
          </a:bodyPr>
          <a:lstStyle/>
          <a:p>
            <a:r>
              <a:rPr lang="ar-EG" sz="2000" b="1" dirty="0" smtClean="0">
                <a:solidFill>
                  <a:srgbClr val="00B0F0"/>
                </a:solidFill>
                <a:latin typeface="Alexandria" charset="0"/>
                <a:cs typeface="Alexandria" charset="0"/>
              </a:rPr>
              <a:t>أبعاد استراتيجية التسويق </a:t>
            </a:r>
            <a:r>
              <a:rPr lang="ar-EG" sz="2000" b="1" dirty="0">
                <a:solidFill>
                  <a:srgbClr val="00B0F0"/>
                </a:solidFill>
                <a:latin typeface="Alexandria" charset="0"/>
                <a:cs typeface="Alexandria" charset="0"/>
              </a:rPr>
              <a:t>الشفهي</a:t>
            </a:r>
          </a:p>
        </p:txBody>
      </p:sp>
    </p:spTree>
    <p:extLst>
      <p:ext uri="{BB962C8B-B14F-4D97-AF65-F5344CB8AC3E}">
        <p14:creationId xmlns:p14="http://schemas.microsoft.com/office/powerpoint/2010/main" val="2437723734"/>
      </p:ext>
    </p:extLst>
  </p:cSld>
  <p:clrMapOvr>
    <a:masterClrMapping/>
  </p:clrMapOvr>
  <mc:AlternateContent xmlns:mc="http://schemas.openxmlformats.org/markup-compatibility/2006" xmlns:p14="http://schemas.microsoft.com/office/powerpoint/2010/main">
    <mc:Choice Requires="p14">
      <p:transition spd="slow" p14:dur="2000" advTm="137927"/>
    </mc:Choice>
    <mc:Fallback xmlns="">
      <p:transition spd="slow" advTm="1379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المراقبة </a:t>
            </a:r>
            <a:r>
              <a:rPr lang="ar-EG" sz="2100" dirty="0" smtClean="0">
                <a:latin typeface="Times New Roman" pitchFamily="18" charset="0"/>
                <a:cs typeface="Times New Roman" pitchFamily="18" charset="0"/>
              </a:rPr>
              <a:t>والتتبع: مراقبة </a:t>
            </a:r>
            <a:r>
              <a:rPr lang="ar-EG" sz="2100" dirty="0">
                <a:latin typeface="Times New Roman" pitchFamily="18" charset="0"/>
                <a:cs typeface="Times New Roman" pitchFamily="18" charset="0"/>
              </a:rPr>
              <a:t>المحادثات والمراجعات والإشارات عبر </a:t>
            </a:r>
            <a:r>
              <a:rPr lang="ar-EG" sz="2100" dirty="0" smtClean="0">
                <a:latin typeface="Times New Roman" pitchFamily="18" charset="0"/>
                <a:cs typeface="Times New Roman" pitchFamily="18" charset="0"/>
              </a:rPr>
              <a:t>منصات التواصل الاجتماعي الخاص بالعلامة </a:t>
            </a:r>
            <a:r>
              <a:rPr lang="ar-EG" sz="2100" dirty="0">
                <a:latin typeface="Times New Roman" pitchFamily="18" charset="0"/>
                <a:cs typeface="Times New Roman" pitchFamily="18" charset="0"/>
              </a:rPr>
              <a:t>التجارية لتتبع تأثير جهود التسويق الشفهي واتخاذ قرارات تعتمد على البيانات لتحسين الأداء.</a:t>
            </a:r>
          </a:p>
          <a:p>
            <a:pPr marL="457200"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4"/>
            </a:pPr>
            <a:r>
              <a:rPr lang="ar-EG" sz="2100" dirty="0">
                <a:latin typeface="Times New Roman" pitchFamily="18" charset="0"/>
                <a:cs typeface="Times New Roman" pitchFamily="18" charset="0"/>
              </a:rPr>
              <a:t>المشاركة على وسائل التواصل الاجتماعي: التواصل مع العملاء على منصات التواصل الاجتماعي لبناء العلاقات والرد على التعليقات وتشجيعهم على مشاركة تجاربهم الإيجابية مع الآخرين.</a:t>
            </a:r>
          </a:p>
        </p:txBody>
      </p:sp>
      <p:sp>
        <p:nvSpPr>
          <p:cNvPr id="13" name="TextBox 12"/>
          <p:cNvSpPr txBox="1"/>
          <p:nvPr/>
        </p:nvSpPr>
        <p:spPr>
          <a:xfrm>
            <a:off x="4647419" y="1369113"/>
            <a:ext cx="2959465" cy="400110"/>
          </a:xfrm>
          <a:prstGeom prst="rect">
            <a:avLst/>
          </a:prstGeom>
          <a:noFill/>
        </p:spPr>
        <p:txBody>
          <a:bodyPr wrap="none" rtlCol="0">
            <a:spAutoFit/>
          </a:bodyPr>
          <a:lstStyle/>
          <a:p>
            <a:pPr algn="r" rtl="1"/>
            <a:r>
              <a:rPr lang="ar-EG" sz="2000" b="1" dirty="0" smtClean="0">
                <a:solidFill>
                  <a:srgbClr val="00B0F0"/>
                </a:solidFill>
                <a:latin typeface="Alexandria" charset="0"/>
                <a:cs typeface="Alexandria" charset="0"/>
              </a:rPr>
              <a:t>أبعاد استراتيجية التسويق </a:t>
            </a:r>
            <a:r>
              <a:rPr lang="ar-EG" sz="2000" b="1" dirty="0">
                <a:solidFill>
                  <a:srgbClr val="00B0F0"/>
                </a:solidFill>
                <a:latin typeface="Alexandria" charset="0"/>
                <a:cs typeface="Alexandria" charset="0"/>
              </a:rPr>
              <a:t>الشفهي</a:t>
            </a:r>
          </a:p>
        </p:txBody>
      </p:sp>
    </p:spTree>
    <p:extLst>
      <p:ext uri="{BB962C8B-B14F-4D97-AF65-F5344CB8AC3E}">
        <p14:creationId xmlns:p14="http://schemas.microsoft.com/office/powerpoint/2010/main" val="3012542562"/>
      </p:ext>
    </p:extLst>
  </p:cSld>
  <p:clrMapOvr>
    <a:masterClrMapping/>
  </p:clrMapOvr>
  <mc:AlternateContent xmlns:mc="http://schemas.openxmlformats.org/markup-compatibility/2006" xmlns:p14="http://schemas.microsoft.com/office/powerpoint/2010/main">
    <mc:Choice Requires="p14">
      <p:transition spd="slow" p14:dur="2000" advTm="140441"/>
    </mc:Choice>
    <mc:Fallback xmlns="">
      <p:transition spd="slow" advTm="14044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b="16594"/>
          <a:stretch/>
        </p:blipFill>
        <p:spPr>
          <a:xfrm>
            <a:off x="0" y="1342248"/>
            <a:ext cx="3385473" cy="196050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100" dirty="0">
                <a:latin typeface="Times New Roman" pitchFamily="18" charset="0"/>
                <a:cs typeface="Times New Roman" pitchFamily="18" charset="0"/>
              </a:rPr>
              <a:t>شراكات المؤثرين: </a:t>
            </a:r>
            <a:r>
              <a:rPr lang="ar-EG" sz="2100" dirty="0" smtClean="0">
                <a:latin typeface="Times New Roman" pitchFamily="18" charset="0"/>
                <a:cs typeface="Times New Roman" pitchFamily="18" charset="0"/>
              </a:rPr>
              <a:t>التعاون </a:t>
            </a:r>
            <a:r>
              <a:rPr lang="ar-EG" sz="2100" dirty="0">
                <a:latin typeface="Times New Roman" pitchFamily="18" charset="0"/>
                <a:cs typeface="Times New Roman" pitchFamily="18" charset="0"/>
              </a:rPr>
              <a:t>مع المؤثرين أو سفراء العلامات التجارية الذين لديهم متابعة قوية في السوق المستهدف لتضخيم رسائل </a:t>
            </a:r>
            <a:r>
              <a:rPr lang="ar-EG" sz="2100" dirty="0" smtClean="0">
                <a:latin typeface="Times New Roman" pitchFamily="18" charset="0"/>
                <a:cs typeface="Times New Roman" pitchFamily="18" charset="0"/>
              </a:rPr>
              <a:t>العلامة </a:t>
            </a:r>
            <a:r>
              <a:rPr lang="ar-EG" sz="2100" dirty="0">
                <a:latin typeface="Times New Roman" pitchFamily="18" charset="0"/>
                <a:cs typeface="Times New Roman" pitchFamily="18" charset="0"/>
              </a:rPr>
              <a:t>التجارية من خلال </a:t>
            </a:r>
            <a:r>
              <a:rPr lang="ar-EG" sz="2100" dirty="0" smtClean="0">
                <a:latin typeface="Times New Roman" pitchFamily="18" charset="0"/>
                <a:cs typeface="Times New Roman" pitchFamily="18" charset="0"/>
              </a:rPr>
              <a:t>الصفحات الرسمية لهم.</a:t>
            </a: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6"/>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6"/>
            </a:pPr>
            <a:r>
              <a:rPr lang="ar-EG" sz="2100" dirty="0">
                <a:latin typeface="Times New Roman" pitchFamily="18" charset="0"/>
                <a:cs typeface="Times New Roman" pitchFamily="18" charset="0"/>
              </a:rPr>
              <a:t>الاستفادة من المحتوى الذي ينشئه المستخدم: </a:t>
            </a:r>
            <a:r>
              <a:rPr lang="ar-EG" sz="2100" dirty="0" smtClean="0">
                <a:latin typeface="Times New Roman" pitchFamily="18" charset="0"/>
                <a:cs typeface="Times New Roman" pitchFamily="18" charset="0"/>
              </a:rPr>
              <a:t>تشجيع </a:t>
            </a:r>
            <a:r>
              <a:rPr lang="ar-EG" sz="2100" dirty="0">
                <a:latin typeface="Times New Roman" pitchFamily="18" charset="0"/>
                <a:cs typeface="Times New Roman" pitchFamily="18" charset="0"/>
              </a:rPr>
              <a:t>العملاء على إنشاء ومشاركة المحتوى الخاص بهم المتعلق </a:t>
            </a:r>
            <a:r>
              <a:rPr lang="ar-EG" sz="2100" dirty="0" smtClean="0">
                <a:latin typeface="Times New Roman" pitchFamily="18" charset="0"/>
                <a:cs typeface="Times New Roman" pitchFamily="18" charset="0"/>
              </a:rPr>
              <a:t>بالعلامة </a:t>
            </a:r>
            <a:r>
              <a:rPr lang="ar-EG" sz="2100" dirty="0">
                <a:latin typeface="Times New Roman" pitchFamily="18" charset="0"/>
                <a:cs typeface="Times New Roman" pitchFamily="18" charset="0"/>
              </a:rPr>
              <a:t>التجارية أو </a:t>
            </a:r>
            <a:r>
              <a:rPr lang="ar-EG" sz="2100" dirty="0" smtClean="0">
                <a:latin typeface="Times New Roman" pitchFamily="18" charset="0"/>
                <a:cs typeface="Times New Roman" pitchFamily="18" charset="0"/>
              </a:rPr>
              <a:t>المنتج </a:t>
            </a:r>
            <a:r>
              <a:rPr lang="ar-EG" sz="2100" dirty="0">
                <a:latin typeface="Times New Roman" pitchFamily="18" charset="0"/>
                <a:cs typeface="Times New Roman" pitchFamily="18" charset="0"/>
              </a:rPr>
              <a:t>أو </a:t>
            </a:r>
            <a:r>
              <a:rPr lang="ar-EG" sz="2100" dirty="0" smtClean="0">
                <a:latin typeface="Times New Roman" pitchFamily="18" charset="0"/>
                <a:cs typeface="Times New Roman" pitchFamily="18" charset="0"/>
              </a:rPr>
              <a:t>الخدمة، </a:t>
            </a:r>
            <a:r>
              <a:rPr lang="ar-EG" sz="2100" dirty="0">
                <a:latin typeface="Times New Roman" pitchFamily="18" charset="0"/>
                <a:cs typeface="Times New Roman" pitchFamily="18" charset="0"/>
              </a:rPr>
              <a:t>مع عرض التجارب والتوصيات الأصيلة.</a:t>
            </a:r>
          </a:p>
        </p:txBody>
      </p:sp>
      <p:sp>
        <p:nvSpPr>
          <p:cNvPr id="13" name="TextBox 12"/>
          <p:cNvSpPr txBox="1"/>
          <p:nvPr/>
        </p:nvSpPr>
        <p:spPr>
          <a:xfrm>
            <a:off x="4647419" y="1369113"/>
            <a:ext cx="2959465" cy="400110"/>
          </a:xfrm>
          <a:prstGeom prst="rect">
            <a:avLst/>
          </a:prstGeom>
          <a:noFill/>
        </p:spPr>
        <p:txBody>
          <a:bodyPr wrap="none" rtlCol="0">
            <a:spAutoFit/>
          </a:bodyPr>
          <a:lstStyle/>
          <a:p>
            <a:r>
              <a:rPr lang="ar-EG" sz="2000" b="1" dirty="0" smtClean="0">
                <a:solidFill>
                  <a:srgbClr val="00B0F0"/>
                </a:solidFill>
                <a:latin typeface="Alexandria" charset="0"/>
                <a:cs typeface="Alexandria" charset="0"/>
              </a:rPr>
              <a:t>أبعاد استراتيجية التسويق </a:t>
            </a:r>
            <a:r>
              <a:rPr lang="ar-EG" sz="2000" b="1" dirty="0">
                <a:solidFill>
                  <a:srgbClr val="00B0F0"/>
                </a:solidFill>
                <a:latin typeface="Alexandria" charset="0"/>
                <a:cs typeface="Alexandria" charset="0"/>
              </a:rPr>
              <a:t>الشفهي</a:t>
            </a:r>
          </a:p>
        </p:txBody>
      </p:sp>
    </p:spTree>
    <p:extLst>
      <p:ext uri="{BB962C8B-B14F-4D97-AF65-F5344CB8AC3E}">
        <p14:creationId xmlns:p14="http://schemas.microsoft.com/office/powerpoint/2010/main" val="174386940"/>
      </p:ext>
    </p:extLst>
  </p:cSld>
  <p:clrMapOvr>
    <a:masterClrMapping/>
  </p:clrMapOvr>
  <mc:AlternateContent xmlns:mc="http://schemas.openxmlformats.org/markup-compatibility/2006" xmlns:p14="http://schemas.microsoft.com/office/powerpoint/2010/main">
    <mc:Choice Requires="p14">
      <p:transition spd="slow" p14:dur="2000" advTm="71304"/>
    </mc:Choice>
    <mc:Fallback xmlns="">
      <p:transition spd="slow" advTm="7130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1"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568606"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مزايا استراتيجية التسويق الشفهي</a:t>
            </a:r>
            <a:endParaRPr lang="ar-EG"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227151027"/>
      </p:ext>
    </p:extLst>
  </p:cSld>
  <p:clrMapOvr>
    <a:masterClrMapping/>
  </p:clrMapOvr>
  <mc:AlternateContent xmlns:mc="http://schemas.openxmlformats.org/markup-compatibility/2006" xmlns:p14="http://schemas.microsoft.com/office/powerpoint/2010/main">
    <mc:Choice Requires="p14">
      <p:transition spd="slow" p14:dur="2000" advTm="33239"/>
    </mc:Choice>
    <mc:Fallback xmlns="">
      <p:transition spd="slow" advTm="33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81497" y="1383804"/>
            <a:ext cx="3702443"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مزايا </a:t>
            </a:r>
            <a:r>
              <a:rPr lang="ar-EG" sz="2000" b="1" dirty="0" smtClean="0">
                <a:solidFill>
                  <a:srgbClr val="00B0F0"/>
                </a:solidFill>
                <a:latin typeface="Alexandria" charset="0"/>
                <a:cs typeface="Alexandria" charset="0"/>
              </a:rPr>
              <a:t>استراتيجية التسويق </a:t>
            </a:r>
            <a:r>
              <a:rPr lang="ar-EG" sz="2000" b="1" dirty="0">
                <a:solidFill>
                  <a:srgbClr val="00B0F0"/>
                </a:solidFill>
                <a:latin typeface="Alexandria" charset="0"/>
                <a:cs typeface="Alexandria" charset="0"/>
              </a:rPr>
              <a:t>الشفهي</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u="sng" dirty="0" smtClean="0">
                <a:latin typeface="Times New Roman" pitchFamily="18" charset="0"/>
                <a:cs typeface="Times New Roman" pitchFamily="18" charset="0"/>
              </a:rPr>
              <a:t>مزايا </a:t>
            </a:r>
            <a:r>
              <a:rPr lang="ar-EG" sz="2100" u="sng" dirty="0">
                <a:latin typeface="Times New Roman" pitchFamily="18" charset="0"/>
                <a:cs typeface="Times New Roman" pitchFamily="18" charset="0"/>
              </a:rPr>
              <a:t>التسويق الشفهي</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الثقة والمصداقية: غالبًا ما يُنظر إلى التوصيات المقدمة من العائلة أو الأصدقاء أو الزملاء على أنها أكثر جدارة بالثقة والمصداقية من الإعلانات التقليدية، مما يؤدي إلى ارتفاع معدلات التحويل</a:t>
            </a:r>
            <a:r>
              <a:rPr lang="ar-EG" sz="2100" dirty="0" smtClean="0">
                <a:latin typeface="Times New Roman" pitchFamily="18" charset="0"/>
                <a:cs typeface="Times New Roman" pitchFamily="18" charset="0"/>
              </a:rPr>
              <a:t>.</a:t>
            </a: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فعالة من حيث التكلفة: يمكن أن يكون التسويق الشفهي استراتيجية فعالة من حيث التكلفة لأنها تعتمد على العملاء الراضين الذين ينشرون الكلمة، مما يقلل الحاجة إلى حملات إعلانية باهظة الثمن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997246046"/>
      </p:ext>
    </p:extLst>
  </p:cSld>
  <p:clrMapOvr>
    <a:masterClrMapping/>
  </p:clrMapOvr>
  <mc:AlternateContent xmlns:mc="http://schemas.openxmlformats.org/markup-compatibility/2006" xmlns:p14="http://schemas.microsoft.com/office/powerpoint/2010/main">
    <mc:Choice Requires="p14">
      <p:transition spd="slow" p14:dur="2000" advTm="166608"/>
    </mc:Choice>
    <mc:Fallback xmlns="">
      <p:transition spd="slow" advTm="16660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الوصول والتضخيم: تتمتع الكلمة الشفهية بالقدرة على الوصول إلى جمهور أوسع حيث يميل الأشخاص إلى مشاركة تجاربهم الإيجابية مع العديد من الآخرين، مما يوسع نطاق الرسالة.</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الجمهور المستهدف: غالبًا ما تستهدف التوصيات أفرادًا محددين من المرجح أن يكونوا مهتمين بالمنتج أو الخدمة، مما يؤدي إلى جذب عملاء </a:t>
            </a:r>
            <a:r>
              <a:rPr lang="ar-EG" sz="2100" dirty="0" smtClean="0">
                <a:latin typeface="Times New Roman" pitchFamily="18" charset="0"/>
                <a:cs typeface="Times New Roman" pitchFamily="18" charset="0"/>
              </a:rPr>
              <a:t>محتملين.</a:t>
            </a:r>
            <a:endParaRPr lang="ar-EG" sz="2100" dirty="0">
              <a:latin typeface="Times New Roman" pitchFamily="18" charset="0"/>
              <a:cs typeface="Times New Roman" pitchFamily="18" charset="0"/>
            </a:endParaRPr>
          </a:p>
        </p:txBody>
      </p:sp>
      <p:sp>
        <p:nvSpPr>
          <p:cNvPr id="13" name="TextBox 12"/>
          <p:cNvSpPr txBox="1"/>
          <p:nvPr/>
        </p:nvSpPr>
        <p:spPr>
          <a:xfrm>
            <a:off x="4281497" y="1383804"/>
            <a:ext cx="3702443"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مزايا </a:t>
            </a:r>
            <a:r>
              <a:rPr lang="ar-EG" sz="2000" b="1" dirty="0" smtClean="0">
                <a:solidFill>
                  <a:srgbClr val="00B0F0"/>
                </a:solidFill>
                <a:latin typeface="Alexandria" charset="0"/>
                <a:cs typeface="Alexandria" charset="0"/>
              </a:rPr>
              <a:t>استراتيجية التسويق </a:t>
            </a:r>
            <a:r>
              <a:rPr lang="ar-EG" sz="2000" b="1" dirty="0">
                <a:solidFill>
                  <a:srgbClr val="00B0F0"/>
                </a:solidFill>
                <a:latin typeface="Alexandria" charset="0"/>
                <a:cs typeface="Alexandria" charset="0"/>
              </a:rPr>
              <a:t>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51419728"/>
      </p:ext>
    </p:extLst>
  </p:cSld>
  <p:clrMapOvr>
    <a:masterClrMapping/>
  </p:clrMapOvr>
  <mc:AlternateContent xmlns:mc="http://schemas.openxmlformats.org/markup-compatibility/2006" xmlns:p14="http://schemas.microsoft.com/office/powerpoint/2010/main">
    <mc:Choice Requires="p14">
      <p:transition spd="slow" p14:dur="2000" advTm="118949"/>
    </mc:Choice>
    <mc:Fallback xmlns="">
      <p:transition spd="slow" advTm="11894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dirty="0">
                <a:latin typeface="Times New Roman" pitchFamily="18" charset="0"/>
                <a:cs typeface="Times New Roman" pitchFamily="18" charset="0"/>
              </a:rPr>
              <a:t>المشاركة والاتصال العاطفي: يمكن أن يؤدي التسويق الشفهي إلى إنشاء اتصال عاطفي أعمق مع العملاء حيث تعتمد التوصيات غالبًا على التجارب الشخصية والرضا.</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dirty="0" smtClean="0">
                <a:latin typeface="Times New Roman" pitchFamily="18" charset="0"/>
                <a:cs typeface="Times New Roman" pitchFamily="18" charset="0"/>
              </a:rPr>
              <a:t>التأثير على المدى الطويل: يمكن أن يكون للكلمة الإيجابية تأثيرًا دائمًا على العلامة التجارية، مما يؤدي إلى ولاء العملاء وحبهم للعلامة التجارية المستمر.</a:t>
            </a:r>
            <a:endParaRPr lang="ar-EG" sz="2100" dirty="0">
              <a:latin typeface="Times New Roman" pitchFamily="18" charset="0"/>
              <a:cs typeface="Times New Roman" pitchFamily="18" charset="0"/>
            </a:endParaRPr>
          </a:p>
        </p:txBody>
      </p:sp>
      <p:sp>
        <p:nvSpPr>
          <p:cNvPr id="13" name="TextBox 12"/>
          <p:cNvSpPr txBox="1"/>
          <p:nvPr/>
        </p:nvSpPr>
        <p:spPr>
          <a:xfrm>
            <a:off x="4281497" y="1383804"/>
            <a:ext cx="3702443"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مزايا </a:t>
            </a:r>
            <a:r>
              <a:rPr lang="ar-EG" sz="2000" b="1" dirty="0" smtClean="0">
                <a:solidFill>
                  <a:srgbClr val="00B0F0"/>
                </a:solidFill>
                <a:latin typeface="Alexandria" charset="0"/>
                <a:cs typeface="Alexandria" charset="0"/>
              </a:rPr>
              <a:t>استراتيجية التسويق </a:t>
            </a:r>
            <a:r>
              <a:rPr lang="ar-EG" sz="2000" b="1" dirty="0">
                <a:solidFill>
                  <a:srgbClr val="00B0F0"/>
                </a:solidFill>
                <a:latin typeface="Alexandria" charset="0"/>
                <a:cs typeface="Alexandria" charset="0"/>
              </a:rPr>
              <a:t>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07723163"/>
      </p:ext>
    </p:extLst>
  </p:cSld>
  <p:clrMapOvr>
    <a:masterClrMapping/>
  </p:clrMapOvr>
  <mc:AlternateContent xmlns:mc="http://schemas.openxmlformats.org/markup-compatibility/2006" xmlns:p14="http://schemas.microsoft.com/office/powerpoint/2010/main">
    <mc:Choice Requires="p14">
      <p:transition spd="slow" p14:dur="2000" advTm="164419"/>
    </mc:Choice>
    <mc:Fallback xmlns="">
      <p:transition spd="slow" advTm="16441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dirty="0">
                <a:latin typeface="Times New Roman" pitchFamily="18" charset="0"/>
                <a:cs typeface="Times New Roman" pitchFamily="18" charset="0"/>
              </a:rPr>
              <a:t>التعليقات والتحسين: من خلال الكلام الشفهي، يمكن للشركات الحصول على تعليقات قيمة من العملاء، مما يساعدهم على فهم نقاط القوة لديهم ومجالات التحسين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281497" y="1383804"/>
            <a:ext cx="3702443"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مزايا </a:t>
            </a:r>
            <a:r>
              <a:rPr lang="ar-EG" sz="2000" b="1" dirty="0" smtClean="0">
                <a:solidFill>
                  <a:srgbClr val="00B0F0"/>
                </a:solidFill>
                <a:latin typeface="Alexandria" charset="0"/>
                <a:cs typeface="Alexandria" charset="0"/>
              </a:rPr>
              <a:t>استراتيجية التسويق </a:t>
            </a:r>
            <a:r>
              <a:rPr lang="ar-EG" sz="2000" b="1" dirty="0">
                <a:solidFill>
                  <a:srgbClr val="00B0F0"/>
                </a:solidFill>
                <a:latin typeface="Alexandria" charset="0"/>
                <a:cs typeface="Alexandria" charset="0"/>
              </a:rPr>
              <a:t>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645312482"/>
      </p:ext>
    </p:extLst>
  </p:cSld>
  <p:clrMapOvr>
    <a:masterClrMapping/>
  </p:clrMapOvr>
  <mc:AlternateContent xmlns:mc="http://schemas.openxmlformats.org/markup-compatibility/2006" xmlns:p14="http://schemas.microsoft.com/office/powerpoint/2010/main">
    <mc:Choice Requires="p14">
      <p:transition spd="slow" p14:dur="2000" advTm="99586"/>
    </mc:Choice>
    <mc:Fallback xmlns="">
      <p:transition spd="slow" advTm="9958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1339" y="1259391"/>
            <a:ext cx="3674404" cy="461665"/>
          </a:xfrm>
          <a:prstGeom prst="rect">
            <a:avLst/>
          </a:prstGeom>
          <a:noFill/>
        </p:spPr>
        <p:txBody>
          <a:bodyPr wrap="none" rtlCol="0">
            <a:spAutoFit/>
          </a:bodyPr>
          <a:lstStyle/>
          <a:p>
            <a:r>
              <a:rPr lang="ar-EG" sz="2400" b="1" dirty="0" smtClean="0">
                <a:solidFill>
                  <a:srgbClr val="00B0F0"/>
                </a:solidFill>
                <a:latin typeface="Alexandria" charset="0"/>
                <a:cs typeface="Alexandria" charset="0"/>
              </a:rPr>
              <a:t>عيوب استراتيجية التسويق الشفهي</a:t>
            </a:r>
            <a:endParaRPr lang="ar-EG" sz="24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543755766"/>
      </p:ext>
    </p:extLst>
  </p:cSld>
  <p:clrMapOvr>
    <a:masterClrMapping/>
  </p:clrMapOvr>
  <mc:AlternateContent xmlns:mc="http://schemas.openxmlformats.org/markup-compatibility/2006" xmlns:p14="http://schemas.microsoft.com/office/powerpoint/2010/main">
    <mc:Choice Requires="p14">
      <p:transition spd="slow" p14:dur="2000" advTm="15121"/>
    </mc:Choice>
    <mc:Fallback xmlns="">
      <p:transition spd="slow" advTm="15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90680" y="1335074"/>
            <a:ext cx="3647852"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عيوب استراتيجية التسويق الشفهي</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dirty="0">
                <a:latin typeface="Times New Roman" pitchFamily="18" charset="0"/>
                <a:cs typeface="Times New Roman" pitchFamily="18" charset="0"/>
              </a:rPr>
              <a:t>عدم السيطرة: ليس لدى الشركات سيطرة مباشرة على ما يقوله العملاء عن منتجاتهم أو خدماتهم، مما قد يؤدي إلى نشر معلومات سلبية أو غير دقيقة.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dirty="0">
                <a:latin typeface="Times New Roman" pitchFamily="18" charset="0"/>
                <a:cs typeface="Times New Roman" pitchFamily="18" charset="0"/>
              </a:rPr>
              <a:t>وصول محدود: يعتمد التسويق الشفهي على مشاركة الأفراد للمعلومات مع شبكاتهم الشخصية، مما قد يحد من الوصول مقارنة بقنوات التسويق الأخرى مثل وسائل التواصل الاجتماعي أو الإعلانات.</a:t>
            </a:r>
          </a:p>
        </p:txBody>
      </p:sp>
    </p:spTree>
    <p:extLst>
      <p:ext uri="{BB962C8B-B14F-4D97-AF65-F5344CB8AC3E}">
        <p14:creationId xmlns:p14="http://schemas.microsoft.com/office/powerpoint/2010/main" val="1521154310"/>
      </p:ext>
    </p:extLst>
  </p:cSld>
  <p:clrMapOvr>
    <a:masterClrMapping/>
  </p:clrMapOvr>
  <mc:AlternateContent xmlns:mc="http://schemas.openxmlformats.org/markup-compatibility/2006" xmlns:p14="http://schemas.microsoft.com/office/powerpoint/2010/main">
    <mc:Choice Requires="p14">
      <p:transition spd="slow" p14:dur="2000" advTm="174756"/>
    </mc:Choice>
    <mc:Fallback xmlns="">
      <p:transition spd="slow" advTm="1747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45798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استهلاك الوقت: يتطلب بناء استراتيجية تسويق قوية عبر الكلمات الشفهية وقتًا لتنمية العلاقات وتشجيع التوصيات الإيجابية، والتي قد لا تحقق نتائج فورية.</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dirty="0">
                <a:latin typeface="Times New Roman" pitchFamily="18" charset="0"/>
                <a:cs typeface="Times New Roman" pitchFamily="18" charset="0"/>
              </a:rPr>
              <a:t>عدم الاتساق: يمكن أن يكون التسويق الشفهي غير متسق من حيث موعد وكيفية مشاركة التوصيات، مما يجعل من الصعب التنبؤ بتأثيره أو قياسه.</a:t>
            </a:r>
          </a:p>
        </p:txBody>
      </p:sp>
      <p:sp>
        <p:nvSpPr>
          <p:cNvPr id="13" name="TextBox 12"/>
          <p:cNvSpPr txBox="1"/>
          <p:nvPr/>
        </p:nvSpPr>
        <p:spPr>
          <a:xfrm>
            <a:off x="4317273" y="1329617"/>
            <a:ext cx="3647852"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عيوب استراتيجية التسويق 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4118800650"/>
      </p:ext>
    </p:extLst>
  </p:cSld>
  <p:clrMapOvr>
    <a:masterClrMapping/>
  </p:clrMapOvr>
  <mc:AlternateContent xmlns:mc="http://schemas.openxmlformats.org/markup-compatibility/2006" xmlns:p14="http://schemas.microsoft.com/office/powerpoint/2010/main">
    <mc:Choice Requires="p14">
      <p:transition spd="slow" p14:dur="2000" advTm="174963"/>
    </mc:Choice>
    <mc:Fallback xmlns="">
      <p:transition spd="slow" advTm="17496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546577"/>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dirty="0">
                <a:latin typeface="Times New Roman" pitchFamily="18" charset="0"/>
                <a:cs typeface="Times New Roman" pitchFamily="18" charset="0"/>
              </a:rPr>
              <a:t>التعليقات السلبية: يمكن أن تنتشر الكلمات الشفهية السلبية بسرعة وتضر بسمعة الشركة، وقد يكون من الصعب معالجة المحادثات السلبية أو التحكم فيها بمجرد أن تبدأ.</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3" name="TextBox 12"/>
          <p:cNvSpPr txBox="1"/>
          <p:nvPr/>
        </p:nvSpPr>
        <p:spPr>
          <a:xfrm>
            <a:off x="4281497" y="1335074"/>
            <a:ext cx="3647852" cy="769441"/>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عيوب استراتيجية التسويق الشفهي</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8518411"/>
      </p:ext>
    </p:extLst>
  </p:cSld>
  <p:clrMapOvr>
    <a:masterClrMapping/>
  </p:clrMapOvr>
  <mc:AlternateContent xmlns:mc="http://schemas.openxmlformats.org/markup-compatibility/2006" xmlns:p14="http://schemas.microsoft.com/office/powerpoint/2010/main">
    <mc:Choice Requires="p14">
      <p:transition spd="slow" p14:dur="2000" advTm="84377"/>
    </mc:Choice>
    <mc:Fallback xmlns="">
      <p:transition spd="slow" advTm="8437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59391"/>
            <a:ext cx="4038285" cy="707886"/>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الفرق بين استراتيجية التسويق الشفهي الرقمي</a:t>
            </a:r>
            <a:br>
              <a:rPr lang="ar-EG" sz="2000" b="1" dirty="0" smtClean="0">
                <a:solidFill>
                  <a:srgbClr val="00B0F0"/>
                </a:solidFill>
                <a:latin typeface="Alexandria" charset="0"/>
                <a:cs typeface="Alexandria" charset="0"/>
              </a:rPr>
            </a:br>
            <a:r>
              <a:rPr lang="ar-EG" sz="2000" b="1" dirty="0" smtClean="0">
                <a:solidFill>
                  <a:srgbClr val="00B0F0"/>
                </a:solidFill>
                <a:latin typeface="Alexandria" charset="0"/>
                <a:cs typeface="Alexandria" charset="0"/>
              </a:rPr>
              <a:t> والتسويق الشفهي التقليدي</a:t>
            </a: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270947987"/>
      </p:ext>
    </p:extLst>
  </p:cSld>
  <p:clrMapOvr>
    <a:masterClrMapping/>
  </p:clrMapOvr>
  <mc:AlternateContent xmlns:mc="http://schemas.openxmlformats.org/markup-compatibility/2006" xmlns:p14="http://schemas.microsoft.com/office/powerpoint/2010/main">
    <mc:Choice Requires="p14">
      <p:transition spd="slow" p14:dur="2000" advTm="20597"/>
    </mc:Choice>
    <mc:Fallback xmlns="">
      <p:transition spd="slow" advTm="205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0930" y="138380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الفرق بين استراتيجية التسويق الشفهي الرقمي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والتسويق الشفهي </a:t>
            </a:r>
            <a:r>
              <a:rPr lang="ar-EG" sz="2000" b="1" dirty="0" smtClean="0">
                <a:solidFill>
                  <a:srgbClr val="00B0F0"/>
                </a:solidFill>
                <a:latin typeface="Alexandria" charset="0"/>
                <a:cs typeface="Alexandria" charset="0"/>
              </a:rPr>
              <a:t>التقليدي</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u="sng" dirty="0">
                <a:latin typeface="Times New Roman" pitchFamily="18" charset="0"/>
                <a:cs typeface="Times New Roman" pitchFamily="18" charset="0"/>
              </a:rPr>
              <a:t>يختلف التسويق الشفهي التقليدي والتسويق الشفهي الرقمي بعدة طرق رئيسية</a:t>
            </a:r>
            <a:r>
              <a:rPr lang="ar-EG" sz="2100" u="sng" dirty="0" smtClean="0">
                <a:latin typeface="Times New Roman" pitchFamily="18" charset="0"/>
                <a:cs typeface="Times New Roman" pitchFamily="18" charset="0"/>
              </a:rPr>
              <a:t>:</a:t>
            </a:r>
          </a:p>
          <a:p>
            <a:pPr marL="457200" indent="-225425" algn="just" rtl="1">
              <a:lnSpc>
                <a:spcPct val="150000"/>
              </a:lnSpc>
              <a:buFont typeface="+mj-lt"/>
              <a:buAutoNum type="arabicPeriod"/>
              <a:tabLst>
                <a:tab pos="463550" algn="l"/>
              </a:tabLst>
            </a:pPr>
            <a:r>
              <a:rPr lang="ar-EG" sz="2100" u="sng" dirty="0" smtClean="0">
                <a:latin typeface="Times New Roman" pitchFamily="18" charset="0"/>
                <a:cs typeface="Times New Roman" pitchFamily="18" charset="0"/>
              </a:rPr>
              <a:t>الوصول </a:t>
            </a:r>
            <a:r>
              <a:rPr lang="ar-EG" sz="2100" u="sng" dirty="0">
                <a:latin typeface="Times New Roman" pitchFamily="18" charset="0"/>
                <a:cs typeface="Times New Roman" pitchFamily="18" charset="0"/>
              </a:rPr>
              <a:t>والسرعة</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63550" algn="just" rtl="1">
              <a:lnSpc>
                <a:spcPct val="150000"/>
              </a:lnSpc>
            </a:pPr>
            <a:r>
              <a:rPr lang="ar-EG" sz="2100" dirty="0">
                <a:latin typeface="Times New Roman" pitchFamily="18" charset="0"/>
                <a:cs typeface="Times New Roman" pitchFamily="18" charset="0"/>
              </a:rPr>
              <a:t>يعتمد التسويق الشفهي التقليدي على التوصيات الشخصية والمناقشات بين الأفراد شخصيًا أو عبر الهاتف، </a:t>
            </a:r>
            <a:r>
              <a:rPr lang="ar-EG" sz="2100" dirty="0" smtClean="0">
                <a:latin typeface="Times New Roman" pitchFamily="18" charset="0"/>
                <a:cs typeface="Times New Roman" pitchFamily="18" charset="0"/>
              </a:rPr>
              <a:t>أو الأحاديث الشخصية مما </a:t>
            </a:r>
            <a:r>
              <a:rPr lang="ar-EG" sz="2100" dirty="0">
                <a:latin typeface="Times New Roman" pitchFamily="18" charset="0"/>
                <a:cs typeface="Times New Roman" pitchFamily="18" charset="0"/>
              </a:rPr>
              <a:t>يحد من مدى وصوله.</a:t>
            </a:r>
          </a:p>
          <a:p>
            <a:pPr marL="463550" algn="just" rtl="1">
              <a:lnSpc>
                <a:spcPct val="150000"/>
              </a:lnSpc>
            </a:pPr>
            <a:r>
              <a:rPr lang="ar-EG" sz="2100" dirty="0">
                <a:latin typeface="Times New Roman" pitchFamily="18" charset="0"/>
                <a:cs typeface="Times New Roman" pitchFamily="18" charset="0"/>
              </a:rPr>
              <a:t>من ناحية أخرى، يمكن للتسويق الرقمي الشفهي الوصول إلى جمهور أكبر على الفور من خلال منصات الوسائط الاجتماعية والمراجعات عبر الإنترنت والقنوات الرقمية الأخرى.</a:t>
            </a:r>
          </a:p>
          <a:p>
            <a:pPr algn="just" rtl="1">
              <a:lnSpc>
                <a:spcPct val="150000"/>
              </a:lnSpc>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4180522499"/>
      </p:ext>
    </p:extLst>
  </p:cSld>
  <p:clrMapOvr>
    <a:masterClrMapping/>
  </p:clrMapOvr>
  <mc:AlternateContent xmlns:mc="http://schemas.openxmlformats.org/markup-compatibility/2006" xmlns:p14="http://schemas.microsoft.com/office/powerpoint/2010/main">
    <mc:Choice Requires="p14">
      <p:transition spd="slow" p14:dur="2000" advTm="91627"/>
    </mc:Choice>
    <mc:Fallback xmlns="">
      <p:transition spd="slow" advTm="9162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u="sng" dirty="0">
                <a:latin typeface="Times New Roman" pitchFamily="18" charset="0"/>
                <a:cs typeface="Times New Roman" pitchFamily="18" charset="0"/>
              </a:rPr>
              <a:t>التضخيم والدوام</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يميل </a:t>
            </a:r>
            <a:r>
              <a:rPr lang="ar-EG" sz="2100" dirty="0">
                <a:latin typeface="Times New Roman" pitchFamily="18" charset="0"/>
                <a:cs typeface="Times New Roman" pitchFamily="18" charset="0"/>
              </a:rPr>
              <a:t>التسويق الشفهي التقليدي إلى أن يكون أكثر شخصية ويمكن أن ينتشر تدريجيًا. وقد يكون أيضًا أكثر محلية وأقل </a:t>
            </a:r>
            <a:r>
              <a:rPr lang="ar-EG" sz="2100" dirty="0" smtClean="0">
                <a:latin typeface="Times New Roman" pitchFamily="18" charset="0"/>
                <a:cs typeface="Times New Roman" pitchFamily="18" charset="0"/>
              </a:rPr>
              <a:t>من حيث التذكر والبقاء </a:t>
            </a:r>
            <a:r>
              <a:rPr lang="ar-EG" sz="2100" dirty="0">
                <a:latin typeface="Times New Roman" pitchFamily="18" charset="0"/>
                <a:cs typeface="Times New Roman" pitchFamily="18" charset="0"/>
              </a:rPr>
              <a:t>من المحتوى الرقمي الشفهي</a:t>
            </a:r>
            <a:r>
              <a:rPr lang="ar-EG" sz="2100" dirty="0" smtClean="0">
                <a:latin typeface="Times New Roman" pitchFamily="18" charset="0"/>
                <a:cs typeface="Times New Roman" pitchFamily="18" charset="0"/>
              </a:rPr>
              <a:t>.</a:t>
            </a: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يتمتع التسويق الشفهي الرقمي بإمكانية التوسع بشكل أكبر حيث يمكن مشاركة الرسائل بسهولة وانتشارها على نطاق واسع، والوصول إلى جمهور </a:t>
            </a:r>
            <a:r>
              <a:rPr lang="ar-EG" sz="2100" dirty="0" smtClean="0">
                <a:latin typeface="Times New Roman" pitchFamily="18" charset="0"/>
                <a:cs typeface="Times New Roman" pitchFamily="18" charset="0"/>
              </a:rPr>
              <a:t>أوسع.</a:t>
            </a:r>
            <a:endParaRPr lang="ar-EG" sz="2100" dirty="0">
              <a:latin typeface="Times New Roman" pitchFamily="18" charset="0"/>
              <a:cs typeface="Times New Roman" pitchFamily="18" charset="0"/>
            </a:endParaRPr>
          </a:p>
          <a:p>
            <a:pPr marL="457200" indent="-4572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690930" y="138380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الفرق بين استراتيجية التسويق الشفهي الرقمي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والتسويق الشفهي </a:t>
            </a:r>
            <a:r>
              <a:rPr lang="ar-EG" sz="2000" b="1" dirty="0" smtClean="0">
                <a:solidFill>
                  <a:srgbClr val="00B0F0"/>
                </a:solidFill>
                <a:latin typeface="Alexandria" charset="0"/>
                <a:cs typeface="Alexandria" charset="0"/>
              </a:rPr>
              <a:t>التقليدي</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752704388"/>
      </p:ext>
    </p:extLst>
  </p:cSld>
  <p:clrMapOvr>
    <a:masterClrMapping/>
  </p:clrMapOvr>
  <mc:AlternateContent xmlns:mc="http://schemas.openxmlformats.org/markup-compatibility/2006" xmlns:p14="http://schemas.microsoft.com/office/powerpoint/2010/main">
    <mc:Choice Requires="p14">
      <p:transition spd="slow" p14:dur="2000" advTm="58405"/>
    </mc:Choice>
    <mc:Fallback xmlns="">
      <p:transition spd="slow" advTm="5840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قابلية القياس والتتبع</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يتيح التسويق الشفهي الرقمي تتبعًا أكثر دقة للمقاييس مثل المشاركات والإعجابات والتعليقات والتحويلات، مما يوفر نظرة ثاقبة حول فعالية الحملات.</a:t>
            </a: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قد يكون من الصعب قياس وتتبع التسويق الشفهي التقليدي، لأنه يعتمد على التفاعلات الشخصية التي لا يمكن قياسها بسهولة.</a:t>
            </a:r>
          </a:p>
        </p:txBody>
      </p:sp>
      <p:sp>
        <p:nvSpPr>
          <p:cNvPr id="13" name="TextBox 12"/>
          <p:cNvSpPr txBox="1"/>
          <p:nvPr/>
        </p:nvSpPr>
        <p:spPr>
          <a:xfrm>
            <a:off x="4690930" y="138380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الفرق بين استراتيجية التسويق الشفهي الرقمي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والتسويق الشفهي </a:t>
            </a:r>
            <a:r>
              <a:rPr lang="ar-EG" sz="2000" b="1" dirty="0" smtClean="0">
                <a:solidFill>
                  <a:srgbClr val="00B0F0"/>
                </a:solidFill>
                <a:latin typeface="Alexandria" charset="0"/>
                <a:cs typeface="Alexandria" charset="0"/>
              </a:rPr>
              <a:t>التقليدي</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798599832"/>
      </p:ext>
    </p:extLst>
  </p:cSld>
  <p:clrMapOvr>
    <a:masterClrMapping/>
  </p:clrMapOvr>
  <mc:AlternateContent xmlns:mc="http://schemas.openxmlformats.org/markup-compatibility/2006" xmlns:p14="http://schemas.microsoft.com/office/powerpoint/2010/main">
    <mc:Choice Requires="p14">
      <p:transition spd="slow" p14:dur="2000" advTm="86075"/>
    </mc:Choice>
    <mc:Fallback xmlns="">
      <p:transition spd="slow" advTm="8607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u="sng" dirty="0">
                <a:latin typeface="Times New Roman" pitchFamily="18" charset="0"/>
                <a:cs typeface="Times New Roman" pitchFamily="18" charset="0"/>
              </a:rPr>
              <a:t>المشاركة والتفاعل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يتيح التسويق الشفهي الرقمي التواصل ثنائي الاتجاه حيث يمكن للعملاء التفاعل مباشرة مع العلامات التجارية من خلال التعليقات والرسائل والمراجعات.</a:t>
            </a: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غالبًا ما يكون التسويق الشفهي التقليدي عبارة عن تواصل بين فرد وآخر أو فرد لعدد قليل من الأشخاص، ويفتقر إلى العناصر التفاعلية للمنصات الرقمية.</a:t>
            </a:r>
          </a:p>
        </p:txBody>
      </p:sp>
      <p:sp>
        <p:nvSpPr>
          <p:cNvPr id="13" name="TextBox 12"/>
          <p:cNvSpPr txBox="1"/>
          <p:nvPr/>
        </p:nvSpPr>
        <p:spPr>
          <a:xfrm>
            <a:off x="4690930" y="138380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الفرق بين استراتيجية التسويق الشفهي الرقمي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والتسويق الشفهي </a:t>
            </a:r>
            <a:r>
              <a:rPr lang="ar-EG" sz="2000" b="1" dirty="0" smtClean="0">
                <a:solidFill>
                  <a:srgbClr val="00B0F0"/>
                </a:solidFill>
                <a:latin typeface="Alexandria" charset="0"/>
                <a:cs typeface="Alexandria" charset="0"/>
              </a:rPr>
              <a:t>التقليدي</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019227174"/>
      </p:ext>
    </p:extLst>
  </p:cSld>
  <p:clrMapOvr>
    <a:masterClrMapping/>
  </p:clrMapOvr>
  <mc:AlternateContent xmlns:mc="http://schemas.openxmlformats.org/markup-compatibility/2006" xmlns:p14="http://schemas.microsoft.com/office/powerpoint/2010/main">
    <mc:Choice Requires="p14">
      <p:transition spd="slow" p14:dur="2000" advTm="136598"/>
    </mc:Choice>
    <mc:Fallback xmlns="">
      <p:transition spd="slow" advTm="13659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35074"/>
            <a:ext cx="3386537" cy="220546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التأثير العالمي مقابل التأثير المحلي:</a:t>
            </a: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يتمتع التسويق الشفهي الرقمي بامتداد عالمي، مما يسمح بانتشار المعلومات عبر الحدود والوصول إلى جماهير متنوعة في جميع أنحاء </a:t>
            </a:r>
            <a:r>
              <a:rPr lang="ar-EG" sz="2100" dirty="0" smtClean="0">
                <a:latin typeface="Times New Roman" pitchFamily="18" charset="0"/>
                <a:cs typeface="Times New Roman" pitchFamily="18" charset="0"/>
              </a:rPr>
              <a:t>العالم فى حالة إذا كانت الصفحات الرسمية هى صفحات لمنتجات عالمية وبالتالى أعضاء هذه الصفحات يصبحون من مختلف بلاد العالم.</a:t>
            </a:r>
            <a:endParaRPr lang="ar-EG" sz="2100"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عادةً ما يكون التسويق الشفهي التقليدي أكثر محلية، حيث تتم التوصيات والمحادثات داخل مجتمع معين أو منطقة جغرافية معينة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690930" y="138380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الفرق بين استراتيجية التسويق الشفهي الرقمي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والتسويق الشفهي </a:t>
            </a:r>
            <a:r>
              <a:rPr lang="ar-EG" sz="2000" b="1" dirty="0" smtClean="0">
                <a:solidFill>
                  <a:srgbClr val="00B0F0"/>
                </a:solidFill>
                <a:latin typeface="Alexandria" charset="0"/>
                <a:cs typeface="Alexandria" charset="0"/>
              </a:rPr>
              <a:t>التقليدي</a:t>
            </a:r>
            <a:endParaRPr lang="ar-EG" sz="20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74000325"/>
      </p:ext>
    </p:extLst>
  </p:cSld>
  <p:clrMapOvr>
    <a:masterClrMapping/>
  </p:clrMapOvr>
  <mc:AlternateContent xmlns:mc="http://schemas.openxmlformats.org/markup-compatibility/2006" xmlns:p14="http://schemas.microsoft.com/office/powerpoint/2010/main">
    <mc:Choice Requires="p14">
      <p:transition spd="slow" p14:dur="2000" advTm="114429"/>
    </mc:Choice>
    <mc:Fallback xmlns="">
      <p:transition spd="slow" advTm="1144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9807" y="1139330"/>
            <a:ext cx="3055644" cy="707886"/>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علاقة استراتيجية التسويق الشفهي</a:t>
            </a:r>
            <a:br>
              <a:rPr lang="ar-EG" sz="2000" b="1" dirty="0" smtClean="0">
                <a:solidFill>
                  <a:srgbClr val="00B0F0"/>
                </a:solidFill>
                <a:latin typeface="Alexandria" charset="0"/>
                <a:cs typeface="Alexandria" charset="0"/>
              </a:rPr>
            </a:br>
            <a:r>
              <a:rPr lang="ar-EG" sz="2000" b="1" dirty="0" smtClean="0">
                <a:solidFill>
                  <a:srgbClr val="00B0F0"/>
                </a:solidFill>
                <a:latin typeface="Alexandria" charset="0"/>
                <a:cs typeface="Alexandria" charset="0"/>
              </a:rPr>
              <a:t> مع المزيج التسويقي </a:t>
            </a: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495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746419798"/>
      </p:ext>
    </p:extLst>
  </p:cSld>
  <p:clrMapOvr>
    <a:masterClrMapping/>
  </p:clrMapOvr>
  <mc:AlternateContent xmlns:mc="http://schemas.openxmlformats.org/markup-compatibility/2006" xmlns:p14="http://schemas.microsoft.com/office/powerpoint/2010/main">
    <mc:Choice Requires="p14">
      <p:transition spd="slow" p14:dur="2000" advTm="34041"/>
    </mc:Choice>
    <mc:Fallback xmlns="">
      <p:transition spd="slow" advTm="340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ترتبط استراتيجية التسويق الشفهي ارتباطًا وثيقًا بالمزيج التسويقي الذي يتكون من العناصر الأربعة: المنتج والسعر والمكان والترويج. فيما يلي كيفية ارتباط استراتيجية التسويق الشفهي بكل عنصر من عناصر المزيج التسويقي</a:t>
            </a:r>
            <a:r>
              <a:rPr lang="ar-EG" sz="2100" dirty="0" smtClean="0">
                <a:latin typeface="Times New Roman" pitchFamily="18" charset="0"/>
                <a:cs typeface="Times New Roman" pitchFamily="18" charset="0"/>
              </a:rPr>
              <a:t>:</a:t>
            </a:r>
          </a:p>
          <a:p>
            <a:pPr marL="457200" indent="-225425" algn="just" rtl="1">
              <a:lnSpc>
                <a:spcPct val="150000"/>
              </a:lnSpc>
              <a:buFont typeface="+mj-lt"/>
              <a:buAutoNum type="arabicPeriod"/>
            </a:pPr>
            <a:r>
              <a:rPr lang="ar-EG" sz="2100" u="sng" dirty="0" smtClean="0">
                <a:cs typeface="+mj-cs"/>
              </a:rPr>
              <a:t>المنتج:</a:t>
            </a:r>
            <a:r>
              <a:rPr lang="ar-EG" sz="2100" dirty="0" smtClean="0">
                <a:cs typeface="+mj-cs"/>
              </a:rPr>
              <a:t> يمكن </a:t>
            </a:r>
            <a:r>
              <a:rPr lang="ar-EG" sz="2100" dirty="0">
                <a:cs typeface="+mj-cs"/>
              </a:rPr>
              <a:t>أن تؤثر الكلمات الشفهية بشكل كبير على تصور </a:t>
            </a:r>
            <a:r>
              <a:rPr lang="ar-EG" sz="2100" dirty="0" smtClean="0">
                <a:cs typeface="+mj-cs"/>
              </a:rPr>
              <a:t>المنتج؛ حيث يمكن </a:t>
            </a:r>
            <a:r>
              <a:rPr lang="ar-EG" sz="2100" dirty="0">
                <a:cs typeface="+mj-cs"/>
              </a:rPr>
              <a:t>للتوصيات والمراجعات الإيجابية من العملاء أن تعزز سمعة المنتج وتزيد من مصداقيته. </a:t>
            </a:r>
            <a:endParaRPr lang="ar-EG" sz="2100" dirty="0">
              <a:latin typeface="Times New Roman" pitchFamily="18" charset="0"/>
              <a:cs typeface="+mj-cs"/>
            </a:endParaRPr>
          </a:p>
          <a:p>
            <a:pPr marL="457200" indent="-4572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3981130" y="133507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علاقة استراتيجية التسويق الشفهي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مع المزيج التسويقي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332275048"/>
      </p:ext>
    </p:extLst>
  </p:cSld>
  <p:clrMapOvr>
    <a:masterClrMapping/>
  </p:clrMapOvr>
  <mc:AlternateContent xmlns:mc="http://schemas.openxmlformats.org/markup-compatibility/2006" xmlns:p14="http://schemas.microsoft.com/office/powerpoint/2010/main">
    <mc:Choice Requires="p14">
      <p:transition spd="slow" p14:dur="2000" advTm="65964"/>
    </mc:Choice>
    <mc:Fallback xmlns="">
      <p:transition spd="slow" advTm="659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931169"/>
            <a:ext cx="8309245" cy="1003736"/>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يمكن للشركات </a:t>
            </a:r>
            <a:r>
              <a:rPr lang="ar-EG" sz="2100" dirty="0" smtClean="0">
                <a:latin typeface="Times New Roman" pitchFamily="18" charset="0"/>
                <a:cs typeface="Times New Roman" pitchFamily="18" charset="0"/>
              </a:rPr>
              <a:t>أيضًا تشجيع </a:t>
            </a:r>
            <a:r>
              <a:rPr lang="ar-EG" sz="2100" dirty="0">
                <a:latin typeface="Times New Roman" pitchFamily="18" charset="0"/>
                <a:cs typeface="Times New Roman" pitchFamily="18" charset="0"/>
              </a:rPr>
              <a:t>الكلام الشفهي من خلال التأكد من أن منتجاتها عالية الجودة ومبتكرة وتلبي احتياجات العملاء، مما يزيد من احتمالية توصية العملاء للآخرين بها.</a:t>
            </a:r>
          </a:p>
        </p:txBody>
      </p:sp>
      <p:sp>
        <p:nvSpPr>
          <p:cNvPr id="13" name="TextBox 12"/>
          <p:cNvSpPr txBox="1"/>
          <p:nvPr/>
        </p:nvSpPr>
        <p:spPr>
          <a:xfrm>
            <a:off x="3981130" y="133507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علاقة استراتيجية التسويق الشفهي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مع المزيج التسويقي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35981224"/>
      </p:ext>
    </p:extLst>
  </p:cSld>
  <p:clrMapOvr>
    <a:masterClrMapping/>
  </p:clrMapOvr>
  <mc:AlternateContent xmlns:mc="http://schemas.openxmlformats.org/markup-compatibility/2006" xmlns:p14="http://schemas.microsoft.com/office/powerpoint/2010/main">
    <mc:Choice Requires="p14">
      <p:transition spd="slow" p14:dur="2000" advTm="27521"/>
    </mc:Choice>
    <mc:Fallback xmlns="">
      <p:transition spd="slow" advTm="2752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12292"/>
            <a:ext cx="8309245" cy="3000821"/>
          </a:xfrm>
          <a:prstGeom prst="rect">
            <a:avLst/>
          </a:prstGeom>
          <a:noFill/>
        </p:spPr>
        <p:txBody>
          <a:bodyPr wrap="square" rtlCol="0">
            <a:spAutoFit/>
          </a:bodyPr>
          <a:lstStyle/>
          <a:p>
            <a:pPr marL="457200" indent="-279400" algn="just" rtl="1">
              <a:lnSpc>
                <a:spcPct val="150000"/>
              </a:lnSpc>
              <a:buFont typeface="+mj-lt"/>
              <a:buAutoNum type="arabicPeriod" startAt="2"/>
            </a:pPr>
            <a:r>
              <a:rPr lang="ar-EG" sz="2100" u="sng" dirty="0" smtClean="0">
                <a:latin typeface="Times New Roman" pitchFamily="18" charset="0"/>
                <a:cs typeface="Times New Roman" pitchFamily="18" charset="0"/>
              </a:rPr>
              <a:t>التسعير</a:t>
            </a:r>
            <a:r>
              <a:rPr lang="ar-EG" sz="2100" u="sng" dirty="0">
                <a:latin typeface="Times New Roman" pitchFamily="18" charset="0"/>
                <a:cs typeface="Times New Roman" pitchFamily="18" charset="0"/>
              </a:rPr>
              <a:t>:</a:t>
            </a:r>
          </a:p>
          <a:p>
            <a:pPr marL="457200" indent="-279400" algn="just" rtl="1">
              <a:lnSpc>
                <a:spcPct val="150000"/>
              </a:lnSpc>
              <a:buFont typeface="Wingdings" pitchFamily="2" charset="2"/>
              <a:buChar char="Ø"/>
            </a:pPr>
            <a:r>
              <a:rPr lang="ar-EG" sz="2100" dirty="0">
                <a:latin typeface="Times New Roman" pitchFamily="18" charset="0"/>
                <a:cs typeface="Times New Roman" pitchFamily="18" charset="0"/>
              </a:rPr>
              <a:t>يمكن أن يؤثر الكلام الشفهي أيضًا على استراتيجيات </a:t>
            </a:r>
            <a:r>
              <a:rPr lang="ar-EG" sz="2100" dirty="0" smtClean="0">
                <a:latin typeface="Times New Roman" pitchFamily="18" charset="0"/>
                <a:cs typeface="Times New Roman" pitchFamily="18" charset="0"/>
              </a:rPr>
              <a:t>التسعير؛ </a:t>
            </a:r>
            <a:r>
              <a:rPr lang="ar-EG" sz="2100" dirty="0">
                <a:latin typeface="Times New Roman" pitchFamily="18" charset="0"/>
                <a:cs typeface="Times New Roman" pitchFamily="18" charset="0"/>
              </a:rPr>
              <a:t>إذا نظر العملاء إلى منتج ما بشكل إيجابي ويعتقدون أنه يقدم قيمة جيدة مقابل المال، فمن المرجح أن يشاركوا هذه المعلومات مع الآخرين، مما قد يؤثر على قرارات الشراء الخاصة بهم</a:t>
            </a:r>
            <a:r>
              <a:rPr lang="ar-EG" sz="2100" dirty="0" smtClean="0">
                <a:latin typeface="Times New Roman" pitchFamily="18" charset="0"/>
                <a:cs typeface="Times New Roman" pitchFamily="18" charset="0"/>
              </a:rPr>
              <a:t>.</a:t>
            </a:r>
          </a:p>
          <a:p>
            <a:pPr marL="457200" indent="-279400" algn="just" rtl="1">
              <a:lnSpc>
                <a:spcPct val="150000"/>
              </a:lnSpc>
              <a:buFont typeface="Wingdings" pitchFamily="2" charset="2"/>
              <a:buChar char="Ø"/>
            </a:pPr>
            <a:r>
              <a:rPr lang="ar-EG" sz="2100" dirty="0">
                <a:latin typeface="Times New Roman" pitchFamily="18" charset="0"/>
                <a:cs typeface="Times New Roman" pitchFamily="18" charset="0"/>
              </a:rPr>
              <a:t>كما يمكن للخصومات والعروض الترويجية أن تحفز التوصيات الشفهية، حيث من المرجح أن يشارك العملاء المعلومات حول الصفقات والمدخرات مع شبكتهم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3981130" y="133507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علاقة استراتيجية التسويق الشفهي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مع المزيج التسويقي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78965805"/>
      </p:ext>
    </p:extLst>
  </p:cSld>
  <p:clrMapOvr>
    <a:masterClrMapping/>
  </p:clrMapOvr>
  <mc:AlternateContent xmlns:mc="http://schemas.openxmlformats.org/markup-compatibility/2006" xmlns:p14="http://schemas.microsoft.com/office/powerpoint/2010/main">
    <mc:Choice Requires="p14">
      <p:transition spd="slow" p14:dur="2000" advTm="89310"/>
    </mc:Choice>
    <mc:Fallback xmlns="">
      <p:transition spd="slow" advTm="8931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22840"/>
            <a:ext cx="8309245" cy="1973232"/>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التوزيع :</a:t>
            </a:r>
            <a:endParaRPr lang="ar-EG" sz="2100" u="sng"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يمكن أن تؤثر قنوات التوزيع وإمكانية الوصول إلى المنتج على التسويق الشفهي. إذا كان المنتج متاحًا بشكل ملائم في المتاجر أو عبر الإنترنت، فمن المرجح أن يقوم العملاء بشرائه والتوصية به للآخرين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3981130" y="133507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علاقة استراتيجية التسويق الشفهي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مع المزيج التسويقي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826373"/>
      </p:ext>
    </p:extLst>
  </p:cSld>
  <p:clrMapOvr>
    <a:masterClrMapping/>
  </p:clrMapOvr>
  <mc:AlternateContent xmlns:mc="http://schemas.openxmlformats.org/markup-compatibility/2006" xmlns:p14="http://schemas.microsoft.com/office/powerpoint/2010/main">
    <mc:Choice Requires="p14">
      <p:transition spd="slow" p14:dur="2000" advTm="64973"/>
    </mc:Choice>
    <mc:Fallback xmlns="">
      <p:transition spd="slow" advTm="6497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36488"/>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100" u="sng" dirty="0" smtClean="0">
                <a:latin typeface="Times New Roman" pitchFamily="18" charset="0"/>
                <a:cs typeface="Times New Roman" pitchFamily="18" charset="0"/>
              </a:rPr>
              <a:t>الترويج:</a:t>
            </a:r>
            <a:endParaRPr lang="ar-EG" sz="2100" u="sng" dirty="0">
              <a:latin typeface="Times New Roman" pitchFamily="18" charset="0"/>
              <a:cs typeface="Times New Roman" pitchFamily="18" charset="0"/>
            </a:endParaRPr>
          </a:p>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يعتبر الكلام الشفهي شكلاً قويًا من أشكال الترويج.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تؤثر التوصيات الإيجابية من الأصدقاء أو العائلة أو الأشخاص المؤثرين بشكل كبير على قرارات الشراء.</a:t>
            </a:r>
          </a:p>
          <a:p>
            <a:pPr marL="457200"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يمكن </a:t>
            </a:r>
            <a:r>
              <a:rPr lang="ar-EG" sz="2100" dirty="0">
                <a:latin typeface="Times New Roman" pitchFamily="18" charset="0"/>
                <a:cs typeface="Times New Roman" pitchFamily="18" charset="0"/>
              </a:rPr>
              <a:t>للشركات دمج استراتيجيات الكلام الشفهي في أنشطتها الترويجية من خلال تشجيع مراجعات العملاء وشهاداتهم والإشارة إلى وسائل التواصل </a:t>
            </a:r>
            <a:r>
              <a:rPr lang="ar-EG" sz="2100" dirty="0" smtClean="0">
                <a:latin typeface="Times New Roman" pitchFamily="18" charset="0"/>
                <a:cs typeface="Times New Roman" pitchFamily="18" charset="0"/>
              </a:rPr>
              <a:t>الاجتماعي؛ حيث يمكن </a:t>
            </a:r>
            <a:r>
              <a:rPr lang="ar-EG" sz="2100" dirty="0">
                <a:latin typeface="Times New Roman" pitchFamily="18" charset="0"/>
                <a:cs typeface="Times New Roman" pitchFamily="18" charset="0"/>
              </a:rPr>
              <a:t>أن يؤدي التفاعل مع العملاء وبناء العلاقات إلى تضخيم جهود التسويق الشفهي.</a:t>
            </a:r>
          </a:p>
        </p:txBody>
      </p:sp>
      <p:sp>
        <p:nvSpPr>
          <p:cNvPr id="13" name="TextBox 12"/>
          <p:cNvSpPr txBox="1"/>
          <p:nvPr/>
        </p:nvSpPr>
        <p:spPr>
          <a:xfrm>
            <a:off x="3981130" y="1335074"/>
            <a:ext cx="4316591" cy="1077218"/>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علاقة استراتيجية التسويق الشفهي</a:t>
            </a:r>
            <a:br>
              <a:rPr lang="ar-EG"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 مع المزيج التسويقي </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722842459"/>
      </p:ext>
    </p:extLst>
  </p:cSld>
  <p:clrMapOvr>
    <a:masterClrMapping/>
  </p:clrMapOvr>
  <mc:AlternateContent xmlns:mc="http://schemas.openxmlformats.org/markup-compatibility/2006" xmlns:p14="http://schemas.microsoft.com/office/powerpoint/2010/main">
    <mc:Choice Requires="p14">
      <p:transition spd="slow" p14:dur="2000" advTm="105668"/>
    </mc:Choice>
    <mc:Fallback xmlns="">
      <p:transition spd="slow" advTm="10566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4"/>
            <a:ext cx="3385474" cy="184089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smtClean="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4455066"/>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a:t>
            </a:r>
            <a:r>
              <a:rPr lang="ar-EG" sz="2100" dirty="0">
                <a:latin typeface="Times New Roman" pitchFamily="18" charset="0"/>
                <a:cs typeface="Times New Roman" pitchFamily="18" charset="0"/>
              </a:rPr>
              <a:t>ل</a:t>
            </a:r>
            <a:r>
              <a:rPr lang="ar-EG" sz="2100" dirty="0" smtClean="0">
                <a:latin typeface="Times New Roman" pitchFamily="18" charset="0"/>
                <a:cs typeface="Times New Roman" pitchFamily="18" charset="0"/>
              </a:rPr>
              <a:t>استراتيجية التسويق الشفهي؛ مع عرض مزايا وعيوب هذه الاستراتيجية بالإضافة إلى عرض أبعاد هذه الاستراتيجية.</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عن عناصر استراتيجية التسويق الشفهي والفرق بين استراتيجية التسويق الشفهي التقليدى والرقمي. </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علاقة استراتيجية التسويق الشفهي مع المزيج التسويقي وأثره عليها بهدف زيادة الترويج للعلامة التجارية وارتفاع معدلات الربح والنمو فى السلعة.</a:t>
            </a: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35441"/>
    </mc:Choice>
    <mc:Fallback xmlns="">
      <p:transition spd="slow" advTm="3544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900"/>
    </mc:Choice>
    <mc:Fallback xmlns="">
      <p:transition spd="slow" advTm="159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aca13214-df29-4e3c-a050-857c0bf7bd8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1058</TotalTime>
  <Words>1862</Words>
  <Application>Microsoft Office PowerPoint</Application>
  <PresentationFormat>Custom</PresentationFormat>
  <Paragraphs>275</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94</cp:revision>
  <dcterms:created xsi:type="dcterms:W3CDTF">2023-04-29T09:08:00Z</dcterms:created>
  <dcterms:modified xsi:type="dcterms:W3CDTF">2024-05-24T17:07:33Z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