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96" r:id="rId5"/>
    <p:sldId id="306" r:id="rId6"/>
    <p:sldId id="271" r:id="rId7"/>
    <p:sldId id="550" r:id="rId8"/>
    <p:sldId id="554" r:id="rId9"/>
    <p:sldId id="536" r:id="rId10"/>
    <p:sldId id="555" r:id="rId11"/>
    <p:sldId id="276" r:id="rId12"/>
    <p:sldId id="256" r:id="rId13"/>
    <p:sldId id="556" r:id="rId14"/>
    <p:sldId id="528" r:id="rId15"/>
    <p:sldId id="563" r:id="rId16"/>
    <p:sldId id="565" r:id="rId17"/>
    <p:sldId id="564" r:id="rId18"/>
    <p:sldId id="553" r:id="rId19"/>
    <p:sldId id="313" r:id="rId20"/>
    <p:sldId id="559" r:id="rId21"/>
    <p:sldId id="560" r:id="rId22"/>
    <p:sldId id="561" r:id="rId23"/>
    <p:sldId id="537" r:id="rId24"/>
    <p:sldId id="529" r:id="rId25"/>
    <p:sldId id="520" r:id="rId26"/>
    <p:sldId id="521" r:id="rId27"/>
    <p:sldId id="522" r:id="rId28"/>
    <p:sldId id="523" r:id="rId29"/>
    <p:sldId id="524" r:id="rId30"/>
    <p:sldId id="525" r:id="rId31"/>
    <p:sldId id="541" r:id="rId32"/>
    <p:sldId id="542" r:id="rId33"/>
    <p:sldId id="543" r:id="rId34"/>
    <p:sldId id="519" r:id="rId35"/>
    <p:sldId id="538" r:id="rId36"/>
    <p:sldId id="539" r:id="rId37"/>
    <p:sldId id="540" r:id="rId38"/>
    <p:sldId id="526" r:id="rId39"/>
    <p:sldId id="527" r:id="rId40"/>
    <p:sldId id="509" r:id="rId41"/>
    <p:sldId id="544" r:id="rId42"/>
    <p:sldId id="510" r:id="rId43"/>
    <p:sldId id="566" r:id="rId44"/>
    <p:sldId id="562" r:id="rId45"/>
    <p:sldId id="530" r:id="rId46"/>
    <p:sldId id="511" r:id="rId47"/>
    <p:sldId id="545" r:id="rId48"/>
    <p:sldId id="546" r:id="rId49"/>
    <p:sldId id="547" r:id="rId50"/>
    <p:sldId id="548" r:id="rId51"/>
    <p:sldId id="549" r:id="rId52"/>
    <p:sldId id="512" r:id="rId53"/>
    <p:sldId id="552" r:id="rId54"/>
    <p:sldId id="51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306"/>
            <p14:sldId id="271"/>
            <p14:sldId id="550"/>
            <p14:sldId id="554"/>
            <p14:sldId id="536"/>
            <p14:sldId id="555"/>
            <p14:sldId id="276"/>
            <p14:sldId id="256"/>
            <p14:sldId id="556"/>
            <p14:sldId id="528"/>
            <p14:sldId id="563"/>
            <p14:sldId id="565"/>
            <p14:sldId id="564"/>
            <p14:sldId id="553"/>
            <p14:sldId id="313"/>
            <p14:sldId id="559"/>
            <p14:sldId id="560"/>
            <p14:sldId id="561"/>
            <p14:sldId id="537"/>
            <p14:sldId id="529"/>
            <p14:sldId id="520"/>
            <p14:sldId id="521"/>
            <p14:sldId id="522"/>
            <p14:sldId id="523"/>
            <p14:sldId id="524"/>
            <p14:sldId id="525"/>
            <p14:sldId id="541"/>
            <p14:sldId id="542"/>
            <p14:sldId id="543"/>
            <p14:sldId id="519"/>
            <p14:sldId id="538"/>
            <p14:sldId id="539"/>
            <p14:sldId id="540"/>
            <p14:sldId id="526"/>
            <p14:sldId id="527"/>
            <p14:sldId id="509"/>
            <p14:sldId id="544"/>
            <p14:sldId id="510"/>
            <p14:sldId id="566"/>
            <p14:sldId id="562"/>
            <p14:sldId id="530"/>
            <p14:sldId id="511"/>
            <p14:sldId id="545"/>
            <p14:sldId id="546"/>
            <p14:sldId id="547"/>
            <p14:sldId id="548"/>
            <p14:sldId id="549"/>
            <p14:sldId id="512"/>
            <p14:sldId id="55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BE1A09-0425-4BBA-84C7-13608650A5EB}" type="doc">
      <dgm:prSet loTypeId="urn:microsoft.com/office/officeart/2008/layout/VerticalCurvedList" loCatId="list" qsTypeId="urn:microsoft.com/office/officeart/2005/8/quickstyle/simple1" qsCatId="simple" csTypeId="urn:microsoft.com/office/officeart/2005/8/colors/accent0_1" csCatId="mainScheme" phldr="1"/>
      <dgm:spPr/>
      <dgm:t>
        <a:bodyPr/>
        <a:lstStyle/>
        <a:p>
          <a:pPr rtl="1"/>
          <a:endParaRPr lang="ar-EG"/>
        </a:p>
      </dgm:t>
    </dgm:pt>
    <dgm:pt modelId="{CA9800A7-2F42-4933-ADAC-293F6F566857}">
      <dgm:prSet phldrT="[Text]" custT="1"/>
      <dgm:spPr/>
      <dgm:t>
        <a:bodyPr/>
        <a:lstStyle/>
        <a:p>
          <a:pPr rtl="1"/>
          <a:r>
            <a:rPr lang="en-US" sz="1800" b="1" i="1" dirty="0"/>
            <a:t>Asserting</a:t>
          </a:r>
          <a:r>
            <a:rPr lang="en-US" sz="1600" b="1" i="1" dirty="0"/>
            <a:t> – </a:t>
          </a:r>
          <a:r>
            <a:rPr lang="en-US" sz="1600" dirty="0"/>
            <a:t>you insist that your ideas are heard and you challenge the ideas of others</a:t>
          </a:r>
          <a:endParaRPr lang="ar-EG" sz="1600" dirty="0"/>
        </a:p>
      </dgm:t>
    </dgm:pt>
    <dgm:pt modelId="{A4C7470F-2FB7-41BF-B050-27CAB4B4AF6E}" type="parTrans" cxnId="{8E6997C7-5E44-40D0-8CCD-1E2929A44361}">
      <dgm:prSet/>
      <dgm:spPr/>
      <dgm:t>
        <a:bodyPr/>
        <a:lstStyle/>
        <a:p>
          <a:pPr rtl="1"/>
          <a:endParaRPr lang="ar-EG"/>
        </a:p>
      </dgm:t>
    </dgm:pt>
    <dgm:pt modelId="{CFDA10E9-F2B1-44E1-8C2B-BB8A3933340E}" type="sibTrans" cxnId="{8E6997C7-5E44-40D0-8CCD-1E2929A44361}">
      <dgm:prSet/>
      <dgm:spPr/>
      <dgm:t>
        <a:bodyPr/>
        <a:lstStyle/>
        <a:p>
          <a:pPr rtl="1"/>
          <a:endParaRPr lang="ar-EG"/>
        </a:p>
      </dgm:t>
    </dgm:pt>
    <dgm:pt modelId="{7385344B-4893-4605-B1E1-5D13FE84DB2D}">
      <dgm:prSet phldrT="[Text]" custT="1"/>
      <dgm:spPr/>
      <dgm:t>
        <a:bodyPr/>
        <a:lstStyle/>
        <a:p>
          <a:pPr rtl="1"/>
          <a:r>
            <a:rPr lang="en-US" sz="1800" b="1" i="1" dirty="0"/>
            <a:t>Convincing</a:t>
          </a:r>
          <a:r>
            <a:rPr lang="en-US" sz="1600" b="1" i="1" dirty="0"/>
            <a:t> – </a:t>
          </a:r>
          <a:r>
            <a:rPr lang="en-US" sz="1600" i="1" dirty="0"/>
            <a:t>you put forward your ideas and offer logical, rational reasons to convince others of your point of view</a:t>
          </a:r>
          <a:endParaRPr lang="ar-EG" sz="1600" dirty="0"/>
        </a:p>
      </dgm:t>
    </dgm:pt>
    <dgm:pt modelId="{7388DD44-2403-40FA-B846-03C9B2FC8F49}" type="parTrans" cxnId="{EA9EA993-9D4C-41CA-971E-2AF17558379B}">
      <dgm:prSet/>
      <dgm:spPr/>
      <dgm:t>
        <a:bodyPr/>
        <a:lstStyle/>
        <a:p>
          <a:pPr rtl="1"/>
          <a:endParaRPr lang="ar-EG"/>
        </a:p>
      </dgm:t>
    </dgm:pt>
    <dgm:pt modelId="{86D0ED45-20F3-46D0-868E-7825E5F1F9B1}" type="sibTrans" cxnId="{EA9EA993-9D4C-41CA-971E-2AF17558379B}">
      <dgm:prSet/>
      <dgm:spPr/>
      <dgm:t>
        <a:bodyPr/>
        <a:lstStyle/>
        <a:p>
          <a:pPr rtl="1"/>
          <a:endParaRPr lang="ar-EG"/>
        </a:p>
      </dgm:t>
    </dgm:pt>
    <dgm:pt modelId="{A6D4FFB8-7044-4555-88AC-59A52C380A8C}">
      <dgm:prSet phldrT="[Text]" custT="1"/>
      <dgm:spPr/>
      <dgm:t>
        <a:bodyPr/>
        <a:lstStyle/>
        <a:p>
          <a:pPr rtl="1"/>
          <a:r>
            <a:rPr lang="en-US" sz="1800" b="1" i="1" dirty="0"/>
            <a:t>Negotiating</a:t>
          </a:r>
          <a:r>
            <a:rPr lang="en-US" sz="1600" b="1" i="1" dirty="0"/>
            <a:t> – </a:t>
          </a:r>
          <a:r>
            <a:rPr lang="en-US" sz="1600" i="1" dirty="0"/>
            <a:t>you look for compromises and make concessions to reach outcomes that satisfy your greater interest</a:t>
          </a:r>
          <a:endParaRPr lang="ar-EG" sz="1600" dirty="0"/>
        </a:p>
      </dgm:t>
    </dgm:pt>
    <dgm:pt modelId="{93F4BCF9-A5AE-4BC3-BA8C-53EC4B740743}" type="parTrans" cxnId="{11E0DB24-861E-46E6-A73A-9DD9A137FF42}">
      <dgm:prSet/>
      <dgm:spPr/>
      <dgm:t>
        <a:bodyPr/>
        <a:lstStyle/>
        <a:p>
          <a:pPr rtl="1"/>
          <a:endParaRPr lang="ar-EG"/>
        </a:p>
      </dgm:t>
    </dgm:pt>
    <dgm:pt modelId="{AF742F8D-1D3C-4A02-BB82-9447433FEAD8}" type="sibTrans" cxnId="{11E0DB24-861E-46E6-A73A-9DD9A137FF42}">
      <dgm:prSet/>
      <dgm:spPr/>
      <dgm:t>
        <a:bodyPr/>
        <a:lstStyle/>
        <a:p>
          <a:pPr rtl="1"/>
          <a:endParaRPr lang="ar-EG"/>
        </a:p>
      </dgm:t>
    </dgm:pt>
    <dgm:pt modelId="{44CB91F5-9D40-452F-9AF5-6BE1FE7808C9}">
      <dgm:prSet phldrT="[Text]" custT="1"/>
      <dgm:spPr/>
      <dgm:t>
        <a:bodyPr/>
        <a:lstStyle/>
        <a:p>
          <a:pPr rtl="1"/>
          <a:r>
            <a:rPr lang="en-US" sz="1800" b="1" i="1" dirty="0"/>
            <a:t>Inspiring</a:t>
          </a:r>
          <a:r>
            <a:rPr lang="en-US" sz="1600" b="1" i="1" dirty="0"/>
            <a:t> – </a:t>
          </a:r>
          <a:r>
            <a:rPr lang="en-US" sz="1600" i="1" dirty="0"/>
            <a:t>you advocate your position and encourage others with a sense of shared purpose and exciting possibilities</a:t>
          </a:r>
          <a:endParaRPr lang="ar-EG" sz="1600" dirty="0"/>
        </a:p>
      </dgm:t>
    </dgm:pt>
    <dgm:pt modelId="{8FE2FB11-F816-42F5-B8BE-248CCDD1F97B}" type="parTrans" cxnId="{B7B95DAE-49B0-40A1-BF26-2B4CA22B99A3}">
      <dgm:prSet/>
      <dgm:spPr/>
      <dgm:t>
        <a:bodyPr/>
        <a:lstStyle/>
        <a:p>
          <a:pPr rtl="1"/>
          <a:endParaRPr lang="ar-EG"/>
        </a:p>
      </dgm:t>
    </dgm:pt>
    <dgm:pt modelId="{DF5484A0-7DFE-4C5E-9FB3-1DB8FCD02DBC}" type="sibTrans" cxnId="{B7B95DAE-49B0-40A1-BF26-2B4CA22B99A3}">
      <dgm:prSet/>
      <dgm:spPr/>
      <dgm:t>
        <a:bodyPr/>
        <a:lstStyle/>
        <a:p>
          <a:pPr rtl="1"/>
          <a:endParaRPr lang="ar-EG"/>
        </a:p>
      </dgm:t>
    </dgm:pt>
    <dgm:pt modelId="{216BC8EE-29AC-4CE6-AA0E-A1C67C95FF64}">
      <dgm:prSet phldrT="[Text]" custT="1"/>
      <dgm:spPr/>
      <dgm:t>
        <a:bodyPr/>
        <a:lstStyle/>
        <a:p>
          <a:pPr rtl="1"/>
          <a:r>
            <a:rPr lang="en-US" sz="1800" b="1" i="1" dirty="0"/>
            <a:t>Bridging</a:t>
          </a:r>
          <a:r>
            <a:rPr lang="en-US" sz="1600" b="1" i="1" dirty="0"/>
            <a:t> – </a:t>
          </a:r>
          <a:r>
            <a:rPr lang="en-US" sz="1600" i="1" dirty="0"/>
            <a:t>you build relationships and connect with others through listening understanding and building coalitions </a:t>
          </a:r>
          <a:endParaRPr lang="ar-EG" sz="1600" dirty="0"/>
        </a:p>
      </dgm:t>
    </dgm:pt>
    <dgm:pt modelId="{FC366D6B-B527-4559-8674-DACD3B211932}" type="parTrans" cxnId="{75339785-6FFC-48CB-99F0-2E2CF7CAD495}">
      <dgm:prSet/>
      <dgm:spPr/>
      <dgm:t>
        <a:bodyPr/>
        <a:lstStyle/>
        <a:p>
          <a:pPr rtl="1"/>
          <a:endParaRPr lang="ar-EG"/>
        </a:p>
      </dgm:t>
    </dgm:pt>
    <dgm:pt modelId="{0EE2F906-7DDF-499B-8D4E-36D6005DD96F}" type="sibTrans" cxnId="{75339785-6FFC-48CB-99F0-2E2CF7CAD495}">
      <dgm:prSet/>
      <dgm:spPr/>
      <dgm:t>
        <a:bodyPr/>
        <a:lstStyle/>
        <a:p>
          <a:pPr rtl="1"/>
          <a:endParaRPr lang="ar-EG"/>
        </a:p>
      </dgm:t>
    </dgm:pt>
    <dgm:pt modelId="{82E58F4E-35C7-4171-9D2E-858E71626FA2}" type="pres">
      <dgm:prSet presAssocID="{9CBE1A09-0425-4BBA-84C7-13608650A5EB}" presName="Name0" presStyleCnt="0">
        <dgm:presLayoutVars>
          <dgm:chMax val="7"/>
          <dgm:chPref val="7"/>
          <dgm:dir/>
        </dgm:presLayoutVars>
      </dgm:prSet>
      <dgm:spPr/>
    </dgm:pt>
    <dgm:pt modelId="{46AC1AE9-7BF5-442A-804D-AABCAF9989E1}" type="pres">
      <dgm:prSet presAssocID="{9CBE1A09-0425-4BBA-84C7-13608650A5EB}" presName="Name1" presStyleCnt="0"/>
      <dgm:spPr/>
    </dgm:pt>
    <dgm:pt modelId="{52E98582-3261-40E7-B5BF-C6E5FDC8A971}" type="pres">
      <dgm:prSet presAssocID="{9CBE1A09-0425-4BBA-84C7-13608650A5EB}" presName="cycle" presStyleCnt="0"/>
      <dgm:spPr/>
    </dgm:pt>
    <dgm:pt modelId="{EB20B373-FB1D-4A69-AA8B-F60D03AE4CBA}" type="pres">
      <dgm:prSet presAssocID="{9CBE1A09-0425-4BBA-84C7-13608650A5EB}" presName="srcNode" presStyleLbl="node1" presStyleIdx="0" presStyleCnt="5"/>
      <dgm:spPr/>
    </dgm:pt>
    <dgm:pt modelId="{153F1879-D5F0-46C4-83B5-333163F09755}" type="pres">
      <dgm:prSet presAssocID="{9CBE1A09-0425-4BBA-84C7-13608650A5EB}" presName="conn" presStyleLbl="parChTrans1D2" presStyleIdx="0" presStyleCnt="1"/>
      <dgm:spPr/>
    </dgm:pt>
    <dgm:pt modelId="{90E4C349-225F-48D0-AD43-D010347E4EB2}" type="pres">
      <dgm:prSet presAssocID="{9CBE1A09-0425-4BBA-84C7-13608650A5EB}" presName="extraNode" presStyleLbl="node1" presStyleIdx="0" presStyleCnt="5"/>
      <dgm:spPr/>
    </dgm:pt>
    <dgm:pt modelId="{8D350C78-3F67-40AB-A3FA-C9CCD00530A3}" type="pres">
      <dgm:prSet presAssocID="{9CBE1A09-0425-4BBA-84C7-13608650A5EB}" presName="dstNode" presStyleLbl="node1" presStyleIdx="0" presStyleCnt="5"/>
      <dgm:spPr/>
    </dgm:pt>
    <dgm:pt modelId="{E1B8D59C-9BE2-41EA-B9A2-09CAB5E890C3}" type="pres">
      <dgm:prSet presAssocID="{CA9800A7-2F42-4933-ADAC-293F6F566857}" presName="text_1" presStyleLbl="node1" presStyleIdx="0" presStyleCnt="5">
        <dgm:presLayoutVars>
          <dgm:bulletEnabled val="1"/>
        </dgm:presLayoutVars>
      </dgm:prSet>
      <dgm:spPr/>
    </dgm:pt>
    <dgm:pt modelId="{5FC82A84-BF60-4649-8CC0-5F5ABBD61835}" type="pres">
      <dgm:prSet presAssocID="{CA9800A7-2F42-4933-ADAC-293F6F566857}" presName="accent_1" presStyleCnt="0"/>
      <dgm:spPr/>
    </dgm:pt>
    <dgm:pt modelId="{3502ACE4-DDE7-4B1F-81BE-397D8C3249A7}" type="pres">
      <dgm:prSet presAssocID="{CA9800A7-2F42-4933-ADAC-293F6F566857}" presName="accentRepeatNode" presStyleLbl="solidFgAcc1" presStyleIdx="0" presStyleCnt="5"/>
      <dgm:spPr/>
    </dgm:pt>
    <dgm:pt modelId="{6D953E21-34AB-4279-AFAD-CAF8FF7A9B8F}" type="pres">
      <dgm:prSet presAssocID="{7385344B-4893-4605-B1E1-5D13FE84DB2D}" presName="text_2" presStyleLbl="node1" presStyleIdx="1" presStyleCnt="5">
        <dgm:presLayoutVars>
          <dgm:bulletEnabled val="1"/>
        </dgm:presLayoutVars>
      </dgm:prSet>
      <dgm:spPr/>
    </dgm:pt>
    <dgm:pt modelId="{7B9526D0-D73E-492D-A546-9DA181D35D18}" type="pres">
      <dgm:prSet presAssocID="{7385344B-4893-4605-B1E1-5D13FE84DB2D}" presName="accent_2" presStyleCnt="0"/>
      <dgm:spPr/>
    </dgm:pt>
    <dgm:pt modelId="{1F39F35C-18AD-4F3C-AC7D-22D03B16C76F}" type="pres">
      <dgm:prSet presAssocID="{7385344B-4893-4605-B1E1-5D13FE84DB2D}" presName="accentRepeatNode" presStyleLbl="solidFgAcc1" presStyleIdx="1" presStyleCnt="5"/>
      <dgm:spPr/>
    </dgm:pt>
    <dgm:pt modelId="{50831246-E725-4CD4-9B23-0BB7DC9B2D59}" type="pres">
      <dgm:prSet presAssocID="{A6D4FFB8-7044-4555-88AC-59A52C380A8C}" presName="text_3" presStyleLbl="node1" presStyleIdx="2" presStyleCnt="5">
        <dgm:presLayoutVars>
          <dgm:bulletEnabled val="1"/>
        </dgm:presLayoutVars>
      </dgm:prSet>
      <dgm:spPr/>
    </dgm:pt>
    <dgm:pt modelId="{561F9707-00A6-4F96-ADA7-2E885B224D88}" type="pres">
      <dgm:prSet presAssocID="{A6D4FFB8-7044-4555-88AC-59A52C380A8C}" presName="accent_3" presStyleCnt="0"/>
      <dgm:spPr/>
    </dgm:pt>
    <dgm:pt modelId="{A2D09F7E-9A16-4CC4-AEC4-B7FA48BE5FF0}" type="pres">
      <dgm:prSet presAssocID="{A6D4FFB8-7044-4555-88AC-59A52C380A8C}" presName="accentRepeatNode" presStyleLbl="solidFgAcc1" presStyleIdx="2" presStyleCnt="5"/>
      <dgm:spPr/>
    </dgm:pt>
    <dgm:pt modelId="{7A82A8E9-7B13-416B-8A04-34E94E02A0DC}" type="pres">
      <dgm:prSet presAssocID="{216BC8EE-29AC-4CE6-AA0E-A1C67C95FF64}" presName="text_4" presStyleLbl="node1" presStyleIdx="3" presStyleCnt="5">
        <dgm:presLayoutVars>
          <dgm:bulletEnabled val="1"/>
        </dgm:presLayoutVars>
      </dgm:prSet>
      <dgm:spPr/>
    </dgm:pt>
    <dgm:pt modelId="{711EAE50-AB3C-4AE6-B9E7-D02E4060D284}" type="pres">
      <dgm:prSet presAssocID="{216BC8EE-29AC-4CE6-AA0E-A1C67C95FF64}" presName="accent_4" presStyleCnt="0"/>
      <dgm:spPr/>
    </dgm:pt>
    <dgm:pt modelId="{001664EF-2921-4BD4-96A6-F224AF47964D}" type="pres">
      <dgm:prSet presAssocID="{216BC8EE-29AC-4CE6-AA0E-A1C67C95FF64}" presName="accentRepeatNode" presStyleLbl="solidFgAcc1" presStyleIdx="3" presStyleCnt="5"/>
      <dgm:spPr/>
    </dgm:pt>
    <dgm:pt modelId="{FCA2F197-9DCA-4A8A-B0F9-BC44D888EB74}" type="pres">
      <dgm:prSet presAssocID="{44CB91F5-9D40-452F-9AF5-6BE1FE7808C9}" presName="text_5" presStyleLbl="node1" presStyleIdx="4" presStyleCnt="5">
        <dgm:presLayoutVars>
          <dgm:bulletEnabled val="1"/>
        </dgm:presLayoutVars>
      </dgm:prSet>
      <dgm:spPr/>
    </dgm:pt>
    <dgm:pt modelId="{585DCF04-5782-488F-ADB7-4F4BB9C271CF}" type="pres">
      <dgm:prSet presAssocID="{44CB91F5-9D40-452F-9AF5-6BE1FE7808C9}" presName="accent_5" presStyleCnt="0"/>
      <dgm:spPr/>
    </dgm:pt>
    <dgm:pt modelId="{42065BB3-609F-4901-BFA0-8D938D5F1C1F}" type="pres">
      <dgm:prSet presAssocID="{44CB91F5-9D40-452F-9AF5-6BE1FE7808C9}" presName="accentRepeatNode" presStyleLbl="solidFgAcc1" presStyleIdx="4" presStyleCnt="5"/>
      <dgm:spPr/>
    </dgm:pt>
  </dgm:ptLst>
  <dgm:cxnLst>
    <dgm:cxn modelId="{CE9AB31E-27D9-4745-ADDC-DCDBF390D73A}" type="presOf" srcId="{CA9800A7-2F42-4933-ADAC-293F6F566857}" destId="{E1B8D59C-9BE2-41EA-B9A2-09CAB5E890C3}" srcOrd="0" destOrd="0" presId="urn:microsoft.com/office/officeart/2008/layout/VerticalCurvedList"/>
    <dgm:cxn modelId="{11E0DB24-861E-46E6-A73A-9DD9A137FF42}" srcId="{9CBE1A09-0425-4BBA-84C7-13608650A5EB}" destId="{A6D4FFB8-7044-4555-88AC-59A52C380A8C}" srcOrd="2" destOrd="0" parTransId="{93F4BCF9-A5AE-4BC3-BA8C-53EC4B740743}" sibTransId="{AF742F8D-1D3C-4A02-BB82-9447433FEAD8}"/>
    <dgm:cxn modelId="{3CAA1061-3E9C-40B1-A1A2-0F7B21F6C4B8}" type="presOf" srcId="{A6D4FFB8-7044-4555-88AC-59A52C380A8C}" destId="{50831246-E725-4CD4-9B23-0BB7DC9B2D59}" srcOrd="0" destOrd="0" presId="urn:microsoft.com/office/officeart/2008/layout/VerticalCurvedList"/>
    <dgm:cxn modelId="{45BA264D-7A95-4BF3-B026-FF894D30EDC3}" type="presOf" srcId="{216BC8EE-29AC-4CE6-AA0E-A1C67C95FF64}" destId="{7A82A8E9-7B13-416B-8A04-34E94E02A0DC}" srcOrd="0" destOrd="0" presId="urn:microsoft.com/office/officeart/2008/layout/VerticalCurvedList"/>
    <dgm:cxn modelId="{54835F51-899F-4C5D-B863-D99AC33C581D}" type="presOf" srcId="{9CBE1A09-0425-4BBA-84C7-13608650A5EB}" destId="{82E58F4E-35C7-4171-9D2E-858E71626FA2}" srcOrd="0" destOrd="0" presId="urn:microsoft.com/office/officeart/2008/layout/VerticalCurvedList"/>
    <dgm:cxn modelId="{BD1B0259-A5F8-4293-ABFE-CBBB81A05F7A}" type="presOf" srcId="{CFDA10E9-F2B1-44E1-8C2B-BB8A3933340E}" destId="{153F1879-D5F0-46C4-83B5-333163F09755}" srcOrd="0" destOrd="0" presId="urn:microsoft.com/office/officeart/2008/layout/VerticalCurvedList"/>
    <dgm:cxn modelId="{75339785-6FFC-48CB-99F0-2E2CF7CAD495}" srcId="{9CBE1A09-0425-4BBA-84C7-13608650A5EB}" destId="{216BC8EE-29AC-4CE6-AA0E-A1C67C95FF64}" srcOrd="3" destOrd="0" parTransId="{FC366D6B-B527-4559-8674-DACD3B211932}" sibTransId="{0EE2F906-7DDF-499B-8D4E-36D6005DD96F}"/>
    <dgm:cxn modelId="{EA9EA993-9D4C-41CA-971E-2AF17558379B}" srcId="{9CBE1A09-0425-4BBA-84C7-13608650A5EB}" destId="{7385344B-4893-4605-B1E1-5D13FE84DB2D}" srcOrd="1" destOrd="0" parTransId="{7388DD44-2403-40FA-B846-03C9B2FC8F49}" sibTransId="{86D0ED45-20F3-46D0-868E-7825E5F1F9B1}"/>
    <dgm:cxn modelId="{2942A1AD-2104-4383-9432-9B4B22302C3C}" type="presOf" srcId="{7385344B-4893-4605-B1E1-5D13FE84DB2D}" destId="{6D953E21-34AB-4279-AFAD-CAF8FF7A9B8F}" srcOrd="0" destOrd="0" presId="urn:microsoft.com/office/officeart/2008/layout/VerticalCurvedList"/>
    <dgm:cxn modelId="{B7B95DAE-49B0-40A1-BF26-2B4CA22B99A3}" srcId="{9CBE1A09-0425-4BBA-84C7-13608650A5EB}" destId="{44CB91F5-9D40-452F-9AF5-6BE1FE7808C9}" srcOrd="4" destOrd="0" parTransId="{8FE2FB11-F816-42F5-B8BE-248CCDD1F97B}" sibTransId="{DF5484A0-7DFE-4C5E-9FB3-1DB8FCD02DBC}"/>
    <dgm:cxn modelId="{24197DC2-6728-4DB9-B834-5B3A7593FDC6}" type="presOf" srcId="{44CB91F5-9D40-452F-9AF5-6BE1FE7808C9}" destId="{FCA2F197-9DCA-4A8A-B0F9-BC44D888EB74}" srcOrd="0" destOrd="0" presId="urn:microsoft.com/office/officeart/2008/layout/VerticalCurvedList"/>
    <dgm:cxn modelId="{8E6997C7-5E44-40D0-8CCD-1E2929A44361}" srcId="{9CBE1A09-0425-4BBA-84C7-13608650A5EB}" destId="{CA9800A7-2F42-4933-ADAC-293F6F566857}" srcOrd="0" destOrd="0" parTransId="{A4C7470F-2FB7-41BF-B050-27CAB4B4AF6E}" sibTransId="{CFDA10E9-F2B1-44E1-8C2B-BB8A3933340E}"/>
    <dgm:cxn modelId="{DF31CF07-A5E3-4D32-8A07-1502C7E381AC}" type="presParOf" srcId="{82E58F4E-35C7-4171-9D2E-858E71626FA2}" destId="{46AC1AE9-7BF5-442A-804D-AABCAF9989E1}" srcOrd="0" destOrd="0" presId="urn:microsoft.com/office/officeart/2008/layout/VerticalCurvedList"/>
    <dgm:cxn modelId="{6F2562AD-AE4A-4CD3-BD43-209A7B8CEE6B}" type="presParOf" srcId="{46AC1AE9-7BF5-442A-804D-AABCAF9989E1}" destId="{52E98582-3261-40E7-B5BF-C6E5FDC8A971}" srcOrd="0" destOrd="0" presId="urn:microsoft.com/office/officeart/2008/layout/VerticalCurvedList"/>
    <dgm:cxn modelId="{99C1DEF9-6556-4E6B-A13F-B9FFF71C8BCD}" type="presParOf" srcId="{52E98582-3261-40E7-B5BF-C6E5FDC8A971}" destId="{EB20B373-FB1D-4A69-AA8B-F60D03AE4CBA}" srcOrd="0" destOrd="0" presId="urn:microsoft.com/office/officeart/2008/layout/VerticalCurvedList"/>
    <dgm:cxn modelId="{02FAC07F-B102-4791-AFEA-D9C30D2EAD85}" type="presParOf" srcId="{52E98582-3261-40E7-B5BF-C6E5FDC8A971}" destId="{153F1879-D5F0-46C4-83B5-333163F09755}" srcOrd="1" destOrd="0" presId="urn:microsoft.com/office/officeart/2008/layout/VerticalCurvedList"/>
    <dgm:cxn modelId="{E3A73A6F-F128-4B72-BF1E-80D7C7CB3445}" type="presParOf" srcId="{52E98582-3261-40E7-B5BF-C6E5FDC8A971}" destId="{90E4C349-225F-48D0-AD43-D010347E4EB2}" srcOrd="2" destOrd="0" presId="urn:microsoft.com/office/officeart/2008/layout/VerticalCurvedList"/>
    <dgm:cxn modelId="{ED964CEC-2A89-4E72-92BE-5CDD7878316A}" type="presParOf" srcId="{52E98582-3261-40E7-B5BF-C6E5FDC8A971}" destId="{8D350C78-3F67-40AB-A3FA-C9CCD00530A3}" srcOrd="3" destOrd="0" presId="urn:microsoft.com/office/officeart/2008/layout/VerticalCurvedList"/>
    <dgm:cxn modelId="{0100C42D-C2B3-49E2-9C4D-05717AE4B7EE}" type="presParOf" srcId="{46AC1AE9-7BF5-442A-804D-AABCAF9989E1}" destId="{E1B8D59C-9BE2-41EA-B9A2-09CAB5E890C3}" srcOrd="1" destOrd="0" presId="urn:microsoft.com/office/officeart/2008/layout/VerticalCurvedList"/>
    <dgm:cxn modelId="{57CF1E26-2428-4F59-A7CB-7798FCBDFF8D}" type="presParOf" srcId="{46AC1AE9-7BF5-442A-804D-AABCAF9989E1}" destId="{5FC82A84-BF60-4649-8CC0-5F5ABBD61835}" srcOrd="2" destOrd="0" presId="urn:microsoft.com/office/officeart/2008/layout/VerticalCurvedList"/>
    <dgm:cxn modelId="{70032B3A-B2F8-4D0E-B348-31BEA8F8D9B7}" type="presParOf" srcId="{5FC82A84-BF60-4649-8CC0-5F5ABBD61835}" destId="{3502ACE4-DDE7-4B1F-81BE-397D8C3249A7}" srcOrd="0" destOrd="0" presId="urn:microsoft.com/office/officeart/2008/layout/VerticalCurvedList"/>
    <dgm:cxn modelId="{D3ABB2AB-0FE6-47ED-84CA-3402F35CCEE9}" type="presParOf" srcId="{46AC1AE9-7BF5-442A-804D-AABCAF9989E1}" destId="{6D953E21-34AB-4279-AFAD-CAF8FF7A9B8F}" srcOrd="3" destOrd="0" presId="urn:microsoft.com/office/officeart/2008/layout/VerticalCurvedList"/>
    <dgm:cxn modelId="{98A58A52-21A9-4568-B7FC-EA45138E17F3}" type="presParOf" srcId="{46AC1AE9-7BF5-442A-804D-AABCAF9989E1}" destId="{7B9526D0-D73E-492D-A546-9DA181D35D18}" srcOrd="4" destOrd="0" presId="urn:microsoft.com/office/officeart/2008/layout/VerticalCurvedList"/>
    <dgm:cxn modelId="{517C0BC7-D93A-4B29-A4D2-CF9948AF8C07}" type="presParOf" srcId="{7B9526D0-D73E-492D-A546-9DA181D35D18}" destId="{1F39F35C-18AD-4F3C-AC7D-22D03B16C76F}" srcOrd="0" destOrd="0" presId="urn:microsoft.com/office/officeart/2008/layout/VerticalCurvedList"/>
    <dgm:cxn modelId="{1C8F83AF-94F7-43BC-BFDB-FACBB92454B5}" type="presParOf" srcId="{46AC1AE9-7BF5-442A-804D-AABCAF9989E1}" destId="{50831246-E725-4CD4-9B23-0BB7DC9B2D59}" srcOrd="5" destOrd="0" presId="urn:microsoft.com/office/officeart/2008/layout/VerticalCurvedList"/>
    <dgm:cxn modelId="{7FE2D789-5CAE-4121-BDA8-BFD4739753BA}" type="presParOf" srcId="{46AC1AE9-7BF5-442A-804D-AABCAF9989E1}" destId="{561F9707-00A6-4F96-ADA7-2E885B224D88}" srcOrd="6" destOrd="0" presId="urn:microsoft.com/office/officeart/2008/layout/VerticalCurvedList"/>
    <dgm:cxn modelId="{86AB1D69-B5B1-40B1-B648-AE0E2E19B4F5}" type="presParOf" srcId="{561F9707-00A6-4F96-ADA7-2E885B224D88}" destId="{A2D09F7E-9A16-4CC4-AEC4-B7FA48BE5FF0}" srcOrd="0" destOrd="0" presId="urn:microsoft.com/office/officeart/2008/layout/VerticalCurvedList"/>
    <dgm:cxn modelId="{5984D650-4554-4AF2-9840-18B41F299E39}" type="presParOf" srcId="{46AC1AE9-7BF5-442A-804D-AABCAF9989E1}" destId="{7A82A8E9-7B13-416B-8A04-34E94E02A0DC}" srcOrd="7" destOrd="0" presId="urn:microsoft.com/office/officeart/2008/layout/VerticalCurvedList"/>
    <dgm:cxn modelId="{721C17AB-087D-4E03-8E95-6574E679F8FA}" type="presParOf" srcId="{46AC1AE9-7BF5-442A-804D-AABCAF9989E1}" destId="{711EAE50-AB3C-4AE6-B9E7-D02E4060D284}" srcOrd="8" destOrd="0" presId="urn:microsoft.com/office/officeart/2008/layout/VerticalCurvedList"/>
    <dgm:cxn modelId="{DC112060-862A-4CFD-B67D-9FFFEDF85D09}" type="presParOf" srcId="{711EAE50-AB3C-4AE6-B9E7-D02E4060D284}" destId="{001664EF-2921-4BD4-96A6-F224AF47964D}" srcOrd="0" destOrd="0" presId="urn:microsoft.com/office/officeart/2008/layout/VerticalCurvedList"/>
    <dgm:cxn modelId="{D252052C-064C-459E-80F7-3B1159B302D9}" type="presParOf" srcId="{46AC1AE9-7BF5-442A-804D-AABCAF9989E1}" destId="{FCA2F197-9DCA-4A8A-B0F9-BC44D888EB74}" srcOrd="9" destOrd="0" presId="urn:microsoft.com/office/officeart/2008/layout/VerticalCurvedList"/>
    <dgm:cxn modelId="{FC56859D-8DED-4175-BED4-53EE98247637}" type="presParOf" srcId="{46AC1AE9-7BF5-442A-804D-AABCAF9989E1}" destId="{585DCF04-5782-488F-ADB7-4F4BB9C271CF}" srcOrd="10" destOrd="0" presId="urn:microsoft.com/office/officeart/2008/layout/VerticalCurvedList"/>
    <dgm:cxn modelId="{34C9F6D3-F071-4248-ACEC-4BEE2166CC1E}" type="presParOf" srcId="{585DCF04-5782-488F-ADB7-4F4BB9C271CF}" destId="{42065BB3-609F-4901-BFA0-8D938D5F1C1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Build trust and be consistent</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build a solid rapport and a genuine concern for an individual before endeavoring to direct them towards a certain outcome. You must act with authenticity, demonstrating that you are trustworthy and that your primary goal is to help.</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34B90331-E0D3-46DE-BC3E-79F99C18C7CF}">
      <dgm:prSet phldrT="[Text]"/>
      <dgm:spPr/>
      <dgm:t>
        <a:bodyPr/>
        <a:lstStyle/>
        <a:p>
          <a:pPr rtl="1"/>
          <a:r>
            <a:rPr lang="en-US" b="1" i="0" dirty="0"/>
            <a:t>Be present and connect</a:t>
          </a:r>
          <a:endParaRPr lang="ar-EG" dirty="0"/>
        </a:p>
      </dgm:t>
    </dgm:pt>
    <dgm:pt modelId="{1DE8E707-8624-4D63-B35B-3BE04AE53D43}" type="parTrans" cxnId="{323D51B8-E663-4774-98C1-1FA05FC5DFF1}">
      <dgm:prSet/>
      <dgm:spPr/>
      <dgm:t>
        <a:bodyPr/>
        <a:lstStyle/>
        <a:p>
          <a:pPr rtl="1"/>
          <a:endParaRPr lang="ar-EG"/>
        </a:p>
      </dgm:t>
    </dgm:pt>
    <dgm:pt modelId="{D4A8DA2A-969F-4B16-8E28-D7712508435F}" type="sibTrans" cxnId="{323D51B8-E663-4774-98C1-1FA05FC5DFF1}">
      <dgm:prSet/>
      <dgm:spPr/>
      <dgm:t>
        <a:bodyPr/>
        <a:lstStyle/>
        <a:p>
          <a:pPr rtl="1"/>
          <a:endParaRPr lang="ar-EG"/>
        </a:p>
      </dgm:t>
    </dgm:pt>
    <dgm:pt modelId="{0B5D030C-6C48-4950-868B-262C5020093C}">
      <dgm:prSet phldrT="[Text]"/>
      <dgm:spPr/>
      <dgm:t>
        <a:bodyPr/>
        <a:lstStyle/>
        <a:p>
          <a:pPr rtl="0"/>
          <a:r>
            <a:rPr lang="en-US" dirty="0"/>
            <a:t>being an active listener, you gain insight into what is driving the other person emotionally. Once you understand the emotional factors steering their thinking, you can demonstrate that you understand them, and your conversation will advance.</a:t>
          </a:r>
          <a:endParaRPr lang="ar-EG" dirty="0"/>
        </a:p>
      </dgm:t>
    </dgm:pt>
    <dgm:pt modelId="{5FCD3E39-36C9-4965-8E04-B5A7A0E7E59D}" type="parTrans" cxnId="{D19931F5-2A57-4DC9-9C9D-7A7E667F8820}">
      <dgm:prSet/>
      <dgm:spPr/>
      <dgm:t>
        <a:bodyPr/>
        <a:lstStyle/>
        <a:p>
          <a:pPr rtl="1"/>
          <a:endParaRPr lang="ar-EG"/>
        </a:p>
      </dgm:t>
    </dgm:pt>
    <dgm:pt modelId="{1A826625-B260-4CE7-AB49-3FDC934A3C96}" type="sibTrans" cxnId="{D19931F5-2A57-4DC9-9C9D-7A7E667F8820}">
      <dgm:prSet/>
      <dgm:spPr/>
      <dgm:t>
        <a:bodyPr/>
        <a:lstStyle/>
        <a:p>
          <a:pPr rtl="1"/>
          <a:endParaRPr lang="ar-EG"/>
        </a:p>
      </dgm:t>
    </dgm:pt>
    <dgm:pt modelId="{AA2DFF73-7B66-4903-8C3F-1545D03CE52B}">
      <dgm:prSet phldrT="[Text]"/>
      <dgm:spPr/>
      <dgm:t>
        <a:bodyPr/>
        <a:lstStyle/>
        <a:p>
          <a:pPr rtl="1"/>
          <a:r>
            <a:rPr lang="en-US" b="1" i="0" dirty="0"/>
            <a:t>Ask to understand</a:t>
          </a:r>
          <a:endParaRPr lang="ar-EG" dirty="0"/>
        </a:p>
      </dgm:t>
    </dgm:pt>
    <dgm:pt modelId="{040FAC8D-C647-4583-94CA-3C1104F6A471}" type="parTrans" cxnId="{83D4DF34-A362-452E-9511-11DAF5F0E589}">
      <dgm:prSet/>
      <dgm:spPr/>
      <dgm:t>
        <a:bodyPr/>
        <a:lstStyle/>
        <a:p>
          <a:pPr rtl="1"/>
          <a:endParaRPr lang="ar-EG"/>
        </a:p>
      </dgm:t>
    </dgm:pt>
    <dgm:pt modelId="{81E24811-0DCF-41CA-AC5B-66FAB65C5479}" type="sibTrans" cxnId="{83D4DF34-A362-452E-9511-11DAF5F0E589}">
      <dgm:prSet/>
      <dgm:spPr/>
      <dgm:t>
        <a:bodyPr/>
        <a:lstStyle/>
        <a:p>
          <a:pPr rtl="1"/>
          <a:endParaRPr lang="ar-EG"/>
        </a:p>
      </dgm:t>
    </dgm:pt>
    <dgm:pt modelId="{74F649DF-64AC-4BF6-B4A4-768F3BF02287}">
      <dgm:prSet phldrT="[Text]"/>
      <dgm:spPr/>
      <dgm:t>
        <a:bodyPr/>
        <a:lstStyle/>
        <a:p>
          <a:pPr rtl="0"/>
          <a:r>
            <a:rPr lang="en-US"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dirty="0"/>
        </a:p>
      </dgm:t>
    </dgm:pt>
    <dgm:pt modelId="{FC2F5E3C-3F6A-42BE-A0E9-063A699A8F3B}" type="parTrans" cxnId="{278265F0-1634-4EE6-9891-8551FB32FA6E}">
      <dgm:prSet/>
      <dgm:spPr/>
      <dgm:t>
        <a:bodyPr/>
        <a:lstStyle/>
        <a:p>
          <a:pPr rtl="1"/>
          <a:endParaRPr lang="ar-EG"/>
        </a:p>
      </dgm:t>
    </dgm:pt>
    <dgm:pt modelId="{2C2A8C65-4274-4070-BC3F-61C725593AF0}" type="sibTrans" cxnId="{278265F0-1634-4EE6-9891-8551FB32FA6E}">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9AD4D515-0729-4F75-97CC-244345146C20}" type="presOf" srcId="{0B5D030C-6C48-4950-868B-262C5020093C}" destId="{758C79B2-0937-4720-A879-FCAE9BEC0DD8}" srcOrd="0" destOrd="0" presId="urn:microsoft.com/office/officeart/2005/8/layout/vList5"/>
    <dgm:cxn modelId="{EDF63921-EF10-4DBC-B1CB-6858D22839F4}" type="presOf" srcId="{1D4A62ED-AACD-4255-8528-FF756CFDB5B0}" destId="{5579F72E-E874-4DBA-B418-A391CA9FB1E9}" srcOrd="0" destOrd="0" presId="urn:microsoft.com/office/officeart/2005/8/layout/vList5"/>
    <dgm:cxn modelId="{ABD9D628-2701-4246-B082-6E9CC7B50FCE}" type="presOf" srcId="{AA2DFF73-7B66-4903-8C3F-1545D03CE52B}" destId="{87E000A8-1E37-42AD-B9F2-7AF3C617C7EB}"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D6981587-E6E3-4122-994F-C7167DD59C14}" type="presOf" srcId="{F4E2E5BF-C6E8-41C3-9CFF-46040A29BE74}" destId="{E2592BCE-B468-4AF0-A90B-3DC67A32B5BC}"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B59A0C6-DAA1-4C91-A23B-2F8179F269BA}" type="presOf" srcId="{99404E2D-6E37-43F1-9F2C-D2D0C078C2A0}" destId="{B8FF716B-1CDF-4816-8148-A097B279611F}" srcOrd="0" destOrd="0" presId="urn:microsoft.com/office/officeart/2005/8/layout/vList5"/>
    <dgm:cxn modelId="{F5EB49D6-D30B-485E-B3FA-49518CF9937E}" type="presOf" srcId="{74F649DF-64AC-4BF6-B4A4-768F3BF02287}" destId="{CBEC7BD9-5DDB-44C8-AADE-9D91084B7688}"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92E507F6-D7A2-4B0D-A530-AB4F0863BA49}" type="presOf" srcId="{34B90331-E0D3-46DE-BC3E-79F99C18C7CF}" destId="{BD3E3237-828C-4EED-8E16-5AFE96405AF9}" srcOrd="0" destOrd="0" presId="urn:microsoft.com/office/officeart/2005/8/layout/vList5"/>
    <dgm:cxn modelId="{8313A787-65F5-4FD0-8969-739DFC38A999}" type="presParOf" srcId="{B8FF716B-1CDF-4816-8148-A097B279611F}" destId="{5B254471-83D0-420C-A05F-1A47E105B295}" srcOrd="0" destOrd="0" presId="urn:microsoft.com/office/officeart/2005/8/layout/vList5"/>
    <dgm:cxn modelId="{64BC247F-E5F0-4AC9-9E6A-040F5348EDD1}" type="presParOf" srcId="{5B254471-83D0-420C-A05F-1A47E105B295}" destId="{5579F72E-E874-4DBA-B418-A391CA9FB1E9}" srcOrd="0" destOrd="0" presId="urn:microsoft.com/office/officeart/2005/8/layout/vList5"/>
    <dgm:cxn modelId="{63C2D8B8-3477-47F4-AF30-041F49E2B83F}" type="presParOf" srcId="{5B254471-83D0-420C-A05F-1A47E105B295}" destId="{E2592BCE-B468-4AF0-A90B-3DC67A32B5BC}" srcOrd="1" destOrd="0" presId="urn:microsoft.com/office/officeart/2005/8/layout/vList5"/>
    <dgm:cxn modelId="{238D4DB7-1775-4B5B-9D1D-F54931B81D5C}" type="presParOf" srcId="{B8FF716B-1CDF-4816-8148-A097B279611F}" destId="{C20D4D6A-990C-42AC-9DEF-A8D1AF3EA9A6}" srcOrd="1" destOrd="0" presId="urn:microsoft.com/office/officeart/2005/8/layout/vList5"/>
    <dgm:cxn modelId="{8BAF0BA3-BA79-4EF0-8168-A0FCF3FEB7A4}" type="presParOf" srcId="{B8FF716B-1CDF-4816-8148-A097B279611F}" destId="{9B50F110-B60E-4158-A777-107D11714172}" srcOrd="2" destOrd="0" presId="urn:microsoft.com/office/officeart/2005/8/layout/vList5"/>
    <dgm:cxn modelId="{E8412017-ACD1-400F-BAE2-28B47E547B6D}" type="presParOf" srcId="{9B50F110-B60E-4158-A777-107D11714172}" destId="{BD3E3237-828C-4EED-8E16-5AFE96405AF9}" srcOrd="0" destOrd="0" presId="urn:microsoft.com/office/officeart/2005/8/layout/vList5"/>
    <dgm:cxn modelId="{27075848-B2E5-47F9-BF8A-3A38D362DA22}" type="presParOf" srcId="{9B50F110-B60E-4158-A777-107D11714172}" destId="{758C79B2-0937-4720-A879-FCAE9BEC0DD8}" srcOrd="1" destOrd="0" presId="urn:microsoft.com/office/officeart/2005/8/layout/vList5"/>
    <dgm:cxn modelId="{935D4C79-674A-42F5-9349-DDBB94582AEA}" type="presParOf" srcId="{B8FF716B-1CDF-4816-8148-A097B279611F}" destId="{49958FD7-9A0B-4C36-B6DB-AB0CBD710D6F}" srcOrd="3" destOrd="0" presId="urn:microsoft.com/office/officeart/2005/8/layout/vList5"/>
    <dgm:cxn modelId="{0DF37619-2C40-4724-9490-636105017ED7}" type="presParOf" srcId="{B8FF716B-1CDF-4816-8148-A097B279611F}" destId="{78C908F5-9D91-4C23-9C7E-F6EF8A456272}" srcOrd="4" destOrd="0" presId="urn:microsoft.com/office/officeart/2005/8/layout/vList5"/>
    <dgm:cxn modelId="{BBF2866B-3441-44C6-9012-614A7BF48D85}" type="presParOf" srcId="{78C908F5-9D91-4C23-9C7E-F6EF8A456272}" destId="{87E000A8-1E37-42AD-B9F2-7AF3C617C7EB}" srcOrd="0" destOrd="0" presId="urn:microsoft.com/office/officeart/2005/8/layout/vList5"/>
    <dgm:cxn modelId="{48F1BCED-1ECE-4CA5-8948-5684385446DA}"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a:t>Educate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The most compelling way to teach a lesson is to inspire through storytelling, and case studies. encourage others to discover the answers by themselves. The easiest way to persuade someone is by helping them persuade themselves.</a:t>
          </a:r>
          <a:endParaRPr lang="ar-EG" dirty="0"/>
        </a:p>
      </dgm:t>
    </dgm:pt>
    <dgm:pt modelId="{16E22FC1-1165-4C71-8A99-F9113E0DD4B4}" type="sibTrans" cxnId="{3FBCDBB4-BD81-4169-8932-A57B25FE1964}">
      <dgm:prSet/>
      <dgm:spPr/>
      <dgm:t>
        <a:bodyPr/>
        <a:lstStyle/>
        <a:p>
          <a:pPr rtl="1"/>
          <a:endParaRPr lang="ar-EG"/>
        </a:p>
      </dgm:t>
    </dgm:pt>
    <dgm:pt modelId="{32FA8EEE-F08B-4428-B001-95995D56431C}" type="parTrans" cxnId="{3FBCDBB4-BD81-4169-8932-A57B25FE1964}">
      <dgm:prSet/>
      <dgm:spPr/>
      <dgm:t>
        <a:bodyPr/>
        <a:lstStyle/>
        <a:p>
          <a:pPr rtl="1"/>
          <a:endParaRPr lang="ar-EG"/>
        </a:p>
      </dgm:t>
    </dgm:pt>
    <dgm:pt modelId="{34B90331-E0D3-46DE-BC3E-79F99C18C7CF}">
      <dgm:prSet phldrT="[Text]"/>
      <dgm:spPr/>
      <dgm:t>
        <a:bodyPr/>
        <a:lstStyle/>
        <a:p>
          <a:pPr rtl="1"/>
          <a:r>
            <a:rPr lang="en-US" b="1" i="0" dirty="0"/>
            <a:t>Confirm suspicions and acknowledge objections</a:t>
          </a:r>
          <a:endParaRPr lang="ar-EG" dirty="0"/>
        </a:p>
      </dgm:t>
    </dgm:pt>
    <dgm:pt modelId="{D4A8DA2A-969F-4B16-8E28-D7712508435F}" type="sibTrans" cxnId="{323D51B8-E663-4774-98C1-1FA05FC5DFF1}">
      <dgm:prSet/>
      <dgm:spPr/>
      <dgm:t>
        <a:bodyPr/>
        <a:lstStyle/>
        <a:p>
          <a:pPr rtl="1"/>
          <a:endParaRPr lang="ar-EG"/>
        </a:p>
      </dgm:t>
    </dgm:pt>
    <dgm:pt modelId="{1DE8E707-8624-4D63-B35B-3BE04AE53D43}" type="parTrans" cxnId="{323D51B8-E663-4774-98C1-1FA05FC5DFF1}">
      <dgm:prSet/>
      <dgm:spPr/>
      <dgm:t>
        <a:bodyPr/>
        <a:lstStyle/>
        <a:p>
          <a:pPr rtl="1"/>
          <a:endParaRPr lang="ar-EG"/>
        </a:p>
      </dgm:t>
    </dgm:pt>
    <dgm:pt modelId="{0B5D030C-6C48-4950-868B-262C5020093C}">
      <dgm:prSet phldrT="[Text]"/>
      <dgm:spPr/>
      <dgm:t>
        <a:bodyPr/>
        <a:lstStyle/>
        <a:p>
          <a:pPr rtl="0"/>
          <a:r>
            <a:rPr lang="en-US" b="0" i="0" dirty="0"/>
            <a:t>If there is an element of truth to any suspicion they may have, deal with it head-on. Nobody can expose your weaknesses in a better light than you. Doing so will also bestow you with credibility and allow you to resolve their concern before giving them the chance to object.</a:t>
          </a:r>
          <a:endParaRPr lang="ar-EG" dirty="0"/>
        </a:p>
      </dgm:t>
    </dgm:pt>
    <dgm:pt modelId="{1A826625-B260-4CE7-AB49-3FDC934A3C96}" type="sibTrans" cxnId="{D19931F5-2A57-4DC9-9C9D-7A7E667F8820}">
      <dgm:prSet/>
      <dgm:spPr/>
      <dgm:t>
        <a:bodyPr/>
        <a:lstStyle/>
        <a:p>
          <a:pPr rtl="1"/>
          <a:endParaRPr lang="ar-EG"/>
        </a:p>
      </dgm:t>
    </dgm:pt>
    <dgm:pt modelId="{5FCD3E39-36C9-4965-8E04-B5A7A0E7E59D}" type="parTrans" cxnId="{D19931F5-2A57-4DC9-9C9D-7A7E667F8820}">
      <dgm:prSet/>
      <dgm:spPr/>
      <dgm:t>
        <a:bodyPr/>
        <a:lstStyle/>
        <a:p>
          <a:pPr rtl="1"/>
          <a:endParaRPr lang="ar-EG"/>
        </a:p>
      </dgm:t>
    </dgm:pt>
    <dgm:pt modelId="{AA2DFF73-7B66-4903-8C3F-1545D03CE52B}">
      <dgm:prSet phldrT="[Text]"/>
      <dgm:spPr/>
      <dgm:t>
        <a:bodyPr/>
        <a:lstStyle/>
        <a:p>
          <a:pPr rtl="1"/>
          <a:r>
            <a:rPr lang="en-US" b="1" i="0" dirty="0"/>
            <a:t>Praise sincerely</a:t>
          </a:r>
          <a:endParaRPr lang="ar-EG" dirty="0"/>
        </a:p>
      </dgm:t>
    </dgm:pt>
    <dgm:pt modelId="{81E24811-0DCF-41CA-AC5B-66FAB65C5479}" type="sibTrans" cxnId="{83D4DF34-A362-452E-9511-11DAF5F0E589}">
      <dgm:prSet/>
      <dgm:spPr/>
      <dgm:t>
        <a:bodyPr/>
        <a:lstStyle/>
        <a:p>
          <a:pPr rtl="1"/>
          <a:endParaRPr lang="ar-EG"/>
        </a:p>
      </dgm:t>
    </dgm:pt>
    <dgm:pt modelId="{040FAC8D-C647-4583-94CA-3C1104F6A471}" type="parTrans" cxnId="{83D4DF34-A362-452E-9511-11DAF5F0E589}">
      <dgm:prSet/>
      <dgm:spPr/>
      <dgm:t>
        <a:bodyPr/>
        <a:lstStyle/>
        <a:p>
          <a:pPr rtl="1"/>
          <a:endParaRPr lang="ar-EG"/>
        </a:p>
      </dgm:t>
    </dgm:pt>
    <dgm:pt modelId="{74F649DF-64AC-4BF6-B4A4-768F3BF02287}">
      <dgm:prSet phldrT="[Text]"/>
      <dgm:spPr/>
      <dgm:t>
        <a:bodyPr/>
        <a:lstStyle/>
        <a:p>
          <a:pPr rtl="0"/>
          <a:r>
            <a:rPr lang="en-US" dirty="0"/>
            <a:t>compliment the person you are trying to persuade. Make them feel important, and show admiration. </a:t>
          </a:r>
          <a:endParaRPr lang="ar-EG" dirty="0"/>
        </a:p>
      </dgm:t>
    </dgm:pt>
    <dgm:pt modelId="{2C2A8C65-4274-4070-BC3F-61C725593AF0}" type="sibTrans" cxnId="{278265F0-1634-4EE6-9891-8551FB32FA6E}">
      <dgm:prSet/>
      <dgm:spPr/>
      <dgm:t>
        <a:bodyPr/>
        <a:lstStyle/>
        <a:p>
          <a:pPr rtl="1"/>
          <a:endParaRPr lang="ar-EG"/>
        </a:p>
      </dgm:t>
    </dgm:pt>
    <dgm:pt modelId="{FC2F5E3C-3F6A-42BE-A0E9-063A699A8F3B}" type="parTrans" cxnId="{278265F0-1634-4EE6-9891-8551FB32FA6E}">
      <dgm:prSet/>
      <dgm:spPr/>
      <dgm:t>
        <a:bodyPr/>
        <a:lstStyle/>
        <a:p>
          <a:pPr rtl="1"/>
          <a:endParaRPr lang="ar-EG"/>
        </a:p>
      </dgm:t>
    </dgm:pt>
    <dgm:pt modelId="{DD0565BF-D931-4B78-A970-31FD21CECF0B}">
      <dgm:prSet phldrT="[Text]"/>
      <dgm:spPr/>
      <dgm:t>
        <a:bodyPr/>
        <a:lstStyle/>
        <a:p>
          <a:pPr rtl="0"/>
          <a:r>
            <a:rPr lang="en-US" dirty="0"/>
            <a:t>Every person seeks out sincere praise. But be mindful of the fine line between acclaim and flattery, as fawning can turn a person off.</a:t>
          </a:r>
          <a:endParaRPr lang="ar-EG" dirty="0"/>
        </a:p>
      </dgm:t>
    </dgm:pt>
    <dgm:pt modelId="{E7A055D8-E438-46ED-A66E-C9D456571C73}" type="sibTrans" cxnId="{42B9E1A2-E782-4E3A-9707-3A3352A4EAB9}">
      <dgm:prSet/>
      <dgm:spPr/>
      <dgm:t>
        <a:bodyPr/>
        <a:lstStyle/>
        <a:p>
          <a:pPr rtl="1"/>
          <a:endParaRPr lang="ar-EG"/>
        </a:p>
      </dgm:t>
    </dgm:pt>
    <dgm:pt modelId="{A6875F46-108E-4432-9ACF-C27B6352C2E0}" type="parTrans" cxnId="{42B9E1A2-E782-4E3A-9707-3A3352A4EAB9}">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3">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3">
        <dgm:presLayoutVars>
          <dgm:bulletEnabled val="1"/>
        </dgm:presLayoutVars>
      </dgm:prSet>
      <dgm:spPr/>
    </dgm:pt>
    <dgm:pt modelId="{C20D4D6A-990C-42AC-9DEF-A8D1AF3EA9A6}" type="pres">
      <dgm:prSet presAssocID="{58BDA70C-D18B-4F12-B04D-96AA8036703D}" presName="sp" presStyleCnt="0"/>
      <dgm:spPr/>
    </dgm:pt>
    <dgm:pt modelId="{9B50F110-B60E-4158-A777-107D11714172}" type="pres">
      <dgm:prSet presAssocID="{34B90331-E0D3-46DE-BC3E-79F99C18C7CF}" presName="linNode" presStyleCnt="0"/>
      <dgm:spPr/>
    </dgm:pt>
    <dgm:pt modelId="{BD3E3237-828C-4EED-8E16-5AFE96405AF9}" type="pres">
      <dgm:prSet presAssocID="{34B90331-E0D3-46DE-BC3E-79F99C18C7CF}" presName="parentText" presStyleLbl="node1" presStyleIdx="1" presStyleCnt="3">
        <dgm:presLayoutVars>
          <dgm:chMax val="1"/>
          <dgm:bulletEnabled val="1"/>
        </dgm:presLayoutVars>
      </dgm:prSet>
      <dgm:spPr/>
    </dgm:pt>
    <dgm:pt modelId="{758C79B2-0937-4720-A879-FCAE9BEC0DD8}" type="pres">
      <dgm:prSet presAssocID="{34B90331-E0D3-46DE-BC3E-79F99C18C7CF}" presName="descendantText" presStyleLbl="alignAccFollowNode1" presStyleIdx="1" presStyleCnt="3">
        <dgm:presLayoutVars>
          <dgm:bulletEnabled val="1"/>
        </dgm:presLayoutVars>
      </dgm:prSet>
      <dgm:spPr/>
    </dgm:pt>
    <dgm:pt modelId="{49958FD7-9A0B-4C36-B6DB-AB0CBD710D6F}" type="pres">
      <dgm:prSet presAssocID="{D4A8DA2A-969F-4B16-8E28-D7712508435F}" presName="sp" presStyleCnt="0"/>
      <dgm:spPr/>
    </dgm:pt>
    <dgm:pt modelId="{78C908F5-9D91-4C23-9C7E-F6EF8A456272}" type="pres">
      <dgm:prSet presAssocID="{AA2DFF73-7B66-4903-8C3F-1545D03CE52B}" presName="linNode" presStyleCnt="0"/>
      <dgm:spPr/>
    </dgm:pt>
    <dgm:pt modelId="{87E000A8-1E37-42AD-B9F2-7AF3C617C7EB}" type="pres">
      <dgm:prSet presAssocID="{AA2DFF73-7B66-4903-8C3F-1545D03CE52B}" presName="parentText" presStyleLbl="node1" presStyleIdx="2" presStyleCnt="3">
        <dgm:presLayoutVars>
          <dgm:chMax val="1"/>
          <dgm:bulletEnabled val="1"/>
        </dgm:presLayoutVars>
      </dgm:prSet>
      <dgm:spPr/>
    </dgm:pt>
    <dgm:pt modelId="{CBEC7BD9-5DDB-44C8-AADE-9D91084B7688}" type="pres">
      <dgm:prSet presAssocID="{AA2DFF73-7B66-4903-8C3F-1545D03CE52B}" presName="descendantText" presStyleLbl="alignAccFollowNode1" presStyleIdx="2" presStyleCnt="3">
        <dgm:presLayoutVars>
          <dgm:bulletEnabled val="1"/>
        </dgm:presLayoutVars>
      </dgm:prSet>
      <dgm:spPr/>
    </dgm:pt>
  </dgm:ptLst>
  <dgm:cxnLst>
    <dgm:cxn modelId="{27698225-65B4-403F-A1B1-B30DE1FFC943}" type="presOf" srcId="{0B5D030C-6C48-4950-868B-262C5020093C}" destId="{758C79B2-0937-4720-A879-FCAE9BEC0DD8}" srcOrd="0" destOrd="0" presId="urn:microsoft.com/office/officeart/2005/8/layout/vList5"/>
    <dgm:cxn modelId="{83D4DF34-A362-452E-9511-11DAF5F0E589}" srcId="{99404E2D-6E37-43F1-9F2C-D2D0C078C2A0}" destId="{AA2DFF73-7B66-4903-8C3F-1545D03CE52B}" srcOrd="2" destOrd="0" parTransId="{040FAC8D-C647-4583-94CA-3C1104F6A471}" sibTransId="{81E24811-0DCF-41CA-AC5B-66FAB65C5479}"/>
    <dgm:cxn modelId="{88DDE245-75B8-4E00-8793-3F23BDCDBBDE}" type="presOf" srcId="{DD0565BF-D931-4B78-A970-31FD21CECF0B}" destId="{CBEC7BD9-5DDB-44C8-AADE-9D91084B7688}" srcOrd="0" destOrd="1"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42B9E1A2-E782-4E3A-9707-3A3352A4EAB9}" srcId="{AA2DFF73-7B66-4903-8C3F-1545D03CE52B}" destId="{DD0565BF-D931-4B78-A970-31FD21CECF0B}" srcOrd="1" destOrd="0" parTransId="{A6875F46-108E-4432-9ACF-C27B6352C2E0}" sibTransId="{E7A055D8-E438-46ED-A66E-C9D456571C73}"/>
    <dgm:cxn modelId="{3FBCDBB4-BD81-4169-8932-A57B25FE1964}" srcId="{1D4A62ED-AACD-4255-8528-FF756CFDB5B0}" destId="{F4E2E5BF-C6E8-41C3-9CFF-46040A29BE74}" srcOrd="0" destOrd="0" parTransId="{32FA8EEE-F08B-4428-B001-95995D56431C}" sibTransId="{16E22FC1-1165-4C71-8A99-F9113E0DD4B4}"/>
    <dgm:cxn modelId="{323D51B8-E663-4774-98C1-1FA05FC5DFF1}" srcId="{99404E2D-6E37-43F1-9F2C-D2D0C078C2A0}" destId="{34B90331-E0D3-46DE-BC3E-79F99C18C7CF}" srcOrd="1" destOrd="0" parTransId="{1DE8E707-8624-4D63-B35B-3BE04AE53D43}" sibTransId="{D4A8DA2A-969F-4B16-8E28-D7712508435F}"/>
    <dgm:cxn modelId="{BA8F72B8-24EB-4F6F-97E3-2791F704A31B}" type="presOf" srcId="{99404E2D-6E37-43F1-9F2C-D2D0C078C2A0}" destId="{B8FF716B-1CDF-4816-8148-A097B279611F}" srcOrd="0" destOrd="0" presId="urn:microsoft.com/office/officeart/2005/8/layout/vList5"/>
    <dgm:cxn modelId="{5F8127D8-C0AB-4D45-8F64-295FDFBCA6F6}" type="presOf" srcId="{F4E2E5BF-C6E8-41C3-9CFF-46040A29BE74}" destId="{E2592BCE-B468-4AF0-A90B-3DC67A32B5BC}" srcOrd="0" destOrd="0" presId="urn:microsoft.com/office/officeart/2005/8/layout/vList5"/>
    <dgm:cxn modelId="{88742EE0-4CE1-4815-B18B-062D0AA950B6}" type="presOf" srcId="{34B90331-E0D3-46DE-BC3E-79F99C18C7CF}" destId="{BD3E3237-828C-4EED-8E16-5AFE96405AF9}" srcOrd="0" destOrd="0" presId="urn:microsoft.com/office/officeart/2005/8/layout/vList5"/>
    <dgm:cxn modelId="{83D673E8-687E-473C-BC4B-A17238D7987F}" type="presOf" srcId="{1D4A62ED-AACD-4255-8528-FF756CFDB5B0}" destId="{5579F72E-E874-4DBA-B418-A391CA9FB1E9}" srcOrd="0" destOrd="0" presId="urn:microsoft.com/office/officeart/2005/8/layout/vList5"/>
    <dgm:cxn modelId="{278265F0-1634-4EE6-9891-8551FB32FA6E}" srcId="{AA2DFF73-7B66-4903-8C3F-1545D03CE52B}" destId="{74F649DF-64AC-4BF6-B4A4-768F3BF02287}" srcOrd="0" destOrd="0" parTransId="{FC2F5E3C-3F6A-42BE-A0E9-063A699A8F3B}" sibTransId="{2C2A8C65-4274-4070-BC3F-61C725593AF0}"/>
    <dgm:cxn modelId="{D19931F5-2A57-4DC9-9C9D-7A7E667F8820}" srcId="{34B90331-E0D3-46DE-BC3E-79F99C18C7CF}" destId="{0B5D030C-6C48-4950-868B-262C5020093C}" srcOrd="0" destOrd="0" parTransId="{5FCD3E39-36C9-4965-8E04-B5A7A0E7E59D}" sibTransId="{1A826625-B260-4CE7-AB49-3FDC934A3C96}"/>
    <dgm:cxn modelId="{1BD187F5-889A-4CF4-839B-81C932BF2FB8}" type="presOf" srcId="{AA2DFF73-7B66-4903-8C3F-1545D03CE52B}" destId="{87E000A8-1E37-42AD-B9F2-7AF3C617C7EB}" srcOrd="0" destOrd="0" presId="urn:microsoft.com/office/officeart/2005/8/layout/vList5"/>
    <dgm:cxn modelId="{4BEAF9F9-C1A7-4435-898D-8452F0016411}" type="presOf" srcId="{74F649DF-64AC-4BF6-B4A4-768F3BF02287}" destId="{CBEC7BD9-5DDB-44C8-AADE-9D91084B7688}" srcOrd="0" destOrd="0" presId="urn:microsoft.com/office/officeart/2005/8/layout/vList5"/>
    <dgm:cxn modelId="{6F67DF34-F499-4AE4-868A-7E5751974B9F}" type="presParOf" srcId="{B8FF716B-1CDF-4816-8148-A097B279611F}" destId="{5B254471-83D0-420C-A05F-1A47E105B295}" srcOrd="0" destOrd="0" presId="urn:microsoft.com/office/officeart/2005/8/layout/vList5"/>
    <dgm:cxn modelId="{5D74BB4A-7300-431D-9ACA-75DA3953D5F2}" type="presParOf" srcId="{5B254471-83D0-420C-A05F-1A47E105B295}" destId="{5579F72E-E874-4DBA-B418-A391CA9FB1E9}" srcOrd="0" destOrd="0" presId="urn:microsoft.com/office/officeart/2005/8/layout/vList5"/>
    <dgm:cxn modelId="{6F8476C4-C631-4036-9351-15525D4BCB6F}" type="presParOf" srcId="{5B254471-83D0-420C-A05F-1A47E105B295}" destId="{E2592BCE-B468-4AF0-A90B-3DC67A32B5BC}" srcOrd="1" destOrd="0" presId="urn:microsoft.com/office/officeart/2005/8/layout/vList5"/>
    <dgm:cxn modelId="{BBFDCB2D-ADC0-44A0-85C2-F4223A7FCBC5}" type="presParOf" srcId="{B8FF716B-1CDF-4816-8148-A097B279611F}" destId="{C20D4D6A-990C-42AC-9DEF-A8D1AF3EA9A6}" srcOrd="1" destOrd="0" presId="urn:microsoft.com/office/officeart/2005/8/layout/vList5"/>
    <dgm:cxn modelId="{CBB4CC4C-89AE-45B7-9CC6-658BE49AEFD4}" type="presParOf" srcId="{B8FF716B-1CDF-4816-8148-A097B279611F}" destId="{9B50F110-B60E-4158-A777-107D11714172}" srcOrd="2" destOrd="0" presId="urn:microsoft.com/office/officeart/2005/8/layout/vList5"/>
    <dgm:cxn modelId="{3DBB5C07-0066-4165-B683-5D4788AA3FDF}" type="presParOf" srcId="{9B50F110-B60E-4158-A777-107D11714172}" destId="{BD3E3237-828C-4EED-8E16-5AFE96405AF9}" srcOrd="0" destOrd="0" presId="urn:microsoft.com/office/officeart/2005/8/layout/vList5"/>
    <dgm:cxn modelId="{7719B1CF-6F30-4DBA-B717-0B2D598013B5}" type="presParOf" srcId="{9B50F110-B60E-4158-A777-107D11714172}" destId="{758C79B2-0937-4720-A879-FCAE9BEC0DD8}" srcOrd="1" destOrd="0" presId="urn:microsoft.com/office/officeart/2005/8/layout/vList5"/>
    <dgm:cxn modelId="{F2C15A64-07A9-421E-8D90-54BA7C15B5FC}" type="presParOf" srcId="{B8FF716B-1CDF-4816-8148-A097B279611F}" destId="{49958FD7-9A0B-4C36-B6DB-AB0CBD710D6F}" srcOrd="3" destOrd="0" presId="urn:microsoft.com/office/officeart/2005/8/layout/vList5"/>
    <dgm:cxn modelId="{F0C8666B-B5A2-4104-AB50-0515576AECD8}" type="presParOf" srcId="{B8FF716B-1CDF-4816-8148-A097B279611F}" destId="{78C908F5-9D91-4C23-9C7E-F6EF8A456272}" srcOrd="4" destOrd="0" presId="urn:microsoft.com/office/officeart/2005/8/layout/vList5"/>
    <dgm:cxn modelId="{DD29E277-E9E3-4706-9929-F6B9CF885DA5}" type="presParOf" srcId="{78C908F5-9D91-4C23-9C7E-F6EF8A456272}" destId="{87E000A8-1E37-42AD-B9F2-7AF3C617C7EB}" srcOrd="0" destOrd="0" presId="urn:microsoft.com/office/officeart/2005/8/layout/vList5"/>
    <dgm:cxn modelId="{1A84938F-2FAD-4A9A-B635-5A20F1BB6F67}" type="presParOf" srcId="{78C908F5-9D91-4C23-9C7E-F6EF8A456272}" destId="{CBEC7BD9-5DDB-44C8-AADE-9D91084B7688}"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404E2D-6E37-43F1-9F2C-D2D0C078C2A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1D4A62ED-AACD-4255-8528-FF756CFDB5B0}">
      <dgm:prSet phldrT="[Text]"/>
      <dgm:spPr/>
      <dgm:t>
        <a:bodyPr/>
        <a:lstStyle/>
        <a:p>
          <a:pPr rtl="1"/>
          <a:r>
            <a:rPr lang="en-US" b="1" i="0" dirty="0"/>
            <a:t>Challenge and encourage</a:t>
          </a:r>
          <a:endParaRPr lang="ar-EG" dirty="0"/>
        </a:p>
      </dgm:t>
    </dgm:pt>
    <dgm:pt modelId="{4650E420-36BA-47E3-93A7-EC0A7D113D6D}" type="parTrans" cxnId="{BFDEB59C-86EA-44EF-A2B2-BD18829D0BA3}">
      <dgm:prSet/>
      <dgm:spPr/>
      <dgm:t>
        <a:bodyPr/>
        <a:lstStyle/>
        <a:p>
          <a:pPr rtl="1"/>
          <a:endParaRPr lang="ar-EG"/>
        </a:p>
      </dgm:t>
    </dgm:pt>
    <dgm:pt modelId="{58BDA70C-D18B-4F12-B04D-96AA8036703D}" type="sibTrans" cxnId="{BFDEB59C-86EA-44EF-A2B2-BD18829D0BA3}">
      <dgm:prSet/>
      <dgm:spPr/>
      <dgm:t>
        <a:bodyPr/>
        <a:lstStyle/>
        <a:p>
          <a:pPr rtl="1"/>
          <a:endParaRPr lang="ar-EG"/>
        </a:p>
      </dgm:t>
    </dgm:pt>
    <dgm:pt modelId="{F4E2E5BF-C6E8-41C3-9CFF-46040A29BE74}">
      <dgm:prSet phldrT="[Text]"/>
      <dgm:spPr/>
      <dgm:t>
        <a:bodyPr/>
        <a:lstStyle/>
        <a:p>
          <a:pPr rtl="0"/>
          <a:r>
            <a:rPr lang="en-US" b="0" i="0" dirty="0"/>
            <a:t>Nothing mobilizes attention, or energizes us, better than a challenge that demands we stretch our knowledge, boosts our skills and enhance our ability to reach another level of success</a:t>
          </a:r>
          <a:endParaRPr lang="ar-EG" dirty="0"/>
        </a:p>
      </dgm:t>
    </dgm:pt>
    <dgm:pt modelId="{32FA8EEE-F08B-4428-B001-95995D56431C}" type="parTrans" cxnId="{3FBCDBB4-BD81-4169-8932-A57B25FE1964}">
      <dgm:prSet/>
      <dgm:spPr/>
      <dgm:t>
        <a:bodyPr/>
        <a:lstStyle/>
        <a:p>
          <a:pPr rtl="1"/>
          <a:endParaRPr lang="ar-EG"/>
        </a:p>
      </dgm:t>
    </dgm:pt>
    <dgm:pt modelId="{16E22FC1-1165-4C71-8A99-F9113E0DD4B4}" type="sibTrans" cxnId="{3FBCDBB4-BD81-4169-8932-A57B25FE1964}">
      <dgm:prSet/>
      <dgm:spPr/>
      <dgm:t>
        <a:bodyPr/>
        <a:lstStyle/>
        <a:p>
          <a:pPr rtl="1"/>
          <a:endParaRPr lang="ar-EG"/>
        </a:p>
      </dgm:t>
    </dgm:pt>
    <dgm:pt modelId="{B8FF716B-1CDF-4816-8148-A097B279611F}" type="pres">
      <dgm:prSet presAssocID="{99404E2D-6E37-43F1-9F2C-D2D0C078C2A0}" presName="Name0" presStyleCnt="0">
        <dgm:presLayoutVars>
          <dgm:dir/>
          <dgm:animLvl val="lvl"/>
          <dgm:resizeHandles val="exact"/>
        </dgm:presLayoutVars>
      </dgm:prSet>
      <dgm:spPr/>
    </dgm:pt>
    <dgm:pt modelId="{5B254471-83D0-420C-A05F-1A47E105B295}" type="pres">
      <dgm:prSet presAssocID="{1D4A62ED-AACD-4255-8528-FF756CFDB5B0}" presName="linNode" presStyleCnt="0"/>
      <dgm:spPr/>
    </dgm:pt>
    <dgm:pt modelId="{5579F72E-E874-4DBA-B418-A391CA9FB1E9}" type="pres">
      <dgm:prSet presAssocID="{1D4A62ED-AACD-4255-8528-FF756CFDB5B0}" presName="parentText" presStyleLbl="node1" presStyleIdx="0" presStyleCnt="1">
        <dgm:presLayoutVars>
          <dgm:chMax val="1"/>
          <dgm:bulletEnabled val="1"/>
        </dgm:presLayoutVars>
      </dgm:prSet>
      <dgm:spPr/>
    </dgm:pt>
    <dgm:pt modelId="{E2592BCE-B468-4AF0-A90B-3DC67A32B5BC}" type="pres">
      <dgm:prSet presAssocID="{1D4A62ED-AACD-4255-8528-FF756CFDB5B0}" presName="descendantText" presStyleLbl="alignAccFollowNode1" presStyleIdx="0" presStyleCnt="1">
        <dgm:presLayoutVars>
          <dgm:bulletEnabled val="1"/>
        </dgm:presLayoutVars>
      </dgm:prSet>
      <dgm:spPr/>
    </dgm:pt>
  </dgm:ptLst>
  <dgm:cxnLst>
    <dgm:cxn modelId="{564CF940-1F47-4D02-AAD3-1075B92E3C83}" type="presOf" srcId="{F4E2E5BF-C6E8-41C3-9CFF-46040A29BE74}" destId="{E2592BCE-B468-4AF0-A90B-3DC67A32B5BC}" srcOrd="0" destOrd="0" presId="urn:microsoft.com/office/officeart/2005/8/layout/vList5"/>
    <dgm:cxn modelId="{EDF09595-5BFA-43D6-86F6-8F7408DAAD59}" type="presOf" srcId="{99404E2D-6E37-43F1-9F2C-D2D0C078C2A0}" destId="{B8FF716B-1CDF-4816-8148-A097B279611F}" srcOrd="0" destOrd="0" presId="urn:microsoft.com/office/officeart/2005/8/layout/vList5"/>
    <dgm:cxn modelId="{BFDEB59C-86EA-44EF-A2B2-BD18829D0BA3}" srcId="{99404E2D-6E37-43F1-9F2C-D2D0C078C2A0}" destId="{1D4A62ED-AACD-4255-8528-FF756CFDB5B0}" srcOrd="0" destOrd="0" parTransId="{4650E420-36BA-47E3-93A7-EC0A7D113D6D}" sibTransId="{58BDA70C-D18B-4F12-B04D-96AA8036703D}"/>
    <dgm:cxn modelId="{6467CBA9-53B2-4EEC-ADD3-A70104B1D67F}" type="presOf" srcId="{1D4A62ED-AACD-4255-8528-FF756CFDB5B0}" destId="{5579F72E-E874-4DBA-B418-A391CA9FB1E9}" srcOrd="0" destOrd="0" presId="urn:microsoft.com/office/officeart/2005/8/layout/vList5"/>
    <dgm:cxn modelId="{3FBCDBB4-BD81-4169-8932-A57B25FE1964}" srcId="{1D4A62ED-AACD-4255-8528-FF756CFDB5B0}" destId="{F4E2E5BF-C6E8-41C3-9CFF-46040A29BE74}" srcOrd="0" destOrd="0" parTransId="{32FA8EEE-F08B-4428-B001-95995D56431C}" sibTransId="{16E22FC1-1165-4C71-8A99-F9113E0DD4B4}"/>
    <dgm:cxn modelId="{56A7E748-D7BD-4973-AE06-AB2BD7802B60}" type="presParOf" srcId="{B8FF716B-1CDF-4816-8148-A097B279611F}" destId="{5B254471-83D0-420C-A05F-1A47E105B295}" srcOrd="0" destOrd="0" presId="urn:microsoft.com/office/officeart/2005/8/layout/vList5"/>
    <dgm:cxn modelId="{36A20B43-42BB-4550-BD46-5C9DF57AA778}" type="presParOf" srcId="{5B254471-83D0-420C-A05F-1A47E105B295}" destId="{5579F72E-E874-4DBA-B418-A391CA9FB1E9}" srcOrd="0" destOrd="0" presId="urn:microsoft.com/office/officeart/2005/8/layout/vList5"/>
    <dgm:cxn modelId="{0BD06506-1B6C-4B20-BD7E-AB1A9A2D1E8B}" type="presParOf" srcId="{5B254471-83D0-420C-A05F-1A47E105B295}" destId="{E2592BCE-B468-4AF0-A90B-3DC67A32B5BC}"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F1879-D5F0-46C4-83B5-333163F09755}">
      <dsp:nvSpPr>
        <dsp:cNvPr id="0" name=""/>
        <dsp:cNvSpPr/>
      </dsp:nvSpPr>
      <dsp:spPr>
        <a:xfrm>
          <a:off x="-4941004" y="-757110"/>
          <a:ext cx="5884633" cy="5884633"/>
        </a:xfrm>
        <a:prstGeom prst="blockArc">
          <a:avLst>
            <a:gd name="adj1" fmla="val 18900000"/>
            <a:gd name="adj2" fmla="val 2700000"/>
            <a:gd name="adj3" fmla="val 367"/>
          </a:avLst>
        </a:pr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B8D59C-9BE2-41EA-B9A2-09CAB5E890C3}">
      <dsp:nvSpPr>
        <dsp:cNvPr id="0" name=""/>
        <dsp:cNvSpPr/>
      </dsp:nvSpPr>
      <dsp:spPr>
        <a:xfrm>
          <a:off x="412852" y="273063"/>
          <a:ext cx="10014814"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Asserting</a:t>
          </a:r>
          <a:r>
            <a:rPr lang="en-US" sz="1600" b="1" i="1" kern="1200" dirty="0"/>
            <a:t> – </a:t>
          </a:r>
          <a:r>
            <a:rPr lang="en-US" sz="1600" kern="1200" dirty="0"/>
            <a:t>you insist that your ideas are heard and you challenge the ideas of others</a:t>
          </a:r>
          <a:endParaRPr lang="ar-EG" sz="1600" kern="1200" dirty="0"/>
        </a:p>
      </dsp:txBody>
      <dsp:txXfrm>
        <a:off x="412852" y="273063"/>
        <a:ext cx="10014814" cy="546476"/>
      </dsp:txXfrm>
    </dsp:sp>
    <dsp:sp modelId="{3502ACE4-DDE7-4B1F-81BE-397D8C3249A7}">
      <dsp:nvSpPr>
        <dsp:cNvPr id="0" name=""/>
        <dsp:cNvSpPr/>
      </dsp:nvSpPr>
      <dsp:spPr>
        <a:xfrm>
          <a:off x="71304" y="204753"/>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953E21-34AB-4279-AFAD-CAF8FF7A9B8F}">
      <dsp:nvSpPr>
        <dsp:cNvPr id="0" name=""/>
        <dsp:cNvSpPr/>
      </dsp:nvSpPr>
      <dsp:spPr>
        <a:xfrm>
          <a:off x="804441" y="1092515"/>
          <a:ext cx="9623225"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Convincing</a:t>
          </a:r>
          <a:r>
            <a:rPr lang="en-US" sz="1600" b="1" i="1" kern="1200" dirty="0"/>
            <a:t> – </a:t>
          </a:r>
          <a:r>
            <a:rPr lang="en-US" sz="1600" i="1" kern="1200" dirty="0"/>
            <a:t>you put forward your ideas and offer logical, rational reasons to convince others of your point of view</a:t>
          </a:r>
          <a:endParaRPr lang="ar-EG" sz="1600" kern="1200" dirty="0"/>
        </a:p>
      </dsp:txBody>
      <dsp:txXfrm>
        <a:off x="804441" y="1092515"/>
        <a:ext cx="9623225" cy="546476"/>
      </dsp:txXfrm>
    </dsp:sp>
    <dsp:sp modelId="{1F39F35C-18AD-4F3C-AC7D-22D03B16C76F}">
      <dsp:nvSpPr>
        <dsp:cNvPr id="0" name=""/>
        <dsp:cNvSpPr/>
      </dsp:nvSpPr>
      <dsp:spPr>
        <a:xfrm>
          <a:off x="462893" y="1024206"/>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831246-E725-4CD4-9B23-0BB7DC9B2D59}">
      <dsp:nvSpPr>
        <dsp:cNvPr id="0" name=""/>
        <dsp:cNvSpPr/>
      </dsp:nvSpPr>
      <dsp:spPr>
        <a:xfrm>
          <a:off x="924627" y="1911967"/>
          <a:ext cx="9503039"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Negotiating</a:t>
          </a:r>
          <a:r>
            <a:rPr lang="en-US" sz="1600" b="1" i="1" kern="1200" dirty="0"/>
            <a:t> – </a:t>
          </a:r>
          <a:r>
            <a:rPr lang="en-US" sz="1600" i="1" kern="1200" dirty="0"/>
            <a:t>you look for compromises and make concessions to reach outcomes that satisfy your greater interest</a:t>
          </a:r>
          <a:endParaRPr lang="ar-EG" sz="1600" kern="1200" dirty="0"/>
        </a:p>
      </dsp:txBody>
      <dsp:txXfrm>
        <a:off x="924627" y="1911967"/>
        <a:ext cx="9503039" cy="546476"/>
      </dsp:txXfrm>
    </dsp:sp>
    <dsp:sp modelId="{A2D09F7E-9A16-4CC4-AEC4-B7FA48BE5FF0}">
      <dsp:nvSpPr>
        <dsp:cNvPr id="0" name=""/>
        <dsp:cNvSpPr/>
      </dsp:nvSpPr>
      <dsp:spPr>
        <a:xfrm>
          <a:off x="583080" y="1843658"/>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82A8E9-7B13-416B-8A04-34E94E02A0DC}">
      <dsp:nvSpPr>
        <dsp:cNvPr id="0" name=""/>
        <dsp:cNvSpPr/>
      </dsp:nvSpPr>
      <dsp:spPr>
        <a:xfrm>
          <a:off x="804441" y="2731420"/>
          <a:ext cx="9623225"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Bridging</a:t>
          </a:r>
          <a:r>
            <a:rPr lang="en-US" sz="1600" b="1" i="1" kern="1200" dirty="0"/>
            <a:t> – </a:t>
          </a:r>
          <a:r>
            <a:rPr lang="en-US" sz="1600" i="1" kern="1200" dirty="0"/>
            <a:t>you build relationships and connect with others through listening understanding and building coalitions </a:t>
          </a:r>
          <a:endParaRPr lang="ar-EG" sz="1600" kern="1200" dirty="0"/>
        </a:p>
      </dsp:txBody>
      <dsp:txXfrm>
        <a:off x="804441" y="2731420"/>
        <a:ext cx="9623225" cy="546476"/>
      </dsp:txXfrm>
    </dsp:sp>
    <dsp:sp modelId="{001664EF-2921-4BD4-96A6-F224AF47964D}">
      <dsp:nvSpPr>
        <dsp:cNvPr id="0" name=""/>
        <dsp:cNvSpPr/>
      </dsp:nvSpPr>
      <dsp:spPr>
        <a:xfrm>
          <a:off x="462893" y="2663110"/>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A2F197-9DCA-4A8A-B0F9-BC44D888EB74}">
      <dsp:nvSpPr>
        <dsp:cNvPr id="0" name=""/>
        <dsp:cNvSpPr/>
      </dsp:nvSpPr>
      <dsp:spPr>
        <a:xfrm>
          <a:off x="412852" y="3550872"/>
          <a:ext cx="10014814" cy="54647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766" tIns="45720" rIns="45720" bIns="45720" numCol="1" spcCol="1270" anchor="ctr" anchorCtr="0">
          <a:noAutofit/>
        </a:bodyPr>
        <a:lstStyle/>
        <a:p>
          <a:pPr marL="0" lvl="0" indent="0" algn="l" defTabSz="800100" rtl="1">
            <a:lnSpc>
              <a:spcPct val="90000"/>
            </a:lnSpc>
            <a:spcBef>
              <a:spcPct val="0"/>
            </a:spcBef>
            <a:spcAft>
              <a:spcPct val="35000"/>
            </a:spcAft>
            <a:buNone/>
          </a:pPr>
          <a:r>
            <a:rPr lang="en-US" sz="1800" b="1" i="1" kern="1200" dirty="0"/>
            <a:t>Inspiring</a:t>
          </a:r>
          <a:r>
            <a:rPr lang="en-US" sz="1600" b="1" i="1" kern="1200" dirty="0"/>
            <a:t> – </a:t>
          </a:r>
          <a:r>
            <a:rPr lang="en-US" sz="1600" i="1" kern="1200" dirty="0"/>
            <a:t>you advocate your position and encourage others with a sense of shared purpose and exciting possibilities</a:t>
          </a:r>
          <a:endParaRPr lang="ar-EG" sz="1600" kern="1200" dirty="0"/>
        </a:p>
      </dsp:txBody>
      <dsp:txXfrm>
        <a:off x="412852" y="3550872"/>
        <a:ext cx="10014814" cy="546476"/>
      </dsp:txXfrm>
    </dsp:sp>
    <dsp:sp modelId="{42065BB3-609F-4901-BFA0-8D938D5F1C1F}">
      <dsp:nvSpPr>
        <dsp:cNvPr id="0" name=""/>
        <dsp:cNvSpPr/>
      </dsp:nvSpPr>
      <dsp:spPr>
        <a:xfrm>
          <a:off x="71304" y="3482562"/>
          <a:ext cx="683095" cy="683095"/>
        </a:xfrm>
        <a:prstGeom prst="ellipse">
          <a:avLst/>
        </a:prstGeom>
        <a:solidFill>
          <a:schemeClr val="lt1">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4960455" y="-1880348"/>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build a solid rapport and a genuine concern for an individual before endeavoring to direct them towards a certain outcome. You must act with authenticity, demonstrating that you are trustworthy and that your primary goal is to help.</a:t>
          </a:r>
          <a:endParaRPr lang="ar-EG" sz="1400" kern="1200" dirty="0"/>
        </a:p>
      </dsp:txBody>
      <dsp:txXfrm rot="-5400000">
        <a:off x="2932999" y="203701"/>
        <a:ext cx="5157625" cy="1046118"/>
      </dsp:txXfrm>
    </dsp:sp>
    <dsp:sp modelId="{5579F72E-E874-4DBA-B418-A391CA9FB1E9}">
      <dsp:nvSpPr>
        <dsp:cNvPr id="0" name=""/>
        <dsp:cNvSpPr/>
      </dsp:nvSpPr>
      <dsp:spPr>
        <a:xfrm>
          <a:off x="0" y="2195"/>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Build trust and be consistent</a:t>
          </a:r>
          <a:endParaRPr lang="ar-EG" sz="3200" kern="1200" dirty="0"/>
        </a:p>
      </dsp:txBody>
      <dsp:txXfrm>
        <a:off x="70741" y="72936"/>
        <a:ext cx="2791516" cy="1307648"/>
      </dsp:txXfrm>
    </dsp:sp>
    <dsp:sp modelId="{758C79B2-0937-4720-A879-FCAE9BEC0DD8}">
      <dsp:nvSpPr>
        <dsp:cNvPr id="0" name=""/>
        <dsp:cNvSpPr/>
      </dsp:nvSpPr>
      <dsp:spPr>
        <a:xfrm rot="5400000">
          <a:off x="4960455" y="-358761"/>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being an active listener, you gain insight into what is driving the other person emotionally. Once you understand the emotional factors steering their thinking, you can demonstrate that you understand them, and your conversation will advance.</a:t>
          </a:r>
          <a:endParaRPr lang="ar-EG" sz="1400" kern="1200" dirty="0"/>
        </a:p>
      </dsp:txBody>
      <dsp:txXfrm rot="-5400000">
        <a:off x="2932999" y="1725288"/>
        <a:ext cx="5157625" cy="1046118"/>
      </dsp:txXfrm>
    </dsp:sp>
    <dsp:sp modelId="{BD3E3237-828C-4EED-8E16-5AFE96405AF9}">
      <dsp:nvSpPr>
        <dsp:cNvPr id="0" name=""/>
        <dsp:cNvSpPr/>
      </dsp:nvSpPr>
      <dsp:spPr>
        <a:xfrm>
          <a:off x="0" y="1523782"/>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Be present and connect</a:t>
          </a:r>
          <a:endParaRPr lang="ar-EG" sz="3200" kern="1200" dirty="0"/>
        </a:p>
      </dsp:txBody>
      <dsp:txXfrm>
        <a:off x="70741" y="1594523"/>
        <a:ext cx="2791516" cy="1307648"/>
      </dsp:txXfrm>
    </dsp:sp>
    <dsp:sp modelId="{CBEC7BD9-5DDB-44C8-AADE-9D91084B7688}">
      <dsp:nvSpPr>
        <dsp:cNvPr id="0" name=""/>
        <dsp:cNvSpPr/>
      </dsp:nvSpPr>
      <dsp:spPr>
        <a:xfrm rot="5400000">
          <a:off x="4960455" y="1162825"/>
          <a:ext cx="1159304" cy="521421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Before you can motivate someone, you need to understand their core values and driving forces. Are they hoping to make a difference in the world, gain admiration from their peers or advance their career? What is fundamentally essential to them? What are they going through in their life?</a:t>
          </a:r>
          <a:endParaRPr lang="ar-EG" sz="1400" kern="1200" dirty="0"/>
        </a:p>
      </dsp:txBody>
      <dsp:txXfrm rot="-5400000">
        <a:off x="2932999" y="3246875"/>
        <a:ext cx="5157625" cy="1046118"/>
      </dsp:txXfrm>
    </dsp:sp>
    <dsp:sp modelId="{87E000A8-1E37-42AD-B9F2-7AF3C617C7EB}">
      <dsp:nvSpPr>
        <dsp:cNvPr id="0" name=""/>
        <dsp:cNvSpPr/>
      </dsp:nvSpPr>
      <dsp:spPr>
        <a:xfrm>
          <a:off x="0" y="3045369"/>
          <a:ext cx="2932998" cy="1449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Ask to understand</a:t>
          </a:r>
          <a:endParaRPr lang="ar-EG" sz="3200" kern="1200" dirty="0"/>
        </a:p>
      </dsp:txBody>
      <dsp:txXfrm>
        <a:off x="70741" y="3116110"/>
        <a:ext cx="2791516" cy="1307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4996033" y="-1880175"/>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The most compelling way to teach a lesson is to inspire through storytelling, and case studies. encourage others to discover the answers by themselves. The easiest way to persuade someone is by helping them persuade themselves.</a:t>
          </a:r>
          <a:endParaRPr lang="ar-EG" sz="1400" kern="1200" dirty="0"/>
        </a:p>
      </dsp:txBody>
      <dsp:txXfrm rot="-5400000">
        <a:off x="2963268" y="211291"/>
        <a:ext cx="5209330" cy="1085098"/>
      </dsp:txXfrm>
    </dsp:sp>
    <dsp:sp modelId="{5579F72E-E874-4DBA-B418-A391CA9FB1E9}">
      <dsp:nvSpPr>
        <dsp:cNvPr id="0" name=""/>
        <dsp:cNvSpPr/>
      </dsp:nvSpPr>
      <dsp:spPr>
        <a:xfrm>
          <a:off x="0" y="2277"/>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a:t>Educate and encourage</a:t>
          </a:r>
          <a:endParaRPr lang="ar-EG" sz="2600" kern="1200" dirty="0"/>
        </a:p>
      </dsp:txBody>
      <dsp:txXfrm>
        <a:off x="73377" y="75654"/>
        <a:ext cx="2816513" cy="1356371"/>
      </dsp:txXfrm>
    </dsp:sp>
    <dsp:sp modelId="{758C79B2-0937-4720-A879-FCAE9BEC0DD8}">
      <dsp:nvSpPr>
        <dsp:cNvPr id="0" name=""/>
        <dsp:cNvSpPr/>
      </dsp:nvSpPr>
      <dsp:spPr>
        <a:xfrm rot="5400000">
          <a:off x="4996033" y="-301893"/>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If there is an element of truth to any suspicion they may have, deal with it head-on. Nobody can expose your weaknesses in a better light than you. Doing so will also bestow you with credibility and allow you to resolve their concern before giving them the chance to object.</a:t>
          </a:r>
          <a:endParaRPr lang="ar-EG" sz="1400" kern="1200" dirty="0"/>
        </a:p>
      </dsp:txBody>
      <dsp:txXfrm rot="-5400000">
        <a:off x="2963268" y="1789573"/>
        <a:ext cx="5209330" cy="1085098"/>
      </dsp:txXfrm>
    </dsp:sp>
    <dsp:sp modelId="{BD3E3237-828C-4EED-8E16-5AFE96405AF9}">
      <dsp:nvSpPr>
        <dsp:cNvPr id="0" name=""/>
        <dsp:cNvSpPr/>
      </dsp:nvSpPr>
      <dsp:spPr>
        <a:xfrm>
          <a:off x="0" y="1580559"/>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dirty="0"/>
            <a:t>Confirm suspicions and acknowledge objections</a:t>
          </a:r>
          <a:endParaRPr lang="ar-EG" sz="2600" kern="1200" dirty="0"/>
        </a:p>
      </dsp:txBody>
      <dsp:txXfrm>
        <a:off x="73377" y="1653936"/>
        <a:ext cx="2816513" cy="1356371"/>
      </dsp:txXfrm>
    </dsp:sp>
    <dsp:sp modelId="{CBEC7BD9-5DDB-44C8-AADE-9D91084B7688}">
      <dsp:nvSpPr>
        <dsp:cNvPr id="0" name=""/>
        <dsp:cNvSpPr/>
      </dsp:nvSpPr>
      <dsp:spPr>
        <a:xfrm rot="5400000">
          <a:off x="4996033" y="1276388"/>
          <a:ext cx="1202500" cy="526803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compliment the person you are trying to persuade. Make them feel important, and show admiration. </a:t>
          </a:r>
          <a:endParaRPr lang="ar-EG" sz="1400" kern="1200" dirty="0"/>
        </a:p>
        <a:p>
          <a:pPr marL="114300" lvl="1" indent="-114300" algn="l" defTabSz="622300" rtl="0">
            <a:lnSpc>
              <a:spcPct val="90000"/>
            </a:lnSpc>
            <a:spcBef>
              <a:spcPct val="0"/>
            </a:spcBef>
            <a:spcAft>
              <a:spcPct val="15000"/>
            </a:spcAft>
            <a:buChar char="•"/>
          </a:pPr>
          <a:r>
            <a:rPr lang="en-US" sz="1400" kern="1200" dirty="0"/>
            <a:t>Every person seeks out sincere praise. But be mindful of the fine line between acclaim and flattery, as fawning can turn a person off.</a:t>
          </a:r>
          <a:endParaRPr lang="ar-EG" sz="1400" kern="1200" dirty="0"/>
        </a:p>
      </dsp:txBody>
      <dsp:txXfrm rot="-5400000">
        <a:off x="2963268" y="3367855"/>
        <a:ext cx="5209330" cy="1085098"/>
      </dsp:txXfrm>
    </dsp:sp>
    <dsp:sp modelId="{87E000A8-1E37-42AD-B9F2-7AF3C617C7EB}">
      <dsp:nvSpPr>
        <dsp:cNvPr id="0" name=""/>
        <dsp:cNvSpPr/>
      </dsp:nvSpPr>
      <dsp:spPr>
        <a:xfrm>
          <a:off x="0" y="3158841"/>
          <a:ext cx="2963267" cy="15031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rtl="1">
            <a:lnSpc>
              <a:spcPct val="90000"/>
            </a:lnSpc>
            <a:spcBef>
              <a:spcPct val="0"/>
            </a:spcBef>
            <a:spcAft>
              <a:spcPct val="35000"/>
            </a:spcAft>
            <a:buNone/>
          </a:pPr>
          <a:r>
            <a:rPr lang="en-US" sz="2600" b="1" i="0" kern="1200" dirty="0"/>
            <a:t>Praise sincerely</a:t>
          </a:r>
          <a:endParaRPr lang="ar-EG" sz="2600" kern="1200" dirty="0"/>
        </a:p>
      </dsp:txBody>
      <dsp:txXfrm>
        <a:off x="73377" y="3232218"/>
        <a:ext cx="2816513" cy="13563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92BCE-B468-4AF0-A90B-3DC67A32B5BC}">
      <dsp:nvSpPr>
        <dsp:cNvPr id="0" name=""/>
        <dsp:cNvSpPr/>
      </dsp:nvSpPr>
      <dsp:spPr>
        <a:xfrm rot="5400000">
          <a:off x="3833474" y="-613980"/>
          <a:ext cx="3053603" cy="504496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b="0" i="0" kern="1200" dirty="0"/>
            <a:t>Nothing mobilizes attention, or energizes us, better than a challenge that demands we stretch our knowledge, boosts our skills and enhance our ability to reach another level of success</a:t>
          </a:r>
          <a:endParaRPr lang="ar-EG" sz="2700" kern="1200" dirty="0"/>
        </a:p>
      </dsp:txBody>
      <dsp:txXfrm rot="-5400000">
        <a:off x="2837794" y="530765"/>
        <a:ext cx="4895900" cy="2755473"/>
      </dsp:txXfrm>
    </dsp:sp>
    <dsp:sp modelId="{5579F72E-E874-4DBA-B418-A391CA9FB1E9}">
      <dsp:nvSpPr>
        <dsp:cNvPr id="0" name=""/>
        <dsp:cNvSpPr/>
      </dsp:nvSpPr>
      <dsp:spPr>
        <a:xfrm>
          <a:off x="0" y="0"/>
          <a:ext cx="2837793" cy="381700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en-US" sz="4000" b="1" i="0" kern="1200" dirty="0"/>
            <a:t>Challenge and encourage</a:t>
          </a:r>
          <a:endParaRPr lang="ar-EG" sz="4000" kern="1200" dirty="0"/>
        </a:p>
      </dsp:txBody>
      <dsp:txXfrm>
        <a:off x="138530" y="138530"/>
        <a:ext cx="2560733" cy="3539944"/>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92A51-A781-25E9-3B34-315E053242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417A33-8E10-5D6B-535E-9106A4B5F7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4251D-CE9F-7B85-2041-0630E24DB9A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1D4C88-F8EF-E1E2-9550-7D5EA5A1A36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744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DBB0F-C61C-D3CE-733E-285C4428DF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34D53-4672-3B06-54B3-007244F270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A8125-B44F-249A-03C2-EC37F040DC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E57EB5-042F-6B53-4DC1-F67228E9E7B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18939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83E30-AA9F-2892-7965-859730DDF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92DFAB-8515-D47E-402C-848EACEAF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380E9-6A6C-DA2E-36DB-DC7CFC9BF2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3501242-B230-321A-E08E-8B3482795E7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84962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318E9-8C1B-FA8B-186B-AE05A37FEB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4C24DD-4DE1-8B6F-3394-A98617423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924BB-DFC0-F7BF-3BC9-EEEFB58A30E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AEF55C-DA6A-511C-6308-28F9211E5D3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01043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590BA-EDDD-ACEF-4B36-32114C4095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F72E3-6417-C3F2-D40F-9D9022B336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4CD5A-024B-C9E3-B0D2-269DBAF7CDC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A5DB7C-6A3D-CF9C-1753-03A63B9389B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64026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C2C4A-843F-4FCC-D89F-A4EBF6AF7A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7A432D-0DF8-9498-66B5-117E09E57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0091A8-4EB6-36FB-FB56-229BC03FF7C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AFB3547-2526-5EA2-0C44-EF6D2BD67E6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067365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F79F-BC2A-574A-6A6A-573A6656C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D3A750-26A9-13DE-96C5-48C0E559D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D284ED-5EFC-3276-6B19-61A0636E29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F5FF2B2-84A3-9C3F-4BD1-77029CFA6B5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39651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4D90D-8CDB-182D-0EA1-FC58F62956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6EEDE-66A7-34D0-6B2B-3B4413B9BB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028B7-2FFF-FA59-2890-39B83FF666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338590-BB02-8B77-F893-33A154F3370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49778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F73E3-2A8C-22B4-FDEB-82A72FDD5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BBA3A-49F9-04C5-BCAE-FCAC17E4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706A0A-2D91-C977-E500-83A5689478B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CA09B3B-66B6-A096-FAF0-39D2677B7F9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9965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659F-858C-2A79-C274-F746A9954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B9752E-9E88-223A-98ED-5B3B9F16E7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2F596-0764-404D-5FC2-853B95ED688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50AF2A-3856-3D8C-8D02-7EE632F9FD7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3947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BF3F-11E2-B65F-F261-299D611F3E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08C1BA-A36C-E7DD-E3B1-753EA81AC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2C51E1-1419-8102-4D34-AF98B419C5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D48F6F-135C-30CF-5B5B-B0561316CE2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88688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9E256-44A6-A074-CD50-5761A7FC2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62FDA-85E9-57F2-168E-BA0E688DBE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5B166A-3F6C-EA76-4A27-1520BF0640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643B3F-F5FA-2528-9849-48AA8731150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661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E7DB1-788F-F344-A16F-5F3DBBFCB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15CAA-9A1D-08D7-FE29-51DBF39D31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49E2F3-6847-4931-E0AD-D32D09F480F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022A6C-9EFB-B1AD-2B5D-B480D258C60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4141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8885E-66D4-56D4-0A62-A576FCB96E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9AE40-A866-FCC9-F2E1-3BE6412222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6C7DF4-6C21-93A4-46C7-65B7F09C23F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173082-A2B3-D51C-D50C-A07BB97C4CD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059404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5D668-E3DD-D916-9614-DB22019C1A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56CD0-0184-DA71-7C72-7D69BB28C7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FD93B-2F20-AA08-2DD3-BF700C7ABB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CC24E66-D2FA-FF8D-C2D9-BB20C6A51D9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7376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hyperlink" Target="https://www.health.nsw.gov.au/mentalhealth/psychosocial/principles/Pages/behaviour-factors.aspx#:~:text=Behaviour%20is%20affected%20by%20factors,%2C%20culture%2C%20friends%2C%20life%20event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8.jp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5.jpeg"/><Relationship Id="rId7" Type="http://schemas.openxmlformats.org/officeDocument/2006/relationships/diagramQuickStyle" Target="../diagrams/quickStyle2.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5.jpeg"/><Relationship Id="rId7" Type="http://schemas.openxmlformats.org/officeDocument/2006/relationships/diagramQuickStyle" Target="../diagrams/quickStyle3.xm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5.jpeg"/><Relationship Id="rId7" Type="http://schemas.openxmlformats.org/officeDocument/2006/relationships/diagramQuickStyle" Target="../diagrams/quickStyle4.xml"/><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hyperlink" Target="https://www.makingbusinessmatter.co.uk/product/soft-skills-training-course/"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98833" y="2516278"/>
            <a:ext cx="5203246" cy="1200329"/>
          </a:xfrm>
          <a:prstGeom prst="rect">
            <a:avLst/>
          </a:prstGeom>
          <a:noFill/>
        </p:spPr>
        <p:txBody>
          <a:bodyPr wrap="square" rtlCol="0">
            <a:spAutoFit/>
          </a:bodyPr>
          <a:lstStyle/>
          <a:p>
            <a:pPr algn="ctr"/>
            <a:r>
              <a:rPr lang="en-US" sz="3600" b="1" dirty="0">
                <a:solidFill>
                  <a:srgbClr val="00AEEF"/>
                </a:solidFill>
              </a:rPr>
              <a:t>Introduction to Influence &amp; Negotiation skills, </a:t>
            </a:r>
            <a:r>
              <a:rPr lang="en-US" sz="2400" b="1" dirty="0">
                <a:solidFill>
                  <a:srgbClr val="00AEEF"/>
                </a:solidFill>
              </a:rPr>
              <a:t>Part 2</a:t>
            </a:r>
            <a:endParaRPr lang="ar-EG" sz="3600" b="1" dirty="0">
              <a:solidFill>
                <a:srgbClr val="00AEEF"/>
              </a:solidFill>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Lec.2</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29"/>
    </mc:Choice>
    <mc:Fallback xmlns="">
      <p:transition spd="slow" advTm="104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3477875"/>
          </a:xfrm>
          <a:prstGeom prst="rect">
            <a:avLst/>
          </a:prstGeom>
        </p:spPr>
        <p:txBody>
          <a:bodyPr wrap="square">
            <a:spAutoFit/>
          </a:bodyPr>
          <a:lstStyle/>
          <a:p>
            <a:pPr marL="0" indent="0">
              <a:buNone/>
            </a:pPr>
            <a:endParaRPr lang="en-US" sz="2000" b="1" u="sng" dirty="0"/>
          </a:p>
          <a:p>
            <a:pPr marL="342900" indent="-342900">
              <a:buFont typeface="Arial" panose="020B0604020202020204" pitchFamily="34" charset="0"/>
              <a:buChar char="•"/>
            </a:pPr>
            <a:r>
              <a:rPr lang="en-AU" altLang="en-US" sz="2000" b="1" dirty="0"/>
              <a:t>To share some defining and key concepts of influencing and persuading skills.</a:t>
            </a:r>
          </a:p>
          <a:p>
            <a:pPr marL="342900" indent="-342900">
              <a:buFont typeface="Arial" panose="020B0604020202020204" pitchFamily="34" charset="0"/>
              <a:buChar char="•"/>
            </a:pPr>
            <a:r>
              <a:rPr lang="en-AU" altLang="en-US" sz="2000" b="1" dirty="0"/>
              <a:t>To highlight some qualities and skills to influence others.</a:t>
            </a:r>
          </a:p>
          <a:p>
            <a:pPr marL="342900" indent="-342900">
              <a:buFont typeface="Arial" panose="020B0604020202020204" pitchFamily="34" charset="0"/>
              <a:buChar char="•"/>
            </a:pPr>
            <a:r>
              <a:rPr lang="en-AU" altLang="en-US" sz="2000" b="1" dirty="0"/>
              <a:t>How to develop </a:t>
            </a:r>
            <a:r>
              <a:rPr lang="en-US" sz="2000" b="1" dirty="0"/>
              <a:t>and improve your influencing skills</a:t>
            </a:r>
            <a:r>
              <a:rPr lang="en-AU" altLang="en-US" sz="2000" b="1" dirty="0"/>
              <a:t> </a:t>
            </a:r>
          </a:p>
          <a:p>
            <a:pPr marL="342900" indent="-342900">
              <a:buFont typeface="Arial" panose="020B0604020202020204" pitchFamily="34" charset="0"/>
              <a:buChar char="•"/>
            </a:pPr>
            <a:r>
              <a:rPr lang="en-US" sz="2000" b="1" dirty="0">
                <a:effectLst/>
                <a:ea typeface="Times New Roman" panose="02020603050405020304" pitchFamily="18" charset="0"/>
                <a:cs typeface="Calibri" panose="020F0502020204030204" pitchFamily="34" charset="0"/>
              </a:rPr>
              <a:t>Principles of Influence (Cialdini’s 7 Rules)</a:t>
            </a:r>
            <a:endParaRPr lang="en-US" sz="2000" b="1" dirty="0">
              <a:effectLst/>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AU" altLang="en-US" sz="2000" b="1" dirty="0"/>
              <a:t>Case study and activities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9B08C47-BB77-C47D-27FF-C47F614F49C3}"/>
              </a:ext>
            </a:extLst>
          </p:cNvPr>
          <p:cNvSpPr>
            <a:spLocks noGrp="1"/>
          </p:cNvSpPr>
          <p:nvPr>
            <p:ph type="pic" sz="quarter" idx="10"/>
          </p:nvPr>
        </p:nvSpPr>
        <p:spPr/>
      </p:sp>
      <p:pic>
        <p:nvPicPr>
          <p:cNvPr id="9" name="Picture 2" descr="Negotiation Skills - Strengthscape">
            <a:extLst>
              <a:ext uri="{FF2B5EF4-FFF2-40B4-BE49-F238E27FC236}">
                <a16:creationId xmlns:a16="http://schemas.microsoft.com/office/drawing/2014/main" id="{1364AEE2-6CF7-5B71-E2D3-E0ADD86C3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857351"/>
            <a:ext cx="4968701" cy="25716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1350B94-568D-CAA2-7A93-4DAD1854100A}"/>
              </a:ext>
            </a:extLst>
          </p:cNvPr>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Tree>
    <p:extLst>
      <p:ext uri="{BB962C8B-B14F-4D97-AF65-F5344CB8AC3E}">
        <p14:creationId xmlns:p14="http://schemas.microsoft.com/office/powerpoint/2010/main" val="2689775995"/>
      </p:ext>
    </p:extLst>
  </p:cSld>
  <p:clrMapOvr>
    <a:masterClrMapping/>
  </p:clrMapOvr>
  <p:transition spd="slow" advTm="61226">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93743" y="4942907"/>
            <a:ext cx="5694652" cy="1835567"/>
          </a:xfrm>
          <a:prstGeom prst="rect">
            <a:avLst/>
          </a:prstGeom>
          <a:noFill/>
        </p:spPr>
        <p:txBody>
          <a:bodyPr wrap="square">
            <a:spAutoFit/>
          </a:bodyPr>
          <a:lstStyle/>
          <a:p>
            <a:pPr algn="ctr">
              <a:lnSpc>
                <a:spcPct val="120000"/>
              </a:lnSpc>
            </a:pPr>
            <a:r>
              <a:rPr lang="en-US" sz="2400" b="1" dirty="0">
                <a:solidFill>
                  <a:srgbClr val="C00000"/>
                </a:solidFill>
                <a:latin typeface="Alexandria" charset="0"/>
                <a:cs typeface="Alexandria" charset="0"/>
              </a:rPr>
              <a:t>Your ability to negotiate, communicate, influence and persuade others to do things absolutely indispensable to everything you accomplish in life.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Placeholder 7">
            <a:extLst>
              <a:ext uri="{FF2B5EF4-FFF2-40B4-BE49-F238E27FC236}">
                <a16:creationId xmlns:a16="http://schemas.microsoft.com/office/drawing/2014/main" id="{7825C73B-8B4B-FF57-C0B9-C26CE6C031D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4192" r="14192"/>
          <a:stretch>
            <a:fillRect/>
          </a:stretch>
        </p:blipFill>
        <p:spPr/>
      </p:pic>
      <p:sp>
        <p:nvSpPr>
          <p:cNvPr id="10" name="Rectangle 9">
            <a:extLst>
              <a:ext uri="{FF2B5EF4-FFF2-40B4-BE49-F238E27FC236}">
                <a16:creationId xmlns:a16="http://schemas.microsoft.com/office/drawing/2014/main" id="{6CEE1F1F-C4B1-6E2E-D726-A2D909DD052B}"/>
              </a:ext>
            </a:extLst>
          </p:cNvPr>
          <p:cNvSpPr/>
          <p:nvPr/>
        </p:nvSpPr>
        <p:spPr>
          <a:xfrm>
            <a:off x="6233161" y="861358"/>
            <a:ext cx="5578735" cy="1015663"/>
          </a:xfrm>
          <a:prstGeom prst="rect">
            <a:avLst/>
          </a:prstGeom>
        </p:spPr>
        <p:txBody>
          <a:bodyPr wrap="square">
            <a:spAutoFit/>
          </a:bodyPr>
          <a:lstStyle/>
          <a:p>
            <a:pPr algn="ctr"/>
            <a:r>
              <a:rPr lang="en-US" sz="2000" b="1" dirty="0">
                <a:latin typeface="arial" panose="020B0604020202020204" pitchFamily="34" charset="0"/>
              </a:rPr>
              <a:t>Brian Tracy is a Canadian-American motivational public speaker and self-development author</a:t>
            </a:r>
            <a:endParaRPr lang="ar-EG" sz="2000" b="1" dirty="0"/>
          </a:p>
        </p:txBody>
      </p:sp>
    </p:spTree>
  </p:cSld>
  <p:clrMapOvr>
    <a:masterClrMapping/>
  </p:clrMapOvr>
  <mc:AlternateContent xmlns:mc="http://schemas.openxmlformats.org/markup-compatibility/2006" xmlns:p14="http://schemas.microsoft.com/office/powerpoint/2010/main">
    <mc:Choice Requires="p14">
      <p:transition spd="slow" p14:dur="2000" advTm="93404"/>
    </mc:Choice>
    <mc:Fallback xmlns="">
      <p:transition spd="slow" advTm="93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3C767-0F6B-1B82-6A9A-D6580C22EA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AC6E06-992A-CFD8-60E0-9855047F8BF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9444B02-6B5C-3D35-681D-4D371EB939E0}"/>
              </a:ext>
            </a:extLst>
          </p:cNvPr>
          <p:cNvSpPr/>
          <p:nvPr/>
        </p:nvSpPr>
        <p:spPr>
          <a:xfrm>
            <a:off x="1308298" y="1549486"/>
            <a:ext cx="4222539" cy="2923877"/>
          </a:xfrm>
          <a:prstGeom prst="rect">
            <a:avLst/>
          </a:prstGeom>
        </p:spPr>
        <p:txBody>
          <a:bodyPr wrap="square">
            <a:spAutoFit/>
          </a:bodyPr>
          <a:lstStyle/>
          <a:p>
            <a:pPr algn="ctr"/>
            <a:r>
              <a:rPr lang="en-US" altLang="en-US" sz="2400" b="1" dirty="0"/>
              <a:t>Everyone is a person of influence….</a:t>
            </a:r>
          </a:p>
          <a:p>
            <a:pPr algn="ctr"/>
            <a:endParaRPr lang="en-US" altLang="en-US" sz="2000" dirty="0"/>
          </a:p>
          <a:p>
            <a:pPr algn="ctr"/>
            <a:endParaRPr lang="en-US" altLang="en-US" sz="2000" dirty="0"/>
          </a:p>
          <a:p>
            <a:pPr algn="ctr"/>
            <a:r>
              <a:rPr lang="en-US" altLang="en-US" sz="2400" dirty="0"/>
              <a:t>Even though we have an impact on nearly everyone around </a:t>
            </a:r>
          </a:p>
          <a:p>
            <a:pPr algn="ctr"/>
            <a:r>
              <a:rPr lang="en-US" altLang="en-US" sz="2400" dirty="0"/>
              <a:t>us, our level of influence is not the same with everyone</a:t>
            </a:r>
          </a:p>
        </p:txBody>
      </p:sp>
      <p:sp>
        <p:nvSpPr>
          <p:cNvPr id="18" name="Rectangle 17">
            <a:extLst>
              <a:ext uri="{FF2B5EF4-FFF2-40B4-BE49-F238E27FC236}">
                <a16:creationId xmlns:a16="http://schemas.microsoft.com/office/drawing/2014/main" id="{7AEDFD18-4B59-9EA0-4152-48EC2B70E4A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E585BA31-A1CA-A99C-53A9-72FA3C7B50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2C770D-5BF8-ECA9-443A-D31A92545D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932F6BE-DD0F-D008-2AD7-AC0DDFB2F6CF}"/>
              </a:ext>
            </a:extLst>
          </p:cNvPr>
          <p:cNvSpPr>
            <a:spLocks noGrp="1"/>
          </p:cNvSpPr>
          <p:nvPr>
            <p:ph type="pic" sz="quarter" idx="10"/>
          </p:nvPr>
        </p:nvSpPr>
        <p:spPr/>
      </p:sp>
      <p:pic>
        <p:nvPicPr>
          <p:cNvPr id="3" name="Picture 2">
            <a:extLst>
              <a:ext uri="{FF2B5EF4-FFF2-40B4-BE49-F238E27FC236}">
                <a16:creationId xmlns:a16="http://schemas.microsoft.com/office/drawing/2014/main" id="{D2AB7201-9DB2-B02C-A92B-F42627C08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33450"/>
            <a:ext cx="4997429" cy="2495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7036896"/>
      </p:ext>
    </p:extLst>
  </p:cSld>
  <p:clrMapOvr>
    <a:masterClrMapping/>
  </p:clrMapOvr>
  <p:transition spd="slow" advTm="61766">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2F16-1AC2-2B69-5957-5578D876FD8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CF338A-C3AA-9C8A-17B6-AA21A4DAA4C8}"/>
              </a:ext>
            </a:extLst>
          </p:cNvPr>
          <p:cNvSpPr/>
          <p:nvPr/>
        </p:nvSpPr>
        <p:spPr>
          <a:xfrm>
            <a:off x="1133854" y="1397680"/>
            <a:ext cx="4962146"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153412B-C101-C30C-A2B0-1D651ADC578F}"/>
              </a:ext>
            </a:extLst>
          </p:cNvPr>
          <p:cNvSpPr/>
          <p:nvPr/>
        </p:nvSpPr>
        <p:spPr>
          <a:xfrm>
            <a:off x="1308298" y="1549486"/>
            <a:ext cx="4222539" cy="4524315"/>
          </a:xfrm>
          <a:prstGeom prst="rect">
            <a:avLst/>
          </a:prstGeom>
        </p:spPr>
        <p:txBody>
          <a:bodyPr wrap="square">
            <a:spAutoFit/>
          </a:bodyPr>
          <a:lstStyle/>
          <a:p>
            <a:pPr marL="0" indent="0" algn="ctr">
              <a:buNone/>
            </a:pPr>
            <a:r>
              <a:rPr lang="en-US" sz="2400" b="1" dirty="0">
                <a:solidFill>
                  <a:srgbClr val="C00000"/>
                </a:solidFill>
                <a:effectLst>
                  <a:outerShdw blurRad="38100" dist="38100" dir="2700000" algn="tl">
                    <a:srgbClr val="000000">
                      <a:alpha val="43137"/>
                    </a:srgbClr>
                  </a:outerShdw>
                </a:effectLst>
              </a:rPr>
              <a:t>Influencing skills </a:t>
            </a:r>
            <a:r>
              <a:rPr lang="en-US" sz="2400" dirty="0"/>
              <a:t>are your abilities to encourage and persuade others to adopt your ideas. </a:t>
            </a:r>
          </a:p>
          <a:p>
            <a:pPr marL="0" indent="0" algn="ctr">
              <a:buNone/>
            </a:pPr>
            <a:endParaRPr lang="en-US" sz="2400" dirty="0"/>
          </a:p>
          <a:p>
            <a:pPr marL="0" indent="0" algn="ctr">
              <a:buNone/>
            </a:pPr>
            <a:endParaRPr lang="en-US" sz="2400" dirty="0"/>
          </a:p>
          <a:p>
            <a:pPr marL="0" indent="0" algn="ctr">
              <a:buNone/>
            </a:pPr>
            <a:endParaRPr lang="en-US" sz="2400" dirty="0"/>
          </a:p>
          <a:p>
            <a:pPr marL="0" indent="0" algn="ctr">
              <a:buNone/>
            </a:pPr>
            <a:endParaRPr lang="en-US" sz="2400" dirty="0"/>
          </a:p>
          <a:p>
            <a:pPr marL="0" indent="0" algn="ctr">
              <a:buNone/>
            </a:pPr>
            <a:r>
              <a:rPr lang="en-US" sz="2400" dirty="0"/>
              <a:t>The skill to influence others can be beneficial for leaders to motivate people and make their teams more productive.</a:t>
            </a:r>
            <a:endParaRPr lang="ar-EG" sz="2400" dirty="0"/>
          </a:p>
        </p:txBody>
      </p:sp>
      <p:sp>
        <p:nvSpPr>
          <p:cNvPr id="18" name="Rectangle 17">
            <a:extLst>
              <a:ext uri="{FF2B5EF4-FFF2-40B4-BE49-F238E27FC236}">
                <a16:creationId xmlns:a16="http://schemas.microsoft.com/office/drawing/2014/main" id="{514E0D29-010C-B09F-B61B-AA5F2CCC7C9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6772215F-1978-4224-1D24-DA74031C6E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23A921-7753-0135-D499-7CEBA0DC44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AFAC340-7117-D804-D2A5-C3057E7519D0}"/>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BCC3716E-A4A9-4C10-E965-34AE8F155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731165"/>
      </p:ext>
    </p:extLst>
  </p:cSld>
  <p:clrMapOvr>
    <a:masterClrMapping/>
  </p:clrMapOvr>
  <p:transition spd="slow" advTm="137243">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9D971-47F2-2750-20B0-F18113711E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9308A41-3D31-AA55-38D1-C1811B15E93C}"/>
              </a:ext>
            </a:extLst>
          </p:cNvPr>
          <p:cNvSpPr/>
          <p:nvPr/>
        </p:nvSpPr>
        <p:spPr>
          <a:xfrm>
            <a:off x="365760" y="1397680"/>
            <a:ext cx="5730240"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7F7BDCF2-A3B2-C4A0-35F3-3183D96F6C6E}"/>
              </a:ext>
            </a:extLst>
          </p:cNvPr>
          <p:cNvSpPr/>
          <p:nvPr/>
        </p:nvSpPr>
        <p:spPr>
          <a:xfrm>
            <a:off x="475360" y="1549486"/>
            <a:ext cx="5055477" cy="4893647"/>
          </a:xfrm>
          <a:prstGeom prst="rect">
            <a:avLst/>
          </a:prstGeom>
        </p:spPr>
        <p:txBody>
          <a:bodyPr wrap="square">
            <a:spAutoFit/>
          </a:bodyPr>
          <a:lstStyle/>
          <a:p>
            <a:pPr marL="0" indent="0" algn="ctr">
              <a:buNone/>
            </a:pPr>
            <a:r>
              <a:rPr lang="en-US" sz="2400" dirty="0"/>
              <a:t>If you influence people, you can achieve anything. </a:t>
            </a:r>
          </a:p>
          <a:p>
            <a:pPr marL="0" indent="0" algn="ctr">
              <a:buNone/>
            </a:pPr>
            <a:endParaRPr lang="en-US" sz="2400" dirty="0"/>
          </a:p>
          <a:p>
            <a:pPr marL="0" indent="0" algn="ctr">
              <a:buNone/>
            </a:pPr>
            <a:r>
              <a:rPr lang="en-US" sz="2400" dirty="0"/>
              <a:t>Imagine if you had the skills of persuasion to enable someone to buy, someone to vote, someone to see your perspective, someone to love, someone to care…</a:t>
            </a:r>
          </a:p>
          <a:p>
            <a:pPr marL="0" indent="0" algn="ctr">
              <a:buNone/>
            </a:pPr>
            <a:endParaRPr lang="en-US" sz="2400" dirty="0"/>
          </a:p>
          <a:p>
            <a:pPr marL="0" indent="0" algn="ctr">
              <a:buNone/>
            </a:pPr>
            <a:endParaRPr lang="en-US" sz="2400" dirty="0"/>
          </a:p>
          <a:p>
            <a:pPr marL="0" indent="0" algn="ctr">
              <a:buNone/>
            </a:pPr>
            <a:r>
              <a:rPr lang="en-US" sz="2400" dirty="0"/>
              <a:t>Through the skill of influencing others, you can change the behaviors of others to achieve your goals. </a:t>
            </a:r>
            <a:endParaRPr lang="ar-EG" sz="2400" dirty="0"/>
          </a:p>
        </p:txBody>
      </p:sp>
      <p:sp>
        <p:nvSpPr>
          <p:cNvPr id="18" name="Rectangle 17">
            <a:extLst>
              <a:ext uri="{FF2B5EF4-FFF2-40B4-BE49-F238E27FC236}">
                <a16:creationId xmlns:a16="http://schemas.microsoft.com/office/drawing/2014/main" id="{1149A8E6-9FB1-3EA4-2E2B-C3C672586E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FE3E51C-BE6E-9F7C-DEA8-858BE03925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D27861-17E6-F904-D47C-7061779960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CCF6FD4-DA45-17FF-7212-167F8F614871}"/>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F715A63A-3C20-8599-0979-5D5BC07AF5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7A14038-C2B2-62FD-C8EA-7DD2757CFAC4}"/>
              </a:ext>
            </a:extLst>
          </p:cNvPr>
          <p:cNvSpPr txBox="1">
            <a:spLocks/>
          </p:cNvSpPr>
          <p:nvPr/>
        </p:nvSpPr>
        <p:spPr>
          <a:xfrm>
            <a:off x="7017169" y="4045361"/>
            <a:ext cx="4809072" cy="91234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rPr>
              <a:t>Why are Influencing Skills Important?</a:t>
            </a:r>
            <a:endParaRPr lang="ar-EG" dirty="0">
              <a:solidFill>
                <a:srgbClr val="C00000"/>
              </a:solidFill>
            </a:endParaRPr>
          </a:p>
        </p:txBody>
      </p:sp>
    </p:spTree>
    <p:extLst>
      <p:ext uri="{BB962C8B-B14F-4D97-AF65-F5344CB8AC3E}">
        <p14:creationId xmlns:p14="http://schemas.microsoft.com/office/powerpoint/2010/main" val="272921313"/>
      </p:ext>
    </p:extLst>
  </p:cSld>
  <p:clrMapOvr>
    <a:masterClrMapping/>
  </p:clrMapOvr>
  <p:transition spd="slow" advTm="13614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83F2E-3AAD-A093-C0F1-B800F55938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37201EF-219E-4ED3-9FE1-0D03244E43C4}"/>
              </a:ext>
            </a:extLst>
          </p:cNvPr>
          <p:cNvSpPr/>
          <p:nvPr/>
        </p:nvSpPr>
        <p:spPr>
          <a:xfrm>
            <a:off x="365760" y="1397680"/>
            <a:ext cx="5730240" cy="5121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70E67BFD-ED19-070F-48C9-EECB506B1E4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C03599A-D8C1-0671-9366-0059993904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1B391E-8F0A-C54B-E9ED-30E2DE1CB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8A7A4C6-5E94-618B-3623-075940EAE305}"/>
              </a:ext>
            </a:extLst>
          </p:cNvPr>
          <p:cNvSpPr>
            <a:spLocks noGrp="1"/>
          </p:cNvSpPr>
          <p:nvPr>
            <p:ph type="pic" sz="quarter" idx="10"/>
          </p:nvPr>
        </p:nvSpPr>
        <p:spPr/>
      </p:sp>
      <p:pic>
        <p:nvPicPr>
          <p:cNvPr id="3" name="Picture 2" descr="How To Improve Your Influencing Skills – DSbc">
            <a:extLst>
              <a:ext uri="{FF2B5EF4-FFF2-40B4-BE49-F238E27FC236}">
                <a16:creationId xmlns:a16="http://schemas.microsoft.com/office/drawing/2014/main" id="{711016BF-0317-88BE-9F2E-1946C7380A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05671"/>
            <a:ext cx="5055477" cy="252332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8A150233-A263-29F5-547E-85EF8D29B648}"/>
              </a:ext>
            </a:extLst>
          </p:cNvPr>
          <p:cNvSpPr txBox="1">
            <a:spLocks/>
          </p:cNvSpPr>
          <p:nvPr/>
        </p:nvSpPr>
        <p:spPr>
          <a:xfrm>
            <a:off x="7017169" y="4045361"/>
            <a:ext cx="4809072" cy="91234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C00000"/>
                </a:solidFill>
                <a:latin typeface="+mn-lt"/>
              </a:rPr>
              <a:t>Influencing and Motivation</a:t>
            </a:r>
            <a:endParaRPr lang="ar-EG" sz="4000" dirty="0">
              <a:solidFill>
                <a:srgbClr val="C00000"/>
              </a:solidFill>
              <a:latin typeface="+mn-lt"/>
            </a:endParaRPr>
          </a:p>
        </p:txBody>
      </p:sp>
      <p:pic>
        <p:nvPicPr>
          <p:cNvPr id="9" name="Picture 8">
            <a:extLst>
              <a:ext uri="{FF2B5EF4-FFF2-40B4-BE49-F238E27FC236}">
                <a16:creationId xmlns:a16="http://schemas.microsoft.com/office/drawing/2014/main" id="{C8CD7ED6-7C3E-DBDC-5543-3DE12EB9DEAA}"/>
              </a:ext>
            </a:extLst>
          </p:cNvPr>
          <p:cNvPicPr>
            <a:picLocks noChangeAspect="1"/>
          </p:cNvPicPr>
          <p:nvPr/>
        </p:nvPicPr>
        <p:blipFill>
          <a:blip r:embed="rId4"/>
          <a:srcRect l="17817" t="30498" r="33039" b="23372"/>
          <a:stretch/>
        </p:blipFill>
        <p:spPr>
          <a:xfrm>
            <a:off x="318862" y="1397679"/>
            <a:ext cx="5798158" cy="5121453"/>
          </a:xfrm>
          <a:prstGeom prst="rect">
            <a:avLst/>
          </a:prstGeom>
        </p:spPr>
      </p:pic>
    </p:spTree>
    <p:extLst>
      <p:ext uri="{BB962C8B-B14F-4D97-AF65-F5344CB8AC3E}">
        <p14:creationId xmlns:p14="http://schemas.microsoft.com/office/powerpoint/2010/main" val="3774607380"/>
      </p:ext>
    </p:extLst>
  </p:cSld>
  <p:clrMapOvr>
    <a:masterClrMapping/>
  </p:clrMapOvr>
  <p:transition spd="slow" advTm="516095">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Influencing and Negotiating Skills - ppt download">
            <a:extLst>
              <a:ext uri="{FF2B5EF4-FFF2-40B4-BE49-F238E27FC236}">
                <a16:creationId xmlns:a16="http://schemas.microsoft.com/office/drawing/2014/main" id="{287A6958-DB3E-9A4C-D6D6-EC8FD39F1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796854"/>
            <a:ext cx="10812720" cy="42590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Tm="315870"/>
    </mc:Choice>
    <mc:Fallback xmlns="">
      <p:transition advTm="31587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1" y="1285192"/>
            <a:ext cx="1018977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536172"/>
            <a:ext cx="5359587" cy="3785652"/>
          </a:xfrm>
          <a:prstGeom prst="rect">
            <a:avLst/>
          </a:prstGeom>
          <a:noFill/>
        </p:spPr>
        <p:txBody>
          <a:bodyPr wrap="square" rtlCol="0">
            <a:spAutoFit/>
          </a:bodyPr>
          <a:lstStyle/>
          <a:p>
            <a:pPr algn="ctr"/>
            <a:r>
              <a:rPr lang="en-US" sz="2400" b="0" i="0" dirty="0">
                <a:solidFill>
                  <a:srgbClr val="001D35"/>
                </a:solidFill>
                <a:effectLst/>
                <a:latin typeface="Google Sans"/>
              </a:rPr>
              <a:t>Robert Cialdini's Principles of Persuasion, often referred to as Cialdini's 6 Principles, are a set of psychological shortcuts that influence human behavior and decision-making. These principles include reciprocity, liking, authority, social proof, consistency, and scarcity.</a:t>
            </a:r>
          </a:p>
          <a:p>
            <a:pPr algn="ctr"/>
            <a:endParaRPr lang="en-US" sz="2400" dirty="0">
              <a:solidFill>
                <a:srgbClr val="001D35"/>
              </a:solidFill>
              <a:latin typeface="Google Sans"/>
              <a:cs typeface="Alexandria" charset="0"/>
            </a:endParaRPr>
          </a:p>
          <a:p>
            <a:pPr algn="ctr"/>
            <a:r>
              <a:rPr lang="en-US" sz="2400" b="0" i="0" dirty="0">
                <a:solidFill>
                  <a:srgbClr val="001D35"/>
                </a:solidFill>
                <a:effectLst/>
                <a:latin typeface="Google Sans"/>
              </a:rPr>
              <a:t>Cialdini later added a seventh principle, unity, based on shared identity</a:t>
            </a:r>
            <a:endParaRPr lang="en-US" sz="2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Dr. Robert Cialdini - The Sweeney Agency">
            <a:extLst>
              <a:ext uri="{FF2B5EF4-FFF2-40B4-BE49-F238E27FC236}">
                <a16:creationId xmlns:a16="http://schemas.microsoft.com/office/drawing/2014/main" id="{D316B589-B5BF-3673-D8DC-CD6351AE91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9468" y="1589441"/>
            <a:ext cx="4060206" cy="36791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07978"/>
    </mc:Choice>
    <mc:Fallback xmlns="">
      <p:transition spd="slow" advTm="1079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1781" y="1521657"/>
            <a:ext cx="7290589"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5061" y="603895"/>
            <a:ext cx="6449436" cy="954107"/>
          </a:xfrm>
          <a:prstGeom prst="rect">
            <a:avLst/>
          </a:prstGeom>
          <a:noFill/>
        </p:spPr>
        <p:txBody>
          <a:bodyPr wrap="square" rtlCol="0">
            <a:spAutoFit/>
          </a:bodyPr>
          <a:lstStyle/>
          <a:p>
            <a:pPr algn="ctr">
              <a:spcBef>
                <a:spcPts val="1500"/>
              </a:spcBef>
              <a:spcAft>
                <a:spcPts val="750"/>
              </a:spcAft>
              <a:buNone/>
            </a:pPr>
            <a:r>
              <a:rPr lang="en-US" sz="2800" b="1" i="0" dirty="0">
                <a:solidFill>
                  <a:srgbClr val="001D35"/>
                </a:solidFill>
                <a:effectLst/>
                <a:latin typeface="Google Sans"/>
              </a:rPr>
              <a:t>The 7 Principles of Persuasion, according to Robert Cialdini</a:t>
            </a:r>
          </a:p>
        </p:txBody>
      </p:sp>
      <p:sp>
        <p:nvSpPr>
          <p:cNvPr id="5" name="Rectangle 4"/>
          <p:cNvSpPr/>
          <p:nvPr/>
        </p:nvSpPr>
        <p:spPr>
          <a:xfrm>
            <a:off x="195656" y="455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378501" y="1570836"/>
            <a:ext cx="7097148" cy="4985980"/>
          </a:xfrm>
          <a:prstGeom prst="rect">
            <a:avLst/>
          </a:prstGeom>
          <a:noFill/>
        </p:spPr>
        <p:txBody>
          <a:bodyPr wrap="square" rtlCol="0">
            <a:spAutoFit/>
          </a:bodyPr>
          <a:lstStyle/>
          <a:p>
            <a:pPr algn="l" fontAlgn="ctr">
              <a:spcBef>
                <a:spcPts val="750"/>
              </a:spcBef>
              <a:spcAft>
                <a:spcPts val="600"/>
              </a:spcAft>
              <a:buFont typeface="+mj-lt"/>
              <a:buAutoNum type="arabicPeriod"/>
            </a:pPr>
            <a:r>
              <a:rPr lang="en-US" sz="2000" b="1" i="0" dirty="0">
                <a:solidFill>
                  <a:srgbClr val="C00000"/>
                </a:solidFill>
                <a:effectLst/>
              </a:rPr>
              <a:t>Reciprocity</a:t>
            </a:r>
            <a:r>
              <a:rPr lang="en-US" b="1" i="0" dirty="0">
                <a:solidFill>
                  <a:srgbClr val="001D35"/>
                </a:solidFill>
                <a:effectLst/>
              </a:rPr>
              <a:t>:</a:t>
            </a:r>
            <a:r>
              <a:rPr lang="en-US" b="0" i="0" dirty="0">
                <a:solidFill>
                  <a:srgbClr val="001D35"/>
                </a:solidFill>
                <a:effectLst/>
              </a:rPr>
              <a:t> People feel obligated to return favors or gifts, even if they are different in scope. </a:t>
            </a:r>
            <a:endParaRPr lang="en-US" b="0" i="0" dirty="0">
              <a:solidFill>
                <a:srgbClr val="0B57D0"/>
              </a:solidFill>
              <a:effectLst/>
            </a:endParaRPr>
          </a:p>
          <a:p>
            <a:pPr algn="l" fontAlgn="ctr">
              <a:spcBef>
                <a:spcPts val="750"/>
              </a:spcBef>
              <a:spcAft>
                <a:spcPts val="600"/>
              </a:spcAft>
              <a:buFont typeface="+mj-lt"/>
              <a:buAutoNum type="arabicPeriod" startAt="2"/>
            </a:pPr>
            <a:r>
              <a:rPr lang="en-US" sz="2000" b="1" i="0" dirty="0">
                <a:solidFill>
                  <a:srgbClr val="C00000"/>
                </a:solidFill>
                <a:effectLst/>
              </a:rPr>
              <a:t>Liking</a:t>
            </a:r>
            <a:r>
              <a:rPr lang="en-US" b="1" i="0" dirty="0">
                <a:solidFill>
                  <a:srgbClr val="001D35"/>
                </a:solidFill>
                <a:effectLst/>
              </a:rPr>
              <a:t>:</a:t>
            </a:r>
            <a:r>
              <a:rPr lang="en-US" b="0" i="0" dirty="0">
                <a:solidFill>
                  <a:srgbClr val="001D35"/>
                </a:solidFill>
                <a:effectLst/>
              </a:rPr>
              <a:t> People are more easily persuaded by individuals they like or who are similar to them. </a:t>
            </a:r>
            <a:endParaRPr lang="en-US" b="0" i="0" dirty="0">
              <a:solidFill>
                <a:srgbClr val="0B57D0"/>
              </a:solidFill>
              <a:effectLst/>
            </a:endParaRPr>
          </a:p>
          <a:p>
            <a:pPr algn="l" fontAlgn="ctr">
              <a:spcBef>
                <a:spcPts val="750"/>
              </a:spcBef>
              <a:spcAft>
                <a:spcPts val="600"/>
              </a:spcAft>
              <a:buFont typeface="+mj-lt"/>
              <a:buAutoNum type="arabicPeriod" startAt="3"/>
            </a:pPr>
            <a:r>
              <a:rPr lang="en-US" sz="2000" b="1" i="0" dirty="0">
                <a:solidFill>
                  <a:srgbClr val="C00000"/>
                </a:solidFill>
                <a:effectLst/>
              </a:rPr>
              <a:t>Authority</a:t>
            </a:r>
            <a:r>
              <a:rPr lang="en-US" b="1" i="0" dirty="0">
                <a:solidFill>
                  <a:srgbClr val="001D35"/>
                </a:solidFill>
                <a:effectLst/>
              </a:rPr>
              <a:t>:</a:t>
            </a:r>
            <a:r>
              <a:rPr lang="en-US" b="0" i="0" dirty="0">
                <a:solidFill>
                  <a:srgbClr val="001D35"/>
                </a:solidFill>
                <a:effectLst/>
              </a:rPr>
              <a:t> People tend to trust and follow those who are perceived as experts or authorities. </a:t>
            </a:r>
            <a:endParaRPr lang="en-US" b="0" i="0" dirty="0">
              <a:solidFill>
                <a:srgbClr val="0B57D0"/>
              </a:solidFill>
              <a:effectLst/>
            </a:endParaRPr>
          </a:p>
          <a:p>
            <a:pPr algn="l" fontAlgn="ctr">
              <a:spcBef>
                <a:spcPts val="750"/>
              </a:spcBef>
              <a:spcAft>
                <a:spcPts val="600"/>
              </a:spcAft>
              <a:buFont typeface="+mj-lt"/>
              <a:buAutoNum type="arabicPeriod" startAt="4"/>
            </a:pPr>
            <a:r>
              <a:rPr lang="en-US" sz="2000" b="1" i="0" dirty="0">
                <a:solidFill>
                  <a:srgbClr val="C00000"/>
                </a:solidFill>
                <a:effectLst/>
              </a:rPr>
              <a:t>Social Proof</a:t>
            </a:r>
            <a:r>
              <a:rPr lang="en-US" b="1" i="0" dirty="0">
                <a:solidFill>
                  <a:srgbClr val="001D35"/>
                </a:solidFill>
                <a:effectLst/>
              </a:rPr>
              <a:t>:</a:t>
            </a:r>
            <a:r>
              <a:rPr lang="en-US" b="0" i="0" dirty="0">
                <a:solidFill>
                  <a:srgbClr val="001D35"/>
                </a:solidFill>
                <a:effectLst/>
              </a:rPr>
              <a:t> People are more likely to do something if they see others doing it. </a:t>
            </a:r>
            <a:endParaRPr lang="en-US" b="0" i="0" dirty="0">
              <a:solidFill>
                <a:srgbClr val="0B57D0"/>
              </a:solidFill>
              <a:effectLst/>
            </a:endParaRPr>
          </a:p>
          <a:p>
            <a:pPr algn="l" fontAlgn="ctr">
              <a:spcBef>
                <a:spcPts val="750"/>
              </a:spcBef>
              <a:spcAft>
                <a:spcPts val="600"/>
              </a:spcAft>
              <a:buFont typeface="+mj-lt"/>
              <a:buAutoNum type="arabicPeriod" startAt="5"/>
            </a:pPr>
            <a:r>
              <a:rPr lang="en-US" sz="2000" b="1" i="0" dirty="0">
                <a:solidFill>
                  <a:srgbClr val="C00000"/>
                </a:solidFill>
                <a:effectLst/>
              </a:rPr>
              <a:t>Consistency</a:t>
            </a:r>
            <a:r>
              <a:rPr lang="en-US" b="1" i="0" dirty="0">
                <a:solidFill>
                  <a:srgbClr val="001D35"/>
                </a:solidFill>
                <a:effectLst/>
              </a:rPr>
              <a:t>:</a:t>
            </a:r>
            <a:r>
              <a:rPr lang="en-US" b="0" i="0" dirty="0">
                <a:solidFill>
                  <a:srgbClr val="001D35"/>
                </a:solidFill>
                <a:effectLst/>
              </a:rPr>
              <a:t> People strive to be consistent with their previous statements and actions. </a:t>
            </a:r>
            <a:endParaRPr lang="en-US" b="0" i="0" dirty="0">
              <a:solidFill>
                <a:srgbClr val="0B57D0"/>
              </a:solidFill>
              <a:effectLst/>
            </a:endParaRPr>
          </a:p>
          <a:p>
            <a:pPr algn="l" fontAlgn="ctr">
              <a:spcBef>
                <a:spcPts val="750"/>
              </a:spcBef>
              <a:spcAft>
                <a:spcPts val="600"/>
              </a:spcAft>
              <a:buFont typeface="+mj-lt"/>
              <a:buAutoNum type="arabicPeriod" startAt="6"/>
            </a:pPr>
            <a:r>
              <a:rPr lang="en-US" sz="2000" b="1" i="0" dirty="0">
                <a:solidFill>
                  <a:srgbClr val="C00000"/>
                </a:solidFill>
                <a:effectLst/>
              </a:rPr>
              <a:t>Scarcity</a:t>
            </a:r>
            <a:r>
              <a:rPr lang="en-US" b="1" i="0" dirty="0">
                <a:solidFill>
                  <a:srgbClr val="001D35"/>
                </a:solidFill>
                <a:effectLst/>
              </a:rPr>
              <a:t>:</a:t>
            </a:r>
            <a:r>
              <a:rPr lang="en-US" b="0" i="0" dirty="0">
                <a:solidFill>
                  <a:srgbClr val="001D35"/>
                </a:solidFill>
                <a:effectLst/>
              </a:rPr>
              <a:t> People value things more when they are limited or scarce. </a:t>
            </a:r>
            <a:endParaRPr lang="en-US" b="0" i="0" dirty="0">
              <a:solidFill>
                <a:srgbClr val="0B57D0"/>
              </a:solidFill>
              <a:effectLst/>
            </a:endParaRPr>
          </a:p>
          <a:p>
            <a:pPr algn="l">
              <a:spcBef>
                <a:spcPts val="750"/>
              </a:spcBef>
              <a:spcAft>
                <a:spcPts val="1500"/>
              </a:spcAft>
              <a:buFont typeface="+mj-lt"/>
              <a:buAutoNum type="arabicPeriod" startAt="7"/>
            </a:pPr>
            <a:r>
              <a:rPr lang="en-US" sz="2000" b="1" i="0" dirty="0">
                <a:solidFill>
                  <a:srgbClr val="C00000"/>
                </a:solidFill>
                <a:effectLst/>
              </a:rPr>
              <a:t>Unity</a:t>
            </a:r>
            <a:r>
              <a:rPr lang="en-US" b="1" i="0" dirty="0">
                <a:solidFill>
                  <a:srgbClr val="001D35"/>
                </a:solidFill>
                <a:effectLst/>
              </a:rPr>
              <a:t>:</a:t>
            </a:r>
            <a:r>
              <a:rPr lang="en-US" b="0" i="0" dirty="0">
                <a:solidFill>
                  <a:srgbClr val="001D35"/>
                </a:solidFill>
                <a:effectLst/>
              </a:rPr>
              <a:t> People are more likely to comply with requests if they believe it will strengthen their sense of belonging or community.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The 6 Principles of Persuasion &amp; How They Can Help Your Non-Profit">
            <a:extLst>
              <a:ext uri="{FF2B5EF4-FFF2-40B4-BE49-F238E27FC236}">
                <a16:creationId xmlns:a16="http://schemas.microsoft.com/office/drawing/2014/main" id="{1A2E66B6-AE7E-E243-4751-55D3E42C9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7431" y="1231789"/>
            <a:ext cx="4512685" cy="527411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7BC14BD-6675-92E8-D3F9-AC3CF9A897B2}"/>
              </a:ext>
            </a:extLst>
          </p:cNvPr>
          <p:cNvSpPr txBox="1"/>
          <p:nvPr/>
        </p:nvSpPr>
        <p:spPr>
          <a:xfrm>
            <a:off x="195656" y="6550223"/>
            <a:ext cx="6996299" cy="307777"/>
          </a:xfrm>
          <a:prstGeom prst="rect">
            <a:avLst/>
          </a:prstGeom>
          <a:noFill/>
        </p:spPr>
        <p:txBody>
          <a:bodyPr wrap="square" rtlCol="0">
            <a:spAutoFit/>
          </a:bodyPr>
          <a:lstStyle/>
          <a:p>
            <a:pPr algn="l" fontAlgn="ctr">
              <a:spcBef>
                <a:spcPts val="750"/>
              </a:spcBef>
              <a:spcAft>
                <a:spcPts val="600"/>
              </a:spcAft>
            </a:pPr>
            <a:r>
              <a:rPr lang="en-US" sz="1400" b="1" i="0" dirty="0">
                <a:solidFill>
                  <a:srgbClr val="001D35"/>
                </a:solidFill>
                <a:effectLst/>
              </a:rPr>
              <a:t>https://cxl.com/blog/cialdinis-principles-persuasion/</a:t>
            </a:r>
          </a:p>
        </p:txBody>
      </p:sp>
    </p:spTree>
  </p:cSld>
  <p:clrMapOvr>
    <a:masterClrMapping/>
  </p:clrMapOvr>
  <mc:AlternateContent xmlns:mc="http://schemas.openxmlformats.org/markup-compatibility/2006" xmlns:p14="http://schemas.microsoft.com/office/powerpoint/2010/main">
    <mc:Choice Requires="p14">
      <p:transition p14:dur="10" advTm="231617"/>
    </mc:Choice>
    <mc:Fallback xmlns="">
      <p:transition advTm="2316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2790E-7CEE-3549-4723-CD103C844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D974C4-EC06-A6D4-25F1-CFCD0D69EE0C}"/>
              </a:ext>
            </a:extLst>
          </p:cNvPr>
          <p:cNvSpPr/>
          <p:nvPr/>
        </p:nvSpPr>
        <p:spPr>
          <a:xfrm>
            <a:off x="294290" y="1685495"/>
            <a:ext cx="1151933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1387FE-B46A-B876-D943-78D425E6E60E}"/>
              </a:ext>
            </a:extLst>
          </p:cNvPr>
          <p:cNvSpPr txBox="1"/>
          <p:nvPr/>
        </p:nvSpPr>
        <p:spPr>
          <a:xfrm>
            <a:off x="1956103" y="1019069"/>
            <a:ext cx="7366574" cy="584775"/>
          </a:xfrm>
          <a:prstGeom prst="rect">
            <a:avLst/>
          </a:prstGeom>
          <a:noFill/>
        </p:spPr>
        <p:txBody>
          <a:bodyPr wrap="square" rtlCol="0">
            <a:spAutoFit/>
          </a:bodyPr>
          <a:lstStyle/>
          <a:p>
            <a:r>
              <a:rPr lang="en-US" sz="3200" b="1" i="0" dirty="0">
                <a:solidFill>
                  <a:srgbClr val="001D35"/>
                </a:solidFill>
                <a:effectLst/>
                <a:latin typeface="Google Sans"/>
              </a:rPr>
              <a:t>Dale Carnegie and the influential concept</a:t>
            </a:r>
            <a:endParaRPr lang="ar-EG" sz="3200" b="1" dirty="0">
              <a:solidFill>
                <a:srgbClr val="C00000"/>
              </a:solidFill>
            </a:endParaRPr>
          </a:p>
        </p:txBody>
      </p:sp>
      <p:sp>
        <p:nvSpPr>
          <p:cNvPr id="5" name="Rectangle 4">
            <a:extLst>
              <a:ext uri="{FF2B5EF4-FFF2-40B4-BE49-F238E27FC236}">
                <a16:creationId xmlns:a16="http://schemas.microsoft.com/office/drawing/2014/main" id="{D483DB40-B239-E55B-572D-CA363FCAAED0}"/>
              </a:ext>
            </a:extLst>
          </p:cNvPr>
          <p:cNvSpPr/>
          <p:nvPr/>
        </p:nvSpPr>
        <p:spPr>
          <a:xfrm>
            <a:off x="454300" y="7780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66DF89F-2D12-6AEE-0B04-48661E58B8A3}"/>
              </a:ext>
            </a:extLst>
          </p:cNvPr>
          <p:cNvSpPr txBox="1"/>
          <p:nvPr/>
        </p:nvSpPr>
        <p:spPr>
          <a:xfrm>
            <a:off x="294290" y="2014793"/>
            <a:ext cx="6873765" cy="4524315"/>
          </a:xfrm>
          <a:prstGeom prst="rect">
            <a:avLst/>
          </a:prstGeom>
          <a:noFill/>
        </p:spPr>
        <p:txBody>
          <a:bodyPr wrap="square" rtlCol="0">
            <a:spAutoFit/>
          </a:bodyPr>
          <a:lstStyle/>
          <a:p>
            <a:pPr marL="0" indent="0" algn="ctr">
              <a:buNone/>
            </a:pPr>
            <a:r>
              <a:rPr lang="en-US" sz="2400" b="0" i="0" dirty="0">
                <a:solidFill>
                  <a:srgbClr val="001D35"/>
                </a:solidFill>
                <a:effectLst/>
                <a:latin typeface="Google Sans"/>
              </a:rPr>
              <a:t>Dale Carnegie is best known for his influential self-help book, "How to Win Friends and Influence People". </a:t>
            </a:r>
          </a:p>
          <a:p>
            <a:pPr marL="0" indent="0" algn="ctr">
              <a:buNone/>
            </a:pPr>
            <a:endParaRPr lang="en-US" sz="2400" dirty="0">
              <a:solidFill>
                <a:srgbClr val="001D35"/>
              </a:solidFill>
              <a:latin typeface="Google Sans"/>
            </a:endParaRPr>
          </a:p>
          <a:p>
            <a:pPr marL="0" indent="0" algn="ctr">
              <a:buNone/>
            </a:pPr>
            <a:r>
              <a:rPr lang="en-US" sz="2400" b="0" i="0" dirty="0">
                <a:solidFill>
                  <a:srgbClr val="001D35"/>
                </a:solidFill>
                <a:effectLst/>
                <a:latin typeface="Google Sans"/>
              </a:rPr>
              <a:t>He provides practical advice and techniques for improving interpersonal relationships, building trust, and gaining influence. </a:t>
            </a:r>
          </a:p>
          <a:p>
            <a:pPr marL="0" indent="0" algn="ctr">
              <a:buNone/>
            </a:pPr>
            <a:endParaRPr lang="en-US" sz="2400" b="0" i="0" dirty="0">
              <a:solidFill>
                <a:srgbClr val="001D35"/>
              </a:solidFill>
              <a:effectLst/>
              <a:latin typeface="Google Sans"/>
            </a:endParaRPr>
          </a:p>
          <a:p>
            <a:pPr marL="0" indent="0" algn="ctr">
              <a:buNone/>
            </a:pPr>
            <a:r>
              <a:rPr lang="en-US" sz="2400" b="0" i="0" dirty="0">
                <a:solidFill>
                  <a:srgbClr val="001D35"/>
                </a:solidFill>
                <a:effectLst/>
                <a:latin typeface="Google Sans"/>
              </a:rPr>
              <a:t>Carnegie's approach focuses on understanding and respecting others, and on building strong relationships through genuine interest and positive interactions</a:t>
            </a:r>
            <a:endParaRPr lang="ar-EG" sz="2400" dirty="0"/>
          </a:p>
        </p:txBody>
      </p:sp>
      <p:pic>
        <p:nvPicPr>
          <p:cNvPr id="7" name="Graphic 21">
            <a:extLst>
              <a:ext uri="{FF2B5EF4-FFF2-40B4-BE49-F238E27FC236}">
                <a16:creationId xmlns:a16="http://schemas.microsoft.com/office/drawing/2014/main" id="{FD22BA25-C8BB-AEFF-77F4-E5E6C3BB4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Modern Marketing and Copywriting ...">
            <a:extLst>
              <a:ext uri="{FF2B5EF4-FFF2-40B4-BE49-F238E27FC236}">
                <a16:creationId xmlns:a16="http://schemas.microsoft.com/office/drawing/2014/main" id="{7E5FB4DA-B706-ABAA-C6C0-81102D1282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0598" y="1944033"/>
            <a:ext cx="4397102" cy="4225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534356"/>
      </p:ext>
    </p:extLst>
  </p:cSld>
  <p:clrMapOvr>
    <a:masterClrMapping/>
  </p:clrMapOvr>
  <mc:AlternateContent xmlns:mc="http://schemas.openxmlformats.org/markup-compatibility/2006" xmlns:p14="http://schemas.microsoft.com/office/powerpoint/2010/main">
    <mc:Choice Requires="p14">
      <p:transition p14:dur="10" advTm="76232"/>
    </mc:Choice>
    <mc:Fallback xmlns="">
      <p:transition advTm="762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0B65D-A81B-5733-3CA3-0D4EA0EDF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E23574-7CA0-C285-1A39-ED408A75B5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DA9C15-26B0-44DE-177C-EFE1C852F681}"/>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
        <p:nvSpPr>
          <p:cNvPr id="5" name="Rectangle 4">
            <a:extLst>
              <a:ext uri="{FF2B5EF4-FFF2-40B4-BE49-F238E27FC236}">
                <a16:creationId xmlns:a16="http://schemas.microsoft.com/office/drawing/2014/main" id="{DE9DA54F-F0E5-68BF-E2F8-EB728AAA7D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6F48F8A-B561-0F82-2B9D-F747382FCE03}"/>
              </a:ext>
            </a:extLst>
          </p:cNvPr>
          <p:cNvSpPr txBox="1"/>
          <p:nvPr/>
        </p:nvSpPr>
        <p:spPr>
          <a:xfrm>
            <a:off x="617280" y="2285853"/>
            <a:ext cx="10727006" cy="3585597"/>
          </a:xfrm>
          <a:prstGeom prst="rect">
            <a:avLst/>
          </a:prstGeom>
          <a:noFill/>
        </p:spPr>
        <p:txBody>
          <a:bodyPr wrap="square" rtlCol="0">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Focus on Others: </a:t>
            </a:r>
            <a:r>
              <a:rPr lang="en-US" sz="2400" b="0" i="0" dirty="0">
                <a:solidFill>
                  <a:srgbClr val="545D7E"/>
                </a:solidFill>
                <a:effectLst/>
                <a:latin typeface="Google Sans"/>
              </a:rPr>
              <a:t>Carnegie emphasizes the importance of genuinely showing interest in other people's lives and perspectives.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Active Listening: </a:t>
            </a:r>
            <a:r>
              <a:rPr lang="en-US" sz="2400" b="0" i="0" dirty="0">
                <a:solidFill>
                  <a:srgbClr val="545D7E"/>
                </a:solidFill>
                <a:effectLst/>
                <a:latin typeface="Google Sans"/>
              </a:rPr>
              <a:t>He stresses the importance of listening attentively to understand others' needs and desires.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Positive Interactions: </a:t>
            </a:r>
            <a:r>
              <a:rPr lang="en-US" sz="2400" b="0" i="0" dirty="0">
                <a:solidFill>
                  <a:srgbClr val="545D7E"/>
                </a:solidFill>
                <a:effectLst/>
                <a:latin typeface="Google Sans"/>
              </a:rPr>
              <a:t>Carnegie encourages being sincere, giving compliments, and making people feel important.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Building Trust: </a:t>
            </a:r>
            <a:r>
              <a:rPr lang="en-US" sz="2400" b="0" i="0" dirty="0">
                <a:solidFill>
                  <a:srgbClr val="545D7E"/>
                </a:solidFill>
                <a:effectLst/>
                <a:latin typeface="Google Sans"/>
              </a:rPr>
              <a:t>He highlights the value of honesty, reliability, and integrity in building strong relationships and gaining influence. </a:t>
            </a: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4A597B4E-6DA8-C8B7-0A2B-38580C5E4F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38022"/>
      </p:ext>
    </p:extLst>
  </p:cSld>
  <p:clrMapOvr>
    <a:masterClrMapping/>
  </p:clrMapOvr>
  <mc:AlternateContent xmlns:mc="http://schemas.openxmlformats.org/markup-compatibility/2006" xmlns:p14="http://schemas.microsoft.com/office/powerpoint/2010/main">
    <mc:Choice Requires="p14">
      <p:transition p14:dur="10" advTm="132224"/>
    </mc:Choice>
    <mc:Fallback xmlns="">
      <p:transition advTm="1322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A4E5F-E038-2476-5B66-618713007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0572C1-ED99-2C36-8407-2C021946B7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8E6F329-9974-439F-9DF9-AF2BFA26D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7E9B675-A441-7485-AA5C-76000EF95827}"/>
              </a:ext>
            </a:extLst>
          </p:cNvPr>
          <p:cNvSpPr txBox="1"/>
          <p:nvPr/>
        </p:nvSpPr>
        <p:spPr>
          <a:xfrm>
            <a:off x="617280" y="2257063"/>
            <a:ext cx="10727006" cy="3954929"/>
          </a:xfrm>
          <a:prstGeom prst="rect">
            <a:avLst/>
          </a:prstGeom>
          <a:noFill/>
        </p:spPr>
        <p:txBody>
          <a:bodyPr wrap="square" rtlCol="0">
            <a:spAutoFit/>
          </a:bodyPr>
          <a:lstStyle/>
          <a:p>
            <a:pPr marL="342900" indent="-342900">
              <a:spcBef>
                <a:spcPts val="750"/>
              </a:spcBef>
              <a:spcAft>
                <a:spcPts val="600"/>
              </a:spcAft>
              <a:buFont typeface="Arial" panose="020B0604020202020204" pitchFamily="34" charset="0"/>
              <a:buChar char="•"/>
            </a:pPr>
            <a:r>
              <a:rPr lang="en-US" sz="2400" b="1" i="0" dirty="0">
                <a:solidFill>
                  <a:srgbClr val="001D35"/>
                </a:solidFill>
                <a:effectLst/>
                <a:latin typeface="Google Sans"/>
              </a:rPr>
              <a:t>Avoiding Criticism: </a:t>
            </a:r>
            <a:r>
              <a:rPr lang="en-US" sz="2400" b="0" i="0" dirty="0">
                <a:solidFill>
                  <a:srgbClr val="545D7E"/>
                </a:solidFill>
                <a:effectLst/>
                <a:latin typeface="Google Sans"/>
              </a:rPr>
              <a:t>Carnegie advises against criticizing others, instead focusing on positive reinforcement and indirect approaches to correction. </a:t>
            </a:r>
            <a:endParaRPr lang="ar-EG" sz="2400" b="0" i="0" dirty="0">
              <a:solidFill>
                <a:srgbClr val="545D7E"/>
              </a:solidFill>
              <a:effectLst/>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Leadership and Communication: </a:t>
            </a:r>
            <a:r>
              <a:rPr lang="en-US" sz="2400" b="0" i="0" dirty="0">
                <a:solidFill>
                  <a:srgbClr val="545D7E"/>
                </a:solidFill>
                <a:effectLst/>
                <a:latin typeface="Google Sans"/>
              </a:rPr>
              <a:t>Carnegie's principles can be applied to various leadership contexts, helping individuals improve their communication skills and build stronger teams.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Personal Growth: </a:t>
            </a:r>
            <a:r>
              <a:rPr lang="en-US" sz="2400" b="0" i="0" dirty="0">
                <a:solidFill>
                  <a:srgbClr val="545D7E"/>
                </a:solidFill>
                <a:effectLst/>
                <a:latin typeface="Google Sans"/>
              </a:rPr>
              <a:t>Carnegie's teachings encourage personal growth and development, leading to increased self-confidence and the ability to effectively influence others.</a:t>
            </a:r>
          </a:p>
          <a:p>
            <a:pPr>
              <a:spcBef>
                <a:spcPts val="750"/>
              </a:spcBef>
              <a:spcAft>
                <a:spcPts val="600"/>
              </a:spcAft>
            </a:pP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3E1111C7-6A54-E19A-B2A6-9E63BC2BA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B778309-4D14-51A2-25DC-4A36E2C5ACC6}"/>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Tree>
    <p:extLst>
      <p:ext uri="{BB962C8B-B14F-4D97-AF65-F5344CB8AC3E}">
        <p14:creationId xmlns:p14="http://schemas.microsoft.com/office/powerpoint/2010/main" val="265706559"/>
      </p:ext>
    </p:extLst>
  </p:cSld>
  <p:clrMapOvr>
    <a:masterClrMapping/>
  </p:clrMapOvr>
  <mc:AlternateContent xmlns:mc="http://schemas.openxmlformats.org/markup-compatibility/2006" xmlns:p14="http://schemas.microsoft.com/office/powerpoint/2010/main">
    <mc:Choice Requires="p14">
      <p:transition p14:dur="10" advTm="133241"/>
    </mc:Choice>
    <mc:Fallback xmlns="">
      <p:transition advTm="1332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4DFEE-E94E-AD6A-017B-33F3114C5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846533-EE9B-4C36-155A-06B7BEC184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56EE0C7-4C6C-B934-C5AD-F00189452406}"/>
              </a:ext>
            </a:extLst>
          </p:cNvPr>
          <p:cNvSpPr/>
          <p:nvPr/>
        </p:nvSpPr>
        <p:spPr>
          <a:xfrm>
            <a:off x="617280" y="6753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9EC1F7A-3A03-9526-1A77-66D06E3ED19B}"/>
              </a:ext>
            </a:extLst>
          </p:cNvPr>
          <p:cNvSpPr txBox="1"/>
          <p:nvPr/>
        </p:nvSpPr>
        <p:spPr>
          <a:xfrm>
            <a:off x="617280" y="1774756"/>
            <a:ext cx="10727006" cy="1749197"/>
          </a:xfrm>
          <a:prstGeom prst="rect">
            <a:avLst/>
          </a:prstGeom>
          <a:noFill/>
        </p:spPr>
        <p:txBody>
          <a:bodyPr wrap="square" rtlCol="0">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Seeking Common Ground: </a:t>
            </a:r>
            <a:r>
              <a:rPr lang="en-US" sz="2400" b="0" i="0" dirty="0">
                <a:solidFill>
                  <a:srgbClr val="545D7E"/>
                </a:solidFill>
                <a:effectLst/>
                <a:latin typeface="Google Sans"/>
              </a:rPr>
              <a:t>He suggests finding areas of agreement and building on them to foster collaboration and understanding. </a:t>
            </a:r>
            <a:endParaRPr lang="en-US" sz="2400" dirty="0">
              <a:solidFill>
                <a:srgbClr val="0B57D0"/>
              </a:solidFill>
              <a:latin typeface="Google Sans"/>
            </a:endParaRP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latin typeface="Google Sans"/>
              </a:rPr>
              <a:t>Empathy and Understanding: </a:t>
            </a:r>
            <a:r>
              <a:rPr lang="en-US" sz="2400" b="0" i="0" dirty="0">
                <a:solidFill>
                  <a:srgbClr val="545D7E"/>
                </a:solidFill>
                <a:effectLst/>
                <a:latin typeface="Google Sans"/>
              </a:rPr>
              <a:t>Carnegie encourages understanding and considering others' perspectives, even if they differ from your own. </a:t>
            </a:r>
            <a:endParaRPr lang="en-US" sz="2400" dirty="0">
              <a:solidFill>
                <a:srgbClr val="0B57D0"/>
              </a:solidFill>
              <a:latin typeface="Google Sans"/>
            </a:endParaRPr>
          </a:p>
        </p:txBody>
      </p:sp>
      <p:pic>
        <p:nvPicPr>
          <p:cNvPr id="7" name="Graphic 21">
            <a:extLst>
              <a:ext uri="{FF2B5EF4-FFF2-40B4-BE49-F238E27FC236}">
                <a16:creationId xmlns:a16="http://schemas.microsoft.com/office/drawing/2014/main" id="{FDBF3D17-AE88-2463-458B-6A08FD7488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DBCBFB-CDA7-8348-0FC0-9D8AB280215C}"/>
              </a:ext>
            </a:extLst>
          </p:cNvPr>
          <p:cNvSpPr txBox="1"/>
          <p:nvPr/>
        </p:nvSpPr>
        <p:spPr>
          <a:xfrm>
            <a:off x="2346765" y="1180720"/>
            <a:ext cx="9783953" cy="461665"/>
          </a:xfrm>
          <a:prstGeom prst="rect">
            <a:avLst/>
          </a:prstGeom>
          <a:noFill/>
        </p:spPr>
        <p:txBody>
          <a:bodyPr wrap="square" rtlCol="0">
            <a:spAutoFit/>
          </a:bodyPr>
          <a:lstStyle/>
          <a:p>
            <a:pPr algn="l">
              <a:spcBef>
                <a:spcPts val="1500"/>
              </a:spcBef>
              <a:spcAft>
                <a:spcPts val="750"/>
              </a:spcAft>
              <a:buNone/>
            </a:pPr>
            <a:r>
              <a:rPr lang="en-US" sz="2400" b="1" i="0" dirty="0">
                <a:solidFill>
                  <a:srgbClr val="C00000"/>
                </a:solidFill>
                <a:effectLst/>
                <a:latin typeface="Google Sans"/>
              </a:rPr>
              <a:t>Key Principles of Carnegie's Approach to Influencing:</a:t>
            </a:r>
            <a:endParaRPr lang="en-US" sz="2400" b="1" i="0" dirty="0">
              <a:solidFill>
                <a:srgbClr val="C00000"/>
              </a:solidFill>
              <a:effectLst/>
            </a:endParaRPr>
          </a:p>
        </p:txBody>
      </p:sp>
    </p:spTree>
    <p:extLst>
      <p:ext uri="{BB962C8B-B14F-4D97-AF65-F5344CB8AC3E}">
        <p14:creationId xmlns:p14="http://schemas.microsoft.com/office/powerpoint/2010/main" val="303459649"/>
      </p:ext>
    </p:extLst>
  </p:cSld>
  <p:clrMapOvr>
    <a:masterClrMapping/>
  </p:clrMapOvr>
  <mc:AlternateContent xmlns:mc="http://schemas.openxmlformats.org/markup-compatibility/2006" xmlns:p14="http://schemas.microsoft.com/office/powerpoint/2010/main">
    <mc:Choice Requires="p14">
      <p:transition p14:dur="10" advTm="89247"/>
    </mc:Choice>
    <mc:Fallback xmlns="">
      <p:transition advTm="892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036DE-F748-5AD4-660A-6E064FBE51C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5D03F8-3DC3-5FC9-38CB-B65203CC2C20}"/>
              </a:ext>
            </a:extLst>
          </p:cNvPr>
          <p:cNvSpPr/>
          <p:nvPr/>
        </p:nvSpPr>
        <p:spPr>
          <a:xfrm>
            <a:off x="408792" y="1397680"/>
            <a:ext cx="5680654"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D444371F-2DDD-3B83-A566-939B611C7B3A}"/>
              </a:ext>
            </a:extLst>
          </p:cNvPr>
          <p:cNvSpPr/>
          <p:nvPr/>
        </p:nvSpPr>
        <p:spPr>
          <a:xfrm>
            <a:off x="408793" y="1529737"/>
            <a:ext cx="5272672" cy="2616101"/>
          </a:xfrm>
          <a:prstGeom prst="rect">
            <a:avLst/>
          </a:prstGeom>
        </p:spPr>
        <p:txBody>
          <a:bodyPr wrap="square">
            <a:spAutoFit/>
          </a:bodyPr>
          <a:lstStyle/>
          <a:p>
            <a:pPr marL="800100" lvl="1" indent="-342900">
              <a:buFont typeface="Arial" panose="020B0604020202020204" pitchFamily="34" charset="0"/>
              <a:buChar char="•"/>
            </a:pPr>
            <a:r>
              <a:rPr lang="en-US" altLang="en-US" sz="2400" dirty="0"/>
              <a:t>There are two basic ways of influencing people….</a:t>
            </a:r>
          </a:p>
          <a:p>
            <a:pPr marL="800100" lvl="1" indent="-342900">
              <a:buFont typeface="Arial" panose="020B0604020202020204" pitchFamily="34" charset="0"/>
              <a:buChar char="•"/>
            </a:pPr>
            <a:endParaRPr lang="en-US" altLang="en-US" sz="2400" dirty="0"/>
          </a:p>
          <a:p>
            <a:pPr lvl="1">
              <a:buFont typeface="Wingdings" panose="05000000000000000000" pitchFamily="2" charset="2"/>
              <a:buNone/>
            </a:pPr>
            <a:r>
              <a:rPr lang="en-US" altLang="en-US" sz="2800" b="1" dirty="0">
                <a:solidFill>
                  <a:schemeClr val="hlink"/>
                </a:solidFill>
              </a:rPr>
              <a:t>Number 1: REWARDS </a:t>
            </a:r>
          </a:p>
          <a:p>
            <a:pPr lvl="1">
              <a:buFont typeface="Wingdings" panose="05000000000000000000" pitchFamily="2" charset="2"/>
              <a:buNone/>
            </a:pPr>
            <a:r>
              <a:rPr lang="en-US" altLang="en-US" sz="2800" b="1" dirty="0">
                <a:solidFill>
                  <a:schemeClr val="hlink"/>
                </a:solidFill>
              </a:rPr>
              <a:t>Number 2: PUNISHMENTS</a:t>
            </a:r>
          </a:p>
          <a:p>
            <a:pPr marL="800100" lvl="1" indent="-342900">
              <a:buFont typeface="Arial" panose="020B0604020202020204" pitchFamily="34" charset="0"/>
              <a:buChar char="•"/>
            </a:pPr>
            <a:endParaRPr lang="en-US" altLang="en-US" sz="3600" dirty="0"/>
          </a:p>
        </p:txBody>
      </p:sp>
      <p:sp>
        <p:nvSpPr>
          <p:cNvPr id="29" name="Rectangle 28">
            <a:extLst>
              <a:ext uri="{FF2B5EF4-FFF2-40B4-BE49-F238E27FC236}">
                <a16:creationId xmlns:a16="http://schemas.microsoft.com/office/drawing/2014/main" id="{7BC1B5A4-3721-4741-116C-85E3BA1261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D13CAA-0EE8-AA30-8558-6A13DD2E58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CA5471D-54DB-2545-86FD-4537B55CFE67}"/>
              </a:ext>
            </a:extLst>
          </p:cNvPr>
          <p:cNvSpPr>
            <a:spLocks noGrp="1"/>
          </p:cNvSpPr>
          <p:nvPr>
            <p:ph type="pic" sz="quarter" idx="10"/>
          </p:nvPr>
        </p:nvSpPr>
        <p:spPr/>
      </p:sp>
      <p:pic>
        <p:nvPicPr>
          <p:cNvPr id="4098" name="Picture 2" descr="Effect of Punishment and Reward on Student's - HubPages">
            <a:extLst>
              <a:ext uri="{FF2B5EF4-FFF2-40B4-BE49-F238E27FC236}">
                <a16:creationId xmlns:a16="http://schemas.microsoft.com/office/drawing/2014/main" id="{7B30206C-8BF3-673C-D80F-1675D5B436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83" r="4667" b="17815"/>
          <a:stretch/>
        </p:blipFill>
        <p:spPr bwMode="auto">
          <a:xfrm>
            <a:off x="6089445" y="771222"/>
            <a:ext cx="5829285" cy="539835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5B49AB5-913D-7EA4-8947-8E942FC6369E}"/>
              </a:ext>
            </a:extLst>
          </p:cNvPr>
          <p:cNvSpPr/>
          <p:nvPr/>
        </p:nvSpPr>
        <p:spPr>
          <a:xfrm>
            <a:off x="5289336" y="53686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1732939756"/>
      </p:ext>
    </p:extLst>
  </p:cSld>
  <p:clrMapOvr>
    <a:masterClrMapping/>
  </p:clrMapOvr>
  <p:transition spd="slow" advTm="16208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071817" cy="646331"/>
          </a:xfrm>
          <a:prstGeom prst="rect">
            <a:avLst/>
          </a:prstGeom>
          <a:noFill/>
        </p:spPr>
        <p:txBody>
          <a:bodyPr wrap="square" rtlCol="0">
            <a:spAutoFit/>
          </a:bodyPr>
          <a:lstStyle/>
          <a:p>
            <a:r>
              <a:rPr lang="en-US" sz="3600" b="1" dirty="0">
                <a:solidFill>
                  <a:srgbClr val="00AEEF"/>
                </a:solidFill>
                <a:hlinkClick r:id="rId4">
                  <a:extLst>
                    <a:ext uri="{A12FA001-AC4F-418D-AE19-62706E023703}">
                      <ahyp:hlinkClr xmlns:ahyp="http://schemas.microsoft.com/office/drawing/2018/hyperlinkcolor" val="tx"/>
                    </a:ext>
                  </a:extLst>
                </a:hlinkClick>
              </a:rPr>
              <a:t>What factors can affect behavior</a:t>
            </a:r>
            <a:endParaRPr lang="en-US" sz="14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marL="0" indent="0" algn="ctr">
              <a:buNone/>
            </a:pPr>
            <a:r>
              <a:rPr lang="en-US" sz="2800" dirty="0"/>
              <a:t>Behavior is affected by factors relating to the person, including: physical factors - age, health, illness, pain, influence of a substance or medication. personal and emotional factors - personality, beliefs, expectations, emotions, mental health. life experiences - family, culture, friends, life events.</a:t>
            </a:r>
            <a:endParaRPr lang="ar-EG" sz="28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715"/>
    </mc:Choice>
    <mc:Fallback xmlns="">
      <p:transition spd="slow" advTm="1027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AE52E-EF6D-E143-BCBB-8BC770C8197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3CDE5A-1842-BDDC-8F56-69671D6C365C}"/>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E6D1F86-3222-C1F0-D722-BE1C7E0A8109}"/>
              </a:ext>
            </a:extLst>
          </p:cNvPr>
          <p:cNvSpPr/>
          <p:nvPr/>
        </p:nvSpPr>
        <p:spPr>
          <a:xfrm>
            <a:off x="-7382" y="1221718"/>
            <a:ext cx="5892018" cy="5078313"/>
          </a:xfrm>
          <a:prstGeom prst="rect">
            <a:avLst/>
          </a:prstGeom>
        </p:spPr>
        <p:txBody>
          <a:bodyPr wrap="square">
            <a:spAutoFit/>
          </a:bodyPr>
          <a:lstStyle/>
          <a:p>
            <a:pPr lvl="1" algn="just"/>
            <a:r>
              <a:rPr lang="en-US" sz="2400" b="0" i="0" dirty="0">
                <a:solidFill>
                  <a:srgbClr val="001D35"/>
                </a:solidFill>
                <a:effectLst/>
              </a:rPr>
              <a:t>Maslow's Hierarchy of Needs and persuasion/influence are closely related </a:t>
            </a:r>
            <a:r>
              <a:rPr lang="en-US" sz="2400" b="1" i="0" dirty="0">
                <a:solidFill>
                  <a:srgbClr val="001D35"/>
                </a:solidFill>
                <a:effectLst/>
              </a:rPr>
              <a:t>because understanding and appealing to an audience's needs</a:t>
            </a:r>
            <a:r>
              <a:rPr lang="en-US" sz="2400" b="0" i="0" dirty="0">
                <a:solidFill>
                  <a:srgbClr val="001D35"/>
                </a:solidFill>
                <a:effectLst/>
              </a:rPr>
              <a:t>, as outlined by Maslow, can significantly enhance persuasion and influence. </a:t>
            </a:r>
            <a:r>
              <a:rPr lang="en-US" sz="2400" b="1" i="0" dirty="0">
                <a:solidFill>
                  <a:srgbClr val="001D35"/>
                </a:solidFill>
                <a:effectLst/>
              </a:rPr>
              <a:t>Persuasion aims to change beliefs, decisions, or actions, </a:t>
            </a:r>
            <a:r>
              <a:rPr lang="en-US" sz="2400" b="0" i="0" dirty="0">
                <a:solidFill>
                  <a:srgbClr val="001D35"/>
                </a:solidFill>
                <a:effectLst/>
              </a:rPr>
              <a:t>and </a:t>
            </a:r>
            <a:r>
              <a:rPr lang="en-US" sz="2400" b="1" i="0" dirty="0">
                <a:solidFill>
                  <a:srgbClr val="001D35"/>
                </a:solidFill>
                <a:effectLst/>
              </a:rPr>
              <a:t>Maslow's theory helps identify the underlying motivations driving those beliefs and actions. </a:t>
            </a:r>
          </a:p>
          <a:p>
            <a:pPr lvl="1"/>
            <a:endParaRPr lang="en-US" sz="2400" dirty="0">
              <a:solidFill>
                <a:srgbClr val="001D35"/>
              </a:solidFill>
            </a:endParaRPr>
          </a:p>
          <a:p>
            <a:pPr lvl="1" algn="ctr"/>
            <a:r>
              <a:rPr lang="en-US" sz="2000" b="0" i="0" dirty="0">
                <a:solidFill>
                  <a:srgbClr val="001D35"/>
                </a:solidFill>
                <a:effectLst/>
              </a:rPr>
              <a:t>By understanding where an audience is on the hierarchy, communicators can tailor their messages to resonate with their specific needs</a:t>
            </a:r>
            <a:endParaRPr lang="en-US" altLang="en-US" sz="3200" dirty="0"/>
          </a:p>
        </p:txBody>
      </p:sp>
      <p:sp>
        <p:nvSpPr>
          <p:cNvPr id="29" name="Rectangle 28">
            <a:extLst>
              <a:ext uri="{FF2B5EF4-FFF2-40B4-BE49-F238E27FC236}">
                <a16:creationId xmlns:a16="http://schemas.microsoft.com/office/drawing/2014/main" id="{B0563DD4-681F-E6DA-AD13-DFD8A94DF8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CE6F9F-5510-33F2-8581-3DE5AAE31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E807DD-1DAC-36CE-DB8D-2DFB5A321E9B}"/>
              </a:ext>
            </a:extLst>
          </p:cNvPr>
          <p:cNvSpPr txBox="1"/>
          <p:nvPr/>
        </p:nvSpPr>
        <p:spPr>
          <a:xfrm>
            <a:off x="6776082" y="5099703"/>
            <a:ext cx="5043770" cy="1384995"/>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 relation between the Influencing and Persuading skills and Maslow Hierarchy of needs</a:t>
            </a:r>
          </a:p>
        </p:txBody>
      </p:sp>
      <p:pic>
        <p:nvPicPr>
          <p:cNvPr id="5" name="Picture 2" descr="Maslow's Hierarchy of Needs">
            <a:extLst>
              <a:ext uri="{FF2B5EF4-FFF2-40B4-BE49-F238E27FC236}">
                <a16:creationId xmlns:a16="http://schemas.microsoft.com/office/drawing/2014/main" id="{1B3F5600-A392-A86C-B52C-6430EE41F2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7624" y="617697"/>
            <a:ext cx="5810394" cy="4295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143092"/>
      </p:ext>
    </p:extLst>
  </p:cSld>
  <p:clrMapOvr>
    <a:masterClrMapping/>
  </p:clrMapOvr>
  <p:transition spd="slow" advTm="433241">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9DC63-A423-699F-A6B7-6EB049D0E1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4C28D7-6F39-F878-A616-E5CD3DE21DA7}"/>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5C25127-81C2-13E0-9D12-0F3C61E74383}"/>
              </a:ext>
            </a:extLst>
          </p:cNvPr>
          <p:cNvSpPr/>
          <p:nvPr/>
        </p:nvSpPr>
        <p:spPr>
          <a:xfrm>
            <a:off x="310718" y="1408949"/>
            <a:ext cx="5573918" cy="4888518"/>
          </a:xfrm>
          <a:prstGeom prst="rect">
            <a:avLst/>
          </a:prstGeom>
        </p:spPr>
        <p:txBody>
          <a:bodyPr wrap="square">
            <a:spAutoFit/>
          </a:bodyPr>
          <a:lstStyle/>
          <a:p>
            <a:pPr algn="l">
              <a:spcBef>
                <a:spcPts val="750"/>
              </a:spcBef>
              <a:spcAft>
                <a:spcPts val="600"/>
              </a:spcAft>
              <a:buFont typeface="Arial" panose="020B0604020202020204" pitchFamily="34" charset="0"/>
              <a:buChar char="•"/>
            </a:pPr>
            <a:r>
              <a:rPr lang="en-US" sz="2000" b="1" i="0" dirty="0">
                <a:solidFill>
                  <a:srgbClr val="001D35"/>
                </a:solidFill>
                <a:effectLst/>
              </a:rPr>
              <a:t>Identifying Audience Needs: </a:t>
            </a:r>
            <a:r>
              <a:rPr lang="en-US" sz="2000" b="0" i="0" dirty="0">
                <a:solidFill>
                  <a:srgbClr val="545D7E"/>
                </a:solidFill>
                <a:effectLst/>
              </a:rPr>
              <a:t>Maslow's hierarchy suggests that humans have a set of needs arranged in a hierarchy, with lower-level needs (physiological and safety) needing to be met before higher-level needs (social, esteem, and self-actualization) become motivators. Understanding where an audience falls on this hierarchy helps identify the most pressing needs that can be leveraged for persuasion. </a:t>
            </a:r>
            <a:endParaRPr lang="en-US" sz="2000" b="0" i="0" dirty="0">
              <a:solidFill>
                <a:srgbClr val="0B57D0"/>
              </a:solidFill>
              <a:effectLst/>
            </a:endParaRPr>
          </a:p>
          <a:p>
            <a:pPr algn="l">
              <a:spcBef>
                <a:spcPts val="750"/>
              </a:spcBef>
              <a:spcAft>
                <a:spcPts val="600"/>
              </a:spcAft>
              <a:buFont typeface="Arial" panose="020B0604020202020204" pitchFamily="34" charset="0"/>
              <a:buChar char="•"/>
            </a:pPr>
            <a:r>
              <a:rPr lang="en-US" sz="2000" b="1" i="0" dirty="0">
                <a:solidFill>
                  <a:srgbClr val="001D35"/>
                </a:solidFill>
                <a:effectLst/>
              </a:rPr>
              <a:t>Tailoring Persuasive Messages: </a:t>
            </a:r>
            <a:r>
              <a:rPr lang="en-US" sz="2000" b="0" i="0" dirty="0">
                <a:solidFill>
                  <a:srgbClr val="545D7E"/>
                </a:solidFill>
                <a:effectLst/>
              </a:rPr>
              <a:t>Once you've identified the audience's needs, you can tailor your persuasive messages to address those needs. For example, if an audience is struggling with basic survival, appeals to higher-level needs like self-actualization might not be effective. </a:t>
            </a:r>
            <a:endParaRPr lang="en-US" sz="2000" b="0" i="0" dirty="0">
              <a:solidFill>
                <a:srgbClr val="0B57D0"/>
              </a:solidFill>
              <a:effectLst/>
            </a:endParaRPr>
          </a:p>
        </p:txBody>
      </p:sp>
      <p:sp>
        <p:nvSpPr>
          <p:cNvPr id="29" name="Rectangle 28">
            <a:extLst>
              <a:ext uri="{FF2B5EF4-FFF2-40B4-BE49-F238E27FC236}">
                <a16:creationId xmlns:a16="http://schemas.microsoft.com/office/drawing/2014/main" id="{1C6E187A-CDB7-06B6-C15E-7D65482F29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3DA442-D17D-DC27-B1BE-32998970D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2" descr="Maslow's Hierarchy of Needs">
            <a:extLst>
              <a:ext uri="{FF2B5EF4-FFF2-40B4-BE49-F238E27FC236}">
                <a16:creationId xmlns:a16="http://schemas.microsoft.com/office/drawing/2014/main" id="{B8BD22BE-1DC5-62AB-FE50-3847F3F978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672876"/>
            <a:ext cx="5573918" cy="5684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279327"/>
      </p:ext>
    </p:extLst>
  </p:cSld>
  <p:clrMapOvr>
    <a:masterClrMapping/>
  </p:clrMapOvr>
  <p:transition spd="slow" advTm="137731">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25256-94CE-3BA9-D3EE-9B152EBD5E5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DA00734-2CFA-6D6A-B811-0D61FE9E4359}"/>
              </a:ext>
            </a:extLst>
          </p:cNvPr>
          <p:cNvSpPr/>
          <p:nvPr/>
        </p:nvSpPr>
        <p:spPr>
          <a:xfrm>
            <a:off x="203982" y="1221719"/>
            <a:ext cx="5892018" cy="526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4950D6C-FA1B-A165-F22A-F4CA525176F5}"/>
              </a:ext>
            </a:extLst>
          </p:cNvPr>
          <p:cNvSpPr/>
          <p:nvPr/>
        </p:nvSpPr>
        <p:spPr>
          <a:xfrm>
            <a:off x="310718" y="1608645"/>
            <a:ext cx="5573918" cy="4272965"/>
          </a:xfrm>
          <a:prstGeom prst="rect">
            <a:avLst/>
          </a:prstGeom>
        </p:spPr>
        <p:txBody>
          <a:bodyPr wrap="square">
            <a:spAutoFit/>
          </a:bodyPr>
          <a:lstStyle/>
          <a:p>
            <a:pPr algn="l">
              <a:spcBef>
                <a:spcPts val="750"/>
              </a:spcBef>
              <a:spcAft>
                <a:spcPts val="600"/>
              </a:spcAft>
              <a:buFont typeface="Arial" panose="020B0604020202020204" pitchFamily="34" charset="0"/>
              <a:buChar char="•"/>
            </a:pPr>
            <a:r>
              <a:rPr lang="en-US" sz="2000" b="1" i="0" dirty="0">
                <a:solidFill>
                  <a:srgbClr val="001D35"/>
                </a:solidFill>
                <a:effectLst/>
              </a:rPr>
              <a:t>Motivational Appeals: </a:t>
            </a:r>
            <a:r>
              <a:rPr lang="en-US" sz="2000" b="0" i="0" dirty="0">
                <a:solidFill>
                  <a:srgbClr val="545D7E"/>
                </a:solidFill>
                <a:effectLst/>
              </a:rPr>
              <a:t>By understanding Maslow's theory, communicators can choose which needs to appeal to in their persuasion efforts. For example, if you are trying to convince people to adopt a new product or service, you can frame it as a way to fulfill their need for safety, social belonging, or self-actualization. </a:t>
            </a:r>
            <a:endParaRPr lang="en-US" sz="2000" b="0" i="0" dirty="0">
              <a:solidFill>
                <a:srgbClr val="0B57D0"/>
              </a:solidFill>
              <a:effectLst/>
            </a:endParaRPr>
          </a:p>
          <a:p>
            <a:pPr algn="l">
              <a:spcBef>
                <a:spcPts val="750"/>
              </a:spcBef>
              <a:spcAft>
                <a:spcPts val="600"/>
              </a:spcAft>
              <a:buFont typeface="Arial" panose="020B0604020202020204" pitchFamily="34" charset="0"/>
              <a:buChar char="•"/>
            </a:pPr>
            <a:r>
              <a:rPr lang="en-US" sz="2000" b="1" i="0" dirty="0">
                <a:solidFill>
                  <a:srgbClr val="001D35"/>
                </a:solidFill>
                <a:effectLst/>
              </a:rPr>
              <a:t>Enhancing Influence: </a:t>
            </a:r>
            <a:r>
              <a:rPr lang="en-US" sz="2000" b="0" i="0" dirty="0">
                <a:solidFill>
                  <a:srgbClr val="545D7E"/>
                </a:solidFill>
                <a:effectLst/>
              </a:rPr>
              <a:t>By understanding and addressing audience needs, communicators can increase their influence. When people feel that their needs are being met or that a proposed change will benefit them, they are more likely to be persuaded or influenced</a:t>
            </a:r>
          </a:p>
        </p:txBody>
      </p:sp>
      <p:sp>
        <p:nvSpPr>
          <p:cNvPr id="29" name="Rectangle 28">
            <a:extLst>
              <a:ext uri="{FF2B5EF4-FFF2-40B4-BE49-F238E27FC236}">
                <a16:creationId xmlns:a16="http://schemas.microsoft.com/office/drawing/2014/main" id="{508E4ABA-283C-C2E1-0DD0-302A7EF82A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3EAC15-D534-D183-ED04-4F73947EB5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2" descr="Maslow's Hierarchy of Needs">
            <a:extLst>
              <a:ext uri="{FF2B5EF4-FFF2-40B4-BE49-F238E27FC236}">
                <a16:creationId xmlns:a16="http://schemas.microsoft.com/office/drawing/2014/main" id="{37FCA1B4-E1E2-1C5C-7F8B-42359862D7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672876"/>
            <a:ext cx="5573918" cy="5684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589012"/>
      </p:ext>
    </p:extLst>
  </p:cSld>
  <p:clrMapOvr>
    <a:masterClrMapping/>
  </p:clrMapOvr>
  <p:transition spd="slow" advTm="119909">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11CCE-C4AE-85BE-66BD-184A511481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E8477-C875-1D72-7DC3-C8CE4C555A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E391DB-A6DF-75B3-CF91-97280143183E}"/>
              </a:ext>
            </a:extLst>
          </p:cNvPr>
          <p:cNvSpPr txBox="1"/>
          <p:nvPr/>
        </p:nvSpPr>
        <p:spPr>
          <a:xfrm>
            <a:off x="2145287" y="926111"/>
            <a:ext cx="5453691" cy="707886"/>
          </a:xfrm>
          <a:prstGeom prst="rect">
            <a:avLst/>
          </a:prstGeom>
          <a:noFill/>
        </p:spPr>
        <p:txBody>
          <a:bodyPr wrap="square" rtlCol="0">
            <a:spAutoFit/>
          </a:bodyPr>
          <a:lstStyle/>
          <a:p>
            <a:r>
              <a:rPr lang="en-US" sz="4000" b="1" dirty="0">
                <a:solidFill>
                  <a:srgbClr val="C00000"/>
                </a:solidFill>
                <a:effectLst>
                  <a:outerShdw blurRad="38100" dist="38100" dir="2700000" algn="tl">
                    <a:srgbClr val="000000">
                      <a:alpha val="43137"/>
                    </a:srgbClr>
                  </a:outerShdw>
                </a:effectLst>
              </a:rPr>
              <a:t>5 influencing Styles</a:t>
            </a:r>
            <a:endParaRPr lang="en-US" sz="1600" b="1" dirty="0">
              <a:latin typeface="Alexandria" charset="0"/>
              <a:cs typeface="Alexandria" charset="0"/>
            </a:endParaRPr>
          </a:p>
        </p:txBody>
      </p:sp>
      <p:sp>
        <p:nvSpPr>
          <p:cNvPr id="5" name="Rectangle 4">
            <a:extLst>
              <a:ext uri="{FF2B5EF4-FFF2-40B4-BE49-F238E27FC236}">
                <a16:creationId xmlns:a16="http://schemas.microsoft.com/office/drawing/2014/main" id="{DF0DF1A1-FA87-3CE1-BBB6-245A125C6E76}"/>
              </a:ext>
            </a:extLst>
          </p:cNvPr>
          <p:cNvSpPr/>
          <p:nvPr/>
        </p:nvSpPr>
        <p:spPr>
          <a:xfrm>
            <a:off x="635788" y="6970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7C1BEF9-34C2-EA95-4298-1ABF7D832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Content Placeholder 6">
            <a:extLst>
              <a:ext uri="{FF2B5EF4-FFF2-40B4-BE49-F238E27FC236}">
                <a16:creationId xmlns:a16="http://schemas.microsoft.com/office/drawing/2014/main" id="{B19E3E08-10E5-36AF-7DCD-08E228264183}"/>
              </a:ext>
            </a:extLst>
          </p:cNvPr>
          <p:cNvGraphicFramePr>
            <a:graphicFrameLocks/>
          </p:cNvGraphicFramePr>
          <p:nvPr>
            <p:extLst>
              <p:ext uri="{D42A27DB-BD31-4B8C-83A1-F6EECF244321}">
                <p14:modId xmlns:p14="http://schemas.microsoft.com/office/powerpoint/2010/main" val="2724898077"/>
              </p:ext>
            </p:extLst>
          </p:nvPr>
        </p:nvGraphicFramePr>
        <p:xfrm>
          <a:off x="761999" y="1685495"/>
          <a:ext cx="10487693"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4427274"/>
      </p:ext>
    </p:extLst>
  </p:cSld>
  <p:clrMapOvr>
    <a:masterClrMapping/>
  </p:clrMapOvr>
  <mc:AlternateContent xmlns:mc="http://schemas.openxmlformats.org/markup-compatibility/2006" xmlns:p14="http://schemas.microsoft.com/office/powerpoint/2010/main">
    <mc:Choice Requires="p14">
      <p:transition p14:dur="10" advTm="133769"/>
    </mc:Choice>
    <mc:Fallback xmlns="">
      <p:transition advTm="1337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8FD6E-70E7-ECB6-8B3B-7847E8847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FBE7E3-439D-735A-4B56-A59665EF09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8CA23-CACB-FB21-F16B-3E52FF8C4347}"/>
              </a:ext>
            </a:extLst>
          </p:cNvPr>
          <p:cNvSpPr/>
          <p:nvPr/>
        </p:nvSpPr>
        <p:spPr>
          <a:xfrm>
            <a:off x="762000" y="733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5A028AB-4475-690D-85ED-37934598F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39848B1F-DE0D-A5DE-B2D2-00DCF93AFFBA}"/>
              </a:ext>
            </a:extLst>
          </p:cNvPr>
          <p:cNvPicPr>
            <a:picLocks noChangeAspect="1"/>
          </p:cNvPicPr>
          <p:nvPr/>
        </p:nvPicPr>
        <p:blipFill>
          <a:blip r:embed="rId3"/>
          <a:srcRect l="10970" t="22682" r="10970" b="18467"/>
          <a:stretch/>
        </p:blipFill>
        <p:spPr>
          <a:xfrm>
            <a:off x="6813484" y="1880405"/>
            <a:ext cx="4586133" cy="4049193"/>
          </a:xfrm>
          <a:prstGeom prst="rect">
            <a:avLst/>
          </a:prstGeom>
        </p:spPr>
      </p:pic>
      <p:sp>
        <p:nvSpPr>
          <p:cNvPr id="13" name="TextBox 12">
            <a:extLst>
              <a:ext uri="{FF2B5EF4-FFF2-40B4-BE49-F238E27FC236}">
                <a16:creationId xmlns:a16="http://schemas.microsoft.com/office/drawing/2014/main" id="{A4DB1BD4-B6E6-4D60-2F62-14F2069E5664}"/>
              </a:ext>
            </a:extLst>
          </p:cNvPr>
          <p:cNvSpPr txBox="1"/>
          <p:nvPr/>
        </p:nvSpPr>
        <p:spPr>
          <a:xfrm>
            <a:off x="762000" y="1962213"/>
            <a:ext cx="5849007" cy="3847207"/>
          </a:xfrm>
          <a:prstGeom prst="rect">
            <a:avLst/>
          </a:prstGeom>
          <a:noFill/>
        </p:spPr>
        <p:txBody>
          <a:bodyPr wrap="square">
            <a:spAutoFit/>
          </a:bodyPr>
          <a:lstStyle/>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Organizational Intelligence:</a:t>
            </a:r>
            <a:r>
              <a:rPr lang="en-US" b="0" i="0" dirty="0">
                <a:solidFill>
                  <a:srgbClr val="3B3B3B"/>
                </a:solidFill>
                <a:effectLst/>
                <a:latin typeface="Noto Sans" panose="020B0502040504020204" pitchFamily="34" charset="0"/>
              </a:rPr>
              <a:t> They understand how to get things done and embrace the reality of working within organizational politics to move teams and important initiatives forward.</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Team Promotion: </a:t>
            </a:r>
            <a:r>
              <a:rPr lang="en-US" b="0" i="0" dirty="0">
                <a:solidFill>
                  <a:srgbClr val="3B3B3B"/>
                </a:solidFill>
                <a:effectLst/>
                <a:latin typeface="Noto Sans" panose="020B0502040504020204" pitchFamily="34" charset="0"/>
              </a:rPr>
              <a:t>Leaders cut through the noise to authentically and credibly promote themselves — while also promoting what’s good for the entire organization.</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Trust-Building: </a:t>
            </a:r>
            <a:r>
              <a:rPr lang="en-US" b="0" i="0" dirty="0">
                <a:solidFill>
                  <a:srgbClr val="3B3B3B"/>
                </a:solidFill>
                <a:effectLst/>
                <a:latin typeface="Noto Sans" panose="020B0502040504020204" pitchFamily="34" charset="0"/>
              </a:rPr>
              <a:t>Because leadership often involves guiding people through risk and change, trust is essential.</a:t>
            </a:r>
          </a:p>
          <a:p>
            <a:pPr algn="l">
              <a:spcBef>
                <a:spcPts val="375"/>
              </a:spcBef>
              <a:buFont typeface="Arial" panose="020B0604020202020204" pitchFamily="34" charset="0"/>
              <a:buChar char="•"/>
            </a:pPr>
            <a:r>
              <a:rPr lang="en-US" b="1" i="0" dirty="0">
                <a:solidFill>
                  <a:srgbClr val="3B3B3B"/>
                </a:solidFill>
                <a:effectLst/>
                <a:latin typeface="Noto Sans" panose="020B0502040504020204" pitchFamily="34" charset="0"/>
              </a:rPr>
              <a:t>Leveraging Networks: </a:t>
            </a:r>
            <a:r>
              <a:rPr lang="en-US" b="0" i="0" dirty="0">
                <a:solidFill>
                  <a:srgbClr val="3B3B3B"/>
                </a:solidFill>
                <a:effectLst/>
                <a:latin typeface="Noto Sans" panose="020B0502040504020204" pitchFamily="34" charset="0"/>
              </a:rPr>
              <a:t>No leader is an island. They are empowered by their connections with others.</a:t>
            </a:r>
          </a:p>
        </p:txBody>
      </p:sp>
      <p:sp>
        <p:nvSpPr>
          <p:cNvPr id="15" name="TextBox 14">
            <a:extLst>
              <a:ext uri="{FF2B5EF4-FFF2-40B4-BE49-F238E27FC236}">
                <a16:creationId xmlns:a16="http://schemas.microsoft.com/office/drawing/2014/main" id="{D2C8F656-673A-32D5-67B2-17840A42FBFC}"/>
              </a:ext>
            </a:extLst>
          </p:cNvPr>
          <p:cNvSpPr txBox="1"/>
          <p:nvPr/>
        </p:nvSpPr>
        <p:spPr>
          <a:xfrm>
            <a:off x="2480441" y="1160640"/>
            <a:ext cx="7168026" cy="461665"/>
          </a:xfrm>
          <a:prstGeom prst="rect">
            <a:avLst/>
          </a:prstGeom>
          <a:noFill/>
        </p:spPr>
        <p:txBody>
          <a:bodyPr wrap="square">
            <a:spAutoFit/>
          </a:bodyPr>
          <a:lstStyle/>
          <a:p>
            <a:pPr algn="l"/>
            <a:r>
              <a:rPr lang="en-US" sz="2400" b="1" i="0" dirty="0">
                <a:solidFill>
                  <a:srgbClr val="C00000"/>
                </a:solidFill>
                <a:effectLst/>
              </a:rPr>
              <a:t>The best leaders have these 4 key influencing skills:</a:t>
            </a:r>
          </a:p>
        </p:txBody>
      </p:sp>
    </p:spTree>
    <p:extLst>
      <p:ext uri="{BB962C8B-B14F-4D97-AF65-F5344CB8AC3E}">
        <p14:creationId xmlns:p14="http://schemas.microsoft.com/office/powerpoint/2010/main" val="2912422880"/>
      </p:ext>
    </p:extLst>
  </p:cSld>
  <p:clrMapOvr>
    <a:masterClrMapping/>
  </p:clrMapOvr>
  <mc:AlternateContent xmlns:mc="http://schemas.openxmlformats.org/markup-compatibility/2006" xmlns:p14="http://schemas.microsoft.com/office/powerpoint/2010/main">
    <mc:Choice Requires="p14">
      <p:transition p14:dur="10" advTm="221389"/>
    </mc:Choice>
    <mc:Fallback xmlns="">
      <p:transition advTm="2213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DD805-70C0-CC1F-ADF8-E958B0548A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7F6F56F-82C6-0287-EDBB-5BA3E80F6F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21020"/>
            <a:ext cx="5547685" cy="5573488"/>
          </a:xfrm>
        </p:spPr>
      </p:pic>
      <p:sp>
        <p:nvSpPr>
          <p:cNvPr id="2" name="Right Triangle 1">
            <a:extLst>
              <a:ext uri="{FF2B5EF4-FFF2-40B4-BE49-F238E27FC236}">
                <a16:creationId xmlns:a16="http://schemas.microsoft.com/office/drawing/2014/main" id="{50E14D35-1246-0CE8-B379-6DB252B317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8968B4F-167F-42F0-B775-906E2A56EB8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779E9C-3BEF-5E17-091C-C541BB71126D}"/>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Always Remember</a:t>
            </a:r>
          </a:p>
        </p:txBody>
      </p:sp>
      <p:sp>
        <p:nvSpPr>
          <p:cNvPr id="28" name="Rectangle 27">
            <a:extLst>
              <a:ext uri="{FF2B5EF4-FFF2-40B4-BE49-F238E27FC236}">
                <a16:creationId xmlns:a16="http://schemas.microsoft.com/office/drawing/2014/main" id="{30051F23-78F4-2A7C-DEF0-F76A3644B7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CD75AC-2D67-18BB-D9C0-6FA3A2CA166E}"/>
              </a:ext>
            </a:extLst>
          </p:cNvPr>
          <p:cNvSpPr txBox="1"/>
          <p:nvPr/>
        </p:nvSpPr>
        <p:spPr>
          <a:xfrm>
            <a:off x="3598250" y="2495028"/>
            <a:ext cx="8417320" cy="1569660"/>
          </a:xfrm>
          <a:prstGeom prst="rect">
            <a:avLst/>
          </a:prstGeom>
          <a:noFill/>
        </p:spPr>
        <p:txBody>
          <a:bodyPr wrap="square" rtlCol="0">
            <a:spAutoFit/>
          </a:bodyPr>
          <a:lstStyle/>
          <a:p>
            <a:pPr marL="0" indent="0" algn="ctr">
              <a:buNone/>
            </a:pPr>
            <a:r>
              <a:rPr lang="en-US" sz="3200" dirty="0"/>
              <a:t>We are not born leaders with an innate ability to persuade others. We must actively cultivate the skills, and by doing so, we can thrive.</a:t>
            </a:r>
            <a:endParaRPr lang="ar-EG" sz="3200" dirty="0"/>
          </a:p>
        </p:txBody>
      </p:sp>
      <p:sp>
        <p:nvSpPr>
          <p:cNvPr id="32" name="Rectangle 31">
            <a:extLst>
              <a:ext uri="{FF2B5EF4-FFF2-40B4-BE49-F238E27FC236}">
                <a16:creationId xmlns:a16="http://schemas.microsoft.com/office/drawing/2014/main" id="{DCE41500-04DD-AB9C-2D29-B1FF2B941D2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1D6E0CF-66A5-782B-0C33-348798A084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3F1564C1-A515-82EF-09BE-5C5A195FA8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2687" y="4172563"/>
            <a:ext cx="7188526" cy="2631755"/>
          </a:xfrm>
          <a:prstGeom prst="rect">
            <a:avLst/>
          </a:prstGeom>
        </p:spPr>
      </p:pic>
    </p:spTree>
    <p:extLst>
      <p:ext uri="{BB962C8B-B14F-4D97-AF65-F5344CB8AC3E}">
        <p14:creationId xmlns:p14="http://schemas.microsoft.com/office/powerpoint/2010/main" val="2743619685"/>
      </p:ext>
    </p:extLst>
  </p:cSld>
  <p:clrMapOvr>
    <a:masterClrMapping/>
  </p:clrMapOvr>
  <mc:AlternateContent xmlns:mc="http://schemas.openxmlformats.org/markup-compatibility/2006" xmlns:p14="http://schemas.microsoft.com/office/powerpoint/2010/main">
    <mc:Choice Requires="p14">
      <p:transition spd="slow" p14:dur="2000" advTm="115834"/>
    </mc:Choice>
    <mc:Fallback xmlns="">
      <p:transition spd="slow" advTm="1158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71C39-4748-F41D-3B37-E5DC824E7B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EF1854A-3E73-21C2-1DB7-3120D9CE103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4DD920-C504-05A3-D768-1ACE08F434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BF3D07-AC1C-D8C4-23F1-2562BAAA4DD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4D3195B-DBA6-0A40-2BAF-E799A0D4F849}"/>
              </a:ext>
            </a:extLst>
          </p:cNvPr>
          <p:cNvSpPr txBox="1"/>
          <p:nvPr/>
        </p:nvSpPr>
        <p:spPr>
          <a:xfrm>
            <a:off x="4689258" y="1412953"/>
            <a:ext cx="7398882" cy="523220"/>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What does it mean to “Manage by Influence”?</a:t>
            </a:r>
            <a:endParaRPr lang="en-US" sz="11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A6EE4FE0-E5D7-51FE-44CD-E092171DC3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0FDF2E3-6F1C-A4E9-0485-3391A6EC1712}"/>
              </a:ext>
            </a:extLst>
          </p:cNvPr>
          <p:cNvSpPr txBox="1"/>
          <p:nvPr/>
        </p:nvSpPr>
        <p:spPr>
          <a:xfrm>
            <a:off x="3598250" y="2495028"/>
            <a:ext cx="3958688" cy="4154984"/>
          </a:xfrm>
          <a:prstGeom prst="rect">
            <a:avLst/>
          </a:prstGeom>
          <a:noFill/>
        </p:spPr>
        <p:txBody>
          <a:bodyPr wrap="square" rtlCol="0">
            <a:spAutoFit/>
          </a:bodyPr>
          <a:lstStyle/>
          <a:p>
            <a:pPr marL="0" indent="0" algn="ctr">
              <a:buNone/>
            </a:pPr>
            <a:r>
              <a:rPr lang="en-US" sz="2400" dirty="0"/>
              <a:t>Work influence is your ability to make a positive impact on others (actions, decisions, or points of view). Peers, employees, and leaders respect and seek out influential professionals. The receiver determines your level of influence. Real influence comes from impact, not status.</a:t>
            </a:r>
          </a:p>
        </p:txBody>
      </p:sp>
      <p:sp>
        <p:nvSpPr>
          <p:cNvPr id="32" name="Rectangle 31">
            <a:extLst>
              <a:ext uri="{FF2B5EF4-FFF2-40B4-BE49-F238E27FC236}">
                <a16:creationId xmlns:a16="http://schemas.microsoft.com/office/drawing/2014/main" id="{95F0C76B-637C-9C0E-D80A-ED2BFBC0BC8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E352E13-9688-B760-3270-E7575168EB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Content Placeholder 5">
            <a:extLst>
              <a:ext uri="{FF2B5EF4-FFF2-40B4-BE49-F238E27FC236}">
                <a16:creationId xmlns:a16="http://schemas.microsoft.com/office/drawing/2014/main" id="{BD692935-00FE-6815-5253-BCA951EEF098}"/>
              </a:ext>
            </a:extLst>
          </p:cNvPr>
          <p:cNvPicPr>
            <a:picLocks noChangeAspect="1"/>
          </p:cNvPicPr>
          <p:nvPr/>
        </p:nvPicPr>
        <p:blipFill>
          <a:blip r:embed="rId5"/>
          <a:stretch>
            <a:fillRect/>
          </a:stretch>
        </p:blipFill>
        <p:spPr>
          <a:xfrm>
            <a:off x="7769713" y="2614358"/>
            <a:ext cx="4171617" cy="3633179"/>
          </a:xfrm>
          <a:prstGeom prst="rect">
            <a:avLst/>
          </a:prstGeom>
          <a:ln w="57150">
            <a:solidFill>
              <a:srgbClr val="FF0000"/>
            </a:solidFill>
          </a:ln>
        </p:spPr>
      </p:pic>
    </p:spTree>
    <p:extLst>
      <p:ext uri="{BB962C8B-B14F-4D97-AF65-F5344CB8AC3E}">
        <p14:creationId xmlns:p14="http://schemas.microsoft.com/office/powerpoint/2010/main" val="2676344098"/>
      </p:ext>
    </p:extLst>
  </p:cSld>
  <p:clrMapOvr>
    <a:masterClrMapping/>
  </p:clrMapOvr>
  <mc:AlternateContent xmlns:mc="http://schemas.openxmlformats.org/markup-compatibility/2006" xmlns:p14="http://schemas.microsoft.com/office/powerpoint/2010/main">
    <mc:Choice Requires="p14">
      <p:transition spd="slow" p14:dur="2000" advTm="119396"/>
    </mc:Choice>
    <mc:Fallback xmlns="">
      <p:transition spd="slow" advTm="1193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3CE0A-8AA1-341A-7496-4536F0A65D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55D39B-DF6A-3949-C951-A3627AFD1E7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D9E2352-4F96-AA86-F8E7-7F7D7A7515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A3AFA8-657C-9BDE-9BCF-831B52B6E1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AB248B-062E-19D7-64A1-535140610372}"/>
              </a:ext>
            </a:extLst>
          </p:cNvPr>
          <p:cNvSpPr txBox="1"/>
          <p:nvPr/>
        </p:nvSpPr>
        <p:spPr>
          <a:xfrm>
            <a:off x="4683353" y="1218554"/>
            <a:ext cx="7398881" cy="1077218"/>
          </a:xfrm>
          <a:prstGeom prst="rect">
            <a:avLst/>
          </a:prstGeom>
          <a:noFill/>
        </p:spPr>
        <p:txBody>
          <a:bodyPr wrap="square" rtlCol="0">
            <a:spAutoFit/>
          </a:bodyPr>
          <a:lstStyle/>
          <a:p>
            <a:r>
              <a:rPr lang="en-US" sz="3200" b="1" dirty="0">
                <a:solidFill>
                  <a:srgbClr val="C00000"/>
                </a:solidFill>
                <a:effectLst>
                  <a:outerShdw blurRad="38100" dist="38100" dir="2700000" algn="tl">
                    <a:srgbClr val="000000">
                      <a:alpha val="43137"/>
                    </a:srgbClr>
                  </a:outerShdw>
                </a:effectLst>
              </a:rPr>
              <a:t>Ask yourself which is more influence than the other</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E8DC4146-E545-E9E9-926A-24F5CEC721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6EC3DAD-891C-6433-7D0E-BD74F1DBFC3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ECC72ED-3081-C66D-5132-AA30A15CBA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CDA79495-9961-90BD-BD66-025EC3CBA4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1331" y="2859361"/>
            <a:ext cx="8173828" cy="3938850"/>
          </a:xfrm>
          <a:prstGeom prst="rect">
            <a:avLst/>
          </a:prstGeom>
        </p:spPr>
      </p:pic>
      <p:sp>
        <p:nvSpPr>
          <p:cNvPr id="9" name="TextBox 8">
            <a:extLst>
              <a:ext uri="{FF2B5EF4-FFF2-40B4-BE49-F238E27FC236}">
                <a16:creationId xmlns:a16="http://schemas.microsoft.com/office/drawing/2014/main" id="{BD264878-C283-1773-0E76-171E0A116A17}"/>
              </a:ext>
            </a:extLst>
          </p:cNvPr>
          <p:cNvSpPr txBox="1"/>
          <p:nvPr/>
        </p:nvSpPr>
        <p:spPr>
          <a:xfrm>
            <a:off x="5187633" y="2150171"/>
            <a:ext cx="6096000" cy="523220"/>
          </a:xfrm>
          <a:prstGeom prst="rect">
            <a:avLst/>
          </a:prstGeom>
          <a:noFill/>
        </p:spPr>
        <p:txBody>
          <a:bodyPr wrap="square">
            <a:spAutoFit/>
          </a:bodyPr>
          <a:lstStyle/>
          <a:p>
            <a:pPr algn="ctr"/>
            <a:r>
              <a:rPr lang="en-US" sz="2800" b="1" dirty="0">
                <a:solidFill>
                  <a:srgbClr val="00AEEF"/>
                </a:solidFill>
                <a:effectLst>
                  <a:outerShdw blurRad="38100" dist="38100" dir="2700000" algn="tl">
                    <a:srgbClr val="000000">
                      <a:alpha val="43137"/>
                    </a:srgbClr>
                  </a:outerShdw>
                </a:effectLst>
              </a:rPr>
              <a:t>the manager or the leader??</a:t>
            </a:r>
            <a:endParaRPr lang="en-US" sz="2800" dirty="0">
              <a:solidFill>
                <a:srgbClr val="00AEEF"/>
              </a:solidFill>
            </a:endParaRPr>
          </a:p>
        </p:txBody>
      </p:sp>
    </p:spTree>
    <p:extLst>
      <p:ext uri="{BB962C8B-B14F-4D97-AF65-F5344CB8AC3E}">
        <p14:creationId xmlns:p14="http://schemas.microsoft.com/office/powerpoint/2010/main" val="3102972682"/>
      </p:ext>
    </p:extLst>
  </p:cSld>
  <p:clrMapOvr>
    <a:masterClrMapping/>
  </p:clrMapOvr>
  <mc:AlternateContent xmlns:mc="http://schemas.openxmlformats.org/markup-compatibility/2006" xmlns:p14="http://schemas.microsoft.com/office/powerpoint/2010/main">
    <mc:Choice Requires="p14">
      <p:transition spd="slow" p14:dur="2000" advTm="114756"/>
    </mc:Choice>
    <mc:Fallback xmlns="">
      <p:transition spd="slow" advTm="1147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44184-D19A-6D8C-210C-0D77A579D33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8A21635-5B50-2649-91BD-7CD2CF19609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60FCF3D-0777-AE76-067F-E801693873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22EC456-997A-596E-3075-DE0BB33FD2A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152059D-9CAE-51C5-735B-E48CB85ECF7F}"/>
              </a:ext>
            </a:extLst>
          </p:cNvPr>
          <p:cNvSpPr txBox="1"/>
          <p:nvPr/>
        </p:nvSpPr>
        <p:spPr>
          <a:xfrm>
            <a:off x="4689259" y="1412953"/>
            <a:ext cx="6872120"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what is the difference between leader and manager to influencing others</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1763C5E-9AC1-BAD4-A9A0-DA555A25C6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827CF51-C95B-EC70-4F3A-A13F0A4BD754}"/>
              </a:ext>
            </a:extLst>
          </p:cNvPr>
          <p:cNvSpPr txBox="1"/>
          <p:nvPr/>
        </p:nvSpPr>
        <p:spPr>
          <a:xfrm>
            <a:off x="3598250" y="2495028"/>
            <a:ext cx="8417320" cy="3539430"/>
          </a:xfrm>
          <a:prstGeom prst="rect">
            <a:avLst/>
          </a:prstGeom>
          <a:noFill/>
        </p:spPr>
        <p:txBody>
          <a:bodyPr wrap="square" rtlCol="0">
            <a:spAutoFit/>
          </a:bodyPr>
          <a:lstStyle/>
          <a:p>
            <a:pPr algn="just"/>
            <a:r>
              <a:rPr lang="en-US" sz="2800" dirty="0"/>
              <a:t>One responsibility of a </a:t>
            </a:r>
            <a:r>
              <a:rPr lang="en-US" sz="2800" b="1" dirty="0"/>
              <a:t>manager</a:t>
            </a:r>
            <a:r>
              <a:rPr lang="en-US" sz="2800" dirty="0"/>
              <a:t> is controlling a group in order to accomplish a specific goal. </a:t>
            </a:r>
          </a:p>
          <a:p>
            <a:pPr algn="just"/>
            <a:endParaRPr lang="en-US" sz="2800" dirty="0"/>
          </a:p>
          <a:p>
            <a:pPr marL="0" indent="0" algn="ctr">
              <a:buNone/>
            </a:pPr>
            <a:r>
              <a:rPr lang="en-US" sz="2800" b="1" dirty="0"/>
              <a:t>on the other hand</a:t>
            </a:r>
          </a:p>
          <a:p>
            <a:pPr marL="0" indent="0" algn="ctr">
              <a:buNone/>
            </a:pPr>
            <a:endParaRPr lang="en-US" sz="2800" b="1" dirty="0"/>
          </a:p>
          <a:p>
            <a:pPr algn="just"/>
            <a:r>
              <a:rPr lang="en-US" sz="2800" b="1" dirty="0"/>
              <a:t>Leadership</a:t>
            </a:r>
            <a:r>
              <a:rPr lang="en-US" sz="2800" dirty="0"/>
              <a:t>, is the ability of an individual to motivate, influence, and enable other employees to make a contribution to the success of an organization</a:t>
            </a:r>
            <a:endParaRPr lang="ar-EG" sz="2800" dirty="0"/>
          </a:p>
        </p:txBody>
      </p:sp>
      <p:sp>
        <p:nvSpPr>
          <p:cNvPr id="32" name="Rectangle 31">
            <a:extLst>
              <a:ext uri="{FF2B5EF4-FFF2-40B4-BE49-F238E27FC236}">
                <a16:creationId xmlns:a16="http://schemas.microsoft.com/office/drawing/2014/main" id="{A21A5926-B476-E1BC-9CEA-38538EE3CB8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018D8E2-9D85-591D-9C89-AAB37C3638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4257443"/>
      </p:ext>
    </p:extLst>
  </p:cSld>
  <p:clrMapOvr>
    <a:masterClrMapping/>
  </p:clrMapOvr>
  <mc:AlternateContent xmlns:mc="http://schemas.openxmlformats.org/markup-compatibility/2006" xmlns:p14="http://schemas.microsoft.com/office/powerpoint/2010/main">
    <mc:Choice Requires="p14">
      <p:transition spd="slow" p14:dur="2000" advTm="86474"/>
    </mc:Choice>
    <mc:Fallback xmlns="">
      <p:transition spd="slow" advTm="8647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03A00-607E-8ADE-BE6F-76C9381EB6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18A9D1A-1C1D-0918-C95B-32A208CA969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8B30F6A-89D2-5858-5ED1-5ABF915DAE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EE4959B-A118-49E4-9BF0-FBF02E7AAE0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E3E8306-DA6F-0F0C-1B92-01462BA18776}"/>
              </a:ext>
            </a:extLst>
          </p:cNvPr>
          <p:cNvSpPr txBox="1"/>
          <p:nvPr/>
        </p:nvSpPr>
        <p:spPr>
          <a:xfrm>
            <a:off x="3625496" y="1044208"/>
            <a:ext cx="8265428" cy="954107"/>
          </a:xfrm>
          <a:prstGeom prst="rect">
            <a:avLst/>
          </a:prstGeom>
          <a:noFill/>
        </p:spPr>
        <p:txBody>
          <a:bodyPr wrap="square" rtlCol="0">
            <a:spAutoFit/>
          </a:bodyPr>
          <a:lstStyle/>
          <a:p>
            <a:pPr algn="ctr"/>
            <a:r>
              <a:rPr lang="en-US" sz="2800" b="1" dirty="0">
                <a:solidFill>
                  <a:srgbClr val="C00000"/>
                </a:solidFill>
              </a:rPr>
              <a:t>The important Differences Between a Manager and a Leader</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23C84C95-F0EF-4899-F529-9AFDB0144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0B253AE-2CC1-3702-5804-6779AE9F89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4">
            <a:extLst>
              <a:ext uri="{FF2B5EF4-FFF2-40B4-BE49-F238E27FC236}">
                <a16:creationId xmlns:a16="http://schemas.microsoft.com/office/drawing/2014/main" id="{414EE9B1-59B6-F748-0C95-42041B6FE063}"/>
              </a:ext>
            </a:extLst>
          </p:cNvPr>
          <p:cNvGraphicFramePr>
            <a:graphicFrameLocks/>
          </p:cNvGraphicFramePr>
          <p:nvPr>
            <p:extLst>
              <p:ext uri="{D42A27DB-BD31-4B8C-83A1-F6EECF244321}">
                <p14:modId xmlns:p14="http://schemas.microsoft.com/office/powerpoint/2010/main" val="1490669010"/>
              </p:ext>
            </p:extLst>
          </p:nvPr>
        </p:nvGraphicFramePr>
        <p:xfrm>
          <a:off x="3428280" y="2028228"/>
          <a:ext cx="8659860" cy="4769983"/>
        </p:xfrm>
        <a:graphic>
          <a:graphicData uri="http://schemas.openxmlformats.org/drawingml/2006/table">
            <a:tbl>
              <a:tblPr rtl="1" firstRow="1" bandRow="1">
                <a:tableStyleId>{5C22544A-7EE6-4342-B048-85BDC9FD1C3A}</a:tableStyleId>
              </a:tblPr>
              <a:tblGrid>
                <a:gridCol w="4329930">
                  <a:extLst>
                    <a:ext uri="{9D8B030D-6E8A-4147-A177-3AD203B41FA5}">
                      <a16:colId xmlns:a16="http://schemas.microsoft.com/office/drawing/2014/main" val="20000"/>
                    </a:ext>
                  </a:extLst>
                </a:gridCol>
                <a:gridCol w="4329930">
                  <a:extLst>
                    <a:ext uri="{9D8B030D-6E8A-4147-A177-3AD203B41FA5}">
                      <a16:colId xmlns:a16="http://schemas.microsoft.com/office/drawing/2014/main" val="20001"/>
                    </a:ext>
                  </a:extLst>
                </a:gridCol>
              </a:tblGrid>
              <a:tr h="497970">
                <a:tc>
                  <a:txBody>
                    <a:bodyPr/>
                    <a:lstStyle/>
                    <a:p>
                      <a:pPr algn="ctr" rtl="1"/>
                      <a:r>
                        <a:rPr lang="en-US" sz="3200" dirty="0"/>
                        <a:t>Manager</a:t>
                      </a:r>
                    </a:p>
                  </a:txBody>
                  <a:tcPr/>
                </a:tc>
                <a:tc>
                  <a:txBody>
                    <a:bodyPr/>
                    <a:lstStyle/>
                    <a:p>
                      <a:pPr algn="ctr" rtl="1"/>
                      <a:r>
                        <a:rPr lang="en-US" sz="3200" dirty="0"/>
                        <a:t>leader</a:t>
                      </a:r>
                      <a:endParaRPr lang="ar-EG" sz="3200" dirty="0"/>
                    </a:p>
                  </a:txBody>
                  <a:tcPr/>
                </a:tc>
                <a:extLst>
                  <a:ext uri="{0D108BD9-81ED-4DB2-BD59-A6C34878D82A}">
                    <a16:rowId xmlns:a16="http://schemas.microsoft.com/office/drawing/2014/main" val="10000"/>
                  </a:ext>
                </a:extLst>
              </a:tr>
              <a:tr h="1756001">
                <a:tc>
                  <a:txBody>
                    <a:bodyPr/>
                    <a:lstStyle/>
                    <a:p>
                      <a:pPr rtl="1"/>
                      <a:r>
                        <a:rPr lang="en-US" sz="1600" b="1" dirty="0"/>
                        <a:t>Organizes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is someone who generally only maintains what is already established.</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needs to watch the bottom line while controlling employees and workflow in the organization and preventing any chaos.</a:t>
                      </a:r>
                      <a:endParaRPr lang="ar-EG" sz="1600"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Invents or Innovates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comes up with new ideas</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developing new techniques and strategies for the organization</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 has immense knowledge of all the current trends, advancements, and skillsets—and has a clarity of purpose and vision</a:t>
                      </a:r>
                      <a:endParaRPr lang="ar-EG" sz="1600" dirty="0"/>
                    </a:p>
                  </a:txBody>
                  <a:tcPr/>
                </a:tc>
                <a:extLst>
                  <a:ext uri="{0D108BD9-81ED-4DB2-BD59-A6C34878D82A}">
                    <a16:rowId xmlns:a16="http://schemas.microsoft.com/office/drawing/2014/main" val="10001"/>
                  </a:ext>
                </a:extLst>
              </a:tr>
              <a:tr h="13179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Relies on Control</a:t>
                      </a:r>
                    </a:p>
                    <a:p>
                      <a:pPr marL="285750" indent="-285750" algn="l" rtl="0">
                        <a:buFont typeface="Arial" panose="020B0604020202020204" pitchFamily="34" charset="0"/>
                        <a:buChar char="•"/>
                      </a:pPr>
                      <a:r>
                        <a:rPr lang="en-US" sz="1600" b="0" i="0" kern="1200" dirty="0">
                          <a:solidFill>
                            <a:schemeClr val="dk1"/>
                          </a:solidFill>
                          <a:effectLst/>
                          <a:latin typeface="+mn-lt"/>
                          <a:ea typeface="+mn-ea"/>
                          <a:cs typeface="+mn-cs"/>
                        </a:rPr>
                        <a:t>are required by their job description to establish control over employees</a:t>
                      </a:r>
                      <a:endParaRPr lang="ar-EG"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Inspires Trust</a:t>
                      </a:r>
                      <a:endParaRPr lang="ar-EG" sz="16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is a person who pushes employees to do their best and knows how to set an appropriate pace and tempo for the rest of the group</a:t>
                      </a:r>
                    </a:p>
                    <a:p>
                      <a:pPr rtl="1"/>
                      <a:endParaRPr lang="ar-EG" sz="1600" dirty="0"/>
                    </a:p>
                  </a:txBody>
                  <a:tcPr/>
                </a:tc>
                <a:extLst>
                  <a:ext uri="{0D108BD9-81ED-4DB2-BD59-A6C34878D82A}">
                    <a16:rowId xmlns:a16="http://schemas.microsoft.com/office/drawing/2014/main" val="10002"/>
                  </a:ext>
                </a:extLst>
              </a:tr>
              <a:tr h="1074568">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Leans More Toward the Questions “How” and “When”:</a:t>
                      </a:r>
                    </a:p>
                    <a:p>
                      <a:pPr marL="285750" marR="0" lvl="0" indent="-2857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helps them make sure that plans are properly executed.</a:t>
                      </a:r>
                      <a:endParaRPr lang="ar-EG"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kern="1200" dirty="0">
                          <a:solidFill>
                            <a:schemeClr val="dk1"/>
                          </a:solidFill>
                          <a:effectLst/>
                          <a:latin typeface="+mn-lt"/>
                          <a:ea typeface="+mn-ea"/>
                          <a:cs typeface="+mn-cs"/>
                        </a:rPr>
                        <a:t>Asks the Questions “What” and “Why</a:t>
                      </a:r>
                      <a:endParaRPr lang="ar-EG" sz="1600" b="1" i="0" kern="1200" dirty="0">
                        <a:solidFill>
                          <a:schemeClr val="dk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0" i="0" kern="1200" dirty="0">
                          <a:solidFill>
                            <a:schemeClr val="dk1"/>
                          </a:solidFill>
                          <a:effectLst/>
                          <a:latin typeface="+mn-lt"/>
                          <a:ea typeface="+mn-ea"/>
                          <a:cs typeface="+mn-cs"/>
                        </a:rPr>
                        <a:t>requires</a:t>
                      </a:r>
                      <a:r>
                        <a:rPr lang="en-US" sz="1600" b="0" i="0" kern="1200" baseline="0" dirty="0">
                          <a:solidFill>
                            <a:schemeClr val="dk1"/>
                          </a:solidFill>
                          <a:effectLst/>
                          <a:latin typeface="+mn-lt"/>
                          <a:ea typeface="+mn-ea"/>
                          <a:cs typeface="+mn-cs"/>
                        </a:rPr>
                        <a:t> to assess and analyze failures and try to change</a:t>
                      </a:r>
                      <a:endParaRPr lang="en-US" sz="1600" b="0" i="0" kern="1200" dirty="0">
                        <a:solidFill>
                          <a:schemeClr val="dk1"/>
                        </a:solidFill>
                        <a:effectLst/>
                        <a:latin typeface="+mn-lt"/>
                        <a:ea typeface="+mn-ea"/>
                        <a:cs typeface="+mn-cs"/>
                      </a:endParaRPr>
                    </a:p>
                    <a:p>
                      <a:pPr rtl="1"/>
                      <a:endParaRPr lang="ar-EG" sz="1600"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2408058"/>
      </p:ext>
    </p:extLst>
  </p:cSld>
  <p:clrMapOvr>
    <a:masterClrMapping/>
  </p:clrMapOvr>
  <mc:AlternateContent xmlns:mc="http://schemas.openxmlformats.org/markup-compatibility/2006" xmlns:p14="http://schemas.microsoft.com/office/powerpoint/2010/main">
    <mc:Choice Requires="p14">
      <p:transition spd="slow" p14:dur="2000" advTm="146563"/>
    </mc:Choice>
    <mc:Fallback xmlns="">
      <p:transition spd="slow" advTm="1465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30FA-D77B-8404-EADD-CAD8FA74F6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E709236-E3A2-1745-C0C6-56E36F2921B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A48981-14FE-D22B-162C-D76DB2807F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F33354D-C257-9B93-F4D5-C3559CDF0FF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EB88D95-9B48-F291-2CA4-0FCC4B22EB9F}"/>
              </a:ext>
            </a:extLst>
          </p:cNvPr>
          <p:cNvSpPr txBox="1"/>
          <p:nvPr/>
        </p:nvSpPr>
        <p:spPr>
          <a:xfrm>
            <a:off x="4689259" y="1412953"/>
            <a:ext cx="4113898" cy="584775"/>
          </a:xfrm>
          <a:prstGeom prst="rect">
            <a:avLst/>
          </a:prstGeom>
          <a:noFill/>
        </p:spPr>
        <p:txBody>
          <a:bodyPr wrap="square" rtlCol="0">
            <a:spAutoFit/>
          </a:bodyPr>
          <a:lstStyle/>
          <a:p>
            <a:r>
              <a:rPr lang="en-AU" sz="3200" b="1" dirty="0">
                <a:solidFill>
                  <a:srgbClr val="C00000"/>
                </a:solidFill>
                <a:effectLst>
                  <a:outerShdw blurRad="38100" dist="38100" dir="2700000" algn="tl">
                    <a:srgbClr val="000000">
                      <a:alpha val="43137"/>
                    </a:srgbClr>
                  </a:outerShdw>
                </a:effectLst>
              </a:rPr>
              <a:t>Influential people are:</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660A0709-1D77-05B3-298F-B6273088D6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6101BA5-5276-2787-32FB-A94C49C3C706}"/>
              </a:ext>
            </a:extLst>
          </p:cNvPr>
          <p:cNvSpPr txBox="1"/>
          <p:nvPr/>
        </p:nvSpPr>
        <p:spPr>
          <a:xfrm>
            <a:off x="3598250" y="2495028"/>
            <a:ext cx="5083295" cy="3477875"/>
          </a:xfrm>
          <a:prstGeom prst="rect">
            <a:avLst/>
          </a:prstGeom>
          <a:noFill/>
        </p:spPr>
        <p:txBody>
          <a:bodyPr wrap="square" rtlCol="0">
            <a:spAutoFit/>
          </a:bodyPr>
          <a:lstStyle/>
          <a:p>
            <a:pPr marL="1200150" lvl="2" indent="-285750">
              <a:buFont typeface="Arial" panose="020B0604020202020204" pitchFamily="34" charset="0"/>
              <a:buChar char="•"/>
            </a:pPr>
            <a:r>
              <a:rPr lang="en-AU" sz="2000" b="1" dirty="0"/>
              <a:t>confident</a:t>
            </a:r>
          </a:p>
          <a:p>
            <a:pPr marL="1200150" lvl="2" indent="-28575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trustworthy</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positive</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focused</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goal oriented</a:t>
            </a:r>
          </a:p>
          <a:p>
            <a:pPr marL="1485900" lvl="2" indent="-342900">
              <a:buFont typeface="Arial" panose="020B0604020202020204" pitchFamily="34" charset="0"/>
              <a:buChar char="•"/>
            </a:pPr>
            <a:endParaRPr lang="en-AU" sz="2000" b="1" dirty="0"/>
          </a:p>
          <a:p>
            <a:pPr marL="1200150" lvl="2" indent="-285750">
              <a:buFont typeface="Arial" panose="020B0604020202020204" pitchFamily="34" charset="0"/>
              <a:buChar char="•"/>
            </a:pPr>
            <a:r>
              <a:rPr lang="en-AU" sz="2000" b="1" dirty="0"/>
              <a:t>action oriented</a:t>
            </a:r>
          </a:p>
        </p:txBody>
      </p:sp>
      <p:sp>
        <p:nvSpPr>
          <p:cNvPr id="32" name="Rectangle 31">
            <a:extLst>
              <a:ext uri="{FF2B5EF4-FFF2-40B4-BE49-F238E27FC236}">
                <a16:creationId xmlns:a16="http://schemas.microsoft.com/office/drawing/2014/main" id="{81222B83-EBAD-E73B-69E3-ED17C3FC897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5C8F520-5F61-D611-7FA2-B4386076C1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2ECF0870-376B-0A3E-3361-4BA5BEC78E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6941" y="1829300"/>
            <a:ext cx="3387924" cy="4696905"/>
          </a:xfrm>
          <a:prstGeom prst="rect">
            <a:avLst/>
          </a:prstGeom>
        </p:spPr>
      </p:pic>
    </p:spTree>
    <p:extLst>
      <p:ext uri="{BB962C8B-B14F-4D97-AF65-F5344CB8AC3E}">
        <p14:creationId xmlns:p14="http://schemas.microsoft.com/office/powerpoint/2010/main" val="4001855045"/>
      </p:ext>
    </p:extLst>
  </p:cSld>
  <p:clrMapOvr>
    <a:masterClrMapping/>
  </p:clrMapOvr>
  <mc:AlternateContent xmlns:mc="http://schemas.openxmlformats.org/markup-compatibility/2006" xmlns:p14="http://schemas.microsoft.com/office/powerpoint/2010/main">
    <mc:Choice Requires="p14">
      <p:transition spd="slow" p14:dur="2000" advTm="42334"/>
    </mc:Choice>
    <mc:Fallback xmlns="">
      <p:transition spd="slow" advTm="423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19411-3359-1B36-A9D4-16F5CF847F9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484C95-B201-07D2-EB34-D0B7B3B841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DC71AF-F644-1DC7-36F2-9BBF7E11A9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DE7A453-6F51-132C-4E60-058BE27BC3B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AC711D-F6B0-08AF-D053-3E5849C3E30E}"/>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rPr>
              <a:t>7 key qualities are a great start to your influencing techniques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B1BF1296-0EE2-03C5-E7EC-A591D05C73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8FCBD2F-82D2-9ED8-64EA-600B638B214D}"/>
              </a:ext>
            </a:extLst>
          </p:cNvPr>
          <p:cNvSpPr txBox="1"/>
          <p:nvPr/>
        </p:nvSpPr>
        <p:spPr>
          <a:xfrm>
            <a:off x="3598250" y="2495028"/>
            <a:ext cx="5083295"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t>Appreciate others.</a:t>
            </a:r>
          </a:p>
          <a:p>
            <a:pPr marL="457200" indent="-457200">
              <a:buFont typeface="Arial" panose="020B0604020202020204" pitchFamily="34" charset="0"/>
              <a:buChar char="•"/>
            </a:pPr>
            <a:r>
              <a:rPr lang="en-US" sz="2800" dirty="0"/>
              <a:t>Make quality decisions.</a:t>
            </a:r>
          </a:p>
          <a:p>
            <a:pPr marL="457200" indent="-457200">
              <a:buFont typeface="Arial" panose="020B0604020202020204" pitchFamily="34" charset="0"/>
              <a:buChar char="•"/>
            </a:pPr>
            <a:r>
              <a:rPr lang="en-US" sz="2800" dirty="0"/>
              <a:t>Be clear in your message.</a:t>
            </a:r>
          </a:p>
          <a:p>
            <a:pPr marL="457200" indent="-457200">
              <a:buFont typeface="Arial" panose="020B0604020202020204" pitchFamily="34" charset="0"/>
              <a:buChar char="•"/>
            </a:pPr>
            <a:r>
              <a:rPr lang="en-US" sz="2800" dirty="0"/>
              <a:t>Engage the audience.</a:t>
            </a:r>
          </a:p>
          <a:p>
            <a:pPr marL="457200" indent="-457200">
              <a:buFont typeface="Arial" panose="020B0604020202020204" pitchFamily="34" charset="0"/>
              <a:buChar char="•"/>
            </a:pPr>
            <a:r>
              <a:rPr lang="en-US" sz="2800" dirty="0"/>
              <a:t>Give and receive feedback.</a:t>
            </a:r>
          </a:p>
          <a:p>
            <a:pPr marL="457200" indent="-457200">
              <a:buFont typeface="Arial" panose="020B0604020202020204" pitchFamily="34" charset="0"/>
              <a:buChar char="•"/>
            </a:pPr>
            <a:r>
              <a:rPr lang="en-US" sz="2800" dirty="0"/>
              <a:t>Solve Problems.</a:t>
            </a:r>
          </a:p>
          <a:p>
            <a:pPr marL="457200" indent="-457200">
              <a:buFont typeface="Arial" panose="020B0604020202020204" pitchFamily="34" charset="0"/>
              <a:buChar char="•"/>
            </a:pPr>
            <a:r>
              <a:rPr lang="en-US" sz="2800" dirty="0"/>
              <a:t>Be innovative.</a:t>
            </a:r>
          </a:p>
        </p:txBody>
      </p:sp>
      <p:sp>
        <p:nvSpPr>
          <p:cNvPr id="32" name="Rectangle 31">
            <a:extLst>
              <a:ext uri="{FF2B5EF4-FFF2-40B4-BE49-F238E27FC236}">
                <a16:creationId xmlns:a16="http://schemas.microsoft.com/office/drawing/2014/main" id="{4F2F0D18-F44C-4296-DCC7-18F306787D6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EB659C3-8D3B-4AC0-9DD7-E572878733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Gold number seven on blue background">
            <a:extLst>
              <a:ext uri="{FF2B5EF4-FFF2-40B4-BE49-F238E27FC236}">
                <a16:creationId xmlns:a16="http://schemas.microsoft.com/office/drawing/2014/main" id="{6EAAA5F9-E0CC-4DD5-FEBD-77A7B99779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9" y="2091559"/>
            <a:ext cx="3808750" cy="4470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884099"/>
      </p:ext>
    </p:extLst>
  </p:cSld>
  <p:clrMapOvr>
    <a:masterClrMapping/>
  </p:clrMapOvr>
  <mc:AlternateContent xmlns:mc="http://schemas.openxmlformats.org/markup-compatibility/2006" xmlns:p14="http://schemas.microsoft.com/office/powerpoint/2010/main">
    <mc:Choice Requires="p14">
      <p:transition spd="slow" p14:dur="2000" advTm="178574"/>
    </mc:Choice>
    <mc:Fallback xmlns="">
      <p:transition spd="slow" advTm="1785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B4E43-5746-CEFB-7EA8-40220F3F22E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EA8F5ED-3741-B057-3B48-CAAEA7FDC73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33D69BB-4465-DCF2-4CE4-19D451E64AA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433D6FF-BE5F-7F5D-73F4-65ADEF6B246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D487FA6-7F9E-8C87-9163-255AA211C696}"/>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Most Important influence Skills needed for successful Entrepreneurs</a:t>
            </a:r>
            <a:endParaRPr lang="en-US" sz="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E3BE4E1-BC61-6DED-DF01-946EF8A698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162E01-D34C-A842-5CBD-AABB193DCCF6}"/>
              </a:ext>
            </a:extLst>
          </p:cNvPr>
          <p:cNvSpPr txBox="1"/>
          <p:nvPr/>
        </p:nvSpPr>
        <p:spPr>
          <a:xfrm>
            <a:off x="3598250" y="2495028"/>
            <a:ext cx="5083295" cy="3539430"/>
          </a:xfrm>
          <a:prstGeom prst="rect">
            <a:avLst/>
          </a:prstGeom>
          <a:noFill/>
        </p:spPr>
        <p:txBody>
          <a:bodyPr wrap="square" rtlCol="0">
            <a:spAutoFit/>
          </a:bodyPr>
          <a:lstStyle/>
          <a:p>
            <a:pPr marL="457200" indent="-457200">
              <a:buFont typeface="Arial" panose="020B0604020202020204" pitchFamily="34" charset="0"/>
              <a:buChar char="•"/>
            </a:pPr>
            <a:r>
              <a:rPr lang="en-US" sz="2800" dirty="0"/>
              <a:t>Creativity</a:t>
            </a:r>
          </a:p>
          <a:p>
            <a:pPr marL="457200" indent="-457200">
              <a:buFont typeface="Arial" panose="020B0604020202020204" pitchFamily="34" charset="0"/>
              <a:buChar char="•"/>
            </a:pPr>
            <a:r>
              <a:rPr lang="en-US" sz="2800" dirty="0"/>
              <a:t>Leadership</a:t>
            </a:r>
          </a:p>
          <a:p>
            <a:pPr marL="457200" indent="-457200">
              <a:buFont typeface="Arial" panose="020B0604020202020204" pitchFamily="34" charset="0"/>
              <a:buChar char="•"/>
            </a:pPr>
            <a:r>
              <a:rPr lang="en-US" sz="2800" dirty="0"/>
              <a:t>Communication</a:t>
            </a:r>
          </a:p>
          <a:p>
            <a:pPr marL="457200" indent="-457200">
              <a:buFont typeface="Arial" panose="020B0604020202020204" pitchFamily="34" charset="0"/>
              <a:buChar char="•"/>
            </a:pPr>
            <a:r>
              <a:rPr lang="en-US" sz="2800" dirty="0"/>
              <a:t>Problem solving</a:t>
            </a:r>
          </a:p>
          <a:p>
            <a:pPr marL="457200" indent="-457200">
              <a:buFont typeface="Arial" panose="020B0604020202020204" pitchFamily="34" charset="0"/>
              <a:buChar char="•"/>
            </a:pPr>
            <a:r>
              <a:rPr lang="en-US" sz="2800" dirty="0"/>
              <a:t>Emotional intelligence</a:t>
            </a:r>
          </a:p>
          <a:p>
            <a:pPr marL="457200" indent="-457200">
              <a:buFont typeface="Arial" panose="020B0604020202020204" pitchFamily="34" charset="0"/>
              <a:buChar char="•"/>
            </a:pPr>
            <a:r>
              <a:rPr lang="en-US" sz="2800" dirty="0"/>
              <a:t>Decision-making</a:t>
            </a:r>
          </a:p>
          <a:p>
            <a:pPr marL="457200" indent="-457200">
              <a:buFont typeface="Arial" panose="020B0604020202020204" pitchFamily="34" charset="0"/>
              <a:buChar char="•"/>
            </a:pPr>
            <a:r>
              <a:rPr lang="en-US" sz="2800" dirty="0"/>
              <a:t>Strategy</a:t>
            </a:r>
          </a:p>
          <a:p>
            <a:pPr marL="457200" indent="-457200">
              <a:buFont typeface="Arial" panose="020B0604020202020204" pitchFamily="34" charset="0"/>
              <a:buChar char="•"/>
            </a:pPr>
            <a:r>
              <a:rPr lang="en-US" sz="2800" dirty="0"/>
              <a:t>Time management</a:t>
            </a:r>
          </a:p>
        </p:txBody>
      </p:sp>
      <p:sp>
        <p:nvSpPr>
          <p:cNvPr id="32" name="Rectangle 31">
            <a:extLst>
              <a:ext uri="{FF2B5EF4-FFF2-40B4-BE49-F238E27FC236}">
                <a16:creationId xmlns:a16="http://schemas.microsoft.com/office/drawing/2014/main" id="{2557D31C-6C52-13F9-E107-47DA43BD7F2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10480BE-BB05-395F-E7A7-5EFD58B7F6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Influencing">
            <a:extLst>
              <a:ext uri="{FF2B5EF4-FFF2-40B4-BE49-F238E27FC236}">
                <a16:creationId xmlns:a16="http://schemas.microsoft.com/office/drawing/2014/main" id="{07414F5C-1833-766F-B568-3632D6C4E5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8" y="2323526"/>
            <a:ext cx="3862539" cy="4359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266344"/>
      </p:ext>
    </p:extLst>
  </p:cSld>
  <p:clrMapOvr>
    <a:masterClrMapping/>
  </p:clrMapOvr>
  <mc:AlternateContent xmlns:mc="http://schemas.openxmlformats.org/markup-compatibility/2006" xmlns:p14="http://schemas.microsoft.com/office/powerpoint/2010/main">
    <mc:Choice Requires="p14">
      <p:transition spd="slow" p14:dur="2000" advTm="80181"/>
    </mc:Choice>
    <mc:Fallback xmlns="">
      <p:transition spd="slow" advTm="801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255EA-FA8E-AD5A-4166-B269F62426C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9D9ADE-D738-F8B6-9230-77D24EC588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D3E48DE-DA3B-5675-540C-F16AC93547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E01CA1-A07E-67DC-7404-DA1C14C2A6D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5AB4B09-E408-8180-E7ED-F03CA52E7217}"/>
              </a:ext>
            </a:extLst>
          </p:cNvPr>
          <p:cNvSpPr txBox="1"/>
          <p:nvPr/>
        </p:nvSpPr>
        <p:spPr>
          <a:xfrm>
            <a:off x="4622862" y="1000992"/>
            <a:ext cx="729207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Most Important influence Skills needed for successful Entrepreneurs</a:t>
            </a:r>
            <a:endParaRPr lang="en-US" sz="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1E2B8A3B-0782-946F-F28D-9A3667511A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511DC2D-6049-F1AB-FCEE-0F69B785254F}"/>
              </a:ext>
            </a:extLst>
          </p:cNvPr>
          <p:cNvSpPr txBox="1"/>
          <p:nvPr/>
        </p:nvSpPr>
        <p:spPr>
          <a:xfrm>
            <a:off x="3598250" y="2495028"/>
            <a:ext cx="5083295" cy="3539430"/>
          </a:xfrm>
          <a:prstGeom prst="rect">
            <a:avLst/>
          </a:prstGeom>
          <a:noFill/>
        </p:spPr>
        <p:txBody>
          <a:bodyPr wrap="square" rtlCol="0">
            <a:spAutoFit/>
          </a:bodyPr>
          <a:lstStyle/>
          <a:p>
            <a:r>
              <a:rPr lang="en-US" sz="2800" dirty="0"/>
              <a:t>Active listening</a:t>
            </a:r>
          </a:p>
          <a:p>
            <a:r>
              <a:rPr lang="en-US" sz="2800" dirty="0"/>
              <a:t>Self-confidence</a:t>
            </a:r>
            <a:endParaRPr lang="ar-EG" sz="2800" dirty="0"/>
          </a:p>
          <a:p>
            <a:r>
              <a:rPr lang="en-US" sz="2800" dirty="0"/>
              <a:t>Critical thinking</a:t>
            </a:r>
          </a:p>
          <a:p>
            <a:r>
              <a:rPr lang="en-US" sz="2800" dirty="0"/>
              <a:t>Collaboration</a:t>
            </a:r>
          </a:p>
          <a:p>
            <a:r>
              <a:rPr lang="en-US" sz="2800" dirty="0"/>
              <a:t>Ethics</a:t>
            </a:r>
          </a:p>
          <a:p>
            <a:r>
              <a:rPr lang="en-US" sz="2800" dirty="0"/>
              <a:t>Teamwork</a:t>
            </a:r>
          </a:p>
          <a:p>
            <a:r>
              <a:rPr lang="en-US" sz="2800" dirty="0"/>
              <a:t>Learning</a:t>
            </a:r>
          </a:p>
          <a:p>
            <a:r>
              <a:rPr lang="en-US" sz="2800" dirty="0"/>
              <a:t>Stress management</a:t>
            </a:r>
          </a:p>
        </p:txBody>
      </p:sp>
      <p:sp>
        <p:nvSpPr>
          <p:cNvPr id="32" name="Rectangle 31">
            <a:extLst>
              <a:ext uri="{FF2B5EF4-FFF2-40B4-BE49-F238E27FC236}">
                <a16:creationId xmlns:a16="http://schemas.microsoft.com/office/drawing/2014/main" id="{A4AAC23D-88C4-17E0-FD7E-6AD33B95355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0581F179-2A78-E9DD-FDB3-5F6187C2B0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descr="Influencing">
            <a:extLst>
              <a:ext uri="{FF2B5EF4-FFF2-40B4-BE49-F238E27FC236}">
                <a16:creationId xmlns:a16="http://schemas.microsoft.com/office/drawing/2014/main" id="{D34FF28F-B608-3042-A323-C2373B3D36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578" y="2323526"/>
            <a:ext cx="3862539" cy="4359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504974"/>
      </p:ext>
    </p:extLst>
  </p:cSld>
  <p:clrMapOvr>
    <a:masterClrMapping/>
  </p:clrMapOvr>
  <mc:AlternateContent xmlns:mc="http://schemas.openxmlformats.org/markup-compatibility/2006" xmlns:p14="http://schemas.microsoft.com/office/powerpoint/2010/main">
    <mc:Choice Requires="p14">
      <p:transition spd="slow" p14:dur="2000" advTm="47497"/>
    </mc:Choice>
    <mc:Fallback xmlns="">
      <p:transition spd="slow" advTm="474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122F0-FEDB-9681-1503-6C65B42E23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2EE82A1-5DC4-086F-A002-9D8A1B2CDBE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4DEEA3E-6077-6C33-86D1-8915EF8FB4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7A9F203-4418-78B0-86DF-4D929F7E72D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5C0D33C-CC40-8CBE-C939-8CB23A9062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6AAA9A-243E-FAA5-850A-F12017AD824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8F26C03-F7B9-6E9B-D544-7247A54D1A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Content Placeholder 4">
            <a:extLst>
              <a:ext uri="{FF2B5EF4-FFF2-40B4-BE49-F238E27FC236}">
                <a16:creationId xmlns:a16="http://schemas.microsoft.com/office/drawing/2014/main" id="{DF3FB436-FB3F-47CB-1588-44A5417C13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8379" y="2412972"/>
            <a:ext cx="8517061" cy="4093447"/>
          </a:xfrm>
          <a:prstGeom prst="rect">
            <a:avLst/>
          </a:prstGeom>
        </p:spPr>
      </p:pic>
    </p:spTree>
    <p:extLst>
      <p:ext uri="{BB962C8B-B14F-4D97-AF65-F5344CB8AC3E}">
        <p14:creationId xmlns:p14="http://schemas.microsoft.com/office/powerpoint/2010/main" val="1415489487"/>
      </p:ext>
    </p:extLst>
  </p:cSld>
  <p:clrMapOvr>
    <a:masterClrMapping/>
  </p:clrMapOvr>
  <mc:AlternateContent xmlns:mc="http://schemas.openxmlformats.org/markup-compatibility/2006" xmlns:p14="http://schemas.microsoft.com/office/powerpoint/2010/main">
    <mc:Choice Requires="p14">
      <p:transition spd="slow" p14:dur="2000" advTm="12197"/>
    </mc:Choice>
    <mc:Fallback xmlns="">
      <p:transition spd="slow" advTm="121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8096B-BAF3-EC3A-004C-8AEC8AF51F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3F254C3-BF62-26F2-DEB5-9FD54BB2E37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EA3BC86-8DF0-E30C-AD93-A13743C47F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67CA6F-000C-0AAD-5191-093C4C05C1A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4783B10-0DCC-62F8-38F3-FD668D6827CE}"/>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961905BB-D4B0-376F-93AA-25C4E0022B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A451F13-35E9-1238-07C4-5A71EB3CC124}"/>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F0166B4-FC6F-5325-2AC8-A9A673505D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87E4DBB5-E34E-52D7-361C-B1A3877A451C}"/>
              </a:ext>
            </a:extLst>
          </p:cNvPr>
          <p:cNvGraphicFramePr>
            <a:graphicFrameLocks/>
          </p:cNvGraphicFramePr>
          <p:nvPr/>
        </p:nvGraphicFramePr>
        <p:xfrm>
          <a:off x="3699641" y="2059284"/>
          <a:ext cx="8147217" cy="44966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52977160"/>
      </p:ext>
    </p:extLst>
  </p:cSld>
  <p:clrMapOvr>
    <a:masterClrMapping/>
  </p:clrMapOvr>
  <mc:AlternateContent xmlns:mc="http://schemas.openxmlformats.org/markup-compatibility/2006" xmlns:p14="http://schemas.microsoft.com/office/powerpoint/2010/main">
    <mc:Choice Requires="p14">
      <p:transition spd="slow" p14:dur="2000" advTm="137754"/>
    </mc:Choice>
    <mc:Fallback xmlns="">
      <p:transition spd="slow" advTm="1377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A1FE2-8FBB-FABE-2FA7-53FCC2DF061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4349E0B-2760-0E14-1CC9-1F678A52DE9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CA44436-2842-0D9F-CA0B-7ACDA8316D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0579E13-D201-D2EB-370C-861AABAC10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30B01D5-D92B-9808-7095-37CF6F67D8F7}"/>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3BF3C9D9-38CD-8AA5-910A-7D75573A5D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133CBDF-66DB-4205-8CB6-5D943E98E3E0}"/>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5D91707-E526-9A46-C390-0DFA5AC38F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Content Placeholder 3">
            <a:extLst>
              <a:ext uri="{FF2B5EF4-FFF2-40B4-BE49-F238E27FC236}">
                <a16:creationId xmlns:a16="http://schemas.microsoft.com/office/drawing/2014/main" id="{FBBC56E5-34C4-8780-5BFD-38D540AE0F9A}"/>
              </a:ext>
            </a:extLst>
          </p:cNvPr>
          <p:cNvGraphicFramePr>
            <a:graphicFrameLocks/>
          </p:cNvGraphicFramePr>
          <p:nvPr/>
        </p:nvGraphicFramePr>
        <p:xfrm>
          <a:off x="3615559" y="2059285"/>
          <a:ext cx="8231299" cy="466424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763320124"/>
      </p:ext>
    </p:extLst>
  </p:cSld>
  <p:clrMapOvr>
    <a:masterClrMapping/>
  </p:clrMapOvr>
  <mc:AlternateContent xmlns:mc="http://schemas.openxmlformats.org/markup-compatibility/2006" xmlns:p14="http://schemas.microsoft.com/office/powerpoint/2010/main">
    <mc:Choice Requires="p14">
      <p:transition spd="slow" p14:dur="2000" advTm="166061"/>
    </mc:Choice>
    <mc:Fallback xmlns="">
      <p:transition spd="slow" advTm="1660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C8FE4-2B4B-808A-D3D9-6849297C99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6DA8AE-D8A1-D25B-7900-289B974A2E8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E8F1AC-E481-3E71-4889-9BC8E7F74C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C2ADD28-B206-2C5F-E9BA-2E8B1E945B5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6281F0C-68E0-3874-C936-399E6E81156F}"/>
              </a:ext>
            </a:extLst>
          </p:cNvPr>
          <p:cNvSpPr txBox="1"/>
          <p:nvPr/>
        </p:nvSpPr>
        <p:spPr>
          <a:xfrm>
            <a:off x="4576074" y="1220192"/>
            <a:ext cx="7071817"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Tips to Influence Other People</a:t>
            </a:r>
            <a:endParaRPr lang="en-US" sz="7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4B30EA24-6D02-2FBD-9959-5372044102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5058B0C-6DB5-71A6-B038-26ACA3767EDB}"/>
              </a:ext>
            </a:extLst>
          </p:cNvPr>
          <p:cNvSpPr/>
          <p:nvPr/>
        </p:nvSpPr>
        <p:spPr>
          <a:xfrm>
            <a:off x="3385474" y="10708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95670C2-87E6-0E99-3178-00A5C9AEAD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229777DA-E502-CF6B-9B6A-803BCEDB7C68}"/>
              </a:ext>
            </a:extLst>
          </p:cNvPr>
          <p:cNvGraphicFramePr>
            <a:graphicFrameLocks/>
          </p:cNvGraphicFramePr>
          <p:nvPr/>
        </p:nvGraphicFramePr>
        <p:xfrm>
          <a:off x="3972909" y="2457549"/>
          <a:ext cx="7882759" cy="38170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52505451"/>
      </p:ext>
    </p:extLst>
  </p:cSld>
  <p:clrMapOvr>
    <a:masterClrMapping/>
  </p:clrMapOvr>
  <mc:AlternateContent xmlns:mc="http://schemas.openxmlformats.org/markup-compatibility/2006" xmlns:p14="http://schemas.microsoft.com/office/powerpoint/2010/main">
    <mc:Choice Requires="p14">
      <p:transition spd="slow" p14:dur="2000" advTm="50412"/>
    </mc:Choice>
    <mc:Fallback xmlns="">
      <p:transition spd="slow" advTm="504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F3A3C-9259-A8CD-7B2A-9A5A0DE5BEE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D4A83C-12F3-4E26-C759-1442154E8A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11D287C-9B68-7B5F-E4C2-E6044A54FB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FBCF01F-616F-A6B5-ACEC-B6F54505D5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F3A07F4-1DA9-D3E0-FD2F-63EACB5B5B1D}"/>
              </a:ext>
            </a:extLst>
          </p:cNvPr>
          <p:cNvSpPr txBox="1"/>
          <p:nvPr/>
        </p:nvSpPr>
        <p:spPr>
          <a:xfrm>
            <a:off x="4689258" y="1412953"/>
            <a:ext cx="7398881"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How to develop  and improve your influencing skills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F0CB89ED-5DEB-6440-5869-F09AC22D38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D81311B-7452-350D-2CBA-F4B5915E9EE5}"/>
              </a:ext>
            </a:extLst>
          </p:cNvPr>
          <p:cNvSpPr txBox="1"/>
          <p:nvPr/>
        </p:nvSpPr>
        <p:spPr>
          <a:xfrm>
            <a:off x="3598250" y="2495028"/>
            <a:ext cx="8417320" cy="3539430"/>
          </a:xfrm>
          <a:prstGeom prst="rect">
            <a:avLst/>
          </a:prstGeom>
          <a:noFill/>
        </p:spPr>
        <p:txBody>
          <a:bodyPr wrap="square" rtlCol="0">
            <a:spAutoFit/>
          </a:bodyPr>
          <a:lstStyle/>
          <a:p>
            <a:pPr marL="0" indent="0" algn="ctr">
              <a:buNone/>
            </a:pPr>
            <a:r>
              <a:rPr lang="en-US" sz="2800" b="1" dirty="0">
                <a:effectLst>
                  <a:outerShdw blurRad="38100" dist="38100" dir="2700000" algn="tl">
                    <a:srgbClr val="000000">
                      <a:alpha val="43137"/>
                    </a:srgbClr>
                  </a:outerShdw>
                </a:effectLst>
                <a:hlinkClick r:id="rId4"/>
              </a:rPr>
              <a:t>Soft skills</a:t>
            </a:r>
            <a:r>
              <a:rPr lang="en-US" sz="2800" dirty="0"/>
              <a:t> are now the backbone of many job descriptions. Influencing, persuasion and communication skills cannot be overstated to advance professionally. </a:t>
            </a:r>
          </a:p>
          <a:p>
            <a:pPr marL="0" indent="0" algn="ctr">
              <a:buNone/>
            </a:pPr>
            <a:endParaRPr lang="en-US" sz="2800" dirty="0"/>
          </a:p>
          <a:p>
            <a:pPr marL="0" indent="0" algn="ctr">
              <a:buNone/>
            </a:pPr>
            <a:r>
              <a:rPr lang="en-US" sz="2800" dirty="0"/>
              <a:t>Human Resources and hiring managers actively pursue candidates with certain keywords indicating influence. Companies understand that these skills are a return on their investment.</a:t>
            </a:r>
            <a:endParaRPr lang="ar-EG" sz="2800" dirty="0"/>
          </a:p>
        </p:txBody>
      </p:sp>
      <p:sp>
        <p:nvSpPr>
          <p:cNvPr id="32" name="Rectangle 31">
            <a:extLst>
              <a:ext uri="{FF2B5EF4-FFF2-40B4-BE49-F238E27FC236}">
                <a16:creationId xmlns:a16="http://schemas.microsoft.com/office/drawing/2014/main" id="{CB011077-9F80-94F9-F1C0-978FFC2625E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7049798-2FF5-B5F3-8B9B-A20463BF4F6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4467417"/>
      </p:ext>
    </p:extLst>
  </p:cSld>
  <p:clrMapOvr>
    <a:masterClrMapping/>
  </p:clrMapOvr>
  <mc:AlternateContent xmlns:mc="http://schemas.openxmlformats.org/markup-compatibility/2006" xmlns:p14="http://schemas.microsoft.com/office/powerpoint/2010/main">
    <mc:Choice Requires="p14">
      <p:transition spd="slow" p14:dur="2000" advTm="91142"/>
    </mc:Choice>
    <mc:Fallback xmlns="">
      <p:transition spd="slow" advTm="911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D8935-31EE-2ACE-0DBE-BF7DE3145DD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AD678E-1BEC-B50F-DB86-468584B6CB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4DB9DAA-13D5-72EB-8F35-C516607545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F720928-EA07-0FDB-AABB-E389357DDB5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52916DD-3365-E14C-0A1A-3F7DF908F270}"/>
              </a:ext>
            </a:extLst>
          </p:cNvPr>
          <p:cNvSpPr txBox="1"/>
          <p:nvPr/>
        </p:nvSpPr>
        <p:spPr>
          <a:xfrm>
            <a:off x="4628033" y="1226763"/>
            <a:ext cx="7239982" cy="1200329"/>
          </a:xfrm>
          <a:prstGeom prst="rect">
            <a:avLst/>
          </a:prstGeom>
          <a:noFill/>
        </p:spPr>
        <p:txBody>
          <a:bodyPr wrap="square" rtlCol="0">
            <a:spAutoFit/>
          </a:bodyPr>
          <a:lstStyle/>
          <a:p>
            <a:pPr algn="ctr"/>
            <a:r>
              <a:rPr lang="en-US" sz="3600" b="1" dirty="0">
                <a:solidFill>
                  <a:srgbClr val="C00000"/>
                </a:solidFill>
                <a:effectLst>
                  <a:outerShdw blurRad="38100" dist="38100" dir="2700000" algn="tl">
                    <a:srgbClr val="000000">
                      <a:alpha val="43137"/>
                    </a:srgbClr>
                  </a:outerShdw>
                </a:effectLst>
              </a:rPr>
              <a:t>How to develop  and improve your influencing skills</a:t>
            </a:r>
            <a:endParaRPr lang="en-US" sz="1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0FA1D0E1-A9FB-6C5D-F6D9-0E60EFC266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69A5276-0EC5-764E-3456-5D1A6C1BE0D3}"/>
              </a:ext>
            </a:extLst>
          </p:cNvPr>
          <p:cNvSpPr txBox="1"/>
          <p:nvPr/>
        </p:nvSpPr>
        <p:spPr>
          <a:xfrm>
            <a:off x="3598250" y="2495028"/>
            <a:ext cx="8417320" cy="3046988"/>
          </a:xfrm>
          <a:prstGeom prst="rect">
            <a:avLst/>
          </a:prstGeom>
          <a:noFill/>
        </p:spPr>
        <p:txBody>
          <a:bodyPr wrap="square" rtlCol="0">
            <a:spAutoFit/>
          </a:bodyPr>
          <a:lstStyle/>
          <a:p>
            <a:pPr algn="ctr"/>
            <a:r>
              <a:rPr lang="en-US" sz="2400" dirty="0">
                <a:solidFill>
                  <a:srgbClr val="040C28"/>
                </a:solidFill>
                <a:latin typeface="arial" panose="020B0604020202020204" pitchFamily="34" charset="0"/>
                <a:cs typeface="Google Sans"/>
              </a:rPr>
              <a:t>Forming connections with other professionals through </a:t>
            </a:r>
            <a:r>
              <a:rPr lang="en-US" sz="2400" b="1" dirty="0">
                <a:solidFill>
                  <a:srgbClr val="040C28"/>
                </a:solidFill>
                <a:latin typeface="arial" panose="020B0604020202020204" pitchFamily="34" charset="0"/>
                <a:cs typeface="Google Sans"/>
              </a:rPr>
              <a:t>networking and relationship building</a:t>
            </a:r>
            <a:r>
              <a:rPr lang="en-US" sz="2400" b="1" dirty="0">
                <a:solidFill>
                  <a:srgbClr val="202124"/>
                </a:solidFill>
                <a:latin typeface="arial" panose="020B0604020202020204" pitchFamily="34" charset="0"/>
                <a:cs typeface="Google Sans"/>
              </a:rPr>
              <a:t> </a:t>
            </a:r>
            <a:r>
              <a:rPr lang="en-US" sz="2400" dirty="0">
                <a:solidFill>
                  <a:srgbClr val="202124"/>
                </a:solidFill>
                <a:latin typeface="arial" panose="020B0604020202020204" pitchFamily="34" charset="0"/>
                <a:cs typeface="Google Sans"/>
              </a:rPr>
              <a:t>are essential parts of improving influencing skills.</a:t>
            </a:r>
          </a:p>
          <a:p>
            <a:pPr algn="ctr"/>
            <a:endParaRPr lang="en-US" sz="2400" dirty="0">
              <a:solidFill>
                <a:srgbClr val="202124"/>
              </a:solidFill>
              <a:latin typeface="arial" panose="020B0604020202020204" pitchFamily="34" charset="0"/>
              <a:cs typeface="Google Sans"/>
            </a:endParaRPr>
          </a:p>
          <a:p>
            <a:pPr algn="ctr"/>
            <a:r>
              <a:rPr lang="en-US" sz="2400" dirty="0">
                <a:solidFill>
                  <a:srgbClr val="202124"/>
                </a:solidFill>
                <a:latin typeface="arial" panose="020B0604020202020204" pitchFamily="34" charset="0"/>
                <a:cs typeface="Google Sans"/>
              </a:rPr>
              <a:t>Networking allows you to get to know other people in your industry, which can open doors and provide opportunities to influence others.</a:t>
            </a:r>
            <a:endParaRPr lang="en-US" sz="2400" dirty="0">
              <a:solidFill>
                <a:srgbClr val="202124"/>
              </a:solidFill>
              <a:latin typeface="arial" panose="020B0604020202020204" pitchFamily="34" charset="0"/>
              <a:cs typeface="arial" panose="020B0604020202020204" pitchFamily="34" charset="0"/>
            </a:endParaRPr>
          </a:p>
          <a:p>
            <a:pPr marL="0" indent="0">
              <a:buNone/>
            </a:pPr>
            <a:endParaRPr lang="ar-EG" sz="2400" dirty="0"/>
          </a:p>
        </p:txBody>
      </p:sp>
      <p:sp>
        <p:nvSpPr>
          <p:cNvPr id="32" name="Rectangle 31">
            <a:extLst>
              <a:ext uri="{FF2B5EF4-FFF2-40B4-BE49-F238E27FC236}">
                <a16:creationId xmlns:a16="http://schemas.microsoft.com/office/drawing/2014/main" id="{F7F71069-957A-AC1F-54CB-31327EA82BA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70ECB6A-E747-6D69-518C-573EBAE11B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96768341"/>
      </p:ext>
    </p:extLst>
  </p:cSld>
  <p:clrMapOvr>
    <a:masterClrMapping/>
  </p:clrMapOvr>
  <mc:AlternateContent xmlns:mc="http://schemas.openxmlformats.org/markup-compatibility/2006" xmlns:p14="http://schemas.microsoft.com/office/powerpoint/2010/main">
    <mc:Choice Requires="p14">
      <p:transition spd="slow" p14:dur="2000" advTm="55690"/>
    </mc:Choice>
    <mc:Fallback xmlns="">
      <p:transition spd="slow" advTm="556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AA6D7-7703-2140-8A29-9473DFE7BF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BD9642-6BBD-D433-A4E4-DDA39B7803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596F8E-257B-65A1-83FC-196BF4859D83}"/>
              </a:ext>
            </a:extLst>
          </p:cNvPr>
          <p:cNvSpPr txBox="1"/>
          <p:nvPr/>
        </p:nvSpPr>
        <p:spPr>
          <a:xfrm>
            <a:off x="2513150" y="1019069"/>
            <a:ext cx="5905636" cy="707886"/>
          </a:xfrm>
          <a:prstGeom prst="rect">
            <a:avLst/>
          </a:prstGeom>
          <a:noFill/>
        </p:spPr>
        <p:txBody>
          <a:bodyPr wrap="square" rtlCol="0">
            <a:spAutoFit/>
          </a:bodyPr>
          <a:lstStyle/>
          <a:p>
            <a:r>
              <a:rPr lang="en-US" sz="4000" b="1" dirty="0">
                <a:solidFill>
                  <a:srgbClr val="C00000"/>
                </a:solidFill>
              </a:rPr>
              <a:t>Principles to Remember</a:t>
            </a:r>
            <a:endParaRPr lang="en-US" sz="16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3CD4336-D16F-784A-1048-672A8E1F06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93369CB-002F-9EDC-CE41-D126BC5FD248}"/>
              </a:ext>
            </a:extLst>
          </p:cNvPr>
          <p:cNvSpPr txBox="1"/>
          <p:nvPr/>
        </p:nvSpPr>
        <p:spPr>
          <a:xfrm>
            <a:off x="889000" y="2391844"/>
            <a:ext cx="10541000" cy="2308324"/>
          </a:xfrm>
          <a:prstGeom prst="rect">
            <a:avLst/>
          </a:prstGeom>
          <a:noFill/>
        </p:spPr>
        <p:txBody>
          <a:bodyPr wrap="square" rtlCol="0">
            <a:spAutoFit/>
          </a:bodyPr>
          <a:lstStyle/>
          <a:p>
            <a:r>
              <a:rPr lang="en-US" sz="2400" b="1" dirty="0">
                <a:solidFill>
                  <a:srgbClr val="C00000"/>
                </a:solidFill>
              </a:rPr>
              <a:t>Do:</a:t>
            </a:r>
            <a:endParaRPr lang="en-US" sz="2400" dirty="0">
              <a:solidFill>
                <a:srgbClr val="C00000"/>
              </a:solidFill>
            </a:endParaRPr>
          </a:p>
          <a:p>
            <a:pPr marL="342900" indent="-342900">
              <a:buFont typeface="Arial" panose="020B0604020202020204" pitchFamily="34" charset="0"/>
              <a:buChar char="•"/>
            </a:pPr>
            <a:r>
              <a:rPr lang="en-US" sz="2400" dirty="0"/>
              <a:t>Cultivate personal connections with colleagues so they assume positive intent when you attempt to influence them.</a:t>
            </a:r>
          </a:p>
          <a:p>
            <a:pPr marL="342900" indent="-342900">
              <a:buFont typeface="Arial" panose="020B0604020202020204" pitchFamily="34" charset="0"/>
              <a:buChar char="•"/>
            </a:pPr>
            <a:r>
              <a:rPr lang="en-US" sz="2400" dirty="0"/>
              <a:t>Make it clear to your colleagues that you value their opinions.</a:t>
            </a:r>
          </a:p>
          <a:p>
            <a:pPr marL="342900" indent="-342900">
              <a:buFont typeface="Arial" panose="020B0604020202020204" pitchFamily="34" charset="0"/>
              <a:buChar char="•"/>
            </a:pPr>
            <a:r>
              <a:rPr lang="en-US" sz="2400" dirty="0"/>
              <a:t>Take steps to develop expertise by attending conferences or taking on a leadership role in a professional organization.</a:t>
            </a:r>
          </a:p>
        </p:txBody>
      </p:sp>
      <p:pic>
        <p:nvPicPr>
          <p:cNvPr id="7" name="Graphic 21">
            <a:extLst>
              <a:ext uri="{FF2B5EF4-FFF2-40B4-BE49-F238E27FC236}">
                <a16:creationId xmlns:a16="http://schemas.microsoft.com/office/drawing/2014/main" id="{60A430BB-3BCD-2655-AC5D-133AD293B5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BDECD2D-4F39-6E4F-80D1-5CB9D85DA330}"/>
              </a:ext>
            </a:extLst>
          </p:cNvPr>
          <p:cNvSpPr/>
          <p:nvPr/>
        </p:nvSpPr>
        <p:spPr>
          <a:xfrm>
            <a:off x="170328" y="6479984"/>
            <a:ext cx="7857565"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460206532"/>
      </p:ext>
    </p:extLst>
  </p:cSld>
  <p:clrMapOvr>
    <a:masterClrMapping/>
  </p:clrMapOvr>
  <mc:AlternateContent xmlns:mc="http://schemas.openxmlformats.org/markup-compatibility/2006" xmlns:p14="http://schemas.microsoft.com/office/powerpoint/2010/main">
    <mc:Choice Requires="p14">
      <p:transition p14:dur="10" advTm="49337"/>
    </mc:Choice>
    <mc:Fallback xmlns="">
      <p:transition advTm="4933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5E360-D7E1-3B27-01E0-9268DACD8A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5AEE2F-A9B6-B593-3661-52FDA6F8B1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49D171-AF00-541E-9E8C-4522947E1B50}"/>
              </a:ext>
            </a:extLst>
          </p:cNvPr>
          <p:cNvSpPr txBox="1"/>
          <p:nvPr/>
        </p:nvSpPr>
        <p:spPr>
          <a:xfrm>
            <a:off x="2513150" y="1019069"/>
            <a:ext cx="5905636" cy="707886"/>
          </a:xfrm>
          <a:prstGeom prst="rect">
            <a:avLst/>
          </a:prstGeom>
          <a:noFill/>
        </p:spPr>
        <p:txBody>
          <a:bodyPr wrap="square" rtlCol="0">
            <a:spAutoFit/>
          </a:bodyPr>
          <a:lstStyle/>
          <a:p>
            <a:r>
              <a:rPr lang="en-US" sz="4000" b="1" dirty="0">
                <a:solidFill>
                  <a:srgbClr val="C00000"/>
                </a:solidFill>
              </a:rPr>
              <a:t>Principles to Remember</a:t>
            </a:r>
            <a:endParaRPr lang="en-US" sz="16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7059B185-2367-2934-8D93-483720988A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048543F-C15F-2909-DAD5-F337E251B457}"/>
              </a:ext>
            </a:extLst>
          </p:cNvPr>
          <p:cNvSpPr txBox="1"/>
          <p:nvPr/>
        </p:nvSpPr>
        <p:spPr>
          <a:xfrm>
            <a:off x="889000" y="2391844"/>
            <a:ext cx="10541000" cy="2369880"/>
          </a:xfrm>
          <a:prstGeom prst="rect">
            <a:avLst/>
          </a:prstGeom>
          <a:noFill/>
        </p:spPr>
        <p:txBody>
          <a:bodyPr wrap="square" rtlCol="0">
            <a:spAutoFit/>
          </a:bodyPr>
          <a:lstStyle/>
          <a:p>
            <a:r>
              <a:rPr lang="en-US" sz="2800" b="1" dirty="0">
                <a:solidFill>
                  <a:srgbClr val="C00000"/>
                </a:solidFill>
              </a:rPr>
              <a:t>Don’t:</a:t>
            </a:r>
            <a:endParaRPr lang="en-US" sz="2800" dirty="0">
              <a:solidFill>
                <a:srgbClr val="C00000"/>
              </a:solidFill>
            </a:endParaRPr>
          </a:p>
          <a:p>
            <a:pPr marL="457200" indent="-457200">
              <a:buFont typeface="Arial" panose="020B0604020202020204" pitchFamily="34" charset="0"/>
              <a:buChar char="•"/>
            </a:pPr>
            <a:r>
              <a:rPr lang="en-US" sz="2400" dirty="0"/>
              <a:t>Worry that your attempts to gain sway are manipulative. You’re being strategic.</a:t>
            </a:r>
          </a:p>
          <a:p>
            <a:pPr marL="457200" indent="-457200">
              <a:buFont typeface="Arial" panose="020B0604020202020204" pitchFamily="34" charset="0"/>
              <a:buChar char="•"/>
            </a:pPr>
            <a:r>
              <a:rPr lang="en-US" sz="2400" dirty="0"/>
              <a:t>Slouch as you talk. Standing up straight with your shoulders back helps you come across as confident and commanding.</a:t>
            </a:r>
          </a:p>
          <a:p>
            <a:pPr marL="457200" indent="-457200">
              <a:buFont typeface="Arial" panose="020B0604020202020204" pitchFamily="34" charset="0"/>
              <a:buChar char="•"/>
            </a:pPr>
            <a:r>
              <a:rPr lang="en-US" sz="2400" dirty="0"/>
              <a:t>Use “I” too much. In your quest for influence, talk about how your ideas will benefit the entire organization and how “we” will see value.</a:t>
            </a:r>
          </a:p>
        </p:txBody>
      </p:sp>
      <p:pic>
        <p:nvPicPr>
          <p:cNvPr id="7" name="Graphic 21">
            <a:extLst>
              <a:ext uri="{FF2B5EF4-FFF2-40B4-BE49-F238E27FC236}">
                <a16:creationId xmlns:a16="http://schemas.microsoft.com/office/drawing/2014/main" id="{E549B6CD-929C-B509-09C5-9732D164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6383E24-FCB4-E1D0-381A-7366D9053312}"/>
              </a:ext>
            </a:extLst>
          </p:cNvPr>
          <p:cNvSpPr/>
          <p:nvPr/>
        </p:nvSpPr>
        <p:spPr>
          <a:xfrm>
            <a:off x="170328" y="6479984"/>
            <a:ext cx="7857565" cy="369332"/>
          </a:xfrm>
          <a:prstGeom prst="rect">
            <a:avLst/>
          </a:prstGeom>
        </p:spPr>
        <p:txBody>
          <a:bodyPr wrap="square">
            <a:spAutoFit/>
          </a:bodyPr>
          <a:lstStyle/>
          <a:p>
            <a:r>
              <a:rPr lang="ar-EG" dirty="0"/>
              <a:t>https://hbr.org/2018/02/how-to-increase-your-influence-at-work</a:t>
            </a:r>
          </a:p>
        </p:txBody>
      </p:sp>
    </p:spTree>
    <p:extLst>
      <p:ext uri="{BB962C8B-B14F-4D97-AF65-F5344CB8AC3E}">
        <p14:creationId xmlns:p14="http://schemas.microsoft.com/office/powerpoint/2010/main" val="3674531120"/>
      </p:ext>
    </p:extLst>
  </p:cSld>
  <p:clrMapOvr>
    <a:masterClrMapping/>
  </p:clrMapOvr>
  <mc:AlternateContent xmlns:mc="http://schemas.openxmlformats.org/markup-compatibility/2006" xmlns:p14="http://schemas.microsoft.com/office/powerpoint/2010/main">
    <mc:Choice Requires="p14">
      <p:transition p14:dur="10" advTm="74525"/>
    </mc:Choice>
    <mc:Fallback xmlns="">
      <p:transition advTm="7452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E1DD6-DDB6-875B-5731-25BAF606F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760DAA-6AC1-15C5-EFD4-03862E6A65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B244101-5BCD-1C0E-ED80-13C60A603F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D9693BE-423F-31B5-976C-F1E49FC0EB27}"/>
              </a:ext>
            </a:extLst>
          </p:cNvPr>
          <p:cNvSpPr txBox="1"/>
          <p:nvPr/>
        </p:nvSpPr>
        <p:spPr>
          <a:xfrm>
            <a:off x="1713186" y="2209891"/>
            <a:ext cx="8765628" cy="3416320"/>
          </a:xfrm>
          <a:prstGeom prst="rect">
            <a:avLst/>
          </a:prstGeom>
          <a:noFill/>
        </p:spPr>
        <p:txBody>
          <a:bodyPr wrap="square" rtlCol="0">
            <a:spAutoFit/>
          </a:bodyPr>
          <a:lstStyle/>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r>
              <a:rPr lang="en-US" sz="3600" dirty="0"/>
              <a:t>Think with yourself</a:t>
            </a:r>
            <a:endParaRPr lang="en-US" sz="3600" b="1" dirty="0">
              <a:solidFill>
                <a:srgbClr val="C00000"/>
              </a:solidFill>
              <a:effectLst>
                <a:outerShdw blurRad="38100" dist="38100" dir="2700000" algn="tl">
                  <a:srgbClr val="000000">
                    <a:alpha val="43137"/>
                  </a:srgbClr>
                </a:outerShdw>
              </a:effectLst>
            </a:endParaRPr>
          </a:p>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endParaRPr lang="en-US" sz="3600" b="1" dirty="0">
              <a:solidFill>
                <a:srgbClr val="C00000"/>
              </a:solidFill>
              <a:effectLst>
                <a:outerShdw blurRad="38100" dist="38100" dir="2700000" algn="tl">
                  <a:srgbClr val="000000">
                    <a:alpha val="43137"/>
                  </a:srgbClr>
                </a:outerShdw>
              </a:effectLst>
            </a:endParaRPr>
          </a:p>
          <a:p>
            <a:pPr marL="0" indent="0" algn="ctr">
              <a:buNone/>
            </a:pPr>
            <a:r>
              <a:rPr lang="en-US" sz="3600" b="1" dirty="0">
                <a:solidFill>
                  <a:srgbClr val="C00000"/>
                </a:solidFill>
                <a:effectLst>
                  <a:outerShdw blurRad="38100" dist="38100" dir="2700000" algn="tl">
                    <a:srgbClr val="000000">
                      <a:alpha val="43137"/>
                    </a:srgbClr>
                  </a:outerShdw>
                </a:effectLst>
              </a:rPr>
              <a:t>Does every social media influencer is an entrepreneur ??</a:t>
            </a:r>
            <a:endParaRPr lang="ar-EG" sz="3600" b="1" dirty="0">
              <a:solidFill>
                <a:srgbClr val="C00000"/>
              </a:solidFill>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7CFF5F4-C84B-BDB3-6B48-16C3D1D7E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16729187"/>
      </p:ext>
    </p:extLst>
  </p:cSld>
  <p:clrMapOvr>
    <a:masterClrMapping/>
  </p:clrMapOvr>
  <mc:AlternateContent xmlns:mc="http://schemas.openxmlformats.org/markup-compatibility/2006" xmlns:p14="http://schemas.microsoft.com/office/powerpoint/2010/main">
    <mc:Choice Requires="p14">
      <p:transition p14:dur="10" advTm="38284"/>
    </mc:Choice>
    <mc:Fallback xmlns="">
      <p:transition advTm="382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A20B5-6BE9-62AD-E80A-148DAB1CB8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27776F-73F6-CC67-A780-A383321D741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14CA595-A0D8-AE06-7CD7-BD10A6B93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77A85D1-3104-42D4-1BDB-79246078F615}"/>
              </a:ext>
            </a:extLst>
          </p:cNvPr>
          <p:cNvSpPr txBox="1"/>
          <p:nvPr/>
        </p:nvSpPr>
        <p:spPr>
          <a:xfrm>
            <a:off x="1713186" y="1685495"/>
            <a:ext cx="8765628" cy="4031873"/>
          </a:xfrm>
          <a:prstGeom prst="rect">
            <a:avLst/>
          </a:prstGeom>
          <a:noFill/>
        </p:spPr>
        <p:txBody>
          <a:bodyPr wrap="square" rtlCol="0">
            <a:spAutoFit/>
          </a:bodyPr>
          <a:lstStyle/>
          <a:p>
            <a:pPr marL="0" indent="0" algn="ctr">
              <a:buNone/>
            </a:pPr>
            <a:br>
              <a:rPr lang="en-US" sz="3200" dirty="0"/>
            </a:br>
            <a:r>
              <a:rPr lang="en-US" sz="3200" b="0" i="0" dirty="0">
                <a:solidFill>
                  <a:srgbClr val="1F1F1F"/>
                </a:solidFill>
                <a:effectLst/>
                <a:latin typeface="Google Sans"/>
              </a:rPr>
              <a:t>Many influencers take on the role of an entrepreneur by starting their own business and marketing it to their audience. More than this, many companies directly hire influencers to use and sell their products using their influencer platform. So, </a:t>
            </a:r>
            <a:r>
              <a:rPr lang="en-US" sz="3200" b="0" i="0" dirty="0">
                <a:solidFill>
                  <a:srgbClr val="040C28"/>
                </a:solidFill>
                <a:effectLst/>
                <a:latin typeface="Google Sans"/>
              </a:rPr>
              <a:t>yes, an influencer can be an entrepreneur, but not all are</a:t>
            </a:r>
            <a:r>
              <a:rPr lang="en-US" sz="3200" b="0" i="0" dirty="0">
                <a:solidFill>
                  <a:srgbClr val="1F1F1F"/>
                </a:solidFill>
                <a:effectLst/>
                <a:latin typeface="Google Sans"/>
              </a:rPr>
              <a:t>.</a:t>
            </a:r>
            <a:endParaRPr lang="ar-EG" sz="3200" b="1" dirty="0">
              <a:solidFill>
                <a:srgbClr val="C00000"/>
              </a:solidFill>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21107C94-51B2-9BE6-9528-E5DF92B94D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6515482"/>
      </p:ext>
    </p:extLst>
  </p:cSld>
  <p:clrMapOvr>
    <a:masterClrMapping/>
  </p:clrMapOvr>
  <mc:AlternateContent xmlns:mc="http://schemas.openxmlformats.org/markup-compatibility/2006" xmlns:p14="http://schemas.microsoft.com/office/powerpoint/2010/main">
    <mc:Choice Requires="p14">
      <p:transition p14:dur="10" advTm="98634"/>
    </mc:Choice>
    <mc:Fallback xmlns="">
      <p:transition advTm="9863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E2806-7B63-15D3-780A-78F293CC5F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DBB475-5FA4-C15B-C02E-6DE7EA9E72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FDF535-B90B-1D5B-BDBC-6E6CDC9D8E5C}"/>
              </a:ext>
            </a:extLst>
          </p:cNvPr>
          <p:cNvSpPr txBox="1"/>
          <p:nvPr/>
        </p:nvSpPr>
        <p:spPr>
          <a:xfrm>
            <a:off x="2513150" y="1019069"/>
            <a:ext cx="5106850" cy="584775"/>
          </a:xfrm>
          <a:prstGeom prst="rect">
            <a:avLst/>
          </a:prstGeom>
          <a:noFill/>
        </p:spPr>
        <p:txBody>
          <a:bodyPr wrap="square" rtlCol="0">
            <a:spAutoFit/>
          </a:bodyPr>
          <a:lstStyle/>
          <a:p>
            <a:r>
              <a:rPr lang="en-US" sz="3200" b="1" dirty="0">
                <a:solidFill>
                  <a:srgbClr val="C00000"/>
                </a:solidFill>
              </a:rPr>
              <a:t>Social media influencers</a:t>
            </a:r>
            <a:endParaRPr lang="ar-EG" sz="3200" dirty="0">
              <a:solidFill>
                <a:srgbClr val="C00000"/>
              </a:solidFill>
            </a:endParaRPr>
          </a:p>
        </p:txBody>
      </p:sp>
      <p:sp>
        <p:nvSpPr>
          <p:cNvPr id="5" name="Rectangle 4">
            <a:extLst>
              <a:ext uri="{FF2B5EF4-FFF2-40B4-BE49-F238E27FC236}">
                <a16:creationId xmlns:a16="http://schemas.microsoft.com/office/drawing/2014/main" id="{87287A04-1111-FE3E-5161-30AC1DE778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2926E79-C563-531D-49E5-D11D1669AF9B}"/>
              </a:ext>
            </a:extLst>
          </p:cNvPr>
          <p:cNvSpPr txBox="1"/>
          <p:nvPr/>
        </p:nvSpPr>
        <p:spPr>
          <a:xfrm>
            <a:off x="976706" y="2095405"/>
            <a:ext cx="10272986" cy="1200329"/>
          </a:xfrm>
          <a:prstGeom prst="rect">
            <a:avLst/>
          </a:prstGeom>
          <a:noFill/>
        </p:spPr>
        <p:txBody>
          <a:bodyPr wrap="square" rtlCol="0">
            <a:spAutoFit/>
          </a:bodyPr>
          <a:lstStyle/>
          <a:p>
            <a:pPr marL="0" indent="0" algn="ctr">
              <a:buNone/>
            </a:pPr>
            <a:r>
              <a:rPr lang="en-US" sz="2400" dirty="0"/>
              <a:t>are individuals who utilize social media platforms to build their own personal brand or influence their followers to act (including buying products, supporting a brand, or vacationing in a certain location)</a:t>
            </a:r>
            <a:endParaRPr lang="ar-EG" sz="2400" dirty="0"/>
          </a:p>
        </p:txBody>
      </p:sp>
      <p:pic>
        <p:nvPicPr>
          <p:cNvPr id="7" name="Graphic 21">
            <a:extLst>
              <a:ext uri="{FF2B5EF4-FFF2-40B4-BE49-F238E27FC236}">
                <a16:creationId xmlns:a16="http://schemas.microsoft.com/office/drawing/2014/main" id="{007B9CA7-8FA6-E183-3495-851450BB0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JJ Abrams speaking on a stage">
            <a:extLst>
              <a:ext uri="{FF2B5EF4-FFF2-40B4-BE49-F238E27FC236}">
                <a16:creationId xmlns:a16="http://schemas.microsoft.com/office/drawing/2014/main" id="{E5D7C788-31EF-5BEF-AFA2-0217E68982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3429000"/>
            <a:ext cx="3516606" cy="24581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2C90C7-DB8B-3326-B30E-9CCCA778D146}"/>
              </a:ext>
            </a:extLst>
          </p:cNvPr>
          <p:cNvSpPr txBox="1"/>
          <p:nvPr/>
        </p:nvSpPr>
        <p:spPr>
          <a:xfrm>
            <a:off x="942308" y="3671018"/>
            <a:ext cx="5207000" cy="2308324"/>
          </a:xfrm>
          <a:prstGeom prst="rect">
            <a:avLst/>
          </a:prstGeom>
          <a:noFill/>
        </p:spPr>
        <p:txBody>
          <a:bodyPr wrap="square" rtlCol="0">
            <a:spAutoFit/>
          </a:bodyPr>
          <a:lstStyle/>
          <a:p>
            <a:pPr marL="0" indent="0" algn="ctr">
              <a:buNone/>
            </a:pPr>
            <a:r>
              <a:rPr lang="en-US" sz="2400" b="1" dirty="0"/>
              <a:t>J.J. Abrams, "Apple Fanatic"</a:t>
            </a:r>
            <a:r>
              <a:rPr lang="en-US" sz="2400" dirty="0"/>
              <a:t>: </a:t>
            </a:r>
          </a:p>
          <a:p>
            <a:pPr marL="0" indent="0" algn="ctr">
              <a:buNone/>
            </a:pPr>
            <a:endParaRPr lang="en-US" sz="2400" dirty="0"/>
          </a:p>
          <a:p>
            <a:pPr marL="0" indent="0" algn="ctr">
              <a:buNone/>
            </a:pPr>
            <a:r>
              <a:rPr lang="en-US" sz="2400" dirty="0"/>
              <a:t>TV series creator J.J. Abrams can influence other people to buy certain products by saying how much he likes the product.</a:t>
            </a:r>
            <a:endParaRPr lang="ar-EG" sz="2400" dirty="0"/>
          </a:p>
        </p:txBody>
      </p:sp>
    </p:spTree>
    <p:extLst>
      <p:ext uri="{BB962C8B-B14F-4D97-AF65-F5344CB8AC3E}">
        <p14:creationId xmlns:p14="http://schemas.microsoft.com/office/powerpoint/2010/main" val="445659522"/>
      </p:ext>
    </p:extLst>
  </p:cSld>
  <p:clrMapOvr>
    <a:masterClrMapping/>
  </p:clrMapOvr>
  <mc:AlternateContent xmlns:mc="http://schemas.openxmlformats.org/markup-compatibility/2006" xmlns:p14="http://schemas.microsoft.com/office/powerpoint/2010/main">
    <mc:Choice Requires="p14">
      <p:transition p14:dur="10" advTm="81937"/>
    </mc:Choice>
    <mc:Fallback xmlns="">
      <p:transition advTm="8193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DA1F1-A794-4735-D6CC-5C7E574E0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7F1601-D696-0327-59A7-031776F3C9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E0D24E-83BB-2751-3DCC-8A077C688870}"/>
              </a:ext>
            </a:extLst>
          </p:cNvPr>
          <p:cNvSpPr txBox="1"/>
          <p:nvPr/>
        </p:nvSpPr>
        <p:spPr>
          <a:xfrm>
            <a:off x="2513150" y="1019069"/>
            <a:ext cx="2037829"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Case study</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B7DCD46C-031C-0F75-B5FB-819F928524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2B87C18-8B92-FE3D-894E-4DDC597CE0E4}"/>
              </a:ext>
            </a:extLst>
          </p:cNvPr>
          <p:cNvSpPr txBox="1"/>
          <p:nvPr/>
        </p:nvSpPr>
        <p:spPr>
          <a:xfrm>
            <a:off x="762000" y="3155321"/>
            <a:ext cx="6110890" cy="923330"/>
          </a:xfrm>
          <a:prstGeom prst="rect">
            <a:avLst/>
          </a:prstGeom>
          <a:noFill/>
        </p:spPr>
        <p:txBody>
          <a:bodyPr wrap="square" rtlCol="0">
            <a:spAutoFit/>
          </a:bodyPr>
          <a:lstStyle/>
          <a:p>
            <a:pPr marL="0" indent="0" algn="ctr">
              <a:buNone/>
            </a:pPr>
            <a:r>
              <a:rPr lang="en-US" sz="5400" b="1" dirty="0">
                <a:effectLst>
                  <a:outerShdw blurRad="38100" dist="38100" dir="2700000" algn="tl">
                    <a:srgbClr val="000000">
                      <a:alpha val="43137"/>
                    </a:srgbClr>
                  </a:outerShdw>
                </a:effectLst>
              </a:rPr>
              <a:t>Oprah Winfrey</a:t>
            </a:r>
            <a:endParaRPr lang="ar-EG" sz="54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4C716F9A-23FB-D04D-D5E5-1981A20AB9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4" descr="Oprah Effect Definition">
            <a:extLst>
              <a:ext uri="{FF2B5EF4-FFF2-40B4-BE49-F238E27FC236}">
                <a16:creationId xmlns:a16="http://schemas.microsoft.com/office/drawing/2014/main" id="{F6385D99-EFB1-0882-615B-31CE54C2C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9890" y="1853929"/>
            <a:ext cx="4303110" cy="4033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7414287"/>
      </p:ext>
    </p:extLst>
  </p:cSld>
  <p:clrMapOvr>
    <a:masterClrMapping/>
  </p:clrMapOvr>
  <mc:AlternateContent xmlns:mc="http://schemas.openxmlformats.org/markup-compatibility/2006" xmlns:p14="http://schemas.microsoft.com/office/powerpoint/2010/main">
    <mc:Choice Requires="p14">
      <p:transition p14:dur="10" advTm="35175"/>
    </mc:Choice>
    <mc:Fallback xmlns="">
      <p:transition advTm="3517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5355F-1EA5-E84F-1591-1E3E8ECB8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6F993A-CE47-9BAB-6B29-9C6055A7C4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265446-8363-BAF9-AC97-E6BFE712DCCF}"/>
              </a:ext>
            </a:extLst>
          </p:cNvPr>
          <p:cNvSpPr txBox="1"/>
          <p:nvPr/>
        </p:nvSpPr>
        <p:spPr>
          <a:xfrm>
            <a:off x="2354906" y="764239"/>
            <a:ext cx="7482188"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Why is Oprah Winfrey an influential person and how did she inspire others?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D47D042-C8C0-0A82-D12F-AAE8A20C0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A6A959C-C510-D274-D912-2547BFFD6D37}"/>
              </a:ext>
            </a:extLst>
          </p:cNvPr>
          <p:cNvSpPr txBox="1"/>
          <p:nvPr/>
        </p:nvSpPr>
        <p:spPr>
          <a:xfrm>
            <a:off x="840826" y="2340328"/>
            <a:ext cx="5328745" cy="3477875"/>
          </a:xfrm>
          <a:prstGeom prst="rect">
            <a:avLst/>
          </a:prstGeom>
          <a:noFill/>
        </p:spPr>
        <p:txBody>
          <a:bodyPr wrap="square" rtlCol="0">
            <a:spAutoFit/>
          </a:bodyPr>
          <a:lstStyle/>
          <a:p>
            <a:pPr marL="0" indent="0" algn="ctr">
              <a:buNone/>
            </a:pPr>
            <a:r>
              <a:rPr lang="en-US" sz="2000" b="1" dirty="0"/>
              <a:t>Oprah is known as one of the most influential and successful people in the world. </a:t>
            </a:r>
          </a:p>
          <a:p>
            <a:pPr marL="0" indent="0" algn="ctr">
              <a:buNone/>
            </a:pPr>
            <a:endParaRPr lang="en-US" sz="2000" b="1" dirty="0"/>
          </a:p>
          <a:p>
            <a:r>
              <a:rPr lang="en-US" sz="2000" dirty="0"/>
              <a:t>Oprah Winfrey is considered a role model to many individuals because of her tough childhood, wonderful charity work, her schools, and the true relationships with her fans.</a:t>
            </a:r>
          </a:p>
          <a:p>
            <a:pPr marL="0" indent="0">
              <a:buNone/>
            </a:pPr>
            <a:endParaRPr lang="en-US" sz="2000" dirty="0"/>
          </a:p>
          <a:p>
            <a:r>
              <a:rPr lang="en-US" sz="2000" dirty="0"/>
              <a:t>Oprah stands out among many people on her ability to feel others' pain and help those people get through their troubling times.</a:t>
            </a:r>
          </a:p>
        </p:txBody>
      </p:sp>
      <p:pic>
        <p:nvPicPr>
          <p:cNvPr id="7" name="Graphic 21">
            <a:extLst>
              <a:ext uri="{FF2B5EF4-FFF2-40B4-BE49-F238E27FC236}">
                <a16:creationId xmlns:a16="http://schemas.microsoft.com/office/drawing/2014/main" id="{AA3BCCD2-DB22-CAD9-8DD0-FF387C110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BE6AAAE-1F39-2AB3-B487-B6DD2F5C65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745" y="1888441"/>
            <a:ext cx="4798428" cy="3964520"/>
          </a:xfrm>
          <a:prstGeom prst="rect">
            <a:avLst/>
          </a:prstGeom>
        </p:spPr>
      </p:pic>
    </p:spTree>
    <p:extLst>
      <p:ext uri="{BB962C8B-B14F-4D97-AF65-F5344CB8AC3E}">
        <p14:creationId xmlns:p14="http://schemas.microsoft.com/office/powerpoint/2010/main" val="3867377241"/>
      </p:ext>
    </p:extLst>
  </p:cSld>
  <p:clrMapOvr>
    <a:masterClrMapping/>
  </p:clrMapOvr>
  <mc:AlternateContent xmlns:mc="http://schemas.openxmlformats.org/markup-compatibility/2006" xmlns:p14="http://schemas.microsoft.com/office/powerpoint/2010/main">
    <mc:Choice Requires="p14">
      <p:transition p14:dur="10" advTm="81384"/>
    </mc:Choice>
    <mc:Fallback xmlns="">
      <p:transition advTm="8138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1CB9C-8971-DCA6-9A23-855B66419D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7663A2-FC7B-CE9B-2551-76B3B036F3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0307A9-8108-3752-C8C5-807383521EA5}"/>
              </a:ext>
            </a:extLst>
          </p:cNvPr>
          <p:cNvSpPr txBox="1"/>
          <p:nvPr/>
        </p:nvSpPr>
        <p:spPr>
          <a:xfrm>
            <a:off x="2543484" y="762377"/>
            <a:ext cx="5979797" cy="954107"/>
          </a:xfrm>
          <a:prstGeom prst="rect">
            <a:avLst/>
          </a:prstGeom>
          <a:noFill/>
        </p:spPr>
        <p:txBody>
          <a:bodyPr wrap="square" rtlCol="0">
            <a:spAutoFit/>
          </a:bodyPr>
          <a:lstStyle/>
          <a:p>
            <a:pPr algn="ctr"/>
            <a:r>
              <a:rPr lang="en-US" sz="2800" b="1" dirty="0">
                <a:solidFill>
                  <a:srgbClr val="C00000"/>
                </a:solidFill>
              </a:rPr>
              <a:t>What has Oprah Winfrey done to help the world?</a:t>
            </a:r>
            <a:endParaRPr lang="en-US" sz="1100" b="1" dirty="0">
              <a:latin typeface="Alexandria" charset="0"/>
              <a:cs typeface="Alexandria" charset="0"/>
            </a:endParaRPr>
          </a:p>
        </p:txBody>
      </p:sp>
      <p:sp>
        <p:nvSpPr>
          <p:cNvPr id="5" name="Rectangle 4">
            <a:extLst>
              <a:ext uri="{FF2B5EF4-FFF2-40B4-BE49-F238E27FC236}">
                <a16:creationId xmlns:a16="http://schemas.microsoft.com/office/drawing/2014/main" id="{6D43B6D6-D632-6A6B-4364-C2C56B4A71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6CFB256-9E2A-DBAA-6C82-DB0A7D92920C}"/>
              </a:ext>
            </a:extLst>
          </p:cNvPr>
          <p:cNvSpPr txBox="1"/>
          <p:nvPr/>
        </p:nvSpPr>
        <p:spPr>
          <a:xfrm>
            <a:off x="840827" y="2363632"/>
            <a:ext cx="5328745" cy="3046988"/>
          </a:xfrm>
          <a:prstGeom prst="rect">
            <a:avLst/>
          </a:prstGeom>
          <a:noFill/>
        </p:spPr>
        <p:txBody>
          <a:bodyPr wrap="square" rtlCol="0">
            <a:spAutoFit/>
          </a:bodyPr>
          <a:lstStyle/>
          <a:p>
            <a:pPr marL="0" indent="0" algn="ctr">
              <a:buNone/>
            </a:pPr>
            <a:r>
              <a:rPr lang="en-US" sz="2400" dirty="0"/>
              <a:t>Oprah has long believed that education is the door to freedom, offering a chance at a brighter future. Through her private charity, she has awarded hundreds of grants to organizations that support the education and empowerment of women, children and families in the United States and around the world.</a:t>
            </a:r>
          </a:p>
        </p:txBody>
      </p:sp>
      <p:pic>
        <p:nvPicPr>
          <p:cNvPr id="7" name="Graphic 21">
            <a:extLst>
              <a:ext uri="{FF2B5EF4-FFF2-40B4-BE49-F238E27FC236}">
                <a16:creationId xmlns:a16="http://schemas.microsoft.com/office/drawing/2014/main" id="{DC304068-0147-84C2-8A87-899C45C964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Content Placeholder 4">
            <a:extLst>
              <a:ext uri="{FF2B5EF4-FFF2-40B4-BE49-F238E27FC236}">
                <a16:creationId xmlns:a16="http://schemas.microsoft.com/office/drawing/2014/main" id="{909F4C4B-7A2B-1CE1-78E7-0F823775A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6500" y="1916942"/>
            <a:ext cx="4663192" cy="3857582"/>
          </a:xfrm>
          <a:prstGeom prst="rect">
            <a:avLst/>
          </a:prstGeom>
        </p:spPr>
      </p:pic>
    </p:spTree>
    <p:extLst>
      <p:ext uri="{BB962C8B-B14F-4D97-AF65-F5344CB8AC3E}">
        <p14:creationId xmlns:p14="http://schemas.microsoft.com/office/powerpoint/2010/main" val="3694937203"/>
      </p:ext>
    </p:extLst>
  </p:cSld>
  <p:clrMapOvr>
    <a:masterClrMapping/>
  </p:clrMapOvr>
  <mc:AlternateContent xmlns:mc="http://schemas.openxmlformats.org/markup-compatibility/2006" xmlns:p14="http://schemas.microsoft.com/office/powerpoint/2010/main">
    <mc:Choice Requires="p14">
      <p:transition p14:dur="10" advTm="47060"/>
    </mc:Choice>
    <mc:Fallback xmlns="">
      <p:transition advTm="4706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4F279-076A-2834-E3E6-0DEFE5929C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AA48B1-DC55-A925-FD6A-FFF5FAA659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E31C5C-A728-CD9E-5DDA-50F1ED35FAD6}"/>
              </a:ext>
            </a:extLst>
          </p:cNvPr>
          <p:cNvSpPr txBox="1"/>
          <p:nvPr/>
        </p:nvSpPr>
        <p:spPr>
          <a:xfrm>
            <a:off x="2180407" y="799791"/>
            <a:ext cx="6421840"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How does Oprah contribute to the economy?</a:t>
            </a:r>
            <a:endParaRPr lang="en-US" sz="500" b="1" dirty="0">
              <a:latin typeface="Alexandria" charset="0"/>
              <a:cs typeface="Alexandria" charset="0"/>
            </a:endParaRPr>
          </a:p>
        </p:txBody>
      </p:sp>
      <p:sp>
        <p:nvSpPr>
          <p:cNvPr id="5" name="Rectangle 4">
            <a:extLst>
              <a:ext uri="{FF2B5EF4-FFF2-40B4-BE49-F238E27FC236}">
                <a16:creationId xmlns:a16="http://schemas.microsoft.com/office/drawing/2014/main" id="{C889949F-61F0-9502-19C5-A44F428D8E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F364D49-AFC3-6DEB-1982-217A5930B21C}"/>
              </a:ext>
            </a:extLst>
          </p:cNvPr>
          <p:cNvSpPr txBox="1"/>
          <p:nvPr/>
        </p:nvSpPr>
        <p:spPr>
          <a:xfrm>
            <a:off x="840827" y="2363632"/>
            <a:ext cx="5328745" cy="3046988"/>
          </a:xfrm>
          <a:prstGeom prst="rect">
            <a:avLst/>
          </a:prstGeom>
          <a:noFill/>
        </p:spPr>
        <p:txBody>
          <a:bodyPr wrap="square" rtlCol="0">
            <a:spAutoFit/>
          </a:bodyPr>
          <a:lstStyle/>
          <a:p>
            <a:r>
              <a:rPr lang="en-US" sz="2400" dirty="0"/>
              <a:t>The Oprah Effect was a boost in sales for companies and individuals featured by Oprah Winfrey, queen of daytime talk shows, on her TV program. Several well-known individuals with talk shows, such as Dr. Phil and health-expert Dr. Oz, received an initial boost to their careers from Oprah.</a:t>
            </a:r>
            <a:endParaRPr lang="ar-EG" sz="2400" dirty="0"/>
          </a:p>
        </p:txBody>
      </p:sp>
      <p:pic>
        <p:nvPicPr>
          <p:cNvPr id="7" name="Graphic 21">
            <a:extLst>
              <a:ext uri="{FF2B5EF4-FFF2-40B4-BE49-F238E27FC236}">
                <a16:creationId xmlns:a16="http://schemas.microsoft.com/office/drawing/2014/main" id="{AC4CAC7D-DA4A-8B63-FAA0-48F9C96FFD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FA87BAB7-6F16-C959-8A94-6435FD0F35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758" y="1822302"/>
            <a:ext cx="4573934" cy="4096798"/>
          </a:xfrm>
          <a:prstGeom prst="rect">
            <a:avLst/>
          </a:prstGeom>
        </p:spPr>
      </p:pic>
    </p:spTree>
    <p:extLst>
      <p:ext uri="{BB962C8B-B14F-4D97-AF65-F5344CB8AC3E}">
        <p14:creationId xmlns:p14="http://schemas.microsoft.com/office/powerpoint/2010/main" val="2691164898"/>
      </p:ext>
    </p:extLst>
  </p:cSld>
  <p:clrMapOvr>
    <a:masterClrMapping/>
  </p:clrMapOvr>
  <mc:AlternateContent xmlns:mc="http://schemas.openxmlformats.org/markup-compatibility/2006" xmlns:p14="http://schemas.microsoft.com/office/powerpoint/2010/main">
    <mc:Choice Requires="p14">
      <p:transition p14:dur="10" advTm="41564"/>
    </mc:Choice>
    <mc:Fallback xmlns="">
      <p:transition advTm="4156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3DCE9-200B-5F66-8E68-4C57079DD8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673F2E-54BF-7687-3F02-449DF8C15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FE2AD3-9B5A-4C9A-1CF2-4120EEAB7B30}"/>
              </a:ext>
            </a:extLst>
          </p:cNvPr>
          <p:cNvSpPr txBox="1"/>
          <p:nvPr/>
        </p:nvSpPr>
        <p:spPr>
          <a:xfrm>
            <a:off x="2180407" y="746658"/>
            <a:ext cx="6421840" cy="954107"/>
          </a:xfrm>
          <a:prstGeom prst="rect">
            <a:avLst/>
          </a:prstGeom>
          <a:noFill/>
        </p:spPr>
        <p:txBody>
          <a:bodyPr wrap="square" rtlCol="0">
            <a:spAutoFit/>
          </a:bodyPr>
          <a:lstStyle/>
          <a:p>
            <a:pPr algn="ctr"/>
            <a:r>
              <a:rPr lang="en-US" sz="2800" b="1" dirty="0">
                <a:solidFill>
                  <a:srgbClr val="C00000"/>
                </a:solidFill>
              </a:rPr>
              <a:t>What are unique qualities of Oprah Winfrey?</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3F0B0470-3050-BB60-00E1-C5AA141263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8FDAE82-196A-4879-04C2-4374866363FC}"/>
              </a:ext>
            </a:extLst>
          </p:cNvPr>
          <p:cNvSpPr txBox="1"/>
          <p:nvPr/>
        </p:nvSpPr>
        <p:spPr>
          <a:xfrm>
            <a:off x="840827" y="2363632"/>
            <a:ext cx="5328745" cy="3539430"/>
          </a:xfrm>
          <a:prstGeom prst="rect">
            <a:avLst/>
          </a:prstGeom>
          <a:noFill/>
        </p:spPr>
        <p:txBody>
          <a:bodyPr wrap="square" rtlCol="0">
            <a:spAutoFit/>
          </a:bodyPr>
          <a:lstStyle/>
          <a:p>
            <a:pPr marL="0" indent="0">
              <a:buNone/>
            </a:pPr>
            <a:r>
              <a:rPr lang="en-US" sz="2800" b="1" dirty="0"/>
              <a:t>Oprah's Key Behavioral Traits</a:t>
            </a:r>
          </a:p>
          <a:p>
            <a:pPr marL="0" indent="0">
              <a:buNone/>
            </a:pPr>
            <a:endParaRPr lang="en-US" sz="2800" dirty="0"/>
          </a:p>
          <a:p>
            <a:pPr marL="0" indent="0">
              <a:buNone/>
            </a:pPr>
            <a:r>
              <a:rPr lang="en-US" sz="2800" dirty="0"/>
              <a:t>Adjectives: Lively and social, caring, supportive, optimistic, ambitious, driven, focused, resilient, persistent, bold, strong, determined, confident, passionate, fast-paced and people-focused.</a:t>
            </a:r>
            <a:endParaRPr lang="ar-EG" sz="2800" dirty="0"/>
          </a:p>
        </p:txBody>
      </p:sp>
      <p:pic>
        <p:nvPicPr>
          <p:cNvPr id="7" name="Graphic 21">
            <a:extLst>
              <a:ext uri="{FF2B5EF4-FFF2-40B4-BE49-F238E27FC236}">
                <a16:creationId xmlns:a16="http://schemas.microsoft.com/office/drawing/2014/main" id="{FBEDC820-D5B0-B36C-8235-18133D1B9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294E843-48DB-7D2E-034F-34992DEBA0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0550" y="1753899"/>
            <a:ext cx="4619142" cy="4149164"/>
          </a:xfrm>
          <a:prstGeom prst="rect">
            <a:avLst/>
          </a:prstGeom>
        </p:spPr>
      </p:pic>
    </p:spTree>
    <p:extLst>
      <p:ext uri="{BB962C8B-B14F-4D97-AF65-F5344CB8AC3E}">
        <p14:creationId xmlns:p14="http://schemas.microsoft.com/office/powerpoint/2010/main" val="644663802"/>
      </p:ext>
    </p:extLst>
  </p:cSld>
  <p:clrMapOvr>
    <a:masterClrMapping/>
  </p:clrMapOvr>
  <mc:AlternateContent xmlns:mc="http://schemas.openxmlformats.org/markup-compatibility/2006" xmlns:p14="http://schemas.microsoft.com/office/powerpoint/2010/main">
    <mc:Choice Requires="p14">
      <p:transition p14:dur="10" advTm="70547"/>
    </mc:Choice>
    <mc:Fallback xmlns="">
      <p:transition advTm="7054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4A354-9418-FBB4-F7DC-294AD9CC04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F61B8A-FCE1-AD38-CA8D-522879E50C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14581F-3958-EFFF-E92D-6542F31BF7A8}"/>
              </a:ext>
            </a:extLst>
          </p:cNvPr>
          <p:cNvSpPr txBox="1"/>
          <p:nvPr/>
        </p:nvSpPr>
        <p:spPr>
          <a:xfrm>
            <a:off x="2181242" y="975974"/>
            <a:ext cx="7332085" cy="523220"/>
          </a:xfrm>
          <a:prstGeom prst="rect">
            <a:avLst/>
          </a:prstGeom>
          <a:noFill/>
        </p:spPr>
        <p:txBody>
          <a:bodyPr wrap="square" rtlCol="0">
            <a:spAutoFit/>
          </a:bodyPr>
          <a:lstStyle/>
          <a:p>
            <a:pPr algn="ctr"/>
            <a:r>
              <a:rPr lang="en-US" sz="2800" b="1" dirty="0">
                <a:solidFill>
                  <a:srgbClr val="C00000"/>
                </a:solidFill>
              </a:rPr>
              <a:t>What skills made Oprah Winfrey successful?</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0842C69F-5DE2-7B0D-D33F-9EF00D76A9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8D614C6-5D10-055E-9241-B7A56B328A66}"/>
              </a:ext>
            </a:extLst>
          </p:cNvPr>
          <p:cNvSpPr txBox="1"/>
          <p:nvPr/>
        </p:nvSpPr>
        <p:spPr>
          <a:xfrm>
            <a:off x="767255" y="2141974"/>
            <a:ext cx="5682987" cy="3785652"/>
          </a:xfrm>
          <a:prstGeom prst="rect">
            <a:avLst/>
          </a:prstGeom>
          <a:noFill/>
        </p:spPr>
        <p:txBody>
          <a:bodyPr wrap="square" rtlCol="0">
            <a:spAutoFit/>
          </a:bodyPr>
          <a:lstStyle/>
          <a:p>
            <a:r>
              <a:rPr lang="en-US" sz="2400" b="1" dirty="0"/>
              <a:t>Oprah's 5 Transferable Skills That Make Her Our Pick for President</a:t>
            </a:r>
            <a:endParaRPr lang="en-US" sz="2400" dirty="0"/>
          </a:p>
          <a:p>
            <a:r>
              <a:rPr lang="en-US" sz="2400" dirty="0"/>
              <a:t>The woman can communicate. Read any tome on leadership and a fundamental skill is the ability to effectively communicate a message. ...</a:t>
            </a:r>
          </a:p>
          <a:p>
            <a:r>
              <a:rPr lang="en-US" sz="2400" dirty="0"/>
              <a:t>She puts people first. ...</a:t>
            </a:r>
          </a:p>
          <a:p>
            <a:r>
              <a:rPr lang="en-US" sz="2400" dirty="0"/>
              <a:t>Her track record says one thing: success. ...</a:t>
            </a:r>
          </a:p>
          <a:p>
            <a:r>
              <a:rPr lang="en-US" sz="2400" dirty="0"/>
              <a:t>She's resilient. ...</a:t>
            </a:r>
          </a:p>
          <a:p>
            <a:r>
              <a:rPr lang="en-US" sz="2400" dirty="0"/>
              <a:t>She's innovative.</a:t>
            </a:r>
          </a:p>
        </p:txBody>
      </p:sp>
      <p:pic>
        <p:nvPicPr>
          <p:cNvPr id="7" name="Graphic 21">
            <a:extLst>
              <a:ext uri="{FF2B5EF4-FFF2-40B4-BE49-F238E27FC236}">
                <a16:creationId xmlns:a16="http://schemas.microsoft.com/office/drawing/2014/main" id="{2608DC7C-9C8D-7AB5-9835-D68F55F694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5">
            <a:extLst>
              <a:ext uri="{FF2B5EF4-FFF2-40B4-BE49-F238E27FC236}">
                <a16:creationId xmlns:a16="http://schemas.microsoft.com/office/drawing/2014/main" id="{948D037E-BC3E-D453-446D-6990CEB1D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534006" y="1785597"/>
            <a:ext cx="4683749" cy="4185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504328"/>
      </p:ext>
    </p:extLst>
  </p:cSld>
  <p:clrMapOvr>
    <a:masterClrMapping/>
  </p:clrMapOvr>
  <mc:AlternateContent xmlns:mc="http://schemas.openxmlformats.org/markup-compatibility/2006" xmlns:p14="http://schemas.microsoft.com/office/powerpoint/2010/main">
    <mc:Choice Requires="p14">
      <p:transition p14:dur="10" advTm="42576"/>
    </mc:Choice>
    <mc:Fallback xmlns="">
      <p:transition advTm="4257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F1498-CC22-34FA-4A37-1D9EA44E35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81C6E5-3193-82C1-8980-6850687880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A3BF55-965C-357B-5A07-D3A131BA3A13}"/>
              </a:ext>
            </a:extLst>
          </p:cNvPr>
          <p:cNvSpPr txBox="1"/>
          <p:nvPr/>
        </p:nvSpPr>
        <p:spPr>
          <a:xfrm>
            <a:off x="1939504" y="816290"/>
            <a:ext cx="7332085" cy="830997"/>
          </a:xfrm>
          <a:prstGeom prst="rect">
            <a:avLst/>
          </a:prstGeom>
          <a:noFill/>
        </p:spPr>
        <p:txBody>
          <a:bodyPr wrap="square" rtlCol="0">
            <a:spAutoFit/>
          </a:bodyPr>
          <a:lstStyle/>
          <a:p>
            <a:pPr algn="ctr"/>
            <a:r>
              <a:rPr lang="en-US" sz="4800" b="1" dirty="0">
                <a:solidFill>
                  <a:srgbClr val="C00000"/>
                </a:solidFill>
                <a:effectLst>
                  <a:outerShdw blurRad="38100" dist="38100" dir="2700000" algn="tl">
                    <a:srgbClr val="000000">
                      <a:alpha val="43137"/>
                    </a:srgbClr>
                  </a:outerShdw>
                </a:effectLst>
              </a:rPr>
              <a:t>Oprah’s message </a:t>
            </a:r>
            <a:endParaRPr lang="en-US" sz="100" b="1" dirty="0">
              <a:latin typeface="Alexandria" charset="0"/>
              <a:cs typeface="Alexandria" charset="0"/>
            </a:endParaRPr>
          </a:p>
        </p:txBody>
      </p:sp>
      <p:sp>
        <p:nvSpPr>
          <p:cNvPr id="5" name="Rectangle 4">
            <a:extLst>
              <a:ext uri="{FF2B5EF4-FFF2-40B4-BE49-F238E27FC236}">
                <a16:creationId xmlns:a16="http://schemas.microsoft.com/office/drawing/2014/main" id="{8062D2FB-78D7-C204-228F-1D1045B130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116218C-1245-E09C-401A-72BB54704AF7}"/>
              </a:ext>
            </a:extLst>
          </p:cNvPr>
          <p:cNvSpPr txBox="1"/>
          <p:nvPr/>
        </p:nvSpPr>
        <p:spPr>
          <a:xfrm>
            <a:off x="767255" y="2141974"/>
            <a:ext cx="5682987" cy="2308324"/>
          </a:xfrm>
          <a:prstGeom prst="rect">
            <a:avLst/>
          </a:prstGeom>
          <a:noFill/>
        </p:spPr>
        <p:txBody>
          <a:bodyPr wrap="square" rtlCol="0">
            <a:spAutoFit/>
          </a:bodyPr>
          <a:lstStyle/>
          <a:p>
            <a:pPr marL="0" indent="0">
              <a:buNone/>
            </a:pPr>
            <a:r>
              <a:rPr lang="en-US" sz="3600" dirty="0"/>
              <a:t>Her message and example of positivity</a:t>
            </a:r>
          </a:p>
          <a:p>
            <a:pPr marL="0" indent="0">
              <a:buNone/>
            </a:pPr>
            <a:r>
              <a:rPr lang="en-US" sz="3600" dirty="0"/>
              <a:t>	</a:t>
            </a:r>
            <a:r>
              <a:rPr lang="en-US" sz="3600" b="1" dirty="0"/>
              <a:t>	“live your best life”</a:t>
            </a:r>
          </a:p>
          <a:p>
            <a:pPr marL="0" indent="0">
              <a:buNone/>
            </a:pPr>
            <a:endParaRPr lang="en-US" sz="3600" dirty="0"/>
          </a:p>
        </p:txBody>
      </p:sp>
      <p:pic>
        <p:nvPicPr>
          <p:cNvPr id="7" name="Graphic 21">
            <a:extLst>
              <a:ext uri="{FF2B5EF4-FFF2-40B4-BE49-F238E27FC236}">
                <a16:creationId xmlns:a16="http://schemas.microsoft.com/office/drawing/2014/main" id="{291AB800-8D68-296C-5F8B-737101F24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Content Placeholder 4">
            <a:extLst>
              <a:ext uri="{FF2B5EF4-FFF2-40B4-BE49-F238E27FC236}">
                <a16:creationId xmlns:a16="http://schemas.microsoft.com/office/drawing/2014/main" id="{E359FBDF-42F2-F603-811A-8652090DA0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0217" y="1839383"/>
            <a:ext cx="4645727" cy="3916986"/>
          </a:xfrm>
          <a:prstGeom prst="rect">
            <a:avLst/>
          </a:prstGeom>
        </p:spPr>
      </p:pic>
    </p:spTree>
    <p:extLst>
      <p:ext uri="{BB962C8B-B14F-4D97-AF65-F5344CB8AC3E}">
        <p14:creationId xmlns:p14="http://schemas.microsoft.com/office/powerpoint/2010/main" val="1596937928"/>
      </p:ext>
    </p:extLst>
  </p:cSld>
  <p:clrMapOvr>
    <a:masterClrMapping/>
  </p:clrMapOvr>
  <mc:AlternateContent xmlns:mc="http://schemas.openxmlformats.org/markup-compatibility/2006" xmlns:p14="http://schemas.microsoft.com/office/powerpoint/2010/main">
    <mc:Choice Requires="p14">
      <p:transition p14:dur="10" advTm="26512"/>
    </mc:Choice>
    <mc:Fallback xmlns="">
      <p:transition advTm="2651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D94BD-A7A6-68F6-500D-BEE95F634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823C32-C0FE-2376-2C16-083865F9F6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A5FC33-C89B-491D-878F-774F651F9F61}"/>
              </a:ext>
            </a:extLst>
          </p:cNvPr>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TITLE OF SLIDE</a:t>
            </a:r>
          </a:p>
        </p:txBody>
      </p:sp>
      <p:pic>
        <p:nvPicPr>
          <p:cNvPr id="7" name="Graphic 21">
            <a:extLst>
              <a:ext uri="{FF2B5EF4-FFF2-40B4-BE49-F238E27FC236}">
                <a16:creationId xmlns:a16="http://schemas.microsoft.com/office/drawing/2014/main" id="{817FD355-8085-9BD2-75D8-44FA1C09D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7C0FCB1-E590-746B-1C3A-3EE0230A93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1776613"/>
            <a:ext cx="10231749" cy="4145991"/>
          </a:xfrm>
          <a:prstGeom prst="rect">
            <a:avLst/>
          </a:prstGeom>
        </p:spPr>
      </p:pic>
      <p:sp>
        <p:nvSpPr>
          <p:cNvPr id="5" name="Rectangle 4">
            <a:extLst>
              <a:ext uri="{FF2B5EF4-FFF2-40B4-BE49-F238E27FC236}">
                <a16:creationId xmlns:a16="http://schemas.microsoft.com/office/drawing/2014/main" id="{9FA41DE9-5CC6-C557-C13E-ED3290622C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048229931"/>
      </p:ext>
    </p:extLst>
  </p:cSld>
  <p:clrMapOvr>
    <a:masterClrMapping/>
  </p:clrMapOvr>
  <mc:AlternateContent xmlns:mc="http://schemas.openxmlformats.org/markup-compatibility/2006" xmlns:p14="http://schemas.microsoft.com/office/powerpoint/2010/main">
    <mc:Choice Requires="p14">
      <p:transition p14:dur="10" advTm="36356"/>
    </mc:Choice>
    <mc:Fallback xmlns="">
      <p:transition advTm="3635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5124-B261-8A41-7DEA-B929208040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F5FC5-58C4-81F8-5696-0925454A1A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9384BE-488B-DB60-CC58-980CB1C8EF17}"/>
              </a:ext>
            </a:extLst>
          </p:cNvPr>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TITLE OF SLIDE</a:t>
            </a:r>
          </a:p>
        </p:txBody>
      </p:sp>
      <p:pic>
        <p:nvPicPr>
          <p:cNvPr id="7" name="Graphic 21">
            <a:extLst>
              <a:ext uri="{FF2B5EF4-FFF2-40B4-BE49-F238E27FC236}">
                <a16:creationId xmlns:a16="http://schemas.microsoft.com/office/drawing/2014/main" id="{68FF5868-D88C-9435-A019-7B593D284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81071D66-6CB6-C536-0173-C03D9589F2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026" name="Picture 2" descr="No alt text provided for this image">
            <a:extLst>
              <a:ext uri="{FF2B5EF4-FFF2-40B4-BE49-F238E27FC236}">
                <a16:creationId xmlns:a16="http://schemas.microsoft.com/office/drawing/2014/main" id="{B3C46E07-FC47-1886-68DD-5DCAB71BD1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881228"/>
            <a:ext cx="10209168"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824036"/>
      </p:ext>
    </p:extLst>
  </p:cSld>
  <p:clrMapOvr>
    <a:masterClrMapping/>
  </p:clrMapOvr>
  <mc:AlternateContent xmlns:mc="http://schemas.openxmlformats.org/markup-compatibility/2006" xmlns:p14="http://schemas.microsoft.com/office/powerpoint/2010/main">
    <mc:Choice Requires="p14">
      <p:transition p14:dur="10" advTm="41510"/>
    </mc:Choice>
    <mc:Fallback xmlns="">
      <p:transition advTm="4151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03690-6E9F-3E48-58C9-2BC5E48CD2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80920F-32BF-566D-EF3E-AA50A14A34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8635AF-1698-C1AE-0881-3FAC5B4347EC}"/>
              </a:ext>
            </a:extLst>
          </p:cNvPr>
          <p:cNvSpPr txBox="1"/>
          <p:nvPr/>
        </p:nvSpPr>
        <p:spPr>
          <a:xfrm>
            <a:off x="2474476" y="943772"/>
            <a:ext cx="6389112" cy="830997"/>
          </a:xfrm>
          <a:prstGeom prst="rect">
            <a:avLst/>
          </a:prstGeom>
          <a:noFill/>
        </p:spPr>
        <p:txBody>
          <a:bodyPr wrap="square" rtlCol="0">
            <a:spAutoFit/>
          </a:bodyPr>
          <a:lstStyle/>
          <a:p>
            <a:r>
              <a:rPr lang="en-US" sz="4800" b="1" dirty="0">
                <a:solidFill>
                  <a:srgbClr val="C00000"/>
                </a:solidFill>
                <a:effectLst>
                  <a:outerShdw blurRad="38100" dist="38100" dir="2700000" algn="tl">
                    <a:srgbClr val="000000">
                      <a:alpha val="43137"/>
                    </a:srgbClr>
                  </a:outerShdw>
                </a:effectLst>
              </a:rPr>
              <a:t>Exercise and activity</a:t>
            </a:r>
            <a:endParaRPr lang="en-US" sz="2000" b="1" dirty="0">
              <a:latin typeface="Alexandria" charset="0"/>
              <a:cs typeface="Alexandria" charset="0"/>
            </a:endParaRPr>
          </a:p>
        </p:txBody>
      </p:sp>
      <p:sp>
        <p:nvSpPr>
          <p:cNvPr id="5" name="Rectangle 4">
            <a:extLst>
              <a:ext uri="{FF2B5EF4-FFF2-40B4-BE49-F238E27FC236}">
                <a16:creationId xmlns:a16="http://schemas.microsoft.com/office/drawing/2014/main" id="{896D5DEB-D55C-BDB7-EA80-21CB1DB064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D5DC4E2-C196-90C0-F797-EAE7C96248DC}"/>
              </a:ext>
            </a:extLst>
          </p:cNvPr>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t>Consider a situation where you are trying to influence a situation / person</a:t>
            </a:r>
          </a:p>
          <a:p>
            <a:pPr marL="457200" indent="-457200">
              <a:buFont typeface="Arial" panose="020B0604020202020204" pitchFamily="34" charset="0"/>
              <a:buChar char="•"/>
            </a:pPr>
            <a:r>
              <a:rPr lang="en-US" sz="2400" dirty="0"/>
              <a:t>What is your natural style? </a:t>
            </a:r>
          </a:p>
          <a:p>
            <a:pPr marL="457200" indent="-457200">
              <a:buFont typeface="Arial" panose="020B0604020202020204" pitchFamily="34" charset="0"/>
              <a:buChar char="•"/>
            </a:pPr>
            <a:r>
              <a:rPr lang="en-US" sz="2400" dirty="0"/>
              <a:t>Validate which style should be used – understanding the audience and situation</a:t>
            </a:r>
          </a:p>
          <a:p>
            <a:pPr marL="457200" indent="-457200">
              <a:buFont typeface="Arial" panose="020B0604020202020204" pitchFamily="34" charset="0"/>
              <a:buChar char="•"/>
            </a:pPr>
            <a:r>
              <a:rPr lang="en-US" sz="2400" dirty="0"/>
              <a:t>Plan your approach – i.e. what you are trying to influence / what you can say or do in order to achieve your desired outcome?</a:t>
            </a:r>
          </a:p>
          <a:p>
            <a:pPr marL="0" indent="0">
              <a:buNone/>
            </a:pPr>
            <a:endParaRPr lang="en-US" sz="2400" dirty="0"/>
          </a:p>
          <a:p>
            <a:pPr marL="0" indent="0">
              <a:buNone/>
            </a:pPr>
            <a:endParaRPr lang="en-US" sz="2400" dirty="0"/>
          </a:p>
          <a:p>
            <a:pPr marL="0" indent="0" algn="ctr">
              <a:buNone/>
            </a:pPr>
            <a:r>
              <a:rPr lang="en-US" sz="2400" dirty="0"/>
              <a:t>In the live session we can give feedback to each other about our situation examples</a:t>
            </a:r>
          </a:p>
        </p:txBody>
      </p:sp>
      <p:pic>
        <p:nvPicPr>
          <p:cNvPr id="7" name="Graphic 21">
            <a:extLst>
              <a:ext uri="{FF2B5EF4-FFF2-40B4-BE49-F238E27FC236}">
                <a16:creationId xmlns:a16="http://schemas.microsoft.com/office/drawing/2014/main" id="{1428CB37-AD9A-0FAA-679A-A15AFA5E6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2154431"/>
      </p:ext>
    </p:extLst>
  </p:cSld>
  <p:clrMapOvr>
    <a:masterClrMapping/>
  </p:clrMapOvr>
  <mc:AlternateContent xmlns:mc="http://schemas.openxmlformats.org/markup-compatibility/2006" xmlns:p14="http://schemas.microsoft.com/office/powerpoint/2010/main">
    <mc:Choice Requires="p14">
      <p:transition p14:dur="10" advTm="50684"/>
    </mc:Choice>
    <mc:Fallback xmlns="">
      <p:transition advTm="5068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154"/>
    </mc:Choice>
    <mc:Fallback xmlns="">
      <p:transition spd="slow" advTm="1715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C942944-3E83-4CE1-9B17-A33F0AC63C58}"/>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metadata/properties"/>
    <ds:schemaRef ds:uri="http://schemas.microsoft.com/office/2006/documentManagement/types"/>
    <ds:schemaRef ds:uri="http://purl.org/dc/dcmitype/"/>
    <ds:schemaRef ds:uri="http://www.w3.org/XML/1998/namespace"/>
    <ds:schemaRef ds:uri="aca13214-df29-4e3c-a050-857c0bf7bd8e"/>
    <ds:schemaRef ds:uri="http://schemas.microsoft.com/office/infopath/2007/PartnerControls"/>
    <ds:schemaRef ds:uri="688354b5-287c-4cda-825e-1d7935aea40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2894</Words>
  <Application>Microsoft Office PowerPoint</Application>
  <PresentationFormat>Widescreen</PresentationFormat>
  <Paragraphs>261</Paragraphs>
  <Slides>52</Slides>
  <Notes>17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52</vt:i4>
      </vt:variant>
    </vt:vector>
  </HeadingPairs>
  <TitlesOfParts>
    <vt:vector size="64" baseType="lpstr">
      <vt:lpstr>Alexandria</vt:lpstr>
      <vt:lpstr>arial</vt:lpstr>
      <vt:lpstr>arial</vt:lpstr>
      <vt:lpstr>Calibri</vt:lpstr>
      <vt:lpstr>Calibri Light</vt:lpstr>
      <vt:lpstr>Google Sans</vt:lpstr>
      <vt:lpstr>Noto Sans</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95</cp:revision>
  <dcterms:created xsi:type="dcterms:W3CDTF">2023-04-29T09:08:00Z</dcterms:created>
  <dcterms:modified xsi:type="dcterms:W3CDTF">2025-05-30T20:53:50Z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