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384" r:id="rId8"/>
    <p:sldId id="287" r:id="rId9"/>
    <p:sldId id="394" r:id="rId10"/>
    <p:sldId id="351" r:id="rId11"/>
    <p:sldId id="385" r:id="rId12"/>
    <p:sldId id="380" r:id="rId13"/>
    <p:sldId id="386" r:id="rId14"/>
    <p:sldId id="288" r:id="rId15"/>
    <p:sldId id="289" r:id="rId16"/>
    <p:sldId id="388" r:id="rId17"/>
    <p:sldId id="290" r:id="rId18"/>
    <p:sldId id="395" r:id="rId19"/>
    <p:sldId id="387" r:id="rId20"/>
    <p:sldId id="291" r:id="rId21"/>
    <p:sldId id="373" r:id="rId22"/>
    <p:sldId id="366" r:id="rId23"/>
    <p:sldId id="292" r:id="rId24"/>
    <p:sldId id="389" r:id="rId25"/>
    <p:sldId id="360" r:id="rId26"/>
    <p:sldId id="376" r:id="rId27"/>
    <p:sldId id="300" r:id="rId28"/>
    <p:sldId id="301" r:id="rId29"/>
    <p:sldId id="392" r:id="rId30"/>
    <p:sldId id="377" r:id="rId31"/>
    <p:sldId id="378" r:id="rId32"/>
    <p:sldId id="317" r:id="rId33"/>
    <p:sldId id="302" r:id="rId34"/>
    <p:sldId id="381" r:id="rId35"/>
    <p:sldId id="393" r:id="rId36"/>
    <p:sldId id="371" r:id="rId37"/>
    <p:sldId id="321" r:id="rId38"/>
    <p:sldId id="361" r:id="rId39"/>
    <p:sldId id="322" r:id="rId40"/>
    <p:sldId id="30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22.png"/><Relationship Id="rId4" Type="http://schemas.openxmlformats.org/officeDocument/2006/relationships/image" Target="../media/image8.emf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25.png"/><Relationship Id="rId4" Type="http://schemas.openxmlformats.org/officeDocument/2006/relationships/image" Target="../media/image8.emf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57.png"/><Relationship Id="rId4" Type="http://schemas.openxmlformats.org/officeDocument/2006/relationships/image" Target="../media/image8.emf"/><Relationship Id="rId9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7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8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Collaborative Digital Media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6080291"/>
            <a:ext cx="873686" cy="783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23411" y="1459228"/>
            <a:ext cx="10310580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perform the continuous work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so‐called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create a kind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use of digital media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immigrants”.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reinforce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algorithmic evaluations of our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892737"/>
            <a:ext cx="1082836" cy="971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2527" y="-27434"/>
            <a:ext cx="318469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6527" y="554566"/>
            <a:ext cx="328139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7489060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.</a:t>
            </a:r>
            <a:endParaRPr lang="en-US" sz="2800" dirty="0">
              <a:solidFill>
                <a:prstClr val="black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5010" y="82961"/>
            <a:ext cx="2328203" cy="232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4322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59524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92971" y="-27434"/>
            <a:ext cx="172424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9568" y="112542"/>
            <a:ext cx="2289080" cy="646698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88365"/>
            <a:ext cx="9702704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the active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media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generated by internet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critical to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web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mass media.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software, open-source applications, and Wikipedia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examples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rely on 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created through collaborative processes is often appropriated by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corporations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275210-12F4-4E6F-B698-CBEC0B1D9A7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2615" r="21083"/>
          <a:stretch/>
        </p:blipFill>
        <p:spPr>
          <a:xfrm>
            <a:off x="9969568" y="777531"/>
            <a:ext cx="2347649" cy="234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591933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418276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8518" y="161146"/>
            <a:ext cx="2366152" cy="64332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6" y="1564861"/>
            <a:ext cx="9771141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technological, economic, and organizational transformations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 important place is occupied by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increased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participation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active collaboration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evolution is part of the trend toward broadening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using it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democratize productive and political processes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core element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its most recent incarnations, such expansion has repercussions on all areas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production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beyond, from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journalism to science, from software production to marketing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24BD9C-F8E3-41E4-B981-AD409B42E0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57458" y="0"/>
            <a:ext cx="2914650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725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212000"/>
            <a:ext cx="699775" cy="627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849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3662" y="199237"/>
            <a:ext cx="263051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819" y="1633537"/>
            <a:ext cx="9353893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in fact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interactive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allow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even rely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completely entrusted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platforms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offer possibilities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become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producers or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assessing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a service.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E76ECA-B7EC-43A2-BFC0-60C5005666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1793" y="4287463"/>
            <a:ext cx="4394102" cy="234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6212000"/>
            <a:ext cx="699775" cy="627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Collaboration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3662" y="98474"/>
            <a:ext cx="2630510" cy="584963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1574" y="1913251"/>
            <a:ext cx="775667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written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;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not exist without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and posted by its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Hotels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ranked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thanks to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clients’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764111-8747-4956-A56A-D185DBEB69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90715" y="494274"/>
            <a:ext cx="3986085" cy="2793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F28C18-1297-4F79-8ABA-04C6409CDD1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2417" b="12708"/>
          <a:stretch/>
        </p:blipFill>
        <p:spPr>
          <a:xfrm>
            <a:off x="1972537" y="5144184"/>
            <a:ext cx="3127956" cy="157558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1F7D87-48C9-4CF0-9A49-0F2FD29FCC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86233" y="5131874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6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" y="6231988"/>
            <a:ext cx="657497" cy="589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485347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0696" y="1720842"/>
            <a:ext cx="912911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Tools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blogs, video streaming services, wikis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tagging systems, and resources for information sharing represent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technical basis of this transformation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which, however, relies on a set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and cultural changes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too (Benkler 2006).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systems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adapted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facilitate the spread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self‐publishing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83334B-E703-4D40-8DEF-AF98CA15B7F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209"/>
          <a:stretch/>
        </p:blipFill>
        <p:spPr>
          <a:xfrm>
            <a:off x="9685208" y="1336432"/>
            <a:ext cx="2632011" cy="199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" y="6231988"/>
            <a:ext cx="657497" cy="589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485347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2349" y="1537808"/>
            <a:ext cx="945290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the same time,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such platforms would not be possible without the spread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has become an integral part of processes of information and knowledge production.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181302-C3FD-4D0A-930F-1C556EE460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6873" y="3921124"/>
            <a:ext cx="3090169" cy="243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97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961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5" y="374500"/>
            <a:ext cx="47455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5705" y="-27434"/>
            <a:ext cx="264151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8515" y="109850"/>
            <a:ext cx="2837231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4962" y="1511527"/>
            <a:ext cx="868150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theorists like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Henry Jenkins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(2006),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based on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removal of barriers to the expression of creativity, on willingness to share content, and on the feeling that one’s contribution is valuable to a community.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 of the most common definitions of the outcome of these processes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content.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6F25E7-D0C8-4A4D-ACFB-BB26FD18C6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2444" y="4985967"/>
            <a:ext cx="2837231" cy="17734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19F1F9-765F-4A35-8C8B-223FE393BDC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449" b="23765"/>
          <a:stretch/>
        </p:blipFill>
        <p:spPr>
          <a:xfrm>
            <a:off x="9927528" y="2005915"/>
            <a:ext cx="1594118" cy="19315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440A71-A30D-4BE8-828B-3A5C1C7B34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02863" y="252490"/>
            <a:ext cx="2614612" cy="16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7594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949243"/>
            <a:ext cx="1003183" cy="899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9346" y="347716"/>
            <a:ext cx="45333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02103"/>
            <a:ext cx="941746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preceded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 in media production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at the center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community radio stations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newspapers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decades, as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saw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a chance to establish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forms of communication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exit the sphere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mass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56B7E4-CF89-4DBA-8776-BDA86826CA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2419" y="554566"/>
            <a:ext cx="2644800" cy="330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03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6789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6" y="397229"/>
            <a:ext cx="45683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45" y="1513814"/>
            <a:ext cx="933207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and economic changes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furthered these forms of interaction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industry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the phenomenon has exploded since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with the transition from static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one‐way digital communication to more collaborative web 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deeply changed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and cultural industry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(Harrison and Barthel 2009).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2843F-A906-493A-8220-99720C2ADD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33969" y="2439606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E621A2-1F95-4CC4-A30B-34BF3D3028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1014" y="236724"/>
            <a:ext cx="3757613" cy="136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99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5383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7" y="397229"/>
            <a:ext cx="487780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3438" y="-27434"/>
            <a:ext cx="270378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9422" y="112542"/>
            <a:ext cx="2703781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4630" y="1795729"/>
            <a:ext cx="853508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broadcast media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 and press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directed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central hub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produces and sends the message to many peripheral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receivers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audience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broadcast media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choose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read or watch,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cannot contribute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personally or provide direct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feedback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content producers.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CEF136-C6D2-4DCE-9253-64363008233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9733"/>
          <a:stretch/>
        </p:blipFill>
        <p:spPr>
          <a:xfrm>
            <a:off x="9275967" y="984516"/>
            <a:ext cx="3067050" cy="237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54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49611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14811"/>
            <a:ext cx="751258" cy="673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48055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Culture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0751" y="1074"/>
            <a:ext cx="241354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0423" y="240228"/>
            <a:ext cx="2628808" cy="59745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02387"/>
            <a:ext cx="9402630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early years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emergence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internet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online services had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features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widened the range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choices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available to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did not provide new possibilities to become an active part of communication processes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however,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applications and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enable a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higher level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itself.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assumes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central role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everyone has the opportunity not only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enjoy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content, but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too.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1146BF-9F86-4C6A-AF06-053C790BEF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8006"/>
          <a:stretch/>
        </p:blipFill>
        <p:spPr>
          <a:xfrm>
            <a:off x="9680423" y="357652"/>
            <a:ext cx="2644949" cy="293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889160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6203852"/>
            <a:ext cx="729468" cy="654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4327" y="383012"/>
            <a:ext cx="71719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1122" y="1504632"/>
            <a:ext cx="936853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Examples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applications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many and very different, but all emphasize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participation, content creation, and information sharing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Blogs are online diaries or journals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compose what has been called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blogosphere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environment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made up of blogs in communication with each other.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strongly intertwined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rating systems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microblogging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Twitter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79E029-EC91-44D5-8228-764E3E26033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436" r="11103"/>
          <a:stretch/>
        </p:blipFill>
        <p:spPr>
          <a:xfrm>
            <a:off x="9608942" y="437795"/>
            <a:ext cx="2720965" cy="19959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93C083-F03E-4236-9DF6-05B45ADDB3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93002" y="2723935"/>
            <a:ext cx="2706383" cy="199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93059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6203852"/>
            <a:ext cx="729468" cy="654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408353"/>
            <a:ext cx="71352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33626"/>
            <a:ext cx="936853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Thanks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blogging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WordPress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producing a blog does not require specific technical skills.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writing for a public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 longer reserved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journalists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 writers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183AEB-EBA8-42BD-89B8-9A6433095F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59857" y="4116264"/>
            <a:ext cx="3766334" cy="211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3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90371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3" y="397229"/>
            <a:ext cx="76076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8770" y="126609"/>
            <a:ext cx="2679836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7803" y="1633537"/>
            <a:ext cx="886134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writing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 multiple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simultaneously work on the same text or document: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best-known example of a wiki‐based service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online encyclopedia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written collaboratively by thousands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around the world.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D4C08A-1DF8-4226-82A7-A9EF6349D0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19153" y="4778591"/>
            <a:ext cx="2867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90371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3" y="397229"/>
            <a:ext cx="76076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8770" y="126609"/>
            <a:ext cx="2679836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4121" y="1743154"/>
            <a:ext cx="8674312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Commercial services like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 or Instagram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allow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publish, tag, and share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videos and photos, respectively. 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4684AC3-1EA0-4E05-84AB-DD01D35A8F3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3615" b="20448"/>
          <a:stretch/>
        </p:blipFill>
        <p:spPr>
          <a:xfrm>
            <a:off x="5565284" y="4422751"/>
            <a:ext cx="2723478" cy="1218413"/>
          </a:xfrm>
          <a:prstGeom prst="rect">
            <a:avLst/>
          </a:prstGeom>
        </p:spPr>
      </p:pic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D715B01F-2861-4E04-850F-DCC912CEB49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2923" b="13918"/>
          <a:stretch/>
        </p:blipFill>
        <p:spPr>
          <a:xfrm>
            <a:off x="1747098" y="4324236"/>
            <a:ext cx="2582958" cy="141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29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2144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3" y="397229"/>
            <a:ext cx="737540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093" y="-27434"/>
            <a:ext cx="214112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3688" y="283896"/>
            <a:ext cx="2446338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8609" y="1780732"/>
            <a:ext cx="8063794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these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due not only to the use of software for online publishing, but also to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spread of low‐cost equipment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cameras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or photo editing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 be installed on most personal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and phones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BE321A-9C86-4D4C-ABDC-DA11ED8D14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23675" y="1822454"/>
            <a:ext cx="3724931" cy="309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64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9199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75851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3451" y="-27434"/>
            <a:ext cx="24937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9755" y="554566"/>
            <a:ext cx="2723262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1825" y="1825311"/>
            <a:ext cx="891999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marketplaces and stores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eBay or 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improve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customers write 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commodities, thus providing valuable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the platform aggregates and uses to present its products to other clients.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C4094A-6418-41AB-BF6A-D72B241349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9775" y="1404053"/>
            <a:ext cx="2713844" cy="284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903877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770901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39456" y="-27434"/>
            <a:ext cx="207776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0882" y="390384"/>
            <a:ext cx="2446337" cy="589787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794043"/>
            <a:ext cx="92570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too different, as they facilitate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aggregation of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different sources to create a site or application.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popular example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 Maps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interactive map service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which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add information, thus creating customized maps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 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3FA3C7-D613-46C9-9321-131209F161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70882" y="1233188"/>
            <a:ext cx="2420040" cy="246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92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56" y="277319"/>
            <a:ext cx="891489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67520"/>
            <a:ext cx="596514" cy="5349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750" y="208724"/>
            <a:ext cx="75168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1707" y="-27434"/>
            <a:ext cx="18055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35679" y="112542"/>
            <a:ext cx="2031434" cy="654508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459" y="1506848"/>
            <a:ext cx="10036494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Another </a:t>
            </a:r>
            <a:r>
              <a:rPr lang="en-US" sz="22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platform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takes advantage of the possibilities opened up by the spread of smartphones is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 that creates interactive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aggregating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sent via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email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played a crucial role in events in which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were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blocked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rendered inoperable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natural events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in the case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earthquake in Haiti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2010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both cases,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Ushahidi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evidence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its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create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anyone could consult and contribute to, making them evolve in real time (</a:t>
            </a:r>
            <a:r>
              <a:rPr lang="en-US" sz="22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Okolloh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2009).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1176A6-B7AA-41E4-AB56-793AB9E09B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67306" y="538142"/>
            <a:ext cx="2657413" cy="9687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9297AB-69EA-41DD-B34E-A4B67E99B69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297" r="11239"/>
          <a:stretch/>
        </p:blipFill>
        <p:spPr>
          <a:xfrm>
            <a:off x="10085637" y="1871003"/>
            <a:ext cx="2248614" cy="257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91003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006904"/>
            <a:ext cx="930083" cy="83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211469"/>
            <a:ext cx="77397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5799" y="236723"/>
            <a:ext cx="24862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0455" y="1593121"/>
            <a:ext cx="7904724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tagging technologies, 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associate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label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allows other users (or software) to understand what type of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is, to what it is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connected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so 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289027-C933-44D9-B81E-4F9F3EB6D3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54668" y="1299424"/>
            <a:ext cx="3189554" cy="2510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CFDCF5-161C-433C-A48F-22EE3AD296F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3402" t="23867" r="14145" b="22513"/>
          <a:stretch/>
        </p:blipFill>
        <p:spPr>
          <a:xfrm>
            <a:off x="3190757" y="4331532"/>
            <a:ext cx="5146062" cy="229016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92076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394308"/>
            <a:ext cx="498073" cy="4466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5757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71454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9355" y="-27434"/>
            <a:ext cx="184786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8066" y="147371"/>
            <a:ext cx="2360826" cy="6633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3735" y="1425967"/>
            <a:ext cx="9561458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permit individuals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vote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on, or rather provide a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numerical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to, a certain piece of content.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how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works, but many other platforms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integrated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Think of how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produced for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restaurants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for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university teachers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RateMyProfessors.com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work when many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assess something, and therefore the overall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grade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attributed, for example, to a restaurant 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 result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 than a single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many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makes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 systems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reliable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limits the effect of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incorrect or biased reviews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A67C52-9430-4BA8-A7A5-93721B2D9A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9501" y="281462"/>
            <a:ext cx="2289338" cy="2289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EBCD18-DFA4-44E0-BD53-303AEFC7D8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06448" y="2746424"/>
            <a:ext cx="2264137" cy="11249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124ED1E-6CCD-448D-941F-1E1AF4089AE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26354" b="32269"/>
          <a:stretch/>
        </p:blipFill>
        <p:spPr>
          <a:xfrm>
            <a:off x="9871153" y="4046177"/>
            <a:ext cx="2468182" cy="63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06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2" y="299143"/>
            <a:ext cx="88557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255541"/>
            <a:ext cx="652817" cy="5854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2644" y="323830"/>
            <a:ext cx="710497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Examples of collaborative Digital Media: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30265" y="-27434"/>
            <a:ext cx="228695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4499" y="236723"/>
            <a:ext cx="28575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4331" y="1750466"/>
            <a:ext cx="874802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emergence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just a matter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Together with the birth of collaborative software and platforms we have witnessed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emergence of a culture of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leads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contribute more directly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breaking out from the canonical dynamics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industry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F27490-FFCF-4C7C-B7C1-5FCEED04AD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4500" y="90807"/>
            <a:ext cx="2857500" cy="1600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06E9BD-32CA-44E1-A911-D581BDDB78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20242" y="1985011"/>
            <a:ext cx="2848470" cy="240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3" y="397229"/>
            <a:ext cx="711064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5" y="6239604"/>
            <a:ext cx="686158" cy="6153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9621" y="629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59069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1017" y="227388"/>
            <a:ext cx="2842502" cy="64266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451621"/>
            <a:ext cx="8997377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Early research on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and participatory cultures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especially in the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tended to paint these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production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via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forms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democratization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media environment, in line with recurrent promises of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this idealized vision was soon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criticized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its lack of attention to the underlying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dynamics of power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very use of the word “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can be seen as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problematic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3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E3562E-120F-44C5-BBC6-D1D535EB61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1017" y="1640084"/>
            <a:ext cx="2819693" cy="211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91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5933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2" y="6102916"/>
            <a:ext cx="898466" cy="8056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621276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6019" y="190640"/>
            <a:ext cx="2493456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1270" y="1529988"/>
            <a:ext cx="9330079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political theory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concept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implies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redistribution of power to citizens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decision‐ making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and egalitarian social relations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we accept this view, however, we must realize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 only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marginally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decision‐making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cultural industry and interactive digital services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fully participatory.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231ACA-7174-4C51-8C2E-D45335661E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1349" y="190640"/>
            <a:ext cx="2800350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358929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0644" y="246499"/>
            <a:ext cx="55888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6077" y="214774"/>
            <a:ext cx="297073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9737" y="1496831"/>
            <a:ext cx="8827360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authors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have used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theory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analyze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stressed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access, interaction, and 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(Carpentier 2012).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model, the simple 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opportunity to interact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exchange or produce 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happens every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92D66E-4A09-41C2-B95E-8BBD7E5BCE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74375" y="1585189"/>
            <a:ext cx="2966995" cy="197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7555876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416207"/>
            <a:ext cx="490890" cy="4402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561469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8038" y="268854"/>
            <a:ext cx="2799647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71929"/>
            <a:ext cx="9035463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Yelp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use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hashtag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; instead,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characterize services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whose users may at least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deciding about the evolution of the encyclopedia, or decision‐making platforms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Let us analyze more in detail some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organizational and political factors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determine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simple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sharing or production and forms of collaboration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fulfill the idea of participation in a collective project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B552E8-C78A-4290-BCA1-E872E63EE1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8037" y="1317663"/>
            <a:ext cx="2808771" cy="297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66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94977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390976"/>
            <a:ext cx="519026" cy="4654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568503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0667" y="65085"/>
            <a:ext cx="2615468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50612"/>
            <a:ext cx="9268969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Intentionality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are participants aware of taking part in a partnership and do they share an interest in the collective goals or is the content they create simply aggregated or managed by others?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 of modality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can users question the rules of participation, or must they accept them passively?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who owns the result of a collaboration and derives a profit from it?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Accessibility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who can participate and how?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arenR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Equality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are there hierarchies or do all participants have equal weight in decision‐making?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99A484-9B29-47F1-925E-841ED07E03F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525" r="14431"/>
          <a:stretch/>
        </p:blipFill>
        <p:spPr>
          <a:xfrm>
            <a:off x="9541544" y="1190831"/>
            <a:ext cx="2705656" cy="24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7654351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57131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3846" y="-27434"/>
            <a:ext cx="21533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5188" y="214774"/>
            <a:ext cx="269162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32699"/>
            <a:ext cx="8836136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Analyzing processes of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sharing and collaboration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these variables permits a distinction between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participation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cases in which the individual and collective work of users is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 purposes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private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removing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and decisions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3FA4D0-2813-4BC3-B289-4F15D80294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5188" y="1447136"/>
            <a:ext cx="2839279" cy="249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738613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6370650"/>
            <a:ext cx="522985" cy="468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54634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3880" y="203697"/>
            <a:ext cx="2649491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1406" y="1398401"/>
            <a:ext cx="9339306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manage services like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YouTube, Facebook, or Yelp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define their services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not only to describe them from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point of view, but also to reiterate that these services are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 for users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 and share content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created themselves.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word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refers to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horizontal structure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which one can stand in order to be heard and seen.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this metaphor services based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contributions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content sharing services, are explicitly presented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neutral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spaces that facilitate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horizontal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communication.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544FB0-8761-45A8-9561-80D67FB33E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8580" y="1398401"/>
            <a:ext cx="2765146" cy="258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4084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580841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7525" y="-27434"/>
            <a:ext cx="185969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2349" y="163849"/>
            <a:ext cx="196890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56" y="1507881"/>
            <a:ext cx="1006864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Creativity and participation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production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however, are part of an ideology that is geared toward specific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purposes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most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companies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based on the exploitation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photos (Instagram), videos (YouTube), or reviews (Yelp)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Presenting themselves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for free expression and communication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therefore functional to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goals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companies that run these services.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addition, these services use this rhetoric of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neutrality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avoid being held responsible for any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illegal content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published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pirated movies or hate speech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(Gillespie 2010).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E77EBB-80E3-4A94-9C54-240BB2D44DC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566" r="33935"/>
          <a:stretch/>
        </p:blipFill>
        <p:spPr>
          <a:xfrm>
            <a:off x="10248382" y="1177958"/>
            <a:ext cx="2004514" cy="283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1157" y="6184549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9374" y="-27434"/>
            <a:ext cx="182784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56430" y="200286"/>
            <a:ext cx="2309362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8" y="1598342"/>
            <a:ext cx="965321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users’ collective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thus allow the emergence of new forms of collaboration among masses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non‐commercial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purposes, but the latter can also be used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case of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service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may retain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over a piece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produced, but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the ability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couple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user‐produced video with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5F1AC51-7AEF-4930-AAF1-6F469868EBA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3018"/>
          <a:stretch/>
        </p:blipFill>
        <p:spPr>
          <a:xfrm>
            <a:off x="9143053" y="164771"/>
            <a:ext cx="3174166" cy="143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27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349665"/>
            <a:ext cx="554310" cy="497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7717" y="-27434"/>
            <a:ext cx="15695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28738" y="200286"/>
            <a:ext cx="2137053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06002"/>
            <a:ext cx="8301380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mashup map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 Maps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Android phones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generate the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update the map and make it relevant for other users, but their contributions are merely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algorithmically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 have little power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over the processes underpinning Google Maps.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 of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 capture and surveillance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engendered in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 mean that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 passively participate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improving a platform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have the power to decide on the purpose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their role.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6752E2-1E8D-4205-B538-0463FA9AA3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2727" y="1270558"/>
            <a:ext cx="3509274" cy="351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73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442369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72424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6595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822" y="1603457"/>
            <a:ext cx="933066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researchers who have focused on other factors,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gender, language, or ethnicity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questioned the accessibility and equality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Anyone can write or correct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entry or become an editor, but this does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mean that the online encyclopedia is perfectly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contrary, it 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 as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favor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(Ford and 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Wajcman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2017).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3D5618-154D-44BE-8C3B-838C8518AB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1490" y="338859"/>
            <a:ext cx="2831434" cy="20300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B1B40F-2DD0-496A-BBEF-2ADE0FB805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54396" y="2596664"/>
            <a:ext cx="199072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7622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132" y="400095"/>
            <a:ext cx="590474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5923" y="98183"/>
            <a:ext cx="2621564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7" y="1586472"/>
            <a:ext cx="9328169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majority of its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editors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have veto power on new entries and can ban a participant or remove a piece of content, are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 men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Because of this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imbalance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proved relatively adverse to such topics as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feminism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</a:t>
            </a:r>
            <a:r>
              <a:rPr lang="en-US" sz="28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Reagle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8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Rhue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2011).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5B9846-E8AB-42CF-962E-6C07C461F2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1382" y="236724"/>
            <a:ext cx="2646105" cy="20025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2C423E6-7A6E-49C5-98D1-8498CFFDD7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31382" y="2432058"/>
            <a:ext cx="2661937" cy="199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69187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71039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The Dilemma of Participation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2086" y="98473"/>
            <a:ext cx="267418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6334" y="1856291"/>
            <a:ext cx="9181409" cy="406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examples call into question the idea that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 technologies and collaborative media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 se ensure the development of </a:t>
            </a:r>
            <a:r>
              <a:rPr lang="en-US" sz="25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 forms of mediated collaboration.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5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entails a tension between the idea of increased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 autonomy 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hand, and belonging to a </a:t>
            </a:r>
            <a:r>
              <a:rPr lang="en-US" sz="25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collective process 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(</a:t>
            </a:r>
            <a:r>
              <a:rPr lang="en-US" sz="25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Kelty</a:t>
            </a:r>
            <a:r>
              <a:rPr lang="en-US" sz="25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2016).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64E17E-0E0C-4631-8A4A-3C28091F4E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32085" y="1237897"/>
            <a:ext cx="2693995" cy="282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471875" cy="4423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the active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media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rely on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 of participation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platforms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offer possibilities for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become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producers or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contribute to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assessing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improving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provided by a service.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Wikipedia, social media and mashup services 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examples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collaboration.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systems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adapted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laws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facilitate the spread of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self‐publishing platforms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users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 only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marginally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decision‐making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work of users is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aggregated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 purposes 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private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removing </a:t>
            </a:r>
            <a:r>
              <a:rPr lang="en-US" sz="19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and decisions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19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19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10791</TotalTime>
  <Words>2975</Words>
  <Application>Microsoft Office PowerPoint</Application>
  <PresentationFormat>Widescreen</PresentationFormat>
  <Paragraphs>226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1847</cp:revision>
  <dcterms:created xsi:type="dcterms:W3CDTF">2021-08-03T13:03:26Z</dcterms:created>
  <dcterms:modified xsi:type="dcterms:W3CDTF">2022-11-07T07:37:04Z</dcterms:modified>
</cp:coreProperties>
</file>